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8" r:id="rId10"/>
    <p:sldId id="262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EE2222-5268-41D7-82A9-A92F0D288BB5}" type="doc">
      <dgm:prSet loTypeId="urn:microsoft.com/office/officeart/2005/8/layout/hierarchy4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EB86921-740E-470C-93E3-628F2D5F4D3B}">
      <dgm:prSet phldrT="[Texte]"/>
      <dgm:spPr/>
      <dgm:t>
        <a:bodyPr/>
        <a:lstStyle/>
        <a:p>
          <a:endParaRPr lang="fr-FR" dirty="0" smtClean="0"/>
        </a:p>
        <a:p>
          <a:r>
            <a:rPr lang="fr-FR" dirty="0" smtClean="0"/>
            <a:t>Rappel  : les différentes méthodes </a:t>
          </a:r>
          <a:r>
            <a:rPr lang="fr-FR" dirty="0"/>
            <a:t>de recueil d'informations</a:t>
          </a:r>
        </a:p>
      </dgm:t>
    </dgm:pt>
    <dgm:pt modelId="{6EA683F6-1223-4774-81C3-049B97410AD2}" type="parTrans" cxnId="{F1066F84-11D6-43AF-BC81-4ACD962D2A73}">
      <dgm:prSet/>
      <dgm:spPr/>
      <dgm:t>
        <a:bodyPr/>
        <a:lstStyle/>
        <a:p>
          <a:endParaRPr lang="fr-FR"/>
        </a:p>
      </dgm:t>
    </dgm:pt>
    <dgm:pt modelId="{4DC11611-FB88-43F7-A923-C03E6F0B42D7}" type="sibTrans" cxnId="{F1066F84-11D6-43AF-BC81-4ACD962D2A73}">
      <dgm:prSet/>
      <dgm:spPr/>
      <dgm:t>
        <a:bodyPr/>
        <a:lstStyle/>
        <a:p>
          <a:endParaRPr lang="fr-FR"/>
        </a:p>
      </dgm:t>
    </dgm:pt>
    <dgm:pt modelId="{4149B075-77E0-4B26-8388-A16464B7F7BC}">
      <dgm:prSet phldrT="[Texte]"/>
      <dgm:spPr/>
      <dgm:t>
        <a:bodyPr/>
        <a:lstStyle/>
        <a:p>
          <a:r>
            <a:rPr lang="fr-FR" dirty="0"/>
            <a:t>Informations primaires</a:t>
          </a:r>
        </a:p>
      </dgm:t>
    </dgm:pt>
    <dgm:pt modelId="{DAF13DC2-C639-443A-AF67-EDF0C44A74D5}" type="parTrans" cxnId="{6878C6EC-1940-484F-98DD-B6CAC7A014F1}">
      <dgm:prSet/>
      <dgm:spPr/>
      <dgm:t>
        <a:bodyPr/>
        <a:lstStyle/>
        <a:p>
          <a:endParaRPr lang="fr-FR"/>
        </a:p>
      </dgm:t>
    </dgm:pt>
    <dgm:pt modelId="{00C3C668-69B5-4FCE-9695-3782E23D249B}" type="sibTrans" cxnId="{6878C6EC-1940-484F-98DD-B6CAC7A014F1}">
      <dgm:prSet/>
      <dgm:spPr/>
      <dgm:t>
        <a:bodyPr/>
        <a:lstStyle/>
        <a:p>
          <a:endParaRPr lang="fr-FR"/>
        </a:p>
      </dgm:t>
    </dgm:pt>
    <dgm:pt modelId="{02916C75-E739-4B23-9507-45BB786F1CD3}">
      <dgm:prSet phldrT="[Texte]" custT="1"/>
      <dgm:spPr/>
      <dgm:t>
        <a:bodyPr/>
        <a:lstStyle/>
        <a:p>
          <a:r>
            <a:rPr lang="fr-FR" sz="1100" dirty="0"/>
            <a:t>Méthodes par observation</a:t>
          </a:r>
        </a:p>
      </dgm:t>
    </dgm:pt>
    <dgm:pt modelId="{CAC01F3B-293C-4466-89C7-FBAC9F2A5A5A}" type="parTrans" cxnId="{2F40DC5E-BE07-4D16-9DD0-B54D8C80004B}">
      <dgm:prSet/>
      <dgm:spPr/>
      <dgm:t>
        <a:bodyPr/>
        <a:lstStyle/>
        <a:p>
          <a:endParaRPr lang="fr-FR"/>
        </a:p>
      </dgm:t>
    </dgm:pt>
    <dgm:pt modelId="{C06FD846-98CC-4FD9-99AE-057C4F2574FC}" type="sibTrans" cxnId="{2F40DC5E-BE07-4D16-9DD0-B54D8C80004B}">
      <dgm:prSet/>
      <dgm:spPr/>
      <dgm:t>
        <a:bodyPr/>
        <a:lstStyle/>
        <a:p>
          <a:endParaRPr lang="fr-FR"/>
        </a:p>
      </dgm:t>
    </dgm:pt>
    <dgm:pt modelId="{C501DEE1-A434-48B0-9885-1DF553E5870E}">
      <dgm:prSet phldrT="[Texte]"/>
      <dgm:spPr/>
      <dgm:t>
        <a:bodyPr/>
        <a:lstStyle/>
        <a:p>
          <a:r>
            <a:rPr lang="fr-FR" dirty="0"/>
            <a:t>Informations secondaires</a:t>
          </a:r>
        </a:p>
      </dgm:t>
    </dgm:pt>
    <dgm:pt modelId="{20009702-919C-4199-B41F-EFE11EADDC8D}" type="parTrans" cxnId="{DA2ECDA1-C112-4321-BD9B-B32B21FACD50}">
      <dgm:prSet/>
      <dgm:spPr/>
      <dgm:t>
        <a:bodyPr/>
        <a:lstStyle/>
        <a:p>
          <a:endParaRPr lang="fr-FR"/>
        </a:p>
      </dgm:t>
    </dgm:pt>
    <dgm:pt modelId="{EB33F672-3485-4733-9416-B823EA66D1A7}" type="sibTrans" cxnId="{DA2ECDA1-C112-4321-BD9B-B32B21FACD50}">
      <dgm:prSet/>
      <dgm:spPr/>
      <dgm:t>
        <a:bodyPr/>
        <a:lstStyle/>
        <a:p>
          <a:endParaRPr lang="fr-FR"/>
        </a:p>
      </dgm:t>
    </dgm:pt>
    <dgm:pt modelId="{B14EAC1C-AE20-45C5-AF93-1A7B2490CE99}">
      <dgm:prSet phldrT="[Texte]" custT="1"/>
      <dgm:spPr/>
      <dgm:t>
        <a:bodyPr/>
        <a:lstStyle/>
        <a:p>
          <a:r>
            <a:rPr lang="fr-FR" sz="1100" dirty="0"/>
            <a:t>Recherche documentaire</a:t>
          </a:r>
        </a:p>
      </dgm:t>
    </dgm:pt>
    <dgm:pt modelId="{1BCFF7D2-0CFB-4E6B-A9F3-88967E2C2630}" type="parTrans" cxnId="{3EF6BF28-EB1D-49FD-81AA-9DCA08D3DF31}">
      <dgm:prSet/>
      <dgm:spPr/>
      <dgm:t>
        <a:bodyPr/>
        <a:lstStyle/>
        <a:p>
          <a:endParaRPr lang="fr-FR"/>
        </a:p>
      </dgm:t>
    </dgm:pt>
    <dgm:pt modelId="{92ED3231-62A4-4B91-9C8D-6163129BB623}" type="sibTrans" cxnId="{3EF6BF28-EB1D-49FD-81AA-9DCA08D3DF31}">
      <dgm:prSet/>
      <dgm:spPr/>
      <dgm:t>
        <a:bodyPr/>
        <a:lstStyle/>
        <a:p>
          <a:endParaRPr lang="fr-FR"/>
        </a:p>
      </dgm:t>
    </dgm:pt>
    <dgm:pt modelId="{E663199E-A558-4677-BE34-704CF9D0413F}">
      <dgm:prSet custT="1"/>
      <dgm:spPr/>
      <dgm:t>
        <a:bodyPr/>
        <a:lstStyle/>
        <a:p>
          <a:r>
            <a:rPr lang="fr-FR" sz="1100" dirty="0"/>
            <a:t>Méthodes par communication</a:t>
          </a:r>
        </a:p>
        <a:p>
          <a:r>
            <a:rPr lang="fr-FR" sz="800" dirty="0"/>
            <a:t>L'analyste interroge un </a:t>
          </a:r>
          <a:r>
            <a:rPr lang="fr-FR" sz="800" dirty="0" smtClean="0"/>
            <a:t>répondant (sondage, entretiens)</a:t>
          </a:r>
          <a:endParaRPr lang="fr-FR" sz="800" dirty="0"/>
        </a:p>
      </dgm:t>
    </dgm:pt>
    <dgm:pt modelId="{CC5D1140-9040-4E39-8A83-12937877A179}" type="parTrans" cxnId="{FA0561DA-9D25-4546-A02E-E7F1C27AB6F1}">
      <dgm:prSet/>
      <dgm:spPr/>
      <dgm:t>
        <a:bodyPr/>
        <a:lstStyle/>
        <a:p>
          <a:endParaRPr lang="fr-FR"/>
        </a:p>
      </dgm:t>
    </dgm:pt>
    <dgm:pt modelId="{11C37EF9-E4F5-475A-B011-DF98D6F891E5}" type="sibTrans" cxnId="{FA0561DA-9D25-4546-A02E-E7F1C27AB6F1}">
      <dgm:prSet/>
      <dgm:spPr/>
      <dgm:t>
        <a:bodyPr/>
        <a:lstStyle/>
        <a:p>
          <a:endParaRPr lang="fr-FR"/>
        </a:p>
      </dgm:t>
    </dgm:pt>
    <dgm:pt modelId="{166E9B14-07AE-41BC-B19A-5452B70A61B6}" type="pres">
      <dgm:prSet presAssocID="{83EE2222-5268-41D7-82A9-A92F0D288BB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765384F4-9EF2-45E1-BE8D-C0A51099DDB1}" type="pres">
      <dgm:prSet presAssocID="{1EB86921-740E-470C-93E3-628F2D5F4D3B}" presName="vertOne" presStyleCnt="0"/>
      <dgm:spPr/>
      <dgm:t>
        <a:bodyPr/>
        <a:lstStyle/>
        <a:p>
          <a:endParaRPr lang="fr-FR"/>
        </a:p>
      </dgm:t>
    </dgm:pt>
    <dgm:pt modelId="{9403025A-8A8D-4767-BE45-872805FC59B7}" type="pres">
      <dgm:prSet presAssocID="{1EB86921-740E-470C-93E3-628F2D5F4D3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529D3CF-77E4-4B4B-97DF-7C33C1E33F6F}" type="pres">
      <dgm:prSet presAssocID="{1EB86921-740E-470C-93E3-628F2D5F4D3B}" presName="parTransOne" presStyleCnt="0"/>
      <dgm:spPr/>
      <dgm:t>
        <a:bodyPr/>
        <a:lstStyle/>
        <a:p>
          <a:endParaRPr lang="fr-FR"/>
        </a:p>
      </dgm:t>
    </dgm:pt>
    <dgm:pt modelId="{1E9C1307-5805-41B3-BFB3-3150C1409CF6}" type="pres">
      <dgm:prSet presAssocID="{1EB86921-740E-470C-93E3-628F2D5F4D3B}" presName="horzOne" presStyleCnt="0"/>
      <dgm:spPr/>
      <dgm:t>
        <a:bodyPr/>
        <a:lstStyle/>
        <a:p>
          <a:endParaRPr lang="fr-FR"/>
        </a:p>
      </dgm:t>
    </dgm:pt>
    <dgm:pt modelId="{DFFE6197-1977-41BC-A436-BB472FAE9747}" type="pres">
      <dgm:prSet presAssocID="{4149B075-77E0-4B26-8388-A16464B7F7BC}" presName="vertTwo" presStyleCnt="0"/>
      <dgm:spPr/>
      <dgm:t>
        <a:bodyPr/>
        <a:lstStyle/>
        <a:p>
          <a:endParaRPr lang="fr-FR"/>
        </a:p>
      </dgm:t>
    </dgm:pt>
    <dgm:pt modelId="{15EBC602-5C67-404E-A9E8-3464FCE08732}" type="pres">
      <dgm:prSet presAssocID="{4149B075-77E0-4B26-8388-A16464B7F7B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1E6B9A1-7A08-4B3F-8758-3BB8765880A3}" type="pres">
      <dgm:prSet presAssocID="{4149B075-77E0-4B26-8388-A16464B7F7BC}" presName="parTransTwo" presStyleCnt="0"/>
      <dgm:spPr/>
      <dgm:t>
        <a:bodyPr/>
        <a:lstStyle/>
        <a:p>
          <a:endParaRPr lang="fr-FR"/>
        </a:p>
      </dgm:t>
    </dgm:pt>
    <dgm:pt modelId="{3541D7CC-1174-480D-B7B3-4AE0F760C71E}" type="pres">
      <dgm:prSet presAssocID="{4149B075-77E0-4B26-8388-A16464B7F7BC}" presName="horzTwo" presStyleCnt="0"/>
      <dgm:spPr/>
      <dgm:t>
        <a:bodyPr/>
        <a:lstStyle/>
        <a:p>
          <a:endParaRPr lang="fr-FR"/>
        </a:p>
      </dgm:t>
    </dgm:pt>
    <dgm:pt modelId="{381AEF6C-4274-42FD-B3C0-762AD5F30FC0}" type="pres">
      <dgm:prSet presAssocID="{02916C75-E739-4B23-9507-45BB786F1CD3}" presName="vertThree" presStyleCnt="0"/>
      <dgm:spPr/>
      <dgm:t>
        <a:bodyPr/>
        <a:lstStyle/>
        <a:p>
          <a:endParaRPr lang="fr-FR"/>
        </a:p>
      </dgm:t>
    </dgm:pt>
    <dgm:pt modelId="{875762F7-060B-4C36-B9A2-27C7D064255E}" type="pres">
      <dgm:prSet presAssocID="{02916C75-E739-4B23-9507-45BB786F1CD3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5EFF90B-C263-45AF-AB2A-25E8E58F5053}" type="pres">
      <dgm:prSet presAssocID="{02916C75-E739-4B23-9507-45BB786F1CD3}" presName="horzThree" presStyleCnt="0"/>
      <dgm:spPr/>
      <dgm:t>
        <a:bodyPr/>
        <a:lstStyle/>
        <a:p>
          <a:endParaRPr lang="fr-FR"/>
        </a:p>
      </dgm:t>
    </dgm:pt>
    <dgm:pt modelId="{600597F4-A63B-441D-A44D-6FB7ECA3BC40}" type="pres">
      <dgm:prSet presAssocID="{C06FD846-98CC-4FD9-99AE-057C4F2574FC}" presName="sibSpaceThree" presStyleCnt="0"/>
      <dgm:spPr/>
      <dgm:t>
        <a:bodyPr/>
        <a:lstStyle/>
        <a:p>
          <a:endParaRPr lang="fr-FR"/>
        </a:p>
      </dgm:t>
    </dgm:pt>
    <dgm:pt modelId="{1CD65AAE-6EB2-40C7-A356-26D9AA327EE1}" type="pres">
      <dgm:prSet presAssocID="{E663199E-A558-4677-BE34-704CF9D0413F}" presName="vertThree" presStyleCnt="0"/>
      <dgm:spPr/>
      <dgm:t>
        <a:bodyPr/>
        <a:lstStyle/>
        <a:p>
          <a:endParaRPr lang="fr-FR"/>
        </a:p>
      </dgm:t>
    </dgm:pt>
    <dgm:pt modelId="{65B9AE39-C0FB-460A-8804-AD0F8F770703}" type="pres">
      <dgm:prSet presAssocID="{E663199E-A558-4677-BE34-704CF9D0413F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F91A1E8-74C8-46BD-B211-1ACB38D7746A}" type="pres">
      <dgm:prSet presAssocID="{E663199E-A558-4677-BE34-704CF9D0413F}" presName="horzThree" presStyleCnt="0"/>
      <dgm:spPr/>
      <dgm:t>
        <a:bodyPr/>
        <a:lstStyle/>
        <a:p>
          <a:endParaRPr lang="fr-FR"/>
        </a:p>
      </dgm:t>
    </dgm:pt>
    <dgm:pt modelId="{7E02A541-793F-4C4D-94A6-0AA1AB5EBA7C}" type="pres">
      <dgm:prSet presAssocID="{00C3C668-69B5-4FCE-9695-3782E23D249B}" presName="sibSpaceTwo" presStyleCnt="0"/>
      <dgm:spPr/>
      <dgm:t>
        <a:bodyPr/>
        <a:lstStyle/>
        <a:p>
          <a:endParaRPr lang="fr-FR"/>
        </a:p>
      </dgm:t>
    </dgm:pt>
    <dgm:pt modelId="{3F584762-1BB9-4EF5-9C10-163984C18DBF}" type="pres">
      <dgm:prSet presAssocID="{C501DEE1-A434-48B0-9885-1DF553E5870E}" presName="vertTwo" presStyleCnt="0"/>
      <dgm:spPr/>
      <dgm:t>
        <a:bodyPr/>
        <a:lstStyle/>
        <a:p>
          <a:endParaRPr lang="fr-FR"/>
        </a:p>
      </dgm:t>
    </dgm:pt>
    <dgm:pt modelId="{1A16BECD-DD40-41ED-B996-7A03547C4757}" type="pres">
      <dgm:prSet presAssocID="{C501DEE1-A434-48B0-9885-1DF553E5870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8718AE3-F2A6-420C-8029-1F5B205A0E0A}" type="pres">
      <dgm:prSet presAssocID="{C501DEE1-A434-48B0-9885-1DF553E5870E}" presName="parTransTwo" presStyleCnt="0"/>
      <dgm:spPr/>
      <dgm:t>
        <a:bodyPr/>
        <a:lstStyle/>
        <a:p>
          <a:endParaRPr lang="fr-FR"/>
        </a:p>
      </dgm:t>
    </dgm:pt>
    <dgm:pt modelId="{82A897F7-E0D8-40C3-9284-AE0927E1A2B8}" type="pres">
      <dgm:prSet presAssocID="{C501DEE1-A434-48B0-9885-1DF553E5870E}" presName="horzTwo" presStyleCnt="0"/>
      <dgm:spPr/>
      <dgm:t>
        <a:bodyPr/>
        <a:lstStyle/>
        <a:p>
          <a:endParaRPr lang="fr-FR"/>
        </a:p>
      </dgm:t>
    </dgm:pt>
    <dgm:pt modelId="{C6582ED4-98EB-4DC6-998A-B408628E0027}" type="pres">
      <dgm:prSet presAssocID="{B14EAC1C-AE20-45C5-AF93-1A7B2490CE99}" presName="vertThree" presStyleCnt="0"/>
      <dgm:spPr/>
      <dgm:t>
        <a:bodyPr/>
        <a:lstStyle/>
        <a:p>
          <a:endParaRPr lang="fr-FR"/>
        </a:p>
      </dgm:t>
    </dgm:pt>
    <dgm:pt modelId="{58ED001A-35CD-493D-8475-7D722C0A0F89}" type="pres">
      <dgm:prSet presAssocID="{B14EAC1C-AE20-45C5-AF93-1A7B2490CE99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0D33617-2EE3-4F42-BCB8-F9BAEBE73D98}" type="pres">
      <dgm:prSet presAssocID="{B14EAC1C-AE20-45C5-AF93-1A7B2490CE99}" presName="horzThree" presStyleCnt="0"/>
      <dgm:spPr/>
      <dgm:t>
        <a:bodyPr/>
        <a:lstStyle/>
        <a:p>
          <a:endParaRPr lang="fr-FR"/>
        </a:p>
      </dgm:t>
    </dgm:pt>
  </dgm:ptLst>
  <dgm:cxnLst>
    <dgm:cxn modelId="{6878C6EC-1940-484F-98DD-B6CAC7A014F1}" srcId="{1EB86921-740E-470C-93E3-628F2D5F4D3B}" destId="{4149B075-77E0-4B26-8388-A16464B7F7BC}" srcOrd="0" destOrd="0" parTransId="{DAF13DC2-C639-443A-AF67-EDF0C44A74D5}" sibTransId="{00C3C668-69B5-4FCE-9695-3782E23D249B}"/>
    <dgm:cxn modelId="{2F40DC5E-BE07-4D16-9DD0-B54D8C80004B}" srcId="{4149B075-77E0-4B26-8388-A16464B7F7BC}" destId="{02916C75-E739-4B23-9507-45BB786F1CD3}" srcOrd="0" destOrd="0" parTransId="{CAC01F3B-293C-4466-89C7-FBAC9F2A5A5A}" sibTransId="{C06FD846-98CC-4FD9-99AE-057C4F2574FC}"/>
    <dgm:cxn modelId="{BE5E36E7-D47A-CF46-A4D7-BDC9BA4C02EE}" type="presOf" srcId="{C501DEE1-A434-48B0-9885-1DF553E5870E}" destId="{1A16BECD-DD40-41ED-B996-7A03547C4757}" srcOrd="0" destOrd="0" presId="urn:microsoft.com/office/officeart/2005/8/layout/hierarchy4"/>
    <dgm:cxn modelId="{1683E728-8697-6A49-A549-DA284D9C07FB}" type="presOf" srcId="{4149B075-77E0-4B26-8388-A16464B7F7BC}" destId="{15EBC602-5C67-404E-A9E8-3464FCE08732}" srcOrd="0" destOrd="0" presId="urn:microsoft.com/office/officeart/2005/8/layout/hierarchy4"/>
    <dgm:cxn modelId="{4A0FF5AE-9375-1448-BB09-E33612EBEA97}" type="presOf" srcId="{E663199E-A558-4677-BE34-704CF9D0413F}" destId="{65B9AE39-C0FB-460A-8804-AD0F8F770703}" srcOrd="0" destOrd="0" presId="urn:microsoft.com/office/officeart/2005/8/layout/hierarchy4"/>
    <dgm:cxn modelId="{E1EA2D41-8FB8-F64D-A2B9-77A7A99662AC}" type="presOf" srcId="{1EB86921-740E-470C-93E3-628F2D5F4D3B}" destId="{9403025A-8A8D-4767-BE45-872805FC59B7}" srcOrd="0" destOrd="0" presId="urn:microsoft.com/office/officeart/2005/8/layout/hierarchy4"/>
    <dgm:cxn modelId="{3EF6BF28-EB1D-49FD-81AA-9DCA08D3DF31}" srcId="{C501DEE1-A434-48B0-9885-1DF553E5870E}" destId="{B14EAC1C-AE20-45C5-AF93-1A7B2490CE99}" srcOrd="0" destOrd="0" parTransId="{1BCFF7D2-0CFB-4E6B-A9F3-88967E2C2630}" sibTransId="{92ED3231-62A4-4B91-9C8D-6163129BB623}"/>
    <dgm:cxn modelId="{FA0561DA-9D25-4546-A02E-E7F1C27AB6F1}" srcId="{4149B075-77E0-4B26-8388-A16464B7F7BC}" destId="{E663199E-A558-4677-BE34-704CF9D0413F}" srcOrd="1" destOrd="0" parTransId="{CC5D1140-9040-4E39-8A83-12937877A179}" sibTransId="{11C37EF9-E4F5-475A-B011-DF98D6F891E5}"/>
    <dgm:cxn modelId="{F1066F84-11D6-43AF-BC81-4ACD962D2A73}" srcId="{83EE2222-5268-41D7-82A9-A92F0D288BB5}" destId="{1EB86921-740E-470C-93E3-628F2D5F4D3B}" srcOrd="0" destOrd="0" parTransId="{6EA683F6-1223-4774-81C3-049B97410AD2}" sibTransId="{4DC11611-FB88-43F7-A923-C03E6F0B42D7}"/>
    <dgm:cxn modelId="{AF5EED99-54D4-C346-A900-0FC5A5A8AE8F}" type="presOf" srcId="{02916C75-E739-4B23-9507-45BB786F1CD3}" destId="{875762F7-060B-4C36-B9A2-27C7D064255E}" srcOrd="0" destOrd="0" presId="urn:microsoft.com/office/officeart/2005/8/layout/hierarchy4"/>
    <dgm:cxn modelId="{3B3BF03C-1973-8144-AEC0-EC9F89027EC3}" type="presOf" srcId="{B14EAC1C-AE20-45C5-AF93-1A7B2490CE99}" destId="{58ED001A-35CD-493D-8475-7D722C0A0F89}" srcOrd="0" destOrd="0" presId="urn:microsoft.com/office/officeart/2005/8/layout/hierarchy4"/>
    <dgm:cxn modelId="{8E680E88-22B5-BE43-848E-713B7B98E476}" type="presOf" srcId="{83EE2222-5268-41D7-82A9-A92F0D288BB5}" destId="{166E9B14-07AE-41BC-B19A-5452B70A61B6}" srcOrd="0" destOrd="0" presId="urn:microsoft.com/office/officeart/2005/8/layout/hierarchy4"/>
    <dgm:cxn modelId="{DA2ECDA1-C112-4321-BD9B-B32B21FACD50}" srcId="{1EB86921-740E-470C-93E3-628F2D5F4D3B}" destId="{C501DEE1-A434-48B0-9885-1DF553E5870E}" srcOrd="1" destOrd="0" parTransId="{20009702-919C-4199-B41F-EFE11EADDC8D}" sibTransId="{EB33F672-3485-4733-9416-B823EA66D1A7}"/>
    <dgm:cxn modelId="{9B84EE33-616A-3549-8D43-305C8514D5AB}" type="presParOf" srcId="{166E9B14-07AE-41BC-B19A-5452B70A61B6}" destId="{765384F4-9EF2-45E1-BE8D-C0A51099DDB1}" srcOrd="0" destOrd="0" presId="urn:microsoft.com/office/officeart/2005/8/layout/hierarchy4"/>
    <dgm:cxn modelId="{34BB348D-2ED8-5E43-A71D-FD9DBD700345}" type="presParOf" srcId="{765384F4-9EF2-45E1-BE8D-C0A51099DDB1}" destId="{9403025A-8A8D-4767-BE45-872805FC59B7}" srcOrd="0" destOrd="0" presId="urn:microsoft.com/office/officeart/2005/8/layout/hierarchy4"/>
    <dgm:cxn modelId="{FBFE1E03-11C5-5844-9722-C7EE9C5F8C1A}" type="presParOf" srcId="{765384F4-9EF2-45E1-BE8D-C0A51099DDB1}" destId="{A529D3CF-77E4-4B4B-97DF-7C33C1E33F6F}" srcOrd="1" destOrd="0" presId="urn:microsoft.com/office/officeart/2005/8/layout/hierarchy4"/>
    <dgm:cxn modelId="{4AB0A16D-5187-6140-89EF-BAC8ECE77524}" type="presParOf" srcId="{765384F4-9EF2-45E1-BE8D-C0A51099DDB1}" destId="{1E9C1307-5805-41B3-BFB3-3150C1409CF6}" srcOrd="2" destOrd="0" presId="urn:microsoft.com/office/officeart/2005/8/layout/hierarchy4"/>
    <dgm:cxn modelId="{513154F8-1C79-0C4F-9FC7-8D310425A7A8}" type="presParOf" srcId="{1E9C1307-5805-41B3-BFB3-3150C1409CF6}" destId="{DFFE6197-1977-41BC-A436-BB472FAE9747}" srcOrd="0" destOrd="0" presId="urn:microsoft.com/office/officeart/2005/8/layout/hierarchy4"/>
    <dgm:cxn modelId="{653F613B-109F-7640-9849-157970229F97}" type="presParOf" srcId="{DFFE6197-1977-41BC-A436-BB472FAE9747}" destId="{15EBC602-5C67-404E-A9E8-3464FCE08732}" srcOrd="0" destOrd="0" presId="urn:microsoft.com/office/officeart/2005/8/layout/hierarchy4"/>
    <dgm:cxn modelId="{5E2384DA-8572-CF40-B392-5584070A46B4}" type="presParOf" srcId="{DFFE6197-1977-41BC-A436-BB472FAE9747}" destId="{71E6B9A1-7A08-4B3F-8758-3BB8765880A3}" srcOrd="1" destOrd="0" presId="urn:microsoft.com/office/officeart/2005/8/layout/hierarchy4"/>
    <dgm:cxn modelId="{53443D39-4B65-8443-B0EC-DD5F63EE48A0}" type="presParOf" srcId="{DFFE6197-1977-41BC-A436-BB472FAE9747}" destId="{3541D7CC-1174-480D-B7B3-4AE0F760C71E}" srcOrd="2" destOrd="0" presId="urn:microsoft.com/office/officeart/2005/8/layout/hierarchy4"/>
    <dgm:cxn modelId="{965D20E6-FDC4-BA4F-AD39-F38E5962E630}" type="presParOf" srcId="{3541D7CC-1174-480D-B7B3-4AE0F760C71E}" destId="{381AEF6C-4274-42FD-B3C0-762AD5F30FC0}" srcOrd="0" destOrd="0" presId="urn:microsoft.com/office/officeart/2005/8/layout/hierarchy4"/>
    <dgm:cxn modelId="{B19CEB0B-581E-3442-8EEF-645E73283301}" type="presParOf" srcId="{381AEF6C-4274-42FD-B3C0-762AD5F30FC0}" destId="{875762F7-060B-4C36-B9A2-27C7D064255E}" srcOrd="0" destOrd="0" presId="urn:microsoft.com/office/officeart/2005/8/layout/hierarchy4"/>
    <dgm:cxn modelId="{57EF4E92-5550-9144-8382-976C74BECCD6}" type="presParOf" srcId="{381AEF6C-4274-42FD-B3C0-762AD5F30FC0}" destId="{E5EFF90B-C263-45AF-AB2A-25E8E58F5053}" srcOrd="1" destOrd="0" presId="urn:microsoft.com/office/officeart/2005/8/layout/hierarchy4"/>
    <dgm:cxn modelId="{2086BC89-4D91-7E41-B4BC-2E1807BC775D}" type="presParOf" srcId="{3541D7CC-1174-480D-B7B3-4AE0F760C71E}" destId="{600597F4-A63B-441D-A44D-6FB7ECA3BC40}" srcOrd="1" destOrd="0" presId="urn:microsoft.com/office/officeart/2005/8/layout/hierarchy4"/>
    <dgm:cxn modelId="{807790AE-18C0-7E43-8783-DB540B752CE3}" type="presParOf" srcId="{3541D7CC-1174-480D-B7B3-4AE0F760C71E}" destId="{1CD65AAE-6EB2-40C7-A356-26D9AA327EE1}" srcOrd="2" destOrd="0" presId="urn:microsoft.com/office/officeart/2005/8/layout/hierarchy4"/>
    <dgm:cxn modelId="{EB10D24D-2DD0-F04A-A081-04293419D16F}" type="presParOf" srcId="{1CD65AAE-6EB2-40C7-A356-26D9AA327EE1}" destId="{65B9AE39-C0FB-460A-8804-AD0F8F770703}" srcOrd="0" destOrd="0" presId="urn:microsoft.com/office/officeart/2005/8/layout/hierarchy4"/>
    <dgm:cxn modelId="{0C0A4038-6263-164D-AC4B-517D51DDA959}" type="presParOf" srcId="{1CD65AAE-6EB2-40C7-A356-26D9AA327EE1}" destId="{8F91A1E8-74C8-46BD-B211-1ACB38D7746A}" srcOrd="1" destOrd="0" presId="urn:microsoft.com/office/officeart/2005/8/layout/hierarchy4"/>
    <dgm:cxn modelId="{E00DEFEC-96CD-904F-9A68-30715048B09F}" type="presParOf" srcId="{1E9C1307-5805-41B3-BFB3-3150C1409CF6}" destId="{7E02A541-793F-4C4D-94A6-0AA1AB5EBA7C}" srcOrd="1" destOrd="0" presId="urn:microsoft.com/office/officeart/2005/8/layout/hierarchy4"/>
    <dgm:cxn modelId="{ACFA0685-1BC2-9A42-9C78-93EA05D31CCD}" type="presParOf" srcId="{1E9C1307-5805-41B3-BFB3-3150C1409CF6}" destId="{3F584762-1BB9-4EF5-9C10-163984C18DBF}" srcOrd="2" destOrd="0" presId="urn:microsoft.com/office/officeart/2005/8/layout/hierarchy4"/>
    <dgm:cxn modelId="{A971DBBE-37CF-9C44-AFC5-F442E931A30D}" type="presParOf" srcId="{3F584762-1BB9-4EF5-9C10-163984C18DBF}" destId="{1A16BECD-DD40-41ED-B996-7A03547C4757}" srcOrd="0" destOrd="0" presId="urn:microsoft.com/office/officeart/2005/8/layout/hierarchy4"/>
    <dgm:cxn modelId="{4B1BD3E3-0684-EA49-A250-005A7077852D}" type="presParOf" srcId="{3F584762-1BB9-4EF5-9C10-163984C18DBF}" destId="{08718AE3-F2A6-420C-8029-1F5B205A0E0A}" srcOrd="1" destOrd="0" presId="urn:microsoft.com/office/officeart/2005/8/layout/hierarchy4"/>
    <dgm:cxn modelId="{280C0CC4-2ED9-D249-8E36-C838994878E1}" type="presParOf" srcId="{3F584762-1BB9-4EF5-9C10-163984C18DBF}" destId="{82A897F7-E0D8-40C3-9284-AE0927E1A2B8}" srcOrd="2" destOrd="0" presId="urn:microsoft.com/office/officeart/2005/8/layout/hierarchy4"/>
    <dgm:cxn modelId="{14B69EF6-CF1C-6544-98E7-CA062272E6E5}" type="presParOf" srcId="{82A897F7-E0D8-40C3-9284-AE0927E1A2B8}" destId="{C6582ED4-98EB-4DC6-998A-B408628E0027}" srcOrd="0" destOrd="0" presId="urn:microsoft.com/office/officeart/2005/8/layout/hierarchy4"/>
    <dgm:cxn modelId="{3D928CF1-F10B-D143-98AA-CDC2EFD137CE}" type="presParOf" srcId="{C6582ED4-98EB-4DC6-998A-B408628E0027}" destId="{58ED001A-35CD-493D-8475-7D722C0A0F89}" srcOrd="0" destOrd="0" presId="urn:microsoft.com/office/officeart/2005/8/layout/hierarchy4"/>
    <dgm:cxn modelId="{74F63281-7B07-3F47-BBF4-FA8D2AB7297B}" type="presParOf" srcId="{C6582ED4-98EB-4DC6-998A-B408628E0027}" destId="{F0D33617-2EE3-4F42-BCB8-F9BAEBE73D9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3025A-8A8D-4767-BE45-872805FC59B7}">
      <dsp:nvSpPr>
        <dsp:cNvPr id="0" name=""/>
        <dsp:cNvSpPr/>
      </dsp:nvSpPr>
      <dsp:spPr>
        <a:xfrm>
          <a:off x="767" y="2981"/>
          <a:ext cx="6683033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100" kern="1200" dirty="0" smtClean="0"/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Rappel  : les différentes méthodes </a:t>
          </a:r>
          <a:r>
            <a:rPr lang="fr-FR" sz="2100" kern="1200" dirty="0"/>
            <a:t>de recueil d'informations</a:t>
          </a:r>
        </a:p>
      </dsp:txBody>
      <dsp:txXfrm>
        <a:off x="37858" y="40072"/>
        <a:ext cx="6608851" cy="1192208"/>
      </dsp:txXfrm>
    </dsp:sp>
    <dsp:sp modelId="{15EBC602-5C67-404E-A9E8-3464FCE08732}">
      <dsp:nvSpPr>
        <dsp:cNvPr id="0" name=""/>
        <dsp:cNvSpPr/>
      </dsp:nvSpPr>
      <dsp:spPr>
        <a:xfrm>
          <a:off x="767" y="1386717"/>
          <a:ext cx="4365564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Informations primaires</a:t>
          </a:r>
        </a:p>
      </dsp:txBody>
      <dsp:txXfrm>
        <a:off x="37858" y="1423808"/>
        <a:ext cx="4291382" cy="1192208"/>
      </dsp:txXfrm>
    </dsp:sp>
    <dsp:sp modelId="{875762F7-060B-4C36-B9A2-27C7D064255E}">
      <dsp:nvSpPr>
        <dsp:cNvPr id="0" name=""/>
        <dsp:cNvSpPr/>
      </dsp:nvSpPr>
      <dsp:spPr>
        <a:xfrm>
          <a:off x="767" y="2770453"/>
          <a:ext cx="2137886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/>
            <a:t>Méthodes par observation</a:t>
          </a:r>
        </a:p>
      </dsp:txBody>
      <dsp:txXfrm>
        <a:off x="37858" y="2807544"/>
        <a:ext cx="2063704" cy="1192208"/>
      </dsp:txXfrm>
    </dsp:sp>
    <dsp:sp modelId="{65B9AE39-C0FB-460A-8804-AD0F8F770703}">
      <dsp:nvSpPr>
        <dsp:cNvPr id="0" name=""/>
        <dsp:cNvSpPr/>
      </dsp:nvSpPr>
      <dsp:spPr>
        <a:xfrm>
          <a:off x="2228445" y="2770453"/>
          <a:ext cx="2137886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/>
            <a:t>Méthodes par communication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L'analyste interroge un </a:t>
          </a:r>
          <a:r>
            <a:rPr lang="fr-FR" sz="800" kern="1200" dirty="0" smtClean="0"/>
            <a:t>répondant (sondage, entretiens)</a:t>
          </a:r>
          <a:endParaRPr lang="fr-FR" sz="800" kern="1200" dirty="0"/>
        </a:p>
      </dsp:txBody>
      <dsp:txXfrm>
        <a:off x="2265536" y="2807544"/>
        <a:ext cx="2063704" cy="1192208"/>
      </dsp:txXfrm>
    </dsp:sp>
    <dsp:sp modelId="{1A16BECD-DD40-41ED-B996-7A03547C4757}">
      <dsp:nvSpPr>
        <dsp:cNvPr id="0" name=""/>
        <dsp:cNvSpPr/>
      </dsp:nvSpPr>
      <dsp:spPr>
        <a:xfrm>
          <a:off x="4545914" y="1386717"/>
          <a:ext cx="2137886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Informations secondaires</a:t>
          </a:r>
        </a:p>
      </dsp:txBody>
      <dsp:txXfrm>
        <a:off x="4583005" y="1423808"/>
        <a:ext cx="2063704" cy="1192208"/>
      </dsp:txXfrm>
    </dsp:sp>
    <dsp:sp modelId="{58ED001A-35CD-493D-8475-7D722C0A0F89}">
      <dsp:nvSpPr>
        <dsp:cNvPr id="0" name=""/>
        <dsp:cNvSpPr/>
      </dsp:nvSpPr>
      <dsp:spPr>
        <a:xfrm>
          <a:off x="4545914" y="2770453"/>
          <a:ext cx="2137886" cy="12663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/>
            <a:t>Recherche documentaire</a:t>
          </a:r>
        </a:p>
      </dsp:txBody>
      <dsp:txXfrm>
        <a:off x="4583005" y="2807544"/>
        <a:ext cx="2063704" cy="1192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7CBA0-143C-A14B-8335-8A8D282E3698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ABE50-134E-8143-B958-BA9ED845AB2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80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28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4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48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76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13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047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44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02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26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87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20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7B395-51F0-EE42-A547-FF75EB01D39D}" type="datetimeFigureOut">
              <a:rPr lang="fr-FR" smtClean="0"/>
              <a:t>11/07/17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1F101-0BC8-504F-B499-8FAA8158E5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78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Document_Microsoft_Word1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Feuille_Microsoft_Excel2.xlsx"/><Relationship Id="rId5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60587" y="2130425"/>
            <a:ext cx="8465940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METHODE</a:t>
            </a:r>
            <a:br>
              <a:rPr lang="fr-FR" dirty="0" smtClean="0"/>
            </a:br>
            <a:r>
              <a:rPr lang="fr-FR" dirty="0" smtClean="0"/>
              <a:t>REALISER UNE ETUDE DES FLUX CLIENTS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C62 Réaliser une étude commerciale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5649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6 : Analyser les informations obtenues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=&gt; Détermination zone froides et chaudes</a:t>
            </a:r>
          </a:p>
          <a:p>
            <a:pPr marL="0" indent="0">
              <a:buNone/>
            </a:pPr>
            <a:r>
              <a:rPr lang="fr-FR" dirty="0" smtClean="0"/>
              <a:t>=&gt; Quelle attractivité pour la zone étudiée ? </a:t>
            </a:r>
          </a:p>
          <a:p>
            <a:pPr marL="0" indent="0">
              <a:buNone/>
            </a:pPr>
            <a:r>
              <a:rPr lang="fr-FR" dirty="0" smtClean="0"/>
              <a:t>=&gt; Quelles préconisations pour améliorer son attractivité ?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(modification de l’agencement, de la signalétique, des facteurs d’ambiance </a:t>
            </a:r>
            <a:r>
              <a:rPr lang="fr-FR" dirty="0" err="1" smtClean="0"/>
              <a:t>etc</a:t>
            </a:r>
            <a:r>
              <a:rPr lang="is-IS" dirty="0" smtClean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1064150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1 : définir le périmètre de l’étude des flux </a:t>
            </a: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63827"/>
            <a:ext cx="8229600" cy="39623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Souhaite t</a:t>
            </a:r>
            <a:r>
              <a:rPr lang="fr-FR" dirty="0"/>
              <a:t>-</a:t>
            </a:r>
            <a:r>
              <a:rPr lang="fr-FR" dirty="0" smtClean="0"/>
              <a:t>on étudier les flux sur toute la surface de l’UC ?  </a:t>
            </a:r>
          </a:p>
          <a:p>
            <a:pPr marL="0" indent="0">
              <a:buNone/>
            </a:pPr>
            <a:r>
              <a:rPr lang="fr-FR" dirty="0" smtClean="0"/>
              <a:t>Une ou plusieurs zones du magasin ?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Quelle zone ?  : Un rayon ? un univers ? une famille de produits ?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4289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2 : définir les données à recueillir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 smtClean="0"/>
              <a:t>Quelles </a:t>
            </a:r>
            <a:r>
              <a:rPr lang="fr-FR" dirty="0"/>
              <a:t>données ai je besoin de récupérer pour étudier </a:t>
            </a:r>
            <a:r>
              <a:rPr lang="fr-FR" dirty="0" smtClean="0"/>
              <a:t>les </a:t>
            </a:r>
            <a:r>
              <a:rPr lang="fr-FR" dirty="0"/>
              <a:t>flux de clients </a:t>
            </a:r>
            <a:r>
              <a:rPr lang="fr-FR" dirty="0" smtClean="0"/>
              <a:t>au sein de mon périmètre ?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Nombre de passage clients ?</a:t>
            </a:r>
          </a:p>
          <a:p>
            <a:pPr marL="0" indent="0">
              <a:buNone/>
            </a:pPr>
            <a:r>
              <a:rPr lang="fr-FR" dirty="0" smtClean="0"/>
              <a:t>Nombre d’arrêts ?</a:t>
            </a:r>
          </a:p>
          <a:p>
            <a:pPr marL="0" indent="0">
              <a:buNone/>
            </a:pPr>
            <a:r>
              <a:rPr lang="fr-FR" dirty="0" smtClean="0"/>
              <a:t>Nombre de prises en mains ? </a:t>
            </a:r>
          </a:p>
          <a:p>
            <a:pPr marL="0" indent="0">
              <a:buNone/>
            </a:pPr>
            <a:r>
              <a:rPr lang="fr-FR" dirty="0" smtClean="0"/>
              <a:t>Nombre d’achats ?</a:t>
            </a:r>
          </a:p>
          <a:p>
            <a:pPr marL="0" indent="0">
              <a:buNone/>
            </a:pPr>
            <a:r>
              <a:rPr lang="fr-FR" dirty="0" smtClean="0"/>
              <a:t>Durée de la visite ?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4119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3 : sélectionner la méthode de collecte d’informations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3884" y="5613407"/>
            <a:ext cx="8686800" cy="761294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  <a:p>
            <a:pPr marL="0" indent="0">
              <a:buNone/>
            </a:pPr>
            <a:r>
              <a:rPr lang="fr-FR" sz="9600" dirty="0" smtClean="0"/>
              <a:t>Une étude des flux clients nécessite de procéder </a:t>
            </a:r>
          </a:p>
          <a:p>
            <a:pPr marL="0" indent="0">
              <a:buNone/>
            </a:pPr>
            <a:r>
              <a:rPr lang="fr-FR" sz="12800" b="1" dirty="0" smtClean="0"/>
              <a:t>par observation</a:t>
            </a:r>
            <a:r>
              <a:rPr lang="fr-FR" sz="9600" dirty="0" smtClean="0"/>
              <a:t>. </a:t>
            </a:r>
            <a:endParaRPr lang="fr-FR" sz="9600" dirty="0"/>
          </a:p>
        </p:txBody>
      </p:sp>
      <p:graphicFrame>
        <p:nvGraphicFramePr>
          <p:cNvPr id="4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205011"/>
              </p:ext>
            </p:extLst>
          </p:nvPr>
        </p:nvGraphicFramePr>
        <p:xfrm>
          <a:off x="783884" y="1395512"/>
          <a:ext cx="6684568" cy="4039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Connecteur droit avec flèche 5"/>
          <p:cNvCxnSpPr/>
          <p:nvPr/>
        </p:nvCxnSpPr>
        <p:spPr>
          <a:xfrm flipH="1" flipV="1">
            <a:off x="1834287" y="5080290"/>
            <a:ext cx="266521" cy="956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27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4 : Organiser la collecte d’informations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40221" y="1600200"/>
            <a:ext cx="6946578" cy="4525963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Quel type de support puis je utiliser pour collecter les données sur le déplacement des clients au sein de la surface de vente et leur comportement au sein </a:t>
            </a:r>
            <a:r>
              <a:rPr lang="fr-FR" dirty="0" smtClean="0"/>
              <a:t>d’une zone</a:t>
            </a:r>
            <a:r>
              <a:rPr lang="fr-FR" dirty="0"/>
              <a:t> ? </a:t>
            </a:r>
          </a:p>
          <a:p>
            <a:r>
              <a:rPr lang="fr-FR" dirty="0"/>
              <a:t>Comment prendre en note le comportement des clients sur la surface de vente sur ce support ? </a:t>
            </a:r>
            <a:endParaRPr lang="fr-FR" dirty="0" smtClean="0"/>
          </a:p>
          <a:p>
            <a:r>
              <a:rPr lang="fr-FR" dirty="0" smtClean="0"/>
              <a:t>Combien de clients observer ? À quel moment ?  </a:t>
            </a:r>
            <a:r>
              <a:rPr lang="fr-FR" sz="1700" dirty="0" smtClean="0"/>
              <a:t>=&gt; il est possible de réfléchir de manière similaire  à la construction d’un échantillon pour une enquête par questionnaire. Les choix doivent être représentatifs du </a:t>
            </a:r>
            <a:r>
              <a:rPr lang="fr-FR" sz="1700" dirty="0" smtClean="0"/>
              <a:t>flux </a:t>
            </a:r>
            <a:r>
              <a:rPr lang="fr-FR" sz="1700" dirty="0" smtClean="0"/>
              <a:t>des clients de l’UC.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250842" y="2046228"/>
            <a:ext cx="1802931" cy="70559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Comment ? </a:t>
            </a:r>
            <a:endParaRPr lang="fr-FR" dirty="0"/>
          </a:p>
        </p:txBody>
      </p:sp>
      <p:sp>
        <p:nvSpPr>
          <p:cNvPr id="5" name="Ellipse 4"/>
          <p:cNvSpPr/>
          <p:nvPr/>
        </p:nvSpPr>
        <p:spPr>
          <a:xfrm>
            <a:off x="78387" y="4672613"/>
            <a:ext cx="1661834" cy="64287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Combien ? 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143648" y="5566368"/>
            <a:ext cx="1596573" cy="55979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Quand 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292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218"/>
          </a:xfrm>
        </p:spPr>
        <p:txBody>
          <a:bodyPr>
            <a:normAutofit fontScale="90000"/>
          </a:bodyPr>
          <a:lstStyle/>
          <a:p>
            <a:r>
              <a:rPr lang="fr-FR" sz="2800" dirty="0" smtClean="0"/>
              <a:t>Exemple d’outil permettant d’observer le flux client au sein d’une UC de prêt à porter</a:t>
            </a:r>
            <a:endParaRPr lang="fr-FR" sz="2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37805" y="-41750"/>
            <a:ext cx="5388403" cy="774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34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Etape 5 : Traiter les données recueillies</a:t>
            </a: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 partir du choix des données à collecter (étape 2) : que puis je en faire ? quels types de traitements puis </a:t>
            </a:r>
            <a:r>
              <a:rPr lang="fr-FR" dirty="0" smtClean="0"/>
              <a:t>je en </a:t>
            </a:r>
            <a:r>
              <a:rPr lang="fr-FR" dirty="0"/>
              <a:t>faire pour obtenir des informations </a:t>
            </a:r>
            <a:r>
              <a:rPr lang="fr-FR" u="sng" dirty="0"/>
              <a:t>utiles</a:t>
            </a:r>
            <a:r>
              <a:rPr lang="fr-FR" dirty="0"/>
              <a:t> pour réaliser une étude de flux et d’attractivité rayon ? </a:t>
            </a:r>
          </a:p>
          <a:p>
            <a:r>
              <a:rPr lang="fr-FR" dirty="0"/>
              <a:t>Quelle structure pour un tableau sous tableur ?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472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Quelques pistes de traitement possible : </a:t>
            </a:r>
            <a:endParaRPr lang="fr-FR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184165"/>
              </p:ext>
            </p:extLst>
          </p:nvPr>
        </p:nvGraphicFramePr>
        <p:xfrm>
          <a:off x="318002" y="2146650"/>
          <a:ext cx="8081537" cy="3614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Document" r:id="rId4" imgW="5905500" imgH="2641600" progId="Word.Document.12">
                  <p:embed/>
                </p:oleObj>
              </mc:Choice>
              <mc:Fallback>
                <p:oleObj name="Document" r:id="rId4" imgW="5905500" imgH="2641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8002" y="2146650"/>
                        <a:ext cx="8081537" cy="3614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585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8463393" cy="791597"/>
          </a:xfrm>
        </p:spPr>
        <p:txBody>
          <a:bodyPr>
            <a:normAutofit fontScale="90000"/>
          </a:bodyPr>
          <a:lstStyle/>
          <a:p>
            <a:r>
              <a:rPr lang="fr-FR" sz="2400" dirty="0" smtClean="0"/>
              <a:t>Exemple de structure de tableau </a:t>
            </a:r>
            <a:r>
              <a:rPr lang="fr-FR" sz="2400" dirty="0"/>
              <a:t>E</a:t>
            </a:r>
            <a:r>
              <a:rPr lang="fr-FR" sz="2400" dirty="0" smtClean="0"/>
              <a:t>xcel pour traitement des données récoltées par observation</a:t>
            </a:r>
            <a:endParaRPr lang="fr-FR" sz="2400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57910"/>
              </p:ext>
            </p:extLst>
          </p:nvPr>
        </p:nvGraphicFramePr>
        <p:xfrm>
          <a:off x="260019" y="1834549"/>
          <a:ext cx="8660573" cy="4772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Feuille de calcul" r:id="rId4" imgW="7213600" imgH="3975100" progId="Excel.Sheet.12">
                  <p:embed/>
                </p:oleObj>
              </mc:Choice>
              <mc:Fallback>
                <p:oleObj name="Feuille de calcul" r:id="rId4" imgW="7213600" imgH="3975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019" y="1834549"/>
                        <a:ext cx="8660573" cy="4772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020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285</Words>
  <Application>Microsoft Macintosh PowerPoint</Application>
  <PresentationFormat>Présentation à l'écran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Thème Office</vt:lpstr>
      <vt:lpstr>Document</vt:lpstr>
      <vt:lpstr>Feuille de calcul</vt:lpstr>
      <vt:lpstr>METHODE REALISER UNE ETUDE DES FLUX CLIENTS </vt:lpstr>
      <vt:lpstr>Etape 1 : définir le périmètre de l’étude des flux  </vt:lpstr>
      <vt:lpstr>Etape 2 : définir les données à recueillir </vt:lpstr>
      <vt:lpstr>Etape 3 : sélectionner la méthode de collecte d’informations </vt:lpstr>
      <vt:lpstr>Etape 4 : Organiser la collecte d’informations </vt:lpstr>
      <vt:lpstr>Exemple d’outil permettant d’observer le flux client au sein d’une UC de prêt à porter</vt:lpstr>
      <vt:lpstr>Etape 5 : Traiter les données recueillies </vt:lpstr>
      <vt:lpstr>Quelques pistes de traitement possible : </vt:lpstr>
      <vt:lpstr>Exemple de structure de tableau Excel pour traitement des données récoltées par observation</vt:lpstr>
      <vt:lpstr>Etape 6 : Analyser les informations obtenues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METHODE REALISER UNE ETUDE DES FLUX CLIENTS </dc:title>
  <dc:creator>k d</dc:creator>
  <cp:lastModifiedBy>k d</cp:lastModifiedBy>
  <cp:revision>14</cp:revision>
  <dcterms:created xsi:type="dcterms:W3CDTF">2017-06-27T12:56:11Z</dcterms:created>
  <dcterms:modified xsi:type="dcterms:W3CDTF">2017-07-11T08:03:30Z</dcterms:modified>
</cp:coreProperties>
</file>