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91" r:id="rId3"/>
    <p:sldId id="290" r:id="rId4"/>
    <p:sldId id="295" r:id="rId5"/>
    <p:sldId id="296" r:id="rId6"/>
    <p:sldId id="292" r:id="rId7"/>
    <p:sldId id="280" r:id="rId8"/>
    <p:sldId id="293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94" r:id="rId17"/>
    <p:sldId id="289" r:id="rId18"/>
    <p:sldId id="275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A906"/>
    <a:srgbClr val="ECF0FE"/>
    <a:srgbClr val="E8EDFE"/>
    <a:srgbClr val="E2E9FE"/>
    <a:srgbClr val="C4D1FC"/>
    <a:srgbClr val="BDDE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8" autoAdjust="0"/>
    <p:restoredTop sz="94660"/>
  </p:normalViewPr>
  <p:slideViewPr>
    <p:cSldViewPr showGuides="1">
      <p:cViewPr>
        <p:scale>
          <a:sx n="66" d="100"/>
          <a:sy n="66" d="100"/>
        </p:scale>
        <p:origin x="-138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3" d="100"/>
          <a:sy n="53" d="100"/>
        </p:scale>
        <p:origin x="-285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27C87-7564-453B-B252-93A9670AA334}" type="datetimeFigureOut">
              <a:rPr lang="fr-FR" smtClean="0"/>
              <a:t>13/03/2012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6AD247-A10D-4295-BF09-BD04D0560A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1355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4850F-65AE-4732-88FD-0F4171D8E189}" type="datetimeFigureOut">
              <a:rPr lang="fr-FR" smtClean="0"/>
              <a:t>13/03/2012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66C8C-C7A8-446E-BA3C-5971ABDF76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2134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AB6156-1207-4D14-953A-B542F25710C6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AB6156-1207-4D14-953A-B542F25710C6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AB6156-1207-4D14-953A-B542F25710C6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AB6156-1207-4D14-953A-B542F25710C6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AB6156-1207-4D14-953A-B542F25710C6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AB6156-1207-4D14-953A-B542F25710C6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AB6156-1207-4D14-953A-B542F25710C6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AB6156-1207-4D14-953A-B542F25710C6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BB6E91-C1B3-4124-83CE-853FDD3967A0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3" name="Freeform 31"/>
          <p:cNvSpPr>
            <a:spLocks/>
          </p:cNvSpPr>
          <p:nvPr/>
        </p:nvSpPr>
        <p:spPr bwMode="gray">
          <a:xfrm>
            <a:off x="0" y="3481388"/>
            <a:ext cx="9155113" cy="3376612"/>
          </a:xfrm>
          <a:custGeom>
            <a:avLst/>
            <a:gdLst>
              <a:gd name="T0" fmla="*/ 0 w 5767"/>
              <a:gd name="T1" fmla="*/ 1760 h 2127"/>
              <a:gd name="T2" fmla="*/ 5767 w 5767"/>
              <a:gd name="T3" fmla="*/ 0 h 2127"/>
              <a:gd name="T4" fmla="*/ 5760 w 5767"/>
              <a:gd name="T5" fmla="*/ 2127 h 2127"/>
              <a:gd name="T6" fmla="*/ 0 w 5767"/>
              <a:gd name="T7" fmla="*/ 2127 h 2127"/>
              <a:gd name="T8" fmla="*/ 0 w 5767"/>
              <a:gd name="T9" fmla="*/ 1760 h 2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67" h="2127">
                <a:moveTo>
                  <a:pt x="0" y="1760"/>
                </a:moveTo>
                <a:lnTo>
                  <a:pt x="5767" y="0"/>
                </a:lnTo>
                <a:lnTo>
                  <a:pt x="5760" y="2127"/>
                </a:lnTo>
                <a:lnTo>
                  <a:pt x="0" y="2127"/>
                </a:lnTo>
                <a:lnTo>
                  <a:pt x="0" y="17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104" name="AutoShape 32" descr="06"/>
          <p:cNvSpPr>
            <a:spLocks noChangeArrowheads="1"/>
          </p:cNvSpPr>
          <p:nvPr/>
        </p:nvSpPr>
        <p:spPr bwMode="gray">
          <a:xfrm rot="-1015610">
            <a:off x="-141288" y="5310188"/>
            <a:ext cx="2541588" cy="573087"/>
          </a:xfrm>
          <a:prstGeom prst="parallelogram">
            <a:avLst>
              <a:gd name="adj" fmla="val 30059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05" name="AutoShape 33" descr="05"/>
          <p:cNvSpPr>
            <a:spLocks noChangeArrowheads="1"/>
          </p:cNvSpPr>
          <p:nvPr/>
        </p:nvSpPr>
        <p:spPr bwMode="gray">
          <a:xfrm rot="-1015610">
            <a:off x="2154238" y="4610100"/>
            <a:ext cx="2546350" cy="573088"/>
          </a:xfrm>
          <a:prstGeom prst="parallelogram">
            <a:avLst>
              <a:gd name="adj" fmla="val 30115"/>
            </a:avLst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06" name="AutoShape 34" descr="03"/>
          <p:cNvSpPr>
            <a:spLocks noChangeArrowheads="1"/>
          </p:cNvSpPr>
          <p:nvPr/>
        </p:nvSpPr>
        <p:spPr bwMode="gray">
          <a:xfrm rot="-1015610">
            <a:off x="4448175" y="3908425"/>
            <a:ext cx="2552700" cy="573088"/>
          </a:xfrm>
          <a:prstGeom prst="parallelogram">
            <a:avLst>
              <a:gd name="adj" fmla="val 30190"/>
            </a:avLst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07" name="AutoShape 35" descr="02"/>
          <p:cNvSpPr>
            <a:spLocks noChangeArrowheads="1"/>
          </p:cNvSpPr>
          <p:nvPr/>
        </p:nvSpPr>
        <p:spPr bwMode="gray">
          <a:xfrm rot="-1015610">
            <a:off x="6751638" y="3206750"/>
            <a:ext cx="2533650" cy="573088"/>
          </a:xfrm>
          <a:prstGeom prst="parallelogram">
            <a:avLst>
              <a:gd name="adj" fmla="val 29965"/>
            </a:avLst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457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3124200" y="6477000"/>
            <a:ext cx="2895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6553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fld id="{35B0C462-F8BE-486F-AA9E-670DDDF2C780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457200" y="2133600"/>
            <a:ext cx="5475288" cy="381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pPr lvl="0"/>
            <a:r>
              <a:rPr lang="fr-FR" noProof="0" smtClean="0"/>
              <a:t>Modifiez le style des sous-titres du masque</a:t>
            </a:r>
            <a:endParaRPr lang="en-US" noProof="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371600"/>
            <a:ext cx="8077200" cy="6826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 sz="44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noProof="0" smtClean="0"/>
              <a:t>Modifiez le style du titre</a:t>
            </a:r>
            <a:endParaRPr lang="en-US" noProof="0" smtClean="0"/>
          </a:p>
        </p:txBody>
      </p:sp>
      <p:grpSp>
        <p:nvGrpSpPr>
          <p:cNvPr id="5" name="Groupe 4"/>
          <p:cNvGrpSpPr/>
          <p:nvPr userDrawn="1"/>
        </p:nvGrpSpPr>
        <p:grpSpPr>
          <a:xfrm>
            <a:off x="7556632" y="5483715"/>
            <a:ext cx="1106458" cy="1085849"/>
            <a:chOff x="6300192" y="4460659"/>
            <a:chExt cx="1529358" cy="1577799"/>
          </a:xfrm>
        </p:grpSpPr>
        <p:pic>
          <p:nvPicPr>
            <p:cNvPr id="3" name="Image 2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00192" y="4460659"/>
              <a:ext cx="1529358" cy="1577799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 userDrawn="1"/>
          </p:nvSpPr>
          <p:spPr>
            <a:xfrm>
              <a:off x="7452320" y="5733256"/>
              <a:ext cx="360040" cy="288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3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994300-BD2A-4425-ADB5-226DEF8514C3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265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0350" y="228600"/>
            <a:ext cx="2076450" cy="601980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81000" y="228600"/>
            <a:ext cx="6076950" cy="60198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42AB4-A7A2-4719-AD28-DB8394A882F9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5825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3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381000" y="1295400"/>
            <a:ext cx="8305800" cy="4953000"/>
          </a:xfrm>
        </p:spPr>
        <p:txBody>
          <a:bodyPr/>
          <a:lstStyle/>
          <a:p>
            <a:r>
              <a:rPr lang="fr-FR" smtClean="0"/>
              <a:t>Cliquez sur l'icône pour ajouter un tableau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810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3BAD4AD0-9925-4C66-8BC8-A736767160F7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700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0E23D-11B1-4788-A86D-A86B0A0A730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7384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0E23D-11B1-4788-A86D-A86B0A0A730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9076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0E23D-11B1-4788-A86D-A86B0A0A730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722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0E23D-11B1-4788-A86D-A86B0A0A730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3039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0E23D-11B1-4788-A86D-A86B0A0A730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2632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0E23D-11B1-4788-A86D-A86B0A0A730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8917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0E23D-11B1-4788-A86D-A86B0A0A730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625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B50D07-7238-4D4E-93D6-6354B76D0E01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440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0E23D-11B1-4788-A86D-A86B0A0A730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625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463BD7-8793-4F40-9024-F9221AD4D4FE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893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3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076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10100" y="1295400"/>
            <a:ext cx="4076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C2BAE2-1805-4B0F-91B3-242D8C9F760C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412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F04A52-6F75-460F-88F4-67278D160792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561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3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A86565-DD0E-4A3F-B9EC-CA9084810C27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469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A5D0BF-CDE6-4265-8DDF-6C3D34DEF776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495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ED49A6-B274-439D-B94E-7A02B5281C57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899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D56098-151B-41AB-8E26-4ED75FC36BCF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85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28" Type="http://schemas.openxmlformats.org/officeDocument/2006/relationships/image" Target="../media/image5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vmlDrawing" Target="../drawings/vmlDrawing1.vml"/><Relationship Id="rId27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9" name="Object 35"/>
          <p:cNvGraphicFramePr>
            <a:graphicFrameLocks noChangeAspect="1"/>
          </p:cNvGraphicFramePr>
          <p:nvPr/>
        </p:nvGraphicFramePr>
        <p:xfrm>
          <a:off x="0" y="0"/>
          <a:ext cx="91440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3" name="Image" r:id="rId23" imgW="13003175" imgH="1612698" progId="Photoshop.Image.6">
                  <p:embed/>
                </p:oleObj>
              </mc:Choice>
              <mc:Fallback>
                <p:oleObj name="Image" r:id="rId23" imgW="13003175" imgH="1612698" progId="Photoshop.Image.6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60" name="Freeform 36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>
              <a:gd name="T0" fmla="*/ 1488 w 5760"/>
              <a:gd name="T1" fmla="*/ 0 h 4320"/>
              <a:gd name="T2" fmla="*/ 564 w 5760"/>
              <a:gd name="T3" fmla="*/ 617 h 4320"/>
              <a:gd name="T4" fmla="*/ 0 w 5760"/>
              <a:gd name="T5" fmla="*/ 1734 h 4320"/>
              <a:gd name="T6" fmla="*/ 0 w 5760"/>
              <a:gd name="T7" fmla="*/ 4320 h 4320"/>
              <a:gd name="T8" fmla="*/ 5760 w 5760"/>
              <a:gd name="T9" fmla="*/ 4320 h 4320"/>
              <a:gd name="T10" fmla="*/ 5760 w 5760"/>
              <a:gd name="T11" fmla="*/ 0 h 4320"/>
              <a:gd name="T12" fmla="*/ 1488 w 5760"/>
              <a:gd name="T13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1061" name="Group 37"/>
          <p:cNvGrpSpPr>
            <a:grpSpLocks/>
          </p:cNvGrpSpPr>
          <p:nvPr/>
        </p:nvGrpSpPr>
        <p:grpSpPr bwMode="auto">
          <a:xfrm>
            <a:off x="0" y="914400"/>
            <a:ext cx="9144000" cy="350838"/>
            <a:chOff x="0" y="672"/>
            <a:chExt cx="5760" cy="221"/>
          </a:xfrm>
        </p:grpSpPr>
        <p:sp>
          <p:nvSpPr>
            <p:cNvPr id="1062" name="AutoShape 38" descr="06"/>
            <p:cNvSpPr>
              <a:spLocks noChangeArrowheads="1"/>
            </p:cNvSpPr>
            <p:nvPr userDrawn="1"/>
          </p:nvSpPr>
          <p:spPr bwMode="gray">
            <a:xfrm>
              <a:off x="0" y="674"/>
              <a:ext cx="1443" cy="219"/>
            </a:xfrm>
            <a:prstGeom prst="parallelogram">
              <a:avLst>
                <a:gd name="adj" fmla="val 0"/>
              </a:avLst>
            </a:prstGeom>
            <a:blipFill dpi="0" rotWithShape="1">
              <a:blip r:embed="rId2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3" name="AutoShape 39" descr="05"/>
            <p:cNvSpPr>
              <a:spLocks noChangeArrowheads="1"/>
            </p:cNvSpPr>
            <p:nvPr userDrawn="1"/>
          </p:nvSpPr>
          <p:spPr bwMode="gray">
            <a:xfrm>
              <a:off x="1434" y="674"/>
              <a:ext cx="1446" cy="219"/>
            </a:xfrm>
            <a:prstGeom prst="parallelogram">
              <a:avLst>
                <a:gd name="adj" fmla="val 0"/>
              </a:avLst>
            </a:prstGeom>
            <a:blipFill dpi="0" rotWithShape="1">
              <a:blip r:embed="rId2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4" name="AutoShape 40" descr="03"/>
            <p:cNvSpPr>
              <a:spLocks noChangeArrowheads="1"/>
            </p:cNvSpPr>
            <p:nvPr userDrawn="1"/>
          </p:nvSpPr>
          <p:spPr bwMode="gray">
            <a:xfrm>
              <a:off x="2876" y="674"/>
              <a:ext cx="1449" cy="219"/>
            </a:xfrm>
            <a:prstGeom prst="parallelogram">
              <a:avLst>
                <a:gd name="adj" fmla="val 0"/>
              </a:avLst>
            </a:prstGeom>
            <a:blipFill dpi="0" rotWithShape="1">
              <a:blip r:embed="rId2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5" name="AutoShape 41" descr="02"/>
            <p:cNvSpPr>
              <a:spLocks noChangeArrowheads="1"/>
            </p:cNvSpPr>
            <p:nvPr userDrawn="1"/>
          </p:nvSpPr>
          <p:spPr bwMode="gray">
            <a:xfrm>
              <a:off x="4322" y="672"/>
              <a:ext cx="1438" cy="219"/>
            </a:xfrm>
            <a:prstGeom prst="parallelogram">
              <a:avLst>
                <a:gd name="adj" fmla="val 0"/>
              </a:avLst>
            </a:prstGeom>
            <a:blipFill dpi="0" rotWithShape="1">
              <a:blip r:embed="rId2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295400"/>
            <a:ext cx="8305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99AE4A1-4E02-430A-BA2B-49322112D187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14" name="ZoneTexte 13"/>
          <p:cNvSpPr txBox="1"/>
          <p:nvPr userDrawn="1"/>
        </p:nvSpPr>
        <p:spPr>
          <a:xfrm>
            <a:off x="-612576" y="221739"/>
            <a:ext cx="1040990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eaLnBrk="1" hangingPunct="1">
              <a:defRPr sz="2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eaLnBrk="1" hangingPunct="1">
              <a:defRPr sz="3200" b="1">
                <a:solidFill>
                  <a:schemeClr val="tx2"/>
                </a:solidFill>
              </a:defRPr>
            </a:lvl2pPr>
            <a:lvl3pPr algn="ctr" eaLnBrk="1" hangingPunct="1">
              <a:defRPr sz="3200" b="1">
                <a:solidFill>
                  <a:schemeClr val="tx2"/>
                </a:solidFill>
              </a:defRPr>
            </a:lvl3pPr>
            <a:lvl4pPr algn="ctr" eaLnBrk="1" hangingPunct="1">
              <a:defRPr sz="3200" b="1">
                <a:solidFill>
                  <a:schemeClr val="tx2"/>
                </a:solidFill>
              </a:defRPr>
            </a:lvl4pPr>
            <a:lvl5pPr algn="ctr" eaLnBrk="1" hangingPunct="1">
              <a:defRPr sz="3200" b="1">
                <a:solidFill>
                  <a:schemeClr val="tx2"/>
                </a:solidFill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</a:defRPr>
            </a:lvl9pPr>
          </a:lstStyle>
          <a:p>
            <a:pPr lvl="0"/>
            <a:r>
              <a:rPr lang="fr-FR" sz="2000" dirty="0" smtClean="0"/>
              <a:t>Centre National Ressources Mercatique Vente Transport et Logistique</a:t>
            </a:r>
            <a:br>
              <a:rPr lang="fr-FR" sz="2000" dirty="0" smtClean="0"/>
            </a:br>
            <a:endParaRPr lang="fr-FR" sz="20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sandrine.taglioni@ac-rennes.fr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4.ac-nancy-metz.fr/crm/" TargetMode="External"/><Relationship Id="rId5" Type="http://schemas.openxmlformats.org/officeDocument/2006/relationships/image" Target="../media/image9.png"/><Relationship Id="rId4" Type="http://schemas.openxmlformats.org/officeDocument/2006/relationships/hyperlink" Target="mailto:cedric.lartigue@bts-tc.fr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4.ac-nancy-metz.fr/crm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203375"/>
            <a:ext cx="8077200" cy="1505545"/>
          </a:xfrm>
        </p:spPr>
        <p:txBody>
          <a:bodyPr/>
          <a:lstStyle/>
          <a:p>
            <a:r>
              <a:rPr lang="en-US" sz="4000" err="1" smtClean="0"/>
              <a:t>Séminaire</a:t>
            </a:r>
            <a:r>
              <a:rPr lang="en-US" sz="4000" smtClean="0"/>
              <a:t> </a:t>
            </a:r>
            <a:br>
              <a:rPr lang="en-US" sz="4000" smtClean="0"/>
            </a:br>
            <a:r>
              <a:rPr lang="en-US" sz="4000" smtClean="0"/>
              <a:t>BTS </a:t>
            </a:r>
            <a:r>
              <a:rPr lang="en-US" sz="4000" err="1" smtClean="0"/>
              <a:t>Technico</a:t>
            </a:r>
            <a:r>
              <a:rPr lang="en-US" sz="4000" smtClean="0"/>
              <a:t>-Commercial</a:t>
            </a:r>
            <a:r>
              <a:rPr lang="en-US" smtClean="0"/>
              <a:t/>
            </a:r>
            <a:br>
              <a:rPr lang="en-US" smtClean="0"/>
            </a:br>
            <a:r>
              <a:rPr lang="en-US" sz="2000" smtClean="0">
                <a:solidFill>
                  <a:schemeClr val="bg1"/>
                </a:solidFill>
              </a:rPr>
              <a:t>.</a:t>
            </a:r>
            <a:r>
              <a:rPr lang="en-US" smtClean="0"/>
              <a:t/>
            </a:r>
            <a:br>
              <a:rPr lang="en-US" smtClean="0"/>
            </a:br>
            <a:r>
              <a:rPr lang="en-US" sz="2800" smtClean="0">
                <a:solidFill>
                  <a:srgbClr val="FAA906"/>
                </a:solidFill>
              </a:rPr>
              <a:t>ENC Bessières </a:t>
            </a:r>
            <a:br>
              <a:rPr lang="en-US" sz="2800" smtClean="0">
                <a:solidFill>
                  <a:srgbClr val="FAA906"/>
                </a:solidFill>
              </a:rPr>
            </a:br>
            <a:r>
              <a:rPr lang="en-US" sz="2800" err="1" smtClean="0">
                <a:solidFill>
                  <a:srgbClr val="FAA906"/>
                </a:solidFill>
              </a:rPr>
              <a:t>Mercredi</a:t>
            </a:r>
            <a:r>
              <a:rPr lang="en-US" sz="2800" smtClean="0">
                <a:solidFill>
                  <a:srgbClr val="FAA906"/>
                </a:solidFill>
              </a:rPr>
              <a:t> 14 mars 2012</a:t>
            </a:r>
            <a:endParaRPr lang="en-US" sz="2800">
              <a:solidFill>
                <a:srgbClr val="FAA90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844217" y="1471713"/>
            <a:ext cx="547260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  <a:defRPr sz="2800" b="1">
                <a:solidFill>
                  <a:srgbClr val="FAA906"/>
                </a:solidFill>
                <a:latin typeface="+mj-lt"/>
                <a:ea typeface="+mj-ea"/>
                <a:cs typeface="+mj-cs"/>
              </a:defRPr>
            </a:lvl1pPr>
            <a:lvl2pPr algn="ctr" eaLnBrk="1" hangingPunct="1">
              <a:defRPr sz="3200" b="1">
                <a:solidFill>
                  <a:schemeClr val="tx2"/>
                </a:solidFill>
              </a:defRPr>
            </a:lvl2pPr>
            <a:lvl3pPr algn="ctr" eaLnBrk="1" hangingPunct="1">
              <a:defRPr sz="3200" b="1">
                <a:solidFill>
                  <a:schemeClr val="tx2"/>
                </a:solidFill>
              </a:defRPr>
            </a:lvl3pPr>
            <a:lvl4pPr algn="ctr" eaLnBrk="1" hangingPunct="1">
              <a:defRPr sz="3200" b="1">
                <a:solidFill>
                  <a:schemeClr val="tx2"/>
                </a:solidFill>
              </a:defRPr>
            </a:lvl4pPr>
            <a:lvl5pPr algn="ctr" eaLnBrk="1" hangingPunct="1">
              <a:defRPr sz="3200" b="1">
                <a:solidFill>
                  <a:schemeClr val="tx2"/>
                </a:solidFill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</a:defRPr>
            </a:lvl9pPr>
          </a:lstStyle>
          <a:p>
            <a:r>
              <a:rPr lang="fr-FR" dirty="0"/>
              <a:t>La page d’accueil du CRM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14" t="14020" r="5229" b="5414"/>
          <a:stretch/>
        </p:blipFill>
        <p:spPr bwMode="auto">
          <a:xfrm>
            <a:off x="1664698" y="2180357"/>
            <a:ext cx="6335207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73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52" t="14402" r="4435" b="5240"/>
          <a:stretch/>
        </p:blipFill>
        <p:spPr bwMode="auto">
          <a:xfrm>
            <a:off x="2195736" y="2338360"/>
            <a:ext cx="6618515" cy="4339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e 5"/>
          <p:cNvGrpSpPr/>
          <p:nvPr/>
        </p:nvGrpSpPr>
        <p:grpSpPr>
          <a:xfrm>
            <a:off x="899592" y="1539061"/>
            <a:ext cx="1322013" cy="492078"/>
            <a:chOff x="1008113" y="457252"/>
            <a:chExt cx="1396601" cy="586898"/>
          </a:xfrm>
        </p:grpSpPr>
        <p:sp>
          <p:nvSpPr>
            <p:cNvPr id="10" name="Rectangle à coins arrondis 9"/>
            <p:cNvSpPr/>
            <p:nvPr/>
          </p:nvSpPr>
          <p:spPr>
            <a:xfrm>
              <a:off x="1008113" y="457252"/>
              <a:ext cx="1396601" cy="586898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1036763" y="485902"/>
              <a:ext cx="1339301" cy="5295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600" b="1" kern="1200" smtClean="0"/>
                <a:t>DIPLÔMES</a:t>
              </a:r>
              <a:endParaRPr lang="fr-FR" sz="1600" b="1" kern="1200" dirty="0"/>
            </a:p>
          </p:txBody>
        </p:sp>
      </p:grpSp>
      <p:grpSp>
        <p:nvGrpSpPr>
          <p:cNvPr id="7" name="Groupe 6"/>
          <p:cNvGrpSpPr/>
          <p:nvPr/>
        </p:nvGrpSpPr>
        <p:grpSpPr>
          <a:xfrm>
            <a:off x="4067944" y="2031139"/>
            <a:ext cx="1565863" cy="514407"/>
            <a:chOff x="3024335" y="466593"/>
            <a:chExt cx="1654209" cy="613530"/>
          </a:xfrm>
        </p:grpSpPr>
        <p:sp>
          <p:nvSpPr>
            <p:cNvPr id="8" name="Rectangle à coins arrondis 7"/>
            <p:cNvSpPr/>
            <p:nvPr/>
          </p:nvSpPr>
          <p:spPr>
            <a:xfrm>
              <a:off x="3024335" y="466593"/>
              <a:ext cx="1654209" cy="61353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3054285" y="496543"/>
              <a:ext cx="1594309" cy="5536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600" b="1" kern="1200" dirty="0" smtClean="0"/>
                <a:t>BTS TC Documents</a:t>
              </a:r>
              <a:endParaRPr lang="fr-FR" sz="1600" b="1" kern="1200" dirty="0"/>
            </a:p>
          </p:txBody>
        </p:sp>
      </p:grpSp>
      <p:sp>
        <p:nvSpPr>
          <p:cNvPr id="12" name="Freeform 8"/>
          <p:cNvSpPr>
            <a:spLocks/>
          </p:cNvSpPr>
          <p:nvPr/>
        </p:nvSpPr>
        <p:spPr bwMode="gray">
          <a:xfrm rot="5400000" flipH="1">
            <a:off x="3137818" y="2740732"/>
            <a:ext cx="1177962" cy="82630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3" name="Freeform 10"/>
          <p:cNvSpPr>
            <a:spLocks/>
          </p:cNvSpPr>
          <p:nvPr/>
        </p:nvSpPr>
        <p:spPr bwMode="gray">
          <a:xfrm rot="5400000" flipH="1" flipV="1">
            <a:off x="2419524" y="1780580"/>
            <a:ext cx="903287" cy="12414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449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55" t="13876" r="4762" b="8343"/>
          <a:stretch/>
        </p:blipFill>
        <p:spPr bwMode="auto">
          <a:xfrm>
            <a:off x="1835696" y="2204864"/>
            <a:ext cx="6919466" cy="4397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749226" y="1412776"/>
            <a:ext cx="763284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  <a:defRPr sz="2800" b="1">
                <a:solidFill>
                  <a:srgbClr val="FAA906"/>
                </a:solidFill>
                <a:latin typeface="+mj-lt"/>
                <a:ea typeface="+mj-ea"/>
                <a:cs typeface="+mj-cs"/>
              </a:defRPr>
            </a:lvl1pPr>
            <a:lvl2pPr algn="ctr" eaLnBrk="1" hangingPunct="1">
              <a:defRPr sz="3200" b="1">
                <a:solidFill>
                  <a:schemeClr val="tx2"/>
                </a:solidFill>
              </a:defRPr>
            </a:lvl2pPr>
            <a:lvl3pPr algn="ctr" eaLnBrk="1" hangingPunct="1">
              <a:defRPr sz="3200" b="1">
                <a:solidFill>
                  <a:schemeClr val="tx2"/>
                </a:solidFill>
              </a:defRPr>
            </a:lvl3pPr>
            <a:lvl4pPr algn="ctr" eaLnBrk="1" hangingPunct="1">
              <a:defRPr sz="3200" b="1">
                <a:solidFill>
                  <a:schemeClr val="tx2"/>
                </a:solidFill>
              </a:defRPr>
            </a:lvl4pPr>
            <a:lvl5pPr algn="ctr" eaLnBrk="1" hangingPunct="1">
              <a:defRPr sz="3200" b="1">
                <a:solidFill>
                  <a:schemeClr val="tx2"/>
                </a:solidFill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</a:defRPr>
            </a:lvl9pPr>
          </a:lstStyle>
          <a:p>
            <a:r>
              <a:rPr lang="fr-FR" dirty="0"/>
              <a:t>Retrouvez des documents didactiques </a:t>
            </a:r>
          </a:p>
        </p:txBody>
      </p:sp>
    </p:spTree>
    <p:extLst>
      <p:ext uri="{BB962C8B-B14F-4D97-AF65-F5344CB8AC3E}">
        <p14:creationId xmlns:p14="http://schemas.microsoft.com/office/powerpoint/2010/main" val="123733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34" t="13990" r="4138" b="4837"/>
          <a:stretch/>
        </p:blipFill>
        <p:spPr bwMode="auto">
          <a:xfrm>
            <a:off x="2048099" y="2351835"/>
            <a:ext cx="6700365" cy="4461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683568" y="1340768"/>
            <a:ext cx="784887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  <a:defRPr sz="2800" b="1">
                <a:solidFill>
                  <a:srgbClr val="FAA906"/>
                </a:solidFill>
                <a:latin typeface="+mj-lt"/>
                <a:ea typeface="+mj-ea"/>
                <a:cs typeface="+mj-cs"/>
              </a:defRPr>
            </a:lvl1pPr>
            <a:lvl2pPr algn="ctr" eaLnBrk="1" hangingPunct="1">
              <a:defRPr sz="3200" b="1">
                <a:solidFill>
                  <a:schemeClr val="tx2"/>
                </a:solidFill>
              </a:defRPr>
            </a:lvl2pPr>
            <a:lvl3pPr algn="ctr" eaLnBrk="1" hangingPunct="1">
              <a:defRPr sz="3200" b="1">
                <a:solidFill>
                  <a:schemeClr val="tx2"/>
                </a:solidFill>
              </a:defRPr>
            </a:lvl3pPr>
            <a:lvl4pPr algn="ctr" eaLnBrk="1" hangingPunct="1">
              <a:defRPr sz="3200" b="1">
                <a:solidFill>
                  <a:schemeClr val="tx2"/>
                </a:solidFill>
              </a:defRPr>
            </a:lvl4pPr>
            <a:lvl5pPr algn="ctr" eaLnBrk="1" hangingPunct="1">
              <a:defRPr sz="3200" b="1">
                <a:solidFill>
                  <a:schemeClr val="tx2"/>
                </a:solidFill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</a:defRPr>
            </a:lvl9pPr>
          </a:lstStyle>
          <a:p>
            <a:pPr algn="ctr"/>
            <a:r>
              <a:rPr lang="fr-FR" smtClean="0"/>
              <a:t>Exclusivement pour les professeurs, </a:t>
            </a:r>
            <a:br>
              <a:rPr lang="fr-FR" smtClean="0"/>
            </a:br>
            <a:r>
              <a:rPr lang="fr-FR" smtClean="0"/>
              <a:t>téléchargez tous les corrigés des examens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0216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52588" y="1844824"/>
            <a:ext cx="6123570" cy="2415670"/>
          </a:xfrm>
        </p:spPr>
        <p:txBody>
          <a:bodyPr/>
          <a:lstStyle/>
          <a:p>
            <a:pPr>
              <a:buNone/>
            </a:pPr>
            <a:endParaRPr lang="fr-FR" sz="2000" dirty="0"/>
          </a:p>
          <a:p>
            <a:r>
              <a:rPr lang="fr-FR" sz="2000" smtClean="0"/>
              <a:t>Pour télécharger </a:t>
            </a:r>
            <a:r>
              <a:rPr lang="fr-FR" sz="2000"/>
              <a:t>les </a:t>
            </a:r>
            <a:r>
              <a:rPr lang="fr-FR" sz="2000" smtClean="0"/>
              <a:t>corrigés, il faut être identifié en tant que professeur,</a:t>
            </a:r>
          </a:p>
          <a:p>
            <a:r>
              <a:rPr lang="fr-FR" sz="2000" smtClean="0"/>
              <a:t>Pour cela, l’ouverture d’un compte est nécessaire </a:t>
            </a:r>
            <a:r>
              <a:rPr lang="fr-FR" sz="2000" dirty="0"/>
              <a:t>auprès du Webmestre du site </a:t>
            </a:r>
            <a:r>
              <a:rPr lang="fr-FR" sz="2000"/>
              <a:t>du </a:t>
            </a:r>
            <a:r>
              <a:rPr lang="fr-FR" sz="2000" smtClean="0"/>
              <a:t>CRM.</a:t>
            </a:r>
          </a:p>
          <a:p>
            <a:pPr>
              <a:buNone/>
            </a:pPr>
            <a:endParaRPr lang="fr-FR" sz="2000" dirty="0"/>
          </a:p>
        </p:txBody>
      </p:sp>
      <p:sp>
        <p:nvSpPr>
          <p:cNvPr id="20" name="ZoneTexte 19"/>
          <p:cNvSpPr txBox="1"/>
          <p:nvPr/>
        </p:nvSpPr>
        <p:spPr>
          <a:xfrm>
            <a:off x="1007604" y="1495238"/>
            <a:ext cx="525658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marR="0" lvl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 kumimoji="0" sz="2400" b="1" i="0" u="none" strike="noStrike" cap="none" normalizeH="0" baseline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defRPr>
            </a:lvl1pPr>
          </a:lstStyle>
          <a:p>
            <a:r>
              <a:rPr lang="fr-FR" sz="2800">
                <a:solidFill>
                  <a:srgbClr val="FAA906"/>
                </a:solidFill>
                <a:latin typeface="+mj-lt"/>
                <a:ea typeface="+mj-ea"/>
                <a:cs typeface="+mj-cs"/>
              </a:rPr>
              <a:t>Comment</a:t>
            </a:r>
            <a:r>
              <a:rPr lang="fr-FR" sz="2800"/>
              <a:t> </a:t>
            </a:r>
            <a:r>
              <a:rPr lang="fr-FR" sz="2800" smtClean="0">
                <a:solidFill>
                  <a:srgbClr val="FAA906"/>
                </a:solidFill>
                <a:latin typeface="+mj-lt"/>
                <a:ea typeface="+mj-ea"/>
                <a:cs typeface="+mj-cs"/>
              </a:rPr>
              <a:t>s’inscrire ? </a:t>
            </a:r>
            <a:endParaRPr lang="fr-FR" sz="2800" dirty="0">
              <a:solidFill>
                <a:srgbClr val="FAA906"/>
              </a:solidFill>
              <a:latin typeface="+mj-lt"/>
              <a:ea typeface="+mj-ea"/>
              <a:cs typeface="+mj-cs"/>
            </a:endParaRPr>
          </a:p>
          <a:p>
            <a:endParaRPr lang="fr-FR" sz="2800" dirty="0"/>
          </a:p>
        </p:txBody>
      </p:sp>
      <p:pic>
        <p:nvPicPr>
          <p:cNvPr id="28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06860" y="3800868"/>
            <a:ext cx="3357128" cy="221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76158" y="2258912"/>
            <a:ext cx="2015319" cy="3755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Freeform 8"/>
          <p:cNvSpPr>
            <a:spLocks/>
          </p:cNvSpPr>
          <p:nvPr/>
        </p:nvSpPr>
        <p:spPr bwMode="gray">
          <a:xfrm rot="19998782" flipH="1">
            <a:off x="4692901" y="4630433"/>
            <a:ext cx="2107513" cy="1023484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332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1" y="2060848"/>
            <a:ext cx="4529709" cy="321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971600" y="260648"/>
            <a:ext cx="46085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  <a:defRPr sz="2800" b="1">
                <a:solidFill>
                  <a:srgbClr val="FAA906"/>
                </a:solidFill>
                <a:latin typeface="+mj-lt"/>
                <a:ea typeface="+mj-ea"/>
                <a:cs typeface="+mj-cs"/>
              </a:defRPr>
            </a:lvl1pPr>
            <a:lvl2pPr algn="ctr" eaLnBrk="1" hangingPunct="1">
              <a:defRPr sz="3200" b="1">
                <a:solidFill>
                  <a:schemeClr val="tx2"/>
                </a:solidFill>
              </a:defRPr>
            </a:lvl2pPr>
            <a:lvl3pPr algn="ctr" eaLnBrk="1" hangingPunct="1">
              <a:defRPr sz="3200" b="1">
                <a:solidFill>
                  <a:schemeClr val="tx2"/>
                </a:solidFill>
              </a:defRPr>
            </a:lvl3pPr>
            <a:lvl4pPr algn="ctr" eaLnBrk="1" hangingPunct="1">
              <a:defRPr sz="3200" b="1">
                <a:solidFill>
                  <a:schemeClr val="tx2"/>
                </a:solidFill>
              </a:defRPr>
            </a:lvl4pPr>
            <a:lvl5pPr algn="ctr" eaLnBrk="1" hangingPunct="1">
              <a:defRPr sz="3200" b="1">
                <a:solidFill>
                  <a:schemeClr val="tx2"/>
                </a:solidFill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</a:defRPr>
            </a:lvl9pPr>
          </a:lstStyle>
          <a:p>
            <a:r>
              <a:rPr lang="fr-FR" dirty="0"/>
              <a:t>Procédure d’inscription 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971600" y="1351222"/>
            <a:ext cx="525658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marR="0" lvl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 kumimoji="0" sz="2400" b="1" i="0" u="none" strike="noStrike" cap="none" normalizeH="0" baseline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defRPr>
            </a:lvl1pPr>
          </a:lstStyle>
          <a:p>
            <a:r>
              <a:rPr lang="fr-FR" sz="2800" dirty="0">
                <a:solidFill>
                  <a:srgbClr val="FAA906"/>
                </a:solidFill>
                <a:latin typeface="+mj-lt"/>
                <a:ea typeface="+mj-ea"/>
                <a:cs typeface="+mj-cs"/>
              </a:rPr>
              <a:t>Comment</a:t>
            </a:r>
            <a:r>
              <a:rPr lang="fr-FR" sz="2800" dirty="0"/>
              <a:t> </a:t>
            </a:r>
            <a:r>
              <a:rPr lang="fr-FR" sz="2800" dirty="0">
                <a:solidFill>
                  <a:srgbClr val="FAA906"/>
                </a:solidFill>
                <a:latin typeface="+mj-lt"/>
                <a:ea typeface="+mj-ea"/>
                <a:cs typeface="+mj-cs"/>
              </a:rPr>
              <a:t>s’inscrire ? </a:t>
            </a:r>
          </a:p>
          <a:p>
            <a:endParaRPr lang="fr-FR" sz="2800" dirty="0"/>
          </a:p>
        </p:txBody>
      </p:sp>
      <p:pic>
        <p:nvPicPr>
          <p:cNvPr id="11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74040" y="2564904"/>
            <a:ext cx="401844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2450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1043608" y="4005064"/>
            <a:ext cx="762000" cy="720080"/>
            <a:chOff x="3174" y="2656"/>
            <a:chExt cx="1549" cy="1351"/>
          </a:xfrm>
        </p:grpSpPr>
        <p:sp>
          <p:nvSpPr>
            <p:cNvPr id="8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500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0">
                  <a:srgbClr val="E6E6E6"/>
                </a:gs>
                <a:gs pos="66000">
                  <a:srgbClr val="7D8496"/>
                </a:gs>
                <a:gs pos="73500">
                  <a:srgbClr val="E6E6E6"/>
                </a:gs>
                <a:gs pos="92500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" name="AutoShape 10"/>
            <p:cNvSpPr>
              <a:spLocks noChangeArrowheads="1"/>
            </p:cNvSpPr>
            <p:nvPr/>
          </p:nvSpPr>
          <p:spPr bwMode="gray">
            <a:xfrm>
              <a:off x="3264" y="2737"/>
              <a:ext cx="1349" cy="1167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1619672" y="4653136"/>
            <a:ext cx="7178675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2" name="Line 14"/>
          <p:cNvSpPr>
            <a:spLocks noChangeShapeType="1"/>
          </p:cNvSpPr>
          <p:nvPr/>
        </p:nvSpPr>
        <p:spPr bwMode="auto">
          <a:xfrm>
            <a:off x="1547664" y="5478846"/>
            <a:ext cx="7250683" cy="38386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2171248" y="5000649"/>
            <a:ext cx="4633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FR" sz="2400" dirty="0" smtClean="0"/>
              <a:t>Structure et présentation du site </a:t>
            </a:r>
            <a:endParaRPr lang="fr-FR" sz="2400" dirty="0"/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gray">
          <a:xfrm>
            <a:off x="1259632" y="411946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15" name="Group 17"/>
          <p:cNvGrpSpPr>
            <a:grpSpLocks/>
          </p:cNvGrpSpPr>
          <p:nvPr/>
        </p:nvGrpSpPr>
        <p:grpSpPr bwMode="auto">
          <a:xfrm>
            <a:off x="1043608" y="4869160"/>
            <a:ext cx="762000" cy="665162"/>
            <a:chOff x="1110" y="2656"/>
            <a:chExt cx="1549" cy="1351"/>
          </a:xfrm>
        </p:grpSpPr>
        <p:sp>
          <p:nvSpPr>
            <p:cNvPr id="16" name="AutoShape 18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" name="AutoShape 19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500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0">
                  <a:srgbClr val="E6E6E6"/>
                </a:gs>
                <a:gs pos="66000">
                  <a:srgbClr val="7D8496"/>
                </a:gs>
                <a:gs pos="73500">
                  <a:srgbClr val="E6E6E6"/>
                </a:gs>
                <a:gs pos="92500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" name="AutoShape 20"/>
            <p:cNvSpPr>
              <a:spLocks noChangeArrowheads="1"/>
            </p:cNvSpPr>
            <p:nvPr/>
          </p:nvSpPr>
          <p:spPr bwMode="gray">
            <a:xfrm>
              <a:off x="1200" y="2737"/>
              <a:ext cx="1349" cy="1167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sp>
        <p:nvSpPr>
          <p:cNvPr id="19" name="Text Box 26"/>
          <p:cNvSpPr txBox="1">
            <a:spLocks noChangeArrowheads="1"/>
          </p:cNvSpPr>
          <p:nvPr/>
        </p:nvSpPr>
        <p:spPr bwMode="auto">
          <a:xfrm>
            <a:off x="2171426" y="5805264"/>
            <a:ext cx="311335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FR" sz="2400" smtClean="0"/>
              <a:t>Devenez contributeur</a:t>
            </a:r>
            <a:endParaRPr lang="fr-FR" sz="2400" dirty="0"/>
          </a:p>
        </p:txBody>
      </p:sp>
      <p:sp>
        <p:nvSpPr>
          <p:cNvPr id="20" name="Text Box 27"/>
          <p:cNvSpPr txBox="1">
            <a:spLocks noChangeArrowheads="1"/>
          </p:cNvSpPr>
          <p:nvPr/>
        </p:nvSpPr>
        <p:spPr bwMode="gray">
          <a:xfrm>
            <a:off x="1259632" y="4958258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1" name="Sous-titre 38"/>
          <p:cNvSpPr txBox="1">
            <a:spLocks/>
          </p:cNvSpPr>
          <p:nvPr/>
        </p:nvSpPr>
        <p:spPr bwMode="auto">
          <a:xfrm>
            <a:off x="2123728" y="4077072"/>
            <a:ext cx="6048672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250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endParaRPr lang="fr-FR" smtClean="0"/>
          </a:p>
          <a:p>
            <a:pPr marL="0" indent="0" algn="ctr">
              <a:buNone/>
            </a:pPr>
            <a:r>
              <a:rPr lang="fr-FR" sz="9600" smtClean="0"/>
              <a:t>État des lieux : quelques données chiffrées</a:t>
            </a:r>
            <a:endParaRPr lang="fr-FR" sz="7600" dirty="0"/>
          </a:p>
        </p:txBody>
      </p:sp>
      <p:sp>
        <p:nvSpPr>
          <p:cNvPr id="27" name="Sous-titre 38"/>
          <p:cNvSpPr txBox="1">
            <a:spLocks/>
          </p:cNvSpPr>
          <p:nvPr/>
        </p:nvSpPr>
        <p:spPr>
          <a:xfrm>
            <a:off x="1763688" y="3374083"/>
            <a:ext cx="216024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2400" dirty="0"/>
              <a:t>Finalités</a:t>
            </a:r>
          </a:p>
        </p:txBody>
      </p:sp>
      <p:sp>
        <p:nvSpPr>
          <p:cNvPr id="28" name="Line 14"/>
          <p:cNvSpPr>
            <a:spLocks noChangeShapeType="1"/>
          </p:cNvSpPr>
          <p:nvPr/>
        </p:nvSpPr>
        <p:spPr bwMode="auto">
          <a:xfrm>
            <a:off x="1619672" y="3806131"/>
            <a:ext cx="7178675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" name="Line 14"/>
          <p:cNvSpPr>
            <a:spLocks noChangeShapeType="1"/>
          </p:cNvSpPr>
          <p:nvPr/>
        </p:nvSpPr>
        <p:spPr bwMode="auto">
          <a:xfrm flipV="1">
            <a:off x="1691680" y="6297996"/>
            <a:ext cx="7106667" cy="11324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30" name="Picture 2" descr="C:\Users\David\Pictures\logo cr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5248" y="1844824"/>
            <a:ext cx="1905000" cy="1054100"/>
          </a:xfrm>
          <a:prstGeom prst="rect">
            <a:avLst/>
          </a:prstGeom>
          <a:noFill/>
        </p:spPr>
      </p:pic>
      <p:grpSp>
        <p:nvGrpSpPr>
          <p:cNvPr id="31" name="Group 3"/>
          <p:cNvGrpSpPr>
            <a:grpSpLocks/>
          </p:cNvGrpSpPr>
          <p:nvPr/>
        </p:nvGrpSpPr>
        <p:grpSpPr bwMode="auto">
          <a:xfrm>
            <a:off x="1073696" y="3212976"/>
            <a:ext cx="762000" cy="665163"/>
            <a:chOff x="1110" y="2656"/>
            <a:chExt cx="1549" cy="1351"/>
          </a:xfrm>
        </p:grpSpPr>
        <p:sp>
          <p:nvSpPr>
            <p:cNvPr id="32" name="AutoShape 4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3" name="AutoShape 5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4" name="AutoShape 6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35" name="Text Box 13"/>
          <p:cNvSpPr txBox="1">
            <a:spLocks noChangeArrowheads="1"/>
          </p:cNvSpPr>
          <p:nvPr/>
        </p:nvSpPr>
        <p:spPr bwMode="gray">
          <a:xfrm>
            <a:off x="1270546" y="3366318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1</a:t>
            </a:r>
          </a:p>
        </p:txBody>
      </p:sp>
      <p:grpSp>
        <p:nvGrpSpPr>
          <p:cNvPr id="36" name="Group 21"/>
          <p:cNvGrpSpPr>
            <a:grpSpLocks/>
          </p:cNvGrpSpPr>
          <p:nvPr/>
        </p:nvGrpSpPr>
        <p:grpSpPr bwMode="auto">
          <a:xfrm>
            <a:off x="1073696" y="5686548"/>
            <a:ext cx="762000" cy="665163"/>
            <a:chOff x="3174" y="2656"/>
            <a:chExt cx="1549" cy="1351"/>
          </a:xfrm>
        </p:grpSpPr>
        <p:sp>
          <p:nvSpPr>
            <p:cNvPr id="37" name="AutoShape 22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8" name="AutoShape 23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9" name="AutoShape 24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40" name="Text Box 30"/>
          <p:cNvSpPr txBox="1">
            <a:spLocks noChangeArrowheads="1"/>
          </p:cNvSpPr>
          <p:nvPr/>
        </p:nvSpPr>
        <p:spPr bwMode="gray">
          <a:xfrm>
            <a:off x="1270546" y="5784973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2824" y="3089039"/>
            <a:ext cx="9144000" cy="2500201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46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131840" y="1772816"/>
            <a:ext cx="5445384" cy="1152128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buNone/>
            </a:pPr>
            <a:r>
              <a:rPr lang="fr-FR" sz="2800" b="1" kern="1200" dirty="0">
                <a:solidFill>
                  <a:srgbClr val="FAA906"/>
                </a:solidFill>
                <a:latin typeface="+mj-lt"/>
                <a:ea typeface="+mj-ea"/>
                <a:cs typeface="+mj-cs"/>
              </a:rPr>
              <a:t>Participez à la vie du </a:t>
            </a:r>
            <a:r>
              <a:rPr lang="fr-FR" sz="2800" b="1" kern="1200">
                <a:solidFill>
                  <a:srgbClr val="FAA906"/>
                </a:solidFill>
                <a:latin typeface="+mj-lt"/>
                <a:ea typeface="+mj-ea"/>
                <a:cs typeface="+mj-cs"/>
              </a:rPr>
              <a:t>CRM </a:t>
            </a:r>
            <a:br>
              <a:rPr lang="fr-FR" sz="2800" b="1" kern="1200">
                <a:solidFill>
                  <a:srgbClr val="FAA906"/>
                </a:solidFill>
                <a:latin typeface="+mj-lt"/>
                <a:ea typeface="+mj-ea"/>
                <a:cs typeface="+mj-cs"/>
              </a:rPr>
            </a:br>
            <a:r>
              <a:rPr lang="fr-FR" sz="2800" b="1" kern="1200" smtClean="0">
                <a:solidFill>
                  <a:srgbClr val="FAA906"/>
                </a:solidFill>
                <a:latin typeface="+mj-lt"/>
                <a:ea typeface="+mj-ea"/>
                <a:cs typeface="+mj-cs"/>
              </a:rPr>
              <a:t>et devenez contributeur </a:t>
            </a:r>
            <a:endParaRPr lang="fr-FR" sz="2800" b="1" kern="1200" dirty="0">
              <a:solidFill>
                <a:srgbClr val="FAA906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1331640" y="404664"/>
            <a:ext cx="381642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  <a:defRPr sz="2800" b="1">
                <a:solidFill>
                  <a:srgbClr val="FAA906"/>
                </a:solidFill>
                <a:latin typeface="+mj-lt"/>
                <a:ea typeface="+mj-ea"/>
                <a:cs typeface="+mj-cs"/>
              </a:defRPr>
            </a:lvl1pPr>
            <a:lvl2pPr algn="ctr" eaLnBrk="1" hangingPunct="1">
              <a:defRPr sz="3200" b="1">
                <a:solidFill>
                  <a:schemeClr val="tx2"/>
                </a:solidFill>
              </a:defRPr>
            </a:lvl2pPr>
            <a:lvl3pPr algn="ctr" eaLnBrk="1" hangingPunct="1">
              <a:defRPr sz="3200" b="1">
                <a:solidFill>
                  <a:schemeClr val="tx2"/>
                </a:solidFill>
              </a:defRPr>
            </a:lvl3pPr>
            <a:lvl4pPr algn="ctr" eaLnBrk="1" hangingPunct="1">
              <a:defRPr sz="3200" b="1">
                <a:solidFill>
                  <a:schemeClr val="tx2"/>
                </a:solidFill>
              </a:defRPr>
            </a:lvl4pPr>
            <a:lvl5pPr algn="ctr" eaLnBrk="1" hangingPunct="1">
              <a:defRPr sz="3200" b="1">
                <a:solidFill>
                  <a:schemeClr val="tx2"/>
                </a:solidFill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</a:defRPr>
            </a:lvl9pPr>
          </a:lstStyle>
          <a:p>
            <a:r>
              <a:rPr lang="fr-FR" dirty="0"/>
              <a:t>Conclusion 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165920" y="2980690"/>
            <a:ext cx="734780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fr-FR" b="1" smtClean="0"/>
              <a:t>Comment </a:t>
            </a:r>
            <a:r>
              <a:rPr lang="fr-FR" b="1"/>
              <a:t>déposer un document </a:t>
            </a:r>
            <a:r>
              <a:rPr lang="fr-FR" b="1" smtClean="0"/>
              <a:t>? </a:t>
            </a:r>
          </a:p>
          <a:p>
            <a:pPr marL="285750" indent="-285750">
              <a:lnSpc>
                <a:spcPct val="20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fr-FR" smtClean="0"/>
              <a:t>Sandrine </a:t>
            </a:r>
            <a:r>
              <a:rPr lang="fr-FR"/>
              <a:t>TAGLIONI : </a:t>
            </a:r>
            <a:r>
              <a:rPr lang="fr-FR" sz="2000">
                <a:hlinkClick r:id="rId3"/>
              </a:rPr>
              <a:t>sandrine.taglioni@ac-rennes.fr</a:t>
            </a:r>
            <a:endParaRPr lang="fr-FR" sz="2000"/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fr-FR" smtClean="0"/>
              <a:t>Cédric </a:t>
            </a:r>
            <a:r>
              <a:rPr lang="fr-FR"/>
              <a:t>LARTIGUE :  </a:t>
            </a:r>
            <a:r>
              <a:rPr lang="fr-FR" sz="2000" smtClean="0">
                <a:hlinkClick r:id="rId4"/>
              </a:rPr>
              <a:t>cedric.lartigue@bts-tc.fr</a:t>
            </a:r>
            <a:endParaRPr lang="fr-FR" sz="2000" dirty="0">
              <a:hlinkClick r:id="rId3"/>
            </a:endParaRPr>
          </a:p>
        </p:txBody>
      </p:sp>
      <p:sp>
        <p:nvSpPr>
          <p:cNvPr id="26" name="Espace réservé du contenu 1"/>
          <p:cNvSpPr txBox="1">
            <a:spLocks/>
          </p:cNvSpPr>
          <p:nvPr/>
        </p:nvSpPr>
        <p:spPr bwMode="auto">
          <a:xfrm>
            <a:off x="1041010" y="4884088"/>
            <a:ext cx="7536214" cy="849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fr-FR" sz="2000" b="1" kern="1200" smtClean="0">
                <a:solidFill>
                  <a:srgbClr val="FAA906"/>
                </a:solidFill>
                <a:latin typeface="+mj-lt"/>
                <a:ea typeface="+mj-ea"/>
                <a:cs typeface="+mj-cs"/>
              </a:rPr>
              <a:t>Si le document parfait n’existe pas…</a:t>
            </a:r>
          </a:p>
          <a:p>
            <a:pPr marL="0" indent="0" algn="ctr">
              <a:buFont typeface="Wingdings" pitchFamily="2" charset="2"/>
              <a:buNone/>
            </a:pPr>
            <a:r>
              <a:rPr lang="fr-FR" sz="2000" b="1" smtClean="0">
                <a:solidFill>
                  <a:srgbClr val="FAA906"/>
                </a:solidFill>
                <a:latin typeface="+mj-lt"/>
                <a:ea typeface="+mj-ea"/>
                <a:cs typeface="+mj-cs"/>
              </a:rPr>
              <a:t>…</a:t>
            </a:r>
            <a:r>
              <a:rPr lang="fr-FR" sz="2000" b="1" kern="1200" smtClean="0">
                <a:solidFill>
                  <a:srgbClr val="FAA906"/>
                </a:solidFill>
                <a:latin typeface="+mj-lt"/>
                <a:ea typeface="+mj-ea"/>
                <a:cs typeface="+mj-cs"/>
              </a:rPr>
              <a:t>le partage pédagogique reste essentiel à notre métier.</a:t>
            </a:r>
            <a:endParaRPr lang="fr-FR" sz="2000" b="1" kern="1200" dirty="0">
              <a:solidFill>
                <a:srgbClr val="FAA906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7" name="Picture 2" descr="C:\Users\David\Pictures\logo crm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1726828"/>
            <a:ext cx="1905000" cy="1054100"/>
          </a:xfrm>
          <a:prstGeom prst="rect">
            <a:avLst/>
          </a:prstGeom>
          <a:noFill/>
        </p:spPr>
      </p:pic>
      <p:sp>
        <p:nvSpPr>
          <p:cNvPr id="28" name="Espace réservé du contenu 1"/>
          <p:cNvSpPr txBox="1">
            <a:spLocks/>
          </p:cNvSpPr>
          <p:nvPr/>
        </p:nvSpPr>
        <p:spPr bwMode="auto">
          <a:xfrm>
            <a:off x="2365807" y="5831904"/>
            <a:ext cx="6567264" cy="765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fr-FR" sz="2400" b="1" smtClean="0">
                <a:hlinkClick r:id="rId6"/>
              </a:rPr>
              <a:t>http://www4.ac-nancy-metz.fr/crm/</a:t>
            </a:r>
            <a:r>
              <a:rPr lang="fr-FR" sz="2400" b="1" smtClean="0"/>
              <a:t> </a:t>
            </a:r>
            <a:endParaRPr lang="fr-FR" sz="2400" b="1"/>
          </a:p>
        </p:txBody>
      </p:sp>
    </p:spTree>
    <p:extLst>
      <p:ext uri="{BB962C8B-B14F-4D97-AF65-F5344CB8AC3E}">
        <p14:creationId xmlns:p14="http://schemas.microsoft.com/office/powerpoint/2010/main" val="8975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WordArt 3"/>
          <p:cNvSpPr>
            <a:spLocks noChangeArrowheads="1" noChangeShapeType="1" noTextEdit="1"/>
          </p:cNvSpPr>
          <p:nvPr/>
        </p:nvSpPr>
        <p:spPr bwMode="gray">
          <a:xfrm>
            <a:off x="762000" y="1371600"/>
            <a:ext cx="5105400" cy="762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fr-FR" sz="5400" b="1" kern="10" smtClean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effectLst>
                  <a:outerShdw dist="71842" dir="2700000" algn="ctr" rotWithShape="0">
                    <a:schemeClr val="bg2">
                      <a:alpha val="50000"/>
                    </a:schemeClr>
                  </a:outerShdw>
                </a:effectLst>
                <a:latin typeface="Verdana"/>
                <a:ea typeface="Verdana"/>
                <a:cs typeface="Verdana"/>
              </a:rPr>
              <a:t>Merci de votre écoute</a:t>
            </a:r>
            <a:endParaRPr lang="fr-FR" sz="5400" b="1" kern="10">
              <a:ln w="19050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5400000" scaled="1"/>
              </a:gradFill>
              <a:effectLst>
                <a:outerShdw dist="71842" dir="2700000" algn="ctr" rotWithShape="0">
                  <a:schemeClr val="bg2">
                    <a:alpha val="50000"/>
                  </a:schemeClr>
                </a:outerShdw>
              </a:effectLst>
              <a:latin typeface="Verdana"/>
              <a:ea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14" t="14020" r="5229" b="5414"/>
          <a:stretch/>
        </p:blipFill>
        <p:spPr bwMode="auto">
          <a:xfrm>
            <a:off x="1835696" y="1916832"/>
            <a:ext cx="6335207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ce réservé du contenu 1"/>
          <p:cNvSpPr>
            <a:spLocks noGrp="1"/>
          </p:cNvSpPr>
          <p:nvPr>
            <p:ph idx="1"/>
          </p:nvPr>
        </p:nvSpPr>
        <p:spPr>
          <a:xfrm>
            <a:off x="2541240" y="6191944"/>
            <a:ext cx="6567264" cy="765448"/>
          </a:xfrm>
        </p:spPr>
        <p:txBody>
          <a:bodyPr/>
          <a:lstStyle/>
          <a:p>
            <a:pPr marL="0" indent="0">
              <a:buNone/>
            </a:pPr>
            <a:r>
              <a:rPr lang="fr-FR" sz="2400" b="1">
                <a:hlinkClick r:id="rId3"/>
              </a:rPr>
              <a:t>http://www4.ac-nancy-metz.fr/crm</a:t>
            </a:r>
            <a:r>
              <a:rPr lang="fr-FR" sz="2400" b="1" smtClean="0">
                <a:hlinkClick r:id="rId3"/>
              </a:rPr>
              <a:t>/</a:t>
            </a:r>
            <a:r>
              <a:rPr lang="fr-FR" sz="2400" b="1" smtClean="0"/>
              <a:t> </a:t>
            </a:r>
            <a:endParaRPr lang="fr-FR" sz="2400" b="1"/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 bwMode="auto">
          <a:xfrm>
            <a:off x="611560" y="1348408"/>
            <a:ext cx="4752528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fr-FR" sz="2800" b="1">
                <a:solidFill>
                  <a:srgbClr val="FAA906"/>
                </a:solidFill>
                <a:latin typeface="+mj-lt"/>
                <a:ea typeface="+mj-ea"/>
                <a:cs typeface="+mj-cs"/>
              </a:rPr>
              <a:t>La </a:t>
            </a:r>
            <a:r>
              <a:rPr lang="fr-FR" sz="2800" b="1" smtClean="0">
                <a:solidFill>
                  <a:srgbClr val="FAA906"/>
                </a:solidFill>
                <a:latin typeface="+mj-lt"/>
                <a:ea typeface="+mj-ea"/>
                <a:cs typeface="+mj-cs"/>
              </a:rPr>
              <a:t>plateforme du CRM </a:t>
            </a:r>
            <a:endParaRPr lang="fr-FR" sz="2800" b="1">
              <a:solidFill>
                <a:srgbClr val="FAA906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5558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1043608" y="4005064"/>
            <a:ext cx="762000" cy="720080"/>
            <a:chOff x="3174" y="2656"/>
            <a:chExt cx="1549" cy="1351"/>
          </a:xfrm>
        </p:grpSpPr>
        <p:sp>
          <p:nvSpPr>
            <p:cNvPr id="8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500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0">
                  <a:srgbClr val="E6E6E6"/>
                </a:gs>
                <a:gs pos="66000">
                  <a:srgbClr val="7D8496"/>
                </a:gs>
                <a:gs pos="73500">
                  <a:srgbClr val="E6E6E6"/>
                </a:gs>
                <a:gs pos="92500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" name="AutoShape 10"/>
            <p:cNvSpPr>
              <a:spLocks noChangeArrowheads="1"/>
            </p:cNvSpPr>
            <p:nvPr/>
          </p:nvSpPr>
          <p:spPr bwMode="gray">
            <a:xfrm>
              <a:off x="3264" y="2737"/>
              <a:ext cx="1349" cy="1167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1619672" y="4653136"/>
            <a:ext cx="7178675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2" name="Line 14"/>
          <p:cNvSpPr>
            <a:spLocks noChangeShapeType="1"/>
          </p:cNvSpPr>
          <p:nvPr/>
        </p:nvSpPr>
        <p:spPr bwMode="auto">
          <a:xfrm>
            <a:off x="1547664" y="5478846"/>
            <a:ext cx="7250683" cy="38386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2171248" y="5000649"/>
            <a:ext cx="4633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FR" sz="2400" dirty="0" smtClean="0"/>
              <a:t>Structure et présentation du site </a:t>
            </a:r>
            <a:endParaRPr lang="fr-FR" sz="2400" dirty="0"/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gray">
          <a:xfrm>
            <a:off x="1259632" y="411946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15" name="Group 17"/>
          <p:cNvGrpSpPr>
            <a:grpSpLocks/>
          </p:cNvGrpSpPr>
          <p:nvPr/>
        </p:nvGrpSpPr>
        <p:grpSpPr bwMode="auto">
          <a:xfrm>
            <a:off x="1043608" y="4869160"/>
            <a:ext cx="762000" cy="665162"/>
            <a:chOff x="1110" y="2656"/>
            <a:chExt cx="1549" cy="1351"/>
          </a:xfrm>
        </p:grpSpPr>
        <p:sp>
          <p:nvSpPr>
            <p:cNvPr id="16" name="AutoShape 18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" name="AutoShape 19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500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0">
                  <a:srgbClr val="E6E6E6"/>
                </a:gs>
                <a:gs pos="66000">
                  <a:srgbClr val="7D8496"/>
                </a:gs>
                <a:gs pos="73500">
                  <a:srgbClr val="E6E6E6"/>
                </a:gs>
                <a:gs pos="92500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" name="AutoShape 20"/>
            <p:cNvSpPr>
              <a:spLocks noChangeArrowheads="1"/>
            </p:cNvSpPr>
            <p:nvPr/>
          </p:nvSpPr>
          <p:spPr bwMode="gray">
            <a:xfrm>
              <a:off x="1200" y="2737"/>
              <a:ext cx="1349" cy="1167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sp>
        <p:nvSpPr>
          <p:cNvPr id="19" name="Text Box 26"/>
          <p:cNvSpPr txBox="1">
            <a:spLocks noChangeArrowheads="1"/>
          </p:cNvSpPr>
          <p:nvPr/>
        </p:nvSpPr>
        <p:spPr bwMode="auto">
          <a:xfrm>
            <a:off x="2171426" y="5805264"/>
            <a:ext cx="311335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FR" sz="2400" smtClean="0"/>
              <a:t>Devenez contributeur</a:t>
            </a:r>
            <a:endParaRPr lang="fr-FR" sz="2400" dirty="0"/>
          </a:p>
        </p:txBody>
      </p:sp>
      <p:sp>
        <p:nvSpPr>
          <p:cNvPr id="20" name="Text Box 27"/>
          <p:cNvSpPr txBox="1">
            <a:spLocks noChangeArrowheads="1"/>
          </p:cNvSpPr>
          <p:nvPr/>
        </p:nvSpPr>
        <p:spPr bwMode="gray">
          <a:xfrm>
            <a:off x="1259632" y="4958258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1" name="Sous-titre 38"/>
          <p:cNvSpPr txBox="1">
            <a:spLocks/>
          </p:cNvSpPr>
          <p:nvPr/>
        </p:nvSpPr>
        <p:spPr bwMode="auto">
          <a:xfrm>
            <a:off x="2123728" y="4077072"/>
            <a:ext cx="6048672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250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endParaRPr lang="fr-FR" smtClean="0"/>
          </a:p>
          <a:p>
            <a:pPr marL="0" indent="0" algn="ctr">
              <a:buNone/>
            </a:pPr>
            <a:r>
              <a:rPr lang="fr-FR" sz="9600" smtClean="0"/>
              <a:t>État des lieux : quelques données chiffrées</a:t>
            </a:r>
            <a:endParaRPr lang="fr-FR" sz="7600" dirty="0"/>
          </a:p>
        </p:txBody>
      </p:sp>
      <p:sp>
        <p:nvSpPr>
          <p:cNvPr id="27" name="Sous-titre 38"/>
          <p:cNvSpPr txBox="1">
            <a:spLocks/>
          </p:cNvSpPr>
          <p:nvPr/>
        </p:nvSpPr>
        <p:spPr>
          <a:xfrm>
            <a:off x="1691680" y="3374083"/>
            <a:ext cx="216024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2400" dirty="0"/>
              <a:t>Finalités</a:t>
            </a:r>
          </a:p>
        </p:txBody>
      </p:sp>
      <p:sp>
        <p:nvSpPr>
          <p:cNvPr id="28" name="Line 14"/>
          <p:cNvSpPr>
            <a:spLocks noChangeShapeType="1"/>
          </p:cNvSpPr>
          <p:nvPr/>
        </p:nvSpPr>
        <p:spPr bwMode="auto">
          <a:xfrm>
            <a:off x="1619672" y="3806131"/>
            <a:ext cx="7178675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" name="Line 14"/>
          <p:cNvSpPr>
            <a:spLocks noChangeShapeType="1"/>
          </p:cNvSpPr>
          <p:nvPr/>
        </p:nvSpPr>
        <p:spPr bwMode="auto">
          <a:xfrm flipV="1">
            <a:off x="1691680" y="6297996"/>
            <a:ext cx="7106667" cy="11324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30" name="Picture 2" descr="C:\Users\David\Pictures\logo cr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5248" y="1844824"/>
            <a:ext cx="1905000" cy="1054100"/>
          </a:xfrm>
          <a:prstGeom prst="rect">
            <a:avLst/>
          </a:prstGeom>
          <a:noFill/>
        </p:spPr>
      </p:pic>
      <p:grpSp>
        <p:nvGrpSpPr>
          <p:cNvPr id="31" name="Group 3"/>
          <p:cNvGrpSpPr>
            <a:grpSpLocks/>
          </p:cNvGrpSpPr>
          <p:nvPr/>
        </p:nvGrpSpPr>
        <p:grpSpPr bwMode="auto">
          <a:xfrm>
            <a:off x="1073696" y="3212976"/>
            <a:ext cx="762000" cy="665163"/>
            <a:chOff x="1110" y="2656"/>
            <a:chExt cx="1549" cy="1351"/>
          </a:xfrm>
        </p:grpSpPr>
        <p:sp>
          <p:nvSpPr>
            <p:cNvPr id="32" name="AutoShape 4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3" name="AutoShape 5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4" name="AutoShape 6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35" name="Text Box 13"/>
          <p:cNvSpPr txBox="1">
            <a:spLocks noChangeArrowheads="1"/>
          </p:cNvSpPr>
          <p:nvPr/>
        </p:nvSpPr>
        <p:spPr bwMode="gray">
          <a:xfrm>
            <a:off x="1270546" y="3366318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1</a:t>
            </a:r>
          </a:p>
        </p:txBody>
      </p:sp>
      <p:grpSp>
        <p:nvGrpSpPr>
          <p:cNvPr id="36" name="Group 21"/>
          <p:cNvGrpSpPr>
            <a:grpSpLocks/>
          </p:cNvGrpSpPr>
          <p:nvPr/>
        </p:nvGrpSpPr>
        <p:grpSpPr bwMode="auto">
          <a:xfrm>
            <a:off x="1073696" y="5686548"/>
            <a:ext cx="762000" cy="665163"/>
            <a:chOff x="3174" y="2656"/>
            <a:chExt cx="1549" cy="1351"/>
          </a:xfrm>
        </p:grpSpPr>
        <p:sp>
          <p:nvSpPr>
            <p:cNvPr id="37" name="AutoShape 22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8" name="AutoShape 23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9" name="AutoShape 24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40" name="Text Box 30"/>
          <p:cNvSpPr txBox="1">
            <a:spLocks noChangeArrowheads="1"/>
          </p:cNvSpPr>
          <p:nvPr/>
        </p:nvSpPr>
        <p:spPr bwMode="gray">
          <a:xfrm>
            <a:off x="1270546" y="5784973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72852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1043608" y="4005064"/>
            <a:ext cx="762000" cy="720080"/>
            <a:chOff x="3174" y="2656"/>
            <a:chExt cx="1549" cy="1351"/>
          </a:xfrm>
        </p:grpSpPr>
        <p:sp>
          <p:nvSpPr>
            <p:cNvPr id="8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500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0">
                  <a:srgbClr val="E6E6E6"/>
                </a:gs>
                <a:gs pos="66000">
                  <a:srgbClr val="7D8496"/>
                </a:gs>
                <a:gs pos="73500">
                  <a:srgbClr val="E6E6E6"/>
                </a:gs>
                <a:gs pos="92500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" name="AutoShape 10"/>
            <p:cNvSpPr>
              <a:spLocks noChangeArrowheads="1"/>
            </p:cNvSpPr>
            <p:nvPr/>
          </p:nvSpPr>
          <p:spPr bwMode="gray">
            <a:xfrm>
              <a:off x="3264" y="2737"/>
              <a:ext cx="1349" cy="1167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1619672" y="4653136"/>
            <a:ext cx="7178675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2" name="Line 14"/>
          <p:cNvSpPr>
            <a:spLocks noChangeShapeType="1"/>
          </p:cNvSpPr>
          <p:nvPr/>
        </p:nvSpPr>
        <p:spPr bwMode="auto">
          <a:xfrm>
            <a:off x="1547664" y="5478846"/>
            <a:ext cx="7250683" cy="38386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2171248" y="5000649"/>
            <a:ext cx="4633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FR" sz="2400" dirty="0" smtClean="0"/>
              <a:t>Structure et présentation du site </a:t>
            </a:r>
            <a:endParaRPr lang="fr-FR" sz="2400" dirty="0"/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gray">
          <a:xfrm>
            <a:off x="1259632" y="411946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15" name="Group 17"/>
          <p:cNvGrpSpPr>
            <a:grpSpLocks/>
          </p:cNvGrpSpPr>
          <p:nvPr/>
        </p:nvGrpSpPr>
        <p:grpSpPr bwMode="auto">
          <a:xfrm>
            <a:off x="1043608" y="4869160"/>
            <a:ext cx="762000" cy="665162"/>
            <a:chOff x="1110" y="2656"/>
            <a:chExt cx="1549" cy="1351"/>
          </a:xfrm>
        </p:grpSpPr>
        <p:sp>
          <p:nvSpPr>
            <p:cNvPr id="16" name="AutoShape 18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" name="AutoShape 19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500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0">
                  <a:srgbClr val="E6E6E6"/>
                </a:gs>
                <a:gs pos="66000">
                  <a:srgbClr val="7D8496"/>
                </a:gs>
                <a:gs pos="73500">
                  <a:srgbClr val="E6E6E6"/>
                </a:gs>
                <a:gs pos="92500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" name="AutoShape 20"/>
            <p:cNvSpPr>
              <a:spLocks noChangeArrowheads="1"/>
            </p:cNvSpPr>
            <p:nvPr/>
          </p:nvSpPr>
          <p:spPr bwMode="gray">
            <a:xfrm>
              <a:off x="1200" y="2737"/>
              <a:ext cx="1349" cy="1167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sp>
        <p:nvSpPr>
          <p:cNvPr id="19" name="Text Box 26"/>
          <p:cNvSpPr txBox="1">
            <a:spLocks noChangeArrowheads="1"/>
          </p:cNvSpPr>
          <p:nvPr/>
        </p:nvSpPr>
        <p:spPr bwMode="auto">
          <a:xfrm>
            <a:off x="2171426" y="5805264"/>
            <a:ext cx="311335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FR" sz="2400" smtClean="0"/>
              <a:t>Devenez contributeur</a:t>
            </a:r>
            <a:endParaRPr lang="fr-FR" sz="2400" dirty="0"/>
          </a:p>
        </p:txBody>
      </p:sp>
      <p:sp>
        <p:nvSpPr>
          <p:cNvPr id="20" name="Text Box 27"/>
          <p:cNvSpPr txBox="1">
            <a:spLocks noChangeArrowheads="1"/>
          </p:cNvSpPr>
          <p:nvPr/>
        </p:nvSpPr>
        <p:spPr bwMode="gray">
          <a:xfrm>
            <a:off x="1259632" y="4958258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1" name="Sous-titre 38"/>
          <p:cNvSpPr txBox="1">
            <a:spLocks/>
          </p:cNvSpPr>
          <p:nvPr/>
        </p:nvSpPr>
        <p:spPr bwMode="auto">
          <a:xfrm>
            <a:off x="2123728" y="4077072"/>
            <a:ext cx="6048672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250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endParaRPr lang="fr-FR" smtClean="0"/>
          </a:p>
          <a:p>
            <a:pPr marL="0" indent="0" algn="ctr">
              <a:buNone/>
            </a:pPr>
            <a:r>
              <a:rPr lang="fr-FR" sz="9600" smtClean="0"/>
              <a:t>État des lieux : quelques données chiffrées</a:t>
            </a:r>
            <a:endParaRPr lang="fr-FR" sz="7600" dirty="0"/>
          </a:p>
        </p:txBody>
      </p:sp>
      <p:sp>
        <p:nvSpPr>
          <p:cNvPr id="27" name="Sous-titre 38"/>
          <p:cNvSpPr txBox="1">
            <a:spLocks/>
          </p:cNvSpPr>
          <p:nvPr/>
        </p:nvSpPr>
        <p:spPr>
          <a:xfrm>
            <a:off x="1691680" y="3374083"/>
            <a:ext cx="216024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2400" dirty="0"/>
              <a:t>Finalités</a:t>
            </a:r>
          </a:p>
        </p:txBody>
      </p:sp>
      <p:sp>
        <p:nvSpPr>
          <p:cNvPr id="28" name="Line 14"/>
          <p:cNvSpPr>
            <a:spLocks noChangeShapeType="1"/>
          </p:cNvSpPr>
          <p:nvPr/>
        </p:nvSpPr>
        <p:spPr bwMode="auto">
          <a:xfrm>
            <a:off x="1619672" y="3806131"/>
            <a:ext cx="7178675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" name="Line 14"/>
          <p:cNvSpPr>
            <a:spLocks noChangeShapeType="1"/>
          </p:cNvSpPr>
          <p:nvPr/>
        </p:nvSpPr>
        <p:spPr bwMode="auto">
          <a:xfrm flipV="1">
            <a:off x="1691680" y="6297996"/>
            <a:ext cx="7106667" cy="11324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30" name="Picture 2" descr="C:\Users\David\Pictures\logo cr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5248" y="1844824"/>
            <a:ext cx="1905000" cy="1054100"/>
          </a:xfrm>
          <a:prstGeom prst="rect">
            <a:avLst/>
          </a:prstGeom>
          <a:noFill/>
        </p:spPr>
      </p:pic>
      <p:grpSp>
        <p:nvGrpSpPr>
          <p:cNvPr id="31" name="Group 3"/>
          <p:cNvGrpSpPr>
            <a:grpSpLocks/>
          </p:cNvGrpSpPr>
          <p:nvPr/>
        </p:nvGrpSpPr>
        <p:grpSpPr bwMode="auto">
          <a:xfrm>
            <a:off x="1073696" y="3212976"/>
            <a:ext cx="762000" cy="665163"/>
            <a:chOff x="1110" y="2656"/>
            <a:chExt cx="1549" cy="1351"/>
          </a:xfrm>
        </p:grpSpPr>
        <p:sp>
          <p:nvSpPr>
            <p:cNvPr id="32" name="AutoShape 4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3" name="AutoShape 5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4" name="AutoShape 6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35" name="Text Box 13"/>
          <p:cNvSpPr txBox="1">
            <a:spLocks noChangeArrowheads="1"/>
          </p:cNvSpPr>
          <p:nvPr/>
        </p:nvSpPr>
        <p:spPr bwMode="gray">
          <a:xfrm>
            <a:off x="1270546" y="3366318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1</a:t>
            </a:r>
          </a:p>
        </p:txBody>
      </p:sp>
      <p:grpSp>
        <p:nvGrpSpPr>
          <p:cNvPr id="36" name="Group 21"/>
          <p:cNvGrpSpPr>
            <a:grpSpLocks/>
          </p:cNvGrpSpPr>
          <p:nvPr/>
        </p:nvGrpSpPr>
        <p:grpSpPr bwMode="auto">
          <a:xfrm>
            <a:off x="1073696" y="5686548"/>
            <a:ext cx="762000" cy="665163"/>
            <a:chOff x="3174" y="2656"/>
            <a:chExt cx="1549" cy="1351"/>
          </a:xfrm>
        </p:grpSpPr>
        <p:sp>
          <p:nvSpPr>
            <p:cNvPr id="37" name="AutoShape 22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8" name="AutoShape 23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9" name="AutoShape 24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40" name="Text Box 30"/>
          <p:cNvSpPr txBox="1">
            <a:spLocks noChangeArrowheads="1"/>
          </p:cNvSpPr>
          <p:nvPr/>
        </p:nvSpPr>
        <p:spPr bwMode="gray">
          <a:xfrm>
            <a:off x="1270546" y="5784973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41" name="Rectangle 40"/>
          <p:cNvSpPr/>
          <p:nvPr/>
        </p:nvSpPr>
        <p:spPr>
          <a:xfrm>
            <a:off x="0" y="3933056"/>
            <a:ext cx="9144000" cy="302433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981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539550" y="3385174"/>
            <a:ext cx="2198093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/>
            <a:r>
              <a:rPr lang="fr-FR" sz="2200" b="1">
                <a:latin typeface="Arial" pitchFamily="34" charset="0"/>
                <a:ea typeface="Calibri" pitchFamily="34" charset="0"/>
                <a:cs typeface="Times New Roman" pitchFamily="18" charset="0"/>
              </a:rPr>
              <a:t>Créer une base de données de nos pratiques </a:t>
            </a:r>
            <a:r>
              <a:rPr lang="fr-FR" sz="2200" b="1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pédagogiques et des sujets/corrigés de l’examen </a:t>
            </a:r>
            <a:endParaRPr lang="fr-FR" sz="2200" b="1" dirty="0">
              <a:latin typeface="Arial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Freeform 8"/>
          <p:cNvSpPr>
            <a:spLocks/>
          </p:cNvSpPr>
          <p:nvPr/>
        </p:nvSpPr>
        <p:spPr bwMode="gray">
          <a:xfrm>
            <a:off x="2877473" y="2779167"/>
            <a:ext cx="903288" cy="12414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" name="AutoShape 9"/>
          <p:cNvSpPr>
            <a:spLocks noChangeAspect="1" noChangeArrowheads="1" noTextEdit="1"/>
          </p:cNvSpPr>
          <p:nvPr/>
        </p:nvSpPr>
        <p:spPr bwMode="gray">
          <a:xfrm flipH="1">
            <a:off x="4868863" y="3398292"/>
            <a:ext cx="90963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Freeform 10"/>
          <p:cNvSpPr>
            <a:spLocks/>
          </p:cNvSpPr>
          <p:nvPr/>
        </p:nvSpPr>
        <p:spPr bwMode="gray">
          <a:xfrm rot="5400000" flipH="1" flipV="1">
            <a:off x="5689818" y="2880023"/>
            <a:ext cx="903287" cy="12414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3641481" y="4442543"/>
            <a:ext cx="2499981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/>
            <a:r>
              <a:rPr lang="fr-FR" sz="2200" b="1">
                <a:latin typeface="Arial" pitchFamily="34" charset="0"/>
                <a:ea typeface="Calibri" pitchFamily="34" charset="0"/>
                <a:cs typeface="Times New Roman" pitchFamily="18" charset="0"/>
              </a:rPr>
              <a:t>Un partage pédagogique entre les différents centres de formation</a:t>
            </a:r>
            <a:endParaRPr lang="fr-FR" sz="2200" b="1" dirty="0">
              <a:latin typeface="Arial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8" name="Freeform 8"/>
          <p:cNvSpPr>
            <a:spLocks/>
          </p:cNvSpPr>
          <p:nvPr/>
        </p:nvSpPr>
        <p:spPr bwMode="gray">
          <a:xfrm rot="4830636" flipH="1">
            <a:off x="4020413" y="3301059"/>
            <a:ext cx="1103174" cy="853736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44314"/>
                  <a:invGamma/>
                </a:schemeClr>
              </a:gs>
              <a:gs pos="100000">
                <a:schemeClr val="folHlink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6264696" y="4077072"/>
            <a:ext cx="2843808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/>
            <a:r>
              <a:rPr lang="fr-FR" sz="2200" b="1">
                <a:latin typeface="Arial" pitchFamily="34" charset="0"/>
                <a:ea typeface="Calibri" pitchFamily="34" charset="0"/>
                <a:cs typeface="Times New Roman" pitchFamily="18" charset="0"/>
              </a:rPr>
              <a:t>Bénéficier de l’expérience, </a:t>
            </a:r>
            <a:endParaRPr lang="fr-FR" sz="2200" b="1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/>
            <a:r>
              <a:rPr lang="fr-FR" sz="2200" b="1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des méthodologies </a:t>
            </a:r>
            <a:br>
              <a:rPr lang="fr-FR" sz="2200" b="1" smtClean="0"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lang="fr-FR" sz="2200" b="1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et </a:t>
            </a:r>
            <a:r>
              <a:rPr lang="fr-FR" sz="2200" b="1">
                <a:latin typeface="Arial" pitchFamily="34" charset="0"/>
                <a:ea typeface="Calibri" pitchFamily="34" charset="0"/>
                <a:cs typeface="Times New Roman" pitchFamily="18" charset="0"/>
              </a:rPr>
              <a:t>des savoir-faire des </a:t>
            </a:r>
            <a:r>
              <a:rPr lang="fr-FR" sz="2200" b="1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différentes </a:t>
            </a:r>
            <a:r>
              <a:rPr lang="fr-FR" sz="2200" b="1">
                <a:latin typeface="Arial" pitchFamily="34" charset="0"/>
                <a:ea typeface="Calibri" pitchFamily="34" charset="0"/>
                <a:cs typeface="Times New Roman" pitchFamily="18" charset="0"/>
              </a:rPr>
              <a:t>sections</a:t>
            </a:r>
            <a:endParaRPr lang="fr-FR" sz="2200" b="1" dirty="0">
              <a:latin typeface="Arial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2" name="Titre 1"/>
          <p:cNvSpPr txBox="1">
            <a:spLocks/>
          </p:cNvSpPr>
          <p:nvPr/>
        </p:nvSpPr>
        <p:spPr>
          <a:xfrm>
            <a:off x="1394520" y="1749043"/>
            <a:ext cx="6993904" cy="56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fr-FR" sz="2800" smtClean="0">
                <a:solidFill>
                  <a:srgbClr val="FAA906"/>
                </a:solidFill>
              </a:rPr>
              <a:t>Pourquoi la mise en place d’un espace numérique dédié au BTS TC ?</a:t>
            </a:r>
            <a:endParaRPr lang="fr-FR" sz="2800" kern="1200" dirty="0">
              <a:solidFill>
                <a:srgbClr val="FAA90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20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1043608" y="4005064"/>
            <a:ext cx="762000" cy="720080"/>
            <a:chOff x="3174" y="2656"/>
            <a:chExt cx="1549" cy="1351"/>
          </a:xfrm>
        </p:grpSpPr>
        <p:sp>
          <p:nvSpPr>
            <p:cNvPr id="8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500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0">
                  <a:srgbClr val="E6E6E6"/>
                </a:gs>
                <a:gs pos="66000">
                  <a:srgbClr val="7D8496"/>
                </a:gs>
                <a:gs pos="73500">
                  <a:srgbClr val="E6E6E6"/>
                </a:gs>
                <a:gs pos="92500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" name="AutoShape 10"/>
            <p:cNvSpPr>
              <a:spLocks noChangeArrowheads="1"/>
            </p:cNvSpPr>
            <p:nvPr/>
          </p:nvSpPr>
          <p:spPr bwMode="gray">
            <a:xfrm>
              <a:off x="3264" y="2737"/>
              <a:ext cx="1349" cy="1167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1619672" y="4653136"/>
            <a:ext cx="7178675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2" name="Line 14"/>
          <p:cNvSpPr>
            <a:spLocks noChangeShapeType="1"/>
          </p:cNvSpPr>
          <p:nvPr/>
        </p:nvSpPr>
        <p:spPr bwMode="auto">
          <a:xfrm>
            <a:off x="1547664" y="5478846"/>
            <a:ext cx="7250683" cy="38386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2171248" y="5000649"/>
            <a:ext cx="4633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FR" sz="2400" dirty="0" smtClean="0"/>
              <a:t>Structure et présentation du site </a:t>
            </a:r>
            <a:endParaRPr lang="fr-FR" sz="2400" dirty="0"/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gray">
          <a:xfrm>
            <a:off x="1259632" y="411946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15" name="Group 17"/>
          <p:cNvGrpSpPr>
            <a:grpSpLocks/>
          </p:cNvGrpSpPr>
          <p:nvPr/>
        </p:nvGrpSpPr>
        <p:grpSpPr bwMode="auto">
          <a:xfrm>
            <a:off x="1043608" y="4869160"/>
            <a:ext cx="762000" cy="665162"/>
            <a:chOff x="1110" y="2656"/>
            <a:chExt cx="1549" cy="1351"/>
          </a:xfrm>
        </p:grpSpPr>
        <p:sp>
          <p:nvSpPr>
            <p:cNvPr id="16" name="AutoShape 18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" name="AutoShape 19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500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0">
                  <a:srgbClr val="E6E6E6"/>
                </a:gs>
                <a:gs pos="66000">
                  <a:srgbClr val="7D8496"/>
                </a:gs>
                <a:gs pos="73500">
                  <a:srgbClr val="E6E6E6"/>
                </a:gs>
                <a:gs pos="92500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" name="AutoShape 20"/>
            <p:cNvSpPr>
              <a:spLocks noChangeArrowheads="1"/>
            </p:cNvSpPr>
            <p:nvPr/>
          </p:nvSpPr>
          <p:spPr bwMode="gray">
            <a:xfrm>
              <a:off x="1200" y="2737"/>
              <a:ext cx="1349" cy="1167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sp>
        <p:nvSpPr>
          <p:cNvPr id="19" name="Text Box 26"/>
          <p:cNvSpPr txBox="1">
            <a:spLocks noChangeArrowheads="1"/>
          </p:cNvSpPr>
          <p:nvPr/>
        </p:nvSpPr>
        <p:spPr bwMode="auto">
          <a:xfrm>
            <a:off x="2171426" y="5805264"/>
            <a:ext cx="311335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FR" sz="2400" smtClean="0"/>
              <a:t>Devenez contributeur</a:t>
            </a:r>
            <a:endParaRPr lang="fr-FR" sz="2400" dirty="0"/>
          </a:p>
        </p:txBody>
      </p:sp>
      <p:sp>
        <p:nvSpPr>
          <p:cNvPr id="20" name="Text Box 27"/>
          <p:cNvSpPr txBox="1">
            <a:spLocks noChangeArrowheads="1"/>
          </p:cNvSpPr>
          <p:nvPr/>
        </p:nvSpPr>
        <p:spPr bwMode="gray">
          <a:xfrm>
            <a:off x="1259632" y="4958258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1" name="Sous-titre 38"/>
          <p:cNvSpPr txBox="1">
            <a:spLocks/>
          </p:cNvSpPr>
          <p:nvPr/>
        </p:nvSpPr>
        <p:spPr bwMode="auto">
          <a:xfrm>
            <a:off x="2123728" y="4077072"/>
            <a:ext cx="6048672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250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endParaRPr lang="fr-FR" smtClean="0"/>
          </a:p>
          <a:p>
            <a:pPr marL="0" indent="0" algn="ctr">
              <a:buNone/>
            </a:pPr>
            <a:r>
              <a:rPr lang="fr-FR" sz="9600" smtClean="0"/>
              <a:t>État des lieux : quelques données chiffrées</a:t>
            </a:r>
            <a:endParaRPr lang="fr-FR" sz="7600" dirty="0"/>
          </a:p>
        </p:txBody>
      </p:sp>
      <p:sp>
        <p:nvSpPr>
          <p:cNvPr id="27" name="Sous-titre 38"/>
          <p:cNvSpPr txBox="1">
            <a:spLocks/>
          </p:cNvSpPr>
          <p:nvPr/>
        </p:nvSpPr>
        <p:spPr>
          <a:xfrm>
            <a:off x="1763688" y="3374083"/>
            <a:ext cx="216024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2400" dirty="0"/>
              <a:t>Finalités</a:t>
            </a:r>
          </a:p>
        </p:txBody>
      </p:sp>
      <p:sp>
        <p:nvSpPr>
          <p:cNvPr id="28" name="Line 14"/>
          <p:cNvSpPr>
            <a:spLocks noChangeShapeType="1"/>
          </p:cNvSpPr>
          <p:nvPr/>
        </p:nvSpPr>
        <p:spPr bwMode="auto">
          <a:xfrm>
            <a:off x="1619672" y="3806131"/>
            <a:ext cx="7178675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" name="Line 14"/>
          <p:cNvSpPr>
            <a:spLocks noChangeShapeType="1"/>
          </p:cNvSpPr>
          <p:nvPr/>
        </p:nvSpPr>
        <p:spPr bwMode="auto">
          <a:xfrm flipV="1">
            <a:off x="1691680" y="6297996"/>
            <a:ext cx="7106667" cy="11324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30" name="Picture 2" descr="C:\Users\David\Pictures\logo cr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5248" y="1844824"/>
            <a:ext cx="1905000" cy="1054100"/>
          </a:xfrm>
          <a:prstGeom prst="rect">
            <a:avLst/>
          </a:prstGeom>
          <a:noFill/>
        </p:spPr>
      </p:pic>
      <p:grpSp>
        <p:nvGrpSpPr>
          <p:cNvPr id="31" name="Group 3"/>
          <p:cNvGrpSpPr>
            <a:grpSpLocks/>
          </p:cNvGrpSpPr>
          <p:nvPr/>
        </p:nvGrpSpPr>
        <p:grpSpPr bwMode="auto">
          <a:xfrm>
            <a:off x="1073696" y="3212976"/>
            <a:ext cx="762000" cy="665163"/>
            <a:chOff x="1110" y="2656"/>
            <a:chExt cx="1549" cy="1351"/>
          </a:xfrm>
        </p:grpSpPr>
        <p:sp>
          <p:nvSpPr>
            <p:cNvPr id="32" name="AutoShape 4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3" name="AutoShape 5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4" name="AutoShape 6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35" name="Text Box 13"/>
          <p:cNvSpPr txBox="1">
            <a:spLocks noChangeArrowheads="1"/>
          </p:cNvSpPr>
          <p:nvPr/>
        </p:nvSpPr>
        <p:spPr bwMode="gray">
          <a:xfrm>
            <a:off x="1270546" y="3366318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1</a:t>
            </a:r>
          </a:p>
        </p:txBody>
      </p:sp>
      <p:grpSp>
        <p:nvGrpSpPr>
          <p:cNvPr id="36" name="Group 21"/>
          <p:cNvGrpSpPr>
            <a:grpSpLocks/>
          </p:cNvGrpSpPr>
          <p:nvPr/>
        </p:nvGrpSpPr>
        <p:grpSpPr bwMode="auto">
          <a:xfrm>
            <a:off x="1073696" y="5686548"/>
            <a:ext cx="762000" cy="665163"/>
            <a:chOff x="3174" y="2656"/>
            <a:chExt cx="1549" cy="1351"/>
          </a:xfrm>
        </p:grpSpPr>
        <p:sp>
          <p:nvSpPr>
            <p:cNvPr id="37" name="AutoShape 22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8" name="AutoShape 23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9" name="AutoShape 24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40" name="Text Box 30"/>
          <p:cNvSpPr txBox="1">
            <a:spLocks noChangeArrowheads="1"/>
          </p:cNvSpPr>
          <p:nvPr/>
        </p:nvSpPr>
        <p:spPr bwMode="gray">
          <a:xfrm>
            <a:off x="1270546" y="5784973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41" name="Rectangle 40"/>
          <p:cNvSpPr/>
          <p:nvPr/>
        </p:nvSpPr>
        <p:spPr>
          <a:xfrm>
            <a:off x="12824" y="3140969"/>
            <a:ext cx="9144000" cy="792088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Rectangle 41"/>
          <p:cNvSpPr/>
          <p:nvPr/>
        </p:nvSpPr>
        <p:spPr>
          <a:xfrm>
            <a:off x="12824" y="4797152"/>
            <a:ext cx="9144000" cy="2060848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46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611560" y="1412776"/>
            <a:ext cx="8136904" cy="782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indent="0"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  <a:defRPr sz="2800" b="1">
                <a:solidFill>
                  <a:srgbClr val="FAA906"/>
                </a:solidFill>
                <a:latin typeface="+mj-lt"/>
                <a:ea typeface="+mj-ea"/>
                <a:cs typeface="+mj-cs"/>
              </a:defRPr>
            </a:lvl1pPr>
            <a:lvl2pPr marL="742950" indent="-285750" eaLnBrk="1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latin typeface="+mn-lt"/>
              </a:defRPr>
            </a:lvl2pPr>
            <a:lvl3pPr marL="1143000" indent="-228600" eaLnBrk="1" hangingPunct="1">
              <a:spcBef>
                <a:spcPct val="20000"/>
              </a:spcBef>
              <a:buClr>
                <a:schemeClr val="tx1"/>
              </a:buClr>
              <a:buChar char="•"/>
              <a:defRPr sz="2400">
                <a:latin typeface="+mn-lt"/>
              </a:defRPr>
            </a:lvl3pPr>
            <a:lvl4pPr marL="1600200" indent="-228600" eaLnBrk="1" hangingPunct="1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1" hangingPunct="1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fr-FR" smtClean="0"/>
              <a:t>Quelques chiffres sur l’activité du site, côté TC</a:t>
            </a:r>
            <a:endParaRPr lang="fr-FR" dirty="0"/>
          </a:p>
        </p:txBody>
      </p:sp>
      <p:grpSp>
        <p:nvGrpSpPr>
          <p:cNvPr id="40" name="Groupe 39"/>
          <p:cNvGrpSpPr/>
          <p:nvPr/>
        </p:nvGrpSpPr>
        <p:grpSpPr>
          <a:xfrm>
            <a:off x="3284416" y="2136792"/>
            <a:ext cx="2511720" cy="2156304"/>
            <a:chOff x="0" y="200346"/>
            <a:chExt cx="2143121" cy="1899734"/>
          </a:xfrm>
        </p:grpSpPr>
        <p:sp>
          <p:nvSpPr>
            <p:cNvPr id="41" name="Rectangle 40"/>
            <p:cNvSpPr/>
            <p:nvPr/>
          </p:nvSpPr>
          <p:spPr>
            <a:xfrm>
              <a:off x="0" y="200346"/>
              <a:ext cx="2143121" cy="189973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Rectangle 41"/>
            <p:cNvSpPr/>
            <p:nvPr/>
          </p:nvSpPr>
          <p:spPr>
            <a:xfrm>
              <a:off x="0" y="200346"/>
              <a:ext cx="2143121" cy="18997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800" b="1" kern="1200" dirty="0" smtClean="0"/>
                <a:t>Les enseignements - faire acquérir et évaluer les compétences professionnelles 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b="1" kern="1200" dirty="0" smtClean="0"/>
                <a:t> 4760 </a:t>
              </a:r>
              <a:endParaRPr lang="fr-FR" sz="2400" b="1" kern="1200" dirty="0"/>
            </a:p>
          </p:txBody>
        </p:sp>
      </p:grpSp>
      <p:grpSp>
        <p:nvGrpSpPr>
          <p:cNvPr id="43" name="Groupe 42"/>
          <p:cNvGrpSpPr/>
          <p:nvPr/>
        </p:nvGrpSpPr>
        <p:grpSpPr>
          <a:xfrm>
            <a:off x="1980878" y="4437112"/>
            <a:ext cx="2172743" cy="1669994"/>
            <a:chOff x="770956" y="212741"/>
            <a:chExt cx="1847792" cy="1343044"/>
          </a:xfrm>
        </p:grpSpPr>
        <p:sp>
          <p:nvSpPr>
            <p:cNvPr id="44" name="Rectangle 43"/>
            <p:cNvSpPr/>
            <p:nvPr/>
          </p:nvSpPr>
          <p:spPr>
            <a:xfrm>
              <a:off x="770956" y="212741"/>
              <a:ext cx="1847792" cy="1343044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Rectangle 44"/>
            <p:cNvSpPr/>
            <p:nvPr/>
          </p:nvSpPr>
          <p:spPr>
            <a:xfrm>
              <a:off x="770956" y="212741"/>
              <a:ext cx="1847792" cy="13430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800" b="1" kern="1200" smtClean="0"/>
                <a:t>Fichiers </a:t>
              </a:r>
              <a:r>
                <a:rPr lang="fr-FR" sz="1800" b="1" kern="1200" dirty="0" smtClean="0"/>
                <a:t>à voir ou </a:t>
              </a:r>
              <a:r>
                <a:rPr lang="fr-FR" sz="1800" b="1" kern="1200" smtClean="0"/>
                <a:t>à </a:t>
              </a:r>
              <a:r>
                <a:rPr lang="fr-FR" sz="2400" b="1" kern="1200" smtClean="0"/>
                <a:t>télécharger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b="1" kern="1200" smtClean="0"/>
                <a:t>150</a:t>
              </a:r>
              <a:endParaRPr lang="fr-FR" sz="2400" b="1" kern="1200" dirty="0" smtClean="0"/>
            </a:p>
          </p:txBody>
        </p:sp>
      </p:grpSp>
      <p:grpSp>
        <p:nvGrpSpPr>
          <p:cNvPr id="46" name="Groupe 45"/>
          <p:cNvGrpSpPr/>
          <p:nvPr/>
        </p:nvGrpSpPr>
        <p:grpSpPr>
          <a:xfrm>
            <a:off x="1159252" y="2371185"/>
            <a:ext cx="1753113" cy="1617266"/>
            <a:chOff x="2944458" y="421793"/>
            <a:chExt cx="2524884" cy="2193330"/>
          </a:xfrm>
        </p:grpSpPr>
        <p:sp>
          <p:nvSpPr>
            <p:cNvPr id="47" name="Rectangle 46"/>
            <p:cNvSpPr/>
            <p:nvPr/>
          </p:nvSpPr>
          <p:spPr>
            <a:xfrm>
              <a:off x="2944458" y="421793"/>
              <a:ext cx="2524884" cy="219333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8" name="Rectangle 47"/>
            <p:cNvSpPr/>
            <p:nvPr/>
          </p:nvSpPr>
          <p:spPr>
            <a:xfrm>
              <a:off x="2944458" y="421793"/>
              <a:ext cx="2524884" cy="21933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800" b="1" kern="1200" smtClean="0"/>
                <a:t>Le projet </a:t>
              </a:r>
              <a:r>
                <a:rPr lang="fr-FR" sz="1800" b="1" kern="1200" dirty="0" smtClean="0"/>
                <a:t>de convention entre E.N. </a:t>
              </a:r>
              <a:r>
                <a:rPr lang="fr-FR" sz="1800" b="1" kern="1200" smtClean="0"/>
                <a:t>et l'AFIJ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b="1" kern="1200" smtClean="0"/>
                <a:t>1034</a:t>
              </a:r>
              <a:r>
                <a:rPr lang="fr-FR" sz="1800" b="1" kern="1200" smtClean="0"/>
                <a:t> </a:t>
              </a:r>
              <a:endParaRPr lang="fr-FR" sz="1800" b="1" kern="1200" dirty="0"/>
            </a:p>
          </p:txBody>
        </p:sp>
      </p:grpSp>
      <p:grpSp>
        <p:nvGrpSpPr>
          <p:cNvPr id="52" name="Groupe 51"/>
          <p:cNvGrpSpPr/>
          <p:nvPr/>
        </p:nvGrpSpPr>
        <p:grpSpPr>
          <a:xfrm>
            <a:off x="6173133" y="2429335"/>
            <a:ext cx="2503323" cy="2007777"/>
            <a:chOff x="2224028" y="0"/>
            <a:chExt cx="4148341" cy="3442743"/>
          </a:xfrm>
        </p:grpSpPr>
        <p:sp>
          <p:nvSpPr>
            <p:cNvPr id="53" name="Rectangle 52"/>
            <p:cNvSpPr/>
            <p:nvPr/>
          </p:nvSpPr>
          <p:spPr>
            <a:xfrm>
              <a:off x="2224028" y="0"/>
              <a:ext cx="4148341" cy="344274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4" name="Rectangle 53"/>
            <p:cNvSpPr/>
            <p:nvPr/>
          </p:nvSpPr>
          <p:spPr>
            <a:xfrm>
              <a:off x="2224028" y="0"/>
              <a:ext cx="4148341" cy="34427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800" b="1" kern="1200" dirty="0" smtClean="0"/>
                <a:t>Pour chaque document de communication : entre </a:t>
              </a:r>
              <a:r>
                <a:rPr lang="fr-FR" sz="2400" b="1" kern="1200" dirty="0" smtClean="0"/>
                <a:t>1000 </a:t>
              </a:r>
              <a:r>
                <a:rPr lang="fr-FR" sz="1800" b="1" kern="1200" dirty="0" smtClean="0"/>
                <a:t>et </a:t>
              </a:r>
              <a:r>
                <a:rPr lang="fr-FR" sz="2400" b="1" kern="1200" dirty="0" smtClean="0"/>
                <a:t>2000 </a:t>
              </a:r>
              <a:r>
                <a:rPr lang="fr-FR" sz="1800" b="1" kern="1200" dirty="0" smtClean="0"/>
                <a:t>téléchargements </a:t>
              </a:r>
            </a:p>
          </p:txBody>
        </p:sp>
      </p:grpSp>
      <p:grpSp>
        <p:nvGrpSpPr>
          <p:cNvPr id="49" name="Groupe 48"/>
          <p:cNvGrpSpPr/>
          <p:nvPr/>
        </p:nvGrpSpPr>
        <p:grpSpPr>
          <a:xfrm>
            <a:off x="4886599" y="4507935"/>
            <a:ext cx="2061665" cy="1585361"/>
            <a:chOff x="3717157" y="593388"/>
            <a:chExt cx="4448248" cy="2229877"/>
          </a:xfrm>
        </p:grpSpPr>
        <p:sp>
          <p:nvSpPr>
            <p:cNvPr id="50" name="Rectangle 49"/>
            <p:cNvSpPr/>
            <p:nvPr/>
          </p:nvSpPr>
          <p:spPr>
            <a:xfrm>
              <a:off x="3717157" y="593388"/>
              <a:ext cx="4448248" cy="2229877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1" name="Rectangle 50"/>
            <p:cNvSpPr/>
            <p:nvPr/>
          </p:nvSpPr>
          <p:spPr>
            <a:xfrm>
              <a:off x="3717157" y="593388"/>
              <a:ext cx="4448248" cy="22298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800" b="1" kern="1200" dirty="0" smtClean="0"/>
                <a:t>Cas Beuchat enseignement </a:t>
              </a:r>
              <a:r>
                <a:rPr lang="fr-FR" sz="1800" b="1" kern="1200" smtClean="0"/>
                <a:t>conjoint 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b="1" kern="1200" smtClean="0"/>
                <a:t>1800 </a:t>
              </a:r>
              <a:endParaRPr lang="fr-FR" sz="2400" b="1" kern="1200" dirty="0" smtClean="0"/>
            </a:p>
          </p:txBody>
        </p:sp>
      </p:grpSp>
      <p:sp>
        <p:nvSpPr>
          <p:cNvPr id="18" name="ZoneTexte 17"/>
          <p:cNvSpPr txBox="1"/>
          <p:nvPr/>
        </p:nvSpPr>
        <p:spPr>
          <a:xfrm>
            <a:off x="5220072" y="6318572"/>
            <a:ext cx="4320480" cy="782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indent="0"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  <a:defRPr sz="2800" b="1">
                <a:solidFill>
                  <a:srgbClr val="FAA906"/>
                </a:solidFill>
                <a:latin typeface="+mj-lt"/>
                <a:ea typeface="+mj-ea"/>
                <a:cs typeface="+mj-cs"/>
              </a:defRPr>
            </a:lvl1pPr>
            <a:lvl2pPr marL="742950" indent="-285750" eaLnBrk="1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latin typeface="+mn-lt"/>
              </a:defRPr>
            </a:lvl2pPr>
            <a:lvl3pPr marL="1143000" indent="-228600" eaLnBrk="1" hangingPunct="1">
              <a:spcBef>
                <a:spcPct val="20000"/>
              </a:spcBef>
              <a:buClr>
                <a:schemeClr val="tx1"/>
              </a:buClr>
              <a:buChar char="•"/>
              <a:defRPr sz="2400">
                <a:latin typeface="+mn-lt"/>
              </a:defRPr>
            </a:lvl3pPr>
            <a:lvl4pPr marL="1600200" indent="-228600" eaLnBrk="1" hangingPunct="1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1" hangingPunct="1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fr-FR" sz="1800" smtClean="0"/>
              <a:t>Nombre de téléchargements…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73108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1043608" y="4005064"/>
            <a:ext cx="762000" cy="720080"/>
            <a:chOff x="3174" y="2656"/>
            <a:chExt cx="1549" cy="1351"/>
          </a:xfrm>
        </p:grpSpPr>
        <p:sp>
          <p:nvSpPr>
            <p:cNvPr id="8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500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0">
                  <a:srgbClr val="E6E6E6"/>
                </a:gs>
                <a:gs pos="66000">
                  <a:srgbClr val="7D8496"/>
                </a:gs>
                <a:gs pos="73500">
                  <a:srgbClr val="E6E6E6"/>
                </a:gs>
                <a:gs pos="92500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" name="AutoShape 10"/>
            <p:cNvSpPr>
              <a:spLocks noChangeArrowheads="1"/>
            </p:cNvSpPr>
            <p:nvPr/>
          </p:nvSpPr>
          <p:spPr bwMode="gray">
            <a:xfrm>
              <a:off x="3264" y="2737"/>
              <a:ext cx="1349" cy="1167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1619672" y="4653136"/>
            <a:ext cx="7178675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2" name="Line 14"/>
          <p:cNvSpPr>
            <a:spLocks noChangeShapeType="1"/>
          </p:cNvSpPr>
          <p:nvPr/>
        </p:nvSpPr>
        <p:spPr bwMode="auto">
          <a:xfrm>
            <a:off x="1547664" y="5478846"/>
            <a:ext cx="7250683" cy="38386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2171248" y="5000649"/>
            <a:ext cx="4633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FR" sz="2400" dirty="0" smtClean="0"/>
              <a:t>Structure et présentation du site </a:t>
            </a:r>
            <a:endParaRPr lang="fr-FR" sz="2400" dirty="0"/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gray">
          <a:xfrm>
            <a:off x="1259632" y="411946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15" name="Group 17"/>
          <p:cNvGrpSpPr>
            <a:grpSpLocks/>
          </p:cNvGrpSpPr>
          <p:nvPr/>
        </p:nvGrpSpPr>
        <p:grpSpPr bwMode="auto">
          <a:xfrm>
            <a:off x="1043608" y="4869160"/>
            <a:ext cx="762000" cy="665162"/>
            <a:chOff x="1110" y="2656"/>
            <a:chExt cx="1549" cy="1351"/>
          </a:xfrm>
        </p:grpSpPr>
        <p:sp>
          <p:nvSpPr>
            <p:cNvPr id="16" name="AutoShape 18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" name="AutoShape 19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500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0">
                  <a:srgbClr val="E6E6E6"/>
                </a:gs>
                <a:gs pos="66000">
                  <a:srgbClr val="7D8496"/>
                </a:gs>
                <a:gs pos="73500">
                  <a:srgbClr val="E6E6E6"/>
                </a:gs>
                <a:gs pos="92500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" name="AutoShape 20"/>
            <p:cNvSpPr>
              <a:spLocks noChangeArrowheads="1"/>
            </p:cNvSpPr>
            <p:nvPr/>
          </p:nvSpPr>
          <p:spPr bwMode="gray">
            <a:xfrm>
              <a:off x="1200" y="2737"/>
              <a:ext cx="1349" cy="1167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</p:grpSp>
      <p:sp>
        <p:nvSpPr>
          <p:cNvPr id="19" name="Text Box 26"/>
          <p:cNvSpPr txBox="1">
            <a:spLocks noChangeArrowheads="1"/>
          </p:cNvSpPr>
          <p:nvPr/>
        </p:nvSpPr>
        <p:spPr bwMode="auto">
          <a:xfrm>
            <a:off x="2171426" y="5805264"/>
            <a:ext cx="311335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FR" sz="2400" smtClean="0"/>
              <a:t>Devenez contributeur</a:t>
            </a:r>
            <a:endParaRPr lang="fr-FR" sz="2400" dirty="0"/>
          </a:p>
        </p:txBody>
      </p:sp>
      <p:sp>
        <p:nvSpPr>
          <p:cNvPr id="20" name="Text Box 27"/>
          <p:cNvSpPr txBox="1">
            <a:spLocks noChangeArrowheads="1"/>
          </p:cNvSpPr>
          <p:nvPr/>
        </p:nvSpPr>
        <p:spPr bwMode="gray">
          <a:xfrm>
            <a:off x="1259632" y="4958258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1" name="Sous-titre 38"/>
          <p:cNvSpPr txBox="1">
            <a:spLocks/>
          </p:cNvSpPr>
          <p:nvPr/>
        </p:nvSpPr>
        <p:spPr bwMode="auto">
          <a:xfrm>
            <a:off x="2123728" y="4077072"/>
            <a:ext cx="6048672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250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endParaRPr lang="fr-FR" smtClean="0"/>
          </a:p>
          <a:p>
            <a:pPr marL="0" indent="0" algn="ctr">
              <a:buNone/>
            </a:pPr>
            <a:r>
              <a:rPr lang="fr-FR" sz="9600" smtClean="0"/>
              <a:t>État des lieux : quelques données chiffrées</a:t>
            </a:r>
            <a:endParaRPr lang="fr-FR" sz="7600" dirty="0"/>
          </a:p>
        </p:txBody>
      </p:sp>
      <p:sp>
        <p:nvSpPr>
          <p:cNvPr id="27" name="Sous-titre 38"/>
          <p:cNvSpPr txBox="1">
            <a:spLocks/>
          </p:cNvSpPr>
          <p:nvPr/>
        </p:nvSpPr>
        <p:spPr>
          <a:xfrm>
            <a:off x="1763688" y="3374083"/>
            <a:ext cx="216024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2400" dirty="0"/>
              <a:t>Finalités</a:t>
            </a:r>
          </a:p>
        </p:txBody>
      </p:sp>
      <p:sp>
        <p:nvSpPr>
          <p:cNvPr id="28" name="Line 14"/>
          <p:cNvSpPr>
            <a:spLocks noChangeShapeType="1"/>
          </p:cNvSpPr>
          <p:nvPr/>
        </p:nvSpPr>
        <p:spPr bwMode="auto">
          <a:xfrm>
            <a:off x="1619672" y="3806131"/>
            <a:ext cx="7178675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" name="Line 14"/>
          <p:cNvSpPr>
            <a:spLocks noChangeShapeType="1"/>
          </p:cNvSpPr>
          <p:nvPr/>
        </p:nvSpPr>
        <p:spPr bwMode="auto">
          <a:xfrm flipV="1">
            <a:off x="1691680" y="6297996"/>
            <a:ext cx="7106667" cy="11324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30" name="Picture 2" descr="C:\Users\David\Pictures\logo cr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5248" y="1844824"/>
            <a:ext cx="1905000" cy="1054100"/>
          </a:xfrm>
          <a:prstGeom prst="rect">
            <a:avLst/>
          </a:prstGeom>
          <a:noFill/>
        </p:spPr>
      </p:pic>
      <p:grpSp>
        <p:nvGrpSpPr>
          <p:cNvPr id="31" name="Group 3"/>
          <p:cNvGrpSpPr>
            <a:grpSpLocks/>
          </p:cNvGrpSpPr>
          <p:nvPr/>
        </p:nvGrpSpPr>
        <p:grpSpPr bwMode="auto">
          <a:xfrm>
            <a:off x="1073696" y="3212976"/>
            <a:ext cx="762000" cy="665163"/>
            <a:chOff x="1110" y="2656"/>
            <a:chExt cx="1549" cy="1351"/>
          </a:xfrm>
        </p:grpSpPr>
        <p:sp>
          <p:nvSpPr>
            <p:cNvPr id="32" name="AutoShape 4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3" name="AutoShape 5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4" name="AutoShape 6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35" name="Text Box 13"/>
          <p:cNvSpPr txBox="1">
            <a:spLocks noChangeArrowheads="1"/>
          </p:cNvSpPr>
          <p:nvPr/>
        </p:nvSpPr>
        <p:spPr bwMode="gray">
          <a:xfrm>
            <a:off x="1270546" y="3366318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1</a:t>
            </a:r>
          </a:p>
        </p:txBody>
      </p:sp>
      <p:grpSp>
        <p:nvGrpSpPr>
          <p:cNvPr id="36" name="Group 21"/>
          <p:cNvGrpSpPr>
            <a:grpSpLocks/>
          </p:cNvGrpSpPr>
          <p:nvPr/>
        </p:nvGrpSpPr>
        <p:grpSpPr bwMode="auto">
          <a:xfrm>
            <a:off x="1073696" y="5686548"/>
            <a:ext cx="762000" cy="665163"/>
            <a:chOff x="3174" y="2656"/>
            <a:chExt cx="1549" cy="1351"/>
          </a:xfrm>
        </p:grpSpPr>
        <p:sp>
          <p:nvSpPr>
            <p:cNvPr id="37" name="AutoShape 22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8" name="AutoShape 23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9" name="AutoShape 24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40" name="Text Box 30"/>
          <p:cNvSpPr txBox="1">
            <a:spLocks noChangeArrowheads="1"/>
          </p:cNvSpPr>
          <p:nvPr/>
        </p:nvSpPr>
        <p:spPr bwMode="gray">
          <a:xfrm>
            <a:off x="1270546" y="5784973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41" name="Rectangle 40"/>
          <p:cNvSpPr/>
          <p:nvPr/>
        </p:nvSpPr>
        <p:spPr>
          <a:xfrm>
            <a:off x="12824" y="3050761"/>
            <a:ext cx="9144000" cy="1746391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Rectangle 41"/>
          <p:cNvSpPr/>
          <p:nvPr/>
        </p:nvSpPr>
        <p:spPr>
          <a:xfrm>
            <a:off x="12824" y="5589240"/>
            <a:ext cx="9144000" cy="1268760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46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5" name="Rectangle 1"/>
          <p:cNvSpPr>
            <a:spLocks noChangeArrowheads="1"/>
          </p:cNvSpPr>
          <p:nvPr/>
        </p:nvSpPr>
        <p:spPr bwMode="auto">
          <a:xfrm>
            <a:off x="765178" y="2348880"/>
            <a:ext cx="8139892" cy="326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Les parties 1 et 2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sont réservées aux documents officiels</a:t>
            </a:r>
            <a:r>
              <a:rPr kumimoji="0" lang="fr-FR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 </a:t>
            </a:r>
            <a:br>
              <a:rPr kumimoji="0" lang="fr-FR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kumimoji="0" 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fr-FR" sz="2000" b="1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Les documents </a:t>
            </a:r>
            <a:r>
              <a:rPr kumimoji="0" lang="fr-FR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officiels</a:t>
            </a:r>
            <a:r>
              <a:rPr kumimoji="0" lang="fr-FR" sz="2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 : 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le référentiel, la </a:t>
            </a:r>
            <a:r>
              <a:rPr kumimoji="0" lang="fr-FR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circulaire d’organisation 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de l’examen, les savoirs, les annexes de spécialité</a:t>
            </a:r>
            <a:r>
              <a:rPr kumimoji="0" lang="fr-FR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fr-FR" sz="200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etc.</a:t>
            </a:r>
            <a:r>
              <a:rPr kumimoji="0" lang="fr-FR" sz="2000" b="1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fr-FR" sz="2000" b="1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Les</a:t>
            </a:r>
            <a:r>
              <a:rPr kumimoji="0" lang="fr-FR" sz="2000" b="1" i="0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d</a:t>
            </a:r>
            <a:r>
              <a:rPr kumimoji="0" lang="fr-FR" sz="2000" b="1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ocuments </a:t>
            </a:r>
            <a:r>
              <a:rPr kumimoji="0" lang="fr-FR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de la rénovation : 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les PowerPoint projetés lors des </a:t>
            </a:r>
            <a:r>
              <a:rPr kumimoji="0" lang="fr-FR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différents séminaires, les 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documents de </a:t>
            </a:r>
            <a:r>
              <a:rPr kumimoji="0" lang="fr-FR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communication,</a:t>
            </a:r>
            <a:r>
              <a:rPr kumimoji="0" lang="fr-FR" sz="20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etc.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Les parties 3 et 4</a:t>
            </a: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sont dédiées </a:t>
            </a:r>
            <a:r>
              <a:rPr kumimoji="0" lang="fr-FR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à l’échange de nos pratiques pédagogiques par la</a:t>
            </a:r>
            <a:r>
              <a:rPr kumimoji="0" lang="fr-FR" sz="20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sz="2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mise en </a:t>
            </a:r>
            <a:r>
              <a:rPr kumimoji="0" lang="fr-FR" sz="20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ligne de </a:t>
            </a:r>
            <a:r>
              <a:rPr kumimoji="0" lang="fr-FR" sz="2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contributions des différents centres de formations. </a:t>
            </a:r>
            <a:endParaRPr kumimoji="0" lang="fr-FR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5178" y="1620084"/>
            <a:ext cx="761364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fr-FR" sz="2800" b="1" dirty="0">
                <a:solidFill>
                  <a:srgbClr val="FAA906"/>
                </a:solidFill>
                <a:latin typeface="+mj-lt"/>
                <a:ea typeface="+mj-ea"/>
                <a:cs typeface="+mj-cs"/>
              </a:rPr>
              <a:t>La structure du CRM pour le BTS TC </a:t>
            </a:r>
          </a:p>
        </p:txBody>
      </p:sp>
    </p:spTree>
    <p:extLst>
      <p:ext uri="{BB962C8B-B14F-4D97-AF65-F5344CB8AC3E}">
        <p14:creationId xmlns:p14="http://schemas.microsoft.com/office/powerpoint/2010/main" val="287836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65l">
  <a:themeElements>
    <a:clrScheme name="Thème Office 3">
      <a:dk1>
        <a:srgbClr val="000000"/>
      </a:dk1>
      <a:lt1>
        <a:srgbClr val="FFFFFF"/>
      </a:lt1>
      <a:dk2>
        <a:srgbClr val="37399B"/>
      </a:dk2>
      <a:lt2>
        <a:srgbClr val="C0C0C0"/>
      </a:lt2>
      <a:accent1>
        <a:srgbClr val="699DE9"/>
      </a:accent1>
      <a:accent2>
        <a:srgbClr val="EFB049"/>
      </a:accent2>
      <a:accent3>
        <a:srgbClr val="FFFFFF"/>
      </a:accent3>
      <a:accent4>
        <a:srgbClr val="000000"/>
      </a:accent4>
      <a:accent5>
        <a:srgbClr val="B9CCF2"/>
      </a:accent5>
      <a:accent6>
        <a:srgbClr val="D99F41"/>
      </a:accent6>
      <a:hlink>
        <a:srgbClr val="7476DC"/>
      </a:hlink>
      <a:folHlink>
        <a:srgbClr val="9AC664"/>
      </a:folHlink>
    </a:clrScheme>
    <a:fontScheme name="Thème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hème Office 1">
        <a:dk1>
          <a:srgbClr val="000000"/>
        </a:dk1>
        <a:lt1>
          <a:srgbClr val="FFFFFF"/>
        </a:lt1>
        <a:dk2>
          <a:srgbClr val="000066"/>
        </a:dk2>
        <a:lt2>
          <a:srgbClr val="969696"/>
        </a:lt2>
        <a:accent1>
          <a:srgbClr val="6F4EE6"/>
        </a:accent1>
        <a:accent2>
          <a:srgbClr val="69BFF9"/>
        </a:accent2>
        <a:accent3>
          <a:srgbClr val="FFFFFF"/>
        </a:accent3>
        <a:accent4>
          <a:srgbClr val="000000"/>
        </a:accent4>
        <a:accent5>
          <a:srgbClr val="BBB2F0"/>
        </a:accent5>
        <a:accent6>
          <a:srgbClr val="5EADE2"/>
        </a:accent6>
        <a:hlink>
          <a:srgbClr val="D17FB6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165E86"/>
        </a:dk2>
        <a:lt2>
          <a:srgbClr val="969696"/>
        </a:lt2>
        <a:accent1>
          <a:srgbClr val="33C5A9"/>
        </a:accent1>
        <a:accent2>
          <a:srgbClr val="90DE88"/>
        </a:accent2>
        <a:accent3>
          <a:srgbClr val="FFFFFF"/>
        </a:accent3>
        <a:accent4>
          <a:srgbClr val="000000"/>
        </a:accent4>
        <a:accent5>
          <a:srgbClr val="ADDFD1"/>
        </a:accent5>
        <a:accent6>
          <a:srgbClr val="82C97B"/>
        </a:accent6>
        <a:hlink>
          <a:srgbClr val="7D96D3"/>
        </a:hlink>
        <a:folHlink>
          <a:srgbClr val="DEDB7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37399B"/>
        </a:dk2>
        <a:lt2>
          <a:srgbClr val="C0C0C0"/>
        </a:lt2>
        <a:accent1>
          <a:srgbClr val="699DE9"/>
        </a:accent1>
        <a:accent2>
          <a:srgbClr val="EFB049"/>
        </a:accent2>
        <a:accent3>
          <a:srgbClr val="FFFFFF"/>
        </a:accent3>
        <a:accent4>
          <a:srgbClr val="000000"/>
        </a:accent4>
        <a:accent5>
          <a:srgbClr val="B9CCF2"/>
        </a:accent5>
        <a:accent6>
          <a:srgbClr val="D99F41"/>
        </a:accent6>
        <a:hlink>
          <a:srgbClr val="7476DC"/>
        </a:hlink>
        <a:folHlink>
          <a:srgbClr val="9AC66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cdb2004165l</Template>
  <TotalTime>883</TotalTime>
  <Words>327</Words>
  <Application>Microsoft Office PowerPoint</Application>
  <PresentationFormat>Affichage à l'écran (4:3)</PresentationFormat>
  <Paragraphs>99</Paragraphs>
  <Slides>18</Slides>
  <Notes>9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0" baseType="lpstr">
      <vt:lpstr>cdb2004165l</vt:lpstr>
      <vt:lpstr>Image</vt:lpstr>
      <vt:lpstr>Séminaire  BTS Technico-Commercial . ENC Bessières  Mercredi 14 mars 2012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Séminaire BTS  Technico-Commercial . ENC Béssières  Mercredi 14 mars 2012</dc:title>
  <dc:creator>LARTIGUE</dc:creator>
  <cp:lastModifiedBy>Cédric LARTIGUE</cp:lastModifiedBy>
  <cp:revision>228</cp:revision>
  <dcterms:created xsi:type="dcterms:W3CDTF">2012-02-15T15:13:59Z</dcterms:created>
  <dcterms:modified xsi:type="dcterms:W3CDTF">2012-03-13T17:03:11Z</dcterms:modified>
</cp:coreProperties>
</file>