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handoutMasterIdLst>
    <p:handoutMasterId r:id="rId39"/>
  </p:handoutMasterIdLst>
  <p:sldIdLst>
    <p:sldId id="256" r:id="rId2"/>
    <p:sldId id="330" r:id="rId3"/>
    <p:sldId id="282" r:id="rId4"/>
    <p:sldId id="331" r:id="rId5"/>
    <p:sldId id="316" r:id="rId6"/>
    <p:sldId id="324" r:id="rId7"/>
    <p:sldId id="325" r:id="rId8"/>
    <p:sldId id="335" r:id="rId9"/>
    <p:sldId id="334" r:id="rId10"/>
    <p:sldId id="328" r:id="rId11"/>
    <p:sldId id="329" r:id="rId12"/>
    <p:sldId id="292" r:id="rId13"/>
    <p:sldId id="310" r:id="rId14"/>
    <p:sldId id="327" r:id="rId15"/>
    <p:sldId id="315" r:id="rId16"/>
    <p:sldId id="311" r:id="rId17"/>
    <p:sldId id="313" r:id="rId18"/>
    <p:sldId id="314" r:id="rId19"/>
    <p:sldId id="332" r:id="rId20"/>
    <p:sldId id="320" r:id="rId21"/>
    <p:sldId id="333" r:id="rId22"/>
    <p:sldId id="283" r:id="rId23"/>
    <p:sldId id="286" r:id="rId24"/>
    <p:sldId id="287" r:id="rId25"/>
    <p:sldId id="288" r:id="rId26"/>
    <p:sldId id="299" r:id="rId27"/>
    <p:sldId id="293" r:id="rId28"/>
    <p:sldId id="300" r:id="rId29"/>
    <p:sldId id="295" r:id="rId30"/>
    <p:sldId id="301" r:id="rId31"/>
    <p:sldId id="297" r:id="rId32"/>
    <p:sldId id="309" r:id="rId33"/>
    <p:sldId id="298" r:id="rId34"/>
    <p:sldId id="302" r:id="rId35"/>
    <p:sldId id="336" r:id="rId36"/>
    <p:sldId id="275" r:id="rId3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A906"/>
    <a:srgbClr val="ECF0FE"/>
    <a:srgbClr val="E8EDFE"/>
    <a:srgbClr val="E2E9FE"/>
    <a:srgbClr val="C4D1FC"/>
    <a:srgbClr val="BDDEFF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4" autoAdjust="0"/>
    <p:restoredTop sz="94660"/>
  </p:normalViewPr>
  <p:slideViewPr>
    <p:cSldViewPr showGuides="1">
      <p:cViewPr>
        <p:scale>
          <a:sx n="100" d="100"/>
          <a:sy n="100" d="100"/>
        </p:scale>
        <p:origin x="-432" y="9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53" d="100"/>
          <a:sy n="53" d="100"/>
        </p:scale>
        <p:origin x="-2856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827C87-7564-453B-B252-93A9670AA334}" type="datetimeFigureOut">
              <a:rPr lang="fr-FR" smtClean="0"/>
              <a:t>11/03/2012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6AD247-A10D-4295-BF09-BD04D0560A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13559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E4850F-65AE-4732-88FD-0F4171D8E189}" type="datetimeFigureOut">
              <a:rPr lang="fr-FR" smtClean="0"/>
              <a:t>11/03/2012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066C8C-C7A8-446E-BA3C-5971ABDF76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21343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7587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smtClean="0">
              <a:latin typeface="Arial" pitchFamily="34" charset="0"/>
            </a:endParaRPr>
          </a:p>
        </p:txBody>
      </p:sp>
      <p:sp>
        <p:nvSpPr>
          <p:cNvPr id="67588" name="Espace réservé du pied de page 3"/>
          <p:cNvSpPr>
            <a:spLocks noGrp="1"/>
          </p:cNvSpPr>
          <p:nvPr>
            <p:ph type="ftr" sz="quarter" idx="4294967295"/>
          </p:nvPr>
        </p:nvSpPr>
        <p:spPr bwMode="auto">
          <a:xfrm>
            <a:off x="0" y="8686288"/>
            <a:ext cx="2972547" cy="456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8215" tIns="44108" rIns="88215" bIns="44108"/>
          <a:lstStyle>
            <a:lvl1pPr eaLnBrk="0" hangingPunct="0">
              <a:defRPr kumimoji="1" sz="1400" b="1">
                <a:solidFill>
                  <a:schemeClr val="bg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 eaLnBrk="0" hangingPunct="0">
              <a:defRPr kumimoji="1" sz="1400" b="1">
                <a:solidFill>
                  <a:schemeClr val="bg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 eaLnBrk="0" hangingPunct="0">
              <a:defRPr kumimoji="1" sz="1400" b="1">
                <a:solidFill>
                  <a:schemeClr val="bg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 eaLnBrk="0" hangingPunct="0">
              <a:defRPr kumimoji="1" sz="1400" b="1">
                <a:solidFill>
                  <a:schemeClr val="bg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 eaLnBrk="0" hangingPunct="0">
              <a:defRPr kumimoji="1" sz="1400" b="1">
                <a:solidFill>
                  <a:schemeClr val="bg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chemeClr val="bg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chemeClr val="bg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chemeClr val="bg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chemeClr val="bg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fr-FR"/>
              <a:t>Rénovation du BTS Technico-commercial  - Séminaire de Paris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89C4060-953D-4A6E-919E-DB9ADCEB89DF}" type="slidenum">
              <a:rPr lang="fr-FR" smtClean="0"/>
              <a:pPr>
                <a:defRPr/>
              </a:pPr>
              <a:t>5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3" name="Freeform 31"/>
          <p:cNvSpPr>
            <a:spLocks/>
          </p:cNvSpPr>
          <p:nvPr/>
        </p:nvSpPr>
        <p:spPr bwMode="gray">
          <a:xfrm>
            <a:off x="0" y="3481388"/>
            <a:ext cx="9155113" cy="3376612"/>
          </a:xfrm>
          <a:custGeom>
            <a:avLst/>
            <a:gdLst>
              <a:gd name="T0" fmla="*/ 0 w 5767"/>
              <a:gd name="T1" fmla="*/ 1760 h 2127"/>
              <a:gd name="T2" fmla="*/ 5767 w 5767"/>
              <a:gd name="T3" fmla="*/ 0 h 2127"/>
              <a:gd name="T4" fmla="*/ 5760 w 5767"/>
              <a:gd name="T5" fmla="*/ 2127 h 2127"/>
              <a:gd name="T6" fmla="*/ 0 w 5767"/>
              <a:gd name="T7" fmla="*/ 2127 h 2127"/>
              <a:gd name="T8" fmla="*/ 0 w 5767"/>
              <a:gd name="T9" fmla="*/ 1760 h 2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67" h="2127">
                <a:moveTo>
                  <a:pt x="0" y="1760"/>
                </a:moveTo>
                <a:lnTo>
                  <a:pt x="5767" y="0"/>
                </a:lnTo>
                <a:lnTo>
                  <a:pt x="5760" y="2127"/>
                </a:lnTo>
                <a:lnTo>
                  <a:pt x="0" y="2127"/>
                </a:lnTo>
                <a:lnTo>
                  <a:pt x="0" y="176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104" name="AutoShape 32" descr="06"/>
          <p:cNvSpPr>
            <a:spLocks noChangeArrowheads="1"/>
          </p:cNvSpPr>
          <p:nvPr/>
        </p:nvSpPr>
        <p:spPr bwMode="gray">
          <a:xfrm rot="-1015610">
            <a:off x="-141288" y="5310188"/>
            <a:ext cx="2541588" cy="573087"/>
          </a:xfrm>
          <a:prstGeom prst="parallelogram">
            <a:avLst>
              <a:gd name="adj" fmla="val 30059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105" name="AutoShape 33" descr="05"/>
          <p:cNvSpPr>
            <a:spLocks noChangeArrowheads="1"/>
          </p:cNvSpPr>
          <p:nvPr/>
        </p:nvSpPr>
        <p:spPr bwMode="gray">
          <a:xfrm rot="-1015610">
            <a:off x="2154238" y="4610100"/>
            <a:ext cx="2546350" cy="573088"/>
          </a:xfrm>
          <a:prstGeom prst="parallelogram">
            <a:avLst>
              <a:gd name="adj" fmla="val 30115"/>
            </a:avLst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106" name="AutoShape 34" descr="03"/>
          <p:cNvSpPr>
            <a:spLocks noChangeArrowheads="1"/>
          </p:cNvSpPr>
          <p:nvPr/>
        </p:nvSpPr>
        <p:spPr bwMode="gray">
          <a:xfrm rot="-1015610">
            <a:off x="4448175" y="3908425"/>
            <a:ext cx="2552700" cy="573088"/>
          </a:xfrm>
          <a:prstGeom prst="parallelogram">
            <a:avLst>
              <a:gd name="adj" fmla="val 30190"/>
            </a:avLst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107" name="AutoShape 35" descr="02"/>
          <p:cNvSpPr>
            <a:spLocks noChangeArrowheads="1"/>
          </p:cNvSpPr>
          <p:nvPr/>
        </p:nvSpPr>
        <p:spPr bwMode="gray">
          <a:xfrm rot="-1015610">
            <a:off x="6751638" y="3206750"/>
            <a:ext cx="2533650" cy="573088"/>
          </a:xfrm>
          <a:prstGeom prst="parallelogram">
            <a:avLst>
              <a:gd name="adj" fmla="val 29965"/>
            </a:avLst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 bwMode="white">
          <a:xfrm>
            <a:off x="457200" y="6477000"/>
            <a:ext cx="2133600" cy="244475"/>
          </a:xfrm>
        </p:spPr>
        <p:txBody>
          <a:bodyPr/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 bwMode="white">
          <a:xfrm>
            <a:off x="3124200" y="6477000"/>
            <a:ext cx="2895600" cy="244475"/>
          </a:xfrm>
        </p:spPr>
        <p:txBody>
          <a:bodyPr/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6553200" y="6477000"/>
            <a:ext cx="2133600" cy="244475"/>
          </a:xfrm>
        </p:spPr>
        <p:txBody>
          <a:bodyPr/>
          <a:lstStyle>
            <a:lvl1pPr>
              <a:defRPr sz="1200"/>
            </a:lvl1pPr>
          </a:lstStyle>
          <a:p>
            <a:fld id="{35B0C462-F8BE-486F-AA9E-670DDDF2C780}" type="slidenum">
              <a:rPr lang="en-US"/>
              <a:pPr/>
              <a:t>‹N°›</a:t>
            </a:fld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457200" y="2133600"/>
            <a:ext cx="5475288" cy="3810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400"/>
            </a:lvl1pPr>
          </a:lstStyle>
          <a:p>
            <a:pPr lvl="0"/>
            <a:r>
              <a:rPr lang="fr-FR" noProof="0" smtClean="0"/>
              <a:t>Modifiez le style des sous-titres du masque</a:t>
            </a:r>
            <a:endParaRPr lang="en-US" noProof="0" smtClean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1371600"/>
            <a:ext cx="8077200" cy="6826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algn="l">
              <a:defRPr sz="4400">
                <a:solidFill>
                  <a:schemeClr val="accent1"/>
                </a:solidFill>
              </a:defRPr>
            </a:lvl1pPr>
          </a:lstStyle>
          <a:p>
            <a:pPr lvl="0"/>
            <a:r>
              <a:rPr lang="fr-FR" noProof="0" smtClean="0"/>
              <a:t>Modifiez le style du titre</a:t>
            </a:r>
            <a:endParaRPr lang="en-US" noProof="0" smtClean="0"/>
          </a:p>
        </p:txBody>
      </p:sp>
      <p:grpSp>
        <p:nvGrpSpPr>
          <p:cNvPr id="5" name="Groupe 4"/>
          <p:cNvGrpSpPr/>
          <p:nvPr userDrawn="1"/>
        </p:nvGrpSpPr>
        <p:grpSpPr>
          <a:xfrm>
            <a:off x="7556632" y="5483715"/>
            <a:ext cx="1106458" cy="1085849"/>
            <a:chOff x="6300192" y="4460659"/>
            <a:chExt cx="1529358" cy="1577799"/>
          </a:xfrm>
        </p:grpSpPr>
        <p:pic>
          <p:nvPicPr>
            <p:cNvPr id="3" name="Image 2"/>
            <p:cNvPicPr>
              <a:picLocks noChangeAspect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00192" y="4460659"/>
              <a:ext cx="1529358" cy="1577799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 userDrawn="1"/>
          </p:nvSpPr>
          <p:spPr>
            <a:xfrm>
              <a:off x="7452320" y="5733256"/>
              <a:ext cx="360040" cy="2880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563563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994300-BD2A-4425-ADB5-226DEF8514C3}" type="slidenum">
              <a:rPr lang="en-US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02651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10350" y="228600"/>
            <a:ext cx="2076450" cy="6019800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81000" y="228600"/>
            <a:ext cx="6076950" cy="6019800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842AB4-A7A2-4719-AD28-DB8394A882F9}" type="slidenum">
              <a:rPr lang="en-US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5825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re et table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563563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ableau 2"/>
          <p:cNvSpPr>
            <a:spLocks noGrp="1"/>
          </p:cNvSpPr>
          <p:nvPr>
            <p:ph type="tbl" idx="1"/>
          </p:nvPr>
        </p:nvSpPr>
        <p:spPr>
          <a:xfrm>
            <a:off x="381000" y="1295400"/>
            <a:ext cx="8305800" cy="4953000"/>
          </a:xfrm>
        </p:spPr>
        <p:txBody>
          <a:bodyPr/>
          <a:lstStyle/>
          <a:p>
            <a:r>
              <a:rPr lang="fr-FR" smtClean="0"/>
              <a:t>Cliquez sur l'icône pour ajouter un tableau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381000" y="6400800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400800"/>
            <a:ext cx="2895600" cy="3206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400800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fld id="{3BAD4AD0-9925-4C66-8BC8-A736767160F7}" type="slidenum">
              <a:rPr lang="en-US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700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B50D07-7238-4D4E-93D6-6354B76D0E01}" type="slidenum">
              <a:rPr lang="en-US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4402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463BD7-8793-4F40-9024-F9221AD4D4FE}" type="slidenum">
              <a:rPr lang="en-US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893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563563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81000" y="1295400"/>
            <a:ext cx="4076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10100" y="1295400"/>
            <a:ext cx="4076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C2BAE2-1805-4B0F-91B3-242D8C9F760C}" type="slidenum">
              <a:rPr lang="en-US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4120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F04A52-6F75-460F-88F4-67278D160792}" type="slidenum">
              <a:rPr lang="en-US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561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563563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A86565-DD0E-4A3F-B9EC-CA9084810C27}" type="slidenum">
              <a:rPr lang="en-US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44692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A5D0BF-CDE6-4265-8DDF-6C3D34DEF776}" type="slidenum">
              <a:rPr lang="en-US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14957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ED49A6-B274-439D-B94E-7A02B5281C57}" type="slidenum">
              <a:rPr lang="en-US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899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D56098-151B-41AB-8E26-4ED75FC36BCF}" type="slidenum">
              <a:rPr lang="en-US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851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8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21" Type="http://schemas.openxmlformats.org/officeDocument/2006/relationships/hyperlink" Target="http://www.bts-tc.org/" TargetMode="Externa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20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4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vmlDrawing" Target="../drawings/vmlDrawing1.v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59" name="Object 35"/>
          <p:cNvGraphicFramePr>
            <a:graphicFrameLocks noChangeAspect="1"/>
          </p:cNvGraphicFramePr>
          <p:nvPr/>
        </p:nvGraphicFramePr>
        <p:xfrm>
          <a:off x="0" y="0"/>
          <a:ext cx="9144000" cy="106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17" name="Image" r:id="rId15" imgW="13003175" imgH="1612698" progId="Photoshop.Image.6">
                  <p:embed/>
                </p:oleObj>
              </mc:Choice>
              <mc:Fallback>
                <p:oleObj name="Image" r:id="rId15" imgW="13003175" imgH="1612698" progId="Photoshop.Image.6">
                  <p:embed/>
                  <p:pic>
                    <p:nvPicPr>
                      <p:cNvPr id="0" name="Object 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1066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60" name="Freeform 36"/>
          <p:cNvSpPr>
            <a:spLocks/>
          </p:cNvSpPr>
          <p:nvPr/>
        </p:nvSpPr>
        <p:spPr bwMode="ltGray">
          <a:xfrm>
            <a:off x="0" y="0"/>
            <a:ext cx="9144000" cy="6858000"/>
          </a:xfrm>
          <a:custGeom>
            <a:avLst/>
            <a:gdLst>
              <a:gd name="T0" fmla="*/ 1488 w 5760"/>
              <a:gd name="T1" fmla="*/ 0 h 4320"/>
              <a:gd name="T2" fmla="*/ 564 w 5760"/>
              <a:gd name="T3" fmla="*/ 617 h 4320"/>
              <a:gd name="T4" fmla="*/ 0 w 5760"/>
              <a:gd name="T5" fmla="*/ 1734 h 4320"/>
              <a:gd name="T6" fmla="*/ 0 w 5760"/>
              <a:gd name="T7" fmla="*/ 4320 h 4320"/>
              <a:gd name="T8" fmla="*/ 5760 w 5760"/>
              <a:gd name="T9" fmla="*/ 4320 h 4320"/>
              <a:gd name="T10" fmla="*/ 5760 w 5760"/>
              <a:gd name="T11" fmla="*/ 0 h 4320"/>
              <a:gd name="T12" fmla="*/ 1488 w 5760"/>
              <a:gd name="T13" fmla="*/ 0 h 4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760" h="4320">
                <a:moveTo>
                  <a:pt x="1488" y="0"/>
                </a:moveTo>
                <a:cubicBezTo>
                  <a:pt x="1093" y="94"/>
                  <a:pt x="670" y="476"/>
                  <a:pt x="564" y="617"/>
                </a:cubicBezTo>
                <a:cubicBezTo>
                  <a:pt x="458" y="758"/>
                  <a:pt x="94" y="1117"/>
                  <a:pt x="0" y="1734"/>
                </a:cubicBez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1488" y="0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alpha val="39000"/>
                </a:schemeClr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grpSp>
        <p:nvGrpSpPr>
          <p:cNvPr id="1061" name="Group 37"/>
          <p:cNvGrpSpPr>
            <a:grpSpLocks/>
          </p:cNvGrpSpPr>
          <p:nvPr/>
        </p:nvGrpSpPr>
        <p:grpSpPr bwMode="auto">
          <a:xfrm>
            <a:off x="0" y="914400"/>
            <a:ext cx="9144000" cy="350838"/>
            <a:chOff x="0" y="672"/>
            <a:chExt cx="5760" cy="221"/>
          </a:xfrm>
        </p:grpSpPr>
        <p:sp>
          <p:nvSpPr>
            <p:cNvPr id="1062" name="AutoShape 38" descr="06"/>
            <p:cNvSpPr>
              <a:spLocks noChangeArrowheads="1"/>
            </p:cNvSpPr>
            <p:nvPr userDrawn="1"/>
          </p:nvSpPr>
          <p:spPr bwMode="gray">
            <a:xfrm>
              <a:off x="0" y="674"/>
              <a:ext cx="1443" cy="219"/>
            </a:xfrm>
            <a:prstGeom prst="parallelogram">
              <a:avLst>
                <a:gd name="adj" fmla="val 0"/>
              </a:avLst>
            </a:prstGeom>
            <a:blipFill dpi="0" rotWithShape="1">
              <a:blip r:embed="rId1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63" name="AutoShape 39" descr="05"/>
            <p:cNvSpPr>
              <a:spLocks noChangeArrowheads="1"/>
            </p:cNvSpPr>
            <p:nvPr userDrawn="1"/>
          </p:nvSpPr>
          <p:spPr bwMode="gray">
            <a:xfrm>
              <a:off x="1434" y="674"/>
              <a:ext cx="1446" cy="219"/>
            </a:xfrm>
            <a:prstGeom prst="parallelogram">
              <a:avLst>
                <a:gd name="adj" fmla="val 0"/>
              </a:avLst>
            </a:prstGeom>
            <a:blipFill dpi="0" rotWithShape="1">
              <a:blip r:embed="rId1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64" name="AutoShape 40" descr="03"/>
            <p:cNvSpPr>
              <a:spLocks noChangeArrowheads="1"/>
            </p:cNvSpPr>
            <p:nvPr userDrawn="1"/>
          </p:nvSpPr>
          <p:spPr bwMode="gray">
            <a:xfrm>
              <a:off x="2876" y="674"/>
              <a:ext cx="1449" cy="219"/>
            </a:xfrm>
            <a:prstGeom prst="parallelogram">
              <a:avLst>
                <a:gd name="adj" fmla="val 0"/>
              </a:avLst>
            </a:prstGeom>
            <a:blipFill dpi="0" rotWithShape="1">
              <a:blip r:embed="rId1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65" name="AutoShape 41" descr="02"/>
            <p:cNvSpPr>
              <a:spLocks noChangeArrowheads="1"/>
            </p:cNvSpPr>
            <p:nvPr userDrawn="1"/>
          </p:nvSpPr>
          <p:spPr bwMode="gray">
            <a:xfrm>
              <a:off x="4322" y="672"/>
              <a:ext cx="1438" cy="219"/>
            </a:xfrm>
            <a:prstGeom prst="parallelogram">
              <a:avLst>
                <a:gd name="adj" fmla="val 0"/>
              </a:avLst>
            </a:prstGeom>
            <a:blipFill dpi="0" rotWithShape="1">
              <a:blip r:embed="rId2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295400"/>
            <a:ext cx="8305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1336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21336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99AE4A1-4E02-430A-BA2B-49322112D187}" type="slidenum">
              <a:rPr lang="en-US"/>
              <a:pPr/>
              <a:t>‹N°›</a:t>
            </a:fld>
            <a:endParaRPr lang="en-US"/>
          </a:p>
        </p:txBody>
      </p:sp>
      <p:sp>
        <p:nvSpPr>
          <p:cNvPr id="15" name="Titre 1"/>
          <p:cNvSpPr txBox="1">
            <a:spLocks/>
          </p:cNvSpPr>
          <p:nvPr userDrawn="1"/>
        </p:nvSpPr>
        <p:spPr bwMode="gray">
          <a:xfrm>
            <a:off x="1763688" y="116632"/>
            <a:ext cx="7344816" cy="720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fr-FR" sz="2000" smtClean="0"/>
              <a:t>L’évolution</a:t>
            </a:r>
            <a:r>
              <a:rPr lang="fr-FR" sz="2000" baseline="0" smtClean="0"/>
              <a:t> des fonctions de la plateforme du BTS TC</a:t>
            </a:r>
          </a:p>
          <a:p>
            <a:r>
              <a:rPr lang="fr-FR" sz="2000" baseline="0" smtClean="0">
                <a:hlinkClick r:id="rId21"/>
              </a:rPr>
              <a:t>www.bts-tc.org</a:t>
            </a:r>
            <a:r>
              <a:rPr lang="fr-FR" sz="2000" baseline="0" smtClean="0"/>
              <a:t> </a:t>
            </a:r>
            <a:endParaRPr lang="fr-FR" sz="240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ts-tc.org/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ts-tc.org/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1203375"/>
            <a:ext cx="8077200" cy="1505545"/>
          </a:xfrm>
        </p:spPr>
        <p:txBody>
          <a:bodyPr/>
          <a:lstStyle/>
          <a:p>
            <a:r>
              <a:rPr lang="en-US" sz="4000" err="1" smtClean="0"/>
              <a:t>Séminaire</a:t>
            </a:r>
            <a:r>
              <a:rPr lang="en-US" sz="4000" smtClean="0"/>
              <a:t> </a:t>
            </a:r>
            <a:br>
              <a:rPr lang="en-US" sz="4000" smtClean="0"/>
            </a:br>
            <a:r>
              <a:rPr lang="en-US" sz="4000" smtClean="0"/>
              <a:t>BTS </a:t>
            </a:r>
            <a:r>
              <a:rPr lang="en-US" sz="4000" err="1" smtClean="0"/>
              <a:t>Technico</a:t>
            </a:r>
            <a:r>
              <a:rPr lang="en-US" sz="4000" smtClean="0"/>
              <a:t>-Commercial</a:t>
            </a:r>
            <a:r>
              <a:rPr lang="en-US" smtClean="0"/>
              <a:t/>
            </a:r>
            <a:br>
              <a:rPr lang="en-US" smtClean="0"/>
            </a:br>
            <a:r>
              <a:rPr lang="en-US" sz="2000" smtClean="0">
                <a:solidFill>
                  <a:schemeClr val="bg1"/>
                </a:solidFill>
              </a:rPr>
              <a:t>.</a:t>
            </a:r>
            <a:r>
              <a:rPr lang="en-US" smtClean="0"/>
              <a:t/>
            </a:r>
            <a:br>
              <a:rPr lang="en-US" smtClean="0"/>
            </a:br>
            <a:r>
              <a:rPr lang="en-US" sz="2800" smtClean="0">
                <a:solidFill>
                  <a:srgbClr val="FAA906"/>
                </a:solidFill>
              </a:rPr>
              <a:t>ENC Bessières </a:t>
            </a:r>
            <a:br>
              <a:rPr lang="en-US" sz="2800" smtClean="0">
                <a:solidFill>
                  <a:srgbClr val="FAA906"/>
                </a:solidFill>
              </a:rPr>
            </a:br>
            <a:r>
              <a:rPr lang="en-US" sz="2800" err="1" smtClean="0">
                <a:solidFill>
                  <a:srgbClr val="FAA906"/>
                </a:solidFill>
              </a:rPr>
              <a:t>Mercredi</a:t>
            </a:r>
            <a:r>
              <a:rPr lang="en-US" sz="2800" smtClean="0">
                <a:solidFill>
                  <a:srgbClr val="FAA906"/>
                </a:solidFill>
              </a:rPr>
              <a:t> 14 mars 2012</a:t>
            </a:r>
            <a:endParaRPr lang="en-US" sz="2800">
              <a:solidFill>
                <a:srgbClr val="FAA90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39" t="141" r="22858" b="6368"/>
          <a:stretch/>
        </p:blipFill>
        <p:spPr bwMode="auto">
          <a:xfrm>
            <a:off x="1790700" y="1354212"/>
            <a:ext cx="5661620" cy="529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4499992" y="3861048"/>
            <a:ext cx="1416000" cy="644630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1612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139952" y="1390241"/>
            <a:ext cx="4161131" cy="54633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23528" y="2642719"/>
            <a:ext cx="3744416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Aft>
                <a:spcPts val="1200"/>
              </a:spcAft>
              <a:tabLst>
                <a:tab pos="268288" algn="l"/>
              </a:tabLst>
            </a:pPr>
            <a:r>
              <a:rPr lang="fr-FR" sz="2400">
                <a:solidFill>
                  <a:srgbClr val="002060"/>
                </a:solidFill>
              </a:rPr>
              <a:t>Visionner en streaming </a:t>
            </a:r>
            <a:br>
              <a:rPr lang="fr-FR" sz="2400">
                <a:solidFill>
                  <a:srgbClr val="002060"/>
                </a:solidFill>
              </a:rPr>
            </a:br>
            <a:r>
              <a:rPr lang="fr-FR" sz="2400" smtClean="0">
                <a:solidFill>
                  <a:srgbClr val="002060"/>
                </a:solidFill>
              </a:rPr>
              <a:t>le </a:t>
            </a:r>
            <a:r>
              <a:rPr lang="fr-FR" sz="2400">
                <a:solidFill>
                  <a:srgbClr val="002060"/>
                </a:solidFill>
              </a:rPr>
              <a:t>film qui présente </a:t>
            </a:r>
            <a:r>
              <a:rPr lang="fr-FR" sz="2400" smtClean="0">
                <a:solidFill>
                  <a:srgbClr val="002060"/>
                </a:solidFill>
              </a:rPr>
              <a:t/>
            </a:r>
            <a:br>
              <a:rPr lang="fr-FR" sz="2400" smtClean="0">
                <a:solidFill>
                  <a:srgbClr val="002060"/>
                </a:solidFill>
              </a:rPr>
            </a:br>
            <a:r>
              <a:rPr lang="fr-FR" sz="2400" smtClean="0">
                <a:solidFill>
                  <a:srgbClr val="002060"/>
                </a:solidFill>
              </a:rPr>
              <a:t>le </a:t>
            </a:r>
            <a:r>
              <a:rPr lang="fr-FR" sz="2400">
                <a:solidFill>
                  <a:srgbClr val="002060"/>
                </a:solidFill>
              </a:rPr>
              <a:t>métier de TC</a:t>
            </a:r>
          </a:p>
        </p:txBody>
      </p:sp>
    </p:spTree>
    <p:extLst>
      <p:ext uri="{BB962C8B-B14F-4D97-AF65-F5344CB8AC3E}">
        <p14:creationId xmlns:p14="http://schemas.microsoft.com/office/powerpoint/2010/main" val="26096524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39" t="141" r="22858" b="6368"/>
          <a:stretch/>
        </p:blipFill>
        <p:spPr bwMode="auto">
          <a:xfrm>
            <a:off x="1790700" y="1354212"/>
            <a:ext cx="5661620" cy="529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4596160" y="5949280"/>
            <a:ext cx="1271984" cy="576063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2069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411760" y="1356851"/>
            <a:ext cx="4808944" cy="5355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75382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24656" y="2060848"/>
            <a:ext cx="5341256" cy="39667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58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034902" y="486227"/>
            <a:ext cx="4078514" cy="6371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" name="Connecteur droit avec flèche 3"/>
          <p:cNvCxnSpPr/>
          <p:nvPr/>
        </p:nvCxnSpPr>
        <p:spPr>
          <a:xfrm flipH="1">
            <a:off x="4788024" y="3356992"/>
            <a:ext cx="432048" cy="432048"/>
          </a:xfrm>
          <a:prstGeom prst="straightConnector1">
            <a:avLst/>
          </a:prstGeom>
          <a:noFill/>
          <a:ln w="50800">
            <a:solidFill>
              <a:srgbClr val="FF0000"/>
            </a:solidFill>
            <a:head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0" name="Rectangle 9"/>
          <p:cNvSpPr/>
          <p:nvPr/>
        </p:nvSpPr>
        <p:spPr>
          <a:xfrm>
            <a:off x="3203848" y="3645024"/>
            <a:ext cx="1584176" cy="288032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9280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39" t="141" r="22858" b="6368"/>
          <a:stretch/>
        </p:blipFill>
        <p:spPr bwMode="auto">
          <a:xfrm>
            <a:off x="1790700" y="1354212"/>
            <a:ext cx="5661620" cy="529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6036320" y="6165304"/>
            <a:ext cx="1271984" cy="411721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9858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51519" y="1861860"/>
            <a:ext cx="4564199" cy="3929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076056" y="1916832"/>
            <a:ext cx="3931332" cy="381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91637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71600" y="1342628"/>
            <a:ext cx="7560840" cy="540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47574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051720" y="-1"/>
            <a:ext cx="6768752" cy="68139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21214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3"/>
          <p:cNvGrpSpPr>
            <a:grpSpLocks/>
          </p:cNvGrpSpPr>
          <p:nvPr/>
        </p:nvGrpSpPr>
        <p:grpSpPr bwMode="auto">
          <a:xfrm>
            <a:off x="962408" y="1988840"/>
            <a:ext cx="762000" cy="665163"/>
            <a:chOff x="1110" y="2656"/>
            <a:chExt cx="1549" cy="1351"/>
          </a:xfrm>
        </p:grpSpPr>
        <p:sp>
          <p:nvSpPr>
            <p:cNvPr id="6" name="AutoShape 4"/>
            <p:cNvSpPr>
              <a:spLocks noChangeArrowheads="1"/>
            </p:cNvSpPr>
            <p:nvPr/>
          </p:nvSpPr>
          <p:spPr bwMode="gray">
            <a:xfrm>
              <a:off x="1123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C0C0C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7" name="AutoShape 5"/>
            <p:cNvSpPr>
              <a:spLocks noChangeArrowheads="1"/>
            </p:cNvSpPr>
            <p:nvPr/>
          </p:nvSpPr>
          <p:spPr bwMode="gray">
            <a:xfrm>
              <a:off x="1110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adFill rotWithShape="1">
              <a:gsLst>
                <a:gs pos="0">
                  <a:srgbClr val="E6E6E6"/>
                </a:gs>
                <a:gs pos="7499">
                  <a:srgbClr val="7D8496"/>
                </a:gs>
                <a:gs pos="26500">
                  <a:srgbClr val="E6E6E6"/>
                </a:gs>
                <a:gs pos="34000">
                  <a:srgbClr val="7D8496"/>
                </a:gs>
                <a:gs pos="46500">
                  <a:srgbClr val="E6E6E6"/>
                </a:gs>
                <a:gs pos="50000">
                  <a:srgbClr val="FFFFFF"/>
                </a:gs>
                <a:gs pos="53501">
                  <a:srgbClr val="E6E6E6"/>
                </a:gs>
                <a:gs pos="66001">
                  <a:srgbClr val="7D8496"/>
                </a:gs>
                <a:gs pos="73500">
                  <a:srgbClr val="E6E6E6"/>
                </a:gs>
                <a:gs pos="925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 w="9525">
              <a:solidFill>
                <a:srgbClr val="C0C0C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" name="AutoShape 6"/>
            <p:cNvSpPr>
              <a:spLocks noChangeArrowheads="1"/>
            </p:cNvSpPr>
            <p:nvPr/>
          </p:nvSpPr>
          <p:spPr bwMode="gray">
            <a:xfrm>
              <a:off x="1200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9" name="Group 7"/>
          <p:cNvGrpSpPr>
            <a:grpSpLocks/>
          </p:cNvGrpSpPr>
          <p:nvPr/>
        </p:nvGrpSpPr>
        <p:grpSpPr bwMode="auto">
          <a:xfrm>
            <a:off x="962408" y="2903240"/>
            <a:ext cx="762000" cy="665163"/>
            <a:chOff x="3174" y="2656"/>
            <a:chExt cx="1549" cy="1351"/>
          </a:xfrm>
        </p:grpSpPr>
        <p:sp>
          <p:nvSpPr>
            <p:cNvPr id="10" name="AutoShape 8"/>
            <p:cNvSpPr>
              <a:spLocks noChangeArrowheads="1"/>
            </p:cNvSpPr>
            <p:nvPr/>
          </p:nvSpPr>
          <p:spPr bwMode="gray">
            <a:xfrm>
              <a:off x="3187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C0C0C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" name="AutoShape 9"/>
            <p:cNvSpPr>
              <a:spLocks noChangeArrowheads="1"/>
            </p:cNvSpPr>
            <p:nvPr/>
          </p:nvSpPr>
          <p:spPr bwMode="gray">
            <a:xfrm>
              <a:off x="3174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adFill rotWithShape="1">
              <a:gsLst>
                <a:gs pos="0">
                  <a:srgbClr val="E6E6E6"/>
                </a:gs>
                <a:gs pos="7499">
                  <a:srgbClr val="7D8496"/>
                </a:gs>
                <a:gs pos="26500">
                  <a:srgbClr val="E6E6E6"/>
                </a:gs>
                <a:gs pos="34000">
                  <a:srgbClr val="7D8496"/>
                </a:gs>
                <a:gs pos="46500">
                  <a:srgbClr val="E6E6E6"/>
                </a:gs>
                <a:gs pos="50000">
                  <a:srgbClr val="FFFFFF"/>
                </a:gs>
                <a:gs pos="53501">
                  <a:srgbClr val="E6E6E6"/>
                </a:gs>
                <a:gs pos="66001">
                  <a:srgbClr val="7D8496"/>
                </a:gs>
                <a:gs pos="73500">
                  <a:srgbClr val="E6E6E6"/>
                </a:gs>
                <a:gs pos="925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 w="9525">
              <a:solidFill>
                <a:srgbClr val="C0C0C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" name="AutoShape 10"/>
            <p:cNvSpPr>
              <a:spLocks noChangeArrowheads="1"/>
            </p:cNvSpPr>
            <p:nvPr/>
          </p:nvSpPr>
          <p:spPr bwMode="gray">
            <a:xfrm>
              <a:off x="3264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13" name="Line 11"/>
          <p:cNvSpPr>
            <a:spLocks noChangeShapeType="1"/>
          </p:cNvSpPr>
          <p:nvPr/>
        </p:nvSpPr>
        <p:spPr bwMode="auto">
          <a:xfrm>
            <a:off x="1572007" y="2598440"/>
            <a:ext cx="7178575" cy="0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4" name="Text Box 12"/>
          <p:cNvSpPr txBox="1">
            <a:spLocks noChangeArrowheads="1"/>
          </p:cNvSpPr>
          <p:nvPr/>
        </p:nvSpPr>
        <p:spPr bwMode="auto">
          <a:xfrm>
            <a:off x="2042528" y="2065040"/>
            <a:ext cx="500572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2400" smtClean="0"/>
              <a:t>La plateforme nationale du BTS TC</a:t>
            </a:r>
            <a:endParaRPr lang="en-US" sz="2400"/>
          </a:p>
        </p:txBody>
      </p:sp>
      <p:sp>
        <p:nvSpPr>
          <p:cNvPr id="15" name="Text Box 13"/>
          <p:cNvSpPr txBox="1">
            <a:spLocks noChangeArrowheads="1"/>
          </p:cNvSpPr>
          <p:nvPr/>
        </p:nvSpPr>
        <p:spPr bwMode="gray">
          <a:xfrm>
            <a:off x="1159258" y="2087265"/>
            <a:ext cx="3540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16" name="Line 14"/>
          <p:cNvSpPr>
            <a:spLocks noChangeShapeType="1"/>
          </p:cNvSpPr>
          <p:nvPr/>
        </p:nvSpPr>
        <p:spPr bwMode="auto">
          <a:xfrm>
            <a:off x="1572008" y="3512840"/>
            <a:ext cx="7178574" cy="0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7" name="Text Box 15"/>
          <p:cNvSpPr txBox="1">
            <a:spLocks noChangeArrowheads="1"/>
          </p:cNvSpPr>
          <p:nvPr/>
        </p:nvSpPr>
        <p:spPr bwMode="auto">
          <a:xfrm>
            <a:off x="2042528" y="2979440"/>
            <a:ext cx="418659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2400" smtClean="0"/>
              <a:t>Le bilan en quelques chiffres</a:t>
            </a:r>
            <a:endParaRPr lang="en-US" sz="2400"/>
          </a:p>
        </p:txBody>
      </p:sp>
      <p:sp>
        <p:nvSpPr>
          <p:cNvPr id="18" name="Text Box 16"/>
          <p:cNvSpPr txBox="1">
            <a:spLocks noChangeArrowheads="1"/>
          </p:cNvSpPr>
          <p:nvPr/>
        </p:nvSpPr>
        <p:spPr bwMode="gray">
          <a:xfrm>
            <a:off x="1159258" y="3001665"/>
            <a:ext cx="3540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chemeClr val="bg1"/>
                </a:solidFill>
              </a:rPr>
              <a:t>2</a:t>
            </a:r>
          </a:p>
        </p:txBody>
      </p:sp>
      <p:grpSp>
        <p:nvGrpSpPr>
          <p:cNvPr id="19" name="Group 17"/>
          <p:cNvGrpSpPr>
            <a:grpSpLocks/>
          </p:cNvGrpSpPr>
          <p:nvPr/>
        </p:nvGrpSpPr>
        <p:grpSpPr bwMode="auto">
          <a:xfrm>
            <a:off x="962408" y="3795415"/>
            <a:ext cx="762000" cy="665163"/>
            <a:chOff x="1110" y="2656"/>
            <a:chExt cx="1549" cy="1351"/>
          </a:xfrm>
        </p:grpSpPr>
        <p:sp>
          <p:nvSpPr>
            <p:cNvPr id="20" name="AutoShape 18"/>
            <p:cNvSpPr>
              <a:spLocks noChangeArrowheads="1"/>
            </p:cNvSpPr>
            <p:nvPr/>
          </p:nvSpPr>
          <p:spPr bwMode="gray">
            <a:xfrm>
              <a:off x="1123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C0C0C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" name="AutoShape 19"/>
            <p:cNvSpPr>
              <a:spLocks noChangeArrowheads="1"/>
            </p:cNvSpPr>
            <p:nvPr/>
          </p:nvSpPr>
          <p:spPr bwMode="gray">
            <a:xfrm>
              <a:off x="1110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adFill rotWithShape="1">
              <a:gsLst>
                <a:gs pos="0">
                  <a:srgbClr val="E6E6E6"/>
                </a:gs>
                <a:gs pos="7499">
                  <a:srgbClr val="7D8496"/>
                </a:gs>
                <a:gs pos="26500">
                  <a:srgbClr val="E6E6E6"/>
                </a:gs>
                <a:gs pos="34000">
                  <a:srgbClr val="7D8496"/>
                </a:gs>
                <a:gs pos="46500">
                  <a:srgbClr val="E6E6E6"/>
                </a:gs>
                <a:gs pos="50000">
                  <a:srgbClr val="FFFFFF"/>
                </a:gs>
                <a:gs pos="53501">
                  <a:srgbClr val="E6E6E6"/>
                </a:gs>
                <a:gs pos="66001">
                  <a:srgbClr val="7D8496"/>
                </a:gs>
                <a:gs pos="73500">
                  <a:srgbClr val="E6E6E6"/>
                </a:gs>
                <a:gs pos="925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 w="9525">
              <a:solidFill>
                <a:srgbClr val="C0C0C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" name="AutoShape 20"/>
            <p:cNvSpPr>
              <a:spLocks noChangeArrowheads="1"/>
            </p:cNvSpPr>
            <p:nvPr/>
          </p:nvSpPr>
          <p:spPr bwMode="gray">
            <a:xfrm>
              <a:off x="1200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27" name="Line 25"/>
          <p:cNvSpPr>
            <a:spLocks noChangeShapeType="1"/>
          </p:cNvSpPr>
          <p:nvPr/>
        </p:nvSpPr>
        <p:spPr bwMode="auto">
          <a:xfrm>
            <a:off x="1572008" y="4405014"/>
            <a:ext cx="7178575" cy="4851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8" name="Text Box 26"/>
          <p:cNvSpPr txBox="1">
            <a:spLocks noChangeArrowheads="1"/>
          </p:cNvSpPr>
          <p:nvPr/>
        </p:nvSpPr>
        <p:spPr bwMode="auto">
          <a:xfrm>
            <a:off x="2042528" y="3871615"/>
            <a:ext cx="568136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2400"/>
              <a:t>Les nouvelles fonctions de la plateforme</a:t>
            </a:r>
          </a:p>
        </p:txBody>
      </p:sp>
      <p:sp>
        <p:nvSpPr>
          <p:cNvPr id="29" name="Text Box 27"/>
          <p:cNvSpPr txBox="1">
            <a:spLocks noChangeArrowheads="1"/>
          </p:cNvSpPr>
          <p:nvPr/>
        </p:nvSpPr>
        <p:spPr bwMode="gray">
          <a:xfrm>
            <a:off x="1159258" y="3893840"/>
            <a:ext cx="3540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24" name="Rectangle 23"/>
          <p:cNvSpPr/>
          <p:nvPr/>
        </p:nvSpPr>
        <p:spPr>
          <a:xfrm>
            <a:off x="0" y="1763278"/>
            <a:ext cx="9144000" cy="1017650"/>
          </a:xfrm>
          <a:prstGeom prst="rect">
            <a:avLst/>
          </a:pr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 24"/>
          <p:cNvSpPr/>
          <p:nvPr/>
        </p:nvSpPr>
        <p:spPr>
          <a:xfrm>
            <a:off x="-36512" y="3645024"/>
            <a:ext cx="9180512" cy="1017650"/>
          </a:xfrm>
          <a:prstGeom prst="rect">
            <a:avLst/>
          </a:pr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8844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96" t="4168" r="25421" b="3618"/>
          <a:stretch/>
        </p:blipFill>
        <p:spPr bwMode="auto">
          <a:xfrm>
            <a:off x="1331640" y="1556792"/>
            <a:ext cx="4775444" cy="4104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 Box 12"/>
          <p:cNvSpPr txBox="1">
            <a:spLocks noChangeArrowheads="1"/>
          </p:cNvSpPr>
          <p:nvPr/>
        </p:nvSpPr>
        <p:spPr bwMode="auto">
          <a:xfrm>
            <a:off x="3491880" y="5805264"/>
            <a:ext cx="4492705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3200" b="1">
                <a:hlinkClick r:id="rId3"/>
              </a:rPr>
              <a:t>http://www.bts-tc.org</a:t>
            </a:r>
            <a:r>
              <a:rPr lang="en-US" sz="3200" b="1" smtClean="0">
                <a:hlinkClick r:id="rId3"/>
              </a:rPr>
              <a:t>/</a:t>
            </a:r>
            <a:r>
              <a:rPr lang="en-US" sz="3200" b="1" smtClean="0"/>
              <a:t> </a:t>
            </a:r>
            <a:endParaRPr lang="en-US" sz="3200" b="1"/>
          </a:p>
        </p:txBody>
      </p:sp>
    </p:spTree>
    <p:extLst>
      <p:ext uri="{BB962C8B-B14F-4D97-AF65-F5344CB8AC3E}">
        <p14:creationId xmlns:p14="http://schemas.microsoft.com/office/powerpoint/2010/main" val="3448964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827584" y="1412776"/>
            <a:ext cx="626469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Aft>
                <a:spcPts val="1200"/>
              </a:spcAft>
              <a:tabLst>
                <a:tab pos="268288" algn="l"/>
              </a:tabLst>
            </a:pPr>
            <a:r>
              <a:rPr lang="fr-FR" sz="2800" b="1" smtClean="0">
                <a:solidFill>
                  <a:srgbClr val="002060"/>
                </a:solidFill>
              </a:rPr>
              <a:t>Ouverture de la plateforme en 2006</a:t>
            </a:r>
            <a:endParaRPr lang="fr-FR" sz="2800" b="1">
              <a:solidFill>
                <a:srgbClr val="002060"/>
              </a:solidFill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043608" y="1906960"/>
            <a:ext cx="7560840" cy="5232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Aft>
                <a:spcPts val="1200"/>
              </a:spcAft>
              <a:tabLst>
                <a:tab pos="268288" algn="l"/>
              </a:tabLst>
            </a:pPr>
            <a:r>
              <a:rPr lang="fr-FR" sz="2400" smtClean="0">
                <a:solidFill>
                  <a:srgbClr val="002060"/>
                </a:solidFill>
              </a:rPr>
              <a:t>Actuellement :</a:t>
            </a:r>
          </a:p>
          <a:p>
            <a:pPr marL="342900" indent="-342900" eaLnBrk="0" hangingPunct="0">
              <a:spcAft>
                <a:spcPts val="1200"/>
              </a:spcAft>
              <a:buFont typeface="Wingdings" pitchFamily="2" charset="2"/>
              <a:buChar char="§"/>
              <a:tabLst>
                <a:tab pos="268288" algn="l"/>
              </a:tabLst>
            </a:pPr>
            <a:r>
              <a:rPr lang="fr-FR" sz="2400" smtClean="0">
                <a:solidFill>
                  <a:srgbClr val="002060"/>
                </a:solidFill>
              </a:rPr>
              <a:t>5 000 à 6 000 visites par </a:t>
            </a:r>
            <a:r>
              <a:rPr lang="fr-FR" sz="2400" smtClean="0">
                <a:solidFill>
                  <a:srgbClr val="002060"/>
                </a:solidFill>
              </a:rPr>
              <a:t>mois, dont 20% &gt; 2mns</a:t>
            </a:r>
            <a:endParaRPr lang="fr-FR" sz="2400" smtClean="0">
              <a:solidFill>
                <a:srgbClr val="002060"/>
              </a:solidFill>
            </a:endParaRPr>
          </a:p>
          <a:p>
            <a:pPr marL="342900" indent="-342900" eaLnBrk="0" hangingPunct="0">
              <a:spcAft>
                <a:spcPts val="1200"/>
              </a:spcAft>
              <a:buFont typeface="Wingdings" pitchFamily="2" charset="2"/>
              <a:buChar char="§"/>
              <a:tabLst>
                <a:tab pos="268288" algn="l"/>
              </a:tabLst>
            </a:pPr>
            <a:r>
              <a:rPr lang="fr-FR" sz="2400" smtClean="0">
                <a:solidFill>
                  <a:srgbClr val="002060"/>
                </a:solidFill>
              </a:rPr>
              <a:t>310 000 pages consultées en 2011</a:t>
            </a:r>
          </a:p>
          <a:p>
            <a:pPr marL="342900" indent="-342900" eaLnBrk="0" hangingPunct="0">
              <a:spcAft>
                <a:spcPts val="1200"/>
              </a:spcAft>
              <a:buFont typeface="Wingdings" pitchFamily="2" charset="2"/>
              <a:buChar char="§"/>
              <a:tabLst>
                <a:tab pos="268288" algn="l"/>
              </a:tabLst>
            </a:pPr>
            <a:r>
              <a:rPr lang="fr-FR" sz="2400" smtClean="0">
                <a:solidFill>
                  <a:srgbClr val="002060"/>
                </a:solidFill>
              </a:rPr>
              <a:t>1 250 CV dans les bases de données</a:t>
            </a:r>
          </a:p>
          <a:p>
            <a:pPr marL="342900" indent="-342900" eaLnBrk="0" hangingPunct="0">
              <a:spcAft>
                <a:spcPts val="1200"/>
              </a:spcAft>
              <a:buFont typeface="Wingdings" pitchFamily="2" charset="2"/>
              <a:buChar char="§"/>
              <a:tabLst>
                <a:tab pos="268288" algn="l"/>
              </a:tabLst>
            </a:pPr>
            <a:r>
              <a:rPr lang="fr-FR" sz="2400" smtClean="0">
                <a:solidFill>
                  <a:srgbClr val="002060"/>
                </a:solidFill>
              </a:rPr>
              <a:t>Plus de 900 offres d’emploi enregistrées</a:t>
            </a:r>
          </a:p>
          <a:p>
            <a:pPr marL="342900" indent="-342900" eaLnBrk="0" hangingPunct="0">
              <a:spcAft>
                <a:spcPts val="1200"/>
              </a:spcAft>
              <a:buFont typeface="Wingdings" pitchFamily="2" charset="2"/>
              <a:buChar char="§"/>
              <a:tabLst>
                <a:tab pos="268288" algn="l"/>
              </a:tabLst>
            </a:pPr>
            <a:r>
              <a:rPr lang="fr-FR" sz="2400">
                <a:solidFill>
                  <a:srgbClr val="002060"/>
                </a:solidFill>
              </a:rPr>
              <a:t>Liste de diffusion TC : 413 personnes inscrites </a:t>
            </a:r>
            <a:br>
              <a:rPr lang="fr-FR" sz="2400">
                <a:solidFill>
                  <a:srgbClr val="002060"/>
                </a:solidFill>
              </a:rPr>
            </a:br>
            <a:r>
              <a:rPr lang="fr-FR" sz="2400" smtClean="0">
                <a:solidFill>
                  <a:srgbClr val="002060"/>
                </a:solidFill>
              </a:rPr>
              <a:t>- </a:t>
            </a:r>
            <a:r>
              <a:rPr lang="fr-FR" sz="2000" smtClean="0">
                <a:solidFill>
                  <a:srgbClr val="002060"/>
                </a:solidFill>
              </a:rPr>
              <a:t>80</a:t>
            </a:r>
            <a:r>
              <a:rPr lang="fr-FR" sz="2000">
                <a:solidFill>
                  <a:srgbClr val="002060"/>
                </a:solidFill>
              </a:rPr>
              <a:t>% en </a:t>
            </a:r>
            <a:r>
              <a:rPr lang="fr-FR" sz="2000" smtClean="0">
                <a:solidFill>
                  <a:srgbClr val="002060"/>
                </a:solidFill>
              </a:rPr>
              <a:t>éco-gest, 15% Sti, français, chef de travaux, etc. </a:t>
            </a:r>
            <a:br>
              <a:rPr lang="fr-FR" sz="2000" smtClean="0">
                <a:solidFill>
                  <a:srgbClr val="002060"/>
                </a:solidFill>
              </a:rPr>
            </a:br>
            <a:r>
              <a:rPr lang="fr-FR" sz="2400">
                <a:solidFill>
                  <a:srgbClr val="002060"/>
                </a:solidFill>
              </a:rPr>
              <a:t>-</a:t>
            </a:r>
            <a:r>
              <a:rPr lang="fr-FR" sz="2000" smtClean="0">
                <a:solidFill>
                  <a:srgbClr val="002060"/>
                </a:solidFill>
              </a:rPr>
              <a:t> 18 messages par mois en moyenne depuis 3 ans</a:t>
            </a:r>
            <a:endParaRPr lang="fr-FR" sz="2000">
              <a:solidFill>
                <a:srgbClr val="002060"/>
              </a:solidFill>
            </a:endParaRPr>
          </a:p>
          <a:p>
            <a:pPr marL="342900" indent="-342900" eaLnBrk="0" hangingPunct="0">
              <a:spcAft>
                <a:spcPts val="1200"/>
              </a:spcAft>
              <a:buFont typeface="Wingdings" pitchFamily="2" charset="2"/>
              <a:buChar char="§"/>
              <a:tabLst>
                <a:tab pos="268288" algn="l"/>
              </a:tabLst>
            </a:pPr>
            <a:r>
              <a:rPr lang="fr-FR" sz="2400" smtClean="0">
                <a:solidFill>
                  <a:srgbClr val="002060"/>
                </a:solidFill>
              </a:rPr>
              <a:t>Recherche Google « BTS TC »,</a:t>
            </a:r>
            <a:br>
              <a:rPr lang="fr-FR" sz="2400" smtClean="0">
                <a:solidFill>
                  <a:srgbClr val="002060"/>
                </a:solidFill>
              </a:rPr>
            </a:br>
            <a:r>
              <a:rPr lang="fr-FR" sz="2400" smtClean="0">
                <a:solidFill>
                  <a:srgbClr val="002060"/>
                </a:solidFill>
              </a:rPr>
              <a:t>résultat en 1</a:t>
            </a:r>
            <a:r>
              <a:rPr lang="fr-FR" sz="2400" baseline="30000" smtClean="0">
                <a:solidFill>
                  <a:srgbClr val="002060"/>
                </a:solidFill>
              </a:rPr>
              <a:t>ère</a:t>
            </a:r>
            <a:r>
              <a:rPr lang="fr-FR" sz="2400" smtClean="0">
                <a:solidFill>
                  <a:srgbClr val="002060"/>
                </a:solidFill>
              </a:rPr>
              <a:t> ou 2</a:t>
            </a:r>
            <a:r>
              <a:rPr lang="fr-FR" sz="2400" baseline="30000" smtClean="0">
                <a:solidFill>
                  <a:srgbClr val="002060"/>
                </a:solidFill>
              </a:rPr>
              <a:t>ème</a:t>
            </a:r>
            <a:r>
              <a:rPr lang="fr-FR" sz="2400" smtClean="0">
                <a:solidFill>
                  <a:srgbClr val="002060"/>
                </a:solidFill>
              </a:rPr>
              <a:t> ligne</a:t>
            </a:r>
          </a:p>
          <a:p>
            <a:pPr marL="342900" indent="-342900" eaLnBrk="0" hangingPunct="0">
              <a:spcAft>
                <a:spcPts val="1200"/>
              </a:spcAft>
              <a:buFont typeface="Wingdings" pitchFamily="2" charset="2"/>
              <a:buChar char="§"/>
              <a:tabLst>
                <a:tab pos="268288" algn="l"/>
              </a:tabLst>
            </a:pPr>
            <a:endParaRPr lang="fr-FR" sz="240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28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3"/>
          <p:cNvGrpSpPr>
            <a:grpSpLocks/>
          </p:cNvGrpSpPr>
          <p:nvPr/>
        </p:nvGrpSpPr>
        <p:grpSpPr bwMode="auto">
          <a:xfrm>
            <a:off x="962408" y="1988840"/>
            <a:ext cx="762000" cy="665163"/>
            <a:chOff x="1110" y="2656"/>
            <a:chExt cx="1549" cy="1351"/>
          </a:xfrm>
        </p:grpSpPr>
        <p:sp>
          <p:nvSpPr>
            <p:cNvPr id="6" name="AutoShape 4"/>
            <p:cNvSpPr>
              <a:spLocks noChangeArrowheads="1"/>
            </p:cNvSpPr>
            <p:nvPr/>
          </p:nvSpPr>
          <p:spPr bwMode="gray">
            <a:xfrm>
              <a:off x="1123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C0C0C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7" name="AutoShape 5"/>
            <p:cNvSpPr>
              <a:spLocks noChangeArrowheads="1"/>
            </p:cNvSpPr>
            <p:nvPr/>
          </p:nvSpPr>
          <p:spPr bwMode="gray">
            <a:xfrm>
              <a:off x="1110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adFill rotWithShape="1">
              <a:gsLst>
                <a:gs pos="0">
                  <a:srgbClr val="E6E6E6"/>
                </a:gs>
                <a:gs pos="7499">
                  <a:srgbClr val="7D8496"/>
                </a:gs>
                <a:gs pos="26500">
                  <a:srgbClr val="E6E6E6"/>
                </a:gs>
                <a:gs pos="34000">
                  <a:srgbClr val="7D8496"/>
                </a:gs>
                <a:gs pos="46500">
                  <a:srgbClr val="E6E6E6"/>
                </a:gs>
                <a:gs pos="50000">
                  <a:srgbClr val="FFFFFF"/>
                </a:gs>
                <a:gs pos="53501">
                  <a:srgbClr val="E6E6E6"/>
                </a:gs>
                <a:gs pos="66001">
                  <a:srgbClr val="7D8496"/>
                </a:gs>
                <a:gs pos="73500">
                  <a:srgbClr val="E6E6E6"/>
                </a:gs>
                <a:gs pos="925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 w="9525">
              <a:solidFill>
                <a:srgbClr val="C0C0C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" name="AutoShape 6"/>
            <p:cNvSpPr>
              <a:spLocks noChangeArrowheads="1"/>
            </p:cNvSpPr>
            <p:nvPr/>
          </p:nvSpPr>
          <p:spPr bwMode="gray">
            <a:xfrm>
              <a:off x="1200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9" name="Group 7"/>
          <p:cNvGrpSpPr>
            <a:grpSpLocks/>
          </p:cNvGrpSpPr>
          <p:nvPr/>
        </p:nvGrpSpPr>
        <p:grpSpPr bwMode="auto">
          <a:xfrm>
            <a:off x="962408" y="2903240"/>
            <a:ext cx="762000" cy="665163"/>
            <a:chOff x="3174" y="2656"/>
            <a:chExt cx="1549" cy="1351"/>
          </a:xfrm>
        </p:grpSpPr>
        <p:sp>
          <p:nvSpPr>
            <p:cNvPr id="10" name="AutoShape 8"/>
            <p:cNvSpPr>
              <a:spLocks noChangeArrowheads="1"/>
            </p:cNvSpPr>
            <p:nvPr/>
          </p:nvSpPr>
          <p:spPr bwMode="gray">
            <a:xfrm>
              <a:off x="3187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C0C0C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" name="AutoShape 9"/>
            <p:cNvSpPr>
              <a:spLocks noChangeArrowheads="1"/>
            </p:cNvSpPr>
            <p:nvPr/>
          </p:nvSpPr>
          <p:spPr bwMode="gray">
            <a:xfrm>
              <a:off x="3174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adFill rotWithShape="1">
              <a:gsLst>
                <a:gs pos="0">
                  <a:srgbClr val="E6E6E6"/>
                </a:gs>
                <a:gs pos="7499">
                  <a:srgbClr val="7D8496"/>
                </a:gs>
                <a:gs pos="26500">
                  <a:srgbClr val="E6E6E6"/>
                </a:gs>
                <a:gs pos="34000">
                  <a:srgbClr val="7D8496"/>
                </a:gs>
                <a:gs pos="46500">
                  <a:srgbClr val="E6E6E6"/>
                </a:gs>
                <a:gs pos="50000">
                  <a:srgbClr val="FFFFFF"/>
                </a:gs>
                <a:gs pos="53501">
                  <a:srgbClr val="E6E6E6"/>
                </a:gs>
                <a:gs pos="66001">
                  <a:srgbClr val="7D8496"/>
                </a:gs>
                <a:gs pos="73500">
                  <a:srgbClr val="E6E6E6"/>
                </a:gs>
                <a:gs pos="925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 w="9525">
              <a:solidFill>
                <a:srgbClr val="C0C0C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" name="AutoShape 10"/>
            <p:cNvSpPr>
              <a:spLocks noChangeArrowheads="1"/>
            </p:cNvSpPr>
            <p:nvPr/>
          </p:nvSpPr>
          <p:spPr bwMode="gray">
            <a:xfrm>
              <a:off x="3264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13" name="Line 11"/>
          <p:cNvSpPr>
            <a:spLocks noChangeShapeType="1"/>
          </p:cNvSpPr>
          <p:nvPr/>
        </p:nvSpPr>
        <p:spPr bwMode="auto">
          <a:xfrm>
            <a:off x="1572007" y="2598440"/>
            <a:ext cx="7178575" cy="0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4" name="Text Box 12"/>
          <p:cNvSpPr txBox="1">
            <a:spLocks noChangeArrowheads="1"/>
          </p:cNvSpPr>
          <p:nvPr/>
        </p:nvSpPr>
        <p:spPr bwMode="auto">
          <a:xfrm>
            <a:off x="2042528" y="2065040"/>
            <a:ext cx="500572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2400" smtClean="0"/>
              <a:t>La plateforme nationale du BTS TC</a:t>
            </a:r>
            <a:endParaRPr lang="en-US" sz="2400"/>
          </a:p>
        </p:txBody>
      </p:sp>
      <p:sp>
        <p:nvSpPr>
          <p:cNvPr id="15" name="Text Box 13"/>
          <p:cNvSpPr txBox="1">
            <a:spLocks noChangeArrowheads="1"/>
          </p:cNvSpPr>
          <p:nvPr/>
        </p:nvSpPr>
        <p:spPr bwMode="gray">
          <a:xfrm>
            <a:off x="1159258" y="2087265"/>
            <a:ext cx="3540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16" name="Line 14"/>
          <p:cNvSpPr>
            <a:spLocks noChangeShapeType="1"/>
          </p:cNvSpPr>
          <p:nvPr/>
        </p:nvSpPr>
        <p:spPr bwMode="auto">
          <a:xfrm>
            <a:off x="1572008" y="3512840"/>
            <a:ext cx="7178574" cy="0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7" name="Text Box 15"/>
          <p:cNvSpPr txBox="1">
            <a:spLocks noChangeArrowheads="1"/>
          </p:cNvSpPr>
          <p:nvPr/>
        </p:nvSpPr>
        <p:spPr bwMode="auto">
          <a:xfrm>
            <a:off x="2042528" y="2979440"/>
            <a:ext cx="418659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2400" smtClean="0"/>
              <a:t>Le bilan en quelques chiffres</a:t>
            </a:r>
            <a:endParaRPr lang="en-US" sz="2400"/>
          </a:p>
        </p:txBody>
      </p:sp>
      <p:sp>
        <p:nvSpPr>
          <p:cNvPr id="18" name="Text Box 16"/>
          <p:cNvSpPr txBox="1">
            <a:spLocks noChangeArrowheads="1"/>
          </p:cNvSpPr>
          <p:nvPr/>
        </p:nvSpPr>
        <p:spPr bwMode="gray">
          <a:xfrm>
            <a:off x="1159258" y="3001665"/>
            <a:ext cx="3540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chemeClr val="bg1"/>
                </a:solidFill>
              </a:rPr>
              <a:t>2</a:t>
            </a:r>
          </a:p>
        </p:txBody>
      </p:sp>
      <p:grpSp>
        <p:nvGrpSpPr>
          <p:cNvPr id="19" name="Group 17"/>
          <p:cNvGrpSpPr>
            <a:grpSpLocks/>
          </p:cNvGrpSpPr>
          <p:nvPr/>
        </p:nvGrpSpPr>
        <p:grpSpPr bwMode="auto">
          <a:xfrm>
            <a:off x="962408" y="3795415"/>
            <a:ext cx="762000" cy="665163"/>
            <a:chOff x="1110" y="2656"/>
            <a:chExt cx="1549" cy="1351"/>
          </a:xfrm>
        </p:grpSpPr>
        <p:sp>
          <p:nvSpPr>
            <p:cNvPr id="20" name="AutoShape 18"/>
            <p:cNvSpPr>
              <a:spLocks noChangeArrowheads="1"/>
            </p:cNvSpPr>
            <p:nvPr/>
          </p:nvSpPr>
          <p:spPr bwMode="gray">
            <a:xfrm>
              <a:off x="1123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C0C0C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" name="AutoShape 19"/>
            <p:cNvSpPr>
              <a:spLocks noChangeArrowheads="1"/>
            </p:cNvSpPr>
            <p:nvPr/>
          </p:nvSpPr>
          <p:spPr bwMode="gray">
            <a:xfrm>
              <a:off x="1110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adFill rotWithShape="1">
              <a:gsLst>
                <a:gs pos="0">
                  <a:srgbClr val="E6E6E6"/>
                </a:gs>
                <a:gs pos="7499">
                  <a:srgbClr val="7D8496"/>
                </a:gs>
                <a:gs pos="26500">
                  <a:srgbClr val="E6E6E6"/>
                </a:gs>
                <a:gs pos="34000">
                  <a:srgbClr val="7D8496"/>
                </a:gs>
                <a:gs pos="46500">
                  <a:srgbClr val="E6E6E6"/>
                </a:gs>
                <a:gs pos="50000">
                  <a:srgbClr val="FFFFFF"/>
                </a:gs>
                <a:gs pos="53501">
                  <a:srgbClr val="E6E6E6"/>
                </a:gs>
                <a:gs pos="66001">
                  <a:srgbClr val="7D8496"/>
                </a:gs>
                <a:gs pos="73500">
                  <a:srgbClr val="E6E6E6"/>
                </a:gs>
                <a:gs pos="925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 w="9525">
              <a:solidFill>
                <a:srgbClr val="C0C0C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" name="AutoShape 20"/>
            <p:cNvSpPr>
              <a:spLocks noChangeArrowheads="1"/>
            </p:cNvSpPr>
            <p:nvPr/>
          </p:nvSpPr>
          <p:spPr bwMode="gray">
            <a:xfrm>
              <a:off x="1200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27" name="Line 25"/>
          <p:cNvSpPr>
            <a:spLocks noChangeShapeType="1"/>
          </p:cNvSpPr>
          <p:nvPr/>
        </p:nvSpPr>
        <p:spPr bwMode="auto">
          <a:xfrm>
            <a:off x="1572008" y="4405014"/>
            <a:ext cx="7178575" cy="4851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8" name="Text Box 26"/>
          <p:cNvSpPr txBox="1">
            <a:spLocks noChangeArrowheads="1"/>
          </p:cNvSpPr>
          <p:nvPr/>
        </p:nvSpPr>
        <p:spPr bwMode="auto">
          <a:xfrm>
            <a:off x="2042528" y="3871615"/>
            <a:ext cx="568136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2400"/>
              <a:t>Les nouvelles fonctions de la plateforme</a:t>
            </a:r>
          </a:p>
        </p:txBody>
      </p:sp>
      <p:sp>
        <p:nvSpPr>
          <p:cNvPr id="29" name="Text Box 27"/>
          <p:cNvSpPr txBox="1">
            <a:spLocks noChangeArrowheads="1"/>
          </p:cNvSpPr>
          <p:nvPr/>
        </p:nvSpPr>
        <p:spPr bwMode="gray">
          <a:xfrm>
            <a:off x="1159258" y="3893840"/>
            <a:ext cx="3540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26" name="Rectangle 25"/>
          <p:cNvSpPr/>
          <p:nvPr/>
        </p:nvSpPr>
        <p:spPr>
          <a:xfrm>
            <a:off x="0" y="1750504"/>
            <a:ext cx="9144000" cy="2038536"/>
          </a:xfrm>
          <a:prstGeom prst="rect">
            <a:avLst/>
          </a:pr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6781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259632" y="1772816"/>
            <a:ext cx="7459910" cy="4406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1403648" y="1772817"/>
            <a:ext cx="2232248" cy="1440160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2443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267744" y="1547792"/>
            <a:ext cx="5562352" cy="4867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57528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99592" y="1484784"/>
            <a:ext cx="7578576" cy="48384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3131840" y="5013176"/>
            <a:ext cx="1944216" cy="864096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7528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71600" y="1340768"/>
            <a:ext cx="7416824" cy="5248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57528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99592" y="1484784"/>
            <a:ext cx="7578576" cy="48384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4788024" y="3789040"/>
            <a:ext cx="1944216" cy="936104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2197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e 4"/>
          <p:cNvGrpSpPr/>
          <p:nvPr/>
        </p:nvGrpSpPr>
        <p:grpSpPr>
          <a:xfrm>
            <a:off x="1619672" y="123006"/>
            <a:ext cx="6264696" cy="6546354"/>
            <a:chOff x="1619672" y="123006"/>
            <a:chExt cx="6264696" cy="6546354"/>
          </a:xfrm>
        </p:grpSpPr>
        <p:grpSp>
          <p:nvGrpSpPr>
            <p:cNvPr id="2" name="Groupe 1"/>
            <p:cNvGrpSpPr/>
            <p:nvPr/>
          </p:nvGrpSpPr>
          <p:grpSpPr>
            <a:xfrm>
              <a:off x="1619672" y="123006"/>
              <a:ext cx="6264696" cy="6546354"/>
              <a:chOff x="1835696" y="16768"/>
              <a:chExt cx="6831721" cy="7510314"/>
            </a:xfrm>
          </p:grpSpPr>
          <p:pic>
            <p:nvPicPr>
              <p:cNvPr id="6146" name="Picture 2"/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 bwMode="auto">
              <a:xfrm>
                <a:off x="1835696" y="16768"/>
                <a:ext cx="6831721" cy="517386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3" name="Picture 2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 bwMode="auto">
              <a:xfrm>
                <a:off x="1835696" y="5157192"/>
                <a:ext cx="6831721" cy="236989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4" name="Rectangle 3"/>
            <p:cNvSpPr/>
            <p:nvPr/>
          </p:nvSpPr>
          <p:spPr>
            <a:xfrm>
              <a:off x="5796136" y="3717032"/>
              <a:ext cx="1296144" cy="14401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Rectangle 5"/>
            <p:cNvSpPr/>
            <p:nvPr/>
          </p:nvSpPr>
          <p:spPr>
            <a:xfrm>
              <a:off x="5796136" y="4005064"/>
              <a:ext cx="1296144" cy="14401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2189780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99592" y="1484784"/>
            <a:ext cx="7578576" cy="48384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6506479" y="3789040"/>
            <a:ext cx="1944216" cy="1944216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6049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139952" y="3068960"/>
            <a:ext cx="4663903" cy="2830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51520" y="1556792"/>
            <a:ext cx="4171498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60619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3"/>
          <p:cNvGrpSpPr>
            <a:grpSpLocks/>
          </p:cNvGrpSpPr>
          <p:nvPr/>
        </p:nvGrpSpPr>
        <p:grpSpPr bwMode="auto">
          <a:xfrm>
            <a:off x="962408" y="1988840"/>
            <a:ext cx="762000" cy="665163"/>
            <a:chOff x="1110" y="2656"/>
            <a:chExt cx="1549" cy="1351"/>
          </a:xfrm>
        </p:grpSpPr>
        <p:sp>
          <p:nvSpPr>
            <p:cNvPr id="6" name="AutoShape 4"/>
            <p:cNvSpPr>
              <a:spLocks noChangeArrowheads="1"/>
            </p:cNvSpPr>
            <p:nvPr/>
          </p:nvSpPr>
          <p:spPr bwMode="gray">
            <a:xfrm>
              <a:off x="1123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C0C0C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7" name="AutoShape 5"/>
            <p:cNvSpPr>
              <a:spLocks noChangeArrowheads="1"/>
            </p:cNvSpPr>
            <p:nvPr/>
          </p:nvSpPr>
          <p:spPr bwMode="gray">
            <a:xfrm>
              <a:off x="1110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adFill rotWithShape="1">
              <a:gsLst>
                <a:gs pos="0">
                  <a:srgbClr val="E6E6E6"/>
                </a:gs>
                <a:gs pos="7499">
                  <a:srgbClr val="7D8496"/>
                </a:gs>
                <a:gs pos="26500">
                  <a:srgbClr val="E6E6E6"/>
                </a:gs>
                <a:gs pos="34000">
                  <a:srgbClr val="7D8496"/>
                </a:gs>
                <a:gs pos="46500">
                  <a:srgbClr val="E6E6E6"/>
                </a:gs>
                <a:gs pos="50000">
                  <a:srgbClr val="FFFFFF"/>
                </a:gs>
                <a:gs pos="53501">
                  <a:srgbClr val="E6E6E6"/>
                </a:gs>
                <a:gs pos="66001">
                  <a:srgbClr val="7D8496"/>
                </a:gs>
                <a:gs pos="73500">
                  <a:srgbClr val="E6E6E6"/>
                </a:gs>
                <a:gs pos="925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 w="9525">
              <a:solidFill>
                <a:srgbClr val="C0C0C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" name="AutoShape 6"/>
            <p:cNvSpPr>
              <a:spLocks noChangeArrowheads="1"/>
            </p:cNvSpPr>
            <p:nvPr/>
          </p:nvSpPr>
          <p:spPr bwMode="gray">
            <a:xfrm>
              <a:off x="1200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9" name="Group 7"/>
          <p:cNvGrpSpPr>
            <a:grpSpLocks/>
          </p:cNvGrpSpPr>
          <p:nvPr/>
        </p:nvGrpSpPr>
        <p:grpSpPr bwMode="auto">
          <a:xfrm>
            <a:off x="962408" y="2903240"/>
            <a:ext cx="762000" cy="665163"/>
            <a:chOff x="3174" y="2656"/>
            <a:chExt cx="1549" cy="1351"/>
          </a:xfrm>
        </p:grpSpPr>
        <p:sp>
          <p:nvSpPr>
            <p:cNvPr id="10" name="AutoShape 8"/>
            <p:cNvSpPr>
              <a:spLocks noChangeArrowheads="1"/>
            </p:cNvSpPr>
            <p:nvPr/>
          </p:nvSpPr>
          <p:spPr bwMode="gray">
            <a:xfrm>
              <a:off x="3187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C0C0C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" name="AutoShape 9"/>
            <p:cNvSpPr>
              <a:spLocks noChangeArrowheads="1"/>
            </p:cNvSpPr>
            <p:nvPr/>
          </p:nvSpPr>
          <p:spPr bwMode="gray">
            <a:xfrm>
              <a:off x="3174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adFill rotWithShape="1">
              <a:gsLst>
                <a:gs pos="0">
                  <a:srgbClr val="E6E6E6"/>
                </a:gs>
                <a:gs pos="7499">
                  <a:srgbClr val="7D8496"/>
                </a:gs>
                <a:gs pos="26500">
                  <a:srgbClr val="E6E6E6"/>
                </a:gs>
                <a:gs pos="34000">
                  <a:srgbClr val="7D8496"/>
                </a:gs>
                <a:gs pos="46500">
                  <a:srgbClr val="E6E6E6"/>
                </a:gs>
                <a:gs pos="50000">
                  <a:srgbClr val="FFFFFF"/>
                </a:gs>
                <a:gs pos="53501">
                  <a:srgbClr val="E6E6E6"/>
                </a:gs>
                <a:gs pos="66001">
                  <a:srgbClr val="7D8496"/>
                </a:gs>
                <a:gs pos="73500">
                  <a:srgbClr val="E6E6E6"/>
                </a:gs>
                <a:gs pos="925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 w="9525">
              <a:solidFill>
                <a:srgbClr val="C0C0C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" name="AutoShape 10"/>
            <p:cNvSpPr>
              <a:spLocks noChangeArrowheads="1"/>
            </p:cNvSpPr>
            <p:nvPr/>
          </p:nvSpPr>
          <p:spPr bwMode="gray">
            <a:xfrm>
              <a:off x="3264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13" name="Line 11"/>
          <p:cNvSpPr>
            <a:spLocks noChangeShapeType="1"/>
          </p:cNvSpPr>
          <p:nvPr/>
        </p:nvSpPr>
        <p:spPr bwMode="auto">
          <a:xfrm>
            <a:off x="1572007" y="2598440"/>
            <a:ext cx="7178575" cy="0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4" name="Text Box 12"/>
          <p:cNvSpPr txBox="1">
            <a:spLocks noChangeArrowheads="1"/>
          </p:cNvSpPr>
          <p:nvPr/>
        </p:nvSpPr>
        <p:spPr bwMode="auto">
          <a:xfrm>
            <a:off x="2042528" y="2065040"/>
            <a:ext cx="500572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2400" smtClean="0"/>
              <a:t>La plateforme nationale du BTS TC</a:t>
            </a:r>
            <a:endParaRPr lang="en-US" sz="2400"/>
          </a:p>
        </p:txBody>
      </p:sp>
      <p:sp>
        <p:nvSpPr>
          <p:cNvPr id="15" name="Text Box 13"/>
          <p:cNvSpPr txBox="1">
            <a:spLocks noChangeArrowheads="1"/>
          </p:cNvSpPr>
          <p:nvPr/>
        </p:nvSpPr>
        <p:spPr bwMode="gray">
          <a:xfrm>
            <a:off x="1159258" y="2087265"/>
            <a:ext cx="3540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16" name="Line 14"/>
          <p:cNvSpPr>
            <a:spLocks noChangeShapeType="1"/>
          </p:cNvSpPr>
          <p:nvPr/>
        </p:nvSpPr>
        <p:spPr bwMode="auto">
          <a:xfrm>
            <a:off x="1572008" y="3512840"/>
            <a:ext cx="7178574" cy="0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7" name="Text Box 15"/>
          <p:cNvSpPr txBox="1">
            <a:spLocks noChangeArrowheads="1"/>
          </p:cNvSpPr>
          <p:nvPr/>
        </p:nvSpPr>
        <p:spPr bwMode="auto">
          <a:xfrm>
            <a:off x="2042528" y="2979440"/>
            <a:ext cx="418659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2400" smtClean="0"/>
              <a:t>Le bilan en quelques chiffres</a:t>
            </a:r>
            <a:endParaRPr lang="en-US" sz="2400"/>
          </a:p>
        </p:txBody>
      </p:sp>
      <p:sp>
        <p:nvSpPr>
          <p:cNvPr id="18" name="Text Box 16"/>
          <p:cNvSpPr txBox="1">
            <a:spLocks noChangeArrowheads="1"/>
          </p:cNvSpPr>
          <p:nvPr/>
        </p:nvSpPr>
        <p:spPr bwMode="gray">
          <a:xfrm>
            <a:off x="1159258" y="3001665"/>
            <a:ext cx="3540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chemeClr val="bg1"/>
                </a:solidFill>
              </a:rPr>
              <a:t>2</a:t>
            </a:r>
          </a:p>
        </p:txBody>
      </p:sp>
      <p:grpSp>
        <p:nvGrpSpPr>
          <p:cNvPr id="19" name="Group 17"/>
          <p:cNvGrpSpPr>
            <a:grpSpLocks/>
          </p:cNvGrpSpPr>
          <p:nvPr/>
        </p:nvGrpSpPr>
        <p:grpSpPr bwMode="auto">
          <a:xfrm>
            <a:off x="962408" y="3795415"/>
            <a:ext cx="762000" cy="665163"/>
            <a:chOff x="1110" y="2656"/>
            <a:chExt cx="1549" cy="1351"/>
          </a:xfrm>
        </p:grpSpPr>
        <p:sp>
          <p:nvSpPr>
            <p:cNvPr id="20" name="AutoShape 18"/>
            <p:cNvSpPr>
              <a:spLocks noChangeArrowheads="1"/>
            </p:cNvSpPr>
            <p:nvPr/>
          </p:nvSpPr>
          <p:spPr bwMode="gray">
            <a:xfrm>
              <a:off x="1123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C0C0C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" name="AutoShape 19"/>
            <p:cNvSpPr>
              <a:spLocks noChangeArrowheads="1"/>
            </p:cNvSpPr>
            <p:nvPr/>
          </p:nvSpPr>
          <p:spPr bwMode="gray">
            <a:xfrm>
              <a:off x="1110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adFill rotWithShape="1">
              <a:gsLst>
                <a:gs pos="0">
                  <a:srgbClr val="E6E6E6"/>
                </a:gs>
                <a:gs pos="7499">
                  <a:srgbClr val="7D8496"/>
                </a:gs>
                <a:gs pos="26500">
                  <a:srgbClr val="E6E6E6"/>
                </a:gs>
                <a:gs pos="34000">
                  <a:srgbClr val="7D8496"/>
                </a:gs>
                <a:gs pos="46500">
                  <a:srgbClr val="E6E6E6"/>
                </a:gs>
                <a:gs pos="50000">
                  <a:srgbClr val="FFFFFF"/>
                </a:gs>
                <a:gs pos="53501">
                  <a:srgbClr val="E6E6E6"/>
                </a:gs>
                <a:gs pos="66001">
                  <a:srgbClr val="7D8496"/>
                </a:gs>
                <a:gs pos="73500">
                  <a:srgbClr val="E6E6E6"/>
                </a:gs>
                <a:gs pos="925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 w="9525">
              <a:solidFill>
                <a:srgbClr val="C0C0C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" name="AutoShape 20"/>
            <p:cNvSpPr>
              <a:spLocks noChangeArrowheads="1"/>
            </p:cNvSpPr>
            <p:nvPr/>
          </p:nvSpPr>
          <p:spPr bwMode="gray">
            <a:xfrm>
              <a:off x="1200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27" name="Line 25"/>
          <p:cNvSpPr>
            <a:spLocks noChangeShapeType="1"/>
          </p:cNvSpPr>
          <p:nvPr/>
        </p:nvSpPr>
        <p:spPr bwMode="auto">
          <a:xfrm>
            <a:off x="1572008" y="4405014"/>
            <a:ext cx="7178575" cy="4851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8" name="Text Box 26"/>
          <p:cNvSpPr txBox="1">
            <a:spLocks noChangeArrowheads="1"/>
          </p:cNvSpPr>
          <p:nvPr/>
        </p:nvSpPr>
        <p:spPr bwMode="auto">
          <a:xfrm>
            <a:off x="2042528" y="3871615"/>
            <a:ext cx="568136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2400"/>
              <a:t>Les nouvelles fonctions de la plateforme</a:t>
            </a:r>
          </a:p>
        </p:txBody>
      </p:sp>
      <p:sp>
        <p:nvSpPr>
          <p:cNvPr id="29" name="Text Box 27"/>
          <p:cNvSpPr txBox="1">
            <a:spLocks noChangeArrowheads="1"/>
          </p:cNvSpPr>
          <p:nvPr/>
        </p:nvSpPr>
        <p:spPr bwMode="gray">
          <a:xfrm>
            <a:off x="1159258" y="3893840"/>
            <a:ext cx="3540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chemeClr val="bg1"/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321160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259632" y="1772816"/>
            <a:ext cx="7459910" cy="4406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3873463" y="2780928"/>
            <a:ext cx="2232248" cy="2520280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6002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740229"/>
            <a:ext cx="6821716" cy="5850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508103" y="3573016"/>
            <a:ext cx="3666069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83953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"/>
          <p:cNvGrpSpPr/>
          <p:nvPr/>
        </p:nvGrpSpPr>
        <p:grpSpPr>
          <a:xfrm>
            <a:off x="99442" y="95606"/>
            <a:ext cx="8937054" cy="6652035"/>
            <a:chOff x="27435" y="95606"/>
            <a:chExt cx="8937054" cy="6652035"/>
          </a:xfrm>
        </p:grpSpPr>
        <p:pic>
          <p:nvPicPr>
            <p:cNvPr id="11267" name="Picture 3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27435" y="95606"/>
              <a:ext cx="8937054" cy="27746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" name="Picture 2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35495" y="2768520"/>
              <a:ext cx="8928993" cy="39791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977343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"/>
          <p:cNvGrpSpPr/>
          <p:nvPr/>
        </p:nvGrpSpPr>
        <p:grpSpPr>
          <a:xfrm>
            <a:off x="99442" y="95606"/>
            <a:ext cx="8937054" cy="6652035"/>
            <a:chOff x="27435" y="95606"/>
            <a:chExt cx="8937054" cy="6652035"/>
          </a:xfrm>
        </p:grpSpPr>
        <p:pic>
          <p:nvPicPr>
            <p:cNvPr id="11267" name="Picture 3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27435" y="95606"/>
              <a:ext cx="8937054" cy="27746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" name="Picture 2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35495" y="2768520"/>
              <a:ext cx="8928993" cy="39791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6" name="Rectangle 5"/>
          <p:cNvSpPr/>
          <p:nvPr/>
        </p:nvSpPr>
        <p:spPr>
          <a:xfrm>
            <a:off x="2771800" y="5157191"/>
            <a:ext cx="525599" cy="401635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3297399" y="4869160"/>
            <a:ext cx="525599" cy="401635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3923928" y="4869159"/>
            <a:ext cx="525599" cy="401635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/>
          <p:cNvSpPr/>
          <p:nvPr/>
        </p:nvSpPr>
        <p:spPr>
          <a:xfrm>
            <a:off x="5220072" y="4758080"/>
            <a:ext cx="525599" cy="512713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596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2398" y="1268760"/>
            <a:ext cx="9081602" cy="5085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" name="Connecteur droit avec flèche 2"/>
          <p:cNvCxnSpPr/>
          <p:nvPr/>
        </p:nvCxnSpPr>
        <p:spPr>
          <a:xfrm flipV="1">
            <a:off x="2548186" y="4077072"/>
            <a:ext cx="288032" cy="720080"/>
          </a:xfrm>
          <a:prstGeom prst="straightConnector1">
            <a:avLst/>
          </a:prstGeom>
          <a:noFill/>
          <a:ln w="50800">
            <a:solidFill>
              <a:srgbClr val="FF0000"/>
            </a:solidFill>
            <a:head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" name="Connecteur droit avec flèche 6"/>
          <p:cNvCxnSpPr/>
          <p:nvPr/>
        </p:nvCxnSpPr>
        <p:spPr>
          <a:xfrm flipH="1">
            <a:off x="4355976" y="3165816"/>
            <a:ext cx="1368152" cy="407200"/>
          </a:xfrm>
          <a:prstGeom prst="straightConnector1">
            <a:avLst/>
          </a:prstGeom>
          <a:noFill/>
          <a:ln w="50800">
            <a:solidFill>
              <a:srgbClr val="FF0000"/>
            </a:solidFill>
            <a:head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9" name="Connecteur droit avec flèche 8"/>
          <p:cNvCxnSpPr/>
          <p:nvPr/>
        </p:nvCxnSpPr>
        <p:spPr>
          <a:xfrm>
            <a:off x="3275856" y="2758616"/>
            <a:ext cx="144016" cy="814400"/>
          </a:xfrm>
          <a:prstGeom prst="straightConnector1">
            <a:avLst/>
          </a:prstGeom>
          <a:noFill/>
          <a:ln w="50800">
            <a:solidFill>
              <a:srgbClr val="FF0000"/>
            </a:solidFill>
            <a:head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2" name="Connecteur droit avec flèche 11"/>
          <p:cNvCxnSpPr/>
          <p:nvPr/>
        </p:nvCxnSpPr>
        <p:spPr>
          <a:xfrm flipH="1" flipV="1">
            <a:off x="5580112" y="3908208"/>
            <a:ext cx="144016" cy="744928"/>
          </a:xfrm>
          <a:prstGeom prst="straightConnector1">
            <a:avLst/>
          </a:prstGeom>
          <a:noFill/>
          <a:ln w="50800">
            <a:solidFill>
              <a:srgbClr val="FF0000"/>
            </a:solidFill>
            <a:head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3052163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96" t="4168" r="25421" b="3618"/>
          <a:stretch/>
        </p:blipFill>
        <p:spPr bwMode="auto">
          <a:xfrm>
            <a:off x="1331640" y="1556792"/>
            <a:ext cx="4775444" cy="4104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 Box 12"/>
          <p:cNvSpPr txBox="1">
            <a:spLocks noChangeArrowheads="1"/>
          </p:cNvSpPr>
          <p:nvPr/>
        </p:nvSpPr>
        <p:spPr bwMode="auto">
          <a:xfrm>
            <a:off x="3491880" y="5805264"/>
            <a:ext cx="4492705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3200" b="1">
                <a:hlinkClick r:id="rId3"/>
              </a:rPr>
              <a:t>http://www.bts-tc.org</a:t>
            </a:r>
            <a:r>
              <a:rPr lang="en-US" sz="3200" b="1" smtClean="0">
                <a:hlinkClick r:id="rId3"/>
              </a:rPr>
              <a:t>/</a:t>
            </a:r>
            <a:r>
              <a:rPr lang="en-US" sz="3200" b="1" smtClean="0"/>
              <a:t> </a:t>
            </a:r>
            <a:endParaRPr lang="en-US" sz="3200" b="1"/>
          </a:p>
        </p:txBody>
      </p:sp>
    </p:spTree>
    <p:extLst>
      <p:ext uri="{BB962C8B-B14F-4D97-AF65-F5344CB8AC3E}">
        <p14:creationId xmlns:p14="http://schemas.microsoft.com/office/powerpoint/2010/main" val="2315494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5" name="WordArt 3"/>
          <p:cNvSpPr>
            <a:spLocks noChangeArrowheads="1" noChangeShapeType="1" noTextEdit="1"/>
          </p:cNvSpPr>
          <p:nvPr/>
        </p:nvSpPr>
        <p:spPr bwMode="gray">
          <a:xfrm>
            <a:off x="762000" y="1371600"/>
            <a:ext cx="5105400" cy="7620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</a:bodyPr>
          <a:lstStyle/>
          <a:p>
            <a:pPr algn="ctr"/>
            <a:r>
              <a:rPr lang="fr-FR" sz="5400" b="1" kern="10" smtClean="0">
                <a:ln w="19050">
                  <a:solidFill>
                    <a:schemeClr val="bg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tx2"/>
                    </a:gs>
                    <a:gs pos="100000">
                      <a:schemeClr val="accent1"/>
                    </a:gs>
                  </a:gsLst>
                  <a:lin ang="5400000" scaled="1"/>
                </a:gradFill>
                <a:effectLst>
                  <a:outerShdw dist="71842" dir="2700000" algn="ctr" rotWithShape="0">
                    <a:schemeClr val="bg2">
                      <a:alpha val="50000"/>
                    </a:schemeClr>
                  </a:outerShdw>
                </a:effectLst>
                <a:latin typeface="Verdana"/>
                <a:ea typeface="Verdana"/>
                <a:cs typeface="Verdana"/>
              </a:rPr>
              <a:t>Merci de votre écoute</a:t>
            </a:r>
            <a:endParaRPr lang="fr-FR" sz="5400" b="1" kern="10">
              <a:ln w="19050">
                <a:solidFill>
                  <a:schemeClr val="bg1"/>
                </a:solidFill>
                <a:round/>
                <a:headEnd/>
                <a:tailEnd/>
              </a:ln>
              <a:gradFill rotWithShape="1">
                <a:gsLst>
                  <a:gs pos="0">
                    <a:schemeClr val="tx2"/>
                  </a:gs>
                  <a:gs pos="100000">
                    <a:schemeClr val="accent1"/>
                  </a:gs>
                </a:gsLst>
                <a:lin ang="5400000" scaled="1"/>
              </a:gradFill>
              <a:effectLst>
                <a:outerShdw dist="71842" dir="2700000" algn="ctr" rotWithShape="0">
                  <a:schemeClr val="bg2">
                    <a:alpha val="50000"/>
                  </a:schemeClr>
                </a:outerShdw>
              </a:effectLst>
              <a:latin typeface="Verdana"/>
              <a:ea typeface="Verdana"/>
              <a:cs typeface="Verdan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3"/>
          <p:cNvGrpSpPr>
            <a:grpSpLocks/>
          </p:cNvGrpSpPr>
          <p:nvPr/>
        </p:nvGrpSpPr>
        <p:grpSpPr bwMode="auto">
          <a:xfrm>
            <a:off x="962408" y="1988840"/>
            <a:ext cx="762000" cy="665163"/>
            <a:chOff x="1110" y="2656"/>
            <a:chExt cx="1549" cy="1351"/>
          </a:xfrm>
        </p:grpSpPr>
        <p:sp>
          <p:nvSpPr>
            <p:cNvPr id="6" name="AutoShape 4"/>
            <p:cNvSpPr>
              <a:spLocks noChangeArrowheads="1"/>
            </p:cNvSpPr>
            <p:nvPr/>
          </p:nvSpPr>
          <p:spPr bwMode="gray">
            <a:xfrm>
              <a:off x="1123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C0C0C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7" name="AutoShape 5"/>
            <p:cNvSpPr>
              <a:spLocks noChangeArrowheads="1"/>
            </p:cNvSpPr>
            <p:nvPr/>
          </p:nvSpPr>
          <p:spPr bwMode="gray">
            <a:xfrm>
              <a:off x="1110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adFill rotWithShape="1">
              <a:gsLst>
                <a:gs pos="0">
                  <a:srgbClr val="E6E6E6"/>
                </a:gs>
                <a:gs pos="7499">
                  <a:srgbClr val="7D8496"/>
                </a:gs>
                <a:gs pos="26500">
                  <a:srgbClr val="E6E6E6"/>
                </a:gs>
                <a:gs pos="34000">
                  <a:srgbClr val="7D8496"/>
                </a:gs>
                <a:gs pos="46500">
                  <a:srgbClr val="E6E6E6"/>
                </a:gs>
                <a:gs pos="50000">
                  <a:srgbClr val="FFFFFF"/>
                </a:gs>
                <a:gs pos="53501">
                  <a:srgbClr val="E6E6E6"/>
                </a:gs>
                <a:gs pos="66001">
                  <a:srgbClr val="7D8496"/>
                </a:gs>
                <a:gs pos="73500">
                  <a:srgbClr val="E6E6E6"/>
                </a:gs>
                <a:gs pos="925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 w="9525">
              <a:solidFill>
                <a:srgbClr val="C0C0C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" name="AutoShape 6"/>
            <p:cNvSpPr>
              <a:spLocks noChangeArrowheads="1"/>
            </p:cNvSpPr>
            <p:nvPr/>
          </p:nvSpPr>
          <p:spPr bwMode="gray">
            <a:xfrm>
              <a:off x="1200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9" name="Group 7"/>
          <p:cNvGrpSpPr>
            <a:grpSpLocks/>
          </p:cNvGrpSpPr>
          <p:nvPr/>
        </p:nvGrpSpPr>
        <p:grpSpPr bwMode="auto">
          <a:xfrm>
            <a:off x="962408" y="2903240"/>
            <a:ext cx="762000" cy="665163"/>
            <a:chOff x="3174" y="2656"/>
            <a:chExt cx="1549" cy="1351"/>
          </a:xfrm>
        </p:grpSpPr>
        <p:sp>
          <p:nvSpPr>
            <p:cNvPr id="10" name="AutoShape 8"/>
            <p:cNvSpPr>
              <a:spLocks noChangeArrowheads="1"/>
            </p:cNvSpPr>
            <p:nvPr/>
          </p:nvSpPr>
          <p:spPr bwMode="gray">
            <a:xfrm>
              <a:off x="3187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C0C0C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" name="AutoShape 9"/>
            <p:cNvSpPr>
              <a:spLocks noChangeArrowheads="1"/>
            </p:cNvSpPr>
            <p:nvPr/>
          </p:nvSpPr>
          <p:spPr bwMode="gray">
            <a:xfrm>
              <a:off x="3174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adFill rotWithShape="1">
              <a:gsLst>
                <a:gs pos="0">
                  <a:srgbClr val="E6E6E6"/>
                </a:gs>
                <a:gs pos="7499">
                  <a:srgbClr val="7D8496"/>
                </a:gs>
                <a:gs pos="26500">
                  <a:srgbClr val="E6E6E6"/>
                </a:gs>
                <a:gs pos="34000">
                  <a:srgbClr val="7D8496"/>
                </a:gs>
                <a:gs pos="46500">
                  <a:srgbClr val="E6E6E6"/>
                </a:gs>
                <a:gs pos="50000">
                  <a:srgbClr val="FFFFFF"/>
                </a:gs>
                <a:gs pos="53501">
                  <a:srgbClr val="E6E6E6"/>
                </a:gs>
                <a:gs pos="66001">
                  <a:srgbClr val="7D8496"/>
                </a:gs>
                <a:gs pos="73500">
                  <a:srgbClr val="E6E6E6"/>
                </a:gs>
                <a:gs pos="925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 w="9525">
              <a:solidFill>
                <a:srgbClr val="C0C0C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" name="AutoShape 10"/>
            <p:cNvSpPr>
              <a:spLocks noChangeArrowheads="1"/>
            </p:cNvSpPr>
            <p:nvPr/>
          </p:nvSpPr>
          <p:spPr bwMode="gray">
            <a:xfrm>
              <a:off x="3264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13" name="Line 11"/>
          <p:cNvSpPr>
            <a:spLocks noChangeShapeType="1"/>
          </p:cNvSpPr>
          <p:nvPr/>
        </p:nvSpPr>
        <p:spPr bwMode="auto">
          <a:xfrm>
            <a:off x="1572007" y="2598440"/>
            <a:ext cx="7178575" cy="0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4" name="Text Box 12"/>
          <p:cNvSpPr txBox="1">
            <a:spLocks noChangeArrowheads="1"/>
          </p:cNvSpPr>
          <p:nvPr/>
        </p:nvSpPr>
        <p:spPr bwMode="auto">
          <a:xfrm>
            <a:off x="2042528" y="2065040"/>
            <a:ext cx="500572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2400" smtClean="0"/>
              <a:t>La plateforme nationale du BTS TC</a:t>
            </a:r>
            <a:endParaRPr lang="en-US" sz="2400"/>
          </a:p>
        </p:txBody>
      </p:sp>
      <p:sp>
        <p:nvSpPr>
          <p:cNvPr id="15" name="Text Box 13"/>
          <p:cNvSpPr txBox="1">
            <a:spLocks noChangeArrowheads="1"/>
          </p:cNvSpPr>
          <p:nvPr/>
        </p:nvSpPr>
        <p:spPr bwMode="gray">
          <a:xfrm>
            <a:off x="1159258" y="2087265"/>
            <a:ext cx="3540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16" name="Line 14"/>
          <p:cNvSpPr>
            <a:spLocks noChangeShapeType="1"/>
          </p:cNvSpPr>
          <p:nvPr/>
        </p:nvSpPr>
        <p:spPr bwMode="auto">
          <a:xfrm>
            <a:off x="1572008" y="3512840"/>
            <a:ext cx="7178574" cy="0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7" name="Text Box 15"/>
          <p:cNvSpPr txBox="1">
            <a:spLocks noChangeArrowheads="1"/>
          </p:cNvSpPr>
          <p:nvPr/>
        </p:nvSpPr>
        <p:spPr bwMode="auto">
          <a:xfrm>
            <a:off x="2042528" y="2979440"/>
            <a:ext cx="418659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2400" smtClean="0"/>
              <a:t>Le bilan en quelques chiffres</a:t>
            </a:r>
            <a:endParaRPr lang="en-US" sz="2400"/>
          </a:p>
        </p:txBody>
      </p:sp>
      <p:sp>
        <p:nvSpPr>
          <p:cNvPr id="18" name="Text Box 16"/>
          <p:cNvSpPr txBox="1">
            <a:spLocks noChangeArrowheads="1"/>
          </p:cNvSpPr>
          <p:nvPr/>
        </p:nvSpPr>
        <p:spPr bwMode="gray">
          <a:xfrm>
            <a:off x="1159258" y="3001665"/>
            <a:ext cx="3540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chemeClr val="bg1"/>
                </a:solidFill>
              </a:rPr>
              <a:t>2</a:t>
            </a:r>
          </a:p>
        </p:txBody>
      </p:sp>
      <p:grpSp>
        <p:nvGrpSpPr>
          <p:cNvPr id="19" name="Group 17"/>
          <p:cNvGrpSpPr>
            <a:grpSpLocks/>
          </p:cNvGrpSpPr>
          <p:nvPr/>
        </p:nvGrpSpPr>
        <p:grpSpPr bwMode="auto">
          <a:xfrm>
            <a:off x="962408" y="3795415"/>
            <a:ext cx="762000" cy="665163"/>
            <a:chOff x="1110" y="2656"/>
            <a:chExt cx="1549" cy="1351"/>
          </a:xfrm>
        </p:grpSpPr>
        <p:sp>
          <p:nvSpPr>
            <p:cNvPr id="20" name="AutoShape 18"/>
            <p:cNvSpPr>
              <a:spLocks noChangeArrowheads="1"/>
            </p:cNvSpPr>
            <p:nvPr/>
          </p:nvSpPr>
          <p:spPr bwMode="gray">
            <a:xfrm>
              <a:off x="1123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C0C0C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" name="AutoShape 19"/>
            <p:cNvSpPr>
              <a:spLocks noChangeArrowheads="1"/>
            </p:cNvSpPr>
            <p:nvPr/>
          </p:nvSpPr>
          <p:spPr bwMode="gray">
            <a:xfrm>
              <a:off x="1110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adFill rotWithShape="1">
              <a:gsLst>
                <a:gs pos="0">
                  <a:srgbClr val="E6E6E6"/>
                </a:gs>
                <a:gs pos="7499">
                  <a:srgbClr val="7D8496"/>
                </a:gs>
                <a:gs pos="26500">
                  <a:srgbClr val="E6E6E6"/>
                </a:gs>
                <a:gs pos="34000">
                  <a:srgbClr val="7D8496"/>
                </a:gs>
                <a:gs pos="46500">
                  <a:srgbClr val="E6E6E6"/>
                </a:gs>
                <a:gs pos="50000">
                  <a:srgbClr val="FFFFFF"/>
                </a:gs>
                <a:gs pos="53501">
                  <a:srgbClr val="E6E6E6"/>
                </a:gs>
                <a:gs pos="66001">
                  <a:srgbClr val="7D8496"/>
                </a:gs>
                <a:gs pos="73500">
                  <a:srgbClr val="E6E6E6"/>
                </a:gs>
                <a:gs pos="925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 w="9525">
              <a:solidFill>
                <a:srgbClr val="C0C0C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" name="AutoShape 20"/>
            <p:cNvSpPr>
              <a:spLocks noChangeArrowheads="1"/>
            </p:cNvSpPr>
            <p:nvPr/>
          </p:nvSpPr>
          <p:spPr bwMode="gray">
            <a:xfrm>
              <a:off x="1200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27" name="Line 25"/>
          <p:cNvSpPr>
            <a:spLocks noChangeShapeType="1"/>
          </p:cNvSpPr>
          <p:nvPr/>
        </p:nvSpPr>
        <p:spPr bwMode="auto">
          <a:xfrm>
            <a:off x="1572008" y="4405014"/>
            <a:ext cx="7178575" cy="4851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8" name="Text Box 26"/>
          <p:cNvSpPr txBox="1">
            <a:spLocks noChangeArrowheads="1"/>
          </p:cNvSpPr>
          <p:nvPr/>
        </p:nvSpPr>
        <p:spPr bwMode="auto">
          <a:xfrm>
            <a:off x="2042528" y="3871615"/>
            <a:ext cx="568136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2400"/>
              <a:t>Les nouvelles fonctions de la plateforme</a:t>
            </a:r>
          </a:p>
        </p:txBody>
      </p:sp>
      <p:sp>
        <p:nvSpPr>
          <p:cNvPr id="29" name="Text Box 27"/>
          <p:cNvSpPr txBox="1">
            <a:spLocks noChangeArrowheads="1"/>
          </p:cNvSpPr>
          <p:nvPr/>
        </p:nvSpPr>
        <p:spPr bwMode="gray">
          <a:xfrm>
            <a:off x="1159258" y="3893840"/>
            <a:ext cx="3540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44" name="Rectangle 43"/>
          <p:cNvSpPr/>
          <p:nvPr/>
        </p:nvSpPr>
        <p:spPr>
          <a:xfrm>
            <a:off x="36512" y="2686608"/>
            <a:ext cx="9144000" cy="1822512"/>
          </a:xfrm>
          <a:prstGeom prst="rect">
            <a:avLst/>
          </a:pr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9810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"/>
          <p:cNvSpPr>
            <a:spLocks noChangeArrowheads="1"/>
          </p:cNvSpPr>
          <p:nvPr/>
        </p:nvSpPr>
        <p:spPr bwMode="auto">
          <a:xfrm>
            <a:off x="4501898" y="2049810"/>
            <a:ext cx="4606606" cy="3754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marL="268288" indent="-268288" eaLnBrk="0" hangingPunct="0">
              <a:spcAft>
                <a:spcPts val="1200"/>
              </a:spcAft>
              <a:buFont typeface="Wingdings" pitchFamily="2" charset="2"/>
              <a:buChar char="ü"/>
              <a:tabLst>
                <a:tab pos="268288" algn="l"/>
              </a:tabLst>
            </a:pPr>
            <a:r>
              <a:rPr lang="fr-FR" smtClean="0">
                <a:solidFill>
                  <a:srgbClr val="002060"/>
                </a:solidFill>
              </a:rPr>
              <a:t>Présentation de </a:t>
            </a:r>
            <a:r>
              <a:rPr lang="fr-FR">
                <a:solidFill>
                  <a:srgbClr val="002060"/>
                </a:solidFill>
              </a:rPr>
              <a:t>la formation, </a:t>
            </a:r>
            <a:r>
              <a:rPr lang="fr-FR" smtClean="0">
                <a:solidFill>
                  <a:srgbClr val="002060"/>
                </a:solidFill>
              </a:rPr>
              <a:t/>
            </a:r>
            <a:br>
              <a:rPr lang="fr-FR" smtClean="0">
                <a:solidFill>
                  <a:srgbClr val="002060"/>
                </a:solidFill>
              </a:rPr>
            </a:br>
            <a:r>
              <a:rPr lang="fr-FR" smtClean="0">
                <a:solidFill>
                  <a:srgbClr val="002060"/>
                </a:solidFill>
              </a:rPr>
              <a:t>de </a:t>
            </a:r>
            <a:r>
              <a:rPr lang="fr-FR">
                <a:solidFill>
                  <a:srgbClr val="002060"/>
                </a:solidFill>
              </a:rPr>
              <a:t>l’examen, des </a:t>
            </a:r>
            <a:r>
              <a:rPr lang="fr-FR" smtClean="0">
                <a:solidFill>
                  <a:srgbClr val="002060"/>
                </a:solidFill>
              </a:rPr>
              <a:t>textes réglementaires</a:t>
            </a:r>
            <a:r>
              <a:rPr lang="fr-FR">
                <a:solidFill>
                  <a:srgbClr val="002060"/>
                </a:solidFill>
              </a:rPr>
              <a:t>, </a:t>
            </a:r>
            <a:br>
              <a:rPr lang="fr-FR">
                <a:solidFill>
                  <a:srgbClr val="002060"/>
                </a:solidFill>
              </a:rPr>
            </a:br>
            <a:r>
              <a:rPr lang="fr-FR">
                <a:solidFill>
                  <a:srgbClr val="002060"/>
                </a:solidFill>
              </a:rPr>
              <a:t>des métiers, de tous les centres de formation en France, etc.</a:t>
            </a:r>
          </a:p>
          <a:p>
            <a:pPr marL="268288" indent="-268288" eaLnBrk="0" hangingPunct="0">
              <a:spcAft>
                <a:spcPts val="1200"/>
              </a:spcAft>
              <a:buFont typeface="Wingdings" pitchFamily="2" charset="2"/>
              <a:buChar char="ü"/>
              <a:tabLst>
                <a:tab pos="268288" algn="l"/>
              </a:tabLst>
            </a:pPr>
            <a:r>
              <a:rPr lang="fr-FR" smtClean="0">
                <a:solidFill>
                  <a:srgbClr val="002060"/>
                </a:solidFill>
              </a:rPr>
              <a:t>Mise en </a:t>
            </a:r>
            <a:r>
              <a:rPr lang="fr-FR">
                <a:solidFill>
                  <a:srgbClr val="002060"/>
                </a:solidFill>
              </a:rPr>
              <a:t>avant des actualités </a:t>
            </a:r>
            <a:r>
              <a:rPr lang="fr-FR" smtClean="0">
                <a:solidFill>
                  <a:srgbClr val="002060"/>
                </a:solidFill>
              </a:rPr>
              <a:t/>
            </a:r>
            <a:br>
              <a:rPr lang="fr-FR" smtClean="0">
                <a:solidFill>
                  <a:srgbClr val="002060"/>
                </a:solidFill>
              </a:rPr>
            </a:br>
            <a:r>
              <a:rPr lang="fr-FR" smtClean="0">
                <a:solidFill>
                  <a:srgbClr val="002060"/>
                </a:solidFill>
              </a:rPr>
              <a:t>qui </a:t>
            </a:r>
            <a:r>
              <a:rPr lang="fr-FR">
                <a:solidFill>
                  <a:srgbClr val="002060"/>
                </a:solidFill>
              </a:rPr>
              <a:t>ponctuent cette formation</a:t>
            </a:r>
          </a:p>
          <a:p>
            <a:pPr marL="268288" indent="-268288" eaLnBrk="0" hangingPunct="0">
              <a:spcAft>
                <a:spcPts val="1200"/>
              </a:spcAft>
              <a:buFont typeface="Wingdings" pitchFamily="2" charset="2"/>
              <a:buChar char="ü"/>
              <a:tabLst>
                <a:tab pos="268288" algn="l"/>
              </a:tabLst>
            </a:pPr>
            <a:r>
              <a:rPr lang="fr-FR" smtClean="0">
                <a:solidFill>
                  <a:srgbClr val="002060"/>
                </a:solidFill>
              </a:rPr>
              <a:t>Centralisation des </a:t>
            </a:r>
            <a:r>
              <a:rPr lang="fr-FR">
                <a:solidFill>
                  <a:srgbClr val="002060"/>
                </a:solidFill>
              </a:rPr>
              <a:t>offres d’emplois </a:t>
            </a:r>
            <a:r>
              <a:rPr lang="fr-FR" smtClean="0">
                <a:solidFill>
                  <a:srgbClr val="002060"/>
                </a:solidFill>
              </a:rPr>
              <a:t/>
            </a:r>
            <a:br>
              <a:rPr lang="fr-FR" smtClean="0">
                <a:solidFill>
                  <a:srgbClr val="002060"/>
                </a:solidFill>
              </a:rPr>
            </a:br>
            <a:r>
              <a:rPr lang="fr-FR" smtClean="0">
                <a:solidFill>
                  <a:srgbClr val="002060"/>
                </a:solidFill>
              </a:rPr>
              <a:t>et </a:t>
            </a:r>
            <a:r>
              <a:rPr lang="fr-FR">
                <a:solidFill>
                  <a:srgbClr val="002060"/>
                </a:solidFill>
              </a:rPr>
              <a:t>des CV des </a:t>
            </a:r>
            <a:r>
              <a:rPr lang="fr-FR" smtClean="0">
                <a:solidFill>
                  <a:srgbClr val="002060"/>
                </a:solidFill>
              </a:rPr>
              <a:t>étudiants</a:t>
            </a:r>
          </a:p>
          <a:p>
            <a:pPr marL="268288" indent="-268288" eaLnBrk="0" hangingPunct="0">
              <a:spcAft>
                <a:spcPts val="1200"/>
              </a:spcAft>
              <a:buFont typeface="Wingdings" pitchFamily="2" charset="2"/>
              <a:buChar char="ü"/>
              <a:tabLst>
                <a:tab pos="268288" algn="l"/>
              </a:tabLst>
            </a:pPr>
            <a:r>
              <a:rPr lang="fr-FR" smtClean="0">
                <a:solidFill>
                  <a:srgbClr val="002060"/>
                </a:solidFill>
              </a:rPr>
              <a:t>Liste de diffusion </a:t>
            </a:r>
            <a:br>
              <a:rPr lang="fr-FR" smtClean="0">
                <a:solidFill>
                  <a:srgbClr val="002060"/>
                </a:solidFill>
              </a:rPr>
            </a:br>
            <a:r>
              <a:rPr lang="fr-FR" smtClean="0">
                <a:solidFill>
                  <a:srgbClr val="002060"/>
                </a:solidFill>
              </a:rPr>
              <a:t>pour tous les enseignants en TC</a:t>
            </a:r>
          </a:p>
          <a:p>
            <a:pPr marL="268288" indent="-268288" eaLnBrk="0" hangingPunct="0">
              <a:spcAft>
                <a:spcPts val="1200"/>
              </a:spcAft>
              <a:buFont typeface="Wingdings" pitchFamily="2" charset="2"/>
              <a:buChar char="ü"/>
              <a:tabLst>
                <a:tab pos="268288" algn="l"/>
              </a:tabLst>
            </a:pPr>
            <a:r>
              <a:rPr lang="fr-FR" smtClean="0">
                <a:solidFill>
                  <a:srgbClr val="002060"/>
                </a:solidFill>
              </a:rPr>
              <a:t>Etc.</a:t>
            </a:r>
            <a:endParaRPr lang="fr-FR">
              <a:solidFill>
                <a:srgbClr val="002060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96" t="4168" r="25421" b="3618"/>
          <a:stretch/>
        </p:blipFill>
        <p:spPr bwMode="auto">
          <a:xfrm>
            <a:off x="70101" y="1902460"/>
            <a:ext cx="4429891" cy="40006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54933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39" t="141" r="22858" b="6368"/>
          <a:stretch/>
        </p:blipFill>
        <p:spPr bwMode="auto">
          <a:xfrm>
            <a:off x="1790700" y="1354212"/>
            <a:ext cx="5661620" cy="529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1643832" y="3356992"/>
            <a:ext cx="1271984" cy="2091673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0366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870527" y="43143"/>
            <a:ext cx="6805929" cy="67702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56092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39" t="141" r="22858" b="6368"/>
          <a:stretch/>
        </p:blipFill>
        <p:spPr bwMode="auto">
          <a:xfrm>
            <a:off x="1790700" y="1354212"/>
            <a:ext cx="5661620" cy="529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3083992" y="5157192"/>
            <a:ext cx="1271984" cy="648072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1497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123728" y="1619250"/>
            <a:ext cx="5184576" cy="39606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863588" y="5949279"/>
            <a:ext cx="77048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Aft>
                <a:spcPts val="1200"/>
              </a:spcAft>
              <a:tabLst>
                <a:tab pos="268288" algn="l"/>
              </a:tabLst>
            </a:pPr>
            <a:r>
              <a:rPr lang="fr-FR" smtClean="0">
                <a:solidFill>
                  <a:srgbClr val="002060"/>
                </a:solidFill>
              </a:rPr>
              <a:t>Liste de diffusion administrée par Michel Le Brazidec, professeur STi </a:t>
            </a:r>
            <a:endParaRPr lang="fr-FR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425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db2004165l">
  <a:themeElements>
    <a:clrScheme name="Thème Office 3">
      <a:dk1>
        <a:srgbClr val="000000"/>
      </a:dk1>
      <a:lt1>
        <a:srgbClr val="FFFFFF"/>
      </a:lt1>
      <a:dk2>
        <a:srgbClr val="37399B"/>
      </a:dk2>
      <a:lt2>
        <a:srgbClr val="C0C0C0"/>
      </a:lt2>
      <a:accent1>
        <a:srgbClr val="699DE9"/>
      </a:accent1>
      <a:accent2>
        <a:srgbClr val="EFB049"/>
      </a:accent2>
      <a:accent3>
        <a:srgbClr val="FFFFFF"/>
      </a:accent3>
      <a:accent4>
        <a:srgbClr val="000000"/>
      </a:accent4>
      <a:accent5>
        <a:srgbClr val="B9CCF2"/>
      </a:accent5>
      <a:accent6>
        <a:srgbClr val="D99F41"/>
      </a:accent6>
      <a:hlink>
        <a:srgbClr val="7476DC"/>
      </a:hlink>
      <a:folHlink>
        <a:srgbClr val="9AC664"/>
      </a:folHlink>
    </a:clrScheme>
    <a:fontScheme name="Thème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hème Office 1">
        <a:dk1>
          <a:srgbClr val="000000"/>
        </a:dk1>
        <a:lt1>
          <a:srgbClr val="FFFFFF"/>
        </a:lt1>
        <a:dk2>
          <a:srgbClr val="000066"/>
        </a:dk2>
        <a:lt2>
          <a:srgbClr val="969696"/>
        </a:lt2>
        <a:accent1>
          <a:srgbClr val="6F4EE6"/>
        </a:accent1>
        <a:accent2>
          <a:srgbClr val="69BFF9"/>
        </a:accent2>
        <a:accent3>
          <a:srgbClr val="FFFFFF"/>
        </a:accent3>
        <a:accent4>
          <a:srgbClr val="000000"/>
        </a:accent4>
        <a:accent5>
          <a:srgbClr val="BBB2F0"/>
        </a:accent5>
        <a:accent6>
          <a:srgbClr val="5EADE2"/>
        </a:accent6>
        <a:hlink>
          <a:srgbClr val="D17FB6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165E86"/>
        </a:dk2>
        <a:lt2>
          <a:srgbClr val="969696"/>
        </a:lt2>
        <a:accent1>
          <a:srgbClr val="33C5A9"/>
        </a:accent1>
        <a:accent2>
          <a:srgbClr val="90DE88"/>
        </a:accent2>
        <a:accent3>
          <a:srgbClr val="FFFFFF"/>
        </a:accent3>
        <a:accent4>
          <a:srgbClr val="000000"/>
        </a:accent4>
        <a:accent5>
          <a:srgbClr val="ADDFD1"/>
        </a:accent5>
        <a:accent6>
          <a:srgbClr val="82C97B"/>
        </a:accent6>
        <a:hlink>
          <a:srgbClr val="7D96D3"/>
        </a:hlink>
        <a:folHlink>
          <a:srgbClr val="DEDB7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FF"/>
        </a:lt1>
        <a:dk2>
          <a:srgbClr val="37399B"/>
        </a:dk2>
        <a:lt2>
          <a:srgbClr val="C0C0C0"/>
        </a:lt2>
        <a:accent1>
          <a:srgbClr val="699DE9"/>
        </a:accent1>
        <a:accent2>
          <a:srgbClr val="EFB049"/>
        </a:accent2>
        <a:accent3>
          <a:srgbClr val="FFFFFF"/>
        </a:accent3>
        <a:accent4>
          <a:srgbClr val="000000"/>
        </a:accent4>
        <a:accent5>
          <a:srgbClr val="B9CCF2"/>
        </a:accent5>
        <a:accent6>
          <a:srgbClr val="D99F41"/>
        </a:accent6>
        <a:hlink>
          <a:srgbClr val="7476DC"/>
        </a:hlink>
        <a:folHlink>
          <a:srgbClr val="9AC66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cdb2004165l</Template>
  <TotalTime>975</TotalTime>
  <Words>171</Words>
  <Application>Microsoft Office PowerPoint</Application>
  <PresentationFormat>Affichage à l'écran (4:3)</PresentationFormat>
  <Paragraphs>45</Paragraphs>
  <Slides>36</Slides>
  <Notes>1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36</vt:i4>
      </vt:variant>
    </vt:vector>
  </HeadingPairs>
  <TitlesOfParts>
    <vt:vector size="38" baseType="lpstr">
      <vt:lpstr>cdb2004165l</vt:lpstr>
      <vt:lpstr>Image</vt:lpstr>
      <vt:lpstr>Séminaire  BTS Technico-Commercial . ENC Bessières  Mercredi 14 mars 2012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Séminaire BTS  Technico-Commercial . ENC Béssières  Mercredi 14 mars 2012</dc:title>
  <dc:creator/>
  <cp:lastModifiedBy>Cédric LARTIGUE</cp:lastModifiedBy>
  <cp:revision>227</cp:revision>
  <dcterms:created xsi:type="dcterms:W3CDTF">2012-02-15T15:13:59Z</dcterms:created>
  <dcterms:modified xsi:type="dcterms:W3CDTF">2012-03-11T15:30:49Z</dcterms:modified>
</cp:coreProperties>
</file>