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275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906"/>
    <a:srgbClr val="ECF0FE"/>
    <a:srgbClr val="E8EDFE"/>
    <a:srgbClr val="E2E9FE"/>
    <a:srgbClr val="C4D1FC"/>
    <a:srgbClr val="BDDEFF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60" d="100"/>
          <a:sy n="60" d="100"/>
        </p:scale>
        <p:origin x="-1668" y="-4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5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4CD5ED7-B1E7-47EB-871C-DD4A9CEC9A8D}" type="datetimeFigureOut">
              <a:rPr lang="fr-FR"/>
              <a:pPr>
                <a:defRPr/>
              </a:pPr>
              <a:t>14/03/2012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FD63ED6-440B-4A3A-8596-0AECCDB4723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83265D5-7950-4270-AC74-2ED833090A81}" type="datetimeFigureOut">
              <a:rPr lang="fr-FR"/>
              <a:pPr>
                <a:defRPr/>
              </a:pPr>
              <a:t>14/03/2012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68435BE-33F7-4C43-A1E0-B9C0162EAE3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1"/>
          <p:cNvSpPr>
            <a:spLocks/>
          </p:cNvSpPr>
          <p:nvPr/>
        </p:nvSpPr>
        <p:spPr bwMode="gray">
          <a:xfrm>
            <a:off x="0" y="3481388"/>
            <a:ext cx="9155113" cy="3376612"/>
          </a:xfrm>
          <a:custGeom>
            <a:avLst/>
            <a:gdLst>
              <a:gd name="T0" fmla="*/ 0 w 5767"/>
              <a:gd name="T1" fmla="*/ 1760 h 2127"/>
              <a:gd name="T2" fmla="*/ 5767 w 5767"/>
              <a:gd name="T3" fmla="*/ 0 h 2127"/>
              <a:gd name="T4" fmla="*/ 5760 w 5767"/>
              <a:gd name="T5" fmla="*/ 2127 h 2127"/>
              <a:gd name="T6" fmla="*/ 0 w 5767"/>
              <a:gd name="T7" fmla="*/ 2127 h 2127"/>
              <a:gd name="T8" fmla="*/ 0 w 5767"/>
              <a:gd name="T9" fmla="*/ 1760 h 2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67" h="2127">
                <a:moveTo>
                  <a:pt x="0" y="1760"/>
                </a:moveTo>
                <a:lnTo>
                  <a:pt x="5767" y="0"/>
                </a:lnTo>
                <a:lnTo>
                  <a:pt x="5760" y="2127"/>
                </a:lnTo>
                <a:lnTo>
                  <a:pt x="0" y="2127"/>
                </a:lnTo>
                <a:lnTo>
                  <a:pt x="0" y="17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AutoShape 32" descr="06"/>
          <p:cNvSpPr>
            <a:spLocks noChangeArrowheads="1"/>
          </p:cNvSpPr>
          <p:nvPr/>
        </p:nvSpPr>
        <p:spPr bwMode="gray">
          <a:xfrm rot="20584390">
            <a:off x="-141288" y="5310188"/>
            <a:ext cx="2541588" cy="573087"/>
          </a:xfrm>
          <a:prstGeom prst="parallelogram">
            <a:avLst>
              <a:gd name="adj" fmla="val 30059"/>
            </a:avLst>
          </a:prstGeom>
          <a:blipFill dpi="0" rotWithShape="1">
            <a:blip r:embed="rId2">
              <a:extLst>
                <a:ext uri="{28A0092B-C50C-407E-A947-70E740481C1C}"/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6" name="AutoShape 33" descr="05"/>
          <p:cNvSpPr>
            <a:spLocks noChangeArrowheads="1"/>
          </p:cNvSpPr>
          <p:nvPr/>
        </p:nvSpPr>
        <p:spPr bwMode="gray">
          <a:xfrm rot="20584390">
            <a:off x="2154238" y="4610100"/>
            <a:ext cx="2546350" cy="573088"/>
          </a:xfrm>
          <a:prstGeom prst="parallelogram">
            <a:avLst>
              <a:gd name="adj" fmla="val 30115"/>
            </a:avLst>
          </a:prstGeom>
          <a:blipFill dpi="0" rotWithShape="1">
            <a:blip r:embed="rId3">
              <a:extLst>
                <a:ext uri="{28A0092B-C50C-407E-A947-70E740481C1C}"/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7" name="AutoShape 34" descr="03"/>
          <p:cNvSpPr>
            <a:spLocks noChangeArrowheads="1"/>
          </p:cNvSpPr>
          <p:nvPr/>
        </p:nvSpPr>
        <p:spPr bwMode="gray">
          <a:xfrm rot="20584390">
            <a:off x="4448175" y="3908425"/>
            <a:ext cx="2552700" cy="573088"/>
          </a:xfrm>
          <a:prstGeom prst="parallelogram">
            <a:avLst>
              <a:gd name="adj" fmla="val 30190"/>
            </a:avLst>
          </a:prstGeom>
          <a:blipFill dpi="0" rotWithShape="1">
            <a:blip r:embed="rId4">
              <a:extLst>
                <a:ext uri="{28A0092B-C50C-407E-A947-70E740481C1C}"/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8" name="AutoShape 35" descr="02"/>
          <p:cNvSpPr>
            <a:spLocks noChangeArrowheads="1"/>
          </p:cNvSpPr>
          <p:nvPr/>
        </p:nvSpPr>
        <p:spPr bwMode="gray">
          <a:xfrm rot="20584390">
            <a:off x="6751638" y="3206750"/>
            <a:ext cx="2533650" cy="573088"/>
          </a:xfrm>
          <a:prstGeom prst="parallelogram">
            <a:avLst>
              <a:gd name="adj" fmla="val 29965"/>
            </a:avLst>
          </a:prstGeom>
          <a:blipFill dpi="0" rotWithShape="1">
            <a:blip r:embed="rId5">
              <a:extLst>
                <a:ext uri="{28A0092B-C50C-407E-A947-70E740481C1C}"/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grpSp>
        <p:nvGrpSpPr>
          <p:cNvPr id="9" name="Groupe 4"/>
          <p:cNvGrpSpPr>
            <a:grpSpLocks/>
          </p:cNvGrpSpPr>
          <p:nvPr userDrawn="1"/>
        </p:nvGrpSpPr>
        <p:grpSpPr bwMode="auto">
          <a:xfrm>
            <a:off x="7556500" y="5483225"/>
            <a:ext cx="1106488" cy="1085850"/>
            <a:chOff x="6300192" y="4460659"/>
            <a:chExt cx="1529358" cy="1577799"/>
          </a:xfrm>
        </p:grpSpPr>
        <p:pic>
          <p:nvPicPr>
            <p:cNvPr id="10" name="Image 2"/>
            <p:cNvPicPr>
              <a:picLocks noChangeAspect="1"/>
            </p:cNvPicPr>
            <p:nvPr userDrawn="1"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300192" y="4460659"/>
              <a:ext cx="1529358" cy="1577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3"/>
            <p:cNvSpPr/>
            <p:nvPr userDrawn="1"/>
          </p:nvSpPr>
          <p:spPr>
            <a:xfrm>
              <a:off x="7452148" y="5733970"/>
              <a:ext cx="359849" cy="2883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457200" y="2133600"/>
            <a:ext cx="5475288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pPr lvl="0"/>
            <a:r>
              <a:rPr lang="fr-FR" noProof="0" smtClean="0"/>
              <a:t>Modifiez le style des sous-titres du masque</a:t>
            </a:r>
            <a:endParaRPr lang="en-US" noProof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371600"/>
            <a:ext cx="8077200" cy="682625"/>
          </a:xfrm>
          <a:prstGeom prst="rect">
            <a:avLst/>
          </a:prstGeom>
          <a:extLst>
            <a:ext uri="{91240B29-F687-4F45-9708-019B960494DF}"/>
            <a:ext uri="{AF507438-7753-43E0-B8FC-AC1667EBCBE1}"/>
          </a:extLst>
        </p:spPr>
        <p:txBody>
          <a:bodyPr/>
          <a:lstStyle>
            <a:lvl1pPr algn="l">
              <a:defRPr sz="4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noProof="0" smtClean="0"/>
              <a:t>Modifiez le style du titre</a:t>
            </a:r>
            <a:endParaRPr lang="en-US" noProof="0" smtClean="0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10"/>
          </p:nvPr>
        </p:nvSpPr>
        <p:spPr bwMode="white"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 bwMode="white"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2"/>
          </p:nvPr>
        </p:nvSpPr>
        <p:spPr bwMode="white"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0BCC41F8-03AA-486D-A295-3378880F6D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1E2E2-44E1-4B2D-83F0-57123BD7F9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0350" y="228600"/>
            <a:ext cx="2076450" cy="60198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076950" cy="60198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1C876-05DF-4ADA-94E8-9B7555B83C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381000" y="1295400"/>
            <a:ext cx="8305800" cy="4953000"/>
          </a:xfrm>
        </p:spPr>
        <p:txBody>
          <a:bodyPr/>
          <a:lstStyle/>
          <a:p>
            <a:pPr lvl="0"/>
            <a:r>
              <a:rPr lang="fr-FR" noProof="0" smtClean="0"/>
              <a:t>Cliquez sur l'icône pour ajouter un tableau</a:t>
            </a:r>
            <a:endParaRPr lang="fr-FR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DEA1B-42FC-4590-B8A4-709E22FCAD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89C5D-46F6-486A-8C7F-C9BFA43B90A1}" type="datetimeFigureOut">
              <a:rPr lang="fr-FR"/>
              <a:pPr>
                <a:defRPr/>
              </a:pPr>
              <a:t>14/03/2012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439F2-105C-4156-AFF7-2FC418168D1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6AA91-2B60-4CDF-B829-5EFBD9326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F4DF4-68C4-4429-81E6-88EC75D39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101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0788C-FEB0-409F-978F-10354BF97E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B75ED-321E-4B87-BDB2-6772F4E9FF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BAACF-AD37-4317-B043-5AEBEF5F9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36A2F-E95D-4014-88FF-005871990E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65072-F356-47AC-AB00-91247A458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0910B-D5EB-4C91-B197-2F7FD821BF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20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2" name="Object 298"/>
          <p:cNvGraphicFramePr>
            <a:graphicFrameLocks noChangeAspect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presentationml/2006/ole">
            <p:oleObj spid="_x0000_s1322" name="Image" r:id="rId16" imgW="13003175" imgH="1612698" progId="">
              <p:embed/>
            </p:oleObj>
          </a:graphicData>
        </a:graphic>
      </p:graphicFrame>
      <p:sp>
        <p:nvSpPr>
          <p:cNvPr id="1060" name="Freeform 36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>
              <a:gd name="T0" fmla="*/ 1488 w 5760"/>
              <a:gd name="T1" fmla="*/ 0 h 4320"/>
              <a:gd name="T2" fmla="*/ 564 w 5760"/>
              <a:gd name="T3" fmla="*/ 617 h 4320"/>
              <a:gd name="T4" fmla="*/ 0 w 5760"/>
              <a:gd name="T5" fmla="*/ 1734 h 4320"/>
              <a:gd name="T6" fmla="*/ 0 w 5760"/>
              <a:gd name="T7" fmla="*/ 4320 h 4320"/>
              <a:gd name="T8" fmla="*/ 5760 w 5760"/>
              <a:gd name="T9" fmla="*/ 4320 h 4320"/>
              <a:gd name="T10" fmla="*/ 5760 w 5760"/>
              <a:gd name="T11" fmla="*/ 0 h 4320"/>
              <a:gd name="T12" fmla="*/ 1488 w 5760"/>
              <a:gd name="T13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fr-FR"/>
          </a:p>
        </p:txBody>
      </p:sp>
      <p:grpSp>
        <p:nvGrpSpPr>
          <p:cNvPr id="1325" name="Group 37"/>
          <p:cNvGrpSpPr>
            <a:grpSpLocks/>
          </p:cNvGrpSpPr>
          <p:nvPr/>
        </p:nvGrpSpPr>
        <p:grpSpPr bwMode="auto">
          <a:xfrm>
            <a:off x="0" y="914400"/>
            <a:ext cx="9144000" cy="350838"/>
            <a:chOff x="0" y="672"/>
            <a:chExt cx="5760" cy="221"/>
          </a:xfrm>
        </p:grpSpPr>
        <p:sp>
          <p:nvSpPr>
            <p:cNvPr id="1062" name="AutoShape 38" descr="06"/>
            <p:cNvSpPr>
              <a:spLocks noChangeArrowheads="1"/>
            </p:cNvSpPr>
            <p:nvPr userDrawn="1"/>
          </p:nvSpPr>
          <p:spPr bwMode="gray">
            <a:xfrm>
              <a:off x="0" y="674"/>
              <a:ext cx="1443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17">
                <a:extLst>
                  <a:ext uri="{28A0092B-C50C-407E-A947-70E740481C1C}"/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1063" name="AutoShape 39" descr="05"/>
            <p:cNvSpPr>
              <a:spLocks noChangeArrowheads="1"/>
            </p:cNvSpPr>
            <p:nvPr userDrawn="1"/>
          </p:nvSpPr>
          <p:spPr bwMode="gray">
            <a:xfrm>
              <a:off x="1434" y="674"/>
              <a:ext cx="1446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18">
                <a:extLst>
                  <a:ext uri="{28A0092B-C50C-407E-A947-70E740481C1C}"/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1064" name="AutoShape 40" descr="03"/>
            <p:cNvSpPr>
              <a:spLocks noChangeArrowheads="1"/>
            </p:cNvSpPr>
            <p:nvPr userDrawn="1"/>
          </p:nvSpPr>
          <p:spPr bwMode="gray">
            <a:xfrm>
              <a:off x="2876" y="674"/>
              <a:ext cx="1449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19">
                <a:extLst>
                  <a:ext uri="{28A0092B-C50C-407E-A947-70E740481C1C}"/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1065" name="AutoShape 41" descr="02"/>
            <p:cNvSpPr>
              <a:spLocks noChangeArrowheads="1"/>
            </p:cNvSpPr>
            <p:nvPr userDrawn="1"/>
          </p:nvSpPr>
          <p:spPr bwMode="gray">
            <a:xfrm>
              <a:off x="4322" y="672"/>
              <a:ext cx="1438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20">
                <a:extLst>
                  <a:ext uri="{28A0092B-C50C-407E-A947-70E740481C1C}"/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13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449A9A7-1F6B-4C22-82F3-203FA538C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Titre 1"/>
          <p:cNvSpPr txBox="1">
            <a:spLocks/>
          </p:cNvSpPr>
          <p:nvPr userDrawn="1"/>
        </p:nvSpPr>
        <p:spPr bwMode="gray">
          <a:xfrm>
            <a:off x="1763713" y="115888"/>
            <a:ext cx="73453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ctr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fr-FR" sz="2400" smtClean="0"/>
              <a:t>Séminaire technico-commercial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  <p:sldLayoutId id="2147483663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4.ac-nancy-metz.fr/crm/" TargetMode="Externa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57200" y="1203325"/>
            <a:ext cx="8077200" cy="15049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smtClean="0"/>
              <a:t>Séminaire </a:t>
            </a:r>
            <a:br>
              <a:rPr lang="en-US" sz="4000" smtClean="0"/>
            </a:br>
            <a:r>
              <a:rPr lang="en-US" sz="4000" smtClean="0"/>
              <a:t>BTS Technico-Commercial</a:t>
            </a:r>
            <a:r>
              <a:rPr lang="en-US" smtClean="0"/>
              <a:t/>
            </a:r>
            <a:br>
              <a:rPr lang="en-US" smtClean="0"/>
            </a:br>
            <a:r>
              <a:rPr lang="en-US" sz="2000" smtClean="0">
                <a:solidFill>
                  <a:schemeClr val="bg1"/>
                </a:solidFill>
              </a:rPr>
              <a:t>.</a:t>
            </a:r>
            <a:r>
              <a:rPr lang="en-US" smtClean="0"/>
              <a:t/>
            </a:r>
            <a:br>
              <a:rPr lang="en-US" smtClean="0"/>
            </a:br>
            <a:r>
              <a:rPr lang="en-US" sz="2800" smtClean="0">
                <a:solidFill>
                  <a:srgbClr val="FAA906"/>
                </a:solidFill>
              </a:rPr>
              <a:t>ENC Bessières </a:t>
            </a:r>
            <a:br>
              <a:rPr lang="en-US" sz="2800" smtClean="0">
                <a:solidFill>
                  <a:srgbClr val="FAA906"/>
                </a:solidFill>
              </a:rPr>
            </a:br>
            <a:r>
              <a:rPr lang="en-US" sz="2800" smtClean="0">
                <a:solidFill>
                  <a:srgbClr val="FAA906"/>
                </a:solidFill>
              </a:rPr>
              <a:t>Mercredi 14 mars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8963" y="1506538"/>
            <a:ext cx="8015287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mtClean="0"/>
              <a:t>L’introduction du CCF en E6 </a:t>
            </a:r>
            <a:r>
              <a:rPr lang="fr-FR" sz="2000" smtClean="0"/>
              <a:t>(fin)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276475"/>
            <a:ext cx="8305800" cy="4953000"/>
          </a:xfrm>
        </p:spPr>
        <p:txBody>
          <a:bodyPr/>
          <a:lstStyle/>
          <a:p>
            <a:pPr eaLnBrk="1" hangingPunct="1"/>
            <a:r>
              <a:rPr lang="fr-FR" smtClean="0"/>
              <a:t>Des dispositions applicables uniquement à partir de la session 2013 ;</a:t>
            </a:r>
          </a:p>
          <a:p>
            <a:pPr eaLnBrk="1" hangingPunct="1"/>
            <a:r>
              <a:rPr lang="fr-FR" smtClean="0"/>
              <a:t>La grille d’évaluation reste à priori inchangée (critères d’évaluation définis par le référentiel) ;</a:t>
            </a:r>
          </a:p>
          <a:p>
            <a:pPr eaLnBrk="1" hangingPunct="1"/>
            <a:r>
              <a:rPr lang="fr-FR" smtClean="0"/>
              <a:t>En revanche les pratiques pédagogiques peuvent évoluer…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412875"/>
            <a:ext cx="9001125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mtClean="0"/>
              <a:t>Les conséquences de la loi Cherpion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205038"/>
            <a:ext cx="8305800" cy="4953000"/>
          </a:xfrm>
        </p:spPr>
        <p:txBody>
          <a:bodyPr/>
          <a:lstStyle/>
          <a:p>
            <a:pPr eaLnBrk="1" hangingPunct="1"/>
            <a:r>
              <a:rPr lang="fr-FR" smtClean="0"/>
              <a:t>Rémunération des stagiaires au-delà de la 8</a:t>
            </a:r>
            <a:r>
              <a:rPr lang="fr-FR" baseline="30000" smtClean="0"/>
              <a:t>ème</a:t>
            </a:r>
            <a:r>
              <a:rPr lang="fr-FR" smtClean="0"/>
              <a:t> semaine de stage ;</a:t>
            </a:r>
          </a:p>
          <a:p>
            <a:pPr eaLnBrk="1" hangingPunct="1"/>
            <a:r>
              <a:rPr lang="fr-FR" smtClean="0"/>
              <a:t>Cette loi ne touche pas de manière systématique le BTS TC ;</a:t>
            </a:r>
          </a:p>
          <a:p>
            <a:pPr eaLnBrk="1" hangingPunct="1"/>
            <a:r>
              <a:rPr lang="fr-FR" smtClean="0"/>
              <a:t>Dans le cas de stages de 8 semaines consécutifs ou non au cours de la même année scolaire, elle doit cependant s’appliquer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8963" y="1362075"/>
            <a:ext cx="8015287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mtClean="0"/>
              <a:t>Les conséquences de la loi Cherpion </a:t>
            </a:r>
            <a:br>
              <a:rPr lang="fr-FR" smtClean="0"/>
            </a:br>
            <a:r>
              <a:rPr lang="fr-FR" sz="2000" smtClean="0"/>
              <a:t>(suite et fin)</a:t>
            </a:r>
            <a:r>
              <a:rPr lang="fr-FR" smtClean="0"/>
              <a:t/>
            </a:r>
            <a:br>
              <a:rPr lang="fr-FR" smtClean="0"/>
            </a:br>
            <a:endParaRPr lang="fr-FR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436813"/>
            <a:ext cx="8305800" cy="4953000"/>
          </a:xfrm>
        </p:spPr>
        <p:txBody>
          <a:bodyPr/>
          <a:lstStyle/>
          <a:p>
            <a:pPr eaLnBrk="1" hangingPunct="1"/>
            <a:r>
              <a:rPr lang="fr-FR" smtClean="0"/>
              <a:t>Elle nécessite un dialogue avec l’entreprise,</a:t>
            </a:r>
          </a:p>
          <a:p>
            <a:pPr eaLnBrk="1" hangingPunct="1"/>
            <a:r>
              <a:rPr lang="fr-FR" smtClean="0"/>
              <a:t>Elle incite à une « professionnalisation des stages » avec une obligation de formation, mais aussi de résultats,</a:t>
            </a:r>
          </a:p>
          <a:p>
            <a:pPr eaLnBrk="1" hangingPunct="1"/>
            <a:r>
              <a:rPr lang="fr-FR" smtClean="0"/>
              <a:t>La rémunération, d’un niveau modeste, constitue une indemnité et n’entraîne pas de charges sociales…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63563" y="1506538"/>
            <a:ext cx="8015287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mtClean="0"/>
              <a:t>Les partenariats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276475"/>
            <a:ext cx="8305800" cy="4953000"/>
          </a:xfrm>
        </p:spPr>
        <p:txBody>
          <a:bodyPr/>
          <a:lstStyle/>
          <a:p>
            <a:pPr eaLnBrk="1" hangingPunct="1"/>
            <a:r>
              <a:rPr lang="fr-FR" smtClean="0"/>
              <a:t>Ceux-ci se sont intensifiés :</a:t>
            </a:r>
          </a:p>
          <a:p>
            <a:pPr lvl="1" eaLnBrk="1" hangingPunct="1"/>
            <a:r>
              <a:rPr lang="fr-FR" smtClean="0"/>
              <a:t> avec la CGI pour les Trophées du commerce interentreprises, la semaine du B to B, et l’université d’été 2012 ;</a:t>
            </a:r>
          </a:p>
          <a:p>
            <a:pPr lvl="1" eaLnBrk="1" hangingPunct="1"/>
            <a:r>
              <a:rPr lang="fr-FR" smtClean="0"/>
              <a:t>Avec l’AFIJ pour l’insertion des jeunes ;</a:t>
            </a:r>
          </a:p>
          <a:p>
            <a:pPr lvl="1" eaLnBrk="1" hangingPunct="1"/>
            <a:r>
              <a:rPr lang="fr-FR" smtClean="0"/>
              <a:t>Avec l’AFNOR sur la formation à la normalisation ;</a:t>
            </a:r>
          </a:p>
          <a:p>
            <a:pPr lvl="1" eaLnBrk="1" hangingPunct="1"/>
            <a:r>
              <a:rPr lang="fr-FR" smtClean="0"/>
              <a:t>Avec l’AFDET pour le financement de certains développement de bts-tc.org...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577975"/>
            <a:ext cx="8015287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mtClean="0"/>
              <a:t>La plateforme bts-tc.org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565400"/>
            <a:ext cx="8305800" cy="4953000"/>
          </a:xfrm>
        </p:spPr>
        <p:txBody>
          <a:bodyPr/>
          <a:lstStyle/>
          <a:p>
            <a:pPr eaLnBrk="1" hangingPunct="1"/>
            <a:r>
              <a:rPr lang="fr-FR" smtClean="0"/>
              <a:t>Outil indispensable de promotion de la spécialité TC et de suivi des étudiants en stage, elle s’est considérablement améliorée ;</a:t>
            </a:r>
          </a:p>
          <a:p>
            <a:pPr eaLnBrk="1" hangingPunct="1"/>
            <a:r>
              <a:rPr lang="fr-FR" smtClean="0"/>
              <a:t>Elle connaît aujourd’hui un développement au niveau du suivi des PFMP en lycée professionnel sous le nom d’EGIREE.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628775"/>
            <a:ext cx="8305800" cy="4953000"/>
          </a:xfrm>
        </p:spPr>
        <p:txBody>
          <a:bodyPr/>
          <a:lstStyle/>
          <a:p>
            <a:r>
              <a:rPr lang="fr-FR" smtClean="0"/>
              <a:t>Et un site de référence pour le BTS TC</a:t>
            </a:r>
          </a:p>
          <a:p>
            <a:pPr lvl="1"/>
            <a:r>
              <a:rPr lang="fr-FR" sz="3200" smtClean="0"/>
              <a:t>Le site du centre de ressources mercatique (CRM) de l’académie de Nancy-Metz ;</a:t>
            </a:r>
          </a:p>
          <a:p>
            <a:pPr lvl="1"/>
            <a:r>
              <a:rPr lang="fr-FR" sz="3200" smtClean="0"/>
              <a:t>Site consultable à l’adresse suivante : </a:t>
            </a:r>
            <a:r>
              <a:rPr lang="fr-FR" sz="3200" smtClean="0">
                <a:hlinkClick r:id="rId2"/>
              </a:rPr>
              <a:t>http://www4.ac-nancy-metz.fr/crm/</a:t>
            </a:r>
            <a:endParaRPr lang="fr-FR" sz="3200" smtClean="0"/>
          </a:p>
          <a:p>
            <a:pPr lvl="1"/>
            <a:endParaRPr lang="fr-FR" sz="32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WordArt 3"/>
          <p:cNvSpPr>
            <a:spLocks noChangeArrowheads="1" noChangeShapeType="1" noTextEdit="1"/>
          </p:cNvSpPr>
          <p:nvPr/>
        </p:nvSpPr>
        <p:spPr bwMode="gray">
          <a:xfrm>
            <a:off x="762000" y="1371600"/>
            <a:ext cx="5105400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fr-FR" sz="5400" b="1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effectLst>
                  <a:outerShdw dist="71842" dir="2700000" algn="ctr" rotWithShape="0">
                    <a:schemeClr val="bg2">
                      <a:alpha val="50000"/>
                    </a:schemeClr>
                  </a:outerShdw>
                </a:effectLst>
                <a:latin typeface="Verdana"/>
              </a:rPr>
              <a:t>Merci de votre écoute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484313"/>
            <a:ext cx="8015287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mtClean="0"/>
              <a:t>Programme du séminaire</a:t>
            </a:r>
          </a:p>
        </p:txBody>
      </p:sp>
      <p:sp>
        <p:nvSpPr>
          <p:cNvPr id="1843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11188" y="2276475"/>
            <a:ext cx="8305800" cy="3933825"/>
          </a:xfrm>
        </p:spPr>
        <p:txBody>
          <a:bodyPr/>
          <a:lstStyle/>
          <a:p>
            <a:pPr eaLnBrk="1" hangingPunct="1">
              <a:lnSpc>
                <a:spcPts val="2800"/>
              </a:lnSpc>
            </a:pPr>
            <a:r>
              <a:rPr lang="fr-FR" sz="2400" smtClean="0"/>
              <a:t>9 heures : accueil</a:t>
            </a:r>
          </a:p>
          <a:p>
            <a:pPr eaLnBrk="1" hangingPunct="1">
              <a:lnSpc>
                <a:spcPts val="2800"/>
              </a:lnSpc>
            </a:pPr>
            <a:r>
              <a:rPr lang="fr-FR" sz="2400" smtClean="0"/>
              <a:t>9 h 30 : présentation de la journée par Pierre VINARD, IGEN Economie et gestion</a:t>
            </a:r>
          </a:p>
          <a:p>
            <a:pPr eaLnBrk="1" hangingPunct="1">
              <a:lnSpc>
                <a:spcPts val="2800"/>
              </a:lnSpc>
            </a:pPr>
            <a:r>
              <a:rPr lang="fr-FR" sz="2400" smtClean="0"/>
              <a:t>10 heures	: résultats de l’enquête sur les sections de BTS technico-commercial et les résultats aux examens par Dominique CATOIR, IA-IPR d’économie et gestion</a:t>
            </a:r>
          </a:p>
          <a:p>
            <a:pPr eaLnBrk="1" hangingPunct="1">
              <a:lnSpc>
                <a:spcPts val="2800"/>
              </a:lnSpc>
            </a:pPr>
            <a:r>
              <a:rPr lang="fr-FR" sz="2400" smtClean="0"/>
              <a:t>10 h 45 : pause</a:t>
            </a:r>
          </a:p>
          <a:p>
            <a:pPr eaLnBrk="1" hangingPunct="1">
              <a:lnSpc>
                <a:spcPts val="2800"/>
              </a:lnSpc>
            </a:pPr>
            <a:r>
              <a:rPr lang="fr-FR" sz="2400" smtClean="0"/>
              <a:t>11 heures : l’évaluation du projet dans le cadre du CCF. Animation par Pascal BERNE et Sandrine TAGLIONI, professeurs en BTS technico-commercial</a:t>
            </a:r>
          </a:p>
          <a:p>
            <a:pPr eaLnBrk="1" hangingPunct="1">
              <a:lnSpc>
                <a:spcPts val="2800"/>
              </a:lnSpc>
            </a:pPr>
            <a:r>
              <a:rPr lang="fr-FR" sz="2400" smtClean="0"/>
              <a:t>Repas.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77888" y="1506538"/>
            <a:ext cx="8015287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mtClean="0"/>
              <a:t>Programme du séminaire </a:t>
            </a:r>
            <a:r>
              <a:rPr lang="fr-FR" sz="2000" smtClean="0"/>
              <a:t>(suite)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276475"/>
            <a:ext cx="8305800" cy="3455988"/>
          </a:xfrm>
        </p:spPr>
        <p:txBody>
          <a:bodyPr/>
          <a:lstStyle/>
          <a:p>
            <a:pPr eaLnBrk="1" hangingPunct="1">
              <a:lnSpc>
                <a:spcPts val="3200"/>
              </a:lnSpc>
            </a:pPr>
            <a:r>
              <a:rPr lang="fr-FR" sz="2400" smtClean="0"/>
              <a:t>14 heures : l’évolution des spécialités en BTS TC, animation par Cédric LARTIGUE et Catherine RACLOT, professeurs en BTS technico-commercial.</a:t>
            </a:r>
          </a:p>
          <a:p>
            <a:pPr eaLnBrk="1" hangingPunct="1">
              <a:lnSpc>
                <a:spcPts val="3200"/>
              </a:lnSpc>
            </a:pPr>
            <a:r>
              <a:rPr lang="fr-FR" sz="2400" smtClean="0"/>
              <a:t>15 heures : échanges avec la salle</a:t>
            </a:r>
          </a:p>
          <a:p>
            <a:pPr eaLnBrk="1" hangingPunct="1">
              <a:lnSpc>
                <a:spcPts val="3200"/>
              </a:lnSpc>
            </a:pPr>
            <a:r>
              <a:rPr lang="fr-FR" sz="2400" smtClean="0"/>
              <a:t>15 h 30 : pause</a:t>
            </a:r>
          </a:p>
          <a:p>
            <a:pPr eaLnBrk="1" hangingPunct="1">
              <a:lnSpc>
                <a:spcPts val="3200"/>
              </a:lnSpc>
            </a:pPr>
            <a:r>
              <a:rPr lang="fr-FR" sz="2400" smtClean="0"/>
              <a:t>15 h 45 : présentation des évolutions du site bts-tc.org et du site du CRM par Cédric LARTIGUE et Sandrine Taglioni,</a:t>
            </a:r>
          </a:p>
          <a:p>
            <a:pPr eaLnBrk="1" hangingPunct="1">
              <a:lnSpc>
                <a:spcPts val="3200"/>
              </a:lnSpc>
            </a:pPr>
            <a:r>
              <a:rPr lang="fr-FR" sz="2400" smtClean="0"/>
              <a:t>16 heures : conclusion de la journée par Pierre VINARD,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7525" y="1412875"/>
            <a:ext cx="8015288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mtClean="0"/>
              <a:t>Les évolutions importantes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" y="2060575"/>
            <a:ext cx="8305800" cy="4464050"/>
          </a:xfrm>
        </p:spPr>
        <p:txBody>
          <a:bodyPr/>
          <a:lstStyle/>
          <a:p>
            <a:pPr eaLnBrk="1" hangingPunct="1"/>
            <a:r>
              <a:rPr lang="fr-FR" smtClean="0"/>
              <a:t>Nécessité de faire le point :</a:t>
            </a:r>
          </a:p>
          <a:p>
            <a:pPr lvl="1" eaLnBrk="1" hangingPunct="1"/>
            <a:r>
              <a:rPr lang="fr-FR" smtClean="0"/>
              <a:t>sur la mise en œuvre du nouveau référentiel à la rentrée 2006 ;</a:t>
            </a:r>
          </a:p>
          <a:p>
            <a:pPr lvl="1" eaLnBrk="1" hangingPunct="1"/>
            <a:r>
              <a:rPr lang="fr-FR" smtClean="0"/>
              <a:t>sur l’évolution des résultats depuis la première session du BTS rénovée (2008) ;</a:t>
            </a:r>
          </a:p>
          <a:p>
            <a:pPr lvl="1" eaLnBrk="1" hangingPunct="1"/>
            <a:r>
              <a:rPr lang="fr-FR" smtClean="0"/>
              <a:t>sur les modifications introduites par le nouvel arrêté applicable à la rentrée 2011 ;</a:t>
            </a:r>
          </a:p>
          <a:p>
            <a:pPr lvl="1" eaLnBrk="1" hangingPunct="1"/>
            <a:r>
              <a:rPr lang="fr-FR" smtClean="0"/>
              <a:t>sur l’application de la loi Cherpion concernant la rémunération des stages.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8963" y="1484313"/>
            <a:ext cx="8015287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mtClean="0"/>
              <a:t>La mise en œuvre du référentiel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6775" y="2276475"/>
            <a:ext cx="8305800" cy="4953000"/>
          </a:xfrm>
        </p:spPr>
        <p:txBody>
          <a:bodyPr/>
          <a:lstStyle/>
          <a:p>
            <a:pPr eaLnBrk="1" hangingPunct="1"/>
            <a:r>
              <a:rPr lang="fr-FR" smtClean="0"/>
              <a:t>L’évolution du recrutement (en particulier STG),</a:t>
            </a:r>
          </a:p>
          <a:p>
            <a:pPr eaLnBrk="1" hangingPunct="1"/>
            <a:r>
              <a:rPr lang="fr-FR" smtClean="0"/>
              <a:t>L’évolution des spécialités, caractère original et innovant du BTS TC,</a:t>
            </a:r>
          </a:p>
          <a:p>
            <a:pPr eaLnBrk="1" hangingPunct="1"/>
            <a:r>
              <a:rPr lang="fr-FR" smtClean="0"/>
              <a:t>L’évolution des résultats aux examens,</a:t>
            </a:r>
          </a:p>
          <a:p>
            <a:pPr eaLnBrk="1" hangingPunct="1"/>
            <a:r>
              <a:rPr lang="fr-FR" smtClean="0"/>
              <a:t>L’évolution de la démarche de projet,</a:t>
            </a:r>
          </a:p>
          <a:p>
            <a:pPr eaLnBrk="1" hangingPunct="1"/>
            <a:r>
              <a:rPr lang="fr-FR" smtClean="0"/>
              <a:t>L’évolution des partenariats.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3425" y="1557338"/>
            <a:ext cx="8015288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mtClean="0"/>
              <a:t>Les modifications du référentiel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2349500"/>
            <a:ext cx="8305800" cy="4953000"/>
          </a:xfrm>
        </p:spPr>
        <p:txBody>
          <a:bodyPr/>
          <a:lstStyle/>
          <a:p>
            <a:pPr eaLnBrk="1" hangingPunct="1"/>
            <a:r>
              <a:rPr lang="fr-FR" smtClean="0"/>
              <a:t>Applicables à la rentrée 2011, celles-ci portent au niveau du référentiel des activités professionnelles :</a:t>
            </a:r>
          </a:p>
          <a:p>
            <a:pPr lvl="1" eaLnBrk="1" hangingPunct="1"/>
            <a:r>
              <a:rPr lang="fr-FR" smtClean="0"/>
              <a:t>Sur la réaffirmation de l’importance du commerce interentreprises dans les débouchés des étudiants,</a:t>
            </a:r>
          </a:p>
          <a:p>
            <a:pPr lvl="1" eaLnBrk="1" hangingPunct="1"/>
            <a:r>
              <a:rPr lang="fr-FR" smtClean="0"/>
              <a:t>Sur la place de la normalisation comme enjeu commercial majeur.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577975"/>
            <a:ext cx="8015287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mtClean="0"/>
              <a:t>Les modifications du référentiel 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349500"/>
            <a:ext cx="8305800" cy="4953000"/>
          </a:xfrm>
        </p:spPr>
        <p:txBody>
          <a:bodyPr/>
          <a:lstStyle/>
          <a:p>
            <a:pPr eaLnBrk="1" hangingPunct="1"/>
            <a:r>
              <a:rPr lang="fr-FR" smtClean="0"/>
              <a:t>Au niveau du référentiel de certification :</a:t>
            </a:r>
          </a:p>
          <a:p>
            <a:pPr lvl="1" eaLnBrk="1" hangingPunct="1"/>
            <a:r>
              <a:rPr lang="fr-FR" smtClean="0"/>
              <a:t>Des précisions concernant l’épreuve de langue vivante ;</a:t>
            </a:r>
          </a:p>
          <a:p>
            <a:pPr lvl="1" eaLnBrk="1" hangingPunct="1"/>
            <a:r>
              <a:rPr lang="fr-FR" smtClean="0"/>
              <a:t>La modification de l’évaluation de la compétence « découvrir le projet du client » de la situation 1 à la situation 2 de l’épreuve E4,</a:t>
            </a:r>
          </a:p>
          <a:p>
            <a:pPr lvl="1" eaLnBrk="1" hangingPunct="1"/>
            <a:r>
              <a:rPr lang="fr-FR" smtClean="0"/>
              <a:t>L’introduction du CCF dans l’épreuve E6.</a:t>
            </a:r>
          </a:p>
          <a:p>
            <a:pPr eaLnBrk="1" hangingPunct="1"/>
            <a:endParaRPr lang="fr-F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700213"/>
            <a:ext cx="8353425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mtClean="0"/>
              <a:t>L’introduction du CCF dans l’épreuve E6</a:t>
            </a:r>
            <a:br>
              <a:rPr lang="fr-FR" smtClean="0"/>
            </a:br>
            <a:endParaRPr lang="fr-FR" smtClean="0"/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" y="2492375"/>
            <a:ext cx="8305800" cy="4953000"/>
          </a:xfrm>
        </p:spPr>
        <p:txBody>
          <a:bodyPr/>
          <a:lstStyle/>
          <a:p>
            <a:pPr eaLnBrk="1" hangingPunct="1"/>
            <a:r>
              <a:rPr lang="fr-FR" smtClean="0"/>
              <a:t>Les motivations de cette introduction :</a:t>
            </a:r>
          </a:p>
          <a:p>
            <a:pPr lvl="1" eaLnBrk="1" hangingPunct="1"/>
            <a:r>
              <a:rPr lang="fr-FR" smtClean="0"/>
              <a:t>Répondre à la difficulté d’évaluation du projet dans sa dimension technique en ponctuel,</a:t>
            </a:r>
          </a:p>
          <a:p>
            <a:pPr lvl="1" eaLnBrk="1" hangingPunct="1"/>
            <a:r>
              <a:rPr lang="fr-FR" smtClean="0"/>
              <a:t>Adapter l’évaluation au rythme de déroulement du projet,</a:t>
            </a:r>
          </a:p>
          <a:p>
            <a:pPr lvl="1" eaLnBrk="1" hangingPunct="1"/>
            <a:r>
              <a:rPr lang="fr-FR" smtClean="0"/>
              <a:t>Intégrer les différents acteurs (enseignants et tuteurs).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557338"/>
            <a:ext cx="9264650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mtClean="0"/>
              <a:t>L’introduction du CCF en E6 </a:t>
            </a:r>
            <a:r>
              <a:rPr lang="fr-FR" sz="2000" smtClean="0"/>
              <a:t>(suite)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276475"/>
            <a:ext cx="8305800" cy="4953000"/>
          </a:xfrm>
        </p:spPr>
        <p:txBody>
          <a:bodyPr/>
          <a:lstStyle/>
          <a:p>
            <a:pPr eaLnBrk="1" hangingPunct="1"/>
            <a:r>
              <a:rPr lang="fr-FR" smtClean="0"/>
              <a:t>Le dispositif :</a:t>
            </a:r>
          </a:p>
          <a:p>
            <a:pPr lvl="1" eaLnBrk="1" hangingPunct="1"/>
            <a:r>
              <a:rPr lang="fr-FR" smtClean="0"/>
              <a:t>Une seule situation d’évaluation, comme en ponctuel ;</a:t>
            </a:r>
          </a:p>
          <a:p>
            <a:pPr lvl="1" eaLnBrk="1" hangingPunct="1"/>
            <a:r>
              <a:rPr lang="fr-FR" smtClean="0"/>
              <a:t>Une évaluation qui peut être faite en plusieurs temps ;</a:t>
            </a:r>
          </a:p>
          <a:p>
            <a:pPr lvl="1" eaLnBrk="1" hangingPunct="1"/>
            <a:r>
              <a:rPr lang="fr-FR" smtClean="0"/>
              <a:t>Une liberté de choix de la date (quand l’étudiant ou l’apprenti est prêt) ;</a:t>
            </a:r>
          </a:p>
          <a:p>
            <a:pPr lvl="1" eaLnBrk="1" hangingPunct="1"/>
            <a:r>
              <a:rPr lang="fr-FR" smtClean="0"/>
              <a:t>Une durée d’évaluation qui ne peut dépasser 50 minutes.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65l">
  <a:themeElements>
    <a:clrScheme name="Thème Office 3">
      <a:dk1>
        <a:srgbClr val="000000"/>
      </a:dk1>
      <a:lt1>
        <a:srgbClr val="FFFFFF"/>
      </a:lt1>
      <a:dk2>
        <a:srgbClr val="37399B"/>
      </a:dk2>
      <a:lt2>
        <a:srgbClr val="C0C0C0"/>
      </a:lt2>
      <a:accent1>
        <a:srgbClr val="699DE9"/>
      </a:accent1>
      <a:accent2>
        <a:srgbClr val="EFB049"/>
      </a:accent2>
      <a:accent3>
        <a:srgbClr val="FFFFFF"/>
      </a:accent3>
      <a:accent4>
        <a:srgbClr val="000000"/>
      </a:accent4>
      <a:accent5>
        <a:srgbClr val="B9CCF2"/>
      </a:accent5>
      <a:accent6>
        <a:srgbClr val="D99F41"/>
      </a:accent6>
      <a:hlink>
        <a:srgbClr val="7476DC"/>
      </a:hlink>
      <a:folHlink>
        <a:srgbClr val="9AC664"/>
      </a:folHlink>
    </a:clrScheme>
    <a:fontScheme name="Thèm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ème Office 1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F4EE6"/>
        </a:accent1>
        <a:accent2>
          <a:srgbClr val="69BFF9"/>
        </a:accent2>
        <a:accent3>
          <a:srgbClr val="FFFFFF"/>
        </a:accent3>
        <a:accent4>
          <a:srgbClr val="000000"/>
        </a:accent4>
        <a:accent5>
          <a:srgbClr val="BBB2F0"/>
        </a:accent5>
        <a:accent6>
          <a:srgbClr val="5EADE2"/>
        </a:accent6>
        <a:hlink>
          <a:srgbClr val="D17FB6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165E86"/>
        </a:dk2>
        <a:lt2>
          <a:srgbClr val="969696"/>
        </a:lt2>
        <a:accent1>
          <a:srgbClr val="33C5A9"/>
        </a:accent1>
        <a:accent2>
          <a:srgbClr val="90DE88"/>
        </a:accent2>
        <a:accent3>
          <a:srgbClr val="FFFFFF"/>
        </a:accent3>
        <a:accent4>
          <a:srgbClr val="000000"/>
        </a:accent4>
        <a:accent5>
          <a:srgbClr val="ADDFD1"/>
        </a:accent5>
        <a:accent6>
          <a:srgbClr val="82C97B"/>
        </a:accent6>
        <a:hlink>
          <a:srgbClr val="7D96D3"/>
        </a:hlink>
        <a:folHlink>
          <a:srgbClr val="DEDB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37399B"/>
        </a:dk2>
        <a:lt2>
          <a:srgbClr val="C0C0C0"/>
        </a:lt2>
        <a:accent1>
          <a:srgbClr val="699DE9"/>
        </a:accent1>
        <a:accent2>
          <a:srgbClr val="EFB049"/>
        </a:accent2>
        <a:accent3>
          <a:srgbClr val="FFFFFF"/>
        </a:accent3>
        <a:accent4>
          <a:srgbClr val="000000"/>
        </a:accent4>
        <a:accent5>
          <a:srgbClr val="B9CCF2"/>
        </a:accent5>
        <a:accent6>
          <a:srgbClr val="D99F41"/>
        </a:accent6>
        <a:hlink>
          <a:srgbClr val="7476DC"/>
        </a:hlink>
        <a:folHlink>
          <a:srgbClr val="9AC66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cdb2004165l</Template>
  <TotalTime>996</TotalTime>
  <Words>651</Words>
  <Application>Microsoft Office PowerPoint</Application>
  <PresentationFormat>On-screen Show (4:3)</PresentationFormat>
  <Paragraphs>70</Paragraphs>
  <Slides>16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Modèle de conception</vt:lpstr>
      </vt:variant>
      <vt:variant>
        <vt:i4>3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3" baseType="lpstr">
      <vt:lpstr>Arial</vt:lpstr>
      <vt:lpstr>Wingdings</vt:lpstr>
      <vt:lpstr>Calibri</vt:lpstr>
      <vt:lpstr>cdb2004165l</vt:lpstr>
      <vt:lpstr>cdb2004165l</vt:lpstr>
      <vt:lpstr>cdb2004165l</vt:lpstr>
      <vt:lpstr>Image</vt:lpstr>
      <vt:lpstr>Séminaire  BTS Technico-Commercial . ENC Bessières  Mercredi 14 mars 2012</vt:lpstr>
      <vt:lpstr>Programme du séminaire</vt:lpstr>
      <vt:lpstr>Programme du séminaire (suite)</vt:lpstr>
      <vt:lpstr>Les évolutions importantes</vt:lpstr>
      <vt:lpstr>La mise en œuvre du référentiel</vt:lpstr>
      <vt:lpstr>Les modifications du référentiel</vt:lpstr>
      <vt:lpstr>Les modifications du référentiel </vt:lpstr>
      <vt:lpstr>L’introduction du CCF dans l’épreuve E6 </vt:lpstr>
      <vt:lpstr>L’introduction du CCF en E6 (suite)</vt:lpstr>
      <vt:lpstr>L’introduction du CCF en E6 (fin)</vt:lpstr>
      <vt:lpstr>Les conséquences de la loi Cherpion</vt:lpstr>
      <vt:lpstr>Les conséquences de la loi Cherpion  (suite et fin) </vt:lpstr>
      <vt:lpstr>Les partenariats</vt:lpstr>
      <vt:lpstr>La plateforme bts-tc.org</vt:lpstr>
      <vt:lpstr>Diapositive 15</vt:lpstr>
      <vt:lpstr>Diapositive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Séminaire BTS  Technico-Commercial . ENC Béssières  Mercredi 14 mars 2012</dc:title>
  <dc:creator>LARTIGUE</dc:creator>
  <cp:lastModifiedBy>STSI</cp:lastModifiedBy>
  <cp:revision>237</cp:revision>
  <dcterms:created xsi:type="dcterms:W3CDTF">2012-02-15T15:13:59Z</dcterms:created>
  <dcterms:modified xsi:type="dcterms:W3CDTF">2012-03-14T10:23:55Z</dcterms:modified>
</cp:coreProperties>
</file>