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9456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A8683-CE03-4D24-99E9-2DF573DF1D9C}" type="datetimeFigureOut">
              <a:rPr lang="fr-FR" smtClean="0"/>
              <a:t>08/03/2009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164EB-4B07-413A-9041-E39BD30B919C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50392-4B53-4116-A8A9-6F04D88FA776}" type="datetimeFigureOut">
              <a:rPr lang="fr-FR" smtClean="0"/>
              <a:t>08/03/2009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94E47-CE66-494D-A53E-E4713F3CACF4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75C80-773E-4ED9-8C00-3D7DD84DB1F8}" type="slidenum">
              <a:rPr lang="fr-FR"/>
              <a:pPr/>
              <a:t>3</a:t>
            </a:fld>
            <a:endParaRPr lang="fr-FR" dirty="0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774700"/>
            <a:ext cx="4859338" cy="3644900"/>
          </a:xfrm>
          <a:ln w="12700" cap="flat">
            <a:solidFill>
              <a:schemeClr val="tx1"/>
            </a:solidFill>
          </a:ln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2048" y="4738549"/>
            <a:ext cx="5072327" cy="4446870"/>
          </a:xfrm>
          <a:noFill/>
          <a:ln/>
        </p:spPr>
        <p:txBody>
          <a:bodyPr lIns="88224" tIns="47155" rIns="88224" bIns="47155"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75C80-773E-4ED9-8C00-3D7DD84DB1F8}" type="slidenum">
              <a:rPr lang="fr-FR"/>
              <a:pPr/>
              <a:t>4</a:t>
            </a:fld>
            <a:endParaRPr lang="fr-FR" dirty="0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774700"/>
            <a:ext cx="4859338" cy="3644900"/>
          </a:xfrm>
          <a:ln w="12700" cap="flat">
            <a:solidFill>
              <a:schemeClr val="tx1"/>
            </a:solidFill>
          </a:ln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2048" y="4738549"/>
            <a:ext cx="5072327" cy="4446870"/>
          </a:xfrm>
          <a:noFill/>
          <a:ln/>
        </p:spPr>
        <p:txBody>
          <a:bodyPr lIns="88224" tIns="47155" rIns="88224" bIns="47155"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75C80-773E-4ED9-8C00-3D7DD84DB1F8}" type="slidenum">
              <a:rPr lang="fr-FR"/>
              <a:pPr/>
              <a:t>5</a:t>
            </a:fld>
            <a:endParaRPr lang="fr-FR" dirty="0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774700"/>
            <a:ext cx="4859338" cy="3644900"/>
          </a:xfrm>
          <a:ln w="12700" cap="flat">
            <a:solidFill>
              <a:schemeClr val="tx1"/>
            </a:solidFill>
          </a:ln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2048" y="4738549"/>
            <a:ext cx="5072327" cy="4446870"/>
          </a:xfrm>
          <a:noFill/>
          <a:ln/>
        </p:spPr>
        <p:txBody>
          <a:bodyPr lIns="88224" tIns="47155" rIns="88224" bIns="47155"/>
          <a:lstStyle/>
          <a:p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4E13-8EA2-49EC-84E1-C76AB2AF59DE}" type="datetimeFigureOut">
              <a:rPr lang="fr-FR" smtClean="0"/>
              <a:pPr/>
              <a:t>08/03/2009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E14A-E2C5-41A1-B927-7EF93845B9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4E13-8EA2-49EC-84E1-C76AB2AF59DE}" type="datetimeFigureOut">
              <a:rPr lang="fr-FR" smtClean="0"/>
              <a:pPr/>
              <a:t>08/03/2009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E14A-E2C5-41A1-B927-7EF93845B9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4E13-8EA2-49EC-84E1-C76AB2AF59DE}" type="datetimeFigureOut">
              <a:rPr lang="fr-FR" smtClean="0"/>
              <a:pPr/>
              <a:t>08/03/2009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E14A-E2C5-41A1-B927-7EF93845B9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4E13-8EA2-49EC-84E1-C76AB2AF59DE}" type="datetimeFigureOut">
              <a:rPr lang="fr-FR" smtClean="0"/>
              <a:pPr/>
              <a:t>08/03/2009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E14A-E2C5-41A1-B927-7EF93845B9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4E13-8EA2-49EC-84E1-C76AB2AF59DE}" type="datetimeFigureOut">
              <a:rPr lang="fr-FR" smtClean="0"/>
              <a:pPr/>
              <a:t>08/03/2009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E14A-E2C5-41A1-B927-7EF93845B9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4E13-8EA2-49EC-84E1-C76AB2AF59DE}" type="datetimeFigureOut">
              <a:rPr lang="fr-FR" smtClean="0"/>
              <a:pPr/>
              <a:t>08/03/2009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E14A-E2C5-41A1-B927-7EF93845B9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4E13-8EA2-49EC-84E1-C76AB2AF59DE}" type="datetimeFigureOut">
              <a:rPr lang="fr-FR" smtClean="0"/>
              <a:pPr/>
              <a:t>08/03/2009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E14A-E2C5-41A1-B927-7EF93845B9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4E13-8EA2-49EC-84E1-C76AB2AF59DE}" type="datetimeFigureOut">
              <a:rPr lang="fr-FR" smtClean="0"/>
              <a:pPr/>
              <a:t>08/03/2009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E14A-E2C5-41A1-B927-7EF93845B9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4E13-8EA2-49EC-84E1-C76AB2AF59DE}" type="datetimeFigureOut">
              <a:rPr lang="fr-FR" smtClean="0"/>
              <a:pPr/>
              <a:t>08/03/2009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E14A-E2C5-41A1-B927-7EF93845B9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4E13-8EA2-49EC-84E1-C76AB2AF59DE}" type="datetimeFigureOut">
              <a:rPr lang="fr-FR" smtClean="0"/>
              <a:pPr/>
              <a:t>08/03/2009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E14A-E2C5-41A1-B927-7EF93845B9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4E13-8EA2-49EC-84E1-C76AB2AF59DE}" type="datetimeFigureOut">
              <a:rPr lang="fr-FR" smtClean="0"/>
              <a:pPr/>
              <a:t>08/03/2009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E14A-E2C5-41A1-B927-7EF93845B9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94E13-8EA2-49EC-84E1-C76AB2AF59DE}" type="datetimeFigureOut">
              <a:rPr lang="fr-FR" smtClean="0"/>
              <a:pPr/>
              <a:t>08/03/2009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9E14A-E2C5-41A1-B927-7EF93845B95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7475" y="42863"/>
            <a:ext cx="9380538" cy="677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42844" y="214290"/>
            <a:ext cx="5786478" cy="67710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fr-FR" sz="1400" b="1" dirty="0" smtClean="0"/>
              <a:t>Exercice sur le repérage du soleil</a:t>
            </a:r>
          </a:p>
          <a:p>
            <a:pPr lvl="0"/>
            <a:r>
              <a:rPr lang="fr-FR" sz="1200" dirty="0" smtClean="0"/>
              <a:t>1) Donner la durée d’ensoleillement le 21 mars</a:t>
            </a:r>
          </a:p>
          <a:p>
            <a:r>
              <a:rPr lang="fr-FR" sz="1200" dirty="0" smtClean="0"/>
              <a:t>2) Donner la hauteur et l’azimut du soleil le 23 juillet à 11 heures.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145807" y="6488668"/>
            <a:ext cx="2706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/>
              <a:t>Le Solaire thermique 	</a:t>
            </a:r>
            <a:r>
              <a:rPr lang="fr-FR" sz="1400" b="1" dirty="0" smtClean="0"/>
              <a:t>Annexe 1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7475" y="42863"/>
            <a:ext cx="9380538" cy="677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281210"/>
            <a:ext cx="6000792" cy="8617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indent="-228600"/>
            <a:r>
              <a:rPr lang="fr-FR" sz="1400" b="1" dirty="0" smtClean="0"/>
              <a:t>Exercice sur les masques</a:t>
            </a:r>
          </a:p>
          <a:p>
            <a:pPr marL="228600" lvl="0" indent="-228600">
              <a:buAutoNum type="arabicParenR"/>
            </a:pPr>
            <a:r>
              <a:rPr lang="fr-FR" sz="1200" dirty="0" smtClean="0"/>
              <a:t>Reporter sur le graphe de la trajectoire du soleil les mesures de masques relevées sur le site d’implantation de capteurs solaires.</a:t>
            </a:r>
          </a:p>
          <a:p>
            <a:pPr marL="228600" indent="-228600">
              <a:buFontTx/>
              <a:buAutoNum type="arabicParenR"/>
            </a:pPr>
            <a:r>
              <a:rPr lang="fr-FR" sz="1200" dirty="0" smtClean="0"/>
              <a:t>Donner la durée d’ensoleillement le 21 mars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38225"/>
            <a:ext cx="57435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6145807" y="6488668"/>
            <a:ext cx="2706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/>
              <a:t>Le Solaire thermique 	</a:t>
            </a:r>
            <a:r>
              <a:rPr lang="fr-FR" sz="1400" b="1" smtClean="0"/>
              <a:t>Annexe 2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7475" y="42863"/>
            <a:ext cx="9380538" cy="677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Rectangle 38"/>
          <p:cNvSpPr/>
          <p:nvPr/>
        </p:nvSpPr>
        <p:spPr>
          <a:xfrm>
            <a:off x="2996588" y="0"/>
            <a:ext cx="3205908" cy="837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917" name="Rectangle 93"/>
          <p:cNvSpPr>
            <a:spLocks noGrp="1" noChangeArrowheads="1"/>
          </p:cNvSpPr>
          <p:nvPr>
            <p:ph type="title"/>
          </p:nvPr>
        </p:nvSpPr>
        <p:spPr>
          <a:xfrm>
            <a:off x="5062350" y="6511465"/>
            <a:ext cx="4257922" cy="291450"/>
          </a:xfrm>
          <a:solidFill>
            <a:schemeClr val="bg1"/>
          </a:solidFill>
          <a:ln/>
        </p:spPr>
        <p:txBody>
          <a:bodyPr>
            <a:noAutofit/>
          </a:bodyPr>
          <a:lstStyle/>
          <a:p>
            <a:pPr algn="l"/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Trajectoire du soleil (Perpignan, Latitude = 43°)</a:t>
            </a:r>
            <a:endParaRPr lang="fr-FR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Forme libre 5"/>
          <p:cNvSpPr/>
          <p:nvPr/>
        </p:nvSpPr>
        <p:spPr>
          <a:xfrm>
            <a:off x="2166730" y="3447222"/>
            <a:ext cx="5009322" cy="2685221"/>
          </a:xfrm>
          <a:custGeom>
            <a:avLst/>
            <a:gdLst>
              <a:gd name="connsiteX0" fmla="*/ 0 w 5148470"/>
              <a:gd name="connsiteY0" fmla="*/ 2665343 h 2685221"/>
              <a:gd name="connsiteX1" fmla="*/ 606287 w 5148470"/>
              <a:gd name="connsiteY1" fmla="*/ 1472648 h 2685221"/>
              <a:gd name="connsiteX2" fmla="*/ 954157 w 5148470"/>
              <a:gd name="connsiteY2" fmla="*/ 916056 h 2685221"/>
              <a:gd name="connsiteX3" fmla="*/ 1391479 w 5148470"/>
              <a:gd name="connsiteY3" fmla="*/ 438978 h 2685221"/>
              <a:gd name="connsiteX4" fmla="*/ 1908313 w 5148470"/>
              <a:gd name="connsiteY4" fmla="*/ 120926 h 2685221"/>
              <a:gd name="connsiteX5" fmla="*/ 2494722 w 5148470"/>
              <a:gd name="connsiteY5" fmla="*/ 1656 h 2685221"/>
              <a:gd name="connsiteX6" fmla="*/ 3101009 w 5148470"/>
              <a:gd name="connsiteY6" fmla="*/ 130865 h 2685221"/>
              <a:gd name="connsiteX7" fmla="*/ 3617844 w 5148470"/>
              <a:gd name="connsiteY7" fmla="*/ 448917 h 2685221"/>
              <a:gd name="connsiteX8" fmla="*/ 4055166 w 5148470"/>
              <a:gd name="connsiteY8" fmla="*/ 925995 h 2685221"/>
              <a:gd name="connsiteX9" fmla="*/ 4412974 w 5148470"/>
              <a:gd name="connsiteY9" fmla="*/ 1472648 h 2685221"/>
              <a:gd name="connsiteX10" fmla="*/ 4721087 w 5148470"/>
              <a:gd name="connsiteY10" fmla="*/ 2088874 h 2685221"/>
              <a:gd name="connsiteX11" fmla="*/ 5009322 w 5148470"/>
              <a:gd name="connsiteY11" fmla="*/ 2685221 h 2685221"/>
              <a:gd name="connsiteX12" fmla="*/ 5009322 w 5148470"/>
              <a:gd name="connsiteY12" fmla="*/ 2685221 h 2685221"/>
              <a:gd name="connsiteX13" fmla="*/ 5148470 w 5148470"/>
              <a:gd name="connsiteY13" fmla="*/ 1512404 h 2685221"/>
              <a:gd name="connsiteX0" fmla="*/ 0 w 5009322"/>
              <a:gd name="connsiteY0" fmla="*/ 2665343 h 2685221"/>
              <a:gd name="connsiteX1" fmla="*/ 606287 w 5009322"/>
              <a:gd name="connsiteY1" fmla="*/ 1472648 h 2685221"/>
              <a:gd name="connsiteX2" fmla="*/ 954157 w 5009322"/>
              <a:gd name="connsiteY2" fmla="*/ 916056 h 2685221"/>
              <a:gd name="connsiteX3" fmla="*/ 1391479 w 5009322"/>
              <a:gd name="connsiteY3" fmla="*/ 438978 h 2685221"/>
              <a:gd name="connsiteX4" fmla="*/ 1908313 w 5009322"/>
              <a:gd name="connsiteY4" fmla="*/ 120926 h 2685221"/>
              <a:gd name="connsiteX5" fmla="*/ 2494722 w 5009322"/>
              <a:gd name="connsiteY5" fmla="*/ 1656 h 2685221"/>
              <a:gd name="connsiteX6" fmla="*/ 3101009 w 5009322"/>
              <a:gd name="connsiteY6" fmla="*/ 130865 h 2685221"/>
              <a:gd name="connsiteX7" fmla="*/ 3617844 w 5009322"/>
              <a:gd name="connsiteY7" fmla="*/ 448917 h 2685221"/>
              <a:gd name="connsiteX8" fmla="*/ 4055166 w 5009322"/>
              <a:gd name="connsiteY8" fmla="*/ 925995 h 2685221"/>
              <a:gd name="connsiteX9" fmla="*/ 4412974 w 5009322"/>
              <a:gd name="connsiteY9" fmla="*/ 1472648 h 2685221"/>
              <a:gd name="connsiteX10" fmla="*/ 4721087 w 5009322"/>
              <a:gd name="connsiteY10" fmla="*/ 2088874 h 2685221"/>
              <a:gd name="connsiteX11" fmla="*/ 5009322 w 5009322"/>
              <a:gd name="connsiteY11" fmla="*/ 2685221 h 2685221"/>
              <a:gd name="connsiteX12" fmla="*/ 5009322 w 5009322"/>
              <a:gd name="connsiteY12" fmla="*/ 2685221 h 2685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009322" h="2685221">
                <a:moveTo>
                  <a:pt x="0" y="2665343"/>
                </a:moveTo>
                <a:cubicBezTo>
                  <a:pt x="223630" y="2214769"/>
                  <a:pt x="447261" y="1764196"/>
                  <a:pt x="606287" y="1472648"/>
                </a:cubicBezTo>
                <a:cubicBezTo>
                  <a:pt x="765313" y="1181100"/>
                  <a:pt x="823292" y="1088334"/>
                  <a:pt x="954157" y="916056"/>
                </a:cubicBezTo>
                <a:cubicBezTo>
                  <a:pt x="1085022" y="743778"/>
                  <a:pt x="1232453" y="571500"/>
                  <a:pt x="1391479" y="438978"/>
                </a:cubicBezTo>
                <a:cubicBezTo>
                  <a:pt x="1550505" y="306456"/>
                  <a:pt x="1724439" y="193813"/>
                  <a:pt x="1908313" y="120926"/>
                </a:cubicBezTo>
                <a:cubicBezTo>
                  <a:pt x="2092187" y="48039"/>
                  <a:pt x="2295939" y="0"/>
                  <a:pt x="2494722" y="1656"/>
                </a:cubicBezTo>
                <a:cubicBezTo>
                  <a:pt x="2693505" y="3312"/>
                  <a:pt x="2913822" y="56322"/>
                  <a:pt x="3101009" y="130865"/>
                </a:cubicBezTo>
                <a:cubicBezTo>
                  <a:pt x="3288196" y="205408"/>
                  <a:pt x="3458818" y="316395"/>
                  <a:pt x="3617844" y="448917"/>
                </a:cubicBezTo>
                <a:cubicBezTo>
                  <a:pt x="3776870" y="581439"/>
                  <a:pt x="3922644" y="755373"/>
                  <a:pt x="4055166" y="925995"/>
                </a:cubicBezTo>
                <a:cubicBezTo>
                  <a:pt x="4187688" y="1096617"/>
                  <a:pt x="4301987" y="1278835"/>
                  <a:pt x="4412974" y="1472648"/>
                </a:cubicBezTo>
                <a:cubicBezTo>
                  <a:pt x="4523961" y="1666461"/>
                  <a:pt x="4621696" y="1886779"/>
                  <a:pt x="4721087" y="2088874"/>
                </a:cubicBezTo>
                <a:cubicBezTo>
                  <a:pt x="4820478" y="2290969"/>
                  <a:pt x="5009322" y="2685221"/>
                  <a:pt x="5009322" y="2685221"/>
                </a:cubicBezTo>
                <a:lnTo>
                  <a:pt x="5009322" y="2685221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428992" y="1285860"/>
            <a:ext cx="3342133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Durée d’ensoleillement 12 heures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214810" y="3143248"/>
            <a:ext cx="5715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613783" y="567809"/>
            <a:ext cx="4575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dirty="0" smtClean="0"/>
              <a:t>1) Donner la durée d’ensoleillement le 21 mars</a:t>
            </a:r>
            <a:endParaRPr lang="fr-FR" dirty="0"/>
          </a:p>
        </p:txBody>
      </p:sp>
      <p:grpSp>
        <p:nvGrpSpPr>
          <p:cNvPr id="2" name="Groupe 16"/>
          <p:cNvGrpSpPr/>
          <p:nvPr/>
        </p:nvGrpSpPr>
        <p:grpSpPr>
          <a:xfrm>
            <a:off x="1142976" y="4929198"/>
            <a:ext cx="1004801" cy="1184523"/>
            <a:chOff x="1142976" y="4929198"/>
            <a:chExt cx="1004801" cy="1184523"/>
          </a:xfrm>
        </p:grpSpPr>
        <p:sp>
          <p:nvSpPr>
            <p:cNvPr id="7" name="Ellipse 6"/>
            <p:cNvSpPr/>
            <p:nvPr/>
          </p:nvSpPr>
          <p:spPr>
            <a:xfrm>
              <a:off x="1142976" y="4929198"/>
              <a:ext cx="571504" cy="35719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Forme libre 13"/>
            <p:cNvSpPr/>
            <p:nvPr/>
          </p:nvSpPr>
          <p:spPr>
            <a:xfrm>
              <a:off x="1648047" y="5231219"/>
              <a:ext cx="499730" cy="882502"/>
            </a:xfrm>
            <a:custGeom>
              <a:avLst/>
              <a:gdLst>
                <a:gd name="connsiteX0" fmla="*/ 0 w 499730"/>
                <a:gd name="connsiteY0" fmla="*/ 0 h 882502"/>
                <a:gd name="connsiteX1" fmla="*/ 159488 w 499730"/>
                <a:gd name="connsiteY1" fmla="*/ 223283 h 882502"/>
                <a:gd name="connsiteX2" fmla="*/ 318976 w 499730"/>
                <a:gd name="connsiteY2" fmla="*/ 520995 h 882502"/>
                <a:gd name="connsiteX3" fmla="*/ 499730 w 499730"/>
                <a:gd name="connsiteY3" fmla="*/ 882502 h 882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9730" h="882502">
                  <a:moveTo>
                    <a:pt x="0" y="0"/>
                  </a:moveTo>
                  <a:cubicBezTo>
                    <a:pt x="53162" y="68225"/>
                    <a:pt x="106325" y="136451"/>
                    <a:pt x="159488" y="223283"/>
                  </a:cubicBezTo>
                  <a:cubicBezTo>
                    <a:pt x="212651" y="310115"/>
                    <a:pt x="262269" y="411125"/>
                    <a:pt x="318976" y="520995"/>
                  </a:cubicBezTo>
                  <a:cubicBezTo>
                    <a:pt x="375683" y="630865"/>
                    <a:pt x="437706" y="756683"/>
                    <a:pt x="499730" y="882502"/>
                  </a:cubicBezTo>
                </a:path>
              </a:pathLst>
            </a:cu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" name="Groupe 17"/>
          <p:cNvGrpSpPr/>
          <p:nvPr/>
        </p:nvGrpSpPr>
        <p:grpSpPr>
          <a:xfrm>
            <a:off x="7187609" y="4929198"/>
            <a:ext cx="956291" cy="1195155"/>
            <a:chOff x="7187609" y="4929198"/>
            <a:chExt cx="956291" cy="1195155"/>
          </a:xfrm>
        </p:grpSpPr>
        <p:sp>
          <p:nvSpPr>
            <p:cNvPr id="8" name="Ellipse 7"/>
            <p:cNvSpPr/>
            <p:nvPr/>
          </p:nvSpPr>
          <p:spPr>
            <a:xfrm>
              <a:off x="7572396" y="4929198"/>
              <a:ext cx="571504" cy="35719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Forme libre 15"/>
            <p:cNvSpPr/>
            <p:nvPr/>
          </p:nvSpPr>
          <p:spPr>
            <a:xfrm>
              <a:off x="7187609" y="5273749"/>
              <a:ext cx="478465" cy="850604"/>
            </a:xfrm>
            <a:custGeom>
              <a:avLst/>
              <a:gdLst>
                <a:gd name="connsiteX0" fmla="*/ 0 w 478465"/>
                <a:gd name="connsiteY0" fmla="*/ 850604 h 850604"/>
                <a:gd name="connsiteX1" fmla="*/ 233917 w 478465"/>
                <a:gd name="connsiteY1" fmla="*/ 425302 h 850604"/>
                <a:gd name="connsiteX2" fmla="*/ 478465 w 478465"/>
                <a:gd name="connsiteY2" fmla="*/ 0 h 85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8465" h="850604">
                  <a:moveTo>
                    <a:pt x="0" y="850604"/>
                  </a:moveTo>
                  <a:cubicBezTo>
                    <a:pt x="77086" y="708836"/>
                    <a:pt x="154173" y="567069"/>
                    <a:pt x="233917" y="425302"/>
                  </a:cubicBezTo>
                  <a:cubicBezTo>
                    <a:pt x="313661" y="283535"/>
                    <a:pt x="396063" y="141767"/>
                    <a:pt x="478465" y="0"/>
                  </a:cubicBezTo>
                </a:path>
              </a:pathLst>
            </a:cu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38" name="Rectangle 29"/>
          <p:cNvSpPr txBox="1">
            <a:spLocks noChangeArrowheads="1"/>
          </p:cNvSpPr>
          <p:nvPr/>
        </p:nvSpPr>
        <p:spPr>
          <a:xfrm>
            <a:off x="418695" y="143688"/>
            <a:ext cx="3355863" cy="4175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 Repérage du soleil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ZoneTexte 16"/>
          <p:cNvSpPr txBox="1"/>
          <p:nvPr/>
        </p:nvSpPr>
        <p:spPr>
          <a:xfrm rot="2356268">
            <a:off x="7241864" y="1083109"/>
            <a:ext cx="1869743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400" dirty="0" smtClean="0">
                <a:solidFill>
                  <a:srgbClr val="FF0000"/>
                </a:solidFill>
              </a:rPr>
              <a:t>Corrigé</a:t>
            </a:r>
            <a:endParaRPr lang="fr-FR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7475" y="42863"/>
            <a:ext cx="9380538" cy="677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7143768" y="2357430"/>
            <a:ext cx="144821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Hauteur : 64°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Azimut : 46°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3686173" y="2438381"/>
            <a:ext cx="71438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Forme libre 9"/>
          <p:cNvSpPr/>
          <p:nvPr/>
        </p:nvSpPr>
        <p:spPr>
          <a:xfrm>
            <a:off x="1351722" y="2286000"/>
            <a:ext cx="6609521" cy="3836504"/>
          </a:xfrm>
          <a:custGeom>
            <a:avLst/>
            <a:gdLst>
              <a:gd name="connsiteX0" fmla="*/ 0 w 6609521"/>
              <a:gd name="connsiteY0" fmla="*/ 3836504 h 3836504"/>
              <a:gd name="connsiteX1" fmla="*/ 397565 w 6609521"/>
              <a:gd name="connsiteY1" fmla="*/ 3061252 h 3836504"/>
              <a:gd name="connsiteX2" fmla="*/ 646043 w 6609521"/>
              <a:gd name="connsiteY2" fmla="*/ 2445026 h 3836504"/>
              <a:gd name="connsiteX3" fmla="*/ 934278 w 6609521"/>
              <a:gd name="connsiteY3" fmla="*/ 1818861 h 3836504"/>
              <a:gd name="connsiteX4" fmla="*/ 1272208 w 6609521"/>
              <a:gd name="connsiteY4" fmla="*/ 1192696 h 3836504"/>
              <a:gd name="connsiteX5" fmla="*/ 1709530 w 6609521"/>
              <a:gd name="connsiteY5" fmla="*/ 646043 h 3836504"/>
              <a:gd name="connsiteX6" fmla="*/ 2385391 w 6609521"/>
              <a:gd name="connsiteY6" fmla="*/ 178904 h 3836504"/>
              <a:gd name="connsiteX7" fmla="*/ 2902226 w 6609521"/>
              <a:gd name="connsiteY7" fmla="*/ 29817 h 3836504"/>
              <a:gd name="connsiteX8" fmla="*/ 3319669 w 6609521"/>
              <a:gd name="connsiteY8" fmla="*/ 0 h 3836504"/>
              <a:gd name="connsiteX9" fmla="*/ 3747052 w 6609521"/>
              <a:gd name="connsiteY9" fmla="*/ 29817 h 3836504"/>
              <a:gd name="connsiteX10" fmla="*/ 4253948 w 6609521"/>
              <a:gd name="connsiteY10" fmla="*/ 178904 h 3836504"/>
              <a:gd name="connsiteX11" fmla="*/ 4909930 w 6609521"/>
              <a:gd name="connsiteY11" fmla="*/ 636104 h 3836504"/>
              <a:gd name="connsiteX12" fmla="*/ 5357191 w 6609521"/>
              <a:gd name="connsiteY12" fmla="*/ 1202635 h 3836504"/>
              <a:gd name="connsiteX13" fmla="*/ 5705061 w 6609521"/>
              <a:gd name="connsiteY13" fmla="*/ 1828800 h 3836504"/>
              <a:gd name="connsiteX14" fmla="*/ 5983356 w 6609521"/>
              <a:gd name="connsiteY14" fmla="*/ 2454965 h 3836504"/>
              <a:gd name="connsiteX15" fmla="*/ 6261652 w 6609521"/>
              <a:gd name="connsiteY15" fmla="*/ 3071191 h 3836504"/>
              <a:gd name="connsiteX16" fmla="*/ 6520069 w 6609521"/>
              <a:gd name="connsiteY16" fmla="*/ 3657600 h 3836504"/>
              <a:gd name="connsiteX17" fmla="*/ 6609521 w 6609521"/>
              <a:gd name="connsiteY17" fmla="*/ 3826565 h 3836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609521" h="3836504">
                <a:moveTo>
                  <a:pt x="0" y="3836504"/>
                </a:moveTo>
                <a:cubicBezTo>
                  <a:pt x="144945" y="3564834"/>
                  <a:pt x="289891" y="3293165"/>
                  <a:pt x="397565" y="3061252"/>
                </a:cubicBezTo>
                <a:cubicBezTo>
                  <a:pt x="505239" y="2829339"/>
                  <a:pt x="556591" y="2652091"/>
                  <a:pt x="646043" y="2445026"/>
                </a:cubicBezTo>
                <a:cubicBezTo>
                  <a:pt x="735495" y="2237961"/>
                  <a:pt x="829917" y="2027583"/>
                  <a:pt x="934278" y="1818861"/>
                </a:cubicBezTo>
                <a:cubicBezTo>
                  <a:pt x="1038639" y="1610139"/>
                  <a:pt x="1142999" y="1388166"/>
                  <a:pt x="1272208" y="1192696"/>
                </a:cubicBezTo>
                <a:cubicBezTo>
                  <a:pt x="1401417" y="997226"/>
                  <a:pt x="1524000" y="815008"/>
                  <a:pt x="1709530" y="646043"/>
                </a:cubicBezTo>
                <a:cubicBezTo>
                  <a:pt x="1895060" y="477078"/>
                  <a:pt x="2186608" y="281608"/>
                  <a:pt x="2385391" y="178904"/>
                </a:cubicBezTo>
                <a:cubicBezTo>
                  <a:pt x="2584174" y="76200"/>
                  <a:pt x="2746513" y="59634"/>
                  <a:pt x="2902226" y="29817"/>
                </a:cubicBezTo>
                <a:cubicBezTo>
                  <a:pt x="3057939" y="0"/>
                  <a:pt x="3178865" y="0"/>
                  <a:pt x="3319669" y="0"/>
                </a:cubicBezTo>
                <a:cubicBezTo>
                  <a:pt x="3460473" y="0"/>
                  <a:pt x="3591339" y="0"/>
                  <a:pt x="3747052" y="29817"/>
                </a:cubicBezTo>
                <a:cubicBezTo>
                  <a:pt x="3902765" y="59634"/>
                  <a:pt x="4060135" y="77856"/>
                  <a:pt x="4253948" y="178904"/>
                </a:cubicBezTo>
                <a:cubicBezTo>
                  <a:pt x="4447761" y="279952"/>
                  <a:pt x="4726056" y="465482"/>
                  <a:pt x="4909930" y="636104"/>
                </a:cubicBezTo>
                <a:cubicBezTo>
                  <a:pt x="5093804" y="806726"/>
                  <a:pt x="5224669" y="1003852"/>
                  <a:pt x="5357191" y="1202635"/>
                </a:cubicBezTo>
                <a:cubicBezTo>
                  <a:pt x="5489713" y="1401418"/>
                  <a:pt x="5600700" y="1620078"/>
                  <a:pt x="5705061" y="1828800"/>
                </a:cubicBezTo>
                <a:cubicBezTo>
                  <a:pt x="5809422" y="2037522"/>
                  <a:pt x="5890591" y="2247900"/>
                  <a:pt x="5983356" y="2454965"/>
                </a:cubicBezTo>
                <a:cubicBezTo>
                  <a:pt x="6076121" y="2662030"/>
                  <a:pt x="6172200" y="2870752"/>
                  <a:pt x="6261652" y="3071191"/>
                </a:cubicBezTo>
                <a:cubicBezTo>
                  <a:pt x="6351104" y="3271630"/>
                  <a:pt x="6462091" y="3531704"/>
                  <a:pt x="6520069" y="3657600"/>
                </a:cubicBezTo>
                <a:cubicBezTo>
                  <a:pt x="6578047" y="3783496"/>
                  <a:pt x="6538291" y="3750365"/>
                  <a:pt x="6609521" y="3826565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4572000" y="2214554"/>
            <a:ext cx="5715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Ellipse 14"/>
          <p:cNvSpPr/>
          <p:nvPr/>
        </p:nvSpPr>
        <p:spPr>
          <a:xfrm>
            <a:off x="3214678" y="2000240"/>
            <a:ext cx="571504" cy="35719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0" name="Connecteur droit 19"/>
          <p:cNvCxnSpPr/>
          <p:nvPr/>
        </p:nvCxnSpPr>
        <p:spPr>
          <a:xfrm>
            <a:off x="428596" y="2478840"/>
            <a:ext cx="3321867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rot="5400000">
            <a:off x="1916096" y="4312449"/>
            <a:ext cx="3643338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0" y="230505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64°</a:t>
            </a: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467100" y="6372225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146°</a:t>
            </a: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Forme libre 27"/>
          <p:cNvSpPr/>
          <p:nvPr/>
        </p:nvSpPr>
        <p:spPr>
          <a:xfrm>
            <a:off x="3627912" y="2297875"/>
            <a:ext cx="623454" cy="2553195"/>
          </a:xfrm>
          <a:custGeom>
            <a:avLst/>
            <a:gdLst>
              <a:gd name="connsiteX0" fmla="*/ 0 w 623454"/>
              <a:gd name="connsiteY0" fmla="*/ 0 h 2553195"/>
              <a:gd name="connsiteX1" fmla="*/ 213756 w 623454"/>
              <a:gd name="connsiteY1" fmla="*/ 403761 h 2553195"/>
              <a:gd name="connsiteX2" fmla="*/ 320633 w 623454"/>
              <a:gd name="connsiteY2" fmla="*/ 736270 h 2553195"/>
              <a:gd name="connsiteX3" fmla="*/ 445324 w 623454"/>
              <a:gd name="connsiteY3" fmla="*/ 1282535 h 2553195"/>
              <a:gd name="connsiteX4" fmla="*/ 546265 w 623454"/>
              <a:gd name="connsiteY4" fmla="*/ 1882239 h 2553195"/>
              <a:gd name="connsiteX5" fmla="*/ 623454 w 623454"/>
              <a:gd name="connsiteY5" fmla="*/ 2553195 h 2553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3454" h="2553195">
                <a:moveTo>
                  <a:pt x="0" y="0"/>
                </a:moveTo>
                <a:cubicBezTo>
                  <a:pt x="80158" y="140524"/>
                  <a:pt x="160317" y="281049"/>
                  <a:pt x="213756" y="403761"/>
                </a:cubicBezTo>
                <a:cubicBezTo>
                  <a:pt x="267195" y="526473"/>
                  <a:pt x="282038" y="589808"/>
                  <a:pt x="320633" y="736270"/>
                </a:cubicBezTo>
                <a:cubicBezTo>
                  <a:pt x="359228" y="882732"/>
                  <a:pt x="407719" y="1091540"/>
                  <a:pt x="445324" y="1282535"/>
                </a:cubicBezTo>
                <a:cubicBezTo>
                  <a:pt x="482929" y="1473530"/>
                  <a:pt x="516577" y="1670462"/>
                  <a:pt x="546265" y="1882239"/>
                </a:cubicBezTo>
                <a:cubicBezTo>
                  <a:pt x="575953" y="2094016"/>
                  <a:pt x="599703" y="2323605"/>
                  <a:pt x="623454" y="2553195"/>
                </a:cubicBezTo>
              </a:path>
            </a:pathLst>
          </a:cu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/>
          <p:cNvSpPr/>
          <p:nvPr/>
        </p:nvSpPr>
        <p:spPr>
          <a:xfrm>
            <a:off x="2996588" y="0"/>
            <a:ext cx="3205908" cy="837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93"/>
          <p:cNvSpPr>
            <a:spLocks noGrp="1" noChangeArrowheads="1"/>
          </p:cNvSpPr>
          <p:nvPr>
            <p:ph type="title"/>
          </p:nvPr>
        </p:nvSpPr>
        <p:spPr>
          <a:xfrm>
            <a:off x="5062350" y="6511465"/>
            <a:ext cx="4257922" cy="291450"/>
          </a:xfrm>
          <a:solidFill>
            <a:schemeClr val="bg1"/>
          </a:solidFill>
          <a:ln/>
        </p:spPr>
        <p:txBody>
          <a:bodyPr>
            <a:noAutofit/>
          </a:bodyPr>
          <a:lstStyle/>
          <a:p>
            <a:pPr algn="l"/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Trajectoire du soleil (Perpignan, Latitude = 43°)</a:t>
            </a:r>
            <a:endParaRPr lang="fr-FR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Rectangle 29"/>
          <p:cNvSpPr txBox="1">
            <a:spLocks noChangeArrowheads="1"/>
          </p:cNvSpPr>
          <p:nvPr/>
        </p:nvSpPr>
        <p:spPr>
          <a:xfrm>
            <a:off x="418695" y="143688"/>
            <a:ext cx="3355863" cy="4175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 Repérage du soleil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6250" y="572185"/>
            <a:ext cx="8496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2) </a:t>
            </a:r>
            <a:r>
              <a:rPr lang="fr-FR" dirty="0" smtClean="0"/>
              <a:t>Donner </a:t>
            </a:r>
            <a:r>
              <a:rPr lang="fr-FR" dirty="0" smtClean="0"/>
              <a:t>la hauteur et l’azimut du soleil le 23 juillet à 11 heures.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 rot="2356268">
            <a:off x="7241864" y="1083109"/>
            <a:ext cx="1869743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400" dirty="0" smtClean="0">
                <a:solidFill>
                  <a:srgbClr val="FF0000"/>
                </a:solidFill>
              </a:rPr>
              <a:t>Corrigé</a:t>
            </a:r>
            <a:endParaRPr lang="fr-FR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0" grpId="0" animBg="1"/>
      <p:bldP spid="14" grpId="0" animBg="1"/>
      <p:bldP spid="15" grpId="0" animBg="1"/>
      <p:bldP spid="25" grpId="0"/>
      <p:bldP spid="26" grpId="0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7475" y="42863"/>
            <a:ext cx="9380538" cy="677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e 144"/>
          <p:cNvGrpSpPr/>
          <p:nvPr/>
        </p:nvGrpSpPr>
        <p:grpSpPr>
          <a:xfrm>
            <a:off x="904876" y="4410074"/>
            <a:ext cx="5876924" cy="1714501"/>
            <a:chOff x="904876" y="4410074"/>
            <a:chExt cx="5876924" cy="1714501"/>
          </a:xfrm>
        </p:grpSpPr>
        <p:cxnSp>
          <p:nvCxnSpPr>
            <p:cNvPr id="111" name="Connecteur droit 110"/>
            <p:cNvCxnSpPr/>
            <p:nvPr/>
          </p:nvCxnSpPr>
          <p:spPr>
            <a:xfrm rot="5400000" flipH="1" flipV="1">
              <a:off x="2514601" y="4467226"/>
              <a:ext cx="552449" cy="4381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/>
            <p:cNvCxnSpPr/>
            <p:nvPr/>
          </p:nvCxnSpPr>
          <p:spPr>
            <a:xfrm>
              <a:off x="3000375" y="4410074"/>
              <a:ext cx="714375" cy="56197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/>
            <p:cNvCxnSpPr/>
            <p:nvPr/>
          </p:nvCxnSpPr>
          <p:spPr>
            <a:xfrm flipV="1">
              <a:off x="3714750" y="4591051"/>
              <a:ext cx="942975" cy="38099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/>
            <p:cNvCxnSpPr/>
            <p:nvPr/>
          </p:nvCxnSpPr>
          <p:spPr>
            <a:xfrm>
              <a:off x="4676776" y="4572001"/>
              <a:ext cx="828674" cy="40005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/>
            <p:cNvCxnSpPr/>
            <p:nvPr/>
          </p:nvCxnSpPr>
          <p:spPr>
            <a:xfrm rot="16200000" flipH="1">
              <a:off x="5457825" y="5076825"/>
              <a:ext cx="552450" cy="40005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/>
            <p:cNvCxnSpPr/>
            <p:nvPr/>
          </p:nvCxnSpPr>
          <p:spPr>
            <a:xfrm>
              <a:off x="5944394" y="5544344"/>
              <a:ext cx="837406" cy="58023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/>
            <p:cNvCxnSpPr/>
            <p:nvPr/>
          </p:nvCxnSpPr>
          <p:spPr>
            <a:xfrm rot="10800000" flipV="1">
              <a:off x="904876" y="5324475"/>
              <a:ext cx="847725" cy="77152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/>
            <p:cNvCxnSpPr/>
            <p:nvPr/>
          </p:nvCxnSpPr>
          <p:spPr>
            <a:xfrm flipV="1">
              <a:off x="1743075" y="4962525"/>
              <a:ext cx="828675" cy="36195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9" name="Forme libre 138"/>
          <p:cNvSpPr/>
          <p:nvPr/>
        </p:nvSpPr>
        <p:spPr>
          <a:xfrm>
            <a:off x="3067050" y="3459163"/>
            <a:ext cx="4095750" cy="2655887"/>
          </a:xfrm>
          <a:custGeom>
            <a:avLst/>
            <a:gdLst>
              <a:gd name="connsiteX0" fmla="*/ 0 w 4095750"/>
              <a:gd name="connsiteY0" fmla="*/ 960437 h 2655887"/>
              <a:gd name="connsiteX1" fmla="*/ 295275 w 4095750"/>
              <a:gd name="connsiteY1" fmla="*/ 627062 h 2655887"/>
              <a:gd name="connsiteX2" fmla="*/ 685800 w 4095750"/>
              <a:gd name="connsiteY2" fmla="*/ 293687 h 2655887"/>
              <a:gd name="connsiteX3" fmla="*/ 1019175 w 4095750"/>
              <a:gd name="connsiteY3" fmla="*/ 112712 h 2655887"/>
              <a:gd name="connsiteX4" fmla="*/ 1333500 w 4095750"/>
              <a:gd name="connsiteY4" fmla="*/ 17462 h 2655887"/>
              <a:gd name="connsiteX5" fmla="*/ 1638300 w 4095750"/>
              <a:gd name="connsiteY5" fmla="*/ 7937 h 2655887"/>
              <a:gd name="connsiteX6" fmla="*/ 1895475 w 4095750"/>
              <a:gd name="connsiteY6" fmla="*/ 36512 h 2655887"/>
              <a:gd name="connsiteX7" fmla="*/ 2286000 w 4095750"/>
              <a:gd name="connsiteY7" fmla="*/ 150812 h 2655887"/>
              <a:gd name="connsiteX8" fmla="*/ 2571750 w 4095750"/>
              <a:gd name="connsiteY8" fmla="*/ 312737 h 2655887"/>
              <a:gd name="connsiteX9" fmla="*/ 2867025 w 4095750"/>
              <a:gd name="connsiteY9" fmla="*/ 550862 h 2655887"/>
              <a:gd name="connsiteX10" fmla="*/ 3143250 w 4095750"/>
              <a:gd name="connsiteY10" fmla="*/ 874712 h 2655887"/>
              <a:gd name="connsiteX11" fmla="*/ 3390900 w 4095750"/>
              <a:gd name="connsiteY11" fmla="*/ 1236662 h 2655887"/>
              <a:gd name="connsiteX12" fmla="*/ 3638550 w 4095750"/>
              <a:gd name="connsiteY12" fmla="*/ 1684337 h 2655887"/>
              <a:gd name="connsiteX13" fmla="*/ 3829050 w 4095750"/>
              <a:gd name="connsiteY13" fmla="*/ 2055812 h 2655887"/>
              <a:gd name="connsiteX14" fmla="*/ 4010025 w 4095750"/>
              <a:gd name="connsiteY14" fmla="*/ 2436812 h 2655887"/>
              <a:gd name="connsiteX15" fmla="*/ 4095750 w 4095750"/>
              <a:gd name="connsiteY15" fmla="*/ 2655887 h 265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95750" h="2655887">
                <a:moveTo>
                  <a:pt x="0" y="960437"/>
                </a:moveTo>
                <a:cubicBezTo>
                  <a:pt x="90487" y="849312"/>
                  <a:pt x="180975" y="738187"/>
                  <a:pt x="295275" y="627062"/>
                </a:cubicBezTo>
                <a:cubicBezTo>
                  <a:pt x="409575" y="515937"/>
                  <a:pt x="565150" y="379412"/>
                  <a:pt x="685800" y="293687"/>
                </a:cubicBezTo>
                <a:cubicBezTo>
                  <a:pt x="806450" y="207962"/>
                  <a:pt x="911225" y="158749"/>
                  <a:pt x="1019175" y="112712"/>
                </a:cubicBezTo>
                <a:cubicBezTo>
                  <a:pt x="1127125" y="66675"/>
                  <a:pt x="1230313" y="34924"/>
                  <a:pt x="1333500" y="17462"/>
                </a:cubicBezTo>
                <a:cubicBezTo>
                  <a:pt x="1436687" y="0"/>
                  <a:pt x="1544638" y="4762"/>
                  <a:pt x="1638300" y="7937"/>
                </a:cubicBezTo>
                <a:cubicBezTo>
                  <a:pt x="1731962" y="11112"/>
                  <a:pt x="1787525" y="12700"/>
                  <a:pt x="1895475" y="36512"/>
                </a:cubicBezTo>
                <a:cubicBezTo>
                  <a:pt x="2003425" y="60325"/>
                  <a:pt x="2173288" y="104775"/>
                  <a:pt x="2286000" y="150812"/>
                </a:cubicBezTo>
                <a:cubicBezTo>
                  <a:pt x="2398713" y="196850"/>
                  <a:pt x="2474913" y="246062"/>
                  <a:pt x="2571750" y="312737"/>
                </a:cubicBezTo>
                <a:cubicBezTo>
                  <a:pt x="2668588" y="379412"/>
                  <a:pt x="2771775" y="457200"/>
                  <a:pt x="2867025" y="550862"/>
                </a:cubicBezTo>
                <a:cubicBezTo>
                  <a:pt x="2962275" y="644524"/>
                  <a:pt x="3055938" y="760412"/>
                  <a:pt x="3143250" y="874712"/>
                </a:cubicBezTo>
                <a:cubicBezTo>
                  <a:pt x="3230562" y="989012"/>
                  <a:pt x="3308350" y="1101725"/>
                  <a:pt x="3390900" y="1236662"/>
                </a:cubicBezTo>
                <a:cubicBezTo>
                  <a:pt x="3473450" y="1371599"/>
                  <a:pt x="3565525" y="1547812"/>
                  <a:pt x="3638550" y="1684337"/>
                </a:cubicBezTo>
                <a:cubicBezTo>
                  <a:pt x="3711575" y="1820862"/>
                  <a:pt x="3767138" y="1930400"/>
                  <a:pt x="3829050" y="2055812"/>
                </a:cubicBezTo>
                <a:cubicBezTo>
                  <a:pt x="3890962" y="2181224"/>
                  <a:pt x="3965575" y="2336800"/>
                  <a:pt x="4010025" y="2436812"/>
                </a:cubicBezTo>
                <a:cubicBezTo>
                  <a:pt x="4054475" y="2536824"/>
                  <a:pt x="4075112" y="2596355"/>
                  <a:pt x="4095750" y="2655887"/>
                </a:cubicBezTo>
              </a:path>
            </a:pathLst>
          </a:cu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0" name="ZoneTexte 139"/>
          <p:cNvSpPr txBox="1"/>
          <p:nvPr/>
        </p:nvSpPr>
        <p:spPr>
          <a:xfrm>
            <a:off x="5659507" y="3138363"/>
            <a:ext cx="294279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Durée d’ensoleillement de 9h</a:t>
            </a:r>
            <a:endParaRPr lang="fr-FR" dirty="0"/>
          </a:p>
        </p:txBody>
      </p:sp>
      <p:grpSp>
        <p:nvGrpSpPr>
          <p:cNvPr id="3" name="Groupe 179"/>
          <p:cNvGrpSpPr/>
          <p:nvPr/>
        </p:nvGrpSpPr>
        <p:grpSpPr>
          <a:xfrm>
            <a:off x="2057400" y="3105150"/>
            <a:ext cx="1059511" cy="1252165"/>
            <a:chOff x="2057400" y="3105150"/>
            <a:chExt cx="1059511" cy="1252165"/>
          </a:xfrm>
        </p:grpSpPr>
        <p:sp>
          <p:nvSpPr>
            <p:cNvPr id="141" name="Ellipse 140"/>
            <p:cNvSpPr/>
            <p:nvPr/>
          </p:nvSpPr>
          <p:spPr>
            <a:xfrm>
              <a:off x="2057400" y="3105150"/>
              <a:ext cx="619125" cy="428625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6" name="Forme libre 145"/>
            <p:cNvSpPr/>
            <p:nvPr/>
          </p:nvSpPr>
          <p:spPr>
            <a:xfrm>
              <a:off x="2608028" y="3466769"/>
              <a:ext cx="508883" cy="890546"/>
            </a:xfrm>
            <a:custGeom>
              <a:avLst/>
              <a:gdLst>
                <a:gd name="connsiteX0" fmla="*/ 0 w 508883"/>
                <a:gd name="connsiteY0" fmla="*/ 0 h 890546"/>
                <a:gd name="connsiteX1" fmla="*/ 246490 w 508883"/>
                <a:gd name="connsiteY1" fmla="*/ 373711 h 890546"/>
                <a:gd name="connsiteX2" fmla="*/ 508883 w 508883"/>
                <a:gd name="connsiteY2" fmla="*/ 890546 h 890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8883" h="890546">
                  <a:moveTo>
                    <a:pt x="0" y="0"/>
                  </a:moveTo>
                  <a:cubicBezTo>
                    <a:pt x="80838" y="112643"/>
                    <a:pt x="161676" y="225287"/>
                    <a:pt x="246490" y="373711"/>
                  </a:cubicBezTo>
                  <a:cubicBezTo>
                    <a:pt x="331304" y="522135"/>
                    <a:pt x="420093" y="706340"/>
                    <a:pt x="508883" y="890546"/>
                  </a:cubicBezTo>
                </a:path>
              </a:pathLst>
            </a:cu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" name="Groupe 180"/>
          <p:cNvGrpSpPr/>
          <p:nvPr/>
        </p:nvGrpSpPr>
        <p:grpSpPr>
          <a:xfrm>
            <a:off x="7195930" y="4914900"/>
            <a:ext cx="976520" cy="1207604"/>
            <a:chOff x="7195930" y="4914900"/>
            <a:chExt cx="976520" cy="1207604"/>
          </a:xfrm>
        </p:grpSpPr>
        <p:sp>
          <p:nvSpPr>
            <p:cNvPr id="142" name="Ellipse 141"/>
            <p:cNvSpPr/>
            <p:nvPr/>
          </p:nvSpPr>
          <p:spPr>
            <a:xfrm>
              <a:off x="7553325" y="4914900"/>
              <a:ext cx="619125" cy="428625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8" name="Forme libre 147"/>
            <p:cNvSpPr/>
            <p:nvPr/>
          </p:nvSpPr>
          <p:spPr>
            <a:xfrm>
              <a:off x="7195930" y="5295569"/>
              <a:ext cx="445273" cy="826935"/>
            </a:xfrm>
            <a:custGeom>
              <a:avLst/>
              <a:gdLst>
                <a:gd name="connsiteX0" fmla="*/ 0 w 445273"/>
                <a:gd name="connsiteY0" fmla="*/ 826935 h 826935"/>
                <a:gd name="connsiteX1" fmla="*/ 190832 w 445273"/>
                <a:gd name="connsiteY1" fmla="*/ 469127 h 826935"/>
                <a:gd name="connsiteX2" fmla="*/ 445273 w 445273"/>
                <a:gd name="connsiteY2" fmla="*/ 0 h 826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5273" h="826935">
                  <a:moveTo>
                    <a:pt x="0" y="826935"/>
                  </a:moveTo>
                  <a:cubicBezTo>
                    <a:pt x="58310" y="716942"/>
                    <a:pt x="116620" y="606949"/>
                    <a:pt x="190832" y="469127"/>
                  </a:cubicBezTo>
                  <a:cubicBezTo>
                    <a:pt x="265044" y="331305"/>
                    <a:pt x="355158" y="165652"/>
                    <a:pt x="445273" y="0"/>
                  </a:cubicBezTo>
                </a:path>
              </a:pathLst>
            </a:cu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149" name="ZoneTexte 148"/>
          <p:cNvSpPr txBox="1"/>
          <p:nvPr/>
        </p:nvSpPr>
        <p:spPr>
          <a:xfrm>
            <a:off x="1661326" y="2296850"/>
            <a:ext cx="201343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Trajectoire du soleil</a:t>
            </a:r>
            <a:endParaRPr lang="fr-FR" dirty="0"/>
          </a:p>
        </p:txBody>
      </p:sp>
      <p:sp>
        <p:nvSpPr>
          <p:cNvPr id="170" name="Ellipse 169"/>
          <p:cNvSpPr/>
          <p:nvPr/>
        </p:nvSpPr>
        <p:spPr>
          <a:xfrm>
            <a:off x="1714500" y="5314950"/>
            <a:ext cx="57150" cy="476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5" name="Groupe 170"/>
          <p:cNvGrpSpPr/>
          <p:nvPr/>
        </p:nvGrpSpPr>
        <p:grpSpPr>
          <a:xfrm>
            <a:off x="2537709" y="4375868"/>
            <a:ext cx="4264798" cy="1778359"/>
            <a:chOff x="2537709" y="4375868"/>
            <a:chExt cx="4264798" cy="1778359"/>
          </a:xfrm>
        </p:grpSpPr>
        <p:sp>
          <p:nvSpPr>
            <p:cNvPr id="172" name="Ellipse 171"/>
            <p:cNvSpPr/>
            <p:nvPr/>
          </p:nvSpPr>
          <p:spPr>
            <a:xfrm>
              <a:off x="2963186" y="4375868"/>
              <a:ext cx="57150" cy="4762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3" name="Ellipse 172"/>
            <p:cNvSpPr/>
            <p:nvPr/>
          </p:nvSpPr>
          <p:spPr>
            <a:xfrm>
              <a:off x="2537709" y="4935275"/>
              <a:ext cx="57150" cy="4762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4" name="Ellipse 173"/>
            <p:cNvSpPr/>
            <p:nvPr/>
          </p:nvSpPr>
          <p:spPr>
            <a:xfrm>
              <a:off x="3696032" y="4949687"/>
              <a:ext cx="57150" cy="4762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5" name="Ellipse 174"/>
            <p:cNvSpPr/>
            <p:nvPr/>
          </p:nvSpPr>
          <p:spPr>
            <a:xfrm>
              <a:off x="4648863" y="4574651"/>
              <a:ext cx="57150" cy="4762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6" name="Ellipse 175"/>
            <p:cNvSpPr/>
            <p:nvPr/>
          </p:nvSpPr>
          <p:spPr>
            <a:xfrm>
              <a:off x="5483749" y="4948362"/>
              <a:ext cx="57150" cy="4762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7" name="Ellipse 176"/>
            <p:cNvSpPr/>
            <p:nvPr/>
          </p:nvSpPr>
          <p:spPr>
            <a:xfrm>
              <a:off x="5914445" y="5522180"/>
              <a:ext cx="57150" cy="4762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8" name="Ellipse 177"/>
            <p:cNvSpPr/>
            <p:nvPr/>
          </p:nvSpPr>
          <p:spPr>
            <a:xfrm>
              <a:off x="6745357" y="6106602"/>
              <a:ext cx="57150" cy="4762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179" name="Ellipse 178"/>
          <p:cNvSpPr/>
          <p:nvPr/>
        </p:nvSpPr>
        <p:spPr>
          <a:xfrm>
            <a:off x="866775" y="6096000"/>
            <a:ext cx="57150" cy="476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Ellipse 32"/>
          <p:cNvSpPr/>
          <p:nvPr/>
        </p:nvSpPr>
        <p:spPr>
          <a:xfrm>
            <a:off x="4175392" y="3106921"/>
            <a:ext cx="571504" cy="35719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93"/>
          <p:cNvSpPr>
            <a:spLocks noGrp="1" noChangeArrowheads="1"/>
          </p:cNvSpPr>
          <p:nvPr>
            <p:ph type="title"/>
          </p:nvPr>
        </p:nvSpPr>
        <p:spPr>
          <a:xfrm>
            <a:off x="468313" y="187289"/>
            <a:ext cx="2506241" cy="451692"/>
          </a:xfrm>
          <a:solidFill>
            <a:schemeClr val="accent3">
              <a:lumMod val="40000"/>
              <a:lumOff val="60000"/>
            </a:schemeClr>
          </a:solidFill>
          <a:ln/>
        </p:spPr>
        <p:txBody>
          <a:bodyPr>
            <a:noAutofit/>
          </a:bodyPr>
          <a:lstStyle/>
          <a:p>
            <a:pPr algn="l"/>
            <a:r>
              <a:rPr lang="fr-FR" sz="2800" b="1" dirty="0" smtClean="0">
                <a:solidFill>
                  <a:schemeClr val="bg1"/>
                </a:solidFill>
              </a:rPr>
              <a:t>5. Les </a:t>
            </a:r>
            <a:r>
              <a:rPr lang="fr-FR" sz="2800" b="1" dirty="0">
                <a:solidFill>
                  <a:schemeClr val="bg1"/>
                </a:solidFill>
              </a:rPr>
              <a:t>masques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996588" y="0"/>
            <a:ext cx="3205908" cy="837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93"/>
          <p:cNvSpPr txBox="1">
            <a:spLocks noChangeArrowheads="1"/>
          </p:cNvSpPr>
          <p:nvPr/>
        </p:nvSpPr>
        <p:spPr>
          <a:xfrm>
            <a:off x="5062350" y="6511465"/>
            <a:ext cx="4257922" cy="291450"/>
          </a:xfrm>
          <a:prstGeom prst="rect">
            <a:avLst/>
          </a:prstGeom>
          <a:solidFill>
            <a:schemeClr val="bg1"/>
          </a:solidFill>
          <a:ln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Trajectoire du soleil (Perpignan, Latitude = 43°)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94930" y="608997"/>
            <a:ext cx="4335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dirty="0" smtClean="0"/>
              <a:t>Donner la durée d’ensoleillement le 21 mars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 rot="2356268">
            <a:off x="7241864" y="1083109"/>
            <a:ext cx="1869743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4400" dirty="0" smtClean="0">
                <a:solidFill>
                  <a:srgbClr val="FF0000"/>
                </a:solidFill>
              </a:rPr>
              <a:t>Corrigé</a:t>
            </a:r>
            <a:endParaRPr lang="fr-FR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 animBg="1"/>
      <p:bldP spid="140" grpId="0" animBg="1"/>
      <p:bldP spid="149" grpId="0" animBg="1"/>
      <p:bldP spid="3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175</Words>
  <Application>Microsoft Office PowerPoint</Application>
  <PresentationFormat>Affichage à l'écran (4:3)</PresentationFormat>
  <Paragraphs>30</Paragraphs>
  <Slides>5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Diapositive 1</vt:lpstr>
      <vt:lpstr>Diapositive 2</vt:lpstr>
      <vt:lpstr>Trajectoire du soleil (Perpignan, Latitude = 43°)</vt:lpstr>
      <vt:lpstr>Trajectoire du soleil (Perpignan, Latitude = 43°)</vt:lpstr>
      <vt:lpstr>5. Les masques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lb</dc:creator>
  <cp:lastModifiedBy>lb</cp:lastModifiedBy>
  <cp:revision>40</cp:revision>
  <dcterms:created xsi:type="dcterms:W3CDTF">2009-03-06T14:48:29Z</dcterms:created>
  <dcterms:modified xsi:type="dcterms:W3CDTF">2009-03-08T19:39:25Z</dcterms:modified>
</cp:coreProperties>
</file>