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7" r:id="rId2"/>
    <p:sldId id="281" r:id="rId3"/>
    <p:sldId id="296" r:id="rId4"/>
    <p:sldId id="265" r:id="rId5"/>
    <p:sldId id="295" r:id="rId6"/>
    <p:sldId id="290" r:id="rId7"/>
    <p:sldId id="285" r:id="rId8"/>
    <p:sldId id="286" r:id="rId9"/>
    <p:sldId id="288" r:id="rId10"/>
    <p:sldId id="291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71" autoAdjust="0"/>
    <p:restoredTop sz="98127" autoAdjust="0"/>
  </p:normalViewPr>
  <p:slideViewPr>
    <p:cSldViewPr>
      <p:cViewPr>
        <p:scale>
          <a:sx n="70" d="100"/>
          <a:sy n="70" d="100"/>
        </p:scale>
        <p:origin x="-768" y="-4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6921779932948477E-4"/>
          <c:y val="3.3449408399066773E-2"/>
          <c:w val="0.62684489305109892"/>
          <c:h val="0.79262576042985522"/>
        </c:manualLayout>
      </c:layout>
      <c:pie3D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Colonne1</c:v>
                </c:pt>
              </c:strCache>
            </c:strRef>
          </c:tx>
          <c:explosion val="25"/>
          <c:dPt>
            <c:idx val="0"/>
            <c:bubble3D val="0"/>
            <c:explosion val="20"/>
          </c:dPt>
          <c:dLbls>
            <c:dLbl>
              <c:idx val="0"/>
              <c:layout>
                <c:manualLayout>
                  <c:x val="-2.9561584660527915E-2"/>
                  <c:y val="7.433436202130064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80 %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48305678454027984"/>
                  <c:y val="0.4619372771509342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10 %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35452596770293499"/>
                  <c:y val="0.584328710382686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7 %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2614753589470451"/>
                  <c:y val="0.6556499706298173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3 %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Feuil1!$A$2:$A$5</c:f>
              <c:strCache>
                <c:ptCount val="4"/>
                <c:pt idx="0">
                  <c:v>Artisans</c:v>
                </c:pt>
                <c:pt idx="1">
                  <c:v>Services</c:v>
                </c:pt>
                <c:pt idx="2">
                  <c:v>Administrations</c:v>
                </c:pt>
                <c:pt idx="3">
                  <c:v>Industries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80</c:v>
                </c:pt>
                <c:pt idx="1">
                  <c:v>10</c:v>
                </c:pt>
                <c:pt idx="2">
                  <c:v>7</c:v>
                </c:pt>
                <c:pt idx="3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5415254514204304"/>
          <c:y val="0.63845178266572011"/>
          <c:w val="0.30285458478469712"/>
          <c:h val="0.2331175097986772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38B98-73CA-4620-A43E-B3D82276270D}" type="datetimeFigureOut">
              <a:rPr lang="fr-FR" smtClean="0"/>
              <a:t>28/03/2011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CD0223-8E78-401A-8CD9-0E6BD85042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7693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8747A-D692-4B79-8EDA-6501BB457A66}" type="datetimeFigureOut">
              <a:rPr lang="fr-FR" smtClean="0"/>
              <a:pPr/>
              <a:t>28/03/2011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EE16B-D6E3-4AAB-830D-2674846B0B6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8747A-D692-4B79-8EDA-6501BB457A66}" type="datetimeFigureOut">
              <a:rPr lang="fr-FR" smtClean="0"/>
              <a:pPr/>
              <a:t>28/03/2011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EE16B-D6E3-4AAB-830D-2674846B0B6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8747A-D692-4B79-8EDA-6501BB457A66}" type="datetimeFigureOut">
              <a:rPr lang="fr-FR" smtClean="0"/>
              <a:pPr/>
              <a:t>28/03/2011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EE16B-D6E3-4AAB-830D-2674846B0B63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8747A-D692-4B79-8EDA-6501BB457A66}" type="datetimeFigureOut">
              <a:rPr lang="fr-FR" smtClean="0"/>
              <a:pPr/>
              <a:t>28/03/2011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EE16B-D6E3-4AAB-830D-2674846B0B6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8747A-D692-4B79-8EDA-6501BB457A66}" type="datetimeFigureOut">
              <a:rPr lang="fr-FR" smtClean="0"/>
              <a:pPr/>
              <a:t>28/03/2011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EE16B-D6E3-4AAB-830D-2674846B0B6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8747A-D692-4B79-8EDA-6501BB457A66}" type="datetimeFigureOut">
              <a:rPr lang="fr-FR" smtClean="0"/>
              <a:pPr/>
              <a:t>28/03/2011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EE16B-D6E3-4AAB-830D-2674846B0B6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8747A-D692-4B79-8EDA-6501BB457A66}" type="datetimeFigureOut">
              <a:rPr lang="fr-FR" smtClean="0"/>
              <a:pPr/>
              <a:t>28/03/2011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EE16B-D6E3-4AAB-830D-2674846B0B6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8747A-D692-4B79-8EDA-6501BB457A66}" type="datetimeFigureOut">
              <a:rPr lang="fr-FR" smtClean="0"/>
              <a:pPr/>
              <a:t>28/03/2011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EE16B-D6E3-4AAB-830D-2674846B0B6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8747A-D692-4B79-8EDA-6501BB457A66}" type="datetimeFigureOut">
              <a:rPr lang="fr-FR" smtClean="0"/>
              <a:pPr/>
              <a:t>28/03/2011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EE16B-D6E3-4AAB-830D-2674846B0B63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8747A-D692-4B79-8EDA-6501BB457A66}" type="datetimeFigureOut">
              <a:rPr lang="fr-FR" smtClean="0"/>
              <a:pPr/>
              <a:t>28/03/2011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EE16B-D6E3-4AAB-830D-2674846B0B6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8747A-D692-4B79-8EDA-6501BB457A66}" type="datetimeFigureOut">
              <a:rPr lang="fr-FR" smtClean="0"/>
              <a:pPr/>
              <a:t>28/03/2011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EE16B-D6E3-4AAB-830D-2674846B0B6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7488747A-D692-4B79-8EDA-6501BB457A66}" type="datetimeFigureOut">
              <a:rPr lang="fr-FR" smtClean="0"/>
              <a:pPr/>
              <a:t>28/03/2011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4B7EE16B-D6E3-4AAB-830D-2674846B0B63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http://cged.sonepar.fr/is-bin/intershop.static/WFS/Sonepar-Site/Sonepar/fr_FR/CGED/EspacePublic/Metier/Eclairage.jpg" TargetMode="External"/><Relationship Id="rId7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oleObject" Target="../embeddings/oleObject2.bin"/><Relationship Id="rId7" Type="http://schemas.openxmlformats.org/officeDocument/2006/relationships/image" Target="../media/image27.jpeg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4479634" y="7344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7113" name="Rectangle 9"/>
          <p:cNvSpPr>
            <a:spLocks noChangeArrowheads="1"/>
          </p:cNvSpPr>
          <p:nvPr/>
        </p:nvSpPr>
        <p:spPr bwMode="auto">
          <a:xfrm>
            <a:off x="-7663" y="1236942"/>
            <a:ext cx="9144000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Calibri" pitchFamily="34" charset="0"/>
              </a:rPr>
              <a:t>Le leader de la distribution de matériel électrique en France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cs typeface="Calibri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4479634" y="65717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49967" y="3645024"/>
            <a:ext cx="475252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Calibri" pitchFamily="34" charset="0"/>
              </a:rPr>
              <a:t>Filiale du groupe </a:t>
            </a:r>
            <a:r>
              <a:rPr lang="fr-FR" sz="24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Calibri" pitchFamily="34" charset="0"/>
              </a:rPr>
              <a:t>Sonepar</a:t>
            </a:r>
            <a:r>
              <a:rPr lang="fr-FR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Calibri" pitchFamily="34" charset="0"/>
              </a:rPr>
              <a:t> France depuis 1991 :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Calibri" pitchFamily="34" charset="0"/>
              </a:rPr>
              <a:t>31 000 collaborateurs basés dans 35 pays,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fr-FR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Calibri" pitchFamily="34" charset="0"/>
              </a:rPr>
              <a:t>11,9 milliards d’Euros de CA en 2009</a:t>
            </a:r>
          </a:p>
        </p:txBody>
      </p:sp>
      <p:pic>
        <p:nvPicPr>
          <p:cNvPr id="9" name="Image 8" descr="http://www.etc-electricite.com/images/logo-CGE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355" y="352525"/>
            <a:ext cx="1993289" cy="8399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8132" name="Picture 4" descr="C:\Users\Jay\Desktop\Sans titre 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64" b="89894" l="3478" r="986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88840"/>
            <a:ext cx="4392488" cy="4334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27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3568" y="332656"/>
            <a:ext cx="7793037" cy="1462087"/>
          </a:xfrm>
        </p:spPr>
        <p:txBody>
          <a:bodyPr anchor="ctr">
            <a:normAutofit/>
          </a:bodyPr>
          <a:lstStyle/>
          <a:p>
            <a:r>
              <a:rPr lang="fr-FR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Bilan</a:t>
            </a:r>
            <a:endParaRPr lang="fr-FR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726653" y="2132856"/>
            <a:ext cx="7772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fr-FR" sz="1400" b="1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fr-FR" sz="1400" b="1" dirty="0">
              <a:latin typeface="Calibri" pitchFamily="34" charset="0"/>
              <a:cs typeface="Calibri" pitchFamily="34" charset="0"/>
            </a:endParaRPr>
          </a:p>
          <a:p>
            <a:endParaRPr lang="fr-FR" sz="1400" b="1" dirty="0" smtClean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fr-FR" sz="1400" b="1" dirty="0"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fr-FR" sz="1400" b="1" dirty="0">
              <a:latin typeface="Calibri" pitchFamily="34" charset="0"/>
              <a:cs typeface="Calibri" pitchFamily="34" charset="0"/>
            </a:endParaRPr>
          </a:p>
          <a:p>
            <a:endParaRPr lang="fr-FR" sz="1400" b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207594" y="2132856"/>
            <a:ext cx="7776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cs typeface="Calibri" pitchFamily="34" charset="0"/>
              </a:rPr>
              <a:t>Quantitatif </a:t>
            </a:r>
            <a:r>
              <a:rPr lang="fr-FR" b="1" u="sng" dirty="0" smtClean="0">
                <a:cs typeface="Calibri" pitchFamily="34" charset="0"/>
              </a:rPr>
              <a:t>:</a:t>
            </a:r>
            <a:r>
              <a:rPr lang="fr-FR" b="1" dirty="0" smtClean="0">
                <a:cs typeface="Calibri" pitchFamily="34" charset="0"/>
              </a:rPr>
              <a:t> </a:t>
            </a:r>
            <a:r>
              <a:rPr lang="fr-FR" dirty="0" smtClean="0">
                <a:cs typeface="Calibri" pitchFamily="34" charset="0"/>
              </a:rPr>
              <a:t>Une augmentation des ventes</a:t>
            </a:r>
            <a:endParaRPr lang="fr-FR" dirty="0">
              <a:cs typeface="Calibri" pitchFamily="34" charset="0"/>
            </a:endParaRPr>
          </a:p>
          <a:p>
            <a:endParaRPr lang="fr-FR" sz="14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0" y="624959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latin typeface="Calibri" pitchFamily="34" charset="0"/>
                <a:cs typeface="Calibri" pitchFamily="34" charset="0"/>
              </a:rPr>
              <a:t>Qualitatif :</a:t>
            </a:r>
            <a:r>
              <a:rPr lang="fr-FR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fr-FR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fr-FR" dirty="0" smtClean="0">
                <a:latin typeface="Calibri" pitchFamily="34" charset="0"/>
                <a:cs typeface="Calibri" pitchFamily="34" charset="0"/>
              </a:rPr>
              <a:t>Valorisation de CGED en termes de service.</a:t>
            </a: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6776753"/>
              </p:ext>
            </p:extLst>
          </p:nvPr>
        </p:nvGraphicFramePr>
        <p:xfrm>
          <a:off x="207594" y="2564905"/>
          <a:ext cx="4384592" cy="34697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0070"/>
                <a:gridCol w="852226"/>
                <a:gridCol w="1236006"/>
                <a:gridCol w="956290"/>
              </a:tblGrid>
              <a:tr h="608609">
                <a:tc gridSpan="4"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Ventes</a:t>
                      </a:r>
                      <a:r>
                        <a:rPr lang="fr-FR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de DAAF Hager avant / après l’opération</a:t>
                      </a:r>
                      <a:endParaRPr lang="fr-FR" dirty="0">
                        <a:solidFill>
                          <a:schemeClr val="bg2">
                            <a:lumMod val="2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47776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Avant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Après</a:t>
                      </a:r>
                      <a:endParaRPr lang="fr-FR" dirty="0"/>
                    </a:p>
                  </a:txBody>
                  <a:tcPr/>
                </a:tc>
              </a:tr>
              <a:tr h="429646">
                <a:tc>
                  <a:txBody>
                    <a:bodyPr/>
                    <a:lstStyle/>
                    <a:p>
                      <a:r>
                        <a:rPr lang="fr-FR" dirty="0" smtClean="0"/>
                        <a:t>Juillet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5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Décembre</a:t>
                      </a:r>
                      <a:r>
                        <a:rPr lang="fr-FR" baseline="0" dirty="0" smtClean="0"/>
                        <a:t>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24</a:t>
                      </a:r>
                      <a:endParaRPr lang="fr-FR" dirty="0"/>
                    </a:p>
                  </a:txBody>
                  <a:tcPr/>
                </a:tc>
              </a:tr>
              <a:tr h="347776">
                <a:tc>
                  <a:txBody>
                    <a:bodyPr/>
                    <a:lstStyle/>
                    <a:p>
                      <a:r>
                        <a:rPr lang="fr-FR" dirty="0" smtClean="0"/>
                        <a:t>Août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0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Janvier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4</a:t>
                      </a:r>
                      <a:endParaRPr lang="fr-FR" dirty="0"/>
                    </a:p>
                  </a:txBody>
                  <a:tcPr/>
                </a:tc>
              </a:tr>
              <a:tr h="429646">
                <a:tc>
                  <a:txBody>
                    <a:bodyPr/>
                    <a:lstStyle/>
                    <a:p>
                      <a:r>
                        <a:rPr lang="fr-FR" dirty="0" smtClean="0"/>
                        <a:t>Septembre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Février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16</a:t>
                      </a:r>
                      <a:endParaRPr lang="fr-FR" dirty="0"/>
                    </a:p>
                  </a:txBody>
                  <a:tcPr/>
                </a:tc>
              </a:tr>
              <a:tr h="429646">
                <a:tc>
                  <a:txBody>
                    <a:bodyPr/>
                    <a:lstStyle/>
                    <a:p>
                      <a:r>
                        <a:rPr lang="fr-FR" dirty="0" smtClean="0"/>
                        <a:t>Octobre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Mars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5</a:t>
                      </a:r>
                      <a:endParaRPr lang="fr-FR" dirty="0"/>
                    </a:p>
                  </a:txBody>
                  <a:tcPr/>
                </a:tc>
              </a:tr>
              <a:tr h="443500">
                <a:tc>
                  <a:txBody>
                    <a:bodyPr/>
                    <a:lstStyle/>
                    <a:p>
                      <a:r>
                        <a:rPr lang="fr-FR" dirty="0" smtClean="0"/>
                        <a:t>Novembre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3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</a:tr>
              <a:tr h="347776">
                <a:tc>
                  <a:txBody>
                    <a:bodyPr/>
                    <a:lstStyle/>
                    <a:p>
                      <a:r>
                        <a:rPr lang="fr-FR" dirty="0" smtClean="0"/>
                        <a:t>Total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11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49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1910109"/>
              </p:ext>
            </p:extLst>
          </p:nvPr>
        </p:nvGraphicFramePr>
        <p:xfrm>
          <a:off x="4716016" y="2564905"/>
          <a:ext cx="4248472" cy="15075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4236"/>
                <a:gridCol w="2124236"/>
              </a:tblGrid>
              <a:tr h="1008111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Vente de DAAF Décembre 2009</a:t>
                      </a:r>
                      <a:endParaRPr lang="fr-FR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Vente de DAAF Hager</a:t>
                      </a:r>
                    </a:p>
                    <a:p>
                      <a:pPr algn="ctr"/>
                      <a:r>
                        <a:rPr lang="fr-FR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Décembre 2010</a:t>
                      </a:r>
                      <a:endParaRPr lang="fr-FR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499471"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7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 smtClean="0"/>
                        <a:t>24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Flèche courbée vers le haut 2"/>
          <p:cNvSpPr/>
          <p:nvPr/>
        </p:nvSpPr>
        <p:spPr>
          <a:xfrm>
            <a:off x="6228184" y="4190256"/>
            <a:ext cx="1656184" cy="648072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6552220" y="4314237"/>
            <a:ext cx="1008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</a:rPr>
              <a:t>+ 243 %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9545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3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http://cged.sonepar.fr/is-bin/intershop.static/WFS/Sonepar-CGED-Site/Sonepar/fr_FR/CGED/EspacePublic/NotreGroupe/Implantation/carte%20France%20CGED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11" y="2253334"/>
            <a:ext cx="4884527" cy="439248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53505" y="476672"/>
            <a:ext cx="8738975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Une </a:t>
            </a:r>
            <a:r>
              <a:rPr kumimoji="0" lang="fr-FR" sz="32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stratégie de l’entreprise fondée sur la proximité et le service clients</a:t>
            </a:r>
            <a:endParaRPr kumimoji="0" lang="fr-FR" sz="3200" b="0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itchFamily="34" charset="0"/>
            </a:endParaRPr>
          </a:p>
        </p:txBody>
      </p:sp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5470374" y="3335131"/>
            <a:ext cx="378020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Calibri" pitchFamily="34" charset="0"/>
              </a:rPr>
              <a:t>• 150 agences en France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Calibri" pitchFamily="34" charset="0"/>
              </a:rPr>
              <a:t>• 1 500 collaborateurs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Calibri" pitchFamily="34" charset="0"/>
              </a:rPr>
              <a:t>• 3 filiales spécialisées en France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fr-FR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Calibri" pitchFamily="34" charset="0"/>
              </a:rPr>
              <a:t>• 10 filiales dans les DOM-TOM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://suppleteam.fr/images/stories/force%20de%20vente%20suppletiv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956" y="2862841"/>
            <a:ext cx="2902030" cy="3753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61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532" y="2876133"/>
            <a:ext cx="2898260" cy="3740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79512" y="2205457"/>
            <a:ext cx="5339772" cy="2265701"/>
          </a:xfrm>
        </p:spPr>
        <p:txBody>
          <a:bodyPr>
            <a:normAutofit fontScale="925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fr-FR" dirty="0" smtClean="0"/>
              <a:t>Une disponibilité immédiate de près de </a:t>
            </a: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>5 000 références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/>
              <a:t>Une force de vente adaptée 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/>
              <a:t>Un site Internet proposant un </a:t>
            </a:r>
            <a:br>
              <a:rPr lang="fr-FR" dirty="0" smtClean="0"/>
            </a:br>
            <a:r>
              <a:rPr lang="fr-FR" dirty="0" smtClean="0"/>
              <a:t>espace dédié</a:t>
            </a:r>
          </a:p>
          <a:p>
            <a:pPr>
              <a:buFont typeface="Arial" pitchFamily="34" charset="0"/>
              <a:buChar char="•"/>
            </a:pPr>
            <a:r>
              <a:rPr lang="fr-FR" dirty="0" smtClean="0"/>
              <a:t>Programme de fidélité « CGE D fidélité + »</a:t>
            </a:r>
          </a:p>
          <a:p>
            <a:pPr>
              <a:buFontTx/>
              <a:buChar char="-"/>
            </a:pPr>
            <a:endParaRPr lang="fr-FR" dirty="0" smtClean="0"/>
          </a:p>
          <a:p>
            <a:pPr>
              <a:buFontTx/>
              <a:buChar char="-"/>
            </a:pPr>
            <a:endParaRPr lang="fr-FR" dirty="0" smtClean="0"/>
          </a:p>
          <a:p>
            <a:pPr>
              <a:buFontTx/>
              <a:buChar char="-"/>
            </a:pP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notion de service</a:t>
            </a:r>
            <a:endParaRPr lang="fr-FR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27584" y="4293096"/>
            <a:ext cx="3476266" cy="2323038"/>
          </a:xfrm>
          <a:prstGeom prst="rect">
            <a:avLst/>
          </a:prstGeom>
        </p:spPr>
      </p:pic>
      <p:pic>
        <p:nvPicPr>
          <p:cNvPr id="49163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697525"/>
            <a:ext cx="4355976" cy="4097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053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" dur="5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9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49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49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49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-29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83860" y="5441968"/>
            <a:ext cx="18473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Calibri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83860" y="6018230"/>
            <a:ext cx="184731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Calibri" pitchFamily="34" charset="0"/>
            </a:endParaRPr>
          </a:p>
        </p:txBody>
      </p:sp>
      <p:sp>
        <p:nvSpPr>
          <p:cNvPr id="125957" name="Text Box 5"/>
          <p:cNvSpPr txBox="1">
            <a:spLocks noChangeArrowheads="1"/>
          </p:cNvSpPr>
          <p:nvPr/>
        </p:nvSpPr>
        <p:spPr bwMode="auto">
          <a:xfrm>
            <a:off x="3059551" y="692696"/>
            <a:ext cx="257871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fr-FR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L’assortiment</a:t>
            </a:r>
            <a:endParaRPr lang="fr-FR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27"/>
          <p:cNvSpPr>
            <a:spLocks noChangeArrowheads="1"/>
          </p:cNvSpPr>
          <p:nvPr/>
        </p:nvSpPr>
        <p:spPr bwMode="auto">
          <a:xfrm>
            <a:off x="183860" y="5036283"/>
            <a:ext cx="18473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Calibri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Calibri" pitchFamily="34" charset="0"/>
            </a:endParaRPr>
          </a:p>
        </p:txBody>
      </p:sp>
      <p:sp>
        <p:nvSpPr>
          <p:cNvPr id="8" name="Rectangle 99"/>
          <p:cNvSpPr>
            <a:spLocks noChangeArrowheads="1"/>
          </p:cNvSpPr>
          <p:nvPr/>
        </p:nvSpPr>
        <p:spPr bwMode="auto">
          <a:xfrm>
            <a:off x="1475229" y="3016030"/>
            <a:ext cx="1353256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Calibri" pitchFamily="34" charset="0"/>
              </a:rPr>
              <a:t>Appareillage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Calibri" pitchFamily="34" charset="0"/>
              </a:rPr>
              <a:t>et protection</a:t>
            </a: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Calibri" pitchFamily="34" charset="0"/>
              </a:rPr>
              <a:t/>
            </a:r>
            <a:b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Calibri" pitchFamily="34" charset="0"/>
              </a:rPr>
            </a:br>
            <a: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Calibri" pitchFamily="34" charset="0"/>
              </a:rPr>
              <a:t/>
            </a:r>
            <a:br>
              <a:rPr kumimoji="0" lang="fr-F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Calibri" pitchFamily="34" charset="0"/>
              </a:rPr>
            </a:b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Calibri" pitchFamily="34" charset="0"/>
            </a:endParaRPr>
          </a:p>
        </p:txBody>
      </p:sp>
      <p:sp>
        <p:nvSpPr>
          <p:cNvPr id="9" name="Rectangle 102"/>
          <p:cNvSpPr>
            <a:spLocks noChangeArrowheads="1"/>
          </p:cNvSpPr>
          <p:nvPr/>
        </p:nvSpPr>
        <p:spPr bwMode="auto">
          <a:xfrm>
            <a:off x="4932072" y="4288649"/>
            <a:ext cx="184730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Calibri" pitchFamily="34" charset="0"/>
            </a:endParaRPr>
          </a:p>
        </p:txBody>
      </p:sp>
      <p:pic>
        <p:nvPicPr>
          <p:cNvPr id="12388" name="Picture 100" descr="Sonepar:/CGED/EspacePublic/Metier/Eclairage.jpg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263" y="2729139"/>
            <a:ext cx="1223962" cy="108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405" name="Picture 117" descr="Sonepar:/CGED/EspacePublic/Metier/cables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4026126"/>
            <a:ext cx="1258888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18"/>
          <p:cNvSpPr>
            <a:spLocks noChangeArrowheads="1"/>
          </p:cNvSpPr>
          <p:nvPr/>
        </p:nvSpPr>
        <p:spPr bwMode="auto">
          <a:xfrm>
            <a:off x="1473002" y="4217847"/>
            <a:ext cx="1321196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Calibri" pitchFamily="34" charset="0"/>
              </a:rPr>
              <a:t>Câbles,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Calibri" pitchFamily="34" charset="0"/>
              </a:rPr>
              <a:t>conduits et,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Calibri" pitchFamily="34" charset="0"/>
              </a:rPr>
              <a:t>canalisations</a:t>
            </a:r>
            <a:endParaRPr kumimoji="0" lang="fr-FR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Calibri" pitchFamily="34" charset="0"/>
            </a:endParaRPr>
          </a:p>
        </p:txBody>
      </p:sp>
      <p:pic>
        <p:nvPicPr>
          <p:cNvPr id="12407" name="Picture 119" descr="Sonepar:/CGED/EspacePublic/Metier/Courants faibles, contrôle et sécurité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263" y="4026126"/>
            <a:ext cx="119221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20"/>
          <p:cNvSpPr>
            <a:spLocks noChangeArrowheads="1"/>
          </p:cNvSpPr>
          <p:nvPr/>
        </p:nvSpPr>
        <p:spPr bwMode="auto">
          <a:xfrm>
            <a:off x="4348911" y="4322702"/>
            <a:ext cx="194636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Calibri" pitchFamily="34" charset="0"/>
              </a:rPr>
              <a:t>Courants faibles,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Calibri" pitchFamily="34" charset="0"/>
              </a:rPr>
              <a:t>Contrôle et Sécurité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Calibri" pitchFamily="34" charset="0"/>
            </a:endParaRPr>
          </a:p>
        </p:txBody>
      </p:sp>
      <p:pic>
        <p:nvPicPr>
          <p:cNvPr id="12410" name="Picture 122" descr="Sonepar:/CGED/EspacePublic/Metier/Chauffage et génie climatiqu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5394551"/>
            <a:ext cx="1258888" cy="122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23"/>
          <p:cNvSpPr>
            <a:spLocks noChangeArrowheads="1"/>
          </p:cNvSpPr>
          <p:nvPr/>
        </p:nvSpPr>
        <p:spPr bwMode="auto">
          <a:xfrm>
            <a:off x="1411629" y="5689539"/>
            <a:ext cx="186621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Calibri" pitchFamily="34" charset="0"/>
              </a:rPr>
              <a:t>Chauffage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Calibri" pitchFamily="34" charset="0"/>
              </a:rPr>
              <a:t>et génie climatique</a:t>
            </a:r>
            <a:endParaRPr kumimoji="0" lang="fr-FR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Calibri" pitchFamily="34" charset="0"/>
            </a:endParaRPr>
          </a:p>
        </p:txBody>
      </p:sp>
      <p:pic>
        <p:nvPicPr>
          <p:cNvPr id="12412" name="Picture 124" descr="Sonepar:/CGED/EspacePublic/Metier/Quincaillerie, fixation et outillag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263" y="5537426"/>
            <a:ext cx="1225550" cy="108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25"/>
          <p:cNvSpPr>
            <a:spLocks noChangeArrowheads="1"/>
          </p:cNvSpPr>
          <p:nvPr/>
        </p:nvSpPr>
        <p:spPr bwMode="auto">
          <a:xfrm>
            <a:off x="4426846" y="5689539"/>
            <a:ext cx="191590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Calibri" pitchFamily="34" charset="0"/>
              </a:rPr>
              <a:t>Quincaillerie,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Calibri" pitchFamily="34" charset="0"/>
              </a:rPr>
              <a:t>fixation et outillage</a:t>
            </a:r>
            <a:endParaRPr kumimoji="0" lang="fr-FR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Calibri" pitchFamily="34" charset="0"/>
            </a:endParaRPr>
          </a:p>
        </p:txBody>
      </p:sp>
      <p:pic>
        <p:nvPicPr>
          <p:cNvPr id="12414" name="Picture 126" descr="Sonepar:/CGED/EspacePublic/Metier/Industrie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038" y="2802164"/>
            <a:ext cx="1368425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415" name="Picture 127" descr="Sonepar:/CGED/EspacePublic/Metier/VDI, câblage et réseau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9038" y="5610451"/>
            <a:ext cx="1366837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28"/>
          <p:cNvSpPr>
            <a:spLocks noChangeArrowheads="1"/>
          </p:cNvSpPr>
          <p:nvPr/>
        </p:nvSpPr>
        <p:spPr bwMode="auto">
          <a:xfrm>
            <a:off x="7724050" y="5657709"/>
            <a:ext cx="1430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Calibri" pitchFamily="34" charset="0"/>
              </a:rPr>
              <a:t>VDI, câblage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Calibri" pitchFamily="34" charset="0"/>
              </a:rPr>
              <a:t>et réseaux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cs typeface="Calibri" pitchFamily="34" charset="0"/>
              </a:rPr>
              <a:t>informatiques</a:t>
            </a:r>
            <a:endParaRPr kumimoji="0" lang="fr-FR" sz="1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Calibri" pitchFamily="34" charset="0"/>
            </a:endParaRPr>
          </a:p>
        </p:txBody>
      </p:sp>
      <p:sp>
        <p:nvSpPr>
          <p:cNvPr id="18" name="Rectangle 129"/>
          <p:cNvSpPr>
            <a:spLocks noChangeArrowheads="1"/>
          </p:cNvSpPr>
          <p:nvPr/>
        </p:nvSpPr>
        <p:spPr bwMode="auto">
          <a:xfrm>
            <a:off x="7779441" y="3273444"/>
            <a:ext cx="97334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Calibri" pitchFamily="34" charset="0"/>
              </a:rPr>
              <a:t>Industrie</a:t>
            </a:r>
            <a:endParaRPr kumimoji="0" lang="fr-F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Calibri" pitchFamily="34" charset="0"/>
            </a:endParaRPr>
          </a:p>
        </p:txBody>
      </p:sp>
      <p:pic>
        <p:nvPicPr>
          <p:cNvPr id="24" name="Picture 2" descr="http://csimg.webmarchand.com/srv/FR/2902599741056/T/340x340/C/FFFFFF/url/mfn702-disjoncteur-hager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08" y="2560368"/>
            <a:ext cx="1372752" cy="1245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4778515" y="2998363"/>
            <a:ext cx="9893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>
                <a:cs typeface="Arial" pitchFamily="34" charset="0"/>
              </a:rPr>
              <a:t>Éclairage</a:t>
            </a:r>
            <a:endParaRPr lang="fr-FR" sz="1600" b="1" dirty="0"/>
          </a:p>
        </p:txBody>
      </p:sp>
    </p:spTree>
    <p:extLst>
      <p:ext uri="{BB962C8B-B14F-4D97-AF65-F5344CB8AC3E}">
        <p14:creationId xmlns:p14="http://schemas.microsoft.com/office/powerpoint/2010/main" val="776751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3" grpId="0"/>
      <p:bldP spid="14" grpId="0"/>
      <p:bldP spid="15" grpId="0"/>
      <p:bldP spid="16" grpId="0"/>
      <p:bldP spid="17" grpId="0"/>
      <p:bldP spid="18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Graphique 15"/>
          <p:cNvGraphicFramePr/>
          <p:nvPr>
            <p:extLst>
              <p:ext uri="{D42A27DB-BD31-4B8C-83A1-F6EECF244321}">
                <p14:modId xmlns:p14="http://schemas.microsoft.com/office/powerpoint/2010/main" val="2027355554"/>
              </p:ext>
            </p:extLst>
          </p:nvPr>
        </p:nvGraphicFramePr>
        <p:xfrm>
          <a:off x="3909452" y="2090163"/>
          <a:ext cx="6120680" cy="5125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46088" y="332656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r>
              <a:rPr lang="fr-FR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L’agence  CGE D  de Rouen</a:t>
            </a:r>
            <a:endParaRPr lang="fr-FR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26"/>
          <a:stretch>
            <a:fillRect/>
          </a:stretch>
        </p:blipFill>
        <p:spPr bwMode="auto">
          <a:xfrm>
            <a:off x="3863216" y="2810891"/>
            <a:ext cx="5104296" cy="317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5757795" y="1531362"/>
            <a:ext cx="31325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chemeClr val="tx2">
                    <a:lumMod val="75000"/>
                  </a:schemeClr>
                </a:solidFill>
              </a:rPr>
              <a:t>Effectif :  15 personnes</a:t>
            </a:r>
            <a:endParaRPr lang="fr-FR" sz="24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fr-FR" sz="2400" b="1" dirty="0" smtClean="0">
                <a:solidFill>
                  <a:schemeClr val="tx2">
                    <a:lumMod val="75000"/>
                  </a:schemeClr>
                </a:solidFill>
              </a:rPr>
              <a:t>4</a:t>
            </a:r>
            <a:r>
              <a:rPr lang="fr-FR" sz="2400" b="1" baseline="30000" dirty="0" smtClean="0">
                <a:solidFill>
                  <a:schemeClr val="tx2">
                    <a:lumMod val="75000"/>
                  </a:schemeClr>
                </a:solidFill>
              </a:rPr>
              <a:t>ème</a:t>
            </a:r>
            <a:r>
              <a:rPr lang="fr-FR" sz="2400" b="1" dirty="0" smtClean="0">
                <a:solidFill>
                  <a:schemeClr val="tx2">
                    <a:lumMod val="75000"/>
                  </a:schemeClr>
                </a:solidFill>
              </a:rPr>
              <a:t> agence du réseau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-627626" y="1611035"/>
            <a:ext cx="5261094" cy="7513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fr-FR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Calibri" pitchFamily="34" charset="0"/>
              </a:rPr>
              <a:t>Chiffres d’affaires</a:t>
            </a:r>
            <a:endParaRPr lang="fr-FR" sz="24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Calibri" pitchFamily="34" charset="0"/>
            </a:endParaRP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5146402"/>
              </p:ext>
            </p:extLst>
          </p:nvPr>
        </p:nvGraphicFramePr>
        <p:xfrm>
          <a:off x="323529" y="2132856"/>
          <a:ext cx="3960440" cy="3890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75" name="Graphique" r:id="rId5" imgW="4381576" imgH="4143261" progId="MSGraph.Chart.8">
                  <p:embed followColorScheme="full"/>
                </p:oleObj>
              </mc:Choice>
              <mc:Fallback>
                <p:oleObj name="Graphique" r:id="rId5" imgW="4381576" imgH="4143261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9" y="2132856"/>
                        <a:ext cx="3960440" cy="389096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907704" y="6159708"/>
            <a:ext cx="1224135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fr-FR" b="1" dirty="0" smtClean="0">
                <a:solidFill>
                  <a:srgbClr val="FF3300"/>
                </a:solidFill>
                <a:latin typeface="Calibri" pitchFamily="34" charset="0"/>
                <a:cs typeface="Calibri" pitchFamily="34" charset="0"/>
              </a:rPr>
              <a:t>+ </a:t>
            </a:r>
            <a:r>
              <a:rPr lang="fr-FR" b="1" dirty="0">
                <a:solidFill>
                  <a:srgbClr val="FF3300"/>
                </a:solidFill>
                <a:latin typeface="Calibri" pitchFamily="34" charset="0"/>
                <a:cs typeface="Calibri" pitchFamily="34" charset="0"/>
              </a:rPr>
              <a:t>27,3 %</a:t>
            </a:r>
          </a:p>
          <a:p>
            <a:r>
              <a:rPr lang="fr-FR" sz="2000" b="1" dirty="0">
                <a:solidFill>
                  <a:srgbClr val="FF3300"/>
                </a:solidFill>
                <a:latin typeface="Calibri" pitchFamily="34" charset="0"/>
                <a:cs typeface="Calibri" pitchFamily="34" charset="0"/>
              </a:rPr>
              <a:t>		</a:t>
            </a:r>
            <a:endParaRPr lang="fr-FR" b="1" dirty="0">
              <a:latin typeface="Calibri" pitchFamily="34" charset="0"/>
              <a:cs typeface="Calibri" pitchFamily="34" charset="0"/>
            </a:endParaRPr>
          </a:p>
          <a:p>
            <a:endParaRPr lang="fr-FR" sz="2000" b="1" dirty="0">
              <a:solidFill>
                <a:srgbClr val="FF33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Flèche courbée vers le haut 11"/>
          <p:cNvSpPr/>
          <p:nvPr/>
        </p:nvSpPr>
        <p:spPr>
          <a:xfrm>
            <a:off x="899592" y="5768692"/>
            <a:ext cx="936104" cy="42636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971600" y="6175097"/>
            <a:ext cx="9396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3300"/>
                </a:solidFill>
                <a:latin typeface="Calibri" pitchFamily="34" charset="0"/>
                <a:cs typeface="Calibri" pitchFamily="34" charset="0"/>
              </a:rPr>
              <a:t>- 5,80 %</a:t>
            </a:r>
          </a:p>
          <a:p>
            <a:endParaRPr lang="fr-FR" dirty="0"/>
          </a:p>
        </p:txBody>
      </p:sp>
      <p:sp>
        <p:nvSpPr>
          <p:cNvPr id="14" name="Flèche courbée vers le haut 13"/>
          <p:cNvSpPr/>
          <p:nvPr/>
        </p:nvSpPr>
        <p:spPr>
          <a:xfrm>
            <a:off x="1907704" y="5768692"/>
            <a:ext cx="936104" cy="426368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5" name="Titre 2"/>
          <p:cNvSpPr txBox="1">
            <a:spLocks/>
          </p:cNvSpPr>
          <p:nvPr/>
        </p:nvSpPr>
        <p:spPr>
          <a:xfrm>
            <a:off x="5380444" y="2362359"/>
            <a:ext cx="3178696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2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clientèle</a:t>
            </a:r>
            <a:endParaRPr lang="fr-FR" sz="24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071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AsOne/>
      </p:bldGraphic>
      <p:bldP spid="2" grpId="0"/>
      <p:bldP spid="9" grpId="0"/>
      <p:bldOleChart spid="10" grpId="0"/>
      <p:bldP spid="11" grpId="0"/>
      <p:bldP spid="12" grpId="0" animBg="1"/>
      <p:bldP spid="13" grpId="0"/>
      <p:bldP spid="14" grpId="0" animBg="1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663788" y="332656"/>
            <a:ext cx="4104456" cy="124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fr-FR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concurrence</a:t>
            </a:r>
            <a:endParaRPr lang="fr-FR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9154" name="Picture 2" descr="D:\Cours\Avec les log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05371"/>
            <a:ext cx="8747125" cy="6552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7071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330" y="1100254"/>
            <a:ext cx="3471854" cy="49072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18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422" y="1777508"/>
            <a:ext cx="5611882" cy="37178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07504" y="2852936"/>
            <a:ext cx="8856984" cy="3083813"/>
          </a:xfrm>
        </p:spPr>
        <p:txBody>
          <a:bodyPr>
            <a:normAutofit/>
          </a:bodyPr>
          <a:lstStyle/>
          <a:p>
            <a:pPr marL="0">
              <a:buNone/>
            </a:pPr>
            <a:r>
              <a:rPr lang="fr-FR" sz="2100" dirty="0" smtClean="0"/>
              <a:t>• Baisse du CA de 2008 à 2009 dans une conjoncture économique dégradée : </a:t>
            </a:r>
          </a:p>
          <a:p>
            <a:pPr marL="0" algn="ctr">
              <a:buNone/>
            </a:pPr>
            <a:r>
              <a:rPr lang="fr-FR" sz="2100" b="1" dirty="0" smtClean="0"/>
              <a:t>Agence : - 5,8 % </a:t>
            </a:r>
            <a:r>
              <a:rPr lang="fr-FR" sz="2100" dirty="0" smtClean="0"/>
              <a:t>/ Groupe : - 9,7 %</a:t>
            </a:r>
            <a:br>
              <a:rPr lang="fr-FR" sz="2100" dirty="0" smtClean="0"/>
            </a:br>
            <a:r>
              <a:rPr lang="fr-FR" sz="2100" dirty="0" smtClean="0"/>
              <a:t/>
            </a:r>
            <a:br>
              <a:rPr lang="fr-FR" sz="2100" dirty="0" smtClean="0"/>
            </a:br>
            <a:r>
              <a:rPr lang="fr-FR" sz="2100" dirty="0" smtClean="0"/>
              <a:t/>
            </a:r>
            <a:br>
              <a:rPr lang="fr-FR" sz="2100" dirty="0" smtClean="0"/>
            </a:br>
            <a:endParaRPr lang="fr-FR" sz="2100" dirty="0" smtClean="0"/>
          </a:p>
          <a:p>
            <a:pPr marL="0">
              <a:buNone/>
            </a:pPr>
            <a:r>
              <a:rPr lang="fr-FR" sz="2200" dirty="0" smtClean="0"/>
              <a:t>• Loi </a:t>
            </a:r>
            <a:r>
              <a:rPr lang="fr-FR" sz="2200" dirty="0" err="1" smtClean="0"/>
              <a:t>Morange-Meslot</a:t>
            </a:r>
            <a:r>
              <a:rPr lang="fr-FR" sz="2200" dirty="0" smtClean="0"/>
              <a:t> du 9 mars 2010 : Installation obligatoire d’au moins un détecteur de fumée dans tous les lieux d’habitation neufs ou anciens au plus tard en mars 2015</a:t>
            </a: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Contexte du projet</a:t>
            </a:r>
            <a:endParaRPr lang="fr-FR" sz="3200" b="1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7417" y="5576709"/>
            <a:ext cx="915023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bg2">
                    <a:lumMod val="25000"/>
                  </a:schemeClr>
                </a:solidFill>
              </a:rPr>
              <a:t>• Pourquoi cette loi  ? 800 vies perdues et 10 000 personnes brûlées par an </a:t>
            </a:r>
            <a:endParaRPr lang="fr-FR" sz="2200" dirty="0" smtClean="0">
              <a:solidFill>
                <a:schemeClr val="bg2">
                  <a:lumMod val="25000"/>
                </a:schemeClr>
              </a:solidFill>
            </a:endParaRPr>
          </a:p>
          <a:p>
            <a:r>
              <a:rPr lang="fr-FR" sz="2200" dirty="0">
                <a:solidFill>
                  <a:schemeClr val="bg2">
                    <a:lumMod val="25000"/>
                  </a:schemeClr>
                </a:solidFill>
              </a:rPr>
              <a:t>• </a:t>
            </a:r>
            <a:r>
              <a:rPr lang="fr-FR" sz="2200" dirty="0" smtClean="0">
                <a:solidFill>
                  <a:schemeClr val="bg2">
                    <a:lumMod val="25000"/>
                  </a:schemeClr>
                </a:solidFill>
              </a:rPr>
              <a:t>Un </a:t>
            </a:r>
            <a:r>
              <a:rPr lang="fr-FR" sz="2200" dirty="0">
                <a:solidFill>
                  <a:schemeClr val="bg2">
                    <a:lumMod val="25000"/>
                  </a:schemeClr>
                </a:solidFill>
              </a:rPr>
              <a:t>taux d’équipement en DAAF des foyers français de 2 %  (→ 32 millions de foyers sont à équiper)</a:t>
            </a:r>
          </a:p>
          <a:p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33654" y="6007530"/>
            <a:ext cx="915023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>
                <a:solidFill>
                  <a:schemeClr val="bg2">
                    <a:lumMod val="25000"/>
                  </a:schemeClr>
                </a:solidFill>
              </a:rPr>
              <a:t>• Des moyens mis en œuvre par le gouvernement soulignent l’importance de cette nouvelle législation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0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50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50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50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-2916832" y="1700808"/>
            <a:ext cx="8229600" cy="858424"/>
          </a:xfrm>
        </p:spPr>
        <p:txBody>
          <a:bodyPr>
            <a:normAutofit/>
          </a:bodyPr>
          <a:lstStyle/>
          <a:p>
            <a:r>
              <a:rPr lang="fr-FR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Problématique</a:t>
            </a:r>
            <a:endParaRPr lang="fr-FR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39749" y="2410027"/>
            <a:ext cx="921702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300" dirty="0" smtClean="0">
                <a:solidFill>
                  <a:schemeClr val="tx2"/>
                </a:solidFill>
              </a:rPr>
              <a:t>Dans un contexte de baisse du chiffre d’affaires, comment tirer parti d’une nouvelle règlementation pour participer à la dynamisation des ventes de la gamme « Appareillage et protection », grâce à la vente de DAAF ?</a:t>
            </a:r>
          </a:p>
          <a:p>
            <a:endParaRPr lang="fr-FR" sz="2400" dirty="0" smtClean="0"/>
          </a:p>
        </p:txBody>
      </p:sp>
      <p:sp>
        <p:nvSpPr>
          <p:cNvPr id="5" name="Espace réservé du contenu 1"/>
          <p:cNvSpPr>
            <a:spLocks noGrp="1"/>
          </p:cNvSpPr>
          <p:nvPr>
            <p:ph idx="1"/>
          </p:nvPr>
        </p:nvSpPr>
        <p:spPr>
          <a:xfrm>
            <a:off x="107504" y="4221088"/>
            <a:ext cx="7408333" cy="403244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300" b="1" dirty="0" smtClean="0"/>
              <a:t>Objectifs </a:t>
            </a:r>
          </a:p>
          <a:p>
            <a:pPr>
              <a:buNone/>
            </a:pPr>
            <a:r>
              <a:rPr lang="fr-FR" sz="2300" dirty="0" smtClean="0">
                <a:solidFill>
                  <a:schemeClr val="bg2">
                    <a:lumMod val="25000"/>
                  </a:schemeClr>
                </a:solidFill>
              </a:rPr>
              <a:t>• </a:t>
            </a:r>
            <a:r>
              <a:rPr lang="fr-FR" sz="2300" dirty="0" smtClean="0"/>
              <a:t>Informer les clients</a:t>
            </a:r>
          </a:p>
          <a:p>
            <a:pPr marL="0" indent="0">
              <a:buNone/>
            </a:pPr>
            <a:r>
              <a:rPr lang="fr-FR" sz="2300" dirty="0">
                <a:solidFill>
                  <a:schemeClr val="bg2">
                    <a:lumMod val="25000"/>
                  </a:schemeClr>
                </a:solidFill>
              </a:rPr>
              <a:t>• </a:t>
            </a:r>
            <a:r>
              <a:rPr lang="fr-FR" sz="2300" dirty="0" smtClean="0"/>
              <a:t>Répondre au besoin de sécurité </a:t>
            </a:r>
          </a:p>
          <a:p>
            <a:pPr marL="0" indent="0">
              <a:buNone/>
            </a:pPr>
            <a:r>
              <a:rPr lang="fr-FR" sz="2300" dirty="0" smtClean="0">
                <a:solidFill>
                  <a:schemeClr val="bg2">
                    <a:lumMod val="25000"/>
                  </a:schemeClr>
                </a:solidFill>
              </a:rPr>
              <a:t>• </a:t>
            </a:r>
            <a:r>
              <a:rPr lang="fr-FR" sz="2300" dirty="0" smtClean="0"/>
              <a:t>Privilégier une centaine de clients de l’agence</a:t>
            </a:r>
          </a:p>
          <a:p>
            <a:pPr marL="0" indent="0">
              <a:buNone/>
            </a:pPr>
            <a:r>
              <a:rPr lang="fr-FR" sz="2300" dirty="0" smtClean="0">
                <a:solidFill>
                  <a:schemeClr val="bg2">
                    <a:lumMod val="25000"/>
                  </a:schemeClr>
                </a:solidFill>
              </a:rPr>
              <a:t>• </a:t>
            </a:r>
            <a:r>
              <a:rPr lang="fr-FR" sz="2300" dirty="0" smtClean="0"/>
              <a:t>Augmenter les quantités vendues</a:t>
            </a:r>
            <a:endParaRPr lang="fr-FR" sz="2300" dirty="0"/>
          </a:p>
        </p:txBody>
      </p:sp>
      <p:pic>
        <p:nvPicPr>
          <p:cNvPr id="6" name="Picture 4" descr="DAAF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94" r="15700" b="46991"/>
          <a:stretch>
            <a:fillRect/>
          </a:stretch>
        </p:blipFill>
        <p:spPr bwMode="auto">
          <a:xfrm>
            <a:off x="6588224" y="3861048"/>
            <a:ext cx="2304256" cy="2161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re 2"/>
          <p:cNvSpPr txBox="1">
            <a:spLocks/>
          </p:cNvSpPr>
          <p:nvPr/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fr-FR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projet :</a:t>
            </a:r>
            <a:br>
              <a:rPr lang="fr-FR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promotion du DAAF Hager L3850X</a:t>
            </a:r>
            <a:endParaRPr lang="fr-FR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39115"/>
            <a:ext cx="9123600" cy="54449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699791" y="0"/>
            <a:ext cx="4464497" cy="14620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endParaRPr lang="fr-FR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cs typeface="Calibri" pitchFamily="34" charset="0"/>
            </a:endParaRPr>
          </a:p>
          <a:p>
            <a:pPr>
              <a:defRPr/>
            </a:pPr>
            <a:r>
              <a:rPr lang="fr-FR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Planification</a:t>
            </a:r>
            <a:endParaRPr lang="fr-FR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fr-FR" dirty="0" smtClean="0">
              <a:solidFill>
                <a:schemeClr val="tx2">
                  <a:lumMod val="75000"/>
                </a:schemeClr>
              </a:solidFill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8266136"/>
              </p:ext>
            </p:extLst>
          </p:nvPr>
        </p:nvGraphicFramePr>
        <p:xfrm>
          <a:off x="2244590" y="1040631"/>
          <a:ext cx="4383955" cy="56408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216" name="Acrobat Document" r:id="rId3" imgW="5667355" imgH="8019870" progId="AcroExch.Document.7">
                  <p:embed/>
                </p:oleObj>
              </mc:Choice>
              <mc:Fallback>
                <p:oleObj name="Acrobat Document" r:id="rId3" imgW="5667355" imgH="8019870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44590" y="1040631"/>
                        <a:ext cx="4383955" cy="56408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8130" name="Picture 2" descr="D:\Cours\Projet\Documentation\DAAF\Document\Email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27" y="1628800"/>
            <a:ext cx="6840760" cy="513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3" name="Picture 5" descr="http://www.depute-mallie.com/media/16020903292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1071" y="2840951"/>
            <a:ext cx="3661420" cy="2706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texte 2"/>
          <p:cNvSpPr>
            <a:spLocks noGrp="1"/>
          </p:cNvSpPr>
          <p:nvPr>
            <p:ph type="body" sz="half" idx="2"/>
          </p:nvPr>
        </p:nvSpPr>
        <p:spPr>
          <a:xfrm>
            <a:off x="971600" y="332657"/>
            <a:ext cx="7416824" cy="936104"/>
          </a:xfrm>
        </p:spPr>
        <p:txBody>
          <a:bodyPr>
            <a:normAutofit/>
          </a:bodyPr>
          <a:lstStyle/>
          <a:p>
            <a:pPr algn="ctr"/>
            <a:r>
              <a:rPr lang="fr-FR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Opération de marketing direct</a:t>
            </a:r>
          </a:p>
          <a:p>
            <a:endParaRPr lang="fr-FR" sz="3600" dirty="0"/>
          </a:p>
        </p:txBody>
      </p:sp>
      <p:sp>
        <p:nvSpPr>
          <p:cNvPr id="8" name="Espace réservé du texte 2"/>
          <p:cNvSpPr txBox="1">
            <a:spLocks/>
          </p:cNvSpPr>
          <p:nvPr/>
        </p:nvSpPr>
        <p:spPr>
          <a:xfrm>
            <a:off x="755576" y="1196752"/>
            <a:ext cx="7416824" cy="43204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lang="fr-FR" sz="2400" u="sng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E-mailing</a:t>
            </a:r>
            <a:endParaRPr kumimoji="0" lang="fr-FR" sz="2400" b="0" i="0" u="sng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Espace réservé du texte 2"/>
          <p:cNvSpPr txBox="1">
            <a:spLocks/>
          </p:cNvSpPr>
          <p:nvPr/>
        </p:nvSpPr>
        <p:spPr>
          <a:xfrm>
            <a:off x="728156" y="2075866"/>
            <a:ext cx="7416824" cy="43204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r>
              <a:rPr lang="fr-FR" sz="2400" u="sng" noProof="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Relance téléphonique avec offre commerciale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Espace réservé du texte 2"/>
          <p:cNvSpPr txBox="1">
            <a:spLocks/>
          </p:cNvSpPr>
          <p:nvPr/>
        </p:nvSpPr>
        <p:spPr>
          <a:xfrm>
            <a:off x="971600" y="3645024"/>
            <a:ext cx="7416824" cy="43204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Symbol" pitchFamily="18" charset="2"/>
              <a:buNone/>
              <a:tabLst/>
              <a:defRPr/>
            </a:pP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755576" y="3282768"/>
            <a:ext cx="43788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2">
                    <a:lumMod val="25000"/>
                  </a:schemeClr>
                </a:solidFill>
              </a:rPr>
              <a:t>• 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De </a:t>
            </a:r>
            <a:r>
              <a:rPr lang="fr-FR" dirty="0">
                <a:solidFill>
                  <a:schemeClr val="tx2">
                    <a:lumMod val="75000"/>
                  </a:schemeClr>
                </a:solidFill>
              </a:rPr>
              <a:t>42 % de remise pour 1 unité achetée à  48 % pour 10 unités achetées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br>
              <a:rPr lang="fr-FR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fr-FR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fr-FR" dirty="0">
                <a:solidFill>
                  <a:schemeClr val="bg2">
                    <a:lumMod val="25000"/>
                  </a:schemeClr>
                </a:solidFill>
              </a:rPr>
              <a:t>• </a:t>
            </a:r>
            <a:r>
              <a:rPr lang="fr-FR" dirty="0" smtClean="0">
                <a:solidFill>
                  <a:schemeClr val="tx2">
                    <a:lumMod val="75000"/>
                  </a:schemeClr>
                </a:solidFill>
              </a:rPr>
              <a:t>La </a:t>
            </a:r>
            <a:r>
              <a:rPr lang="fr-FR" dirty="0">
                <a:solidFill>
                  <a:schemeClr val="tx2">
                    <a:lumMod val="75000"/>
                  </a:schemeClr>
                </a:solidFill>
              </a:rPr>
              <a:t>durée de validité de l'offre est de 1 mois à compter du 13 décembre 2010.</a:t>
            </a:r>
          </a:p>
          <a:p>
            <a:endParaRPr lang="fr-FR" dirty="0"/>
          </a:p>
        </p:txBody>
      </p:sp>
      <p:sp>
        <p:nvSpPr>
          <p:cNvPr id="15" name="Espace réservé du texte 2"/>
          <p:cNvSpPr txBox="1">
            <a:spLocks/>
          </p:cNvSpPr>
          <p:nvPr/>
        </p:nvSpPr>
        <p:spPr>
          <a:xfrm>
            <a:off x="1039071" y="317616"/>
            <a:ext cx="7416824" cy="9361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8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None/>
              <a:defRPr sz="9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b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vente au comptoir</a:t>
            </a:r>
            <a:endParaRPr lang="fr-FR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Picture 2" descr="C:\Users\Jay\Desktop\Présentoir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17" y="1037696"/>
            <a:ext cx="3672408" cy="48098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7" name="Picture 3" descr="C:\Users\Jay\Desktop\Nouveau dossier\IMAG001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519" y="1054837"/>
            <a:ext cx="3672408" cy="48098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agues">
  <a:themeElements>
    <a:clrScheme name="Vagues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agues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agues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1273</TotalTime>
  <Words>373</Words>
  <Application>Microsoft Office PowerPoint</Application>
  <PresentationFormat>Affichage à l'écran (4:3)</PresentationFormat>
  <Paragraphs>105</Paragraphs>
  <Slides>10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10</vt:i4>
      </vt:variant>
    </vt:vector>
  </HeadingPairs>
  <TitlesOfParts>
    <vt:vector size="13" baseType="lpstr">
      <vt:lpstr>Vagues</vt:lpstr>
      <vt:lpstr>Graphique</vt:lpstr>
      <vt:lpstr>Acrobat Document</vt:lpstr>
      <vt:lpstr>Présentation PowerPoint</vt:lpstr>
      <vt:lpstr>Présentation PowerPoint</vt:lpstr>
      <vt:lpstr>La notion de service</vt:lpstr>
      <vt:lpstr>Présentation PowerPoint</vt:lpstr>
      <vt:lpstr>L’agence  CGE D  de Rouen</vt:lpstr>
      <vt:lpstr>Présentation PowerPoint</vt:lpstr>
      <vt:lpstr>Contexte du projet</vt:lpstr>
      <vt:lpstr>Problématique</vt:lpstr>
      <vt:lpstr>Présentation PowerPoint</vt:lpstr>
      <vt:lpstr>Bilan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Jay</dc:creator>
  <cp:lastModifiedBy>Jason De_sousa</cp:lastModifiedBy>
  <cp:revision>224</cp:revision>
  <dcterms:created xsi:type="dcterms:W3CDTF">2011-01-28T22:58:27Z</dcterms:created>
  <dcterms:modified xsi:type="dcterms:W3CDTF">2011-03-28T14:00:34Z</dcterms:modified>
</cp:coreProperties>
</file>