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  <p:sldMasterId id="2147483689" r:id="rId3"/>
    <p:sldMasterId id="2147483691" r:id="rId4"/>
  </p:sldMasterIdLst>
  <p:notesMasterIdLst>
    <p:notesMasterId r:id="rId6"/>
  </p:notesMasterIdLst>
  <p:handoutMasterIdLst>
    <p:handoutMasterId r:id="rId7"/>
  </p:handoutMasterIdLst>
  <p:sldIdLst>
    <p:sldId id="308" r:id="rId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71" autoAdjust="0"/>
  </p:normalViewPr>
  <p:slideViewPr>
    <p:cSldViewPr>
      <p:cViewPr varScale="1">
        <p:scale>
          <a:sx n="69" d="100"/>
          <a:sy n="69" d="100"/>
        </p:scale>
        <p:origin x="1428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F5DEF9-74D4-4657-B188-3F0C46B16070}" type="datetimeFigureOut">
              <a:rPr lang="fr-FR" smtClean="0"/>
              <a:t>04/03/2021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9D997D-9B81-4B56-9B3A-1B32AC615CE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86970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3D538F-4FC1-4B8A-B515-9D34CC5A139B}" type="datetimeFigureOut">
              <a:rPr lang="fr-FR" smtClean="0"/>
              <a:t>04/03/2021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B669CA-A650-483F-9B85-67827F5D28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8789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e présentation ou de 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1090609" y="976320"/>
            <a:ext cx="7894637" cy="2433895"/>
          </a:xfrm>
        </p:spPr>
        <p:txBody>
          <a:bodyPr/>
          <a:lstStyle/>
          <a:p>
            <a:r>
              <a:rPr lang="fr-FR" dirty="0" smtClean="0"/>
              <a:t>CLIQUEZ ET MODIFIEZ LE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90609" y="3472208"/>
            <a:ext cx="7596190" cy="1752600"/>
          </a:xfrm>
        </p:spPr>
        <p:txBody>
          <a:bodyPr/>
          <a:lstStyle>
            <a:lvl1pPr marL="0" indent="0" algn="l">
              <a:buNone/>
              <a:defRPr>
                <a:solidFill>
                  <a:srgbClr val="68308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3674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0408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24745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38951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6552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sous-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249851" y="6390910"/>
            <a:ext cx="351529" cy="365125"/>
          </a:xfrm>
        </p:spPr>
        <p:txBody>
          <a:bodyPr/>
          <a:lstStyle/>
          <a:p>
            <a:fld id="{C6B7B3CB-E3BA-F74C-AB76-86EFC5843CD6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/>
          </p:nvPr>
        </p:nvSpPr>
        <p:spPr>
          <a:xfrm>
            <a:off x="1095375" y="4121150"/>
            <a:ext cx="7505700" cy="1814513"/>
          </a:xfrm>
        </p:spPr>
        <p:txBody>
          <a:bodyPr>
            <a:normAutofit/>
          </a:bodyPr>
          <a:lstStyle>
            <a:lvl1pPr>
              <a:defRPr sz="1500"/>
            </a:lvl1pPr>
            <a:lvl2pPr marL="457200" indent="-457200">
              <a:buNone/>
              <a:defRPr sz="1500"/>
            </a:lvl2pPr>
            <a:lvl3pPr marL="457200" indent="-457200">
              <a:buNone/>
              <a:defRPr sz="1500"/>
            </a:lvl3pPr>
            <a:lvl4pPr marL="457200" indent="-457200">
              <a:buNone/>
              <a:defRPr sz="1500"/>
            </a:lvl4pPr>
            <a:lvl5pPr marL="457200" indent="-457200">
              <a:buNone/>
              <a:defRPr sz="1500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4"/>
          </p:nvPr>
        </p:nvSpPr>
        <p:spPr>
          <a:xfrm>
            <a:off x="1095375" y="2705101"/>
            <a:ext cx="7505700" cy="1156980"/>
          </a:xfrm>
        </p:spPr>
        <p:txBody>
          <a:bodyPr>
            <a:noAutofit/>
          </a:bodyPr>
          <a:lstStyle>
            <a:lvl1pPr marL="0" indent="0">
              <a:buFont typeface="Arial"/>
              <a:buNone/>
              <a:defRPr sz="3000"/>
            </a:lvl1pPr>
            <a:lvl2pPr marL="0" indent="0">
              <a:buNone/>
              <a:defRPr sz="3000"/>
            </a:lvl2pPr>
            <a:lvl3pPr marL="0" indent="0">
              <a:buNone/>
              <a:defRPr sz="3000"/>
            </a:lvl3pPr>
            <a:lvl4pPr marL="0" indent="0">
              <a:buNone/>
              <a:defRPr sz="3000"/>
            </a:lvl4pPr>
            <a:lvl5pPr marL="0" indent="0">
              <a:buNone/>
              <a:defRPr sz="3000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0243255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contenu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6" name="Espace réservé du texte 6"/>
          <p:cNvSpPr>
            <a:spLocks noGrp="1"/>
          </p:cNvSpPr>
          <p:nvPr>
            <p:ph type="body" sz="quarter" idx="13" hasCustomPrompt="1"/>
          </p:nvPr>
        </p:nvSpPr>
        <p:spPr>
          <a:xfrm>
            <a:off x="804863" y="1471083"/>
            <a:ext cx="7881937" cy="4598988"/>
          </a:xfrm>
        </p:spPr>
        <p:txBody>
          <a:bodyPr/>
          <a:lstStyle>
            <a:lvl1pPr marL="177800" marR="0" indent="-1778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Arial"/>
              <a:buChar char="■"/>
              <a:tabLst/>
              <a:defRPr>
                <a:solidFill>
                  <a:srgbClr val="683086"/>
                </a:solidFill>
              </a:defRPr>
            </a:lvl1pPr>
            <a:lvl2pPr marL="627063" marR="0" indent="-169863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83086"/>
              </a:buClr>
              <a:buSzTx/>
              <a:buFont typeface="Arial Italic"/>
              <a:buChar char="■"/>
              <a:tabLst/>
              <a:defRPr/>
            </a:lvl2pPr>
            <a:lvl3pPr marL="627063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3pPr>
            <a:lvl4pPr marL="627063" marR="0" indent="1778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83086"/>
              </a:buClr>
              <a:buSzTx/>
              <a:buFont typeface="Arial"/>
              <a:buChar char="–"/>
              <a:tabLst/>
              <a:defRPr/>
            </a:lvl4pPr>
            <a:lvl5pPr marL="80645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5pPr>
          </a:lstStyle>
          <a:p>
            <a:pPr lvl="0"/>
            <a:r>
              <a:rPr lang="fr-FR" dirty="0" smtClean="0"/>
              <a:t> 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397919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ge de contenu avec texte et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805400" y="1476296"/>
            <a:ext cx="7881400" cy="4525963"/>
          </a:xfrm>
        </p:spPr>
        <p:txBody>
          <a:bodyPr/>
          <a:lstStyle>
            <a:lvl1pPr marL="177800" marR="0" indent="-1778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Arial"/>
              <a:buChar char="■"/>
              <a:tabLst/>
              <a:defRPr>
                <a:solidFill>
                  <a:srgbClr val="683086"/>
                </a:solidFill>
              </a:defRPr>
            </a:lvl1pPr>
            <a:lvl2pPr marL="627063" marR="0" indent="-169863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83086"/>
              </a:buClr>
              <a:buSzTx/>
              <a:buFont typeface="Arial Italic"/>
              <a:buChar char="■"/>
              <a:tabLst/>
              <a:defRPr/>
            </a:lvl2pPr>
            <a:lvl3pPr marL="627063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3pPr>
            <a:lvl4pPr marL="627063" marR="0" indent="1778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83086"/>
              </a:buClr>
              <a:buSzTx/>
              <a:buFont typeface="Arial"/>
              <a:buChar char="–"/>
              <a:tabLst/>
              <a:defRPr/>
            </a:lvl4pPr>
            <a:lvl5pPr marL="80645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5pPr>
          </a:lstStyle>
          <a:p>
            <a:pPr lvl="0"/>
            <a:r>
              <a:rPr lang="fr-FR" dirty="0" smtClean="0"/>
              <a:t> 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15392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3" hasCustomPrompt="1"/>
          </p:nvPr>
        </p:nvSpPr>
        <p:spPr>
          <a:xfrm>
            <a:off x="804863" y="1469378"/>
            <a:ext cx="7881937" cy="4397375"/>
          </a:xfrm>
        </p:spPr>
        <p:txBody>
          <a:bodyPr/>
          <a:lstStyle>
            <a:lvl1pPr>
              <a:buClr>
                <a:srgbClr val="683086"/>
              </a:buClr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fr-FR" dirty="0" smtClean="0"/>
              <a:t> Cliquez pour modifier les styles du texte du masque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171729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08773" y="69692"/>
            <a:ext cx="8004162" cy="828574"/>
          </a:xfrm>
        </p:spPr>
        <p:txBody>
          <a:bodyPr anchor="b">
            <a:normAutofit/>
          </a:bodyPr>
          <a:lstStyle>
            <a:lvl1pPr algn="l">
              <a:defRPr sz="3000" b="0"/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677333" y="1494531"/>
            <a:ext cx="7923066" cy="323304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77333" y="5367338"/>
            <a:ext cx="7923066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0925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71600" y="1052736"/>
            <a:ext cx="7772400" cy="1470025"/>
          </a:xfrm>
        </p:spPr>
        <p:txBody>
          <a:bodyPr/>
          <a:lstStyle/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‹N°›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BAEE7B9-44D3-4D49-ADC3-FC194FE080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9512" y="5622245"/>
            <a:ext cx="1192088" cy="1081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910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9219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3403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8644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0749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1926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5769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7622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.jpe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097485" y="915840"/>
            <a:ext cx="7982797" cy="254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dirty="0" smtClean="0"/>
              <a:t>CLIQUEZ ET MODIFIEZ </a:t>
            </a:r>
            <a:br>
              <a:rPr lang="fr-FR" dirty="0" smtClean="0"/>
            </a:br>
            <a:r>
              <a:rPr lang="fr-FR" dirty="0" smtClean="0"/>
              <a:t>LE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97486" y="3464803"/>
            <a:ext cx="7589313" cy="12492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197502" y="6390910"/>
            <a:ext cx="4038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rgbClr val="404040"/>
                </a:solidFill>
              </a:defRPr>
            </a:lvl1pPr>
          </a:lstStyle>
          <a:p>
            <a:fld id="{95654D5A-192B-4B07-8F58-250CDD527E53}" type="slidenum">
              <a:rPr lang="fr-FR" smtClean="0"/>
              <a:t>‹N°›</a:t>
            </a:fld>
            <a:endParaRPr lang="fr-FR"/>
          </a:p>
        </p:txBody>
      </p:sp>
      <p:cxnSp>
        <p:nvCxnSpPr>
          <p:cNvPr id="16" name="Connecteur droit 15"/>
          <p:cNvCxnSpPr/>
          <p:nvPr/>
        </p:nvCxnSpPr>
        <p:spPr>
          <a:xfrm>
            <a:off x="698885" y="5516417"/>
            <a:ext cx="6290733" cy="0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 flipV="1">
            <a:off x="6995213" y="4489080"/>
            <a:ext cx="1519767" cy="1024465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 flipH="1" flipV="1">
            <a:off x="698885" y="0"/>
            <a:ext cx="295" cy="5507953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9642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7" r:id="rId2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20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1600" kern="1200">
          <a:solidFill>
            <a:srgbClr val="68308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BBC0B-A19B-498E-AB8C-430E77AD80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597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095183" y="697997"/>
            <a:ext cx="7781697" cy="20063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Cliquez et modifiez le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95182" y="2704320"/>
            <a:ext cx="7781697" cy="1180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Cliquez pour modifier </a:t>
            </a:r>
            <a:br>
              <a:rPr lang="fr-FR" dirty="0" smtClean="0"/>
            </a:br>
            <a:r>
              <a:rPr lang="fr-FR" dirty="0" smtClean="0"/>
              <a:t>les styles du texte du masque</a:t>
            </a:r>
          </a:p>
          <a:p>
            <a:pPr lvl="0"/>
            <a:endParaRPr lang="fr-FR" dirty="0" smtClean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249851" y="6390910"/>
            <a:ext cx="3515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rgbClr val="000000"/>
                </a:solidFill>
              </a:defRPr>
            </a:lvl1pPr>
          </a:lstStyle>
          <a:p>
            <a:fld id="{C6B7B3CB-E3BA-F74C-AB76-86EFC5843CD6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9" name="Image 11" descr="2014_MENESRlogo_horizontal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105" y="6180053"/>
            <a:ext cx="1656184" cy="463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Connecteur droit 14"/>
          <p:cNvCxnSpPr/>
          <p:nvPr/>
        </p:nvCxnSpPr>
        <p:spPr>
          <a:xfrm>
            <a:off x="698885" y="3893512"/>
            <a:ext cx="6290733" cy="0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 flipV="1">
            <a:off x="6995213" y="2866175"/>
            <a:ext cx="1519767" cy="1024465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 flipH="1" flipV="1">
            <a:off x="699180" y="0"/>
            <a:ext cx="1" cy="3885049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Espace réservé du pied de page 4"/>
          <p:cNvSpPr txBox="1">
            <a:spLocks/>
          </p:cNvSpPr>
          <p:nvPr/>
        </p:nvSpPr>
        <p:spPr>
          <a:xfrm>
            <a:off x="6989618" y="6390910"/>
            <a:ext cx="11603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kern="1200" cap="all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 smtClean="0">
              <a:solidFill>
                <a:srgbClr val="1B8ED9"/>
              </a:solidFill>
            </a:endParaRPr>
          </a:p>
          <a:p>
            <a:pPr>
              <a:lnSpc>
                <a:spcPts val="1320"/>
              </a:lnSpc>
            </a:pPr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JJ/MM/AAAA</a:t>
            </a:r>
          </a:p>
          <a:p>
            <a:endParaRPr lang="fr-FR" dirty="0"/>
          </a:p>
        </p:txBody>
      </p:sp>
      <p:sp>
        <p:nvSpPr>
          <p:cNvPr id="12" name="Espace réservé du pied de page 4"/>
          <p:cNvSpPr txBox="1">
            <a:spLocks/>
          </p:cNvSpPr>
          <p:nvPr/>
        </p:nvSpPr>
        <p:spPr>
          <a:xfrm>
            <a:off x="2357525" y="6146185"/>
            <a:ext cx="3120150" cy="6768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kern="1200" cap="all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 smtClean="0">
              <a:solidFill>
                <a:srgbClr val="1B8ED9"/>
              </a:solidFill>
            </a:endParaRPr>
          </a:p>
          <a:p>
            <a:pPr>
              <a:lnSpc>
                <a:spcPts val="1320"/>
              </a:lnSpc>
            </a:pPr>
            <a:r>
              <a:rPr lang="fr-FR" b="1" dirty="0" smtClean="0">
                <a:solidFill>
                  <a:srgbClr val="683086"/>
                </a:solidFill>
              </a:rPr>
              <a:t>IGEN</a:t>
            </a:r>
            <a:r>
              <a:rPr lang="fr-FR" dirty="0" smtClean="0">
                <a:solidFill>
                  <a:srgbClr val="00919D"/>
                </a:solidFill>
              </a:rPr>
              <a:t/>
            </a:r>
            <a:br>
              <a:rPr lang="fr-FR" dirty="0" smtClean="0">
                <a:solidFill>
                  <a:srgbClr val="00919D"/>
                </a:solidFill>
              </a:rPr>
            </a:br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titre de la présentation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17411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rgbClr val="683086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05400" y="0"/>
            <a:ext cx="7881400" cy="12869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Cliquez et modifiez le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05400" y="1476022"/>
            <a:ext cx="7881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 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149942" y="6390910"/>
            <a:ext cx="4504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rgbClr val="404040"/>
                </a:solidFill>
              </a:defRPr>
            </a:lvl1pPr>
          </a:lstStyle>
          <a:p>
            <a:fld id="{A786685B-2977-D546-9E3D-3CA676A47F0C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9" name="Image 11" descr="2014_MENESRlogo_horizontal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105" y="6180053"/>
            <a:ext cx="1656184" cy="463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Connecteur droit 12"/>
          <p:cNvCxnSpPr/>
          <p:nvPr/>
        </p:nvCxnSpPr>
        <p:spPr>
          <a:xfrm>
            <a:off x="698885" y="1295400"/>
            <a:ext cx="7173849" cy="0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 flipV="1">
            <a:off x="7872734" y="872640"/>
            <a:ext cx="642246" cy="419889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 flipH="1" flipV="1">
            <a:off x="699180" y="0"/>
            <a:ext cx="1" cy="1286937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Espace réservé du pied de page 4"/>
          <p:cNvSpPr txBox="1">
            <a:spLocks/>
          </p:cNvSpPr>
          <p:nvPr/>
        </p:nvSpPr>
        <p:spPr>
          <a:xfrm>
            <a:off x="6989618" y="6390910"/>
            <a:ext cx="11603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kern="1200" cap="all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 smtClean="0">
              <a:solidFill>
                <a:srgbClr val="1B8ED9"/>
              </a:solidFill>
            </a:endParaRPr>
          </a:p>
          <a:p>
            <a:pPr>
              <a:lnSpc>
                <a:spcPts val="1320"/>
              </a:lnSpc>
            </a:pPr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JJ/MM/AAAA</a:t>
            </a:r>
          </a:p>
          <a:p>
            <a:endParaRPr lang="fr-FR" dirty="0"/>
          </a:p>
        </p:txBody>
      </p:sp>
      <p:sp>
        <p:nvSpPr>
          <p:cNvPr id="14" name="Espace réservé du pied de page 4"/>
          <p:cNvSpPr txBox="1">
            <a:spLocks/>
          </p:cNvSpPr>
          <p:nvPr/>
        </p:nvSpPr>
        <p:spPr>
          <a:xfrm>
            <a:off x="2357525" y="6146185"/>
            <a:ext cx="3120150" cy="6768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kern="1200" cap="all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 smtClean="0">
              <a:solidFill>
                <a:srgbClr val="1B8ED9"/>
              </a:solidFill>
            </a:endParaRPr>
          </a:p>
          <a:p>
            <a:pPr>
              <a:lnSpc>
                <a:spcPts val="1320"/>
              </a:lnSpc>
            </a:pPr>
            <a:r>
              <a:rPr lang="fr-FR" b="1" dirty="0" smtClean="0">
                <a:solidFill>
                  <a:srgbClr val="683086"/>
                </a:solidFill>
              </a:rPr>
              <a:t>IGEN</a:t>
            </a:r>
            <a:r>
              <a:rPr lang="fr-FR" dirty="0" smtClean="0">
                <a:solidFill>
                  <a:srgbClr val="00919D"/>
                </a:solidFill>
              </a:rPr>
              <a:t/>
            </a:r>
            <a:br>
              <a:rPr lang="fr-FR" dirty="0" smtClean="0">
                <a:solidFill>
                  <a:srgbClr val="00919D"/>
                </a:solidFill>
              </a:rPr>
            </a:br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titre de la présentation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3175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177800" indent="-177800" algn="l" defTabSz="457200" rtl="0" eaLnBrk="1" latinLnBrk="0" hangingPunct="1">
        <a:spcBef>
          <a:spcPct val="20000"/>
        </a:spcBef>
        <a:buSzPct val="100000"/>
        <a:buFont typeface="Arial"/>
        <a:buChar char="■"/>
        <a:defRPr sz="2000" kern="1200">
          <a:solidFill>
            <a:srgbClr val="683086"/>
          </a:solidFill>
          <a:latin typeface="+mn-lt"/>
          <a:ea typeface="+mn-ea"/>
          <a:cs typeface="+mn-cs"/>
        </a:defRPr>
      </a:lvl1pPr>
      <a:lvl2pPr marL="627063" indent="-169863" algn="l" defTabSz="457200" rtl="0" eaLnBrk="1" latinLnBrk="0" hangingPunct="1">
        <a:spcBef>
          <a:spcPct val="20000"/>
        </a:spcBef>
        <a:buClr>
          <a:srgbClr val="683086"/>
        </a:buClr>
        <a:buFont typeface="Arial Italic"/>
        <a:buChar char="■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627063" indent="0" algn="l" defTabSz="457200" rtl="0" eaLnBrk="1" latinLnBrk="0" hangingPunct="1">
        <a:spcBef>
          <a:spcPct val="20000"/>
        </a:spcBef>
        <a:buFont typeface="Arial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627063" indent="177800" algn="l" defTabSz="457200" rtl="0" eaLnBrk="1" latinLnBrk="0" hangingPunct="1">
        <a:spcBef>
          <a:spcPct val="20000"/>
        </a:spcBef>
        <a:buClr>
          <a:srgbClr val="683086"/>
        </a:buClr>
        <a:buFont typeface="Arial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806450" indent="0" algn="l" defTabSz="457200" rtl="0" eaLnBrk="1" latinLnBrk="0" hangingPunct="1">
        <a:spcBef>
          <a:spcPct val="20000"/>
        </a:spcBef>
        <a:buFont typeface="Arial"/>
        <a:buNone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71600" y="1412776"/>
            <a:ext cx="7772400" cy="4226024"/>
          </a:xfrm>
        </p:spPr>
        <p:txBody>
          <a:bodyPr/>
          <a:lstStyle/>
          <a:p>
            <a:r>
              <a:rPr lang="fr-FR" dirty="0" smtClean="0"/>
              <a:t>- L’histoire du BTS Commerce international</a:t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- Une nouvelle écriture en blocs de compétences (intro du GAP)</a:t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- Les grands axes d’évolution :</a:t>
            </a:r>
            <a:br>
              <a:rPr lang="fr-FR" dirty="0" smtClean="0"/>
            </a:br>
            <a:r>
              <a:rPr lang="fr-FR" dirty="0"/>
              <a:t>	</a:t>
            </a:r>
            <a:r>
              <a:rPr lang="fr-FR" dirty="0" smtClean="0"/>
              <a:t>- Une dimension interculturelle et linguistique assumée</a:t>
            </a:r>
            <a:br>
              <a:rPr lang="fr-FR" dirty="0" smtClean="0"/>
            </a:br>
            <a:r>
              <a:rPr lang="fr-FR" dirty="0"/>
              <a:t>	</a:t>
            </a:r>
            <a:r>
              <a:rPr lang="fr-FR" dirty="0" smtClean="0"/>
              <a:t>- L’intégration de l’ECJM</a:t>
            </a:r>
            <a:br>
              <a:rPr lang="fr-FR" dirty="0" smtClean="0"/>
            </a:br>
            <a:r>
              <a:rPr lang="fr-FR" dirty="0"/>
              <a:t>	</a:t>
            </a:r>
            <a:r>
              <a:rPr lang="fr-FR" dirty="0" smtClean="0"/>
              <a:t>- Une année de Césure </a:t>
            </a:r>
            <a:br>
              <a:rPr lang="fr-FR" dirty="0" smtClean="0"/>
            </a:br>
            <a:r>
              <a:rPr lang="fr-FR" dirty="0"/>
              <a:t>	</a:t>
            </a:r>
            <a:r>
              <a:rPr lang="fr-FR" dirty="0" smtClean="0"/>
              <a:t>- Un enseignement professionnel en </a:t>
            </a:r>
            <a:r>
              <a:rPr lang="fr-FR" dirty="0" err="1" smtClean="0"/>
              <a:t>co</a:t>
            </a:r>
            <a:r>
              <a:rPr lang="fr-FR" dirty="0" smtClean="0"/>
              <a:t>-intervention </a:t>
            </a:r>
            <a:br>
              <a:rPr lang="fr-FR" dirty="0" smtClean="0"/>
            </a:br>
            <a:r>
              <a:rPr lang="fr-FR" dirty="0" smtClean="0"/>
              <a:t>	- Des usages numériques professionnels omniprésents</a:t>
            </a:r>
            <a:br>
              <a:rPr lang="fr-FR" dirty="0" smtClean="0"/>
            </a:br>
            <a:r>
              <a:rPr lang="fr-FR" dirty="0"/>
              <a:t>	</a:t>
            </a:r>
            <a:r>
              <a:rPr lang="fr-FR" dirty="0" smtClean="0"/>
              <a:t>- Des évaluations par les compétences (en MOI)</a:t>
            </a:r>
            <a:br>
              <a:rPr lang="fr-FR" dirty="0" smtClean="0"/>
            </a:br>
            <a:r>
              <a:rPr lang="fr-FR" dirty="0"/>
              <a:t>	</a:t>
            </a:r>
            <a:r>
              <a:rPr lang="fr-FR" dirty="0" smtClean="0"/>
              <a:t>- Une professionnalisation renforcée par </a:t>
            </a:r>
            <a:r>
              <a:rPr lang="fr-FR" smtClean="0"/>
              <a:t>les stages</a:t>
            </a: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1</a:t>
            </a:fld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2348716" y="349302"/>
            <a:ext cx="4950623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cap="all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BTS </a:t>
            </a:r>
            <a:r>
              <a:rPr lang="fr-FR" sz="2000" b="1" cap="all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Commerce </a:t>
            </a:r>
            <a:r>
              <a:rPr lang="fr-FR" sz="2000" b="1" cap="all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international</a:t>
            </a:r>
          </a:p>
          <a:p>
            <a:pPr algn="ctr"/>
            <a:r>
              <a:rPr lang="fr-FR" sz="1400" b="1" cap="all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Séminaire NATIONAL 12 MARS 2021</a:t>
            </a: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7857570"/>
      </p:ext>
    </p:extLst>
  </p:cSld>
  <p:clrMapOvr>
    <a:masterClrMapping/>
  </p:clrMapOvr>
</p:sld>
</file>

<file path=ppt/theme/theme1.xml><?xml version="1.0" encoding="utf-8"?>
<a:theme xmlns:a="http://schemas.openxmlformats.org/drawingml/2006/main" name="page de presentation et de parti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page de sous-parti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pages de contenus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2015-matrice-powerpoint-IGEN</Template>
  <TotalTime>762</TotalTime>
  <Words>15</Words>
  <Application>Microsoft Office PowerPoint</Application>
  <PresentationFormat>Affichage à l'écran (4:3)</PresentationFormat>
  <Paragraphs>4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Arial</vt:lpstr>
      <vt:lpstr>Arial Italic</vt:lpstr>
      <vt:lpstr>Calibri</vt:lpstr>
      <vt:lpstr>page de presentation et de partie</vt:lpstr>
      <vt:lpstr>Conception personnalisée</vt:lpstr>
      <vt:lpstr>page de sous-partie</vt:lpstr>
      <vt:lpstr>pages de contenus</vt:lpstr>
      <vt:lpstr>- L’histoire du BTS Commerce international  - Une nouvelle écriture en blocs de compétences (intro du GAP)  - Les grands axes d’évolution :  - Une dimension interculturelle et linguistique assumée  - L’intégration de l’ECJM  - Une année de Césure   - Un enseignement professionnel en co-intervention   - Des usages numériques professionnels omniprésents  - Des évaluations par les compétences (en MOI)  - Une professionnalisation renforcée par les stages  </vt:lpstr>
    </vt:vector>
  </TitlesOfParts>
  <Company>Ministere de l'Education Nationale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Rapport d’opportunitÉ  BACCALAURÉAT PROFESSIONNEL ACCUEIL – RELATION CLIENTS ET USAGERS</dc:title>
  <dc:creator>D Catoir</dc:creator>
  <cp:lastModifiedBy>DOMINIQUE CATOIR</cp:lastModifiedBy>
  <cp:revision>141</cp:revision>
  <cp:lastPrinted>2020-06-23T15:29:54Z</cp:lastPrinted>
  <dcterms:created xsi:type="dcterms:W3CDTF">2016-10-26T09:10:31Z</dcterms:created>
  <dcterms:modified xsi:type="dcterms:W3CDTF">2021-03-04T18:30:10Z</dcterms:modified>
</cp:coreProperties>
</file>