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6"/>
  </p:notesMasterIdLst>
  <p:handoutMasterIdLst>
    <p:handoutMasterId r:id="rId17"/>
  </p:handoutMasterIdLst>
  <p:sldIdLst>
    <p:sldId id="332" r:id="rId5"/>
    <p:sldId id="403" r:id="rId6"/>
    <p:sldId id="399" r:id="rId7"/>
    <p:sldId id="400" r:id="rId8"/>
    <p:sldId id="404" r:id="rId9"/>
    <p:sldId id="405" r:id="rId10"/>
    <p:sldId id="406" r:id="rId11"/>
    <p:sldId id="407" r:id="rId12"/>
    <p:sldId id="408" r:id="rId13"/>
    <p:sldId id="409" r:id="rId14"/>
    <p:sldId id="410" r:id="rId15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403"/>
            <p14:sldId id="399"/>
            <p14:sldId id="400"/>
            <p14:sldId id="404"/>
            <p14:sldId id="405"/>
            <p14:sldId id="406"/>
            <p14:sldId id="407"/>
            <p14:sldId id="408"/>
            <p14:sldId id="409"/>
            <p14:sldId id="4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9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77673" autoAdjust="0"/>
  </p:normalViewPr>
  <p:slideViewPr>
    <p:cSldViewPr showGuides="1">
      <p:cViewPr varScale="1">
        <p:scale>
          <a:sx n="117" d="100"/>
          <a:sy n="117" d="100"/>
        </p:scale>
        <p:origin x="1434" y="10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pPr/>
              <a:t>27/05/2021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27/05/2021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255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– C1-2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Direction générale de l’enseignement scolaire – Bureau de la formation des personnels enseignants et d’éducation (C1-2) – Bureau de l’innovation pédagogique (C1-1)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manutlm.com/images/site2014/logo-manutlm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5iV_hB08Uns" TargetMode="External"/><Relationship Id="rId3" Type="http://schemas.openxmlformats.org/officeDocument/2006/relationships/image" Target="http://www.manutlm.com/images/site2014/logo-manutlm.jpg" TargetMode="External"/><Relationship Id="rId7" Type="http://schemas.openxmlformats.org/officeDocument/2006/relationships/hyperlink" Target="https://www.binarhandling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.calameo.com/magazine-solutions-manutention/read/004406655ac5de15b0d98" TargetMode="External"/><Relationship Id="rId5" Type="http://schemas.openxmlformats.org/officeDocument/2006/relationships/hyperlink" Target="https://www.inrs.fr/risques/tms-troubles-musculosquelettiques/reglementation.html" TargetMode="External"/><Relationship Id="rId4" Type="http://schemas.openxmlformats.org/officeDocument/2006/relationships/hyperlink" Target="https://www.manutlm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manutlm.com/images/site2014/logo-manutlm.jpg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http://www.manutlm.com/images/site2014/logo-manutlm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manutlm.com/images/site2014/logo-manutlm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manutlm.com/images/site2014/logo-manutlm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manutlm.com/images/site2014/logo-manutlm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manutlm.com/images/site2014/logo-manutlm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Conseil et commercialisation </a:t>
            </a: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solutions techniques (BTS CCST) </a:t>
            </a:r>
          </a:p>
          <a:p>
            <a:pPr algn="ctr"/>
            <a:endParaRPr lang="fr-FR" sz="2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Lundi 22 &amp; Mardi 23 mars 2021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4" name="Forme libre 3"/>
          <p:cNvSpPr/>
          <p:nvPr/>
        </p:nvSpPr>
        <p:spPr>
          <a:xfrm rot="21173116" flipV="1">
            <a:off x="1475387" y="3872203"/>
            <a:ext cx="1008649" cy="58380"/>
          </a:xfrm>
          <a:custGeom>
            <a:avLst/>
            <a:gdLst>
              <a:gd name="connsiteX0" fmla="*/ 16831 w 3829175"/>
              <a:gd name="connsiteY0" fmla="*/ 112290 h 1139232"/>
              <a:gd name="connsiteX1" fmla="*/ 284117 w 3829175"/>
              <a:gd name="connsiteY1" fmla="*/ 70087 h 1139232"/>
              <a:gd name="connsiteX2" fmla="*/ 2802234 w 3829175"/>
              <a:gd name="connsiteY2" fmla="*/ 84155 h 1139232"/>
              <a:gd name="connsiteX3" fmla="*/ 3829175 w 3829175"/>
              <a:gd name="connsiteY3" fmla="*/ 1139232 h 1139232"/>
              <a:gd name="connsiteX0" fmla="*/ 10211 w 4698102"/>
              <a:gd name="connsiteY0" fmla="*/ 1141346 h 1191803"/>
              <a:gd name="connsiteX1" fmla="*/ 1153044 w 4698102"/>
              <a:gd name="connsiteY1" fmla="*/ 122658 h 1191803"/>
              <a:gd name="connsiteX2" fmla="*/ 3671161 w 4698102"/>
              <a:gd name="connsiteY2" fmla="*/ 136726 h 1191803"/>
              <a:gd name="connsiteX3" fmla="*/ 4698102 w 4698102"/>
              <a:gd name="connsiteY3" fmla="*/ 1191803 h 1191803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8095 w 5275894"/>
              <a:gd name="connsiteY0" fmla="*/ 1023645 h 1565503"/>
              <a:gd name="connsiteX1" fmla="*/ 1150928 w 5275894"/>
              <a:gd name="connsiteY1" fmla="*/ 4957 h 1565503"/>
              <a:gd name="connsiteX2" fmla="*/ 2509230 w 5275894"/>
              <a:gd name="connsiteY2" fmla="*/ 1545641 h 1565503"/>
              <a:gd name="connsiteX3" fmla="*/ 5275894 w 5275894"/>
              <a:gd name="connsiteY3" fmla="*/ 964076 h 1565503"/>
              <a:gd name="connsiteX0" fmla="*/ 8095 w 5219040"/>
              <a:gd name="connsiteY0" fmla="*/ 1023645 h 1734261"/>
              <a:gd name="connsiteX1" fmla="*/ 1150928 w 5219040"/>
              <a:gd name="connsiteY1" fmla="*/ 4957 h 1734261"/>
              <a:gd name="connsiteX2" fmla="*/ 2509230 w 5219040"/>
              <a:gd name="connsiteY2" fmla="*/ 1545641 h 1734261"/>
              <a:gd name="connsiteX3" fmla="*/ 5219040 w 5219040"/>
              <a:gd name="connsiteY3" fmla="*/ 1734261 h 1734261"/>
              <a:gd name="connsiteX0" fmla="*/ 8095 w 5219040"/>
              <a:gd name="connsiteY0" fmla="*/ 1023645 h 1825032"/>
              <a:gd name="connsiteX1" fmla="*/ 1150928 w 5219040"/>
              <a:gd name="connsiteY1" fmla="*/ 4957 h 1825032"/>
              <a:gd name="connsiteX2" fmla="*/ 2509230 w 5219040"/>
              <a:gd name="connsiteY2" fmla="*/ 1545641 h 1825032"/>
              <a:gd name="connsiteX3" fmla="*/ 5219040 w 5219040"/>
              <a:gd name="connsiteY3" fmla="*/ 1734261 h 1825032"/>
              <a:gd name="connsiteX0" fmla="*/ 7824 w 5218769"/>
              <a:gd name="connsiteY0" fmla="*/ 1018724 h 1771687"/>
              <a:gd name="connsiteX1" fmla="*/ 1150657 w 5218769"/>
              <a:gd name="connsiteY1" fmla="*/ 36 h 1771687"/>
              <a:gd name="connsiteX2" fmla="*/ 2316707 w 5218769"/>
              <a:gd name="connsiteY2" fmla="*/ 1060435 h 1771687"/>
              <a:gd name="connsiteX3" fmla="*/ 5218769 w 5218769"/>
              <a:gd name="connsiteY3" fmla="*/ 1729340 h 1771687"/>
              <a:gd name="connsiteX0" fmla="*/ 7824 w 3052730"/>
              <a:gd name="connsiteY0" fmla="*/ 1018724 h 1092188"/>
              <a:gd name="connsiteX1" fmla="*/ 1150657 w 3052730"/>
              <a:gd name="connsiteY1" fmla="*/ 36 h 1092188"/>
              <a:gd name="connsiteX2" fmla="*/ 2316707 w 3052730"/>
              <a:gd name="connsiteY2" fmla="*/ 1060435 h 1092188"/>
              <a:gd name="connsiteX3" fmla="*/ 3052730 w 3052730"/>
              <a:gd name="connsiteY3" fmla="*/ 396938 h 1092188"/>
              <a:gd name="connsiteX0" fmla="*/ 7824 w 3052730"/>
              <a:gd name="connsiteY0" fmla="*/ 1018724 h 1113871"/>
              <a:gd name="connsiteX1" fmla="*/ 1150657 w 3052730"/>
              <a:gd name="connsiteY1" fmla="*/ 36 h 1113871"/>
              <a:gd name="connsiteX2" fmla="*/ 2316707 w 3052730"/>
              <a:gd name="connsiteY2" fmla="*/ 1060435 h 1113871"/>
              <a:gd name="connsiteX3" fmla="*/ 3052730 w 3052730"/>
              <a:gd name="connsiteY3" fmla="*/ 396938 h 1113871"/>
              <a:gd name="connsiteX0" fmla="*/ 6137 w 3358646"/>
              <a:gd name="connsiteY0" fmla="*/ 473217 h 1126113"/>
              <a:gd name="connsiteX1" fmla="*/ 1456573 w 3358646"/>
              <a:gd name="connsiteY1" fmla="*/ 12278 h 1126113"/>
              <a:gd name="connsiteX2" fmla="*/ 2622623 w 3358646"/>
              <a:gd name="connsiteY2" fmla="*/ 1072677 h 1126113"/>
              <a:gd name="connsiteX3" fmla="*/ 3358646 w 3358646"/>
              <a:gd name="connsiteY3" fmla="*/ 409180 h 1126113"/>
              <a:gd name="connsiteX0" fmla="*/ 6137 w 3358646"/>
              <a:gd name="connsiteY0" fmla="*/ 64038 h 716934"/>
              <a:gd name="connsiteX1" fmla="*/ 1456573 w 3358646"/>
              <a:gd name="connsiteY1" fmla="*/ 207327 h 716934"/>
              <a:gd name="connsiteX2" fmla="*/ 2622623 w 3358646"/>
              <a:gd name="connsiteY2" fmla="*/ 663498 h 716934"/>
              <a:gd name="connsiteX3" fmla="*/ 3358646 w 3358646"/>
              <a:gd name="connsiteY3" fmla="*/ 1 h 716934"/>
              <a:gd name="connsiteX0" fmla="*/ 6137 w 4678777"/>
              <a:gd name="connsiteY0" fmla="*/ 3333 h 739940"/>
              <a:gd name="connsiteX1" fmla="*/ 1456573 w 4678777"/>
              <a:gd name="connsiteY1" fmla="*/ 146622 h 739940"/>
              <a:gd name="connsiteX2" fmla="*/ 2622623 w 4678777"/>
              <a:gd name="connsiteY2" fmla="*/ 602793 h 739940"/>
              <a:gd name="connsiteX3" fmla="*/ 4678777 w 4678777"/>
              <a:gd name="connsiteY3" fmla="*/ 311129 h 739940"/>
              <a:gd name="connsiteX0" fmla="*/ 6137 w 4678777"/>
              <a:gd name="connsiteY0" fmla="*/ 3333 h 725772"/>
              <a:gd name="connsiteX1" fmla="*/ 1456573 w 4678777"/>
              <a:gd name="connsiteY1" fmla="*/ 146622 h 725772"/>
              <a:gd name="connsiteX2" fmla="*/ 2622623 w 4678777"/>
              <a:gd name="connsiteY2" fmla="*/ 602793 h 725772"/>
              <a:gd name="connsiteX3" fmla="*/ 4678777 w 4678777"/>
              <a:gd name="connsiteY3" fmla="*/ 311129 h 725772"/>
              <a:gd name="connsiteX0" fmla="*/ 6137 w 4422441"/>
              <a:gd name="connsiteY0" fmla="*/ 3333 h 757173"/>
              <a:gd name="connsiteX1" fmla="*/ 1456573 w 4422441"/>
              <a:gd name="connsiteY1" fmla="*/ 146622 h 757173"/>
              <a:gd name="connsiteX2" fmla="*/ 2622623 w 4422441"/>
              <a:gd name="connsiteY2" fmla="*/ 602793 h 757173"/>
              <a:gd name="connsiteX3" fmla="*/ 4422441 w 4422441"/>
              <a:gd name="connsiteY3" fmla="*/ 388594 h 757173"/>
              <a:gd name="connsiteX0" fmla="*/ 6620 w 4422924"/>
              <a:gd name="connsiteY0" fmla="*/ 308983 h 1062823"/>
              <a:gd name="connsiteX1" fmla="*/ 1370106 w 4422924"/>
              <a:gd name="connsiteY1" fmla="*/ 16966 h 1062823"/>
              <a:gd name="connsiteX2" fmla="*/ 2623106 w 4422924"/>
              <a:gd name="connsiteY2" fmla="*/ 908443 h 1062823"/>
              <a:gd name="connsiteX3" fmla="*/ 4422924 w 4422924"/>
              <a:gd name="connsiteY3" fmla="*/ 694244 h 1062823"/>
              <a:gd name="connsiteX0" fmla="*/ 7061 w 4423365"/>
              <a:gd name="connsiteY0" fmla="*/ 331737 h 870696"/>
              <a:gd name="connsiteX1" fmla="*/ 1370547 w 4423365"/>
              <a:gd name="connsiteY1" fmla="*/ 39720 h 870696"/>
              <a:gd name="connsiteX2" fmla="*/ 3045875 w 4423365"/>
              <a:gd name="connsiteY2" fmla="*/ 120628 h 870696"/>
              <a:gd name="connsiteX3" fmla="*/ 4423365 w 4423365"/>
              <a:gd name="connsiteY3" fmla="*/ 716998 h 870696"/>
              <a:gd name="connsiteX0" fmla="*/ 9003 w 4425307"/>
              <a:gd name="connsiteY0" fmla="*/ 300129 h 685390"/>
              <a:gd name="connsiteX1" fmla="*/ 1372489 w 4425307"/>
              <a:gd name="connsiteY1" fmla="*/ 8112 h 685390"/>
              <a:gd name="connsiteX2" fmla="*/ 4425307 w 4425307"/>
              <a:gd name="connsiteY2" fmla="*/ 685390 h 685390"/>
              <a:gd name="connsiteX0" fmla="*/ 6101 w 2049910"/>
              <a:gd name="connsiteY0" fmla="*/ 617940 h 617939"/>
              <a:gd name="connsiteX1" fmla="*/ 1369587 w 2049910"/>
              <a:gd name="connsiteY1" fmla="*/ 325923 h 617939"/>
              <a:gd name="connsiteX2" fmla="*/ 2049910 w 2049910"/>
              <a:gd name="connsiteY2" fmla="*/ 34145 h 617939"/>
              <a:gd name="connsiteX0" fmla="*/ 98475 w 2457655"/>
              <a:gd name="connsiteY0" fmla="*/ 360940 h 360941"/>
              <a:gd name="connsiteX1" fmla="*/ 1461961 w 2457655"/>
              <a:gd name="connsiteY1" fmla="*/ 68923 h 360941"/>
              <a:gd name="connsiteX2" fmla="*/ 2457655 w 2457655"/>
              <a:gd name="connsiteY2" fmla="*/ 141098 h 36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7655" h="360941">
                <a:moveTo>
                  <a:pt x="98475" y="360940"/>
                </a:moveTo>
                <a:cubicBezTo>
                  <a:pt x="1" y="342183"/>
                  <a:pt x="1068764" y="105563"/>
                  <a:pt x="1461961" y="68923"/>
                </a:cubicBezTo>
                <a:cubicBezTo>
                  <a:pt x="1855158" y="32283"/>
                  <a:pt x="1821651" y="-1"/>
                  <a:pt x="2457655" y="141098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Forme libre 4"/>
          <p:cNvSpPr/>
          <p:nvPr/>
        </p:nvSpPr>
        <p:spPr>
          <a:xfrm flipV="1">
            <a:off x="971600" y="2787774"/>
            <a:ext cx="411163" cy="792088"/>
          </a:xfrm>
          <a:custGeom>
            <a:avLst/>
            <a:gdLst>
              <a:gd name="connsiteX0" fmla="*/ 16831 w 3829175"/>
              <a:gd name="connsiteY0" fmla="*/ 112290 h 1139232"/>
              <a:gd name="connsiteX1" fmla="*/ 284117 w 3829175"/>
              <a:gd name="connsiteY1" fmla="*/ 70087 h 1139232"/>
              <a:gd name="connsiteX2" fmla="*/ 2802234 w 3829175"/>
              <a:gd name="connsiteY2" fmla="*/ 84155 h 1139232"/>
              <a:gd name="connsiteX3" fmla="*/ 3829175 w 3829175"/>
              <a:gd name="connsiteY3" fmla="*/ 1139232 h 1139232"/>
              <a:gd name="connsiteX0" fmla="*/ 10211 w 4698102"/>
              <a:gd name="connsiteY0" fmla="*/ 1141346 h 1191803"/>
              <a:gd name="connsiteX1" fmla="*/ 1153044 w 4698102"/>
              <a:gd name="connsiteY1" fmla="*/ 122658 h 1191803"/>
              <a:gd name="connsiteX2" fmla="*/ 3671161 w 4698102"/>
              <a:gd name="connsiteY2" fmla="*/ 136726 h 1191803"/>
              <a:gd name="connsiteX3" fmla="*/ 4698102 w 4698102"/>
              <a:gd name="connsiteY3" fmla="*/ 1191803 h 1191803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8095 w 5275894"/>
              <a:gd name="connsiteY0" fmla="*/ 1023645 h 1565503"/>
              <a:gd name="connsiteX1" fmla="*/ 1150928 w 5275894"/>
              <a:gd name="connsiteY1" fmla="*/ 4957 h 1565503"/>
              <a:gd name="connsiteX2" fmla="*/ 2509230 w 5275894"/>
              <a:gd name="connsiteY2" fmla="*/ 1545641 h 1565503"/>
              <a:gd name="connsiteX3" fmla="*/ 5275894 w 5275894"/>
              <a:gd name="connsiteY3" fmla="*/ 964076 h 1565503"/>
              <a:gd name="connsiteX0" fmla="*/ 8095 w 5219040"/>
              <a:gd name="connsiteY0" fmla="*/ 1023645 h 1734261"/>
              <a:gd name="connsiteX1" fmla="*/ 1150928 w 5219040"/>
              <a:gd name="connsiteY1" fmla="*/ 4957 h 1734261"/>
              <a:gd name="connsiteX2" fmla="*/ 2509230 w 5219040"/>
              <a:gd name="connsiteY2" fmla="*/ 1545641 h 1734261"/>
              <a:gd name="connsiteX3" fmla="*/ 5219040 w 5219040"/>
              <a:gd name="connsiteY3" fmla="*/ 1734261 h 1734261"/>
              <a:gd name="connsiteX0" fmla="*/ 8095 w 5219040"/>
              <a:gd name="connsiteY0" fmla="*/ 1023645 h 1825032"/>
              <a:gd name="connsiteX1" fmla="*/ 1150928 w 5219040"/>
              <a:gd name="connsiteY1" fmla="*/ 4957 h 1825032"/>
              <a:gd name="connsiteX2" fmla="*/ 2509230 w 5219040"/>
              <a:gd name="connsiteY2" fmla="*/ 1545641 h 1825032"/>
              <a:gd name="connsiteX3" fmla="*/ 5219040 w 5219040"/>
              <a:gd name="connsiteY3" fmla="*/ 1734261 h 1825032"/>
              <a:gd name="connsiteX0" fmla="*/ 7824 w 5218769"/>
              <a:gd name="connsiteY0" fmla="*/ 1018724 h 1771687"/>
              <a:gd name="connsiteX1" fmla="*/ 1150657 w 5218769"/>
              <a:gd name="connsiteY1" fmla="*/ 36 h 1771687"/>
              <a:gd name="connsiteX2" fmla="*/ 2316707 w 5218769"/>
              <a:gd name="connsiteY2" fmla="*/ 1060435 h 1771687"/>
              <a:gd name="connsiteX3" fmla="*/ 5218769 w 5218769"/>
              <a:gd name="connsiteY3" fmla="*/ 1729340 h 1771687"/>
              <a:gd name="connsiteX0" fmla="*/ 7824 w 3052730"/>
              <a:gd name="connsiteY0" fmla="*/ 1018724 h 1092188"/>
              <a:gd name="connsiteX1" fmla="*/ 1150657 w 3052730"/>
              <a:gd name="connsiteY1" fmla="*/ 36 h 1092188"/>
              <a:gd name="connsiteX2" fmla="*/ 2316707 w 3052730"/>
              <a:gd name="connsiteY2" fmla="*/ 1060435 h 1092188"/>
              <a:gd name="connsiteX3" fmla="*/ 3052730 w 3052730"/>
              <a:gd name="connsiteY3" fmla="*/ 396938 h 1092188"/>
              <a:gd name="connsiteX0" fmla="*/ 7824 w 3052730"/>
              <a:gd name="connsiteY0" fmla="*/ 1018724 h 1113871"/>
              <a:gd name="connsiteX1" fmla="*/ 1150657 w 3052730"/>
              <a:gd name="connsiteY1" fmla="*/ 36 h 1113871"/>
              <a:gd name="connsiteX2" fmla="*/ 2316707 w 3052730"/>
              <a:gd name="connsiteY2" fmla="*/ 1060435 h 1113871"/>
              <a:gd name="connsiteX3" fmla="*/ 3052730 w 3052730"/>
              <a:gd name="connsiteY3" fmla="*/ 396938 h 1113871"/>
              <a:gd name="connsiteX0" fmla="*/ 6137 w 3358646"/>
              <a:gd name="connsiteY0" fmla="*/ 473217 h 1126113"/>
              <a:gd name="connsiteX1" fmla="*/ 1456573 w 3358646"/>
              <a:gd name="connsiteY1" fmla="*/ 12278 h 1126113"/>
              <a:gd name="connsiteX2" fmla="*/ 2622623 w 3358646"/>
              <a:gd name="connsiteY2" fmla="*/ 1072677 h 1126113"/>
              <a:gd name="connsiteX3" fmla="*/ 3358646 w 3358646"/>
              <a:gd name="connsiteY3" fmla="*/ 409180 h 1126113"/>
              <a:gd name="connsiteX0" fmla="*/ 6137 w 3358646"/>
              <a:gd name="connsiteY0" fmla="*/ 64038 h 716934"/>
              <a:gd name="connsiteX1" fmla="*/ 1456573 w 3358646"/>
              <a:gd name="connsiteY1" fmla="*/ 207327 h 716934"/>
              <a:gd name="connsiteX2" fmla="*/ 2622623 w 3358646"/>
              <a:gd name="connsiteY2" fmla="*/ 663498 h 716934"/>
              <a:gd name="connsiteX3" fmla="*/ 3358646 w 3358646"/>
              <a:gd name="connsiteY3" fmla="*/ 1 h 716934"/>
              <a:gd name="connsiteX0" fmla="*/ 6137 w 4678777"/>
              <a:gd name="connsiteY0" fmla="*/ 3333 h 739940"/>
              <a:gd name="connsiteX1" fmla="*/ 1456573 w 4678777"/>
              <a:gd name="connsiteY1" fmla="*/ 146622 h 739940"/>
              <a:gd name="connsiteX2" fmla="*/ 2622623 w 4678777"/>
              <a:gd name="connsiteY2" fmla="*/ 602793 h 739940"/>
              <a:gd name="connsiteX3" fmla="*/ 4678777 w 4678777"/>
              <a:gd name="connsiteY3" fmla="*/ 311129 h 739940"/>
              <a:gd name="connsiteX0" fmla="*/ 6137 w 4678777"/>
              <a:gd name="connsiteY0" fmla="*/ 3333 h 725772"/>
              <a:gd name="connsiteX1" fmla="*/ 1456573 w 4678777"/>
              <a:gd name="connsiteY1" fmla="*/ 146622 h 725772"/>
              <a:gd name="connsiteX2" fmla="*/ 2622623 w 4678777"/>
              <a:gd name="connsiteY2" fmla="*/ 602793 h 725772"/>
              <a:gd name="connsiteX3" fmla="*/ 4678777 w 4678777"/>
              <a:gd name="connsiteY3" fmla="*/ 311129 h 725772"/>
              <a:gd name="connsiteX0" fmla="*/ 6137 w 4422441"/>
              <a:gd name="connsiteY0" fmla="*/ 3333 h 757173"/>
              <a:gd name="connsiteX1" fmla="*/ 1456573 w 4422441"/>
              <a:gd name="connsiteY1" fmla="*/ 146622 h 757173"/>
              <a:gd name="connsiteX2" fmla="*/ 2622623 w 4422441"/>
              <a:gd name="connsiteY2" fmla="*/ 602793 h 757173"/>
              <a:gd name="connsiteX3" fmla="*/ 4422441 w 4422441"/>
              <a:gd name="connsiteY3" fmla="*/ 388594 h 757173"/>
              <a:gd name="connsiteX0" fmla="*/ 6620 w 4422924"/>
              <a:gd name="connsiteY0" fmla="*/ 308983 h 1062823"/>
              <a:gd name="connsiteX1" fmla="*/ 1370106 w 4422924"/>
              <a:gd name="connsiteY1" fmla="*/ 16966 h 1062823"/>
              <a:gd name="connsiteX2" fmla="*/ 2623106 w 4422924"/>
              <a:gd name="connsiteY2" fmla="*/ 908443 h 1062823"/>
              <a:gd name="connsiteX3" fmla="*/ 4422924 w 4422924"/>
              <a:gd name="connsiteY3" fmla="*/ 694244 h 1062823"/>
              <a:gd name="connsiteX0" fmla="*/ 7061 w 4423365"/>
              <a:gd name="connsiteY0" fmla="*/ 331737 h 870696"/>
              <a:gd name="connsiteX1" fmla="*/ 1370547 w 4423365"/>
              <a:gd name="connsiteY1" fmla="*/ 39720 h 870696"/>
              <a:gd name="connsiteX2" fmla="*/ 3045875 w 4423365"/>
              <a:gd name="connsiteY2" fmla="*/ 120628 h 870696"/>
              <a:gd name="connsiteX3" fmla="*/ 4423365 w 4423365"/>
              <a:gd name="connsiteY3" fmla="*/ 716998 h 870696"/>
              <a:gd name="connsiteX0" fmla="*/ 268132 w 4684436"/>
              <a:gd name="connsiteY0" fmla="*/ 595720 h 1134679"/>
              <a:gd name="connsiteX1" fmla="*/ 240416 w 4684436"/>
              <a:gd name="connsiteY1" fmla="*/ 3492 h 1134679"/>
              <a:gd name="connsiteX2" fmla="*/ 3306946 w 4684436"/>
              <a:gd name="connsiteY2" fmla="*/ 384611 h 1134679"/>
              <a:gd name="connsiteX3" fmla="*/ 4684436 w 4684436"/>
              <a:gd name="connsiteY3" fmla="*/ 980981 h 1134679"/>
              <a:gd name="connsiteX0" fmla="*/ 369975 w 4786279"/>
              <a:gd name="connsiteY0" fmla="*/ 596768 h 982029"/>
              <a:gd name="connsiteX1" fmla="*/ 342259 w 4786279"/>
              <a:gd name="connsiteY1" fmla="*/ 4540 h 982029"/>
              <a:gd name="connsiteX2" fmla="*/ 4786279 w 4786279"/>
              <a:gd name="connsiteY2" fmla="*/ 982029 h 982029"/>
              <a:gd name="connsiteX0" fmla="*/ 302343 w 458094"/>
              <a:gd name="connsiteY0" fmla="*/ 1132558 h 1132558"/>
              <a:gd name="connsiteX1" fmla="*/ 274627 w 458094"/>
              <a:gd name="connsiteY1" fmla="*/ 540330 h 1132558"/>
              <a:gd name="connsiteX2" fmla="*/ 458095 w 458094"/>
              <a:gd name="connsiteY2" fmla="*/ 46784 h 1132558"/>
              <a:gd name="connsiteX0" fmla="*/ 60735 w 361881"/>
              <a:gd name="connsiteY0" fmla="*/ 1085774 h 1085774"/>
              <a:gd name="connsiteX1" fmla="*/ 33019 w 361881"/>
              <a:gd name="connsiteY1" fmla="*/ 493546 h 1085774"/>
              <a:gd name="connsiteX2" fmla="*/ 216487 w 361881"/>
              <a:gd name="connsiteY2" fmla="*/ 0 h 108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881" h="1085774">
                <a:moveTo>
                  <a:pt x="60735" y="1085774"/>
                </a:moveTo>
                <a:cubicBezTo>
                  <a:pt x="-37739" y="1067017"/>
                  <a:pt x="7060" y="674508"/>
                  <a:pt x="33019" y="493546"/>
                </a:cubicBezTo>
                <a:cubicBezTo>
                  <a:pt x="58978" y="312584"/>
                  <a:pt x="619742" y="907137"/>
                  <a:pt x="216487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Forme libre 5"/>
          <p:cNvSpPr/>
          <p:nvPr/>
        </p:nvSpPr>
        <p:spPr>
          <a:xfrm flipV="1">
            <a:off x="1115616" y="1491630"/>
            <a:ext cx="1080120" cy="852736"/>
          </a:xfrm>
          <a:custGeom>
            <a:avLst/>
            <a:gdLst>
              <a:gd name="connsiteX0" fmla="*/ 16831 w 3829175"/>
              <a:gd name="connsiteY0" fmla="*/ 112290 h 1139232"/>
              <a:gd name="connsiteX1" fmla="*/ 284117 w 3829175"/>
              <a:gd name="connsiteY1" fmla="*/ 70087 h 1139232"/>
              <a:gd name="connsiteX2" fmla="*/ 2802234 w 3829175"/>
              <a:gd name="connsiteY2" fmla="*/ 84155 h 1139232"/>
              <a:gd name="connsiteX3" fmla="*/ 3829175 w 3829175"/>
              <a:gd name="connsiteY3" fmla="*/ 1139232 h 1139232"/>
              <a:gd name="connsiteX0" fmla="*/ 10211 w 4698102"/>
              <a:gd name="connsiteY0" fmla="*/ 1141346 h 1191803"/>
              <a:gd name="connsiteX1" fmla="*/ 1153044 w 4698102"/>
              <a:gd name="connsiteY1" fmla="*/ 122658 h 1191803"/>
              <a:gd name="connsiteX2" fmla="*/ 3671161 w 4698102"/>
              <a:gd name="connsiteY2" fmla="*/ 136726 h 1191803"/>
              <a:gd name="connsiteX3" fmla="*/ 4698102 w 4698102"/>
              <a:gd name="connsiteY3" fmla="*/ 1191803 h 1191803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8095 w 5275894"/>
              <a:gd name="connsiteY0" fmla="*/ 1023645 h 1565503"/>
              <a:gd name="connsiteX1" fmla="*/ 1150928 w 5275894"/>
              <a:gd name="connsiteY1" fmla="*/ 4957 h 1565503"/>
              <a:gd name="connsiteX2" fmla="*/ 2509230 w 5275894"/>
              <a:gd name="connsiteY2" fmla="*/ 1545641 h 1565503"/>
              <a:gd name="connsiteX3" fmla="*/ 5275894 w 5275894"/>
              <a:gd name="connsiteY3" fmla="*/ 964076 h 1565503"/>
              <a:gd name="connsiteX0" fmla="*/ 8095 w 5219040"/>
              <a:gd name="connsiteY0" fmla="*/ 1023645 h 1734261"/>
              <a:gd name="connsiteX1" fmla="*/ 1150928 w 5219040"/>
              <a:gd name="connsiteY1" fmla="*/ 4957 h 1734261"/>
              <a:gd name="connsiteX2" fmla="*/ 2509230 w 5219040"/>
              <a:gd name="connsiteY2" fmla="*/ 1545641 h 1734261"/>
              <a:gd name="connsiteX3" fmla="*/ 5219040 w 5219040"/>
              <a:gd name="connsiteY3" fmla="*/ 1734261 h 1734261"/>
              <a:gd name="connsiteX0" fmla="*/ 8095 w 5219040"/>
              <a:gd name="connsiteY0" fmla="*/ 1023645 h 1825032"/>
              <a:gd name="connsiteX1" fmla="*/ 1150928 w 5219040"/>
              <a:gd name="connsiteY1" fmla="*/ 4957 h 1825032"/>
              <a:gd name="connsiteX2" fmla="*/ 2509230 w 5219040"/>
              <a:gd name="connsiteY2" fmla="*/ 1545641 h 1825032"/>
              <a:gd name="connsiteX3" fmla="*/ 5219040 w 5219040"/>
              <a:gd name="connsiteY3" fmla="*/ 1734261 h 1825032"/>
              <a:gd name="connsiteX0" fmla="*/ 7824 w 5218769"/>
              <a:gd name="connsiteY0" fmla="*/ 1018724 h 1771687"/>
              <a:gd name="connsiteX1" fmla="*/ 1150657 w 5218769"/>
              <a:gd name="connsiteY1" fmla="*/ 36 h 1771687"/>
              <a:gd name="connsiteX2" fmla="*/ 2316707 w 5218769"/>
              <a:gd name="connsiteY2" fmla="*/ 1060435 h 1771687"/>
              <a:gd name="connsiteX3" fmla="*/ 5218769 w 5218769"/>
              <a:gd name="connsiteY3" fmla="*/ 1729340 h 1771687"/>
              <a:gd name="connsiteX0" fmla="*/ 7824 w 3052730"/>
              <a:gd name="connsiteY0" fmla="*/ 1018724 h 1092188"/>
              <a:gd name="connsiteX1" fmla="*/ 1150657 w 3052730"/>
              <a:gd name="connsiteY1" fmla="*/ 36 h 1092188"/>
              <a:gd name="connsiteX2" fmla="*/ 2316707 w 3052730"/>
              <a:gd name="connsiteY2" fmla="*/ 1060435 h 1092188"/>
              <a:gd name="connsiteX3" fmla="*/ 3052730 w 3052730"/>
              <a:gd name="connsiteY3" fmla="*/ 396938 h 1092188"/>
              <a:gd name="connsiteX0" fmla="*/ 7824 w 3052730"/>
              <a:gd name="connsiteY0" fmla="*/ 1018724 h 1113871"/>
              <a:gd name="connsiteX1" fmla="*/ 1150657 w 3052730"/>
              <a:gd name="connsiteY1" fmla="*/ 36 h 1113871"/>
              <a:gd name="connsiteX2" fmla="*/ 2316707 w 3052730"/>
              <a:gd name="connsiteY2" fmla="*/ 1060435 h 1113871"/>
              <a:gd name="connsiteX3" fmla="*/ 3052730 w 3052730"/>
              <a:gd name="connsiteY3" fmla="*/ 396938 h 1113871"/>
              <a:gd name="connsiteX0" fmla="*/ 8093 w 3015737"/>
              <a:gd name="connsiteY0" fmla="*/ 1411891 h 1411891"/>
              <a:gd name="connsiteX1" fmla="*/ 1113664 w 3015737"/>
              <a:gd name="connsiteY1" fmla="*/ 2585 h 1411891"/>
              <a:gd name="connsiteX2" fmla="*/ 2279714 w 3015737"/>
              <a:gd name="connsiteY2" fmla="*/ 1062984 h 1411891"/>
              <a:gd name="connsiteX3" fmla="*/ 3015737 w 3015737"/>
              <a:gd name="connsiteY3" fmla="*/ 399487 h 1411891"/>
              <a:gd name="connsiteX0" fmla="*/ 0 w 3007644"/>
              <a:gd name="connsiteY0" fmla="*/ 1012404 h 1012404"/>
              <a:gd name="connsiteX1" fmla="*/ 2271621 w 3007644"/>
              <a:gd name="connsiteY1" fmla="*/ 663497 h 1012404"/>
              <a:gd name="connsiteX2" fmla="*/ 3007644 w 3007644"/>
              <a:gd name="connsiteY2" fmla="*/ 0 h 1012404"/>
              <a:gd name="connsiteX0" fmla="*/ 0 w 3007644"/>
              <a:gd name="connsiteY0" fmla="*/ 1012404 h 1012404"/>
              <a:gd name="connsiteX1" fmla="*/ 2271621 w 3007644"/>
              <a:gd name="connsiteY1" fmla="*/ 663497 h 1012404"/>
              <a:gd name="connsiteX2" fmla="*/ 3007644 w 3007644"/>
              <a:gd name="connsiteY2" fmla="*/ 0 h 1012404"/>
              <a:gd name="connsiteX0" fmla="*/ 0 w 2982803"/>
              <a:gd name="connsiteY0" fmla="*/ 306286 h 693612"/>
              <a:gd name="connsiteX1" fmla="*/ 2246780 w 2982803"/>
              <a:gd name="connsiteY1" fmla="*/ 663497 h 693612"/>
              <a:gd name="connsiteX2" fmla="*/ 2982803 w 2982803"/>
              <a:gd name="connsiteY2" fmla="*/ 0 h 693612"/>
              <a:gd name="connsiteX0" fmla="*/ 0 w 2982803"/>
              <a:gd name="connsiteY0" fmla="*/ 306286 h 329285"/>
              <a:gd name="connsiteX1" fmla="*/ 2197099 w 2982803"/>
              <a:gd name="connsiteY1" fmla="*/ 257854 h 329285"/>
              <a:gd name="connsiteX2" fmla="*/ 2982803 w 2982803"/>
              <a:gd name="connsiteY2" fmla="*/ 0 h 329285"/>
              <a:gd name="connsiteX0" fmla="*/ 0 w 2482608"/>
              <a:gd name="connsiteY0" fmla="*/ 1237760 h 1260759"/>
              <a:gd name="connsiteX1" fmla="*/ 2197099 w 2482608"/>
              <a:gd name="connsiteY1" fmla="*/ 1189328 h 1260759"/>
              <a:gd name="connsiteX2" fmla="*/ 2336936 w 2482608"/>
              <a:gd name="connsiteY2" fmla="*/ 0 h 1260759"/>
              <a:gd name="connsiteX0" fmla="*/ 0 w 2336936"/>
              <a:gd name="connsiteY0" fmla="*/ 1729438 h 1729439"/>
              <a:gd name="connsiteX1" fmla="*/ 681797 w 2336936"/>
              <a:gd name="connsiteY1" fmla="*/ 27919 h 1729439"/>
              <a:gd name="connsiteX2" fmla="*/ 2336936 w 2336936"/>
              <a:gd name="connsiteY2" fmla="*/ 491678 h 1729439"/>
              <a:gd name="connsiteX0" fmla="*/ 0 w 1976740"/>
              <a:gd name="connsiteY0" fmla="*/ 1742601 h 1742601"/>
              <a:gd name="connsiteX1" fmla="*/ 681797 w 1976740"/>
              <a:gd name="connsiteY1" fmla="*/ 41082 h 1742601"/>
              <a:gd name="connsiteX2" fmla="*/ 1976740 w 1976740"/>
              <a:gd name="connsiteY2" fmla="*/ 68177 h 1742601"/>
              <a:gd name="connsiteX0" fmla="*/ 0 w 1976740"/>
              <a:gd name="connsiteY0" fmla="*/ 1902092 h 1902092"/>
              <a:gd name="connsiteX1" fmla="*/ 681797 w 1976740"/>
              <a:gd name="connsiteY1" fmla="*/ 200573 h 1902092"/>
              <a:gd name="connsiteX2" fmla="*/ 1976740 w 1976740"/>
              <a:gd name="connsiteY2" fmla="*/ 227668 h 1902092"/>
              <a:gd name="connsiteX0" fmla="*/ 0 w 2051263"/>
              <a:gd name="connsiteY0" fmla="*/ 872811 h 872811"/>
              <a:gd name="connsiteX1" fmla="*/ 756320 w 2051263"/>
              <a:gd name="connsiteY1" fmla="*/ 200573 h 872811"/>
              <a:gd name="connsiteX2" fmla="*/ 2051263 w 2051263"/>
              <a:gd name="connsiteY2" fmla="*/ 227668 h 872811"/>
              <a:gd name="connsiteX0" fmla="*/ 0 w 2051263"/>
              <a:gd name="connsiteY0" fmla="*/ 872811 h 1036835"/>
              <a:gd name="connsiteX1" fmla="*/ 756320 w 2051263"/>
              <a:gd name="connsiteY1" fmla="*/ 200573 h 1036835"/>
              <a:gd name="connsiteX2" fmla="*/ 2051263 w 2051263"/>
              <a:gd name="connsiteY2" fmla="*/ 227668 h 1036835"/>
              <a:gd name="connsiteX0" fmla="*/ 119536 w 2170799"/>
              <a:gd name="connsiteY0" fmla="*/ 684822 h 1922108"/>
              <a:gd name="connsiteX1" fmla="*/ 217568 w 2170799"/>
              <a:gd name="connsiteY1" fmla="*/ 1899597 h 1922108"/>
              <a:gd name="connsiteX2" fmla="*/ 2170799 w 2170799"/>
              <a:gd name="connsiteY2" fmla="*/ 39679 h 1922108"/>
              <a:gd name="connsiteX0" fmla="*/ 119536 w 1239260"/>
              <a:gd name="connsiteY0" fmla="*/ 0 h 1397821"/>
              <a:gd name="connsiteX1" fmla="*/ 217568 w 1239260"/>
              <a:gd name="connsiteY1" fmla="*/ 1214775 h 1397821"/>
              <a:gd name="connsiteX2" fmla="*/ 1239260 w 1239260"/>
              <a:gd name="connsiteY2" fmla="*/ 1397821 h 1397821"/>
              <a:gd name="connsiteX0" fmla="*/ 119536 w 1239260"/>
              <a:gd name="connsiteY0" fmla="*/ 0 h 1417234"/>
              <a:gd name="connsiteX1" fmla="*/ 217568 w 1239260"/>
              <a:gd name="connsiteY1" fmla="*/ 1214775 h 1417234"/>
              <a:gd name="connsiteX2" fmla="*/ 1239260 w 1239260"/>
              <a:gd name="connsiteY2" fmla="*/ 1397821 h 141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9260" h="1417234">
                <a:moveTo>
                  <a:pt x="119536" y="0"/>
                </a:moveTo>
                <a:cubicBezTo>
                  <a:pt x="257436" y="566712"/>
                  <a:pt x="-283706" y="1383509"/>
                  <a:pt x="217568" y="1214775"/>
                </a:cubicBezTo>
                <a:cubicBezTo>
                  <a:pt x="845673" y="987325"/>
                  <a:pt x="767691" y="1523720"/>
                  <a:pt x="1239260" y="1397821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Forme libre 6"/>
          <p:cNvSpPr/>
          <p:nvPr/>
        </p:nvSpPr>
        <p:spPr>
          <a:xfrm flipV="1">
            <a:off x="1691680" y="1995686"/>
            <a:ext cx="2955662" cy="1138776"/>
          </a:xfrm>
          <a:custGeom>
            <a:avLst/>
            <a:gdLst>
              <a:gd name="connsiteX0" fmla="*/ 16831 w 3829175"/>
              <a:gd name="connsiteY0" fmla="*/ 112290 h 1139232"/>
              <a:gd name="connsiteX1" fmla="*/ 284117 w 3829175"/>
              <a:gd name="connsiteY1" fmla="*/ 70087 h 1139232"/>
              <a:gd name="connsiteX2" fmla="*/ 2802234 w 3829175"/>
              <a:gd name="connsiteY2" fmla="*/ 84155 h 1139232"/>
              <a:gd name="connsiteX3" fmla="*/ 3829175 w 3829175"/>
              <a:gd name="connsiteY3" fmla="*/ 1139232 h 1139232"/>
              <a:gd name="connsiteX0" fmla="*/ 10211 w 4698102"/>
              <a:gd name="connsiteY0" fmla="*/ 1141346 h 1191803"/>
              <a:gd name="connsiteX1" fmla="*/ 1153044 w 4698102"/>
              <a:gd name="connsiteY1" fmla="*/ 122658 h 1191803"/>
              <a:gd name="connsiteX2" fmla="*/ 3671161 w 4698102"/>
              <a:gd name="connsiteY2" fmla="*/ 136726 h 1191803"/>
              <a:gd name="connsiteX3" fmla="*/ 4698102 w 4698102"/>
              <a:gd name="connsiteY3" fmla="*/ 1191803 h 1191803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10211 w 5278010"/>
              <a:gd name="connsiteY0" fmla="*/ 1141346 h 1141346"/>
              <a:gd name="connsiteX1" fmla="*/ 1153044 w 5278010"/>
              <a:gd name="connsiteY1" fmla="*/ 122658 h 1141346"/>
              <a:gd name="connsiteX2" fmla="*/ 3671161 w 5278010"/>
              <a:gd name="connsiteY2" fmla="*/ 136726 h 1141346"/>
              <a:gd name="connsiteX3" fmla="*/ 5278010 w 5278010"/>
              <a:gd name="connsiteY3" fmla="*/ 1081777 h 1141346"/>
              <a:gd name="connsiteX0" fmla="*/ 8095 w 5275894"/>
              <a:gd name="connsiteY0" fmla="*/ 1023645 h 1565503"/>
              <a:gd name="connsiteX1" fmla="*/ 1150928 w 5275894"/>
              <a:gd name="connsiteY1" fmla="*/ 4957 h 1565503"/>
              <a:gd name="connsiteX2" fmla="*/ 2509230 w 5275894"/>
              <a:gd name="connsiteY2" fmla="*/ 1545641 h 1565503"/>
              <a:gd name="connsiteX3" fmla="*/ 5275894 w 5275894"/>
              <a:gd name="connsiteY3" fmla="*/ 964076 h 1565503"/>
              <a:gd name="connsiteX0" fmla="*/ 8095 w 5219040"/>
              <a:gd name="connsiteY0" fmla="*/ 1023645 h 1734261"/>
              <a:gd name="connsiteX1" fmla="*/ 1150928 w 5219040"/>
              <a:gd name="connsiteY1" fmla="*/ 4957 h 1734261"/>
              <a:gd name="connsiteX2" fmla="*/ 2509230 w 5219040"/>
              <a:gd name="connsiteY2" fmla="*/ 1545641 h 1734261"/>
              <a:gd name="connsiteX3" fmla="*/ 5219040 w 5219040"/>
              <a:gd name="connsiteY3" fmla="*/ 1734261 h 1734261"/>
              <a:gd name="connsiteX0" fmla="*/ 8095 w 5219040"/>
              <a:gd name="connsiteY0" fmla="*/ 1023645 h 1825032"/>
              <a:gd name="connsiteX1" fmla="*/ 1150928 w 5219040"/>
              <a:gd name="connsiteY1" fmla="*/ 4957 h 1825032"/>
              <a:gd name="connsiteX2" fmla="*/ 2509230 w 5219040"/>
              <a:gd name="connsiteY2" fmla="*/ 1545641 h 1825032"/>
              <a:gd name="connsiteX3" fmla="*/ 5219040 w 5219040"/>
              <a:gd name="connsiteY3" fmla="*/ 1734261 h 1825032"/>
              <a:gd name="connsiteX0" fmla="*/ 7824 w 5218769"/>
              <a:gd name="connsiteY0" fmla="*/ 1018724 h 1771687"/>
              <a:gd name="connsiteX1" fmla="*/ 1150657 w 5218769"/>
              <a:gd name="connsiteY1" fmla="*/ 36 h 1771687"/>
              <a:gd name="connsiteX2" fmla="*/ 2316707 w 5218769"/>
              <a:gd name="connsiteY2" fmla="*/ 1060435 h 1771687"/>
              <a:gd name="connsiteX3" fmla="*/ 5218769 w 5218769"/>
              <a:gd name="connsiteY3" fmla="*/ 1729340 h 1771687"/>
              <a:gd name="connsiteX0" fmla="*/ 7824 w 3052730"/>
              <a:gd name="connsiteY0" fmla="*/ 1018724 h 1092188"/>
              <a:gd name="connsiteX1" fmla="*/ 1150657 w 3052730"/>
              <a:gd name="connsiteY1" fmla="*/ 36 h 1092188"/>
              <a:gd name="connsiteX2" fmla="*/ 2316707 w 3052730"/>
              <a:gd name="connsiteY2" fmla="*/ 1060435 h 1092188"/>
              <a:gd name="connsiteX3" fmla="*/ 3052730 w 3052730"/>
              <a:gd name="connsiteY3" fmla="*/ 396938 h 1092188"/>
              <a:gd name="connsiteX0" fmla="*/ 7824 w 3052730"/>
              <a:gd name="connsiteY0" fmla="*/ 1018724 h 1113871"/>
              <a:gd name="connsiteX1" fmla="*/ 1150657 w 3052730"/>
              <a:gd name="connsiteY1" fmla="*/ 36 h 1113871"/>
              <a:gd name="connsiteX2" fmla="*/ 2316707 w 3052730"/>
              <a:gd name="connsiteY2" fmla="*/ 1060435 h 1113871"/>
              <a:gd name="connsiteX3" fmla="*/ 3052730 w 3052730"/>
              <a:gd name="connsiteY3" fmla="*/ 396938 h 1113871"/>
              <a:gd name="connsiteX0" fmla="*/ 6137 w 3358646"/>
              <a:gd name="connsiteY0" fmla="*/ 473217 h 1126113"/>
              <a:gd name="connsiteX1" fmla="*/ 1456573 w 3358646"/>
              <a:gd name="connsiteY1" fmla="*/ 12278 h 1126113"/>
              <a:gd name="connsiteX2" fmla="*/ 2622623 w 3358646"/>
              <a:gd name="connsiteY2" fmla="*/ 1072677 h 1126113"/>
              <a:gd name="connsiteX3" fmla="*/ 3358646 w 3358646"/>
              <a:gd name="connsiteY3" fmla="*/ 409180 h 1126113"/>
              <a:gd name="connsiteX0" fmla="*/ 6137 w 3358646"/>
              <a:gd name="connsiteY0" fmla="*/ 64038 h 716934"/>
              <a:gd name="connsiteX1" fmla="*/ 1456573 w 3358646"/>
              <a:gd name="connsiteY1" fmla="*/ 207327 h 716934"/>
              <a:gd name="connsiteX2" fmla="*/ 2622623 w 3358646"/>
              <a:gd name="connsiteY2" fmla="*/ 663498 h 716934"/>
              <a:gd name="connsiteX3" fmla="*/ 3358646 w 3358646"/>
              <a:gd name="connsiteY3" fmla="*/ 1 h 716934"/>
              <a:gd name="connsiteX0" fmla="*/ 6137 w 4678777"/>
              <a:gd name="connsiteY0" fmla="*/ 3333 h 739940"/>
              <a:gd name="connsiteX1" fmla="*/ 1456573 w 4678777"/>
              <a:gd name="connsiteY1" fmla="*/ 146622 h 739940"/>
              <a:gd name="connsiteX2" fmla="*/ 2622623 w 4678777"/>
              <a:gd name="connsiteY2" fmla="*/ 602793 h 739940"/>
              <a:gd name="connsiteX3" fmla="*/ 4678777 w 4678777"/>
              <a:gd name="connsiteY3" fmla="*/ 311129 h 739940"/>
              <a:gd name="connsiteX0" fmla="*/ 6137 w 4678777"/>
              <a:gd name="connsiteY0" fmla="*/ 3333 h 725772"/>
              <a:gd name="connsiteX1" fmla="*/ 1456573 w 4678777"/>
              <a:gd name="connsiteY1" fmla="*/ 146622 h 725772"/>
              <a:gd name="connsiteX2" fmla="*/ 2622623 w 4678777"/>
              <a:gd name="connsiteY2" fmla="*/ 602793 h 725772"/>
              <a:gd name="connsiteX3" fmla="*/ 4678777 w 4678777"/>
              <a:gd name="connsiteY3" fmla="*/ 311129 h 725772"/>
              <a:gd name="connsiteX0" fmla="*/ 6137 w 4422441"/>
              <a:gd name="connsiteY0" fmla="*/ 3333 h 757173"/>
              <a:gd name="connsiteX1" fmla="*/ 1456573 w 4422441"/>
              <a:gd name="connsiteY1" fmla="*/ 146622 h 757173"/>
              <a:gd name="connsiteX2" fmla="*/ 2622623 w 4422441"/>
              <a:gd name="connsiteY2" fmla="*/ 602793 h 757173"/>
              <a:gd name="connsiteX3" fmla="*/ 4422441 w 4422441"/>
              <a:gd name="connsiteY3" fmla="*/ 388594 h 757173"/>
              <a:gd name="connsiteX0" fmla="*/ 6620 w 4422924"/>
              <a:gd name="connsiteY0" fmla="*/ 308983 h 1062823"/>
              <a:gd name="connsiteX1" fmla="*/ 1370106 w 4422924"/>
              <a:gd name="connsiteY1" fmla="*/ 16966 h 1062823"/>
              <a:gd name="connsiteX2" fmla="*/ 2623106 w 4422924"/>
              <a:gd name="connsiteY2" fmla="*/ 908443 h 1062823"/>
              <a:gd name="connsiteX3" fmla="*/ 4422924 w 4422924"/>
              <a:gd name="connsiteY3" fmla="*/ 694244 h 1062823"/>
              <a:gd name="connsiteX0" fmla="*/ 7061 w 4423365"/>
              <a:gd name="connsiteY0" fmla="*/ 331737 h 870696"/>
              <a:gd name="connsiteX1" fmla="*/ 1370547 w 4423365"/>
              <a:gd name="connsiteY1" fmla="*/ 39720 h 870696"/>
              <a:gd name="connsiteX2" fmla="*/ 3045875 w 4423365"/>
              <a:gd name="connsiteY2" fmla="*/ 120628 h 870696"/>
              <a:gd name="connsiteX3" fmla="*/ 4423365 w 4423365"/>
              <a:gd name="connsiteY3" fmla="*/ 716998 h 870696"/>
              <a:gd name="connsiteX0" fmla="*/ 98474 w 4514778"/>
              <a:gd name="connsiteY0" fmla="*/ 249524 h 1150868"/>
              <a:gd name="connsiteX1" fmla="*/ 1503124 w 4514778"/>
              <a:gd name="connsiteY1" fmla="*/ 404297 h 1150868"/>
              <a:gd name="connsiteX2" fmla="*/ 3137288 w 4514778"/>
              <a:gd name="connsiteY2" fmla="*/ 38415 h 1150868"/>
              <a:gd name="connsiteX3" fmla="*/ 4514778 w 4514778"/>
              <a:gd name="connsiteY3" fmla="*/ 634785 h 1150868"/>
              <a:gd name="connsiteX0" fmla="*/ 98475 w 4427726"/>
              <a:gd name="connsiteY0" fmla="*/ 711645 h 1150868"/>
              <a:gd name="connsiteX1" fmla="*/ 1416072 w 4427726"/>
              <a:gd name="connsiteY1" fmla="*/ 404297 h 1150868"/>
              <a:gd name="connsiteX2" fmla="*/ 3050236 w 4427726"/>
              <a:gd name="connsiteY2" fmla="*/ 38415 h 1150868"/>
              <a:gd name="connsiteX3" fmla="*/ 4427726 w 4427726"/>
              <a:gd name="connsiteY3" fmla="*/ 634785 h 1150868"/>
              <a:gd name="connsiteX0" fmla="*/ 98474 w 4427725"/>
              <a:gd name="connsiteY0" fmla="*/ 750064 h 1189287"/>
              <a:gd name="connsiteX1" fmla="*/ 1039614 w 4427725"/>
              <a:gd name="connsiteY1" fmla="*/ 212205 h 1189287"/>
              <a:gd name="connsiteX2" fmla="*/ 3050235 w 4427725"/>
              <a:gd name="connsiteY2" fmla="*/ 76834 h 1189287"/>
              <a:gd name="connsiteX3" fmla="*/ 4427725 w 4427725"/>
              <a:gd name="connsiteY3" fmla="*/ 673204 h 1189287"/>
              <a:gd name="connsiteX0" fmla="*/ 98474 w 4427725"/>
              <a:gd name="connsiteY0" fmla="*/ 944607 h 1383830"/>
              <a:gd name="connsiteX1" fmla="*/ 1039614 w 4427725"/>
              <a:gd name="connsiteY1" fmla="*/ 406748 h 1383830"/>
              <a:gd name="connsiteX2" fmla="*/ 2074869 w 4427725"/>
              <a:gd name="connsiteY2" fmla="*/ 22562 h 1383830"/>
              <a:gd name="connsiteX3" fmla="*/ 3050235 w 4427725"/>
              <a:gd name="connsiteY3" fmla="*/ 271377 h 1383830"/>
              <a:gd name="connsiteX4" fmla="*/ 4427725 w 4427725"/>
              <a:gd name="connsiteY4" fmla="*/ 867747 h 1383830"/>
              <a:gd name="connsiteX0" fmla="*/ 98474 w 3863039"/>
              <a:gd name="connsiteY0" fmla="*/ 944607 h 1460689"/>
              <a:gd name="connsiteX1" fmla="*/ 1039614 w 3863039"/>
              <a:gd name="connsiteY1" fmla="*/ 406748 h 1460689"/>
              <a:gd name="connsiteX2" fmla="*/ 2074869 w 3863039"/>
              <a:gd name="connsiteY2" fmla="*/ 22562 h 1460689"/>
              <a:gd name="connsiteX3" fmla="*/ 3050235 w 3863039"/>
              <a:gd name="connsiteY3" fmla="*/ 271377 h 1460689"/>
              <a:gd name="connsiteX4" fmla="*/ 3863039 w 3863039"/>
              <a:gd name="connsiteY4" fmla="*/ 944607 h 1460689"/>
              <a:gd name="connsiteX0" fmla="*/ 98474 w 3863039"/>
              <a:gd name="connsiteY0" fmla="*/ 944607 h 1215145"/>
              <a:gd name="connsiteX1" fmla="*/ 1039614 w 3863039"/>
              <a:gd name="connsiteY1" fmla="*/ 406748 h 1215145"/>
              <a:gd name="connsiteX2" fmla="*/ 2074869 w 3863039"/>
              <a:gd name="connsiteY2" fmla="*/ 22562 h 1215145"/>
              <a:gd name="connsiteX3" fmla="*/ 3050235 w 3863039"/>
              <a:gd name="connsiteY3" fmla="*/ 271377 h 1215145"/>
              <a:gd name="connsiteX4" fmla="*/ 3863039 w 3863039"/>
              <a:gd name="connsiteY4" fmla="*/ 944607 h 1215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039" h="1215145">
                <a:moveTo>
                  <a:pt x="98474" y="944607"/>
                </a:moveTo>
                <a:cubicBezTo>
                  <a:pt x="0" y="925850"/>
                  <a:pt x="547654" y="518953"/>
                  <a:pt x="1039614" y="406748"/>
                </a:cubicBezTo>
                <a:cubicBezTo>
                  <a:pt x="1519894" y="291153"/>
                  <a:pt x="1739766" y="45124"/>
                  <a:pt x="2074869" y="22562"/>
                </a:cubicBezTo>
                <a:cubicBezTo>
                  <a:pt x="2409972" y="0"/>
                  <a:pt x="2752207" y="117703"/>
                  <a:pt x="3050235" y="271377"/>
                </a:cubicBezTo>
                <a:cubicBezTo>
                  <a:pt x="3348263" y="425051"/>
                  <a:pt x="3138717" y="1215145"/>
                  <a:pt x="3863039" y="944607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95736" y="1347614"/>
            <a:ext cx="1728191" cy="461665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200" b="1" dirty="0"/>
              <a:t>2) Etude des TMS (règlementation)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627784" y="2355726"/>
            <a:ext cx="1440160" cy="83099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4) Recherche d’autres solutions existantes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95536" y="3579862"/>
            <a:ext cx="1440160" cy="46166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3) Etude du fonctionnement</a:t>
            </a:r>
          </a:p>
        </p:txBody>
      </p:sp>
      <p:sp>
        <p:nvSpPr>
          <p:cNvPr id="12" name="Titre 2"/>
          <p:cNvSpPr txBox="1">
            <a:spLocks/>
          </p:cNvSpPr>
          <p:nvPr/>
        </p:nvSpPr>
        <p:spPr>
          <a:xfrm>
            <a:off x="1835696" y="195486"/>
            <a:ext cx="3240360" cy="360040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>
              <a:defRPr/>
            </a:pPr>
            <a:r>
              <a:rPr lang="fr-FR" sz="2000" dirty="0">
                <a:solidFill>
                  <a:schemeClr val="tx1"/>
                </a:solidFill>
              </a:rPr>
              <a:t>Proposition Parcours N°1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832224" y="771550"/>
            <a:ext cx="4395960" cy="33813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600" b="1" dirty="0">
                <a:latin typeface="Arial" panose="020B0604020202020204" pitchFamily="34" charset="0"/>
              </a:rPr>
              <a:t>STG</a:t>
            </a:r>
            <a:endParaRPr lang="fr-FR" altLang="fr-FR" sz="1600" dirty="0">
              <a:latin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87313" y="4371950"/>
            <a:ext cx="6140871" cy="33813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600" b="1" dirty="0">
                <a:latin typeface="Arial" panose="020B0604020202020204" pitchFamily="34" charset="0"/>
              </a:rPr>
              <a:t>SII</a:t>
            </a:r>
            <a:endParaRPr lang="fr-FR" altLang="fr-FR" sz="1600" dirty="0">
              <a:latin typeface="Arial" panose="020B0604020202020204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483768" y="3723878"/>
            <a:ext cx="1584176" cy="461665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6) Réalisation du plan de découverte</a:t>
            </a:r>
          </a:p>
        </p:txBody>
      </p:sp>
      <p:sp>
        <p:nvSpPr>
          <p:cNvPr id="17" name="ZoneTexte 19"/>
          <p:cNvSpPr txBox="1">
            <a:spLocks noChangeArrowheads="1"/>
          </p:cNvSpPr>
          <p:nvPr/>
        </p:nvSpPr>
        <p:spPr bwMode="auto">
          <a:xfrm>
            <a:off x="3995936" y="3651870"/>
            <a:ext cx="576064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C1.1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251520" y="1923678"/>
            <a:ext cx="1584176" cy="10156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1) </a:t>
            </a:r>
            <a:r>
              <a:rPr lang="fr-FR" altLang="fr-FR" sz="1200" b="1" dirty="0"/>
              <a:t>Recherche des aspects techniques de la machine et de son environnement</a:t>
            </a:r>
            <a:endParaRPr lang="fr-FR" altLang="fr-FR" sz="1200" b="1" dirty="0">
              <a:latin typeface="Arial" panose="020B0604020202020204" pitchFamily="34" charset="0"/>
            </a:endParaRPr>
          </a:p>
        </p:txBody>
      </p:sp>
      <p:sp>
        <p:nvSpPr>
          <p:cNvPr id="21" name="Zone de texte 6"/>
          <p:cNvSpPr txBox="1">
            <a:spLocks noChangeArrowheads="1"/>
          </p:cNvSpPr>
          <p:nvPr/>
        </p:nvSpPr>
        <p:spPr bwMode="auto">
          <a:xfrm>
            <a:off x="6515200" y="915566"/>
            <a:ext cx="2628800" cy="3867894"/>
          </a:xfrm>
          <a:prstGeom prst="rect">
            <a:avLst/>
          </a:prstGeom>
          <a:solidFill>
            <a:srgbClr val="FFFFFF"/>
          </a:solidFill>
          <a:ln w="6350">
            <a:noFill/>
            <a:miter lim="800000"/>
            <a:headEnd/>
            <a:tailEnd/>
          </a:ln>
          <a:effectLst>
            <a:glow rad="10668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lnSpc>
                <a:spcPct val="107000"/>
              </a:lnSpc>
              <a:defRPr/>
            </a:pPr>
            <a:r>
              <a:rPr lang="fr-FR" altLang="fr-FR" sz="1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L’étudiant doit être capable : </a:t>
            </a: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altLang="fr-FR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De prendre conscience de l’étendue des connaissances techniques d’un produit et de son environnement avant de mener des opérations commerciales</a:t>
            </a: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De décomposer un produit technique en sous parties simples et de repérer leurs fonctions (analyse externe). </a:t>
            </a:r>
          </a:p>
          <a:p>
            <a:pPr marL="285750" indent="-285750">
              <a:lnSpc>
                <a:spcPct val="107000"/>
              </a:lnSpc>
              <a:buFontTx/>
              <a:buChar char="-"/>
              <a:defRPr/>
            </a:pPr>
            <a:endParaRPr lang="fr-FR" altLang="fr-FR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De rechercher d’autres solutions techniques sur le marché concerné.</a:t>
            </a:r>
          </a:p>
          <a:p>
            <a:pPr>
              <a:lnSpc>
                <a:spcPct val="107000"/>
              </a:lnSpc>
              <a:defRPr/>
            </a:pPr>
            <a:endParaRPr lang="fr-FR" altLang="fr-FR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Comprendre l’intérêt d’un plan de découverte structuré.</a:t>
            </a:r>
          </a:p>
          <a:p>
            <a:pPr>
              <a:lnSpc>
                <a:spcPct val="107000"/>
              </a:lnSpc>
              <a:defRPr/>
            </a:pPr>
            <a:endParaRPr lang="fr-FR" altLang="fr-FR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r>
              <a:rPr lang="fr-FR" alt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De décrypter et d’analyser une documentation professionnelle.</a:t>
            </a:r>
          </a:p>
          <a:p>
            <a:pPr>
              <a:lnSpc>
                <a:spcPct val="107000"/>
              </a:lnSpc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ZoneTexte 23"/>
          <p:cNvSpPr txBox="1">
            <a:spLocks noChangeArrowheads="1"/>
          </p:cNvSpPr>
          <p:nvPr/>
        </p:nvSpPr>
        <p:spPr bwMode="auto">
          <a:xfrm>
            <a:off x="1691680" y="3435846"/>
            <a:ext cx="576064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C4.3</a:t>
            </a:r>
          </a:p>
        </p:txBody>
      </p:sp>
      <p:sp>
        <p:nvSpPr>
          <p:cNvPr id="23" name="ZoneTexte 23"/>
          <p:cNvSpPr txBox="1">
            <a:spLocks noChangeArrowheads="1"/>
          </p:cNvSpPr>
          <p:nvPr/>
        </p:nvSpPr>
        <p:spPr bwMode="auto">
          <a:xfrm>
            <a:off x="3779912" y="1563638"/>
            <a:ext cx="720079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C4.2</a:t>
            </a:r>
          </a:p>
        </p:txBody>
      </p:sp>
      <p:sp>
        <p:nvSpPr>
          <p:cNvPr id="24" name="ZoneTexte 19"/>
          <p:cNvSpPr txBox="1">
            <a:spLocks noChangeArrowheads="1"/>
          </p:cNvSpPr>
          <p:nvPr/>
        </p:nvSpPr>
        <p:spPr bwMode="auto">
          <a:xfrm>
            <a:off x="3995936" y="4011910"/>
            <a:ext cx="576064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C4.2</a:t>
            </a:r>
          </a:p>
        </p:txBody>
      </p:sp>
      <p:sp>
        <p:nvSpPr>
          <p:cNvPr id="25" name="ZoneTexte 23"/>
          <p:cNvSpPr txBox="1">
            <a:spLocks noChangeArrowheads="1"/>
          </p:cNvSpPr>
          <p:nvPr/>
        </p:nvSpPr>
        <p:spPr bwMode="auto">
          <a:xfrm>
            <a:off x="3779912" y="3003798"/>
            <a:ext cx="611560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C4.1</a:t>
            </a:r>
          </a:p>
        </p:txBody>
      </p:sp>
      <p:sp>
        <p:nvSpPr>
          <p:cNvPr id="26" name="Zone de texte 7"/>
          <p:cNvSpPr txBox="1">
            <a:spLocks noChangeArrowheads="1"/>
          </p:cNvSpPr>
          <p:nvPr/>
        </p:nvSpPr>
        <p:spPr bwMode="auto">
          <a:xfrm>
            <a:off x="4499992" y="2283718"/>
            <a:ext cx="1656184" cy="830997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defRPr sz="1200" b="1">
                <a:latin typeface="Arial" panose="020B0604020202020204" pitchFamily="34" charset="0"/>
              </a:defRPr>
            </a:lvl1pPr>
          </a:lstStyle>
          <a:p>
            <a:r>
              <a:rPr lang="fr-FR" altLang="fr-FR" dirty="0"/>
              <a:t>5) Analyse du magazine « Solutions manutention »</a:t>
            </a:r>
          </a:p>
        </p:txBody>
      </p:sp>
      <p:sp>
        <p:nvSpPr>
          <p:cNvPr id="27" name="ZoneTexte 20"/>
          <p:cNvSpPr txBox="1">
            <a:spLocks noChangeArrowheads="1"/>
          </p:cNvSpPr>
          <p:nvPr/>
        </p:nvSpPr>
        <p:spPr bwMode="auto">
          <a:xfrm>
            <a:off x="5364088" y="3075806"/>
            <a:ext cx="648072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C4.1</a:t>
            </a:r>
          </a:p>
        </p:txBody>
      </p:sp>
      <p:sp>
        <p:nvSpPr>
          <p:cNvPr id="28" name="ZoneTexte 25"/>
          <p:cNvSpPr txBox="1">
            <a:spLocks noChangeArrowheads="1"/>
          </p:cNvSpPr>
          <p:nvPr/>
        </p:nvSpPr>
        <p:spPr bwMode="auto">
          <a:xfrm>
            <a:off x="5148064" y="1995686"/>
            <a:ext cx="576064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C3.3</a:t>
            </a:r>
          </a:p>
        </p:txBody>
      </p:sp>
      <p:sp>
        <p:nvSpPr>
          <p:cNvPr id="29" name="ZoneTexte 23"/>
          <p:cNvSpPr txBox="1">
            <a:spLocks noChangeArrowheads="1"/>
          </p:cNvSpPr>
          <p:nvPr/>
        </p:nvSpPr>
        <p:spPr bwMode="auto">
          <a:xfrm>
            <a:off x="3779912" y="1203598"/>
            <a:ext cx="700509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C4.1</a:t>
            </a:r>
          </a:p>
        </p:txBody>
      </p:sp>
      <p:sp>
        <p:nvSpPr>
          <p:cNvPr id="16" name="ZoneTexte 16"/>
          <p:cNvSpPr txBox="1">
            <a:spLocks noChangeArrowheads="1"/>
          </p:cNvSpPr>
          <p:nvPr/>
        </p:nvSpPr>
        <p:spPr bwMode="auto">
          <a:xfrm>
            <a:off x="1691680" y="2787774"/>
            <a:ext cx="671115" cy="307777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rgbClr val="FFFF00"/>
                </a:solidFill>
              </a:rPr>
              <a:t>C4.1</a:t>
            </a:r>
          </a:p>
        </p:txBody>
      </p:sp>
      <p:sp>
        <p:nvSpPr>
          <p:cNvPr id="19" name="ZoneTexte 24"/>
          <p:cNvSpPr txBox="1">
            <a:spLocks noChangeArrowheads="1"/>
          </p:cNvSpPr>
          <p:nvPr/>
        </p:nvSpPr>
        <p:spPr bwMode="auto">
          <a:xfrm>
            <a:off x="6732240" y="104314"/>
            <a:ext cx="2088232" cy="523220"/>
          </a:xfrm>
          <a:prstGeom prst="rect">
            <a:avLst/>
          </a:prstGeom>
          <a:solidFill>
            <a:srgbClr val="92D05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latin typeface="Arial" charset="0"/>
                <a:cs typeface="Arial" charset="0"/>
              </a:rPr>
              <a:t>1ère année</a:t>
            </a:r>
          </a:p>
          <a:p>
            <a:pPr algn="ctr"/>
            <a:r>
              <a:rPr lang="fr-FR" altLang="fr-FR" sz="1400" b="1" dirty="0">
                <a:latin typeface="Arial" charset="0"/>
                <a:cs typeface="Arial" charset="0"/>
              </a:rPr>
              <a:t>Avant la Toussaint</a:t>
            </a:r>
          </a:p>
        </p:txBody>
      </p:sp>
      <p:pic>
        <p:nvPicPr>
          <p:cNvPr id="18" name="Picture 2" descr="Manut-LM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7"/>
          <a:stretch>
            <a:fillRect/>
          </a:stretch>
        </p:blipFill>
        <p:spPr bwMode="auto">
          <a:xfrm>
            <a:off x="5148064" y="123478"/>
            <a:ext cx="1195710" cy="53929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843808" y="1491630"/>
            <a:ext cx="1757362" cy="430887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100" b="1">
                <a:latin typeface="Arial" panose="020B0604020202020204" pitchFamily="34" charset="0"/>
              </a:rPr>
              <a:t>2) Etude des TMS (règlementation)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1520" y="3867894"/>
            <a:ext cx="1547664" cy="64633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4) Recherche d’autres solutions existantes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8808" y="3075806"/>
            <a:ext cx="1766888" cy="46166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3) Etude du fonctionnement</a:t>
            </a: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2195736" y="195486"/>
            <a:ext cx="2088232" cy="625694"/>
          </a:xfrm>
          <a:prstGeom prst="rect">
            <a:avLst/>
          </a:prstGeom>
        </p:spPr>
        <p:txBody>
          <a:bodyPr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>
              <a:defRPr/>
            </a:pPr>
            <a:r>
              <a:rPr lang="fr-FR" sz="2400" dirty="0">
                <a:solidFill>
                  <a:schemeClr val="tx1"/>
                </a:solidFill>
              </a:rPr>
              <a:t>Proposition Parcours N°1</a:t>
            </a:r>
          </a:p>
        </p:txBody>
      </p:sp>
      <p:sp>
        <p:nvSpPr>
          <p:cNvPr id="9" name="Zone de texte 7"/>
          <p:cNvSpPr txBox="1">
            <a:spLocks noChangeArrowheads="1"/>
          </p:cNvSpPr>
          <p:nvPr/>
        </p:nvSpPr>
        <p:spPr bwMode="auto">
          <a:xfrm>
            <a:off x="2932003" y="3669802"/>
            <a:ext cx="1793875" cy="600164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>
            <a:defPPr>
              <a:defRPr lang="fr-FR"/>
            </a:defPPr>
            <a:lvl1pPr algn="ctr">
              <a:defRPr sz="1100" b="1">
                <a:latin typeface="Arial" panose="020B0604020202020204" pitchFamily="34" charset="0"/>
              </a:defRPr>
            </a:lvl1pPr>
          </a:lstStyle>
          <a:p>
            <a:r>
              <a:rPr lang="fr-FR" altLang="fr-FR" dirty="0"/>
              <a:t>5) Analyse du magazine « Solutions manutention »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771800" y="2355726"/>
            <a:ext cx="1797050" cy="430887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999">
                <a:srgbClr val="00B0F0"/>
              </a:gs>
              <a:gs pos="100000">
                <a:srgbClr val="FFC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sz="1100" b="1" dirty="0">
                <a:latin typeface="Arial" panose="020B0604020202020204" pitchFamily="34" charset="0"/>
              </a:rPr>
              <a:t>6) Réalisation du plan de découverte</a:t>
            </a:r>
          </a:p>
        </p:txBody>
      </p:sp>
      <p:pic>
        <p:nvPicPr>
          <p:cNvPr id="11" name="Picture 2" descr="Manut-LM"/>
          <p:cNvPicPr>
            <a:picLocks noChangeAspect="1" noChangeArrowheads="1"/>
          </p:cNvPicPr>
          <p:nvPr/>
        </p:nvPicPr>
        <p:blipFill>
          <a:blip r:embed="rId2" r:link="rId3"/>
          <a:srcRect b="8147"/>
          <a:stretch>
            <a:fillRect/>
          </a:stretch>
        </p:blipFill>
        <p:spPr bwMode="auto">
          <a:xfrm>
            <a:off x="4283968" y="771550"/>
            <a:ext cx="1051694" cy="4743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5633" y="1827213"/>
            <a:ext cx="1770063" cy="83099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200" b="1" dirty="0">
                <a:latin typeface="Arial" panose="020B0604020202020204" pitchFamily="34" charset="0"/>
              </a:rPr>
              <a:t>1) </a:t>
            </a:r>
            <a:r>
              <a:rPr lang="fr-FR" altLang="fr-FR" sz="1200" b="1" dirty="0"/>
              <a:t>Recherche des aspects techniques de la machine et de son environnement</a:t>
            </a:r>
            <a:endParaRPr lang="fr-FR" altLang="fr-FR" sz="1200" b="1" dirty="0">
              <a:latin typeface="Arial" panose="020B0604020202020204" pitchFamily="34" charset="0"/>
            </a:endParaRPr>
          </a:p>
        </p:txBody>
      </p:sp>
      <p:sp>
        <p:nvSpPr>
          <p:cNvPr id="13" name="Organigramme : Multidocument 12"/>
          <p:cNvSpPr/>
          <p:nvPr/>
        </p:nvSpPr>
        <p:spPr>
          <a:xfrm>
            <a:off x="5969322" y="0"/>
            <a:ext cx="3174677" cy="2290891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14" name="Zone de texte 6"/>
          <p:cNvSpPr txBox="1">
            <a:spLocks noChangeArrowheads="1"/>
          </p:cNvSpPr>
          <p:nvPr/>
        </p:nvSpPr>
        <p:spPr bwMode="auto">
          <a:xfrm>
            <a:off x="5580112" y="2499742"/>
            <a:ext cx="3384376" cy="23762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sz="105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Liens pour le thème :</a:t>
            </a:r>
          </a:p>
          <a:p>
            <a:pPr algn="ctr"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endParaRPr lang="fr-FR" altLang="fr-FR" sz="105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fr-FR" altLang="fr-FR" sz="105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Manut</a:t>
            </a:r>
            <a:r>
              <a:rPr lang="fr-FR" altLang="fr-FR" sz="10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-LM : 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https://www.manutlm.com/</a:t>
            </a:r>
            <a:endParaRPr lang="fr-FR" altLang="fr-FR" sz="105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fr-FR" altLang="fr-FR" sz="10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TMS (Réglementation) : 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https://www.inrs.fr/risques/tms-troubles-musculosquelettiques/reglementation.html</a:t>
            </a:r>
            <a:endParaRPr lang="fr-FR" altLang="fr-FR" sz="105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fr-FR" altLang="fr-FR" sz="10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Magazine :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https://fr.calameo.com/magazine-solutions-manutention/read/004406655ac5de15b0d98</a:t>
            </a:r>
            <a:endParaRPr lang="fr-FR" altLang="fr-FR" sz="105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fr-FR" altLang="fr-FR" sz="105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Binar</a:t>
            </a:r>
            <a:r>
              <a:rPr lang="fr-FR" altLang="fr-FR" sz="10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https://www.binarhandling.com/</a:t>
            </a:r>
            <a:endParaRPr lang="fr-FR" altLang="fr-FR" sz="105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fr-FR" altLang="fr-FR" sz="105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Handle</a:t>
            </a:r>
            <a:r>
              <a:rPr lang="fr-FR" altLang="fr-FR" sz="10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Robot : </a:t>
            </a:r>
            <a:r>
              <a:rPr lang="fr-FR" altLang="fr-FR" sz="105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Https://www.youtube.com/watch?v=5iV_hB08Uns</a:t>
            </a:r>
            <a:endParaRPr lang="fr-FR" altLang="fr-FR" sz="1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endParaRPr lang="fr-FR" altLang="fr-FR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ZoneTexte 4"/>
          <p:cNvSpPr txBox="1">
            <a:spLocks noChangeArrowheads="1"/>
          </p:cNvSpPr>
          <p:nvPr/>
        </p:nvSpPr>
        <p:spPr bwMode="auto">
          <a:xfrm>
            <a:off x="6156176" y="490804"/>
            <a:ext cx="2232248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100" b="1" dirty="0"/>
              <a:t>Eléments possibles du dossier</a:t>
            </a:r>
            <a:endParaRPr lang="fr-FR" altLang="fr-FR" sz="1100" dirty="0"/>
          </a:p>
        </p:txBody>
      </p:sp>
      <p:sp>
        <p:nvSpPr>
          <p:cNvPr id="16" name="Accolade fermante 15"/>
          <p:cNvSpPr/>
          <p:nvPr/>
        </p:nvSpPr>
        <p:spPr>
          <a:xfrm>
            <a:off x="1857375" y="1792289"/>
            <a:ext cx="455613" cy="1787573"/>
          </a:xfrm>
          <a:prstGeom prst="rightBrace">
            <a:avLst>
              <a:gd name="adj1" fmla="val 59262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400"/>
          </a:p>
        </p:txBody>
      </p:sp>
      <p:sp>
        <p:nvSpPr>
          <p:cNvPr id="17" name="ZoneTexte 23"/>
          <p:cNvSpPr txBox="1">
            <a:spLocks noChangeArrowheads="1"/>
          </p:cNvSpPr>
          <p:nvPr/>
        </p:nvSpPr>
        <p:spPr bwMode="auto">
          <a:xfrm>
            <a:off x="1916113" y="2085975"/>
            <a:ext cx="783679" cy="430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B4 - 2 H</a:t>
            </a:r>
          </a:p>
          <a:p>
            <a:pPr algn="ctr"/>
            <a:r>
              <a:rPr lang="fr-FR" altLang="fr-FR" sz="1050" b="1" dirty="0"/>
              <a:t>Division</a:t>
            </a:r>
          </a:p>
        </p:txBody>
      </p:sp>
      <p:sp>
        <p:nvSpPr>
          <p:cNvPr id="18" name="ZoneTexte 23"/>
          <p:cNvSpPr txBox="1">
            <a:spLocks noChangeArrowheads="1"/>
          </p:cNvSpPr>
          <p:nvPr/>
        </p:nvSpPr>
        <p:spPr bwMode="auto">
          <a:xfrm>
            <a:off x="4427984" y="1635646"/>
            <a:ext cx="936104" cy="5770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B4 - 1 H</a:t>
            </a:r>
          </a:p>
          <a:p>
            <a:pPr algn="ctr"/>
            <a:r>
              <a:rPr lang="fr-FR" altLang="fr-FR" sz="1050" b="1" dirty="0"/>
              <a:t>Division</a:t>
            </a:r>
          </a:p>
          <a:p>
            <a:pPr algn="ctr"/>
            <a:r>
              <a:rPr lang="fr-FR" altLang="fr-FR" sz="1050" b="1" dirty="0"/>
              <a:t>Co-</a:t>
            </a:r>
            <a:r>
              <a:rPr lang="fr-FR" altLang="fr-FR" sz="1050" b="1" dirty="0" err="1"/>
              <a:t>enseig</a:t>
            </a:r>
            <a:r>
              <a:rPr lang="fr-FR" altLang="fr-FR" sz="1050" b="1" dirty="0"/>
              <a:t>.</a:t>
            </a:r>
          </a:p>
        </p:txBody>
      </p:sp>
      <p:sp>
        <p:nvSpPr>
          <p:cNvPr id="19" name="ZoneTexte 23"/>
          <p:cNvSpPr txBox="1">
            <a:spLocks noChangeArrowheads="1"/>
          </p:cNvSpPr>
          <p:nvPr/>
        </p:nvSpPr>
        <p:spPr bwMode="auto">
          <a:xfrm>
            <a:off x="4412451" y="4167690"/>
            <a:ext cx="936104" cy="4154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B4 - 2 H</a:t>
            </a:r>
          </a:p>
          <a:p>
            <a:pPr algn="ctr"/>
            <a:r>
              <a:rPr lang="fr-FR" altLang="fr-FR" sz="1050" b="1" dirty="0"/>
              <a:t>½ Division</a:t>
            </a:r>
          </a:p>
        </p:txBody>
      </p:sp>
      <p:sp>
        <p:nvSpPr>
          <p:cNvPr id="20" name="ZoneTexte 23"/>
          <p:cNvSpPr txBox="1">
            <a:spLocks noChangeArrowheads="1"/>
          </p:cNvSpPr>
          <p:nvPr/>
        </p:nvSpPr>
        <p:spPr bwMode="auto">
          <a:xfrm>
            <a:off x="4355976" y="2643758"/>
            <a:ext cx="882377" cy="5770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B1 - 1 H</a:t>
            </a:r>
          </a:p>
          <a:p>
            <a:pPr algn="ctr"/>
            <a:r>
              <a:rPr lang="fr-FR" altLang="fr-FR" sz="1050" b="1" dirty="0"/>
              <a:t>½ Division</a:t>
            </a:r>
          </a:p>
          <a:p>
            <a:pPr algn="ctr"/>
            <a:r>
              <a:rPr lang="fr-FR" altLang="fr-FR" sz="1050" b="1" dirty="0"/>
              <a:t>Co-</a:t>
            </a:r>
            <a:r>
              <a:rPr lang="fr-FR" altLang="fr-FR" sz="1050" b="1" dirty="0" err="1"/>
              <a:t>enseig</a:t>
            </a:r>
            <a:r>
              <a:rPr lang="fr-FR" altLang="fr-FR" sz="1050" b="1" dirty="0"/>
              <a:t>.</a:t>
            </a:r>
          </a:p>
        </p:txBody>
      </p:sp>
      <p:sp>
        <p:nvSpPr>
          <p:cNvPr id="21" name="ZoneTexte 23"/>
          <p:cNvSpPr txBox="1">
            <a:spLocks noChangeArrowheads="1"/>
          </p:cNvSpPr>
          <p:nvPr/>
        </p:nvSpPr>
        <p:spPr bwMode="auto">
          <a:xfrm>
            <a:off x="1691680" y="3867894"/>
            <a:ext cx="1021804" cy="4154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B4 - 2 H</a:t>
            </a:r>
          </a:p>
          <a:p>
            <a:pPr algn="ctr"/>
            <a:r>
              <a:rPr lang="fr-FR" altLang="fr-FR" sz="1050" b="1" dirty="0"/>
              <a:t>½ Division</a:t>
            </a:r>
          </a:p>
        </p:txBody>
      </p:sp>
      <p:sp>
        <p:nvSpPr>
          <p:cNvPr id="22" name="ZoneTexte 41"/>
          <p:cNvSpPr txBox="1">
            <a:spLocks noChangeArrowheads="1"/>
          </p:cNvSpPr>
          <p:nvPr/>
        </p:nvSpPr>
        <p:spPr bwMode="auto">
          <a:xfrm>
            <a:off x="5976156" y="777885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altLang="fr-FR" sz="1200" dirty="0">
                <a:solidFill>
                  <a:srgbClr val="0070C0"/>
                </a:solidFill>
                <a:latin typeface="Arial" charset="0"/>
                <a:cs typeface="Arial" charset="0"/>
              </a:rPr>
              <a:t>Glossaire</a:t>
            </a:r>
          </a:p>
          <a:p>
            <a:pPr marL="285750" indent="-285750">
              <a:buFont typeface="Arial" charset="0"/>
              <a:buChar char="•"/>
            </a:pPr>
            <a:r>
              <a:rPr lang="fr-FR" altLang="fr-FR" sz="1200" dirty="0">
                <a:solidFill>
                  <a:srgbClr val="0070C0"/>
                </a:solidFill>
                <a:latin typeface="Arial" charset="0"/>
                <a:cs typeface="Arial" charset="0"/>
              </a:rPr>
              <a:t>Dossier Questions-réponses</a:t>
            </a:r>
          </a:p>
        </p:txBody>
      </p:sp>
      <p:sp>
        <p:nvSpPr>
          <p:cNvPr id="23" name="ZoneTexte 42"/>
          <p:cNvSpPr txBox="1">
            <a:spLocks noChangeArrowheads="1"/>
          </p:cNvSpPr>
          <p:nvPr/>
        </p:nvSpPr>
        <p:spPr bwMode="auto">
          <a:xfrm>
            <a:off x="5974494" y="1164689"/>
            <a:ext cx="2952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altLang="fr-FR" sz="1200" dirty="0">
                <a:latin typeface="Arial" charset="0"/>
                <a:cs typeface="Arial" charset="0"/>
              </a:rPr>
              <a:t>Description du système </a:t>
            </a:r>
            <a:r>
              <a:rPr lang="fr-FR" altLang="fr-FR" sz="1200" dirty="0" err="1">
                <a:latin typeface="Arial" charset="0"/>
                <a:cs typeface="Arial" charset="0"/>
              </a:rPr>
              <a:t>Manut</a:t>
            </a:r>
            <a:r>
              <a:rPr lang="fr-FR" altLang="fr-FR" sz="1200" dirty="0">
                <a:latin typeface="Arial" charset="0"/>
                <a:cs typeface="Arial" charset="0"/>
              </a:rPr>
              <a:t>-LM</a:t>
            </a:r>
          </a:p>
          <a:p>
            <a:pPr marL="285750" indent="-285750">
              <a:buFont typeface="Arial" charset="0"/>
              <a:buChar char="•"/>
            </a:pPr>
            <a:r>
              <a:rPr lang="fr-FR" altLang="fr-FR" sz="1200" dirty="0">
                <a:solidFill>
                  <a:srgbClr val="0070C0"/>
                </a:solidFill>
                <a:latin typeface="Arial" charset="0"/>
                <a:cs typeface="Arial" charset="0"/>
              </a:rPr>
              <a:t>Autres solutions existantes</a:t>
            </a:r>
          </a:p>
          <a:p>
            <a:pPr marL="285750" indent="-285750">
              <a:buFont typeface="Arial" charset="0"/>
              <a:buChar char="•"/>
            </a:pPr>
            <a:r>
              <a:rPr lang="fr-FR" altLang="fr-FR" sz="1200" dirty="0">
                <a:latin typeface="Arial" charset="0"/>
                <a:cs typeface="Arial" charset="0"/>
              </a:rPr>
              <a:t>Bilan de la réglementation autour des TMS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1337F7B-E110-43B7-9547-08D4AF9E4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293" y="3356580"/>
            <a:ext cx="882377" cy="4154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050" b="1" dirty="0"/>
              <a:t>B3 - 2 H</a:t>
            </a:r>
          </a:p>
          <a:p>
            <a:pPr algn="ctr"/>
            <a:r>
              <a:rPr lang="fr-FR" altLang="fr-FR" sz="1050" b="1" dirty="0"/>
              <a:t>½ Division</a:t>
            </a:r>
          </a:p>
        </p:txBody>
      </p:sp>
      <p:sp>
        <p:nvSpPr>
          <p:cNvPr id="25" name="ZoneTexte 4">
            <a:extLst>
              <a:ext uri="{FF2B5EF4-FFF2-40B4-BE49-F238E27FC236}">
                <a16:creationId xmlns:a16="http://schemas.microsoft.com/office/drawing/2014/main" id="{17E36345-0405-4F38-A363-84276A32E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8271" y="52334"/>
            <a:ext cx="1050454" cy="2616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100" b="1" dirty="0"/>
              <a:t>dossier U62</a:t>
            </a:r>
            <a:endParaRPr lang="fr-FR" altLang="fr-FR" sz="1100" dirty="0"/>
          </a:p>
        </p:txBody>
      </p: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grpSp>
        <p:nvGrpSpPr>
          <p:cNvPr id="4" name="Groupe 2"/>
          <p:cNvGrpSpPr>
            <a:grpSpLocks/>
          </p:cNvGrpSpPr>
          <p:nvPr/>
        </p:nvGrpSpPr>
        <p:grpSpPr bwMode="auto">
          <a:xfrm>
            <a:off x="4139952" y="195486"/>
            <a:ext cx="4883406" cy="3490027"/>
            <a:chOff x="134329" y="2656445"/>
            <a:chExt cx="5665120" cy="4047568"/>
          </a:xfrm>
        </p:grpSpPr>
        <p:pic>
          <p:nvPicPr>
            <p:cNvPr id="5" name="Image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329" y="2656445"/>
              <a:ext cx="5565407" cy="40475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ZoneTexte 8"/>
            <p:cNvSpPr txBox="1">
              <a:spLocks noChangeArrowheads="1"/>
            </p:cNvSpPr>
            <p:nvPr/>
          </p:nvSpPr>
          <p:spPr bwMode="auto">
            <a:xfrm>
              <a:off x="1220280" y="5495835"/>
              <a:ext cx="1921299" cy="464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altLang="fr-FR" sz="10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Groupe moteur turbine (Pompe à vide)</a:t>
              </a:r>
            </a:p>
          </p:txBody>
        </p:sp>
        <p:cxnSp>
          <p:nvCxnSpPr>
            <p:cNvPr id="7" name="Connecteur droit avec flèche 6"/>
            <p:cNvCxnSpPr/>
            <p:nvPr/>
          </p:nvCxnSpPr>
          <p:spPr bwMode="auto">
            <a:xfrm flipH="1">
              <a:off x="1237796" y="5996085"/>
              <a:ext cx="493782" cy="120633"/>
            </a:xfrm>
            <a:prstGeom prst="straightConnector1">
              <a:avLst/>
            </a:prstGeom>
            <a:ln w="38100">
              <a:solidFill>
                <a:schemeClr val="bg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ZoneTexte 10"/>
            <p:cNvSpPr txBox="1">
              <a:spLocks noChangeArrowheads="1"/>
            </p:cNvSpPr>
            <p:nvPr/>
          </p:nvSpPr>
          <p:spPr bwMode="auto">
            <a:xfrm>
              <a:off x="3058044" y="3992628"/>
              <a:ext cx="898418" cy="430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altLang="fr-FR" sz="11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Tube de levage</a:t>
              </a:r>
            </a:p>
          </p:txBody>
        </p:sp>
        <p:sp>
          <p:nvSpPr>
            <p:cNvPr id="10" name="ZoneTexte 12"/>
            <p:cNvSpPr txBox="1">
              <a:spLocks noChangeArrowheads="1"/>
            </p:cNvSpPr>
            <p:nvPr/>
          </p:nvSpPr>
          <p:spPr bwMode="auto">
            <a:xfrm>
              <a:off x="4478134" y="4137857"/>
              <a:ext cx="1093643" cy="464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altLang="fr-FR" sz="10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Tête d’aspiration</a:t>
              </a:r>
            </a:p>
          </p:txBody>
        </p:sp>
        <p:cxnSp>
          <p:nvCxnSpPr>
            <p:cNvPr id="11" name="Connecteur droit avec flèche 10"/>
            <p:cNvCxnSpPr/>
            <p:nvPr/>
          </p:nvCxnSpPr>
          <p:spPr bwMode="auto">
            <a:xfrm flipH="1">
              <a:off x="4478135" y="4581816"/>
              <a:ext cx="466995" cy="496461"/>
            </a:xfrm>
            <a:prstGeom prst="straightConnector1">
              <a:avLst/>
            </a:prstGeom>
            <a:ln w="38100">
              <a:solidFill>
                <a:schemeClr val="bg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ZoneTexte 14"/>
            <p:cNvSpPr txBox="1">
              <a:spLocks noChangeArrowheads="1"/>
            </p:cNvSpPr>
            <p:nvPr/>
          </p:nvSpPr>
          <p:spPr bwMode="auto">
            <a:xfrm>
              <a:off x="4561669" y="5161789"/>
              <a:ext cx="1237780" cy="430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altLang="fr-FR" sz="11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Ventouse de préhension</a:t>
              </a:r>
            </a:p>
          </p:txBody>
        </p:sp>
        <p:sp>
          <p:nvSpPr>
            <p:cNvPr id="14" name="Forme libre 13"/>
            <p:cNvSpPr/>
            <p:nvPr/>
          </p:nvSpPr>
          <p:spPr bwMode="auto">
            <a:xfrm>
              <a:off x="4311065" y="5412323"/>
              <a:ext cx="417674" cy="284123"/>
            </a:xfrm>
            <a:custGeom>
              <a:avLst/>
              <a:gdLst>
                <a:gd name="connsiteX0" fmla="*/ 395653 w 395653"/>
                <a:gd name="connsiteY0" fmla="*/ 316523 h 422031"/>
                <a:gd name="connsiteX1" fmla="*/ 87923 w 395653"/>
                <a:gd name="connsiteY1" fmla="*/ 422031 h 422031"/>
                <a:gd name="connsiteX2" fmla="*/ 0 w 395653"/>
                <a:gd name="connsiteY2" fmla="*/ 0 h 42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5653" h="422031">
                  <a:moveTo>
                    <a:pt x="395653" y="316523"/>
                  </a:moveTo>
                  <a:lnTo>
                    <a:pt x="87923" y="422031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chemeClr val="bg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5" name="ZoneTexte 17"/>
            <p:cNvSpPr txBox="1">
              <a:spLocks noChangeArrowheads="1"/>
            </p:cNvSpPr>
            <p:nvPr/>
          </p:nvSpPr>
          <p:spPr bwMode="auto">
            <a:xfrm>
              <a:off x="1387350" y="4493697"/>
              <a:ext cx="1420090" cy="464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altLang="fr-FR" sz="10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Groupe de dépoussiérage</a:t>
              </a:r>
            </a:p>
          </p:txBody>
        </p:sp>
        <p:cxnSp>
          <p:nvCxnSpPr>
            <p:cNvPr id="25" name="Connecteur droit avec flèche 24"/>
            <p:cNvCxnSpPr/>
            <p:nvPr/>
          </p:nvCxnSpPr>
          <p:spPr bwMode="auto">
            <a:xfrm flipH="1">
              <a:off x="886141" y="4744232"/>
              <a:ext cx="668278" cy="334046"/>
            </a:xfrm>
            <a:prstGeom prst="straightConnector1">
              <a:avLst/>
            </a:prstGeom>
            <a:ln w="38100">
              <a:solidFill>
                <a:schemeClr val="bg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 bwMode="auto">
            <a:xfrm>
              <a:off x="3893391" y="4243163"/>
              <a:ext cx="250604" cy="167023"/>
            </a:xfrm>
            <a:prstGeom prst="straightConnector1">
              <a:avLst/>
            </a:prstGeom>
            <a:ln w="38100">
              <a:solidFill>
                <a:schemeClr val="bg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" name="Imag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1779662"/>
            <a:ext cx="3701178" cy="2688889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sp>
        <p:nvSpPr>
          <p:cNvPr id="17" name="ZoneTexte 18"/>
          <p:cNvSpPr txBox="1">
            <a:spLocks noChangeArrowheads="1"/>
          </p:cNvSpPr>
          <p:nvPr/>
        </p:nvSpPr>
        <p:spPr bwMode="auto">
          <a:xfrm>
            <a:off x="6300192" y="3939902"/>
            <a:ext cx="25862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200" b="1" dirty="0">
                <a:solidFill>
                  <a:schemeClr val="tx2"/>
                </a:solidFill>
              </a:rPr>
              <a:t>USINE ET SIEGE SOCIAL : ANCENIS (44)</a:t>
            </a:r>
          </a:p>
        </p:txBody>
      </p:sp>
      <p:pic>
        <p:nvPicPr>
          <p:cNvPr id="18" name="Picture 2" descr="Manut-LM"/>
          <p:cNvPicPr>
            <a:picLocks noChangeAspect="1" noChangeArrowheads="1"/>
          </p:cNvPicPr>
          <p:nvPr/>
        </p:nvPicPr>
        <p:blipFill>
          <a:blip r:embed="rId4" r:link="rId5"/>
          <a:srcRect b="8147"/>
          <a:stretch>
            <a:fillRect/>
          </a:stretch>
        </p:blipFill>
        <p:spPr bwMode="auto">
          <a:xfrm>
            <a:off x="4716016" y="3867894"/>
            <a:ext cx="1484868" cy="6704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" name="Titre 2"/>
          <p:cNvSpPr txBox="1">
            <a:spLocks/>
          </p:cNvSpPr>
          <p:nvPr/>
        </p:nvSpPr>
        <p:spPr>
          <a:xfrm>
            <a:off x="1331640" y="51470"/>
            <a:ext cx="2938248" cy="326368"/>
          </a:xfrm>
          <a:prstGeom prst="rect">
            <a:avLst/>
          </a:prstGeom>
        </p:spPr>
        <p:txBody>
          <a:bodyPr anchor="ctr">
            <a:normAutofit fontScale="3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Proposition Parcours </a:t>
            </a:r>
            <a:r>
              <a:rPr lang="fr-FR">
                <a:solidFill>
                  <a:schemeClr val="tx1"/>
                </a:solidFill>
              </a:rPr>
              <a:t>N°1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ZoneTexte 21"/>
          <p:cNvSpPr txBox="1">
            <a:spLocks noChangeArrowheads="1"/>
          </p:cNvSpPr>
          <p:nvPr/>
        </p:nvSpPr>
        <p:spPr bwMode="auto">
          <a:xfrm>
            <a:off x="1907704" y="771550"/>
            <a:ext cx="2083388" cy="461665"/>
          </a:xfrm>
          <a:prstGeom prst="rect">
            <a:avLst/>
          </a:prstGeom>
          <a:solidFill>
            <a:srgbClr val="92D05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200" b="1" dirty="0">
                <a:latin typeface="Arial" charset="0"/>
                <a:cs typeface="Arial" charset="0"/>
              </a:rPr>
              <a:t>1ère année CCST  : Avant la Toussaint</a:t>
            </a:r>
          </a:p>
        </p:txBody>
      </p:sp>
      <p:sp>
        <p:nvSpPr>
          <p:cNvPr id="22" name="Titre 2"/>
          <p:cNvSpPr txBox="1">
            <a:spLocks/>
          </p:cNvSpPr>
          <p:nvPr/>
        </p:nvSpPr>
        <p:spPr>
          <a:xfrm rot="20921173">
            <a:off x="399469" y="4126964"/>
            <a:ext cx="2889010" cy="32625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solidFill>
              <a:schemeClr val="tx1"/>
            </a:solidFill>
          </a:ln>
        </p:spPr>
        <p:txBody>
          <a:bodyPr anchor="ctr">
            <a:normAutofit fontScale="45000" lnSpcReduction="20000"/>
          </a:bodyPr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 eaLnBrk="1" fontAlgn="auto" hangingPunct="1"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Manutention</a:t>
            </a:r>
            <a:r>
              <a:rPr lang="fr-FR" sz="3200" b="1" dirty="0">
                <a:solidFill>
                  <a:schemeClr val="bg1"/>
                </a:solidFill>
              </a:rPr>
              <a:t> </a:t>
            </a:r>
            <a:r>
              <a:rPr lang="fr-FR" sz="3200" b="1" dirty="0">
                <a:solidFill>
                  <a:srgbClr val="7D9E12"/>
                </a:solidFill>
              </a:rPr>
              <a:t>par le vide</a:t>
            </a:r>
          </a:p>
        </p:txBody>
      </p:sp>
    </p:spTree>
    <p:extLst>
      <p:ext uri="{BB962C8B-B14F-4D97-AF65-F5344CB8AC3E}">
        <p14:creationId xmlns:p14="http://schemas.microsoft.com/office/powerpoint/2010/main" val="387246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rcRect t="6913"/>
          <a:stretch>
            <a:fillRect/>
          </a:stretch>
        </p:blipFill>
        <p:spPr bwMode="auto">
          <a:xfrm>
            <a:off x="6084168" y="2571750"/>
            <a:ext cx="2881528" cy="1939332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7" name="Picture 2" descr="Manut-LM"/>
          <p:cNvPicPr>
            <a:picLocks noChangeAspect="1" noChangeArrowheads="1"/>
          </p:cNvPicPr>
          <p:nvPr/>
        </p:nvPicPr>
        <p:blipFill>
          <a:blip r:embed="rId3" r:link="rId4"/>
          <a:srcRect b="8147"/>
          <a:stretch>
            <a:fillRect/>
          </a:stretch>
        </p:blipFill>
        <p:spPr bwMode="auto">
          <a:xfrm>
            <a:off x="4355976" y="339502"/>
            <a:ext cx="1594071" cy="72008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12160" y="4227934"/>
            <a:ext cx="3024336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200" b="1" dirty="0">
                <a:latin typeface="Arial" charset="0"/>
                <a:cs typeface="Arial" charset="0"/>
              </a:rPr>
              <a:t>Vous prenez à plat et basculez des panneaux pouvant atteindre 250 KG</a:t>
            </a:r>
          </a:p>
        </p:txBody>
      </p:sp>
      <p:pic>
        <p:nvPicPr>
          <p:cNvPr id="9" name="Imag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960" y="1347614"/>
            <a:ext cx="1680604" cy="3159793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10" name="Picture 2" descr="RÃ©sultat de recherche d'images pour &quot;manut LM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528" y="2563882"/>
            <a:ext cx="2739000" cy="2168108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11" name="Image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216" y="267494"/>
            <a:ext cx="1886325" cy="187663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588224" y="2067694"/>
            <a:ext cx="1728192" cy="27699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200" b="1" dirty="0">
                <a:latin typeface="Arial" charset="0"/>
                <a:cs typeface="Arial" charset="0"/>
              </a:rPr>
              <a:t>Avec basculeur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835696" y="195486"/>
            <a:ext cx="2260477" cy="2283569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8368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DE2FEB-0875-4D67-8313-EAEB1E796A21}"/>
              </a:ext>
            </a:extLst>
          </p:cNvPr>
          <p:cNvSpPr/>
          <p:nvPr/>
        </p:nvSpPr>
        <p:spPr>
          <a:xfrm>
            <a:off x="98214" y="1275606"/>
            <a:ext cx="72937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98214" y="1419622"/>
            <a:ext cx="4644008" cy="274100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endParaRPr lang="fr-FR" sz="800" dirty="0">
              <a:solidFill>
                <a:schemeClr val="tx1"/>
              </a:solidFill>
              <a:effectLst/>
            </a:endParaRP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 problème des TMS</a:t>
            </a:r>
          </a:p>
          <a:p>
            <a:pPr algn="l">
              <a:spcAft>
                <a:spcPts val="600"/>
              </a:spcAft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          - Les symptômes des TMS</a:t>
            </a:r>
          </a:p>
          <a:p>
            <a:pPr algn="l">
              <a:spcAft>
                <a:spcPts val="600"/>
              </a:spcAft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          - Les bons gestes pour manipuler des charges</a:t>
            </a:r>
          </a:p>
          <a:p>
            <a:pPr algn="l">
              <a:spcAft>
                <a:spcPts val="600"/>
              </a:spcAft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          - La réglementation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La sécurité (Les EPI, sécurité électrique …) 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Les autres solutions de déplacement de charges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Comparatif avec la concurrence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716016" y="1203598"/>
            <a:ext cx="4255439" cy="35283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fr-FR" sz="1400" dirty="0">
              <a:solidFill>
                <a:schemeClr val="tx1"/>
              </a:solidFill>
              <a:effectLst/>
            </a:endParaRP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Les usages, les fonctionnalités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Types de charges (Formes, dimensions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Ses caractéristiques, ses limites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Les options (guidon, volant pour déversement des bidons …)  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Les différentes solutions de supports (pont, potence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 réseau électrique (notion de branchement, de puissance, d’éléments de sécurité …)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Le fonctionnement, le principe par le vide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chemeClr val="tx1"/>
                </a:solidFill>
                <a:effectLst/>
              </a:rPr>
              <a:t>La maintenance, entretien</a:t>
            </a:r>
          </a:p>
        </p:txBody>
      </p:sp>
      <p:sp>
        <p:nvSpPr>
          <p:cNvPr id="8" name="ZoneTexte 8"/>
          <p:cNvSpPr txBox="1">
            <a:spLocks noChangeArrowheads="1"/>
          </p:cNvSpPr>
          <p:nvPr/>
        </p:nvSpPr>
        <p:spPr bwMode="auto">
          <a:xfrm>
            <a:off x="2051720" y="123478"/>
            <a:ext cx="4817293" cy="64633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1) Recherche des aspects techniques de la machine et de son environnement</a:t>
            </a:r>
          </a:p>
        </p:txBody>
      </p:sp>
      <p:pic>
        <p:nvPicPr>
          <p:cNvPr id="9" name="Picture 2" descr="Manut-LM"/>
          <p:cNvPicPr>
            <a:picLocks noChangeAspect="1" noChangeArrowheads="1"/>
          </p:cNvPicPr>
          <p:nvPr/>
        </p:nvPicPr>
        <p:blipFill>
          <a:blip r:embed="rId2" r:link="rId3"/>
          <a:srcRect b="8147"/>
          <a:stretch>
            <a:fillRect/>
          </a:stretch>
        </p:blipFill>
        <p:spPr bwMode="auto">
          <a:xfrm>
            <a:off x="7308304" y="123478"/>
            <a:ext cx="1635125" cy="738187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763689" y="1166427"/>
            <a:ext cx="2664296" cy="4320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1800" dirty="0">
                <a:solidFill>
                  <a:schemeClr val="tx1"/>
                </a:solidFill>
                <a:effectLst/>
              </a:rPr>
              <a:t>Son environnement :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5220072" y="1059582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txBody>
          <a:bodyPr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1800" dirty="0">
                <a:solidFill>
                  <a:schemeClr val="tx1"/>
                </a:solidFill>
                <a:effectLst/>
              </a:rPr>
              <a:t>Le produit :</a:t>
            </a:r>
          </a:p>
        </p:txBody>
      </p:sp>
      <p:sp>
        <p:nvSpPr>
          <p:cNvPr id="10" name="Organigramme : Multidocument 9">
            <a:extLst>
              <a:ext uri="{FF2B5EF4-FFF2-40B4-BE49-F238E27FC236}">
                <a16:creationId xmlns:a16="http://schemas.microsoft.com/office/drawing/2014/main" id="{F73BED47-CB35-4438-9632-DD1ECD666998}"/>
              </a:ext>
            </a:extLst>
          </p:cNvPr>
          <p:cNvSpPr/>
          <p:nvPr/>
        </p:nvSpPr>
        <p:spPr>
          <a:xfrm>
            <a:off x="2140991" y="3950135"/>
            <a:ext cx="2408646" cy="833365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b="1" dirty="0">
                <a:solidFill>
                  <a:schemeClr val="tx1"/>
                </a:solidFill>
              </a:rPr>
              <a:t>Travail directement en parallèle avec le dossier U62</a:t>
            </a:r>
          </a:p>
        </p:txBody>
      </p: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912" y="771550"/>
            <a:ext cx="4598341" cy="3574992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pic>
        <p:nvPicPr>
          <p:cNvPr id="5" name="Picture 2" descr="Manut-LM"/>
          <p:cNvPicPr>
            <a:picLocks noChangeAspect="1" noChangeArrowheads="1"/>
          </p:cNvPicPr>
          <p:nvPr/>
        </p:nvPicPr>
        <p:blipFill>
          <a:blip r:embed="rId3" r:link="rId4"/>
          <a:srcRect b="8147"/>
          <a:stretch>
            <a:fillRect/>
          </a:stretch>
        </p:blipFill>
        <p:spPr bwMode="auto">
          <a:xfrm>
            <a:off x="2483768" y="339502"/>
            <a:ext cx="2072973" cy="936104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179512" y="2283718"/>
            <a:ext cx="3456384" cy="64633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2) Etude des TMS avec la réglementation</a:t>
            </a:r>
          </a:p>
        </p:txBody>
      </p: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pic>
        <p:nvPicPr>
          <p:cNvPr id="4" name="Picture 2" descr="Manut-LM"/>
          <p:cNvPicPr>
            <a:picLocks noChangeAspect="1" noChangeArrowheads="1"/>
          </p:cNvPicPr>
          <p:nvPr/>
        </p:nvPicPr>
        <p:blipFill>
          <a:blip r:embed="rId2" r:link="rId3"/>
          <a:srcRect b="8147"/>
          <a:stretch>
            <a:fillRect/>
          </a:stretch>
        </p:blipFill>
        <p:spPr bwMode="auto">
          <a:xfrm>
            <a:off x="539552" y="3075806"/>
            <a:ext cx="1920875" cy="8683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" name="Imag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1840" y="483518"/>
            <a:ext cx="5112568" cy="361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331640" y="1707654"/>
            <a:ext cx="1958975" cy="64633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3) Etude du système</a:t>
            </a:r>
          </a:p>
        </p:txBody>
      </p:sp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4" name="ZoneTexte 4"/>
          <p:cNvSpPr txBox="1">
            <a:spLocks noChangeArrowheads="1"/>
          </p:cNvSpPr>
          <p:nvPr/>
        </p:nvSpPr>
        <p:spPr bwMode="auto">
          <a:xfrm>
            <a:off x="1475656" y="1923678"/>
            <a:ext cx="3757612" cy="64633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4) Recherche d’autres solutions existantes</a:t>
            </a:r>
          </a:p>
        </p:txBody>
      </p:sp>
      <p:pic>
        <p:nvPicPr>
          <p:cNvPr id="5" name="Picture 2" descr="Résultat de recherche d'images pour &quot;BINAR&quot;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0"/>
            <a:ext cx="3978696" cy="383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328" y="123478"/>
            <a:ext cx="1331640" cy="4269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7" name="Groupe 2"/>
          <p:cNvGrpSpPr>
            <a:grpSpLocks/>
          </p:cNvGrpSpPr>
          <p:nvPr/>
        </p:nvGrpSpPr>
        <p:grpSpPr bwMode="auto">
          <a:xfrm>
            <a:off x="323528" y="2787774"/>
            <a:ext cx="3960440" cy="1800002"/>
            <a:chOff x="2670175" y="3670300"/>
            <a:chExt cx="5868988" cy="2941638"/>
          </a:xfrm>
        </p:grpSpPr>
        <p:pic>
          <p:nvPicPr>
            <p:cNvPr id="8" name="Image 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70175" y="4302125"/>
              <a:ext cx="1582738" cy="2309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" name="Image 10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4863" y="3670300"/>
              <a:ext cx="3924300" cy="29416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ZoneTexte 11"/>
            <p:cNvSpPr txBox="1">
              <a:spLocks noChangeArrowheads="1"/>
            </p:cNvSpPr>
            <p:nvPr/>
          </p:nvSpPr>
          <p:spPr bwMode="auto">
            <a:xfrm>
              <a:off x="3523846" y="5906191"/>
              <a:ext cx="2069033" cy="5029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altLang="fr-FR" sz="1400" b="1" dirty="0">
                  <a:solidFill>
                    <a:schemeClr val="accent1"/>
                  </a:solidFill>
                </a:rPr>
                <a:t>Exosquelette</a:t>
              </a:r>
              <a:endParaRPr lang="fr-FR" altLang="fr-FR" sz="1400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1" name="Image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5856" y="195486"/>
            <a:ext cx="2267992" cy="14397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ZoneTexte 14"/>
          <p:cNvSpPr txBox="1">
            <a:spLocks noChangeArrowheads="1"/>
          </p:cNvSpPr>
          <p:nvPr/>
        </p:nvSpPr>
        <p:spPr bwMode="auto">
          <a:xfrm>
            <a:off x="2555776" y="339502"/>
            <a:ext cx="144016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 err="1">
                <a:solidFill>
                  <a:schemeClr val="accent1"/>
                </a:solidFill>
              </a:rPr>
              <a:t>Handle</a:t>
            </a:r>
            <a:r>
              <a:rPr lang="fr-FR" altLang="fr-FR" sz="1400" b="1" dirty="0">
                <a:solidFill>
                  <a:schemeClr val="accent1"/>
                </a:solidFill>
              </a:rPr>
              <a:t> Robot</a:t>
            </a:r>
            <a:endParaRPr lang="fr-FR" altLang="fr-FR" sz="1400" b="1" dirty="0">
              <a:solidFill>
                <a:srgbClr val="FFFF00"/>
              </a:solidFill>
            </a:endParaRPr>
          </a:p>
        </p:txBody>
      </p:sp>
      <p:sp>
        <p:nvSpPr>
          <p:cNvPr id="13" name="ZoneTexte 15"/>
          <p:cNvSpPr txBox="1">
            <a:spLocks noChangeArrowheads="1"/>
          </p:cNvSpPr>
          <p:nvPr/>
        </p:nvSpPr>
        <p:spPr bwMode="auto">
          <a:xfrm>
            <a:off x="7812360" y="1995686"/>
            <a:ext cx="937120" cy="6001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438" indent="-285750"/>
            <a:r>
              <a:rPr lang="fr-FR" altLang="fr-FR" sz="1100" b="1" dirty="0">
                <a:solidFill>
                  <a:schemeClr val="accent1"/>
                </a:solidFill>
              </a:rPr>
              <a:t>Manuel</a:t>
            </a:r>
          </a:p>
          <a:p>
            <a:pPr marL="71438" indent="-285750"/>
            <a:r>
              <a:rPr lang="fr-FR" altLang="fr-FR" sz="1100" b="1" dirty="0">
                <a:solidFill>
                  <a:schemeClr val="accent1"/>
                </a:solidFill>
              </a:rPr>
              <a:t>Sans effort </a:t>
            </a:r>
          </a:p>
          <a:p>
            <a:pPr marL="71438" indent="-285750"/>
            <a:r>
              <a:rPr lang="fr-FR" altLang="fr-FR" sz="1100" b="1" dirty="0">
                <a:solidFill>
                  <a:schemeClr val="accent1"/>
                </a:solidFill>
              </a:rPr>
              <a:t>Avec treuil</a:t>
            </a:r>
            <a:endParaRPr lang="fr-FR" altLang="fr-FR" sz="1100" b="1" dirty="0">
              <a:solidFill>
                <a:srgbClr val="FFFF00"/>
              </a:solidFill>
            </a:endParaRPr>
          </a:p>
        </p:txBody>
      </p:sp>
      <p:pic>
        <p:nvPicPr>
          <p:cNvPr id="14" name="Image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68344" y="3291830"/>
            <a:ext cx="1266351" cy="134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1"/>
          <p:cNvSpPr txBox="1">
            <a:spLocks noChangeArrowheads="1"/>
          </p:cNvSpPr>
          <p:nvPr/>
        </p:nvSpPr>
        <p:spPr bwMode="auto">
          <a:xfrm>
            <a:off x="6660232" y="3867894"/>
            <a:ext cx="1296144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400" b="1" dirty="0">
                <a:solidFill>
                  <a:schemeClr val="accent1"/>
                </a:solidFill>
              </a:rPr>
              <a:t>Quick lift system</a:t>
            </a:r>
            <a:endParaRPr lang="fr-FR" altLang="fr-FR" sz="1400" b="1" dirty="0">
              <a:solidFill>
                <a:srgbClr val="FFFF00"/>
              </a:solidFill>
            </a:endParaRPr>
          </a:p>
        </p:txBody>
      </p:sp>
      <p:pic>
        <p:nvPicPr>
          <p:cNvPr id="16" name="Image 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6176" y="1779662"/>
            <a:ext cx="1031479" cy="176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F8165919-5429-4032-986C-8034298DD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969" y="2499742"/>
            <a:ext cx="6125430" cy="17433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6" name="ZoneTexte 4"/>
          <p:cNvSpPr txBox="1">
            <a:spLocks noChangeArrowheads="1"/>
          </p:cNvSpPr>
          <p:nvPr/>
        </p:nvSpPr>
        <p:spPr bwMode="auto">
          <a:xfrm>
            <a:off x="251520" y="2643758"/>
            <a:ext cx="2699792" cy="1200329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5) Découverte et analyse et exploitation d’un magazine professionnel</a:t>
            </a:r>
          </a:p>
        </p:txBody>
      </p:sp>
      <p:sp>
        <p:nvSpPr>
          <p:cNvPr id="9" name="ZoneTexte 4">
            <a:extLst>
              <a:ext uri="{FF2B5EF4-FFF2-40B4-BE49-F238E27FC236}">
                <a16:creationId xmlns:a16="http://schemas.microsoft.com/office/drawing/2014/main" id="{D7054F8E-9614-4007-B431-55F354DBB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368" y="4443958"/>
            <a:ext cx="2052736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sz="1200" b="1" dirty="0"/>
              <a:t>Le N°43 (janvier-Février = 58 pages)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0CBD16B-3FB2-44EE-9C9A-E762D0DFE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969" y="546844"/>
            <a:ext cx="6125430" cy="195289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06237">
            <a:off x="6673518" y="279812"/>
            <a:ext cx="1566359" cy="158237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 rot="180822">
            <a:off x="2936133" y="565111"/>
            <a:ext cx="6095861" cy="44212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 Produits à déplacer :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 type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 poids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forme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Les dimensions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2) Le déplacement désiré :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Wingdings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Fréquence et cadence des déplacements désirées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Wingdings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 hauteur Maxi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200"/>
              </a:spcAft>
              <a:buClrTx/>
              <a:buSzPct val="100000"/>
              <a:buFont typeface="Wingdings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 de zone (circulaire, semi circulaire ou rectangulaire) ?</a:t>
            </a:r>
          </a:p>
          <a:p>
            <a:pPr marL="1179576" marR="0" lvl="2" indent="-4572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Pct val="100000"/>
              <a:buFont typeface="Wingdings"/>
              <a:buAutoNum type="alphaLcParenR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Dimensions (longueur, largeur ou rayon d’action) ?</a:t>
            </a: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3) Le local :</a:t>
            </a: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a) Description de l’unité de production à ce niveau</a:t>
            </a: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b) Hauteur de plafond ?</a:t>
            </a: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c) Mur à proximité ?</a:t>
            </a: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d) Obstacles 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ZoneTexte 4"/>
          <p:cNvSpPr txBox="1">
            <a:spLocks noChangeArrowheads="1"/>
          </p:cNvSpPr>
          <p:nvPr/>
        </p:nvSpPr>
        <p:spPr bwMode="auto">
          <a:xfrm>
            <a:off x="179512" y="1923678"/>
            <a:ext cx="2720183" cy="646331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altLang="fr-FR" b="1" dirty="0">
                <a:solidFill>
                  <a:schemeClr val="tx2"/>
                </a:solidFill>
              </a:rPr>
              <a:t>6) Réalisation du plan de découverte</a:t>
            </a:r>
          </a:p>
        </p:txBody>
      </p:sp>
      <p:pic>
        <p:nvPicPr>
          <p:cNvPr id="8" name="Picture 2" descr="Manut-LM"/>
          <p:cNvPicPr>
            <a:picLocks noChangeAspect="1" noChangeArrowheads="1"/>
          </p:cNvPicPr>
          <p:nvPr/>
        </p:nvPicPr>
        <p:blipFill>
          <a:blip r:embed="rId3" r:link="rId4"/>
          <a:srcRect b="8147"/>
          <a:stretch>
            <a:fillRect/>
          </a:stretch>
        </p:blipFill>
        <p:spPr bwMode="auto">
          <a:xfrm>
            <a:off x="467544" y="3219822"/>
            <a:ext cx="1942802" cy="876671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76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2c7ddd52-0a06-43b1-a35c-dcb15ea2e3f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896</Words>
  <Application>Microsoft Office PowerPoint</Application>
  <PresentationFormat>Affichage à l'écran (16:9)</PresentationFormat>
  <Paragraphs>145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NATHALIE MORAND</dc:creator>
  <cp:lastModifiedBy>XAVIER KERGOAT</cp:lastModifiedBy>
  <cp:revision>98</cp:revision>
  <cp:lastPrinted>2020-07-02T13:56:43Z</cp:lastPrinted>
  <dcterms:created xsi:type="dcterms:W3CDTF">2020-03-05T15:21:24Z</dcterms:created>
  <dcterms:modified xsi:type="dcterms:W3CDTF">2021-05-27T10:11:30Z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