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304" r:id="rId3"/>
    <p:sldId id="306" r:id="rId4"/>
    <p:sldId id="307" r:id="rId5"/>
    <p:sldId id="308" r:id="rId6"/>
    <p:sldId id="259" r:id="rId7"/>
    <p:sldId id="260" r:id="rId8"/>
    <p:sldId id="261" r:id="rId9"/>
    <p:sldId id="320" r:id="rId10"/>
    <p:sldId id="322" r:id="rId11"/>
    <p:sldId id="300" r:id="rId12"/>
    <p:sldId id="310" r:id="rId13"/>
    <p:sldId id="262" r:id="rId14"/>
    <p:sldId id="263" r:id="rId15"/>
    <p:sldId id="267" r:id="rId16"/>
    <p:sldId id="273" r:id="rId17"/>
    <p:sldId id="283" r:id="rId18"/>
    <p:sldId id="317" r:id="rId19"/>
    <p:sldId id="318" r:id="rId20"/>
    <p:sldId id="319" r:id="rId21"/>
    <p:sldId id="301" r:id="rId22"/>
    <p:sldId id="296" r:id="rId23"/>
    <p:sldId id="297" r:id="rId24"/>
    <p:sldId id="294" r:id="rId25"/>
    <p:sldId id="295" r:id="rId26"/>
    <p:sldId id="316" r:id="rId27"/>
    <p:sldId id="302" r:id="rId28"/>
    <p:sldId id="274" r:id="rId29"/>
    <p:sldId id="293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328" autoAdjust="0"/>
  </p:normalViewPr>
  <p:slideViewPr>
    <p:cSldViewPr>
      <p:cViewPr varScale="1">
        <p:scale>
          <a:sx n="81" d="100"/>
          <a:sy n="81" d="100"/>
        </p:scale>
        <p:origin x="24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D7551-FCA9-45B3-9F9F-1FF43CA8B78B}" type="datetimeFigureOut">
              <a:rPr lang="fr-FR" smtClean="0"/>
              <a:t>27/05/2021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9C12-4526-4CB3-B305-82B4B275F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55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9C12-4526-4CB3-B305-82B4B275FD7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04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8285FE-3736-4D08-A3DC-527F130E9327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061A3F-8AFA-41AF-821C-2B1A7E9FFD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9.xml"/><Relationship Id="rId5" Type="http://schemas.openxmlformats.org/officeDocument/2006/relationships/image" Target="http://www.manutlm.com/images/site2014/logo-manutlm.jpg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http://www.manutlm.com/images/site2014/logo-manutlm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manutlm.com/images/site2014/logo-manutlm.jpg" TargetMode="External"/><Relationship Id="rId5" Type="http://schemas.openxmlformats.org/officeDocument/2006/relationships/image" Target="../media/image3.jpeg"/><Relationship Id="rId4" Type="http://schemas.openxmlformats.org/officeDocument/2006/relationships/slide" Target="slide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manutlm.com/images/site2014/logo-manutlm.jpg" TargetMode="External"/><Relationship Id="rId5" Type="http://schemas.openxmlformats.org/officeDocument/2006/relationships/image" Target="../media/image3.jpeg"/><Relationship Id="rId4" Type="http://schemas.openxmlformats.org/officeDocument/2006/relationships/slide" Target="slide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manutlm.com/images/site2014/logo-manutlm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http://www.manutlm.com/images/site2014/logo-manutlm.jpg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planetecouleur.com/boutique/fiche_produit.cfm?ref=ralk5satin&amp;type=10&amp;code_lg=lg_fr&amp;num=0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2.xml"/><Relationship Id="rId4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http://www.manutlm.com/images/site2014/logo-manutlm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http://www.manutlm.com/images/site2014/logo-manutlm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http://www.manutlm.com/images/site2014/logo-manutlm.jpg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7" Type="http://schemas.openxmlformats.org/officeDocument/2006/relationships/image" Target="../media/image1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http://www.manutlm.com/images/site2014/logo-manutlm.jpg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manutlm.com/images/site2014/logo-manutlm.jpg" TargetMode="External"/><Relationship Id="rId5" Type="http://schemas.openxmlformats.org/officeDocument/2006/relationships/image" Target="../media/image3.jpeg"/><Relationship Id="rId4" Type="http://schemas.openxmlformats.org/officeDocument/2006/relationships/slide" Target="slide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manutlm.com/images/site2014/logo-manutlm.jpg" TargetMode="External"/><Relationship Id="rId5" Type="http://schemas.openxmlformats.org/officeDocument/2006/relationships/image" Target="../media/image3.jpeg"/><Relationship Id="rId4" Type="http://schemas.openxmlformats.org/officeDocument/2006/relationships/slide" Target="slide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http://www.manutlm.com/images/site2014/logo-manutlm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457200" y="274638"/>
            <a:ext cx="8229600" cy="1868478"/>
          </a:xfrm>
          <a:prstGeom prst="rect">
            <a:avLst/>
          </a:prstGeom>
        </p:spPr>
        <p:txBody>
          <a:bodyPr vert="horz" lIns="45720" tIns="0" rIns="45720" bIns="0" anchor="b">
            <a:normAutofit fontScale="90000" lnSpcReduction="1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all" spc="0" normalizeH="0" baseline="0" noProof="0" dirty="0">
                <a:ln w="6350">
                  <a:noFill/>
                </a:ln>
                <a:solidFill>
                  <a:schemeClr val="tx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MANUTENTION MANUELLE Palettisation,</a:t>
            </a:r>
            <a:r>
              <a:rPr kumimoji="0" lang="fr-FR" sz="4800" b="1" i="0" u="none" strike="noStrike" kern="1200" cap="all" spc="0" normalizeH="0" noProof="0" dirty="0">
                <a:ln w="6350">
                  <a:noFill/>
                </a:ln>
                <a:solidFill>
                  <a:schemeClr val="tx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DEPALETTISATION</a:t>
            </a:r>
            <a:endParaRPr kumimoji="0" lang="fr-FR" sz="4800" b="1" i="0" u="none" strike="noStrike" kern="1200" cap="all" spc="0" normalizeH="0" baseline="0" noProof="0" dirty="0">
              <a:ln w="6350">
                <a:noFill/>
              </a:ln>
              <a:solidFill>
                <a:schemeClr val="tx2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71744"/>
            <a:ext cx="3809524" cy="2857143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0" y="5572140"/>
            <a:ext cx="4786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tx2"/>
                </a:solidFill>
              </a:rPr>
              <a:t>USINE ET SIEGE SOCIAL : ANCENIS (44)</a:t>
            </a:r>
          </a:p>
        </p:txBody>
      </p:sp>
      <p:pic>
        <p:nvPicPr>
          <p:cNvPr id="1026" name="Picture 2" descr="Manut-LM"/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/>
        </p:blipFill>
        <p:spPr bwMode="auto">
          <a:xfrm>
            <a:off x="232263" y="2852936"/>
            <a:ext cx="4131083" cy="186536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entagone 5">
            <a:hlinkClick r:id="rId6" action="ppaction://hlinksldjump"/>
          </p:cNvPr>
          <p:cNvSpPr/>
          <p:nvPr/>
        </p:nvSpPr>
        <p:spPr>
          <a:xfrm>
            <a:off x="8056348" y="6500634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4833595" cy="114300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2"/>
                </a:solidFill>
              </a:rPr>
              <a:t>Manipulateur avec basculeur de fûts</a:t>
            </a:r>
          </a:p>
        </p:txBody>
      </p:sp>
      <p:sp>
        <p:nvSpPr>
          <p:cNvPr id="7" name="Pentagone 6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8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0" y="5805502"/>
            <a:ext cx="2330883" cy="105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999" y="1668688"/>
            <a:ext cx="2778698" cy="276601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2054" name="Picture 6" descr="RÃ©sultat de recherche d'images pour &quot;manut LM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352" y="1504656"/>
            <a:ext cx="3540596" cy="4720795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1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e 2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35219"/>
            <a:ext cx="5832648" cy="361338"/>
          </a:xfrm>
        </p:spPr>
        <p:txBody>
          <a:bodyPr>
            <a:noAutofit/>
          </a:bodyPr>
          <a:lstStyle/>
          <a:p>
            <a:r>
              <a:rPr lang="fr-FR" sz="2800" dirty="0">
                <a:solidFill>
                  <a:schemeClr val="tx2"/>
                </a:solidFill>
              </a:rPr>
              <a:t>Description de l’installation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6527055" cy="60932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772816"/>
            <a:ext cx="2364448" cy="444657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5292080" y="90872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Potence satellite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4644008" y="1268760"/>
            <a:ext cx="720080" cy="21602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61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e 4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20905" y="548680"/>
            <a:ext cx="8355043" cy="6198903"/>
            <a:chOff x="395536" y="659097"/>
            <a:chExt cx="8355043" cy="6198903"/>
          </a:xfrm>
        </p:grpSpPr>
        <p:pic>
          <p:nvPicPr>
            <p:cNvPr id="4" name="Image 3" descr="Pont roulant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6" y="659097"/>
              <a:ext cx="8355043" cy="6198903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</p:pic>
        <p:sp>
          <p:nvSpPr>
            <p:cNvPr id="2" name="ZoneTexte 1"/>
            <p:cNvSpPr txBox="1"/>
            <p:nvPr/>
          </p:nvSpPr>
          <p:spPr>
            <a:xfrm>
              <a:off x="2341867" y="5411625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 moteur turbine</a:t>
              </a:r>
            </a:p>
          </p:txBody>
        </p:sp>
        <p:cxnSp>
          <p:nvCxnSpPr>
            <p:cNvPr id="6" name="Connecteur droit avec flèche 5"/>
            <p:cNvCxnSpPr/>
            <p:nvPr/>
          </p:nvCxnSpPr>
          <p:spPr>
            <a:xfrm flipH="1">
              <a:off x="2049442" y="5761186"/>
              <a:ext cx="720080" cy="18089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5222187" y="274732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Tube de levage</a:t>
              </a: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6086283" y="3129024"/>
              <a:ext cx="360040" cy="14152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7022387" y="3129024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Tête d’aspiration</a:t>
              </a: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 flipH="1">
              <a:off x="6879678" y="3652244"/>
              <a:ext cx="574757" cy="73639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914375" y="4663255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Ventouse de préhension</a:t>
              </a: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H="1">
              <a:off x="1621787" y="4259497"/>
              <a:ext cx="427655" cy="20066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orme libre 20"/>
            <p:cNvSpPr/>
            <p:nvPr/>
          </p:nvSpPr>
          <p:spPr>
            <a:xfrm>
              <a:off x="6717769" y="4815971"/>
              <a:ext cx="395653" cy="422031"/>
            </a:xfrm>
            <a:custGeom>
              <a:avLst/>
              <a:gdLst>
                <a:gd name="connsiteX0" fmla="*/ 395653 w 395653"/>
                <a:gd name="connsiteY0" fmla="*/ 316523 h 422031"/>
                <a:gd name="connsiteX1" fmla="*/ 87923 w 395653"/>
                <a:gd name="connsiteY1" fmla="*/ 422031 h 422031"/>
                <a:gd name="connsiteX2" fmla="*/ 0 w 395653"/>
                <a:gd name="connsiteY2" fmla="*/ 0 h 42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5653" h="422031">
                  <a:moveTo>
                    <a:pt x="395653" y="316523"/>
                  </a:moveTo>
                  <a:lnTo>
                    <a:pt x="87923" y="422031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97414" y="3972482"/>
              <a:ext cx="17685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Groupe de dépoussiérage</a:t>
              </a:r>
            </a:p>
          </p:txBody>
        </p:sp>
      </p:grpSp>
      <p:sp>
        <p:nvSpPr>
          <p:cNvPr id="24" name="Titre 1"/>
          <p:cNvSpPr>
            <a:spLocks noGrp="1"/>
          </p:cNvSpPr>
          <p:nvPr>
            <p:ph type="title"/>
          </p:nvPr>
        </p:nvSpPr>
        <p:spPr>
          <a:xfrm>
            <a:off x="1039463" y="84095"/>
            <a:ext cx="5832648" cy="361338"/>
          </a:xfrm>
        </p:spPr>
        <p:txBody>
          <a:bodyPr>
            <a:noAutofit/>
          </a:bodyPr>
          <a:lstStyle/>
          <a:p>
            <a:r>
              <a:rPr lang="fr-FR" sz="2800" dirty="0">
                <a:solidFill>
                  <a:schemeClr val="tx2"/>
                </a:solidFill>
              </a:rPr>
              <a:t>Description de l’installation</a:t>
            </a:r>
          </a:p>
        </p:txBody>
      </p:sp>
    </p:spTree>
    <p:extLst>
      <p:ext uri="{BB962C8B-B14F-4D97-AF65-F5344CB8AC3E}">
        <p14:creationId xmlns:p14="http://schemas.microsoft.com/office/powerpoint/2010/main" val="325372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2"/>
                </a:solidFill>
              </a:rPr>
              <a:t>Technique des supports des manipulateurs</a:t>
            </a:r>
          </a:p>
        </p:txBody>
      </p:sp>
      <p:pic>
        <p:nvPicPr>
          <p:cNvPr id="4" name="Image 3" descr="Fût inversé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20096"/>
            <a:ext cx="6791957" cy="5337904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7" name="Pentagone 6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ont roul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500958" cy="5565227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5" name="Pentagone 4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otence sur fû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9205" cy="528638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3" name="Image 2" descr="Potence satell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569" y="1828788"/>
            <a:ext cx="4364431" cy="502921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6" name="Pentagone 5">
            <a:hlinkClick r:id="rId4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7" name="Picture 2" descr="Manut-LM"/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5508104" y="199115"/>
            <a:ext cx="2330883" cy="105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048000"/>
            <a:ext cx="5076825" cy="381000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4" name="Image 3" descr="Potence mura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4433670" cy="4929198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8" name="Pentagone 7">
            <a:hlinkClick r:id="rId4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7" name="Picture 2" descr="Manut-LM"/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4932040" y="283170"/>
            <a:ext cx="2330883" cy="105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110" y="476672"/>
            <a:ext cx="9434219" cy="4866213"/>
          </a:xfrm>
          <a:prstGeom prst="rect">
            <a:avLst/>
          </a:prstGeom>
        </p:spPr>
      </p:pic>
      <p:sp>
        <p:nvSpPr>
          <p:cNvPr id="5" name="Pentagone 4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306286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640960" cy="3396868"/>
          </a:xfrm>
        </p:spPr>
        <p:txBody>
          <a:bodyPr vert="horz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fr-FR" dirty="0">
                <a:solidFill>
                  <a:schemeClr val="tx2"/>
                </a:solidFill>
                <a:effectLst/>
              </a:rPr>
              <a:t>Etablir une liste de façon </a:t>
            </a:r>
            <a:r>
              <a:rPr lang="fr-FR" u="sng" dirty="0">
                <a:solidFill>
                  <a:schemeClr val="tx2"/>
                </a:solidFill>
                <a:effectLst/>
              </a:rPr>
              <a:t>complète et structurée</a:t>
            </a:r>
            <a:r>
              <a:rPr lang="fr-FR" dirty="0">
                <a:solidFill>
                  <a:schemeClr val="tx2"/>
                </a:solidFill>
                <a:effectLst/>
              </a:rPr>
              <a:t> de l’ensemble des aspects  techniques de la machine et de son environnement</a:t>
            </a:r>
          </a:p>
        </p:txBody>
      </p:sp>
      <p:sp>
        <p:nvSpPr>
          <p:cNvPr id="11" name="Pentagone 10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12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5652120" y="171872"/>
            <a:ext cx="2330883" cy="10524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64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315888"/>
            <a:ext cx="8207896" cy="1141564"/>
          </a:xfrm>
        </p:spPr>
        <p:txBody>
          <a:bodyPr vert="horz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fr-FR" sz="3200" dirty="0">
                <a:solidFill>
                  <a:schemeClr val="tx2"/>
                </a:solidFill>
                <a:effectLst/>
              </a:rPr>
              <a:t>Les aspects  techniques de la machine et de son environnement</a:t>
            </a:r>
          </a:p>
        </p:txBody>
      </p:sp>
      <p:sp>
        <p:nvSpPr>
          <p:cNvPr id="11" name="Pentagone 10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7858" y="1607751"/>
            <a:ext cx="8964488" cy="2184105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vert="horz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C00000"/>
                </a:solidFill>
                <a:effectLst/>
              </a:rPr>
              <a:t>Son environnement :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72008" y="2348880"/>
            <a:ext cx="9071992" cy="3312368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vert="horz" anchor="t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 problème des TMS</a:t>
            </a:r>
          </a:p>
          <a:p>
            <a:pPr algn="l">
              <a:spcAft>
                <a:spcPts val="600"/>
              </a:spcAft>
            </a:pPr>
            <a:r>
              <a:rPr lang="fr-FR" sz="2400" dirty="0">
                <a:solidFill>
                  <a:schemeClr val="tx2"/>
                </a:solidFill>
                <a:effectLst/>
              </a:rPr>
              <a:t>            - Les symptômes des TMS</a:t>
            </a:r>
          </a:p>
          <a:p>
            <a:pPr algn="l">
              <a:spcAft>
                <a:spcPts val="600"/>
              </a:spcAft>
            </a:pPr>
            <a:r>
              <a:rPr lang="fr-FR" sz="2400" dirty="0">
                <a:solidFill>
                  <a:schemeClr val="tx2"/>
                </a:solidFill>
                <a:effectLst/>
              </a:rPr>
              <a:t>            - Les bons gestes pour la manipulation de          							charges</a:t>
            </a:r>
          </a:p>
          <a:p>
            <a:pPr algn="l">
              <a:spcAft>
                <a:spcPts val="600"/>
              </a:spcAft>
            </a:pPr>
            <a:r>
              <a:rPr lang="fr-FR" sz="2400" dirty="0">
                <a:solidFill>
                  <a:schemeClr val="tx2"/>
                </a:solidFill>
                <a:effectLst/>
              </a:rPr>
              <a:t>            - La réglementation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La sécurité (Les EPI, sécurité électrique …) 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Les autres solutions de déplacement de charges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Comparatif de votre solution avec la concurrence</a:t>
            </a:r>
          </a:p>
        </p:txBody>
      </p:sp>
      <p:sp>
        <p:nvSpPr>
          <p:cNvPr id="2" name="Ellipse 1"/>
          <p:cNvSpPr/>
          <p:nvPr/>
        </p:nvSpPr>
        <p:spPr>
          <a:xfrm>
            <a:off x="251520" y="65253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07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556792"/>
            <a:ext cx="6506483" cy="505848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pic>
        <p:nvPicPr>
          <p:cNvPr id="5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23529" y="188640"/>
            <a:ext cx="4131083" cy="1865368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entagone 5">
            <a:hlinkClick r:id="rId5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409099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37985"/>
            <a:ext cx="8207896" cy="1141564"/>
          </a:xfrm>
        </p:spPr>
        <p:txBody>
          <a:bodyPr vert="horz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fr-FR" sz="3200" dirty="0">
                <a:solidFill>
                  <a:schemeClr val="tx2"/>
                </a:solidFill>
                <a:effectLst/>
              </a:rPr>
              <a:t>Les aspects  techniques de la machine et de son environnement</a:t>
            </a:r>
          </a:p>
        </p:txBody>
      </p:sp>
      <p:sp>
        <p:nvSpPr>
          <p:cNvPr id="11" name="Pentagone 10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5639" y="1263216"/>
            <a:ext cx="8964488" cy="813137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vert="horz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C00000"/>
                </a:solidFill>
                <a:effectLst/>
              </a:rPr>
              <a:t>Le produit :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5639" y="1844824"/>
            <a:ext cx="8964488" cy="501317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vert="horz" anchor="t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Les usages, les fonctionnalités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Les différentes types de charges que peut manipuler le </a:t>
            </a:r>
            <a:r>
              <a:rPr lang="fr-FR" sz="2400" dirty="0" err="1">
                <a:solidFill>
                  <a:schemeClr val="tx2"/>
                </a:solidFill>
                <a:effectLst/>
              </a:rPr>
              <a:t>Manut</a:t>
            </a:r>
            <a:r>
              <a:rPr lang="fr-FR" sz="2400" dirty="0">
                <a:solidFill>
                  <a:schemeClr val="tx2"/>
                </a:solidFill>
                <a:effectLst/>
              </a:rPr>
              <a:t>-LM (Formes, dimensions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Ses caractéristiques, ses limites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Les options (guidon, volant pour déversement des bidons …)  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Les différentes solutions de supports (pont, potence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 réseau électrique (notion de branchement, de puissance, d’éléments de sécurité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Le fonctionnement, le principe par le vide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effectLst/>
              </a:rPr>
              <a:t>La maintenance, entretien</a:t>
            </a:r>
            <a:endParaRPr lang="fr-FR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8730290" y="65973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9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21206237">
            <a:off x="5397249" y="-78053"/>
            <a:ext cx="3525546" cy="3561157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433279" cy="606462"/>
          </a:xfrm>
          <a:solidFill>
            <a:schemeClr val="tx2"/>
          </a:solidFill>
          <a:ln w="381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La découverte client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 rot="180822">
            <a:off x="372389" y="1539610"/>
            <a:ext cx="9144000" cy="5877272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1) Produits à déplacer :</a:t>
            </a:r>
          </a:p>
          <a:p>
            <a:pPr marL="1179576" lvl="2" indent="-457200"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type ?</a:t>
            </a:r>
          </a:p>
          <a:p>
            <a:pPr marL="1179576" lvl="2" indent="-457200"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poids ?</a:t>
            </a:r>
          </a:p>
          <a:p>
            <a:pPr marL="1179576" lvl="2" indent="-457200"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forme ?</a:t>
            </a:r>
          </a:p>
          <a:p>
            <a:pPr marL="1179576" lvl="2" indent="-457200"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Les dimensions ?</a:t>
            </a:r>
          </a:p>
          <a:p>
            <a:pPr algn="ctr">
              <a:buFontTx/>
              <a:buChar char="-"/>
            </a:pPr>
            <a:endParaRPr lang="fr-FR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2) Le déplacement désiré :</a:t>
            </a:r>
          </a:p>
          <a:p>
            <a:pPr marL="1179576" lvl="2" indent="-457200">
              <a:buFont typeface="Wingdings"/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Fréquence et cadence des déplacements désirées ?</a:t>
            </a:r>
          </a:p>
          <a:p>
            <a:pPr marL="1179576" lvl="2" indent="-457200">
              <a:buFont typeface="Wingdings"/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hauteur Maxi ?</a:t>
            </a:r>
          </a:p>
          <a:p>
            <a:pPr marL="1179576" lvl="2" indent="-457200">
              <a:spcAft>
                <a:spcPts val="200"/>
              </a:spcAft>
              <a:buFont typeface="Wingdings"/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Type de zone (circulaire, semi circulaire ou rectangulaire) ?</a:t>
            </a:r>
          </a:p>
          <a:p>
            <a:pPr marL="1179576" lvl="2" indent="-457200">
              <a:buFont typeface="Wingdings"/>
              <a:buAutoNum type="alphaLcParenR"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Dimensions (longueur, largeur ou rayon d’action) ?</a:t>
            </a:r>
          </a:p>
          <a:p>
            <a:pPr marL="137160" indent="0">
              <a:buNone/>
            </a:pPr>
            <a:endParaRPr lang="fr-FR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3) Le local :</a:t>
            </a:r>
          </a:p>
          <a:p>
            <a:pPr marL="137160" indent="0">
              <a:buNone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a) Description de l’unité de production à ce niveau</a:t>
            </a:r>
          </a:p>
          <a:p>
            <a:pPr marL="137160" indent="0">
              <a:buNone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b) Hauteur de plafond ?</a:t>
            </a:r>
          </a:p>
          <a:p>
            <a:pPr marL="137160" indent="0">
              <a:buNone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c) Mur à proximité ?</a:t>
            </a:r>
          </a:p>
          <a:p>
            <a:pPr marL="137160" indent="0">
              <a:buNone/>
            </a:pPr>
            <a:r>
              <a:rPr lang="fr-FR" sz="2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d) Obstacles ? </a:t>
            </a:r>
          </a:p>
          <a:p>
            <a:pPr algn="ctr">
              <a:buFontTx/>
              <a:buChar char="-"/>
            </a:pPr>
            <a:endParaRPr lang="fr-FR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entagone 5">
            <a:hlinkClick r:id="rId3" action="ppaction://hlinksldjump"/>
          </p:cNvPr>
          <p:cNvSpPr/>
          <p:nvPr/>
        </p:nvSpPr>
        <p:spPr>
          <a:xfrm>
            <a:off x="8180423" y="6381328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339752" y="1844824"/>
            <a:ext cx="172819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900" dirty="0">
                <a:solidFill>
                  <a:srgbClr val="FFFF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7446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solidFill>
            <a:srgbClr val="FFC000"/>
          </a:solidFill>
          <a:ln w="38100"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Protection électrique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8384" y="1268760"/>
            <a:ext cx="9144000" cy="5040560"/>
          </a:xfrm>
        </p:spPr>
        <p:txBody>
          <a:bodyPr>
            <a:normAutofit lnSpcReduction="10000"/>
          </a:bodyPr>
          <a:lstStyle/>
          <a:p>
            <a:pPr marL="137160" indent="0" algn="ctr">
              <a:buNone/>
            </a:pPr>
            <a:r>
              <a:rPr lang="fr-FR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Indices de protection IP exigés selon la norme de sécurité :</a:t>
            </a:r>
          </a:p>
          <a:p>
            <a:pPr marL="137160" indent="0" algn="ctr">
              <a:buNone/>
            </a:pPr>
            <a:r>
              <a:rPr lang="fr-FR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l’indice de protection IP comporte 2 chiffres</a:t>
            </a:r>
          </a:p>
          <a:p>
            <a:pPr marL="137160" indent="0">
              <a:buNone/>
            </a:pPr>
            <a:r>
              <a:rPr lang="fr-FR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		     ( exemple: IP 55 )</a:t>
            </a:r>
          </a:p>
          <a:p>
            <a:pPr marL="137160" indent="0">
              <a:buNone/>
            </a:pPr>
            <a:endParaRPr lang="fr-FR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fr-FR" b="1" baseline="30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chiffre : </a:t>
            </a:r>
            <a:r>
              <a:rPr lang="fr-FR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degré de protection contre l’accès aux parties dangereuses et contre la pénétration des corps solides</a:t>
            </a:r>
          </a:p>
          <a:p>
            <a:pPr marL="137160" indent="0">
              <a:buNone/>
            </a:pPr>
            <a:endParaRPr lang="fr-FR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b="1" baseline="30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ème</a:t>
            </a:r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chiffre : </a:t>
            </a:r>
            <a:r>
              <a:rPr lang="fr-FR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degré de protection contre la pénétration des liquides (ex: IP x7)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519264" y="5980212"/>
            <a:ext cx="6624736" cy="8777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0" indent="0" algn="ctr">
              <a:buFont typeface="Wingdings 2"/>
              <a:buNone/>
            </a:pPr>
            <a:r>
              <a:rPr lang="fr-FR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Lorsqu'aucun critère n'est rencontré, le chiffre peut être remplacé par la lettre X.</a:t>
            </a:r>
          </a:p>
        </p:txBody>
      </p:sp>
      <p:sp>
        <p:nvSpPr>
          <p:cNvPr id="6" name="Pentagone 5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331191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re 1"/>
          <p:cNvSpPr>
            <a:spLocks noGrp="1"/>
          </p:cNvSpPr>
          <p:nvPr>
            <p:ph type="title"/>
          </p:nvPr>
        </p:nvSpPr>
        <p:spPr>
          <a:xfrm>
            <a:off x="371475" y="0"/>
            <a:ext cx="7215188" cy="868363"/>
          </a:xfrm>
          <a:solidFill>
            <a:srgbClr val="FF00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/>
              <a:t>Indice de protection IP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5263" y="1042988"/>
            <a:ext cx="7439025" cy="5815012"/>
          </a:xfrm>
          <a:noFill/>
          <a:extLst>
            <a:ext uri="{91240B29-F687-4F45-9708-019B960494DF}">
              <a14:hiddenLine xmlns:a14="http://schemas.microsoft.com/office/drawing/2010/main" w="50800" cap="flat" algn="ctr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7" name="Pentagone 6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384053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202044" y="764704"/>
            <a:ext cx="8928992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fr-FR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Les couleurs RAL : qu’est-ce que c’est ?</a:t>
            </a:r>
          </a:p>
          <a:p>
            <a:endParaRPr lang="fr-FR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fr-FR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fr-FR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Le secteur de l’industrie a eu recours, en 1927, à un système de codification afin de déterminer rapidement la couleur recherchée et de </a:t>
            </a:r>
            <a:r>
              <a:rPr lang="fr-FR" sz="3200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manière précise</a:t>
            </a:r>
            <a:r>
              <a:rPr lang="fr-FR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évitant ainsi tous </a:t>
            </a:r>
            <a:r>
              <a:rPr lang="fr-FR" sz="3200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risques d’écarts</a:t>
            </a:r>
            <a:r>
              <a:rPr lang="fr-FR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fr-FR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 s’agit du nuancier de </a:t>
            </a:r>
            <a:r>
              <a:rPr lang="fr-FR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couleurs RAL</a:t>
            </a:r>
            <a:r>
              <a:rPr lang="fr-FR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6627" name="Picture 7" descr="RAL Classic K5 Satiné 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01208"/>
            <a:ext cx="1144588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entagone 4">
            <a:hlinkClick r:id="rId4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387266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70"/>
            <a:ext cx="6724650" cy="736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6588224" y="2420888"/>
            <a:ext cx="1224136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/>
          <p:cNvCxnSpPr>
            <a:endCxn id="2" idx="7"/>
          </p:cNvCxnSpPr>
          <p:nvPr/>
        </p:nvCxnSpPr>
        <p:spPr>
          <a:xfrm flipH="1">
            <a:off x="7633089" y="1628800"/>
            <a:ext cx="539311" cy="8342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7956376" y="12687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6018</a:t>
            </a:r>
          </a:p>
        </p:txBody>
      </p:sp>
      <p:sp>
        <p:nvSpPr>
          <p:cNvPr id="7" name="Pentagone 6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415479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347048" cy="1143000"/>
          </a:xfrm>
        </p:spPr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Exosquelette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0808"/>
            <a:ext cx="2591162" cy="378195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371" y="1844824"/>
            <a:ext cx="5401429" cy="404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33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Résultat de recherche d'images pour &quot;BINAR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84" y="1947535"/>
            <a:ext cx="4738600" cy="491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ésultat de recherche d'images pour &quot;BINAR&quot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29773"/>
            <a:ext cx="684069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317457"/>
            <a:ext cx="3923928" cy="606462"/>
          </a:xfrm>
          <a:solidFill>
            <a:schemeClr val="tx2"/>
          </a:solidFill>
          <a:ln w="381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La concurrence</a:t>
            </a:r>
          </a:p>
        </p:txBody>
      </p:sp>
      <p:sp>
        <p:nvSpPr>
          <p:cNvPr id="4" name="AutoShape 4" descr="Résultat de recherche d'images pour &quot;BINAR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0" name="Picture 6" descr="Binar Quick-Lift Systems A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397" y="3285671"/>
            <a:ext cx="2753827" cy="27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444208" y="6198247"/>
            <a:ext cx="2338016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Voir les 2 vidéos</a:t>
            </a:r>
          </a:p>
        </p:txBody>
      </p:sp>
    </p:spTree>
    <p:extLst>
      <p:ext uri="{BB962C8B-B14F-4D97-AF65-F5344CB8AC3E}">
        <p14:creationId xmlns:p14="http://schemas.microsoft.com/office/powerpoint/2010/main" val="230004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71802" y="2928934"/>
            <a:ext cx="2786082" cy="1143000"/>
          </a:xfrm>
        </p:spPr>
        <p:txBody>
          <a:bodyPr>
            <a:normAutofit/>
          </a:bodyPr>
          <a:lstStyle/>
          <a:p>
            <a:r>
              <a:rPr lang="fr-FR" sz="5400" dirty="0">
                <a:solidFill>
                  <a:schemeClr val="tx2"/>
                </a:solidFill>
              </a:rPr>
              <a:t>FIN</a:t>
            </a:r>
          </a:p>
        </p:txBody>
      </p:sp>
      <p:sp>
        <p:nvSpPr>
          <p:cNvPr id="3" name="Pentagone 2"/>
          <p:cNvSpPr/>
          <p:nvPr/>
        </p:nvSpPr>
        <p:spPr>
          <a:xfrm>
            <a:off x="8207896" y="2882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3888432"/>
          </a:xfrm>
        </p:spPr>
        <p:txBody>
          <a:bodyPr>
            <a:normAutofit/>
          </a:bodyPr>
          <a:lstStyle/>
          <a:p>
            <a:r>
              <a:rPr lang="fr-FR" b="1" dirty="0">
                <a:hlinkClick r:id="rId2" action="ppaction://hlinksldjump"/>
              </a:rPr>
              <a:t>- Description produit</a:t>
            </a:r>
            <a:endParaRPr lang="fr-FR" b="1" dirty="0"/>
          </a:p>
          <a:p>
            <a:r>
              <a:rPr lang="fr-FR" b="1" dirty="0">
                <a:hlinkClick r:id="rId3" action="ppaction://hlinksldjump"/>
              </a:rPr>
              <a:t>- Technique des supports manipulateurs</a:t>
            </a:r>
            <a:endParaRPr lang="fr-FR" b="1" dirty="0"/>
          </a:p>
          <a:p>
            <a:r>
              <a:rPr lang="fr-FR" b="1" dirty="0">
                <a:hlinkClick r:id="rId4" action="ppaction://hlinksldjump"/>
              </a:rPr>
              <a:t>- Aspects techniques (environnement et son produit)</a:t>
            </a:r>
            <a:endParaRPr lang="fr-FR" b="1" dirty="0">
              <a:hlinkClick r:id="rId5" action="ppaction://hlinksldjump"/>
            </a:endParaRPr>
          </a:p>
          <a:p>
            <a:r>
              <a:rPr lang="fr-FR" b="1" dirty="0">
                <a:hlinkClick r:id="rId6" action="ppaction://hlinksldjump"/>
              </a:rPr>
              <a:t>- Le </a:t>
            </a:r>
            <a:r>
              <a:rPr lang="fr-FR" b="1" dirty="0" err="1">
                <a:hlinkClick r:id="rId6" action="ppaction://hlinksldjump"/>
              </a:rPr>
              <a:t>Ral</a:t>
            </a:r>
            <a:endParaRPr lang="fr-FR" b="1" dirty="0"/>
          </a:p>
          <a:p>
            <a:r>
              <a:rPr lang="fr-FR" b="1" dirty="0">
                <a:solidFill>
                  <a:schemeClr val="tx2"/>
                </a:solidFill>
                <a:hlinkClick r:id="rId5" action="ppaction://hlinksldjump"/>
              </a:rPr>
              <a:t>- Indice de protection IP</a:t>
            </a:r>
            <a:endParaRPr lang="fr-FR" b="1" dirty="0">
              <a:solidFill>
                <a:schemeClr val="tx2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Pentagone 3"/>
          <p:cNvSpPr/>
          <p:nvPr/>
        </p:nvSpPr>
        <p:spPr>
          <a:xfrm>
            <a:off x="3059832" y="260648"/>
            <a:ext cx="2304256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239749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83429"/>
            <a:ext cx="7635356" cy="5547829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pic>
        <p:nvPicPr>
          <p:cNvPr id="5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3131840" y="0"/>
            <a:ext cx="2762931" cy="1247586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entagone 6">
            <a:hlinkClick r:id="rId5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258535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974" y="619305"/>
            <a:ext cx="6773220" cy="489653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pic>
        <p:nvPicPr>
          <p:cNvPr id="5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0" y="0"/>
            <a:ext cx="2762931" cy="1247586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9951" y="5719644"/>
            <a:ext cx="75280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prenez à plat et basculez des panneaux pouvant atteindre 250 KG</a:t>
            </a:r>
          </a:p>
        </p:txBody>
      </p:sp>
      <p:sp>
        <p:nvSpPr>
          <p:cNvPr id="7" name="Pentagone 6">
            <a:hlinkClick r:id="rId5" action="ppaction://hlinksldjump"/>
          </p:cNvPr>
          <p:cNvSpPr/>
          <p:nvPr/>
        </p:nvSpPr>
        <p:spPr>
          <a:xfrm>
            <a:off x="8139948" y="116632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50090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548680"/>
            <a:ext cx="7240275" cy="438251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sp>
        <p:nvSpPr>
          <p:cNvPr id="5" name="Pentagone 4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6" name="Picture 2" descr="Manut-LM"/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24313" y="28285"/>
            <a:ext cx="2762931" cy="1247586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CB3E1E2-F857-436D-B651-816AFE87710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5" r="1569" b="13776"/>
          <a:stretch/>
        </p:blipFill>
        <p:spPr>
          <a:xfrm>
            <a:off x="119845" y="4259228"/>
            <a:ext cx="4536504" cy="250429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8977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Ã©sultat de recherche d'images pour &quot;manut LM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75" y="152151"/>
            <a:ext cx="4326680" cy="4543016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entagone 5">
            <a:hlinkClick r:id="rId3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5" name="Picture 2" descr="Manut-LM"/>
          <p:cNvPicPr>
            <a:picLocks noChangeAspect="1" noChangeArrowheads="1"/>
          </p:cNvPicPr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6012160" y="476672"/>
            <a:ext cx="2330883" cy="10524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3875" y="2204864"/>
            <a:ext cx="2364448" cy="444657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  <p:pic>
        <p:nvPicPr>
          <p:cNvPr id="8" name="Picture 4" descr="RÃ©sultat de recherche d'images pour &quot;manut LM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270" y="2930519"/>
            <a:ext cx="2976736" cy="3720920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2"/>
                </a:solidFill>
              </a:rPr>
              <a:t>Palonnier à ventouses pour bordures de trottoirs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3048000" cy="314325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928802"/>
            <a:ext cx="3333750" cy="381000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7" name="Pentagone 6">
            <a:hlinkClick r:id="rId4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8" name="Picture 2" descr="Manut-LM"/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0" y="5805502"/>
            <a:ext cx="2330883" cy="105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Manipulateur de bobines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43724"/>
            <a:ext cx="5076825" cy="381000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004048" y="2636912"/>
            <a:ext cx="3771900" cy="381000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sp>
        <p:nvSpPr>
          <p:cNvPr id="7" name="Pentagone 6">
            <a:hlinkClick r:id="rId4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8" name="Picture 2" descr="Manut-LM"/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251520" y="5629636"/>
            <a:ext cx="2330883" cy="10524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6151"/>
            <a:ext cx="4286850" cy="114300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tx2"/>
                </a:solidFill>
              </a:rPr>
              <a:t>Manipulateur multi-ventouses</a:t>
            </a:r>
          </a:p>
        </p:txBody>
      </p:sp>
      <p:sp>
        <p:nvSpPr>
          <p:cNvPr id="7" name="Pentagone 6">
            <a:hlinkClick r:id="rId2" action="ppaction://hlinksldjump"/>
          </p:cNvPr>
          <p:cNvSpPr/>
          <p:nvPr/>
        </p:nvSpPr>
        <p:spPr>
          <a:xfrm>
            <a:off x="8207896" y="27856"/>
            <a:ext cx="936104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8" name="Picture 2" descr="Manut-LM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1187624" y="1851700"/>
            <a:ext cx="2330883" cy="10524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55" y="3874963"/>
            <a:ext cx="6477904" cy="272453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  <p:pic>
        <p:nvPicPr>
          <p:cNvPr id="1026" name="Picture 2" descr="RÃ©sultat de recherche d'images pour &quot;manut LM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459" y="692696"/>
            <a:ext cx="4572000" cy="3619500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7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Personnalisé 14">
      <a:dk1>
        <a:srgbClr val="FF0000"/>
      </a:dk1>
      <a:lt1>
        <a:srgbClr val="FF0000"/>
      </a:lt1>
      <a:dk2>
        <a:srgbClr val="99FF66"/>
      </a:dk2>
      <a:lt2>
        <a:srgbClr val="000000"/>
      </a:lt2>
      <a:accent1>
        <a:srgbClr val="000000"/>
      </a:accent1>
      <a:accent2>
        <a:srgbClr val="000000"/>
      </a:accent2>
      <a:accent3>
        <a:srgbClr val="FF0000"/>
      </a:accent3>
      <a:accent4>
        <a:srgbClr val="FF0000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535</Words>
  <Application>Microsoft Office PowerPoint</Application>
  <PresentationFormat>Affichage à l'écran (4:3)</PresentationFormat>
  <Paragraphs>109</Paragraphs>
  <Slides>29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7" baseType="lpstr">
      <vt:lpstr>Arial</vt:lpstr>
      <vt:lpstr>Book Antiqua</vt:lpstr>
      <vt:lpstr>Calibri</vt:lpstr>
      <vt:lpstr>Lucida Sans</vt:lpstr>
      <vt:lpstr>Wingdings</vt:lpstr>
      <vt:lpstr>Wingdings 2</vt:lpstr>
      <vt:lpstr>Wingdings 3</vt:lpstr>
      <vt:lpstr>Apex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Palonnier à ventouses pour bordures de trottoirs</vt:lpstr>
      <vt:lpstr>Manipulateur de bobines</vt:lpstr>
      <vt:lpstr>Manipulateur multi-ventouses</vt:lpstr>
      <vt:lpstr>Manipulateur avec basculeur de fûts</vt:lpstr>
      <vt:lpstr>Description de l’installation</vt:lpstr>
      <vt:lpstr>Description de l’installation</vt:lpstr>
      <vt:lpstr>Technique des supports des manipulateurs</vt:lpstr>
      <vt:lpstr>Présentation PowerPoint</vt:lpstr>
      <vt:lpstr>Présentation PowerPoint</vt:lpstr>
      <vt:lpstr>Présentation PowerPoint</vt:lpstr>
      <vt:lpstr>Présentation PowerPoint</vt:lpstr>
      <vt:lpstr>Etablir une liste de façon complète et structurée de l’ensemble des aspects  techniques de la machine et de son environnement</vt:lpstr>
      <vt:lpstr>Les aspects  techniques de la machine et de son environnement</vt:lpstr>
      <vt:lpstr>Les aspects  techniques de la machine et de son environnement</vt:lpstr>
      <vt:lpstr>La découverte client</vt:lpstr>
      <vt:lpstr>Protection électrique</vt:lpstr>
      <vt:lpstr>Indice de protection IP</vt:lpstr>
      <vt:lpstr>Présentation PowerPoint</vt:lpstr>
      <vt:lpstr>Présentation PowerPoint</vt:lpstr>
      <vt:lpstr>Exosquelette</vt:lpstr>
      <vt:lpstr>La concurrence</vt:lpstr>
      <vt:lpstr>FIN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Xavier KERGOAT</dc:creator>
  <cp:lastModifiedBy>XAVIER KERGOAT</cp:lastModifiedBy>
  <cp:revision>135</cp:revision>
  <dcterms:created xsi:type="dcterms:W3CDTF">2010-12-14T23:45:59Z</dcterms:created>
  <dcterms:modified xsi:type="dcterms:W3CDTF">2021-05-27T14:39:34Z</dcterms:modified>
</cp:coreProperties>
</file>