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8"/>
  </p:notesMasterIdLst>
  <p:sldIdLst>
    <p:sldId id="287" r:id="rId2"/>
    <p:sldId id="292" r:id="rId3"/>
    <p:sldId id="275" r:id="rId4"/>
    <p:sldId id="276" r:id="rId5"/>
    <p:sldId id="277" r:id="rId6"/>
    <p:sldId id="280" r:id="rId7"/>
    <p:sldId id="301" r:id="rId8"/>
    <p:sldId id="302" r:id="rId9"/>
    <p:sldId id="296" r:id="rId10"/>
    <p:sldId id="281" r:id="rId11"/>
    <p:sldId id="283" r:id="rId12"/>
    <p:sldId id="282" r:id="rId13"/>
    <p:sldId id="288" r:id="rId14"/>
    <p:sldId id="289" r:id="rId15"/>
    <p:sldId id="290" r:id="rId16"/>
    <p:sldId id="291" r:id="rId17"/>
    <p:sldId id="294" r:id="rId18"/>
    <p:sldId id="304" r:id="rId19"/>
    <p:sldId id="295" r:id="rId20"/>
    <p:sldId id="300" r:id="rId21"/>
    <p:sldId id="293" r:id="rId22"/>
    <p:sldId id="298" r:id="rId23"/>
    <p:sldId id="297" r:id="rId24"/>
    <p:sldId id="299" r:id="rId25"/>
    <p:sldId id="303" r:id="rId26"/>
    <p:sldId id="260" r:id="rId27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A44A"/>
    <a:srgbClr val="00542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1704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B0E34A-ACCA-44AD-BA5E-0A8A6494B509}" type="datetimeFigureOut">
              <a:rPr lang="fr-FR" smtClean="0"/>
              <a:t>03/06/2021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3BFA635-676C-4115-BB23-C119A03113E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150526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BFA635-676C-4115-BB23-C119A03113EB}" type="slidenum">
              <a:rPr lang="fr-FR" smtClean="0"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421590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Cliquez pour modifier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276E40-0A8C-494B-87A3-0E38F0453FAC}" type="datetime1">
              <a:rPr lang="fr-FR" smtClean="0"/>
              <a:t>03/06/2021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2302A7-6EED-41DA-A6C4-9EF6F1FB2018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0FB064-8122-4EED-AD96-7D9B9982BAFA}" type="datetime1">
              <a:rPr lang="fr-FR" smtClean="0"/>
              <a:t>03/06/2021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2302A7-6EED-41DA-A6C4-9EF6F1FB2018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9E69E-2B95-47BE-A9AB-ED6AD7233B8A}" type="datetime1">
              <a:rPr lang="fr-FR" smtClean="0"/>
              <a:t>03/06/2021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2302A7-6EED-41DA-A6C4-9EF6F1FB2018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B63DB-6FF3-42B1-808F-F091042003ED}" type="datetime1">
              <a:rPr lang="fr-FR" smtClean="0"/>
              <a:t>03/06/2021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2302A7-6EED-41DA-A6C4-9EF6F1FB2018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6D395-A001-4505-A663-8D9F3CE14C59}" type="datetime1">
              <a:rPr lang="fr-FR" smtClean="0"/>
              <a:t>03/06/2021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2302A7-6EED-41DA-A6C4-9EF6F1FB2018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E732F0-5CD3-4BD4-AFE5-BE4425AC4E9B}" type="datetime1">
              <a:rPr lang="fr-FR" smtClean="0"/>
              <a:t>03/06/2021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2302A7-6EED-41DA-A6C4-9EF6F1FB2018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CAE0B-0522-477A-A377-4EDC2FB2DDE6}" type="datetime1">
              <a:rPr lang="fr-FR" smtClean="0"/>
              <a:t>03/06/2021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2302A7-6EED-41DA-A6C4-9EF6F1FB2018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652D9C-BB78-4909-B3B3-949084C77AF9}" type="datetime1">
              <a:rPr lang="fr-FR" smtClean="0"/>
              <a:t>03/06/2021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2302A7-6EED-41DA-A6C4-9EF6F1FB2018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830FB-447D-407D-A061-D63686D7A21F}" type="datetime1">
              <a:rPr lang="fr-FR" smtClean="0"/>
              <a:t>03/06/2021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2302A7-6EED-41DA-A6C4-9EF6F1FB2018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483EB3-DCE2-4C51-B2DC-45C2E497E2AD}" type="datetime1">
              <a:rPr lang="fr-FR" smtClean="0"/>
              <a:t>03/06/2021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2302A7-6EED-41DA-A6C4-9EF6F1FB2018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F7200D-A9FF-4A5D-89EE-1A6EDD8AA350}" type="datetime1">
              <a:rPr lang="fr-FR" smtClean="0"/>
              <a:t>03/06/2021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2302A7-6EED-41DA-A6C4-9EF6F1FB2018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CC7172-CFA9-4F20-B986-5C85F38599AE}" type="datetime1">
              <a:rPr lang="fr-FR" smtClean="0"/>
              <a:t>03/06/2021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2302A7-6EED-41DA-A6C4-9EF6F1FB2018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" Target="slide10.xml"/><Relationship Id="rId13" Type="http://schemas.openxmlformats.org/officeDocument/2006/relationships/slide" Target="slide9.xml"/><Relationship Id="rId3" Type="http://schemas.openxmlformats.org/officeDocument/2006/relationships/image" Target="../media/image1.png"/><Relationship Id="rId7" Type="http://schemas.openxmlformats.org/officeDocument/2006/relationships/slide" Target="slide6.xml"/><Relationship Id="rId12" Type="http://schemas.openxmlformats.org/officeDocument/2006/relationships/slide" Target="slide20.xml"/><Relationship Id="rId17" Type="http://schemas.openxmlformats.org/officeDocument/2006/relationships/slide" Target="slide18.xml"/><Relationship Id="rId2" Type="http://schemas.openxmlformats.org/officeDocument/2006/relationships/slide" Target="slide3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" Target="slide5.xml"/><Relationship Id="rId11" Type="http://schemas.openxmlformats.org/officeDocument/2006/relationships/slide" Target="slide19.xml"/><Relationship Id="rId5" Type="http://schemas.openxmlformats.org/officeDocument/2006/relationships/slide" Target="slide4.xml"/><Relationship Id="rId15" Type="http://schemas.openxmlformats.org/officeDocument/2006/relationships/slide" Target="slide25.xml"/><Relationship Id="rId10" Type="http://schemas.openxmlformats.org/officeDocument/2006/relationships/slide" Target="slide17.xml"/><Relationship Id="rId4" Type="http://schemas.openxmlformats.org/officeDocument/2006/relationships/image" Target="../media/image2.png"/><Relationship Id="rId9" Type="http://schemas.openxmlformats.org/officeDocument/2006/relationships/slide" Target="slide13.xml"/><Relationship Id="rId14" Type="http://schemas.openxmlformats.org/officeDocument/2006/relationships/slide" Target="slide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png"/><Relationship Id="rId3" Type="http://schemas.openxmlformats.org/officeDocument/2006/relationships/image" Target="../media/image1.png"/><Relationship Id="rId7" Type="http://schemas.openxmlformats.org/officeDocument/2006/relationships/image" Target="../media/image31.png"/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Relationship Id="rId9" Type="http://schemas.openxmlformats.org/officeDocument/2006/relationships/image" Target="../media/image3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38.png"/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7.png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1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3.png"/><Relationship Id="rId4" Type="http://schemas.openxmlformats.org/officeDocument/2006/relationships/image" Target="../media/image42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47.png"/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6.png"/><Relationship Id="rId5" Type="http://schemas.openxmlformats.org/officeDocument/2006/relationships/image" Target="../media/image45.png"/><Relationship Id="rId4" Type="http://schemas.openxmlformats.org/officeDocument/2006/relationships/image" Target="../media/image44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slide" Target="slide1.xml"/><Relationship Id="rId7" Type="http://schemas.openxmlformats.org/officeDocument/2006/relationships/image" Target="../media/image17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1.png"/><Relationship Id="rId7" Type="http://schemas.openxmlformats.org/officeDocument/2006/relationships/image" Target="../media/image18.png"/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re 1">
            <a:hlinkClick r:id="rId2" action="ppaction://hlinksldjump"/>
          </p:cNvPr>
          <p:cNvSpPr txBox="1">
            <a:spLocks/>
          </p:cNvSpPr>
          <p:nvPr/>
        </p:nvSpPr>
        <p:spPr>
          <a:xfrm>
            <a:off x="402224" y="2524163"/>
            <a:ext cx="3781322" cy="477462"/>
          </a:xfrm>
          <a:prstGeom prst="rect">
            <a:avLst/>
          </a:prstGeom>
          <a:solidFill>
            <a:srgbClr val="FFFF00"/>
          </a:solidFill>
          <a:ln w="38100">
            <a:solidFill>
              <a:srgbClr val="FF0000"/>
            </a:solidFill>
          </a:ln>
        </p:spPr>
        <p:txBody>
          <a:bodyPr vert="horz" lIns="91440" tIns="45720" rIns="91440" bIns="45720" rtlCol="0" anchor="ctr">
            <a:normAutofit fontScale="52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b="1" dirty="0">
                <a:solidFill>
                  <a:schemeClr val="bg1"/>
                </a:solidFill>
              </a:rPr>
              <a:t>Commentaire sur une cellule</a:t>
            </a:r>
          </a:p>
        </p:txBody>
      </p:sp>
      <p:cxnSp>
        <p:nvCxnSpPr>
          <p:cNvPr id="25" name="Connecteur droit avec flèche 24"/>
          <p:cNvCxnSpPr/>
          <p:nvPr/>
        </p:nvCxnSpPr>
        <p:spPr>
          <a:xfrm flipH="1">
            <a:off x="4066495" y="1446460"/>
            <a:ext cx="495930" cy="1290360"/>
          </a:xfrm>
          <a:prstGeom prst="straightConnector1">
            <a:avLst/>
          </a:prstGeom>
          <a:ln w="57150">
            <a:solidFill>
              <a:srgbClr val="00A44A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Imag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83902" y="116632"/>
            <a:ext cx="1679277" cy="1613279"/>
          </a:xfrm>
          <a:prstGeom prst="rect">
            <a:avLst/>
          </a:prstGeom>
        </p:spPr>
      </p:pic>
      <p:pic>
        <p:nvPicPr>
          <p:cNvPr id="7" name="Imag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43792" y="180093"/>
            <a:ext cx="1283914" cy="1374757"/>
          </a:xfrm>
          <a:prstGeom prst="rect">
            <a:avLst/>
          </a:prstGeom>
          <a:ln>
            <a:solidFill>
              <a:schemeClr val="bg1"/>
            </a:solidFill>
          </a:ln>
        </p:spPr>
      </p:pic>
      <p:sp>
        <p:nvSpPr>
          <p:cNvPr id="5" name="Titre 1"/>
          <p:cNvSpPr txBox="1">
            <a:spLocks/>
          </p:cNvSpPr>
          <p:nvPr/>
        </p:nvSpPr>
        <p:spPr>
          <a:xfrm>
            <a:off x="179512" y="116632"/>
            <a:ext cx="4708084" cy="936104"/>
          </a:xfrm>
          <a:prstGeom prst="rect">
            <a:avLst/>
          </a:prstGeom>
          <a:solidFill>
            <a:srgbClr val="00A44A"/>
          </a:solidFill>
          <a:ln w="38100">
            <a:solidFill>
              <a:schemeClr val="tx1"/>
            </a:solidFill>
          </a:ln>
        </p:spPr>
        <p:txBody>
          <a:bodyPr vert="horz" lIns="91440" tIns="45720" rIns="91440" bIns="45720" rtlCol="0" anchor="ctr">
            <a:normAutofit fontScale="92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/>
              <a:t>Aide Mémoire </a:t>
            </a:r>
            <a:r>
              <a:rPr lang="fr-FR" dirty="0"/>
              <a:t>EXCEL</a:t>
            </a:r>
          </a:p>
        </p:txBody>
      </p:sp>
      <p:sp>
        <p:nvSpPr>
          <p:cNvPr id="6" name="Titre 1"/>
          <p:cNvSpPr txBox="1">
            <a:spLocks/>
          </p:cNvSpPr>
          <p:nvPr/>
        </p:nvSpPr>
        <p:spPr>
          <a:xfrm>
            <a:off x="828690" y="1861747"/>
            <a:ext cx="3300265" cy="433465"/>
          </a:xfrm>
          <a:prstGeom prst="rect">
            <a:avLst/>
          </a:prstGeom>
          <a:solidFill>
            <a:srgbClr val="FFFF00"/>
          </a:solidFill>
          <a:ln w="38100">
            <a:solidFill>
              <a:srgbClr val="FF0000"/>
            </a:solidFill>
          </a:ln>
        </p:spPr>
        <p:txBody>
          <a:bodyPr vert="horz" lIns="91440" tIns="45720" rIns="91440" bIns="45720" rtlCol="0" anchor="ctr">
            <a:normAutofit fontScale="82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3200" b="1" dirty="0">
                <a:solidFill>
                  <a:schemeClr val="bg1"/>
                </a:solidFill>
              </a:rPr>
              <a:t>Vocabulaire de base</a:t>
            </a:r>
          </a:p>
        </p:txBody>
      </p:sp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841366" y="923270"/>
            <a:ext cx="3384376" cy="720080"/>
          </a:xfrm>
          <a:solidFill>
            <a:srgbClr val="FF0000"/>
          </a:solidFill>
          <a:ln w="28575">
            <a:solidFill>
              <a:schemeClr val="bg1"/>
            </a:solidFill>
          </a:ln>
        </p:spPr>
        <p:txBody>
          <a:bodyPr>
            <a:noAutofit/>
          </a:bodyPr>
          <a:lstStyle/>
          <a:p>
            <a:r>
              <a:rPr lang="fr-FR" sz="5400" b="1" dirty="0">
                <a:solidFill>
                  <a:srgbClr val="FFFF00"/>
                </a:solidFill>
              </a:rPr>
              <a:t>MENU:</a:t>
            </a:r>
          </a:p>
        </p:txBody>
      </p:sp>
      <p:sp>
        <p:nvSpPr>
          <p:cNvPr id="10" name="Titre 1">
            <a:hlinkClick r:id="rId5" action="ppaction://hlinksldjump"/>
          </p:cNvPr>
          <p:cNvSpPr txBox="1">
            <a:spLocks/>
          </p:cNvSpPr>
          <p:nvPr/>
        </p:nvSpPr>
        <p:spPr>
          <a:xfrm>
            <a:off x="911614" y="3204483"/>
            <a:ext cx="3512600" cy="421824"/>
          </a:xfrm>
          <a:prstGeom prst="rect">
            <a:avLst/>
          </a:prstGeom>
          <a:solidFill>
            <a:srgbClr val="FFFF00"/>
          </a:solidFill>
          <a:ln w="38100">
            <a:solidFill>
              <a:srgbClr val="FF0000"/>
            </a:solidFill>
          </a:ln>
        </p:spPr>
        <p:txBody>
          <a:bodyPr vert="horz" lIns="91440" tIns="45720" rIns="91440" bIns="45720" rtlCol="0" anchor="ctr">
            <a:normAutofit fontScale="60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b="1" dirty="0">
                <a:solidFill>
                  <a:schemeClr val="bg1"/>
                </a:solidFill>
              </a:rPr>
              <a:t>Alignement des textes</a:t>
            </a:r>
          </a:p>
        </p:txBody>
      </p:sp>
      <p:sp>
        <p:nvSpPr>
          <p:cNvPr id="11" name="Titre 1">
            <a:hlinkClick r:id="rId6" action="ppaction://hlinksldjump"/>
          </p:cNvPr>
          <p:cNvSpPr txBox="1">
            <a:spLocks/>
          </p:cNvSpPr>
          <p:nvPr/>
        </p:nvSpPr>
        <p:spPr>
          <a:xfrm>
            <a:off x="1177139" y="3878919"/>
            <a:ext cx="3176471" cy="477462"/>
          </a:xfrm>
          <a:prstGeom prst="rect">
            <a:avLst/>
          </a:prstGeom>
          <a:solidFill>
            <a:srgbClr val="FFFF00"/>
          </a:solidFill>
          <a:ln w="38100">
            <a:solidFill>
              <a:srgbClr val="FF0000"/>
            </a:solidFill>
          </a:ln>
        </p:spPr>
        <p:txBody>
          <a:bodyPr vert="horz" lIns="91440" tIns="45720" rIns="91440" bIns="45720" rtlCol="0" anchor="ctr">
            <a:normAutofit fontScale="67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b="1" dirty="0">
                <a:solidFill>
                  <a:schemeClr val="bg1"/>
                </a:solidFill>
              </a:rPr>
              <a:t>Menu Déroulant</a:t>
            </a:r>
          </a:p>
        </p:txBody>
      </p:sp>
      <p:sp>
        <p:nvSpPr>
          <p:cNvPr id="13" name="Titre 1">
            <a:hlinkClick r:id="rId7" action="ppaction://hlinksldjump"/>
          </p:cNvPr>
          <p:cNvSpPr txBox="1">
            <a:spLocks/>
          </p:cNvSpPr>
          <p:nvPr/>
        </p:nvSpPr>
        <p:spPr>
          <a:xfrm>
            <a:off x="2515578" y="4469625"/>
            <a:ext cx="2686897" cy="477462"/>
          </a:xfrm>
          <a:prstGeom prst="rect">
            <a:avLst/>
          </a:prstGeom>
          <a:solidFill>
            <a:srgbClr val="FFFF00"/>
          </a:solidFill>
          <a:ln w="38100">
            <a:solidFill>
              <a:srgbClr val="FF0000"/>
            </a:solidFill>
          </a:ln>
        </p:spPr>
        <p:txBody>
          <a:bodyPr vert="horz" lIns="91440" tIns="45720" rIns="91440" bIns="45720" rtlCol="0" anchor="ctr">
            <a:normAutofit fontScale="67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b="1" dirty="0">
                <a:solidFill>
                  <a:schemeClr val="bg1"/>
                </a:solidFill>
              </a:rPr>
              <a:t>Figer les volets</a:t>
            </a:r>
          </a:p>
        </p:txBody>
      </p:sp>
      <p:sp>
        <p:nvSpPr>
          <p:cNvPr id="14" name="Titre 1">
            <a:hlinkClick r:id="rId8" action="ppaction://hlinksldjump"/>
          </p:cNvPr>
          <p:cNvSpPr txBox="1">
            <a:spLocks/>
          </p:cNvSpPr>
          <p:nvPr/>
        </p:nvSpPr>
        <p:spPr>
          <a:xfrm>
            <a:off x="5477652" y="1945013"/>
            <a:ext cx="3531734" cy="746645"/>
          </a:xfrm>
          <a:prstGeom prst="rect">
            <a:avLst/>
          </a:prstGeom>
          <a:solidFill>
            <a:srgbClr val="FFFF00"/>
          </a:solidFill>
          <a:ln w="38100">
            <a:solidFill>
              <a:srgbClr val="FF0000"/>
            </a:solidFill>
          </a:ln>
        </p:spPr>
        <p:txBody>
          <a:bodyPr vert="horz" lIns="91440" tIns="45720" rIns="91440" bIns="45720" rtlCol="0" anchor="ctr">
            <a:normAutofit fontScale="60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b="1" dirty="0">
                <a:solidFill>
                  <a:schemeClr val="bg1"/>
                </a:solidFill>
              </a:rPr>
              <a:t>Arrondir un nombre</a:t>
            </a:r>
          </a:p>
          <a:p>
            <a:r>
              <a:rPr lang="fr-FR" b="1" dirty="0">
                <a:solidFill>
                  <a:schemeClr val="bg1"/>
                </a:solidFill>
              </a:rPr>
              <a:t> (3 diapos au total)</a:t>
            </a:r>
          </a:p>
        </p:txBody>
      </p:sp>
      <p:sp>
        <p:nvSpPr>
          <p:cNvPr id="15" name="Titre 1">
            <a:hlinkClick r:id="rId9" action="ppaction://hlinksldjump"/>
          </p:cNvPr>
          <p:cNvSpPr txBox="1">
            <a:spLocks/>
          </p:cNvSpPr>
          <p:nvPr/>
        </p:nvSpPr>
        <p:spPr>
          <a:xfrm>
            <a:off x="4981153" y="2820692"/>
            <a:ext cx="2595630" cy="449629"/>
          </a:xfrm>
          <a:prstGeom prst="rect">
            <a:avLst/>
          </a:prstGeom>
          <a:solidFill>
            <a:srgbClr val="FFFF00"/>
          </a:solidFill>
          <a:ln w="38100">
            <a:solidFill>
              <a:srgbClr val="FF0000"/>
            </a:solidFill>
          </a:ln>
        </p:spPr>
        <p:txBody>
          <a:bodyPr vert="horz" lIns="91440" tIns="45720" rIns="91440" bIns="45720" rtlCol="0" anchor="ctr">
            <a:normAutofit fontScale="60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b="1" dirty="0">
                <a:solidFill>
                  <a:schemeClr val="bg1"/>
                </a:solidFill>
              </a:rPr>
              <a:t>Fonction SI</a:t>
            </a:r>
          </a:p>
        </p:txBody>
      </p:sp>
      <p:sp>
        <p:nvSpPr>
          <p:cNvPr id="16" name="Titre 1">
            <a:hlinkClick r:id="rId10" action="ppaction://hlinksldjump"/>
          </p:cNvPr>
          <p:cNvSpPr txBox="1">
            <a:spLocks/>
          </p:cNvSpPr>
          <p:nvPr/>
        </p:nvSpPr>
        <p:spPr>
          <a:xfrm>
            <a:off x="4705239" y="3442305"/>
            <a:ext cx="4404108" cy="756076"/>
          </a:xfrm>
          <a:prstGeom prst="rect">
            <a:avLst/>
          </a:prstGeom>
          <a:solidFill>
            <a:srgbClr val="FFFF00"/>
          </a:solidFill>
          <a:ln w="38100">
            <a:solidFill>
              <a:srgbClr val="FF0000"/>
            </a:solidFill>
          </a:ln>
        </p:spPr>
        <p:txBody>
          <a:bodyPr vert="horz" lIns="91440" tIns="45720" rIns="91440" bIns="45720" rtlCol="0" anchor="ctr">
            <a:normAutofit fontScale="60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b="1" dirty="0">
                <a:solidFill>
                  <a:schemeClr val="bg1"/>
                </a:solidFill>
              </a:rPr>
              <a:t>Les fondamentaux d’une BDD (base de données)</a:t>
            </a:r>
          </a:p>
        </p:txBody>
      </p:sp>
      <p:sp>
        <p:nvSpPr>
          <p:cNvPr id="17" name="Titre 1">
            <a:hlinkClick r:id="rId11" action="ppaction://hlinksldjump"/>
          </p:cNvPr>
          <p:cNvSpPr txBox="1">
            <a:spLocks/>
          </p:cNvSpPr>
          <p:nvPr/>
        </p:nvSpPr>
        <p:spPr>
          <a:xfrm>
            <a:off x="6372200" y="4996677"/>
            <a:ext cx="2244685" cy="511614"/>
          </a:xfrm>
          <a:prstGeom prst="rect">
            <a:avLst/>
          </a:prstGeom>
          <a:solidFill>
            <a:srgbClr val="FFFF00"/>
          </a:solidFill>
          <a:ln w="38100">
            <a:solidFill>
              <a:srgbClr val="FF0000"/>
            </a:solidFill>
          </a:ln>
        </p:spPr>
        <p:txBody>
          <a:bodyPr vert="horz" lIns="91440" tIns="45720" rIns="91440" bIns="45720" rtlCol="0" anchor="ctr">
            <a:normAutofit fontScale="75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b="1" dirty="0">
                <a:solidFill>
                  <a:schemeClr val="bg1"/>
                </a:solidFill>
              </a:rPr>
              <a:t>Les filtres</a:t>
            </a:r>
          </a:p>
        </p:txBody>
      </p:sp>
      <p:sp>
        <p:nvSpPr>
          <p:cNvPr id="18" name="Titre 1">
            <a:hlinkClick r:id="rId12" action="ppaction://hlinksldjump"/>
          </p:cNvPr>
          <p:cNvSpPr txBox="1">
            <a:spLocks/>
          </p:cNvSpPr>
          <p:nvPr/>
        </p:nvSpPr>
        <p:spPr>
          <a:xfrm>
            <a:off x="5292080" y="5622185"/>
            <a:ext cx="3734447" cy="483004"/>
          </a:xfrm>
          <a:prstGeom prst="rect">
            <a:avLst/>
          </a:prstGeom>
          <a:solidFill>
            <a:srgbClr val="FFFF00"/>
          </a:solidFill>
          <a:ln w="38100">
            <a:solidFill>
              <a:srgbClr val="FF0000"/>
            </a:solidFill>
          </a:ln>
        </p:spPr>
        <p:txBody>
          <a:bodyPr vert="horz" lIns="91440" tIns="45720" rIns="91440" bIns="45720" rtlCol="0" anchor="ctr">
            <a:normAutofit fontScale="52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b="1" dirty="0">
                <a:solidFill>
                  <a:schemeClr val="bg1"/>
                </a:solidFill>
              </a:rPr>
              <a:t>Tableau croisé dynamique</a:t>
            </a:r>
          </a:p>
        </p:txBody>
      </p:sp>
      <p:sp>
        <p:nvSpPr>
          <p:cNvPr id="19" name="Titre 1">
            <a:hlinkClick r:id="rId13" action="ppaction://hlinksldjump"/>
          </p:cNvPr>
          <p:cNvSpPr txBox="1">
            <a:spLocks/>
          </p:cNvSpPr>
          <p:nvPr/>
        </p:nvSpPr>
        <p:spPr>
          <a:xfrm>
            <a:off x="3233224" y="5823056"/>
            <a:ext cx="2255062" cy="477462"/>
          </a:xfrm>
          <a:prstGeom prst="rect">
            <a:avLst/>
          </a:prstGeom>
          <a:solidFill>
            <a:srgbClr val="FFFF00"/>
          </a:solidFill>
          <a:ln w="38100">
            <a:solidFill>
              <a:srgbClr val="FF0000"/>
            </a:solidFill>
          </a:ln>
        </p:spPr>
        <p:txBody>
          <a:bodyPr vert="horz" lIns="91440" tIns="45720" rIns="91440" bIns="45720" rtlCol="0" anchor="ctr">
            <a:normAutofit fontScale="67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b="1" dirty="0">
                <a:solidFill>
                  <a:schemeClr val="bg1"/>
                </a:solidFill>
              </a:rPr>
              <a:t>Mode calcul</a:t>
            </a:r>
          </a:p>
        </p:txBody>
      </p:sp>
      <p:sp>
        <p:nvSpPr>
          <p:cNvPr id="20" name="Titre 1">
            <a:hlinkClick r:id="rId14" action="ppaction://hlinksldjump"/>
          </p:cNvPr>
          <p:cNvSpPr txBox="1">
            <a:spLocks/>
          </p:cNvSpPr>
          <p:nvPr/>
        </p:nvSpPr>
        <p:spPr>
          <a:xfrm>
            <a:off x="2202828" y="5064342"/>
            <a:ext cx="2221386" cy="404865"/>
          </a:xfrm>
          <a:prstGeom prst="rect">
            <a:avLst/>
          </a:prstGeom>
          <a:solidFill>
            <a:srgbClr val="FFFF00"/>
          </a:solidFill>
          <a:ln w="38100">
            <a:solidFill>
              <a:srgbClr val="FF0000"/>
            </a:solidFill>
          </a:ln>
        </p:spPr>
        <p:txBody>
          <a:bodyPr vert="horz" lIns="91440" tIns="45720" rIns="91440" bIns="45720" rtlCol="0" anchor="ctr">
            <a:normAutofit fontScale="52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b="1" dirty="0">
                <a:solidFill>
                  <a:schemeClr val="bg1"/>
                </a:solidFill>
              </a:rPr>
              <a:t>Les graphiques</a:t>
            </a:r>
          </a:p>
        </p:txBody>
      </p:sp>
      <p:cxnSp>
        <p:nvCxnSpPr>
          <p:cNvPr id="12" name="Connecteur droit avec flèche 11"/>
          <p:cNvCxnSpPr>
            <a:stCxn id="3" idx="3"/>
          </p:cNvCxnSpPr>
          <p:nvPr/>
        </p:nvCxnSpPr>
        <p:spPr>
          <a:xfrm flipH="1">
            <a:off x="3995937" y="1652063"/>
            <a:ext cx="364818" cy="408785"/>
          </a:xfrm>
          <a:prstGeom prst="straightConnector1">
            <a:avLst/>
          </a:prstGeom>
          <a:ln w="57150">
            <a:solidFill>
              <a:srgbClr val="00A44A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Connecteur droit avec flèche 20"/>
          <p:cNvCxnSpPr/>
          <p:nvPr/>
        </p:nvCxnSpPr>
        <p:spPr>
          <a:xfrm>
            <a:off x="5202475" y="1627814"/>
            <a:ext cx="623291" cy="482348"/>
          </a:xfrm>
          <a:prstGeom prst="straightConnector1">
            <a:avLst/>
          </a:prstGeom>
          <a:ln w="57150">
            <a:solidFill>
              <a:srgbClr val="00A44A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Connecteur droit avec flèche 22"/>
          <p:cNvCxnSpPr/>
          <p:nvPr/>
        </p:nvCxnSpPr>
        <p:spPr>
          <a:xfrm>
            <a:off x="4687862" y="1652723"/>
            <a:ext cx="755930" cy="1325212"/>
          </a:xfrm>
          <a:prstGeom prst="straightConnector1">
            <a:avLst/>
          </a:prstGeom>
          <a:ln w="57150">
            <a:solidFill>
              <a:srgbClr val="00A44A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Bulle ronde 2"/>
          <p:cNvSpPr/>
          <p:nvPr/>
        </p:nvSpPr>
        <p:spPr>
          <a:xfrm>
            <a:off x="4150349" y="1198334"/>
            <a:ext cx="1436742" cy="531577"/>
          </a:xfrm>
          <a:prstGeom prst="wedgeEllipseCallout">
            <a:avLst>
              <a:gd name="adj1" fmla="val 70568"/>
              <a:gd name="adj2" fmla="val -66420"/>
            </a:avLst>
          </a:prstGeom>
          <a:solidFill>
            <a:schemeClr val="tx1"/>
          </a:solidFill>
          <a:ln w="38100">
            <a:solidFill>
              <a:srgbClr val="00A44A"/>
            </a:solidFill>
            <a:headEnd type="none" w="med" len="med"/>
            <a:tailEnd type="arrow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b="1" dirty="0">
                <a:solidFill>
                  <a:schemeClr val="bg1"/>
                </a:solidFill>
              </a:rPr>
              <a:t>Cliquez sur les liens</a:t>
            </a:r>
          </a:p>
        </p:txBody>
      </p:sp>
      <p:sp>
        <p:nvSpPr>
          <p:cNvPr id="24" name="Bulle ronde 23"/>
          <p:cNvSpPr/>
          <p:nvPr/>
        </p:nvSpPr>
        <p:spPr>
          <a:xfrm>
            <a:off x="6372200" y="28424"/>
            <a:ext cx="1573556" cy="322096"/>
          </a:xfrm>
          <a:prstGeom prst="wedgeEllipseCallout">
            <a:avLst>
              <a:gd name="adj1" fmla="val -39763"/>
              <a:gd name="adj2" fmla="val 143414"/>
            </a:avLst>
          </a:prstGeom>
          <a:solidFill>
            <a:schemeClr val="tx1"/>
          </a:solidFill>
          <a:ln w="38100">
            <a:solidFill>
              <a:srgbClr val="00A44A"/>
            </a:solidFill>
            <a:headEnd type="none" w="med" len="med"/>
            <a:tailEnd type="arrow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900" b="1" dirty="0">
                <a:solidFill>
                  <a:schemeClr val="bg1"/>
                </a:solidFill>
              </a:rPr>
              <a:t>Et retour au menu</a:t>
            </a:r>
          </a:p>
        </p:txBody>
      </p:sp>
      <p:sp>
        <p:nvSpPr>
          <p:cNvPr id="22" name="Forme libre 21"/>
          <p:cNvSpPr/>
          <p:nvPr/>
        </p:nvSpPr>
        <p:spPr>
          <a:xfrm>
            <a:off x="6988452" y="350520"/>
            <a:ext cx="510134" cy="579120"/>
          </a:xfrm>
          <a:custGeom>
            <a:avLst/>
            <a:gdLst>
              <a:gd name="connsiteX0" fmla="*/ 239282 w 765062"/>
              <a:gd name="connsiteY0" fmla="*/ 0 h 579120"/>
              <a:gd name="connsiteX1" fmla="*/ 25922 w 765062"/>
              <a:gd name="connsiteY1" fmla="*/ 388620 h 579120"/>
              <a:gd name="connsiteX2" fmla="*/ 765062 w 765062"/>
              <a:gd name="connsiteY2" fmla="*/ 579120 h 5791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65062" h="579120">
                <a:moveTo>
                  <a:pt x="239282" y="0"/>
                </a:moveTo>
                <a:cubicBezTo>
                  <a:pt x="88787" y="146050"/>
                  <a:pt x="-61708" y="292100"/>
                  <a:pt x="25922" y="388620"/>
                </a:cubicBezTo>
                <a:cubicBezTo>
                  <a:pt x="113552" y="485140"/>
                  <a:pt x="649492" y="544830"/>
                  <a:pt x="765062" y="579120"/>
                </a:cubicBezTo>
              </a:path>
            </a:pathLst>
          </a:custGeom>
          <a:ln w="57150">
            <a:solidFill>
              <a:srgbClr val="00A44A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7" name="Titre 1">
            <a:hlinkClick r:id="rId15" action="ppaction://hlinksldjump"/>
          </p:cNvPr>
          <p:cNvSpPr txBox="1">
            <a:spLocks/>
          </p:cNvSpPr>
          <p:nvPr/>
        </p:nvSpPr>
        <p:spPr>
          <a:xfrm>
            <a:off x="6307062" y="6219082"/>
            <a:ext cx="2041202" cy="507486"/>
          </a:xfrm>
          <a:prstGeom prst="rect">
            <a:avLst/>
          </a:prstGeom>
          <a:solidFill>
            <a:srgbClr val="FFFF00"/>
          </a:solidFill>
          <a:ln w="38100">
            <a:solidFill>
              <a:srgbClr val="FF0000"/>
            </a:solidFill>
          </a:ln>
        </p:spPr>
        <p:txBody>
          <a:bodyPr vert="horz" lIns="91440" tIns="45720" rIns="91440" bIns="45720" rtlCol="0" anchor="ctr">
            <a:normAutofit fontScale="67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b="1" dirty="0">
                <a:solidFill>
                  <a:schemeClr val="bg1"/>
                </a:solidFill>
              </a:rPr>
              <a:t>Les macros</a:t>
            </a:r>
          </a:p>
        </p:txBody>
      </p:sp>
      <p:pic>
        <p:nvPicPr>
          <p:cNvPr id="26" name="Image 25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31595" y="2786922"/>
            <a:ext cx="2367751" cy="4086804"/>
          </a:xfrm>
          <a:prstGeom prst="rect">
            <a:avLst/>
          </a:prstGeom>
        </p:spPr>
      </p:pic>
      <p:sp>
        <p:nvSpPr>
          <p:cNvPr id="30" name="Rectangle 29"/>
          <p:cNvSpPr/>
          <p:nvPr/>
        </p:nvSpPr>
        <p:spPr>
          <a:xfrm>
            <a:off x="1105448" y="5749096"/>
            <a:ext cx="2026709" cy="977472"/>
          </a:xfrm>
          <a:prstGeom prst="wedgeRectCallout">
            <a:avLst>
              <a:gd name="adj1" fmla="val -39906"/>
              <a:gd name="adj2" fmla="val -133791"/>
            </a:avLst>
          </a:prstGeom>
          <a:solidFill>
            <a:schemeClr val="bg1"/>
          </a:solidFill>
          <a:ln w="12700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Et alors Excel ?</a:t>
            </a:r>
          </a:p>
          <a:p>
            <a:pPr algn="ctr"/>
            <a:r>
              <a:rPr lang="fr-FR" dirty="0"/>
              <a:t>Une petite piqûre de rappel ?</a:t>
            </a:r>
          </a:p>
        </p:txBody>
      </p:sp>
      <p:sp>
        <p:nvSpPr>
          <p:cNvPr id="28" name="Titre 1">
            <a:hlinkClick r:id="rId17" action="ppaction://hlinksldjump"/>
          </p:cNvPr>
          <p:cNvSpPr txBox="1">
            <a:spLocks/>
          </p:cNvSpPr>
          <p:nvPr/>
        </p:nvSpPr>
        <p:spPr>
          <a:xfrm>
            <a:off x="5076056" y="4304453"/>
            <a:ext cx="3950471" cy="542583"/>
          </a:xfrm>
          <a:prstGeom prst="rect">
            <a:avLst/>
          </a:prstGeom>
          <a:solidFill>
            <a:srgbClr val="FFFF00"/>
          </a:solidFill>
          <a:ln w="38100">
            <a:solidFill>
              <a:srgbClr val="FF0000"/>
            </a:solidFill>
          </a:ln>
        </p:spPr>
        <p:txBody>
          <a:bodyPr vert="horz" lIns="91440" tIns="45720" rIns="91440" bIns="45720" rtlCol="0" anchor="ctr">
            <a:normAutofit fontScale="52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b="1" dirty="0">
                <a:solidFill>
                  <a:schemeClr val="bg1"/>
                </a:solidFill>
              </a:rPr>
              <a:t>Mise en forme conditionnelle</a:t>
            </a:r>
          </a:p>
        </p:txBody>
      </p:sp>
    </p:spTree>
    <p:extLst>
      <p:ext uri="{BB962C8B-B14F-4D97-AF65-F5344CB8AC3E}">
        <p14:creationId xmlns:p14="http://schemas.microsoft.com/office/powerpoint/2010/main" val="24682354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5410944" cy="1207106"/>
          </a:xfrm>
          <a:ln w="38100">
            <a:solidFill>
              <a:srgbClr val="FFFF00"/>
            </a:solidFill>
          </a:ln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rgbClr val="FFFF00"/>
                </a:solidFill>
              </a:rPr>
              <a:t>Pour avoir une valeur calculée entière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0" y="2401538"/>
            <a:ext cx="8229600" cy="1857352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fr-FR" dirty="0"/>
              <a:t>	La fonction </a:t>
            </a:r>
            <a:r>
              <a:rPr lang="fr-FR" b="1" dirty="0"/>
              <a:t>ARRONDI</a:t>
            </a:r>
            <a:r>
              <a:rPr lang="fr-FR" dirty="0"/>
              <a:t> arrondit à un nombre spécifié de chiffres. Par exemple, si la cellule A1 contient la valeur 23,7825 et que vous voulez l’arrondir à deux décimales, vous pouvez utiliser la formule suivante :</a:t>
            </a:r>
          </a:p>
          <a:p>
            <a:pPr marL="0" indent="0">
              <a:buNone/>
            </a:pPr>
            <a:endParaRPr lang="fr-FR" dirty="0"/>
          </a:p>
        </p:txBody>
      </p:sp>
      <p:sp>
        <p:nvSpPr>
          <p:cNvPr id="4" name="Titre 1"/>
          <p:cNvSpPr txBox="1">
            <a:spLocks/>
          </p:cNvSpPr>
          <p:nvPr/>
        </p:nvSpPr>
        <p:spPr>
          <a:xfrm>
            <a:off x="251520" y="1624600"/>
            <a:ext cx="6301680" cy="634082"/>
          </a:xfrm>
          <a:prstGeom prst="rect">
            <a:avLst/>
          </a:prstGeom>
          <a:ln w="38100">
            <a:solidFill>
              <a:srgbClr val="FFFF00"/>
            </a:solidFill>
          </a:ln>
        </p:spPr>
        <p:txBody>
          <a:bodyPr vert="horz" lIns="91440" tIns="45720" rIns="91440" bIns="45720" rtlCol="0" anchor="ctr">
            <a:normAutofit fontScale="90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dirty="0">
                <a:solidFill>
                  <a:srgbClr val="FF0000"/>
                </a:solidFill>
              </a:rPr>
              <a:t>Fonction ARRONDI</a:t>
            </a:r>
          </a:p>
        </p:txBody>
      </p:sp>
      <p:sp>
        <p:nvSpPr>
          <p:cNvPr id="6" name="Espace réservé du contenu 2"/>
          <p:cNvSpPr txBox="1">
            <a:spLocks/>
          </p:cNvSpPr>
          <p:nvPr/>
        </p:nvSpPr>
        <p:spPr>
          <a:xfrm>
            <a:off x="29094" y="4495895"/>
            <a:ext cx="6152492" cy="2000686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fr-FR" dirty="0"/>
              <a:t>	</a:t>
            </a:r>
            <a:r>
              <a:rPr lang="fr-FR" b="1" dirty="0"/>
              <a:t>=ARRONDI(A1, 2)</a:t>
            </a:r>
            <a:endParaRPr lang="fr-FR" dirty="0"/>
          </a:p>
          <a:p>
            <a:pPr marL="0" indent="0">
              <a:buFont typeface="Arial" pitchFamily="34" charset="0"/>
              <a:buNone/>
            </a:pPr>
            <a:r>
              <a:rPr lang="fr-FR" dirty="0"/>
              <a:t>Le résultat de cette fonction est 23,78.</a:t>
            </a:r>
          </a:p>
          <a:p>
            <a:pPr marL="0" indent="0">
              <a:buFont typeface="Arial" pitchFamily="34" charset="0"/>
              <a:buNone/>
            </a:pPr>
            <a:endParaRPr lang="fr-FR" dirty="0"/>
          </a:p>
          <a:p>
            <a:pPr marL="0" indent="0">
              <a:buFont typeface="Arial" pitchFamily="34" charset="0"/>
              <a:buNone/>
            </a:pPr>
            <a:r>
              <a:rPr lang="fr-FR" dirty="0"/>
              <a:t>Pour arrondir à un chiffre entier remplacer le 2 par un zéro …et vous obtenez 23,00</a:t>
            </a:r>
          </a:p>
        </p:txBody>
      </p:sp>
      <p:sp>
        <p:nvSpPr>
          <p:cNvPr id="8" name="Titre 1"/>
          <p:cNvSpPr txBox="1">
            <a:spLocks/>
          </p:cNvSpPr>
          <p:nvPr/>
        </p:nvSpPr>
        <p:spPr>
          <a:xfrm rot="2105585">
            <a:off x="5265157" y="1188380"/>
            <a:ext cx="4067859" cy="634082"/>
          </a:xfrm>
          <a:prstGeom prst="rect">
            <a:avLst/>
          </a:prstGeom>
          <a:solidFill>
            <a:srgbClr val="005426"/>
          </a:solidFill>
          <a:ln w="38100">
            <a:solidFill>
              <a:schemeClr val="bg1"/>
            </a:solidFill>
          </a:ln>
        </p:spPr>
        <p:txBody>
          <a:bodyPr vert="horz" lIns="91440" tIns="45720" rIns="91440" bIns="45720" rtlCol="0" anchor="ctr">
            <a:normAutofit fontScale="90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dirty="0"/>
              <a:t>3 slides à suivre</a:t>
            </a:r>
          </a:p>
        </p:txBody>
      </p:sp>
      <p:grpSp>
        <p:nvGrpSpPr>
          <p:cNvPr id="9" name="Groupe 8"/>
          <p:cNvGrpSpPr/>
          <p:nvPr/>
        </p:nvGrpSpPr>
        <p:grpSpPr>
          <a:xfrm>
            <a:off x="7943124" y="30064"/>
            <a:ext cx="1139462" cy="1382712"/>
            <a:chOff x="7943124" y="30064"/>
            <a:chExt cx="1139462" cy="1382712"/>
          </a:xfrm>
        </p:grpSpPr>
        <p:pic>
          <p:nvPicPr>
            <p:cNvPr id="10" name="Image 9">
              <a:hlinkClick r:id="rId2" action="ppaction://hlinksldjump"/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943124" y="30064"/>
              <a:ext cx="1139462" cy="1094679"/>
            </a:xfrm>
            <a:prstGeom prst="rect">
              <a:avLst/>
            </a:prstGeom>
          </p:spPr>
        </p:pic>
        <p:sp>
          <p:nvSpPr>
            <p:cNvPr id="11" name="ZoneTexte 10"/>
            <p:cNvSpPr txBox="1"/>
            <p:nvPr/>
          </p:nvSpPr>
          <p:spPr>
            <a:xfrm>
              <a:off x="7943124" y="1043444"/>
              <a:ext cx="1139462" cy="369332"/>
            </a:xfrm>
            <a:prstGeom prst="rect">
              <a:avLst/>
            </a:prstGeom>
            <a:solidFill>
              <a:schemeClr val="tx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fr-FR" b="1" dirty="0">
                  <a:solidFill>
                    <a:schemeClr val="bg1"/>
                  </a:solidFill>
                </a:rPr>
                <a:t>Menu</a:t>
              </a:r>
            </a:p>
          </p:txBody>
        </p:sp>
      </p:grpSp>
      <p:grpSp>
        <p:nvGrpSpPr>
          <p:cNvPr id="13" name="Groupe 12"/>
          <p:cNvGrpSpPr/>
          <p:nvPr/>
        </p:nvGrpSpPr>
        <p:grpSpPr>
          <a:xfrm>
            <a:off x="6731732" y="4166952"/>
            <a:ext cx="2350854" cy="2478273"/>
            <a:chOff x="6731732" y="4166952"/>
            <a:chExt cx="2350854" cy="2478273"/>
          </a:xfrm>
        </p:grpSpPr>
        <p:pic>
          <p:nvPicPr>
            <p:cNvPr id="7" name="Image 6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100666" y="5554298"/>
              <a:ext cx="1038667" cy="1090927"/>
            </a:xfrm>
            <a:prstGeom prst="rect">
              <a:avLst/>
            </a:prstGeom>
          </p:spPr>
        </p:pic>
        <p:sp>
          <p:nvSpPr>
            <p:cNvPr id="12" name="Bulle ronde 11"/>
            <p:cNvSpPr/>
            <p:nvPr/>
          </p:nvSpPr>
          <p:spPr>
            <a:xfrm>
              <a:off x="6731732" y="4166952"/>
              <a:ext cx="2350854" cy="968258"/>
            </a:xfrm>
            <a:prstGeom prst="wedgeEllipseCallout">
              <a:avLst>
                <a:gd name="adj1" fmla="val -10384"/>
                <a:gd name="adj2" fmla="val 91416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b="1" dirty="0">
                  <a:solidFill>
                    <a:schemeClr val="bg1"/>
                  </a:solidFill>
                </a:rPr>
                <a:t>Est-ce que ça rentre dans le ciboulot ?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9996618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mph" presetSubtype="0" fill="remove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50" autoRev="1" fill="remove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7" dur="250" autoRev="1" fill="remove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8" dur="250" autoRev="1" fill="remove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250" autoRev="1" fill="remove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7" presetClass="emph" presetSubtype="0" fill="remove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2" dur="250" autoRev="1" fill="remove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3" dur="250" autoRev="1" fill="remove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4" dur="250" autoRev="1" fill="remove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250" autoRev="1" fill="remove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7" presetClass="emph" presetSubtype="0" fill="remove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8" dur="250" autoRev="1" fill="remove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9" dur="250" autoRev="1" fill="remove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20" dur="250" autoRev="1" fill="remove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1" dur="250" autoRev="1" fill="remove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2" presetClass="entr" presetSubtype="4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8" grpId="1" animBg="1"/>
      <p:bldP spid="8" grpId="2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472608"/>
          </a:xfrm>
        </p:spPr>
        <p:txBody>
          <a:bodyPr>
            <a:normAutofit fontScale="77500" lnSpcReduction="20000"/>
          </a:bodyPr>
          <a:lstStyle/>
          <a:p>
            <a:pPr marL="0" indent="0" algn="ctr">
              <a:buNone/>
            </a:pPr>
            <a:r>
              <a:rPr lang="fr-FR" b="1" dirty="0"/>
              <a:t>LA SYNTAXE DE CETTE FONCTION :     </a:t>
            </a:r>
          </a:p>
          <a:p>
            <a:pPr marL="0" indent="0" algn="ctr">
              <a:buNone/>
            </a:pPr>
            <a:r>
              <a:rPr lang="fr-FR" b="1" dirty="0"/>
              <a:t>   </a:t>
            </a:r>
            <a:r>
              <a:rPr lang="fr-FR" b="1" dirty="0">
                <a:solidFill>
                  <a:srgbClr val="FF0000"/>
                </a:solidFill>
              </a:rPr>
              <a:t>ARRONDI(nombre, </a:t>
            </a:r>
            <a:r>
              <a:rPr lang="fr-FR" b="1" dirty="0" err="1">
                <a:solidFill>
                  <a:srgbClr val="FF0000"/>
                </a:solidFill>
              </a:rPr>
              <a:t>no_chiffres</a:t>
            </a:r>
            <a:r>
              <a:rPr lang="fr-FR" b="1" dirty="0">
                <a:solidFill>
                  <a:srgbClr val="FF0000"/>
                </a:solidFill>
              </a:rPr>
              <a:t>)</a:t>
            </a:r>
          </a:p>
          <a:p>
            <a:endParaRPr lang="fr-FR" dirty="0"/>
          </a:p>
          <a:p>
            <a:pPr marL="0" indent="0">
              <a:buNone/>
            </a:pPr>
            <a:r>
              <a:rPr lang="fr-FR" b="1" dirty="0"/>
              <a:t>nombre</a:t>
            </a:r>
            <a:r>
              <a:rPr lang="fr-FR" dirty="0"/>
              <a:t>         :  Obligatoire. Nombre à arrondir.</a:t>
            </a:r>
          </a:p>
          <a:p>
            <a:pPr marL="0" indent="0">
              <a:buNone/>
            </a:pPr>
            <a:r>
              <a:rPr lang="fr-FR" b="1" dirty="0"/>
              <a:t>No_chiffres</a:t>
            </a:r>
            <a:r>
              <a:rPr lang="fr-FR" dirty="0"/>
              <a:t>  :   Obligatoire. Nombre de chiffres auquel vous voulez arrondir l’argument nombre.</a:t>
            </a:r>
          </a:p>
          <a:p>
            <a:endParaRPr lang="fr-FR" dirty="0"/>
          </a:p>
          <a:p>
            <a:pPr marL="0" indent="0" algn="ctr">
              <a:buNone/>
            </a:pPr>
            <a:r>
              <a:rPr lang="fr-FR" b="1" dirty="0">
                <a:solidFill>
                  <a:srgbClr val="FFFF00"/>
                </a:solidFill>
              </a:rPr>
              <a:t>Remarques</a:t>
            </a:r>
          </a:p>
          <a:p>
            <a:pPr>
              <a:spcAft>
                <a:spcPts val="600"/>
              </a:spcAft>
            </a:pPr>
            <a:r>
              <a:rPr lang="fr-FR" dirty="0"/>
              <a:t>Si </a:t>
            </a:r>
            <a:r>
              <a:rPr lang="fr-FR" b="1" i="1" dirty="0" err="1"/>
              <a:t>no_chiffres</a:t>
            </a:r>
            <a:r>
              <a:rPr lang="fr-FR" dirty="0"/>
              <a:t> est supérieur à 0 (zéro), l’argument nombre est arrondi au nombre de décimales indiqué.</a:t>
            </a:r>
          </a:p>
          <a:p>
            <a:pPr>
              <a:spcAft>
                <a:spcPts val="600"/>
              </a:spcAft>
            </a:pPr>
            <a:r>
              <a:rPr lang="fr-FR" dirty="0"/>
              <a:t>Si </a:t>
            </a:r>
            <a:r>
              <a:rPr lang="fr-FR" b="1" i="1" dirty="0" err="1"/>
              <a:t>no_chiffres</a:t>
            </a:r>
            <a:r>
              <a:rPr lang="fr-FR" dirty="0"/>
              <a:t> est égal à 0, l’argument nombre est arrondi au nombre entier le plus proche.</a:t>
            </a:r>
          </a:p>
          <a:p>
            <a:pPr>
              <a:spcAft>
                <a:spcPts val="600"/>
              </a:spcAft>
            </a:pPr>
            <a:r>
              <a:rPr lang="fr-FR" dirty="0"/>
              <a:t>Si </a:t>
            </a:r>
            <a:r>
              <a:rPr lang="fr-FR" b="1" i="1" dirty="0" err="1"/>
              <a:t>no_chiffres</a:t>
            </a:r>
            <a:r>
              <a:rPr lang="fr-FR" dirty="0"/>
              <a:t> est inférieur à 0, l’argument nombre est arrondi à gauche de la virgule.</a:t>
            </a:r>
          </a:p>
          <a:p>
            <a:endParaRPr lang="fr-FR" dirty="0"/>
          </a:p>
        </p:txBody>
      </p:sp>
      <p:sp>
        <p:nvSpPr>
          <p:cNvPr id="4" name="Titre 1"/>
          <p:cNvSpPr txBox="1">
            <a:spLocks/>
          </p:cNvSpPr>
          <p:nvPr/>
        </p:nvSpPr>
        <p:spPr>
          <a:xfrm>
            <a:off x="467900" y="255103"/>
            <a:ext cx="6840404" cy="634082"/>
          </a:xfrm>
          <a:prstGeom prst="rect">
            <a:avLst/>
          </a:prstGeom>
          <a:ln w="38100">
            <a:solidFill>
              <a:srgbClr val="FFFF00"/>
            </a:solidFill>
          </a:ln>
        </p:spPr>
        <p:txBody>
          <a:bodyPr vert="horz" lIns="91440" tIns="45720" rIns="91440" bIns="45720" rtlCol="0" anchor="ctr">
            <a:normAutofit fontScale="90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dirty="0">
                <a:solidFill>
                  <a:srgbClr val="FF0000"/>
                </a:solidFill>
              </a:rPr>
              <a:t>Fonction ARRONDI  (suite)</a:t>
            </a:r>
          </a:p>
        </p:txBody>
      </p:sp>
      <p:grpSp>
        <p:nvGrpSpPr>
          <p:cNvPr id="5" name="Groupe 4"/>
          <p:cNvGrpSpPr/>
          <p:nvPr/>
        </p:nvGrpSpPr>
        <p:grpSpPr>
          <a:xfrm>
            <a:off x="7943124" y="30064"/>
            <a:ext cx="1139462" cy="1382712"/>
            <a:chOff x="7943124" y="30064"/>
            <a:chExt cx="1139462" cy="1382712"/>
          </a:xfrm>
        </p:grpSpPr>
        <p:pic>
          <p:nvPicPr>
            <p:cNvPr id="6" name="Image 5">
              <a:hlinkClick r:id="rId2" action="ppaction://hlinksldjump"/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943124" y="30064"/>
              <a:ext cx="1139462" cy="1094679"/>
            </a:xfrm>
            <a:prstGeom prst="rect">
              <a:avLst/>
            </a:prstGeom>
          </p:spPr>
        </p:pic>
        <p:sp>
          <p:nvSpPr>
            <p:cNvPr id="7" name="ZoneTexte 6"/>
            <p:cNvSpPr txBox="1"/>
            <p:nvPr/>
          </p:nvSpPr>
          <p:spPr>
            <a:xfrm>
              <a:off x="7943124" y="1043444"/>
              <a:ext cx="1139462" cy="369332"/>
            </a:xfrm>
            <a:prstGeom prst="rect">
              <a:avLst/>
            </a:prstGeom>
            <a:solidFill>
              <a:schemeClr val="tx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fr-FR" b="1" dirty="0">
                  <a:solidFill>
                    <a:schemeClr val="bg1"/>
                  </a:solidFill>
                </a:rPr>
                <a:t>Menu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6905980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90212" y="2348880"/>
            <a:ext cx="8784976" cy="3124944"/>
          </a:xfrm>
        </p:spPr>
        <p:txBody>
          <a:bodyPr>
            <a:normAutofit/>
          </a:bodyPr>
          <a:lstStyle/>
          <a:p>
            <a:r>
              <a:rPr lang="fr-FR" dirty="0"/>
              <a:t>Pour toujours arrondir vers le haut (valeur supérieure), utilisez la fonction </a:t>
            </a:r>
            <a:r>
              <a:rPr lang="fr-FR" b="1" dirty="0"/>
              <a:t>ARRONDI.SUP</a:t>
            </a:r>
            <a:endParaRPr lang="fr-FR" dirty="0"/>
          </a:p>
          <a:p>
            <a:endParaRPr lang="fr-FR" dirty="0"/>
          </a:p>
          <a:p>
            <a:r>
              <a:rPr lang="fr-FR" dirty="0"/>
              <a:t>Pour toujours arrondir vers le bas (valeur inférieure), utilisez la fonction </a:t>
            </a:r>
            <a:r>
              <a:rPr lang="fr-FR" b="1" dirty="0"/>
              <a:t>ARRONDI.INF</a:t>
            </a:r>
            <a:endParaRPr lang="fr-FR" dirty="0"/>
          </a:p>
          <a:p>
            <a:pPr marL="0" indent="0">
              <a:buNone/>
            </a:pPr>
            <a:endParaRPr lang="fr-FR" dirty="0"/>
          </a:p>
        </p:txBody>
      </p:sp>
      <p:sp>
        <p:nvSpPr>
          <p:cNvPr id="4" name="Titre 1"/>
          <p:cNvSpPr txBox="1">
            <a:spLocks/>
          </p:cNvSpPr>
          <p:nvPr/>
        </p:nvSpPr>
        <p:spPr>
          <a:xfrm>
            <a:off x="467900" y="255103"/>
            <a:ext cx="6552372" cy="634082"/>
          </a:xfrm>
          <a:prstGeom prst="rect">
            <a:avLst/>
          </a:prstGeom>
          <a:ln w="38100">
            <a:solidFill>
              <a:srgbClr val="FFFF00"/>
            </a:solidFill>
          </a:ln>
        </p:spPr>
        <p:txBody>
          <a:bodyPr vert="horz" lIns="91440" tIns="45720" rIns="91440" bIns="45720" rtlCol="0" anchor="ctr">
            <a:normAutofit fontScale="90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dirty="0">
                <a:solidFill>
                  <a:srgbClr val="FF0000"/>
                </a:solidFill>
              </a:rPr>
              <a:t>Fonction ARRONDI  (suite)</a:t>
            </a:r>
          </a:p>
        </p:txBody>
      </p:sp>
      <p:grpSp>
        <p:nvGrpSpPr>
          <p:cNvPr id="5" name="Groupe 4"/>
          <p:cNvGrpSpPr/>
          <p:nvPr/>
        </p:nvGrpSpPr>
        <p:grpSpPr>
          <a:xfrm>
            <a:off x="7943124" y="30064"/>
            <a:ext cx="1139462" cy="1382712"/>
            <a:chOff x="7943124" y="30064"/>
            <a:chExt cx="1139462" cy="1382712"/>
          </a:xfrm>
        </p:grpSpPr>
        <p:pic>
          <p:nvPicPr>
            <p:cNvPr id="6" name="Image 5">
              <a:hlinkClick r:id="rId2" action="ppaction://hlinksldjump"/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943124" y="30064"/>
              <a:ext cx="1139462" cy="1094679"/>
            </a:xfrm>
            <a:prstGeom prst="rect">
              <a:avLst/>
            </a:prstGeom>
          </p:spPr>
        </p:pic>
        <p:sp>
          <p:nvSpPr>
            <p:cNvPr id="7" name="ZoneTexte 6"/>
            <p:cNvSpPr txBox="1"/>
            <p:nvPr/>
          </p:nvSpPr>
          <p:spPr>
            <a:xfrm>
              <a:off x="7943124" y="1043444"/>
              <a:ext cx="1139462" cy="369332"/>
            </a:xfrm>
            <a:prstGeom prst="rect">
              <a:avLst/>
            </a:prstGeom>
            <a:solidFill>
              <a:schemeClr val="tx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fr-FR" b="1" dirty="0">
                  <a:solidFill>
                    <a:schemeClr val="bg1"/>
                  </a:solidFill>
                </a:rPr>
                <a:t>Menu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4791643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7293"/>
            <a:ext cx="5845210" cy="3115899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255871" y="4364256"/>
            <a:ext cx="8278688" cy="2327083"/>
          </a:xfrm>
        </p:spPr>
        <p:txBody>
          <a:bodyPr>
            <a:noAutofit/>
          </a:bodyPr>
          <a:lstStyle/>
          <a:p>
            <a:r>
              <a:rPr lang="fr-FR" sz="5400" dirty="0"/>
              <a:t>A la suite vous avez 3 slides avec 4 exercices différents</a:t>
            </a:r>
          </a:p>
        </p:txBody>
      </p:sp>
      <p:sp>
        <p:nvSpPr>
          <p:cNvPr id="4" name="Titre 1"/>
          <p:cNvSpPr txBox="1">
            <a:spLocks/>
          </p:cNvSpPr>
          <p:nvPr/>
        </p:nvSpPr>
        <p:spPr>
          <a:xfrm>
            <a:off x="408112" y="3112573"/>
            <a:ext cx="8278688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11500" dirty="0">
                <a:solidFill>
                  <a:srgbClr val="0070C0"/>
                </a:solidFill>
              </a:rPr>
              <a:t>FONCTION SI</a:t>
            </a:r>
          </a:p>
        </p:txBody>
      </p:sp>
      <p:grpSp>
        <p:nvGrpSpPr>
          <p:cNvPr id="5" name="Groupe 4"/>
          <p:cNvGrpSpPr/>
          <p:nvPr/>
        </p:nvGrpSpPr>
        <p:grpSpPr>
          <a:xfrm>
            <a:off x="7943124" y="30064"/>
            <a:ext cx="1139462" cy="1382712"/>
            <a:chOff x="7943124" y="30064"/>
            <a:chExt cx="1139462" cy="1382712"/>
          </a:xfrm>
        </p:grpSpPr>
        <p:pic>
          <p:nvPicPr>
            <p:cNvPr id="6" name="Image 5">
              <a:hlinkClick r:id="rId3" action="ppaction://hlinksldjump"/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943124" y="30064"/>
              <a:ext cx="1139462" cy="1094679"/>
            </a:xfrm>
            <a:prstGeom prst="rect">
              <a:avLst/>
            </a:prstGeom>
          </p:spPr>
        </p:pic>
        <p:sp>
          <p:nvSpPr>
            <p:cNvPr id="7" name="ZoneTexte 6"/>
            <p:cNvSpPr txBox="1"/>
            <p:nvPr/>
          </p:nvSpPr>
          <p:spPr>
            <a:xfrm>
              <a:off x="7943124" y="1043444"/>
              <a:ext cx="1139462" cy="369332"/>
            </a:xfrm>
            <a:prstGeom prst="rect">
              <a:avLst/>
            </a:prstGeom>
            <a:solidFill>
              <a:schemeClr val="tx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fr-FR" b="1" dirty="0">
                  <a:solidFill>
                    <a:schemeClr val="bg1"/>
                  </a:solidFill>
                </a:rPr>
                <a:t>Menu</a:t>
              </a:r>
            </a:p>
          </p:txBody>
        </p:sp>
      </p:grpSp>
      <p:sp>
        <p:nvSpPr>
          <p:cNvPr id="9" name="Pensées 8"/>
          <p:cNvSpPr/>
          <p:nvPr/>
        </p:nvSpPr>
        <p:spPr>
          <a:xfrm>
            <a:off x="6409280" y="1742079"/>
            <a:ext cx="2483199" cy="792088"/>
          </a:xfrm>
          <a:prstGeom prst="cloudCallout">
            <a:avLst>
              <a:gd name="adj1" fmla="val -91943"/>
              <a:gd name="adj2" fmla="val -9023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000" b="1" dirty="0">
                <a:solidFill>
                  <a:schemeClr val="bg1"/>
                </a:solidFill>
              </a:rPr>
              <a:t>Avec des si …</a:t>
            </a:r>
          </a:p>
        </p:txBody>
      </p:sp>
    </p:spTree>
    <p:extLst>
      <p:ext uri="{BB962C8B-B14F-4D97-AF65-F5344CB8AC3E}">
        <p14:creationId xmlns:p14="http://schemas.microsoft.com/office/powerpoint/2010/main" val="495282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mph" presetSubtype="0" fill="remove" grpId="0" nodeType="afterEffect">
                                  <p:stCondLst>
                                    <p:cond delay="50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50" autoRev="1" fill="remove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7" dur="250" autoRev="1" fill="remove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8" dur="250" autoRev="1" fill="remove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250" autoRev="1" fill="remove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contenu 2"/>
          <p:cNvSpPr txBox="1">
            <a:spLocks/>
          </p:cNvSpPr>
          <p:nvPr/>
        </p:nvSpPr>
        <p:spPr>
          <a:xfrm>
            <a:off x="539552" y="1556793"/>
            <a:ext cx="8229600" cy="43204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fr-FR" sz="28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Pour utiliser la fonction SI :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fr-FR" sz="2800" u="sng" dirty="0"/>
              <a:t>Exemple de commentaire sur une notation sur 20 :</a:t>
            </a:r>
            <a:r>
              <a:rPr lang="fr-FR" sz="2800" dirty="0"/>
              <a:t> 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fr-FR" sz="2800" dirty="0"/>
              <a:t>  Si la valeur de la cellule A4 est inférieure ou égale à 15, mettre « travail à revoir », sinon mettre « très bon travail ».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lang="fr-FR" sz="2800" dirty="0"/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fr-FR" sz="2800" dirty="0"/>
              <a:t>Voici la traduction en commande Excel :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fr-FR" sz="2800" b="1" dirty="0">
                <a:solidFill>
                  <a:srgbClr val="FFFF00"/>
                </a:solidFill>
              </a:rPr>
              <a:t>=SI(A4&lt;=15; ’’travail à revoir ’’;’’très bon travail’’)</a:t>
            </a:r>
            <a:endParaRPr kumimoji="0" lang="fr-FR" sz="2800" b="1" i="0" u="sng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" name="ZoneTexte 1"/>
          <p:cNvSpPr txBox="1"/>
          <p:nvPr/>
        </p:nvSpPr>
        <p:spPr>
          <a:xfrm>
            <a:off x="1979712" y="404664"/>
            <a:ext cx="4104456" cy="584775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/>
              <a:t>EXEMPLE N°1</a:t>
            </a:r>
          </a:p>
        </p:txBody>
      </p:sp>
      <p:grpSp>
        <p:nvGrpSpPr>
          <p:cNvPr id="6" name="Groupe 5"/>
          <p:cNvGrpSpPr/>
          <p:nvPr/>
        </p:nvGrpSpPr>
        <p:grpSpPr>
          <a:xfrm>
            <a:off x="7943124" y="30064"/>
            <a:ext cx="1139462" cy="1382712"/>
            <a:chOff x="7943124" y="30064"/>
            <a:chExt cx="1139462" cy="1382712"/>
          </a:xfrm>
        </p:grpSpPr>
        <p:pic>
          <p:nvPicPr>
            <p:cNvPr id="7" name="Image 6">
              <a:hlinkClick r:id="rId2" action="ppaction://hlinksldjump"/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943124" y="30064"/>
              <a:ext cx="1139462" cy="1094679"/>
            </a:xfrm>
            <a:prstGeom prst="rect">
              <a:avLst/>
            </a:prstGeom>
          </p:spPr>
        </p:pic>
        <p:sp>
          <p:nvSpPr>
            <p:cNvPr id="8" name="ZoneTexte 7"/>
            <p:cNvSpPr txBox="1"/>
            <p:nvPr/>
          </p:nvSpPr>
          <p:spPr>
            <a:xfrm>
              <a:off x="7943124" y="1043444"/>
              <a:ext cx="1139462" cy="369332"/>
            </a:xfrm>
            <a:prstGeom prst="rect">
              <a:avLst/>
            </a:prstGeom>
            <a:solidFill>
              <a:schemeClr val="tx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fr-FR" b="1" dirty="0">
                  <a:solidFill>
                    <a:schemeClr val="bg1"/>
                  </a:solidFill>
                </a:rPr>
                <a:t>Menu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0597557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contenu 2"/>
          <p:cNvSpPr txBox="1">
            <a:spLocks/>
          </p:cNvSpPr>
          <p:nvPr/>
        </p:nvSpPr>
        <p:spPr>
          <a:xfrm>
            <a:off x="539552" y="1340769"/>
            <a:ext cx="8229600" cy="4536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fr-FR" sz="2800" u="sng" dirty="0"/>
              <a:t>Mettre un commentaire à partir d’une indication sur une cellule ::</a:t>
            </a:r>
            <a:r>
              <a:rPr lang="fr-FR" sz="2800" dirty="0"/>
              <a:t> 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fr-FR" sz="2800" dirty="0"/>
              <a:t>  Si le contenu  de la cellule A4 est « oui », mettre « 350 », si le contenu de la cellule A4 est « non » mettre « 0 ».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lang="fr-FR" sz="2800" dirty="0"/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fr-FR" sz="2800" dirty="0"/>
              <a:t>Voici la traduction en commande Excel :</a:t>
            </a:r>
          </a:p>
          <a:p>
            <a:pPr marL="742950" lvl="1" indent="-285750">
              <a:spcBef>
                <a:spcPct val="20000"/>
              </a:spcBef>
              <a:defRPr/>
            </a:pPr>
            <a:r>
              <a:rPr lang="it-IT" sz="2800" b="1" dirty="0">
                <a:solidFill>
                  <a:srgbClr val="FFFF00"/>
                </a:solidFill>
              </a:rPr>
              <a:t>=SI(A4="oui";350;SI(A4="non";0))</a:t>
            </a:r>
            <a:endParaRPr kumimoji="0" lang="fr-FR" sz="2800" b="1" i="0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</a:endParaRPr>
          </a:p>
        </p:txBody>
      </p:sp>
      <p:sp>
        <p:nvSpPr>
          <p:cNvPr id="3" name="ZoneTexte 2"/>
          <p:cNvSpPr txBox="1"/>
          <p:nvPr/>
        </p:nvSpPr>
        <p:spPr>
          <a:xfrm>
            <a:off x="1979712" y="404664"/>
            <a:ext cx="4104456" cy="584775"/>
          </a:xfrm>
          <a:prstGeom prst="rect">
            <a:avLst/>
          </a:prstGeom>
          <a:solidFill>
            <a:srgbClr val="00B050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/>
              <a:t>EXEMPLE N°2</a:t>
            </a:r>
          </a:p>
        </p:txBody>
      </p:sp>
      <p:grpSp>
        <p:nvGrpSpPr>
          <p:cNvPr id="6" name="Groupe 5"/>
          <p:cNvGrpSpPr/>
          <p:nvPr/>
        </p:nvGrpSpPr>
        <p:grpSpPr>
          <a:xfrm>
            <a:off x="7943124" y="30064"/>
            <a:ext cx="1139462" cy="1382712"/>
            <a:chOff x="7943124" y="30064"/>
            <a:chExt cx="1139462" cy="1382712"/>
          </a:xfrm>
        </p:grpSpPr>
        <p:pic>
          <p:nvPicPr>
            <p:cNvPr id="7" name="Image 6">
              <a:hlinkClick r:id="rId2" action="ppaction://hlinksldjump"/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943124" y="30064"/>
              <a:ext cx="1139462" cy="1094679"/>
            </a:xfrm>
            <a:prstGeom prst="rect">
              <a:avLst/>
            </a:prstGeom>
          </p:spPr>
        </p:pic>
        <p:sp>
          <p:nvSpPr>
            <p:cNvPr id="8" name="ZoneTexte 7"/>
            <p:cNvSpPr txBox="1"/>
            <p:nvPr/>
          </p:nvSpPr>
          <p:spPr>
            <a:xfrm>
              <a:off x="7943124" y="1043444"/>
              <a:ext cx="1139462" cy="369332"/>
            </a:xfrm>
            <a:prstGeom prst="rect">
              <a:avLst/>
            </a:prstGeom>
            <a:solidFill>
              <a:schemeClr val="tx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fr-FR" b="1" dirty="0">
                  <a:solidFill>
                    <a:schemeClr val="bg1"/>
                  </a:solidFill>
                </a:rPr>
                <a:t>Menu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5360487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contenu 2"/>
          <p:cNvSpPr txBox="1">
            <a:spLocks/>
          </p:cNvSpPr>
          <p:nvPr/>
        </p:nvSpPr>
        <p:spPr>
          <a:xfrm>
            <a:off x="0" y="908720"/>
            <a:ext cx="9144000" cy="5688632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/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fr-FR" sz="2800" u="sng" dirty="0"/>
              <a:t>UTILISATION DES FONCTIONS ET &amp; OU</a:t>
            </a:r>
            <a:endParaRPr lang="fr-FR" sz="2400" dirty="0">
              <a:latin typeface="Arial" pitchFamily="34" charset="0"/>
              <a:cs typeface="Arial" pitchFamily="34" charset="0"/>
            </a:endParaRP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lang="fr-FR" sz="2400" dirty="0">
              <a:latin typeface="Arial" pitchFamily="34" charset="0"/>
              <a:cs typeface="Arial" pitchFamily="34" charset="0"/>
            </a:endParaRP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fr-FR" sz="2400" u="sng" dirty="0">
                <a:latin typeface="Arial" pitchFamily="34" charset="0"/>
                <a:cs typeface="Arial" pitchFamily="34" charset="0"/>
              </a:rPr>
              <a:t>Fonction ET :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fr-FR" sz="2400" dirty="0">
                <a:latin typeface="Arial" pitchFamily="34" charset="0"/>
                <a:cs typeface="Arial" pitchFamily="34" charset="0"/>
              </a:rPr>
              <a:t> </a:t>
            </a:r>
          </a:p>
          <a:p>
            <a:r>
              <a:rPr lang="fr-FR" sz="2000" b="1" dirty="0">
                <a:latin typeface="Arial" pitchFamily="34" charset="0"/>
                <a:cs typeface="Arial" pitchFamily="34" charset="0"/>
              </a:rPr>
              <a:t>=SI(ET(</a:t>
            </a:r>
            <a:r>
              <a:rPr lang="fr-FR" sz="2000" b="1" dirty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type de client</a:t>
            </a:r>
            <a:r>
              <a:rPr lang="fr-FR" sz="2000" b="1" dirty="0">
                <a:latin typeface="Arial" pitchFamily="34" charset="0"/>
                <a:cs typeface="Arial" pitchFamily="34" charset="0"/>
              </a:rPr>
              <a:t>="</a:t>
            </a:r>
            <a:r>
              <a:rPr lang="fr-FR" sz="2000" b="1" dirty="0" err="1">
                <a:latin typeface="Arial" pitchFamily="34" charset="0"/>
                <a:cs typeface="Arial" pitchFamily="34" charset="0"/>
              </a:rPr>
              <a:t>grossiste";</a:t>
            </a:r>
            <a:r>
              <a:rPr lang="fr-FR" sz="2000" b="1" dirty="0" err="1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achats</a:t>
            </a:r>
            <a:r>
              <a:rPr lang="fr-FR" sz="2000" b="1" dirty="0">
                <a:latin typeface="Arial" pitchFamily="34" charset="0"/>
                <a:cs typeface="Arial" pitchFamily="34" charset="0"/>
              </a:rPr>
              <a:t>&gt;100000);</a:t>
            </a:r>
            <a:r>
              <a:rPr lang="fr-FR" sz="2000" b="1" dirty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achats</a:t>
            </a:r>
            <a:r>
              <a:rPr lang="fr-FR" sz="2000" b="1" dirty="0">
                <a:latin typeface="Arial" pitchFamily="34" charset="0"/>
                <a:cs typeface="Arial" pitchFamily="34" charset="0"/>
              </a:rPr>
              <a:t>*2%;0)</a:t>
            </a:r>
          </a:p>
          <a:p>
            <a:endParaRPr lang="fr-FR" sz="2000" b="1" dirty="0">
              <a:latin typeface="Arial" pitchFamily="34" charset="0"/>
              <a:cs typeface="Arial" pitchFamily="34" charset="0"/>
            </a:endParaRPr>
          </a:p>
          <a:p>
            <a:r>
              <a:rPr lang="fr-FR" sz="2000" b="1" dirty="0">
                <a:latin typeface="Arial" pitchFamily="34" charset="0"/>
                <a:cs typeface="Arial" pitchFamily="34" charset="0"/>
              </a:rPr>
              <a:t>Traduction : Si c’est un grossiste et qu’il a acheté plus de 100 000 €, alors on rajoute 2% aux achats </a:t>
            </a:r>
          </a:p>
          <a:p>
            <a:endParaRPr lang="fr-FR" sz="2000" b="1" dirty="0">
              <a:latin typeface="Arial" pitchFamily="34" charset="0"/>
              <a:cs typeface="Arial" pitchFamily="34" charset="0"/>
            </a:endParaRPr>
          </a:p>
          <a:p>
            <a:endParaRPr lang="fr-FR" sz="2000" b="1" dirty="0">
              <a:latin typeface="Arial" pitchFamily="34" charset="0"/>
              <a:cs typeface="Arial" pitchFamily="34" charset="0"/>
            </a:endParaRPr>
          </a:p>
          <a:p>
            <a:endParaRPr lang="fr-FR" sz="2000" b="1" dirty="0">
              <a:latin typeface="Arial" pitchFamily="34" charset="0"/>
              <a:cs typeface="Arial" pitchFamily="34" charset="0"/>
            </a:endParaRPr>
          </a:p>
          <a:p>
            <a:pPr marL="742950" lvl="1" indent="-285750">
              <a:spcBef>
                <a:spcPct val="20000"/>
              </a:spcBef>
              <a:defRPr/>
            </a:pPr>
            <a:r>
              <a:rPr lang="fr-FR" sz="2400" u="sng" dirty="0">
                <a:latin typeface="Arial" pitchFamily="34" charset="0"/>
                <a:cs typeface="Arial" pitchFamily="34" charset="0"/>
              </a:rPr>
              <a:t>Fonction OU :</a:t>
            </a:r>
          </a:p>
          <a:p>
            <a:pPr marL="742950" lvl="1" indent="-285750">
              <a:spcBef>
                <a:spcPct val="20000"/>
              </a:spcBef>
              <a:defRPr/>
            </a:pPr>
            <a:r>
              <a:rPr lang="fr-FR" sz="2400" dirty="0">
                <a:latin typeface="Arial" pitchFamily="34" charset="0"/>
                <a:cs typeface="Arial" pitchFamily="34" charset="0"/>
              </a:rPr>
              <a:t> </a:t>
            </a:r>
          </a:p>
          <a:p>
            <a:r>
              <a:rPr lang="fr-FR" sz="2000" b="1" dirty="0">
                <a:latin typeface="Arial" pitchFamily="34" charset="0"/>
                <a:cs typeface="Arial" pitchFamily="34" charset="0"/>
              </a:rPr>
              <a:t>=SI(OU(</a:t>
            </a:r>
            <a:r>
              <a:rPr lang="fr-FR" sz="2000" b="1" dirty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années d'ancienneté</a:t>
            </a:r>
            <a:r>
              <a:rPr lang="fr-FR" sz="2000" b="1" dirty="0">
                <a:latin typeface="Arial" pitchFamily="34" charset="0"/>
                <a:cs typeface="Arial" pitchFamily="34" charset="0"/>
              </a:rPr>
              <a:t>&gt;5;</a:t>
            </a:r>
            <a:r>
              <a:rPr lang="fr-FR" sz="2000" b="1" dirty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chiffre d'affaires</a:t>
            </a:r>
            <a:r>
              <a:rPr lang="fr-FR" sz="2000" b="1" dirty="0">
                <a:latin typeface="Arial" pitchFamily="34" charset="0"/>
                <a:cs typeface="Arial" pitchFamily="34" charset="0"/>
              </a:rPr>
              <a:t>&gt;1000000);1000;0)</a:t>
            </a:r>
          </a:p>
          <a:p>
            <a:endParaRPr lang="fr-FR" sz="2000" b="1" dirty="0">
              <a:latin typeface="Arial" pitchFamily="34" charset="0"/>
              <a:cs typeface="Arial" pitchFamily="34" charset="0"/>
            </a:endParaRPr>
          </a:p>
          <a:p>
            <a:r>
              <a:rPr lang="fr-FR" sz="2000" b="1" dirty="0">
                <a:latin typeface="Arial" pitchFamily="34" charset="0"/>
                <a:cs typeface="Arial" pitchFamily="34" charset="0"/>
              </a:rPr>
              <a:t>Traduction : Si plus de 5 ans d’ancienneté ou si CA supérieur à 1 000 000 € mettre 1000  sinon 0</a:t>
            </a:r>
          </a:p>
          <a:p>
            <a:endParaRPr lang="fr-FR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ZoneTexte 2"/>
          <p:cNvSpPr txBox="1"/>
          <p:nvPr/>
        </p:nvSpPr>
        <p:spPr>
          <a:xfrm>
            <a:off x="1980247" y="112276"/>
            <a:ext cx="4104456" cy="584775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 w="28575">
            <a:solidFill>
              <a:srgbClr val="FFFF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/>
              <a:t>EXEMPLE N°3 et N°4</a:t>
            </a:r>
          </a:p>
        </p:txBody>
      </p:sp>
      <p:sp>
        <p:nvSpPr>
          <p:cNvPr id="2" name="ZoneTexte 1"/>
          <p:cNvSpPr txBox="1"/>
          <p:nvPr/>
        </p:nvSpPr>
        <p:spPr>
          <a:xfrm>
            <a:off x="5963358" y="1621623"/>
            <a:ext cx="3096344" cy="830997"/>
          </a:xfrm>
          <a:prstGeom prst="rect">
            <a:avLst/>
          </a:prstGeom>
          <a:noFill/>
          <a:ln w="28575">
            <a:solidFill>
              <a:srgbClr val="FFFF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2400" b="1" dirty="0">
                <a:solidFill>
                  <a:srgbClr val="FFFF00"/>
                </a:solidFill>
              </a:rPr>
              <a:t>En jaune le numéro de la cellule</a:t>
            </a:r>
          </a:p>
        </p:txBody>
      </p:sp>
      <p:grpSp>
        <p:nvGrpSpPr>
          <p:cNvPr id="6" name="Groupe 5"/>
          <p:cNvGrpSpPr/>
          <p:nvPr/>
        </p:nvGrpSpPr>
        <p:grpSpPr>
          <a:xfrm>
            <a:off x="7943124" y="30064"/>
            <a:ext cx="1139462" cy="1382712"/>
            <a:chOff x="7943124" y="30064"/>
            <a:chExt cx="1139462" cy="1382712"/>
          </a:xfrm>
        </p:grpSpPr>
        <p:pic>
          <p:nvPicPr>
            <p:cNvPr id="7" name="Image 6">
              <a:hlinkClick r:id="rId2" action="ppaction://hlinksldjump"/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943124" y="30064"/>
              <a:ext cx="1139462" cy="1094679"/>
            </a:xfrm>
            <a:prstGeom prst="rect">
              <a:avLst/>
            </a:prstGeom>
          </p:spPr>
        </p:pic>
        <p:sp>
          <p:nvSpPr>
            <p:cNvPr id="8" name="ZoneTexte 7"/>
            <p:cNvSpPr txBox="1"/>
            <p:nvPr/>
          </p:nvSpPr>
          <p:spPr>
            <a:xfrm>
              <a:off x="7943124" y="1043444"/>
              <a:ext cx="1139462" cy="369332"/>
            </a:xfrm>
            <a:prstGeom prst="rect">
              <a:avLst/>
            </a:prstGeom>
            <a:solidFill>
              <a:schemeClr val="tx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fr-FR" b="1" dirty="0">
                  <a:solidFill>
                    <a:schemeClr val="bg1"/>
                  </a:solidFill>
                </a:rPr>
                <a:t>Menu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0620779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Espace réservé du numéro de diapositive 1"/>
          <p:cNvSpPr txBox="1">
            <a:spLocks/>
          </p:cNvSpPr>
          <p:nvPr/>
        </p:nvSpPr>
        <p:spPr>
          <a:xfrm rot="20728374">
            <a:off x="159621" y="1756450"/>
            <a:ext cx="6264696" cy="777128"/>
          </a:xfrm>
          <a:prstGeom prst="rect">
            <a:avLst/>
          </a:prstGeom>
          <a:solidFill>
            <a:srgbClr val="00A44A"/>
          </a:solidFill>
          <a:ln w="38100">
            <a:solidFill>
              <a:srgbClr val="FFFF00"/>
            </a:solidFill>
          </a:ln>
        </p:spPr>
        <p:txBody>
          <a:bodyPr vert="horz" lIns="91440" tIns="45720" rIns="91440" bIns="45720" rtlCol="0" anchor="t"/>
          <a:lstStyle>
            <a:defPPr>
              <a:defRPr lang="fr-FR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sz="2000" b="1" dirty="0">
                <a:solidFill>
                  <a:schemeClr val="bg1"/>
                </a:solidFill>
              </a:rPr>
              <a:t>Pour </a:t>
            </a:r>
            <a:r>
              <a:rPr lang="fr-FR" sz="2000" b="1" u="sng" dirty="0">
                <a:solidFill>
                  <a:schemeClr val="bg1"/>
                </a:solidFill>
              </a:rPr>
              <a:t>filtrer</a:t>
            </a:r>
            <a:r>
              <a:rPr lang="fr-FR" sz="2000" b="1" dirty="0">
                <a:solidFill>
                  <a:schemeClr val="bg1"/>
                </a:solidFill>
              </a:rPr>
              <a:t> les données et pour les </a:t>
            </a:r>
            <a:r>
              <a:rPr lang="fr-FR" sz="2000" b="1" u="sng" dirty="0">
                <a:solidFill>
                  <a:schemeClr val="bg1"/>
                </a:solidFill>
              </a:rPr>
              <a:t>Tableaux croisés dynamique</a:t>
            </a:r>
          </a:p>
          <a:p>
            <a:endParaRPr lang="fr-FR" sz="2000" b="1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-162394" y="3084883"/>
            <a:ext cx="8368350" cy="3093641"/>
          </a:xfrm>
        </p:spPr>
        <p:txBody>
          <a:bodyPr>
            <a:normAutofit/>
          </a:bodyPr>
          <a:lstStyle/>
          <a:p>
            <a:pPr lvl="1">
              <a:buFont typeface="Wingdings" panose="05000000000000000000" pitchFamily="2" charset="2"/>
              <a:buChar char="q"/>
            </a:pPr>
            <a:r>
              <a:rPr lang="fr-FR" dirty="0"/>
              <a:t>  Pas de colonne ni de ligne vide.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fr-FR" dirty="0"/>
              <a:t>  Pas de cellules fusionnées.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fr-FR" dirty="0"/>
              <a:t>  Un titre en haut de chaque colonne (mais pas de surtitre.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fr-FR" dirty="0"/>
              <a:t>   Un seul format de cellule (nombre, date, texte …) sur toute la colonne (hormis le titre bien-sûr)</a:t>
            </a:r>
          </a:p>
        </p:txBody>
      </p:sp>
      <p:grpSp>
        <p:nvGrpSpPr>
          <p:cNvPr id="8" name="Groupe 7"/>
          <p:cNvGrpSpPr/>
          <p:nvPr/>
        </p:nvGrpSpPr>
        <p:grpSpPr>
          <a:xfrm>
            <a:off x="7943124" y="30064"/>
            <a:ext cx="1139462" cy="1382712"/>
            <a:chOff x="7943124" y="30064"/>
            <a:chExt cx="1139462" cy="1382712"/>
          </a:xfrm>
        </p:grpSpPr>
        <p:pic>
          <p:nvPicPr>
            <p:cNvPr id="9" name="Image 8">
              <a:hlinkClick r:id="rId2" action="ppaction://hlinksldjump"/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943124" y="30064"/>
              <a:ext cx="1139462" cy="1094679"/>
            </a:xfrm>
            <a:prstGeom prst="rect">
              <a:avLst/>
            </a:prstGeom>
          </p:spPr>
        </p:pic>
        <p:sp>
          <p:nvSpPr>
            <p:cNvPr id="10" name="ZoneTexte 9"/>
            <p:cNvSpPr txBox="1"/>
            <p:nvPr/>
          </p:nvSpPr>
          <p:spPr>
            <a:xfrm>
              <a:off x="7943124" y="1043444"/>
              <a:ext cx="1139462" cy="369332"/>
            </a:xfrm>
            <a:prstGeom prst="rect">
              <a:avLst/>
            </a:prstGeom>
            <a:solidFill>
              <a:schemeClr val="tx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fr-FR" b="1" dirty="0">
                  <a:solidFill>
                    <a:schemeClr val="bg1"/>
                  </a:solidFill>
                </a:rPr>
                <a:t>Menu</a:t>
              </a:r>
            </a:p>
          </p:txBody>
        </p:sp>
      </p:grpSp>
      <p:sp>
        <p:nvSpPr>
          <p:cNvPr id="11" name="Parchemin horizontal 10"/>
          <p:cNvSpPr/>
          <p:nvPr/>
        </p:nvSpPr>
        <p:spPr>
          <a:xfrm>
            <a:off x="539552" y="30064"/>
            <a:ext cx="6798926" cy="1267837"/>
          </a:xfrm>
          <a:prstGeom prst="horizontalScroll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pAutoFit/>
          </a:bodyPr>
          <a:lstStyle/>
          <a:p>
            <a:pPr algn="ctr">
              <a:spcBef>
                <a:spcPts val="600"/>
              </a:spcBef>
            </a:pPr>
            <a:r>
              <a:rPr lang="fr-FR" sz="2800" b="1" dirty="0">
                <a:solidFill>
                  <a:srgbClr val="FFFF00"/>
                </a:solidFill>
              </a:rPr>
              <a:t>Les fondamentaux d’une base de données (BDD)</a:t>
            </a:r>
            <a:endParaRPr lang="fr-FR" sz="2800" dirty="0"/>
          </a:p>
        </p:txBody>
      </p:sp>
      <p:sp>
        <p:nvSpPr>
          <p:cNvPr id="7" name="Bulle ronde 6"/>
          <p:cNvSpPr/>
          <p:nvPr/>
        </p:nvSpPr>
        <p:spPr>
          <a:xfrm>
            <a:off x="5000847" y="1665022"/>
            <a:ext cx="4146986" cy="1944216"/>
          </a:xfrm>
          <a:prstGeom prst="wedgeEllipseCallout">
            <a:avLst>
              <a:gd name="adj1" fmla="val -37853"/>
              <a:gd name="adj2" fmla="val 56711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b="1" dirty="0">
                <a:solidFill>
                  <a:srgbClr val="FFFF00"/>
                </a:solidFill>
              </a:rPr>
              <a:t>A respecter impérativement !</a:t>
            </a:r>
          </a:p>
        </p:txBody>
      </p:sp>
      <p:pic>
        <p:nvPicPr>
          <p:cNvPr id="14" name="Image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50302" y="2777561"/>
            <a:ext cx="1560691" cy="1371956"/>
          </a:xfrm>
          <a:prstGeom prst="rect">
            <a:avLst/>
          </a:prstGeom>
        </p:spPr>
      </p:pic>
      <p:sp>
        <p:nvSpPr>
          <p:cNvPr id="12" name="Espace réservé du contenu 2"/>
          <p:cNvSpPr txBox="1">
            <a:spLocks/>
          </p:cNvSpPr>
          <p:nvPr/>
        </p:nvSpPr>
        <p:spPr>
          <a:xfrm>
            <a:off x="184127" y="6211303"/>
            <a:ext cx="8368350" cy="542907"/>
          </a:xfrm>
          <a:prstGeom prst="rect">
            <a:avLst/>
          </a:prstGeom>
          <a:solidFill>
            <a:schemeClr val="tx2">
              <a:lumMod val="25000"/>
            </a:schemeClr>
          </a:solidFill>
          <a:ln>
            <a:solidFill>
              <a:srgbClr val="FF0000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1" indent="0">
              <a:buNone/>
            </a:pPr>
            <a:r>
              <a:rPr lang="fr-FR" dirty="0"/>
              <a:t>Avec </a:t>
            </a:r>
            <a:r>
              <a:rPr lang="fr-FR" dirty="0" err="1"/>
              <a:t>Crtl</a:t>
            </a:r>
            <a:r>
              <a:rPr lang="fr-FR" dirty="0"/>
              <a:t> + * vous voyez les limites de votre tableau</a:t>
            </a:r>
          </a:p>
        </p:txBody>
      </p:sp>
    </p:spTree>
    <p:extLst>
      <p:ext uri="{BB962C8B-B14F-4D97-AF65-F5344CB8AC3E}">
        <p14:creationId xmlns:p14="http://schemas.microsoft.com/office/powerpoint/2010/main" val="38328593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e 7"/>
          <p:cNvGrpSpPr/>
          <p:nvPr/>
        </p:nvGrpSpPr>
        <p:grpSpPr>
          <a:xfrm>
            <a:off x="7943124" y="30064"/>
            <a:ext cx="1139462" cy="1382712"/>
            <a:chOff x="7943124" y="30064"/>
            <a:chExt cx="1139462" cy="1382712"/>
          </a:xfrm>
        </p:grpSpPr>
        <p:pic>
          <p:nvPicPr>
            <p:cNvPr id="9" name="Image 8">
              <a:hlinkClick r:id="rId2" action="ppaction://hlinksldjump"/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943124" y="30064"/>
              <a:ext cx="1139462" cy="1094679"/>
            </a:xfrm>
            <a:prstGeom prst="rect">
              <a:avLst/>
            </a:prstGeom>
          </p:spPr>
        </p:pic>
        <p:sp>
          <p:nvSpPr>
            <p:cNvPr id="10" name="ZoneTexte 9"/>
            <p:cNvSpPr txBox="1"/>
            <p:nvPr/>
          </p:nvSpPr>
          <p:spPr>
            <a:xfrm>
              <a:off x="7943124" y="1043444"/>
              <a:ext cx="1139462" cy="369332"/>
            </a:xfrm>
            <a:prstGeom prst="rect">
              <a:avLst/>
            </a:prstGeom>
            <a:solidFill>
              <a:schemeClr val="tx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fr-FR" b="1" dirty="0">
                  <a:solidFill>
                    <a:schemeClr val="bg1"/>
                  </a:solidFill>
                </a:rPr>
                <a:t>Menu</a:t>
              </a:r>
            </a:p>
          </p:txBody>
        </p:sp>
      </p:grpSp>
      <p:sp>
        <p:nvSpPr>
          <p:cNvPr id="12" name="Parchemin horizontal 11"/>
          <p:cNvSpPr/>
          <p:nvPr/>
        </p:nvSpPr>
        <p:spPr>
          <a:xfrm>
            <a:off x="142518" y="155918"/>
            <a:ext cx="6252565" cy="777061"/>
          </a:xfrm>
          <a:prstGeom prst="horizontalScroll">
            <a:avLst/>
          </a:prstGeom>
          <a:gradFill flip="none" rotWithShape="1">
            <a:gsLst>
              <a:gs pos="0">
                <a:srgbClr val="FFC000">
                  <a:shade val="30000"/>
                  <a:satMod val="115000"/>
                </a:srgbClr>
              </a:gs>
              <a:gs pos="50000">
                <a:srgbClr val="FFC000">
                  <a:shade val="67500"/>
                  <a:satMod val="115000"/>
                </a:srgbClr>
              </a:gs>
              <a:gs pos="100000">
                <a:srgbClr val="FFC000">
                  <a:shade val="100000"/>
                  <a:satMod val="115000"/>
                </a:srgbClr>
              </a:gs>
            </a:gsLst>
            <a:path path="circle">
              <a:fillToRect r="100000" b="100000"/>
            </a:path>
            <a:tileRect l="-100000" t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>
              <a:spcBef>
                <a:spcPts val="600"/>
              </a:spcBef>
            </a:pPr>
            <a:r>
              <a:rPr lang="fr-FR" sz="3200" b="1" dirty="0">
                <a:solidFill>
                  <a:schemeClr val="bg1"/>
                </a:solidFill>
              </a:rPr>
              <a:t>Mise en forme conditionnelle</a:t>
            </a:r>
            <a:endParaRPr lang="fr-FR" sz="3200" dirty="0">
              <a:solidFill>
                <a:schemeClr val="bg1"/>
              </a:solidFill>
            </a:endParaRPr>
          </a:p>
        </p:txBody>
      </p:sp>
      <p:sp>
        <p:nvSpPr>
          <p:cNvPr id="5" name="Espace réservé du contenu 2"/>
          <p:cNvSpPr txBox="1">
            <a:spLocks/>
          </p:cNvSpPr>
          <p:nvPr/>
        </p:nvSpPr>
        <p:spPr>
          <a:xfrm>
            <a:off x="807770" y="2169006"/>
            <a:ext cx="6012160" cy="116929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R="0" lvl="1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fr-FR" sz="2800" b="1" i="0" u="sng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L’objectif</a:t>
            </a:r>
            <a:r>
              <a:rPr kumimoji="0" lang="fr-FR" sz="2800" b="1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des filtres est de masquer temporairement des lignes choisies </a:t>
            </a:r>
            <a:endParaRPr kumimoji="0" lang="fr-FR" sz="2400" b="0" i="0" u="none" strike="noStrike" kern="1200" cap="none" spc="0" normalizeH="0" baseline="0" noProof="0" dirty="0">
              <a:ln>
                <a:noFill/>
              </a:ln>
              <a:solidFill>
                <a:srgbClr val="00B0F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30" name="Connecteur droit avec flèche 29"/>
          <p:cNvCxnSpPr/>
          <p:nvPr/>
        </p:nvCxnSpPr>
        <p:spPr>
          <a:xfrm>
            <a:off x="5220073" y="5347935"/>
            <a:ext cx="1580618" cy="905101"/>
          </a:xfrm>
          <a:prstGeom prst="straightConnector1">
            <a:avLst/>
          </a:prstGeom>
          <a:ln w="38100">
            <a:solidFill>
              <a:srgbClr val="FF00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Connecteur droit avec flèche 31"/>
          <p:cNvCxnSpPr/>
          <p:nvPr/>
        </p:nvCxnSpPr>
        <p:spPr>
          <a:xfrm>
            <a:off x="5220073" y="5138197"/>
            <a:ext cx="1501178" cy="414869"/>
          </a:xfrm>
          <a:prstGeom prst="straightConnector1">
            <a:avLst/>
          </a:prstGeom>
          <a:ln w="38100">
            <a:solidFill>
              <a:srgbClr val="FF00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Connecteur droit avec flèche 33"/>
          <p:cNvCxnSpPr/>
          <p:nvPr/>
        </p:nvCxnSpPr>
        <p:spPr>
          <a:xfrm>
            <a:off x="5220073" y="4806634"/>
            <a:ext cx="1175010" cy="54185"/>
          </a:xfrm>
          <a:prstGeom prst="straightConnector1">
            <a:avLst/>
          </a:prstGeom>
          <a:ln w="38100">
            <a:solidFill>
              <a:srgbClr val="FF00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Connecteur droit avec flèche 49"/>
          <p:cNvCxnSpPr/>
          <p:nvPr/>
        </p:nvCxnSpPr>
        <p:spPr>
          <a:xfrm flipH="1">
            <a:off x="1056537" y="5990868"/>
            <a:ext cx="1145709" cy="262168"/>
          </a:xfrm>
          <a:prstGeom prst="straightConnector1">
            <a:avLst/>
          </a:prstGeom>
          <a:ln w="38100">
            <a:solidFill>
              <a:srgbClr val="FF00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857288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e 7"/>
          <p:cNvGrpSpPr/>
          <p:nvPr/>
        </p:nvGrpSpPr>
        <p:grpSpPr>
          <a:xfrm>
            <a:off x="7943124" y="30064"/>
            <a:ext cx="1139462" cy="1382712"/>
            <a:chOff x="7943124" y="30064"/>
            <a:chExt cx="1139462" cy="1382712"/>
          </a:xfrm>
        </p:grpSpPr>
        <p:pic>
          <p:nvPicPr>
            <p:cNvPr id="9" name="Image 8">
              <a:hlinkClick r:id="rId2" action="ppaction://hlinksldjump"/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943124" y="30064"/>
              <a:ext cx="1139462" cy="1094679"/>
            </a:xfrm>
            <a:prstGeom prst="rect">
              <a:avLst/>
            </a:prstGeom>
          </p:spPr>
        </p:pic>
        <p:sp>
          <p:nvSpPr>
            <p:cNvPr id="10" name="ZoneTexte 9"/>
            <p:cNvSpPr txBox="1"/>
            <p:nvPr/>
          </p:nvSpPr>
          <p:spPr>
            <a:xfrm>
              <a:off x="7943124" y="1043444"/>
              <a:ext cx="1139462" cy="369332"/>
            </a:xfrm>
            <a:prstGeom prst="rect">
              <a:avLst/>
            </a:prstGeom>
            <a:solidFill>
              <a:schemeClr val="tx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fr-FR" b="1" dirty="0">
                  <a:solidFill>
                    <a:schemeClr val="bg1"/>
                  </a:solidFill>
                </a:rPr>
                <a:t>Menu</a:t>
              </a:r>
            </a:p>
          </p:txBody>
        </p:sp>
      </p:grpSp>
      <p:sp>
        <p:nvSpPr>
          <p:cNvPr id="12" name="Parchemin horizontal 11"/>
          <p:cNvSpPr/>
          <p:nvPr/>
        </p:nvSpPr>
        <p:spPr>
          <a:xfrm>
            <a:off x="142519" y="45453"/>
            <a:ext cx="2135866" cy="777061"/>
          </a:xfrm>
          <a:prstGeom prst="horizontalScroll">
            <a:avLst/>
          </a:prstGeom>
          <a:solidFill>
            <a:schemeClr val="bg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pAutoFit/>
          </a:bodyPr>
          <a:lstStyle/>
          <a:p>
            <a:pPr algn="ctr">
              <a:spcBef>
                <a:spcPts val="600"/>
              </a:spcBef>
            </a:pPr>
            <a:r>
              <a:rPr lang="fr-FR" sz="3200" b="1" dirty="0">
                <a:solidFill>
                  <a:schemeClr val="bg1"/>
                </a:solidFill>
              </a:rPr>
              <a:t>Les filtres</a:t>
            </a:r>
            <a:endParaRPr lang="fr-FR" sz="3200" dirty="0">
              <a:solidFill>
                <a:schemeClr val="bg1"/>
              </a:solidFill>
            </a:endParaRPr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86741" y="1529018"/>
            <a:ext cx="2295845" cy="1810003"/>
          </a:xfrm>
          <a:prstGeom prst="rect">
            <a:avLst/>
          </a:prstGeom>
        </p:spPr>
      </p:pic>
      <p:pic>
        <p:nvPicPr>
          <p:cNvPr id="4" name="Image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14860038">
            <a:off x="1600239" y="609638"/>
            <a:ext cx="1152457" cy="1094472"/>
          </a:xfrm>
          <a:prstGeom prst="rect">
            <a:avLst/>
          </a:prstGeom>
        </p:spPr>
      </p:pic>
      <p:grpSp>
        <p:nvGrpSpPr>
          <p:cNvPr id="20" name="Groupe 19"/>
          <p:cNvGrpSpPr/>
          <p:nvPr/>
        </p:nvGrpSpPr>
        <p:grpSpPr>
          <a:xfrm>
            <a:off x="103111" y="2885778"/>
            <a:ext cx="6327911" cy="1212436"/>
            <a:chOff x="-138700" y="3716265"/>
            <a:chExt cx="6327911" cy="1212436"/>
          </a:xfrm>
        </p:grpSpPr>
        <p:pic>
          <p:nvPicPr>
            <p:cNvPr id="6" name="Image 5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-138700" y="3716265"/>
              <a:ext cx="2133898" cy="1000265"/>
            </a:xfrm>
            <a:prstGeom prst="rect">
              <a:avLst/>
            </a:prstGeom>
            <a:ln>
              <a:solidFill>
                <a:srgbClr val="FF0000"/>
              </a:solidFill>
            </a:ln>
          </p:spPr>
        </p:pic>
        <p:sp>
          <p:nvSpPr>
            <p:cNvPr id="11" name="Espace réservé du contenu 2"/>
            <p:cNvSpPr txBox="1">
              <a:spLocks/>
            </p:cNvSpPr>
            <p:nvPr/>
          </p:nvSpPr>
          <p:spPr>
            <a:xfrm>
              <a:off x="1781262" y="3843918"/>
              <a:ext cx="4407949" cy="1084783"/>
            </a:xfrm>
            <a:prstGeom prst="rect">
              <a:avLst/>
            </a:prstGeom>
            <a:ln>
              <a:solidFill>
                <a:srgbClr val="FF0000"/>
              </a:solidFill>
            </a:ln>
          </p:spPr>
          <p:txBody>
            <a:bodyPr vert="horz" lIns="91440" tIns="45720" rIns="91440" bIns="45720" rtlCol="0">
              <a:normAutofit fontScale="92500" lnSpcReduction="20000"/>
            </a:bodyPr>
            <a:lstStyle/>
            <a:p>
              <a:pPr marR="0" lvl="1" algn="ctr" defTabSz="914400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tabLst/>
                <a:defRPr/>
              </a:pPr>
              <a:r>
                <a:rPr kumimoji="0" lang="fr-FR" sz="28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00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Apparition alors de petits</a:t>
              </a:r>
              <a:r>
                <a:rPr kumimoji="0" lang="fr-FR" sz="2800" b="1" i="0" u="none" strike="noStrike" kern="1200" cap="none" spc="0" normalizeH="0" noProof="0" dirty="0">
                  <a:ln>
                    <a:noFill/>
                  </a:ln>
                  <a:solidFill>
                    <a:srgbClr val="FFFF00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 boutons </a:t>
              </a:r>
              <a:r>
                <a:rPr lang="fr-FR" sz="2800" b="1" dirty="0">
                  <a:solidFill>
                    <a:srgbClr val="FFFF00"/>
                  </a:solidFill>
                </a:rPr>
                <a:t>sur les titres : ce sont les filtres !</a:t>
              </a:r>
              <a:endParaRPr kumimoji="0" lang="fr-FR" sz="2400" b="0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</a:endParaRPr>
            </a:p>
          </p:txBody>
        </p:sp>
        <p:cxnSp>
          <p:nvCxnSpPr>
            <p:cNvPr id="13" name="Connecteur droit avec flèche 12"/>
            <p:cNvCxnSpPr/>
            <p:nvPr/>
          </p:nvCxnSpPr>
          <p:spPr>
            <a:xfrm flipH="1">
              <a:off x="1829828" y="4207622"/>
              <a:ext cx="557558" cy="97266"/>
            </a:xfrm>
            <a:prstGeom prst="straightConnector1">
              <a:avLst/>
            </a:prstGeom>
            <a:ln w="38100">
              <a:solidFill>
                <a:srgbClr val="FF0000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" name="Espace réservé du contenu 2"/>
          <p:cNvSpPr txBox="1">
            <a:spLocks/>
          </p:cNvSpPr>
          <p:nvPr/>
        </p:nvSpPr>
        <p:spPr>
          <a:xfrm>
            <a:off x="-373669" y="1718697"/>
            <a:ext cx="6768752" cy="1084783"/>
          </a:xfrm>
          <a:prstGeom prst="rect">
            <a:avLst/>
          </a:prstGeom>
          <a:ln>
            <a:solidFill>
              <a:srgbClr val="FF0000"/>
            </a:solidFill>
          </a:ln>
        </p:spPr>
        <p:txBody>
          <a:bodyPr vert="horz" lIns="91440" tIns="45720" rIns="91440" bIns="45720" rtlCol="0">
            <a:normAutofit fontScale="92500" lnSpcReduction="20000"/>
          </a:bodyPr>
          <a:lstStyle/>
          <a:p>
            <a:pPr marR="0" lvl="1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fr-FR" sz="28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Pour activer les filtres, il faut  cliquer sur une des cellules du tableau</a:t>
            </a:r>
            <a:r>
              <a:rPr kumimoji="0" lang="fr-FR" sz="2800" b="1" i="0" u="none" strike="noStrike" kern="1200" cap="none" spc="0" normalizeH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et chercher la commande en haut à droite</a:t>
            </a:r>
            <a:endParaRPr kumimoji="0" lang="fr-FR" sz="2400" b="0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</a:endParaRPr>
          </a:p>
        </p:txBody>
      </p:sp>
      <p:sp>
        <p:nvSpPr>
          <p:cNvPr id="5" name="Espace réservé du contenu 2"/>
          <p:cNvSpPr txBox="1">
            <a:spLocks/>
          </p:cNvSpPr>
          <p:nvPr/>
        </p:nvSpPr>
        <p:spPr>
          <a:xfrm>
            <a:off x="1913334" y="60555"/>
            <a:ext cx="6012160" cy="116929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R="0" lvl="1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fr-FR" sz="2800" b="1" i="0" u="sng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L’objectif</a:t>
            </a:r>
            <a:r>
              <a:rPr kumimoji="0" lang="fr-FR" sz="2800" b="1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des filtres est de masquer temporairement des lignes choisies </a:t>
            </a:r>
            <a:endParaRPr kumimoji="0" lang="fr-FR" sz="2400" b="0" i="0" u="none" strike="noStrike" kern="1200" cap="none" spc="0" normalizeH="0" baseline="0" noProof="0" dirty="0">
              <a:ln>
                <a:noFill/>
              </a:ln>
              <a:solidFill>
                <a:srgbClr val="00B0F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5" name="Image 1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rot="20480923">
            <a:off x="85796" y="956498"/>
            <a:ext cx="1384464" cy="516866"/>
          </a:xfrm>
          <a:prstGeom prst="rect">
            <a:avLst/>
          </a:prstGeom>
        </p:spPr>
      </p:pic>
      <p:cxnSp>
        <p:nvCxnSpPr>
          <p:cNvPr id="16" name="Connecteur droit avec flèche 15"/>
          <p:cNvCxnSpPr/>
          <p:nvPr/>
        </p:nvCxnSpPr>
        <p:spPr>
          <a:xfrm>
            <a:off x="5918175" y="2363288"/>
            <a:ext cx="1030089" cy="678029"/>
          </a:xfrm>
          <a:prstGeom prst="straightConnector1">
            <a:avLst/>
          </a:prstGeom>
          <a:ln w="38100">
            <a:solidFill>
              <a:srgbClr val="FF00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necteur droit avec flèche 17"/>
          <p:cNvCxnSpPr/>
          <p:nvPr/>
        </p:nvCxnSpPr>
        <p:spPr>
          <a:xfrm flipV="1">
            <a:off x="5918175" y="1959461"/>
            <a:ext cx="1606153" cy="209545"/>
          </a:xfrm>
          <a:prstGeom prst="straightConnector1">
            <a:avLst/>
          </a:prstGeom>
          <a:ln w="38100">
            <a:solidFill>
              <a:srgbClr val="FF00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Espace réservé du contenu 2"/>
          <p:cNvSpPr txBox="1">
            <a:spLocks/>
          </p:cNvSpPr>
          <p:nvPr/>
        </p:nvSpPr>
        <p:spPr>
          <a:xfrm>
            <a:off x="68242" y="4265333"/>
            <a:ext cx="5151831" cy="1082602"/>
          </a:xfrm>
          <a:prstGeom prst="rect">
            <a:avLst/>
          </a:prstGeom>
          <a:ln>
            <a:solidFill>
              <a:srgbClr val="FF0000"/>
            </a:solidFill>
          </a:ln>
        </p:spPr>
        <p:txBody>
          <a:bodyPr vert="horz" lIns="91440" tIns="45720" rIns="91440" bIns="45720" rtlCol="0">
            <a:normAutofit fontScale="85000" lnSpcReduction="10000"/>
          </a:bodyPr>
          <a:lstStyle/>
          <a:p>
            <a:pPr marR="0" lvl="1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fr-FR" sz="28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Cliquer</a:t>
            </a:r>
            <a:r>
              <a:rPr kumimoji="0" lang="fr-FR" sz="2800" b="1" i="0" u="none" strike="noStrike" kern="1200" cap="none" spc="0" normalizeH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sur ce bouton (d’une colonne choisie) et sélectionner les critères (requêtes) de filtration :</a:t>
            </a:r>
            <a:endParaRPr kumimoji="0" lang="fr-FR" sz="2400" b="0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</a:endParaRPr>
          </a:p>
        </p:txBody>
      </p:sp>
      <p:pic>
        <p:nvPicPr>
          <p:cNvPr id="26" name="Image 25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448440" y="3683457"/>
            <a:ext cx="2534004" cy="3096057"/>
          </a:xfrm>
          <a:prstGeom prst="rect">
            <a:avLst/>
          </a:prstGeom>
        </p:spPr>
      </p:pic>
      <p:cxnSp>
        <p:nvCxnSpPr>
          <p:cNvPr id="28" name="Connecteur droit avec flèche 27"/>
          <p:cNvCxnSpPr/>
          <p:nvPr/>
        </p:nvCxnSpPr>
        <p:spPr>
          <a:xfrm flipV="1">
            <a:off x="5220073" y="4428872"/>
            <a:ext cx="1210949" cy="39086"/>
          </a:xfrm>
          <a:prstGeom prst="straightConnector1">
            <a:avLst/>
          </a:prstGeom>
          <a:ln w="38100">
            <a:solidFill>
              <a:srgbClr val="FF00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Connecteur droit avec flèche 29"/>
          <p:cNvCxnSpPr/>
          <p:nvPr/>
        </p:nvCxnSpPr>
        <p:spPr>
          <a:xfrm>
            <a:off x="5220073" y="5347935"/>
            <a:ext cx="1580618" cy="905101"/>
          </a:xfrm>
          <a:prstGeom prst="straightConnector1">
            <a:avLst/>
          </a:prstGeom>
          <a:ln w="38100">
            <a:solidFill>
              <a:srgbClr val="FF00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Connecteur droit avec flèche 31"/>
          <p:cNvCxnSpPr/>
          <p:nvPr/>
        </p:nvCxnSpPr>
        <p:spPr>
          <a:xfrm>
            <a:off x="5220073" y="5138197"/>
            <a:ext cx="1501178" cy="414869"/>
          </a:xfrm>
          <a:prstGeom prst="straightConnector1">
            <a:avLst/>
          </a:prstGeom>
          <a:ln w="38100">
            <a:solidFill>
              <a:srgbClr val="FF00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Connecteur droit avec flèche 33"/>
          <p:cNvCxnSpPr>
            <a:stCxn id="25" idx="3"/>
          </p:cNvCxnSpPr>
          <p:nvPr/>
        </p:nvCxnSpPr>
        <p:spPr>
          <a:xfrm>
            <a:off x="5220073" y="4806634"/>
            <a:ext cx="1175010" cy="54185"/>
          </a:xfrm>
          <a:prstGeom prst="straightConnector1">
            <a:avLst/>
          </a:prstGeom>
          <a:ln w="38100">
            <a:solidFill>
              <a:srgbClr val="FF00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2" name="Image 41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0" y="5540235"/>
            <a:ext cx="1742353" cy="1239279"/>
          </a:xfrm>
          <a:prstGeom prst="rect">
            <a:avLst/>
          </a:prstGeom>
        </p:spPr>
      </p:pic>
      <p:sp>
        <p:nvSpPr>
          <p:cNvPr id="49" name="Espace réservé du contenu 2"/>
          <p:cNvSpPr txBox="1">
            <a:spLocks/>
          </p:cNvSpPr>
          <p:nvPr/>
        </p:nvSpPr>
        <p:spPr>
          <a:xfrm>
            <a:off x="1794647" y="5651360"/>
            <a:ext cx="3574188" cy="1082602"/>
          </a:xfrm>
          <a:prstGeom prst="rect">
            <a:avLst/>
          </a:prstGeom>
          <a:ln>
            <a:solidFill>
              <a:srgbClr val="FF0000"/>
            </a:solidFill>
          </a:ln>
        </p:spPr>
        <p:txBody>
          <a:bodyPr vert="horz" lIns="91440" tIns="45720" rIns="91440" bIns="45720" rtlCol="0">
            <a:normAutofit fontScale="77500" lnSpcReduction="20000"/>
          </a:bodyPr>
          <a:lstStyle/>
          <a:p>
            <a:pPr marR="0" lvl="1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fr-FR" sz="28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Pour quitter le filtrage, cliquer en haut à droite de l’écran « Effacer »</a:t>
            </a:r>
            <a:endParaRPr kumimoji="0" lang="fr-FR" sz="2400" b="0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</a:endParaRPr>
          </a:p>
        </p:txBody>
      </p:sp>
      <p:cxnSp>
        <p:nvCxnSpPr>
          <p:cNvPr id="50" name="Connecteur droit avec flèche 49"/>
          <p:cNvCxnSpPr/>
          <p:nvPr/>
        </p:nvCxnSpPr>
        <p:spPr>
          <a:xfrm flipH="1">
            <a:off x="1056537" y="5990868"/>
            <a:ext cx="1145709" cy="262168"/>
          </a:xfrm>
          <a:prstGeom prst="straightConnector1">
            <a:avLst/>
          </a:prstGeom>
          <a:ln w="38100">
            <a:solidFill>
              <a:srgbClr val="FF00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940813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648150"/>
            <a:ext cx="1835696" cy="2209850"/>
          </a:xfrm>
          <a:prstGeom prst="rect">
            <a:avLst/>
          </a:prstGeom>
        </p:spPr>
      </p:pic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23528" y="177614"/>
            <a:ext cx="5256584" cy="648072"/>
          </a:xfrm>
          <a:solidFill>
            <a:srgbClr val="7030A0"/>
          </a:solidFill>
          <a:ln w="38100">
            <a:solidFill>
              <a:srgbClr val="FF0000"/>
            </a:solidFill>
          </a:ln>
        </p:spPr>
        <p:txBody>
          <a:bodyPr>
            <a:noAutofit/>
          </a:bodyPr>
          <a:lstStyle/>
          <a:p>
            <a:pPr marL="457200" lvl="1" indent="0">
              <a:buNone/>
            </a:pPr>
            <a:r>
              <a:rPr lang="fr-FR" sz="3600" b="1" dirty="0">
                <a:solidFill>
                  <a:srgbClr val="FFFF00"/>
                </a:solidFill>
              </a:rPr>
              <a:t>Vocabulaire de base</a:t>
            </a:r>
          </a:p>
        </p:txBody>
      </p:sp>
      <p:grpSp>
        <p:nvGrpSpPr>
          <p:cNvPr id="5" name="Groupe 4"/>
          <p:cNvGrpSpPr/>
          <p:nvPr/>
        </p:nvGrpSpPr>
        <p:grpSpPr>
          <a:xfrm>
            <a:off x="8121144" y="30064"/>
            <a:ext cx="961441" cy="1166688"/>
            <a:chOff x="7943124" y="30064"/>
            <a:chExt cx="1139462" cy="1382712"/>
          </a:xfrm>
        </p:grpSpPr>
        <p:pic>
          <p:nvPicPr>
            <p:cNvPr id="7" name="Image 6">
              <a:hlinkClick r:id="rId3" action="ppaction://hlinksldjump"/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943124" y="30064"/>
              <a:ext cx="1139462" cy="1094679"/>
            </a:xfrm>
            <a:prstGeom prst="rect">
              <a:avLst/>
            </a:prstGeom>
          </p:spPr>
        </p:pic>
        <p:sp>
          <p:nvSpPr>
            <p:cNvPr id="4" name="ZoneTexte 3"/>
            <p:cNvSpPr txBox="1"/>
            <p:nvPr/>
          </p:nvSpPr>
          <p:spPr>
            <a:xfrm>
              <a:off x="7943124" y="1043444"/>
              <a:ext cx="1139462" cy="369332"/>
            </a:xfrm>
            <a:prstGeom prst="rect">
              <a:avLst/>
            </a:prstGeom>
            <a:solidFill>
              <a:schemeClr val="tx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fr-FR" b="1" dirty="0">
                  <a:solidFill>
                    <a:schemeClr val="bg1"/>
                  </a:solidFill>
                </a:rPr>
                <a:t>Menu</a:t>
              </a:r>
            </a:p>
          </p:txBody>
        </p:sp>
      </p:grpSp>
      <p:sp>
        <p:nvSpPr>
          <p:cNvPr id="9" name="Espace réservé du contenu 2"/>
          <p:cNvSpPr txBox="1">
            <a:spLocks/>
          </p:cNvSpPr>
          <p:nvPr/>
        </p:nvSpPr>
        <p:spPr>
          <a:xfrm>
            <a:off x="-167326" y="1018256"/>
            <a:ext cx="8110450" cy="4039268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>
              <a:buFont typeface="Wingdings" panose="05000000000000000000" pitchFamily="2" charset="2"/>
              <a:buChar char="q"/>
            </a:pPr>
            <a:r>
              <a:rPr lang="fr-FR" dirty="0"/>
              <a:t>  Un </a:t>
            </a:r>
            <a:r>
              <a:rPr lang="fr-FR" b="1" dirty="0">
                <a:solidFill>
                  <a:srgbClr val="FFFF00"/>
                </a:solidFill>
              </a:rPr>
              <a:t>classeur</a:t>
            </a:r>
            <a:r>
              <a:rPr lang="fr-FR" dirty="0"/>
              <a:t> est un fichier EXCEL, composé de 1 ou plusieurs </a:t>
            </a:r>
            <a:r>
              <a:rPr lang="fr-FR" b="1" dirty="0">
                <a:solidFill>
                  <a:srgbClr val="FFFF00"/>
                </a:solidFill>
              </a:rPr>
              <a:t>feuilles</a:t>
            </a:r>
            <a:r>
              <a:rPr lang="fr-FR" dirty="0"/>
              <a:t>.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fr-FR" dirty="0"/>
              <a:t>  Chaque feuille est organisée en </a:t>
            </a:r>
            <a:r>
              <a:rPr lang="fr-FR" b="1" dirty="0">
                <a:solidFill>
                  <a:srgbClr val="FFFF00"/>
                </a:solidFill>
              </a:rPr>
              <a:t>lignes</a:t>
            </a:r>
            <a:r>
              <a:rPr lang="fr-FR" dirty="0"/>
              <a:t> (</a:t>
            </a:r>
            <a:r>
              <a:rPr lang="fr-FR" b="1" dirty="0">
                <a:solidFill>
                  <a:srgbClr val="FFFF00"/>
                </a:solidFill>
              </a:rPr>
              <a:t>enregistrements</a:t>
            </a:r>
            <a:r>
              <a:rPr lang="fr-FR" dirty="0"/>
              <a:t>) et en </a:t>
            </a:r>
            <a:r>
              <a:rPr lang="fr-FR" b="1" dirty="0">
                <a:solidFill>
                  <a:srgbClr val="FFFF00"/>
                </a:solidFill>
              </a:rPr>
              <a:t>colonnes </a:t>
            </a:r>
            <a:r>
              <a:rPr lang="fr-FR" b="1" dirty="0"/>
              <a:t>(</a:t>
            </a:r>
            <a:r>
              <a:rPr lang="fr-FR" b="1" dirty="0">
                <a:solidFill>
                  <a:srgbClr val="FFFF00"/>
                </a:solidFill>
              </a:rPr>
              <a:t>champs</a:t>
            </a:r>
            <a:r>
              <a:rPr lang="fr-FR" b="1" dirty="0"/>
              <a:t>)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fr-FR" dirty="0"/>
              <a:t>  </a:t>
            </a:r>
            <a:r>
              <a:rPr lang="fr-FR" b="1" dirty="0">
                <a:solidFill>
                  <a:srgbClr val="FFFF00"/>
                </a:solidFill>
              </a:rPr>
              <a:t>Cellule</a:t>
            </a:r>
            <a:r>
              <a:rPr lang="fr-FR" dirty="0"/>
              <a:t> </a:t>
            </a:r>
            <a:r>
              <a:rPr lang="fr-FR" dirty="0">
                <a:sym typeface="Wingdings" panose="05000000000000000000" pitchFamily="2" charset="2"/>
              </a:rPr>
              <a:t>  ce sont les cases du tableau</a:t>
            </a:r>
            <a:endParaRPr lang="fr-FR" dirty="0"/>
          </a:p>
          <a:p>
            <a:pPr lvl="1">
              <a:buFont typeface="Wingdings" panose="05000000000000000000" pitchFamily="2" charset="2"/>
              <a:buChar char="q"/>
            </a:pPr>
            <a:r>
              <a:rPr lang="fr-FR" dirty="0"/>
              <a:t>  </a:t>
            </a:r>
            <a:r>
              <a:rPr lang="fr-FR" b="1" dirty="0">
                <a:solidFill>
                  <a:srgbClr val="FFFF00"/>
                </a:solidFill>
              </a:rPr>
              <a:t>Format</a:t>
            </a:r>
            <a:r>
              <a:rPr lang="fr-FR" dirty="0"/>
              <a:t> de la cellule : Caractéristique de la cellule fonction de l’information donnée par cette dernière (texte, nombre, date, prix …) 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fr-FR" dirty="0"/>
              <a:t>   </a:t>
            </a:r>
            <a:r>
              <a:rPr lang="fr-FR" b="1" dirty="0">
                <a:solidFill>
                  <a:srgbClr val="FFFF00"/>
                </a:solidFill>
              </a:rPr>
              <a:t>Cellule calcul </a:t>
            </a:r>
            <a:r>
              <a:rPr lang="fr-FR" dirty="0"/>
              <a:t>: cellule qui sera soumis à un calcul dépendant de la valeur d’une ou d’autres cellules</a:t>
            </a:r>
          </a:p>
        </p:txBody>
      </p:sp>
      <p:sp>
        <p:nvSpPr>
          <p:cNvPr id="10" name="Espace réservé du contenu 2"/>
          <p:cNvSpPr txBox="1">
            <a:spLocks/>
          </p:cNvSpPr>
          <p:nvPr/>
        </p:nvSpPr>
        <p:spPr>
          <a:xfrm>
            <a:off x="1835696" y="5445224"/>
            <a:ext cx="6768752" cy="1010735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08000" lvl="1" indent="0" algn="ctr">
              <a:buNone/>
            </a:pPr>
            <a:r>
              <a:rPr lang="fr-FR" b="1" u="sng" dirty="0">
                <a:solidFill>
                  <a:srgbClr val="FFFF00"/>
                </a:solidFill>
              </a:rPr>
              <a:t>Astuce :</a:t>
            </a:r>
            <a:r>
              <a:rPr lang="fr-FR" dirty="0"/>
              <a:t> Sur Excel ,pour sélectionner tout un tableau  </a:t>
            </a:r>
            <a:r>
              <a:rPr lang="fr-FR" dirty="0">
                <a:sym typeface="Wingdings" panose="05000000000000000000" pitchFamily="2" charset="2"/>
              </a:rPr>
              <a:t> taper Ctrl + *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434274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contenu 2"/>
          <p:cNvSpPr txBox="1">
            <a:spLocks/>
          </p:cNvSpPr>
          <p:nvPr/>
        </p:nvSpPr>
        <p:spPr>
          <a:xfrm>
            <a:off x="292903" y="1801356"/>
            <a:ext cx="6627206" cy="39552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R="0" lvl="1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fr-FR" sz="32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DEFINITION d’un tableau croisé dynamique</a:t>
            </a:r>
          </a:p>
          <a:p>
            <a:pPr marR="0" lvl="1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fr-FR" sz="3200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R="0" lvl="1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fr-FR" sz="3200" b="1" dirty="0"/>
              <a:t>Outil permettant de synthétiser et analyser une base de données rapidement et assez simplement</a:t>
            </a:r>
          </a:p>
          <a:p>
            <a:pPr marR="0" lvl="1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fr-FR" sz="32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fr-FR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8" name="Groupe 7"/>
          <p:cNvGrpSpPr/>
          <p:nvPr/>
        </p:nvGrpSpPr>
        <p:grpSpPr>
          <a:xfrm>
            <a:off x="8100392" y="30064"/>
            <a:ext cx="982194" cy="1191871"/>
            <a:chOff x="7943124" y="30064"/>
            <a:chExt cx="1139462" cy="1382712"/>
          </a:xfrm>
        </p:grpSpPr>
        <p:pic>
          <p:nvPicPr>
            <p:cNvPr id="9" name="Image 8">
              <a:hlinkClick r:id="rId2" action="ppaction://hlinksldjump"/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943124" y="30064"/>
              <a:ext cx="1139462" cy="1094679"/>
            </a:xfrm>
            <a:prstGeom prst="rect">
              <a:avLst/>
            </a:prstGeom>
          </p:spPr>
        </p:pic>
        <p:sp>
          <p:nvSpPr>
            <p:cNvPr id="10" name="ZoneTexte 9"/>
            <p:cNvSpPr txBox="1"/>
            <p:nvPr/>
          </p:nvSpPr>
          <p:spPr>
            <a:xfrm>
              <a:off x="7943124" y="1043444"/>
              <a:ext cx="1139462" cy="369332"/>
            </a:xfrm>
            <a:prstGeom prst="rect">
              <a:avLst/>
            </a:prstGeom>
            <a:solidFill>
              <a:schemeClr val="tx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fr-FR" b="1" dirty="0">
                  <a:solidFill>
                    <a:schemeClr val="bg1"/>
                  </a:solidFill>
                </a:rPr>
                <a:t>Menu</a:t>
              </a:r>
            </a:p>
          </p:txBody>
        </p:sp>
      </p:grpSp>
      <p:sp>
        <p:nvSpPr>
          <p:cNvPr id="12" name="Parchemin horizontal 11"/>
          <p:cNvSpPr/>
          <p:nvPr/>
        </p:nvSpPr>
        <p:spPr>
          <a:xfrm>
            <a:off x="211932" y="83985"/>
            <a:ext cx="4680520" cy="1431429"/>
          </a:xfrm>
          <a:prstGeom prst="horizontalScroll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>
              <a:spcBef>
                <a:spcPts val="600"/>
              </a:spcBef>
            </a:pPr>
            <a:r>
              <a:rPr lang="fr-FR" sz="3200" b="1" dirty="0">
                <a:solidFill>
                  <a:srgbClr val="FFFF00"/>
                </a:solidFill>
              </a:rPr>
              <a:t>Tableau croisée dynamique  TCD</a:t>
            </a:r>
            <a:endParaRPr lang="fr-FR" sz="3200" dirty="0"/>
          </a:p>
        </p:txBody>
      </p:sp>
      <p:sp>
        <p:nvSpPr>
          <p:cNvPr id="11" name="Titre 1"/>
          <p:cNvSpPr txBox="1">
            <a:spLocks/>
          </p:cNvSpPr>
          <p:nvPr/>
        </p:nvSpPr>
        <p:spPr>
          <a:xfrm rot="850433">
            <a:off x="5072377" y="990247"/>
            <a:ext cx="4067859" cy="634082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38100">
            <a:solidFill>
              <a:srgbClr val="FFFF00"/>
            </a:solidFill>
          </a:ln>
        </p:spPr>
        <p:txBody>
          <a:bodyPr vert="horz" lIns="91440" tIns="45720" rIns="91440" bIns="45720" rtlCol="0" anchor="ctr">
            <a:normAutofit fontScale="90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dirty="0">
                <a:solidFill>
                  <a:schemeClr val="accent2">
                    <a:lumMod val="75000"/>
                  </a:schemeClr>
                </a:solidFill>
              </a:rPr>
              <a:t>5 slides à suivre</a:t>
            </a:r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20109" y="5445224"/>
            <a:ext cx="2162477" cy="1305107"/>
          </a:xfrm>
          <a:prstGeom prst="rect">
            <a:avLst/>
          </a:prstGeom>
        </p:spPr>
      </p:pic>
      <p:sp>
        <p:nvSpPr>
          <p:cNvPr id="13" name="Espace réservé du contenu 2"/>
          <p:cNvSpPr txBox="1">
            <a:spLocks/>
          </p:cNvSpPr>
          <p:nvPr/>
        </p:nvSpPr>
        <p:spPr>
          <a:xfrm>
            <a:off x="4530446" y="5696848"/>
            <a:ext cx="2389663" cy="556610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/>
          <a:p>
            <a:pPr marR="0" lvl="1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fr-FR" sz="3200" b="1" dirty="0"/>
              <a:t>La suite …</a:t>
            </a:r>
            <a:endParaRPr kumimoji="0" lang="fr-FR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365398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mph" presetSubtype="0" fill="remove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50" autoRev="1" fill="remove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7" dur="250" autoRev="1" fill="remove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8" dur="250" autoRev="1" fill="remove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250" autoRev="1" fill="remove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7" presetClass="emph" presetSubtype="0" fill="remove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2" dur="250" autoRev="1" fill="remove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3" dur="250" autoRev="1" fill="remove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4" dur="250" autoRev="1" fill="remove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250" autoRev="1" fill="remove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7" presetClass="emph" presetSubtype="0" fill="remove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8" dur="250" autoRev="1" fill="remove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9" dur="250" autoRev="1" fill="remove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20" dur="250" autoRev="1" fill="remove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1" dur="250" autoRev="1" fill="remove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1" grpId="1" animBg="1"/>
      <p:bldP spid="11" grpId="2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contenu 2"/>
          <p:cNvSpPr txBox="1">
            <a:spLocks/>
          </p:cNvSpPr>
          <p:nvPr/>
        </p:nvSpPr>
        <p:spPr>
          <a:xfrm>
            <a:off x="-344934" y="891359"/>
            <a:ext cx="8445326" cy="9508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R="0" lvl="1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fr-FR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L’objectif est de créer</a:t>
            </a:r>
            <a:r>
              <a:rPr kumimoji="0" lang="fr-FR" sz="2800" b="1" i="0" u="none" strike="noStrike" kern="1200" cap="none" spc="0" normalizeH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un tableau à partir de champs ciblés. Pour ceci : 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endParaRPr kumimoji="0" lang="fr-FR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8" name="Groupe 7"/>
          <p:cNvGrpSpPr/>
          <p:nvPr/>
        </p:nvGrpSpPr>
        <p:grpSpPr>
          <a:xfrm>
            <a:off x="8100392" y="30064"/>
            <a:ext cx="982194" cy="1191871"/>
            <a:chOff x="7943124" y="30064"/>
            <a:chExt cx="1139462" cy="1382712"/>
          </a:xfrm>
        </p:grpSpPr>
        <p:pic>
          <p:nvPicPr>
            <p:cNvPr id="9" name="Image 8">
              <a:hlinkClick r:id="rId2" action="ppaction://hlinksldjump"/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943124" y="30064"/>
              <a:ext cx="1139462" cy="1094679"/>
            </a:xfrm>
            <a:prstGeom prst="rect">
              <a:avLst/>
            </a:prstGeom>
          </p:spPr>
        </p:pic>
        <p:sp>
          <p:nvSpPr>
            <p:cNvPr id="10" name="ZoneTexte 9"/>
            <p:cNvSpPr txBox="1"/>
            <p:nvPr/>
          </p:nvSpPr>
          <p:spPr>
            <a:xfrm>
              <a:off x="7943124" y="1043444"/>
              <a:ext cx="1139462" cy="369332"/>
            </a:xfrm>
            <a:prstGeom prst="rect">
              <a:avLst/>
            </a:prstGeom>
            <a:solidFill>
              <a:schemeClr val="tx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fr-FR" b="1" dirty="0">
                  <a:solidFill>
                    <a:schemeClr val="bg1"/>
                  </a:solidFill>
                </a:rPr>
                <a:t>Menu</a:t>
              </a:r>
            </a:p>
          </p:txBody>
        </p:sp>
      </p:grpSp>
      <p:sp>
        <p:nvSpPr>
          <p:cNvPr id="12" name="Parchemin horizontal 11"/>
          <p:cNvSpPr/>
          <p:nvPr/>
        </p:nvSpPr>
        <p:spPr>
          <a:xfrm>
            <a:off x="179512" y="113329"/>
            <a:ext cx="7672436" cy="777061"/>
          </a:xfrm>
          <a:prstGeom prst="horizontalScroll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>
              <a:spcBef>
                <a:spcPts val="600"/>
              </a:spcBef>
            </a:pPr>
            <a:r>
              <a:rPr lang="fr-FR" sz="3200" b="1" dirty="0">
                <a:solidFill>
                  <a:srgbClr val="FFFF00"/>
                </a:solidFill>
              </a:rPr>
              <a:t>Tableau croisée dynamique  TCD</a:t>
            </a:r>
            <a:endParaRPr lang="fr-FR" sz="3200" dirty="0"/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19513" y="3997469"/>
            <a:ext cx="1800959" cy="2731206"/>
          </a:xfrm>
          <a:prstGeom prst="rect">
            <a:avLst/>
          </a:prstGeom>
        </p:spPr>
      </p:pic>
      <p:pic>
        <p:nvPicPr>
          <p:cNvPr id="4" name="Image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981028" y="6222322"/>
            <a:ext cx="2795387" cy="448458"/>
          </a:xfrm>
          <a:prstGeom prst="rect">
            <a:avLst/>
          </a:prstGeom>
        </p:spPr>
      </p:pic>
      <p:sp>
        <p:nvSpPr>
          <p:cNvPr id="13" name="Espace réservé du contenu 2"/>
          <p:cNvSpPr txBox="1">
            <a:spLocks/>
          </p:cNvSpPr>
          <p:nvPr/>
        </p:nvSpPr>
        <p:spPr>
          <a:xfrm>
            <a:off x="-144016" y="2035098"/>
            <a:ext cx="8964488" cy="1757784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10000"/>
          </a:bodyPr>
          <a:lstStyle/>
          <a:p>
            <a:pPr marL="482400" marR="0" lvl="1" algn="l" defTabSz="914400" rtl="0" eaLnBrk="1" fontAlgn="auto" latinLnBrk="0" hangingPunct="1">
              <a:lnSpc>
                <a:spcPct val="13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fr-FR" sz="32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Dans INSERTION , cliquer sur « </a:t>
            </a:r>
            <a:r>
              <a:rPr kumimoji="0" lang="fr-FR" sz="32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Tableaux</a:t>
            </a:r>
            <a:r>
              <a:rPr kumimoji="0" lang="fr-FR" sz="3200" b="1" i="0" u="none" strike="noStrike" kern="1200" cap="none" spc="0" normalizeH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croisés dynamiques</a:t>
            </a:r>
            <a:r>
              <a:rPr kumimoji="0" lang="fr-FR" sz="3200" b="1" i="0" u="none" strike="noStrike" kern="1200" cap="none" spc="0" normalizeH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 »</a:t>
            </a:r>
          </a:p>
          <a:p>
            <a:pPr marL="482400" marR="0" lvl="1" algn="l" defTabSz="914400" rtl="0" eaLnBrk="1" fontAlgn="auto" latinLnBrk="0" hangingPunct="1">
              <a:lnSpc>
                <a:spcPct val="13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fr-FR" sz="3200" b="1" i="0" u="none" strike="noStrike" kern="1200" cap="none" spc="0" normalizeH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fr-FR" sz="3200" b="1" i="0" u="none" strike="noStrike" kern="1200" cap="none" spc="0" normalizeH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Wingdings" panose="05000000000000000000" pitchFamily="2" charset="2"/>
              </a:rPr>
              <a:t>                       Le créer dans une nouvelle feuille de calcul</a:t>
            </a:r>
            <a:endParaRPr kumimoji="0" lang="fr-FR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87624" y="3124648"/>
            <a:ext cx="1139203" cy="1029400"/>
          </a:xfrm>
          <a:prstGeom prst="rect">
            <a:avLst/>
          </a:prstGeom>
        </p:spPr>
      </p:pic>
      <p:pic>
        <p:nvPicPr>
          <p:cNvPr id="7" name="Image 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26543" y="5044157"/>
            <a:ext cx="1322162" cy="1060635"/>
          </a:xfrm>
          <a:prstGeom prst="rect">
            <a:avLst/>
          </a:prstGeom>
        </p:spPr>
      </p:pic>
      <p:sp>
        <p:nvSpPr>
          <p:cNvPr id="14" name="Espace réservé du contenu 2"/>
          <p:cNvSpPr txBox="1">
            <a:spLocks/>
          </p:cNvSpPr>
          <p:nvPr/>
        </p:nvSpPr>
        <p:spPr>
          <a:xfrm>
            <a:off x="592589" y="4297424"/>
            <a:ext cx="2064925" cy="602799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/>
          <a:p>
            <a:pPr marL="482400" marR="0" lvl="1" algn="l" defTabSz="914400" rtl="0" eaLnBrk="1" fontAlgn="auto" latinLnBrk="0" hangingPunct="1">
              <a:lnSpc>
                <a:spcPct val="13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fr-FR" sz="27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Ou bien</a:t>
            </a:r>
            <a:endParaRPr kumimoji="0" lang="fr-FR" sz="27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16" name="Connecteur droit avec flèche 15"/>
          <p:cNvCxnSpPr>
            <a:stCxn id="4" idx="3"/>
          </p:cNvCxnSpPr>
          <p:nvPr/>
        </p:nvCxnSpPr>
        <p:spPr>
          <a:xfrm flipV="1">
            <a:off x="4776415" y="5671862"/>
            <a:ext cx="2099841" cy="774689"/>
          </a:xfrm>
          <a:prstGeom prst="straightConnector1">
            <a:avLst/>
          </a:prstGeom>
          <a:noFill/>
          <a:ln w="38100">
            <a:solidFill>
              <a:srgbClr val="FF0000"/>
            </a:solidFill>
            <a:headEnd type="none" w="med" len="med"/>
            <a:tailEnd type="arrow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19" name="Connecteur droit avec flèche 18"/>
          <p:cNvCxnSpPr/>
          <p:nvPr/>
        </p:nvCxnSpPr>
        <p:spPr>
          <a:xfrm>
            <a:off x="2676485" y="3997469"/>
            <a:ext cx="4199771" cy="1117512"/>
          </a:xfrm>
          <a:prstGeom prst="straightConnector1">
            <a:avLst/>
          </a:prstGeom>
          <a:noFill/>
          <a:ln w="38100">
            <a:solidFill>
              <a:srgbClr val="FF0000"/>
            </a:solidFill>
            <a:headEnd type="none" w="med" len="med"/>
            <a:tailEnd type="arrow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23" name="Forme libre 22"/>
          <p:cNvSpPr/>
          <p:nvPr/>
        </p:nvSpPr>
        <p:spPr>
          <a:xfrm>
            <a:off x="1965278" y="5390793"/>
            <a:ext cx="832513" cy="714000"/>
          </a:xfrm>
          <a:custGeom>
            <a:avLst/>
            <a:gdLst>
              <a:gd name="connsiteX0" fmla="*/ 0 w 832513"/>
              <a:gd name="connsiteY0" fmla="*/ 13721 h 818939"/>
              <a:gd name="connsiteX1" fmla="*/ 586853 w 832513"/>
              <a:gd name="connsiteY1" fmla="*/ 109256 h 818939"/>
              <a:gd name="connsiteX2" fmla="*/ 832513 w 832513"/>
              <a:gd name="connsiteY2" fmla="*/ 818939 h 8189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32513" h="818939">
                <a:moveTo>
                  <a:pt x="0" y="13721"/>
                </a:moveTo>
                <a:cubicBezTo>
                  <a:pt x="224050" y="-5613"/>
                  <a:pt x="448101" y="-24947"/>
                  <a:pt x="586853" y="109256"/>
                </a:cubicBezTo>
                <a:cubicBezTo>
                  <a:pt x="725605" y="243459"/>
                  <a:pt x="779059" y="531199"/>
                  <a:pt x="832513" y="818939"/>
                </a:cubicBezTo>
              </a:path>
            </a:pathLst>
          </a:custGeom>
          <a:noFill/>
          <a:ln w="38100">
            <a:solidFill>
              <a:srgbClr val="FF0000"/>
            </a:solidFill>
            <a:headEnd type="none" w="med" len="med"/>
            <a:tailEnd type="arrow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674762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contenu 2"/>
          <p:cNvSpPr txBox="1">
            <a:spLocks/>
          </p:cNvSpPr>
          <p:nvPr/>
        </p:nvSpPr>
        <p:spPr>
          <a:xfrm>
            <a:off x="52058" y="987678"/>
            <a:ext cx="5580112" cy="1065401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/>
          <a:p>
            <a:pPr lvl="1" algn="ctr">
              <a:spcBef>
                <a:spcPct val="20000"/>
              </a:spcBef>
              <a:defRPr/>
            </a:pPr>
            <a:r>
              <a:rPr lang="fr-FR" sz="2800" b="1" dirty="0"/>
              <a:t>A droite de l’écran vous avez une fenêtre pour choisir vos </a:t>
            </a:r>
            <a:r>
              <a:rPr lang="fr-FR" sz="2800" b="1" dirty="0">
                <a:solidFill>
                  <a:srgbClr val="FFFF00"/>
                </a:solidFill>
              </a:rPr>
              <a:t>champs</a:t>
            </a:r>
            <a:r>
              <a:rPr lang="fr-FR" sz="2800" b="1" dirty="0"/>
              <a:t> qui alimenterons le tableau croisé.</a:t>
            </a:r>
            <a:endParaRPr kumimoji="0" lang="fr-FR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8" name="Groupe 7"/>
          <p:cNvGrpSpPr/>
          <p:nvPr/>
        </p:nvGrpSpPr>
        <p:grpSpPr>
          <a:xfrm>
            <a:off x="8172400" y="30064"/>
            <a:ext cx="910186" cy="1166688"/>
            <a:chOff x="7943124" y="30064"/>
            <a:chExt cx="1139462" cy="1382712"/>
          </a:xfrm>
        </p:grpSpPr>
        <p:pic>
          <p:nvPicPr>
            <p:cNvPr id="9" name="Image 8">
              <a:hlinkClick r:id="rId2" action="ppaction://hlinksldjump"/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943124" y="30064"/>
              <a:ext cx="1139462" cy="1094679"/>
            </a:xfrm>
            <a:prstGeom prst="rect">
              <a:avLst/>
            </a:prstGeom>
          </p:spPr>
        </p:pic>
        <p:sp>
          <p:nvSpPr>
            <p:cNvPr id="10" name="ZoneTexte 9"/>
            <p:cNvSpPr txBox="1"/>
            <p:nvPr/>
          </p:nvSpPr>
          <p:spPr>
            <a:xfrm>
              <a:off x="7943124" y="1043444"/>
              <a:ext cx="1139462" cy="369332"/>
            </a:xfrm>
            <a:prstGeom prst="rect">
              <a:avLst/>
            </a:prstGeom>
            <a:solidFill>
              <a:schemeClr val="tx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fr-FR" b="1" dirty="0">
                  <a:solidFill>
                    <a:schemeClr val="bg1"/>
                  </a:solidFill>
                </a:rPr>
                <a:t>Menu</a:t>
              </a:r>
            </a:p>
          </p:txBody>
        </p:sp>
      </p:grpSp>
      <p:sp>
        <p:nvSpPr>
          <p:cNvPr id="12" name="Parchemin horizontal 11"/>
          <p:cNvSpPr/>
          <p:nvPr/>
        </p:nvSpPr>
        <p:spPr>
          <a:xfrm>
            <a:off x="251520" y="63574"/>
            <a:ext cx="5894071" cy="777061"/>
          </a:xfrm>
          <a:prstGeom prst="horizontalScroll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pAutoFit/>
          </a:bodyPr>
          <a:lstStyle/>
          <a:p>
            <a:pPr algn="ctr">
              <a:spcBef>
                <a:spcPts val="600"/>
              </a:spcBef>
            </a:pPr>
            <a:r>
              <a:rPr lang="fr-FR" sz="3200" b="1" dirty="0">
                <a:solidFill>
                  <a:srgbClr val="FFFF00"/>
                </a:solidFill>
              </a:rPr>
              <a:t>Tableau croisée dynamique  TCD</a:t>
            </a:r>
            <a:endParaRPr lang="fr-FR" sz="3200" dirty="0"/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95137" y="1257503"/>
            <a:ext cx="3162741" cy="4553585"/>
          </a:xfrm>
          <a:prstGeom prst="rect">
            <a:avLst/>
          </a:prstGeom>
        </p:spPr>
      </p:pic>
      <p:sp>
        <p:nvSpPr>
          <p:cNvPr id="11" name="Espace réservé du contenu 2"/>
          <p:cNvSpPr txBox="1">
            <a:spLocks/>
          </p:cNvSpPr>
          <p:nvPr/>
        </p:nvSpPr>
        <p:spPr>
          <a:xfrm>
            <a:off x="-140804" y="3112732"/>
            <a:ext cx="5965836" cy="1065401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/>
          <a:p>
            <a:pPr lvl="1" algn="ctr">
              <a:spcBef>
                <a:spcPct val="20000"/>
              </a:spcBef>
              <a:defRPr/>
            </a:pPr>
            <a:r>
              <a:rPr lang="fr-FR" sz="2800" b="1" dirty="0"/>
              <a:t>Faire des tableaux croisés qui ont </a:t>
            </a:r>
            <a:r>
              <a:rPr lang="fr-FR" sz="2800" b="1" dirty="0">
                <a:solidFill>
                  <a:srgbClr val="FFFF00"/>
                </a:solidFill>
              </a:rPr>
              <a:t>plus de lignes que de colonnes</a:t>
            </a:r>
            <a:r>
              <a:rPr lang="fr-FR" sz="2800" b="1" dirty="0"/>
              <a:t> (ils seront plus lisibles).</a:t>
            </a:r>
          </a:p>
          <a:p>
            <a:pPr lvl="1">
              <a:spcBef>
                <a:spcPct val="20000"/>
              </a:spcBef>
              <a:defRPr/>
            </a:pPr>
            <a:endParaRPr lang="fr-FR" sz="2800" b="1" dirty="0"/>
          </a:p>
          <a:p>
            <a:pPr lvl="1">
              <a:spcBef>
                <a:spcPct val="20000"/>
              </a:spcBef>
              <a:defRPr/>
            </a:pPr>
            <a:endParaRPr lang="fr-FR" sz="2800" b="1" dirty="0"/>
          </a:p>
          <a:p>
            <a:pPr marL="914400" lvl="1" indent="-457200">
              <a:spcBef>
                <a:spcPct val="20000"/>
              </a:spcBef>
              <a:buFontTx/>
              <a:buChar char="-"/>
              <a:defRPr/>
            </a:pPr>
            <a:endParaRPr kumimoji="0" lang="fr-FR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Forme libre 6"/>
          <p:cNvSpPr/>
          <p:nvPr/>
        </p:nvSpPr>
        <p:spPr>
          <a:xfrm>
            <a:off x="6915789" y="2327045"/>
            <a:ext cx="968580" cy="2470107"/>
          </a:xfrm>
          <a:custGeom>
            <a:avLst/>
            <a:gdLst>
              <a:gd name="connsiteX0" fmla="*/ 0 w 1460311"/>
              <a:gd name="connsiteY0" fmla="*/ 0 h 2292824"/>
              <a:gd name="connsiteX1" fmla="*/ 1146412 w 1460311"/>
              <a:gd name="connsiteY1" fmla="*/ 436729 h 2292824"/>
              <a:gd name="connsiteX2" fmla="*/ 1460311 w 1460311"/>
              <a:gd name="connsiteY2" fmla="*/ 2292824 h 2292824"/>
              <a:gd name="connsiteX0" fmla="*/ 0 w 1231161"/>
              <a:gd name="connsiteY0" fmla="*/ 0 h 2292824"/>
              <a:gd name="connsiteX1" fmla="*/ 1146412 w 1231161"/>
              <a:gd name="connsiteY1" fmla="*/ 436729 h 2292824"/>
              <a:gd name="connsiteX2" fmla="*/ 1169379 w 1231161"/>
              <a:gd name="connsiteY2" fmla="*/ 2292824 h 2292824"/>
              <a:gd name="connsiteX0" fmla="*/ 0 w 1395960"/>
              <a:gd name="connsiteY0" fmla="*/ 0 h 2292824"/>
              <a:gd name="connsiteX1" fmla="*/ 1146412 w 1395960"/>
              <a:gd name="connsiteY1" fmla="*/ 436729 h 2292824"/>
              <a:gd name="connsiteX2" fmla="*/ 1169379 w 1395960"/>
              <a:gd name="connsiteY2" fmla="*/ 2292824 h 2292824"/>
              <a:gd name="connsiteX0" fmla="*/ 0 w 1547243"/>
              <a:gd name="connsiteY0" fmla="*/ 0 h 2292824"/>
              <a:gd name="connsiteX1" fmla="*/ 1437345 w 1547243"/>
              <a:gd name="connsiteY1" fmla="*/ 655093 h 2292824"/>
              <a:gd name="connsiteX2" fmla="*/ 1169379 w 1547243"/>
              <a:gd name="connsiteY2" fmla="*/ 2292824 h 2292824"/>
              <a:gd name="connsiteX0" fmla="*/ 0 w 1547244"/>
              <a:gd name="connsiteY0" fmla="*/ 0 h 2333768"/>
              <a:gd name="connsiteX1" fmla="*/ 1437345 w 1547244"/>
              <a:gd name="connsiteY1" fmla="*/ 655093 h 2333768"/>
              <a:gd name="connsiteX2" fmla="*/ 1169379 w 1547244"/>
              <a:gd name="connsiteY2" fmla="*/ 2333768 h 2333768"/>
              <a:gd name="connsiteX0" fmla="*/ 0 w 1270945"/>
              <a:gd name="connsiteY0" fmla="*/ 0 h 2333768"/>
              <a:gd name="connsiteX1" fmla="*/ 419081 w 1270945"/>
              <a:gd name="connsiteY1" fmla="*/ 1023582 h 2333768"/>
              <a:gd name="connsiteX2" fmla="*/ 1169379 w 1270945"/>
              <a:gd name="connsiteY2" fmla="*/ 2333768 h 2333768"/>
              <a:gd name="connsiteX0" fmla="*/ 0 w 1169379"/>
              <a:gd name="connsiteY0" fmla="*/ 0 h 2333768"/>
              <a:gd name="connsiteX1" fmla="*/ 419081 w 1169379"/>
              <a:gd name="connsiteY1" fmla="*/ 1023582 h 2333768"/>
              <a:gd name="connsiteX2" fmla="*/ 1169379 w 1169379"/>
              <a:gd name="connsiteY2" fmla="*/ 2333768 h 2333768"/>
              <a:gd name="connsiteX0" fmla="*/ 0 w 1169379"/>
              <a:gd name="connsiteY0" fmla="*/ 0 h 2333768"/>
              <a:gd name="connsiteX1" fmla="*/ 394837 w 1169379"/>
              <a:gd name="connsiteY1" fmla="*/ 1433015 h 2333768"/>
              <a:gd name="connsiteX2" fmla="*/ 1169379 w 1169379"/>
              <a:gd name="connsiteY2" fmla="*/ 2333768 h 2333768"/>
              <a:gd name="connsiteX0" fmla="*/ 0 w 1169379"/>
              <a:gd name="connsiteY0" fmla="*/ 0 h 2333768"/>
              <a:gd name="connsiteX1" fmla="*/ 394837 w 1169379"/>
              <a:gd name="connsiteY1" fmla="*/ 1433015 h 2333768"/>
              <a:gd name="connsiteX2" fmla="*/ 1169379 w 1169379"/>
              <a:gd name="connsiteY2" fmla="*/ 2333768 h 2333768"/>
              <a:gd name="connsiteX0" fmla="*/ 0 w 1169379"/>
              <a:gd name="connsiteY0" fmla="*/ 0 h 2333768"/>
              <a:gd name="connsiteX1" fmla="*/ 592562 w 1169379"/>
              <a:gd name="connsiteY1" fmla="*/ 1433015 h 2333768"/>
              <a:gd name="connsiteX2" fmla="*/ 1169379 w 1169379"/>
              <a:gd name="connsiteY2" fmla="*/ 2333768 h 23337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169379" h="2333768">
                <a:moveTo>
                  <a:pt x="0" y="0"/>
                </a:moveTo>
                <a:cubicBezTo>
                  <a:pt x="451513" y="27296"/>
                  <a:pt x="615865" y="948519"/>
                  <a:pt x="592562" y="1433015"/>
                </a:cubicBezTo>
                <a:cubicBezTo>
                  <a:pt x="569259" y="1917511"/>
                  <a:pt x="297692" y="2238234"/>
                  <a:pt x="1169379" y="2333768"/>
                </a:cubicBezTo>
              </a:path>
            </a:pathLst>
          </a:custGeom>
          <a:noFill/>
          <a:ln w="38100">
            <a:solidFill>
              <a:srgbClr val="FF0000"/>
            </a:solidFill>
            <a:headEnd type="none" w="med" len="med"/>
            <a:tailEnd type="arrow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Forme libre 12"/>
          <p:cNvSpPr/>
          <p:nvPr/>
        </p:nvSpPr>
        <p:spPr>
          <a:xfrm>
            <a:off x="6850175" y="2852937"/>
            <a:ext cx="386121" cy="2592622"/>
          </a:xfrm>
          <a:custGeom>
            <a:avLst/>
            <a:gdLst>
              <a:gd name="connsiteX0" fmla="*/ 95534 w 737535"/>
              <a:gd name="connsiteY0" fmla="*/ 0 h 1951629"/>
              <a:gd name="connsiteX1" fmla="*/ 736979 w 737535"/>
              <a:gd name="connsiteY1" fmla="*/ 450376 h 1951629"/>
              <a:gd name="connsiteX2" fmla="*/ 0 w 737535"/>
              <a:gd name="connsiteY2" fmla="*/ 1951629 h 19516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37535" h="1951629">
                <a:moveTo>
                  <a:pt x="95534" y="0"/>
                </a:moveTo>
                <a:cubicBezTo>
                  <a:pt x="424217" y="62552"/>
                  <a:pt x="752901" y="125105"/>
                  <a:pt x="736979" y="450376"/>
                </a:cubicBezTo>
                <a:cubicBezTo>
                  <a:pt x="721057" y="775647"/>
                  <a:pt x="360528" y="1363638"/>
                  <a:pt x="0" y="1951629"/>
                </a:cubicBezTo>
              </a:path>
            </a:pathLst>
          </a:custGeom>
          <a:noFill/>
          <a:ln w="38100">
            <a:solidFill>
              <a:srgbClr val="FF0000"/>
            </a:solidFill>
            <a:headEnd type="none" w="med" len="med"/>
            <a:tailEnd type="arrow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Forme libre 13"/>
          <p:cNvSpPr/>
          <p:nvPr/>
        </p:nvSpPr>
        <p:spPr>
          <a:xfrm>
            <a:off x="7576507" y="2798849"/>
            <a:ext cx="1178341" cy="2578973"/>
          </a:xfrm>
          <a:custGeom>
            <a:avLst/>
            <a:gdLst>
              <a:gd name="connsiteX0" fmla="*/ 95534 w 737535"/>
              <a:gd name="connsiteY0" fmla="*/ 0 h 1951629"/>
              <a:gd name="connsiteX1" fmla="*/ 736979 w 737535"/>
              <a:gd name="connsiteY1" fmla="*/ 450376 h 1951629"/>
              <a:gd name="connsiteX2" fmla="*/ 0 w 737535"/>
              <a:gd name="connsiteY2" fmla="*/ 1951629 h 1951629"/>
              <a:gd name="connsiteX0" fmla="*/ 0 w 1080786"/>
              <a:gd name="connsiteY0" fmla="*/ 0 h 1869441"/>
              <a:gd name="connsiteX1" fmla="*/ 641445 w 1080786"/>
              <a:gd name="connsiteY1" fmla="*/ 450376 h 1869441"/>
              <a:gd name="connsiteX2" fmla="*/ 955344 w 1080786"/>
              <a:gd name="connsiteY2" fmla="*/ 1869441 h 1869441"/>
              <a:gd name="connsiteX0" fmla="*/ 0 w 1204894"/>
              <a:gd name="connsiteY0" fmla="*/ 0 h 1869441"/>
              <a:gd name="connsiteX1" fmla="*/ 1064526 w 1204894"/>
              <a:gd name="connsiteY1" fmla="*/ 727761 h 1869441"/>
              <a:gd name="connsiteX2" fmla="*/ 955344 w 1204894"/>
              <a:gd name="connsiteY2" fmla="*/ 1869441 h 1869441"/>
              <a:gd name="connsiteX0" fmla="*/ 0 w 1109691"/>
              <a:gd name="connsiteY0" fmla="*/ 0 h 1941355"/>
              <a:gd name="connsiteX1" fmla="*/ 1064526 w 1109691"/>
              <a:gd name="connsiteY1" fmla="*/ 727761 h 1941355"/>
              <a:gd name="connsiteX2" fmla="*/ 709684 w 1109691"/>
              <a:gd name="connsiteY2" fmla="*/ 1941355 h 1941355"/>
              <a:gd name="connsiteX0" fmla="*/ 0 w 1178341"/>
              <a:gd name="connsiteY0" fmla="*/ 0 h 1941355"/>
              <a:gd name="connsiteX1" fmla="*/ 1064526 w 1178341"/>
              <a:gd name="connsiteY1" fmla="*/ 727761 h 1941355"/>
              <a:gd name="connsiteX2" fmla="*/ 709684 w 1178341"/>
              <a:gd name="connsiteY2" fmla="*/ 1941355 h 19413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178341" h="1941355">
                <a:moveTo>
                  <a:pt x="0" y="0"/>
                </a:moveTo>
                <a:cubicBezTo>
                  <a:pt x="328683" y="62552"/>
                  <a:pt x="946245" y="404202"/>
                  <a:pt x="1064526" y="727761"/>
                </a:cubicBezTo>
                <a:cubicBezTo>
                  <a:pt x="1182807" y="1051320"/>
                  <a:pt x="1356815" y="1651296"/>
                  <a:pt x="709684" y="1941355"/>
                </a:cubicBezTo>
              </a:path>
            </a:pathLst>
          </a:custGeom>
          <a:noFill/>
          <a:ln w="38100">
            <a:solidFill>
              <a:srgbClr val="FF0000"/>
            </a:solidFill>
            <a:headEnd type="none" w="med" len="med"/>
            <a:tailEnd type="arrow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6" name="Image 1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77479" y="4378610"/>
            <a:ext cx="3972479" cy="2133898"/>
          </a:xfrm>
          <a:prstGeom prst="rect">
            <a:avLst/>
          </a:prstGeom>
        </p:spPr>
      </p:pic>
      <p:sp>
        <p:nvSpPr>
          <p:cNvPr id="17" name="Forme libre 16"/>
          <p:cNvSpPr/>
          <p:nvPr/>
        </p:nvSpPr>
        <p:spPr>
          <a:xfrm>
            <a:off x="4599296" y="3903260"/>
            <a:ext cx="601980" cy="1214650"/>
          </a:xfrm>
          <a:custGeom>
            <a:avLst/>
            <a:gdLst>
              <a:gd name="connsiteX0" fmla="*/ 136477 w 601980"/>
              <a:gd name="connsiteY0" fmla="*/ 0 h 1214650"/>
              <a:gd name="connsiteX1" fmla="*/ 600501 w 601980"/>
              <a:gd name="connsiteY1" fmla="*/ 805218 h 1214650"/>
              <a:gd name="connsiteX2" fmla="*/ 0 w 601980"/>
              <a:gd name="connsiteY2" fmla="*/ 1214650 h 1214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01980" h="1214650">
                <a:moveTo>
                  <a:pt x="136477" y="0"/>
                </a:moveTo>
                <a:cubicBezTo>
                  <a:pt x="379862" y="301388"/>
                  <a:pt x="623247" y="602776"/>
                  <a:pt x="600501" y="805218"/>
                </a:cubicBezTo>
                <a:cubicBezTo>
                  <a:pt x="577755" y="1007660"/>
                  <a:pt x="288877" y="1111155"/>
                  <a:pt x="0" y="1214650"/>
                </a:cubicBezTo>
              </a:path>
            </a:pathLst>
          </a:custGeom>
          <a:noFill/>
          <a:ln w="38100">
            <a:solidFill>
              <a:srgbClr val="FFFF00"/>
            </a:solidFill>
            <a:headEnd type="none" w="med" len="med"/>
            <a:tailEnd type="arrow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Forme libre 14"/>
          <p:cNvSpPr/>
          <p:nvPr/>
        </p:nvSpPr>
        <p:spPr>
          <a:xfrm rot="15413777">
            <a:off x="5906482" y="416075"/>
            <a:ext cx="601980" cy="1214650"/>
          </a:xfrm>
          <a:custGeom>
            <a:avLst/>
            <a:gdLst>
              <a:gd name="connsiteX0" fmla="*/ 136477 w 601980"/>
              <a:gd name="connsiteY0" fmla="*/ 0 h 1214650"/>
              <a:gd name="connsiteX1" fmla="*/ 600501 w 601980"/>
              <a:gd name="connsiteY1" fmla="*/ 805218 h 1214650"/>
              <a:gd name="connsiteX2" fmla="*/ 0 w 601980"/>
              <a:gd name="connsiteY2" fmla="*/ 1214650 h 1214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01980" h="1214650">
                <a:moveTo>
                  <a:pt x="136477" y="0"/>
                </a:moveTo>
                <a:cubicBezTo>
                  <a:pt x="379862" y="301388"/>
                  <a:pt x="623247" y="602776"/>
                  <a:pt x="600501" y="805218"/>
                </a:cubicBezTo>
                <a:cubicBezTo>
                  <a:pt x="577755" y="1007660"/>
                  <a:pt x="288877" y="1111155"/>
                  <a:pt x="0" y="1214650"/>
                </a:cubicBezTo>
              </a:path>
            </a:pathLst>
          </a:custGeom>
          <a:noFill/>
          <a:ln w="38100">
            <a:solidFill>
              <a:srgbClr val="FFFF00"/>
            </a:solidFill>
            <a:headEnd type="none" w="med" len="med"/>
            <a:tailEnd type="arrow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235147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contenu 2"/>
          <p:cNvSpPr txBox="1">
            <a:spLocks/>
          </p:cNvSpPr>
          <p:nvPr/>
        </p:nvSpPr>
        <p:spPr>
          <a:xfrm>
            <a:off x="2562599" y="3140968"/>
            <a:ext cx="6598818" cy="34970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1">
              <a:spcBef>
                <a:spcPct val="20000"/>
              </a:spcBef>
              <a:defRPr/>
            </a:pPr>
            <a:r>
              <a:rPr lang="fr-FR" sz="2800" b="1" dirty="0"/>
              <a:t>Dans «</a:t>
            </a:r>
            <a:r>
              <a:rPr lang="el-GR" sz="2800" b="1" dirty="0"/>
              <a:t> </a:t>
            </a:r>
            <a:r>
              <a:rPr lang="el-GR" sz="2800" b="1" dirty="0">
                <a:solidFill>
                  <a:srgbClr val="FFFF00"/>
                </a:solidFill>
              </a:rPr>
              <a:t>Σ</a:t>
            </a:r>
            <a:r>
              <a:rPr lang="fr-FR" sz="2800" b="1" dirty="0">
                <a:solidFill>
                  <a:srgbClr val="FFFF00"/>
                </a:solidFill>
              </a:rPr>
              <a:t> VALEURS</a:t>
            </a:r>
            <a:r>
              <a:rPr lang="fr-FR" sz="2800" b="1" dirty="0"/>
              <a:t> », choisir les champs en fonction du format de cellule :</a:t>
            </a:r>
          </a:p>
          <a:p>
            <a:pPr lvl="1">
              <a:spcBef>
                <a:spcPct val="20000"/>
              </a:spcBef>
              <a:defRPr/>
            </a:pPr>
            <a:r>
              <a:rPr lang="fr-FR" sz="2800" b="1" dirty="0"/>
              <a:t>Exemple : </a:t>
            </a:r>
          </a:p>
          <a:p>
            <a:pPr marL="914400" lvl="1" indent="-457200">
              <a:spcBef>
                <a:spcPct val="20000"/>
              </a:spcBef>
              <a:buFontTx/>
              <a:buChar char="-"/>
              <a:defRPr/>
            </a:pPr>
            <a:r>
              <a:rPr lang="fr-FR" sz="2800" b="1" dirty="0"/>
              <a:t>Texte  </a:t>
            </a:r>
            <a:r>
              <a:rPr lang="fr-FR" sz="2800" b="1" dirty="0">
                <a:sym typeface="Wingdings" panose="05000000000000000000" pitchFamily="2" charset="2"/>
              </a:rPr>
              <a:t> pour avoir le nombre de lignes sélectionnées</a:t>
            </a:r>
          </a:p>
          <a:p>
            <a:pPr marL="914400" lvl="1" indent="-457200">
              <a:spcBef>
                <a:spcPct val="20000"/>
              </a:spcBef>
              <a:buFontTx/>
              <a:buChar char="-"/>
              <a:defRPr/>
            </a:pPr>
            <a:r>
              <a:rPr lang="fr-FR" sz="2800" b="1" dirty="0">
                <a:sym typeface="Wingdings" panose="05000000000000000000" pitchFamily="2" charset="2"/>
              </a:rPr>
              <a:t>Nombre  Pour avoir la somme de tous les nombres sélectionnées</a:t>
            </a:r>
          </a:p>
          <a:p>
            <a:pPr marL="914400" lvl="1" indent="-457200">
              <a:spcBef>
                <a:spcPct val="20000"/>
              </a:spcBef>
              <a:buFontTx/>
              <a:buChar char="-"/>
              <a:defRPr/>
            </a:pPr>
            <a:endParaRPr kumimoji="0" lang="fr-FR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8" name="Groupe 7"/>
          <p:cNvGrpSpPr/>
          <p:nvPr/>
        </p:nvGrpSpPr>
        <p:grpSpPr>
          <a:xfrm>
            <a:off x="7943124" y="30064"/>
            <a:ext cx="1139462" cy="1382712"/>
            <a:chOff x="7943124" y="30064"/>
            <a:chExt cx="1139462" cy="1382712"/>
          </a:xfrm>
        </p:grpSpPr>
        <p:pic>
          <p:nvPicPr>
            <p:cNvPr id="9" name="Image 8">
              <a:hlinkClick r:id="rId2" action="ppaction://hlinksldjump"/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943124" y="30064"/>
              <a:ext cx="1139462" cy="1094679"/>
            </a:xfrm>
            <a:prstGeom prst="rect">
              <a:avLst/>
            </a:prstGeom>
          </p:spPr>
        </p:pic>
        <p:sp>
          <p:nvSpPr>
            <p:cNvPr id="10" name="ZoneTexte 9"/>
            <p:cNvSpPr txBox="1"/>
            <p:nvPr/>
          </p:nvSpPr>
          <p:spPr>
            <a:xfrm>
              <a:off x="7943124" y="1043444"/>
              <a:ext cx="1139462" cy="369332"/>
            </a:xfrm>
            <a:prstGeom prst="rect">
              <a:avLst/>
            </a:prstGeom>
            <a:solidFill>
              <a:schemeClr val="tx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fr-FR" b="1" dirty="0">
                  <a:solidFill>
                    <a:schemeClr val="bg1"/>
                  </a:solidFill>
                </a:rPr>
                <a:t>Menu</a:t>
              </a:r>
            </a:p>
          </p:txBody>
        </p:sp>
      </p:grpSp>
      <p:sp>
        <p:nvSpPr>
          <p:cNvPr id="12" name="Parchemin horizontal 11"/>
          <p:cNvSpPr/>
          <p:nvPr/>
        </p:nvSpPr>
        <p:spPr>
          <a:xfrm>
            <a:off x="251520" y="63574"/>
            <a:ext cx="5894071" cy="777061"/>
          </a:xfrm>
          <a:prstGeom prst="horizontalScroll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pAutoFit/>
          </a:bodyPr>
          <a:lstStyle/>
          <a:p>
            <a:pPr algn="ctr">
              <a:spcBef>
                <a:spcPts val="600"/>
              </a:spcBef>
            </a:pPr>
            <a:r>
              <a:rPr lang="fr-FR" sz="3200" b="1" dirty="0">
                <a:solidFill>
                  <a:srgbClr val="FFFF00"/>
                </a:solidFill>
              </a:rPr>
              <a:t>Tableau croisée dynamique  TCD</a:t>
            </a:r>
            <a:endParaRPr lang="fr-FR" sz="3200" dirty="0"/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1520" y="840635"/>
            <a:ext cx="2686634" cy="3905570"/>
          </a:xfrm>
          <a:prstGeom prst="rect">
            <a:avLst/>
          </a:prstGeom>
        </p:spPr>
      </p:pic>
      <p:sp>
        <p:nvSpPr>
          <p:cNvPr id="4" name="Forme libre 3"/>
          <p:cNvSpPr/>
          <p:nvPr/>
        </p:nvSpPr>
        <p:spPr>
          <a:xfrm>
            <a:off x="2292195" y="2568827"/>
            <a:ext cx="2777802" cy="1645526"/>
          </a:xfrm>
          <a:custGeom>
            <a:avLst/>
            <a:gdLst>
              <a:gd name="connsiteX0" fmla="*/ 0 w 2723357"/>
              <a:gd name="connsiteY0" fmla="*/ 1645526 h 1645526"/>
              <a:gd name="connsiteX1" fmla="*/ 832513 w 2723357"/>
              <a:gd name="connsiteY1" fmla="*/ 308046 h 1645526"/>
              <a:gd name="connsiteX2" fmla="*/ 2593074 w 2723357"/>
              <a:gd name="connsiteY2" fmla="*/ 7795 h 1645526"/>
              <a:gd name="connsiteX3" fmla="*/ 2456597 w 2723357"/>
              <a:gd name="connsiteY3" fmla="*/ 499114 h 1645526"/>
              <a:gd name="connsiteX0" fmla="*/ 0 w 2821729"/>
              <a:gd name="connsiteY0" fmla="*/ 1645526 h 1645526"/>
              <a:gd name="connsiteX1" fmla="*/ 832513 w 2821729"/>
              <a:gd name="connsiteY1" fmla="*/ 308046 h 1645526"/>
              <a:gd name="connsiteX2" fmla="*/ 2593074 w 2821729"/>
              <a:gd name="connsiteY2" fmla="*/ 7795 h 1645526"/>
              <a:gd name="connsiteX3" fmla="*/ 2688609 w 2821729"/>
              <a:gd name="connsiteY3" fmla="*/ 581000 h 1645526"/>
              <a:gd name="connsiteX0" fmla="*/ 0 w 2777802"/>
              <a:gd name="connsiteY0" fmla="*/ 1645526 h 1645526"/>
              <a:gd name="connsiteX1" fmla="*/ 832513 w 2777802"/>
              <a:gd name="connsiteY1" fmla="*/ 308046 h 1645526"/>
              <a:gd name="connsiteX2" fmla="*/ 2593074 w 2777802"/>
              <a:gd name="connsiteY2" fmla="*/ 7795 h 1645526"/>
              <a:gd name="connsiteX3" fmla="*/ 2688609 w 2777802"/>
              <a:gd name="connsiteY3" fmla="*/ 581000 h 16455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77802" h="1645526">
                <a:moveTo>
                  <a:pt x="0" y="1645526"/>
                </a:moveTo>
                <a:cubicBezTo>
                  <a:pt x="200167" y="1113263"/>
                  <a:pt x="400334" y="581001"/>
                  <a:pt x="832513" y="308046"/>
                </a:cubicBezTo>
                <a:cubicBezTo>
                  <a:pt x="1264692" y="35091"/>
                  <a:pt x="2322393" y="-24050"/>
                  <a:pt x="2593074" y="7795"/>
                </a:cubicBezTo>
                <a:cubicBezTo>
                  <a:pt x="2863755" y="39640"/>
                  <a:pt x="2783006" y="255729"/>
                  <a:pt x="2688609" y="581000"/>
                </a:cubicBezTo>
              </a:path>
            </a:pathLst>
          </a:custGeom>
          <a:noFill/>
          <a:ln w="57150">
            <a:solidFill>
              <a:srgbClr val="FF0000"/>
            </a:solidFill>
            <a:headEnd type="none" w="med" len="med"/>
            <a:tailEnd type="arrow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Espace réservé du contenu 2"/>
          <p:cNvSpPr txBox="1">
            <a:spLocks/>
          </p:cNvSpPr>
          <p:nvPr/>
        </p:nvSpPr>
        <p:spPr>
          <a:xfrm>
            <a:off x="3131840" y="1037977"/>
            <a:ext cx="4392488" cy="1022871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/>
          <a:p>
            <a:pPr lvl="1">
              <a:spcBef>
                <a:spcPct val="20000"/>
              </a:spcBef>
              <a:defRPr/>
            </a:pPr>
            <a:r>
              <a:rPr lang="fr-FR" sz="2800" b="1" u="sng" dirty="0">
                <a:solidFill>
                  <a:srgbClr val="0070C0"/>
                </a:solidFill>
                <a:sym typeface="Wingdings" panose="05000000000000000000" pitchFamily="2" charset="2"/>
              </a:rPr>
              <a:t>Remarque :  </a:t>
            </a:r>
            <a:r>
              <a:rPr lang="fr-FR" sz="2800" b="1" dirty="0">
                <a:sym typeface="Wingdings" panose="05000000000000000000" pitchFamily="2" charset="2"/>
              </a:rPr>
              <a:t>si elle disparait, cliquez  sur le TDC pour faire apparaitre la fenêtre des champs</a:t>
            </a:r>
            <a:endParaRPr kumimoji="0" lang="fr-FR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" name="Forme libre 1"/>
          <p:cNvSpPr/>
          <p:nvPr/>
        </p:nvSpPr>
        <p:spPr>
          <a:xfrm>
            <a:off x="2942834" y="1859386"/>
            <a:ext cx="4265817" cy="504967"/>
          </a:xfrm>
          <a:custGeom>
            <a:avLst/>
            <a:gdLst>
              <a:gd name="connsiteX0" fmla="*/ 1460311 w 3998794"/>
              <a:gd name="connsiteY0" fmla="*/ 0 h 395785"/>
              <a:gd name="connsiteX1" fmla="*/ 3998794 w 3998794"/>
              <a:gd name="connsiteY1" fmla="*/ 27296 h 395785"/>
              <a:gd name="connsiteX2" fmla="*/ 0 w 3998794"/>
              <a:gd name="connsiteY2" fmla="*/ 395785 h 395785"/>
              <a:gd name="connsiteX0" fmla="*/ 2000777 w 3998794"/>
              <a:gd name="connsiteY0" fmla="*/ 0 h 395785"/>
              <a:gd name="connsiteX1" fmla="*/ 3998794 w 3998794"/>
              <a:gd name="connsiteY1" fmla="*/ 27296 h 395785"/>
              <a:gd name="connsiteX2" fmla="*/ 0 w 3998794"/>
              <a:gd name="connsiteY2" fmla="*/ 395785 h 395785"/>
              <a:gd name="connsiteX0" fmla="*/ 2000777 w 4081943"/>
              <a:gd name="connsiteY0" fmla="*/ 13647 h 409432"/>
              <a:gd name="connsiteX1" fmla="*/ 4081943 w 4081943"/>
              <a:gd name="connsiteY1" fmla="*/ 0 h 409432"/>
              <a:gd name="connsiteX2" fmla="*/ 0 w 4081943"/>
              <a:gd name="connsiteY2" fmla="*/ 409432 h 409432"/>
              <a:gd name="connsiteX0" fmla="*/ 2000777 w 4145349"/>
              <a:gd name="connsiteY0" fmla="*/ 13647 h 409432"/>
              <a:gd name="connsiteX1" fmla="*/ 4081943 w 4145349"/>
              <a:gd name="connsiteY1" fmla="*/ 0 h 409432"/>
              <a:gd name="connsiteX2" fmla="*/ 3277766 w 4145349"/>
              <a:gd name="connsiteY2" fmla="*/ 110710 h 409432"/>
              <a:gd name="connsiteX3" fmla="*/ 0 w 4145349"/>
              <a:gd name="connsiteY3" fmla="*/ 409432 h 409432"/>
              <a:gd name="connsiteX0" fmla="*/ 2000777 w 4449353"/>
              <a:gd name="connsiteY0" fmla="*/ 37752 h 433537"/>
              <a:gd name="connsiteX1" fmla="*/ 4081943 w 4449353"/>
              <a:gd name="connsiteY1" fmla="*/ 24105 h 433537"/>
              <a:gd name="connsiteX2" fmla="*/ 4039961 w 4449353"/>
              <a:gd name="connsiteY2" fmla="*/ 394122 h 433537"/>
              <a:gd name="connsiteX3" fmla="*/ 0 w 4449353"/>
              <a:gd name="connsiteY3" fmla="*/ 433537 h 433537"/>
              <a:gd name="connsiteX0" fmla="*/ 2000777 w 4300548"/>
              <a:gd name="connsiteY0" fmla="*/ 37752 h 433537"/>
              <a:gd name="connsiteX1" fmla="*/ 4081943 w 4300548"/>
              <a:gd name="connsiteY1" fmla="*/ 24105 h 433537"/>
              <a:gd name="connsiteX2" fmla="*/ 4039961 w 4300548"/>
              <a:gd name="connsiteY2" fmla="*/ 394122 h 433537"/>
              <a:gd name="connsiteX3" fmla="*/ 0 w 4300548"/>
              <a:gd name="connsiteY3" fmla="*/ 433537 h 433537"/>
              <a:gd name="connsiteX0" fmla="*/ 2000777 w 4191132"/>
              <a:gd name="connsiteY0" fmla="*/ 110373 h 506158"/>
              <a:gd name="connsiteX1" fmla="*/ 4081943 w 4191132"/>
              <a:gd name="connsiteY1" fmla="*/ 96726 h 506158"/>
              <a:gd name="connsiteX2" fmla="*/ 4039961 w 4191132"/>
              <a:gd name="connsiteY2" fmla="*/ 466743 h 506158"/>
              <a:gd name="connsiteX3" fmla="*/ 0 w 4191132"/>
              <a:gd name="connsiteY3" fmla="*/ 506158 h 506158"/>
              <a:gd name="connsiteX0" fmla="*/ 2042351 w 4297717"/>
              <a:gd name="connsiteY0" fmla="*/ 559 h 505526"/>
              <a:gd name="connsiteX1" fmla="*/ 4081943 w 4297717"/>
              <a:gd name="connsiteY1" fmla="*/ 96094 h 505526"/>
              <a:gd name="connsiteX2" fmla="*/ 4039961 w 4297717"/>
              <a:gd name="connsiteY2" fmla="*/ 466111 h 505526"/>
              <a:gd name="connsiteX3" fmla="*/ 0 w 4297717"/>
              <a:gd name="connsiteY3" fmla="*/ 505526 h 505526"/>
              <a:gd name="connsiteX0" fmla="*/ 2042351 w 4314039"/>
              <a:gd name="connsiteY0" fmla="*/ 26006 h 530973"/>
              <a:gd name="connsiteX1" fmla="*/ 4109659 w 4314039"/>
              <a:gd name="connsiteY1" fmla="*/ 39655 h 530973"/>
              <a:gd name="connsiteX2" fmla="*/ 4039961 w 4314039"/>
              <a:gd name="connsiteY2" fmla="*/ 491558 h 530973"/>
              <a:gd name="connsiteX3" fmla="*/ 0 w 4314039"/>
              <a:gd name="connsiteY3" fmla="*/ 530973 h 530973"/>
              <a:gd name="connsiteX0" fmla="*/ 2042351 w 4331560"/>
              <a:gd name="connsiteY0" fmla="*/ 0 h 504967"/>
              <a:gd name="connsiteX1" fmla="*/ 4109659 w 4331560"/>
              <a:gd name="connsiteY1" fmla="*/ 13649 h 504967"/>
              <a:gd name="connsiteX2" fmla="*/ 4039961 w 4331560"/>
              <a:gd name="connsiteY2" fmla="*/ 465552 h 504967"/>
              <a:gd name="connsiteX3" fmla="*/ 0 w 4331560"/>
              <a:gd name="connsiteY3" fmla="*/ 504967 h 5049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331560" h="504967">
                <a:moveTo>
                  <a:pt x="2042351" y="0"/>
                </a:moveTo>
                <a:lnTo>
                  <a:pt x="4109659" y="13649"/>
                </a:lnTo>
                <a:cubicBezTo>
                  <a:pt x="4484168" y="23002"/>
                  <a:pt x="4332259" y="97062"/>
                  <a:pt x="4039961" y="465552"/>
                </a:cubicBezTo>
                <a:lnTo>
                  <a:pt x="0" y="504967"/>
                </a:lnTo>
              </a:path>
            </a:pathLst>
          </a:custGeom>
          <a:noFill/>
          <a:ln w="38100">
            <a:solidFill>
              <a:srgbClr val="FF0000"/>
            </a:solidFill>
            <a:headEnd type="none" w="med" len="med"/>
            <a:tailEnd type="arrow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5255090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contenu 2"/>
          <p:cNvSpPr txBox="1">
            <a:spLocks/>
          </p:cNvSpPr>
          <p:nvPr/>
        </p:nvSpPr>
        <p:spPr>
          <a:xfrm>
            <a:off x="0" y="3912132"/>
            <a:ext cx="8921326" cy="208823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1">
              <a:spcBef>
                <a:spcPct val="20000"/>
              </a:spcBef>
              <a:defRPr/>
            </a:pPr>
            <a:r>
              <a:rPr lang="fr-FR" sz="2800" b="1" dirty="0"/>
              <a:t>Pour </a:t>
            </a:r>
            <a:r>
              <a:rPr lang="fr-FR" sz="2800" b="1" dirty="0">
                <a:solidFill>
                  <a:srgbClr val="FFFF00"/>
                </a:solidFill>
              </a:rPr>
              <a:t>une meilleure lisibilité </a:t>
            </a:r>
            <a:r>
              <a:rPr lang="fr-FR" sz="2800" b="1" dirty="0"/>
              <a:t>vous pouvez changer les paramètres du format des cellules : cliquez sur le champs de «</a:t>
            </a:r>
            <a:r>
              <a:rPr lang="el-GR" sz="2800" b="1" dirty="0"/>
              <a:t> Σ</a:t>
            </a:r>
            <a:r>
              <a:rPr lang="fr-FR" sz="2800" b="1" dirty="0"/>
              <a:t> VALEURS », puis  :</a:t>
            </a:r>
            <a:r>
              <a:rPr lang="fr-FR" sz="2800" b="1" dirty="0">
                <a:sym typeface="Wingdings" panose="05000000000000000000" pitchFamily="2" charset="2"/>
              </a:rPr>
              <a:t> « </a:t>
            </a:r>
            <a:r>
              <a:rPr lang="fr-FR" sz="2800" b="1" dirty="0">
                <a:solidFill>
                  <a:srgbClr val="FFFF00"/>
                </a:solidFill>
                <a:sym typeface="Wingdings" panose="05000000000000000000" pitchFamily="2" charset="2"/>
              </a:rPr>
              <a:t>paramètres des champs de valeurs</a:t>
            </a:r>
            <a:r>
              <a:rPr lang="fr-FR" sz="2800" b="1" dirty="0">
                <a:sym typeface="Wingdings" panose="05000000000000000000" pitchFamily="2" charset="2"/>
              </a:rPr>
              <a:t> » et « </a:t>
            </a:r>
            <a:r>
              <a:rPr lang="fr-FR" sz="2800" b="1" dirty="0">
                <a:solidFill>
                  <a:srgbClr val="FFFF00"/>
                </a:solidFill>
                <a:sym typeface="Wingdings" panose="05000000000000000000" pitchFamily="2" charset="2"/>
              </a:rPr>
              <a:t>Format de nombre</a:t>
            </a:r>
            <a:r>
              <a:rPr lang="fr-FR" sz="2800" b="1" dirty="0">
                <a:sym typeface="Wingdings" panose="05000000000000000000" pitchFamily="2" charset="2"/>
              </a:rPr>
              <a:t> ».</a:t>
            </a:r>
          </a:p>
          <a:p>
            <a:pPr marL="914400" lvl="1" indent="-457200">
              <a:spcBef>
                <a:spcPct val="20000"/>
              </a:spcBef>
              <a:buFontTx/>
              <a:buChar char="-"/>
              <a:defRPr/>
            </a:pPr>
            <a:endParaRPr kumimoji="0" lang="fr-FR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8" name="Groupe 7"/>
          <p:cNvGrpSpPr/>
          <p:nvPr/>
        </p:nvGrpSpPr>
        <p:grpSpPr>
          <a:xfrm>
            <a:off x="7943124" y="30064"/>
            <a:ext cx="1139462" cy="1382712"/>
            <a:chOff x="7943124" y="30064"/>
            <a:chExt cx="1139462" cy="1382712"/>
          </a:xfrm>
        </p:grpSpPr>
        <p:pic>
          <p:nvPicPr>
            <p:cNvPr id="9" name="Image 8">
              <a:hlinkClick r:id="rId2" action="ppaction://hlinksldjump"/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943124" y="30064"/>
              <a:ext cx="1139462" cy="1094679"/>
            </a:xfrm>
            <a:prstGeom prst="rect">
              <a:avLst/>
            </a:prstGeom>
          </p:spPr>
        </p:pic>
        <p:sp>
          <p:nvSpPr>
            <p:cNvPr id="10" name="ZoneTexte 9"/>
            <p:cNvSpPr txBox="1"/>
            <p:nvPr/>
          </p:nvSpPr>
          <p:spPr>
            <a:xfrm>
              <a:off x="7943124" y="1043444"/>
              <a:ext cx="1139462" cy="369332"/>
            </a:xfrm>
            <a:prstGeom prst="rect">
              <a:avLst/>
            </a:prstGeom>
            <a:solidFill>
              <a:schemeClr val="tx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fr-FR" b="1" dirty="0">
                  <a:solidFill>
                    <a:schemeClr val="bg1"/>
                  </a:solidFill>
                </a:rPr>
                <a:t>Menu</a:t>
              </a:r>
            </a:p>
          </p:txBody>
        </p:sp>
      </p:grpSp>
      <p:sp>
        <p:nvSpPr>
          <p:cNvPr id="12" name="Parchemin horizontal 11"/>
          <p:cNvSpPr/>
          <p:nvPr/>
        </p:nvSpPr>
        <p:spPr>
          <a:xfrm>
            <a:off x="251520" y="63574"/>
            <a:ext cx="5894071" cy="777061"/>
          </a:xfrm>
          <a:prstGeom prst="horizontalScroll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pAutoFit/>
          </a:bodyPr>
          <a:lstStyle/>
          <a:p>
            <a:pPr algn="ctr">
              <a:spcBef>
                <a:spcPts val="600"/>
              </a:spcBef>
            </a:pPr>
            <a:r>
              <a:rPr lang="fr-FR" sz="3200" b="1" dirty="0">
                <a:solidFill>
                  <a:srgbClr val="FFFF00"/>
                </a:solidFill>
              </a:rPr>
              <a:t>Tableau croisée dynamique  TCD</a:t>
            </a:r>
            <a:endParaRPr lang="fr-FR" sz="3200" dirty="0"/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3150" y="958457"/>
            <a:ext cx="2238687" cy="2943636"/>
          </a:xfrm>
          <a:prstGeom prst="rect">
            <a:avLst/>
          </a:prstGeom>
        </p:spPr>
      </p:pic>
      <p:pic>
        <p:nvPicPr>
          <p:cNvPr id="2" name="Imag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15196" y="958457"/>
            <a:ext cx="2229161" cy="2829320"/>
          </a:xfrm>
          <a:prstGeom prst="rect">
            <a:avLst/>
          </a:prstGeom>
        </p:spPr>
      </p:pic>
      <p:sp>
        <p:nvSpPr>
          <p:cNvPr id="7" name="Forme libre 6"/>
          <p:cNvSpPr/>
          <p:nvPr/>
        </p:nvSpPr>
        <p:spPr>
          <a:xfrm>
            <a:off x="2915816" y="1569216"/>
            <a:ext cx="2520280" cy="477948"/>
          </a:xfrm>
          <a:custGeom>
            <a:avLst/>
            <a:gdLst>
              <a:gd name="connsiteX0" fmla="*/ 0 w 1364777"/>
              <a:gd name="connsiteY0" fmla="*/ 423357 h 477948"/>
              <a:gd name="connsiteX1" fmla="*/ 682389 w 1364777"/>
              <a:gd name="connsiteY1" fmla="*/ 277 h 477948"/>
              <a:gd name="connsiteX2" fmla="*/ 1364777 w 1364777"/>
              <a:gd name="connsiteY2" fmla="*/ 477948 h 4779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364777" h="477948">
                <a:moveTo>
                  <a:pt x="0" y="423357"/>
                </a:moveTo>
                <a:cubicBezTo>
                  <a:pt x="227463" y="207267"/>
                  <a:pt x="454926" y="-8822"/>
                  <a:pt x="682389" y="277"/>
                </a:cubicBezTo>
                <a:cubicBezTo>
                  <a:pt x="909852" y="9375"/>
                  <a:pt x="1137314" y="243661"/>
                  <a:pt x="1364777" y="477948"/>
                </a:cubicBezTo>
              </a:path>
            </a:pathLst>
          </a:custGeom>
          <a:noFill/>
          <a:ln w="57150">
            <a:solidFill>
              <a:srgbClr val="FF0000"/>
            </a:solidFill>
            <a:headEnd type="none" w="med" len="med"/>
            <a:tailEnd type="arrow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Espace réservé du contenu 2"/>
          <p:cNvSpPr txBox="1">
            <a:spLocks/>
          </p:cNvSpPr>
          <p:nvPr/>
        </p:nvSpPr>
        <p:spPr>
          <a:xfrm>
            <a:off x="2636886" y="6181389"/>
            <a:ext cx="4356619" cy="57643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1">
              <a:spcBef>
                <a:spcPct val="20000"/>
              </a:spcBef>
              <a:defRPr/>
            </a:pPr>
            <a:r>
              <a:rPr lang="fr-FR" sz="2800" b="1" dirty="0"/>
              <a:t>C’est tout pour les TCD !</a:t>
            </a:r>
            <a:endParaRPr kumimoji="0" lang="fr-FR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65064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contenu 2"/>
          <p:cNvSpPr txBox="1">
            <a:spLocks/>
          </p:cNvSpPr>
          <p:nvPr/>
        </p:nvSpPr>
        <p:spPr>
          <a:xfrm>
            <a:off x="3362097" y="130912"/>
            <a:ext cx="4545282" cy="1573927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>
            <a:normAutofit fontScale="85000" lnSpcReduction="20000"/>
          </a:bodyPr>
          <a:lstStyle/>
          <a:p>
            <a:pPr marL="216000" lvl="1" algn="ctr">
              <a:defRPr/>
            </a:pPr>
            <a:r>
              <a:rPr lang="fr-FR" sz="2800" b="1" dirty="0"/>
              <a:t>Une macro est un programme à concevoir et à organiser pour des tâches ou opérations répétitives </a:t>
            </a:r>
            <a:r>
              <a:rPr lang="fr-FR" sz="2800" b="1" u="sng" dirty="0">
                <a:solidFill>
                  <a:srgbClr val="FF0000"/>
                </a:solidFill>
              </a:rPr>
              <a:t>pour gagner du temps ensuite …</a:t>
            </a:r>
          </a:p>
        </p:txBody>
      </p:sp>
      <p:grpSp>
        <p:nvGrpSpPr>
          <p:cNvPr id="8" name="Groupe 7"/>
          <p:cNvGrpSpPr/>
          <p:nvPr/>
        </p:nvGrpSpPr>
        <p:grpSpPr>
          <a:xfrm>
            <a:off x="7943124" y="30064"/>
            <a:ext cx="1139462" cy="1382712"/>
            <a:chOff x="7943124" y="30064"/>
            <a:chExt cx="1139462" cy="1382712"/>
          </a:xfrm>
        </p:grpSpPr>
        <p:pic>
          <p:nvPicPr>
            <p:cNvPr id="9" name="Image 8">
              <a:hlinkClick r:id="rId2" action="ppaction://hlinksldjump"/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943124" y="30064"/>
              <a:ext cx="1139462" cy="1094679"/>
            </a:xfrm>
            <a:prstGeom prst="rect">
              <a:avLst/>
            </a:prstGeom>
          </p:spPr>
        </p:pic>
        <p:sp>
          <p:nvSpPr>
            <p:cNvPr id="10" name="ZoneTexte 9"/>
            <p:cNvSpPr txBox="1"/>
            <p:nvPr/>
          </p:nvSpPr>
          <p:spPr>
            <a:xfrm>
              <a:off x="7943124" y="1043444"/>
              <a:ext cx="1139462" cy="369332"/>
            </a:xfrm>
            <a:prstGeom prst="rect">
              <a:avLst/>
            </a:prstGeom>
            <a:solidFill>
              <a:schemeClr val="tx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fr-FR" b="1" dirty="0">
                  <a:solidFill>
                    <a:schemeClr val="bg1"/>
                  </a:solidFill>
                </a:rPr>
                <a:t>Menu</a:t>
              </a:r>
            </a:p>
          </p:txBody>
        </p:sp>
      </p:grpSp>
      <p:pic>
        <p:nvPicPr>
          <p:cNvPr id="2" name="Imag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3298" y="1857859"/>
            <a:ext cx="2310138" cy="1651546"/>
          </a:xfrm>
          <a:prstGeom prst="rect">
            <a:avLst/>
          </a:prstGeom>
        </p:spPr>
      </p:pic>
      <p:sp>
        <p:nvSpPr>
          <p:cNvPr id="11" name="Espace réservé du contenu 2"/>
          <p:cNvSpPr txBox="1">
            <a:spLocks/>
          </p:cNvSpPr>
          <p:nvPr/>
        </p:nvSpPr>
        <p:spPr>
          <a:xfrm>
            <a:off x="3311353" y="2160903"/>
            <a:ext cx="5832647" cy="936914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/>
          <a:p>
            <a:pPr marL="971550" lvl="1" indent="-514350">
              <a:spcBef>
                <a:spcPct val="20000"/>
              </a:spcBef>
              <a:buAutoNum type="arabicParenR"/>
              <a:defRPr/>
            </a:pPr>
            <a:r>
              <a:rPr lang="fr-FR" sz="2800" b="1" dirty="0"/>
              <a:t>Dans </a:t>
            </a:r>
            <a:r>
              <a:rPr lang="fr-FR" sz="2800" b="1" i="1" dirty="0">
                <a:solidFill>
                  <a:srgbClr val="FFFF00"/>
                </a:solidFill>
              </a:rPr>
              <a:t>Affichage/Macros</a:t>
            </a:r>
            <a:r>
              <a:rPr lang="fr-FR" sz="2800" b="1" dirty="0"/>
              <a:t>, faites « </a:t>
            </a:r>
            <a:r>
              <a:rPr lang="fr-FR" sz="2800" b="1" i="1" dirty="0">
                <a:solidFill>
                  <a:srgbClr val="FFFF00"/>
                </a:solidFill>
              </a:rPr>
              <a:t>Enregistrer une macro</a:t>
            </a:r>
            <a:r>
              <a:rPr lang="fr-FR" sz="2800" b="1" dirty="0"/>
              <a:t> ».</a:t>
            </a:r>
          </a:p>
          <a:p>
            <a:pPr lvl="1">
              <a:spcBef>
                <a:spcPct val="20000"/>
              </a:spcBef>
              <a:defRPr/>
            </a:pPr>
            <a:endParaRPr lang="fr-FR" sz="2800" b="1" dirty="0"/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3651630"/>
            <a:ext cx="4041519" cy="1945116"/>
          </a:xfrm>
          <a:prstGeom prst="rect">
            <a:avLst/>
          </a:prstGeom>
        </p:spPr>
      </p:pic>
      <p:sp>
        <p:nvSpPr>
          <p:cNvPr id="13" name="Espace réservé du contenu 2"/>
          <p:cNvSpPr txBox="1">
            <a:spLocks/>
          </p:cNvSpPr>
          <p:nvPr/>
        </p:nvSpPr>
        <p:spPr>
          <a:xfrm>
            <a:off x="3849122" y="4090490"/>
            <a:ext cx="5400600" cy="106078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1">
              <a:spcBef>
                <a:spcPct val="20000"/>
              </a:spcBef>
              <a:defRPr/>
            </a:pPr>
            <a:r>
              <a:rPr lang="fr-FR" sz="2800" b="1" dirty="0"/>
              <a:t>2) Choisissez un </a:t>
            </a:r>
            <a:r>
              <a:rPr lang="fr-FR" sz="2800" b="1" dirty="0">
                <a:solidFill>
                  <a:srgbClr val="FFFF00"/>
                </a:solidFill>
              </a:rPr>
              <a:t>nom</a:t>
            </a:r>
            <a:r>
              <a:rPr lang="fr-FR" sz="2800" b="1" dirty="0"/>
              <a:t> et un </a:t>
            </a:r>
            <a:r>
              <a:rPr lang="fr-FR" sz="2800" b="1" dirty="0">
                <a:solidFill>
                  <a:srgbClr val="FFFF00"/>
                </a:solidFill>
              </a:rPr>
              <a:t>raccourci clavier </a:t>
            </a:r>
            <a:r>
              <a:rPr lang="fr-FR" sz="2800" b="1" dirty="0"/>
              <a:t>si vous voulez</a:t>
            </a:r>
          </a:p>
        </p:txBody>
      </p:sp>
      <p:sp>
        <p:nvSpPr>
          <p:cNvPr id="14" name="Espace réservé du contenu 2"/>
          <p:cNvSpPr txBox="1">
            <a:spLocks/>
          </p:cNvSpPr>
          <p:nvPr/>
        </p:nvSpPr>
        <p:spPr>
          <a:xfrm>
            <a:off x="-2979" y="5780551"/>
            <a:ext cx="6108067" cy="106078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1">
              <a:spcBef>
                <a:spcPct val="20000"/>
              </a:spcBef>
              <a:defRPr/>
            </a:pPr>
            <a:r>
              <a:rPr lang="fr-FR" sz="2800" b="1" dirty="0"/>
              <a:t>3) </a:t>
            </a:r>
            <a:r>
              <a:rPr lang="fr-FR" sz="2800" b="1" dirty="0">
                <a:solidFill>
                  <a:srgbClr val="FFFF00"/>
                </a:solidFill>
              </a:rPr>
              <a:t>Faites votre suite d’opérations</a:t>
            </a:r>
            <a:r>
              <a:rPr lang="fr-FR" sz="2800" b="1" dirty="0"/>
              <a:t> et ensuite </a:t>
            </a:r>
            <a:r>
              <a:rPr lang="fr-FR" sz="2800" b="1" dirty="0">
                <a:solidFill>
                  <a:srgbClr val="FFFF00"/>
                </a:solidFill>
              </a:rPr>
              <a:t>arrêtez l’enregistrement</a:t>
            </a:r>
            <a:r>
              <a:rPr lang="fr-FR" sz="2800" b="1" dirty="0"/>
              <a:t>. </a:t>
            </a:r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549422" y="5081203"/>
            <a:ext cx="2533164" cy="1760133"/>
          </a:xfrm>
          <a:prstGeom prst="rect">
            <a:avLst/>
          </a:prstGeom>
        </p:spPr>
      </p:pic>
      <p:cxnSp>
        <p:nvCxnSpPr>
          <p:cNvPr id="7" name="Connecteur droit avec flèche 6"/>
          <p:cNvCxnSpPr/>
          <p:nvPr/>
        </p:nvCxnSpPr>
        <p:spPr>
          <a:xfrm flipH="1">
            <a:off x="2476180" y="2477329"/>
            <a:ext cx="1299666" cy="606667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4" name="Groupe 33"/>
          <p:cNvGrpSpPr/>
          <p:nvPr/>
        </p:nvGrpSpPr>
        <p:grpSpPr>
          <a:xfrm>
            <a:off x="1345308" y="4374940"/>
            <a:ext cx="2875462" cy="498496"/>
            <a:chOff x="1367739" y="3779294"/>
            <a:chExt cx="2875462" cy="498496"/>
          </a:xfrm>
        </p:grpSpPr>
        <p:cxnSp>
          <p:nvCxnSpPr>
            <p:cNvPr id="17" name="Connecteur droit avec flèche 16"/>
            <p:cNvCxnSpPr/>
            <p:nvPr/>
          </p:nvCxnSpPr>
          <p:spPr>
            <a:xfrm flipH="1" flipV="1">
              <a:off x="1475657" y="3779294"/>
              <a:ext cx="2767544" cy="380074"/>
            </a:xfrm>
            <a:prstGeom prst="straightConnector1">
              <a:avLst/>
            </a:prstGeom>
            <a:ln w="5715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Connecteur droit avec flèche 18"/>
            <p:cNvCxnSpPr/>
            <p:nvPr/>
          </p:nvCxnSpPr>
          <p:spPr>
            <a:xfrm flipH="1">
              <a:off x="1367739" y="4192059"/>
              <a:ext cx="2875462" cy="85731"/>
            </a:xfrm>
            <a:prstGeom prst="straightConnector1">
              <a:avLst/>
            </a:prstGeom>
            <a:ln w="5715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2" name="Connecteur droit avec flèche 21"/>
          <p:cNvCxnSpPr/>
          <p:nvPr/>
        </p:nvCxnSpPr>
        <p:spPr>
          <a:xfrm flipV="1">
            <a:off x="5508104" y="6381328"/>
            <a:ext cx="1041318" cy="132248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Espace réservé du contenu 2"/>
          <p:cNvSpPr txBox="1">
            <a:spLocks/>
          </p:cNvSpPr>
          <p:nvPr/>
        </p:nvSpPr>
        <p:spPr>
          <a:xfrm>
            <a:off x="4840082" y="3142655"/>
            <a:ext cx="4303918" cy="893017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>
            <a:normAutofit fontScale="70000" lnSpcReduction="20000"/>
          </a:bodyPr>
          <a:lstStyle/>
          <a:p>
            <a:pPr marL="216000" lvl="1" algn="ctr">
              <a:defRPr/>
            </a:pPr>
            <a:r>
              <a:rPr lang="fr-FR" sz="2800" b="1" dirty="0"/>
              <a:t>Vous pouvez aussi trouver  ces commandes en faisant afficher sur le ruban l’onglet « développeur ». </a:t>
            </a:r>
          </a:p>
        </p:txBody>
      </p:sp>
      <p:pic>
        <p:nvPicPr>
          <p:cNvPr id="29" name="Image 2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-2979" y="1175"/>
            <a:ext cx="3243499" cy="1578846"/>
          </a:xfrm>
          <a:prstGeom prst="rect">
            <a:avLst/>
          </a:prstGeom>
        </p:spPr>
      </p:pic>
      <p:sp>
        <p:nvSpPr>
          <p:cNvPr id="12" name="Parchemin horizontal 11"/>
          <p:cNvSpPr/>
          <p:nvPr/>
        </p:nvSpPr>
        <p:spPr>
          <a:xfrm>
            <a:off x="1252044" y="1291939"/>
            <a:ext cx="2448271" cy="777061"/>
          </a:xfrm>
          <a:prstGeom prst="horizontalScroll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>
              <a:spcBef>
                <a:spcPts val="600"/>
              </a:spcBef>
            </a:pPr>
            <a:r>
              <a:rPr lang="fr-FR" sz="3200" b="1" dirty="0">
                <a:solidFill>
                  <a:srgbClr val="FFFF00"/>
                </a:solidFill>
              </a:rPr>
              <a:t>Les macros</a:t>
            </a:r>
            <a:endParaRPr lang="fr-FR" sz="3200" dirty="0"/>
          </a:p>
        </p:txBody>
      </p:sp>
    </p:spTree>
    <p:extLst>
      <p:ext uri="{BB962C8B-B14F-4D97-AF65-F5344CB8AC3E}">
        <p14:creationId xmlns:p14="http://schemas.microsoft.com/office/powerpoint/2010/main" val="3043965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1868" y="2500306"/>
            <a:ext cx="1900222" cy="168592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fr-FR" sz="8800" dirty="0"/>
              <a:t>FIN</a:t>
            </a:r>
          </a:p>
        </p:txBody>
      </p:sp>
      <p:grpSp>
        <p:nvGrpSpPr>
          <p:cNvPr id="4" name="Groupe 3"/>
          <p:cNvGrpSpPr/>
          <p:nvPr/>
        </p:nvGrpSpPr>
        <p:grpSpPr>
          <a:xfrm>
            <a:off x="3779912" y="980728"/>
            <a:ext cx="1139462" cy="1382712"/>
            <a:chOff x="7943124" y="30064"/>
            <a:chExt cx="1139462" cy="1382712"/>
          </a:xfrm>
        </p:grpSpPr>
        <p:pic>
          <p:nvPicPr>
            <p:cNvPr id="5" name="Image 4">
              <a:hlinkClick r:id="rId2" action="ppaction://hlinksldjump"/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943124" y="30064"/>
              <a:ext cx="1139462" cy="1094679"/>
            </a:xfrm>
            <a:prstGeom prst="rect">
              <a:avLst/>
            </a:prstGeom>
          </p:spPr>
        </p:pic>
        <p:sp>
          <p:nvSpPr>
            <p:cNvPr id="6" name="ZoneTexte 5"/>
            <p:cNvSpPr txBox="1"/>
            <p:nvPr/>
          </p:nvSpPr>
          <p:spPr>
            <a:xfrm>
              <a:off x="7943124" y="1043444"/>
              <a:ext cx="1139462" cy="369332"/>
            </a:xfrm>
            <a:prstGeom prst="rect">
              <a:avLst/>
            </a:prstGeom>
            <a:solidFill>
              <a:schemeClr val="tx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fr-FR" b="1" dirty="0">
                  <a:solidFill>
                    <a:schemeClr val="bg1"/>
                  </a:solidFill>
                </a:rPr>
                <a:t>Menu</a:t>
              </a: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-180528" y="1328763"/>
            <a:ext cx="7641472" cy="1351052"/>
          </a:xfrm>
        </p:spPr>
        <p:txBody>
          <a:bodyPr>
            <a:normAutofit lnSpcReduction="10000"/>
          </a:bodyPr>
          <a:lstStyle/>
          <a:p>
            <a:pPr marL="457200" lvl="1" indent="0" algn="ctr">
              <a:buNone/>
            </a:pPr>
            <a:r>
              <a:rPr lang="fr-FR" dirty="0"/>
              <a:t>Pour mettre </a:t>
            </a:r>
            <a:r>
              <a:rPr lang="fr-FR" b="1" u="sng" dirty="0">
                <a:solidFill>
                  <a:srgbClr val="FFFF00"/>
                </a:solidFill>
              </a:rPr>
              <a:t>un commentaire </a:t>
            </a:r>
            <a:r>
              <a:rPr lang="fr-FR" b="1" u="sng" dirty="0"/>
              <a:t>sur une cellule : </a:t>
            </a:r>
            <a:r>
              <a:rPr lang="fr-FR" dirty="0"/>
              <a:t>Cliquez droit (menu contextuel) sur la cellule et Insérer un commentaire.</a:t>
            </a:r>
          </a:p>
          <a:p>
            <a:pPr lvl="1">
              <a:buNone/>
            </a:pPr>
            <a:endParaRPr lang="fr-FR" dirty="0"/>
          </a:p>
          <a:p>
            <a:pPr lvl="1"/>
            <a:endParaRPr lang="fr-FR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8720" y="4077072"/>
            <a:ext cx="5531130" cy="21431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Flèche courbée vers le bas 5"/>
          <p:cNvSpPr/>
          <p:nvPr/>
        </p:nvSpPr>
        <p:spPr>
          <a:xfrm rot="2203930">
            <a:off x="3060019" y="2894797"/>
            <a:ext cx="1587242" cy="1222220"/>
          </a:xfrm>
          <a:prstGeom prst="curvedDownArrow">
            <a:avLst>
              <a:gd name="adj1" fmla="val 25000"/>
              <a:gd name="adj2" fmla="val 77273"/>
              <a:gd name="adj3" fmla="val 25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 vert="horz" lIns="91440" tIns="45720" rIns="91440" bIns="45720" rtlCol="0" anchor="ctr"/>
          <a:lstStyle/>
          <a:p>
            <a:fld id="{7CB79439-E740-45DA-BEC8-1E098E114462}" type="slidenum">
              <a:rPr lang="fr-FR" sz="2000" b="1"/>
              <a:pPr/>
              <a:t>3</a:t>
            </a:fld>
            <a:endParaRPr lang="fr-FR" sz="2000" b="1" dirty="0"/>
          </a:p>
        </p:txBody>
      </p:sp>
      <p:grpSp>
        <p:nvGrpSpPr>
          <p:cNvPr id="8" name="Groupe 7"/>
          <p:cNvGrpSpPr/>
          <p:nvPr/>
        </p:nvGrpSpPr>
        <p:grpSpPr>
          <a:xfrm>
            <a:off x="7943124" y="30064"/>
            <a:ext cx="1139462" cy="1382712"/>
            <a:chOff x="7943124" y="30064"/>
            <a:chExt cx="1139462" cy="1382712"/>
          </a:xfrm>
        </p:grpSpPr>
        <p:pic>
          <p:nvPicPr>
            <p:cNvPr id="9" name="Image 8">
              <a:hlinkClick r:id="rId3" action="ppaction://hlinksldjump"/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943124" y="30064"/>
              <a:ext cx="1139462" cy="1094679"/>
            </a:xfrm>
            <a:prstGeom prst="rect">
              <a:avLst/>
            </a:prstGeom>
          </p:spPr>
        </p:pic>
        <p:sp>
          <p:nvSpPr>
            <p:cNvPr id="10" name="ZoneTexte 9"/>
            <p:cNvSpPr txBox="1"/>
            <p:nvPr/>
          </p:nvSpPr>
          <p:spPr>
            <a:xfrm>
              <a:off x="7943124" y="1043444"/>
              <a:ext cx="1139462" cy="369332"/>
            </a:xfrm>
            <a:prstGeom prst="rect">
              <a:avLst/>
            </a:prstGeom>
            <a:solidFill>
              <a:schemeClr val="tx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fr-FR" b="1" dirty="0">
                  <a:solidFill>
                    <a:schemeClr val="bg1"/>
                  </a:solidFill>
                </a:rPr>
                <a:t>Menu</a:t>
              </a:r>
            </a:p>
          </p:txBody>
        </p:sp>
      </p:grpSp>
      <p:sp>
        <p:nvSpPr>
          <p:cNvPr id="11" name="Parchemin horizontal 10"/>
          <p:cNvSpPr/>
          <p:nvPr/>
        </p:nvSpPr>
        <p:spPr>
          <a:xfrm>
            <a:off x="662018" y="-56515"/>
            <a:ext cx="4824534" cy="1267837"/>
          </a:xfrm>
          <a:prstGeom prst="horizontalScroll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pAutoFit/>
          </a:bodyPr>
          <a:lstStyle/>
          <a:p>
            <a:pPr algn="ctr">
              <a:spcBef>
                <a:spcPts val="600"/>
              </a:spcBef>
            </a:pPr>
            <a:r>
              <a:rPr lang="fr-FR" sz="2800" b="1" dirty="0">
                <a:solidFill>
                  <a:srgbClr val="FFFF00"/>
                </a:solidFill>
              </a:rPr>
              <a:t>Mettre un commentaire sur une cellule</a:t>
            </a:r>
            <a:endParaRPr lang="fr-FR" sz="2800" dirty="0"/>
          </a:p>
        </p:txBody>
      </p:sp>
      <p:pic>
        <p:nvPicPr>
          <p:cNvPr id="12" name="Image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99938" y="4595025"/>
            <a:ext cx="2486372" cy="2286319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13" name="Légende encadrée 1 12"/>
          <p:cNvSpPr/>
          <p:nvPr/>
        </p:nvSpPr>
        <p:spPr>
          <a:xfrm>
            <a:off x="5042092" y="3061087"/>
            <a:ext cx="2577908" cy="679258"/>
          </a:xfrm>
          <a:prstGeom prst="borderCallout1">
            <a:avLst>
              <a:gd name="adj1" fmla="val 103510"/>
              <a:gd name="adj2" fmla="val 55804"/>
              <a:gd name="adj3" fmla="val 269883"/>
              <a:gd name="adj4" fmla="val 82993"/>
            </a:avLst>
          </a:prstGeom>
          <a:solidFill>
            <a:srgbClr val="FFC00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>
                <a:solidFill>
                  <a:schemeClr val="bg1"/>
                </a:solidFill>
              </a:rPr>
              <a:t>Oui alors et si …</a:t>
            </a:r>
          </a:p>
        </p:txBody>
      </p:sp>
      <p:sp>
        <p:nvSpPr>
          <p:cNvPr id="15" name="Légende encadrée 1 14"/>
          <p:cNvSpPr/>
          <p:nvPr/>
        </p:nvSpPr>
        <p:spPr>
          <a:xfrm>
            <a:off x="7144702" y="3045424"/>
            <a:ext cx="1675769" cy="1408514"/>
          </a:xfrm>
          <a:prstGeom prst="borderCallout1">
            <a:avLst>
              <a:gd name="adj1" fmla="val 99472"/>
              <a:gd name="adj2" fmla="val 59229"/>
              <a:gd name="adj3" fmla="val 120680"/>
              <a:gd name="adj4" fmla="val 64793"/>
            </a:avLst>
          </a:prstGeom>
          <a:solidFill>
            <a:srgbClr val="FFFF0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>
                <a:solidFill>
                  <a:schemeClr val="bg1"/>
                </a:solidFill>
              </a:rPr>
              <a:t>On se passera de tes commentaires !</a:t>
            </a:r>
          </a:p>
        </p:txBody>
      </p:sp>
    </p:spTree>
    <p:extLst>
      <p:ext uri="{BB962C8B-B14F-4D97-AF65-F5344CB8AC3E}">
        <p14:creationId xmlns:p14="http://schemas.microsoft.com/office/powerpoint/2010/main" val="32629729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92550" y="2420888"/>
            <a:ext cx="6521948" cy="42890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Espace réservé du contenu 2"/>
          <p:cNvSpPr txBox="1">
            <a:spLocks/>
          </p:cNvSpPr>
          <p:nvPr/>
        </p:nvSpPr>
        <p:spPr>
          <a:xfrm>
            <a:off x="-286941" y="64730"/>
            <a:ext cx="8229600" cy="16430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R="0" lvl="1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fr-FR" sz="3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Pour les </a:t>
            </a:r>
            <a:r>
              <a:rPr kumimoji="0" lang="fr-FR" sz="36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alignements des textes  </a:t>
            </a:r>
            <a:r>
              <a:rPr kumimoji="0" lang="fr-FR" sz="3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:</a:t>
            </a:r>
          </a:p>
          <a:p>
            <a:pPr marR="0" lvl="1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fr-FR" sz="28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votre curseur sur la cellule, cliquez droit (menu contextuel) , format de cellule, alignement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endParaRPr kumimoji="0" lang="fr-FR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Ellipse 2"/>
          <p:cNvSpPr/>
          <p:nvPr/>
        </p:nvSpPr>
        <p:spPr>
          <a:xfrm>
            <a:off x="192550" y="4941168"/>
            <a:ext cx="3096344" cy="108012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Ellipse 5"/>
          <p:cNvSpPr/>
          <p:nvPr/>
        </p:nvSpPr>
        <p:spPr>
          <a:xfrm>
            <a:off x="-23474" y="3573016"/>
            <a:ext cx="3600400" cy="115212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Parchemin horizontal 8"/>
          <p:cNvSpPr/>
          <p:nvPr/>
        </p:nvSpPr>
        <p:spPr>
          <a:xfrm>
            <a:off x="2902628" y="1742469"/>
            <a:ext cx="5180631" cy="1104245"/>
          </a:xfrm>
          <a:prstGeom prst="horizontalScroll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pAutoFit/>
          </a:bodyPr>
          <a:lstStyle/>
          <a:p>
            <a:pPr algn="ctr">
              <a:spcBef>
                <a:spcPts val="600"/>
              </a:spcBef>
            </a:pPr>
            <a:r>
              <a:rPr lang="fr-FR" sz="2400" b="1" dirty="0">
                <a:solidFill>
                  <a:srgbClr val="FFFF00"/>
                </a:solidFill>
              </a:rPr>
              <a:t>Pour améliorer l’esthétique et la clarté de vos textes</a:t>
            </a:r>
            <a:endParaRPr lang="fr-FR" sz="2400" dirty="0"/>
          </a:p>
        </p:txBody>
      </p:sp>
      <p:grpSp>
        <p:nvGrpSpPr>
          <p:cNvPr id="12" name="Groupe 11"/>
          <p:cNvGrpSpPr/>
          <p:nvPr/>
        </p:nvGrpSpPr>
        <p:grpSpPr>
          <a:xfrm>
            <a:off x="7943124" y="30064"/>
            <a:ext cx="1139462" cy="1382712"/>
            <a:chOff x="7943124" y="30064"/>
            <a:chExt cx="1139462" cy="1382712"/>
          </a:xfrm>
        </p:grpSpPr>
        <p:pic>
          <p:nvPicPr>
            <p:cNvPr id="13" name="Image 12">
              <a:hlinkClick r:id="rId3" action="ppaction://hlinksldjump"/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943124" y="30064"/>
              <a:ext cx="1139462" cy="1094679"/>
            </a:xfrm>
            <a:prstGeom prst="rect">
              <a:avLst/>
            </a:prstGeom>
          </p:spPr>
        </p:pic>
        <p:sp>
          <p:nvSpPr>
            <p:cNvPr id="14" name="ZoneTexte 13"/>
            <p:cNvSpPr txBox="1"/>
            <p:nvPr/>
          </p:nvSpPr>
          <p:spPr>
            <a:xfrm>
              <a:off x="7943124" y="1043444"/>
              <a:ext cx="1139462" cy="369332"/>
            </a:xfrm>
            <a:prstGeom prst="rect">
              <a:avLst/>
            </a:prstGeom>
            <a:solidFill>
              <a:schemeClr val="tx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fr-FR" b="1" dirty="0">
                  <a:solidFill>
                    <a:schemeClr val="bg1"/>
                  </a:solidFill>
                </a:rPr>
                <a:t>Menu</a:t>
              </a:r>
            </a:p>
          </p:txBody>
        </p:sp>
      </p:grpSp>
      <p:pic>
        <p:nvPicPr>
          <p:cNvPr id="11" name="Image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480521">
            <a:off x="7236296" y="3590814"/>
            <a:ext cx="1763413" cy="2593658"/>
          </a:xfrm>
          <a:prstGeom prst="rect">
            <a:avLst/>
          </a:prstGeom>
        </p:spPr>
      </p:pic>
      <p:sp>
        <p:nvSpPr>
          <p:cNvPr id="4" name="Rectangle avec flèche vers la gauche 3"/>
          <p:cNvSpPr/>
          <p:nvPr/>
        </p:nvSpPr>
        <p:spPr>
          <a:xfrm rot="485518">
            <a:off x="3126816" y="2911269"/>
            <a:ext cx="4051772" cy="3471933"/>
          </a:xfrm>
          <a:prstGeom prst="leftArrowCallout">
            <a:avLst>
              <a:gd name="adj1" fmla="val 6490"/>
              <a:gd name="adj2" fmla="val 11144"/>
              <a:gd name="adj3" fmla="val 25000"/>
              <a:gd name="adj4" fmla="val 64977"/>
            </a:avLst>
          </a:prstGeom>
          <a:solidFill>
            <a:schemeClr val="accent5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>
                <a:solidFill>
                  <a:schemeClr val="bg1"/>
                </a:solidFill>
              </a:rPr>
              <a:t>Ceci vous permet par exemple :</a:t>
            </a:r>
          </a:p>
          <a:p>
            <a:pPr algn="ctr"/>
            <a:r>
              <a:rPr lang="fr-FR" sz="2400" b="1" dirty="0">
                <a:solidFill>
                  <a:schemeClr val="bg1"/>
                </a:solidFill>
              </a:rPr>
              <a:t> </a:t>
            </a:r>
          </a:p>
          <a:p>
            <a:pPr marL="285750" indent="-285750" algn="ctr">
              <a:buFontTx/>
              <a:buChar char="-"/>
            </a:pPr>
            <a:r>
              <a:rPr lang="fr-FR" sz="2400" b="1" dirty="0">
                <a:solidFill>
                  <a:schemeClr val="bg1"/>
                </a:solidFill>
              </a:rPr>
              <a:t>de centrer les textes </a:t>
            </a:r>
          </a:p>
          <a:p>
            <a:pPr algn="ctr"/>
            <a:endParaRPr lang="fr-FR" sz="1000" b="1" dirty="0">
              <a:solidFill>
                <a:schemeClr val="bg1"/>
              </a:solidFill>
            </a:endParaRPr>
          </a:p>
          <a:p>
            <a:pPr algn="ctr"/>
            <a:r>
              <a:rPr lang="fr-FR" sz="2400" b="1" dirty="0">
                <a:solidFill>
                  <a:schemeClr val="bg1"/>
                </a:solidFill>
              </a:rPr>
              <a:t>- de renvoyer les bouts de texte à la ligne</a:t>
            </a:r>
          </a:p>
        </p:txBody>
      </p:sp>
    </p:spTree>
    <p:extLst>
      <p:ext uri="{BB962C8B-B14F-4D97-AF65-F5344CB8AC3E}">
        <p14:creationId xmlns:p14="http://schemas.microsoft.com/office/powerpoint/2010/main" val="31126234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contenu 2"/>
          <p:cNvSpPr txBox="1">
            <a:spLocks/>
          </p:cNvSpPr>
          <p:nvPr/>
        </p:nvSpPr>
        <p:spPr>
          <a:xfrm>
            <a:off x="17303" y="0"/>
            <a:ext cx="8229600" cy="2571767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/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fr-FR" sz="3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Pour placer un </a:t>
            </a:r>
            <a:r>
              <a:rPr kumimoji="0" lang="fr-FR" sz="36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menu déroulant  </a:t>
            </a:r>
            <a:r>
              <a:rPr kumimoji="0" lang="fr-FR" sz="3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:</a:t>
            </a:r>
          </a:p>
          <a:p>
            <a:pPr marL="1200150" lvl="2" indent="-285750">
              <a:spcBef>
                <a:spcPct val="20000"/>
              </a:spcBef>
              <a:buFont typeface="Arial" pitchFamily="34" charset="0"/>
              <a:buChar char="–"/>
              <a:defRPr/>
            </a:pPr>
            <a:r>
              <a:rPr lang="fr-FR" sz="2800" dirty="0"/>
              <a:t>Faire </a:t>
            </a:r>
            <a:r>
              <a:rPr lang="fr-FR" sz="2800" i="1" dirty="0"/>
              <a:t>Données/Validation des données</a:t>
            </a:r>
          </a:p>
          <a:p>
            <a:pPr marL="1200150" lvl="2" indent="-285750">
              <a:spcBef>
                <a:spcPct val="20000"/>
              </a:spcBef>
              <a:buFont typeface="Arial" pitchFamily="34" charset="0"/>
              <a:buChar char="–"/>
              <a:defRPr/>
            </a:pPr>
            <a:r>
              <a:rPr kumimoji="0" lang="fr-FR" sz="28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Autoriser une </a:t>
            </a:r>
            <a:r>
              <a:rPr kumimoji="0" lang="fr-FR" sz="2800" b="0" i="1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liste</a:t>
            </a:r>
          </a:p>
          <a:p>
            <a:pPr marL="1200150" lvl="2" indent="-285750">
              <a:spcBef>
                <a:spcPct val="20000"/>
              </a:spcBef>
              <a:buFont typeface="Arial" pitchFamily="34" charset="0"/>
              <a:buChar char="–"/>
              <a:defRPr/>
            </a:pPr>
            <a:r>
              <a:rPr lang="fr-FR" sz="2800" dirty="0"/>
              <a:t>Dans </a:t>
            </a:r>
            <a:r>
              <a:rPr lang="fr-FR" sz="2800" i="1" u="sng" dirty="0"/>
              <a:t>S</a:t>
            </a:r>
            <a:r>
              <a:rPr lang="fr-FR" sz="2800" i="1" dirty="0"/>
              <a:t>ource</a:t>
            </a:r>
            <a:r>
              <a:rPr lang="fr-FR" sz="2800" dirty="0"/>
              <a:t> : Séparer chaque élément du menu déroulant par un point virgule</a:t>
            </a:r>
            <a:endParaRPr kumimoji="0" lang="fr-FR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endParaRPr kumimoji="0" lang="fr-FR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9512" y="2542190"/>
            <a:ext cx="5076056" cy="40608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7" name="Groupe 6"/>
          <p:cNvGrpSpPr/>
          <p:nvPr/>
        </p:nvGrpSpPr>
        <p:grpSpPr>
          <a:xfrm>
            <a:off x="7943124" y="30064"/>
            <a:ext cx="1139462" cy="1382712"/>
            <a:chOff x="7943124" y="30064"/>
            <a:chExt cx="1139462" cy="1382712"/>
          </a:xfrm>
        </p:grpSpPr>
        <p:pic>
          <p:nvPicPr>
            <p:cNvPr id="8" name="Image 7">
              <a:hlinkClick r:id="rId3" action="ppaction://hlinksldjump"/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943124" y="30064"/>
              <a:ext cx="1139462" cy="1094679"/>
            </a:xfrm>
            <a:prstGeom prst="rect">
              <a:avLst/>
            </a:prstGeom>
          </p:spPr>
        </p:pic>
        <p:sp>
          <p:nvSpPr>
            <p:cNvPr id="9" name="ZoneTexte 8"/>
            <p:cNvSpPr txBox="1"/>
            <p:nvPr/>
          </p:nvSpPr>
          <p:spPr>
            <a:xfrm>
              <a:off x="7943124" y="1043444"/>
              <a:ext cx="1139462" cy="369332"/>
            </a:xfrm>
            <a:prstGeom prst="rect">
              <a:avLst/>
            </a:prstGeom>
            <a:solidFill>
              <a:schemeClr val="tx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fr-FR" b="1" dirty="0">
                  <a:solidFill>
                    <a:schemeClr val="bg1"/>
                  </a:solidFill>
                </a:rPr>
                <a:t>Menu</a:t>
              </a:r>
            </a:p>
          </p:txBody>
        </p:sp>
      </p:grpSp>
      <p:grpSp>
        <p:nvGrpSpPr>
          <p:cNvPr id="10" name="Groupe 9"/>
          <p:cNvGrpSpPr/>
          <p:nvPr/>
        </p:nvGrpSpPr>
        <p:grpSpPr>
          <a:xfrm>
            <a:off x="5255568" y="2834717"/>
            <a:ext cx="3570344" cy="2722054"/>
            <a:chOff x="5255568" y="2834717"/>
            <a:chExt cx="3570344" cy="2722054"/>
          </a:xfrm>
        </p:grpSpPr>
        <p:pic>
          <p:nvPicPr>
            <p:cNvPr id="2052" name="Picture 4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5437614" y="2834717"/>
              <a:ext cx="3388298" cy="17859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4" name="Virage 3"/>
            <p:cNvSpPr/>
            <p:nvPr/>
          </p:nvSpPr>
          <p:spPr>
            <a:xfrm rot="16200000" flipV="1">
              <a:off x="5323777" y="4625984"/>
              <a:ext cx="862578" cy="998996"/>
            </a:xfrm>
            <a:prstGeom prst="ben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schemeClr val="tx1"/>
                </a:solidFill>
              </a:endParaRPr>
            </a:p>
          </p:txBody>
        </p:sp>
      </p:grpSp>
      <p:pic>
        <p:nvPicPr>
          <p:cNvPr id="6" name="Image 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920739" y="5039988"/>
            <a:ext cx="1905173" cy="15630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99117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e 7"/>
          <p:cNvGrpSpPr/>
          <p:nvPr/>
        </p:nvGrpSpPr>
        <p:grpSpPr>
          <a:xfrm>
            <a:off x="7943124" y="30064"/>
            <a:ext cx="1139462" cy="1382712"/>
            <a:chOff x="7943124" y="30064"/>
            <a:chExt cx="1139462" cy="1382712"/>
          </a:xfrm>
        </p:grpSpPr>
        <p:pic>
          <p:nvPicPr>
            <p:cNvPr id="9" name="Image 8">
              <a:hlinkClick r:id="rId2" action="ppaction://hlinksldjump"/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943124" y="30064"/>
              <a:ext cx="1139462" cy="1094679"/>
            </a:xfrm>
            <a:prstGeom prst="rect">
              <a:avLst/>
            </a:prstGeom>
          </p:spPr>
        </p:pic>
        <p:sp>
          <p:nvSpPr>
            <p:cNvPr id="10" name="ZoneTexte 9"/>
            <p:cNvSpPr txBox="1"/>
            <p:nvPr/>
          </p:nvSpPr>
          <p:spPr>
            <a:xfrm>
              <a:off x="7943124" y="1043444"/>
              <a:ext cx="1139462" cy="369332"/>
            </a:xfrm>
            <a:prstGeom prst="rect">
              <a:avLst/>
            </a:prstGeom>
            <a:solidFill>
              <a:schemeClr val="tx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fr-FR" b="1" dirty="0">
                  <a:solidFill>
                    <a:schemeClr val="bg1"/>
                  </a:solidFill>
                </a:rPr>
                <a:t>Menu</a:t>
              </a:r>
            </a:p>
          </p:txBody>
        </p:sp>
      </p:grpSp>
      <p:pic>
        <p:nvPicPr>
          <p:cNvPr id="15" name="Image 1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99049" y="744684"/>
            <a:ext cx="3583537" cy="4863373"/>
          </a:xfrm>
          <a:prstGeom prst="rect">
            <a:avLst/>
          </a:prstGeom>
        </p:spPr>
      </p:pic>
      <p:grpSp>
        <p:nvGrpSpPr>
          <p:cNvPr id="4" name="Groupe 3"/>
          <p:cNvGrpSpPr/>
          <p:nvPr/>
        </p:nvGrpSpPr>
        <p:grpSpPr>
          <a:xfrm>
            <a:off x="357873" y="3234338"/>
            <a:ext cx="6230351" cy="1850412"/>
            <a:chOff x="783285" y="2204864"/>
            <a:chExt cx="7364455" cy="2297151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83285" y="2204864"/>
              <a:ext cx="7364455" cy="2160240"/>
            </a:xfrm>
            <a:prstGeom prst="rect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pic>
        <p:sp>
          <p:nvSpPr>
            <p:cNvPr id="3" name="Ellipse 2"/>
            <p:cNvSpPr/>
            <p:nvPr/>
          </p:nvSpPr>
          <p:spPr>
            <a:xfrm>
              <a:off x="5652120" y="2341775"/>
              <a:ext cx="936104" cy="2160240"/>
            </a:xfrm>
            <a:prstGeom prst="ellipse">
              <a:avLst/>
            </a:prstGeom>
            <a:noFill/>
            <a:ln w="762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7" name="Rectangle 6"/>
          <p:cNvSpPr/>
          <p:nvPr/>
        </p:nvSpPr>
        <p:spPr>
          <a:xfrm>
            <a:off x="0" y="5465448"/>
            <a:ext cx="9082586" cy="1200329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fr-FR" sz="2400" b="1" dirty="0">
                <a:solidFill>
                  <a:schemeClr val="bg1"/>
                </a:solidFill>
              </a:rPr>
              <a:t>Premièrement venir cliquer sur la cellule </a:t>
            </a:r>
            <a:r>
              <a:rPr lang="fr-FR" sz="2400" b="1" u="sng" dirty="0">
                <a:solidFill>
                  <a:schemeClr val="bg1"/>
                </a:solidFill>
              </a:rPr>
              <a:t>à droite </a:t>
            </a:r>
            <a:r>
              <a:rPr lang="fr-FR" sz="2400" b="1" dirty="0">
                <a:solidFill>
                  <a:schemeClr val="bg1"/>
                </a:solidFill>
              </a:rPr>
              <a:t>de la future dernière colonne figée et </a:t>
            </a:r>
            <a:r>
              <a:rPr lang="fr-FR" sz="2400" b="1" u="sng" dirty="0">
                <a:solidFill>
                  <a:schemeClr val="bg1"/>
                </a:solidFill>
              </a:rPr>
              <a:t>en dessous </a:t>
            </a:r>
            <a:r>
              <a:rPr lang="fr-FR" sz="2400" b="1" dirty="0">
                <a:solidFill>
                  <a:schemeClr val="bg1"/>
                </a:solidFill>
              </a:rPr>
              <a:t>de la future dernière ligne figée.</a:t>
            </a:r>
          </a:p>
          <a:p>
            <a:pPr algn="ctr"/>
            <a:r>
              <a:rPr lang="fr-FR" sz="2400" dirty="0">
                <a:solidFill>
                  <a:schemeClr val="bg1"/>
                </a:solidFill>
              </a:rPr>
              <a:t> </a:t>
            </a:r>
            <a:r>
              <a:rPr lang="fr-FR" sz="2400" b="1" dirty="0">
                <a:solidFill>
                  <a:schemeClr val="bg1"/>
                </a:solidFill>
              </a:rPr>
              <a:t>Puis cliquer sur la commande  </a:t>
            </a:r>
            <a:r>
              <a:rPr lang="fr-FR" sz="2400" dirty="0">
                <a:solidFill>
                  <a:schemeClr val="bg1"/>
                </a:solidFill>
              </a:rPr>
              <a:t>« </a:t>
            </a:r>
            <a:r>
              <a:rPr lang="fr-FR" sz="2400" b="1" i="1" dirty="0">
                <a:solidFill>
                  <a:schemeClr val="bg1"/>
                </a:solidFill>
              </a:rPr>
              <a:t>figer les volets » </a:t>
            </a:r>
            <a:endParaRPr lang="fr-FR" sz="2400" b="1" dirty="0">
              <a:solidFill>
                <a:schemeClr val="bg1"/>
              </a:solidFill>
            </a:endParaRPr>
          </a:p>
        </p:txBody>
      </p:sp>
      <p:sp>
        <p:nvSpPr>
          <p:cNvPr id="12" name="Parchemin horizontal 11"/>
          <p:cNvSpPr/>
          <p:nvPr/>
        </p:nvSpPr>
        <p:spPr>
          <a:xfrm>
            <a:off x="172558" y="35000"/>
            <a:ext cx="4104454" cy="777061"/>
          </a:xfrm>
          <a:prstGeom prst="horizontalScroll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>
              <a:spcBef>
                <a:spcPts val="600"/>
              </a:spcBef>
            </a:pPr>
            <a:r>
              <a:rPr lang="fr-FR" sz="3200" b="1" dirty="0">
                <a:solidFill>
                  <a:srgbClr val="FFFF00"/>
                </a:solidFill>
              </a:rPr>
              <a:t>Figer les volets</a:t>
            </a:r>
            <a:endParaRPr lang="fr-FR" sz="3200" dirty="0"/>
          </a:p>
        </p:txBody>
      </p:sp>
      <p:sp>
        <p:nvSpPr>
          <p:cNvPr id="13" name="Espace réservé du contenu 2"/>
          <p:cNvSpPr txBox="1">
            <a:spLocks/>
          </p:cNvSpPr>
          <p:nvPr/>
        </p:nvSpPr>
        <p:spPr>
          <a:xfrm>
            <a:off x="-396552" y="985776"/>
            <a:ext cx="6087875" cy="16242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742950" marR="0" lvl="1" indent="-28575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fr-FR" sz="32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Si la liste</a:t>
            </a:r>
            <a:r>
              <a:rPr kumimoji="0" lang="fr-FR" sz="3200" b="1" i="0" u="none" strike="noStrike" kern="1200" cap="none" spc="0" normalizeH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est longue pour avoir toujours en vue les titres des colonnes</a:t>
            </a:r>
            <a:r>
              <a:rPr kumimoji="0" lang="fr-FR" sz="32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et des</a:t>
            </a:r>
            <a:r>
              <a:rPr kumimoji="0" lang="fr-FR" sz="3200" b="1" i="0" u="none" strike="noStrike" kern="1200" cap="none" spc="0" normalizeH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lignes</a:t>
            </a:r>
            <a:r>
              <a:rPr kumimoji="0" lang="fr-FR" sz="32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:</a:t>
            </a:r>
            <a:endParaRPr lang="fr-FR" sz="2800" i="1" dirty="0"/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endParaRPr kumimoji="0" lang="fr-FR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Espace réservé du contenu 2"/>
          <p:cNvSpPr txBox="1">
            <a:spLocks/>
          </p:cNvSpPr>
          <p:nvPr/>
        </p:nvSpPr>
        <p:spPr>
          <a:xfrm>
            <a:off x="201283" y="2792277"/>
            <a:ext cx="5364978" cy="51007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vert="horz" lIns="91440" tIns="45720" rIns="91440" bIns="45720" rtlCol="0">
            <a:normAutofit/>
          </a:bodyPr>
          <a:lstStyle/>
          <a:p>
            <a:pPr marL="0" marR="0" lvl="1" indent="-28575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fr-FR" sz="2400" dirty="0"/>
              <a:t>Commande : Affichage / </a:t>
            </a:r>
            <a:r>
              <a:rPr lang="fr-FR" sz="2400" b="1" dirty="0">
                <a:solidFill>
                  <a:srgbClr val="FFFF00"/>
                </a:solidFill>
              </a:rPr>
              <a:t>Figer les volets</a:t>
            </a:r>
            <a:endParaRPr lang="fr-FR" sz="2800" i="1" dirty="0"/>
          </a:p>
          <a:p>
            <a:pPr marL="1200150" lvl="2" indent="-285750">
              <a:spcBef>
                <a:spcPct val="20000"/>
              </a:spcBef>
              <a:buFont typeface="Arial" pitchFamily="34" charset="0"/>
              <a:buChar char="–"/>
              <a:defRPr/>
            </a:pPr>
            <a:endParaRPr lang="fr-FR" sz="2800" i="1" dirty="0"/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endParaRPr kumimoji="0" lang="fr-FR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6" name="Groupe 5"/>
          <p:cNvGrpSpPr/>
          <p:nvPr/>
        </p:nvGrpSpPr>
        <p:grpSpPr>
          <a:xfrm>
            <a:off x="4570585" y="60933"/>
            <a:ext cx="4347948" cy="4085722"/>
            <a:chOff x="4570585" y="60933"/>
            <a:chExt cx="4347948" cy="4085722"/>
          </a:xfrm>
        </p:grpSpPr>
        <p:sp>
          <p:nvSpPr>
            <p:cNvPr id="2" name="Bulle ronde 1"/>
            <p:cNvSpPr/>
            <p:nvPr/>
          </p:nvSpPr>
          <p:spPr>
            <a:xfrm>
              <a:off x="4570585" y="60933"/>
              <a:ext cx="2017639" cy="745290"/>
            </a:xfrm>
            <a:prstGeom prst="wedgeEllipseCallout">
              <a:avLst>
                <a:gd name="adj1" fmla="val 46222"/>
                <a:gd name="adj2" fmla="val 98375"/>
              </a:avLst>
            </a:prstGeom>
            <a:solidFill>
              <a:schemeClr val="tx1"/>
            </a:solidFill>
            <a:ln w="38100">
              <a:solidFill>
                <a:srgbClr val="FF0000"/>
              </a:solidFill>
              <a:headEnd type="none" w="med" len="med"/>
              <a:tailEnd type="arrow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400" b="1" dirty="0">
                  <a:solidFill>
                    <a:schemeClr val="bg1"/>
                  </a:solidFill>
                </a:rPr>
                <a:t>C’est pas un MP4 mais un PPT …</a:t>
              </a:r>
            </a:p>
          </p:txBody>
        </p:sp>
        <p:sp>
          <p:nvSpPr>
            <p:cNvPr id="14" name="Bulle ronde 13"/>
            <p:cNvSpPr/>
            <p:nvPr/>
          </p:nvSpPr>
          <p:spPr>
            <a:xfrm>
              <a:off x="6542269" y="3047351"/>
              <a:ext cx="2376264" cy="1099304"/>
            </a:xfrm>
            <a:prstGeom prst="wedgeEllipseCallout">
              <a:avLst>
                <a:gd name="adj1" fmla="val -17222"/>
                <a:gd name="adj2" fmla="val -100733"/>
              </a:avLst>
            </a:prstGeom>
            <a:solidFill>
              <a:schemeClr val="tx1"/>
            </a:solidFill>
            <a:ln w="38100">
              <a:solidFill>
                <a:srgbClr val="FF0000"/>
              </a:solidFill>
              <a:headEnd type="none" w="med" len="med"/>
              <a:tailEnd type="arrow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400" b="1" dirty="0">
                  <a:solidFill>
                    <a:schemeClr val="bg1"/>
                  </a:solidFill>
                </a:rPr>
                <a:t>Cela ne se voit pas forcément, mais là, je suis figé !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0913015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24302" y="-16309"/>
            <a:ext cx="3404227" cy="1952549"/>
          </a:xfrm>
          <a:prstGeom prst="rect">
            <a:avLst/>
          </a:prstGeom>
        </p:spPr>
      </p:pic>
      <p:grpSp>
        <p:nvGrpSpPr>
          <p:cNvPr id="8" name="Groupe 7"/>
          <p:cNvGrpSpPr/>
          <p:nvPr/>
        </p:nvGrpSpPr>
        <p:grpSpPr>
          <a:xfrm>
            <a:off x="8316416" y="6165304"/>
            <a:ext cx="803664" cy="692696"/>
            <a:chOff x="7943124" y="30064"/>
            <a:chExt cx="1139462" cy="1393308"/>
          </a:xfrm>
        </p:grpSpPr>
        <p:pic>
          <p:nvPicPr>
            <p:cNvPr id="9" name="Image 8">
              <a:hlinkClick r:id="rId3" action="ppaction://hlinksldjump"/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943124" y="30064"/>
              <a:ext cx="1139462" cy="1094679"/>
            </a:xfrm>
            <a:prstGeom prst="rect">
              <a:avLst/>
            </a:prstGeom>
            <a:ln>
              <a:solidFill>
                <a:schemeClr val="bg1"/>
              </a:solidFill>
            </a:ln>
          </p:spPr>
        </p:pic>
        <p:sp>
          <p:nvSpPr>
            <p:cNvPr id="10" name="ZoneTexte 9"/>
            <p:cNvSpPr txBox="1"/>
            <p:nvPr/>
          </p:nvSpPr>
          <p:spPr>
            <a:xfrm>
              <a:off x="7943124" y="1043444"/>
              <a:ext cx="1139462" cy="379928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bg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200" b="1" dirty="0">
                  <a:solidFill>
                    <a:schemeClr val="bg1"/>
                  </a:solidFill>
                </a:rPr>
                <a:t>Menu</a:t>
              </a:r>
            </a:p>
          </p:txBody>
        </p:sp>
      </p:grpSp>
      <p:pic>
        <p:nvPicPr>
          <p:cNvPr id="13" name="Image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300570" y="4601566"/>
            <a:ext cx="1648055" cy="485843"/>
          </a:xfrm>
          <a:prstGeom prst="rect">
            <a:avLst/>
          </a:prstGeom>
        </p:spPr>
      </p:pic>
      <p:sp>
        <p:nvSpPr>
          <p:cNvPr id="15" name="Espace réservé du contenu 2"/>
          <p:cNvSpPr txBox="1">
            <a:spLocks/>
          </p:cNvSpPr>
          <p:nvPr/>
        </p:nvSpPr>
        <p:spPr>
          <a:xfrm>
            <a:off x="59665" y="2065768"/>
            <a:ext cx="8856984" cy="3005559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/>
          <a:p>
            <a:pPr marL="971550" marR="0" lvl="1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AutoNum type="arabicParenR"/>
              <a:tabLst/>
              <a:defRPr/>
            </a:pPr>
            <a:r>
              <a:rPr kumimoji="0" lang="fr-FR" sz="32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Sélectionner sur votre tableau les</a:t>
            </a:r>
            <a:r>
              <a:rPr lang="fr-FR" sz="3200" b="1" dirty="0"/>
              <a:t> cellules (les données) à représenter sous forme de graphique.</a:t>
            </a:r>
            <a:r>
              <a:rPr kumimoji="0" lang="fr-FR" sz="3200" b="1" i="0" u="none" strike="noStrike" kern="1200" cap="none" spc="0" normalizeH="0" noProof="0" dirty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fr-FR" sz="32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971550" marR="0" lvl="1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AutoNum type="arabicParenR"/>
              <a:tabLst/>
              <a:defRPr/>
            </a:pPr>
            <a:r>
              <a:rPr kumimoji="0" lang="fr-FR" sz="32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Cliquer sur </a:t>
            </a:r>
            <a:r>
              <a:rPr kumimoji="0" lang="fr-FR" sz="32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INSERTION</a:t>
            </a:r>
            <a:r>
              <a:rPr kumimoji="0" lang="fr-FR" sz="32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 sur la barre des</a:t>
            </a:r>
            <a:r>
              <a:rPr kumimoji="0" lang="fr-FR" sz="3200" b="1" i="0" u="none" strike="noStrike" kern="1200" cap="none" spc="0" normalizeH="0" noProof="0" dirty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 menus </a:t>
            </a:r>
            <a:r>
              <a:rPr kumimoji="0" lang="fr-FR" sz="32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et vous trouvez votre bonheur</a:t>
            </a:r>
            <a:r>
              <a:rPr kumimoji="0" lang="fr-FR" sz="3200" b="1" i="0" u="none" strike="noStrike" kern="1200" cap="none" spc="0" normalizeH="0" noProof="0" dirty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 …</a:t>
            </a:r>
            <a:endParaRPr kumimoji="0" lang="fr-FR" sz="32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971550" marR="0" lvl="1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AutoNum type="arabicParenR"/>
              <a:tabLst/>
              <a:defRPr/>
            </a:pPr>
            <a:r>
              <a:rPr lang="fr-FR" sz="3200" b="1" dirty="0"/>
              <a:t>Faire évoluer l’aspect de ces graphiques :</a:t>
            </a:r>
          </a:p>
          <a:p>
            <a:pPr marL="1428750" lvl="2" indent="-514350">
              <a:spcBef>
                <a:spcPct val="20000"/>
              </a:spcBef>
              <a:buAutoNum type="alphaLcParenR"/>
              <a:defRPr/>
            </a:pPr>
            <a:r>
              <a:rPr kumimoji="0" lang="fr-FR" sz="3200" b="1" i="0" u="none" strike="noStrike" kern="1200" cap="none" spc="0" normalizeH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Double cliquer dessus </a:t>
            </a:r>
            <a:r>
              <a:rPr kumimoji="0" lang="fr-FR" sz="3200" b="1" i="0" u="none" strike="noStrike" kern="1200" cap="none" spc="0" normalizeH="0" noProof="0" dirty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et une fenêtre apparait sur le droite de l’écran avec les paramètres disponibles</a:t>
            </a:r>
          </a:p>
          <a:p>
            <a:pPr marL="1428750" lvl="2" indent="-514350">
              <a:spcBef>
                <a:spcPct val="20000"/>
              </a:spcBef>
              <a:buAutoNum type="alphaLcParenR"/>
              <a:defRPr/>
            </a:pPr>
            <a:r>
              <a:rPr lang="fr-FR" sz="3200" b="1" baseline="0" dirty="0"/>
              <a:t>Ou bien trouvez</a:t>
            </a:r>
            <a:r>
              <a:rPr lang="fr-FR" sz="3200" b="1" dirty="0"/>
              <a:t> les options dans « </a:t>
            </a:r>
            <a:r>
              <a:rPr lang="fr-FR" sz="3200" b="1" dirty="0">
                <a:solidFill>
                  <a:srgbClr val="FFFF00"/>
                </a:solidFill>
              </a:rPr>
              <a:t>OUTILS DE GRAPHIQUE</a:t>
            </a:r>
            <a:r>
              <a:rPr lang="fr-FR" sz="3200" b="1" dirty="0"/>
              <a:t> »  </a:t>
            </a:r>
          </a:p>
          <a:p>
            <a:pPr lvl="2">
              <a:spcBef>
                <a:spcPct val="20000"/>
              </a:spcBef>
              <a:defRPr/>
            </a:pPr>
            <a:r>
              <a:rPr lang="fr-FR" sz="3200" b="1" dirty="0"/>
              <a:t>             sur la barre des menus</a:t>
            </a:r>
            <a:r>
              <a:rPr kumimoji="0" lang="fr-FR" sz="32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fr-FR" sz="28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Espace réservé du contenu 2"/>
          <p:cNvSpPr txBox="1">
            <a:spLocks/>
          </p:cNvSpPr>
          <p:nvPr/>
        </p:nvSpPr>
        <p:spPr>
          <a:xfrm>
            <a:off x="0" y="809865"/>
            <a:ext cx="6012161" cy="1089145"/>
          </a:xfrm>
          <a:prstGeom prst="rect">
            <a:avLst/>
          </a:prstGeom>
          <a:solidFill>
            <a:srgbClr val="C00000"/>
          </a:solidFill>
          <a:ln>
            <a:solidFill>
              <a:schemeClr val="bg1"/>
            </a:solidFill>
          </a:ln>
        </p:spPr>
        <p:txBody>
          <a:bodyPr vert="horz" lIns="91440" tIns="45720" rIns="91440" bIns="45720" rtlCol="0">
            <a:normAutofit/>
          </a:bodyPr>
          <a:lstStyle/>
          <a:p>
            <a:pPr marL="0" marR="0" lvl="1" indent="-285750" algn="ctr" defTabSz="0" rtl="0" eaLnBrk="1" fontAlgn="auto" latinLnBrk="0" hangingPunct="1">
              <a:lnSpc>
                <a:spcPct val="100000"/>
              </a:lnSpc>
              <a:spcAft>
                <a:spcPts val="0"/>
              </a:spcAft>
              <a:buClrTx/>
              <a:buSzTx/>
              <a:tabLst>
                <a:tab pos="0" algn="l"/>
              </a:tabLst>
              <a:defRPr/>
            </a:pPr>
            <a:r>
              <a:rPr kumimoji="0" lang="fr-FR" sz="28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</a:rPr>
              <a:t>Rien de</a:t>
            </a:r>
            <a:r>
              <a:rPr kumimoji="0" lang="fr-FR" sz="2800" b="1" i="0" u="none" strike="noStrike" kern="1200" cap="none" spc="0" normalizeH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</a:rPr>
              <a:t> plus simple </a:t>
            </a:r>
            <a:r>
              <a:rPr kumimoji="0" lang="fr-FR" sz="2800" b="1" i="0" u="none" strike="noStrike" kern="1200" cap="none" spc="0" normalizeH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rPr>
              <a:t>que de réaliser les graphiques à partir d’un tableau !!</a:t>
            </a:r>
            <a:endParaRPr kumimoji="0" lang="fr-FR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6" name="Image 1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64767" y="5345299"/>
            <a:ext cx="1698657" cy="1351784"/>
          </a:xfrm>
          <a:prstGeom prst="rect">
            <a:avLst/>
          </a:prstGeom>
        </p:spPr>
      </p:pic>
      <p:pic>
        <p:nvPicPr>
          <p:cNvPr id="18" name="Image 1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061228" y="5216064"/>
            <a:ext cx="2752077" cy="1577580"/>
          </a:xfrm>
          <a:prstGeom prst="rect">
            <a:avLst/>
          </a:prstGeom>
        </p:spPr>
      </p:pic>
      <p:pic>
        <p:nvPicPr>
          <p:cNvPr id="19" name="Image 18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148064" y="5216937"/>
            <a:ext cx="2400551" cy="1517405"/>
          </a:xfrm>
          <a:prstGeom prst="rect">
            <a:avLst/>
          </a:prstGeom>
        </p:spPr>
      </p:pic>
      <p:sp>
        <p:nvSpPr>
          <p:cNvPr id="20" name="Forme libre 19"/>
          <p:cNvSpPr/>
          <p:nvPr/>
        </p:nvSpPr>
        <p:spPr>
          <a:xfrm>
            <a:off x="6148068" y="4587080"/>
            <a:ext cx="1095361" cy="328192"/>
          </a:xfrm>
          <a:custGeom>
            <a:avLst/>
            <a:gdLst>
              <a:gd name="connsiteX0" fmla="*/ 167313 w 1095361"/>
              <a:gd name="connsiteY0" fmla="*/ 0 h 328192"/>
              <a:gd name="connsiteX1" fmla="*/ 71779 w 1095361"/>
              <a:gd name="connsiteY1" fmla="*/ 313898 h 328192"/>
              <a:gd name="connsiteX2" fmla="*/ 1095361 w 1095361"/>
              <a:gd name="connsiteY2" fmla="*/ 245659 h 3281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95361" h="328192">
                <a:moveTo>
                  <a:pt x="167313" y="0"/>
                </a:moveTo>
                <a:cubicBezTo>
                  <a:pt x="42208" y="136477"/>
                  <a:pt x="-82896" y="272955"/>
                  <a:pt x="71779" y="313898"/>
                </a:cubicBezTo>
                <a:cubicBezTo>
                  <a:pt x="226454" y="354841"/>
                  <a:pt x="660907" y="300250"/>
                  <a:pt x="1095361" y="245659"/>
                </a:cubicBezTo>
              </a:path>
            </a:pathLst>
          </a:custGeom>
          <a:noFill/>
          <a:ln w="38100">
            <a:solidFill>
              <a:srgbClr val="FF0000"/>
            </a:solidFill>
            <a:headEnd type="none" w="med" len="med"/>
            <a:tailEnd type="arrow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Parchemin horizontal 11"/>
          <p:cNvSpPr/>
          <p:nvPr/>
        </p:nvSpPr>
        <p:spPr>
          <a:xfrm rot="21398577">
            <a:off x="739296" y="-72207"/>
            <a:ext cx="3759379" cy="940653"/>
          </a:xfrm>
          <a:prstGeom prst="horizontalScroll">
            <a:avLst/>
          </a:prstGeom>
          <a:gradFill flip="none" rotWithShape="1">
            <a:gsLst>
              <a:gs pos="0">
                <a:srgbClr val="FF0000">
                  <a:shade val="30000"/>
                  <a:satMod val="115000"/>
                </a:srgbClr>
              </a:gs>
              <a:gs pos="50000">
                <a:srgbClr val="FF0000">
                  <a:shade val="67500"/>
                  <a:satMod val="115000"/>
                </a:srgbClr>
              </a:gs>
              <a:gs pos="100000">
                <a:srgbClr val="FFC000"/>
              </a:gs>
            </a:gsLst>
            <a:path path="circle">
              <a:fillToRect l="100000" b="100000"/>
            </a:path>
            <a:tileRect t="-100000" r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>
              <a:spcBef>
                <a:spcPts val="600"/>
              </a:spcBef>
            </a:pPr>
            <a:r>
              <a:rPr lang="fr-FR" sz="4000" b="1" dirty="0">
                <a:solidFill>
                  <a:srgbClr val="FFFF00"/>
                </a:solidFill>
              </a:rPr>
              <a:t>Les graphiques</a:t>
            </a:r>
            <a:endParaRPr lang="fr-FR" sz="4000" dirty="0"/>
          </a:p>
        </p:txBody>
      </p:sp>
    </p:spTree>
    <p:extLst>
      <p:ext uri="{BB962C8B-B14F-4D97-AF65-F5344CB8AC3E}">
        <p14:creationId xmlns:p14="http://schemas.microsoft.com/office/powerpoint/2010/main" val="22677366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75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80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20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e 7"/>
          <p:cNvGrpSpPr/>
          <p:nvPr/>
        </p:nvGrpSpPr>
        <p:grpSpPr>
          <a:xfrm>
            <a:off x="8244408" y="64844"/>
            <a:ext cx="803664" cy="925939"/>
            <a:chOff x="7943124" y="30064"/>
            <a:chExt cx="1139462" cy="1393308"/>
          </a:xfrm>
        </p:grpSpPr>
        <p:pic>
          <p:nvPicPr>
            <p:cNvPr id="9" name="Image 8">
              <a:hlinkClick r:id="rId2" action="ppaction://hlinksldjump"/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943124" y="30064"/>
              <a:ext cx="1139462" cy="1094679"/>
            </a:xfrm>
            <a:prstGeom prst="rect">
              <a:avLst/>
            </a:prstGeom>
            <a:ln>
              <a:solidFill>
                <a:schemeClr val="bg1"/>
              </a:solidFill>
            </a:ln>
          </p:spPr>
        </p:pic>
        <p:sp>
          <p:nvSpPr>
            <p:cNvPr id="10" name="ZoneTexte 9"/>
            <p:cNvSpPr txBox="1"/>
            <p:nvPr/>
          </p:nvSpPr>
          <p:spPr>
            <a:xfrm>
              <a:off x="7943124" y="1043444"/>
              <a:ext cx="1139462" cy="379928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bg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200" b="1" dirty="0">
                  <a:solidFill>
                    <a:schemeClr val="bg1"/>
                  </a:solidFill>
                </a:rPr>
                <a:t>Menu</a:t>
              </a:r>
            </a:p>
          </p:txBody>
        </p:sp>
      </p:grpSp>
      <p:sp>
        <p:nvSpPr>
          <p:cNvPr id="5" name="Espace réservé du contenu 2"/>
          <p:cNvSpPr txBox="1">
            <a:spLocks/>
          </p:cNvSpPr>
          <p:nvPr/>
        </p:nvSpPr>
        <p:spPr>
          <a:xfrm>
            <a:off x="4584644" y="504294"/>
            <a:ext cx="3240360" cy="576064"/>
          </a:xfrm>
          <a:prstGeom prst="rect">
            <a:avLst/>
          </a:prstGeom>
          <a:solidFill>
            <a:srgbClr val="C00000"/>
          </a:solidFill>
          <a:ln>
            <a:solidFill>
              <a:schemeClr val="bg1"/>
            </a:solidFill>
          </a:ln>
        </p:spPr>
        <p:txBody>
          <a:bodyPr vert="horz" lIns="91440" tIns="45720" rIns="91440" bIns="45720" rtlCol="0">
            <a:normAutofit/>
          </a:bodyPr>
          <a:lstStyle/>
          <a:p>
            <a:pPr marL="0" marR="0" lvl="1" indent="-285750" algn="ctr" defTabSz="0" rtl="0" eaLnBrk="1" fontAlgn="auto" latinLnBrk="0" hangingPunct="1">
              <a:lnSpc>
                <a:spcPct val="100000"/>
              </a:lnSpc>
              <a:spcAft>
                <a:spcPts val="0"/>
              </a:spcAft>
              <a:buClrTx/>
              <a:buSzTx/>
              <a:tabLst>
                <a:tab pos="0" algn="l"/>
              </a:tabLst>
              <a:defRPr/>
            </a:pPr>
            <a:r>
              <a:rPr kumimoji="0" lang="fr-FR" sz="28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</a:rPr>
              <a:t>Des exemples</a:t>
            </a:r>
            <a:endParaRPr kumimoji="0" lang="fr-FR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Parchemin horizontal 11"/>
          <p:cNvSpPr/>
          <p:nvPr/>
        </p:nvSpPr>
        <p:spPr>
          <a:xfrm rot="21398577">
            <a:off x="739296" y="-72207"/>
            <a:ext cx="3759379" cy="940653"/>
          </a:xfrm>
          <a:prstGeom prst="horizontalScroll">
            <a:avLst/>
          </a:prstGeom>
          <a:gradFill flip="none" rotWithShape="1">
            <a:gsLst>
              <a:gs pos="0">
                <a:srgbClr val="FF0000">
                  <a:shade val="30000"/>
                  <a:satMod val="115000"/>
                </a:srgbClr>
              </a:gs>
              <a:gs pos="50000">
                <a:srgbClr val="FF0000">
                  <a:shade val="67500"/>
                  <a:satMod val="115000"/>
                </a:srgbClr>
              </a:gs>
              <a:gs pos="100000">
                <a:srgbClr val="FFC000"/>
              </a:gs>
            </a:gsLst>
            <a:path path="circle">
              <a:fillToRect l="100000" b="100000"/>
            </a:path>
            <a:tileRect t="-100000" r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>
              <a:spcBef>
                <a:spcPts val="600"/>
              </a:spcBef>
            </a:pPr>
            <a:r>
              <a:rPr lang="fr-FR" sz="4000" b="1" dirty="0">
                <a:solidFill>
                  <a:srgbClr val="FFFF00"/>
                </a:solidFill>
              </a:rPr>
              <a:t>Les graphiques</a:t>
            </a:r>
            <a:endParaRPr lang="fr-FR" sz="4000" dirty="0"/>
          </a:p>
        </p:txBody>
      </p:sp>
      <p:pic>
        <p:nvPicPr>
          <p:cNvPr id="1026" name="Image 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08493">
            <a:off x="501459" y="1521717"/>
            <a:ext cx="3649781" cy="212226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Image 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430" y="1291757"/>
            <a:ext cx="3343692" cy="1806761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Image 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21222054">
            <a:off x="898782" y="3622863"/>
            <a:ext cx="3335662" cy="2565351"/>
          </a:xfrm>
          <a:prstGeom prst="rect">
            <a:avLst/>
          </a:prstGeom>
        </p:spPr>
      </p:pic>
      <p:pic>
        <p:nvPicPr>
          <p:cNvPr id="1028" name="Image 18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647860">
            <a:off x="4810557" y="5168782"/>
            <a:ext cx="2403475" cy="15208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Image 1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43400">
            <a:off x="4280692" y="3309917"/>
            <a:ext cx="4079167" cy="1872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913057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contenu 2"/>
          <p:cNvSpPr txBox="1">
            <a:spLocks/>
          </p:cNvSpPr>
          <p:nvPr/>
        </p:nvSpPr>
        <p:spPr>
          <a:xfrm>
            <a:off x="-328653" y="1426023"/>
            <a:ext cx="9376179" cy="29906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fr-FR" sz="2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rPr>
              <a:t>Addition : +        </a:t>
            </a:r>
            <a:r>
              <a:rPr lang="fr-FR" sz="2600" b="1" dirty="0"/>
              <a:t>Soustraction : -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fr-FR" sz="2600" b="1" i="1" dirty="0"/>
              <a:t>Multiplication : *       Division : /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fr-FR" sz="2600" b="1" i="1" dirty="0"/>
              <a:t>Pourcentage : %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fr-FR" sz="2600" b="1" i="1" dirty="0"/>
              <a:t>Puissance : utiliser le symbole « ^ » 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fr-FR" sz="2600" b="1" i="1" dirty="0"/>
              <a:t>				 (exemple : cellule A2 au carré : A2^2)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fr-FR" sz="2800" i="1" dirty="0"/>
              <a:t>Racine carré : RACINE(</a:t>
            </a:r>
            <a:r>
              <a:rPr lang="fr-FR" sz="2800" i="1" dirty="0" err="1"/>
              <a:t>n°cellule</a:t>
            </a:r>
            <a:r>
              <a:rPr lang="fr-FR" sz="2800" i="1" dirty="0"/>
              <a:t>)      Attention RACINE en maj</a:t>
            </a:r>
          </a:p>
          <a:p>
            <a:pPr marL="1200150" lvl="2" indent="-285750">
              <a:spcBef>
                <a:spcPct val="20000"/>
              </a:spcBef>
              <a:buFont typeface="Arial" pitchFamily="34" charset="0"/>
              <a:buChar char="–"/>
              <a:defRPr/>
            </a:pPr>
            <a:endParaRPr lang="fr-FR" sz="2800" i="1" dirty="0"/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endParaRPr kumimoji="0" lang="fr-FR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8" name="Groupe 7"/>
          <p:cNvGrpSpPr/>
          <p:nvPr/>
        </p:nvGrpSpPr>
        <p:grpSpPr>
          <a:xfrm>
            <a:off x="7943124" y="30064"/>
            <a:ext cx="1139462" cy="1382712"/>
            <a:chOff x="7943124" y="30064"/>
            <a:chExt cx="1139462" cy="1382712"/>
          </a:xfrm>
        </p:grpSpPr>
        <p:pic>
          <p:nvPicPr>
            <p:cNvPr id="9" name="Image 8">
              <a:hlinkClick r:id="rId3" action="ppaction://hlinksldjump"/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943124" y="30064"/>
              <a:ext cx="1139462" cy="1094679"/>
            </a:xfrm>
            <a:prstGeom prst="rect">
              <a:avLst/>
            </a:prstGeom>
          </p:spPr>
        </p:pic>
        <p:sp>
          <p:nvSpPr>
            <p:cNvPr id="10" name="ZoneTexte 9"/>
            <p:cNvSpPr txBox="1"/>
            <p:nvPr/>
          </p:nvSpPr>
          <p:spPr>
            <a:xfrm>
              <a:off x="7943124" y="1043444"/>
              <a:ext cx="1139462" cy="369332"/>
            </a:xfrm>
            <a:prstGeom prst="rect">
              <a:avLst/>
            </a:prstGeom>
            <a:solidFill>
              <a:schemeClr val="tx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fr-FR" b="1" dirty="0">
                  <a:solidFill>
                    <a:schemeClr val="bg1"/>
                  </a:solidFill>
                </a:rPr>
                <a:t>Menu</a:t>
              </a:r>
            </a:p>
          </p:txBody>
        </p:sp>
      </p:grpSp>
      <p:sp>
        <p:nvSpPr>
          <p:cNvPr id="12" name="Parchemin horizontal 11"/>
          <p:cNvSpPr/>
          <p:nvPr/>
        </p:nvSpPr>
        <p:spPr>
          <a:xfrm>
            <a:off x="683568" y="388522"/>
            <a:ext cx="3168352" cy="777061"/>
          </a:xfrm>
          <a:prstGeom prst="horizontalScroll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pAutoFit/>
          </a:bodyPr>
          <a:lstStyle/>
          <a:p>
            <a:pPr algn="ctr">
              <a:spcBef>
                <a:spcPts val="600"/>
              </a:spcBef>
            </a:pPr>
            <a:r>
              <a:rPr lang="fr-FR" sz="3200" b="1" dirty="0">
                <a:solidFill>
                  <a:schemeClr val="bg1"/>
                </a:solidFill>
              </a:rPr>
              <a:t>Mode calcul</a:t>
            </a:r>
            <a:endParaRPr lang="fr-FR" sz="3200" dirty="0">
              <a:solidFill>
                <a:schemeClr val="bg1"/>
              </a:solidFill>
            </a:endParaRPr>
          </a:p>
        </p:txBody>
      </p:sp>
      <p:sp>
        <p:nvSpPr>
          <p:cNvPr id="14" name="Espace réservé du contenu 2"/>
          <p:cNvSpPr txBox="1">
            <a:spLocks/>
          </p:cNvSpPr>
          <p:nvPr/>
        </p:nvSpPr>
        <p:spPr>
          <a:xfrm>
            <a:off x="2987824" y="5647554"/>
            <a:ext cx="5737218" cy="991478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/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fr-FR" sz="2800" i="1" dirty="0"/>
              <a:t>Pour remettre un même calcul sur toute la colonne : Double-cliquer sur le petit carré vert en bas à droite de la cellule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endParaRPr kumimoji="0" lang="fr-FR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3" name="Image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5536" y="4677099"/>
            <a:ext cx="1584176" cy="2082425"/>
          </a:xfrm>
          <a:prstGeom prst="rect">
            <a:avLst/>
          </a:prstGeom>
          <a:ln w="38100">
            <a:solidFill>
              <a:schemeClr val="bg2">
                <a:lumMod val="60000"/>
                <a:lumOff val="40000"/>
              </a:schemeClr>
            </a:solidFill>
          </a:ln>
        </p:spPr>
      </p:pic>
      <p:cxnSp>
        <p:nvCxnSpPr>
          <p:cNvPr id="16" name="Connecteur droit avec flèche 15"/>
          <p:cNvCxnSpPr/>
          <p:nvPr/>
        </p:nvCxnSpPr>
        <p:spPr>
          <a:xfrm flipH="1" flipV="1">
            <a:off x="2004728" y="5986980"/>
            <a:ext cx="1631168" cy="156314"/>
          </a:xfrm>
          <a:prstGeom prst="straightConnector1">
            <a:avLst/>
          </a:prstGeom>
          <a:ln w="38100">
            <a:solidFill>
              <a:srgbClr val="FF00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Ellipse 17"/>
          <p:cNvSpPr/>
          <p:nvPr/>
        </p:nvSpPr>
        <p:spPr>
          <a:xfrm>
            <a:off x="1641296" y="5805264"/>
            <a:ext cx="363432" cy="36343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220072" y="230391"/>
            <a:ext cx="2043259" cy="14917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65860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 w="38100">
          <a:solidFill>
            <a:srgbClr val="FF0000"/>
          </a:solidFill>
          <a:headEnd type="none" w="med" len="med"/>
          <a:tailEnd type="arrow" w="med" len="med"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875</TotalTime>
  <Words>1556</Words>
  <Application>Microsoft Office PowerPoint</Application>
  <PresentationFormat>Affichage à l'écran (4:3)</PresentationFormat>
  <Paragraphs>201</Paragraphs>
  <Slides>26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26</vt:i4>
      </vt:variant>
    </vt:vector>
  </HeadingPairs>
  <TitlesOfParts>
    <vt:vector size="30" baseType="lpstr">
      <vt:lpstr>Arial</vt:lpstr>
      <vt:lpstr>Calibri</vt:lpstr>
      <vt:lpstr>Wingdings</vt:lpstr>
      <vt:lpstr>Thème Office</vt:lpstr>
      <vt:lpstr>MENU: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Pour avoir une valeur calculée entière</vt:lpstr>
      <vt:lpstr>Présentation PowerPoint</vt:lpstr>
      <vt:lpstr>Présentation PowerPoint</vt:lpstr>
      <vt:lpstr>A la suite vous avez 3 slides avec 4 exercices différents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Xavier KERGOAT</dc:creator>
  <cp:lastModifiedBy>XAVIER KERGOAT</cp:lastModifiedBy>
  <cp:revision>216</cp:revision>
  <dcterms:created xsi:type="dcterms:W3CDTF">2011-01-30T13:07:02Z</dcterms:created>
  <dcterms:modified xsi:type="dcterms:W3CDTF">2021-06-03T15:39:38Z</dcterms:modified>
</cp:coreProperties>
</file>