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313" r:id="rId3"/>
    <p:sldId id="295" r:id="rId4"/>
    <p:sldId id="297" r:id="rId5"/>
    <p:sldId id="304" r:id="rId6"/>
    <p:sldId id="305" r:id="rId7"/>
    <p:sldId id="294" r:id="rId8"/>
    <p:sldId id="314" r:id="rId9"/>
    <p:sldId id="312" r:id="rId10"/>
    <p:sldId id="316" r:id="rId11"/>
    <p:sldId id="317" r:id="rId12"/>
    <p:sldId id="315" r:id="rId13"/>
    <p:sldId id="321" r:id="rId14"/>
    <p:sldId id="318" r:id="rId15"/>
    <p:sldId id="265" r:id="rId16"/>
    <p:sldId id="319" r:id="rId17"/>
    <p:sldId id="324" r:id="rId18"/>
    <p:sldId id="325" r:id="rId19"/>
    <p:sldId id="320" r:id="rId20"/>
    <p:sldId id="291" r:id="rId21"/>
    <p:sldId id="257" r:id="rId22"/>
    <p:sldId id="258" r:id="rId23"/>
    <p:sldId id="263" r:id="rId24"/>
    <p:sldId id="266" r:id="rId25"/>
    <p:sldId id="307" r:id="rId26"/>
    <p:sldId id="308" r:id="rId27"/>
    <p:sldId id="268" r:id="rId28"/>
    <p:sldId id="302" r:id="rId29"/>
    <p:sldId id="322" r:id="rId30"/>
    <p:sldId id="323" r:id="rId31"/>
    <p:sldId id="267" r:id="rId32"/>
    <p:sldId id="300" r:id="rId33"/>
    <p:sldId id="303" r:id="rId34"/>
    <p:sldId id="301" r:id="rId35"/>
    <p:sldId id="299" r:id="rId36"/>
    <p:sldId id="306" r:id="rId37"/>
    <p:sldId id="311" r:id="rId38"/>
    <p:sldId id="310" r:id="rId39"/>
    <p:sldId id="309" r:id="rId40"/>
    <p:sldId id="298" r:id="rId41"/>
    <p:sldId id="275" r:id="rId42"/>
    <p:sldId id="273" r:id="rId43"/>
    <p:sldId id="276" r:id="rId44"/>
    <p:sldId id="277" r:id="rId45"/>
    <p:sldId id="278" r:id="rId46"/>
    <p:sldId id="279" r:id="rId47"/>
    <p:sldId id="280" r:id="rId48"/>
    <p:sldId id="281" r:id="rId49"/>
    <p:sldId id="283" r:id="rId50"/>
    <p:sldId id="282" r:id="rId51"/>
    <p:sldId id="284" r:id="rId52"/>
    <p:sldId id="287" r:id="rId53"/>
    <p:sldId id="285" r:id="rId54"/>
    <p:sldId id="286" r:id="rId55"/>
    <p:sldId id="288" r:id="rId56"/>
    <p:sldId id="289" r:id="rId57"/>
    <p:sldId id="290" r:id="rId58"/>
    <p:sldId id="274" r:id="rId59"/>
    <p:sldId id="272" r:id="rId60"/>
    <p:sldId id="271" r:id="rId61"/>
    <p:sldId id="270" r:id="rId62"/>
    <p:sldId id="269" r:id="rId63"/>
    <p:sldId id="259" r:id="rId64"/>
    <p:sldId id="260" r:id="rId65"/>
    <p:sldId id="261" r:id="rId66"/>
    <p:sldId id="262" r:id="rId67"/>
    <p:sldId id="293" r:id="rId6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9924"/>
    <a:srgbClr val="FCCC9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73" d="100"/>
          <a:sy n="73" d="100"/>
        </p:scale>
        <p:origin x="-624"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fr-FR"/>
              <a:t>Modifiez le style du titre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fr-FR"/>
              <a:t>Modifiez le style du titre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fr-FR"/>
              <a:t>Modifiez le style du titre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Cliquez pour 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4/15/2024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Cliquez pour 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4/15/2024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Cliquez pour 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4/15/2024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fr-FR"/>
              <a:t>Modifiez le style du titre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4/15/2024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4/15/2024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4/15/2024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fr-FR"/>
              <a:t>Modifiez le style du titre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4/15/2024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4/15/2024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4/15/2024</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png"/><Relationship Id="rId12" Type="http://schemas.openxmlformats.org/officeDocument/2006/relationships/image" Target="../media/image38.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jpeg"/><Relationship Id="rId9" Type="http://schemas.openxmlformats.org/officeDocument/2006/relationships/image" Target="../media/image35.jpe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 Id="rId5" Type="http://schemas.openxmlformats.org/officeDocument/2006/relationships/image" Target="../media/image42.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48.png"/><Relationship Id="rId4" Type="http://schemas.openxmlformats.org/officeDocument/2006/relationships/image" Target="../media/image4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2.jpeg"/><Relationship Id="rId7" Type="http://schemas.openxmlformats.org/officeDocument/2006/relationships/image" Target="../media/image56.gif"/><Relationship Id="rId2" Type="http://schemas.openxmlformats.org/officeDocument/2006/relationships/image" Target="../media/image51.jpeg"/><Relationship Id="rId1" Type="http://schemas.openxmlformats.org/officeDocument/2006/relationships/slideLayout" Target="../slideLayouts/slideLayout7.xml"/><Relationship Id="rId6" Type="http://schemas.openxmlformats.org/officeDocument/2006/relationships/image" Target="../media/image55.gif"/><Relationship Id="rId5" Type="http://schemas.openxmlformats.org/officeDocument/2006/relationships/image" Target="../media/image54.jpeg"/><Relationship Id="rId4" Type="http://schemas.openxmlformats.org/officeDocument/2006/relationships/image" Target="../media/image53.jpeg"/></Relationships>
</file>

<file path=ppt/slides/_rels/slide22.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image" Target="../media/image58.jpeg"/><Relationship Id="rId7" Type="http://schemas.openxmlformats.org/officeDocument/2006/relationships/image" Target="../media/image53.jpeg"/><Relationship Id="rId2" Type="http://schemas.openxmlformats.org/officeDocument/2006/relationships/image" Target="../media/image57.png"/><Relationship Id="rId1" Type="http://schemas.openxmlformats.org/officeDocument/2006/relationships/slideLayout" Target="../slideLayouts/slideLayout7.xml"/><Relationship Id="rId6" Type="http://schemas.openxmlformats.org/officeDocument/2006/relationships/image" Target="../media/image52.jpeg"/><Relationship Id="rId11" Type="http://schemas.openxmlformats.org/officeDocument/2006/relationships/image" Target="../media/image62.jpeg"/><Relationship Id="rId5" Type="http://schemas.openxmlformats.org/officeDocument/2006/relationships/image" Target="../media/image51.jpeg"/><Relationship Id="rId10" Type="http://schemas.openxmlformats.org/officeDocument/2006/relationships/image" Target="../media/image61.png"/><Relationship Id="rId4" Type="http://schemas.openxmlformats.org/officeDocument/2006/relationships/image" Target="../media/image59.jpeg"/><Relationship Id="rId9" Type="http://schemas.openxmlformats.org/officeDocument/2006/relationships/image" Target="../media/image60.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7.xml"/><Relationship Id="rId5" Type="http://schemas.openxmlformats.org/officeDocument/2006/relationships/image" Target="../media/image65.jpeg"/><Relationship Id="rId4" Type="http://schemas.openxmlformats.org/officeDocument/2006/relationships/image" Target="../media/image55.gif"/></Relationships>
</file>

<file path=ppt/slides/_rels/slide2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 Id="rId4" Type="http://schemas.openxmlformats.org/officeDocument/2006/relationships/image" Target="../media/image70.png"/></Relationships>
</file>

<file path=ppt/slides/_rels/slide2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 Id="rId5" Type="http://schemas.openxmlformats.org/officeDocument/2006/relationships/image" Target="../media/image77.png"/><Relationship Id="rId4" Type="http://schemas.openxmlformats.org/officeDocument/2006/relationships/image" Target="../media/image76.png"/></Relationships>
</file>

<file path=ppt/slides/_rels/slide31.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hyperlink" Target="diagramme%20%20fast.ppt" TargetMode="External"/><Relationship Id="rId1" Type="http://schemas.openxmlformats.org/officeDocument/2006/relationships/slideLayout" Target="../slideLayouts/slideLayout7.xml"/><Relationship Id="rId4" Type="http://schemas.openxmlformats.org/officeDocument/2006/relationships/image" Target="../media/image80.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8" Type="http://schemas.openxmlformats.org/officeDocument/2006/relationships/slide" Target="slide22.xml"/><Relationship Id="rId3" Type="http://schemas.openxmlformats.org/officeDocument/2006/relationships/slide" Target="slide47.xml"/><Relationship Id="rId7" Type="http://schemas.openxmlformats.org/officeDocument/2006/relationships/slide" Target="slide21.xml"/><Relationship Id="rId2" Type="http://schemas.openxmlformats.org/officeDocument/2006/relationships/slide" Target="slide46.xml"/><Relationship Id="rId1" Type="http://schemas.openxmlformats.org/officeDocument/2006/relationships/slideLayout" Target="../slideLayouts/slideLayout7.xml"/><Relationship Id="rId6" Type="http://schemas.openxmlformats.org/officeDocument/2006/relationships/slide" Target="slide51.xml"/><Relationship Id="rId5" Type="http://schemas.openxmlformats.org/officeDocument/2006/relationships/slide" Target="slide48.xml"/><Relationship Id="rId4" Type="http://schemas.openxmlformats.org/officeDocument/2006/relationships/slide" Target="slide50.xml"/><Relationship Id="rId9" Type="http://schemas.openxmlformats.org/officeDocument/2006/relationships/slide" Target="slide52.xml"/></Relationships>
</file>

<file path=ppt/slides/_rels/slide41.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7.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image" Target="../media/image93.jpeg"/><Relationship Id="rId1" Type="http://schemas.openxmlformats.org/officeDocument/2006/relationships/slideLayout" Target="../slideLayouts/slideLayout7.xml"/><Relationship Id="rId4" Type="http://schemas.openxmlformats.org/officeDocument/2006/relationships/image" Target="../media/image95.png"/></Relationships>
</file>

<file path=ppt/slides/_rels/slide45.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image" Target="../media/image96.jpeg"/><Relationship Id="rId1" Type="http://schemas.openxmlformats.org/officeDocument/2006/relationships/slideLayout" Target="../slideLayouts/slideLayout7.xml"/><Relationship Id="rId5" Type="http://schemas.openxmlformats.org/officeDocument/2006/relationships/image" Target="../media/image99.png"/><Relationship Id="rId4" Type="http://schemas.openxmlformats.org/officeDocument/2006/relationships/image" Target="../media/image98.jpeg"/></Relationships>
</file>

<file path=ppt/slides/_rels/slide46.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image" Target="../media/image100.jpeg"/><Relationship Id="rId1" Type="http://schemas.openxmlformats.org/officeDocument/2006/relationships/slideLayout" Target="../slideLayouts/slideLayout7.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47.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107.png"/><Relationship Id="rId1" Type="http://schemas.openxmlformats.org/officeDocument/2006/relationships/slideLayout" Target="../slideLayouts/slideLayout7.xml"/><Relationship Id="rId4" Type="http://schemas.openxmlformats.org/officeDocument/2006/relationships/image" Target="../media/image108.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109.png"/><Relationship Id="rId1" Type="http://schemas.openxmlformats.org/officeDocument/2006/relationships/slideLayout" Target="../slideLayouts/slideLayout7.xml"/><Relationship Id="rId6" Type="http://schemas.openxmlformats.org/officeDocument/2006/relationships/image" Target="../media/image95.png"/><Relationship Id="rId5" Type="http://schemas.openxmlformats.org/officeDocument/2006/relationships/image" Target="../media/image111.png"/><Relationship Id="rId4" Type="http://schemas.openxmlformats.org/officeDocument/2006/relationships/image" Target="../media/image110.png"/></Relationships>
</file>

<file path=ppt/slides/_rels/slide51.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image" Target="../media/image96.jpeg"/><Relationship Id="rId1" Type="http://schemas.openxmlformats.org/officeDocument/2006/relationships/slideLayout" Target="../slideLayouts/slideLayout7.xml"/><Relationship Id="rId5" Type="http://schemas.openxmlformats.org/officeDocument/2006/relationships/image" Target="../media/image112.png"/><Relationship Id="rId4" Type="http://schemas.openxmlformats.org/officeDocument/2006/relationships/image" Target="../media/image98.jpeg"/></Relationships>
</file>

<file path=ppt/slides/_rels/slide52.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00.jpeg"/><Relationship Id="rId1" Type="http://schemas.openxmlformats.org/officeDocument/2006/relationships/slideLayout" Target="../slideLayouts/slideLayout7.xml"/><Relationship Id="rId5" Type="http://schemas.openxmlformats.org/officeDocument/2006/relationships/image" Target="../media/image92.png"/><Relationship Id="rId4" Type="http://schemas.openxmlformats.org/officeDocument/2006/relationships/image" Target="../media/image102.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114.jpeg"/><Relationship Id="rId1" Type="http://schemas.openxmlformats.org/officeDocument/2006/relationships/slideLayout" Target="../slideLayouts/slideLayout7.xml"/><Relationship Id="rId6" Type="http://schemas.openxmlformats.org/officeDocument/2006/relationships/image" Target="../media/image100.jpeg"/><Relationship Id="rId5" Type="http://schemas.openxmlformats.org/officeDocument/2006/relationships/image" Target="../media/image97.jpeg"/><Relationship Id="rId4" Type="http://schemas.openxmlformats.org/officeDocument/2006/relationships/image" Target="../media/image96.jpeg"/></Relationships>
</file>

<file path=ppt/slides/_rels/slide59.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89.png"/><Relationship Id="rId1" Type="http://schemas.openxmlformats.org/officeDocument/2006/relationships/slideLayout" Target="../slideLayouts/slideLayout7.xml"/><Relationship Id="rId4" Type="http://schemas.openxmlformats.org/officeDocument/2006/relationships/image" Target="../media/image108.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0.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88.png"/><Relationship Id="rId1" Type="http://schemas.openxmlformats.org/officeDocument/2006/relationships/slideLayout" Target="../slideLayouts/slideLayout7.xml"/><Relationship Id="rId6" Type="http://schemas.openxmlformats.org/officeDocument/2006/relationships/image" Target="../media/image110.png"/><Relationship Id="rId5" Type="http://schemas.openxmlformats.org/officeDocument/2006/relationships/image" Target="../media/image91.png"/><Relationship Id="rId4" Type="http://schemas.openxmlformats.org/officeDocument/2006/relationships/image" Target="../media/image109.png"/></Relationships>
</file>

<file path=ppt/slides/_rels/slide61.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111.png"/><Relationship Id="rId1" Type="http://schemas.openxmlformats.org/officeDocument/2006/relationships/slideLayout" Target="../slideLayouts/slideLayout7.xml"/><Relationship Id="rId6" Type="http://schemas.openxmlformats.org/officeDocument/2006/relationships/image" Target="../media/image98.jpeg"/><Relationship Id="rId5" Type="http://schemas.openxmlformats.org/officeDocument/2006/relationships/image" Target="../media/image97.jpeg"/><Relationship Id="rId4" Type="http://schemas.openxmlformats.org/officeDocument/2006/relationships/image" Target="../media/image115.jpeg"/></Relationships>
</file>

<file path=ppt/slides/_rels/slide62.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 Id="rId9" Type="http://schemas.openxmlformats.org/officeDocument/2006/relationships/image" Target="../media/image22.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xmlns="" id="{ABA952D5-E74F-43C1-B732-050360CD000F}"/>
              </a:ext>
            </a:extLst>
          </p:cNvPr>
          <p:cNvSpPr txBox="1"/>
          <p:nvPr/>
        </p:nvSpPr>
        <p:spPr>
          <a:xfrm>
            <a:off x="1594884" y="5213291"/>
            <a:ext cx="2208028" cy="584775"/>
          </a:xfrm>
          <a:prstGeom prst="rect">
            <a:avLst/>
          </a:prstGeom>
          <a:noFill/>
        </p:spPr>
        <p:txBody>
          <a:bodyPr wrap="square" rtlCol="0">
            <a:spAutoFit/>
          </a:bodyPr>
          <a:lstStyle/>
          <a:p>
            <a:r>
              <a:rPr lang="fr-FR" sz="3200" b="1" dirty="0"/>
              <a:t>BTS CCST</a:t>
            </a:r>
          </a:p>
        </p:txBody>
      </p:sp>
      <p:sp>
        <p:nvSpPr>
          <p:cNvPr id="5" name="ZoneTexte 4">
            <a:extLst>
              <a:ext uri="{FF2B5EF4-FFF2-40B4-BE49-F238E27FC236}">
                <a16:creationId xmlns:a16="http://schemas.microsoft.com/office/drawing/2014/main" xmlns="" id="{0EAD3BAF-26E9-44DB-8E6A-C581BAAF625A}"/>
              </a:ext>
            </a:extLst>
          </p:cNvPr>
          <p:cNvSpPr txBox="1"/>
          <p:nvPr/>
        </p:nvSpPr>
        <p:spPr>
          <a:xfrm>
            <a:off x="2842437" y="2474048"/>
            <a:ext cx="7293935" cy="1569660"/>
          </a:xfrm>
          <a:prstGeom prst="rect">
            <a:avLst/>
          </a:prstGeom>
          <a:noFill/>
        </p:spPr>
        <p:txBody>
          <a:bodyPr wrap="square" rtlCol="0">
            <a:spAutoFit/>
          </a:bodyPr>
          <a:lstStyle/>
          <a:p>
            <a:pPr algn="ctr"/>
            <a:r>
              <a:rPr lang="fr-FR" sz="4800" b="1" dirty="0"/>
              <a:t>PRESENTATION D’UN PRODUIT TECHNIQUE</a:t>
            </a:r>
          </a:p>
        </p:txBody>
      </p:sp>
      <p:pic>
        <p:nvPicPr>
          <p:cNvPr id="3074" name="Picture 2" descr="Résultat de recherche d'images pour &quot;bonhomme blanc commercial&quot;">
            <a:extLst>
              <a:ext uri="{FF2B5EF4-FFF2-40B4-BE49-F238E27FC236}">
                <a16:creationId xmlns:a16="http://schemas.microsoft.com/office/drawing/2014/main" xmlns="" id="{09CFA202-0FCE-422D-B3BF-A394E88277C1}"/>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150364" y="5798066"/>
            <a:ext cx="1097068" cy="1007990"/>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Image 6">
            <a:extLst>
              <a:ext uri="{FF2B5EF4-FFF2-40B4-BE49-F238E27FC236}">
                <a16:creationId xmlns:a16="http://schemas.microsoft.com/office/drawing/2014/main" xmlns="" id="{4A956DA2-4D55-4B5A-A755-D70171CB0D6C}"/>
              </a:ext>
            </a:extLst>
          </p:cNvPr>
          <p:cNvPicPr>
            <a:picLocks noChangeAspect="1"/>
          </p:cNvPicPr>
          <p:nvPr/>
        </p:nvPicPr>
        <p:blipFill rotWithShape="1">
          <a:blip r:embed="rId3"/>
          <a:srcRect l="81889" t="40090"/>
          <a:stretch/>
        </p:blipFill>
        <p:spPr>
          <a:xfrm>
            <a:off x="9579935" y="5605461"/>
            <a:ext cx="2208028" cy="1007990"/>
          </a:xfrm>
          <a:prstGeom prst="rect">
            <a:avLst/>
          </a:prstGeom>
        </p:spPr>
      </p:pic>
      <p:sp>
        <p:nvSpPr>
          <p:cNvPr id="6" name="ZoneTexte 5">
            <a:extLst>
              <a:ext uri="{FF2B5EF4-FFF2-40B4-BE49-F238E27FC236}">
                <a16:creationId xmlns:a16="http://schemas.microsoft.com/office/drawing/2014/main" xmlns="" id="{8F2F36B8-7DAA-4426-AF17-748CB5BBD098}"/>
              </a:ext>
            </a:extLst>
          </p:cNvPr>
          <p:cNvSpPr txBox="1"/>
          <p:nvPr/>
        </p:nvSpPr>
        <p:spPr>
          <a:xfrm>
            <a:off x="775219" y="400713"/>
            <a:ext cx="8953571" cy="400110"/>
          </a:xfrm>
          <a:prstGeom prst="rect">
            <a:avLst/>
          </a:prstGeom>
          <a:noFill/>
        </p:spPr>
        <p:txBody>
          <a:bodyPr wrap="square" rtlCol="0">
            <a:spAutoFit/>
          </a:bodyPr>
          <a:lstStyle/>
          <a:p>
            <a:r>
              <a:rPr lang="fr-FR" sz="2000" b="1" dirty="0"/>
              <a:t>Bloc 4 : Mettre en œuvre l’expertise technico-commerciale</a:t>
            </a:r>
          </a:p>
        </p:txBody>
      </p:sp>
    </p:spTree>
    <p:extLst>
      <p:ext uri="{BB962C8B-B14F-4D97-AF65-F5344CB8AC3E}">
        <p14:creationId xmlns:p14="http://schemas.microsoft.com/office/powerpoint/2010/main" xmlns="" val="1440050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exte&#10;&#10;Description générée automatiquement">
            <a:extLst>
              <a:ext uri="{FF2B5EF4-FFF2-40B4-BE49-F238E27FC236}">
                <a16:creationId xmlns:a16="http://schemas.microsoft.com/office/drawing/2014/main" xmlns="" id="{5C90D4A2-498A-21D8-9575-D57DC65FE9A7}"/>
              </a:ext>
            </a:extLst>
          </p:cNvPr>
          <p:cNvPicPr>
            <a:picLocks noChangeAspect="1"/>
          </p:cNvPicPr>
          <p:nvPr/>
        </p:nvPicPr>
        <p:blipFill>
          <a:blip r:embed="rId2"/>
          <a:stretch>
            <a:fillRect/>
          </a:stretch>
        </p:blipFill>
        <p:spPr>
          <a:xfrm>
            <a:off x="1456233" y="0"/>
            <a:ext cx="9279533" cy="6858000"/>
          </a:xfrm>
          <a:prstGeom prst="rect">
            <a:avLst/>
          </a:prstGeom>
        </p:spPr>
      </p:pic>
    </p:spTree>
    <p:extLst>
      <p:ext uri="{BB962C8B-B14F-4D97-AF65-F5344CB8AC3E}">
        <p14:creationId xmlns:p14="http://schemas.microsoft.com/office/powerpoint/2010/main" xmlns="" val="3412840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able&#10;&#10;Description générée automatiquement">
            <a:extLst>
              <a:ext uri="{FF2B5EF4-FFF2-40B4-BE49-F238E27FC236}">
                <a16:creationId xmlns:a16="http://schemas.microsoft.com/office/drawing/2014/main" xmlns="" id="{3FA1E863-1F6F-8CD0-9AE8-AE51D918FF8B}"/>
              </a:ext>
            </a:extLst>
          </p:cNvPr>
          <p:cNvPicPr>
            <a:picLocks noChangeAspect="1"/>
          </p:cNvPicPr>
          <p:nvPr/>
        </p:nvPicPr>
        <p:blipFill>
          <a:blip r:embed="rId2"/>
          <a:stretch>
            <a:fillRect/>
          </a:stretch>
        </p:blipFill>
        <p:spPr>
          <a:xfrm>
            <a:off x="1472115" y="0"/>
            <a:ext cx="9247770" cy="6858000"/>
          </a:xfrm>
          <a:prstGeom prst="rect">
            <a:avLst/>
          </a:prstGeom>
        </p:spPr>
      </p:pic>
    </p:spTree>
    <p:extLst>
      <p:ext uri="{BB962C8B-B14F-4D97-AF65-F5344CB8AC3E}">
        <p14:creationId xmlns:p14="http://schemas.microsoft.com/office/powerpoint/2010/main" xmlns="" val="36297944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exte&#10;&#10;Description générée automatiquement">
            <a:extLst>
              <a:ext uri="{FF2B5EF4-FFF2-40B4-BE49-F238E27FC236}">
                <a16:creationId xmlns:a16="http://schemas.microsoft.com/office/drawing/2014/main" xmlns="" id="{BEDB0530-61E4-43A8-8B5D-A15314586F77}"/>
              </a:ext>
            </a:extLst>
          </p:cNvPr>
          <p:cNvPicPr>
            <a:picLocks noChangeAspect="1"/>
          </p:cNvPicPr>
          <p:nvPr/>
        </p:nvPicPr>
        <p:blipFill>
          <a:blip r:embed="rId2"/>
          <a:stretch>
            <a:fillRect/>
          </a:stretch>
        </p:blipFill>
        <p:spPr>
          <a:xfrm>
            <a:off x="1200742" y="0"/>
            <a:ext cx="9790515" cy="6858000"/>
          </a:xfrm>
          <a:prstGeom prst="rect">
            <a:avLst/>
          </a:prstGeom>
        </p:spPr>
      </p:pic>
    </p:spTree>
    <p:extLst>
      <p:ext uri="{BB962C8B-B14F-4D97-AF65-F5344CB8AC3E}">
        <p14:creationId xmlns:p14="http://schemas.microsoft.com/office/powerpoint/2010/main" xmlns="" val="21535164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D7E57AE8-C85A-D870-C557-3B882C59D3A4}"/>
              </a:ext>
            </a:extLst>
          </p:cNvPr>
          <p:cNvPicPr>
            <a:picLocks noChangeAspect="1"/>
          </p:cNvPicPr>
          <p:nvPr/>
        </p:nvPicPr>
        <p:blipFill>
          <a:blip r:embed="rId2"/>
          <a:stretch>
            <a:fillRect/>
          </a:stretch>
        </p:blipFill>
        <p:spPr>
          <a:xfrm>
            <a:off x="1937845" y="199866"/>
            <a:ext cx="8907955" cy="6458268"/>
          </a:xfrm>
          <a:prstGeom prst="rect">
            <a:avLst/>
          </a:prstGeom>
        </p:spPr>
      </p:pic>
    </p:spTree>
    <p:extLst>
      <p:ext uri="{BB962C8B-B14F-4D97-AF65-F5344CB8AC3E}">
        <p14:creationId xmlns:p14="http://schemas.microsoft.com/office/powerpoint/2010/main" xmlns="" val="20994532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xmlns="" id="{BD5594F5-A6E1-3D08-2F30-58074B3B587F}"/>
              </a:ext>
            </a:extLst>
          </p:cNvPr>
          <p:cNvSpPr txBox="1"/>
          <p:nvPr/>
        </p:nvSpPr>
        <p:spPr>
          <a:xfrm>
            <a:off x="5092700" y="391924"/>
            <a:ext cx="6756401" cy="743318"/>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200" b="1" dirty="0" err="1">
                <a:solidFill>
                  <a:schemeClr val="tx1">
                    <a:lumMod val="85000"/>
                    <a:lumOff val="15000"/>
                  </a:schemeClr>
                </a:solidFill>
                <a:latin typeface="+mj-lt"/>
                <a:ea typeface="+mj-ea"/>
                <a:cs typeface="+mj-cs"/>
              </a:rPr>
              <a:t>Concurrents</a:t>
            </a:r>
            <a:endParaRPr lang="en-US" sz="4200" b="1" dirty="0">
              <a:solidFill>
                <a:schemeClr val="tx1">
                  <a:lumMod val="85000"/>
                  <a:lumOff val="15000"/>
                </a:schemeClr>
              </a:solidFill>
              <a:latin typeface="+mj-lt"/>
              <a:ea typeface="+mj-ea"/>
              <a:cs typeface="+mj-cs"/>
            </a:endParaRPr>
          </a:p>
        </p:txBody>
      </p:sp>
      <p:pic>
        <p:nvPicPr>
          <p:cNvPr id="3" name="Image 2">
            <a:extLst>
              <a:ext uri="{FF2B5EF4-FFF2-40B4-BE49-F238E27FC236}">
                <a16:creationId xmlns:a16="http://schemas.microsoft.com/office/drawing/2014/main" xmlns="" id="{563142DD-7F36-3147-CF12-C3DE00BA057D}"/>
              </a:ext>
            </a:extLst>
          </p:cNvPr>
          <p:cNvPicPr>
            <a:picLocks noChangeAspect="1"/>
          </p:cNvPicPr>
          <p:nvPr/>
        </p:nvPicPr>
        <p:blipFill>
          <a:blip r:embed="rId2"/>
          <a:stretch>
            <a:fillRect/>
          </a:stretch>
        </p:blipFill>
        <p:spPr>
          <a:xfrm>
            <a:off x="9367837" y="102595"/>
            <a:ext cx="1984486" cy="1098424"/>
          </a:xfrm>
          <a:prstGeom prst="rect">
            <a:avLst/>
          </a:prstGeom>
        </p:spPr>
      </p:pic>
      <p:pic>
        <p:nvPicPr>
          <p:cNvPr id="2050" name="Picture 2" descr="Chargeur sécateur Vinion-Prunion 150P 0.4A 50v DC 123139 PELLENC 64...">
            <a:extLst>
              <a:ext uri="{FF2B5EF4-FFF2-40B4-BE49-F238E27FC236}">
                <a16:creationId xmlns:a16="http://schemas.microsoft.com/office/drawing/2014/main" xmlns="" id="{64600AA1-7D47-1584-4F7A-48DBF1F2BFA2}"/>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41399" y="1525727"/>
            <a:ext cx="2143125" cy="2143125"/>
          </a:xfrm>
          <a:prstGeom prst="rect">
            <a:avLst/>
          </a:prstGeom>
          <a:noFill/>
          <a:extLst>
            <a:ext uri="{909E8E84-426E-40DD-AFC4-6F175D3DCCD1}">
              <a14:hiddenFill xmlns:a14="http://schemas.microsoft.com/office/drawing/2010/main" xmlns="">
                <a:solidFill>
                  <a:srgbClr val="FFFFFF"/>
                </a:solidFill>
              </a14:hiddenFill>
            </a:ext>
          </a:extLst>
        </p:spPr>
      </p:pic>
      <p:pic>
        <p:nvPicPr>
          <p:cNvPr id="2054" name="Picture 6" descr="PELLENC Sécateur viticole à batterie VINION 150 | TAM AG Shop">
            <a:extLst>
              <a:ext uri="{FF2B5EF4-FFF2-40B4-BE49-F238E27FC236}">
                <a16:creationId xmlns:a16="http://schemas.microsoft.com/office/drawing/2014/main" xmlns="" id="{A7D3DA1F-7EB3-8AED-1765-92F07A5CB7E4}"/>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184524" y="1673364"/>
            <a:ext cx="2466975" cy="1847850"/>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 4">
            <a:extLst>
              <a:ext uri="{FF2B5EF4-FFF2-40B4-BE49-F238E27FC236}">
                <a16:creationId xmlns:a16="http://schemas.microsoft.com/office/drawing/2014/main" xmlns="" id="{9534007E-1A7D-BBE8-0632-9F99E5924363}"/>
              </a:ext>
            </a:extLst>
          </p:cNvPr>
          <p:cNvPicPr>
            <a:picLocks noChangeAspect="1"/>
          </p:cNvPicPr>
          <p:nvPr/>
        </p:nvPicPr>
        <p:blipFill>
          <a:blip r:embed="rId5"/>
          <a:stretch>
            <a:fillRect/>
          </a:stretch>
        </p:blipFill>
        <p:spPr>
          <a:xfrm>
            <a:off x="7794624" y="1105016"/>
            <a:ext cx="1304925" cy="781050"/>
          </a:xfrm>
          <a:prstGeom prst="rect">
            <a:avLst/>
          </a:prstGeom>
        </p:spPr>
      </p:pic>
      <p:pic>
        <p:nvPicPr>
          <p:cNvPr id="6" name="Image 5">
            <a:extLst>
              <a:ext uri="{FF2B5EF4-FFF2-40B4-BE49-F238E27FC236}">
                <a16:creationId xmlns:a16="http://schemas.microsoft.com/office/drawing/2014/main" xmlns="" id="{395382E7-B480-8814-0D2D-C2948DE4E1CB}"/>
              </a:ext>
            </a:extLst>
          </p:cNvPr>
          <p:cNvPicPr>
            <a:picLocks noChangeAspect="1"/>
          </p:cNvPicPr>
          <p:nvPr/>
        </p:nvPicPr>
        <p:blipFill>
          <a:blip r:embed="rId6"/>
          <a:stretch>
            <a:fillRect/>
          </a:stretch>
        </p:blipFill>
        <p:spPr>
          <a:xfrm>
            <a:off x="8047242" y="1534382"/>
            <a:ext cx="3939764" cy="1856383"/>
          </a:xfrm>
          <a:prstGeom prst="rect">
            <a:avLst/>
          </a:prstGeom>
        </p:spPr>
      </p:pic>
      <p:pic>
        <p:nvPicPr>
          <p:cNvPr id="7" name="Image 6">
            <a:extLst>
              <a:ext uri="{FF2B5EF4-FFF2-40B4-BE49-F238E27FC236}">
                <a16:creationId xmlns:a16="http://schemas.microsoft.com/office/drawing/2014/main" xmlns="" id="{2C4888E3-9989-A790-3867-94B218AC7D95}"/>
              </a:ext>
            </a:extLst>
          </p:cNvPr>
          <p:cNvPicPr>
            <a:picLocks noChangeAspect="1"/>
          </p:cNvPicPr>
          <p:nvPr/>
        </p:nvPicPr>
        <p:blipFill>
          <a:blip r:embed="rId7"/>
          <a:stretch>
            <a:fillRect/>
          </a:stretch>
        </p:blipFill>
        <p:spPr>
          <a:xfrm>
            <a:off x="1354135" y="4726583"/>
            <a:ext cx="3114675" cy="1466850"/>
          </a:xfrm>
          <a:prstGeom prst="rect">
            <a:avLst/>
          </a:prstGeom>
        </p:spPr>
      </p:pic>
      <p:pic>
        <p:nvPicPr>
          <p:cNvPr id="2058" name="Picture 10" descr="Infaco | OVIHANDLING">
            <a:extLst>
              <a:ext uri="{FF2B5EF4-FFF2-40B4-BE49-F238E27FC236}">
                <a16:creationId xmlns:a16="http://schemas.microsoft.com/office/drawing/2014/main" xmlns="" id="{82AC74A6-3E2D-B887-E847-50F3F417B1BE}"/>
              </a:ext>
            </a:extLst>
          </p:cNvPr>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1041399" y="4059336"/>
            <a:ext cx="2570320" cy="858976"/>
          </a:xfrm>
          <a:prstGeom prst="rect">
            <a:avLst/>
          </a:prstGeom>
          <a:noFill/>
          <a:extLst>
            <a:ext uri="{909E8E84-426E-40DD-AFC4-6F175D3DCCD1}">
              <a14:hiddenFill xmlns:a14="http://schemas.microsoft.com/office/drawing/2010/main" xmlns="">
                <a:solidFill>
                  <a:srgbClr val="FFFFFF"/>
                </a:solidFill>
              </a14:hiddenFill>
            </a:ext>
          </a:extLst>
        </p:spPr>
      </p:pic>
      <p:pic>
        <p:nvPicPr>
          <p:cNvPr id="2060" name="Picture 12" descr="Sécateur électrique ASA 85 - SECATEUR ELECTRIQUE - Maté Vi">
            <a:extLst>
              <a:ext uri="{FF2B5EF4-FFF2-40B4-BE49-F238E27FC236}">
                <a16:creationId xmlns:a16="http://schemas.microsoft.com/office/drawing/2014/main" xmlns="" id="{1AD6CBC7-DEC6-5A41-5F58-AA798755E073}"/>
              </a:ext>
            </a:extLst>
          </p:cNvPr>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4607399" y="3668851"/>
            <a:ext cx="3439843" cy="2289059"/>
          </a:xfrm>
          <a:prstGeom prst="rect">
            <a:avLst/>
          </a:prstGeom>
          <a:noFill/>
          <a:extLst>
            <a:ext uri="{909E8E84-426E-40DD-AFC4-6F175D3DCCD1}">
              <a14:hiddenFill xmlns:a14="http://schemas.microsoft.com/office/drawing/2010/main" xmlns="">
                <a:solidFill>
                  <a:srgbClr val="FFFFFF"/>
                </a:solidFill>
              </a14:hiddenFill>
            </a:ext>
          </a:extLst>
        </p:spPr>
      </p:pic>
      <p:pic>
        <p:nvPicPr>
          <p:cNvPr id="2062" name="Picture 14" descr="Sécateur électrique Stihl : Guide d'achat de 2022">
            <a:extLst>
              <a:ext uri="{FF2B5EF4-FFF2-40B4-BE49-F238E27FC236}">
                <a16:creationId xmlns:a16="http://schemas.microsoft.com/office/drawing/2014/main" xmlns="" id="{D8E7EF7E-3D30-8222-67BA-829DEA1E98E1}"/>
              </a:ext>
            </a:extLst>
          </p:cNvPr>
          <p:cNvPicPr>
            <a:picLocks noChangeAspect="1" noChangeArrowheads="1"/>
          </p:cNvPicPr>
          <p:nvPr/>
        </p:nvPicPr>
        <p:blipFill>
          <a:blip r:embed="rId10">
            <a:extLst>
              <a:ext uri="{28A0092B-C50C-407E-A947-70E740481C1C}">
                <a14:useLocalDpi xmlns:a14="http://schemas.microsoft.com/office/drawing/2010/main" xmlns="" val="0"/>
              </a:ext>
            </a:extLst>
          </a:blip>
          <a:srcRect/>
          <a:stretch>
            <a:fillRect/>
          </a:stretch>
        </p:blipFill>
        <p:spPr bwMode="auto">
          <a:xfrm>
            <a:off x="5187363" y="5269369"/>
            <a:ext cx="2214146" cy="1098424"/>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Image 8">
            <a:extLst>
              <a:ext uri="{FF2B5EF4-FFF2-40B4-BE49-F238E27FC236}">
                <a16:creationId xmlns:a16="http://schemas.microsoft.com/office/drawing/2014/main" xmlns="" id="{BF45E5E8-9095-24C1-1E4D-DBDEC82E8D84}"/>
              </a:ext>
            </a:extLst>
          </p:cNvPr>
          <p:cNvPicPr>
            <a:picLocks noChangeAspect="1"/>
          </p:cNvPicPr>
          <p:nvPr/>
        </p:nvPicPr>
        <p:blipFill>
          <a:blip r:embed="rId11"/>
          <a:stretch>
            <a:fillRect/>
          </a:stretch>
        </p:blipFill>
        <p:spPr>
          <a:xfrm>
            <a:off x="8455024" y="5232190"/>
            <a:ext cx="3124200" cy="1466850"/>
          </a:xfrm>
          <a:prstGeom prst="rect">
            <a:avLst/>
          </a:prstGeom>
        </p:spPr>
      </p:pic>
      <p:pic>
        <p:nvPicPr>
          <p:cNvPr id="2064" name="Picture 16" descr="Questions fréquemment posées">
            <a:extLst>
              <a:ext uri="{FF2B5EF4-FFF2-40B4-BE49-F238E27FC236}">
                <a16:creationId xmlns:a16="http://schemas.microsoft.com/office/drawing/2014/main" xmlns="" id="{CE872C69-B878-E8D3-D48C-746186BF6BE5}"/>
              </a:ext>
            </a:extLst>
          </p:cNvPr>
          <p:cNvPicPr>
            <a:picLocks noChangeAspect="1" noChangeArrowheads="1"/>
          </p:cNvPicPr>
          <p:nvPr/>
        </p:nvPicPr>
        <p:blipFill>
          <a:blip r:embed="rId12">
            <a:extLst>
              <a:ext uri="{28A0092B-C50C-407E-A947-70E740481C1C}">
                <a14:useLocalDpi xmlns:a14="http://schemas.microsoft.com/office/drawing/2010/main" xmlns="" val="0"/>
              </a:ext>
            </a:extLst>
          </a:blip>
          <a:srcRect/>
          <a:stretch>
            <a:fillRect/>
          </a:stretch>
        </p:blipFill>
        <p:spPr bwMode="auto">
          <a:xfrm>
            <a:off x="10205831" y="5123826"/>
            <a:ext cx="1529681" cy="29108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203036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p:nvPr/>
        </p:nvPicPr>
        <p:blipFill>
          <a:blip r:embed="rId2" cstate="print"/>
          <a:srcRect l="40000" t="15882" r="25455" b="3235"/>
          <a:stretch>
            <a:fillRect/>
          </a:stretch>
        </p:blipFill>
        <p:spPr bwMode="auto">
          <a:xfrm>
            <a:off x="5049700" y="1201019"/>
            <a:ext cx="4172496" cy="5330950"/>
          </a:xfrm>
          <a:prstGeom prst="rect">
            <a:avLst/>
          </a:prstGeom>
          <a:noFill/>
          <a:ln w="9525">
            <a:noFill/>
            <a:miter lim="800000"/>
            <a:headEnd/>
            <a:tailEnd/>
          </a:ln>
        </p:spPr>
      </p:pic>
      <p:sp>
        <p:nvSpPr>
          <p:cNvPr id="6" name="ZoneTexte 5">
            <a:extLst>
              <a:ext uri="{FF2B5EF4-FFF2-40B4-BE49-F238E27FC236}">
                <a16:creationId xmlns:a16="http://schemas.microsoft.com/office/drawing/2014/main" xmlns="" id="{B1B5F4C3-D9B4-2698-EE2E-A6CAF99E226B}"/>
              </a:ext>
            </a:extLst>
          </p:cNvPr>
          <p:cNvSpPr txBox="1"/>
          <p:nvPr/>
        </p:nvSpPr>
        <p:spPr>
          <a:xfrm>
            <a:off x="2895600" y="280148"/>
            <a:ext cx="6756401" cy="743318"/>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200" b="1" dirty="0" err="1">
                <a:solidFill>
                  <a:schemeClr val="tx1">
                    <a:lumMod val="85000"/>
                    <a:lumOff val="15000"/>
                  </a:schemeClr>
                </a:solidFill>
                <a:latin typeface="+mj-lt"/>
                <a:ea typeface="+mj-ea"/>
                <a:cs typeface="+mj-cs"/>
              </a:rPr>
              <a:t>Comparatif</a:t>
            </a:r>
            <a:r>
              <a:rPr lang="en-US" sz="4200" b="1" dirty="0">
                <a:solidFill>
                  <a:schemeClr val="tx1">
                    <a:lumMod val="85000"/>
                    <a:lumOff val="15000"/>
                  </a:schemeClr>
                </a:solidFill>
                <a:latin typeface="+mj-lt"/>
                <a:ea typeface="+mj-ea"/>
                <a:cs typeface="+mj-cs"/>
              </a:rPr>
              <a:t> de </a:t>
            </a:r>
            <a:r>
              <a:rPr lang="en-US" sz="4200" b="1" dirty="0" err="1">
                <a:solidFill>
                  <a:schemeClr val="tx1">
                    <a:lumMod val="85000"/>
                    <a:lumOff val="15000"/>
                  </a:schemeClr>
                </a:solidFill>
                <a:latin typeface="+mj-lt"/>
                <a:ea typeface="+mj-ea"/>
                <a:cs typeface="+mj-cs"/>
              </a:rPr>
              <a:t>produits</a:t>
            </a:r>
            <a:endParaRPr lang="en-US" sz="4200" b="1" dirty="0">
              <a:solidFill>
                <a:schemeClr val="tx1">
                  <a:lumMod val="85000"/>
                  <a:lumOff val="15000"/>
                </a:schemeClr>
              </a:solidFill>
              <a:latin typeface="+mj-lt"/>
              <a:ea typeface="+mj-ea"/>
              <a:cs typeface="+mj-cs"/>
            </a:endParaRPr>
          </a:p>
        </p:txBody>
      </p:sp>
      <p:pic>
        <p:nvPicPr>
          <p:cNvPr id="7" name="Image 6">
            <a:extLst>
              <a:ext uri="{FF2B5EF4-FFF2-40B4-BE49-F238E27FC236}">
                <a16:creationId xmlns:a16="http://schemas.microsoft.com/office/drawing/2014/main" xmlns="" id="{17189F6B-0E40-3948-23E8-4885A9EB2987}"/>
              </a:ext>
            </a:extLst>
          </p:cNvPr>
          <p:cNvPicPr>
            <a:picLocks noChangeAspect="1"/>
          </p:cNvPicPr>
          <p:nvPr/>
        </p:nvPicPr>
        <p:blipFill>
          <a:blip r:embed="rId3"/>
          <a:stretch>
            <a:fillRect/>
          </a:stretch>
        </p:blipFill>
        <p:spPr>
          <a:xfrm>
            <a:off x="9367837" y="102595"/>
            <a:ext cx="1984486" cy="1098424"/>
          </a:xfrm>
          <a:prstGeom prst="rect">
            <a:avLst/>
          </a:prstGeom>
        </p:spPr>
      </p:pic>
      <p:sp>
        <p:nvSpPr>
          <p:cNvPr id="2" name="ZoneTexte 1">
            <a:extLst>
              <a:ext uri="{FF2B5EF4-FFF2-40B4-BE49-F238E27FC236}">
                <a16:creationId xmlns:a16="http://schemas.microsoft.com/office/drawing/2014/main" xmlns="" id="{40FBE359-670A-FA34-58A7-CABA5E498B14}"/>
              </a:ext>
            </a:extLst>
          </p:cNvPr>
          <p:cNvSpPr txBox="1"/>
          <p:nvPr/>
        </p:nvSpPr>
        <p:spPr>
          <a:xfrm>
            <a:off x="1054414" y="2116324"/>
            <a:ext cx="3995285" cy="923330"/>
          </a:xfrm>
          <a:prstGeom prst="rect">
            <a:avLst/>
          </a:prstGeom>
          <a:noFill/>
          <a:ln>
            <a:solidFill>
              <a:schemeClr val="tx1"/>
            </a:solidFill>
          </a:ln>
        </p:spPr>
        <p:txBody>
          <a:bodyPr wrap="square" rtlCol="0">
            <a:spAutoFit/>
          </a:bodyPr>
          <a:lstStyle/>
          <a:p>
            <a:r>
              <a:rPr lang="fr-FR" b="1" dirty="0">
                <a:solidFill>
                  <a:srgbClr val="00B050"/>
                </a:solidFill>
              </a:rPr>
              <a:t>Avantages :</a:t>
            </a:r>
          </a:p>
          <a:p>
            <a:pPr marL="285750" indent="-285750">
              <a:buFontTx/>
              <a:buChar char="-"/>
            </a:pPr>
            <a:r>
              <a:rPr lang="fr-FR" dirty="0"/>
              <a:t>Maniabilité (poids, dimensions)</a:t>
            </a:r>
          </a:p>
          <a:p>
            <a:pPr marL="285750" indent="-285750">
              <a:buFontTx/>
              <a:buChar char="-"/>
            </a:pPr>
            <a:r>
              <a:rPr lang="fr-FR" dirty="0"/>
              <a:t>Adaptabilité (gaucher)</a:t>
            </a:r>
          </a:p>
        </p:txBody>
      </p:sp>
      <p:sp>
        <p:nvSpPr>
          <p:cNvPr id="3" name="ZoneTexte 2">
            <a:extLst>
              <a:ext uri="{FF2B5EF4-FFF2-40B4-BE49-F238E27FC236}">
                <a16:creationId xmlns:a16="http://schemas.microsoft.com/office/drawing/2014/main" xmlns="" id="{40899D32-9094-69BC-9635-839053AD0E01}"/>
              </a:ext>
            </a:extLst>
          </p:cNvPr>
          <p:cNvSpPr txBox="1"/>
          <p:nvPr/>
        </p:nvSpPr>
        <p:spPr>
          <a:xfrm>
            <a:off x="1054415" y="5055843"/>
            <a:ext cx="3995285" cy="923330"/>
          </a:xfrm>
          <a:prstGeom prst="rect">
            <a:avLst/>
          </a:prstGeom>
          <a:noFill/>
          <a:ln>
            <a:solidFill>
              <a:schemeClr val="tx1"/>
            </a:solidFill>
          </a:ln>
        </p:spPr>
        <p:txBody>
          <a:bodyPr wrap="square" rtlCol="0">
            <a:spAutoFit/>
          </a:bodyPr>
          <a:lstStyle/>
          <a:p>
            <a:r>
              <a:rPr lang="fr-FR" b="1" dirty="0">
                <a:solidFill>
                  <a:srgbClr val="FF0000"/>
                </a:solidFill>
              </a:rPr>
              <a:t>inconvénients :</a:t>
            </a:r>
          </a:p>
          <a:p>
            <a:pPr marL="285750" indent="-285750">
              <a:buFontTx/>
              <a:buChar char="-"/>
            </a:pPr>
            <a:r>
              <a:rPr lang="fr-FR" dirty="0"/>
              <a:t>Diamètre de coupe petit</a:t>
            </a:r>
          </a:p>
          <a:p>
            <a:pPr marL="285750" indent="-285750">
              <a:buFontTx/>
              <a:buChar char="-"/>
            </a:pPr>
            <a:r>
              <a:rPr lang="fr-FR" dirty="0"/>
              <a:t>Fonctionnalités tête de coupe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descr="Une image contenant texte, capture d’écran, Police, information">
            <a:extLst>
              <a:ext uri="{FF2B5EF4-FFF2-40B4-BE49-F238E27FC236}">
                <a16:creationId xmlns:a16="http://schemas.microsoft.com/office/drawing/2014/main" xmlns="" id="{55428314-8770-9C5F-B148-B4A0582DF896}"/>
              </a:ext>
            </a:extLst>
          </p:cNvPr>
          <p:cNvPicPr>
            <a:picLocks noChangeAspect="1"/>
          </p:cNvPicPr>
          <p:nvPr/>
        </p:nvPicPr>
        <p:blipFill>
          <a:blip r:embed="rId2"/>
          <a:stretch>
            <a:fillRect/>
          </a:stretch>
        </p:blipFill>
        <p:spPr>
          <a:xfrm>
            <a:off x="1027191" y="1073368"/>
            <a:ext cx="10821910" cy="1952898"/>
          </a:xfrm>
          <a:prstGeom prst="rect">
            <a:avLst/>
          </a:prstGeom>
        </p:spPr>
      </p:pic>
      <p:pic>
        <p:nvPicPr>
          <p:cNvPr id="5" name="Image 4">
            <a:extLst>
              <a:ext uri="{FF2B5EF4-FFF2-40B4-BE49-F238E27FC236}">
                <a16:creationId xmlns:a16="http://schemas.microsoft.com/office/drawing/2014/main" xmlns="" id="{F3AB0949-EDA9-3B6C-5FFC-090EBBB24CB0}"/>
              </a:ext>
            </a:extLst>
          </p:cNvPr>
          <p:cNvPicPr>
            <a:picLocks noChangeAspect="1"/>
          </p:cNvPicPr>
          <p:nvPr/>
        </p:nvPicPr>
        <p:blipFill>
          <a:blip r:embed="rId3"/>
          <a:stretch>
            <a:fillRect/>
          </a:stretch>
        </p:blipFill>
        <p:spPr>
          <a:xfrm>
            <a:off x="1175585" y="2904391"/>
            <a:ext cx="10525122" cy="1606638"/>
          </a:xfrm>
          <a:prstGeom prst="rect">
            <a:avLst/>
          </a:prstGeom>
        </p:spPr>
      </p:pic>
      <p:sp>
        <p:nvSpPr>
          <p:cNvPr id="6" name="ZoneTexte 5">
            <a:extLst>
              <a:ext uri="{FF2B5EF4-FFF2-40B4-BE49-F238E27FC236}">
                <a16:creationId xmlns:a16="http://schemas.microsoft.com/office/drawing/2014/main" xmlns="" id="{468CCAC3-374D-15BE-CD18-CB63E8F5E725}"/>
              </a:ext>
            </a:extLst>
          </p:cNvPr>
          <p:cNvSpPr txBox="1"/>
          <p:nvPr/>
        </p:nvSpPr>
        <p:spPr>
          <a:xfrm>
            <a:off x="5092700" y="391924"/>
            <a:ext cx="6756401" cy="743318"/>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200" b="1" dirty="0">
                <a:solidFill>
                  <a:schemeClr val="tx1">
                    <a:lumMod val="85000"/>
                    <a:lumOff val="15000"/>
                  </a:schemeClr>
                </a:solidFill>
                <a:latin typeface="+mj-lt"/>
                <a:ea typeface="+mj-ea"/>
                <a:cs typeface="+mj-cs"/>
              </a:rPr>
              <a:t>Innovations</a:t>
            </a:r>
          </a:p>
        </p:txBody>
      </p:sp>
      <p:pic>
        <p:nvPicPr>
          <p:cNvPr id="7" name="Image 6">
            <a:extLst>
              <a:ext uri="{FF2B5EF4-FFF2-40B4-BE49-F238E27FC236}">
                <a16:creationId xmlns:a16="http://schemas.microsoft.com/office/drawing/2014/main" xmlns="" id="{2B96406C-0BBD-75A8-9976-3AECAFCC9DAE}"/>
              </a:ext>
            </a:extLst>
          </p:cNvPr>
          <p:cNvPicPr>
            <a:picLocks noChangeAspect="1"/>
          </p:cNvPicPr>
          <p:nvPr/>
        </p:nvPicPr>
        <p:blipFill>
          <a:blip r:embed="rId4"/>
          <a:stretch>
            <a:fillRect/>
          </a:stretch>
        </p:blipFill>
        <p:spPr>
          <a:xfrm>
            <a:off x="9367837" y="102595"/>
            <a:ext cx="1984486" cy="1098424"/>
          </a:xfrm>
          <a:prstGeom prst="rect">
            <a:avLst/>
          </a:prstGeom>
        </p:spPr>
      </p:pic>
      <p:pic>
        <p:nvPicPr>
          <p:cNvPr id="4" name="Image 3" descr="Une image contenant texte, capture d’écran, conception, modèle&#10;&#10;Description générée automatiquement">
            <a:extLst>
              <a:ext uri="{FF2B5EF4-FFF2-40B4-BE49-F238E27FC236}">
                <a16:creationId xmlns:a16="http://schemas.microsoft.com/office/drawing/2014/main" xmlns="" id="{C5B9702B-E585-AB06-C816-D7B245D572FF}"/>
              </a:ext>
            </a:extLst>
          </p:cNvPr>
          <p:cNvPicPr>
            <a:picLocks noChangeAspect="1"/>
          </p:cNvPicPr>
          <p:nvPr/>
        </p:nvPicPr>
        <p:blipFill>
          <a:blip r:embed="rId5"/>
          <a:stretch>
            <a:fillRect/>
          </a:stretch>
        </p:blipFill>
        <p:spPr>
          <a:xfrm>
            <a:off x="4637623" y="4664451"/>
            <a:ext cx="4036114" cy="2051005"/>
          </a:xfrm>
          <a:prstGeom prst="rect">
            <a:avLst/>
          </a:prstGeom>
        </p:spPr>
      </p:pic>
    </p:spTree>
    <p:extLst>
      <p:ext uri="{BB962C8B-B14F-4D97-AF65-F5344CB8AC3E}">
        <p14:creationId xmlns:p14="http://schemas.microsoft.com/office/powerpoint/2010/main" xmlns="" val="41970780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xmlns="" id="{468CCAC3-374D-15BE-CD18-CB63E8F5E725}"/>
              </a:ext>
            </a:extLst>
          </p:cNvPr>
          <p:cNvSpPr txBox="1"/>
          <p:nvPr/>
        </p:nvSpPr>
        <p:spPr>
          <a:xfrm>
            <a:off x="5092700" y="391924"/>
            <a:ext cx="6756401" cy="743318"/>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200" b="1" dirty="0">
                <a:solidFill>
                  <a:schemeClr val="tx1">
                    <a:lumMod val="85000"/>
                    <a:lumOff val="15000"/>
                  </a:schemeClr>
                </a:solidFill>
                <a:latin typeface="+mj-lt"/>
                <a:ea typeface="+mj-ea"/>
                <a:cs typeface="+mj-cs"/>
              </a:rPr>
              <a:t>Innovations</a:t>
            </a:r>
          </a:p>
        </p:txBody>
      </p:sp>
      <p:pic>
        <p:nvPicPr>
          <p:cNvPr id="7" name="Image 6">
            <a:extLst>
              <a:ext uri="{FF2B5EF4-FFF2-40B4-BE49-F238E27FC236}">
                <a16:creationId xmlns:a16="http://schemas.microsoft.com/office/drawing/2014/main" xmlns="" id="{2B96406C-0BBD-75A8-9976-3AECAFCC9DAE}"/>
              </a:ext>
            </a:extLst>
          </p:cNvPr>
          <p:cNvPicPr>
            <a:picLocks noChangeAspect="1"/>
          </p:cNvPicPr>
          <p:nvPr/>
        </p:nvPicPr>
        <p:blipFill>
          <a:blip r:embed="rId2"/>
          <a:stretch>
            <a:fillRect/>
          </a:stretch>
        </p:blipFill>
        <p:spPr>
          <a:xfrm>
            <a:off x="9367837" y="102595"/>
            <a:ext cx="1984486" cy="1098424"/>
          </a:xfrm>
          <a:prstGeom prst="rect">
            <a:avLst/>
          </a:prstGeom>
        </p:spPr>
      </p:pic>
      <p:pic>
        <p:nvPicPr>
          <p:cNvPr id="3" name="Image 2" descr="Une image contenant texte, capture d’écran, Police, ligne&#10;&#10;Description générée automatiquement">
            <a:extLst>
              <a:ext uri="{FF2B5EF4-FFF2-40B4-BE49-F238E27FC236}">
                <a16:creationId xmlns:a16="http://schemas.microsoft.com/office/drawing/2014/main" xmlns="" id="{6DEBD8DF-F66E-C3C5-0BDC-FA3BCE4F7DDD}"/>
              </a:ext>
            </a:extLst>
          </p:cNvPr>
          <p:cNvPicPr>
            <a:picLocks noChangeAspect="1"/>
          </p:cNvPicPr>
          <p:nvPr/>
        </p:nvPicPr>
        <p:blipFill>
          <a:blip r:embed="rId3"/>
          <a:stretch>
            <a:fillRect/>
          </a:stretch>
        </p:blipFill>
        <p:spPr>
          <a:xfrm>
            <a:off x="1267194" y="1424571"/>
            <a:ext cx="10688542" cy="1724266"/>
          </a:xfrm>
          <a:prstGeom prst="rect">
            <a:avLst/>
          </a:prstGeom>
        </p:spPr>
      </p:pic>
      <p:pic>
        <p:nvPicPr>
          <p:cNvPr id="10" name="Image 9" descr="Une image contenant plein air, personne, branche, rouge&#10;&#10;Description générée automatiquement">
            <a:extLst>
              <a:ext uri="{FF2B5EF4-FFF2-40B4-BE49-F238E27FC236}">
                <a16:creationId xmlns:a16="http://schemas.microsoft.com/office/drawing/2014/main" xmlns="" id="{831B8387-B5C1-6F0D-6CBB-9DB544723F8C}"/>
              </a:ext>
            </a:extLst>
          </p:cNvPr>
          <p:cNvPicPr>
            <a:picLocks noChangeAspect="1"/>
          </p:cNvPicPr>
          <p:nvPr/>
        </p:nvPicPr>
        <p:blipFill>
          <a:blip r:embed="rId4"/>
          <a:stretch>
            <a:fillRect/>
          </a:stretch>
        </p:blipFill>
        <p:spPr>
          <a:xfrm>
            <a:off x="3644324" y="3438166"/>
            <a:ext cx="5239481" cy="3110347"/>
          </a:xfrm>
          <a:prstGeom prst="rect">
            <a:avLst/>
          </a:prstGeom>
        </p:spPr>
      </p:pic>
    </p:spTree>
    <p:extLst>
      <p:ext uri="{BB962C8B-B14F-4D97-AF65-F5344CB8AC3E}">
        <p14:creationId xmlns:p14="http://schemas.microsoft.com/office/powerpoint/2010/main" xmlns="" val="19927668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xmlns="" id="{54AB6667-0EF5-B7DD-C6F6-F033ED8739FB}"/>
              </a:ext>
            </a:extLst>
          </p:cNvPr>
          <p:cNvSpPr txBox="1"/>
          <p:nvPr/>
        </p:nvSpPr>
        <p:spPr>
          <a:xfrm>
            <a:off x="562768" y="1552867"/>
            <a:ext cx="4906964" cy="1358900"/>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200" b="1" dirty="0" err="1">
                <a:solidFill>
                  <a:schemeClr val="tx1">
                    <a:lumMod val="85000"/>
                    <a:lumOff val="15000"/>
                  </a:schemeClr>
                </a:solidFill>
                <a:latin typeface="+mj-lt"/>
                <a:ea typeface="+mj-ea"/>
                <a:cs typeface="+mj-cs"/>
              </a:rPr>
              <a:t>Développement</a:t>
            </a:r>
            <a:r>
              <a:rPr lang="en-US" sz="4200" b="1" dirty="0">
                <a:solidFill>
                  <a:schemeClr val="tx1">
                    <a:lumMod val="85000"/>
                    <a:lumOff val="15000"/>
                  </a:schemeClr>
                </a:solidFill>
                <a:latin typeface="+mj-lt"/>
                <a:ea typeface="+mj-ea"/>
                <a:cs typeface="+mj-cs"/>
              </a:rPr>
              <a:t> Durable</a:t>
            </a:r>
          </a:p>
        </p:txBody>
      </p:sp>
      <p:pic>
        <p:nvPicPr>
          <p:cNvPr id="4" name="Image 3">
            <a:extLst>
              <a:ext uri="{FF2B5EF4-FFF2-40B4-BE49-F238E27FC236}">
                <a16:creationId xmlns:a16="http://schemas.microsoft.com/office/drawing/2014/main" xmlns="" id="{7C31F6D4-1A87-B7EE-E0D8-8C52461CAC82}"/>
              </a:ext>
            </a:extLst>
          </p:cNvPr>
          <p:cNvPicPr>
            <a:picLocks noChangeAspect="1"/>
          </p:cNvPicPr>
          <p:nvPr/>
        </p:nvPicPr>
        <p:blipFill>
          <a:blip r:embed="rId2"/>
          <a:stretch>
            <a:fillRect/>
          </a:stretch>
        </p:blipFill>
        <p:spPr>
          <a:xfrm>
            <a:off x="863600" y="3412439"/>
            <a:ext cx="4305300" cy="2472639"/>
          </a:xfrm>
          <a:prstGeom prst="rect">
            <a:avLst/>
          </a:prstGeom>
        </p:spPr>
      </p:pic>
      <p:pic>
        <p:nvPicPr>
          <p:cNvPr id="6" name="Image 5">
            <a:extLst>
              <a:ext uri="{FF2B5EF4-FFF2-40B4-BE49-F238E27FC236}">
                <a16:creationId xmlns:a16="http://schemas.microsoft.com/office/drawing/2014/main" xmlns="" id="{22DDCEAA-3641-DBB3-EE7F-6D115B815ACD}"/>
              </a:ext>
            </a:extLst>
          </p:cNvPr>
          <p:cNvPicPr>
            <a:picLocks noChangeAspect="1"/>
          </p:cNvPicPr>
          <p:nvPr/>
        </p:nvPicPr>
        <p:blipFill>
          <a:blip r:embed="rId3"/>
          <a:stretch>
            <a:fillRect/>
          </a:stretch>
        </p:blipFill>
        <p:spPr>
          <a:xfrm>
            <a:off x="5469732" y="180209"/>
            <a:ext cx="5761219" cy="786452"/>
          </a:xfrm>
          <a:prstGeom prst="rect">
            <a:avLst/>
          </a:prstGeom>
        </p:spPr>
      </p:pic>
      <p:pic>
        <p:nvPicPr>
          <p:cNvPr id="7" name="Image 6">
            <a:extLst>
              <a:ext uri="{FF2B5EF4-FFF2-40B4-BE49-F238E27FC236}">
                <a16:creationId xmlns:a16="http://schemas.microsoft.com/office/drawing/2014/main" xmlns="" id="{54449887-2035-F43F-FC6A-782DAACB5A42}"/>
              </a:ext>
            </a:extLst>
          </p:cNvPr>
          <p:cNvPicPr>
            <a:picLocks noChangeAspect="1"/>
          </p:cNvPicPr>
          <p:nvPr/>
        </p:nvPicPr>
        <p:blipFill>
          <a:blip r:embed="rId4"/>
          <a:stretch>
            <a:fillRect/>
          </a:stretch>
        </p:blipFill>
        <p:spPr>
          <a:xfrm>
            <a:off x="5469732" y="966661"/>
            <a:ext cx="5761219" cy="3017782"/>
          </a:xfrm>
          <a:prstGeom prst="rect">
            <a:avLst/>
          </a:prstGeom>
        </p:spPr>
      </p:pic>
      <p:pic>
        <p:nvPicPr>
          <p:cNvPr id="8" name="Image 7">
            <a:extLst>
              <a:ext uri="{FF2B5EF4-FFF2-40B4-BE49-F238E27FC236}">
                <a16:creationId xmlns:a16="http://schemas.microsoft.com/office/drawing/2014/main" xmlns="" id="{63F31CAE-2965-AF38-79C8-C921B9E20CD2}"/>
              </a:ext>
            </a:extLst>
          </p:cNvPr>
          <p:cNvPicPr>
            <a:picLocks noChangeAspect="1"/>
          </p:cNvPicPr>
          <p:nvPr/>
        </p:nvPicPr>
        <p:blipFill>
          <a:blip r:embed="rId5"/>
          <a:stretch>
            <a:fillRect/>
          </a:stretch>
        </p:blipFill>
        <p:spPr>
          <a:xfrm>
            <a:off x="5469732" y="3984443"/>
            <a:ext cx="5761219" cy="2804403"/>
          </a:xfrm>
          <a:prstGeom prst="rect">
            <a:avLst/>
          </a:prstGeom>
        </p:spPr>
      </p:pic>
      <p:pic>
        <p:nvPicPr>
          <p:cNvPr id="9" name="Image 8">
            <a:extLst>
              <a:ext uri="{FF2B5EF4-FFF2-40B4-BE49-F238E27FC236}">
                <a16:creationId xmlns:a16="http://schemas.microsoft.com/office/drawing/2014/main" xmlns="" id="{89CF3A90-C6FB-5907-DE4C-3A5C4BDFA9B1}"/>
              </a:ext>
            </a:extLst>
          </p:cNvPr>
          <p:cNvPicPr>
            <a:picLocks noChangeAspect="1"/>
          </p:cNvPicPr>
          <p:nvPr/>
        </p:nvPicPr>
        <p:blipFill>
          <a:blip r:embed="rId6"/>
          <a:stretch>
            <a:fillRect/>
          </a:stretch>
        </p:blipFill>
        <p:spPr>
          <a:xfrm>
            <a:off x="2624137" y="417449"/>
            <a:ext cx="1984486" cy="1098424"/>
          </a:xfrm>
          <a:prstGeom prst="rect">
            <a:avLst/>
          </a:prstGeom>
        </p:spPr>
      </p:pic>
    </p:spTree>
    <p:extLst>
      <p:ext uri="{BB962C8B-B14F-4D97-AF65-F5344CB8AC3E}">
        <p14:creationId xmlns:p14="http://schemas.microsoft.com/office/powerpoint/2010/main" xmlns="" val="485734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xmlns="" id="{ABA952D5-E74F-43C1-B732-050360CD000F}"/>
              </a:ext>
            </a:extLst>
          </p:cNvPr>
          <p:cNvSpPr txBox="1"/>
          <p:nvPr/>
        </p:nvSpPr>
        <p:spPr>
          <a:xfrm>
            <a:off x="1594884" y="5213291"/>
            <a:ext cx="2208028" cy="584775"/>
          </a:xfrm>
          <a:prstGeom prst="rect">
            <a:avLst/>
          </a:prstGeom>
          <a:noFill/>
        </p:spPr>
        <p:txBody>
          <a:bodyPr wrap="square" rtlCol="0">
            <a:spAutoFit/>
          </a:bodyPr>
          <a:lstStyle/>
          <a:p>
            <a:r>
              <a:rPr lang="fr-FR" sz="3200" b="1" dirty="0"/>
              <a:t>BTS CCST</a:t>
            </a:r>
          </a:p>
        </p:txBody>
      </p:sp>
      <p:sp>
        <p:nvSpPr>
          <p:cNvPr id="5" name="ZoneTexte 4">
            <a:extLst>
              <a:ext uri="{FF2B5EF4-FFF2-40B4-BE49-F238E27FC236}">
                <a16:creationId xmlns:a16="http://schemas.microsoft.com/office/drawing/2014/main" xmlns="" id="{0EAD3BAF-26E9-44DB-8E6A-C581BAAF625A}"/>
              </a:ext>
            </a:extLst>
          </p:cNvPr>
          <p:cNvSpPr txBox="1"/>
          <p:nvPr/>
        </p:nvSpPr>
        <p:spPr>
          <a:xfrm>
            <a:off x="2842437" y="2474048"/>
            <a:ext cx="7293935" cy="1569660"/>
          </a:xfrm>
          <a:prstGeom prst="rect">
            <a:avLst/>
          </a:prstGeom>
          <a:noFill/>
        </p:spPr>
        <p:txBody>
          <a:bodyPr wrap="square" rtlCol="0">
            <a:spAutoFit/>
          </a:bodyPr>
          <a:lstStyle/>
          <a:p>
            <a:pPr algn="ctr"/>
            <a:r>
              <a:rPr lang="fr-FR" sz="4800" b="1" dirty="0"/>
              <a:t>OFFRE GLOBALE DE L’ENTREPRISE</a:t>
            </a:r>
          </a:p>
        </p:txBody>
      </p:sp>
      <p:pic>
        <p:nvPicPr>
          <p:cNvPr id="3074" name="Picture 2" descr="Résultat de recherche d'images pour &quot;bonhomme blanc commercial&quot;">
            <a:extLst>
              <a:ext uri="{FF2B5EF4-FFF2-40B4-BE49-F238E27FC236}">
                <a16:creationId xmlns:a16="http://schemas.microsoft.com/office/drawing/2014/main" xmlns="" id="{09CFA202-0FCE-422D-B3BF-A394E88277C1}"/>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150364" y="5798066"/>
            <a:ext cx="1097068" cy="1007990"/>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Image 6">
            <a:extLst>
              <a:ext uri="{FF2B5EF4-FFF2-40B4-BE49-F238E27FC236}">
                <a16:creationId xmlns:a16="http://schemas.microsoft.com/office/drawing/2014/main" xmlns="" id="{4A956DA2-4D55-4B5A-A755-D70171CB0D6C}"/>
              </a:ext>
            </a:extLst>
          </p:cNvPr>
          <p:cNvPicPr>
            <a:picLocks noChangeAspect="1"/>
          </p:cNvPicPr>
          <p:nvPr/>
        </p:nvPicPr>
        <p:blipFill rotWithShape="1">
          <a:blip r:embed="rId3"/>
          <a:srcRect l="81889" t="40090"/>
          <a:stretch/>
        </p:blipFill>
        <p:spPr>
          <a:xfrm>
            <a:off x="9579935" y="5605461"/>
            <a:ext cx="2208028" cy="1007990"/>
          </a:xfrm>
          <a:prstGeom prst="rect">
            <a:avLst/>
          </a:prstGeom>
        </p:spPr>
      </p:pic>
      <p:sp>
        <p:nvSpPr>
          <p:cNvPr id="6" name="ZoneTexte 5">
            <a:extLst>
              <a:ext uri="{FF2B5EF4-FFF2-40B4-BE49-F238E27FC236}">
                <a16:creationId xmlns:a16="http://schemas.microsoft.com/office/drawing/2014/main" xmlns="" id="{8F2F36B8-7DAA-4426-AF17-748CB5BBD098}"/>
              </a:ext>
            </a:extLst>
          </p:cNvPr>
          <p:cNvSpPr txBox="1"/>
          <p:nvPr/>
        </p:nvSpPr>
        <p:spPr>
          <a:xfrm>
            <a:off x="775219" y="400713"/>
            <a:ext cx="8953571" cy="400110"/>
          </a:xfrm>
          <a:prstGeom prst="rect">
            <a:avLst/>
          </a:prstGeom>
          <a:noFill/>
        </p:spPr>
        <p:txBody>
          <a:bodyPr wrap="square" rtlCol="0">
            <a:spAutoFit/>
          </a:bodyPr>
          <a:lstStyle/>
          <a:p>
            <a:r>
              <a:rPr lang="fr-FR" sz="2000" b="1" dirty="0"/>
              <a:t>Bloc 4 : Mettre en œuvre l’expertise technico-commerciale</a:t>
            </a:r>
          </a:p>
        </p:txBody>
      </p:sp>
    </p:spTree>
    <p:extLst>
      <p:ext uri="{BB962C8B-B14F-4D97-AF65-F5344CB8AC3E}">
        <p14:creationId xmlns:p14="http://schemas.microsoft.com/office/powerpoint/2010/main" xmlns="" val="19361503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xmlns="" id="{EB9B5B69-A297-4D2F-8B89-529DA8A273B2}"/>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9" y="228600"/>
            <a:ext cx="2851523" cy="6638625"/>
            <a:chOff x="2487613" y="285750"/>
            <a:chExt cx="2428875" cy="5654676"/>
          </a:xfrm>
        </p:grpSpPr>
        <p:sp>
          <p:nvSpPr>
            <p:cNvPr id="72" name="Freeform 11">
              <a:extLst>
                <a:ext uri="{FF2B5EF4-FFF2-40B4-BE49-F238E27FC236}">
                  <a16:creationId xmlns:a16="http://schemas.microsoft.com/office/drawing/2014/main" xmlns="" id="{3E39D215-BF38-4094-82D7-61DED114527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txBody>
            <a:bodyPr/>
            <a:lstStyle/>
            <a:p>
              <a:endParaRPr lang="fr-FR"/>
            </a:p>
          </p:txBody>
        </p:sp>
        <p:sp>
          <p:nvSpPr>
            <p:cNvPr id="73" name="Freeform 12">
              <a:extLst>
                <a:ext uri="{FF2B5EF4-FFF2-40B4-BE49-F238E27FC236}">
                  <a16:creationId xmlns:a16="http://schemas.microsoft.com/office/drawing/2014/main" xmlns="" id="{7412700A-91C4-4126-8F17-3B9449DBB38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txBody>
            <a:bodyPr/>
            <a:lstStyle/>
            <a:p>
              <a:endParaRPr lang="fr-FR"/>
            </a:p>
          </p:txBody>
        </p:sp>
        <p:sp>
          <p:nvSpPr>
            <p:cNvPr id="74" name="Freeform 13">
              <a:extLst>
                <a:ext uri="{FF2B5EF4-FFF2-40B4-BE49-F238E27FC236}">
                  <a16:creationId xmlns:a16="http://schemas.microsoft.com/office/drawing/2014/main" xmlns="" id="{DF985802-25A8-4B99-89F0-2A42EC325FE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txBody>
            <a:bodyPr/>
            <a:lstStyle/>
            <a:p>
              <a:endParaRPr lang="fr-FR"/>
            </a:p>
          </p:txBody>
        </p:sp>
        <p:sp>
          <p:nvSpPr>
            <p:cNvPr id="75" name="Freeform 14">
              <a:extLst>
                <a:ext uri="{FF2B5EF4-FFF2-40B4-BE49-F238E27FC236}">
                  <a16:creationId xmlns:a16="http://schemas.microsoft.com/office/drawing/2014/main" xmlns="" id="{F54C35AF-DB92-4205-A779-2A385B71433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txBody>
            <a:bodyPr/>
            <a:lstStyle/>
            <a:p>
              <a:endParaRPr lang="fr-FR"/>
            </a:p>
          </p:txBody>
        </p:sp>
        <p:sp>
          <p:nvSpPr>
            <p:cNvPr id="76" name="Freeform 15">
              <a:extLst>
                <a:ext uri="{FF2B5EF4-FFF2-40B4-BE49-F238E27FC236}">
                  <a16:creationId xmlns:a16="http://schemas.microsoft.com/office/drawing/2014/main" xmlns="" id="{9F845211-1F53-4E0A-891E-B78A206F078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txBody>
            <a:bodyPr/>
            <a:lstStyle/>
            <a:p>
              <a:endParaRPr lang="fr-FR"/>
            </a:p>
          </p:txBody>
        </p:sp>
        <p:sp>
          <p:nvSpPr>
            <p:cNvPr id="77" name="Freeform 16">
              <a:extLst>
                <a:ext uri="{FF2B5EF4-FFF2-40B4-BE49-F238E27FC236}">
                  <a16:creationId xmlns:a16="http://schemas.microsoft.com/office/drawing/2014/main" xmlns="" id="{9149C7DD-9998-4805-BFC8-CEF5F5DF31A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txBody>
            <a:bodyPr/>
            <a:lstStyle/>
            <a:p>
              <a:endParaRPr lang="fr-FR"/>
            </a:p>
          </p:txBody>
        </p:sp>
        <p:sp>
          <p:nvSpPr>
            <p:cNvPr id="78" name="Freeform 17">
              <a:extLst>
                <a:ext uri="{FF2B5EF4-FFF2-40B4-BE49-F238E27FC236}">
                  <a16:creationId xmlns:a16="http://schemas.microsoft.com/office/drawing/2014/main" xmlns="" id="{47C8036D-3ECA-43DA-BAF5-3C65CF4112F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txBody>
            <a:bodyPr/>
            <a:lstStyle/>
            <a:p>
              <a:endParaRPr lang="fr-FR"/>
            </a:p>
          </p:txBody>
        </p:sp>
        <p:sp>
          <p:nvSpPr>
            <p:cNvPr id="79" name="Freeform 18">
              <a:extLst>
                <a:ext uri="{FF2B5EF4-FFF2-40B4-BE49-F238E27FC236}">
                  <a16:creationId xmlns:a16="http://schemas.microsoft.com/office/drawing/2014/main" xmlns="" id="{29C15912-CDE8-4DF3-9324-273FB4C86DC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txBody>
            <a:bodyPr/>
            <a:lstStyle/>
            <a:p>
              <a:endParaRPr lang="fr-FR"/>
            </a:p>
          </p:txBody>
        </p:sp>
        <p:sp>
          <p:nvSpPr>
            <p:cNvPr id="80" name="Freeform 19">
              <a:extLst>
                <a:ext uri="{FF2B5EF4-FFF2-40B4-BE49-F238E27FC236}">
                  <a16:creationId xmlns:a16="http://schemas.microsoft.com/office/drawing/2014/main" xmlns="" id="{37C68D51-B7DA-4572-AB7E-708540B3C66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txBody>
            <a:bodyPr/>
            <a:lstStyle/>
            <a:p>
              <a:endParaRPr lang="fr-FR"/>
            </a:p>
          </p:txBody>
        </p:sp>
        <p:sp>
          <p:nvSpPr>
            <p:cNvPr id="81" name="Freeform 20">
              <a:extLst>
                <a:ext uri="{FF2B5EF4-FFF2-40B4-BE49-F238E27FC236}">
                  <a16:creationId xmlns:a16="http://schemas.microsoft.com/office/drawing/2014/main" xmlns="" id="{1AF802CB-4E9E-4895-9363-C119914909A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txBody>
            <a:bodyPr/>
            <a:lstStyle/>
            <a:p>
              <a:endParaRPr lang="fr-FR"/>
            </a:p>
          </p:txBody>
        </p:sp>
        <p:sp>
          <p:nvSpPr>
            <p:cNvPr id="82" name="Freeform 21">
              <a:extLst>
                <a:ext uri="{FF2B5EF4-FFF2-40B4-BE49-F238E27FC236}">
                  <a16:creationId xmlns:a16="http://schemas.microsoft.com/office/drawing/2014/main" xmlns="" id="{615760E5-5F27-4735-B01C-78E05F3FBB5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txBody>
            <a:bodyPr/>
            <a:lstStyle/>
            <a:p>
              <a:endParaRPr lang="fr-FR"/>
            </a:p>
          </p:txBody>
        </p:sp>
        <p:sp>
          <p:nvSpPr>
            <p:cNvPr id="83" name="Freeform 22">
              <a:extLst>
                <a:ext uri="{FF2B5EF4-FFF2-40B4-BE49-F238E27FC236}">
                  <a16:creationId xmlns:a16="http://schemas.microsoft.com/office/drawing/2014/main" xmlns="" id="{DB9C6516-B2DB-432F-BD3A-A1792BD46F8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txBody>
            <a:bodyPr/>
            <a:lstStyle/>
            <a:p>
              <a:endParaRPr lang="fr-FR"/>
            </a:p>
          </p:txBody>
        </p:sp>
      </p:grpSp>
      <p:grpSp>
        <p:nvGrpSpPr>
          <p:cNvPr id="85" name="Group 84">
            <a:extLst>
              <a:ext uri="{FF2B5EF4-FFF2-40B4-BE49-F238E27FC236}">
                <a16:creationId xmlns:a16="http://schemas.microsoft.com/office/drawing/2014/main" xmlns="" id="{BC9C8D0D-644B-4B97-B83C-CC8E64361D44}"/>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27224" y="-786"/>
            <a:ext cx="2356675" cy="6854040"/>
            <a:chOff x="6627813" y="194833"/>
            <a:chExt cx="1952625" cy="5678918"/>
          </a:xfrm>
        </p:grpSpPr>
        <p:sp>
          <p:nvSpPr>
            <p:cNvPr id="86" name="Freeform 27">
              <a:extLst>
                <a:ext uri="{FF2B5EF4-FFF2-40B4-BE49-F238E27FC236}">
                  <a16:creationId xmlns:a16="http://schemas.microsoft.com/office/drawing/2014/main" xmlns="" id="{F8BE1EA6-80CF-446B-A4FE-3F935A51C0E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txBody>
            <a:bodyPr/>
            <a:lstStyle/>
            <a:p>
              <a:endParaRPr lang="fr-FR"/>
            </a:p>
          </p:txBody>
        </p:sp>
        <p:sp>
          <p:nvSpPr>
            <p:cNvPr id="87" name="Freeform 28">
              <a:extLst>
                <a:ext uri="{FF2B5EF4-FFF2-40B4-BE49-F238E27FC236}">
                  <a16:creationId xmlns:a16="http://schemas.microsoft.com/office/drawing/2014/main" xmlns="" id="{10E39808-F4F7-43DE-AB53-82B7B55EA47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txBody>
            <a:bodyPr/>
            <a:lstStyle/>
            <a:p>
              <a:endParaRPr lang="fr-FR"/>
            </a:p>
          </p:txBody>
        </p:sp>
        <p:sp>
          <p:nvSpPr>
            <p:cNvPr id="88" name="Freeform 29">
              <a:extLst>
                <a:ext uri="{FF2B5EF4-FFF2-40B4-BE49-F238E27FC236}">
                  <a16:creationId xmlns:a16="http://schemas.microsoft.com/office/drawing/2014/main" xmlns="" id="{6ED5109A-600A-4C23-9BB3-C4C19C2D9FF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txBody>
            <a:bodyPr/>
            <a:lstStyle/>
            <a:p>
              <a:endParaRPr lang="fr-FR"/>
            </a:p>
          </p:txBody>
        </p:sp>
        <p:sp>
          <p:nvSpPr>
            <p:cNvPr id="89" name="Freeform 30">
              <a:extLst>
                <a:ext uri="{FF2B5EF4-FFF2-40B4-BE49-F238E27FC236}">
                  <a16:creationId xmlns:a16="http://schemas.microsoft.com/office/drawing/2014/main" xmlns="" id="{D76FF73F-8CA3-42B0-A680-353805CD2A5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txBody>
            <a:bodyPr/>
            <a:lstStyle/>
            <a:p>
              <a:endParaRPr lang="fr-FR"/>
            </a:p>
          </p:txBody>
        </p:sp>
        <p:sp>
          <p:nvSpPr>
            <p:cNvPr id="90" name="Freeform 31">
              <a:extLst>
                <a:ext uri="{FF2B5EF4-FFF2-40B4-BE49-F238E27FC236}">
                  <a16:creationId xmlns:a16="http://schemas.microsoft.com/office/drawing/2014/main" xmlns="" id="{B26A6949-3BEB-422A-854C-D4E26E4CF1D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txBody>
            <a:bodyPr/>
            <a:lstStyle/>
            <a:p>
              <a:endParaRPr lang="fr-FR"/>
            </a:p>
          </p:txBody>
        </p:sp>
        <p:sp>
          <p:nvSpPr>
            <p:cNvPr id="91" name="Freeform 32">
              <a:extLst>
                <a:ext uri="{FF2B5EF4-FFF2-40B4-BE49-F238E27FC236}">
                  <a16:creationId xmlns:a16="http://schemas.microsoft.com/office/drawing/2014/main" xmlns="" id="{FE07AD25-30AF-40CD-B901-DF1EDBD6820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txBody>
            <a:bodyPr/>
            <a:lstStyle/>
            <a:p>
              <a:endParaRPr lang="fr-FR"/>
            </a:p>
          </p:txBody>
        </p:sp>
        <p:sp>
          <p:nvSpPr>
            <p:cNvPr id="92" name="Freeform 33">
              <a:extLst>
                <a:ext uri="{FF2B5EF4-FFF2-40B4-BE49-F238E27FC236}">
                  <a16:creationId xmlns:a16="http://schemas.microsoft.com/office/drawing/2014/main" xmlns="" id="{5AA460AF-7760-4F15-881A-6F0BFDBCDF4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txBody>
            <a:bodyPr/>
            <a:lstStyle/>
            <a:p>
              <a:endParaRPr lang="fr-FR"/>
            </a:p>
          </p:txBody>
        </p:sp>
        <p:sp>
          <p:nvSpPr>
            <p:cNvPr id="93" name="Freeform 34">
              <a:extLst>
                <a:ext uri="{FF2B5EF4-FFF2-40B4-BE49-F238E27FC236}">
                  <a16:creationId xmlns:a16="http://schemas.microsoft.com/office/drawing/2014/main" xmlns="" id="{EE53C70E-5D92-4C42-A34F-9F7D16006BB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txBody>
            <a:bodyPr/>
            <a:lstStyle/>
            <a:p>
              <a:endParaRPr lang="fr-FR"/>
            </a:p>
          </p:txBody>
        </p:sp>
        <p:sp>
          <p:nvSpPr>
            <p:cNvPr id="94" name="Freeform 35">
              <a:extLst>
                <a:ext uri="{FF2B5EF4-FFF2-40B4-BE49-F238E27FC236}">
                  <a16:creationId xmlns:a16="http://schemas.microsoft.com/office/drawing/2014/main" xmlns="" id="{C27614EE-0086-4D34-99BD-52F03708DC4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txBody>
            <a:bodyPr/>
            <a:lstStyle/>
            <a:p>
              <a:endParaRPr lang="fr-FR"/>
            </a:p>
          </p:txBody>
        </p:sp>
        <p:sp>
          <p:nvSpPr>
            <p:cNvPr id="95" name="Freeform 36">
              <a:extLst>
                <a:ext uri="{FF2B5EF4-FFF2-40B4-BE49-F238E27FC236}">
                  <a16:creationId xmlns:a16="http://schemas.microsoft.com/office/drawing/2014/main" xmlns="" id="{326919B9-3ED4-4744-A713-326B3BAF628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txBody>
            <a:bodyPr/>
            <a:lstStyle/>
            <a:p>
              <a:endParaRPr lang="fr-FR"/>
            </a:p>
          </p:txBody>
        </p:sp>
        <p:sp>
          <p:nvSpPr>
            <p:cNvPr id="96" name="Freeform 37">
              <a:extLst>
                <a:ext uri="{FF2B5EF4-FFF2-40B4-BE49-F238E27FC236}">
                  <a16:creationId xmlns:a16="http://schemas.microsoft.com/office/drawing/2014/main" xmlns="" id="{898BDBF5-8AA3-49CD-999A-ABA1F7AE34A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txBody>
            <a:bodyPr/>
            <a:lstStyle/>
            <a:p>
              <a:endParaRPr lang="fr-FR"/>
            </a:p>
          </p:txBody>
        </p:sp>
        <p:sp>
          <p:nvSpPr>
            <p:cNvPr id="97" name="Freeform 38">
              <a:extLst>
                <a:ext uri="{FF2B5EF4-FFF2-40B4-BE49-F238E27FC236}">
                  <a16:creationId xmlns:a16="http://schemas.microsoft.com/office/drawing/2014/main" xmlns="" id="{AF8ED3E0-CBE7-48C4-8F9E-FF98079CDBD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txBody>
            <a:bodyPr/>
            <a:lstStyle/>
            <a:p>
              <a:endParaRPr lang="fr-FR"/>
            </a:p>
          </p:txBody>
        </p:sp>
      </p:grpSp>
      <p:sp>
        <p:nvSpPr>
          <p:cNvPr id="99" name="Rectangle 98">
            <a:extLst>
              <a:ext uri="{FF2B5EF4-FFF2-40B4-BE49-F238E27FC236}">
                <a16:creationId xmlns:a16="http://schemas.microsoft.com/office/drawing/2014/main" xmlns="" id="{A84F153B-2093-4171-BD2D-1631695C9B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01" name="Freeform 6">
            <a:extLst>
              <a:ext uri="{FF2B5EF4-FFF2-40B4-BE49-F238E27FC236}">
                <a16:creationId xmlns:a16="http://schemas.microsoft.com/office/drawing/2014/main" xmlns="" id="{DB5BC99D-7BEA-4F13-B82B-A956E2D097C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txBody>
          <a:bodyPr/>
          <a:lstStyle/>
          <a:p>
            <a:endParaRPr lang="fr-FR"/>
          </a:p>
        </p:txBody>
      </p:sp>
      <p:sp useBgFill="1">
        <p:nvSpPr>
          <p:cNvPr id="103" name="Rectangle 102">
            <a:extLst>
              <a:ext uri="{FF2B5EF4-FFF2-40B4-BE49-F238E27FC236}">
                <a16:creationId xmlns:a16="http://schemas.microsoft.com/office/drawing/2014/main" xmlns="" id="{04FFCB0A-A21A-4D0F-AE1C-6EC8ED79A83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5" name="Group 104">
            <a:extLst>
              <a:ext uri="{FF2B5EF4-FFF2-40B4-BE49-F238E27FC236}">
                <a16:creationId xmlns:a16="http://schemas.microsoft.com/office/drawing/2014/main" xmlns="" id="{481DDC0B-F2D9-4A55-A60C-E0532B46C902}"/>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9" y="228600"/>
            <a:ext cx="2851523" cy="6638625"/>
            <a:chOff x="2487613" y="285750"/>
            <a:chExt cx="2428875" cy="5654676"/>
          </a:xfrm>
        </p:grpSpPr>
        <p:sp>
          <p:nvSpPr>
            <p:cNvPr id="106" name="Freeform 11">
              <a:extLst>
                <a:ext uri="{FF2B5EF4-FFF2-40B4-BE49-F238E27FC236}">
                  <a16:creationId xmlns:a16="http://schemas.microsoft.com/office/drawing/2014/main" xmlns="" id="{60C4C88B-2AA4-43CA-9F8F-3FB2B5D7DC5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txBody>
            <a:bodyPr/>
            <a:lstStyle/>
            <a:p>
              <a:endParaRPr lang="fr-FR"/>
            </a:p>
          </p:txBody>
        </p:sp>
        <p:sp>
          <p:nvSpPr>
            <p:cNvPr id="107" name="Freeform 12">
              <a:extLst>
                <a:ext uri="{FF2B5EF4-FFF2-40B4-BE49-F238E27FC236}">
                  <a16:creationId xmlns:a16="http://schemas.microsoft.com/office/drawing/2014/main" xmlns="" id="{1E062DFF-2E6B-420E-AEFE-FB8082B29B8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txBody>
            <a:bodyPr/>
            <a:lstStyle/>
            <a:p>
              <a:endParaRPr lang="fr-FR"/>
            </a:p>
          </p:txBody>
        </p:sp>
        <p:sp>
          <p:nvSpPr>
            <p:cNvPr id="108" name="Freeform 13">
              <a:extLst>
                <a:ext uri="{FF2B5EF4-FFF2-40B4-BE49-F238E27FC236}">
                  <a16:creationId xmlns:a16="http://schemas.microsoft.com/office/drawing/2014/main" xmlns="" id="{37DD0A2B-B295-4280-B8DA-0DC58312CAB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txBody>
            <a:bodyPr/>
            <a:lstStyle/>
            <a:p>
              <a:endParaRPr lang="fr-FR"/>
            </a:p>
          </p:txBody>
        </p:sp>
        <p:sp>
          <p:nvSpPr>
            <p:cNvPr id="109" name="Freeform 14">
              <a:extLst>
                <a:ext uri="{FF2B5EF4-FFF2-40B4-BE49-F238E27FC236}">
                  <a16:creationId xmlns:a16="http://schemas.microsoft.com/office/drawing/2014/main" xmlns="" id="{83B6198C-5321-4CBD-A21D-B413234BF8D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txBody>
            <a:bodyPr/>
            <a:lstStyle/>
            <a:p>
              <a:endParaRPr lang="fr-FR"/>
            </a:p>
          </p:txBody>
        </p:sp>
        <p:sp>
          <p:nvSpPr>
            <p:cNvPr id="110" name="Freeform 15">
              <a:extLst>
                <a:ext uri="{FF2B5EF4-FFF2-40B4-BE49-F238E27FC236}">
                  <a16:creationId xmlns:a16="http://schemas.microsoft.com/office/drawing/2014/main" xmlns="" id="{CA21CB5E-7E99-4448-8DD0-FA87EAC3C0B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txBody>
            <a:bodyPr/>
            <a:lstStyle/>
            <a:p>
              <a:endParaRPr lang="fr-FR"/>
            </a:p>
          </p:txBody>
        </p:sp>
        <p:sp>
          <p:nvSpPr>
            <p:cNvPr id="111" name="Freeform 16">
              <a:extLst>
                <a:ext uri="{FF2B5EF4-FFF2-40B4-BE49-F238E27FC236}">
                  <a16:creationId xmlns:a16="http://schemas.microsoft.com/office/drawing/2014/main" xmlns="" id="{5675BC7F-097E-4C82-8B98-05F11E34FFB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txBody>
            <a:bodyPr/>
            <a:lstStyle/>
            <a:p>
              <a:endParaRPr lang="fr-FR"/>
            </a:p>
          </p:txBody>
        </p:sp>
        <p:sp>
          <p:nvSpPr>
            <p:cNvPr id="112" name="Freeform 17">
              <a:extLst>
                <a:ext uri="{FF2B5EF4-FFF2-40B4-BE49-F238E27FC236}">
                  <a16:creationId xmlns:a16="http://schemas.microsoft.com/office/drawing/2014/main" xmlns="" id="{CF36D428-039F-4D57-83E9-C9E49A8EEFC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txBody>
            <a:bodyPr/>
            <a:lstStyle/>
            <a:p>
              <a:endParaRPr lang="fr-FR"/>
            </a:p>
          </p:txBody>
        </p:sp>
        <p:sp>
          <p:nvSpPr>
            <p:cNvPr id="113" name="Freeform 18">
              <a:extLst>
                <a:ext uri="{FF2B5EF4-FFF2-40B4-BE49-F238E27FC236}">
                  <a16:creationId xmlns:a16="http://schemas.microsoft.com/office/drawing/2014/main" xmlns="" id="{9C846992-7277-412B-8F89-BF12BBBBEDC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txBody>
            <a:bodyPr/>
            <a:lstStyle/>
            <a:p>
              <a:endParaRPr lang="fr-FR"/>
            </a:p>
          </p:txBody>
        </p:sp>
        <p:sp>
          <p:nvSpPr>
            <p:cNvPr id="114" name="Freeform 19">
              <a:extLst>
                <a:ext uri="{FF2B5EF4-FFF2-40B4-BE49-F238E27FC236}">
                  <a16:creationId xmlns:a16="http://schemas.microsoft.com/office/drawing/2014/main" xmlns="" id="{2FFB1517-7128-4059-90D1-7FE4A5155DA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txBody>
            <a:bodyPr/>
            <a:lstStyle/>
            <a:p>
              <a:endParaRPr lang="fr-FR"/>
            </a:p>
          </p:txBody>
        </p:sp>
        <p:sp>
          <p:nvSpPr>
            <p:cNvPr id="115" name="Freeform 20">
              <a:extLst>
                <a:ext uri="{FF2B5EF4-FFF2-40B4-BE49-F238E27FC236}">
                  <a16:creationId xmlns:a16="http://schemas.microsoft.com/office/drawing/2014/main" xmlns="" id="{C0835D29-A969-4B36-823D-2041358537C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txBody>
            <a:bodyPr/>
            <a:lstStyle/>
            <a:p>
              <a:endParaRPr lang="fr-FR"/>
            </a:p>
          </p:txBody>
        </p:sp>
        <p:sp>
          <p:nvSpPr>
            <p:cNvPr id="116" name="Freeform 21">
              <a:extLst>
                <a:ext uri="{FF2B5EF4-FFF2-40B4-BE49-F238E27FC236}">
                  <a16:creationId xmlns:a16="http://schemas.microsoft.com/office/drawing/2014/main" xmlns="" id="{E513FF63-116C-4620-AA46-03788BE5F1C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txBody>
            <a:bodyPr/>
            <a:lstStyle/>
            <a:p>
              <a:endParaRPr lang="fr-FR"/>
            </a:p>
          </p:txBody>
        </p:sp>
        <p:sp>
          <p:nvSpPr>
            <p:cNvPr id="117" name="Freeform 22">
              <a:extLst>
                <a:ext uri="{FF2B5EF4-FFF2-40B4-BE49-F238E27FC236}">
                  <a16:creationId xmlns:a16="http://schemas.microsoft.com/office/drawing/2014/main" xmlns="" id="{EF361EF8-880C-41F9-8051-9F05A8C2014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txBody>
            <a:bodyPr/>
            <a:lstStyle/>
            <a:p>
              <a:endParaRPr lang="fr-FR"/>
            </a:p>
          </p:txBody>
        </p:sp>
      </p:grpSp>
      <p:sp>
        <p:nvSpPr>
          <p:cNvPr id="7" name="ZoneTexte 6">
            <a:extLst>
              <a:ext uri="{FF2B5EF4-FFF2-40B4-BE49-F238E27FC236}">
                <a16:creationId xmlns:a16="http://schemas.microsoft.com/office/drawing/2014/main" xmlns="" id="{57435C90-D5E7-4F7F-A924-7098AF51DC07}"/>
              </a:ext>
            </a:extLst>
          </p:cNvPr>
          <p:cNvSpPr txBox="1"/>
          <p:nvPr/>
        </p:nvSpPr>
        <p:spPr>
          <a:xfrm>
            <a:off x="2589213" y="4529540"/>
            <a:ext cx="8915399" cy="1162423"/>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200" b="1" dirty="0" err="1">
                <a:solidFill>
                  <a:schemeClr val="tx1">
                    <a:lumMod val="85000"/>
                    <a:lumOff val="15000"/>
                  </a:schemeClr>
                </a:solidFill>
                <a:latin typeface="+mj-lt"/>
                <a:ea typeface="+mj-ea"/>
                <a:cs typeface="+mj-cs"/>
              </a:rPr>
              <a:t>Sécateurs</a:t>
            </a:r>
            <a:r>
              <a:rPr lang="en-US" sz="4200" b="1" dirty="0">
                <a:solidFill>
                  <a:schemeClr val="tx1">
                    <a:lumMod val="85000"/>
                    <a:lumOff val="15000"/>
                  </a:schemeClr>
                </a:solidFill>
                <a:latin typeface="+mj-lt"/>
                <a:ea typeface="+mj-ea"/>
                <a:cs typeface="+mj-cs"/>
              </a:rPr>
              <a:t> </a:t>
            </a:r>
            <a:r>
              <a:rPr lang="en-US" sz="4200" b="1" dirty="0" err="1">
                <a:solidFill>
                  <a:schemeClr val="tx1">
                    <a:lumMod val="85000"/>
                    <a:lumOff val="15000"/>
                  </a:schemeClr>
                </a:solidFill>
                <a:latin typeface="+mj-lt"/>
                <a:ea typeface="+mj-ea"/>
                <a:cs typeface="+mj-cs"/>
              </a:rPr>
              <a:t>électroportatifs</a:t>
            </a:r>
            <a:r>
              <a:rPr lang="en-US" sz="4200" b="1" dirty="0">
                <a:solidFill>
                  <a:schemeClr val="tx1">
                    <a:lumMod val="85000"/>
                    <a:lumOff val="15000"/>
                  </a:schemeClr>
                </a:solidFill>
                <a:latin typeface="+mj-lt"/>
                <a:ea typeface="+mj-ea"/>
                <a:cs typeface="+mj-cs"/>
              </a:rPr>
              <a:t> FELCO</a:t>
            </a:r>
          </a:p>
        </p:txBody>
      </p:sp>
      <p:grpSp>
        <p:nvGrpSpPr>
          <p:cNvPr id="119" name="Group 118">
            <a:extLst>
              <a:ext uri="{FF2B5EF4-FFF2-40B4-BE49-F238E27FC236}">
                <a16:creationId xmlns:a16="http://schemas.microsoft.com/office/drawing/2014/main" xmlns="" id="{FBF9A995-2C32-4FB7-B5F3-E417B7DE06E1}"/>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27224" y="-786"/>
            <a:ext cx="2356675" cy="6854040"/>
            <a:chOff x="6627813" y="194833"/>
            <a:chExt cx="1952625" cy="5678918"/>
          </a:xfrm>
        </p:grpSpPr>
        <p:sp>
          <p:nvSpPr>
            <p:cNvPr id="120" name="Freeform 27">
              <a:extLst>
                <a:ext uri="{FF2B5EF4-FFF2-40B4-BE49-F238E27FC236}">
                  <a16:creationId xmlns:a16="http://schemas.microsoft.com/office/drawing/2014/main" xmlns="" id="{0F4ECCFB-A0C2-4B4D-B6E2-77341F6FE11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txBody>
            <a:bodyPr/>
            <a:lstStyle/>
            <a:p>
              <a:endParaRPr lang="fr-FR"/>
            </a:p>
          </p:txBody>
        </p:sp>
        <p:sp>
          <p:nvSpPr>
            <p:cNvPr id="121" name="Freeform 28">
              <a:extLst>
                <a:ext uri="{FF2B5EF4-FFF2-40B4-BE49-F238E27FC236}">
                  <a16:creationId xmlns:a16="http://schemas.microsoft.com/office/drawing/2014/main" xmlns="" id="{5476CBB8-CCD6-4739-8729-8927DC09D2B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txBody>
            <a:bodyPr/>
            <a:lstStyle/>
            <a:p>
              <a:endParaRPr lang="fr-FR"/>
            </a:p>
          </p:txBody>
        </p:sp>
        <p:sp>
          <p:nvSpPr>
            <p:cNvPr id="122" name="Freeform 29">
              <a:extLst>
                <a:ext uri="{FF2B5EF4-FFF2-40B4-BE49-F238E27FC236}">
                  <a16:creationId xmlns:a16="http://schemas.microsoft.com/office/drawing/2014/main" xmlns="" id="{695B716E-8BF4-4DD9-96A5-4238FDC07E6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txBody>
            <a:bodyPr/>
            <a:lstStyle/>
            <a:p>
              <a:endParaRPr lang="fr-FR"/>
            </a:p>
          </p:txBody>
        </p:sp>
        <p:sp>
          <p:nvSpPr>
            <p:cNvPr id="123" name="Freeform 30">
              <a:extLst>
                <a:ext uri="{FF2B5EF4-FFF2-40B4-BE49-F238E27FC236}">
                  <a16:creationId xmlns:a16="http://schemas.microsoft.com/office/drawing/2014/main" xmlns="" id="{6A3F7DBC-E3BC-4902-BE4C-6F3542E33DD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txBody>
            <a:bodyPr/>
            <a:lstStyle/>
            <a:p>
              <a:endParaRPr lang="fr-FR"/>
            </a:p>
          </p:txBody>
        </p:sp>
        <p:sp>
          <p:nvSpPr>
            <p:cNvPr id="124" name="Freeform 31">
              <a:extLst>
                <a:ext uri="{FF2B5EF4-FFF2-40B4-BE49-F238E27FC236}">
                  <a16:creationId xmlns:a16="http://schemas.microsoft.com/office/drawing/2014/main" xmlns="" id="{70379707-5601-41BA-8F25-82825A8E3C6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txBody>
            <a:bodyPr/>
            <a:lstStyle/>
            <a:p>
              <a:endParaRPr lang="fr-FR"/>
            </a:p>
          </p:txBody>
        </p:sp>
        <p:sp>
          <p:nvSpPr>
            <p:cNvPr id="125" name="Freeform 32">
              <a:extLst>
                <a:ext uri="{FF2B5EF4-FFF2-40B4-BE49-F238E27FC236}">
                  <a16:creationId xmlns:a16="http://schemas.microsoft.com/office/drawing/2014/main" xmlns="" id="{1C7E7640-A719-4104-8E66-10B2FB84872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txBody>
            <a:bodyPr/>
            <a:lstStyle/>
            <a:p>
              <a:endParaRPr lang="fr-FR"/>
            </a:p>
          </p:txBody>
        </p:sp>
        <p:sp>
          <p:nvSpPr>
            <p:cNvPr id="126" name="Freeform 33">
              <a:extLst>
                <a:ext uri="{FF2B5EF4-FFF2-40B4-BE49-F238E27FC236}">
                  <a16:creationId xmlns:a16="http://schemas.microsoft.com/office/drawing/2014/main" xmlns="" id="{9A4C4222-3F93-463D-9B22-69ECBF8E05B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txBody>
            <a:bodyPr/>
            <a:lstStyle/>
            <a:p>
              <a:endParaRPr lang="fr-FR"/>
            </a:p>
          </p:txBody>
        </p:sp>
        <p:sp>
          <p:nvSpPr>
            <p:cNvPr id="127" name="Freeform 34">
              <a:extLst>
                <a:ext uri="{FF2B5EF4-FFF2-40B4-BE49-F238E27FC236}">
                  <a16:creationId xmlns:a16="http://schemas.microsoft.com/office/drawing/2014/main" xmlns="" id="{B263D752-00B8-466F-A4DD-D4F58CAE122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txBody>
            <a:bodyPr/>
            <a:lstStyle/>
            <a:p>
              <a:endParaRPr lang="fr-FR"/>
            </a:p>
          </p:txBody>
        </p:sp>
        <p:sp>
          <p:nvSpPr>
            <p:cNvPr id="128" name="Freeform 35">
              <a:extLst>
                <a:ext uri="{FF2B5EF4-FFF2-40B4-BE49-F238E27FC236}">
                  <a16:creationId xmlns:a16="http://schemas.microsoft.com/office/drawing/2014/main" xmlns="" id="{45470F50-BCB7-4793-B6EE-C07E5779464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txBody>
            <a:bodyPr/>
            <a:lstStyle/>
            <a:p>
              <a:endParaRPr lang="fr-FR"/>
            </a:p>
          </p:txBody>
        </p:sp>
        <p:sp>
          <p:nvSpPr>
            <p:cNvPr id="129" name="Freeform 36">
              <a:extLst>
                <a:ext uri="{FF2B5EF4-FFF2-40B4-BE49-F238E27FC236}">
                  <a16:creationId xmlns:a16="http://schemas.microsoft.com/office/drawing/2014/main" xmlns="" id="{3FE3B154-4827-4A59-B611-C15FE093032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txBody>
            <a:bodyPr/>
            <a:lstStyle/>
            <a:p>
              <a:endParaRPr lang="fr-FR"/>
            </a:p>
          </p:txBody>
        </p:sp>
        <p:sp>
          <p:nvSpPr>
            <p:cNvPr id="130" name="Freeform 37">
              <a:extLst>
                <a:ext uri="{FF2B5EF4-FFF2-40B4-BE49-F238E27FC236}">
                  <a16:creationId xmlns:a16="http://schemas.microsoft.com/office/drawing/2014/main" xmlns="" id="{4856C74D-7893-4686-8C69-93ADFAD947B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txBody>
            <a:bodyPr/>
            <a:lstStyle/>
            <a:p>
              <a:endParaRPr lang="fr-FR"/>
            </a:p>
          </p:txBody>
        </p:sp>
        <p:sp>
          <p:nvSpPr>
            <p:cNvPr id="131" name="Freeform 38">
              <a:extLst>
                <a:ext uri="{FF2B5EF4-FFF2-40B4-BE49-F238E27FC236}">
                  <a16:creationId xmlns:a16="http://schemas.microsoft.com/office/drawing/2014/main" xmlns="" id="{D9855B44-5A4E-48D3-B20E-74C69EF511B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txBody>
            <a:bodyPr/>
            <a:lstStyle/>
            <a:p>
              <a:endParaRPr lang="fr-FR"/>
            </a:p>
          </p:txBody>
        </p:sp>
      </p:grpSp>
      <p:sp>
        <p:nvSpPr>
          <p:cNvPr id="133" name="Rectangle 132">
            <a:extLst>
              <a:ext uri="{FF2B5EF4-FFF2-40B4-BE49-F238E27FC236}">
                <a16:creationId xmlns:a16="http://schemas.microsoft.com/office/drawing/2014/main" xmlns="" id="{4DF306C4-90F2-4BFE-B2AD-FAFB31C4655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pic>
        <p:nvPicPr>
          <p:cNvPr id="2" name="Picture 4" descr="Kit sécateur électrique 812+ - Felco">
            <a:extLst>
              <a:ext uri="{FF2B5EF4-FFF2-40B4-BE49-F238E27FC236}">
                <a16:creationId xmlns:a16="http://schemas.microsoft.com/office/drawing/2014/main" xmlns="" id="{48BB2715-C81F-47AE-BC6D-F45497B843DF}"/>
              </a:ext>
            </a:extLst>
          </p:cNvPr>
          <p:cNvPicPr>
            <a:picLocks noChangeAspect="1" noChangeArrowheads="1"/>
          </p:cNvPicPr>
          <p:nvPr/>
        </p:nvPicPr>
        <p:blipFill>
          <a:blip r:embed="rId2">
            <a:extLst>
              <a:ext uri="{28A0092B-C50C-407E-A947-70E740481C1C}">
                <a14:useLocalDpi xmlns:a14="http://schemas.microsoft.com/office/drawing/2010/main" xmlns="" val="0"/>
              </a:ext>
            </a:extLst>
          </a:blip>
          <a:stretch>
            <a:fillRect/>
          </a:stretch>
        </p:blipFill>
        <p:spPr bwMode="auto">
          <a:xfrm>
            <a:off x="2987589" y="640080"/>
            <a:ext cx="3602736" cy="3602736"/>
          </a:xfrm>
          <a:prstGeom prst="rect">
            <a:avLst/>
          </a:prstGeom>
          <a:noFill/>
          <a:extLst>
            <a:ext uri="{909E8E84-426E-40DD-AFC4-6F175D3DCCD1}">
              <a14:hiddenFill xmlns:a14="http://schemas.microsoft.com/office/drawing/2010/main" xmlns="">
                <a:solidFill>
                  <a:srgbClr val="FFFFFF"/>
                </a:solidFill>
              </a14:hiddenFill>
            </a:ext>
          </a:extLst>
        </p:spPr>
      </p:pic>
      <p:pic>
        <p:nvPicPr>
          <p:cNvPr id="1026" name="Picture 2" descr="Le FELCO 801, le sécateur électroportatif idéal pour les travaux intensifs.  | FELCO | FELCO SA">
            <a:extLst>
              <a:ext uri="{FF2B5EF4-FFF2-40B4-BE49-F238E27FC236}">
                <a16:creationId xmlns:a16="http://schemas.microsoft.com/office/drawing/2014/main" xmlns="" id="{02DBAABB-4519-4492-B42F-0E5C06978705}"/>
              </a:ext>
            </a:extLst>
          </p:cNvPr>
          <p:cNvPicPr>
            <a:picLocks noChangeAspect="1" noChangeArrowheads="1"/>
          </p:cNvPicPr>
          <p:nvPr/>
        </p:nvPicPr>
        <p:blipFill>
          <a:blip r:embed="rId3">
            <a:extLst>
              <a:ext uri="{28A0092B-C50C-407E-A947-70E740481C1C}">
                <a14:useLocalDpi xmlns:a14="http://schemas.microsoft.com/office/drawing/2010/main" xmlns="" val="0"/>
              </a:ext>
            </a:extLst>
          </a:blip>
          <a:stretch>
            <a:fillRect/>
          </a:stretch>
        </p:blipFill>
        <p:spPr bwMode="auto">
          <a:xfrm>
            <a:off x="7152428" y="793762"/>
            <a:ext cx="4399491" cy="3295371"/>
          </a:xfrm>
          <a:prstGeom prst="rect">
            <a:avLst/>
          </a:prstGeom>
          <a:noFill/>
          <a:extLst>
            <a:ext uri="{909E8E84-426E-40DD-AFC4-6F175D3DCCD1}">
              <a14:hiddenFill xmlns:a14="http://schemas.microsoft.com/office/drawing/2010/main" xmlns="">
                <a:solidFill>
                  <a:srgbClr val="FFFFFF"/>
                </a:solidFill>
              </a14:hiddenFill>
            </a:ext>
          </a:extLst>
        </p:spPr>
      </p:pic>
      <p:sp>
        <p:nvSpPr>
          <p:cNvPr id="135" name="Freeform 33">
            <a:extLst>
              <a:ext uri="{FF2B5EF4-FFF2-40B4-BE49-F238E27FC236}">
                <a16:creationId xmlns:a16="http://schemas.microsoft.com/office/drawing/2014/main" xmlns="" id="{AA07F762-5743-4CB0-9102-37CFC56F268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0" y="4753578"/>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txBody>
          <a:bodyPr/>
          <a:lstStyle/>
          <a:p>
            <a:endParaRPr lang="fr-FR"/>
          </a:p>
        </p:txBody>
      </p:sp>
    </p:spTree>
    <p:extLst>
      <p:ext uri="{BB962C8B-B14F-4D97-AF65-F5344CB8AC3E}">
        <p14:creationId xmlns:p14="http://schemas.microsoft.com/office/powerpoint/2010/main" xmlns="" val="29230065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xmlns="" id="{5E71E0D6-3AE0-4E95-8264-FE0E891C7386}"/>
              </a:ext>
            </a:extLst>
          </p:cNvPr>
          <p:cNvSpPr/>
          <p:nvPr/>
        </p:nvSpPr>
        <p:spPr>
          <a:xfrm>
            <a:off x="3408662" y="5920563"/>
            <a:ext cx="5145676" cy="669851"/>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Ellipse 1">
            <a:extLst>
              <a:ext uri="{FF2B5EF4-FFF2-40B4-BE49-F238E27FC236}">
                <a16:creationId xmlns:a16="http://schemas.microsoft.com/office/drawing/2014/main" xmlns="" id="{29E6A6EE-4BAF-4519-8A00-2F716150068A}"/>
              </a:ext>
            </a:extLst>
          </p:cNvPr>
          <p:cNvSpPr/>
          <p:nvPr/>
        </p:nvSpPr>
        <p:spPr>
          <a:xfrm>
            <a:off x="2767788" y="2185655"/>
            <a:ext cx="2190750" cy="10668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3" name="Zone de texte 2">
            <a:extLst>
              <a:ext uri="{FF2B5EF4-FFF2-40B4-BE49-F238E27FC236}">
                <a16:creationId xmlns:a16="http://schemas.microsoft.com/office/drawing/2014/main" xmlns="" id="{8190444A-3C09-48A5-AC77-04F022049CD2}"/>
              </a:ext>
            </a:extLst>
          </p:cNvPr>
          <p:cNvSpPr txBox="1"/>
          <p:nvPr/>
        </p:nvSpPr>
        <p:spPr>
          <a:xfrm>
            <a:off x="3120213" y="2328749"/>
            <a:ext cx="1888164" cy="78991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fr-FR" sz="2000" dirty="0">
                <a:latin typeface="Calibri" panose="020F0502020204030204" pitchFamily="34" charset="0"/>
                <a:ea typeface="Calibri" panose="020F0502020204030204" pitchFamily="34" charset="0"/>
                <a:cs typeface="Times New Roman" panose="02020603050405020304" pitchFamily="18" charset="0"/>
              </a:rPr>
              <a:t>Viticulteur, arboriculteur,…</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Zone de texte 3">
            <a:extLst>
              <a:ext uri="{FF2B5EF4-FFF2-40B4-BE49-F238E27FC236}">
                <a16:creationId xmlns:a16="http://schemas.microsoft.com/office/drawing/2014/main" xmlns="" id="{E55FB43D-9CDC-498E-A114-0895D0DC9127}"/>
              </a:ext>
            </a:extLst>
          </p:cNvPr>
          <p:cNvSpPr txBox="1"/>
          <p:nvPr/>
        </p:nvSpPr>
        <p:spPr>
          <a:xfrm>
            <a:off x="2891613" y="1861805"/>
            <a:ext cx="2066925" cy="2952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fr-FR" sz="1100" dirty="0">
                <a:effectLst/>
                <a:latin typeface="Calibri" panose="020F0502020204030204" pitchFamily="34" charset="0"/>
                <a:ea typeface="Calibri" panose="020F0502020204030204" pitchFamily="34" charset="0"/>
                <a:cs typeface="Times New Roman" panose="02020603050405020304" pitchFamily="18" charset="0"/>
              </a:rPr>
              <a:t>A qui le produit rend-il service ?</a:t>
            </a:r>
          </a:p>
        </p:txBody>
      </p:sp>
      <p:sp>
        <p:nvSpPr>
          <p:cNvPr id="5" name="Ellipse 4">
            <a:extLst>
              <a:ext uri="{FF2B5EF4-FFF2-40B4-BE49-F238E27FC236}">
                <a16:creationId xmlns:a16="http://schemas.microsoft.com/office/drawing/2014/main" xmlns="" id="{20D66CB6-03A5-42CB-892A-3DD291AA0FE6}"/>
              </a:ext>
            </a:extLst>
          </p:cNvPr>
          <p:cNvSpPr/>
          <p:nvPr/>
        </p:nvSpPr>
        <p:spPr>
          <a:xfrm>
            <a:off x="7183624" y="2190971"/>
            <a:ext cx="2190750" cy="10668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6" name="Zone de texte 2">
            <a:extLst>
              <a:ext uri="{FF2B5EF4-FFF2-40B4-BE49-F238E27FC236}">
                <a16:creationId xmlns:a16="http://schemas.microsoft.com/office/drawing/2014/main" xmlns="" id="{41B073D1-C1BF-41D9-BE33-BC9E4A86CFF2}"/>
              </a:ext>
            </a:extLst>
          </p:cNvPr>
          <p:cNvSpPr txBox="1"/>
          <p:nvPr/>
        </p:nvSpPr>
        <p:spPr>
          <a:xfrm>
            <a:off x="7734302" y="2256816"/>
            <a:ext cx="1640072" cy="74151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Sarment, branches,…</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Zone de texte 3">
            <a:extLst>
              <a:ext uri="{FF2B5EF4-FFF2-40B4-BE49-F238E27FC236}">
                <a16:creationId xmlns:a16="http://schemas.microsoft.com/office/drawing/2014/main" xmlns="" id="{9B8BACFB-BD93-483B-99B8-0175E9E61251}"/>
              </a:ext>
            </a:extLst>
          </p:cNvPr>
          <p:cNvSpPr txBox="1"/>
          <p:nvPr/>
        </p:nvSpPr>
        <p:spPr>
          <a:xfrm>
            <a:off x="7307449" y="1867121"/>
            <a:ext cx="2066925" cy="2952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fr-FR" sz="1100" dirty="0">
                <a:latin typeface="Calibri" panose="020F0502020204030204" pitchFamily="34" charset="0"/>
                <a:ea typeface="Calibri" panose="020F0502020204030204" pitchFamily="34" charset="0"/>
                <a:cs typeface="Times New Roman" panose="02020603050405020304" pitchFamily="18" charset="0"/>
              </a:rPr>
              <a:t>Sur quoi le produit agit-il</a:t>
            </a:r>
            <a:r>
              <a:rPr lang="fr-FR" sz="1100" dirty="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8" name="Ellipse 7">
            <a:extLst>
              <a:ext uri="{FF2B5EF4-FFF2-40B4-BE49-F238E27FC236}">
                <a16:creationId xmlns:a16="http://schemas.microsoft.com/office/drawing/2014/main" xmlns="" id="{72D40371-41D3-4AB7-8D2F-C3692834FAFD}"/>
              </a:ext>
            </a:extLst>
          </p:cNvPr>
          <p:cNvSpPr/>
          <p:nvPr/>
        </p:nvSpPr>
        <p:spPr>
          <a:xfrm>
            <a:off x="5000625" y="4039264"/>
            <a:ext cx="2190750" cy="10668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9" name="Zone de texte 2">
            <a:extLst>
              <a:ext uri="{FF2B5EF4-FFF2-40B4-BE49-F238E27FC236}">
                <a16:creationId xmlns:a16="http://schemas.microsoft.com/office/drawing/2014/main" xmlns="" id="{1BB58BB2-6B5F-4A84-8018-32ADB4EF3317}"/>
              </a:ext>
            </a:extLst>
          </p:cNvPr>
          <p:cNvSpPr txBox="1"/>
          <p:nvPr/>
        </p:nvSpPr>
        <p:spPr>
          <a:xfrm>
            <a:off x="5132202" y="4217358"/>
            <a:ext cx="2059173" cy="4095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fr-FR" sz="2000" dirty="0">
                <a:latin typeface="Calibri" panose="020F0502020204030204" pitchFamily="34" charset="0"/>
                <a:ea typeface="Calibri" panose="020F0502020204030204" pitchFamily="34" charset="0"/>
                <a:cs typeface="Times New Roman" panose="02020603050405020304" pitchFamily="18" charset="0"/>
              </a:rPr>
              <a:t>Sécateur électroportatif</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Zone de texte 2">
            <a:extLst>
              <a:ext uri="{FF2B5EF4-FFF2-40B4-BE49-F238E27FC236}">
                <a16:creationId xmlns:a16="http://schemas.microsoft.com/office/drawing/2014/main" xmlns="" id="{5EC41D18-70A5-42CC-BC1F-A4E4E655A480}"/>
              </a:ext>
            </a:extLst>
          </p:cNvPr>
          <p:cNvSpPr txBox="1"/>
          <p:nvPr/>
        </p:nvSpPr>
        <p:spPr>
          <a:xfrm>
            <a:off x="4166748" y="6088244"/>
            <a:ext cx="4316706" cy="38055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COUPER AVEC UN MOINDRE EFFORT</a:t>
            </a:r>
          </a:p>
        </p:txBody>
      </p:sp>
      <p:sp>
        <p:nvSpPr>
          <p:cNvPr id="13" name="Zone de texte 3">
            <a:extLst>
              <a:ext uri="{FF2B5EF4-FFF2-40B4-BE49-F238E27FC236}">
                <a16:creationId xmlns:a16="http://schemas.microsoft.com/office/drawing/2014/main" xmlns="" id="{A1892E0F-C0D5-485E-A04D-AFD09761C6E9}"/>
              </a:ext>
            </a:extLst>
          </p:cNvPr>
          <p:cNvSpPr txBox="1"/>
          <p:nvPr/>
        </p:nvSpPr>
        <p:spPr>
          <a:xfrm>
            <a:off x="3244038" y="5643009"/>
            <a:ext cx="2329861" cy="2952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fr-FR" sz="1100" dirty="0">
                <a:latin typeface="Calibri" panose="020F0502020204030204" pitchFamily="34" charset="0"/>
                <a:ea typeface="Calibri" panose="020F0502020204030204" pitchFamily="34" charset="0"/>
                <a:cs typeface="Times New Roman" panose="02020603050405020304" pitchFamily="18" charset="0"/>
              </a:rPr>
              <a:t>Dans quel but le produit existe-t-il</a:t>
            </a:r>
            <a:r>
              <a:rPr lang="fr-FR" sz="1100" dirty="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5" name="Arc 14">
            <a:extLst>
              <a:ext uri="{FF2B5EF4-FFF2-40B4-BE49-F238E27FC236}">
                <a16:creationId xmlns:a16="http://schemas.microsoft.com/office/drawing/2014/main" xmlns="" id="{181D6F66-557F-46A8-AFE5-7F9E6A8E7479}"/>
              </a:ext>
            </a:extLst>
          </p:cNvPr>
          <p:cNvSpPr/>
          <p:nvPr/>
        </p:nvSpPr>
        <p:spPr>
          <a:xfrm flipV="1">
            <a:off x="4097079" y="2351122"/>
            <a:ext cx="3997842" cy="1828800"/>
          </a:xfrm>
          <a:prstGeom prst="arc">
            <a:avLst>
              <a:gd name="adj1" fmla="val 10760632"/>
              <a:gd name="adj2" fmla="val 0"/>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16" name="Forme libre : forme 15">
            <a:extLst>
              <a:ext uri="{FF2B5EF4-FFF2-40B4-BE49-F238E27FC236}">
                <a16:creationId xmlns:a16="http://schemas.microsoft.com/office/drawing/2014/main" xmlns="" id="{7C7EFAE7-A1D8-4490-919E-3675919C9928}"/>
              </a:ext>
            </a:extLst>
          </p:cNvPr>
          <p:cNvSpPr/>
          <p:nvPr/>
        </p:nvSpPr>
        <p:spPr>
          <a:xfrm>
            <a:off x="5984173" y="3753293"/>
            <a:ext cx="2347402" cy="2190307"/>
          </a:xfrm>
          <a:custGeom>
            <a:avLst/>
            <a:gdLst>
              <a:gd name="connsiteX0" fmla="*/ 1798860 w 2347402"/>
              <a:gd name="connsiteY0" fmla="*/ 0 h 2190307"/>
              <a:gd name="connsiteX1" fmla="*/ 2266692 w 2347402"/>
              <a:gd name="connsiteY1" fmla="*/ 882502 h 2190307"/>
              <a:gd name="connsiteX2" fmla="*/ 331567 w 2347402"/>
              <a:gd name="connsiteY2" fmla="*/ 1765005 h 2190307"/>
              <a:gd name="connsiteX3" fmla="*/ 1957 w 2347402"/>
              <a:gd name="connsiteY3" fmla="*/ 2190307 h 2190307"/>
              <a:gd name="connsiteX4" fmla="*/ 1957 w 2347402"/>
              <a:gd name="connsiteY4" fmla="*/ 2190307 h 2190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7402" h="2190307">
                <a:moveTo>
                  <a:pt x="1798860" y="0"/>
                </a:moveTo>
                <a:cubicBezTo>
                  <a:pt x="2155050" y="294167"/>
                  <a:pt x="2511241" y="588335"/>
                  <a:pt x="2266692" y="882502"/>
                </a:cubicBezTo>
                <a:cubicBezTo>
                  <a:pt x="2022143" y="1176670"/>
                  <a:pt x="709023" y="1547037"/>
                  <a:pt x="331567" y="1765005"/>
                </a:cubicBezTo>
                <a:cubicBezTo>
                  <a:pt x="-45889" y="1982973"/>
                  <a:pt x="1957" y="2190307"/>
                  <a:pt x="1957" y="2190307"/>
                </a:cubicBezTo>
                <a:lnTo>
                  <a:pt x="1957" y="2190307"/>
                </a:lnTo>
              </a:path>
            </a:pathLst>
          </a:custGeom>
          <a:noFill/>
          <a:ln w="28575">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xmlns="" id="{A0CA2280-2065-4688-9385-05C88E340482}"/>
              </a:ext>
            </a:extLst>
          </p:cNvPr>
          <p:cNvSpPr txBox="1"/>
          <p:nvPr/>
        </p:nvSpPr>
        <p:spPr>
          <a:xfrm>
            <a:off x="4560152" y="633846"/>
            <a:ext cx="3435419" cy="523220"/>
          </a:xfrm>
          <a:prstGeom prst="rect">
            <a:avLst/>
          </a:prstGeom>
          <a:noFill/>
        </p:spPr>
        <p:txBody>
          <a:bodyPr wrap="square" rtlCol="0">
            <a:spAutoFit/>
          </a:bodyPr>
          <a:lstStyle/>
          <a:p>
            <a:r>
              <a:rPr lang="fr-FR" sz="2800" b="1" dirty="0"/>
              <a:t>Analyse du besoin</a:t>
            </a:r>
          </a:p>
        </p:txBody>
      </p:sp>
      <p:pic>
        <p:nvPicPr>
          <p:cNvPr id="2050" name="Picture 2" descr="Devenir Arboriculteur : missions, salaire et formations">
            <a:extLst>
              <a:ext uri="{FF2B5EF4-FFF2-40B4-BE49-F238E27FC236}">
                <a16:creationId xmlns:a16="http://schemas.microsoft.com/office/drawing/2014/main" xmlns="" id="{A03A1998-C70A-4B30-90CC-BB7AEBF956BF}"/>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24646" y="2792592"/>
            <a:ext cx="2393303" cy="1246672"/>
          </a:xfrm>
          <a:prstGeom prst="rect">
            <a:avLst/>
          </a:prstGeom>
          <a:noFill/>
          <a:extLst>
            <a:ext uri="{909E8E84-426E-40DD-AFC4-6F175D3DCCD1}">
              <a14:hiddenFill xmlns:a14="http://schemas.microsoft.com/office/drawing/2010/main" xmlns="">
                <a:solidFill>
                  <a:srgbClr val="FFFFFF"/>
                </a:solidFill>
              </a14:hiddenFill>
            </a:ext>
          </a:extLst>
        </p:spPr>
      </p:pic>
      <p:pic>
        <p:nvPicPr>
          <p:cNvPr id="2052" name="Picture 4">
            <a:extLst>
              <a:ext uri="{FF2B5EF4-FFF2-40B4-BE49-F238E27FC236}">
                <a16:creationId xmlns:a16="http://schemas.microsoft.com/office/drawing/2014/main" xmlns="" id="{533141FA-A473-4B0E-A85C-B7118BD39988}"/>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18177" y="1336823"/>
            <a:ext cx="2297224" cy="1290748"/>
          </a:xfrm>
          <a:prstGeom prst="rect">
            <a:avLst/>
          </a:prstGeom>
          <a:noFill/>
          <a:extLst>
            <a:ext uri="{909E8E84-426E-40DD-AFC4-6F175D3DCCD1}">
              <a14:hiddenFill xmlns:a14="http://schemas.microsoft.com/office/drawing/2010/main" xmlns="">
                <a:solidFill>
                  <a:srgbClr val="FFFFFF"/>
                </a:solidFill>
              </a14:hiddenFill>
            </a:ext>
          </a:extLst>
        </p:spPr>
      </p:pic>
      <p:pic>
        <p:nvPicPr>
          <p:cNvPr id="2054" name="Picture 6">
            <a:extLst>
              <a:ext uri="{FF2B5EF4-FFF2-40B4-BE49-F238E27FC236}">
                <a16:creationId xmlns:a16="http://schemas.microsoft.com/office/drawing/2014/main" xmlns="" id="{1DC9E51B-8609-4F73-8807-ED7976B0A085}"/>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9474051" y="739295"/>
            <a:ext cx="2619375" cy="1743075"/>
          </a:xfrm>
          <a:prstGeom prst="rect">
            <a:avLst/>
          </a:prstGeom>
          <a:noFill/>
          <a:extLst>
            <a:ext uri="{909E8E84-426E-40DD-AFC4-6F175D3DCCD1}">
              <a14:hiddenFill xmlns:a14="http://schemas.microsoft.com/office/drawing/2010/main" xmlns="">
                <a:solidFill>
                  <a:srgbClr val="FFFFFF"/>
                </a:solidFill>
              </a14:hiddenFill>
            </a:ext>
          </a:extLst>
        </p:spPr>
      </p:pic>
      <p:pic>
        <p:nvPicPr>
          <p:cNvPr id="2056" name="Picture 8" descr="Taille des arbres fruitiers : 15 conseils de pro pour la réussir">
            <a:extLst>
              <a:ext uri="{FF2B5EF4-FFF2-40B4-BE49-F238E27FC236}">
                <a16:creationId xmlns:a16="http://schemas.microsoft.com/office/drawing/2014/main" xmlns="" id="{6C81E120-A83F-48BA-874B-CB1F5BF5F602}"/>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9474050" y="2605382"/>
            <a:ext cx="2619375" cy="1746250"/>
          </a:xfrm>
          <a:prstGeom prst="rect">
            <a:avLst/>
          </a:prstGeom>
          <a:noFill/>
          <a:extLst>
            <a:ext uri="{909E8E84-426E-40DD-AFC4-6F175D3DCCD1}">
              <a14:hiddenFill xmlns:a14="http://schemas.microsoft.com/office/drawing/2010/main" xmlns="">
                <a:solidFill>
                  <a:srgbClr val="FFFFFF"/>
                </a:solidFill>
              </a14:hiddenFill>
            </a:ext>
          </a:extLst>
        </p:spPr>
      </p:pic>
      <p:pic>
        <p:nvPicPr>
          <p:cNvPr id="2058" name="Picture 10" descr="Sécateur électrique sans fil SecaSmart™ – Boloreal">
            <a:extLst>
              <a:ext uri="{FF2B5EF4-FFF2-40B4-BE49-F238E27FC236}">
                <a16:creationId xmlns:a16="http://schemas.microsoft.com/office/drawing/2014/main" xmlns="" id="{9D2D33F7-BA62-4186-A4E0-B3581FC1466B}"/>
              </a:ext>
            </a:extLst>
          </p:cNvPr>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2534140" y="4165205"/>
            <a:ext cx="2357460" cy="1326071"/>
          </a:xfrm>
          <a:prstGeom prst="rect">
            <a:avLst/>
          </a:prstGeom>
          <a:noFill/>
          <a:extLst>
            <a:ext uri="{909E8E84-426E-40DD-AFC4-6F175D3DCCD1}">
              <a14:hiddenFill xmlns:a14="http://schemas.microsoft.com/office/drawing/2010/main" xmlns="">
                <a:solidFill>
                  <a:srgbClr val="FFFFFF"/>
                </a:solidFill>
              </a14:hiddenFill>
            </a:ext>
          </a:extLst>
        </p:spPr>
      </p:pic>
      <p:pic>
        <p:nvPicPr>
          <p:cNvPr id="2060" name="Picture 12" descr="Sécateur électrique Nice-Cut™">
            <a:extLst>
              <a:ext uri="{FF2B5EF4-FFF2-40B4-BE49-F238E27FC236}">
                <a16:creationId xmlns:a16="http://schemas.microsoft.com/office/drawing/2014/main" xmlns="" id="{21211422-E22F-41D4-9B8A-B45E451B30C8}"/>
              </a:ext>
            </a:extLst>
          </p:cNvPr>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8696388" y="5290970"/>
            <a:ext cx="1522282" cy="152228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252429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Forme libre : forme 52">
            <a:extLst>
              <a:ext uri="{FF2B5EF4-FFF2-40B4-BE49-F238E27FC236}">
                <a16:creationId xmlns:a16="http://schemas.microsoft.com/office/drawing/2014/main" xmlns="" id="{A47819F6-0FB2-476E-8A29-24E1FD2CB344}"/>
              </a:ext>
            </a:extLst>
          </p:cNvPr>
          <p:cNvSpPr/>
          <p:nvPr/>
        </p:nvSpPr>
        <p:spPr>
          <a:xfrm rot="7760277" flipV="1">
            <a:off x="6775813" y="2869140"/>
            <a:ext cx="1534352" cy="185401"/>
          </a:xfrm>
          <a:custGeom>
            <a:avLst/>
            <a:gdLst>
              <a:gd name="connsiteX0" fmla="*/ 0 w 1333500"/>
              <a:gd name="connsiteY0" fmla="*/ 0 h 203426"/>
              <a:gd name="connsiteX1" fmla="*/ 596900 w 1333500"/>
              <a:gd name="connsiteY1" fmla="*/ 203200 h 203426"/>
              <a:gd name="connsiteX2" fmla="*/ 1333500 w 1333500"/>
              <a:gd name="connsiteY2" fmla="*/ 38100 h 203426"/>
            </a:gdLst>
            <a:ahLst/>
            <a:cxnLst>
              <a:cxn ang="0">
                <a:pos x="connsiteX0" y="connsiteY0"/>
              </a:cxn>
              <a:cxn ang="0">
                <a:pos x="connsiteX1" y="connsiteY1"/>
              </a:cxn>
              <a:cxn ang="0">
                <a:pos x="connsiteX2" y="connsiteY2"/>
              </a:cxn>
            </a:cxnLst>
            <a:rect l="l" t="t" r="r" b="b"/>
            <a:pathLst>
              <a:path w="1333500" h="203426">
                <a:moveTo>
                  <a:pt x="0" y="0"/>
                </a:moveTo>
                <a:cubicBezTo>
                  <a:pt x="187325" y="98425"/>
                  <a:pt x="374650" y="196850"/>
                  <a:pt x="596900" y="203200"/>
                </a:cubicBezTo>
                <a:cubicBezTo>
                  <a:pt x="819150" y="209550"/>
                  <a:pt x="1206500" y="80433"/>
                  <a:pt x="1333500" y="38100"/>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ZoneTexte 1">
            <a:extLst>
              <a:ext uri="{FF2B5EF4-FFF2-40B4-BE49-F238E27FC236}">
                <a16:creationId xmlns:a16="http://schemas.microsoft.com/office/drawing/2014/main" xmlns="" id="{FBDB8496-EC01-4F15-A988-3AD62BC3ECDB}"/>
              </a:ext>
            </a:extLst>
          </p:cNvPr>
          <p:cNvSpPr txBox="1"/>
          <p:nvPr/>
        </p:nvSpPr>
        <p:spPr>
          <a:xfrm>
            <a:off x="3273725" y="471374"/>
            <a:ext cx="6124353" cy="523220"/>
          </a:xfrm>
          <a:prstGeom prst="rect">
            <a:avLst/>
          </a:prstGeom>
          <a:noFill/>
        </p:spPr>
        <p:txBody>
          <a:bodyPr wrap="square" rtlCol="0">
            <a:spAutoFit/>
          </a:bodyPr>
          <a:lstStyle/>
          <a:p>
            <a:r>
              <a:rPr lang="fr-FR" sz="2800" b="1" dirty="0"/>
              <a:t>Analyse fonctionnelle du besoin</a:t>
            </a:r>
          </a:p>
        </p:txBody>
      </p:sp>
      <p:sp>
        <p:nvSpPr>
          <p:cNvPr id="6" name="Ellipse 5">
            <a:extLst>
              <a:ext uri="{FF2B5EF4-FFF2-40B4-BE49-F238E27FC236}">
                <a16:creationId xmlns:a16="http://schemas.microsoft.com/office/drawing/2014/main" xmlns="" id="{72D40371-41D3-4AB7-8D2F-C3692834FAFD}"/>
              </a:ext>
            </a:extLst>
          </p:cNvPr>
          <p:cNvSpPr/>
          <p:nvPr/>
        </p:nvSpPr>
        <p:spPr>
          <a:xfrm>
            <a:off x="5352240" y="3374203"/>
            <a:ext cx="2190750" cy="10668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7" name="Zone de texte 2">
            <a:extLst>
              <a:ext uri="{FF2B5EF4-FFF2-40B4-BE49-F238E27FC236}">
                <a16:creationId xmlns:a16="http://schemas.microsoft.com/office/drawing/2014/main" xmlns="" id="{1BB58BB2-6B5F-4A84-8018-32ADB4EF3317}"/>
              </a:ext>
            </a:extLst>
          </p:cNvPr>
          <p:cNvSpPr txBox="1"/>
          <p:nvPr/>
        </p:nvSpPr>
        <p:spPr>
          <a:xfrm>
            <a:off x="5418028" y="3457761"/>
            <a:ext cx="2059173" cy="4095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fr-FR" sz="2000" dirty="0">
                <a:latin typeface="Calibri" panose="020F0502020204030204" pitchFamily="34" charset="0"/>
                <a:ea typeface="Calibri" panose="020F0502020204030204" pitchFamily="34" charset="0"/>
                <a:cs typeface="Times New Roman" panose="02020603050405020304" pitchFamily="18" charset="0"/>
              </a:rPr>
              <a:t>Sécateur électroportatif</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Ellipse 9">
            <a:extLst>
              <a:ext uri="{FF2B5EF4-FFF2-40B4-BE49-F238E27FC236}">
                <a16:creationId xmlns:a16="http://schemas.microsoft.com/office/drawing/2014/main" xmlns="" id="{29E6A6EE-4BAF-4519-8A00-2F716150068A}"/>
              </a:ext>
            </a:extLst>
          </p:cNvPr>
          <p:cNvSpPr/>
          <p:nvPr/>
        </p:nvSpPr>
        <p:spPr>
          <a:xfrm>
            <a:off x="3529788" y="1732258"/>
            <a:ext cx="2190750" cy="10668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2" name="Ellipse 11">
            <a:extLst>
              <a:ext uri="{FF2B5EF4-FFF2-40B4-BE49-F238E27FC236}">
                <a16:creationId xmlns:a16="http://schemas.microsoft.com/office/drawing/2014/main" xmlns="" id="{20D66CB6-03A5-42CB-892A-3DD291AA0FE6}"/>
              </a:ext>
            </a:extLst>
          </p:cNvPr>
          <p:cNvSpPr/>
          <p:nvPr/>
        </p:nvSpPr>
        <p:spPr>
          <a:xfrm>
            <a:off x="6580374" y="1350198"/>
            <a:ext cx="2190750" cy="10668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4" name="Ellipse 13">
            <a:extLst>
              <a:ext uri="{FF2B5EF4-FFF2-40B4-BE49-F238E27FC236}">
                <a16:creationId xmlns:a16="http://schemas.microsoft.com/office/drawing/2014/main" xmlns="" id="{29E6A6EE-4BAF-4519-8A00-2F716150068A}"/>
              </a:ext>
            </a:extLst>
          </p:cNvPr>
          <p:cNvSpPr/>
          <p:nvPr/>
        </p:nvSpPr>
        <p:spPr>
          <a:xfrm>
            <a:off x="3178100" y="4946016"/>
            <a:ext cx="2190750" cy="1066800"/>
          </a:xfrm>
          <a:prstGeom prst="ellips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5" name="Zone de texte 2">
            <a:extLst>
              <a:ext uri="{FF2B5EF4-FFF2-40B4-BE49-F238E27FC236}">
                <a16:creationId xmlns:a16="http://schemas.microsoft.com/office/drawing/2014/main" xmlns="" id="{8190444A-3C09-48A5-AC77-04F022049CD2}"/>
              </a:ext>
            </a:extLst>
          </p:cNvPr>
          <p:cNvSpPr txBox="1"/>
          <p:nvPr/>
        </p:nvSpPr>
        <p:spPr>
          <a:xfrm>
            <a:off x="3597200" y="5142898"/>
            <a:ext cx="1352550" cy="4095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Normes de sécurité</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8" name="Ellipse 17">
            <a:extLst>
              <a:ext uri="{FF2B5EF4-FFF2-40B4-BE49-F238E27FC236}">
                <a16:creationId xmlns:a16="http://schemas.microsoft.com/office/drawing/2014/main" xmlns="" id="{AEBA59D3-DAE3-4F08-90ED-5AA4D396874E}"/>
              </a:ext>
            </a:extLst>
          </p:cNvPr>
          <p:cNvSpPr/>
          <p:nvPr/>
        </p:nvSpPr>
        <p:spPr>
          <a:xfrm>
            <a:off x="2099192" y="3141552"/>
            <a:ext cx="2190750" cy="1066800"/>
          </a:xfrm>
          <a:prstGeom prst="ellips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9" name="Zone de texte 2">
            <a:extLst>
              <a:ext uri="{FF2B5EF4-FFF2-40B4-BE49-F238E27FC236}">
                <a16:creationId xmlns:a16="http://schemas.microsoft.com/office/drawing/2014/main" xmlns="" id="{B9B06526-32B1-4C0F-85AF-FFE5D1427957}"/>
              </a:ext>
            </a:extLst>
          </p:cNvPr>
          <p:cNvSpPr txBox="1"/>
          <p:nvPr/>
        </p:nvSpPr>
        <p:spPr>
          <a:xfrm>
            <a:off x="2174223" y="3081555"/>
            <a:ext cx="2051534" cy="1186794"/>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fr-FR" sz="2000" dirty="0">
                <a:latin typeface="Calibri" panose="020F0502020204030204" pitchFamily="34" charset="0"/>
                <a:ea typeface="Calibri" panose="020F0502020204030204" pitchFamily="34" charset="0"/>
                <a:cs typeface="Times New Roman" panose="02020603050405020304" pitchFamily="18" charset="0"/>
              </a:rPr>
              <a:t>Energie électrique ou pneumatique</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0" name="Ellipse 19">
            <a:extLst>
              <a:ext uri="{FF2B5EF4-FFF2-40B4-BE49-F238E27FC236}">
                <a16:creationId xmlns:a16="http://schemas.microsoft.com/office/drawing/2014/main" xmlns="" id="{24FABC86-F711-4B42-BE77-CBA5E01A24E1}"/>
              </a:ext>
            </a:extLst>
          </p:cNvPr>
          <p:cNvSpPr/>
          <p:nvPr/>
        </p:nvSpPr>
        <p:spPr>
          <a:xfrm>
            <a:off x="6301416" y="5150115"/>
            <a:ext cx="2190750" cy="1066800"/>
          </a:xfrm>
          <a:prstGeom prst="ellips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21" name="Zone de texte 2">
            <a:extLst>
              <a:ext uri="{FF2B5EF4-FFF2-40B4-BE49-F238E27FC236}">
                <a16:creationId xmlns:a16="http://schemas.microsoft.com/office/drawing/2014/main" xmlns="" id="{F57CE86D-DB99-4796-9EAF-D0888C67807E}"/>
              </a:ext>
            </a:extLst>
          </p:cNvPr>
          <p:cNvSpPr txBox="1"/>
          <p:nvPr/>
        </p:nvSpPr>
        <p:spPr>
          <a:xfrm>
            <a:off x="6587499" y="5479416"/>
            <a:ext cx="1910982" cy="4095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fr-FR" sz="2000" dirty="0">
                <a:latin typeface="Calibri" panose="020F0502020204030204" pitchFamily="34" charset="0"/>
                <a:ea typeface="Calibri" panose="020F0502020204030204" pitchFamily="34" charset="0"/>
                <a:cs typeface="Times New Roman" panose="02020603050405020304" pitchFamily="18" charset="0"/>
              </a:rPr>
              <a:t>Environnement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2" name="Ellipse 21">
            <a:extLst>
              <a:ext uri="{FF2B5EF4-FFF2-40B4-BE49-F238E27FC236}">
                <a16:creationId xmlns:a16="http://schemas.microsoft.com/office/drawing/2014/main" xmlns="" id="{65692123-6150-42FD-ABC7-65F7CA88B51F}"/>
              </a:ext>
            </a:extLst>
          </p:cNvPr>
          <p:cNvSpPr/>
          <p:nvPr/>
        </p:nvSpPr>
        <p:spPr>
          <a:xfrm>
            <a:off x="8564827" y="4158851"/>
            <a:ext cx="2190750" cy="1066800"/>
          </a:xfrm>
          <a:prstGeom prst="ellips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23" name="Zone de texte 2">
            <a:extLst>
              <a:ext uri="{FF2B5EF4-FFF2-40B4-BE49-F238E27FC236}">
                <a16:creationId xmlns:a16="http://schemas.microsoft.com/office/drawing/2014/main" xmlns="" id="{79CCB47C-6628-414C-87A2-DDC81BFBB51B}"/>
              </a:ext>
            </a:extLst>
          </p:cNvPr>
          <p:cNvSpPr txBox="1"/>
          <p:nvPr/>
        </p:nvSpPr>
        <p:spPr>
          <a:xfrm>
            <a:off x="8815651" y="4460476"/>
            <a:ext cx="1939926" cy="4095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fr-FR" sz="2000" dirty="0">
                <a:latin typeface="Calibri" panose="020F0502020204030204" pitchFamily="34" charset="0"/>
                <a:ea typeface="Calibri" panose="020F0502020204030204" pitchFamily="34" charset="0"/>
                <a:cs typeface="Times New Roman" panose="02020603050405020304" pitchFamily="18" charset="0"/>
              </a:rPr>
              <a:t>Milieu ambiant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4" name="Ellipse 23">
            <a:extLst>
              <a:ext uri="{FF2B5EF4-FFF2-40B4-BE49-F238E27FC236}">
                <a16:creationId xmlns:a16="http://schemas.microsoft.com/office/drawing/2014/main" xmlns="" id="{A6470CC9-454F-4578-9830-D5CB5B464853}"/>
              </a:ext>
            </a:extLst>
          </p:cNvPr>
          <p:cNvSpPr/>
          <p:nvPr/>
        </p:nvSpPr>
        <p:spPr>
          <a:xfrm>
            <a:off x="8862541" y="2487500"/>
            <a:ext cx="2190750" cy="1066800"/>
          </a:xfrm>
          <a:prstGeom prst="ellips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25" name="Zone de texte 2">
            <a:extLst>
              <a:ext uri="{FF2B5EF4-FFF2-40B4-BE49-F238E27FC236}">
                <a16:creationId xmlns:a16="http://schemas.microsoft.com/office/drawing/2014/main" xmlns="" id="{746B3A2F-0449-4E85-B02E-15FE93109D94}"/>
              </a:ext>
            </a:extLst>
          </p:cNvPr>
          <p:cNvSpPr txBox="1"/>
          <p:nvPr/>
        </p:nvSpPr>
        <p:spPr>
          <a:xfrm>
            <a:off x="9624239" y="2786503"/>
            <a:ext cx="1352550" cy="4095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fr-FR" sz="2000" dirty="0">
                <a:latin typeface="Calibri" panose="020F0502020204030204" pitchFamily="34" charset="0"/>
                <a:ea typeface="Calibri" panose="020F0502020204030204" pitchFamily="34" charset="0"/>
                <a:cs typeface="Times New Roman" panose="02020603050405020304" pitchFamily="18" charset="0"/>
              </a:rPr>
              <a:t>Coût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Forme libre : forme 2">
            <a:extLst>
              <a:ext uri="{FF2B5EF4-FFF2-40B4-BE49-F238E27FC236}">
                <a16:creationId xmlns:a16="http://schemas.microsoft.com/office/drawing/2014/main" xmlns="" id="{010D89F8-12B5-485C-9D2E-BDBB7B4C556F}"/>
              </a:ext>
            </a:extLst>
          </p:cNvPr>
          <p:cNvSpPr/>
          <p:nvPr/>
        </p:nvSpPr>
        <p:spPr>
          <a:xfrm>
            <a:off x="5041900" y="2425700"/>
            <a:ext cx="2540000" cy="1094531"/>
          </a:xfrm>
          <a:custGeom>
            <a:avLst/>
            <a:gdLst>
              <a:gd name="connsiteX0" fmla="*/ 0 w 2540000"/>
              <a:gd name="connsiteY0" fmla="*/ 317500 h 1273842"/>
              <a:gd name="connsiteX1" fmla="*/ 1257300 w 2540000"/>
              <a:gd name="connsiteY1" fmla="*/ 1270000 h 1273842"/>
              <a:gd name="connsiteX2" fmla="*/ 2540000 w 2540000"/>
              <a:gd name="connsiteY2" fmla="*/ 0 h 1273842"/>
            </a:gdLst>
            <a:ahLst/>
            <a:cxnLst>
              <a:cxn ang="0">
                <a:pos x="connsiteX0" y="connsiteY0"/>
              </a:cxn>
              <a:cxn ang="0">
                <a:pos x="connsiteX1" y="connsiteY1"/>
              </a:cxn>
              <a:cxn ang="0">
                <a:pos x="connsiteX2" y="connsiteY2"/>
              </a:cxn>
            </a:cxnLst>
            <a:rect l="l" t="t" r="r" b="b"/>
            <a:pathLst>
              <a:path w="2540000" h="1273842">
                <a:moveTo>
                  <a:pt x="0" y="317500"/>
                </a:moveTo>
                <a:cubicBezTo>
                  <a:pt x="416983" y="820208"/>
                  <a:pt x="833967" y="1322917"/>
                  <a:pt x="1257300" y="1270000"/>
                </a:cubicBezTo>
                <a:cubicBezTo>
                  <a:pt x="1680633" y="1217083"/>
                  <a:pt x="2110316" y="608541"/>
                  <a:pt x="2540000" y="0"/>
                </a:cubicBezTo>
              </a:path>
            </a:pathLst>
          </a:cu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Forme libre : forme 4">
            <a:extLst>
              <a:ext uri="{FF2B5EF4-FFF2-40B4-BE49-F238E27FC236}">
                <a16:creationId xmlns:a16="http://schemas.microsoft.com/office/drawing/2014/main" xmlns="" id="{318B8EC2-C60D-4E1A-B9AC-01A638D00522}"/>
              </a:ext>
            </a:extLst>
          </p:cNvPr>
          <p:cNvSpPr/>
          <p:nvPr/>
        </p:nvSpPr>
        <p:spPr>
          <a:xfrm>
            <a:off x="4724400" y="2806700"/>
            <a:ext cx="698500" cy="889000"/>
          </a:xfrm>
          <a:custGeom>
            <a:avLst/>
            <a:gdLst>
              <a:gd name="connsiteX0" fmla="*/ 0 w 698500"/>
              <a:gd name="connsiteY0" fmla="*/ 0 h 889000"/>
              <a:gd name="connsiteX1" fmla="*/ 241300 w 698500"/>
              <a:gd name="connsiteY1" fmla="*/ 622300 h 889000"/>
              <a:gd name="connsiteX2" fmla="*/ 698500 w 698500"/>
              <a:gd name="connsiteY2" fmla="*/ 889000 h 889000"/>
            </a:gdLst>
            <a:ahLst/>
            <a:cxnLst>
              <a:cxn ang="0">
                <a:pos x="connsiteX0" y="connsiteY0"/>
              </a:cxn>
              <a:cxn ang="0">
                <a:pos x="connsiteX1" y="connsiteY1"/>
              </a:cxn>
              <a:cxn ang="0">
                <a:pos x="connsiteX2" y="connsiteY2"/>
              </a:cxn>
            </a:cxnLst>
            <a:rect l="l" t="t" r="r" b="b"/>
            <a:pathLst>
              <a:path w="698500" h="889000">
                <a:moveTo>
                  <a:pt x="0" y="0"/>
                </a:moveTo>
                <a:cubicBezTo>
                  <a:pt x="62441" y="237066"/>
                  <a:pt x="124883" y="474133"/>
                  <a:pt x="241300" y="622300"/>
                </a:cubicBezTo>
                <a:cubicBezTo>
                  <a:pt x="357717" y="770467"/>
                  <a:pt x="528108" y="829733"/>
                  <a:pt x="698500" y="889000"/>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orme libre : forme 7">
            <a:extLst>
              <a:ext uri="{FF2B5EF4-FFF2-40B4-BE49-F238E27FC236}">
                <a16:creationId xmlns:a16="http://schemas.microsoft.com/office/drawing/2014/main" xmlns="" id="{EDA98F34-5241-4090-BCF5-7A6CCD0F2E16}"/>
              </a:ext>
            </a:extLst>
          </p:cNvPr>
          <p:cNvSpPr/>
          <p:nvPr/>
        </p:nvSpPr>
        <p:spPr>
          <a:xfrm>
            <a:off x="4051300" y="4000500"/>
            <a:ext cx="1333500" cy="203426"/>
          </a:xfrm>
          <a:custGeom>
            <a:avLst/>
            <a:gdLst>
              <a:gd name="connsiteX0" fmla="*/ 0 w 1333500"/>
              <a:gd name="connsiteY0" fmla="*/ 0 h 203426"/>
              <a:gd name="connsiteX1" fmla="*/ 596900 w 1333500"/>
              <a:gd name="connsiteY1" fmla="*/ 203200 h 203426"/>
              <a:gd name="connsiteX2" fmla="*/ 1333500 w 1333500"/>
              <a:gd name="connsiteY2" fmla="*/ 38100 h 203426"/>
            </a:gdLst>
            <a:ahLst/>
            <a:cxnLst>
              <a:cxn ang="0">
                <a:pos x="connsiteX0" y="connsiteY0"/>
              </a:cxn>
              <a:cxn ang="0">
                <a:pos x="connsiteX1" y="connsiteY1"/>
              </a:cxn>
              <a:cxn ang="0">
                <a:pos x="connsiteX2" y="connsiteY2"/>
              </a:cxn>
            </a:cxnLst>
            <a:rect l="l" t="t" r="r" b="b"/>
            <a:pathLst>
              <a:path w="1333500" h="203426">
                <a:moveTo>
                  <a:pt x="0" y="0"/>
                </a:moveTo>
                <a:cubicBezTo>
                  <a:pt x="187325" y="98425"/>
                  <a:pt x="374650" y="196850"/>
                  <a:pt x="596900" y="203200"/>
                </a:cubicBezTo>
                <a:cubicBezTo>
                  <a:pt x="819150" y="209550"/>
                  <a:pt x="1206500" y="80433"/>
                  <a:pt x="1333500" y="38100"/>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Forme libre : forme 27">
            <a:extLst>
              <a:ext uri="{FF2B5EF4-FFF2-40B4-BE49-F238E27FC236}">
                <a16:creationId xmlns:a16="http://schemas.microsoft.com/office/drawing/2014/main" xmlns="" id="{F34858BF-CC0F-4E4F-A5C9-40813A2FA1E5}"/>
              </a:ext>
            </a:extLst>
          </p:cNvPr>
          <p:cNvSpPr/>
          <p:nvPr/>
        </p:nvSpPr>
        <p:spPr>
          <a:xfrm rot="18981358" flipV="1">
            <a:off x="4725834" y="4621977"/>
            <a:ext cx="1092355" cy="45719"/>
          </a:xfrm>
          <a:custGeom>
            <a:avLst/>
            <a:gdLst>
              <a:gd name="connsiteX0" fmla="*/ 0 w 1333500"/>
              <a:gd name="connsiteY0" fmla="*/ 0 h 203426"/>
              <a:gd name="connsiteX1" fmla="*/ 596900 w 1333500"/>
              <a:gd name="connsiteY1" fmla="*/ 203200 h 203426"/>
              <a:gd name="connsiteX2" fmla="*/ 1333500 w 1333500"/>
              <a:gd name="connsiteY2" fmla="*/ 38100 h 203426"/>
            </a:gdLst>
            <a:ahLst/>
            <a:cxnLst>
              <a:cxn ang="0">
                <a:pos x="connsiteX0" y="connsiteY0"/>
              </a:cxn>
              <a:cxn ang="0">
                <a:pos x="connsiteX1" y="connsiteY1"/>
              </a:cxn>
              <a:cxn ang="0">
                <a:pos x="connsiteX2" y="connsiteY2"/>
              </a:cxn>
            </a:cxnLst>
            <a:rect l="l" t="t" r="r" b="b"/>
            <a:pathLst>
              <a:path w="1333500" h="203426">
                <a:moveTo>
                  <a:pt x="0" y="0"/>
                </a:moveTo>
                <a:cubicBezTo>
                  <a:pt x="187325" y="98425"/>
                  <a:pt x="374650" y="196850"/>
                  <a:pt x="596900" y="203200"/>
                </a:cubicBezTo>
                <a:cubicBezTo>
                  <a:pt x="819150" y="209550"/>
                  <a:pt x="1206500" y="80433"/>
                  <a:pt x="1333500" y="38100"/>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9" name="Forme libre : forme 28">
            <a:extLst>
              <a:ext uri="{FF2B5EF4-FFF2-40B4-BE49-F238E27FC236}">
                <a16:creationId xmlns:a16="http://schemas.microsoft.com/office/drawing/2014/main" xmlns="" id="{41F9AE2E-A9E5-4C6B-9D4F-3A8538C03296}"/>
              </a:ext>
            </a:extLst>
          </p:cNvPr>
          <p:cNvSpPr/>
          <p:nvPr/>
        </p:nvSpPr>
        <p:spPr>
          <a:xfrm rot="4379332">
            <a:off x="6037975" y="4818226"/>
            <a:ext cx="885428" cy="197972"/>
          </a:xfrm>
          <a:custGeom>
            <a:avLst/>
            <a:gdLst>
              <a:gd name="connsiteX0" fmla="*/ 0 w 1333500"/>
              <a:gd name="connsiteY0" fmla="*/ 0 h 203426"/>
              <a:gd name="connsiteX1" fmla="*/ 596900 w 1333500"/>
              <a:gd name="connsiteY1" fmla="*/ 203200 h 203426"/>
              <a:gd name="connsiteX2" fmla="*/ 1333500 w 1333500"/>
              <a:gd name="connsiteY2" fmla="*/ 38100 h 203426"/>
            </a:gdLst>
            <a:ahLst/>
            <a:cxnLst>
              <a:cxn ang="0">
                <a:pos x="connsiteX0" y="connsiteY0"/>
              </a:cxn>
              <a:cxn ang="0">
                <a:pos x="connsiteX1" y="connsiteY1"/>
              </a:cxn>
              <a:cxn ang="0">
                <a:pos x="connsiteX2" y="connsiteY2"/>
              </a:cxn>
            </a:cxnLst>
            <a:rect l="l" t="t" r="r" b="b"/>
            <a:pathLst>
              <a:path w="1333500" h="203426">
                <a:moveTo>
                  <a:pt x="0" y="0"/>
                </a:moveTo>
                <a:cubicBezTo>
                  <a:pt x="187325" y="98425"/>
                  <a:pt x="374650" y="196850"/>
                  <a:pt x="596900" y="203200"/>
                </a:cubicBezTo>
                <a:cubicBezTo>
                  <a:pt x="819150" y="209550"/>
                  <a:pt x="1206500" y="80433"/>
                  <a:pt x="1333500" y="38100"/>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Forme libre : forme 29">
            <a:extLst>
              <a:ext uri="{FF2B5EF4-FFF2-40B4-BE49-F238E27FC236}">
                <a16:creationId xmlns:a16="http://schemas.microsoft.com/office/drawing/2014/main" xmlns="" id="{162ECD9E-8B58-4E55-9B23-DFCDD873B515}"/>
              </a:ext>
            </a:extLst>
          </p:cNvPr>
          <p:cNvSpPr/>
          <p:nvPr/>
        </p:nvSpPr>
        <p:spPr>
          <a:xfrm rot="1055966">
            <a:off x="7486701" y="4145205"/>
            <a:ext cx="1353797" cy="45719"/>
          </a:xfrm>
          <a:custGeom>
            <a:avLst/>
            <a:gdLst>
              <a:gd name="connsiteX0" fmla="*/ 0 w 1333500"/>
              <a:gd name="connsiteY0" fmla="*/ 0 h 203426"/>
              <a:gd name="connsiteX1" fmla="*/ 596900 w 1333500"/>
              <a:gd name="connsiteY1" fmla="*/ 203200 h 203426"/>
              <a:gd name="connsiteX2" fmla="*/ 1333500 w 1333500"/>
              <a:gd name="connsiteY2" fmla="*/ 38100 h 203426"/>
            </a:gdLst>
            <a:ahLst/>
            <a:cxnLst>
              <a:cxn ang="0">
                <a:pos x="connsiteX0" y="connsiteY0"/>
              </a:cxn>
              <a:cxn ang="0">
                <a:pos x="connsiteX1" y="connsiteY1"/>
              </a:cxn>
              <a:cxn ang="0">
                <a:pos x="connsiteX2" y="connsiteY2"/>
              </a:cxn>
            </a:cxnLst>
            <a:rect l="l" t="t" r="r" b="b"/>
            <a:pathLst>
              <a:path w="1333500" h="203426">
                <a:moveTo>
                  <a:pt x="0" y="0"/>
                </a:moveTo>
                <a:cubicBezTo>
                  <a:pt x="187325" y="98425"/>
                  <a:pt x="374650" y="196850"/>
                  <a:pt x="596900" y="203200"/>
                </a:cubicBezTo>
                <a:cubicBezTo>
                  <a:pt x="819150" y="209550"/>
                  <a:pt x="1206500" y="80433"/>
                  <a:pt x="1333500" y="38100"/>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Forme libre : forme 30">
            <a:extLst>
              <a:ext uri="{FF2B5EF4-FFF2-40B4-BE49-F238E27FC236}">
                <a16:creationId xmlns:a16="http://schemas.microsoft.com/office/drawing/2014/main" xmlns="" id="{3606DECB-9325-4BFD-BCAE-1EBBD636355C}"/>
              </a:ext>
            </a:extLst>
          </p:cNvPr>
          <p:cNvSpPr/>
          <p:nvPr/>
        </p:nvSpPr>
        <p:spPr>
          <a:xfrm rot="9572393">
            <a:off x="7347109" y="3251153"/>
            <a:ext cx="1562611" cy="128205"/>
          </a:xfrm>
          <a:custGeom>
            <a:avLst/>
            <a:gdLst>
              <a:gd name="connsiteX0" fmla="*/ 0 w 1333500"/>
              <a:gd name="connsiteY0" fmla="*/ 0 h 203426"/>
              <a:gd name="connsiteX1" fmla="*/ 596900 w 1333500"/>
              <a:gd name="connsiteY1" fmla="*/ 203200 h 203426"/>
              <a:gd name="connsiteX2" fmla="*/ 1333500 w 1333500"/>
              <a:gd name="connsiteY2" fmla="*/ 38100 h 203426"/>
            </a:gdLst>
            <a:ahLst/>
            <a:cxnLst>
              <a:cxn ang="0">
                <a:pos x="connsiteX0" y="connsiteY0"/>
              </a:cxn>
              <a:cxn ang="0">
                <a:pos x="connsiteX1" y="connsiteY1"/>
              </a:cxn>
              <a:cxn ang="0">
                <a:pos x="connsiteX2" y="connsiteY2"/>
              </a:cxn>
            </a:cxnLst>
            <a:rect l="l" t="t" r="r" b="b"/>
            <a:pathLst>
              <a:path w="1333500" h="203426">
                <a:moveTo>
                  <a:pt x="0" y="0"/>
                </a:moveTo>
                <a:cubicBezTo>
                  <a:pt x="187325" y="98425"/>
                  <a:pt x="374650" y="196850"/>
                  <a:pt x="596900" y="203200"/>
                </a:cubicBezTo>
                <a:cubicBezTo>
                  <a:pt x="819150" y="209550"/>
                  <a:pt x="1206500" y="80433"/>
                  <a:pt x="1333500" y="38100"/>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xmlns="" id="{78A00067-6E30-4BE8-A3E9-4F1AF5B80460}"/>
              </a:ext>
            </a:extLst>
          </p:cNvPr>
          <p:cNvSpPr txBox="1"/>
          <p:nvPr/>
        </p:nvSpPr>
        <p:spPr>
          <a:xfrm>
            <a:off x="6462531" y="2539401"/>
            <a:ext cx="839012" cy="523220"/>
          </a:xfrm>
          <a:prstGeom prst="rect">
            <a:avLst/>
          </a:prstGeom>
          <a:noFill/>
        </p:spPr>
        <p:txBody>
          <a:bodyPr wrap="square" rtlCol="0">
            <a:spAutoFit/>
          </a:bodyPr>
          <a:lstStyle/>
          <a:p>
            <a:r>
              <a:rPr lang="fr-FR" sz="2800" b="1" dirty="0">
                <a:solidFill>
                  <a:srgbClr val="002060"/>
                </a:solidFill>
              </a:rPr>
              <a:t>FP1</a:t>
            </a:r>
          </a:p>
        </p:txBody>
      </p:sp>
      <p:sp>
        <p:nvSpPr>
          <p:cNvPr id="33" name="ZoneTexte 32">
            <a:extLst>
              <a:ext uri="{FF2B5EF4-FFF2-40B4-BE49-F238E27FC236}">
                <a16:creationId xmlns:a16="http://schemas.microsoft.com/office/drawing/2014/main" xmlns="" id="{5E4055DC-5B87-4DDD-A778-48E4D97B1E44}"/>
              </a:ext>
            </a:extLst>
          </p:cNvPr>
          <p:cNvSpPr txBox="1"/>
          <p:nvPr/>
        </p:nvSpPr>
        <p:spPr>
          <a:xfrm>
            <a:off x="4241136" y="2957357"/>
            <a:ext cx="839012" cy="369332"/>
          </a:xfrm>
          <a:prstGeom prst="rect">
            <a:avLst/>
          </a:prstGeom>
          <a:noFill/>
        </p:spPr>
        <p:txBody>
          <a:bodyPr wrap="square" rtlCol="0">
            <a:spAutoFit/>
          </a:bodyPr>
          <a:lstStyle/>
          <a:p>
            <a:r>
              <a:rPr lang="fr-FR" b="1" dirty="0"/>
              <a:t>FC5</a:t>
            </a:r>
          </a:p>
        </p:txBody>
      </p:sp>
      <p:sp>
        <p:nvSpPr>
          <p:cNvPr id="34" name="ZoneTexte 33">
            <a:extLst>
              <a:ext uri="{FF2B5EF4-FFF2-40B4-BE49-F238E27FC236}">
                <a16:creationId xmlns:a16="http://schemas.microsoft.com/office/drawing/2014/main" xmlns="" id="{E2B2F3DC-9D34-4672-85D2-9AF41C8D7C48}"/>
              </a:ext>
            </a:extLst>
          </p:cNvPr>
          <p:cNvSpPr txBox="1"/>
          <p:nvPr/>
        </p:nvSpPr>
        <p:spPr>
          <a:xfrm>
            <a:off x="4394125" y="3831702"/>
            <a:ext cx="839012" cy="369332"/>
          </a:xfrm>
          <a:prstGeom prst="rect">
            <a:avLst/>
          </a:prstGeom>
          <a:noFill/>
        </p:spPr>
        <p:txBody>
          <a:bodyPr wrap="square" rtlCol="0">
            <a:spAutoFit/>
          </a:bodyPr>
          <a:lstStyle/>
          <a:p>
            <a:r>
              <a:rPr lang="fr-FR" b="1" dirty="0"/>
              <a:t>FC4</a:t>
            </a:r>
          </a:p>
        </p:txBody>
      </p:sp>
      <p:sp>
        <p:nvSpPr>
          <p:cNvPr id="35" name="ZoneTexte 34">
            <a:extLst>
              <a:ext uri="{FF2B5EF4-FFF2-40B4-BE49-F238E27FC236}">
                <a16:creationId xmlns:a16="http://schemas.microsoft.com/office/drawing/2014/main" xmlns="" id="{134F472A-8FDD-4FD3-9506-6DF95823A6B6}"/>
              </a:ext>
            </a:extLst>
          </p:cNvPr>
          <p:cNvSpPr txBox="1"/>
          <p:nvPr/>
        </p:nvSpPr>
        <p:spPr>
          <a:xfrm>
            <a:off x="4509242" y="4521381"/>
            <a:ext cx="839012" cy="369332"/>
          </a:xfrm>
          <a:prstGeom prst="rect">
            <a:avLst/>
          </a:prstGeom>
          <a:noFill/>
        </p:spPr>
        <p:txBody>
          <a:bodyPr wrap="square" rtlCol="0">
            <a:spAutoFit/>
          </a:bodyPr>
          <a:lstStyle/>
          <a:p>
            <a:r>
              <a:rPr lang="fr-FR" b="1" dirty="0"/>
              <a:t>FC2</a:t>
            </a:r>
          </a:p>
        </p:txBody>
      </p:sp>
      <p:sp>
        <p:nvSpPr>
          <p:cNvPr id="36" name="ZoneTexte 35">
            <a:extLst>
              <a:ext uri="{FF2B5EF4-FFF2-40B4-BE49-F238E27FC236}">
                <a16:creationId xmlns:a16="http://schemas.microsoft.com/office/drawing/2014/main" xmlns="" id="{185D7FEF-C0A2-4D1E-9AAD-C89CC31CC7D0}"/>
              </a:ext>
            </a:extLst>
          </p:cNvPr>
          <p:cNvSpPr txBox="1"/>
          <p:nvPr/>
        </p:nvSpPr>
        <p:spPr>
          <a:xfrm>
            <a:off x="6336528" y="4629971"/>
            <a:ext cx="839012" cy="369332"/>
          </a:xfrm>
          <a:prstGeom prst="rect">
            <a:avLst/>
          </a:prstGeom>
          <a:noFill/>
        </p:spPr>
        <p:txBody>
          <a:bodyPr wrap="square" rtlCol="0">
            <a:spAutoFit/>
          </a:bodyPr>
          <a:lstStyle/>
          <a:p>
            <a:r>
              <a:rPr lang="fr-FR" b="1" dirty="0"/>
              <a:t>FC6</a:t>
            </a:r>
          </a:p>
        </p:txBody>
      </p:sp>
      <p:sp>
        <p:nvSpPr>
          <p:cNvPr id="37" name="ZoneTexte 36">
            <a:extLst>
              <a:ext uri="{FF2B5EF4-FFF2-40B4-BE49-F238E27FC236}">
                <a16:creationId xmlns:a16="http://schemas.microsoft.com/office/drawing/2014/main" xmlns="" id="{9D4CF675-8E99-45E7-A66F-F4CAD6BA0B3C}"/>
              </a:ext>
            </a:extLst>
          </p:cNvPr>
          <p:cNvSpPr txBox="1"/>
          <p:nvPr/>
        </p:nvSpPr>
        <p:spPr>
          <a:xfrm>
            <a:off x="7932112" y="3793258"/>
            <a:ext cx="839012" cy="369332"/>
          </a:xfrm>
          <a:prstGeom prst="rect">
            <a:avLst/>
          </a:prstGeom>
          <a:noFill/>
        </p:spPr>
        <p:txBody>
          <a:bodyPr wrap="square" rtlCol="0">
            <a:spAutoFit/>
          </a:bodyPr>
          <a:lstStyle/>
          <a:p>
            <a:r>
              <a:rPr lang="fr-FR" b="1" dirty="0"/>
              <a:t>FC3</a:t>
            </a:r>
          </a:p>
        </p:txBody>
      </p:sp>
      <p:sp>
        <p:nvSpPr>
          <p:cNvPr id="38" name="ZoneTexte 37">
            <a:extLst>
              <a:ext uri="{FF2B5EF4-FFF2-40B4-BE49-F238E27FC236}">
                <a16:creationId xmlns:a16="http://schemas.microsoft.com/office/drawing/2014/main" xmlns="" id="{5A18D964-3C9E-46D6-9778-40C474F8D819}"/>
              </a:ext>
            </a:extLst>
          </p:cNvPr>
          <p:cNvSpPr txBox="1"/>
          <p:nvPr/>
        </p:nvSpPr>
        <p:spPr>
          <a:xfrm>
            <a:off x="7995547" y="2787980"/>
            <a:ext cx="839012" cy="369332"/>
          </a:xfrm>
          <a:prstGeom prst="rect">
            <a:avLst/>
          </a:prstGeom>
          <a:noFill/>
        </p:spPr>
        <p:txBody>
          <a:bodyPr wrap="square" rtlCol="0">
            <a:spAutoFit/>
          </a:bodyPr>
          <a:lstStyle/>
          <a:p>
            <a:r>
              <a:rPr lang="fr-FR" b="1" dirty="0"/>
              <a:t>FC7</a:t>
            </a:r>
          </a:p>
        </p:txBody>
      </p:sp>
      <p:pic>
        <p:nvPicPr>
          <p:cNvPr id="26" name="Image 25">
            <a:extLst>
              <a:ext uri="{FF2B5EF4-FFF2-40B4-BE49-F238E27FC236}">
                <a16:creationId xmlns:a16="http://schemas.microsoft.com/office/drawing/2014/main" xmlns="" id="{0F8DDAEE-FC00-49DF-A346-D958C215E3A7}"/>
              </a:ext>
            </a:extLst>
          </p:cNvPr>
          <p:cNvPicPr>
            <a:picLocks noChangeAspect="1"/>
          </p:cNvPicPr>
          <p:nvPr/>
        </p:nvPicPr>
        <p:blipFill>
          <a:blip r:embed="rId2"/>
          <a:stretch>
            <a:fillRect/>
          </a:stretch>
        </p:blipFill>
        <p:spPr>
          <a:xfrm>
            <a:off x="1884180" y="5552473"/>
            <a:ext cx="1219882" cy="1378997"/>
          </a:xfrm>
          <a:prstGeom prst="rect">
            <a:avLst/>
          </a:prstGeom>
        </p:spPr>
      </p:pic>
      <p:pic>
        <p:nvPicPr>
          <p:cNvPr id="1026" name="Picture 2" descr="Résultat de recherche d'images pour &quot;condition climatiques&quot;">
            <a:extLst>
              <a:ext uri="{FF2B5EF4-FFF2-40B4-BE49-F238E27FC236}">
                <a16:creationId xmlns:a16="http://schemas.microsoft.com/office/drawing/2014/main" xmlns="" id="{A3EF155A-9B08-4F82-96FF-22A797697F3B}"/>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809385" y="4098056"/>
            <a:ext cx="1303035" cy="1381360"/>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a:extLst>
              <a:ext uri="{FF2B5EF4-FFF2-40B4-BE49-F238E27FC236}">
                <a16:creationId xmlns:a16="http://schemas.microsoft.com/office/drawing/2014/main" xmlns="" id="{1F6F35E7-BF0A-4606-BCDD-A9564451FBD8}"/>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1081273" y="2416998"/>
            <a:ext cx="994804" cy="994804"/>
          </a:xfrm>
          <a:prstGeom prst="rect">
            <a:avLst/>
          </a:prstGeom>
          <a:noFill/>
          <a:extLst>
            <a:ext uri="{909E8E84-426E-40DD-AFC4-6F175D3DCCD1}">
              <a14:hiddenFill xmlns:a14="http://schemas.microsoft.com/office/drawing/2010/main" xmlns="">
                <a:solidFill>
                  <a:srgbClr val="FFFFFF"/>
                </a:solidFill>
              </a14:hiddenFill>
            </a:ext>
          </a:extLst>
        </p:spPr>
      </p:pic>
      <p:sp>
        <p:nvSpPr>
          <p:cNvPr id="41" name="Zone de texte 2">
            <a:extLst>
              <a:ext uri="{FF2B5EF4-FFF2-40B4-BE49-F238E27FC236}">
                <a16:creationId xmlns:a16="http://schemas.microsoft.com/office/drawing/2014/main" xmlns="" id="{D6010F47-0301-43E2-8E1C-C1DDC487D948}"/>
              </a:ext>
            </a:extLst>
          </p:cNvPr>
          <p:cNvSpPr txBox="1"/>
          <p:nvPr/>
        </p:nvSpPr>
        <p:spPr>
          <a:xfrm>
            <a:off x="3800586" y="1895121"/>
            <a:ext cx="1888164" cy="78991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fr-FR" sz="2000" dirty="0">
                <a:latin typeface="Calibri" panose="020F0502020204030204" pitchFamily="34" charset="0"/>
                <a:ea typeface="Calibri" panose="020F0502020204030204" pitchFamily="34" charset="0"/>
                <a:cs typeface="Times New Roman" panose="02020603050405020304" pitchFamily="18" charset="0"/>
              </a:rPr>
              <a:t>Viticulteur, arboriculteur,…</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2" name="Zone de texte 2">
            <a:extLst>
              <a:ext uri="{FF2B5EF4-FFF2-40B4-BE49-F238E27FC236}">
                <a16:creationId xmlns:a16="http://schemas.microsoft.com/office/drawing/2014/main" xmlns="" id="{A18CDAF1-C074-43F6-9622-A5E68AD572E8}"/>
              </a:ext>
            </a:extLst>
          </p:cNvPr>
          <p:cNvSpPr txBox="1"/>
          <p:nvPr/>
        </p:nvSpPr>
        <p:spPr>
          <a:xfrm>
            <a:off x="7112076" y="1501939"/>
            <a:ext cx="1640072" cy="74151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fr-FR" sz="2000" dirty="0">
                <a:effectLst/>
                <a:latin typeface="Calibri" panose="020F0502020204030204" pitchFamily="34" charset="0"/>
                <a:ea typeface="Calibri" panose="020F0502020204030204" pitchFamily="34" charset="0"/>
                <a:cs typeface="Times New Roman" panose="02020603050405020304" pitchFamily="18" charset="0"/>
              </a:rPr>
              <a:t>Sarment, branches,…</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3" name="Picture 2" descr="Devenir Arboriculteur : missions, salaire et formations">
            <a:extLst>
              <a:ext uri="{FF2B5EF4-FFF2-40B4-BE49-F238E27FC236}">
                <a16:creationId xmlns:a16="http://schemas.microsoft.com/office/drawing/2014/main" xmlns="" id="{DC05F79D-99CD-4B34-9B58-4FA1B3878019}"/>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1888422" y="1998859"/>
            <a:ext cx="1536185" cy="800199"/>
          </a:xfrm>
          <a:prstGeom prst="rect">
            <a:avLst/>
          </a:prstGeom>
          <a:noFill/>
          <a:extLst>
            <a:ext uri="{909E8E84-426E-40DD-AFC4-6F175D3DCCD1}">
              <a14:hiddenFill xmlns:a14="http://schemas.microsoft.com/office/drawing/2010/main" xmlns="">
                <a:solidFill>
                  <a:srgbClr val="FFFFFF"/>
                </a:solidFill>
              </a14:hiddenFill>
            </a:ext>
          </a:extLst>
        </p:spPr>
      </p:pic>
      <p:pic>
        <p:nvPicPr>
          <p:cNvPr id="44" name="Picture 4">
            <a:extLst>
              <a:ext uri="{FF2B5EF4-FFF2-40B4-BE49-F238E27FC236}">
                <a16:creationId xmlns:a16="http://schemas.microsoft.com/office/drawing/2014/main" xmlns="" id="{96D2BA73-CA5C-4AC1-B18D-C19E128E6FE3}"/>
              </a:ext>
            </a:extLst>
          </p:cNvPr>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2308442" y="985378"/>
            <a:ext cx="1569912" cy="882091"/>
          </a:xfrm>
          <a:prstGeom prst="rect">
            <a:avLst/>
          </a:prstGeom>
          <a:noFill/>
          <a:extLst>
            <a:ext uri="{909E8E84-426E-40DD-AFC4-6F175D3DCCD1}">
              <a14:hiddenFill xmlns:a14="http://schemas.microsoft.com/office/drawing/2010/main" xmlns="">
                <a:solidFill>
                  <a:srgbClr val="FFFFFF"/>
                </a:solidFill>
              </a14:hiddenFill>
            </a:ext>
          </a:extLst>
        </p:spPr>
      </p:pic>
      <p:pic>
        <p:nvPicPr>
          <p:cNvPr id="45" name="Picture 6">
            <a:extLst>
              <a:ext uri="{FF2B5EF4-FFF2-40B4-BE49-F238E27FC236}">
                <a16:creationId xmlns:a16="http://schemas.microsoft.com/office/drawing/2014/main" xmlns="" id="{3B0D41EF-D1FB-4610-848A-E9BAD8238833}"/>
              </a:ext>
            </a:extLst>
          </p:cNvPr>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9099161" y="933616"/>
            <a:ext cx="1603115" cy="1066800"/>
          </a:xfrm>
          <a:prstGeom prst="rect">
            <a:avLst/>
          </a:prstGeom>
          <a:noFill/>
          <a:extLst>
            <a:ext uri="{909E8E84-426E-40DD-AFC4-6F175D3DCCD1}">
              <a14:hiddenFill xmlns:a14="http://schemas.microsoft.com/office/drawing/2010/main" xmlns="">
                <a:solidFill>
                  <a:srgbClr val="FFFFFF"/>
                </a:solidFill>
              </a14:hiddenFill>
            </a:ext>
          </a:extLst>
        </p:spPr>
      </p:pic>
      <p:pic>
        <p:nvPicPr>
          <p:cNvPr id="46" name="Picture 8" descr="Taille des arbres fruitiers : 15 conseils de pro pour la réussir">
            <a:extLst>
              <a:ext uri="{FF2B5EF4-FFF2-40B4-BE49-F238E27FC236}">
                <a16:creationId xmlns:a16="http://schemas.microsoft.com/office/drawing/2014/main" xmlns="" id="{CC9EECBD-8EFD-4822-A912-0713B63705ED}"/>
              </a:ext>
            </a:extLst>
          </p:cNvPr>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10763705" y="1069264"/>
            <a:ext cx="1394393" cy="929595"/>
          </a:xfrm>
          <a:prstGeom prst="rect">
            <a:avLst/>
          </a:prstGeom>
          <a:noFill/>
          <a:extLst>
            <a:ext uri="{909E8E84-426E-40DD-AFC4-6F175D3DCCD1}">
              <a14:hiddenFill xmlns:a14="http://schemas.microsoft.com/office/drawing/2010/main" xmlns="">
                <a:solidFill>
                  <a:srgbClr val="FFFFFF"/>
                </a:solidFill>
              </a14:hiddenFill>
            </a:ext>
          </a:extLst>
        </p:spPr>
      </p:pic>
      <p:pic>
        <p:nvPicPr>
          <p:cNvPr id="3074" name="Picture 2" descr="Batterie et cordon 880/195 - Felco électroportatif">
            <a:extLst>
              <a:ext uri="{FF2B5EF4-FFF2-40B4-BE49-F238E27FC236}">
                <a16:creationId xmlns:a16="http://schemas.microsoft.com/office/drawing/2014/main" xmlns="" id="{AD1C7229-3B13-4E61-B61F-240680483628}"/>
              </a:ext>
            </a:extLst>
          </p:cNvPr>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206535" y="2839929"/>
            <a:ext cx="1302465" cy="855771"/>
          </a:xfrm>
          <a:prstGeom prst="rect">
            <a:avLst/>
          </a:prstGeom>
          <a:noFill/>
          <a:extLst>
            <a:ext uri="{909E8E84-426E-40DD-AFC4-6F175D3DCCD1}">
              <a14:hiddenFill xmlns:a14="http://schemas.microsoft.com/office/drawing/2010/main" xmlns="">
                <a:solidFill>
                  <a:srgbClr val="FFFFFF"/>
                </a:solidFill>
              </a14:hiddenFill>
            </a:ext>
          </a:extLst>
        </p:spPr>
      </p:pic>
      <p:pic>
        <p:nvPicPr>
          <p:cNvPr id="47" name="Image 46">
            <a:extLst>
              <a:ext uri="{FF2B5EF4-FFF2-40B4-BE49-F238E27FC236}">
                <a16:creationId xmlns:a16="http://schemas.microsoft.com/office/drawing/2014/main" xmlns="" id="{50DFD48E-832F-44FB-BA31-F294C010DEBA}"/>
              </a:ext>
            </a:extLst>
          </p:cNvPr>
          <p:cNvPicPr>
            <a:picLocks noChangeAspect="1"/>
          </p:cNvPicPr>
          <p:nvPr/>
        </p:nvPicPr>
        <p:blipFill>
          <a:blip r:embed="rId10" cstate="print"/>
          <a:srcRect l="36420" t="33699" r="38219" b="27945"/>
          <a:stretch>
            <a:fillRect/>
          </a:stretch>
        </p:blipFill>
        <p:spPr bwMode="auto">
          <a:xfrm>
            <a:off x="942525" y="3870306"/>
            <a:ext cx="987796" cy="1109518"/>
          </a:xfrm>
          <a:prstGeom prst="rect">
            <a:avLst/>
          </a:prstGeom>
          <a:noFill/>
          <a:ln w="9525">
            <a:noFill/>
            <a:miter lim="800000"/>
            <a:headEnd/>
            <a:tailEnd/>
          </a:ln>
        </p:spPr>
      </p:pic>
      <p:sp>
        <p:nvSpPr>
          <p:cNvPr id="48" name="Zone de texte 2">
            <a:extLst>
              <a:ext uri="{FF2B5EF4-FFF2-40B4-BE49-F238E27FC236}">
                <a16:creationId xmlns:a16="http://schemas.microsoft.com/office/drawing/2014/main" xmlns="" id="{3A67E0E8-A52B-4219-B6E5-7EAE2D1FC58A}"/>
              </a:ext>
            </a:extLst>
          </p:cNvPr>
          <p:cNvSpPr txBox="1"/>
          <p:nvPr/>
        </p:nvSpPr>
        <p:spPr>
          <a:xfrm>
            <a:off x="1125372" y="4938130"/>
            <a:ext cx="1101600" cy="22277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fr-FR" sz="1200" dirty="0">
                <a:latin typeface="Calibri" panose="020F0502020204030204" pitchFamily="34" charset="0"/>
                <a:ea typeface="Calibri" panose="020F0502020204030204" pitchFamily="34" charset="0"/>
                <a:cs typeface="Times New Roman" panose="02020603050405020304" pitchFamily="18" charset="0"/>
              </a:rPr>
              <a:t>Compresseur</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9" name="Zone de texte 2">
            <a:extLst>
              <a:ext uri="{FF2B5EF4-FFF2-40B4-BE49-F238E27FC236}">
                <a16:creationId xmlns:a16="http://schemas.microsoft.com/office/drawing/2014/main" xmlns="" id="{6CD621F4-2F02-4747-9D82-387D127100C8}"/>
              </a:ext>
            </a:extLst>
          </p:cNvPr>
          <p:cNvSpPr txBox="1"/>
          <p:nvPr/>
        </p:nvSpPr>
        <p:spPr>
          <a:xfrm>
            <a:off x="1206842" y="2878071"/>
            <a:ext cx="1101600" cy="22277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fr-FR" sz="1200" dirty="0">
                <a:effectLst/>
                <a:latin typeface="Calibri" panose="020F0502020204030204" pitchFamily="34" charset="0"/>
                <a:ea typeface="Calibri" panose="020F0502020204030204" pitchFamily="34" charset="0"/>
                <a:cs typeface="Times New Roman" panose="02020603050405020304" pitchFamily="18" charset="0"/>
              </a:rPr>
              <a:t>Batterie</a:t>
            </a:r>
          </a:p>
        </p:txBody>
      </p:sp>
      <p:pic>
        <p:nvPicPr>
          <p:cNvPr id="3076" name="Picture 4">
            <a:extLst>
              <a:ext uri="{FF2B5EF4-FFF2-40B4-BE49-F238E27FC236}">
                <a16:creationId xmlns:a16="http://schemas.microsoft.com/office/drawing/2014/main" xmlns="" id="{8BFFD3A4-C63A-4950-9299-8021A0DB4593}"/>
              </a:ext>
            </a:extLst>
          </p:cNvPr>
          <p:cNvPicPr>
            <a:picLocks noChangeAspect="1" noChangeArrowheads="1"/>
          </p:cNvPicPr>
          <p:nvPr/>
        </p:nvPicPr>
        <p:blipFill>
          <a:blip r:embed="rId11">
            <a:extLst>
              <a:ext uri="{28A0092B-C50C-407E-A947-70E740481C1C}">
                <a14:useLocalDpi xmlns:a14="http://schemas.microsoft.com/office/drawing/2010/main" xmlns="" val="0"/>
              </a:ext>
            </a:extLst>
          </a:blip>
          <a:srcRect/>
          <a:stretch>
            <a:fillRect/>
          </a:stretch>
        </p:blipFill>
        <p:spPr bwMode="auto">
          <a:xfrm>
            <a:off x="8604990" y="5736078"/>
            <a:ext cx="1711702" cy="1066800"/>
          </a:xfrm>
          <a:prstGeom prst="rect">
            <a:avLst/>
          </a:prstGeom>
          <a:noFill/>
          <a:extLst>
            <a:ext uri="{909E8E84-426E-40DD-AFC4-6F175D3DCCD1}">
              <a14:hiddenFill xmlns:a14="http://schemas.microsoft.com/office/drawing/2010/main" xmlns="">
                <a:solidFill>
                  <a:srgbClr val="FFFFFF"/>
                </a:solidFill>
              </a14:hiddenFill>
            </a:ext>
          </a:extLst>
        </p:spPr>
      </p:pic>
      <p:sp>
        <p:nvSpPr>
          <p:cNvPr id="51" name="Forme libre : forme 50">
            <a:extLst>
              <a:ext uri="{FF2B5EF4-FFF2-40B4-BE49-F238E27FC236}">
                <a16:creationId xmlns:a16="http://schemas.microsoft.com/office/drawing/2014/main" xmlns="" id="{4A04CC8C-AA68-45DF-B8E4-D70F5AF53D77}"/>
              </a:ext>
            </a:extLst>
          </p:cNvPr>
          <p:cNvSpPr/>
          <p:nvPr/>
        </p:nvSpPr>
        <p:spPr>
          <a:xfrm rot="20492786">
            <a:off x="4237495" y="2955017"/>
            <a:ext cx="3831959" cy="704234"/>
          </a:xfrm>
          <a:custGeom>
            <a:avLst/>
            <a:gdLst>
              <a:gd name="connsiteX0" fmla="*/ 0 w 2540000"/>
              <a:gd name="connsiteY0" fmla="*/ 317500 h 1273842"/>
              <a:gd name="connsiteX1" fmla="*/ 1257300 w 2540000"/>
              <a:gd name="connsiteY1" fmla="*/ 1270000 h 1273842"/>
              <a:gd name="connsiteX2" fmla="*/ 2540000 w 2540000"/>
              <a:gd name="connsiteY2" fmla="*/ 0 h 1273842"/>
            </a:gdLst>
            <a:ahLst/>
            <a:cxnLst>
              <a:cxn ang="0">
                <a:pos x="connsiteX0" y="connsiteY0"/>
              </a:cxn>
              <a:cxn ang="0">
                <a:pos x="connsiteX1" y="connsiteY1"/>
              </a:cxn>
              <a:cxn ang="0">
                <a:pos x="connsiteX2" y="connsiteY2"/>
              </a:cxn>
            </a:cxnLst>
            <a:rect l="l" t="t" r="r" b="b"/>
            <a:pathLst>
              <a:path w="2540000" h="1273842">
                <a:moveTo>
                  <a:pt x="0" y="317500"/>
                </a:moveTo>
                <a:cubicBezTo>
                  <a:pt x="416983" y="820208"/>
                  <a:pt x="833967" y="1322917"/>
                  <a:pt x="1257300" y="1270000"/>
                </a:cubicBezTo>
                <a:cubicBezTo>
                  <a:pt x="1680633" y="1217083"/>
                  <a:pt x="2110316" y="608541"/>
                  <a:pt x="2540000" y="0"/>
                </a:cubicBezTo>
              </a:path>
            </a:pathLst>
          </a:cu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0000"/>
              </a:solidFill>
            </a:endParaRPr>
          </a:p>
        </p:txBody>
      </p:sp>
      <p:sp>
        <p:nvSpPr>
          <p:cNvPr id="52" name="ZoneTexte 51">
            <a:extLst>
              <a:ext uri="{FF2B5EF4-FFF2-40B4-BE49-F238E27FC236}">
                <a16:creationId xmlns:a16="http://schemas.microsoft.com/office/drawing/2014/main" xmlns="" id="{EA012D77-5568-4C06-A5AB-180450A91D86}"/>
              </a:ext>
            </a:extLst>
          </p:cNvPr>
          <p:cNvSpPr txBox="1"/>
          <p:nvPr/>
        </p:nvSpPr>
        <p:spPr>
          <a:xfrm>
            <a:off x="4242468" y="3296977"/>
            <a:ext cx="839012" cy="523220"/>
          </a:xfrm>
          <a:prstGeom prst="rect">
            <a:avLst/>
          </a:prstGeom>
          <a:noFill/>
        </p:spPr>
        <p:txBody>
          <a:bodyPr wrap="square" rtlCol="0">
            <a:spAutoFit/>
          </a:bodyPr>
          <a:lstStyle/>
          <a:p>
            <a:r>
              <a:rPr lang="fr-FR" sz="2800" b="1" dirty="0">
                <a:solidFill>
                  <a:srgbClr val="002060"/>
                </a:solidFill>
              </a:rPr>
              <a:t>FP2</a:t>
            </a:r>
          </a:p>
        </p:txBody>
      </p:sp>
      <p:sp>
        <p:nvSpPr>
          <p:cNvPr id="54" name="ZoneTexte 53">
            <a:extLst>
              <a:ext uri="{FF2B5EF4-FFF2-40B4-BE49-F238E27FC236}">
                <a16:creationId xmlns:a16="http://schemas.microsoft.com/office/drawing/2014/main" xmlns="" id="{9B659B9F-AD39-463D-9148-874F11051E0B}"/>
              </a:ext>
            </a:extLst>
          </p:cNvPr>
          <p:cNvSpPr txBox="1"/>
          <p:nvPr/>
        </p:nvSpPr>
        <p:spPr>
          <a:xfrm>
            <a:off x="7807568" y="2463230"/>
            <a:ext cx="839012" cy="369332"/>
          </a:xfrm>
          <a:prstGeom prst="rect">
            <a:avLst/>
          </a:prstGeom>
          <a:noFill/>
        </p:spPr>
        <p:txBody>
          <a:bodyPr wrap="square" rtlCol="0">
            <a:spAutoFit/>
          </a:bodyPr>
          <a:lstStyle/>
          <a:p>
            <a:r>
              <a:rPr lang="fr-FR" b="1" dirty="0"/>
              <a:t>FC1</a:t>
            </a:r>
          </a:p>
        </p:txBody>
      </p:sp>
    </p:spTree>
    <p:extLst>
      <p:ext uri="{BB962C8B-B14F-4D97-AF65-F5344CB8AC3E}">
        <p14:creationId xmlns:p14="http://schemas.microsoft.com/office/powerpoint/2010/main" xmlns="" val="37881780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Tableau 37">
            <a:extLst>
              <a:ext uri="{FF2B5EF4-FFF2-40B4-BE49-F238E27FC236}">
                <a16:creationId xmlns:a16="http://schemas.microsoft.com/office/drawing/2014/main" xmlns="" id="{D60C0C02-AFD0-46F9-87AC-7F6A22CEAC3C}"/>
              </a:ext>
            </a:extLst>
          </p:cNvPr>
          <p:cNvGraphicFramePr>
            <a:graphicFrameLocks noGrp="1"/>
          </p:cNvGraphicFramePr>
          <p:nvPr>
            <p:extLst>
              <p:ext uri="{D42A27DB-BD31-4B8C-83A1-F6EECF244321}">
                <p14:modId xmlns:p14="http://schemas.microsoft.com/office/powerpoint/2010/main" xmlns="" val="353532449"/>
              </p:ext>
            </p:extLst>
          </p:nvPr>
        </p:nvGraphicFramePr>
        <p:xfrm>
          <a:off x="1549401" y="622063"/>
          <a:ext cx="10642599" cy="6025289"/>
        </p:xfrm>
        <a:graphic>
          <a:graphicData uri="http://schemas.openxmlformats.org/drawingml/2006/table">
            <a:tbl>
              <a:tblPr firstRow="1" bandRow="1">
                <a:tableStyleId>{5C22544A-7EE6-4342-B048-85BDC9FD1C3A}</a:tableStyleId>
              </a:tblPr>
              <a:tblGrid>
                <a:gridCol w="854128">
                  <a:extLst>
                    <a:ext uri="{9D8B030D-6E8A-4147-A177-3AD203B41FA5}">
                      <a16:colId xmlns:a16="http://schemas.microsoft.com/office/drawing/2014/main" xmlns="" val="1526073923"/>
                    </a:ext>
                  </a:extLst>
                </a:gridCol>
                <a:gridCol w="1757657">
                  <a:extLst>
                    <a:ext uri="{9D8B030D-6E8A-4147-A177-3AD203B41FA5}">
                      <a16:colId xmlns:a16="http://schemas.microsoft.com/office/drawing/2014/main" xmlns="" val="2549051163"/>
                    </a:ext>
                  </a:extLst>
                </a:gridCol>
                <a:gridCol w="2473530">
                  <a:extLst>
                    <a:ext uri="{9D8B030D-6E8A-4147-A177-3AD203B41FA5}">
                      <a16:colId xmlns:a16="http://schemas.microsoft.com/office/drawing/2014/main" xmlns="" val="3341146388"/>
                    </a:ext>
                  </a:extLst>
                </a:gridCol>
                <a:gridCol w="2487958">
                  <a:extLst>
                    <a:ext uri="{9D8B030D-6E8A-4147-A177-3AD203B41FA5}">
                      <a16:colId xmlns:a16="http://schemas.microsoft.com/office/drawing/2014/main" xmlns="" val="2447610147"/>
                    </a:ext>
                  </a:extLst>
                </a:gridCol>
                <a:gridCol w="3069326">
                  <a:extLst>
                    <a:ext uri="{9D8B030D-6E8A-4147-A177-3AD203B41FA5}">
                      <a16:colId xmlns:a16="http://schemas.microsoft.com/office/drawing/2014/main" xmlns="" val="1575602849"/>
                    </a:ext>
                  </a:extLst>
                </a:gridCol>
              </a:tblGrid>
              <a:tr h="385694">
                <a:tc>
                  <a:txBody>
                    <a:bodyPr/>
                    <a:lstStyle/>
                    <a:p>
                      <a:r>
                        <a:rPr lang="fr-FR" sz="1000" dirty="0"/>
                        <a:t>Fonction</a:t>
                      </a:r>
                    </a:p>
                  </a:txBody>
                  <a:tcPr/>
                </a:tc>
                <a:tc>
                  <a:txBody>
                    <a:bodyPr/>
                    <a:lstStyle/>
                    <a:p>
                      <a:r>
                        <a:rPr lang="fr-FR" sz="1000" dirty="0"/>
                        <a:t>Désignation</a:t>
                      </a:r>
                    </a:p>
                  </a:txBody>
                  <a:tcPr/>
                </a:tc>
                <a:tc>
                  <a:txBody>
                    <a:bodyPr/>
                    <a:lstStyle/>
                    <a:p>
                      <a:r>
                        <a:rPr lang="fr-FR" sz="1000" dirty="0"/>
                        <a:t>Critère</a:t>
                      </a:r>
                    </a:p>
                  </a:txBody>
                  <a:tcPr/>
                </a:tc>
                <a:tc>
                  <a:txBody>
                    <a:bodyPr/>
                    <a:lstStyle/>
                    <a:p>
                      <a:r>
                        <a:rPr lang="fr-FR" sz="1000" dirty="0"/>
                        <a:t>Niveau</a:t>
                      </a:r>
                    </a:p>
                  </a:txBody>
                  <a:tcPr/>
                </a:tc>
                <a:tc>
                  <a:txBody>
                    <a:bodyPr/>
                    <a:lstStyle/>
                    <a:p>
                      <a:r>
                        <a:rPr lang="fr-FR" sz="1000" dirty="0"/>
                        <a:t>Flexibilité</a:t>
                      </a:r>
                    </a:p>
                  </a:txBody>
                  <a:tcPr/>
                </a:tc>
                <a:extLst>
                  <a:ext uri="{0D108BD9-81ED-4DB2-BD59-A6C34878D82A}">
                    <a16:rowId xmlns:a16="http://schemas.microsoft.com/office/drawing/2014/main" xmlns="" val="3855239911"/>
                  </a:ext>
                </a:extLst>
              </a:tr>
              <a:tr h="650922">
                <a:tc>
                  <a:txBody>
                    <a:bodyPr/>
                    <a:lstStyle/>
                    <a:p>
                      <a:r>
                        <a:rPr lang="fr-FR" sz="1000" dirty="0"/>
                        <a:t>FP1</a:t>
                      </a:r>
                    </a:p>
                  </a:txBody>
                  <a:tcPr/>
                </a:tc>
                <a:tc>
                  <a:txBody>
                    <a:bodyPr/>
                    <a:lstStyle/>
                    <a:p>
                      <a:r>
                        <a:rPr lang="fr-FR" sz="1000" dirty="0"/>
                        <a:t>Couper un sarment avec un moindre effort</a:t>
                      </a:r>
                    </a:p>
                  </a:txBody>
                  <a:tcPr/>
                </a:tc>
                <a:tc>
                  <a:txBody>
                    <a:bodyPr/>
                    <a:lstStyle/>
                    <a:p>
                      <a:pPr marL="285750" indent="-285750">
                        <a:buFontTx/>
                        <a:buChar char="-"/>
                      </a:pPr>
                      <a:r>
                        <a:rPr lang="fr-FR" sz="1000" dirty="0"/>
                        <a:t>Capacité de coupe</a:t>
                      </a:r>
                    </a:p>
                    <a:p>
                      <a:pPr marL="285750" indent="-285750">
                        <a:buFontTx/>
                        <a:buChar char="-"/>
                      </a:pPr>
                      <a:r>
                        <a:rPr lang="fr-FR" sz="1000" dirty="0"/>
                        <a:t>Cadence</a:t>
                      </a:r>
                    </a:p>
                    <a:p>
                      <a:pPr marL="285750" indent="-285750">
                        <a:buFontTx/>
                        <a:buChar char="-"/>
                      </a:pPr>
                      <a:r>
                        <a:rPr lang="fr-FR" sz="1000" dirty="0"/>
                        <a:t>Vitesse</a:t>
                      </a:r>
                    </a:p>
                    <a:p>
                      <a:pPr marL="285750" indent="-285750">
                        <a:buFontTx/>
                        <a:buChar char="-"/>
                      </a:pPr>
                      <a:endParaRPr lang="fr-FR" sz="1000" dirty="0"/>
                    </a:p>
                  </a:txBody>
                  <a:tcPr/>
                </a:tc>
                <a:tc>
                  <a:txBody>
                    <a:bodyPr/>
                    <a:lstStyle/>
                    <a:p>
                      <a:pPr marL="285750" indent="-285750">
                        <a:buFontTx/>
                        <a:buChar char="-"/>
                      </a:pPr>
                      <a:r>
                        <a:rPr lang="fr-FR" sz="1000" dirty="0"/>
                        <a:t>Diamètre de coupe 35 mm</a:t>
                      </a:r>
                    </a:p>
                    <a:p>
                      <a:pPr marL="285750" indent="-285750">
                        <a:buFontTx/>
                        <a:buChar char="-"/>
                      </a:pPr>
                      <a:r>
                        <a:rPr lang="fr-FR" sz="1000" dirty="0"/>
                        <a:t>60 coupes/min</a:t>
                      </a:r>
                    </a:p>
                    <a:p>
                      <a:pPr marL="285750" indent="-285750">
                        <a:buFontTx/>
                        <a:buChar char="-"/>
                      </a:pPr>
                      <a:r>
                        <a:rPr lang="fr-FR" sz="1000" dirty="0"/>
                        <a:t>Actionnement progressif de la gâchette</a:t>
                      </a:r>
                    </a:p>
                    <a:p>
                      <a:pPr marL="0" indent="0">
                        <a:buFontTx/>
                        <a:buNone/>
                      </a:pPr>
                      <a:endParaRPr lang="fr-FR" sz="1000" dirty="0"/>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fr-FR" sz="1000" baseline="0" dirty="0">
                          <a:sym typeface="Symbol"/>
                        </a:rPr>
                        <a:t>20 minimum</a:t>
                      </a:r>
                    </a:p>
                    <a:p>
                      <a:pPr marL="0" indent="0">
                        <a:buFontTx/>
                        <a:buNone/>
                      </a:pPr>
                      <a:endParaRPr lang="fr-FR" sz="1000" dirty="0"/>
                    </a:p>
                  </a:txBody>
                  <a:tcPr/>
                </a:tc>
                <a:extLst>
                  <a:ext uri="{0D108BD9-81ED-4DB2-BD59-A6C34878D82A}">
                    <a16:rowId xmlns:a16="http://schemas.microsoft.com/office/drawing/2014/main" xmlns="" val="569386176"/>
                  </a:ext>
                </a:extLst>
              </a:tr>
              <a:tr h="640875">
                <a:tc>
                  <a:txBody>
                    <a:bodyPr/>
                    <a:lstStyle/>
                    <a:p>
                      <a:r>
                        <a:rPr lang="fr-FR" sz="1000" dirty="0"/>
                        <a:t>FP2</a:t>
                      </a:r>
                    </a:p>
                  </a:txBody>
                  <a:tcPr/>
                </a:tc>
                <a:tc>
                  <a:txBody>
                    <a:bodyPr/>
                    <a:lstStyle/>
                    <a:p>
                      <a:r>
                        <a:rPr lang="fr-FR" sz="1000" dirty="0"/>
                        <a:t>Couper à partir d’énergie électrique</a:t>
                      </a:r>
                    </a:p>
                  </a:txBody>
                  <a:tcPr/>
                </a:tc>
                <a:tc>
                  <a:txBody>
                    <a:bodyPr/>
                    <a:lstStyle/>
                    <a:p>
                      <a:pPr marL="285750" indent="-285750">
                        <a:buFontTx/>
                        <a:buChar char="-"/>
                      </a:pPr>
                      <a:r>
                        <a:rPr lang="fr-FR" sz="1000" dirty="0"/>
                        <a:t>Effort de coupe</a:t>
                      </a:r>
                    </a:p>
                  </a:txBody>
                  <a:tcPr/>
                </a:tc>
                <a:tc>
                  <a:txBody>
                    <a:bodyPr/>
                    <a:lstStyle/>
                    <a:p>
                      <a:pPr marL="0" indent="0">
                        <a:buFontTx/>
                        <a:buNone/>
                      </a:pPr>
                      <a:r>
                        <a:rPr lang="fr-FR" sz="1000" dirty="0"/>
                        <a:t>1000 N</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000" baseline="0" dirty="0">
                          <a:sym typeface="Symbol"/>
                        </a:rPr>
                        <a:t>10 %</a:t>
                      </a:r>
                      <a:endParaRPr lang="fr-FR" sz="1000" dirty="0"/>
                    </a:p>
                    <a:p>
                      <a:pPr marL="0" indent="0">
                        <a:buFontTx/>
                        <a:buNone/>
                      </a:pPr>
                      <a:endParaRPr lang="fr-FR" sz="1000" dirty="0"/>
                    </a:p>
                  </a:txBody>
                  <a:tcPr/>
                </a:tc>
                <a:extLst>
                  <a:ext uri="{0D108BD9-81ED-4DB2-BD59-A6C34878D82A}">
                    <a16:rowId xmlns:a16="http://schemas.microsoft.com/office/drawing/2014/main" xmlns="" val="1285021583"/>
                  </a:ext>
                </a:extLst>
              </a:tr>
              <a:tr h="385694">
                <a:tc>
                  <a:txBody>
                    <a:bodyPr/>
                    <a:lstStyle/>
                    <a:p>
                      <a:r>
                        <a:rPr lang="fr-FR" sz="1000" dirty="0"/>
                        <a:t>FC1</a:t>
                      </a:r>
                    </a:p>
                  </a:txBody>
                  <a:tcPr/>
                </a:tc>
                <a:tc>
                  <a:txBody>
                    <a:bodyPr/>
                    <a:lstStyle/>
                    <a:p>
                      <a:r>
                        <a:rPr lang="fr-FR" sz="1000" dirty="0"/>
                        <a:t>S’adapter à tout type de sarment</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000" dirty="0"/>
                        <a:t>- Différents modes de fonctionnement</a:t>
                      </a:r>
                    </a:p>
                    <a:p>
                      <a:endParaRPr lang="fr-FR" sz="1000" dirty="0"/>
                    </a:p>
                  </a:txBody>
                  <a:tcPr/>
                </a:tc>
                <a:tc>
                  <a:txBody>
                    <a:bodyPr/>
                    <a:lstStyle/>
                    <a:p>
                      <a:r>
                        <a:rPr lang="fr-FR" sz="1000" dirty="0"/>
                        <a:t>Ouverture totale ou partielle</a:t>
                      </a:r>
                    </a:p>
                  </a:txBody>
                  <a:tcPr/>
                </a:tc>
                <a:tc>
                  <a:txBody>
                    <a:bodyPr/>
                    <a:lstStyle/>
                    <a:p>
                      <a:endParaRPr lang="fr-FR" sz="1000" dirty="0"/>
                    </a:p>
                  </a:txBody>
                  <a:tcPr/>
                </a:tc>
                <a:extLst>
                  <a:ext uri="{0D108BD9-81ED-4DB2-BD59-A6C34878D82A}">
                    <a16:rowId xmlns:a16="http://schemas.microsoft.com/office/drawing/2014/main" xmlns="" val="1221984685"/>
                  </a:ext>
                </a:extLst>
              </a:tr>
              <a:tr h="385694">
                <a:tc>
                  <a:txBody>
                    <a:bodyPr/>
                    <a:lstStyle/>
                    <a:p>
                      <a:r>
                        <a:rPr lang="fr-FR" sz="1000" dirty="0"/>
                        <a:t>FC2</a:t>
                      </a:r>
                    </a:p>
                  </a:txBody>
                  <a:tcPr/>
                </a:tc>
                <a:tc>
                  <a:txBody>
                    <a:bodyPr/>
                    <a:lstStyle/>
                    <a:p>
                      <a:r>
                        <a:rPr lang="fr-FR" sz="1000" dirty="0"/>
                        <a:t>Respecter les normes de sécurité en vigueur</a:t>
                      </a:r>
                    </a:p>
                  </a:txBody>
                  <a:tcPr/>
                </a:tc>
                <a:tc>
                  <a:txBody>
                    <a:bodyPr/>
                    <a:lstStyle/>
                    <a:p>
                      <a:r>
                        <a:rPr lang="fr-FR" sz="1000" dirty="0"/>
                        <a:t>Article R233-100 du code du travail</a:t>
                      </a:r>
                    </a:p>
                    <a:p>
                      <a:r>
                        <a:rPr lang="fr-FR" sz="1000" dirty="0"/>
                        <a:t>Vibrations accélération</a:t>
                      </a:r>
                    </a:p>
                    <a:p>
                      <a:r>
                        <a:rPr lang="fr-FR" sz="1000" dirty="0"/>
                        <a:t>Niveau pression acoustique</a:t>
                      </a:r>
                    </a:p>
                    <a:p>
                      <a:endParaRPr lang="fr-FR" sz="1000" dirty="0"/>
                    </a:p>
                  </a:txBody>
                  <a:tcPr/>
                </a:tc>
                <a:tc>
                  <a:txBody>
                    <a:bodyPr/>
                    <a:lstStyle/>
                    <a:p>
                      <a:r>
                        <a:rPr lang="fr-FR" sz="1000" dirty="0"/>
                        <a:t>Respect total</a:t>
                      </a:r>
                    </a:p>
                    <a:p>
                      <a:endParaRPr lang="fr-FR" sz="1000" baseline="30000" dirty="0"/>
                    </a:p>
                    <a:p>
                      <a:endParaRPr lang="fr-FR" sz="1000" baseline="30000" dirty="0"/>
                    </a:p>
                    <a:p>
                      <a:pPr marL="0" marR="0" lvl="0" indent="0" algn="l" defTabSz="457200" rtl="0" eaLnBrk="1" fontAlgn="auto" latinLnBrk="0" hangingPunct="1">
                        <a:lnSpc>
                          <a:spcPct val="100000"/>
                        </a:lnSpc>
                        <a:spcBef>
                          <a:spcPts val="0"/>
                        </a:spcBef>
                        <a:spcAft>
                          <a:spcPts val="0"/>
                        </a:spcAft>
                        <a:buClrTx/>
                        <a:buSzTx/>
                        <a:buFontTx/>
                        <a:buNone/>
                        <a:tabLst/>
                        <a:defRPr/>
                      </a:pPr>
                      <a:r>
                        <a:rPr lang="fr-FR" sz="1000" dirty="0"/>
                        <a:t>&lt; 25 m/s²</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000" dirty="0"/>
                        <a:t>&lt; 70 dB</a:t>
                      </a:r>
                    </a:p>
                    <a:p>
                      <a:endParaRPr lang="fr-FR" sz="1000" baseline="300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000" dirty="0"/>
                        <a:t>Aucune</a:t>
                      </a:r>
                      <a:endParaRPr lang="fr-FR" sz="1000" baseline="30000" dirty="0"/>
                    </a:p>
                    <a:p>
                      <a:endParaRPr lang="fr-FR" sz="1000" baseline="30000" dirty="0"/>
                    </a:p>
                  </a:txBody>
                  <a:tcPr/>
                </a:tc>
                <a:extLst>
                  <a:ext uri="{0D108BD9-81ED-4DB2-BD59-A6C34878D82A}">
                    <a16:rowId xmlns:a16="http://schemas.microsoft.com/office/drawing/2014/main" xmlns="" val="2215673835"/>
                  </a:ext>
                </a:extLst>
              </a:tr>
              <a:tr h="385694">
                <a:tc>
                  <a:txBody>
                    <a:bodyPr/>
                    <a:lstStyle/>
                    <a:p>
                      <a:r>
                        <a:rPr lang="fr-FR" sz="1000" dirty="0"/>
                        <a:t>FC3</a:t>
                      </a:r>
                    </a:p>
                  </a:txBody>
                  <a:tcPr/>
                </a:tc>
                <a:tc>
                  <a:txBody>
                    <a:bodyPr/>
                    <a:lstStyle/>
                    <a:p>
                      <a:r>
                        <a:rPr lang="fr-FR" sz="1000" dirty="0"/>
                        <a:t>Résister aux conditions extérieures</a:t>
                      </a:r>
                    </a:p>
                  </a:txBody>
                  <a:tcPr/>
                </a:tc>
                <a:tc>
                  <a:txBody>
                    <a:bodyPr/>
                    <a:lstStyle/>
                    <a:p>
                      <a:pPr marL="171450" indent="-171450">
                        <a:buFontTx/>
                        <a:buChar char="-"/>
                      </a:pPr>
                      <a:r>
                        <a:rPr lang="fr-FR" sz="1000" dirty="0"/>
                        <a:t>Température ambiante</a:t>
                      </a:r>
                    </a:p>
                    <a:p>
                      <a:pPr marL="171450" indent="-171450">
                        <a:buFontTx/>
                        <a:buChar char="-"/>
                      </a:pPr>
                      <a:r>
                        <a:rPr lang="fr-FR" sz="1000" dirty="0"/>
                        <a:t>Etanchéité (eau, poussières)</a:t>
                      </a:r>
                    </a:p>
                    <a:p>
                      <a:pPr marL="171450" indent="-171450">
                        <a:buFontTx/>
                        <a:buChar char="-"/>
                      </a:pPr>
                      <a:r>
                        <a:rPr lang="fr-FR" sz="1000" dirty="0"/>
                        <a:t>Chocs</a:t>
                      </a:r>
                    </a:p>
                  </a:txBody>
                  <a:tcPr/>
                </a:tc>
                <a:tc>
                  <a:txBody>
                    <a:bodyPr/>
                    <a:lstStyle/>
                    <a:p>
                      <a:pPr marL="171450" indent="-171450">
                        <a:buFontTx/>
                        <a:buChar char="-"/>
                      </a:pPr>
                      <a:r>
                        <a:rPr lang="fr-FR" sz="1000" dirty="0"/>
                        <a:t>De – 5°C à 30°C</a:t>
                      </a:r>
                    </a:p>
                    <a:p>
                      <a:pPr marL="171450" indent="-171450">
                        <a:buFontTx/>
                        <a:buChar char="-"/>
                      </a:pPr>
                      <a:r>
                        <a:rPr lang="fr-FR" sz="1000" dirty="0"/>
                        <a:t>IP55</a:t>
                      </a:r>
                    </a:p>
                    <a:p>
                      <a:pPr marL="171450" indent="-171450">
                        <a:buFontTx/>
                        <a:buChar char="-"/>
                      </a:pPr>
                      <a:r>
                        <a:rPr lang="fr-FR" sz="1000" dirty="0"/>
                        <a:t>Chute &lt; 1 m</a:t>
                      </a:r>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fr-FR" sz="1000" baseline="0" dirty="0">
                          <a:sym typeface="Symbol"/>
                        </a:rPr>
                        <a:t> 5° C</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fr-FR" sz="1000" baseline="0" dirty="0">
                          <a:sym typeface="Symbol"/>
                        </a:rPr>
                        <a:t>Aucune</a:t>
                      </a:r>
                      <a:endParaRPr lang="fr-FR" sz="1000" dirty="0"/>
                    </a:p>
                    <a:p>
                      <a:pPr marL="171450" indent="-171450">
                        <a:buFontTx/>
                        <a:buChar char="-"/>
                      </a:pPr>
                      <a:endParaRPr lang="fr-FR" sz="1000" dirty="0"/>
                    </a:p>
                  </a:txBody>
                  <a:tcPr/>
                </a:tc>
                <a:extLst>
                  <a:ext uri="{0D108BD9-81ED-4DB2-BD59-A6C34878D82A}">
                    <a16:rowId xmlns:a16="http://schemas.microsoft.com/office/drawing/2014/main" xmlns="" val="3543986876"/>
                  </a:ext>
                </a:extLst>
              </a:tr>
              <a:tr h="385694">
                <a:tc>
                  <a:txBody>
                    <a:bodyPr/>
                    <a:lstStyle/>
                    <a:p>
                      <a:r>
                        <a:rPr lang="fr-FR" sz="1000" dirty="0"/>
                        <a:t>FC4</a:t>
                      </a:r>
                    </a:p>
                  </a:txBody>
                  <a:tcPr/>
                </a:tc>
                <a:tc>
                  <a:txBody>
                    <a:bodyPr/>
                    <a:lstStyle/>
                    <a:p>
                      <a:r>
                        <a:rPr lang="fr-FR" sz="1000" dirty="0"/>
                        <a:t>Fonctionner sur batterie</a:t>
                      </a:r>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fr-FR" sz="1000" dirty="0"/>
                        <a:t>Autonomie suffisante de la batterie</a:t>
                      </a:r>
                    </a:p>
                    <a:p>
                      <a:pPr marL="171450" indent="-171450">
                        <a:buFontTx/>
                        <a:buChar char="-"/>
                      </a:pPr>
                      <a:endParaRPr lang="fr-FR" sz="1000" dirty="0"/>
                    </a:p>
                  </a:txBody>
                  <a:tcPr/>
                </a:tc>
                <a:tc>
                  <a:txBody>
                    <a:bodyPr/>
                    <a:lstStyle/>
                    <a:p>
                      <a:pPr marL="171450" indent="-171450">
                        <a:buFontTx/>
                        <a:buChar char="-"/>
                      </a:pPr>
                      <a:r>
                        <a:rPr lang="fr-FR" sz="1000" dirty="0"/>
                        <a:t>LI-ION 8h00</a:t>
                      </a:r>
                    </a:p>
                  </a:txBody>
                  <a:tcPr/>
                </a:tc>
                <a:tc>
                  <a:txBody>
                    <a:bodyPr/>
                    <a:lstStyle/>
                    <a:p>
                      <a:pPr marL="171450" indent="-171450">
                        <a:buFontTx/>
                        <a:buChar char="-"/>
                      </a:pPr>
                      <a:r>
                        <a:rPr lang="fr-FR" sz="1000" dirty="0"/>
                        <a:t>7h00 mini</a:t>
                      </a:r>
                    </a:p>
                  </a:txBody>
                  <a:tcPr/>
                </a:tc>
                <a:extLst>
                  <a:ext uri="{0D108BD9-81ED-4DB2-BD59-A6C34878D82A}">
                    <a16:rowId xmlns:a16="http://schemas.microsoft.com/office/drawing/2014/main" xmlns="" val="4003149759"/>
                  </a:ext>
                </a:extLst>
              </a:tr>
              <a:tr h="385694">
                <a:tc>
                  <a:txBody>
                    <a:bodyPr/>
                    <a:lstStyle/>
                    <a:p>
                      <a:r>
                        <a:rPr lang="fr-FR" sz="1000" dirty="0"/>
                        <a:t>FC5</a:t>
                      </a:r>
                    </a:p>
                  </a:txBody>
                  <a:tcPr/>
                </a:tc>
                <a:tc>
                  <a:txBody>
                    <a:bodyPr/>
                    <a:lstStyle/>
                    <a:p>
                      <a:r>
                        <a:rPr lang="fr-FR" sz="1000" dirty="0"/>
                        <a:t>Être ergonomique</a:t>
                      </a:r>
                    </a:p>
                  </a:txBody>
                  <a:tcPr/>
                </a:tc>
                <a:tc>
                  <a:txBody>
                    <a:bodyPr/>
                    <a:lstStyle/>
                    <a:p>
                      <a:pPr marL="171450" indent="-171450">
                        <a:buFontTx/>
                        <a:buChar char="-"/>
                      </a:pPr>
                      <a:r>
                        <a:rPr lang="fr-FR" sz="1000" dirty="0"/>
                        <a:t>Masse totale</a:t>
                      </a:r>
                    </a:p>
                    <a:p>
                      <a:pPr marL="171450" indent="-171450">
                        <a:buFontTx/>
                        <a:buChar char="-"/>
                      </a:pPr>
                      <a:r>
                        <a:rPr lang="fr-FR" sz="1000" dirty="0"/>
                        <a:t>Masse en main</a:t>
                      </a:r>
                    </a:p>
                    <a:p>
                      <a:pPr marL="171450" indent="-171450">
                        <a:buFontTx/>
                        <a:buChar char="-"/>
                      </a:pPr>
                      <a:r>
                        <a:rPr lang="fr-FR" sz="1000" dirty="0"/>
                        <a:t>Longueur</a:t>
                      </a:r>
                    </a:p>
                    <a:p>
                      <a:pPr marL="0" indent="0">
                        <a:buFontTx/>
                        <a:buNone/>
                      </a:pPr>
                      <a:endParaRPr lang="fr-FR" sz="1000" dirty="0"/>
                    </a:p>
                  </a:txBody>
                  <a:tcPr/>
                </a:tc>
                <a:tc>
                  <a:txBody>
                    <a:bodyPr/>
                    <a:lstStyle/>
                    <a:p>
                      <a:pPr marL="171450" indent="-171450">
                        <a:buFontTx/>
                        <a:buChar char="-"/>
                      </a:pPr>
                      <a:r>
                        <a:rPr lang="fr-FR" sz="1000" dirty="0"/>
                        <a:t>3,2 kg</a:t>
                      </a:r>
                    </a:p>
                    <a:p>
                      <a:pPr marL="171450" indent="-171450">
                        <a:buFontTx/>
                        <a:buChar char="-"/>
                      </a:pPr>
                      <a:r>
                        <a:rPr lang="fr-FR" sz="1000" dirty="0"/>
                        <a:t>810 g</a:t>
                      </a:r>
                    </a:p>
                    <a:p>
                      <a:pPr marL="171450" indent="-171450">
                        <a:buFontTx/>
                        <a:buChar char="-"/>
                      </a:pPr>
                      <a:r>
                        <a:rPr lang="fr-FR" sz="1000" dirty="0"/>
                        <a:t>280 mm</a:t>
                      </a:r>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fr-FR" sz="1000" baseline="0" dirty="0">
                          <a:sym typeface="Symbol"/>
                        </a:rPr>
                        <a:t>100 g</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fr-FR" sz="1000" baseline="0" dirty="0">
                          <a:sym typeface="Symbol"/>
                        </a:rPr>
                        <a:t>50 g</a:t>
                      </a:r>
                      <a:endParaRPr lang="fr-FR" sz="1000" dirty="0"/>
                    </a:p>
                    <a:p>
                      <a:pPr marL="171450" indent="-171450">
                        <a:buFontTx/>
                        <a:buChar char="-"/>
                      </a:pPr>
                      <a:endParaRPr lang="fr-FR" sz="1000" dirty="0"/>
                    </a:p>
                  </a:txBody>
                  <a:tcPr/>
                </a:tc>
                <a:extLst>
                  <a:ext uri="{0D108BD9-81ED-4DB2-BD59-A6C34878D82A}">
                    <a16:rowId xmlns:a16="http://schemas.microsoft.com/office/drawing/2014/main" xmlns="" val="2967973229"/>
                  </a:ext>
                </a:extLst>
              </a:tr>
              <a:tr h="385694">
                <a:tc>
                  <a:txBody>
                    <a:bodyPr/>
                    <a:lstStyle/>
                    <a:p>
                      <a:r>
                        <a:rPr lang="fr-FR" sz="1000" dirty="0"/>
                        <a:t>FC6</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000" dirty="0"/>
                        <a:t>Respecter l’environnement</a:t>
                      </a:r>
                    </a:p>
                    <a:p>
                      <a:endParaRPr lang="fr-FR" sz="1000" dirty="0"/>
                    </a:p>
                  </a:txBody>
                  <a:tcPr/>
                </a:tc>
                <a:tc>
                  <a:txBody>
                    <a:bodyPr/>
                    <a:lstStyle/>
                    <a:p>
                      <a:pPr marL="171450" indent="-171450">
                        <a:buFontTx/>
                        <a:buChar char="-"/>
                      </a:pPr>
                      <a:r>
                        <a:rPr lang="fr-FR" sz="1000" dirty="0"/>
                        <a:t>Lames affutables</a:t>
                      </a:r>
                    </a:p>
                    <a:p>
                      <a:pPr marL="171450" indent="-171450">
                        <a:buFontTx/>
                        <a:buChar char="-"/>
                      </a:pPr>
                      <a:r>
                        <a:rPr lang="fr-FR" sz="1000" dirty="0"/>
                        <a:t>Pièces de rechange</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000" dirty="0"/>
                        <a:t>- Acier rapide HSS</a:t>
                      </a:r>
                    </a:p>
                    <a:p>
                      <a:r>
                        <a:rPr lang="fr-FR" sz="1000" dirty="0"/>
                        <a:t>-Tête de coupe, contre lame</a:t>
                      </a:r>
                    </a:p>
                  </a:txBody>
                  <a:tcPr/>
                </a:tc>
                <a:tc>
                  <a:txBody>
                    <a:bodyPr/>
                    <a:lstStyle/>
                    <a:p>
                      <a:endParaRPr lang="fr-FR" sz="1000" dirty="0"/>
                    </a:p>
                  </a:txBody>
                  <a:tcPr/>
                </a:tc>
                <a:extLst>
                  <a:ext uri="{0D108BD9-81ED-4DB2-BD59-A6C34878D82A}">
                    <a16:rowId xmlns:a16="http://schemas.microsoft.com/office/drawing/2014/main" xmlns="" val="588547230"/>
                  </a:ext>
                </a:extLst>
              </a:tr>
              <a:tr h="385694">
                <a:tc>
                  <a:txBody>
                    <a:bodyPr/>
                    <a:lstStyle/>
                    <a:p>
                      <a:r>
                        <a:rPr lang="fr-FR" sz="1000" dirty="0"/>
                        <a:t>FC7</a:t>
                      </a:r>
                    </a:p>
                  </a:txBody>
                  <a:tcPr/>
                </a:tc>
                <a:tc>
                  <a:txBody>
                    <a:bodyPr/>
                    <a:lstStyle/>
                    <a:p>
                      <a:r>
                        <a:rPr lang="fr-FR" sz="1000" dirty="0"/>
                        <a:t>S’adapter au prix du marché</a:t>
                      </a:r>
                    </a:p>
                  </a:txBody>
                  <a:tcPr/>
                </a:tc>
                <a:tc>
                  <a:txBody>
                    <a:bodyPr/>
                    <a:lstStyle/>
                    <a:p>
                      <a:r>
                        <a:rPr lang="fr-FR" sz="1000" dirty="0"/>
                        <a:t>Prix de vente</a:t>
                      </a:r>
                    </a:p>
                  </a:txBody>
                  <a:tcPr/>
                </a:tc>
                <a:tc>
                  <a:txBody>
                    <a:bodyPr/>
                    <a:lstStyle/>
                    <a:p>
                      <a:r>
                        <a:rPr lang="fr-FR" sz="1000" dirty="0"/>
                        <a:t>De 1230 à 1600 euros</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000" baseline="0" dirty="0">
                          <a:sym typeface="Symbol"/>
                        </a:rPr>
                        <a:t>10 %</a:t>
                      </a:r>
                      <a:endParaRPr lang="fr-FR" sz="1000" dirty="0"/>
                    </a:p>
                    <a:p>
                      <a:endParaRPr lang="fr-FR" sz="1000" dirty="0"/>
                    </a:p>
                  </a:txBody>
                  <a:tcPr/>
                </a:tc>
                <a:extLst>
                  <a:ext uri="{0D108BD9-81ED-4DB2-BD59-A6C34878D82A}">
                    <a16:rowId xmlns:a16="http://schemas.microsoft.com/office/drawing/2014/main" xmlns="" val="4103556707"/>
                  </a:ext>
                </a:extLst>
              </a:tr>
            </a:tbl>
          </a:graphicData>
        </a:graphic>
      </p:graphicFrame>
      <p:sp>
        <p:nvSpPr>
          <p:cNvPr id="3" name="ZoneTexte 2">
            <a:extLst>
              <a:ext uri="{FF2B5EF4-FFF2-40B4-BE49-F238E27FC236}">
                <a16:creationId xmlns:a16="http://schemas.microsoft.com/office/drawing/2014/main" xmlns="" id="{476FD2A4-787E-4104-9781-3105B5239DD2}"/>
              </a:ext>
            </a:extLst>
          </p:cNvPr>
          <p:cNvSpPr txBox="1"/>
          <p:nvPr/>
        </p:nvSpPr>
        <p:spPr>
          <a:xfrm>
            <a:off x="3730925" y="98843"/>
            <a:ext cx="6124353" cy="523220"/>
          </a:xfrm>
          <a:prstGeom prst="rect">
            <a:avLst/>
          </a:prstGeom>
          <a:noFill/>
        </p:spPr>
        <p:txBody>
          <a:bodyPr wrap="square" rtlCol="0">
            <a:spAutoFit/>
          </a:bodyPr>
          <a:lstStyle/>
          <a:p>
            <a:r>
              <a:rPr lang="fr-FR" sz="2800" b="1" dirty="0"/>
              <a:t>Cahier des charges fonctionnel</a:t>
            </a:r>
          </a:p>
        </p:txBody>
      </p:sp>
      <p:sp>
        <p:nvSpPr>
          <p:cNvPr id="2" name="Ellipse 1">
            <a:extLst>
              <a:ext uri="{FF2B5EF4-FFF2-40B4-BE49-F238E27FC236}">
                <a16:creationId xmlns:a16="http://schemas.microsoft.com/office/drawing/2014/main" xmlns="" id="{76FBEA2F-E0ED-4095-93DF-C79586DFAB34}"/>
              </a:ext>
            </a:extLst>
          </p:cNvPr>
          <p:cNvSpPr/>
          <p:nvPr/>
        </p:nvSpPr>
        <p:spPr>
          <a:xfrm>
            <a:off x="542926" y="3086099"/>
            <a:ext cx="807410" cy="1247775"/>
          </a:xfrm>
          <a:prstGeom prst="ellipse">
            <a:avLst/>
          </a:prstGeom>
          <a:solidFill>
            <a:srgbClr val="FF0000">
              <a:alpha val="21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xmlns="" val="4121924354"/>
      </p:ext>
    </p:extLst>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xmlns="" id="{FBDB8496-EC01-4F15-A988-3AD62BC3ECDB}"/>
              </a:ext>
            </a:extLst>
          </p:cNvPr>
          <p:cNvSpPr txBox="1"/>
          <p:nvPr/>
        </p:nvSpPr>
        <p:spPr>
          <a:xfrm>
            <a:off x="2363959" y="697731"/>
            <a:ext cx="9963150" cy="523220"/>
          </a:xfrm>
          <a:prstGeom prst="rect">
            <a:avLst/>
          </a:prstGeom>
          <a:noFill/>
        </p:spPr>
        <p:txBody>
          <a:bodyPr wrap="square" rtlCol="0">
            <a:spAutoFit/>
          </a:bodyPr>
          <a:lstStyle/>
          <a:p>
            <a:r>
              <a:rPr lang="fr-FR" sz="2800" b="1" dirty="0"/>
              <a:t>Diagramme SADT A-0 du sécateur électrique</a:t>
            </a:r>
          </a:p>
        </p:txBody>
      </p:sp>
      <p:sp>
        <p:nvSpPr>
          <p:cNvPr id="18" name="Ellipse 17">
            <a:extLst>
              <a:ext uri="{FF2B5EF4-FFF2-40B4-BE49-F238E27FC236}">
                <a16:creationId xmlns:a16="http://schemas.microsoft.com/office/drawing/2014/main" xmlns="" id="{AEBA59D3-DAE3-4F08-90ED-5AA4D396874E}"/>
              </a:ext>
            </a:extLst>
          </p:cNvPr>
          <p:cNvSpPr/>
          <p:nvPr/>
        </p:nvSpPr>
        <p:spPr>
          <a:xfrm>
            <a:off x="4430877" y="5782680"/>
            <a:ext cx="3148863" cy="1066800"/>
          </a:xfrm>
          <a:prstGeom prst="ellips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39" name="ZoneTexte 38">
            <a:extLst>
              <a:ext uri="{FF2B5EF4-FFF2-40B4-BE49-F238E27FC236}">
                <a16:creationId xmlns:a16="http://schemas.microsoft.com/office/drawing/2014/main" xmlns="" id="{1F4B2017-3049-43FB-8171-52D64C7FBD1C}"/>
              </a:ext>
            </a:extLst>
          </p:cNvPr>
          <p:cNvSpPr txBox="1"/>
          <p:nvPr/>
        </p:nvSpPr>
        <p:spPr>
          <a:xfrm>
            <a:off x="4766655" y="1054137"/>
            <a:ext cx="3133724" cy="523220"/>
          </a:xfrm>
          <a:prstGeom prst="rect">
            <a:avLst/>
          </a:prstGeom>
          <a:noFill/>
        </p:spPr>
        <p:txBody>
          <a:bodyPr wrap="square" rtlCol="0">
            <a:spAutoFit/>
          </a:bodyPr>
          <a:lstStyle/>
          <a:p>
            <a:r>
              <a:rPr lang="fr-FR" sz="2800" b="1" dirty="0"/>
              <a:t>Fonction globale</a:t>
            </a:r>
          </a:p>
        </p:txBody>
      </p:sp>
      <p:sp>
        <p:nvSpPr>
          <p:cNvPr id="16" name="ZoneTexte 15">
            <a:extLst>
              <a:ext uri="{FF2B5EF4-FFF2-40B4-BE49-F238E27FC236}">
                <a16:creationId xmlns:a16="http://schemas.microsoft.com/office/drawing/2014/main" xmlns="" id="{7258C49E-CB9D-48A8-AB53-A9349179288F}"/>
              </a:ext>
            </a:extLst>
          </p:cNvPr>
          <p:cNvSpPr txBox="1"/>
          <p:nvPr/>
        </p:nvSpPr>
        <p:spPr>
          <a:xfrm>
            <a:off x="4074252" y="4044457"/>
            <a:ext cx="3728482" cy="830997"/>
          </a:xfrm>
          <a:prstGeom prst="rect">
            <a:avLst/>
          </a:prstGeom>
          <a:noFill/>
        </p:spPr>
        <p:txBody>
          <a:bodyPr wrap="square" rtlCol="0">
            <a:spAutoFit/>
          </a:bodyPr>
          <a:lstStyle/>
          <a:p>
            <a:pPr algn="ctr"/>
            <a:r>
              <a:rPr lang="fr-FR" sz="2400" b="1" dirty="0"/>
              <a:t>COUPER avec un moindre effort</a:t>
            </a:r>
          </a:p>
        </p:txBody>
      </p:sp>
      <p:sp>
        <p:nvSpPr>
          <p:cNvPr id="26" name="Rectangle 25">
            <a:extLst>
              <a:ext uri="{FF2B5EF4-FFF2-40B4-BE49-F238E27FC236}">
                <a16:creationId xmlns:a16="http://schemas.microsoft.com/office/drawing/2014/main" xmlns="" id="{41710230-9ED4-4161-BC7B-59858E4F42E2}"/>
              </a:ext>
            </a:extLst>
          </p:cNvPr>
          <p:cNvSpPr/>
          <p:nvPr/>
        </p:nvSpPr>
        <p:spPr>
          <a:xfrm>
            <a:off x="3859384" y="3720607"/>
            <a:ext cx="4105275" cy="19050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ZoneTexte 26">
            <a:extLst>
              <a:ext uri="{FF2B5EF4-FFF2-40B4-BE49-F238E27FC236}">
                <a16:creationId xmlns:a16="http://schemas.microsoft.com/office/drawing/2014/main" xmlns="" id="{62C4DED2-9E74-41E7-A361-5332E4611E15}"/>
              </a:ext>
            </a:extLst>
          </p:cNvPr>
          <p:cNvSpPr txBox="1"/>
          <p:nvPr/>
        </p:nvSpPr>
        <p:spPr>
          <a:xfrm>
            <a:off x="7345534" y="5244786"/>
            <a:ext cx="619125" cy="380821"/>
          </a:xfrm>
          <a:prstGeom prst="rect">
            <a:avLst/>
          </a:prstGeom>
          <a:noFill/>
          <a:ln w="9525">
            <a:solidFill>
              <a:schemeClr val="tx1"/>
            </a:solidFill>
          </a:ln>
        </p:spPr>
        <p:txBody>
          <a:bodyPr wrap="square" rtlCol="0">
            <a:spAutoFit/>
          </a:bodyPr>
          <a:lstStyle/>
          <a:p>
            <a:r>
              <a:rPr lang="fr-FR" dirty="0"/>
              <a:t>A-0</a:t>
            </a:r>
          </a:p>
        </p:txBody>
      </p:sp>
      <p:sp>
        <p:nvSpPr>
          <p:cNvPr id="32" name="ZoneTexte 31">
            <a:extLst>
              <a:ext uri="{FF2B5EF4-FFF2-40B4-BE49-F238E27FC236}">
                <a16:creationId xmlns:a16="http://schemas.microsoft.com/office/drawing/2014/main" xmlns="" id="{B6DF8D1E-F2BB-4A09-AA7B-35C5680CA354}"/>
              </a:ext>
            </a:extLst>
          </p:cNvPr>
          <p:cNvSpPr txBox="1"/>
          <p:nvPr/>
        </p:nvSpPr>
        <p:spPr>
          <a:xfrm>
            <a:off x="4766655" y="6098075"/>
            <a:ext cx="3317499" cy="369332"/>
          </a:xfrm>
          <a:prstGeom prst="rect">
            <a:avLst/>
          </a:prstGeom>
          <a:noFill/>
        </p:spPr>
        <p:txBody>
          <a:bodyPr wrap="square" rtlCol="0">
            <a:spAutoFit/>
          </a:bodyPr>
          <a:lstStyle/>
          <a:p>
            <a:r>
              <a:rPr lang="fr-FR" dirty="0">
                <a:solidFill>
                  <a:srgbClr val="FF0000"/>
                </a:solidFill>
              </a:rPr>
              <a:t>Sécateur électrique</a:t>
            </a:r>
          </a:p>
        </p:txBody>
      </p:sp>
      <p:cxnSp>
        <p:nvCxnSpPr>
          <p:cNvPr id="41" name="Connecteur droit avec flèche 40">
            <a:extLst>
              <a:ext uri="{FF2B5EF4-FFF2-40B4-BE49-F238E27FC236}">
                <a16:creationId xmlns:a16="http://schemas.microsoft.com/office/drawing/2014/main" xmlns="" id="{F96F5E4A-6044-434B-B9CB-88A579387941}"/>
              </a:ext>
            </a:extLst>
          </p:cNvPr>
          <p:cNvCxnSpPr/>
          <p:nvPr/>
        </p:nvCxnSpPr>
        <p:spPr>
          <a:xfrm flipV="1">
            <a:off x="6005309" y="5625607"/>
            <a:ext cx="0" cy="3141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2" name="Flèche : droite 41">
            <a:extLst>
              <a:ext uri="{FF2B5EF4-FFF2-40B4-BE49-F238E27FC236}">
                <a16:creationId xmlns:a16="http://schemas.microsoft.com/office/drawing/2014/main" xmlns="" id="{A4F38BE5-C935-4F15-B74C-EB2C63BC1873}"/>
              </a:ext>
            </a:extLst>
          </p:cNvPr>
          <p:cNvSpPr/>
          <p:nvPr/>
        </p:nvSpPr>
        <p:spPr>
          <a:xfrm>
            <a:off x="1195184" y="4401531"/>
            <a:ext cx="2664200" cy="52322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ZoneTexte 45">
            <a:extLst>
              <a:ext uri="{FF2B5EF4-FFF2-40B4-BE49-F238E27FC236}">
                <a16:creationId xmlns:a16="http://schemas.microsoft.com/office/drawing/2014/main" xmlns="" id="{6799D2BA-686E-4E51-8DAD-58CA2937E548}"/>
              </a:ext>
            </a:extLst>
          </p:cNvPr>
          <p:cNvSpPr txBox="1"/>
          <p:nvPr/>
        </p:nvSpPr>
        <p:spPr>
          <a:xfrm>
            <a:off x="1310801" y="3959869"/>
            <a:ext cx="2320173" cy="369332"/>
          </a:xfrm>
          <a:prstGeom prst="rect">
            <a:avLst/>
          </a:prstGeom>
          <a:noFill/>
        </p:spPr>
        <p:txBody>
          <a:bodyPr wrap="square" rtlCol="0">
            <a:spAutoFit/>
          </a:bodyPr>
          <a:lstStyle/>
          <a:p>
            <a:r>
              <a:rPr lang="fr-FR" dirty="0"/>
              <a:t>Branche entière</a:t>
            </a:r>
          </a:p>
        </p:txBody>
      </p:sp>
      <p:sp>
        <p:nvSpPr>
          <p:cNvPr id="47" name="Flèche : droite 46">
            <a:extLst>
              <a:ext uri="{FF2B5EF4-FFF2-40B4-BE49-F238E27FC236}">
                <a16:creationId xmlns:a16="http://schemas.microsoft.com/office/drawing/2014/main" xmlns="" id="{5548E6CE-52AF-4CED-8B9A-001B69C2C223}"/>
              </a:ext>
            </a:extLst>
          </p:cNvPr>
          <p:cNvSpPr/>
          <p:nvPr/>
        </p:nvSpPr>
        <p:spPr>
          <a:xfrm>
            <a:off x="7964659" y="4924751"/>
            <a:ext cx="2664200" cy="52322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ZoneTexte 47">
            <a:extLst>
              <a:ext uri="{FF2B5EF4-FFF2-40B4-BE49-F238E27FC236}">
                <a16:creationId xmlns:a16="http://schemas.microsoft.com/office/drawing/2014/main" xmlns="" id="{4FF3C8AD-CE97-46A7-9935-0A924118966B}"/>
              </a:ext>
            </a:extLst>
          </p:cNvPr>
          <p:cNvSpPr txBox="1"/>
          <p:nvPr/>
        </p:nvSpPr>
        <p:spPr>
          <a:xfrm>
            <a:off x="8080276" y="4483089"/>
            <a:ext cx="2320173" cy="369332"/>
          </a:xfrm>
          <a:prstGeom prst="rect">
            <a:avLst/>
          </a:prstGeom>
          <a:noFill/>
        </p:spPr>
        <p:txBody>
          <a:bodyPr wrap="square" rtlCol="0">
            <a:spAutoFit/>
          </a:bodyPr>
          <a:lstStyle/>
          <a:p>
            <a:r>
              <a:rPr lang="fr-FR" dirty="0"/>
              <a:t>Branche coupée</a:t>
            </a:r>
          </a:p>
        </p:txBody>
      </p:sp>
      <p:cxnSp>
        <p:nvCxnSpPr>
          <p:cNvPr id="44" name="Connecteur droit avec flèche 43">
            <a:extLst>
              <a:ext uri="{FF2B5EF4-FFF2-40B4-BE49-F238E27FC236}">
                <a16:creationId xmlns:a16="http://schemas.microsoft.com/office/drawing/2014/main" xmlns="" id="{6CDDFC97-4A77-4D4B-A312-6AD636B08329}"/>
              </a:ext>
            </a:extLst>
          </p:cNvPr>
          <p:cNvCxnSpPr>
            <a:cxnSpLocks/>
          </p:cNvCxnSpPr>
          <p:nvPr/>
        </p:nvCxnSpPr>
        <p:spPr>
          <a:xfrm>
            <a:off x="4331052" y="2298700"/>
            <a:ext cx="0" cy="142190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ZoneTexte 50">
            <a:extLst>
              <a:ext uri="{FF2B5EF4-FFF2-40B4-BE49-F238E27FC236}">
                <a16:creationId xmlns:a16="http://schemas.microsoft.com/office/drawing/2014/main" xmlns="" id="{BFB74A41-DD45-4E48-A07E-D945AA642E10}"/>
              </a:ext>
            </a:extLst>
          </p:cNvPr>
          <p:cNvSpPr txBox="1"/>
          <p:nvPr/>
        </p:nvSpPr>
        <p:spPr>
          <a:xfrm>
            <a:off x="3270790" y="1640186"/>
            <a:ext cx="2320173" cy="646331"/>
          </a:xfrm>
          <a:prstGeom prst="rect">
            <a:avLst/>
          </a:prstGeom>
          <a:noFill/>
        </p:spPr>
        <p:txBody>
          <a:bodyPr wrap="square" rtlCol="0">
            <a:spAutoFit/>
          </a:bodyPr>
          <a:lstStyle/>
          <a:p>
            <a:r>
              <a:rPr lang="fr-FR" dirty="0"/>
              <a:t>Energie électrique (Batterie Vcc 24 V)</a:t>
            </a:r>
          </a:p>
        </p:txBody>
      </p:sp>
      <p:cxnSp>
        <p:nvCxnSpPr>
          <p:cNvPr id="52" name="Connecteur droit avec flèche 51">
            <a:extLst>
              <a:ext uri="{FF2B5EF4-FFF2-40B4-BE49-F238E27FC236}">
                <a16:creationId xmlns:a16="http://schemas.microsoft.com/office/drawing/2014/main" xmlns="" id="{03B0ED84-31B4-42E0-90FD-629DDF912C14}"/>
              </a:ext>
            </a:extLst>
          </p:cNvPr>
          <p:cNvCxnSpPr>
            <a:cxnSpLocks/>
          </p:cNvCxnSpPr>
          <p:nvPr/>
        </p:nvCxnSpPr>
        <p:spPr>
          <a:xfrm>
            <a:off x="5360624" y="2601056"/>
            <a:ext cx="0" cy="110792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ZoneTexte 55">
            <a:extLst>
              <a:ext uri="{FF2B5EF4-FFF2-40B4-BE49-F238E27FC236}">
                <a16:creationId xmlns:a16="http://schemas.microsoft.com/office/drawing/2014/main" xmlns="" id="{DF7A00BE-D92C-4CE0-AA16-6A8A3650561D}"/>
              </a:ext>
            </a:extLst>
          </p:cNvPr>
          <p:cNvSpPr txBox="1"/>
          <p:nvPr/>
        </p:nvSpPr>
        <p:spPr>
          <a:xfrm>
            <a:off x="4613449" y="2231724"/>
            <a:ext cx="7125091" cy="369332"/>
          </a:xfrm>
          <a:prstGeom prst="rect">
            <a:avLst/>
          </a:prstGeom>
          <a:noFill/>
        </p:spPr>
        <p:txBody>
          <a:bodyPr wrap="square" rtlCol="0">
            <a:spAutoFit/>
          </a:bodyPr>
          <a:lstStyle/>
          <a:p>
            <a:r>
              <a:rPr lang="fr-FR" dirty="0"/>
              <a:t>Configuration (vitesse, réglage capteur fin de courses,…)</a:t>
            </a:r>
          </a:p>
        </p:txBody>
      </p:sp>
      <p:cxnSp>
        <p:nvCxnSpPr>
          <p:cNvPr id="57" name="Connecteur droit avec flèche 56">
            <a:extLst>
              <a:ext uri="{FF2B5EF4-FFF2-40B4-BE49-F238E27FC236}">
                <a16:creationId xmlns:a16="http://schemas.microsoft.com/office/drawing/2014/main" xmlns="" id="{F1EC93AB-D282-4A47-96B1-A588C864AD1F}"/>
              </a:ext>
            </a:extLst>
          </p:cNvPr>
          <p:cNvCxnSpPr>
            <a:cxnSpLocks/>
          </p:cNvCxnSpPr>
          <p:nvPr/>
        </p:nvCxnSpPr>
        <p:spPr>
          <a:xfrm>
            <a:off x="6210357" y="3116728"/>
            <a:ext cx="0" cy="60831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8" name="ZoneTexte 57">
            <a:extLst>
              <a:ext uri="{FF2B5EF4-FFF2-40B4-BE49-F238E27FC236}">
                <a16:creationId xmlns:a16="http://schemas.microsoft.com/office/drawing/2014/main" xmlns="" id="{2E17840E-47A8-4085-B769-59BEA605A270}"/>
              </a:ext>
            </a:extLst>
          </p:cNvPr>
          <p:cNvSpPr txBox="1"/>
          <p:nvPr/>
        </p:nvSpPr>
        <p:spPr>
          <a:xfrm>
            <a:off x="5627267" y="2709861"/>
            <a:ext cx="6564733" cy="369332"/>
          </a:xfrm>
          <a:prstGeom prst="rect">
            <a:avLst/>
          </a:prstGeom>
          <a:noFill/>
        </p:spPr>
        <p:txBody>
          <a:bodyPr wrap="square" rtlCol="0">
            <a:spAutoFit/>
          </a:bodyPr>
          <a:lstStyle/>
          <a:p>
            <a:r>
              <a:rPr lang="fr-FR" dirty="0"/>
              <a:t>Réglage (Mode de fonctionnement, ouverture lames,…)</a:t>
            </a:r>
          </a:p>
        </p:txBody>
      </p:sp>
      <p:cxnSp>
        <p:nvCxnSpPr>
          <p:cNvPr id="61" name="Connecteur droit avec flèche 60">
            <a:extLst>
              <a:ext uri="{FF2B5EF4-FFF2-40B4-BE49-F238E27FC236}">
                <a16:creationId xmlns:a16="http://schemas.microsoft.com/office/drawing/2014/main" xmlns="" id="{EB565C6D-AF6F-45FB-8881-2A7F46861D5D}"/>
              </a:ext>
            </a:extLst>
          </p:cNvPr>
          <p:cNvCxnSpPr>
            <a:cxnSpLocks/>
          </p:cNvCxnSpPr>
          <p:nvPr/>
        </p:nvCxnSpPr>
        <p:spPr>
          <a:xfrm>
            <a:off x="7675312" y="3420885"/>
            <a:ext cx="0" cy="29972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2" name="ZoneTexte 61">
            <a:extLst>
              <a:ext uri="{FF2B5EF4-FFF2-40B4-BE49-F238E27FC236}">
                <a16:creationId xmlns:a16="http://schemas.microsoft.com/office/drawing/2014/main" xmlns="" id="{215B276E-2511-4D23-B7BC-61EF9D42DBFE}"/>
              </a:ext>
            </a:extLst>
          </p:cNvPr>
          <p:cNvSpPr txBox="1"/>
          <p:nvPr/>
        </p:nvSpPr>
        <p:spPr>
          <a:xfrm>
            <a:off x="6920104" y="3100688"/>
            <a:ext cx="1989529" cy="369332"/>
          </a:xfrm>
          <a:prstGeom prst="rect">
            <a:avLst/>
          </a:prstGeom>
          <a:noFill/>
        </p:spPr>
        <p:txBody>
          <a:bodyPr wrap="square" rtlCol="0">
            <a:spAutoFit/>
          </a:bodyPr>
          <a:lstStyle/>
          <a:p>
            <a:r>
              <a:rPr lang="fr-FR" dirty="0"/>
              <a:t>Position doigt </a:t>
            </a:r>
          </a:p>
        </p:txBody>
      </p:sp>
      <p:cxnSp>
        <p:nvCxnSpPr>
          <p:cNvPr id="60" name="Connecteur droit avec flèche 59">
            <a:extLst>
              <a:ext uri="{FF2B5EF4-FFF2-40B4-BE49-F238E27FC236}">
                <a16:creationId xmlns:a16="http://schemas.microsoft.com/office/drawing/2014/main" xmlns="" id="{6C92F574-8222-48E4-AEA7-B35892A2BCA0}"/>
              </a:ext>
            </a:extLst>
          </p:cNvPr>
          <p:cNvCxnSpPr/>
          <p:nvPr/>
        </p:nvCxnSpPr>
        <p:spPr>
          <a:xfrm>
            <a:off x="7964659" y="4276927"/>
            <a:ext cx="214275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6" name="ZoneTexte 65">
            <a:extLst>
              <a:ext uri="{FF2B5EF4-FFF2-40B4-BE49-F238E27FC236}">
                <a16:creationId xmlns:a16="http://schemas.microsoft.com/office/drawing/2014/main" xmlns="" id="{D2882E7B-3574-4700-9321-062E39500B4A}"/>
              </a:ext>
            </a:extLst>
          </p:cNvPr>
          <p:cNvSpPr txBox="1"/>
          <p:nvPr/>
        </p:nvSpPr>
        <p:spPr>
          <a:xfrm>
            <a:off x="8149372" y="3826011"/>
            <a:ext cx="3304237" cy="369332"/>
          </a:xfrm>
          <a:prstGeom prst="rect">
            <a:avLst/>
          </a:prstGeom>
          <a:noFill/>
        </p:spPr>
        <p:txBody>
          <a:bodyPr wrap="square" rtlCol="0">
            <a:spAutoFit/>
          </a:bodyPr>
          <a:lstStyle/>
          <a:p>
            <a:r>
              <a:rPr lang="fr-FR" dirty="0"/>
              <a:t>Pertes : résidu de branche</a:t>
            </a:r>
          </a:p>
        </p:txBody>
      </p:sp>
      <p:pic>
        <p:nvPicPr>
          <p:cNvPr id="1026" name="Picture 2" descr="Sécateur électrique - Élagueuse Power">
            <a:extLst>
              <a:ext uri="{FF2B5EF4-FFF2-40B4-BE49-F238E27FC236}">
                <a16:creationId xmlns:a16="http://schemas.microsoft.com/office/drawing/2014/main" xmlns="" id="{F1350299-6FB6-473C-AAD3-F652689FCF77}"/>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138649" y="2537664"/>
            <a:ext cx="2137194" cy="1422205"/>
          </a:xfrm>
          <a:prstGeom prst="rect">
            <a:avLst/>
          </a:prstGeom>
          <a:noFill/>
          <a:extLst>
            <a:ext uri="{909E8E84-426E-40DD-AFC4-6F175D3DCCD1}">
              <a14:hiddenFill xmlns:a14="http://schemas.microsoft.com/office/drawing/2010/main" xmlns="">
                <a:solidFill>
                  <a:srgbClr val="FFFFFF"/>
                </a:solidFill>
              </a14:hiddenFill>
            </a:ext>
          </a:extLst>
        </p:spPr>
      </p:pic>
      <p:pic>
        <p:nvPicPr>
          <p:cNvPr id="3" name="Picture 4" descr="Résultats de recherche pour Coupe branches Electrique - Twenga">
            <a:extLst>
              <a:ext uri="{FF2B5EF4-FFF2-40B4-BE49-F238E27FC236}">
                <a16:creationId xmlns:a16="http://schemas.microsoft.com/office/drawing/2014/main" xmlns="" id="{055AD9CC-DAF7-44B7-B8A6-18DA36B8A155}"/>
              </a:ext>
            </a:extLst>
          </p:cNvPr>
          <p:cNvPicPr>
            <a:picLocks noChangeAspect="1" noChangeArrowheads="1"/>
          </p:cNvPicPr>
          <p:nvPr/>
        </p:nvPicPr>
        <p:blipFill rotWithShape="1">
          <a:blip r:embed="rId3">
            <a:extLst>
              <a:ext uri="{28A0092B-C50C-407E-A947-70E740481C1C}">
                <a14:useLocalDpi xmlns:a14="http://schemas.microsoft.com/office/drawing/2010/main" xmlns="" val="0"/>
              </a:ext>
            </a:extLst>
          </a:blip>
          <a:srcRect t="13019"/>
          <a:stretch/>
        </p:blipFill>
        <p:spPr bwMode="auto">
          <a:xfrm>
            <a:off x="10336542" y="5610663"/>
            <a:ext cx="1478891" cy="1286350"/>
          </a:xfrm>
          <a:prstGeom prst="rect">
            <a:avLst/>
          </a:prstGeom>
          <a:noFill/>
          <a:extLst>
            <a:ext uri="{909E8E84-426E-40DD-AFC4-6F175D3DCCD1}">
              <a14:hiddenFill xmlns:a14="http://schemas.microsoft.com/office/drawing/2010/main" xmlns="">
                <a:solidFill>
                  <a:srgbClr val="FFFFFF"/>
                </a:solidFill>
              </a14:hiddenFill>
            </a:ext>
          </a:extLst>
        </p:spPr>
      </p:pic>
      <p:pic>
        <p:nvPicPr>
          <p:cNvPr id="30" name="Picture 10" descr="Sécateur électrique sans fil SecaSmart™ – Boloreal">
            <a:extLst>
              <a:ext uri="{FF2B5EF4-FFF2-40B4-BE49-F238E27FC236}">
                <a16:creationId xmlns:a16="http://schemas.microsoft.com/office/drawing/2014/main" xmlns="" id="{686C9956-21A0-48A9-9AF8-968B2E164A1C}"/>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084292" y="5163220"/>
            <a:ext cx="2357460" cy="1326071"/>
          </a:xfrm>
          <a:prstGeom prst="rect">
            <a:avLst/>
          </a:prstGeom>
          <a:noFill/>
          <a:extLst>
            <a:ext uri="{909E8E84-426E-40DD-AFC4-6F175D3DCCD1}">
              <a14:hiddenFill xmlns:a14="http://schemas.microsoft.com/office/drawing/2010/main" xmlns="">
                <a:solidFill>
                  <a:srgbClr val="FFFFFF"/>
                </a:solidFill>
              </a14:hiddenFill>
            </a:ext>
          </a:extLst>
        </p:spPr>
      </p:pic>
      <p:pic>
        <p:nvPicPr>
          <p:cNvPr id="4" name="Picture 6" descr="FELCO 812-HP | FELCO SA">
            <a:extLst>
              <a:ext uri="{FF2B5EF4-FFF2-40B4-BE49-F238E27FC236}">
                <a16:creationId xmlns:a16="http://schemas.microsoft.com/office/drawing/2014/main" xmlns="" id="{0679DBF6-9AB0-4908-9475-6D3AC52F1CA7}"/>
              </a:ext>
            </a:extLst>
          </p:cNvPr>
          <p:cNvPicPr>
            <a:picLocks noChangeAspect="1" noChangeArrowheads="1"/>
          </p:cNvPicPr>
          <p:nvPr/>
        </p:nvPicPr>
        <p:blipFill rotWithShape="1">
          <a:blip r:embed="rId5">
            <a:extLst>
              <a:ext uri="{28A0092B-C50C-407E-A947-70E740481C1C}">
                <a14:useLocalDpi xmlns:a14="http://schemas.microsoft.com/office/drawing/2010/main" xmlns="" val="0"/>
              </a:ext>
            </a:extLst>
          </a:blip>
          <a:srcRect t="29210" b="26260"/>
          <a:stretch/>
        </p:blipFill>
        <p:spPr bwMode="auto">
          <a:xfrm>
            <a:off x="7628198" y="5776025"/>
            <a:ext cx="2146005" cy="95562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83857775"/>
      </p:ext>
    </p:extLst>
  </p:cSld>
  <p:clrMapOvr>
    <a:masterClrMapping/>
  </p:clrMapOvr>
  <mc:AlternateContent xmlns:mc="http://schemas.openxmlformats.org/markup-compatibility/2006">
    <mc:Choice xmlns:p14="http://schemas.microsoft.com/office/powerpoint/2010/main" xmlns="" Requires="p14">
      <p:transition spd="med">
        <p14:warp dir="in"/>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3AD00E6C-A2A8-CB38-63F2-AB09A54A0BE2}"/>
              </a:ext>
            </a:extLst>
          </p:cNvPr>
          <p:cNvPicPr>
            <a:picLocks noChangeAspect="1"/>
          </p:cNvPicPr>
          <p:nvPr/>
        </p:nvPicPr>
        <p:blipFill>
          <a:blip r:embed="rId2"/>
          <a:stretch>
            <a:fillRect/>
          </a:stretch>
        </p:blipFill>
        <p:spPr>
          <a:xfrm>
            <a:off x="1625228" y="622612"/>
            <a:ext cx="10230075" cy="5363595"/>
          </a:xfrm>
          <a:prstGeom prst="rect">
            <a:avLst/>
          </a:prstGeom>
        </p:spPr>
      </p:pic>
      <p:sp>
        <p:nvSpPr>
          <p:cNvPr id="4" name="ZoneTexte 3">
            <a:extLst>
              <a:ext uri="{FF2B5EF4-FFF2-40B4-BE49-F238E27FC236}">
                <a16:creationId xmlns:a16="http://schemas.microsoft.com/office/drawing/2014/main" xmlns="" id="{70E8516E-5CF2-184C-5BBD-A182EF88B64F}"/>
              </a:ext>
            </a:extLst>
          </p:cNvPr>
          <p:cNvSpPr txBox="1"/>
          <p:nvPr/>
        </p:nvSpPr>
        <p:spPr>
          <a:xfrm>
            <a:off x="2465559" y="99392"/>
            <a:ext cx="9963150" cy="523220"/>
          </a:xfrm>
          <a:prstGeom prst="rect">
            <a:avLst/>
          </a:prstGeom>
          <a:noFill/>
        </p:spPr>
        <p:txBody>
          <a:bodyPr wrap="square" rtlCol="0">
            <a:spAutoFit/>
          </a:bodyPr>
          <a:lstStyle/>
          <a:p>
            <a:r>
              <a:rPr lang="fr-FR" sz="2800" b="1" dirty="0"/>
              <a:t>Diagramme SADT A0 du sécateur électrique</a:t>
            </a:r>
          </a:p>
        </p:txBody>
      </p:sp>
    </p:spTree>
    <p:extLst>
      <p:ext uri="{BB962C8B-B14F-4D97-AF65-F5344CB8AC3E}">
        <p14:creationId xmlns:p14="http://schemas.microsoft.com/office/powerpoint/2010/main" xmlns="" val="8664026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97E889AE-C646-DDC6-1FFA-0F76C8AAC3B2}"/>
              </a:ext>
            </a:extLst>
          </p:cNvPr>
          <p:cNvPicPr>
            <a:picLocks noChangeAspect="1"/>
          </p:cNvPicPr>
          <p:nvPr/>
        </p:nvPicPr>
        <p:blipFill>
          <a:blip r:embed="rId2"/>
          <a:stretch>
            <a:fillRect/>
          </a:stretch>
        </p:blipFill>
        <p:spPr>
          <a:xfrm>
            <a:off x="1584662" y="574287"/>
            <a:ext cx="9919766" cy="5372186"/>
          </a:xfrm>
          <a:prstGeom prst="rect">
            <a:avLst/>
          </a:prstGeom>
        </p:spPr>
      </p:pic>
      <p:sp>
        <p:nvSpPr>
          <p:cNvPr id="4" name="ZoneTexte 3">
            <a:extLst>
              <a:ext uri="{FF2B5EF4-FFF2-40B4-BE49-F238E27FC236}">
                <a16:creationId xmlns:a16="http://schemas.microsoft.com/office/drawing/2014/main" xmlns="" id="{92666AFB-645E-C80A-5A54-CDE6B179DD54}"/>
              </a:ext>
            </a:extLst>
          </p:cNvPr>
          <p:cNvSpPr txBox="1"/>
          <p:nvPr/>
        </p:nvSpPr>
        <p:spPr>
          <a:xfrm>
            <a:off x="2783059" y="51067"/>
            <a:ext cx="9963150" cy="523220"/>
          </a:xfrm>
          <a:prstGeom prst="rect">
            <a:avLst/>
          </a:prstGeom>
          <a:noFill/>
        </p:spPr>
        <p:txBody>
          <a:bodyPr wrap="square" rtlCol="0">
            <a:spAutoFit/>
          </a:bodyPr>
          <a:lstStyle/>
          <a:p>
            <a:r>
              <a:rPr lang="fr-FR" sz="2800" b="1" dirty="0"/>
              <a:t>Diagramme SADT A3 du sécateur électrique</a:t>
            </a:r>
          </a:p>
        </p:txBody>
      </p:sp>
    </p:spTree>
    <p:extLst>
      <p:ext uri="{BB962C8B-B14F-4D97-AF65-F5344CB8AC3E}">
        <p14:creationId xmlns:p14="http://schemas.microsoft.com/office/powerpoint/2010/main" xmlns="" val="38865259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xmlns="" id="{524943CC-98DB-40EB-93E2-B21A3062E4EE}"/>
              </a:ext>
            </a:extLst>
          </p:cNvPr>
          <p:cNvPicPr>
            <a:picLocks noChangeAspect="1"/>
          </p:cNvPicPr>
          <p:nvPr/>
        </p:nvPicPr>
        <p:blipFill>
          <a:blip r:embed="rId2"/>
          <a:stretch>
            <a:fillRect/>
          </a:stretch>
        </p:blipFill>
        <p:spPr>
          <a:xfrm>
            <a:off x="4550269" y="4152333"/>
            <a:ext cx="2223071" cy="1840070"/>
          </a:xfrm>
          <a:prstGeom prst="rect">
            <a:avLst/>
          </a:prstGeom>
        </p:spPr>
      </p:pic>
      <p:sp>
        <p:nvSpPr>
          <p:cNvPr id="2" name="ZoneTexte 1">
            <a:extLst>
              <a:ext uri="{FF2B5EF4-FFF2-40B4-BE49-F238E27FC236}">
                <a16:creationId xmlns:a16="http://schemas.microsoft.com/office/drawing/2014/main" xmlns="" id="{354FE3C5-C96A-488B-99A7-1DD9CA43522B}"/>
              </a:ext>
            </a:extLst>
          </p:cNvPr>
          <p:cNvSpPr txBox="1"/>
          <p:nvPr/>
        </p:nvSpPr>
        <p:spPr>
          <a:xfrm>
            <a:off x="10034940" y="259339"/>
            <a:ext cx="1233715" cy="276999"/>
          </a:xfrm>
          <a:prstGeom prst="rect">
            <a:avLst/>
          </a:prstGeom>
          <a:noFill/>
        </p:spPr>
        <p:txBody>
          <a:bodyPr wrap="square" rtlCol="0">
            <a:spAutoFit/>
          </a:bodyPr>
          <a:lstStyle/>
          <a:p>
            <a:r>
              <a:rPr lang="fr-FR" sz="1200" dirty="0"/>
              <a:t>Batterie</a:t>
            </a:r>
          </a:p>
        </p:txBody>
      </p:sp>
      <p:sp>
        <p:nvSpPr>
          <p:cNvPr id="4" name="ZoneTexte 3">
            <a:extLst>
              <a:ext uri="{FF2B5EF4-FFF2-40B4-BE49-F238E27FC236}">
                <a16:creationId xmlns:a16="http://schemas.microsoft.com/office/drawing/2014/main" xmlns="" id="{6AF781EB-4612-42F6-AB45-F48F82CA1710}"/>
              </a:ext>
            </a:extLst>
          </p:cNvPr>
          <p:cNvSpPr txBox="1"/>
          <p:nvPr/>
        </p:nvSpPr>
        <p:spPr>
          <a:xfrm>
            <a:off x="9714918" y="1018419"/>
            <a:ext cx="1942283" cy="276999"/>
          </a:xfrm>
          <a:prstGeom prst="rect">
            <a:avLst/>
          </a:prstGeom>
          <a:noFill/>
        </p:spPr>
        <p:txBody>
          <a:bodyPr wrap="square" rtlCol="0">
            <a:spAutoFit/>
          </a:bodyPr>
          <a:lstStyle/>
          <a:p>
            <a:r>
              <a:rPr lang="fr-FR" sz="1200" dirty="0"/>
              <a:t>Interrupteur « ON/OFF »</a:t>
            </a:r>
          </a:p>
        </p:txBody>
      </p:sp>
      <p:sp>
        <p:nvSpPr>
          <p:cNvPr id="6" name="ZoneTexte 5">
            <a:extLst>
              <a:ext uri="{FF2B5EF4-FFF2-40B4-BE49-F238E27FC236}">
                <a16:creationId xmlns:a16="http://schemas.microsoft.com/office/drawing/2014/main" xmlns="" id="{7FF6526C-B468-4B25-B599-DCB785D6A92B}"/>
              </a:ext>
            </a:extLst>
          </p:cNvPr>
          <p:cNvSpPr txBox="1"/>
          <p:nvPr/>
        </p:nvSpPr>
        <p:spPr>
          <a:xfrm>
            <a:off x="9708122" y="1758020"/>
            <a:ext cx="2132783" cy="276999"/>
          </a:xfrm>
          <a:prstGeom prst="rect">
            <a:avLst/>
          </a:prstGeom>
          <a:noFill/>
        </p:spPr>
        <p:txBody>
          <a:bodyPr wrap="square" rtlCol="0">
            <a:spAutoFit/>
          </a:bodyPr>
          <a:lstStyle/>
          <a:p>
            <a:r>
              <a:rPr lang="fr-FR" sz="1200" dirty="0"/>
              <a:t>Gâchette + capteur</a:t>
            </a:r>
          </a:p>
        </p:txBody>
      </p:sp>
      <p:sp>
        <p:nvSpPr>
          <p:cNvPr id="8" name="ZoneTexte 7">
            <a:extLst>
              <a:ext uri="{FF2B5EF4-FFF2-40B4-BE49-F238E27FC236}">
                <a16:creationId xmlns:a16="http://schemas.microsoft.com/office/drawing/2014/main" xmlns="" id="{E23A898E-DDC8-4418-9A38-EE9C5AAF75DC}"/>
              </a:ext>
            </a:extLst>
          </p:cNvPr>
          <p:cNvSpPr txBox="1"/>
          <p:nvPr/>
        </p:nvSpPr>
        <p:spPr>
          <a:xfrm>
            <a:off x="9767333" y="2519661"/>
            <a:ext cx="1810141" cy="276999"/>
          </a:xfrm>
          <a:prstGeom prst="rect">
            <a:avLst/>
          </a:prstGeom>
          <a:noFill/>
        </p:spPr>
        <p:txBody>
          <a:bodyPr wrap="square" rtlCol="0">
            <a:spAutoFit/>
          </a:bodyPr>
          <a:lstStyle/>
          <a:p>
            <a:r>
              <a:rPr lang="fr-FR" sz="1200" dirty="0"/>
              <a:t>Carte électronique</a:t>
            </a:r>
          </a:p>
        </p:txBody>
      </p:sp>
      <p:sp>
        <p:nvSpPr>
          <p:cNvPr id="33" name="ZoneTexte 32">
            <a:extLst>
              <a:ext uri="{FF2B5EF4-FFF2-40B4-BE49-F238E27FC236}">
                <a16:creationId xmlns:a16="http://schemas.microsoft.com/office/drawing/2014/main" xmlns="" id="{29D82A6E-235E-46E2-B4DB-F21DDE4C5BD0}"/>
              </a:ext>
            </a:extLst>
          </p:cNvPr>
          <p:cNvSpPr txBox="1"/>
          <p:nvPr/>
        </p:nvSpPr>
        <p:spPr>
          <a:xfrm>
            <a:off x="6984509" y="957491"/>
            <a:ext cx="2263140" cy="461665"/>
          </a:xfrm>
          <a:prstGeom prst="rect">
            <a:avLst/>
          </a:prstGeom>
          <a:noFill/>
          <a:ln>
            <a:solidFill>
              <a:schemeClr val="tx1"/>
            </a:solidFill>
          </a:ln>
        </p:spPr>
        <p:txBody>
          <a:bodyPr wrap="square" rtlCol="0">
            <a:spAutoFit/>
          </a:bodyPr>
          <a:lstStyle/>
          <a:p>
            <a:r>
              <a:rPr lang="fr-FR" sz="1200" b="1" dirty="0"/>
              <a:t>FT12 : Commander l’alimentation</a:t>
            </a:r>
            <a:endParaRPr lang="fr-FR" sz="1200" dirty="0"/>
          </a:p>
        </p:txBody>
      </p:sp>
      <p:sp>
        <p:nvSpPr>
          <p:cNvPr id="49" name="ZoneTexte 48">
            <a:extLst>
              <a:ext uri="{FF2B5EF4-FFF2-40B4-BE49-F238E27FC236}">
                <a16:creationId xmlns:a16="http://schemas.microsoft.com/office/drawing/2014/main" xmlns="" id="{CFE4DB71-08B5-4B39-AC2D-AA873610B8A0}"/>
              </a:ext>
            </a:extLst>
          </p:cNvPr>
          <p:cNvSpPr txBox="1"/>
          <p:nvPr/>
        </p:nvSpPr>
        <p:spPr>
          <a:xfrm>
            <a:off x="5265772" y="200992"/>
            <a:ext cx="1357036" cy="646331"/>
          </a:xfrm>
          <a:prstGeom prst="rect">
            <a:avLst/>
          </a:prstGeom>
          <a:noFill/>
          <a:ln>
            <a:solidFill>
              <a:schemeClr val="tx1"/>
            </a:solidFill>
          </a:ln>
        </p:spPr>
        <p:txBody>
          <a:bodyPr wrap="square" rtlCol="0">
            <a:spAutoFit/>
          </a:bodyPr>
          <a:lstStyle/>
          <a:p>
            <a:r>
              <a:rPr lang="fr-FR" sz="1200" b="1" dirty="0"/>
              <a:t>FS1 : Alimenter en énergie électrique</a:t>
            </a:r>
            <a:endParaRPr lang="fr-FR" sz="1200" dirty="0"/>
          </a:p>
        </p:txBody>
      </p:sp>
      <p:sp>
        <p:nvSpPr>
          <p:cNvPr id="50" name="ZoneTexte 49">
            <a:extLst>
              <a:ext uri="{FF2B5EF4-FFF2-40B4-BE49-F238E27FC236}">
                <a16:creationId xmlns:a16="http://schemas.microsoft.com/office/drawing/2014/main" xmlns="" id="{B98F27A5-4C83-4453-A2BD-3CB9387C5161}"/>
              </a:ext>
            </a:extLst>
          </p:cNvPr>
          <p:cNvSpPr txBox="1"/>
          <p:nvPr/>
        </p:nvSpPr>
        <p:spPr>
          <a:xfrm>
            <a:off x="6976733" y="270391"/>
            <a:ext cx="2263140" cy="461665"/>
          </a:xfrm>
          <a:prstGeom prst="rect">
            <a:avLst/>
          </a:prstGeom>
          <a:noFill/>
          <a:ln>
            <a:solidFill>
              <a:schemeClr val="tx1"/>
            </a:solidFill>
          </a:ln>
        </p:spPr>
        <p:txBody>
          <a:bodyPr wrap="square" rtlCol="0">
            <a:spAutoFit/>
          </a:bodyPr>
          <a:lstStyle/>
          <a:p>
            <a:r>
              <a:rPr lang="fr-FR" sz="1200" b="1" dirty="0"/>
              <a:t>FT11 : Stocker l’énergie électrique</a:t>
            </a:r>
            <a:endParaRPr lang="fr-FR" sz="1200" dirty="0"/>
          </a:p>
        </p:txBody>
      </p:sp>
      <p:sp>
        <p:nvSpPr>
          <p:cNvPr id="51" name="ZoneTexte 50">
            <a:extLst>
              <a:ext uri="{FF2B5EF4-FFF2-40B4-BE49-F238E27FC236}">
                <a16:creationId xmlns:a16="http://schemas.microsoft.com/office/drawing/2014/main" xmlns="" id="{9E27989A-F1D9-42F1-AF33-0DB4389B4721}"/>
              </a:ext>
            </a:extLst>
          </p:cNvPr>
          <p:cNvSpPr txBox="1"/>
          <p:nvPr/>
        </p:nvSpPr>
        <p:spPr>
          <a:xfrm>
            <a:off x="5265772" y="1629351"/>
            <a:ext cx="1420313" cy="461665"/>
          </a:xfrm>
          <a:prstGeom prst="rect">
            <a:avLst/>
          </a:prstGeom>
          <a:noFill/>
          <a:ln>
            <a:solidFill>
              <a:schemeClr val="tx1"/>
            </a:solidFill>
          </a:ln>
        </p:spPr>
        <p:txBody>
          <a:bodyPr wrap="square" rtlCol="0">
            <a:spAutoFit/>
          </a:bodyPr>
          <a:lstStyle/>
          <a:p>
            <a:r>
              <a:rPr lang="fr-FR" sz="1200" b="1" dirty="0"/>
              <a:t>FS2 : Contrôler la coupe</a:t>
            </a:r>
            <a:endParaRPr lang="fr-FR" sz="1200" dirty="0"/>
          </a:p>
        </p:txBody>
      </p:sp>
      <p:sp>
        <p:nvSpPr>
          <p:cNvPr id="57" name="ZoneTexte 56">
            <a:extLst>
              <a:ext uri="{FF2B5EF4-FFF2-40B4-BE49-F238E27FC236}">
                <a16:creationId xmlns:a16="http://schemas.microsoft.com/office/drawing/2014/main" xmlns="" id="{23B7C97B-2B3E-4A64-A7FE-BDDE6113EA96}"/>
              </a:ext>
            </a:extLst>
          </p:cNvPr>
          <p:cNvSpPr txBox="1"/>
          <p:nvPr/>
        </p:nvSpPr>
        <p:spPr>
          <a:xfrm>
            <a:off x="748557" y="1537479"/>
            <a:ext cx="1584495" cy="646331"/>
          </a:xfrm>
          <a:prstGeom prst="rect">
            <a:avLst/>
          </a:prstGeom>
          <a:noFill/>
          <a:ln>
            <a:solidFill>
              <a:schemeClr val="tx1"/>
            </a:solidFill>
          </a:ln>
        </p:spPr>
        <p:txBody>
          <a:bodyPr wrap="square" rtlCol="0">
            <a:spAutoFit/>
          </a:bodyPr>
          <a:lstStyle/>
          <a:p>
            <a:r>
              <a:rPr lang="fr-FR" sz="1200" b="1" dirty="0">
                <a:solidFill>
                  <a:srgbClr val="FF0000"/>
                </a:solidFill>
              </a:rPr>
              <a:t>FP1 : Couper un sarment avec un moindre effort</a:t>
            </a:r>
            <a:endParaRPr lang="fr-FR" sz="1200" dirty="0">
              <a:solidFill>
                <a:srgbClr val="FF0000"/>
              </a:solidFill>
            </a:endParaRPr>
          </a:p>
        </p:txBody>
      </p:sp>
      <p:cxnSp>
        <p:nvCxnSpPr>
          <p:cNvPr id="5" name="Connecteur droit 4">
            <a:extLst>
              <a:ext uri="{FF2B5EF4-FFF2-40B4-BE49-F238E27FC236}">
                <a16:creationId xmlns:a16="http://schemas.microsoft.com/office/drawing/2014/main" xmlns="" id="{1829365A-0569-4817-8EFB-9FF9E064A2EC}"/>
              </a:ext>
            </a:extLst>
          </p:cNvPr>
          <p:cNvCxnSpPr>
            <a:cxnSpLocks/>
            <a:endCxn id="49" idx="1"/>
          </p:cNvCxnSpPr>
          <p:nvPr/>
        </p:nvCxnSpPr>
        <p:spPr>
          <a:xfrm>
            <a:off x="4937616" y="524158"/>
            <a:ext cx="328156"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60" name="Connecteur droit 59">
            <a:extLst>
              <a:ext uri="{FF2B5EF4-FFF2-40B4-BE49-F238E27FC236}">
                <a16:creationId xmlns:a16="http://schemas.microsoft.com/office/drawing/2014/main" xmlns="" id="{91C97E9F-F9C9-425D-AFE3-956E7B2D58C3}"/>
              </a:ext>
            </a:extLst>
          </p:cNvPr>
          <p:cNvCxnSpPr>
            <a:cxnSpLocks/>
            <a:endCxn id="167" idx="1"/>
          </p:cNvCxnSpPr>
          <p:nvPr/>
        </p:nvCxnSpPr>
        <p:spPr>
          <a:xfrm flipV="1">
            <a:off x="2323293" y="1860645"/>
            <a:ext cx="555761"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62" name="Connecteur droit 61">
            <a:extLst>
              <a:ext uri="{FF2B5EF4-FFF2-40B4-BE49-F238E27FC236}">
                <a16:creationId xmlns:a16="http://schemas.microsoft.com/office/drawing/2014/main" xmlns="" id="{F49911A9-A60E-4B1D-A8F0-8C59F7880B63}"/>
              </a:ext>
            </a:extLst>
          </p:cNvPr>
          <p:cNvCxnSpPr>
            <a:cxnSpLocks/>
          </p:cNvCxnSpPr>
          <p:nvPr/>
        </p:nvCxnSpPr>
        <p:spPr>
          <a:xfrm flipV="1">
            <a:off x="6608094" y="502269"/>
            <a:ext cx="357111" cy="6335"/>
          </a:xfrm>
          <a:prstGeom prst="line">
            <a:avLst/>
          </a:prstGeom>
          <a:ln w="12700"/>
        </p:spPr>
        <p:style>
          <a:lnRef idx="1">
            <a:schemeClr val="dk1"/>
          </a:lnRef>
          <a:fillRef idx="0">
            <a:schemeClr val="dk1"/>
          </a:fillRef>
          <a:effectRef idx="0">
            <a:schemeClr val="dk1"/>
          </a:effectRef>
          <a:fontRef idx="minor">
            <a:schemeClr val="tx1"/>
          </a:fontRef>
        </p:style>
      </p:cxnSp>
      <p:cxnSp>
        <p:nvCxnSpPr>
          <p:cNvPr id="19" name="Connecteur droit 18">
            <a:extLst>
              <a:ext uri="{FF2B5EF4-FFF2-40B4-BE49-F238E27FC236}">
                <a16:creationId xmlns:a16="http://schemas.microsoft.com/office/drawing/2014/main" xmlns="" id="{7FAA9685-AC98-4F40-A85B-25C95FA7AD9B}"/>
              </a:ext>
            </a:extLst>
          </p:cNvPr>
          <p:cNvCxnSpPr>
            <a:cxnSpLocks/>
          </p:cNvCxnSpPr>
          <p:nvPr/>
        </p:nvCxnSpPr>
        <p:spPr>
          <a:xfrm>
            <a:off x="6865492" y="501223"/>
            <a:ext cx="0" cy="664166"/>
          </a:xfrm>
          <a:prstGeom prst="line">
            <a:avLst/>
          </a:prstGeom>
          <a:ln w="12700"/>
        </p:spPr>
        <p:style>
          <a:lnRef idx="1">
            <a:schemeClr val="dk1"/>
          </a:lnRef>
          <a:fillRef idx="0">
            <a:schemeClr val="dk1"/>
          </a:fillRef>
          <a:effectRef idx="0">
            <a:schemeClr val="dk1"/>
          </a:effectRef>
          <a:fontRef idx="minor">
            <a:schemeClr val="tx1"/>
          </a:fontRef>
        </p:style>
      </p:cxnSp>
      <p:cxnSp>
        <p:nvCxnSpPr>
          <p:cNvPr id="23" name="Connecteur droit 22">
            <a:extLst>
              <a:ext uri="{FF2B5EF4-FFF2-40B4-BE49-F238E27FC236}">
                <a16:creationId xmlns:a16="http://schemas.microsoft.com/office/drawing/2014/main" xmlns="" id="{410EF812-14AD-48D7-A5DE-46F93A173C32}"/>
              </a:ext>
            </a:extLst>
          </p:cNvPr>
          <p:cNvCxnSpPr>
            <a:cxnSpLocks/>
          </p:cNvCxnSpPr>
          <p:nvPr/>
        </p:nvCxnSpPr>
        <p:spPr>
          <a:xfrm>
            <a:off x="6851911" y="1177892"/>
            <a:ext cx="132598"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72" name="Connecteur droit 71">
            <a:extLst>
              <a:ext uri="{FF2B5EF4-FFF2-40B4-BE49-F238E27FC236}">
                <a16:creationId xmlns:a16="http://schemas.microsoft.com/office/drawing/2014/main" xmlns="" id="{81A61BE4-1557-450B-929F-F0C40A2370C1}"/>
              </a:ext>
            </a:extLst>
          </p:cNvPr>
          <p:cNvCxnSpPr>
            <a:cxnSpLocks/>
            <a:stCxn id="167" idx="3"/>
            <a:endCxn id="51" idx="1"/>
          </p:cNvCxnSpPr>
          <p:nvPr/>
        </p:nvCxnSpPr>
        <p:spPr>
          <a:xfrm flipV="1">
            <a:off x="4317646" y="1860184"/>
            <a:ext cx="948126" cy="461"/>
          </a:xfrm>
          <a:prstGeom prst="line">
            <a:avLst/>
          </a:prstGeom>
          <a:ln w="12700"/>
        </p:spPr>
        <p:style>
          <a:lnRef idx="1">
            <a:schemeClr val="dk1"/>
          </a:lnRef>
          <a:fillRef idx="0">
            <a:schemeClr val="dk1"/>
          </a:fillRef>
          <a:effectRef idx="0">
            <a:schemeClr val="dk1"/>
          </a:effectRef>
          <a:fontRef idx="minor">
            <a:schemeClr val="tx1"/>
          </a:fontRef>
        </p:style>
      </p:cxnSp>
      <p:cxnSp>
        <p:nvCxnSpPr>
          <p:cNvPr id="73" name="Connecteur droit 72">
            <a:extLst>
              <a:ext uri="{FF2B5EF4-FFF2-40B4-BE49-F238E27FC236}">
                <a16:creationId xmlns:a16="http://schemas.microsoft.com/office/drawing/2014/main" xmlns="" id="{06FB9130-0158-4766-A626-A496A02F4BBD}"/>
              </a:ext>
            </a:extLst>
          </p:cNvPr>
          <p:cNvCxnSpPr>
            <a:cxnSpLocks/>
          </p:cNvCxnSpPr>
          <p:nvPr/>
        </p:nvCxnSpPr>
        <p:spPr>
          <a:xfrm>
            <a:off x="4931273" y="524158"/>
            <a:ext cx="1" cy="2778979"/>
          </a:xfrm>
          <a:prstGeom prst="line">
            <a:avLst/>
          </a:prstGeom>
          <a:ln w="12700"/>
        </p:spPr>
        <p:style>
          <a:lnRef idx="1">
            <a:schemeClr val="dk1"/>
          </a:lnRef>
          <a:fillRef idx="0">
            <a:schemeClr val="dk1"/>
          </a:fillRef>
          <a:effectRef idx="0">
            <a:schemeClr val="dk1"/>
          </a:effectRef>
          <a:fontRef idx="minor">
            <a:schemeClr val="tx1"/>
          </a:fontRef>
        </p:style>
      </p:cxnSp>
      <p:cxnSp>
        <p:nvCxnSpPr>
          <p:cNvPr id="122" name="Connecteur droit 121">
            <a:extLst>
              <a:ext uri="{FF2B5EF4-FFF2-40B4-BE49-F238E27FC236}">
                <a16:creationId xmlns:a16="http://schemas.microsoft.com/office/drawing/2014/main" xmlns="" id="{09A89D3A-7216-40D2-A077-3502FF8837CA}"/>
              </a:ext>
            </a:extLst>
          </p:cNvPr>
          <p:cNvCxnSpPr>
            <a:cxnSpLocks/>
          </p:cNvCxnSpPr>
          <p:nvPr/>
        </p:nvCxnSpPr>
        <p:spPr>
          <a:xfrm>
            <a:off x="4931273" y="3303137"/>
            <a:ext cx="377581" cy="0"/>
          </a:xfrm>
          <a:prstGeom prst="line">
            <a:avLst/>
          </a:prstGeom>
          <a:ln w="12700"/>
        </p:spPr>
        <p:style>
          <a:lnRef idx="1">
            <a:schemeClr val="dk1"/>
          </a:lnRef>
          <a:fillRef idx="0">
            <a:schemeClr val="dk1"/>
          </a:fillRef>
          <a:effectRef idx="0">
            <a:schemeClr val="dk1"/>
          </a:effectRef>
          <a:fontRef idx="minor">
            <a:schemeClr val="tx1"/>
          </a:fontRef>
        </p:style>
      </p:cxnSp>
      <p:sp>
        <p:nvSpPr>
          <p:cNvPr id="123" name="Ellipse 122">
            <a:extLst>
              <a:ext uri="{FF2B5EF4-FFF2-40B4-BE49-F238E27FC236}">
                <a16:creationId xmlns:a16="http://schemas.microsoft.com/office/drawing/2014/main" xmlns="" id="{93425CDD-BBBC-48C3-93A1-EEB8D1B4A616}"/>
              </a:ext>
            </a:extLst>
          </p:cNvPr>
          <p:cNvSpPr/>
          <p:nvPr/>
        </p:nvSpPr>
        <p:spPr>
          <a:xfrm>
            <a:off x="9577174" y="933158"/>
            <a:ext cx="2101987" cy="48946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26" name="Connecteur droit 125">
            <a:extLst>
              <a:ext uri="{FF2B5EF4-FFF2-40B4-BE49-F238E27FC236}">
                <a16:creationId xmlns:a16="http://schemas.microsoft.com/office/drawing/2014/main" xmlns="" id="{8B8EE0C0-F222-4CF6-BC22-171BE8B14A6E}"/>
              </a:ext>
            </a:extLst>
          </p:cNvPr>
          <p:cNvCxnSpPr>
            <a:cxnSpLocks/>
            <a:stCxn id="33" idx="3"/>
            <a:endCxn id="123" idx="2"/>
          </p:cNvCxnSpPr>
          <p:nvPr/>
        </p:nvCxnSpPr>
        <p:spPr>
          <a:xfrm flipV="1">
            <a:off x="9247649" y="1177893"/>
            <a:ext cx="329525"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33" name="Connecteur droit 132">
            <a:extLst>
              <a:ext uri="{FF2B5EF4-FFF2-40B4-BE49-F238E27FC236}">
                <a16:creationId xmlns:a16="http://schemas.microsoft.com/office/drawing/2014/main" xmlns="" id="{263A5124-47E9-47A1-8462-FDAA35F4F6F6}"/>
              </a:ext>
            </a:extLst>
          </p:cNvPr>
          <p:cNvCxnSpPr>
            <a:cxnSpLocks/>
          </p:cNvCxnSpPr>
          <p:nvPr/>
        </p:nvCxnSpPr>
        <p:spPr>
          <a:xfrm>
            <a:off x="9243253" y="386365"/>
            <a:ext cx="374086" cy="0"/>
          </a:xfrm>
          <a:prstGeom prst="line">
            <a:avLst/>
          </a:prstGeom>
          <a:ln w="12700"/>
        </p:spPr>
        <p:style>
          <a:lnRef idx="1">
            <a:schemeClr val="dk1"/>
          </a:lnRef>
          <a:fillRef idx="0">
            <a:schemeClr val="dk1"/>
          </a:fillRef>
          <a:effectRef idx="0">
            <a:schemeClr val="dk1"/>
          </a:effectRef>
          <a:fontRef idx="minor">
            <a:schemeClr val="tx1"/>
          </a:fontRef>
        </p:style>
      </p:cxnSp>
      <p:sp>
        <p:nvSpPr>
          <p:cNvPr id="166" name="ZoneTexte 165">
            <a:extLst>
              <a:ext uri="{FF2B5EF4-FFF2-40B4-BE49-F238E27FC236}">
                <a16:creationId xmlns:a16="http://schemas.microsoft.com/office/drawing/2014/main" xmlns="" id="{B8EFE23F-9704-470C-ADB3-A66334BC4FF1}"/>
              </a:ext>
            </a:extLst>
          </p:cNvPr>
          <p:cNvSpPr txBox="1"/>
          <p:nvPr/>
        </p:nvSpPr>
        <p:spPr>
          <a:xfrm>
            <a:off x="4885814" y="6480018"/>
            <a:ext cx="1777443" cy="276999"/>
          </a:xfrm>
          <a:prstGeom prst="rect">
            <a:avLst/>
          </a:prstGeom>
          <a:noFill/>
          <a:ln>
            <a:noFill/>
          </a:ln>
        </p:spPr>
        <p:txBody>
          <a:bodyPr wrap="square" rtlCol="0">
            <a:spAutoFit/>
          </a:bodyPr>
          <a:lstStyle/>
          <a:p>
            <a:r>
              <a:rPr lang="fr-FR" sz="1200" b="1" dirty="0"/>
              <a:t>Fonctions de service</a:t>
            </a:r>
            <a:endParaRPr lang="fr-FR" sz="1200" dirty="0"/>
          </a:p>
        </p:txBody>
      </p:sp>
      <p:sp>
        <p:nvSpPr>
          <p:cNvPr id="169" name="ZoneTexte 168">
            <a:extLst>
              <a:ext uri="{FF2B5EF4-FFF2-40B4-BE49-F238E27FC236}">
                <a16:creationId xmlns:a16="http://schemas.microsoft.com/office/drawing/2014/main" xmlns="" id="{DDAAD806-4334-488D-8934-DE6C8AF70B31}"/>
              </a:ext>
            </a:extLst>
          </p:cNvPr>
          <p:cNvSpPr txBox="1"/>
          <p:nvPr/>
        </p:nvSpPr>
        <p:spPr>
          <a:xfrm>
            <a:off x="7180675" y="6518577"/>
            <a:ext cx="1855255" cy="276999"/>
          </a:xfrm>
          <a:prstGeom prst="rect">
            <a:avLst/>
          </a:prstGeom>
          <a:noFill/>
          <a:ln>
            <a:noFill/>
          </a:ln>
        </p:spPr>
        <p:txBody>
          <a:bodyPr wrap="square" rtlCol="0">
            <a:spAutoFit/>
          </a:bodyPr>
          <a:lstStyle/>
          <a:p>
            <a:r>
              <a:rPr lang="fr-FR" sz="1200" b="1" dirty="0"/>
              <a:t>Fonctions techniques</a:t>
            </a:r>
            <a:endParaRPr lang="fr-FR" sz="1200" dirty="0"/>
          </a:p>
        </p:txBody>
      </p:sp>
      <p:sp>
        <p:nvSpPr>
          <p:cNvPr id="170" name="ZoneTexte 169">
            <a:extLst>
              <a:ext uri="{FF2B5EF4-FFF2-40B4-BE49-F238E27FC236}">
                <a16:creationId xmlns:a16="http://schemas.microsoft.com/office/drawing/2014/main" xmlns="" id="{A19741B1-E83A-4FFF-B828-0C38ABF0AE06}"/>
              </a:ext>
            </a:extLst>
          </p:cNvPr>
          <p:cNvSpPr txBox="1"/>
          <p:nvPr/>
        </p:nvSpPr>
        <p:spPr>
          <a:xfrm>
            <a:off x="9498856" y="6540652"/>
            <a:ext cx="2937737" cy="276999"/>
          </a:xfrm>
          <a:prstGeom prst="rect">
            <a:avLst/>
          </a:prstGeom>
          <a:noFill/>
          <a:ln>
            <a:noFill/>
          </a:ln>
        </p:spPr>
        <p:txBody>
          <a:bodyPr wrap="square" rtlCol="0">
            <a:spAutoFit/>
          </a:bodyPr>
          <a:lstStyle/>
          <a:p>
            <a:r>
              <a:rPr lang="fr-FR" sz="1200" b="1" dirty="0"/>
              <a:t>Solutions technologiques retenues</a:t>
            </a:r>
            <a:endParaRPr lang="fr-FR" sz="1200" dirty="0"/>
          </a:p>
        </p:txBody>
      </p:sp>
      <p:cxnSp>
        <p:nvCxnSpPr>
          <p:cNvPr id="171" name="Connecteur droit 170">
            <a:extLst>
              <a:ext uri="{FF2B5EF4-FFF2-40B4-BE49-F238E27FC236}">
                <a16:creationId xmlns:a16="http://schemas.microsoft.com/office/drawing/2014/main" xmlns="" id="{5981C8E3-38E5-41DD-8E48-695907902B27}"/>
              </a:ext>
            </a:extLst>
          </p:cNvPr>
          <p:cNvCxnSpPr/>
          <p:nvPr/>
        </p:nvCxnSpPr>
        <p:spPr>
          <a:xfrm>
            <a:off x="9457927" y="124542"/>
            <a:ext cx="0" cy="6684802"/>
          </a:xfrm>
          <a:prstGeom prst="line">
            <a:avLst/>
          </a:prstGeom>
          <a:ln w="12700">
            <a:prstDash val="lgDash"/>
          </a:ln>
        </p:spPr>
        <p:style>
          <a:lnRef idx="1">
            <a:schemeClr val="dk1"/>
          </a:lnRef>
          <a:fillRef idx="0">
            <a:schemeClr val="dk1"/>
          </a:fillRef>
          <a:effectRef idx="0">
            <a:schemeClr val="dk1"/>
          </a:effectRef>
          <a:fontRef idx="minor">
            <a:schemeClr val="tx1"/>
          </a:fontRef>
        </p:style>
      </p:cxnSp>
      <p:pic>
        <p:nvPicPr>
          <p:cNvPr id="179" name="Image 178">
            <a:extLst>
              <a:ext uri="{FF2B5EF4-FFF2-40B4-BE49-F238E27FC236}">
                <a16:creationId xmlns:a16="http://schemas.microsoft.com/office/drawing/2014/main" xmlns="" id="{C294F606-CB50-4682-96F5-81C40FDD7135}"/>
              </a:ext>
            </a:extLst>
          </p:cNvPr>
          <p:cNvPicPr>
            <a:picLocks noChangeAspect="1"/>
          </p:cNvPicPr>
          <p:nvPr/>
        </p:nvPicPr>
        <p:blipFill rotWithShape="1">
          <a:blip r:embed="rId3"/>
          <a:srcRect t="6596" r="3447" b="7433"/>
          <a:stretch/>
        </p:blipFill>
        <p:spPr>
          <a:xfrm>
            <a:off x="18244544" y="1007185"/>
            <a:ext cx="81759" cy="72799"/>
          </a:xfrm>
          <a:prstGeom prst="rect">
            <a:avLst/>
          </a:prstGeom>
        </p:spPr>
      </p:pic>
      <p:sp>
        <p:nvSpPr>
          <p:cNvPr id="180" name="ZoneTexte 179">
            <a:extLst>
              <a:ext uri="{FF2B5EF4-FFF2-40B4-BE49-F238E27FC236}">
                <a16:creationId xmlns:a16="http://schemas.microsoft.com/office/drawing/2014/main" xmlns="" id="{B9EA52F2-FDE7-4B29-B7B1-D7C5F482F4AE}"/>
              </a:ext>
            </a:extLst>
          </p:cNvPr>
          <p:cNvSpPr txBox="1"/>
          <p:nvPr/>
        </p:nvSpPr>
        <p:spPr>
          <a:xfrm>
            <a:off x="1608321" y="78787"/>
            <a:ext cx="2981801" cy="1077218"/>
          </a:xfrm>
          <a:prstGeom prst="rect">
            <a:avLst/>
          </a:prstGeom>
          <a:noFill/>
        </p:spPr>
        <p:txBody>
          <a:bodyPr wrap="square" rtlCol="0">
            <a:spAutoFit/>
          </a:bodyPr>
          <a:lstStyle/>
          <a:p>
            <a:r>
              <a:rPr lang="fr-FR" sz="3200" b="1" dirty="0"/>
              <a:t>FAST Sécateur électrique</a:t>
            </a:r>
          </a:p>
        </p:txBody>
      </p:sp>
      <p:sp>
        <p:nvSpPr>
          <p:cNvPr id="167" name="ZoneTexte 166">
            <a:extLst>
              <a:ext uri="{FF2B5EF4-FFF2-40B4-BE49-F238E27FC236}">
                <a16:creationId xmlns:a16="http://schemas.microsoft.com/office/drawing/2014/main" xmlns="" id="{B92DF586-6108-4321-A6C4-E57CC5C6CD34}"/>
              </a:ext>
            </a:extLst>
          </p:cNvPr>
          <p:cNvSpPr txBox="1"/>
          <p:nvPr/>
        </p:nvSpPr>
        <p:spPr>
          <a:xfrm>
            <a:off x="2879054" y="1537479"/>
            <a:ext cx="1438592" cy="646331"/>
          </a:xfrm>
          <a:prstGeom prst="rect">
            <a:avLst/>
          </a:prstGeom>
          <a:noFill/>
          <a:ln>
            <a:solidFill>
              <a:schemeClr val="tx1"/>
            </a:solidFill>
          </a:ln>
        </p:spPr>
        <p:txBody>
          <a:bodyPr wrap="square" rtlCol="0">
            <a:spAutoFit/>
          </a:bodyPr>
          <a:lstStyle/>
          <a:p>
            <a:r>
              <a:rPr lang="fr-FR" sz="1200" b="1" dirty="0"/>
              <a:t>FP2 : Couper à partir d’énergie électrique</a:t>
            </a:r>
            <a:endParaRPr lang="fr-FR" sz="1200" dirty="0"/>
          </a:p>
        </p:txBody>
      </p:sp>
      <p:sp>
        <p:nvSpPr>
          <p:cNvPr id="174" name="Ellipse 173">
            <a:extLst>
              <a:ext uri="{FF2B5EF4-FFF2-40B4-BE49-F238E27FC236}">
                <a16:creationId xmlns:a16="http://schemas.microsoft.com/office/drawing/2014/main" xmlns="" id="{30134728-5BD2-4D99-A5BF-CE85EDF936AF}"/>
              </a:ext>
            </a:extLst>
          </p:cNvPr>
          <p:cNvSpPr/>
          <p:nvPr/>
        </p:nvSpPr>
        <p:spPr>
          <a:xfrm>
            <a:off x="9617340" y="150166"/>
            <a:ext cx="1651316" cy="50036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8" name="ZoneTexte 177">
            <a:extLst>
              <a:ext uri="{FF2B5EF4-FFF2-40B4-BE49-F238E27FC236}">
                <a16:creationId xmlns:a16="http://schemas.microsoft.com/office/drawing/2014/main" xmlns="" id="{F7CAD134-57A0-4B9C-BFD7-E5F75A15C485}"/>
              </a:ext>
            </a:extLst>
          </p:cNvPr>
          <p:cNvSpPr txBox="1"/>
          <p:nvPr/>
        </p:nvSpPr>
        <p:spPr>
          <a:xfrm>
            <a:off x="7036924" y="2538288"/>
            <a:ext cx="2263140" cy="276999"/>
          </a:xfrm>
          <a:prstGeom prst="rect">
            <a:avLst/>
          </a:prstGeom>
          <a:noFill/>
          <a:ln>
            <a:solidFill>
              <a:schemeClr val="tx1"/>
            </a:solidFill>
          </a:ln>
        </p:spPr>
        <p:txBody>
          <a:bodyPr wrap="square" rtlCol="0">
            <a:spAutoFit/>
          </a:bodyPr>
          <a:lstStyle/>
          <a:p>
            <a:r>
              <a:rPr lang="fr-FR" sz="1200" b="1" dirty="0"/>
              <a:t>FT22 : Traiter l’information</a:t>
            </a:r>
            <a:endParaRPr lang="fr-FR" sz="1200" dirty="0"/>
          </a:p>
        </p:txBody>
      </p:sp>
      <p:sp>
        <p:nvSpPr>
          <p:cNvPr id="182" name="ZoneTexte 181">
            <a:extLst>
              <a:ext uri="{FF2B5EF4-FFF2-40B4-BE49-F238E27FC236}">
                <a16:creationId xmlns:a16="http://schemas.microsoft.com/office/drawing/2014/main" xmlns="" id="{8989E084-3C05-4AB4-858F-D0263192D6C5}"/>
              </a:ext>
            </a:extLst>
          </p:cNvPr>
          <p:cNvSpPr txBox="1"/>
          <p:nvPr/>
        </p:nvSpPr>
        <p:spPr>
          <a:xfrm>
            <a:off x="7049806" y="1766561"/>
            <a:ext cx="2263140" cy="276999"/>
          </a:xfrm>
          <a:prstGeom prst="rect">
            <a:avLst/>
          </a:prstGeom>
          <a:noFill/>
          <a:ln>
            <a:solidFill>
              <a:schemeClr val="tx1"/>
            </a:solidFill>
          </a:ln>
        </p:spPr>
        <p:txBody>
          <a:bodyPr wrap="square" rtlCol="0">
            <a:spAutoFit/>
          </a:bodyPr>
          <a:lstStyle/>
          <a:p>
            <a:r>
              <a:rPr lang="fr-FR" sz="1200" b="1" dirty="0"/>
              <a:t>FT21 : Acquérir la consigne</a:t>
            </a:r>
            <a:endParaRPr lang="fr-FR" sz="1200" dirty="0"/>
          </a:p>
        </p:txBody>
      </p:sp>
      <p:cxnSp>
        <p:nvCxnSpPr>
          <p:cNvPr id="183" name="Connecteur droit 182">
            <a:extLst>
              <a:ext uri="{FF2B5EF4-FFF2-40B4-BE49-F238E27FC236}">
                <a16:creationId xmlns:a16="http://schemas.microsoft.com/office/drawing/2014/main" xmlns="" id="{8275EE4B-7D14-4E02-8D6B-FC8B53A971F3}"/>
              </a:ext>
            </a:extLst>
          </p:cNvPr>
          <p:cNvCxnSpPr/>
          <p:nvPr/>
        </p:nvCxnSpPr>
        <p:spPr>
          <a:xfrm>
            <a:off x="6695882" y="1860645"/>
            <a:ext cx="346127"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84" name="Connecteur droit 183">
            <a:extLst>
              <a:ext uri="{FF2B5EF4-FFF2-40B4-BE49-F238E27FC236}">
                <a16:creationId xmlns:a16="http://schemas.microsoft.com/office/drawing/2014/main" xmlns="" id="{6411DC71-04E0-40C9-A67D-7744AD28CB50}"/>
              </a:ext>
            </a:extLst>
          </p:cNvPr>
          <p:cNvCxnSpPr>
            <a:cxnSpLocks/>
          </p:cNvCxnSpPr>
          <p:nvPr/>
        </p:nvCxnSpPr>
        <p:spPr>
          <a:xfrm>
            <a:off x="6868945" y="1863653"/>
            <a:ext cx="0" cy="820840"/>
          </a:xfrm>
          <a:prstGeom prst="line">
            <a:avLst/>
          </a:prstGeom>
          <a:ln w="12700"/>
        </p:spPr>
        <p:style>
          <a:lnRef idx="1">
            <a:schemeClr val="dk1"/>
          </a:lnRef>
          <a:fillRef idx="0">
            <a:schemeClr val="dk1"/>
          </a:fillRef>
          <a:effectRef idx="0">
            <a:schemeClr val="dk1"/>
          </a:effectRef>
          <a:fontRef idx="minor">
            <a:schemeClr val="tx1"/>
          </a:fontRef>
        </p:style>
      </p:cxnSp>
      <p:cxnSp>
        <p:nvCxnSpPr>
          <p:cNvPr id="185" name="Connecteur droit 184">
            <a:extLst>
              <a:ext uri="{FF2B5EF4-FFF2-40B4-BE49-F238E27FC236}">
                <a16:creationId xmlns:a16="http://schemas.microsoft.com/office/drawing/2014/main" xmlns="" id="{D4AE42BB-6E55-49B5-B6B0-7EE4265CD7F6}"/>
              </a:ext>
            </a:extLst>
          </p:cNvPr>
          <p:cNvCxnSpPr>
            <a:cxnSpLocks/>
          </p:cNvCxnSpPr>
          <p:nvPr/>
        </p:nvCxnSpPr>
        <p:spPr>
          <a:xfrm>
            <a:off x="6865492" y="2684493"/>
            <a:ext cx="165068" cy="0"/>
          </a:xfrm>
          <a:prstGeom prst="line">
            <a:avLst/>
          </a:prstGeom>
          <a:ln w="12700"/>
        </p:spPr>
        <p:style>
          <a:lnRef idx="1">
            <a:schemeClr val="dk1"/>
          </a:lnRef>
          <a:fillRef idx="0">
            <a:schemeClr val="dk1"/>
          </a:fillRef>
          <a:effectRef idx="0">
            <a:schemeClr val="dk1"/>
          </a:effectRef>
          <a:fontRef idx="minor">
            <a:schemeClr val="tx1"/>
          </a:fontRef>
        </p:style>
      </p:cxnSp>
      <p:sp>
        <p:nvSpPr>
          <p:cNvPr id="187" name="Ellipse 186">
            <a:extLst>
              <a:ext uri="{FF2B5EF4-FFF2-40B4-BE49-F238E27FC236}">
                <a16:creationId xmlns:a16="http://schemas.microsoft.com/office/drawing/2014/main" xmlns="" id="{62FE312E-9B5B-4AD7-AA73-4CC1CEE95F28}"/>
              </a:ext>
            </a:extLst>
          </p:cNvPr>
          <p:cNvSpPr/>
          <p:nvPr/>
        </p:nvSpPr>
        <p:spPr>
          <a:xfrm>
            <a:off x="9650248" y="2429328"/>
            <a:ext cx="1888242" cy="48946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88" name="Connecteur droit 187">
            <a:extLst>
              <a:ext uri="{FF2B5EF4-FFF2-40B4-BE49-F238E27FC236}">
                <a16:creationId xmlns:a16="http://schemas.microsoft.com/office/drawing/2014/main" xmlns="" id="{A924CC63-1097-4851-9AA7-ECAB9748344C}"/>
              </a:ext>
            </a:extLst>
          </p:cNvPr>
          <p:cNvCxnSpPr>
            <a:cxnSpLocks/>
            <a:stCxn id="178" idx="3"/>
            <a:endCxn id="187" idx="2"/>
          </p:cNvCxnSpPr>
          <p:nvPr/>
        </p:nvCxnSpPr>
        <p:spPr>
          <a:xfrm flipV="1">
            <a:off x="9300064" y="2674063"/>
            <a:ext cx="350184" cy="2725"/>
          </a:xfrm>
          <a:prstGeom prst="line">
            <a:avLst/>
          </a:prstGeom>
          <a:ln w="12700"/>
        </p:spPr>
        <p:style>
          <a:lnRef idx="1">
            <a:schemeClr val="dk1"/>
          </a:lnRef>
          <a:fillRef idx="0">
            <a:schemeClr val="dk1"/>
          </a:fillRef>
          <a:effectRef idx="0">
            <a:schemeClr val="dk1"/>
          </a:effectRef>
          <a:fontRef idx="minor">
            <a:schemeClr val="tx1"/>
          </a:fontRef>
        </p:style>
      </p:cxnSp>
      <p:cxnSp>
        <p:nvCxnSpPr>
          <p:cNvPr id="189" name="Connecteur droit 188">
            <a:extLst>
              <a:ext uri="{FF2B5EF4-FFF2-40B4-BE49-F238E27FC236}">
                <a16:creationId xmlns:a16="http://schemas.microsoft.com/office/drawing/2014/main" xmlns="" id="{BC41DD72-0414-4A42-8863-FD3E313AD4EF}"/>
              </a:ext>
            </a:extLst>
          </p:cNvPr>
          <p:cNvCxnSpPr>
            <a:cxnSpLocks/>
          </p:cNvCxnSpPr>
          <p:nvPr/>
        </p:nvCxnSpPr>
        <p:spPr>
          <a:xfrm>
            <a:off x="9316326" y="1882535"/>
            <a:ext cx="374086" cy="0"/>
          </a:xfrm>
          <a:prstGeom prst="line">
            <a:avLst/>
          </a:prstGeom>
          <a:ln w="12700"/>
        </p:spPr>
        <p:style>
          <a:lnRef idx="1">
            <a:schemeClr val="dk1"/>
          </a:lnRef>
          <a:fillRef idx="0">
            <a:schemeClr val="dk1"/>
          </a:fillRef>
          <a:effectRef idx="0">
            <a:schemeClr val="dk1"/>
          </a:effectRef>
          <a:fontRef idx="minor">
            <a:schemeClr val="tx1"/>
          </a:fontRef>
        </p:style>
      </p:cxnSp>
      <p:sp>
        <p:nvSpPr>
          <p:cNvPr id="190" name="Ellipse 189">
            <a:extLst>
              <a:ext uri="{FF2B5EF4-FFF2-40B4-BE49-F238E27FC236}">
                <a16:creationId xmlns:a16="http://schemas.microsoft.com/office/drawing/2014/main" xmlns="" id="{C3A9F67C-B3DB-461B-9A02-B6A5EDC4E036}"/>
              </a:ext>
            </a:extLst>
          </p:cNvPr>
          <p:cNvSpPr/>
          <p:nvPr/>
        </p:nvSpPr>
        <p:spPr>
          <a:xfrm>
            <a:off x="9690412" y="1646336"/>
            <a:ext cx="1753031" cy="50036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2" name="ZoneTexte 191">
            <a:extLst>
              <a:ext uri="{FF2B5EF4-FFF2-40B4-BE49-F238E27FC236}">
                <a16:creationId xmlns:a16="http://schemas.microsoft.com/office/drawing/2014/main" xmlns="" id="{2E1794FD-8F4D-4F29-B928-4492B37C9BDC}"/>
              </a:ext>
            </a:extLst>
          </p:cNvPr>
          <p:cNvSpPr txBox="1"/>
          <p:nvPr/>
        </p:nvSpPr>
        <p:spPr>
          <a:xfrm>
            <a:off x="9745894" y="3117913"/>
            <a:ext cx="1635483" cy="276999"/>
          </a:xfrm>
          <a:prstGeom prst="rect">
            <a:avLst/>
          </a:prstGeom>
          <a:noFill/>
        </p:spPr>
        <p:txBody>
          <a:bodyPr wrap="square" rtlCol="0">
            <a:spAutoFit/>
          </a:bodyPr>
          <a:lstStyle/>
          <a:p>
            <a:r>
              <a:rPr lang="fr-FR" sz="1200" dirty="0"/>
              <a:t>Carte électronique</a:t>
            </a:r>
          </a:p>
        </p:txBody>
      </p:sp>
      <p:sp>
        <p:nvSpPr>
          <p:cNvPr id="193" name="ZoneTexte 192">
            <a:extLst>
              <a:ext uri="{FF2B5EF4-FFF2-40B4-BE49-F238E27FC236}">
                <a16:creationId xmlns:a16="http://schemas.microsoft.com/office/drawing/2014/main" xmlns="" id="{0D58A5CC-55B4-4E8D-9A3A-BFE557972AA2}"/>
              </a:ext>
            </a:extLst>
          </p:cNvPr>
          <p:cNvSpPr txBox="1"/>
          <p:nvPr/>
        </p:nvSpPr>
        <p:spPr>
          <a:xfrm>
            <a:off x="9710163" y="3901860"/>
            <a:ext cx="2124399" cy="276999"/>
          </a:xfrm>
          <a:prstGeom prst="rect">
            <a:avLst/>
          </a:prstGeom>
          <a:noFill/>
        </p:spPr>
        <p:txBody>
          <a:bodyPr wrap="square" rtlCol="0">
            <a:spAutoFit/>
          </a:bodyPr>
          <a:lstStyle/>
          <a:p>
            <a:r>
              <a:rPr lang="fr-FR" sz="1200" dirty="0"/>
              <a:t>Moteur à courant continu </a:t>
            </a:r>
          </a:p>
        </p:txBody>
      </p:sp>
      <p:sp>
        <p:nvSpPr>
          <p:cNvPr id="194" name="ZoneTexte 193">
            <a:extLst>
              <a:ext uri="{FF2B5EF4-FFF2-40B4-BE49-F238E27FC236}">
                <a16:creationId xmlns:a16="http://schemas.microsoft.com/office/drawing/2014/main" xmlns="" id="{057305AF-69B8-4B67-9DE3-8A1B9DC0D61D}"/>
              </a:ext>
            </a:extLst>
          </p:cNvPr>
          <p:cNvSpPr txBox="1"/>
          <p:nvPr/>
        </p:nvSpPr>
        <p:spPr>
          <a:xfrm>
            <a:off x="7047786" y="3725228"/>
            <a:ext cx="2263140" cy="646331"/>
          </a:xfrm>
          <a:prstGeom prst="rect">
            <a:avLst/>
          </a:prstGeom>
          <a:noFill/>
          <a:ln>
            <a:solidFill>
              <a:schemeClr val="tx1"/>
            </a:solidFill>
          </a:ln>
        </p:spPr>
        <p:txBody>
          <a:bodyPr wrap="square" rtlCol="0">
            <a:spAutoFit/>
          </a:bodyPr>
          <a:lstStyle/>
          <a:p>
            <a:r>
              <a:rPr lang="fr-FR" sz="1200" b="1" dirty="0"/>
              <a:t>FT32 : Convertir l’énergie électrique en énergie mécanique</a:t>
            </a:r>
            <a:endParaRPr lang="fr-FR" sz="1200" dirty="0"/>
          </a:p>
        </p:txBody>
      </p:sp>
      <p:sp>
        <p:nvSpPr>
          <p:cNvPr id="195" name="ZoneTexte 194">
            <a:extLst>
              <a:ext uri="{FF2B5EF4-FFF2-40B4-BE49-F238E27FC236}">
                <a16:creationId xmlns:a16="http://schemas.microsoft.com/office/drawing/2014/main" xmlns="" id="{9CF2EEDD-1EA9-4156-BC1C-4DFDCA80A150}"/>
              </a:ext>
            </a:extLst>
          </p:cNvPr>
          <p:cNvSpPr txBox="1"/>
          <p:nvPr/>
        </p:nvSpPr>
        <p:spPr>
          <a:xfrm>
            <a:off x="5329049" y="2968729"/>
            <a:ext cx="1357036" cy="646331"/>
          </a:xfrm>
          <a:prstGeom prst="rect">
            <a:avLst/>
          </a:prstGeom>
          <a:noFill/>
          <a:ln>
            <a:solidFill>
              <a:schemeClr val="tx1"/>
            </a:solidFill>
          </a:ln>
        </p:spPr>
        <p:txBody>
          <a:bodyPr wrap="square" rtlCol="0">
            <a:spAutoFit/>
          </a:bodyPr>
          <a:lstStyle/>
          <a:p>
            <a:r>
              <a:rPr lang="fr-FR" sz="1200" b="1" dirty="0"/>
              <a:t>FS3 : Générer le mouvement des lames</a:t>
            </a:r>
            <a:endParaRPr lang="fr-FR" sz="1200" dirty="0"/>
          </a:p>
        </p:txBody>
      </p:sp>
      <p:sp>
        <p:nvSpPr>
          <p:cNvPr id="196" name="ZoneTexte 195">
            <a:extLst>
              <a:ext uri="{FF2B5EF4-FFF2-40B4-BE49-F238E27FC236}">
                <a16:creationId xmlns:a16="http://schemas.microsoft.com/office/drawing/2014/main" xmlns="" id="{CC94AE60-AFEF-4BC3-A23F-0DBCDC31D4B6}"/>
              </a:ext>
            </a:extLst>
          </p:cNvPr>
          <p:cNvSpPr txBox="1"/>
          <p:nvPr/>
        </p:nvSpPr>
        <p:spPr>
          <a:xfrm>
            <a:off x="7040010" y="3038128"/>
            <a:ext cx="2263140" cy="461665"/>
          </a:xfrm>
          <a:prstGeom prst="rect">
            <a:avLst/>
          </a:prstGeom>
          <a:noFill/>
          <a:ln>
            <a:solidFill>
              <a:schemeClr val="tx1"/>
            </a:solidFill>
          </a:ln>
        </p:spPr>
        <p:txBody>
          <a:bodyPr wrap="square" rtlCol="0">
            <a:spAutoFit/>
          </a:bodyPr>
          <a:lstStyle/>
          <a:p>
            <a:r>
              <a:rPr lang="fr-FR" sz="1200" b="1" dirty="0"/>
              <a:t>FT31 : Doser (distribuer) l’énergie électrique</a:t>
            </a:r>
            <a:endParaRPr lang="fr-FR" sz="1200" dirty="0"/>
          </a:p>
        </p:txBody>
      </p:sp>
      <p:cxnSp>
        <p:nvCxnSpPr>
          <p:cNvPr id="197" name="Connecteur droit 196">
            <a:extLst>
              <a:ext uri="{FF2B5EF4-FFF2-40B4-BE49-F238E27FC236}">
                <a16:creationId xmlns:a16="http://schemas.microsoft.com/office/drawing/2014/main" xmlns="" id="{F294566D-2114-4C6C-8C15-12B9CA5475A6}"/>
              </a:ext>
            </a:extLst>
          </p:cNvPr>
          <p:cNvCxnSpPr/>
          <p:nvPr/>
        </p:nvCxnSpPr>
        <p:spPr>
          <a:xfrm>
            <a:off x="6686086" y="3132212"/>
            <a:ext cx="346127"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98" name="Connecteur droit 197">
            <a:extLst>
              <a:ext uri="{FF2B5EF4-FFF2-40B4-BE49-F238E27FC236}">
                <a16:creationId xmlns:a16="http://schemas.microsoft.com/office/drawing/2014/main" xmlns="" id="{F48302FC-7602-461D-AFFC-EF0076FD6B1C}"/>
              </a:ext>
            </a:extLst>
          </p:cNvPr>
          <p:cNvCxnSpPr>
            <a:cxnSpLocks/>
          </p:cNvCxnSpPr>
          <p:nvPr/>
        </p:nvCxnSpPr>
        <p:spPr>
          <a:xfrm flipH="1">
            <a:off x="6836020" y="3135220"/>
            <a:ext cx="23129" cy="3253154"/>
          </a:xfrm>
          <a:prstGeom prst="line">
            <a:avLst/>
          </a:prstGeom>
          <a:ln w="12700"/>
        </p:spPr>
        <p:style>
          <a:lnRef idx="1">
            <a:schemeClr val="dk1"/>
          </a:lnRef>
          <a:fillRef idx="0">
            <a:schemeClr val="dk1"/>
          </a:fillRef>
          <a:effectRef idx="0">
            <a:schemeClr val="dk1"/>
          </a:effectRef>
          <a:fontRef idx="minor">
            <a:schemeClr val="tx1"/>
          </a:fontRef>
        </p:style>
      </p:cxnSp>
      <p:cxnSp>
        <p:nvCxnSpPr>
          <p:cNvPr id="204" name="Connecteur droit 203">
            <a:extLst>
              <a:ext uri="{FF2B5EF4-FFF2-40B4-BE49-F238E27FC236}">
                <a16:creationId xmlns:a16="http://schemas.microsoft.com/office/drawing/2014/main" xmlns="" id="{ACF6716A-AFC1-4272-8009-59A96FA4D19C}"/>
              </a:ext>
            </a:extLst>
          </p:cNvPr>
          <p:cNvCxnSpPr>
            <a:cxnSpLocks/>
            <a:endCxn id="194" idx="1"/>
          </p:cNvCxnSpPr>
          <p:nvPr/>
        </p:nvCxnSpPr>
        <p:spPr>
          <a:xfrm>
            <a:off x="6859149" y="4045260"/>
            <a:ext cx="188637" cy="3134"/>
          </a:xfrm>
          <a:prstGeom prst="line">
            <a:avLst/>
          </a:prstGeom>
          <a:ln w="12700"/>
        </p:spPr>
        <p:style>
          <a:lnRef idx="1">
            <a:schemeClr val="dk1"/>
          </a:lnRef>
          <a:fillRef idx="0">
            <a:schemeClr val="dk1"/>
          </a:fillRef>
          <a:effectRef idx="0">
            <a:schemeClr val="dk1"/>
          </a:effectRef>
          <a:fontRef idx="minor">
            <a:schemeClr val="tx1"/>
          </a:fontRef>
        </p:style>
      </p:cxnSp>
      <p:sp>
        <p:nvSpPr>
          <p:cNvPr id="205" name="Ellipse 204">
            <a:extLst>
              <a:ext uri="{FF2B5EF4-FFF2-40B4-BE49-F238E27FC236}">
                <a16:creationId xmlns:a16="http://schemas.microsoft.com/office/drawing/2014/main" xmlns="" id="{DC1B242B-C03B-4DED-981B-03529B3777E0}"/>
              </a:ext>
            </a:extLst>
          </p:cNvPr>
          <p:cNvSpPr/>
          <p:nvPr/>
        </p:nvSpPr>
        <p:spPr>
          <a:xfrm>
            <a:off x="9608303" y="3792886"/>
            <a:ext cx="2322333" cy="48946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06" name="Connecteur droit 205">
            <a:extLst>
              <a:ext uri="{FF2B5EF4-FFF2-40B4-BE49-F238E27FC236}">
                <a16:creationId xmlns:a16="http://schemas.microsoft.com/office/drawing/2014/main" xmlns="" id="{00893C24-AF0C-4B64-A161-8987BA558442}"/>
              </a:ext>
            </a:extLst>
          </p:cNvPr>
          <p:cNvCxnSpPr>
            <a:cxnSpLocks/>
            <a:stCxn id="194" idx="3"/>
          </p:cNvCxnSpPr>
          <p:nvPr/>
        </p:nvCxnSpPr>
        <p:spPr>
          <a:xfrm flipV="1">
            <a:off x="9310926" y="4045260"/>
            <a:ext cx="284183"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07" name="Connecteur droit 206">
            <a:extLst>
              <a:ext uri="{FF2B5EF4-FFF2-40B4-BE49-F238E27FC236}">
                <a16:creationId xmlns:a16="http://schemas.microsoft.com/office/drawing/2014/main" xmlns="" id="{AA18A6D0-52E0-41A0-94B9-6DE0A6A20E91}"/>
              </a:ext>
            </a:extLst>
          </p:cNvPr>
          <p:cNvCxnSpPr>
            <a:cxnSpLocks/>
          </p:cNvCxnSpPr>
          <p:nvPr/>
        </p:nvCxnSpPr>
        <p:spPr>
          <a:xfrm>
            <a:off x="9306530" y="3261015"/>
            <a:ext cx="374086" cy="0"/>
          </a:xfrm>
          <a:prstGeom prst="line">
            <a:avLst/>
          </a:prstGeom>
          <a:ln w="12700"/>
        </p:spPr>
        <p:style>
          <a:lnRef idx="1">
            <a:schemeClr val="dk1"/>
          </a:lnRef>
          <a:fillRef idx="0">
            <a:schemeClr val="dk1"/>
          </a:fillRef>
          <a:effectRef idx="0">
            <a:schemeClr val="dk1"/>
          </a:effectRef>
          <a:fontRef idx="minor">
            <a:schemeClr val="tx1"/>
          </a:fontRef>
        </p:style>
      </p:cxnSp>
      <p:sp>
        <p:nvSpPr>
          <p:cNvPr id="208" name="Ellipse 207">
            <a:extLst>
              <a:ext uri="{FF2B5EF4-FFF2-40B4-BE49-F238E27FC236}">
                <a16:creationId xmlns:a16="http://schemas.microsoft.com/office/drawing/2014/main" xmlns="" id="{EAD45810-F7A6-4D11-BEDD-325BA5723431}"/>
              </a:ext>
            </a:extLst>
          </p:cNvPr>
          <p:cNvSpPr/>
          <p:nvPr/>
        </p:nvSpPr>
        <p:spPr>
          <a:xfrm>
            <a:off x="9680616" y="3009678"/>
            <a:ext cx="1765911" cy="50036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9" name="ZoneTexte 208">
            <a:extLst>
              <a:ext uri="{FF2B5EF4-FFF2-40B4-BE49-F238E27FC236}">
                <a16:creationId xmlns:a16="http://schemas.microsoft.com/office/drawing/2014/main" xmlns="" id="{1067D1A5-D33B-42A0-AA6D-9BD7AADCEB88}"/>
              </a:ext>
            </a:extLst>
          </p:cNvPr>
          <p:cNvSpPr txBox="1"/>
          <p:nvPr/>
        </p:nvSpPr>
        <p:spPr>
          <a:xfrm>
            <a:off x="9895988" y="4568563"/>
            <a:ext cx="1035773" cy="276999"/>
          </a:xfrm>
          <a:prstGeom prst="rect">
            <a:avLst/>
          </a:prstGeom>
          <a:noFill/>
        </p:spPr>
        <p:txBody>
          <a:bodyPr wrap="square" rtlCol="0">
            <a:spAutoFit/>
          </a:bodyPr>
          <a:lstStyle/>
          <a:p>
            <a:r>
              <a:rPr lang="fr-FR" sz="1200" dirty="0"/>
              <a:t>Réducteur</a:t>
            </a:r>
          </a:p>
        </p:txBody>
      </p:sp>
      <p:sp>
        <p:nvSpPr>
          <p:cNvPr id="210" name="ZoneTexte 209">
            <a:extLst>
              <a:ext uri="{FF2B5EF4-FFF2-40B4-BE49-F238E27FC236}">
                <a16:creationId xmlns:a16="http://schemas.microsoft.com/office/drawing/2014/main" xmlns="" id="{AD244761-0D76-4BA1-BEC2-7A59134C1F08}"/>
              </a:ext>
            </a:extLst>
          </p:cNvPr>
          <p:cNvSpPr txBox="1"/>
          <p:nvPr/>
        </p:nvSpPr>
        <p:spPr>
          <a:xfrm>
            <a:off x="7064155" y="4495788"/>
            <a:ext cx="2263140" cy="461665"/>
          </a:xfrm>
          <a:prstGeom prst="rect">
            <a:avLst/>
          </a:prstGeom>
          <a:noFill/>
          <a:ln>
            <a:solidFill>
              <a:schemeClr val="tx1"/>
            </a:solidFill>
          </a:ln>
        </p:spPr>
        <p:txBody>
          <a:bodyPr wrap="square" rtlCol="0">
            <a:spAutoFit/>
          </a:bodyPr>
          <a:lstStyle/>
          <a:p>
            <a:r>
              <a:rPr lang="fr-FR" sz="1200" b="1" dirty="0"/>
              <a:t>FT33 : Adapter l’énergie mécanique de rotation</a:t>
            </a:r>
            <a:endParaRPr lang="fr-FR" sz="1200" dirty="0"/>
          </a:p>
        </p:txBody>
      </p:sp>
      <p:cxnSp>
        <p:nvCxnSpPr>
          <p:cNvPr id="211" name="Connecteur droit 210">
            <a:extLst>
              <a:ext uri="{FF2B5EF4-FFF2-40B4-BE49-F238E27FC236}">
                <a16:creationId xmlns:a16="http://schemas.microsoft.com/office/drawing/2014/main" xmlns="" id="{2AC14438-6773-483D-BF84-581973EA1F25}"/>
              </a:ext>
            </a:extLst>
          </p:cNvPr>
          <p:cNvCxnSpPr>
            <a:cxnSpLocks/>
            <a:endCxn id="210" idx="1"/>
          </p:cNvCxnSpPr>
          <p:nvPr/>
        </p:nvCxnSpPr>
        <p:spPr>
          <a:xfrm>
            <a:off x="6864069" y="4726620"/>
            <a:ext cx="200086" cy="1"/>
          </a:xfrm>
          <a:prstGeom prst="line">
            <a:avLst/>
          </a:prstGeom>
          <a:ln w="12700"/>
        </p:spPr>
        <p:style>
          <a:lnRef idx="1">
            <a:schemeClr val="dk1"/>
          </a:lnRef>
          <a:fillRef idx="0">
            <a:schemeClr val="dk1"/>
          </a:fillRef>
          <a:effectRef idx="0">
            <a:schemeClr val="dk1"/>
          </a:effectRef>
          <a:fontRef idx="minor">
            <a:schemeClr val="tx1"/>
          </a:fontRef>
        </p:style>
      </p:cxnSp>
      <p:sp>
        <p:nvSpPr>
          <p:cNvPr id="212" name="Ellipse 211">
            <a:extLst>
              <a:ext uri="{FF2B5EF4-FFF2-40B4-BE49-F238E27FC236}">
                <a16:creationId xmlns:a16="http://schemas.microsoft.com/office/drawing/2014/main" xmlns="" id="{87B169AA-363F-45E6-9E33-CF118610F6EE}"/>
              </a:ext>
            </a:extLst>
          </p:cNvPr>
          <p:cNvSpPr/>
          <p:nvPr/>
        </p:nvSpPr>
        <p:spPr>
          <a:xfrm>
            <a:off x="9625268" y="4529812"/>
            <a:ext cx="1550028" cy="38636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13" name="Connecteur droit 212">
            <a:extLst>
              <a:ext uri="{FF2B5EF4-FFF2-40B4-BE49-F238E27FC236}">
                <a16:creationId xmlns:a16="http://schemas.microsoft.com/office/drawing/2014/main" xmlns="" id="{B48D9808-741C-408B-A630-6694320769AA}"/>
              </a:ext>
            </a:extLst>
          </p:cNvPr>
          <p:cNvCxnSpPr>
            <a:cxnSpLocks/>
            <a:stCxn id="210" idx="3"/>
            <a:endCxn id="212" idx="2"/>
          </p:cNvCxnSpPr>
          <p:nvPr/>
        </p:nvCxnSpPr>
        <p:spPr>
          <a:xfrm flipV="1">
            <a:off x="9327295" y="4722996"/>
            <a:ext cx="297973" cy="0"/>
          </a:xfrm>
          <a:prstGeom prst="line">
            <a:avLst/>
          </a:prstGeom>
          <a:ln w="12700"/>
        </p:spPr>
        <p:style>
          <a:lnRef idx="1">
            <a:schemeClr val="dk1"/>
          </a:lnRef>
          <a:fillRef idx="0">
            <a:schemeClr val="dk1"/>
          </a:fillRef>
          <a:effectRef idx="0">
            <a:schemeClr val="dk1"/>
          </a:effectRef>
          <a:fontRef idx="minor">
            <a:schemeClr val="tx1"/>
          </a:fontRef>
        </p:style>
      </p:cxnSp>
      <p:sp>
        <p:nvSpPr>
          <p:cNvPr id="214" name="ZoneTexte 213">
            <a:extLst>
              <a:ext uri="{FF2B5EF4-FFF2-40B4-BE49-F238E27FC236}">
                <a16:creationId xmlns:a16="http://schemas.microsoft.com/office/drawing/2014/main" xmlns="" id="{027A4BB6-04F3-4583-B1F1-4EDC1D6A5E6F}"/>
              </a:ext>
            </a:extLst>
          </p:cNvPr>
          <p:cNvSpPr txBox="1"/>
          <p:nvPr/>
        </p:nvSpPr>
        <p:spPr>
          <a:xfrm>
            <a:off x="9808979" y="5172597"/>
            <a:ext cx="1942283" cy="276999"/>
          </a:xfrm>
          <a:prstGeom prst="rect">
            <a:avLst/>
          </a:prstGeom>
          <a:noFill/>
        </p:spPr>
        <p:txBody>
          <a:bodyPr wrap="square" rtlCol="0">
            <a:spAutoFit/>
          </a:bodyPr>
          <a:lstStyle/>
          <a:p>
            <a:r>
              <a:rPr lang="fr-FR" sz="1200" dirty="0"/>
              <a:t>Système vis/écrou</a:t>
            </a:r>
          </a:p>
        </p:txBody>
      </p:sp>
      <p:sp>
        <p:nvSpPr>
          <p:cNvPr id="215" name="ZoneTexte 214">
            <a:extLst>
              <a:ext uri="{FF2B5EF4-FFF2-40B4-BE49-F238E27FC236}">
                <a16:creationId xmlns:a16="http://schemas.microsoft.com/office/drawing/2014/main" xmlns="" id="{5E6F103F-393B-4C74-BCDE-942271255471}"/>
              </a:ext>
            </a:extLst>
          </p:cNvPr>
          <p:cNvSpPr txBox="1"/>
          <p:nvPr/>
        </p:nvSpPr>
        <p:spPr>
          <a:xfrm>
            <a:off x="7040010" y="5109683"/>
            <a:ext cx="2263140" cy="461665"/>
          </a:xfrm>
          <a:prstGeom prst="rect">
            <a:avLst/>
          </a:prstGeom>
          <a:noFill/>
          <a:ln>
            <a:solidFill>
              <a:schemeClr val="tx1"/>
            </a:solidFill>
          </a:ln>
        </p:spPr>
        <p:txBody>
          <a:bodyPr wrap="square" rtlCol="0">
            <a:spAutoFit/>
          </a:bodyPr>
          <a:lstStyle/>
          <a:p>
            <a:r>
              <a:rPr lang="fr-FR" sz="1200" b="1" dirty="0"/>
              <a:t>FT34 : Transformer le mouvement</a:t>
            </a:r>
            <a:endParaRPr lang="fr-FR" sz="1200" dirty="0"/>
          </a:p>
        </p:txBody>
      </p:sp>
      <p:cxnSp>
        <p:nvCxnSpPr>
          <p:cNvPr id="216" name="Connecteur droit 215">
            <a:extLst>
              <a:ext uri="{FF2B5EF4-FFF2-40B4-BE49-F238E27FC236}">
                <a16:creationId xmlns:a16="http://schemas.microsoft.com/office/drawing/2014/main" xmlns="" id="{B3C6B910-B860-4818-A30C-0B0F5D71E548}"/>
              </a:ext>
            </a:extLst>
          </p:cNvPr>
          <p:cNvCxnSpPr>
            <a:cxnSpLocks/>
            <a:endCxn id="215" idx="1"/>
          </p:cNvCxnSpPr>
          <p:nvPr/>
        </p:nvCxnSpPr>
        <p:spPr>
          <a:xfrm>
            <a:off x="6851657" y="5339369"/>
            <a:ext cx="188353" cy="1147"/>
          </a:xfrm>
          <a:prstGeom prst="line">
            <a:avLst/>
          </a:prstGeom>
          <a:ln w="12700"/>
        </p:spPr>
        <p:style>
          <a:lnRef idx="1">
            <a:schemeClr val="dk1"/>
          </a:lnRef>
          <a:fillRef idx="0">
            <a:schemeClr val="dk1"/>
          </a:fillRef>
          <a:effectRef idx="0">
            <a:schemeClr val="dk1"/>
          </a:effectRef>
          <a:fontRef idx="minor">
            <a:schemeClr val="tx1"/>
          </a:fontRef>
        </p:style>
      </p:cxnSp>
      <p:sp>
        <p:nvSpPr>
          <p:cNvPr id="217" name="Ellipse 216">
            <a:extLst>
              <a:ext uri="{FF2B5EF4-FFF2-40B4-BE49-F238E27FC236}">
                <a16:creationId xmlns:a16="http://schemas.microsoft.com/office/drawing/2014/main" xmlns="" id="{F0BA1368-4A6D-485F-88AB-91B20F7D687B}"/>
              </a:ext>
            </a:extLst>
          </p:cNvPr>
          <p:cNvSpPr/>
          <p:nvPr/>
        </p:nvSpPr>
        <p:spPr>
          <a:xfrm>
            <a:off x="9600018" y="5085380"/>
            <a:ext cx="1931958" cy="48946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18" name="Connecteur droit 217">
            <a:extLst>
              <a:ext uri="{FF2B5EF4-FFF2-40B4-BE49-F238E27FC236}">
                <a16:creationId xmlns:a16="http://schemas.microsoft.com/office/drawing/2014/main" xmlns="" id="{956FBA09-C431-4B3F-9480-82B94B963E99}"/>
              </a:ext>
            </a:extLst>
          </p:cNvPr>
          <p:cNvCxnSpPr>
            <a:cxnSpLocks/>
            <a:stCxn id="215" idx="3"/>
            <a:endCxn id="217" idx="2"/>
          </p:cNvCxnSpPr>
          <p:nvPr/>
        </p:nvCxnSpPr>
        <p:spPr>
          <a:xfrm flipV="1">
            <a:off x="9303150" y="5330115"/>
            <a:ext cx="296868" cy="0"/>
          </a:xfrm>
          <a:prstGeom prst="line">
            <a:avLst/>
          </a:prstGeom>
          <a:ln w="12700"/>
        </p:spPr>
        <p:style>
          <a:lnRef idx="1">
            <a:schemeClr val="dk1"/>
          </a:lnRef>
          <a:fillRef idx="0">
            <a:schemeClr val="dk1"/>
          </a:fillRef>
          <a:effectRef idx="0">
            <a:schemeClr val="dk1"/>
          </a:effectRef>
          <a:fontRef idx="minor">
            <a:schemeClr val="tx1"/>
          </a:fontRef>
        </p:style>
      </p:cxnSp>
      <p:sp>
        <p:nvSpPr>
          <p:cNvPr id="219" name="ZoneTexte 218">
            <a:extLst>
              <a:ext uri="{FF2B5EF4-FFF2-40B4-BE49-F238E27FC236}">
                <a16:creationId xmlns:a16="http://schemas.microsoft.com/office/drawing/2014/main" xmlns="" id="{2C7B0CED-4603-44A4-A0EC-38DFD52DE7B1}"/>
              </a:ext>
            </a:extLst>
          </p:cNvPr>
          <p:cNvSpPr txBox="1"/>
          <p:nvPr/>
        </p:nvSpPr>
        <p:spPr>
          <a:xfrm>
            <a:off x="10280756" y="5720131"/>
            <a:ext cx="971084" cy="274730"/>
          </a:xfrm>
          <a:prstGeom prst="rect">
            <a:avLst/>
          </a:prstGeom>
          <a:noFill/>
        </p:spPr>
        <p:txBody>
          <a:bodyPr wrap="square" rtlCol="0">
            <a:spAutoFit/>
          </a:bodyPr>
          <a:lstStyle/>
          <a:p>
            <a:r>
              <a:rPr lang="fr-FR" sz="1200" dirty="0"/>
              <a:t>Biellettes</a:t>
            </a:r>
          </a:p>
        </p:txBody>
      </p:sp>
      <p:sp>
        <p:nvSpPr>
          <p:cNvPr id="220" name="ZoneTexte 219">
            <a:extLst>
              <a:ext uri="{FF2B5EF4-FFF2-40B4-BE49-F238E27FC236}">
                <a16:creationId xmlns:a16="http://schemas.microsoft.com/office/drawing/2014/main" xmlns="" id="{F887A755-45FE-4055-8872-555E1A94CFCA}"/>
              </a:ext>
            </a:extLst>
          </p:cNvPr>
          <p:cNvSpPr txBox="1"/>
          <p:nvPr/>
        </p:nvSpPr>
        <p:spPr>
          <a:xfrm>
            <a:off x="7049806" y="5641882"/>
            <a:ext cx="2263140" cy="461665"/>
          </a:xfrm>
          <a:prstGeom prst="rect">
            <a:avLst/>
          </a:prstGeom>
          <a:noFill/>
          <a:ln>
            <a:solidFill>
              <a:schemeClr val="tx1"/>
            </a:solidFill>
          </a:ln>
        </p:spPr>
        <p:txBody>
          <a:bodyPr wrap="square" rtlCol="0">
            <a:spAutoFit/>
          </a:bodyPr>
          <a:lstStyle/>
          <a:p>
            <a:r>
              <a:rPr lang="fr-FR" sz="1200" b="1" dirty="0"/>
              <a:t>FT35 : Transmettre le mouvement</a:t>
            </a:r>
            <a:endParaRPr lang="fr-FR" sz="1200" dirty="0"/>
          </a:p>
        </p:txBody>
      </p:sp>
      <p:cxnSp>
        <p:nvCxnSpPr>
          <p:cNvPr id="221" name="Connecteur droit 220">
            <a:extLst>
              <a:ext uri="{FF2B5EF4-FFF2-40B4-BE49-F238E27FC236}">
                <a16:creationId xmlns:a16="http://schemas.microsoft.com/office/drawing/2014/main" xmlns="" id="{4BB2B299-D6CA-4A19-BF86-6B99A05B457A}"/>
              </a:ext>
            </a:extLst>
          </p:cNvPr>
          <p:cNvCxnSpPr>
            <a:cxnSpLocks/>
          </p:cNvCxnSpPr>
          <p:nvPr/>
        </p:nvCxnSpPr>
        <p:spPr>
          <a:xfrm>
            <a:off x="6869504" y="5860991"/>
            <a:ext cx="173064" cy="0"/>
          </a:xfrm>
          <a:prstGeom prst="line">
            <a:avLst/>
          </a:prstGeom>
          <a:ln w="12700"/>
        </p:spPr>
        <p:style>
          <a:lnRef idx="1">
            <a:schemeClr val="dk1"/>
          </a:lnRef>
          <a:fillRef idx="0">
            <a:schemeClr val="dk1"/>
          </a:fillRef>
          <a:effectRef idx="0">
            <a:schemeClr val="dk1"/>
          </a:effectRef>
          <a:fontRef idx="minor">
            <a:schemeClr val="tx1"/>
          </a:fontRef>
        </p:style>
      </p:cxnSp>
      <p:sp>
        <p:nvSpPr>
          <p:cNvPr id="222" name="Ellipse 221">
            <a:extLst>
              <a:ext uri="{FF2B5EF4-FFF2-40B4-BE49-F238E27FC236}">
                <a16:creationId xmlns:a16="http://schemas.microsoft.com/office/drawing/2014/main" xmlns="" id="{8959249C-FBD1-4A92-B598-5947F61526DC}"/>
              </a:ext>
            </a:extLst>
          </p:cNvPr>
          <p:cNvSpPr/>
          <p:nvPr/>
        </p:nvSpPr>
        <p:spPr>
          <a:xfrm>
            <a:off x="9599960" y="5614078"/>
            <a:ext cx="2101987" cy="48946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23" name="Connecteur droit 222">
            <a:extLst>
              <a:ext uri="{FF2B5EF4-FFF2-40B4-BE49-F238E27FC236}">
                <a16:creationId xmlns:a16="http://schemas.microsoft.com/office/drawing/2014/main" xmlns="" id="{CA9CFBA6-D0A6-43F8-A55F-6FBA8212F902}"/>
              </a:ext>
            </a:extLst>
          </p:cNvPr>
          <p:cNvCxnSpPr>
            <a:cxnSpLocks/>
            <a:stCxn id="220" idx="3"/>
            <a:endCxn id="222" idx="2"/>
          </p:cNvCxnSpPr>
          <p:nvPr/>
        </p:nvCxnSpPr>
        <p:spPr>
          <a:xfrm flipV="1">
            <a:off x="9312946" y="5858813"/>
            <a:ext cx="28701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33" name="Connecteur droit 232">
            <a:extLst>
              <a:ext uri="{FF2B5EF4-FFF2-40B4-BE49-F238E27FC236}">
                <a16:creationId xmlns:a16="http://schemas.microsoft.com/office/drawing/2014/main" xmlns="" id="{FBB99055-EB2F-439A-89CE-3578F990C4EA}"/>
              </a:ext>
            </a:extLst>
          </p:cNvPr>
          <p:cNvCxnSpPr/>
          <p:nvPr/>
        </p:nvCxnSpPr>
        <p:spPr>
          <a:xfrm>
            <a:off x="6766101" y="160024"/>
            <a:ext cx="0" cy="6684802"/>
          </a:xfrm>
          <a:prstGeom prst="line">
            <a:avLst/>
          </a:prstGeom>
          <a:ln w="12700">
            <a:prstDash val="lgDash"/>
          </a:ln>
        </p:spPr>
        <p:style>
          <a:lnRef idx="1">
            <a:schemeClr val="dk1"/>
          </a:lnRef>
          <a:fillRef idx="0">
            <a:schemeClr val="dk1"/>
          </a:fillRef>
          <a:effectRef idx="0">
            <a:schemeClr val="dk1"/>
          </a:effectRef>
          <a:fontRef idx="minor">
            <a:schemeClr val="tx1"/>
          </a:fontRef>
        </p:style>
      </p:cxnSp>
      <p:cxnSp>
        <p:nvCxnSpPr>
          <p:cNvPr id="239" name="Connecteur droit 238">
            <a:extLst>
              <a:ext uri="{FF2B5EF4-FFF2-40B4-BE49-F238E27FC236}">
                <a16:creationId xmlns:a16="http://schemas.microsoft.com/office/drawing/2014/main" xmlns="" id="{187F26C6-8E62-43FE-AEE4-1B840EDB4A58}"/>
              </a:ext>
            </a:extLst>
          </p:cNvPr>
          <p:cNvCxnSpPr/>
          <p:nvPr/>
        </p:nvCxnSpPr>
        <p:spPr>
          <a:xfrm>
            <a:off x="4641040" y="86599"/>
            <a:ext cx="0" cy="6684802"/>
          </a:xfrm>
          <a:prstGeom prst="line">
            <a:avLst/>
          </a:prstGeom>
          <a:ln w="12700">
            <a:prstDash val="lgDash"/>
          </a:ln>
        </p:spPr>
        <p:style>
          <a:lnRef idx="1">
            <a:schemeClr val="dk1"/>
          </a:lnRef>
          <a:fillRef idx="0">
            <a:schemeClr val="dk1"/>
          </a:fillRef>
          <a:effectRef idx="0">
            <a:schemeClr val="dk1"/>
          </a:effectRef>
          <a:fontRef idx="minor">
            <a:schemeClr val="tx1"/>
          </a:fontRef>
        </p:style>
      </p:cxnSp>
      <p:sp>
        <p:nvSpPr>
          <p:cNvPr id="240" name="ZoneTexte 239">
            <a:extLst>
              <a:ext uri="{FF2B5EF4-FFF2-40B4-BE49-F238E27FC236}">
                <a16:creationId xmlns:a16="http://schemas.microsoft.com/office/drawing/2014/main" xmlns="" id="{AB3638AC-9172-437D-8332-FC8081AECBB3}"/>
              </a:ext>
            </a:extLst>
          </p:cNvPr>
          <p:cNvSpPr txBox="1"/>
          <p:nvPr/>
        </p:nvSpPr>
        <p:spPr>
          <a:xfrm>
            <a:off x="2463355" y="6480017"/>
            <a:ext cx="1854292" cy="276999"/>
          </a:xfrm>
          <a:prstGeom prst="rect">
            <a:avLst/>
          </a:prstGeom>
          <a:noFill/>
          <a:ln>
            <a:noFill/>
          </a:ln>
        </p:spPr>
        <p:txBody>
          <a:bodyPr wrap="square" rtlCol="0">
            <a:spAutoFit/>
          </a:bodyPr>
          <a:lstStyle/>
          <a:p>
            <a:r>
              <a:rPr lang="fr-FR" sz="1200" b="1" dirty="0"/>
              <a:t>Fonctions principales</a:t>
            </a:r>
            <a:endParaRPr lang="fr-FR" sz="1200" dirty="0"/>
          </a:p>
        </p:txBody>
      </p:sp>
      <p:pic>
        <p:nvPicPr>
          <p:cNvPr id="232" name="Image 231">
            <a:extLst>
              <a:ext uri="{FF2B5EF4-FFF2-40B4-BE49-F238E27FC236}">
                <a16:creationId xmlns:a16="http://schemas.microsoft.com/office/drawing/2014/main" xmlns="" id="{54DE7582-C66C-44C1-909E-FCF77BA522A7}"/>
              </a:ext>
            </a:extLst>
          </p:cNvPr>
          <p:cNvPicPr>
            <a:picLocks noChangeAspect="1"/>
          </p:cNvPicPr>
          <p:nvPr/>
        </p:nvPicPr>
        <p:blipFill>
          <a:blip r:embed="rId4"/>
          <a:stretch>
            <a:fillRect/>
          </a:stretch>
        </p:blipFill>
        <p:spPr>
          <a:xfrm>
            <a:off x="377019" y="2571995"/>
            <a:ext cx="3876675" cy="3609975"/>
          </a:xfrm>
          <a:prstGeom prst="rect">
            <a:avLst/>
          </a:prstGeom>
        </p:spPr>
      </p:pic>
      <p:sp>
        <p:nvSpPr>
          <p:cNvPr id="74" name="ZoneTexte 73">
            <a:extLst>
              <a:ext uri="{FF2B5EF4-FFF2-40B4-BE49-F238E27FC236}">
                <a16:creationId xmlns:a16="http://schemas.microsoft.com/office/drawing/2014/main" xmlns="" id="{BFF366D6-2EED-4C22-9E50-AE42F65A8E15}"/>
              </a:ext>
            </a:extLst>
          </p:cNvPr>
          <p:cNvSpPr txBox="1"/>
          <p:nvPr/>
        </p:nvSpPr>
        <p:spPr>
          <a:xfrm>
            <a:off x="9692425" y="6195411"/>
            <a:ext cx="1942283" cy="461665"/>
          </a:xfrm>
          <a:prstGeom prst="rect">
            <a:avLst/>
          </a:prstGeom>
          <a:noFill/>
        </p:spPr>
        <p:txBody>
          <a:bodyPr wrap="square" rtlCol="0">
            <a:spAutoFit/>
          </a:bodyPr>
          <a:lstStyle/>
          <a:p>
            <a:pPr algn="ctr"/>
            <a:r>
              <a:rPr lang="fr-FR" sz="1200" dirty="0"/>
              <a:t>Mécanisme lame fixe + lame mobile</a:t>
            </a:r>
          </a:p>
        </p:txBody>
      </p:sp>
      <p:sp>
        <p:nvSpPr>
          <p:cNvPr id="75" name="ZoneTexte 74">
            <a:extLst>
              <a:ext uri="{FF2B5EF4-FFF2-40B4-BE49-F238E27FC236}">
                <a16:creationId xmlns:a16="http://schemas.microsoft.com/office/drawing/2014/main" xmlns="" id="{805E9780-0CC4-43C5-9C19-4ADB657A4FDE}"/>
              </a:ext>
            </a:extLst>
          </p:cNvPr>
          <p:cNvSpPr txBox="1"/>
          <p:nvPr/>
        </p:nvSpPr>
        <p:spPr>
          <a:xfrm>
            <a:off x="7003440" y="6241578"/>
            <a:ext cx="2263140" cy="276999"/>
          </a:xfrm>
          <a:prstGeom prst="rect">
            <a:avLst/>
          </a:prstGeom>
          <a:noFill/>
          <a:ln>
            <a:solidFill>
              <a:schemeClr val="tx1"/>
            </a:solidFill>
          </a:ln>
        </p:spPr>
        <p:txBody>
          <a:bodyPr wrap="square" rtlCol="0">
            <a:spAutoFit/>
          </a:bodyPr>
          <a:lstStyle/>
          <a:p>
            <a:r>
              <a:rPr lang="fr-FR" sz="1200" b="1" dirty="0"/>
              <a:t>FT36 : Cisailler</a:t>
            </a:r>
            <a:endParaRPr lang="fr-FR" sz="1200" dirty="0"/>
          </a:p>
        </p:txBody>
      </p:sp>
      <p:cxnSp>
        <p:nvCxnSpPr>
          <p:cNvPr id="76" name="Connecteur droit 75">
            <a:extLst>
              <a:ext uri="{FF2B5EF4-FFF2-40B4-BE49-F238E27FC236}">
                <a16:creationId xmlns:a16="http://schemas.microsoft.com/office/drawing/2014/main" xmlns="" id="{663DC5ED-5959-41CE-B374-1D573CF23F54}"/>
              </a:ext>
            </a:extLst>
          </p:cNvPr>
          <p:cNvCxnSpPr>
            <a:cxnSpLocks/>
          </p:cNvCxnSpPr>
          <p:nvPr/>
        </p:nvCxnSpPr>
        <p:spPr>
          <a:xfrm>
            <a:off x="6836020" y="6388374"/>
            <a:ext cx="173064" cy="0"/>
          </a:xfrm>
          <a:prstGeom prst="line">
            <a:avLst/>
          </a:prstGeom>
          <a:ln w="12700"/>
        </p:spPr>
        <p:style>
          <a:lnRef idx="1">
            <a:schemeClr val="dk1"/>
          </a:lnRef>
          <a:fillRef idx="0">
            <a:schemeClr val="dk1"/>
          </a:fillRef>
          <a:effectRef idx="0">
            <a:schemeClr val="dk1"/>
          </a:effectRef>
          <a:fontRef idx="minor">
            <a:schemeClr val="tx1"/>
          </a:fontRef>
        </p:style>
      </p:cxnSp>
      <p:sp>
        <p:nvSpPr>
          <p:cNvPr id="77" name="Ellipse 76">
            <a:extLst>
              <a:ext uri="{FF2B5EF4-FFF2-40B4-BE49-F238E27FC236}">
                <a16:creationId xmlns:a16="http://schemas.microsoft.com/office/drawing/2014/main" xmlns="" id="{DCB24297-300F-42CC-A581-F43EDA5DA204}"/>
              </a:ext>
            </a:extLst>
          </p:cNvPr>
          <p:cNvSpPr/>
          <p:nvPr/>
        </p:nvSpPr>
        <p:spPr>
          <a:xfrm>
            <a:off x="9566476" y="6141461"/>
            <a:ext cx="2101987" cy="48946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78" name="Connecteur droit 77">
            <a:extLst>
              <a:ext uri="{FF2B5EF4-FFF2-40B4-BE49-F238E27FC236}">
                <a16:creationId xmlns:a16="http://schemas.microsoft.com/office/drawing/2014/main" xmlns="" id="{1C5FB827-4C76-4774-AF62-B0849C154A10}"/>
              </a:ext>
            </a:extLst>
          </p:cNvPr>
          <p:cNvCxnSpPr>
            <a:cxnSpLocks/>
            <a:stCxn id="75" idx="3"/>
            <a:endCxn id="77" idx="2"/>
          </p:cNvCxnSpPr>
          <p:nvPr/>
        </p:nvCxnSpPr>
        <p:spPr>
          <a:xfrm>
            <a:off x="9266580" y="6380078"/>
            <a:ext cx="299896" cy="6118"/>
          </a:xfrm>
          <a:prstGeom prst="line">
            <a:avLst/>
          </a:prstGeom>
          <a:ln w="12700"/>
        </p:spPr>
        <p:style>
          <a:lnRef idx="1">
            <a:schemeClr val="dk1"/>
          </a:lnRef>
          <a:fillRef idx="0">
            <a:schemeClr val="dk1"/>
          </a:fillRef>
          <a:effectRef idx="0">
            <a:schemeClr val="dk1"/>
          </a:effectRef>
          <a:fontRef idx="minor">
            <a:schemeClr val="tx1"/>
          </a:fontRef>
        </p:style>
      </p:cxnSp>
      <p:sp>
        <p:nvSpPr>
          <p:cNvPr id="13" name="ZoneTexte 12">
            <a:extLst>
              <a:ext uri="{FF2B5EF4-FFF2-40B4-BE49-F238E27FC236}">
                <a16:creationId xmlns:a16="http://schemas.microsoft.com/office/drawing/2014/main" xmlns="" id="{0A5CC9AB-5EF5-4E9D-ACFA-F75EDF6FED0B}"/>
              </a:ext>
            </a:extLst>
          </p:cNvPr>
          <p:cNvSpPr txBox="1"/>
          <p:nvPr/>
        </p:nvSpPr>
        <p:spPr>
          <a:xfrm>
            <a:off x="5848109" y="5906748"/>
            <a:ext cx="999475" cy="584775"/>
          </a:xfrm>
          <a:prstGeom prst="rect">
            <a:avLst/>
          </a:prstGeom>
          <a:noFill/>
        </p:spPr>
        <p:txBody>
          <a:bodyPr wrap="square" rtlCol="0">
            <a:spAutoFit/>
          </a:bodyPr>
          <a:lstStyle/>
          <a:p>
            <a:r>
              <a:rPr lang="fr-FR" sz="800" dirty="0"/>
              <a:t>Fiche de branchement du cordon au sécateur</a:t>
            </a:r>
          </a:p>
        </p:txBody>
      </p:sp>
      <p:sp>
        <p:nvSpPr>
          <p:cNvPr id="83" name="ZoneTexte 82">
            <a:extLst>
              <a:ext uri="{FF2B5EF4-FFF2-40B4-BE49-F238E27FC236}">
                <a16:creationId xmlns:a16="http://schemas.microsoft.com/office/drawing/2014/main" xmlns="" id="{7E02C605-0099-4FF4-8975-7BCB10D94317}"/>
              </a:ext>
            </a:extLst>
          </p:cNvPr>
          <p:cNvSpPr txBox="1"/>
          <p:nvPr/>
        </p:nvSpPr>
        <p:spPr>
          <a:xfrm>
            <a:off x="4648330" y="5944901"/>
            <a:ext cx="999475" cy="338554"/>
          </a:xfrm>
          <a:prstGeom prst="rect">
            <a:avLst/>
          </a:prstGeom>
          <a:noFill/>
        </p:spPr>
        <p:txBody>
          <a:bodyPr wrap="square" rtlCol="0">
            <a:spAutoFit/>
          </a:bodyPr>
          <a:lstStyle/>
          <a:p>
            <a:r>
              <a:rPr lang="fr-FR" sz="800" dirty="0"/>
              <a:t>Cordon sécateur</a:t>
            </a:r>
          </a:p>
        </p:txBody>
      </p:sp>
      <p:sp>
        <p:nvSpPr>
          <p:cNvPr id="84" name="ZoneTexte 83">
            <a:extLst>
              <a:ext uri="{FF2B5EF4-FFF2-40B4-BE49-F238E27FC236}">
                <a16:creationId xmlns:a16="http://schemas.microsoft.com/office/drawing/2014/main" xmlns="" id="{25E5E438-2788-4E81-A33C-231933504C96}"/>
              </a:ext>
            </a:extLst>
          </p:cNvPr>
          <p:cNvSpPr txBox="1"/>
          <p:nvPr/>
        </p:nvSpPr>
        <p:spPr>
          <a:xfrm>
            <a:off x="5257876" y="4081562"/>
            <a:ext cx="999475" cy="215444"/>
          </a:xfrm>
          <a:prstGeom prst="rect">
            <a:avLst/>
          </a:prstGeom>
          <a:noFill/>
        </p:spPr>
        <p:txBody>
          <a:bodyPr wrap="square" rtlCol="0">
            <a:spAutoFit/>
          </a:bodyPr>
          <a:lstStyle/>
          <a:p>
            <a:r>
              <a:rPr lang="fr-FR" sz="800" dirty="0"/>
              <a:t>Portage</a:t>
            </a:r>
          </a:p>
        </p:txBody>
      </p:sp>
      <p:sp>
        <p:nvSpPr>
          <p:cNvPr id="85" name="ZoneTexte 84">
            <a:extLst>
              <a:ext uri="{FF2B5EF4-FFF2-40B4-BE49-F238E27FC236}">
                <a16:creationId xmlns:a16="http://schemas.microsoft.com/office/drawing/2014/main" xmlns="" id="{BAE0C3B7-6CB6-4017-A8ED-56B8BF5FB125}"/>
              </a:ext>
            </a:extLst>
          </p:cNvPr>
          <p:cNvSpPr txBox="1"/>
          <p:nvPr/>
        </p:nvSpPr>
        <p:spPr>
          <a:xfrm>
            <a:off x="5935537" y="4062477"/>
            <a:ext cx="999475" cy="584775"/>
          </a:xfrm>
          <a:prstGeom prst="rect">
            <a:avLst/>
          </a:prstGeom>
          <a:noFill/>
        </p:spPr>
        <p:txBody>
          <a:bodyPr wrap="square" rtlCol="0">
            <a:spAutoFit/>
          </a:bodyPr>
          <a:lstStyle/>
          <a:p>
            <a:r>
              <a:rPr lang="fr-FR" sz="800" dirty="0"/>
              <a:t>Boitier de commande (carte électronique)</a:t>
            </a:r>
          </a:p>
        </p:txBody>
      </p:sp>
      <p:sp>
        <p:nvSpPr>
          <p:cNvPr id="86" name="ZoneTexte 85">
            <a:extLst>
              <a:ext uri="{FF2B5EF4-FFF2-40B4-BE49-F238E27FC236}">
                <a16:creationId xmlns:a16="http://schemas.microsoft.com/office/drawing/2014/main" xmlns="" id="{2968BDC1-5A73-4C62-B809-7B68BE3360E5}"/>
              </a:ext>
            </a:extLst>
          </p:cNvPr>
          <p:cNvSpPr txBox="1"/>
          <p:nvPr/>
        </p:nvSpPr>
        <p:spPr>
          <a:xfrm>
            <a:off x="4226746" y="5095705"/>
            <a:ext cx="999475" cy="338554"/>
          </a:xfrm>
          <a:prstGeom prst="rect">
            <a:avLst/>
          </a:prstGeom>
          <a:noFill/>
        </p:spPr>
        <p:txBody>
          <a:bodyPr wrap="square" rtlCol="0">
            <a:spAutoFit/>
          </a:bodyPr>
          <a:lstStyle/>
          <a:p>
            <a:r>
              <a:rPr lang="fr-FR" sz="800" dirty="0"/>
              <a:t>Interrupteur « ON-OFF »</a:t>
            </a:r>
          </a:p>
        </p:txBody>
      </p:sp>
    </p:spTree>
    <p:extLst>
      <p:ext uri="{BB962C8B-B14F-4D97-AF65-F5344CB8AC3E}">
        <p14:creationId xmlns:p14="http://schemas.microsoft.com/office/powerpoint/2010/main" xmlns="" val="1461953379"/>
      </p:ext>
    </p:extLst>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flèche&#10;&#10;Description générée automatiquement">
            <a:extLst>
              <a:ext uri="{FF2B5EF4-FFF2-40B4-BE49-F238E27FC236}">
                <a16:creationId xmlns:a16="http://schemas.microsoft.com/office/drawing/2014/main" xmlns="" id="{5744A0D6-F359-B442-651C-9215D859D786}"/>
              </a:ext>
            </a:extLst>
          </p:cNvPr>
          <p:cNvPicPr>
            <a:picLocks noChangeAspect="1"/>
          </p:cNvPicPr>
          <p:nvPr/>
        </p:nvPicPr>
        <p:blipFill>
          <a:blip r:embed="rId2"/>
          <a:stretch>
            <a:fillRect/>
          </a:stretch>
        </p:blipFill>
        <p:spPr>
          <a:xfrm>
            <a:off x="1503813" y="317044"/>
            <a:ext cx="5132009" cy="5855156"/>
          </a:xfrm>
          <a:prstGeom prst="rect">
            <a:avLst/>
          </a:prstGeom>
        </p:spPr>
      </p:pic>
      <p:pic>
        <p:nvPicPr>
          <p:cNvPr id="5" name="Image 4">
            <a:extLst>
              <a:ext uri="{FF2B5EF4-FFF2-40B4-BE49-F238E27FC236}">
                <a16:creationId xmlns:a16="http://schemas.microsoft.com/office/drawing/2014/main" xmlns="" id="{CA00FD57-E9C9-41B1-C39A-376D3AC66ECA}"/>
              </a:ext>
            </a:extLst>
          </p:cNvPr>
          <p:cNvPicPr>
            <a:picLocks noChangeAspect="1"/>
          </p:cNvPicPr>
          <p:nvPr/>
        </p:nvPicPr>
        <p:blipFill>
          <a:blip r:embed="rId3"/>
          <a:stretch>
            <a:fillRect/>
          </a:stretch>
        </p:blipFill>
        <p:spPr>
          <a:xfrm>
            <a:off x="7025968" y="3571185"/>
            <a:ext cx="4592187" cy="2601015"/>
          </a:xfrm>
          <a:prstGeom prst="rect">
            <a:avLst/>
          </a:prstGeom>
        </p:spPr>
      </p:pic>
    </p:spTree>
    <p:extLst>
      <p:ext uri="{BB962C8B-B14F-4D97-AF65-F5344CB8AC3E}">
        <p14:creationId xmlns:p14="http://schemas.microsoft.com/office/powerpoint/2010/main" xmlns="" val="26301127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ciel&#10;&#10;Description générée automatiquement">
            <a:extLst>
              <a:ext uri="{FF2B5EF4-FFF2-40B4-BE49-F238E27FC236}">
                <a16:creationId xmlns:a16="http://schemas.microsoft.com/office/drawing/2014/main" xmlns="" id="{145F3684-1D5F-E196-E307-92DF645DD76F}"/>
              </a:ext>
            </a:extLst>
          </p:cNvPr>
          <p:cNvPicPr>
            <a:picLocks noChangeAspect="1"/>
          </p:cNvPicPr>
          <p:nvPr/>
        </p:nvPicPr>
        <p:blipFill>
          <a:blip r:embed="rId2"/>
          <a:stretch>
            <a:fillRect/>
          </a:stretch>
        </p:blipFill>
        <p:spPr>
          <a:xfrm rot="16200000">
            <a:off x="2950899" y="-396838"/>
            <a:ext cx="5880210" cy="8106197"/>
          </a:xfrm>
          <a:prstGeom prst="rect">
            <a:avLst/>
          </a:prstGeom>
        </p:spPr>
      </p:pic>
      <p:sp>
        <p:nvSpPr>
          <p:cNvPr id="4" name="ZoneTexte 3">
            <a:extLst>
              <a:ext uri="{FF2B5EF4-FFF2-40B4-BE49-F238E27FC236}">
                <a16:creationId xmlns:a16="http://schemas.microsoft.com/office/drawing/2014/main" xmlns="" id="{224ADADE-FD05-7814-2A45-333D6B55DE66}"/>
              </a:ext>
            </a:extLst>
          </p:cNvPr>
          <p:cNvSpPr txBox="1"/>
          <p:nvPr/>
        </p:nvSpPr>
        <p:spPr>
          <a:xfrm>
            <a:off x="2783059" y="51067"/>
            <a:ext cx="9963150" cy="523220"/>
          </a:xfrm>
          <a:prstGeom prst="rect">
            <a:avLst/>
          </a:prstGeom>
          <a:noFill/>
        </p:spPr>
        <p:txBody>
          <a:bodyPr wrap="square" rtlCol="0">
            <a:spAutoFit/>
          </a:bodyPr>
          <a:lstStyle/>
          <a:p>
            <a:r>
              <a:rPr lang="fr-FR" sz="2800" b="1" dirty="0"/>
              <a:t>Autre conception</a:t>
            </a:r>
          </a:p>
        </p:txBody>
      </p:sp>
    </p:spTree>
    <p:extLst>
      <p:ext uri="{BB962C8B-B14F-4D97-AF65-F5344CB8AC3E}">
        <p14:creationId xmlns:p14="http://schemas.microsoft.com/office/powerpoint/2010/main" xmlns="" val="3957758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xmlns="" id="{C07F8D55-7921-4555-A26D-D91C719256E6}"/>
              </a:ext>
            </a:extLst>
          </p:cNvPr>
          <p:cNvSpPr txBox="1"/>
          <p:nvPr/>
        </p:nvSpPr>
        <p:spPr>
          <a:xfrm>
            <a:off x="2930680" y="269207"/>
            <a:ext cx="2309651" cy="692330"/>
          </a:xfrm>
          <a:prstGeom prst="rect">
            <a:avLst/>
          </a:prstGeom>
        </p:spPr>
        <p:txBody>
          <a:bodyPr vert="horz" lIns="91440" tIns="45720" rIns="91440" bIns="45720" rtlCol="0" anchor="b">
            <a:normAutofit fontScale="85000" lnSpcReduction="10000"/>
          </a:bodyPr>
          <a:lstStyle/>
          <a:p>
            <a:pPr>
              <a:lnSpc>
                <a:spcPct val="90000"/>
              </a:lnSpc>
              <a:spcBef>
                <a:spcPct val="0"/>
              </a:spcBef>
              <a:spcAft>
                <a:spcPts val="600"/>
              </a:spcAft>
            </a:pPr>
            <a:r>
              <a:rPr lang="en-US" sz="4200" b="1" dirty="0" err="1">
                <a:solidFill>
                  <a:schemeClr val="tx1">
                    <a:lumMod val="85000"/>
                    <a:lumOff val="15000"/>
                  </a:schemeClr>
                </a:solidFill>
                <a:latin typeface="+mj-lt"/>
                <a:ea typeface="+mj-ea"/>
                <a:cs typeface="+mj-cs"/>
              </a:rPr>
              <a:t>Clientèle</a:t>
            </a:r>
            <a:r>
              <a:rPr lang="en-US" sz="4200" b="1" dirty="0">
                <a:solidFill>
                  <a:schemeClr val="tx1">
                    <a:lumMod val="85000"/>
                    <a:lumOff val="15000"/>
                  </a:schemeClr>
                </a:solidFill>
                <a:latin typeface="+mj-lt"/>
                <a:ea typeface="+mj-ea"/>
                <a:cs typeface="+mj-cs"/>
              </a:rPr>
              <a:t> </a:t>
            </a:r>
          </a:p>
        </p:txBody>
      </p:sp>
      <p:pic>
        <p:nvPicPr>
          <p:cNvPr id="4" name="Image 3">
            <a:extLst>
              <a:ext uri="{FF2B5EF4-FFF2-40B4-BE49-F238E27FC236}">
                <a16:creationId xmlns:a16="http://schemas.microsoft.com/office/drawing/2014/main" xmlns="" id="{C15074B4-077E-4B69-92D8-A1A1C78D8807}"/>
              </a:ext>
            </a:extLst>
          </p:cNvPr>
          <p:cNvPicPr>
            <a:picLocks noChangeAspect="1"/>
          </p:cNvPicPr>
          <p:nvPr/>
        </p:nvPicPr>
        <p:blipFill>
          <a:blip r:embed="rId2"/>
          <a:stretch>
            <a:fillRect/>
          </a:stretch>
        </p:blipFill>
        <p:spPr>
          <a:xfrm>
            <a:off x="5850049" y="114179"/>
            <a:ext cx="1540263" cy="852544"/>
          </a:xfrm>
          <a:prstGeom prst="rect">
            <a:avLst/>
          </a:prstGeom>
        </p:spPr>
      </p:pic>
      <p:sp>
        <p:nvSpPr>
          <p:cNvPr id="7" name="ZoneTexte 6">
            <a:extLst>
              <a:ext uri="{FF2B5EF4-FFF2-40B4-BE49-F238E27FC236}">
                <a16:creationId xmlns:a16="http://schemas.microsoft.com/office/drawing/2014/main" xmlns="" id="{6950E9CF-D9D4-4ACC-912B-EB9AAFE2244C}"/>
              </a:ext>
            </a:extLst>
          </p:cNvPr>
          <p:cNvSpPr txBox="1"/>
          <p:nvPr/>
        </p:nvSpPr>
        <p:spPr>
          <a:xfrm>
            <a:off x="1088774" y="1763781"/>
            <a:ext cx="1998617" cy="369332"/>
          </a:xfrm>
          <a:prstGeom prst="rect">
            <a:avLst/>
          </a:prstGeom>
          <a:noFill/>
        </p:spPr>
        <p:txBody>
          <a:bodyPr wrap="square" rtlCol="0">
            <a:spAutoFit/>
          </a:bodyPr>
          <a:lstStyle/>
          <a:p>
            <a:r>
              <a:rPr lang="fr-FR" dirty="0"/>
              <a:t>Viticulture</a:t>
            </a:r>
          </a:p>
        </p:txBody>
      </p:sp>
      <p:sp>
        <p:nvSpPr>
          <p:cNvPr id="8" name="ZoneTexte 7">
            <a:extLst>
              <a:ext uri="{FF2B5EF4-FFF2-40B4-BE49-F238E27FC236}">
                <a16:creationId xmlns:a16="http://schemas.microsoft.com/office/drawing/2014/main" xmlns="" id="{676F49CB-0B18-42C6-A079-B87FF2FDF146}"/>
              </a:ext>
            </a:extLst>
          </p:cNvPr>
          <p:cNvSpPr txBox="1"/>
          <p:nvPr/>
        </p:nvSpPr>
        <p:spPr>
          <a:xfrm>
            <a:off x="3553362" y="1625282"/>
            <a:ext cx="5085276" cy="646331"/>
          </a:xfrm>
          <a:prstGeom prst="rect">
            <a:avLst/>
          </a:prstGeom>
          <a:noFill/>
        </p:spPr>
        <p:txBody>
          <a:bodyPr wrap="square" rtlCol="0">
            <a:spAutoFit/>
          </a:bodyPr>
          <a:lstStyle/>
          <a:p>
            <a:r>
              <a:rPr lang="fr-FR" dirty="0"/>
              <a:t>Pour tous les travaux de taille de formation des ceps et de taille de fructification</a:t>
            </a:r>
          </a:p>
        </p:txBody>
      </p:sp>
      <p:pic>
        <p:nvPicPr>
          <p:cNvPr id="9" name="Image 8">
            <a:extLst>
              <a:ext uri="{FF2B5EF4-FFF2-40B4-BE49-F238E27FC236}">
                <a16:creationId xmlns:a16="http://schemas.microsoft.com/office/drawing/2014/main" xmlns="" id="{5E188169-96AD-4672-8DD5-37CCBEE6B4AC}"/>
              </a:ext>
            </a:extLst>
          </p:cNvPr>
          <p:cNvPicPr>
            <a:picLocks noChangeAspect="1"/>
          </p:cNvPicPr>
          <p:nvPr/>
        </p:nvPicPr>
        <p:blipFill>
          <a:blip r:embed="rId3"/>
          <a:stretch>
            <a:fillRect/>
          </a:stretch>
        </p:blipFill>
        <p:spPr>
          <a:xfrm>
            <a:off x="9492863" y="802150"/>
            <a:ext cx="2396802" cy="1342209"/>
          </a:xfrm>
          <a:prstGeom prst="rect">
            <a:avLst/>
          </a:prstGeom>
        </p:spPr>
      </p:pic>
      <p:sp>
        <p:nvSpPr>
          <p:cNvPr id="11" name="ZoneTexte 10">
            <a:extLst>
              <a:ext uri="{FF2B5EF4-FFF2-40B4-BE49-F238E27FC236}">
                <a16:creationId xmlns:a16="http://schemas.microsoft.com/office/drawing/2014/main" xmlns="" id="{929FCA10-7CA0-4056-9E01-F89A4DC7E667}"/>
              </a:ext>
            </a:extLst>
          </p:cNvPr>
          <p:cNvSpPr txBox="1"/>
          <p:nvPr/>
        </p:nvSpPr>
        <p:spPr>
          <a:xfrm>
            <a:off x="1047992" y="2934852"/>
            <a:ext cx="1759004" cy="369332"/>
          </a:xfrm>
          <a:prstGeom prst="rect">
            <a:avLst/>
          </a:prstGeom>
          <a:noFill/>
        </p:spPr>
        <p:txBody>
          <a:bodyPr wrap="square">
            <a:spAutoFit/>
          </a:bodyPr>
          <a:lstStyle/>
          <a:p>
            <a:r>
              <a:rPr lang="fr-FR" dirty="0"/>
              <a:t>Arboriculture</a:t>
            </a:r>
          </a:p>
        </p:txBody>
      </p:sp>
      <p:sp>
        <p:nvSpPr>
          <p:cNvPr id="13" name="ZoneTexte 12">
            <a:extLst>
              <a:ext uri="{FF2B5EF4-FFF2-40B4-BE49-F238E27FC236}">
                <a16:creationId xmlns:a16="http://schemas.microsoft.com/office/drawing/2014/main" xmlns="" id="{7D26508F-9120-49DB-8541-9D7957684F2E}"/>
              </a:ext>
            </a:extLst>
          </p:cNvPr>
          <p:cNvSpPr txBox="1"/>
          <p:nvPr/>
        </p:nvSpPr>
        <p:spPr>
          <a:xfrm>
            <a:off x="3484822" y="2594117"/>
            <a:ext cx="6097772" cy="1200329"/>
          </a:xfrm>
          <a:prstGeom prst="rect">
            <a:avLst/>
          </a:prstGeom>
          <a:noFill/>
        </p:spPr>
        <p:txBody>
          <a:bodyPr wrap="square">
            <a:spAutoFit/>
          </a:bodyPr>
          <a:lstStyle/>
          <a:p>
            <a:r>
              <a:rPr lang="fr-FR" dirty="0"/>
              <a:t>Pour tous les travaux de taille de formation et</a:t>
            </a:r>
          </a:p>
          <a:p>
            <a:r>
              <a:rPr lang="fr-FR" dirty="0"/>
              <a:t>de taille de fructification. élagage et rajeunissement</a:t>
            </a:r>
          </a:p>
          <a:p>
            <a:r>
              <a:rPr lang="fr-FR" dirty="0"/>
              <a:t>des arbres et des arbustes. Limitation</a:t>
            </a:r>
          </a:p>
          <a:p>
            <a:r>
              <a:rPr lang="fr-FR" dirty="0"/>
              <a:t>du développement de la végétation.</a:t>
            </a:r>
          </a:p>
        </p:txBody>
      </p:sp>
      <p:pic>
        <p:nvPicPr>
          <p:cNvPr id="16" name="Image 15">
            <a:extLst>
              <a:ext uri="{FF2B5EF4-FFF2-40B4-BE49-F238E27FC236}">
                <a16:creationId xmlns:a16="http://schemas.microsoft.com/office/drawing/2014/main" xmlns="" id="{1922D82E-6EB0-4E92-9C5A-970CC5A211B9}"/>
              </a:ext>
            </a:extLst>
          </p:cNvPr>
          <p:cNvPicPr>
            <a:picLocks noChangeAspect="1"/>
          </p:cNvPicPr>
          <p:nvPr/>
        </p:nvPicPr>
        <p:blipFill>
          <a:blip r:embed="rId4"/>
          <a:stretch>
            <a:fillRect/>
          </a:stretch>
        </p:blipFill>
        <p:spPr>
          <a:xfrm>
            <a:off x="9582594" y="2289544"/>
            <a:ext cx="2186763" cy="1637961"/>
          </a:xfrm>
          <a:prstGeom prst="rect">
            <a:avLst/>
          </a:prstGeom>
        </p:spPr>
      </p:pic>
      <p:sp>
        <p:nvSpPr>
          <p:cNvPr id="18" name="ZoneTexte 17">
            <a:extLst>
              <a:ext uri="{FF2B5EF4-FFF2-40B4-BE49-F238E27FC236}">
                <a16:creationId xmlns:a16="http://schemas.microsoft.com/office/drawing/2014/main" xmlns="" id="{EF64EE9D-22C8-422E-99A2-9F38EE740D89}"/>
              </a:ext>
            </a:extLst>
          </p:cNvPr>
          <p:cNvSpPr txBox="1"/>
          <p:nvPr/>
        </p:nvSpPr>
        <p:spPr>
          <a:xfrm>
            <a:off x="1047992" y="4573314"/>
            <a:ext cx="6097772" cy="369332"/>
          </a:xfrm>
          <a:prstGeom prst="rect">
            <a:avLst/>
          </a:prstGeom>
          <a:noFill/>
        </p:spPr>
        <p:txBody>
          <a:bodyPr wrap="square">
            <a:spAutoFit/>
          </a:bodyPr>
          <a:lstStyle/>
          <a:p>
            <a:r>
              <a:rPr lang="fr-FR" dirty="0"/>
              <a:t>Horticulture</a:t>
            </a:r>
          </a:p>
        </p:txBody>
      </p:sp>
      <p:sp>
        <p:nvSpPr>
          <p:cNvPr id="20" name="ZoneTexte 19">
            <a:extLst>
              <a:ext uri="{FF2B5EF4-FFF2-40B4-BE49-F238E27FC236}">
                <a16:creationId xmlns:a16="http://schemas.microsoft.com/office/drawing/2014/main" xmlns="" id="{9228185D-0A91-4FE1-A390-A10AD08FF4F9}"/>
              </a:ext>
            </a:extLst>
          </p:cNvPr>
          <p:cNvSpPr txBox="1"/>
          <p:nvPr/>
        </p:nvSpPr>
        <p:spPr>
          <a:xfrm>
            <a:off x="3484822" y="4367678"/>
            <a:ext cx="6097772" cy="923330"/>
          </a:xfrm>
          <a:prstGeom prst="rect">
            <a:avLst/>
          </a:prstGeom>
          <a:noFill/>
        </p:spPr>
        <p:txBody>
          <a:bodyPr wrap="square">
            <a:spAutoFit/>
          </a:bodyPr>
          <a:lstStyle/>
          <a:p>
            <a:r>
              <a:rPr lang="fr-FR" dirty="0"/>
              <a:t>Pour tous les travaux de taille et de rajeunissement</a:t>
            </a:r>
          </a:p>
          <a:p>
            <a:r>
              <a:rPr lang="fr-FR" dirty="0"/>
              <a:t>des végétaux ainsi que pour la récolte</a:t>
            </a:r>
          </a:p>
          <a:p>
            <a:r>
              <a:rPr lang="fr-FR" dirty="0"/>
              <a:t>de fleurs.</a:t>
            </a:r>
          </a:p>
        </p:txBody>
      </p:sp>
      <p:pic>
        <p:nvPicPr>
          <p:cNvPr id="23" name="Image 22">
            <a:extLst>
              <a:ext uri="{FF2B5EF4-FFF2-40B4-BE49-F238E27FC236}">
                <a16:creationId xmlns:a16="http://schemas.microsoft.com/office/drawing/2014/main" xmlns="" id="{6A45DD2A-FB3D-4CD1-9B06-098C9861B7C9}"/>
              </a:ext>
            </a:extLst>
          </p:cNvPr>
          <p:cNvPicPr>
            <a:picLocks noChangeAspect="1"/>
          </p:cNvPicPr>
          <p:nvPr/>
        </p:nvPicPr>
        <p:blipFill>
          <a:blip r:embed="rId5"/>
          <a:stretch>
            <a:fillRect/>
          </a:stretch>
        </p:blipFill>
        <p:spPr>
          <a:xfrm>
            <a:off x="9756282" y="4030531"/>
            <a:ext cx="1879330" cy="1407683"/>
          </a:xfrm>
          <a:prstGeom prst="rect">
            <a:avLst/>
          </a:prstGeom>
        </p:spPr>
      </p:pic>
      <p:sp>
        <p:nvSpPr>
          <p:cNvPr id="25" name="ZoneTexte 24">
            <a:extLst>
              <a:ext uri="{FF2B5EF4-FFF2-40B4-BE49-F238E27FC236}">
                <a16:creationId xmlns:a16="http://schemas.microsoft.com/office/drawing/2014/main" xmlns="" id="{F3FA74B6-2C7C-4A17-8587-95C5CB552461}"/>
              </a:ext>
            </a:extLst>
          </p:cNvPr>
          <p:cNvSpPr txBox="1"/>
          <p:nvPr/>
        </p:nvSpPr>
        <p:spPr>
          <a:xfrm>
            <a:off x="1041472" y="5849076"/>
            <a:ext cx="2041971" cy="369332"/>
          </a:xfrm>
          <a:prstGeom prst="rect">
            <a:avLst/>
          </a:prstGeom>
          <a:noFill/>
        </p:spPr>
        <p:txBody>
          <a:bodyPr wrap="square">
            <a:spAutoFit/>
          </a:bodyPr>
          <a:lstStyle/>
          <a:p>
            <a:r>
              <a:rPr lang="fr-FR" dirty="0"/>
              <a:t>Parcs et jardins</a:t>
            </a:r>
          </a:p>
        </p:txBody>
      </p:sp>
      <p:sp>
        <p:nvSpPr>
          <p:cNvPr id="27" name="ZoneTexte 26">
            <a:extLst>
              <a:ext uri="{FF2B5EF4-FFF2-40B4-BE49-F238E27FC236}">
                <a16:creationId xmlns:a16="http://schemas.microsoft.com/office/drawing/2014/main" xmlns="" id="{836C8394-C3AD-46D2-8D7C-C0578095341E}"/>
              </a:ext>
            </a:extLst>
          </p:cNvPr>
          <p:cNvSpPr txBox="1"/>
          <p:nvPr/>
        </p:nvSpPr>
        <p:spPr>
          <a:xfrm>
            <a:off x="3484823" y="5456145"/>
            <a:ext cx="6541680" cy="1200329"/>
          </a:xfrm>
          <a:prstGeom prst="rect">
            <a:avLst/>
          </a:prstGeom>
          <a:noFill/>
        </p:spPr>
        <p:txBody>
          <a:bodyPr wrap="square">
            <a:spAutoFit/>
          </a:bodyPr>
          <a:lstStyle/>
          <a:p>
            <a:r>
              <a:rPr lang="fr-FR" dirty="0"/>
              <a:t>Pour tous les travaux d’élagage et de rajeunissement</a:t>
            </a:r>
          </a:p>
          <a:p>
            <a:r>
              <a:rPr lang="fr-FR" dirty="0"/>
              <a:t>des arbres, arbustes et buissons.</a:t>
            </a:r>
          </a:p>
          <a:p>
            <a:r>
              <a:rPr lang="fr-FR" dirty="0"/>
              <a:t>Entretien et nettoyage des parcelles, des haies et des massifs floraux.</a:t>
            </a:r>
          </a:p>
        </p:txBody>
      </p:sp>
      <p:pic>
        <p:nvPicPr>
          <p:cNvPr id="28" name="Image 27">
            <a:extLst>
              <a:ext uri="{FF2B5EF4-FFF2-40B4-BE49-F238E27FC236}">
                <a16:creationId xmlns:a16="http://schemas.microsoft.com/office/drawing/2014/main" xmlns="" id="{B00B60D1-2BBC-4576-95E4-DA06F55C94E0}"/>
              </a:ext>
            </a:extLst>
          </p:cNvPr>
          <p:cNvPicPr>
            <a:picLocks noChangeAspect="1"/>
          </p:cNvPicPr>
          <p:nvPr/>
        </p:nvPicPr>
        <p:blipFill>
          <a:blip r:embed="rId6"/>
          <a:stretch>
            <a:fillRect/>
          </a:stretch>
        </p:blipFill>
        <p:spPr>
          <a:xfrm>
            <a:off x="10026503" y="5521340"/>
            <a:ext cx="1803773" cy="1200329"/>
          </a:xfrm>
          <a:prstGeom prst="rect">
            <a:avLst/>
          </a:prstGeom>
        </p:spPr>
      </p:pic>
    </p:spTree>
    <p:extLst>
      <p:ext uri="{BB962C8B-B14F-4D97-AF65-F5344CB8AC3E}">
        <p14:creationId xmlns:p14="http://schemas.microsoft.com/office/powerpoint/2010/main" xmlns="" val="913255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able&#10;&#10;Description générée automatiquement">
            <a:extLst>
              <a:ext uri="{FF2B5EF4-FFF2-40B4-BE49-F238E27FC236}">
                <a16:creationId xmlns:a16="http://schemas.microsoft.com/office/drawing/2014/main" xmlns="" id="{C533D59A-7034-CB1F-3E11-64EACDECF4B4}"/>
              </a:ext>
            </a:extLst>
          </p:cNvPr>
          <p:cNvPicPr>
            <a:picLocks noChangeAspect="1"/>
          </p:cNvPicPr>
          <p:nvPr/>
        </p:nvPicPr>
        <p:blipFill>
          <a:blip r:embed="rId2"/>
          <a:stretch>
            <a:fillRect/>
          </a:stretch>
        </p:blipFill>
        <p:spPr>
          <a:xfrm>
            <a:off x="2238092" y="434718"/>
            <a:ext cx="4058216" cy="3677163"/>
          </a:xfrm>
          <a:prstGeom prst="rect">
            <a:avLst/>
          </a:prstGeom>
        </p:spPr>
      </p:pic>
      <p:pic>
        <p:nvPicPr>
          <p:cNvPr id="5" name="Image 4">
            <a:extLst>
              <a:ext uri="{FF2B5EF4-FFF2-40B4-BE49-F238E27FC236}">
                <a16:creationId xmlns:a16="http://schemas.microsoft.com/office/drawing/2014/main" xmlns="" id="{0635DBDE-6D1C-1E07-90C0-6E7F9022065E}"/>
              </a:ext>
            </a:extLst>
          </p:cNvPr>
          <p:cNvPicPr>
            <a:picLocks noChangeAspect="1"/>
          </p:cNvPicPr>
          <p:nvPr/>
        </p:nvPicPr>
        <p:blipFill>
          <a:blip r:embed="rId3"/>
          <a:stretch>
            <a:fillRect/>
          </a:stretch>
        </p:blipFill>
        <p:spPr>
          <a:xfrm>
            <a:off x="5079270" y="2324100"/>
            <a:ext cx="6878612" cy="3818399"/>
          </a:xfrm>
          <a:prstGeom prst="rect">
            <a:avLst/>
          </a:prstGeom>
        </p:spPr>
      </p:pic>
      <p:pic>
        <p:nvPicPr>
          <p:cNvPr id="7" name="Image 6">
            <a:extLst>
              <a:ext uri="{FF2B5EF4-FFF2-40B4-BE49-F238E27FC236}">
                <a16:creationId xmlns:a16="http://schemas.microsoft.com/office/drawing/2014/main" xmlns="" id="{6D2BC9C5-AC23-7778-C927-2B4F7B219AA4}"/>
              </a:ext>
            </a:extLst>
          </p:cNvPr>
          <p:cNvPicPr>
            <a:picLocks noChangeAspect="1"/>
          </p:cNvPicPr>
          <p:nvPr/>
        </p:nvPicPr>
        <p:blipFill>
          <a:blip r:embed="rId4"/>
          <a:stretch>
            <a:fillRect/>
          </a:stretch>
        </p:blipFill>
        <p:spPr>
          <a:xfrm>
            <a:off x="1142317" y="1841500"/>
            <a:ext cx="3531130" cy="5016500"/>
          </a:xfrm>
          <a:prstGeom prst="rect">
            <a:avLst/>
          </a:prstGeom>
        </p:spPr>
      </p:pic>
      <p:pic>
        <p:nvPicPr>
          <p:cNvPr id="9" name="Image 8">
            <a:extLst>
              <a:ext uri="{FF2B5EF4-FFF2-40B4-BE49-F238E27FC236}">
                <a16:creationId xmlns:a16="http://schemas.microsoft.com/office/drawing/2014/main" xmlns="" id="{6F55B3E8-627E-7A10-FEFE-EAA4F0B23744}"/>
              </a:ext>
            </a:extLst>
          </p:cNvPr>
          <p:cNvPicPr>
            <a:picLocks noChangeAspect="1"/>
          </p:cNvPicPr>
          <p:nvPr/>
        </p:nvPicPr>
        <p:blipFill>
          <a:blip r:embed="rId5"/>
          <a:stretch>
            <a:fillRect/>
          </a:stretch>
        </p:blipFill>
        <p:spPr>
          <a:xfrm>
            <a:off x="7799071" y="382275"/>
            <a:ext cx="3608460" cy="5212220"/>
          </a:xfrm>
          <a:prstGeom prst="rect">
            <a:avLst/>
          </a:prstGeom>
        </p:spPr>
      </p:pic>
    </p:spTree>
    <p:extLst>
      <p:ext uri="{BB962C8B-B14F-4D97-AF65-F5344CB8AC3E}">
        <p14:creationId xmlns:p14="http://schemas.microsoft.com/office/powerpoint/2010/main" xmlns="" val="1719763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xmlns="" id="{F9847A75-9304-4656-AF79-F719BA59A3BA}"/>
              </a:ext>
            </a:extLst>
          </p:cNvPr>
          <p:cNvSpPr txBox="1"/>
          <p:nvPr/>
        </p:nvSpPr>
        <p:spPr>
          <a:xfrm>
            <a:off x="2682876" y="71264"/>
            <a:ext cx="9963150" cy="523220"/>
          </a:xfrm>
          <a:prstGeom prst="rect">
            <a:avLst/>
          </a:prstGeom>
          <a:noFill/>
        </p:spPr>
        <p:txBody>
          <a:bodyPr wrap="square" rtlCol="0">
            <a:spAutoFit/>
          </a:bodyPr>
          <a:lstStyle/>
          <a:p>
            <a:r>
              <a:rPr lang="fr-FR" sz="2800" b="1" dirty="0"/>
              <a:t>Organisation structurelle : chaine fonctionnelle</a:t>
            </a:r>
          </a:p>
        </p:txBody>
      </p:sp>
      <p:pic>
        <p:nvPicPr>
          <p:cNvPr id="2050" name="Picture 2" descr="Image IPB">
            <a:extLst>
              <a:ext uri="{FF2B5EF4-FFF2-40B4-BE49-F238E27FC236}">
                <a16:creationId xmlns:a16="http://schemas.microsoft.com/office/drawing/2014/main" xmlns="" id="{839DD6B6-D8A9-4D43-A665-FC45A15C95CF}"/>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311400" y="1151466"/>
            <a:ext cx="8559800" cy="5706534"/>
          </a:xfrm>
          <a:prstGeom prst="rect">
            <a:avLst/>
          </a:prstGeom>
          <a:noFill/>
          <a:extLst>
            <a:ext uri="{909E8E84-426E-40DD-AFC4-6F175D3DCCD1}">
              <a14:hiddenFill xmlns:a14="http://schemas.microsoft.com/office/drawing/2010/main" xmlns="">
                <a:solidFill>
                  <a:srgbClr val="FFFFFF"/>
                </a:solidFill>
              </a14:hiddenFill>
            </a:ext>
          </a:extLst>
        </p:spPr>
      </p:pic>
      <p:sp>
        <p:nvSpPr>
          <p:cNvPr id="3" name="ZoneTexte 2">
            <a:extLst>
              <a:ext uri="{FF2B5EF4-FFF2-40B4-BE49-F238E27FC236}">
                <a16:creationId xmlns:a16="http://schemas.microsoft.com/office/drawing/2014/main" xmlns="" id="{0C2823CC-00B1-4DF0-BF17-54A654946393}"/>
              </a:ext>
            </a:extLst>
          </p:cNvPr>
          <p:cNvSpPr txBox="1"/>
          <p:nvPr/>
        </p:nvSpPr>
        <p:spPr>
          <a:xfrm>
            <a:off x="7442200" y="1166044"/>
            <a:ext cx="3187700" cy="461665"/>
          </a:xfrm>
          <a:prstGeom prst="rect">
            <a:avLst/>
          </a:prstGeom>
          <a:solidFill>
            <a:schemeClr val="bg1"/>
          </a:solidFill>
        </p:spPr>
        <p:txBody>
          <a:bodyPr wrap="square" rtlCol="0" anchor="b" anchorCtr="0">
            <a:spAutoFit/>
          </a:bodyPr>
          <a:lstStyle/>
          <a:p>
            <a:pPr algn="ctr"/>
            <a:endParaRPr lang="fr-FR" sz="1200" dirty="0">
              <a:solidFill>
                <a:srgbClr val="FF0000"/>
              </a:solidFill>
            </a:endParaRPr>
          </a:p>
          <a:p>
            <a:pPr algn="ctr"/>
            <a:r>
              <a:rPr lang="fr-FR" sz="1200" dirty="0">
                <a:solidFill>
                  <a:srgbClr val="FF0000"/>
                </a:solidFill>
              </a:rPr>
              <a:t>Information visuelle </a:t>
            </a:r>
          </a:p>
        </p:txBody>
      </p:sp>
      <p:sp>
        <p:nvSpPr>
          <p:cNvPr id="4" name="Rectangle 3">
            <a:extLst>
              <a:ext uri="{FF2B5EF4-FFF2-40B4-BE49-F238E27FC236}">
                <a16:creationId xmlns:a16="http://schemas.microsoft.com/office/drawing/2014/main" xmlns="" id="{9B98A664-CDA9-4167-A6E5-EC794FF0BD32}"/>
              </a:ext>
            </a:extLst>
          </p:cNvPr>
          <p:cNvSpPr/>
          <p:nvPr/>
        </p:nvSpPr>
        <p:spPr>
          <a:xfrm>
            <a:off x="2565400" y="2946400"/>
            <a:ext cx="16256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a:extLst>
              <a:ext uri="{FF2B5EF4-FFF2-40B4-BE49-F238E27FC236}">
                <a16:creationId xmlns:a16="http://schemas.microsoft.com/office/drawing/2014/main" xmlns="" id="{2F21B305-7D65-4A2B-B0EE-E5E210841920}"/>
              </a:ext>
            </a:extLst>
          </p:cNvPr>
          <p:cNvSpPr/>
          <p:nvPr/>
        </p:nvSpPr>
        <p:spPr>
          <a:xfrm>
            <a:off x="4076700" y="3098800"/>
            <a:ext cx="647700" cy="215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xmlns="" id="{126D9445-CD2D-42E6-A9C2-CD9E4D54C245}"/>
              </a:ext>
            </a:extLst>
          </p:cNvPr>
          <p:cNvSpPr txBox="1"/>
          <p:nvPr/>
        </p:nvSpPr>
        <p:spPr>
          <a:xfrm>
            <a:off x="2682876" y="2946400"/>
            <a:ext cx="2133600" cy="276999"/>
          </a:xfrm>
          <a:prstGeom prst="rect">
            <a:avLst/>
          </a:prstGeom>
          <a:noFill/>
        </p:spPr>
        <p:txBody>
          <a:bodyPr wrap="square" rtlCol="0">
            <a:spAutoFit/>
          </a:bodyPr>
          <a:lstStyle/>
          <a:p>
            <a:r>
              <a:rPr lang="fr-FR" sz="1200" dirty="0">
                <a:solidFill>
                  <a:srgbClr val="0070C0"/>
                </a:solidFill>
              </a:rPr>
              <a:t>(Télécommande)</a:t>
            </a:r>
          </a:p>
        </p:txBody>
      </p:sp>
      <p:sp>
        <p:nvSpPr>
          <p:cNvPr id="8" name="ZoneTexte 7">
            <a:extLst>
              <a:ext uri="{FF2B5EF4-FFF2-40B4-BE49-F238E27FC236}">
                <a16:creationId xmlns:a16="http://schemas.microsoft.com/office/drawing/2014/main" xmlns="" id="{1B2BBD6E-A56E-4869-A3D0-274309C35E4E}"/>
              </a:ext>
            </a:extLst>
          </p:cNvPr>
          <p:cNvSpPr txBox="1"/>
          <p:nvPr/>
        </p:nvSpPr>
        <p:spPr>
          <a:xfrm>
            <a:off x="3263534" y="909023"/>
            <a:ext cx="2133599" cy="646331"/>
          </a:xfrm>
          <a:prstGeom prst="rect">
            <a:avLst/>
          </a:prstGeom>
          <a:noFill/>
        </p:spPr>
        <p:txBody>
          <a:bodyPr wrap="square" rtlCol="0">
            <a:spAutoFit/>
          </a:bodyPr>
          <a:lstStyle/>
          <a:p>
            <a:r>
              <a:rPr lang="fr-FR" sz="1200" dirty="0"/>
              <a:t>Bouton « ON-OFF »</a:t>
            </a:r>
          </a:p>
          <a:p>
            <a:r>
              <a:rPr lang="fr-FR" sz="1200" dirty="0"/>
              <a:t>Capteur gâchette</a:t>
            </a:r>
          </a:p>
          <a:p>
            <a:r>
              <a:rPr lang="fr-FR" sz="1200" dirty="0"/>
              <a:t>Mode demi-ouverture</a:t>
            </a:r>
          </a:p>
        </p:txBody>
      </p:sp>
      <p:cxnSp>
        <p:nvCxnSpPr>
          <p:cNvPr id="9" name="Connecteur droit avec flèche 8">
            <a:extLst>
              <a:ext uri="{FF2B5EF4-FFF2-40B4-BE49-F238E27FC236}">
                <a16:creationId xmlns:a16="http://schemas.microsoft.com/office/drawing/2014/main" xmlns="" id="{9B33BEA8-EF2D-4C0C-B6B5-E0ACB0B99CE7}"/>
              </a:ext>
            </a:extLst>
          </p:cNvPr>
          <p:cNvCxnSpPr/>
          <p:nvPr/>
        </p:nvCxnSpPr>
        <p:spPr>
          <a:xfrm>
            <a:off x="4495800" y="1497276"/>
            <a:ext cx="0" cy="801424"/>
          </a:xfrm>
          <a:prstGeom prst="straightConnector1">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1" name="ZoneTexte 10">
            <a:extLst>
              <a:ext uri="{FF2B5EF4-FFF2-40B4-BE49-F238E27FC236}">
                <a16:creationId xmlns:a16="http://schemas.microsoft.com/office/drawing/2014/main" xmlns="" id="{7431D01F-81AF-4B7C-BD5E-A2DB393ADA64}"/>
              </a:ext>
            </a:extLst>
          </p:cNvPr>
          <p:cNvSpPr txBox="1"/>
          <p:nvPr/>
        </p:nvSpPr>
        <p:spPr>
          <a:xfrm>
            <a:off x="5356232" y="666279"/>
            <a:ext cx="1704969" cy="830997"/>
          </a:xfrm>
          <a:prstGeom prst="rect">
            <a:avLst/>
          </a:prstGeom>
          <a:noFill/>
        </p:spPr>
        <p:txBody>
          <a:bodyPr wrap="square" rtlCol="0">
            <a:spAutoFit/>
          </a:bodyPr>
          <a:lstStyle/>
          <a:p>
            <a:r>
              <a:rPr lang="fr-FR" sz="1200" dirty="0"/>
              <a:t>Carte électronique de commande (circuit logique programmable)</a:t>
            </a:r>
          </a:p>
        </p:txBody>
      </p:sp>
      <p:cxnSp>
        <p:nvCxnSpPr>
          <p:cNvPr id="12" name="Connecteur droit avec flèche 11">
            <a:extLst>
              <a:ext uri="{FF2B5EF4-FFF2-40B4-BE49-F238E27FC236}">
                <a16:creationId xmlns:a16="http://schemas.microsoft.com/office/drawing/2014/main" xmlns="" id="{07F48DB1-0A50-46B4-B65A-C5608C3CBE62}"/>
              </a:ext>
            </a:extLst>
          </p:cNvPr>
          <p:cNvCxnSpPr/>
          <p:nvPr/>
        </p:nvCxnSpPr>
        <p:spPr>
          <a:xfrm>
            <a:off x="5956300" y="1497276"/>
            <a:ext cx="0" cy="801424"/>
          </a:xfrm>
          <a:prstGeom prst="straightConnector1">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3" name="ZoneTexte 12">
            <a:extLst>
              <a:ext uri="{FF2B5EF4-FFF2-40B4-BE49-F238E27FC236}">
                <a16:creationId xmlns:a16="http://schemas.microsoft.com/office/drawing/2014/main" xmlns="" id="{52370F54-F5DF-437C-92D4-D915B932B06A}"/>
              </a:ext>
            </a:extLst>
          </p:cNvPr>
          <p:cNvSpPr txBox="1"/>
          <p:nvPr/>
        </p:nvSpPr>
        <p:spPr>
          <a:xfrm>
            <a:off x="7327900" y="1006556"/>
            <a:ext cx="2463800" cy="646331"/>
          </a:xfrm>
          <a:prstGeom prst="rect">
            <a:avLst/>
          </a:prstGeom>
          <a:noFill/>
        </p:spPr>
        <p:txBody>
          <a:bodyPr wrap="square" rtlCol="0">
            <a:spAutoFit/>
          </a:bodyPr>
          <a:lstStyle/>
          <a:p>
            <a:r>
              <a:rPr lang="fr-FR" sz="1200" dirty="0"/>
              <a:t>LED</a:t>
            </a:r>
          </a:p>
          <a:p>
            <a:r>
              <a:rPr lang="fr-FR" sz="1200" dirty="0"/>
              <a:t>Signaux sonores</a:t>
            </a:r>
          </a:p>
          <a:p>
            <a:endParaRPr lang="fr-FR" sz="1200" dirty="0"/>
          </a:p>
        </p:txBody>
      </p:sp>
      <p:cxnSp>
        <p:nvCxnSpPr>
          <p:cNvPr id="14" name="Connecteur droit avec flèche 13">
            <a:extLst>
              <a:ext uri="{FF2B5EF4-FFF2-40B4-BE49-F238E27FC236}">
                <a16:creationId xmlns:a16="http://schemas.microsoft.com/office/drawing/2014/main" xmlns="" id="{3A230324-3AE3-4E42-9FEF-56F75A651D36}"/>
              </a:ext>
            </a:extLst>
          </p:cNvPr>
          <p:cNvCxnSpPr>
            <a:cxnSpLocks/>
          </p:cNvCxnSpPr>
          <p:nvPr/>
        </p:nvCxnSpPr>
        <p:spPr>
          <a:xfrm flipH="1">
            <a:off x="7785100" y="1524000"/>
            <a:ext cx="12700" cy="774700"/>
          </a:xfrm>
          <a:prstGeom prst="straightConnector1">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6" name="ZoneTexte 15">
            <a:extLst>
              <a:ext uri="{FF2B5EF4-FFF2-40B4-BE49-F238E27FC236}">
                <a16:creationId xmlns:a16="http://schemas.microsoft.com/office/drawing/2014/main" xmlns="" id="{E5FDAE4E-5824-4217-8953-6658CC458881}"/>
              </a:ext>
            </a:extLst>
          </p:cNvPr>
          <p:cNvSpPr txBox="1"/>
          <p:nvPr/>
        </p:nvSpPr>
        <p:spPr>
          <a:xfrm>
            <a:off x="9334514" y="1975534"/>
            <a:ext cx="1536683" cy="830997"/>
          </a:xfrm>
          <a:prstGeom prst="rect">
            <a:avLst/>
          </a:prstGeom>
          <a:solidFill>
            <a:schemeClr val="bg1"/>
          </a:solidFill>
        </p:spPr>
        <p:txBody>
          <a:bodyPr wrap="square" rtlCol="0">
            <a:spAutoFit/>
          </a:bodyPr>
          <a:lstStyle/>
          <a:p>
            <a:r>
              <a:rPr lang="fr-FR" sz="1200" dirty="0">
                <a:solidFill>
                  <a:srgbClr val="00B050"/>
                </a:solidFill>
              </a:rPr>
              <a:t>Intensité courant absorbé par le moteur</a:t>
            </a:r>
          </a:p>
          <a:p>
            <a:r>
              <a:rPr lang="fr-FR" sz="1200" dirty="0">
                <a:solidFill>
                  <a:srgbClr val="00B050"/>
                </a:solidFill>
              </a:rPr>
              <a:t>Fin de course </a:t>
            </a:r>
          </a:p>
        </p:txBody>
      </p:sp>
      <p:sp>
        <p:nvSpPr>
          <p:cNvPr id="17" name="ZoneTexte 16">
            <a:extLst>
              <a:ext uri="{FF2B5EF4-FFF2-40B4-BE49-F238E27FC236}">
                <a16:creationId xmlns:a16="http://schemas.microsoft.com/office/drawing/2014/main" xmlns="" id="{1EBCABFF-991D-4556-867C-51B715DA4857}"/>
              </a:ext>
            </a:extLst>
          </p:cNvPr>
          <p:cNvSpPr txBox="1"/>
          <p:nvPr/>
        </p:nvSpPr>
        <p:spPr>
          <a:xfrm>
            <a:off x="2266950" y="4718903"/>
            <a:ext cx="2133600" cy="461665"/>
          </a:xfrm>
          <a:prstGeom prst="rect">
            <a:avLst/>
          </a:prstGeom>
          <a:noFill/>
        </p:spPr>
        <p:txBody>
          <a:bodyPr wrap="square" rtlCol="0">
            <a:spAutoFit/>
          </a:bodyPr>
          <a:lstStyle/>
          <a:p>
            <a:r>
              <a:rPr lang="fr-FR" sz="1200" dirty="0"/>
              <a:t>Réseau domestique monophasé EDF</a:t>
            </a:r>
          </a:p>
        </p:txBody>
      </p:sp>
      <p:cxnSp>
        <p:nvCxnSpPr>
          <p:cNvPr id="18" name="Connecteur droit avec flèche 17">
            <a:extLst>
              <a:ext uri="{FF2B5EF4-FFF2-40B4-BE49-F238E27FC236}">
                <a16:creationId xmlns:a16="http://schemas.microsoft.com/office/drawing/2014/main" xmlns="" id="{1C2497BA-BB6D-4389-8BB6-9D934D0C5F09}"/>
              </a:ext>
            </a:extLst>
          </p:cNvPr>
          <p:cNvCxnSpPr/>
          <p:nvPr/>
        </p:nvCxnSpPr>
        <p:spPr>
          <a:xfrm>
            <a:off x="3657600" y="5003800"/>
            <a:ext cx="4191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ZoneTexte 19">
            <a:extLst>
              <a:ext uri="{FF2B5EF4-FFF2-40B4-BE49-F238E27FC236}">
                <a16:creationId xmlns:a16="http://schemas.microsoft.com/office/drawing/2014/main" xmlns="" id="{9B512F1C-34B3-44DD-AA96-F9F26E27DBAC}"/>
              </a:ext>
            </a:extLst>
          </p:cNvPr>
          <p:cNvSpPr txBox="1"/>
          <p:nvPr/>
        </p:nvSpPr>
        <p:spPr>
          <a:xfrm>
            <a:off x="4143380" y="5880784"/>
            <a:ext cx="806446" cy="276999"/>
          </a:xfrm>
          <a:prstGeom prst="rect">
            <a:avLst/>
          </a:prstGeom>
          <a:noFill/>
        </p:spPr>
        <p:txBody>
          <a:bodyPr wrap="square" rtlCol="0">
            <a:spAutoFit/>
          </a:bodyPr>
          <a:lstStyle/>
          <a:p>
            <a:r>
              <a:rPr lang="fr-FR" sz="1200" dirty="0"/>
              <a:t>Batterie</a:t>
            </a:r>
          </a:p>
        </p:txBody>
      </p:sp>
      <p:cxnSp>
        <p:nvCxnSpPr>
          <p:cNvPr id="21" name="Connecteur droit avec flèche 20">
            <a:extLst>
              <a:ext uri="{FF2B5EF4-FFF2-40B4-BE49-F238E27FC236}">
                <a16:creationId xmlns:a16="http://schemas.microsoft.com/office/drawing/2014/main" xmlns="" id="{299E74ED-26B8-45E7-AFF7-537962B0D125}"/>
              </a:ext>
            </a:extLst>
          </p:cNvPr>
          <p:cNvCxnSpPr>
            <a:cxnSpLocks/>
          </p:cNvCxnSpPr>
          <p:nvPr/>
        </p:nvCxnSpPr>
        <p:spPr>
          <a:xfrm>
            <a:off x="4495800" y="5180568"/>
            <a:ext cx="0" cy="674132"/>
          </a:xfrm>
          <a:prstGeom prst="straightConnector1">
            <a:avLst/>
          </a:prstGeom>
          <a:ln w="19050">
            <a:solidFill>
              <a:schemeClr val="tx1"/>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ZoneTexte 22">
            <a:extLst>
              <a:ext uri="{FF2B5EF4-FFF2-40B4-BE49-F238E27FC236}">
                <a16:creationId xmlns:a16="http://schemas.microsoft.com/office/drawing/2014/main" xmlns="" id="{39885D4B-EF9F-4E49-A318-18E75FE47503}"/>
              </a:ext>
            </a:extLst>
          </p:cNvPr>
          <p:cNvSpPr txBox="1"/>
          <p:nvPr/>
        </p:nvSpPr>
        <p:spPr>
          <a:xfrm>
            <a:off x="5422900" y="6074538"/>
            <a:ext cx="1346199" cy="830997"/>
          </a:xfrm>
          <a:prstGeom prst="rect">
            <a:avLst/>
          </a:prstGeom>
          <a:noFill/>
        </p:spPr>
        <p:txBody>
          <a:bodyPr wrap="square" rtlCol="0">
            <a:spAutoFit/>
          </a:bodyPr>
          <a:lstStyle/>
          <a:p>
            <a:r>
              <a:rPr lang="fr-FR" sz="1200" dirty="0"/>
              <a:t>Adaptateur de tension (Transistor, variateur)</a:t>
            </a:r>
          </a:p>
        </p:txBody>
      </p:sp>
      <p:cxnSp>
        <p:nvCxnSpPr>
          <p:cNvPr id="24" name="Connecteur droit avec flèche 23">
            <a:extLst>
              <a:ext uri="{FF2B5EF4-FFF2-40B4-BE49-F238E27FC236}">
                <a16:creationId xmlns:a16="http://schemas.microsoft.com/office/drawing/2014/main" xmlns="" id="{81403AF2-186C-4EC3-B146-48B216C1FDEE}"/>
              </a:ext>
            </a:extLst>
          </p:cNvPr>
          <p:cNvCxnSpPr>
            <a:cxnSpLocks/>
          </p:cNvCxnSpPr>
          <p:nvPr/>
        </p:nvCxnSpPr>
        <p:spPr>
          <a:xfrm>
            <a:off x="5842000" y="5180568"/>
            <a:ext cx="0" cy="893970"/>
          </a:xfrm>
          <a:prstGeom prst="straightConnector1">
            <a:avLst/>
          </a:prstGeom>
          <a:ln w="19050">
            <a:solidFill>
              <a:schemeClr val="tx1"/>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xmlns="" id="{DE077458-7B42-460C-823A-5934BE696439}"/>
              </a:ext>
            </a:extLst>
          </p:cNvPr>
          <p:cNvSpPr txBox="1"/>
          <p:nvPr/>
        </p:nvSpPr>
        <p:spPr>
          <a:xfrm>
            <a:off x="6877054" y="6074538"/>
            <a:ext cx="920746" cy="646331"/>
          </a:xfrm>
          <a:prstGeom prst="rect">
            <a:avLst/>
          </a:prstGeom>
          <a:noFill/>
        </p:spPr>
        <p:txBody>
          <a:bodyPr wrap="square" rtlCol="0">
            <a:spAutoFit/>
          </a:bodyPr>
          <a:lstStyle/>
          <a:p>
            <a:r>
              <a:rPr lang="fr-FR" sz="1200" dirty="0"/>
              <a:t>Moteur à courant continu</a:t>
            </a:r>
          </a:p>
        </p:txBody>
      </p:sp>
      <p:cxnSp>
        <p:nvCxnSpPr>
          <p:cNvPr id="27" name="Connecteur droit avec flèche 26">
            <a:extLst>
              <a:ext uri="{FF2B5EF4-FFF2-40B4-BE49-F238E27FC236}">
                <a16:creationId xmlns:a16="http://schemas.microsoft.com/office/drawing/2014/main" xmlns="" id="{252CBFAD-0072-4426-9442-85DFCE4B1ADC}"/>
              </a:ext>
            </a:extLst>
          </p:cNvPr>
          <p:cNvCxnSpPr>
            <a:cxnSpLocks/>
          </p:cNvCxnSpPr>
          <p:nvPr/>
        </p:nvCxnSpPr>
        <p:spPr>
          <a:xfrm>
            <a:off x="7327900" y="5180568"/>
            <a:ext cx="0" cy="893970"/>
          </a:xfrm>
          <a:prstGeom prst="straightConnector1">
            <a:avLst/>
          </a:prstGeom>
          <a:ln w="19050">
            <a:solidFill>
              <a:schemeClr val="tx1"/>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ZoneTexte 27">
            <a:extLst>
              <a:ext uri="{FF2B5EF4-FFF2-40B4-BE49-F238E27FC236}">
                <a16:creationId xmlns:a16="http://schemas.microsoft.com/office/drawing/2014/main" xmlns="" id="{9610C3D7-0FE0-4681-9925-434110FB7CE7}"/>
              </a:ext>
            </a:extLst>
          </p:cNvPr>
          <p:cNvSpPr txBox="1"/>
          <p:nvPr/>
        </p:nvSpPr>
        <p:spPr>
          <a:xfrm>
            <a:off x="8321083" y="6070241"/>
            <a:ext cx="1058087" cy="646331"/>
          </a:xfrm>
          <a:prstGeom prst="rect">
            <a:avLst/>
          </a:prstGeom>
          <a:noFill/>
        </p:spPr>
        <p:txBody>
          <a:bodyPr wrap="square" rtlCol="0">
            <a:spAutoFit/>
          </a:bodyPr>
          <a:lstStyle/>
          <a:p>
            <a:r>
              <a:rPr lang="fr-FR" sz="1200" dirty="0"/>
              <a:t>Réducteur</a:t>
            </a:r>
          </a:p>
          <a:p>
            <a:r>
              <a:rPr lang="fr-FR" sz="1200" dirty="0"/>
              <a:t>Vis/écrou</a:t>
            </a:r>
          </a:p>
          <a:p>
            <a:r>
              <a:rPr lang="fr-FR" sz="1200" dirty="0"/>
              <a:t>Biellette</a:t>
            </a:r>
          </a:p>
        </p:txBody>
      </p:sp>
      <p:cxnSp>
        <p:nvCxnSpPr>
          <p:cNvPr id="29" name="Connecteur droit avec flèche 28">
            <a:extLst>
              <a:ext uri="{FF2B5EF4-FFF2-40B4-BE49-F238E27FC236}">
                <a16:creationId xmlns:a16="http://schemas.microsoft.com/office/drawing/2014/main" xmlns="" id="{6A5B705B-ED8F-4DFC-9191-389B2461C592}"/>
              </a:ext>
            </a:extLst>
          </p:cNvPr>
          <p:cNvCxnSpPr>
            <a:cxnSpLocks/>
          </p:cNvCxnSpPr>
          <p:nvPr/>
        </p:nvCxnSpPr>
        <p:spPr>
          <a:xfrm>
            <a:off x="8655051" y="5176271"/>
            <a:ext cx="0" cy="893970"/>
          </a:xfrm>
          <a:prstGeom prst="straightConnector1">
            <a:avLst/>
          </a:prstGeom>
          <a:ln w="19050">
            <a:solidFill>
              <a:schemeClr val="tx1"/>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0" name="ZoneTexte 29">
            <a:extLst>
              <a:ext uri="{FF2B5EF4-FFF2-40B4-BE49-F238E27FC236}">
                <a16:creationId xmlns:a16="http://schemas.microsoft.com/office/drawing/2014/main" xmlns="" id="{FD6178C5-7002-41DF-960B-A18B5DCA0716}"/>
              </a:ext>
            </a:extLst>
          </p:cNvPr>
          <p:cNvSpPr txBox="1"/>
          <p:nvPr/>
        </p:nvSpPr>
        <p:spPr>
          <a:xfrm>
            <a:off x="9544047" y="3639750"/>
            <a:ext cx="1327150" cy="461665"/>
          </a:xfrm>
          <a:prstGeom prst="rect">
            <a:avLst/>
          </a:prstGeom>
          <a:solidFill>
            <a:schemeClr val="bg1"/>
          </a:solidFill>
        </p:spPr>
        <p:txBody>
          <a:bodyPr wrap="square" rtlCol="0">
            <a:spAutoFit/>
          </a:bodyPr>
          <a:lstStyle/>
          <a:p>
            <a:r>
              <a:rPr lang="fr-FR" sz="1200" b="1" dirty="0"/>
              <a:t>Branche non coupée</a:t>
            </a:r>
          </a:p>
        </p:txBody>
      </p:sp>
      <p:sp>
        <p:nvSpPr>
          <p:cNvPr id="31" name="ZoneTexte 30">
            <a:extLst>
              <a:ext uri="{FF2B5EF4-FFF2-40B4-BE49-F238E27FC236}">
                <a16:creationId xmlns:a16="http://schemas.microsoft.com/office/drawing/2014/main" xmlns="" id="{1A4F89FB-3BCB-4EBE-A12F-0B70E8729BC9}"/>
              </a:ext>
            </a:extLst>
          </p:cNvPr>
          <p:cNvSpPr txBox="1"/>
          <p:nvPr/>
        </p:nvSpPr>
        <p:spPr>
          <a:xfrm>
            <a:off x="9582149" y="6027002"/>
            <a:ext cx="1289045" cy="830997"/>
          </a:xfrm>
          <a:prstGeom prst="rect">
            <a:avLst/>
          </a:prstGeom>
          <a:solidFill>
            <a:schemeClr val="bg1"/>
          </a:solidFill>
        </p:spPr>
        <p:txBody>
          <a:bodyPr wrap="square" rtlCol="0">
            <a:spAutoFit/>
          </a:bodyPr>
          <a:lstStyle/>
          <a:p>
            <a:r>
              <a:rPr lang="fr-FR" sz="1200" b="1" dirty="0"/>
              <a:t>Branche coupée avec effort limité</a:t>
            </a:r>
          </a:p>
          <a:p>
            <a:endParaRPr lang="fr-FR" sz="1200" b="1" dirty="0"/>
          </a:p>
        </p:txBody>
      </p:sp>
      <p:sp>
        <p:nvSpPr>
          <p:cNvPr id="32" name="ZoneTexte 31">
            <a:extLst>
              <a:ext uri="{FF2B5EF4-FFF2-40B4-BE49-F238E27FC236}">
                <a16:creationId xmlns:a16="http://schemas.microsoft.com/office/drawing/2014/main" xmlns="" id="{D13C26F3-8DFE-446B-9B2B-A394B34F9220}"/>
              </a:ext>
            </a:extLst>
          </p:cNvPr>
          <p:cNvSpPr txBox="1"/>
          <p:nvPr/>
        </p:nvSpPr>
        <p:spPr>
          <a:xfrm>
            <a:off x="9632951" y="4865300"/>
            <a:ext cx="771522" cy="276999"/>
          </a:xfrm>
          <a:prstGeom prst="rect">
            <a:avLst/>
          </a:prstGeom>
          <a:solidFill>
            <a:srgbClr val="FC9924"/>
          </a:solidFill>
        </p:spPr>
        <p:txBody>
          <a:bodyPr wrap="square" rtlCol="0">
            <a:spAutoFit/>
          </a:bodyPr>
          <a:lstStyle/>
          <a:p>
            <a:pPr algn="ctr"/>
            <a:r>
              <a:rPr lang="fr-FR" sz="600" b="1" dirty="0"/>
              <a:t>COUPER LA </a:t>
            </a:r>
            <a:r>
              <a:rPr lang="fr-FR" sz="600" b="1" dirty="0" err="1"/>
              <a:t>bRANCHE</a:t>
            </a:r>
            <a:endParaRPr lang="fr-FR" sz="600" b="1" dirty="0"/>
          </a:p>
        </p:txBody>
      </p:sp>
      <p:cxnSp>
        <p:nvCxnSpPr>
          <p:cNvPr id="33" name="Connecteur droit avec flèche 32">
            <a:extLst>
              <a:ext uri="{FF2B5EF4-FFF2-40B4-BE49-F238E27FC236}">
                <a16:creationId xmlns:a16="http://schemas.microsoft.com/office/drawing/2014/main" xmlns="" id="{D33A088D-A158-4B53-8870-8F670758A815}"/>
              </a:ext>
            </a:extLst>
          </p:cNvPr>
          <p:cNvCxnSpPr/>
          <p:nvPr/>
        </p:nvCxnSpPr>
        <p:spPr>
          <a:xfrm>
            <a:off x="10426700" y="4865300"/>
            <a:ext cx="4191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ZoneTexte 33">
            <a:extLst>
              <a:ext uri="{FF2B5EF4-FFF2-40B4-BE49-F238E27FC236}">
                <a16:creationId xmlns:a16="http://schemas.microsoft.com/office/drawing/2014/main" xmlns="" id="{42643AE8-85D8-4966-83F0-4970438788F3}"/>
              </a:ext>
            </a:extLst>
          </p:cNvPr>
          <p:cNvSpPr txBox="1"/>
          <p:nvPr/>
        </p:nvSpPr>
        <p:spPr>
          <a:xfrm>
            <a:off x="10868027" y="4709119"/>
            <a:ext cx="942973" cy="461665"/>
          </a:xfrm>
          <a:prstGeom prst="rect">
            <a:avLst/>
          </a:prstGeom>
          <a:noFill/>
        </p:spPr>
        <p:txBody>
          <a:bodyPr wrap="square" rtlCol="0">
            <a:spAutoFit/>
          </a:bodyPr>
          <a:lstStyle/>
          <a:p>
            <a:r>
              <a:rPr lang="fr-FR" sz="1200" dirty="0"/>
              <a:t>Résidus branche</a:t>
            </a:r>
          </a:p>
        </p:txBody>
      </p:sp>
      <p:sp>
        <p:nvSpPr>
          <p:cNvPr id="35" name="ZoneTexte 34">
            <a:extLst>
              <a:ext uri="{FF2B5EF4-FFF2-40B4-BE49-F238E27FC236}">
                <a16:creationId xmlns:a16="http://schemas.microsoft.com/office/drawing/2014/main" xmlns="" id="{933BA9C3-EFAB-4DBA-A8E1-5D3AD93E54FB}"/>
              </a:ext>
            </a:extLst>
          </p:cNvPr>
          <p:cNvSpPr txBox="1"/>
          <p:nvPr/>
        </p:nvSpPr>
        <p:spPr>
          <a:xfrm>
            <a:off x="7457260" y="3981926"/>
            <a:ext cx="1058087" cy="646331"/>
          </a:xfrm>
          <a:prstGeom prst="rect">
            <a:avLst/>
          </a:prstGeom>
          <a:noFill/>
        </p:spPr>
        <p:txBody>
          <a:bodyPr wrap="square" rtlCol="0">
            <a:spAutoFit/>
          </a:bodyPr>
          <a:lstStyle/>
          <a:p>
            <a:r>
              <a:rPr lang="fr-FR" sz="1200" dirty="0"/>
              <a:t>Cordon sécateur</a:t>
            </a:r>
          </a:p>
          <a:p>
            <a:endParaRPr lang="fr-FR" sz="1200" dirty="0"/>
          </a:p>
        </p:txBody>
      </p:sp>
      <p:cxnSp>
        <p:nvCxnSpPr>
          <p:cNvPr id="36" name="Connecteur droit avec flèche 35">
            <a:extLst>
              <a:ext uri="{FF2B5EF4-FFF2-40B4-BE49-F238E27FC236}">
                <a16:creationId xmlns:a16="http://schemas.microsoft.com/office/drawing/2014/main" xmlns="" id="{A4AB9D29-C9FF-4805-BBAF-61889976DE23}"/>
              </a:ext>
            </a:extLst>
          </p:cNvPr>
          <p:cNvCxnSpPr>
            <a:cxnSpLocks/>
          </p:cNvCxnSpPr>
          <p:nvPr/>
        </p:nvCxnSpPr>
        <p:spPr>
          <a:xfrm>
            <a:off x="10217888" y="5305647"/>
            <a:ext cx="650139" cy="400887"/>
          </a:xfrm>
          <a:prstGeom prst="straightConnector1">
            <a:avLst/>
          </a:prstGeom>
          <a:ln w="19050">
            <a:solidFill>
              <a:schemeClr val="tx1"/>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ZoneTexte 36">
            <a:extLst>
              <a:ext uri="{FF2B5EF4-FFF2-40B4-BE49-F238E27FC236}">
                <a16:creationId xmlns:a16="http://schemas.microsoft.com/office/drawing/2014/main" xmlns="" id="{89949BC9-265A-4F4F-A823-C29F3F36BF87}"/>
              </a:ext>
            </a:extLst>
          </p:cNvPr>
          <p:cNvSpPr txBox="1"/>
          <p:nvPr/>
        </p:nvSpPr>
        <p:spPr>
          <a:xfrm>
            <a:off x="10865439" y="5470183"/>
            <a:ext cx="1058087" cy="461665"/>
          </a:xfrm>
          <a:prstGeom prst="rect">
            <a:avLst/>
          </a:prstGeom>
          <a:noFill/>
        </p:spPr>
        <p:txBody>
          <a:bodyPr wrap="square" rtlCol="0">
            <a:spAutoFit/>
          </a:bodyPr>
          <a:lstStyle/>
          <a:p>
            <a:r>
              <a:rPr lang="fr-FR" sz="1200" dirty="0"/>
              <a:t>Lames fixe et mobile</a:t>
            </a:r>
          </a:p>
        </p:txBody>
      </p:sp>
    </p:spTree>
    <p:extLst>
      <p:ext uri="{BB962C8B-B14F-4D97-AF65-F5344CB8AC3E}">
        <p14:creationId xmlns:p14="http://schemas.microsoft.com/office/powerpoint/2010/main" xmlns="" val="28195999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ZoneTexte 25">
            <a:extLst>
              <a:ext uri="{FF2B5EF4-FFF2-40B4-BE49-F238E27FC236}">
                <a16:creationId xmlns:a16="http://schemas.microsoft.com/office/drawing/2014/main" xmlns="" id="{23B7C97B-2B3E-4A64-A7FE-BDDE6113EA96}"/>
              </a:ext>
            </a:extLst>
          </p:cNvPr>
          <p:cNvSpPr txBox="1"/>
          <p:nvPr/>
        </p:nvSpPr>
        <p:spPr>
          <a:xfrm>
            <a:off x="748557" y="1537479"/>
            <a:ext cx="1584495" cy="646331"/>
          </a:xfrm>
          <a:prstGeom prst="rect">
            <a:avLst/>
          </a:prstGeom>
          <a:noFill/>
          <a:ln>
            <a:solidFill>
              <a:schemeClr val="tx1"/>
            </a:solidFill>
          </a:ln>
        </p:spPr>
        <p:txBody>
          <a:bodyPr wrap="square" rtlCol="0">
            <a:spAutoFit/>
          </a:bodyPr>
          <a:lstStyle/>
          <a:p>
            <a:r>
              <a:rPr lang="fr-FR" sz="1200" b="1" dirty="0">
                <a:solidFill>
                  <a:srgbClr val="FF0000"/>
                </a:solidFill>
              </a:rPr>
              <a:t>FP1 : Couper un sarment avec un moindre effort</a:t>
            </a:r>
            <a:endParaRPr lang="fr-FR" sz="1200" dirty="0">
              <a:solidFill>
                <a:srgbClr val="FF0000"/>
              </a:solidFill>
            </a:endParaRPr>
          </a:p>
        </p:txBody>
      </p:sp>
      <p:cxnSp>
        <p:nvCxnSpPr>
          <p:cNvPr id="27" name="Connecteur droit 26">
            <a:extLst>
              <a:ext uri="{FF2B5EF4-FFF2-40B4-BE49-F238E27FC236}">
                <a16:creationId xmlns:a16="http://schemas.microsoft.com/office/drawing/2014/main" xmlns="" id="{91C97E9F-F9C9-425D-AFE3-956E7B2D58C3}"/>
              </a:ext>
            </a:extLst>
          </p:cNvPr>
          <p:cNvCxnSpPr>
            <a:cxnSpLocks/>
          </p:cNvCxnSpPr>
          <p:nvPr/>
        </p:nvCxnSpPr>
        <p:spPr>
          <a:xfrm flipV="1">
            <a:off x="2323293" y="1860184"/>
            <a:ext cx="251741" cy="461"/>
          </a:xfrm>
          <a:prstGeom prst="line">
            <a:avLst/>
          </a:prstGeom>
          <a:ln w="12700"/>
        </p:spPr>
        <p:style>
          <a:lnRef idx="1">
            <a:schemeClr val="dk1"/>
          </a:lnRef>
          <a:fillRef idx="0">
            <a:schemeClr val="dk1"/>
          </a:fillRef>
          <a:effectRef idx="0">
            <a:schemeClr val="dk1"/>
          </a:effectRef>
          <a:fontRef idx="minor">
            <a:schemeClr val="tx1"/>
          </a:fontRef>
        </p:style>
      </p:cxnSp>
      <p:sp>
        <p:nvSpPr>
          <p:cNvPr id="29" name="ZoneTexte 28">
            <a:extLst>
              <a:ext uri="{FF2B5EF4-FFF2-40B4-BE49-F238E27FC236}">
                <a16:creationId xmlns:a16="http://schemas.microsoft.com/office/drawing/2014/main" xmlns="" id="{B92DF586-6108-4321-A6C4-E57CC5C6CD34}"/>
              </a:ext>
            </a:extLst>
          </p:cNvPr>
          <p:cNvSpPr txBox="1"/>
          <p:nvPr/>
        </p:nvSpPr>
        <p:spPr>
          <a:xfrm>
            <a:off x="2575034" y="1537479"/>
            <a:ext cx="1438592" cy="646331"/>
          </a:xfrm>
          <a:prstGeom prst="rect">
            <a:avLst/>
          </a:prstGeom>
          <a:noFill/>
          <a:ln>
            <a:solidFill>
              <a:schemeClr val="tx1"/>
            </a:solidFill>
          </a:ln>
        </p:spPr>
        <p:txBody>
          <a:bodyPr wrap="square" rtlCol="0">
            <a:spAutoFit/>
          </a:bodyPr>
          <a:lstStyle/>
          <a:p>
            <a:r>
              <a:rPr lang="fr-FR" sz="1200" b="1" dirty="0"/>
              <a:t>FP2 : Couper à partir d’énergie pneumatique</a:t>
            </a:r>
            <a:endParaRPr lang="fr-FR" sz="1200" dirty="0"/>
          </a:p>
        </p:txBody>
      </p:sp>
      <p:sp>
        <p:nvSpPr>
          <p:cNvPr id="36" name="AutoShape 41">
            <a:hlinkClick r:id="rId2" action="ppaction://hlinkpres?slideindex=1&amp;slidetitle="/>
            <a:extLst>
              <a:ext uri="{FF2B5EF4-FFF2-40B4-BE49-F238E27FC236}">
                <a16:creationId xmlns:a16="http://schemas.microsoft.com/office/drawing/2014/main" xmlns="" id="{A2BE1525-E506-0558-E015-6CA527A960F6}"/>
              </a:ext>
            </a:extLst>
          </p:cNvPr>
          <p:cNvSpPr>
            <a:spLocks noChangeArrowheads="1"/>
          </p:cNvSpPr>
          <p:nvPr/>
        </p:nvSpPr>
        <p:spPr bwMode="auto">
          <a:xfrm>
            <a:off x="4255608" y="1745884"/>
            <a:ext cx="1524000" cy="228600"/>
          </a:xfrm>
          <a:custGeom>
            <a:avLst/>
            <a:gdLst>
              <a:gd name="T0" fmla="*/ 1143000 w 21600"/>
              <a:gd name="T1" fmla="*/ 0 h 21600"/>
              <a:gd name="T2" fmla="*/ 0 w 21600"/>
              <a:gd name="T3" fmla="*/ 114300 h 21600"/>
              <a:gd name="T4" fmla="*/ 1143000 w 21600"/>
              <a:gd name="T5" fmla="*/ 228600 h 21600"/>
              <a:gd name="T6" fmla="*/ 1524000 w 21600"/>
              <a:gd name="T7" fmla="*/ 11430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solidFill>
              <a:schemeClr val="tx1"/>
            </a:solidFill>
            <a:miter lim="800000"/>
            <a:headEnd/>
            <a:tailEnd/>
          </a:ln>
        </p:spPr>
        <p:txBody>
          <a:bodyPr wrap="none" anchor="ctr"/>
          <a:lstStyle/>
          <a:p>
            <a:endParaRPr lang="fr-FR"/>
          </a:p>
        </p:txBody>
      </p:sp>
      <p:pic>
        <p:nvPicPr>
          <p:cNvPr id="4" name="Image 3">
            <a:extLst>
              <a:ext uri="{FF2B5EF4-FFF2-40B4-BE49-F238E27FC236}">
                <a16:creationId xmlns:a16="http://schemas.microsoft.com/office/drawing/2014/main" xmlns="" id="{ADDD5043-568F-2262-4AF5-D3DF7773DACD}"/>
              </a:ext>
            </a:extLst>
          </p:cNvPr>
          <p:cNvPicPr>
            <a:picLocks noChangeAspect="1"/>
          </p:cNvPicPr>
          <p:nvPr/>
        </p:nvPicPr>
        <p:blipFill>
          <a:blip r:embed="rId3"/>
          <a:stretch>
            <a:fillRect/>
          </a:stretch>
        </p:blipFill>
        <p:spPr>
          <a:xfrm>
            <a:off x="523580" y="4203588"/>
            <a:ext cx="7464056" cy="2619065"/>
          </a:xfrm>
          <a:prstGeom prst="rect">
            <a:avLst/>
          </a:prstGeom>
        </p:spPr>
      </p:pic>
      <p:pic>
        <p:nvPicPr>
          <p:cNvPr id="37" name="Image 36">
            <a:extLst>
              <a:ext uri="{FF2B5EF4-FFF2-40B4-BE49-F238E27FC236}">
                <a16:creationId xmlns:a16="http://schemas.microsoft.com/office/drawing/2014/main" xmlns="" id="{17C44809-E1B9-AE8A-5E0B-13D53DC1EB83}"/>
              </a:ext>
            </a:extLst>
          </p:cNvPr>
          <p:cNvPicPr>
            <a:picLocks noChangeAspect="1"/>
          </p:cNvPicPr>
          <p:nvPr/>
        </p:nvPicPr>
        <p:blipFill>
          <a:blip r:embed="rId4" cstate="print"/>
          <a:srcRect/>
          <a:stretch>
            <a:fillRect/>
          </a:stretch>
        </p:blipFill>
        <p:spPr bwMode="auto">
          <a:xfrm>
            <a:off x="6199244" y="446038"/>
            <a:ext cx="5830681" cy="3757550"/>
          </a:xfrm>
          <a:prstGeom prst="rect">
            <a:avLst/>
          </a:prstGeom>
          <a:noFill/>
          <a:ln w="9525">
            <a:noFill/>
            <a:miter lim="800000"/>
            <a:headEnd/>
            <a:tailEnd/>
          </a:ln>
        </p:spPr>
      </p:pic>
      <p:sp>
        <p:nvSpPr>
          <p:cNvPr id="8" name="ZoneTexte 7">
            <a:extLst>
              <a:ext uri="{FF2B5EF4-FFF2-40B4-BE49-F238E27FC236}">
                <a16:creationId xmlns:a16="http://schemas.microsoft.com/office/drawing/2014/main" xmlns="" id="{F13904F6-612A-C179-AB0F-8826FDBD43DD}"/>
              </a:ext>
            </a:extLst>
          </p:cNvPr>
          <p:cNvSpPr txBox="1"/>
          <p:nvPr/>
        </p:nvSpPr>
        <p:spPr>
          <a:xfrm>
            <a:off x="1608321" y="78787"/>
            <a:ext cx="2981801" cy="1077218"/>
          </a:xfrm>
          <a:prstGeom prst="rect">
            <a:avLst/>
          </a:prstGeom>
          <a:noFill/>
        </p:spPr>
        <p:txBody>
          <a:bodyPr wrap="square" rtlCol="0">
            <a:spAutoFit/>
          </a:bodyPr>
          <a:lstStyle/>
          <a:p>
            <a:r>
              <a:rPr lang="fr-FR" sz="3200" b="1" dirty="0"/>
              <a:t>FAST Sécateur pneumatique</a:t>
            </a:r>
          </a:p>
        </p:txBody>
      </p:sp>
    </p:spTree>
    <p:extLst>
      <p:ext uri="{BB962C8B-B14F-4D97-AF65-F5344CB8AC3E}">
        <p14:creationId xmlns:p14="http://schemas.microsoft.com/office/powerpoint/2010/main" xmlns="" val="412584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strVal val="2/3*#ppt_w"/>
                                          </p:val>
                                        </p:tav>
                                        <p:tav tm="100000">
                                          <p:val>
                                            <p:strVal val="#ppt_w"/>
                                          </p:val>
                                        </p:tav>
                                      </p:tavLst>
                                    </p:anim>
                                    <p:anim calcmode="lin" valueType="num">
                                      <p:cBhvr>
                                        <p:cTn id="8" dur="500" fill="hold"/>
                                        <p:tgtEl>
                                          <p:spTgt spid="36"/>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0832641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74114787-73B7-DA78-DFF8-99510251D01C}"/>
              </a:ext>
            </a:extLst>
          </p:cNvPr>
          <p:cNvPicPr>
            <a:picLocks noChangeAspect="1"/>
          </p:cNvPicPr>
          <p:nvPr/>
        </p:nvPicPr>
        <p:blipFill>
          <a:blip r:embed="rId2"/>
          <a:stretch>
            <a:fillRect/>
          </a:stretch>
        </p:blipFill>
        <p:spPr>
          <a:xfrm>
            <a:off x="1942520" y="175758"/>
            <a:ext cx="8306959" cy="6506483"/>
          </a:xfrm>
          <a:prstGeom prst="rect">
            <a:avLst/>
          </a:prstGeom>
        </p:spPr>
      </p:pic>
    </p:spTree>
    <p:extLst>
      <p:ext uri="{BB962C8B-B14F-4D97-AF65-F5344CB8AC3E}">
        <p14:creationId xmlns:p14="http://schemas.microsoft.com/office/powerpoint/2010/main" xmlns="" val="6548967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ZoneTexte 25">
            <a:extLst>
              <a:ext uri="{FF2B5EF4-FFF2-40B4-BE49-F238E27FC236}">
                <a16:creationId xmlns:a16="http://schemas.microsoft.com/office/drawing/2014/main" xmlns="" id="{23B7C97B-2B3E-4A64-A7FE-BDDE6113EA96}"/>
              </a:ext>
            </a:extLst>
          </p:cNvPr>
          <p:cNvSpPr txBox="1"/>
          <p:nvPr/>
        </p:nvSpPr>
        <p:spPr>
          <a:xfrm>
            <a:off x="748557" y="1537479"/>
            <a:ext cx="1584495" cy="646331"/>
          </a:xfrm>
          <a:prstGeom prst="rect">
            <a:avLst/>
          </a:prstGeom>
          <a:noFill/>
          <a:ln>
            <a:solidFill>
              <a:schemeClr val="tx1"/>
            </a:solidFill>
          </a:ln>
        </p:spPr>
        <p:txBody>
          <a:bodyPr wrap="square" rtlCol="0">
            <a:spAutoFit/>
          </a:bodyPr>
          <a:lstStyle/>
          <a:p>
            <a:r>
              <a:rPr lang="fr-FR" sz="1200" b="1" dirty="0">
                <a:solidFill>
                  <a:srgbClr val="FF0000"/>
                </a:solidFill>
              </a:rPr>
              <a:t>FP1 : Couper un sarment avec un moindre effort</a:t>
            </a:r>
            <a:endParaRPr lang="fr-FR" sz="1200" dirty="0">
              <a:solidFill>
                <a:srgbClr val="FF0000"/>
              </a:solidFill>
            </a:endParaRPr>
          </a:p>
        </p:txBody>
      </p:sp>
      <p:cxnSp>
        <p:nvCxnSpPr>
          <p:cNvPr id="27" name="Connecteur droit 26">
            <a:extLst>
              <a:ext uri="{FF2B5EF4-FFF2-40B4-BE49-F238E27FC236}">
                <a16:creationId xmlns:a16="http://schemas.microsoft.com/office/drawing/2014/main" xmlns="" id="{91C97E9F-F9C9-425D-AFE3-956E7B2D58C3}"/>
              </a:ext>
            </a:extLst>
          </p:cNvPr>
          <p:cNvCxnSpPr>
            <a:cxnSpLocks/>
          </p:cNvCxnSpPr>
          <p:nvPr/>
        </p:nvCxnSpPr>
        <p:spPr>
          <a:xfrm flipV="1">
            <a:off x="2323293" y="1860184"/>
            <a:ext cx="251741" cy="461"/>
          </a:xfrm>
          <a:prstGeom prst="line">
            <a:avLst/>
          </a:prstGeom>
          <a:ln w="12700"/>
        </p:spPr>
        <p:style>
          <a:lnRef idx="1">
            <a:schemeClr val="dk1"/>
          </a:lnRef>
          <a:fillRef idx="0">
            <a:schemeClr val="dk1"/>
          </a:fillRef>
          <a:effectRef idx="0">
            <a:schemeClr val="dk1"/>
          </a:effectRef>
          <a:fontRef idx="minor">
            <a:schemeClr val="tx1"/>
          </a:fontRef>
        </p:style>
      </p:cxnSp>
      <p:cxnSp>
        <p:nvCxnSpPr>
          <p:cNvPr id="28" name="Connecteur droit 27">
            <a:extLst>
              <a:ext uri="{FF2B5EF4-FFF2-40B4-BE49-F238E27FC236}">
                <a16:creationId xmlns:a16="http://schemas.microsoft.com/office/drawing/2014/main" xmlns="" id="{81A61BE4-1557-450B-929F-F0C40A2370C1}"/>
              </a:ext>
            </a:extLst>
          </p:cNvPr>
          <p:cNvCxnSpPr>
            <a:cxnSpLocks/>
            <a:stCxn id="29" idx="3"/>
            <a:endCxn id="31" idx="1"/>
          </p:cNvCxnSpPr>
          <p:nvPr/>
        </p:nvCxnSpPr>
        <p:spPr>
          <a:xfrm flipV="1">
            <a:off x="4013626" y="1860184"/>
            <a:ext cx="470643" cy="461"/>
          </a:xfrm>
          <a:prstGeom prst="line">
            <a:avLst/>
          </a:prstGeom>
          <a:ln w="12700"/>
        </p:spPr>
        <p:style>
          <a:lnRef idx="1">
            <a:schemeClr val="dk1"/>
          </a:lnRef>
          <a:fillRef idx="0">
            <a:schemeClr val="dk1"/>
          </a:fillRef>
          <a:effectRef idx="0">
            <a:schemeClr val="dk1"/>
          </a:effectRef>
          <a:fontRef idx="minor">
            <a:schemeClr val="tx1"/>
          </a:fontRef>
        </p:style>
      </p:cxnSp>
      <p:sp>
        <p:nvSpPr>
          <p:cNvPr id="29" name="ZoneTexte 28">
            <a:extLst>
              <a:ext uri="{FF2B5EF4-FFF2-40B4-BE49-F238E27FC236}">
                <a16:creationId xmlns:a16="http://schemas.microsoft.com/office/drawing/2014/main" xmlns="" id="{B92DF586-6108-4321-A6C4-E57CC5C6CD34}"/>
              </a:ext>
            </a:extLst>
          </p:cNvPr>
          <p:cNvSpPr txBox="1"/>
          <p:nvPr/>
        </p:nvSpPr>
        <p:spPr>
          <a:xfrm>
            <a:off x="2575034" y="1537479"/>
            <a:ext cx="1438592" cy="646331"/>
          </a:xfrm>
          <a:prstGeom prst="rect">
            <a:avLst/>
          </a:prstGeom>
          <a:noFill/>
          <a:ln>
            <a:solidFill>
              <a:schemeClr val="tx1"/>
            </a:solidFill>
          </a:ln>
        </p:spPr>
        <p:txBody>
          <a:bodyPr wrap="square" rtlCol="0">
            <a:spAutoFit/>
          </a:bodyPr>
          <a:lstStyle/>
          <a:p>
            <a:r>
              <a:rPr lang="fr-FR" sz="1200" b="1" dirty="0"/>
              <a:t>FP2 : Couper à partir d’énergie pneumatique</a:t>
            </a:r>
            <a:endParaRPr lang="fr-FR" sz="1200" dirty="0"/>
          </a:p>
        </p:txBody>
      </p:sp>
      <p:sp>
        <p:nvSpPr>
          <p:cNvPr id="30" name="ZoneTexte 29">
            <a:extLst>
              <a:ext uri="{FF2B5EF4-FFF2-40B4-BE49-F238E27FC236}">
                <a16:creationId xmlns:a16="http://schemas.microsoft.com/office/drawing/2014/main" xmlns="" id="{CFE4DB71-08B5-4B39-AC2D-AA873610B8A0}"/>
              </a:ext>
            </a:extLst>
          </p:cNvPr>
          <p:cNvSpPr txBox="1"/>
          <p:nvPr/>
        </p:nvSpPr>
        <p:spPr>
          <a:xfrm>
            <a:off x="4484269" y="200992"/>
            <a:ext cx="1357036" cy="646331"/>
          </a:xfrm>
          <a:prstGeom prst="rect">
            <a:avLst/>
          </a:prstGeom>
          <a:noFill/>
          <a:ln>
            <a:solidFill>
              <a:schemeClr val="tx1"/>
            </a:solidFill>
          </a:ln>
        </p:spPr>
        <p:txBody>
          <a:bodyPr wrap="square" rtlCol="0">
            <a:spAutoFit/>
          </a:bodyPr>
          <a:lstStyle/>
          <a:p>
            <a:r>
              <a:rPr lang="fr-FR" sz="1200" b="1" dirty="0"/>
              <a:t>FS1 : Gérer l’énergie pneumatique</a:t>
            </a:r>
            <a:endParaRPr lang="fr-FR" sz="1200" dirty="0"/>
          </a:p>
        </p:txBody>
      </p:sp>
      <p:sp>
        <p:nvSpPr>
          <p:cNvPr id="31" name="ZoneTexte 30">
            <a:extLst>
              <a:ext uri="{FF2B5EF4-FFF2-40B4-BE49-F238E27FC236}">
                <a16:creationId xmlns:a16="http://schemas.microsoft.com/office/drawing/2014/main" xmlns="" id="{9E27989A-F1D9-42F1-AF33-0DB4389B4721}"/>
              </a:ext>
            </a:extLst>
          </p:cNvPr>
          <p:cNvSpPr txBox="1"/>
          <p:nvPr/>
        </p:nvSpPr>
        <p:spPr>
          <a:xfrm>
            <a:off x="4484269" y="1444685"/>
            <a:ext cx="1790407" cy="830997"/>
          </a:xfrm>
          <a:prstGeom prst="rect">
            <a:avLst/>
          </a:prstGeom>
          <a:noFill/>
          <a:ln>
            <a:solidFill>
              <a:schemeClr val="tx1"/>
            </a:solidFill>
          </a:ln>
        </p:spPr>
        <p:txBody>
          <a:bodyPr wrap="square" rtlCol="0">
            <a:spAutoFit/>
          </a:bodyPr>
          <a:lstStyle/>
          <a:p>
            <a:r>
              <a:rPr lang="fr-FR" sz="1200" b="1" dirty="0"/>
              <a:t>FS2 :Convertir l’énergie </a:t>
            </a:r>
          </a:p>
          <a:p>
            <a:r>
              <a:rPr lang="fr-FR" sz="1200" b="1" dirty="0"/>
              <a:t>pneumatique en énergie mécanique</a:t>
            </a:r>
            <a:endParaRPr lang="fr-FR" sz="1200" dirty="0"/>
          </a:p>
        </p:txBody>
      </p:sp>
      <p:cxnSp>
        <p:nvCxnSpPr>
          <p:cNvPr id="32" name="Connecteur droit 31">
            <a:extLst>
              <a:ext uri="{FF2B5EF4-FFF2-40B4-BE49-F238E27FC236}">
                <a16:creationId xmlns:a16="http://schemas.microsoft.com/office/drawing/2014/main" xmlns="" id="{1829365A-0569-4817-8EFB-9FF9E064A2EC}"/>
              </a:ext>
            </a:extLst>
          </p:cNvPr>
          <p:cNvCxnSpPr>
            <a:cxnSpLocks/>
            <a:endCxn id="30" idx="1"/>
          </p:cNvCxnSpPr>
          <p:nvPr/>
        </p:nvCxnSpPr>
        <p:spPr>
          <a:xfrm>
            <a:off x="4156113" y="524158"/>
            <a:ext cx="328156"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33" name="Connecteur droit 32">
            <a:extLst>
              <a:ext uri="{FF2B5EF4-FFF2-40B4-BE49-F238E27FC236}">
                <a16:creationId xmlns:a16="http://schemas.microsoft.com/office/drawing/2014/main" xmlns="" id="{06FB9130-0158-4766-A626-A496A02F4BBD}"/>
              </a:ext>
            </a:extLst>
          </p:cNvPr>
          <p:cNvCxnSpPr>
            <a:cxnSpLocks/>
          </p:cNvCxnSpPr>
          <p:nvPr/>
        </p:nvCxnSpPr>
        <p:spPr>
          <a:xfrm>
            <a:off x="4149770" y="524158"/>
            <a:ext cx="0" cy="4489276"/>
          </a:xfrm>
          <a:prstGeom prst="line">
            <a:avLst/>
          </a:prstGeom>
          <a:ln w="12700"/>
        </p:spPr>
        <p:style>
          <a:lnRef idx="1">
            <a:schemeClr val="dk1"/>
          </a:lnRef>
          <a:fillRef idx="0">
            <a:schemeClr val="dk1"/>
          </a:fillRef>
          <a:effectRef idx="0">
            <a:schemeClr val="dk1"/>
          </a:effectRef>
          <a:fontRef idx="minor">
            <a:schemeClr val="tx1"/>
          </a:fontRef>
        </p:style>
      </p:cxnSp>
      <p:cxnSp>
        <p:nvCxnSpPr>
          <p:cNvPr id="34" name="Connecteur droit 33">
            <a:extLst>
              <a:ext uri="{FF2B5EF4-FFF2-40B4-BE49-F238E27FC236}">
                <a16:creationId xmlns:a16="http://schemas.microsoft.com/office/drawing/2014/main" xmlns="" id="{09A89D3A-7216-40D2-A077-3502FF8837CA}"/>
              </a:ext>
            </a:extLst>
          </p:cNvPr>
          <p:cNvCxnSpPr>
            <a:cxnSpLocks/>
          </p:cNvCxnSpPr>
          <p:nvPr/>
        </p:nvCxnSpPr>
        <p:spPr>
          <a:xfrm>
            <a:off x="4149770" y="3303137"/>
            <a:ext cx="377581" cy="0"/>
          </a:xfrm>
          <a:prstGeom prst="line">
            <a:avLst/>
          </a:prstGeom>
          <a:ln w="12700"/>
        </p:spPr>
        <p:style>
          <a:lnRef idx="1">
            <a:schemeClr val="dk1"/>
          </a:lnRef>
          <a:fillRef idx="0">
            <a:schemeClr val="dk1"/>
          </a:fillRef>
          <a:effectRef idx="0">
            <a:schemeClr val="dk1"/>
          </a:effectRef>
          <a:fontRef idx="minor">
            <a:schemeClr val="tx1"/>
          </a:fontRef>
        </p:style>
      </p:cxnSp>
      <p:sp>
        <p:nvSpPr>
          <p:cNvPr id="35" name="ZoneTexte 34">
            <a:extLst>
              <a:ext uri="{FF2B5EF4-FFF2-40B4-BE49-F238E27FC236}">
                <a16:creationId xmlns:a16="http://schemas.microsoft.com/office/drawing/2014/main" xmlns="" id="{9CF2EEDD-1EA9-4156-BC1C-4DFDCA80A150}"/>
              </a:ext>
            </a:extLst>
          </p:cNvPr>
          <p:cNvSpPr txBox="1"/>
          <p:nvPr/>
        </p:nvSpPr>
        <p:spPr>
          <a:xfrm>
            <a:off x="4547546" y="2968729"/>
            <a:ext cx="1537944" cy="646331"/>
          </a:xfrm>
          <a:prstGeom prst="rect">
            <a:avLst/>
          </a:prstGeom>
          <a:noFill/>
          <a:ln>
            <a:solidFill>
              <a:schemeClr val="tx1"/>
            </a:solidFill>
          </a:ln>
        </p:spPr>
        <p:txBody>
          <a:bodyPr wrap="square" rtlCol="0">
            <a:spAutoFit/>
          </a:bodyPr>
          <a:lstStyle/>
          <a:p>
            <a:r>
              <a:rPr lang="fr-FR" sz="1200" b="1" dirty="0"/>
              <a:t>FS3 : Transmettre l’effort vers</a:t>
            </a:r>
          </a:p>
          <a:p>
            <a:r>
              <a:rPr lang="fr-FR" sz="1200" b="1" dirty="0"/>
              <a:t> la lame mobile</a:t>
            </a:r>
            <a:endParaRPr lang="fr-FR" sz="1200" dirty="0"/>
          </a:p>
        </p:txBody>
      </p:sp>
      <p:cxnSp>
        <p:nvCxnSpPr>
          <p:cNvPr id="41" name="Connecteur droit 40">
            <a:extLst>
              <a:ext uri="{FF2B5EF4-FFF2-40B4-BE49-F238E27FC236}">
                <a16:creationId xmlns:a16="http://schemas.microsoft.com/office/drawing/2014/main" xmlns="" id="{09A89D3A-7216-40D2-A077-3502FF8837CA}"/>
              </a:ext>
            </a:extLst>
          </p:cNvPr>
          <p:cNvCxnSpPr>
            <a:cxnSpLocks/>
          </p:cNvCxnSpPr>
          <p:nvPr/>
        </p:nvCxnSpPr>
        <p:spPr>
          <a:xfrm>
            <a:off x="4149770" y="5024676"/>
            <a:ext cx="377581" cy="0"/>
          </a:xfrm>
          <a:prstGeom prst="line">
            <a:avLst/>
          </a:prstGeom>
          <a:ln w="12700"/>
        </p:spPr>
        <p:style>
          <a:lnRef idx="1">
            <a:schemeClr val="dk1"/>
          </a:lnRef>
          <a:fillRef idx="0">
            <a:schemeClr val="dk1"/>
          </a:fillRef>
          <a:effectRef idx="0">
            <a:schemeClr val="dk1"/>
          </a:effectRef>
          <a:fontRef idx="minor">
            <a:schemeClr val="tx1"/>
          </a:fontRef>
        </p:style>
      </p:cxnSp>
      <p:sp>
        <p:nvSpPr>
          <p:cNvPr id="42" name="ZoneTexte 41">
            <a:extLst>
              <a:ext uri="{FF2B5EF4-FFF2-40B4-BE49-F238E27FC236}">
                <a16:creationId xmlns:a16="http://schemas.microsoft.com/office/drawing/2014/main" xmlns="" id="{9CF2EEDD-1EA9-4156-BC1C-4DFDCA80A150}"/>
              </a:ext>
            </a:extLst>
          </p:cNvPr>
          <p:cNvSpPr txBox="1"/>
          <p:nvPr/>
        </p:nvSpPr>
        <p:spPr>
          <a:xfrm>
            <a:off x="4547546" y="4782601"/>
            <a:ext cx="1537944" cy="461665"/>
          </a:xfrm>
          <a:prstGeom prst="rect">
            <a:avLst/>
          </a:prstGeom>
          <a:noFill/>
          <a:ln>
            <a:solidFill>
              <a:schemeClr val="tx1"/>
            </a:solidFill>
          </a:ln>
        </p:spPr>
        <p:txBody>
          <a:bodyPr wrap="square" rtlCol="0">
            <a:spAutoFit/>
          </a:bodyPr>
          <a:lstStyle/>
          <a:p>
            <a:r>
              <a:rPr lang="fr-FR" sz="1200" b="1" dirty="0"/>
              <a:t>FS4 : Réaliser un cisaillement	</a:t>
            </a:r>
            <a:endParaRPr lang="fr-FR" sz="1200" dirty="0"/>
          </a:p>
        </p:txBody>
      </p:sp>
      <p:sp>
        <p:nvSpPr>
          <p:cNvPr id="45" name="ZoneTexte 44">
            <a:extLst>
              <a:ext uri="{FF2B5EF4-FFF2-40B4-BE49-F238E27FC236}">
                <a16:creationId xmlns:a16="http://schemas.microsoft.com/office/drawing/2014/main" xmlns="" id="{29D82A6E-235E-46E2-B4DB-F21DDE4C5BD0}"/>
              </a:ext>
            </a:extLst>
          </p:cNvPr>
          <p:cNvSpPr txBox="1"/>
          <p:nvPr/>
        </p:nvSpPr>
        <p:spPr>
          <a:xfrm>
            <a:off x="6198416" y="812460"/>
            <a:ext cx="2263140" cy="461665"/>
          </a:xfrm>
          <a:prstGeom prst="rect">
            <a:avLst/>
          </a:prstGeom>
          <a:noFill/>
          <a:ln>
            <a:solidFill>
              <a:schemeClr val="tx1"/>
            </a:solidFill>
          </a:ln>
        </p:spPr>
        <p:txBody>
          <a:bodyPr wrap="square" rtlCol="0">
            <a:spAutoFit/>
          </a:bodyPr>
          <a:lstStyle/>
          <a:p>
            <a:r>
              <a:rPr lang="fr-FR" sz="1200" b="1" dirty="0"/>
              <a:t>FT12 : Distribuer l ’énergie</a:t>
            </a:r>
          </a:p>
          <a:p>
            <a:r>
              <a:rPr lang="fr-FR" sz="1200" b="1" dirty="0"/>
              <a:t> pneumatique</a:t>
            </a:r>
            <a:endParaRPr lang="fr-FR" sz="1200" dirty="0"/>
          </a:p>
        </p:txBody>
      </p:sp>
      <p:sp>
        <p:nvSpPr>
          <p:cNvPr id="46" name="ZoneTexte 45">
            <a:extLst>
              <a:ext uri="{FF2B5EF4-FFF2-40B4-BE49-F238E27FC236}">
                <a16:creationId xmlns:a16="http://schemas.microsoft.com/office/drawing/2014/main" xmlns="" id="{B98F27A5-4C83-4453-A2BD-3CB9387C5161}"/>
              </a:ext>
            </a:extLst>
          </p:cNvPr>
          <p:cNvSpPr txBox="1"/>
          <p:nvPr/>
        </p:nvSpPr>
        <p:spPr>
          <a:xfrm>
            <a:off x="6209944" y="281912"/>
            <a:ext cx="2263140" cy="461665"/>
          </a:xfrm>
          <a:prstGeom prst="rect">
            <a:avLst/>
          </a:prstGeom>
          <a:noFill/>
          <a:ln>
            <a:solidFill>
              <a:schemeClr val="tx1"/>
            </a:solidFill>
          </a:ln>
        </p:spPr>
        <p:txBody>
          <a:bodyPr wrap="square" rtlCol="0">
            <a:spAutoFit/>
          </a:bodyPr>
          <a:lstStyle/>
          <a:p>
            <a:r>
              <a:rPr lang="fr-FR" sz="1200" b="1" dirty="0"/>
              <a:t>FT11 Recevoir l ’énergie </a:t>
            </a:r>
          </a:p>
          <a:p>
            <a:r>
              <a:rPr lang="fr-FR" sz="1200" b="1" dirty="0"/>
              <a:t>pneumatique du réseau</a:t>
            </a:r>
            <a:endParaRPr lang="fr-FR" sz="1200" dirty="0"/>
          </a:p>
        </p:txBody>
      </p:sp>
      <p:cxnSp>
        <p:nvCxnSpPr>
          <p:cNvPr id="47" name="Connecteur droit 46">
            <a:extLst>
              <a:ext uri="{FF2B5EF4-FFF2-40B4-BE49-F238E27FC236}">
                <a16:creationId xmlns:a16="http://schemas.microsoft.com/office/drawing/2014/main" xmlns="" id="{F49911A9-A60E-4B1D-A8F0-8C59F7880B63}"/>
              </a:ext>
            </a:extLst>
          </p:cNvPr>
          <p:cNvCxnSpPr>
            <a:cxnSpLocks/>
          </p:cNvCxnSpPr>
          <p:nvPr/>
        </p:nvCxnSpPr>
        <p:spPr>
          <a:xfrm flipV="1">
            <a:off x="5841305" y="513790"/>
            <a:ext cx="357111" cy="6335"/>
          </a:xfrm>
          <a:prstGeom prst="line">
            <a:avLst/>
          </a:prstGeom>
          <a:ln w="12700"/>
        </p:spPr>
        <p:style>
          <a:lnRef idx="1">
            <a:schemeClr val="dk1"/>
          </a:lnRef>
          <a:fillRef idx="0">
            <a:schemeClr val="dk1"/>
          </a:fillRef>
          <a:effectRef idx="0">
            <a:schemeClr val="dk1"/>
          </a:effectRef>
          <a:fontRef idx="minor">
            <a:schemeClr val="tx1"/>
          </a:fontRef>
        </p:style>
      </p:cxnSp>
      <p:cxnSp>
        <p:nvCxnSpPr>
          <p:cNvPr id="48" name="Connecteur droit 47">
            <a:extLst>
              <a:ext uri="{FF2B5EF4-FFF2-40B4-BE49-F238E27FC236}">
                <a16:creationId xmlns:a16="http://schemas.microsoft.com/office/drawing/2014/main" xmlns="" id="{7FAA9685-AC98-4F40-A85B-25C95FA7AD9B}"/>
              </a:ext>
            </a:extLst>
          </p:cNvPr>
          <p:cNvCxnSpPr>
            <a:cxnSpLocks/>
          </p:cNvCxnSpPr>
          <p:nvPr/>
        </p:nvCxnSpPr>
        <p:spPr>
          <a:xfrm flipH="1">
            <a:off x="6085490" y="512744"/>
            <a:ext cx="0" cy="530549"/>
          </a:xfrm>
          <a:prstGeom prst="line">
            <a:avLst/>
          </a:prstGeom>
          <a:ln w="12700"/>
        </p:spPr>
        <p:style>
          <a:lnRef idx="1">
            <a:schemeClr val="dk1"/>
          </a:lnRef>
          <a:fillRef idx="0">
            <a:schemeClr val="dk1"/>
          </a:fillRef>
          <a:effectRef idx="0">
            <a:schemeClr val="dk1"/>
          </a:effectRef>
          <a:fontRef idx="minor">
            <a:schemeClr val="tx1"/>
          </a:fontRef>
        </p:style>
      </p:cxnSp>
      <p:cxnSp>
        <p:nvCxnSpPr>
          <p:cNvPr id="49" name="Connecteur droit 48">
            <a:extLst>
              <a:ext uri="{FF2B5EF4-FFF2-40B4-BE49-F238E27FC236}">
                <a16:creationId xmlns:a16="http://schemas.microsoft.com/office/drawing/2014/main" xmlns="" id="{FBB99055-EB2F-439A-89CE-3578F990C4EA}"/>
              </a:ext>
            </a:extLst>
          </p:cNvPr>
          <p:cNvCxnSpPr/>
          <p:nvPr/>
        </p:nvCxnSpPr>
        <p:spPr>
          <a:xfrm>
            <a:off x="5999312" y="171545"/>
            <a:ext cx="0" cy="6684802"/>
          </a:xfrm>
          <a:prstGeom prst="line">
            <a:avLst/>
          </a:prstGeom>
          <a:ln w="12700">
            <a:prstDash val="lgDash"/>
          </a:ln>
        </p:spPr>
        <p:style>
          <a:lnRef idx="1">
            <a:schemeClr val="dk1"/>
          </a:lnRef>
          <a:fillRef idx="0">
            <a:schemeClr val="dk1"/>
          </a:fillRef>
          <a:effectRef idx="0">
            <a:schemeClr val="dk1"/>
          </a:effectRef>
          <a:fontRef idx="minor">
            <a:schemeClr val="tx1"/>
          </a:fontRef>
        </p:style>
      </p:cxnSp>
      <p:sp>
        <p:nvSpPr>
          <p:cNvPr id="50" name="ZoneTexte 49">
            <a:extLst>
              <a:ext uri="{FF2B5EF4-FFF2-40B4-BE49-F238E27FC236}">
                <a16:creationId xmlns:a16="http://schemas.microsoft.com/office/drawing/2014/main" xmlns="" id="{057305AF-69B8-4B67-9DE3-8A1B9DC0D61D}"/>
              </a:ext>
            </a:extLst>
          </p:cNvPr>
          <p:cNvSpPr txBox="1"/>
          <p:nvPr/>
        </p:nvSpPr>
        <p:spPr>
          <a:xfrm>
            <a:off x="8798633" y="1407471"/>
            <a:ext cx="1488496" cy="461665"/>
          </a:xfrm>
          <a:prstGeom prst="rect">
            <a:avLst/>
          </a:prstGeom>
          <a:noFill/>
          <a:ln>
            <a:solidFill>
              <a:schemeClr val="tx1"/>
            </a:solidFill>
          </a:ln>
        </p:spPr>
        <p:txBody>
          <a:bodyPr wrap="square" rtlCol="0">
            <a:spAutoFit/>
          </a:bodyPr>
          <a:lstStyle/>
          <a:p>
            <a:r>
              <a:rPr lang="fr-FR" sz="1200" b="1" dirty="0"/>
              <a:t>FT122 : Assurer l ’échappement</a:t>
            </a:r>
          </a:p>
        </p:txBody>
      </p:sp>
      <p:sp>
        <p:nvSpPr>
          <p:cNvPr id="51" name="ZoneTexte 50">
            <a:extLst>
              <a:ext uri="{FF2B5EF4-FFF2-40B4-BE49-F238E27FC236}">
                <a16:creationId xmlns:a16="http://schemas.microsoft.com/office/drawing/2014/main" xmlns="" id="{CC94AE60-AFEF-4BC3-A23F-0DBCDC31D4B6}"/>
              </a:ext>
            </a:extLst>
          </p:cNvPr>
          <p:cNvSpPr txBox="1"/>
          <p:nvPr/>
        </p:nvSpPr>
        <p:spPr>
          <a:xfrm>
            <a:off x="8785969" y="706162"/>
            <a:ext cx="1703355" cy="646331"/>
          </a:xfrm>
          <a:prstGeom prst="rect">
            <a:avLst/>
          </a:prstGeom>
          <a:noFill/>
          <a:ln>
            <a:solidFill>
              <a:schemeClr val="tx1"/>
            </a:solidFill>
          </a:ln>
        </p:spPr>
        <p:txBody>
          <a:bodyPr wrap="square" rtlCol="0">
            <a:spAutoFit/>
          </a:bodyPr>
          <a:lstStyle/>
          <a:p>
            <a:r>
              <a:rPr lang="fr-FR" sz="1200" b="1" dirty="0"/>
              <a:t>FT121 : Transmettre l ’énergie   </a:t>
            </a:r>
          </a:p>
          <a:p>
            <a:r>
              <a:rPr lang="fr-FR" sz="1200" b="1" dirty="0"/>
              <a:t>pneumatique </a:t>
            </a:r>
            <a:endParaRPr lang="fr-FR" sz="1200" dirty="0"/>
          </a:p>
        </p:txBody>
      </p:sp>
      <p:cxnSp>
        <p:nvCxnSpPr>
          <p:cNvPr id="52" name="Connecteur droit 51">
            <a:extLst>
              <a:ext uri="{FF2B5EF4-FFF2-40B4-BE49-F238E27FC236}">
                <a16:creationId xmlns:a16="http://schemas.microsoft.com/office/drawing/2014/main" xmlns="" id="{F294566D-2114-4C6C-8C15-12B9CA5475A6}"/>
              </a:ext>
            </a:extLst>
          </p:cNvPr>
          <p:cNvCxnSpPr>
            <a:stCxn id="45" idx="3"/>
          </p:cNvCxnSpPr>
          <p:nvPr/>
        </p:nvCxnSpPr>
        <p:spPr>
          <a:xfrm flipV="1">
            <a:off x="8461556" y="1013346"/>
            <a:ext cx="315209"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53" name="Connecteur droit 52">
            <a:extLst>
              <a:ext uri="{FF2B5EF4-FFF2-40B4-BE49-F238E27FC236}">
                <a16:creationId xmlns:a16="http://schemas.microsoft.com/office/drawing/2014/main" xmlns="" id="{F48302FC-7602-461D-AFFC-EF0076FD6B1C}"/>
              </a:ext>
            </a:extLst>
          </p:cNvPr>
          <p:cNvCxnSpPr>
            <a:cxnSpLocks/>
          </p:cNvCxnSpPr>
          <p:nvPr/>
        </p:nvCxnSpPr>
        <p:spPr>
          <a:xfrm>
            <a:off x="8636461" y="1021032"/>
            <a:ext cx="0" cy="1254650"/>
          </a:xfrm>
          <a:prstGeom prst="line">
            <a:avLst/>
          </a:prstGeom>
          <a:ln w="12700"/>
        </p:spPr>
        <p:style>
          <a:lnRef idx="1">
            <a:schemeClr val="dk1"/>
          </a:lnRef>
          <a:fillRef idx="0">
            <a:schemeClr val="dk1"/>
          </a:fillRef>
          <a:effectRef idx="0">
            <a:schemeClr val="dk1"/>
          </a:effectRef>
          <a:fontRef idx="minor">
            <a:schemeClr val="tx1"/>
          </a:fontRef>
        </p:style>
      </p:cxnSp>
      <p:cxnSp>
        <p:nvCxnSpPr>
          <p:cNvPr id="54" name="Connecteur droit 53">
            <a:extLst>
              <a:ext uri="{FF2B5EF4-FFF2-40B4-BE49-F238E27FC236}">
                <a16:creationId xmlns:a16="http://schemas.microsoft.com/office/drawing/2014/main" xmlns="" id="{ACF6716A-AFC1-4272-8009-59A96FA4D19C}"/>
              </a:ext>
            </a:extLst>
          </p:cNvPr>
          <p:cNvCxnSpPr>
            <a:cxnSpLocks/>
          </p:cNvCxnSpPr>
          <p:nvPr/>
        </p:nvCxnSpPr>
        <p:spPr>
          <a:xfrm>
            <a:off x="8636461" y="1642329"/>
            <a:ext cx="149508" cy="0"/>
          </a:xfrm>
          <a:prstGeom prst="line">
            <a:avLst/>
          </a:prstGeom>
          <a:ln w="12700"/>
        </p:spPr>
        <p:style>
          <a:lnRef idx="1">
            <a:schemeClr val="dk1"/>
          </a:lnRef>
          <a:fillRef idx="0">
            <a:schemeClr val="dk1"/>
          </a:fillRef>
          <a:effectRef idx="0">
            <a:schemeClr val="dk1"/>
          </a:effectRef>
          <a:fontRef idx="minor">
            <a:schemeClr val="tx1"/>
          </a:fontRef>
        </p:style>
      </p:cxnSp>
      <p:sp>
        <p:nvSpPr>
          <p:cNvPr id="55" name="ZoneTexte 54">
            <a:extLst>
              <a:ext uri="{FF2B5EF4-FFF2-40B4-BE49-F238E27FC236}">
                <a16:creationId xmlns:a16="http://schemas.microsoft.com/office/drawing/2014/main" xmlns="" id="{AD244761-0D76-4BA1-BEC2-7A59134C1F08}"/>
              </a:ext>
            </a:extLst>
          </p:cNvPr>
          <p:cNvSpPr txBox="1"/>
          <p:nvPr/>
        </p:nvSpPr>
        <p:spPr>
          <a:xfrm>
            <a:off x="8785969" y="1932166"/>
            <a:ext cx="1619272" cy="646331"/>
          </a:xfrm>
          <a:prstGeom prst="rect">
            <a:avLst/>
          </a:prstGeom>
          <a:noFill/>
          <a:ln>
            <a:solidFill>
              <a:schemeClr val="tx1"/>
            </a:solidFill>
          </a:ln>
        </p:spPr>
        <p:txBody>
          <a:bodyPr wrap="square" rtlCol="0">
            <a:spAutoFit/>
          </a:bodyPr>
          <a:lstStyle/>
          <a:p>
            <a:r>
              <a:rPr lang="fr-FR" sz="1200" b="1" dirty="0"/>
              <a:t>FT123 : Maintenir la différence  </a:t>
            </a:r>
          </a:p>
          <a:p>
            <a:r>
              <a:rPr lang="fr-FR" sz="1200" b="1" dirty="0"/>
              <a:t>de pression 	</a:t>
            </a:r>
            <a:endParaRPr lang="fr-FR" sz="1200" dirty="0"/>
          </a:p>
        </p:txBody>
      </p:sp>
      <p:cxnSp>
        <p:nvCxnSpPr>
          <p:cNvPr id="62" name="Connecteur droit 61"/>
          <p:cNvCxnSpPr>
            <a:endCxn id="45" idx="1"/>
          </p:cNvCxnSpPr>
          <p:nvPr/>
        </p:nvCxnSpPr>
        <p:spPr>
          <a:xfrm>
            <a:off x="6085812" y="1043293"/>
            <a:ext cx="11260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66" name="Connecteur droit 65">
            <a:extLst>
              <a:ext uri="{FF2B5EF4-FFF2-40B4-BE49-F238E27FC236}">
                <a16:creationId xmlns:a16="http://schemas.microsoft.com/office/drawing/2014/main" xmlns="" id="{ACF6716A-AFC1-4272-8009-59A96FA4D19C}"/>
              </a:ext>
            </a:extLst>
          </p:cNvPr>
          <p:cNvCxnSpPr>
            <a:cxnSpLocks/>
          </p:cNvCxnSpPr>
          <p:nvPr/>
        </p:nvCxnSpPr>
        <p:spPr>
          <a:xfrm>
            <a:off x="8649125" y="2275682"/>
            <a:ext cx="149508"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3" name="Connecteur droit avec flèche 2">
            <a:extLst>
              <a:ext uri="{FF2B5EF4-FFF2-40B4-BE49-F238E27FC236}">
                <a16:creationId xmlns:a16="http://schemas.microsoft.com/office/drawing/2014/main" xmlns="" id="{6CA4FF4B-2F44-7B28-42A8-6BBF9E09848D}"/>
              </a:ext>
            </a:extLst>
          </p:cNvPr>
          <p:cNvCxnSpPr>
            <a:stCxn id="51" idx="3"/>
          </p:cNvCxnSpPr>
          <p:nvPr/>
        </p:nvCxnSpPr>
        <p:spPr>
          <a:xfrm flipV="1">
            <a:off x="10489324" y="1013346"/>
            <a:ext cx="813085" cy="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xmlns="" val="34576496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exte&#10;&#10;Description générée automatiquement">
            <a:extLst>
              <a:ext uri="{FF2B5EF4-FFF2-40B4-BE49-F238E27FC236}">
                <a16:creationId xmlns:a16="http://schemas.microsoft.com/office/drawing/2014/main" xmlns="" id="{12E87734-46D2-C31B-B9F9-91C9970636A7}"/>
              </a:ext>
            </a:extLst>
          </p:cNvPr>
          <p:cNvPicPr>
            <a:picLocks noChangeAspect="1"/>
          </p:cNvPicPr>
          <p:nvPr/>
        </p:nvPicPr>
        <p:blipFill>
          <a:blip r:embed="rId2"/>
          <a:stretch>
            <a:fillRect/>
          </a:stretch>
        </p:blipFill>
        <p:spPr>
          <a:xfrm>
            <a:off x="1334717" y="739272"/>
            <a:ext cx="8094092" cy="4942546"/>
          </a:xfrm>
          <a:prstGeom prst="rect">
            <a:avLst/>
          </a:prstGeom>
        </p:spPr>
      </p:pic>
      <p:pic>
        <p:nvPicPr>
          <p:cNvPr id="5" name="Image 4" descr="Une image contenant texte&#10;&#10;Description générée automatiquement">
            <a:extLst>
              <a:ext uri="{FF2B5EF4-FFF2-40B4-BE49-F238E27FC236}">
                <a16:creationId xmlns:a16="http://schemas.microsoft.com/office/drawing/2014/main" xmlns="" id="{A65B8132-ACFA-C17A-420D-71906B45A2E1}"/>
              </a:ext>
            </a:extLst>
          </p:cNvPr>
          <p:cNvPicPr>
            <a:picLocks noChangeAspect="1"/>
          </p:cNvPicPr>
          <p:nvPr/>
        </p:nvPicPr>
        <p:blipFill>
          <a:blip r:embed="rId3"/>
          <a:stretch>
            <a:fillRect/>
          </a:stretch>
        </p:blipFill>
        <p:spPr>
          <a:xfrm>
            <a:off x="1334717" y="298138"/>
            <a:ext cx="10117334" cy="5820590"/>
          </a:xfrm>
          <a:prstGeom prst="rect">
            <a:avLst/>
          </a:prstGeom>
        </p:spPr>
      </p:pic>
    </p:spTree>
    <p:extLst>
      <p:ext uri="{BB962C8B-B14F-4D97-AF65-F5344CB8AC3E}">
        <p14:creationId xmlns:p14="http://schemas.microsoft.com/office/powerpoint/2010/main" xmlns="" val="17858522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a:extLst>
              <a:ext uri="{FF2B5EF4-FFF2-40B4-BE49-F238E27FC236}">
                <a16:creationId xmlns:a16="http://schemas.microsoft.com/office/drawing/2014/main" xmlns="" id="{C2BD4BCB-18E0-3238-0F67-008FAC689378}"/>
              </a:ext>
            </a:extLst>
          </p:cNvPr>
          <p:cNvSpPr txBox="1">
            <a:spLocks/>
          </p:cNvSpPr>
          <p:nvPr/>
        </p:nvSpPr>
        <p:spPr>
          <a:xfrm>
            <a:off x="2073349" y="749595"/>
            <a:ext cx="8229600" cy="4525963"/>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ctr">
              <a:buFont typeface="Wingdings 3" charset="2"/>
              <a:buNone/>
            </a:pPr>
            <a:r>
              <a:rPr lang="fr-FR" sz="1050" b="1"/>
              <a:t>            </a:t>
            </a:r>
            <a:r>
              <a:rPr lang="fr-FR" sz="1200" b="1" u="sng"/>
              <a:t>Sécateur électrique ou pneumatique</a:t>
            </a:r>
            <a:endParaRPr lang="fr-FR" sz="1050"/>
          </a:p>
          <a:p>
            <a:pPr>
              <a:buFont typeface="Wingdings 3" charset="2"/>
              <a:buNone/>
            </a:pPr>
            <a:r>
              <a:rPr lang="fr-FR" sz="1050" b="1"/>
              <a:t>            </a:t>
            </a:r>
            <a:r>
              <a:rPr lang="fr-FR" sz="1050" b="1" u="sng"/>
              <a:t>Le sécateur électrique</a:t>
            </a:r>
            <a:endParaRPr lang="fr-FR" sz="1050" u="sng"/>
          </a:p>
          <a:p>
            <a:pPr>
              <a:buFont typeface="Wingdings 3" charset="2"/>
              <a:buNone/>
            </a:pPr>
            <a:r>
              <a:rPr lang="fr-FR" sz="1050"/>
              <a:t>            Les sécateurs électriques sont des outils de jardinage récemment confectionnés pour faciliter l’ébranchage des arbres, la taille des rameaux, la coupe des plants et autres. Ce sont des appareils un peu plus perfectionnés que les sécateurs ordinaires. Que vous soyez jardinier amateur ou professionnel, un sécateur électrique vous sera d’une très grande utilité. C’est un outil qui n’épargne aucun bois. Vous pouvez donc couper du bois vert, sec ou dur. Il a été imaginé et mis au point pour la première fois dans la capitale française pour faciliter la taille des plantes, spécialement pour aider les producteurs de vignes.</a:t>
            </a:r>
          </a:p>
          <a:p>
            <a:pPr>
              <a:buFont typeface="Wingdings 3" charset="2"/>
              <a:buNone/>
            </a:pPr>
            <a:r>
              <a:rPr lang="fr-FR" sz="1050"/>
              <a:t>            Comme un sécateur classique, le sécateur électrique est doté des lames de très bonne qualité et très bien affutées servant à tailler les végétaux ou ébrancher les arbres. Il est doté d’une batterie qui dispose d’une autonomie de plusieurs heures, de quoi travailler incessamment et sans pour autant se lasser.</a:t>
            </a:r>
          </a:p>
          <a:p>
            <a:pPr>
              <a:buFont typeface="Wingdings 3" charset="2"/>
              <a:buNone/>
            </a:pPr>
            <a:r>
              <a:rPr lang="fr-FR" sz="1050"/>
              <a:t>            Afin de faciliter une coupe rapide et précise, le fabricant a doté l’appareil d’un bouton d’allumage qui permet d’actionner les lames. Vous n’aurez pas à refermer ou rouvrir à chaque fois les manches pour couper vos bois comme le cas des sécateurs manuels. De plus, l’entretien d’un tel appareil ne vous demandera pas grand-chose. Pour effectuer le nettoyage, vous n’aurez seulement besoin que d’un chiffon, d’un peu d’eau et d’un produit détersif adapté. </a:t>
            </a:r>
          </a:p>
          <a:p>
            <a:pPr>
              <a:buFont typeface="Wingdings 3" charset="2"/>
              <a:buNone/>
            </a:pPr>
            <a:r>
              <a:rPr lang="fr-FR" sz="1050" b="1"/>
              <a:t>            </a:t>
            </a:r>
            <a:r>
              <a:rPr lang="fr-FR" sz="1050" b="1" u="sng"/>
              <a:t>Le sécateur pneumatique</a:t>
            </a:r>
          </a:p>
          <a:p>
            <a:pPr>
              <a:buFont typeface="Wingdings 3" charset="2"/>
              <a:buNone/>
            </a:pPr>
            <a:r>
              <a:rPr lang="fr-FR" sz="1050"/>
              <a:t>            Les sécateurs pneumatiques sont également des outils très efficaces et performants qui peuvent être aussi utiles pour une utilisation en jardinage. Ils sont aussi puissants que les autres types de sécateurs et sont disponibles sur le marché à des prix abordables. Tout comme les sécateurs de types manuels, les sécateurs pneumatiques sont équipés des lames bien aiguisées, ce qui vous permet donc d’ébrancher facilement les arbres. Ils disposent d’une touche d’allumage qu’il vous suffira d’actionner pour faire circuler l’air.</a:t>
            </a:r>
          </a:p>
          <a:p>
            <a:pPr>
              <a:buFont typeface="Wingdings 3" charset="2"/>
              <a:buNone/>
            </a:pPr>
            <a:r>
              <a:rPr lang="fr-FR" sz="1050"/>
              <a:t>             Avec un sécateur pneumatique, vous avez la possibilité de couper une branche allant jusqu’à quatre (4) centimètres d’épaisseur. C’est un outil que vous pouvez retrouver facilement sur les sites e-commerce, en grande surface de jardinage à moins de 50 euros et si possible chez des particuliers vendeurs des produits de seconde main.</a:t>
            </a:r>
          </a:p>
          <a:p>
            <a:endParaRPr lang="fr-FR" sz="1050" dirty="0"/>
          </a:p>
        </p:txBody>
      </p:sp>
    </p:spTree>
    <p:extLst>
      <p:ext uri="{BB962C8B-B14F-4D97-AF65-F5344CB8AC3E}">
        <p14:creationId xmlns:p14="http://schemas.microsoft.com/office/powerpoint/2010/main" xmlns="" val="28361281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715E1C43-3F72-80D3-05D5-7BE761AE5766}"/>
              </a:ext>
            </a:extLst>
          </p:cNvPr>
          <p:cNvPicPr>
            <a:picLocks noChangeAspect="1"/>
          </p:cNvPicPr>
          <p:nvPr/>
        </p:nvPicPr>
        <p:blipFill>
          <a:blip r:embed="rId2"/>
          <a:stretch>
            <a:fillRect/>
          </a:stretch>
        </p:blipFill>
        <p:spPr>
          <a:xfrm>
            <a:off x="2190307" y="566788"/>
            <a:ext cx="9209860" cy="5724424"/>
          </a:xfrm>
          <a:prstGeom prst="rect">
            <a:avLst/>
          </a:prstGeom>
        </p:spPr>
      </p:pic>
    </p:spTree>
    <p:extLst>
      <p:ext uri="{BB962C8B-B14F-4D97-AF65-F5344CB8AC3E}">
        <p14:creationId xmlns:p14="http://schemas.microsoft.com/office/powerpoint/2010/main" xmlns="" val="12563848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exte&#10;&#10;Description générée automatiquement">
            <a:extLst>
              <a:ext uri="{FF2B5EF4-FFF2-40B4-BE49-F238E27FC236}">
                <a16:creationId xmlns:a16="http://schemas.microsoft.com/office/drawing/2014/main" xmlns="" id="{30550EFF-C35C-816A-8B98-1F5AC4030FB1}"/>
              </a:ext>
            </a:extLst>
          </p:cNvPr>
          <p:cNvPicPr>
            <a:picLocks noChangeAspect="1"/>
          </p:cNvPicPr>
          <p:nvPr/>
        </p:nvPicPr>
        <p:blipFill>
          <a:blip r:embed="rId2"/>
          <a:stretch>
            <a:fillRect/>
          </a:stretch>
        </p:blipFill>
        <p:spPr>
          <a:xfrm>
            <a:off x="2122803" y="340242"/>
            <a:ext cx="9065186" cy="5677786"/>
          </a:xfrm>
          <a:prstGeom prst="rect">
            <a:avLst/>
          </a:prstGeom>
        </p:spPr>
      </p:pic>
    </p:spTree>
    <p:extLst>
      <p:ext uri="{BB962C8B-B14F-4D97-AF65-F5344CB8AC3E}">
        <p14:creationId xmlns:p14="http://schemas.microsoft.com/office/powerpoint/2010/main" xmlns="" val="41467912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xmlns="" id="{C07F8D55-7921-4555-A26D-D91C719256E6}"/>
              </a:ext>
            </a:extLst>
          </p:cNvPr>
          <p:cNvSpPr txBox="1"/>
          <p:nvPr/>
        </p:nvSpPr>
        <p:spPr>
          <a:xfrm>
            <a:off x="2930680" y="269207"/>
            <a:ext cx="2309651" cy="692330"/>
          </a:xfrm>
          <a:prstGeom prst="rect">
            <a:avLst/>
          </a:prstGeom>
        </p:spPr>
        <p:txBody>
          <a:bodyPr vert="horz" lIns="91440" tIns="45720" rIns="91440" bIns="45720" rtlCol="0" anchor="b">
            <a:normAutofit fontScale="85000" lnSpcReduction="10000"/>
          </a:bodyPr>
          <a:lstStyle/>
          <a:p>
            <a:pPr>
              <a:lnSpc>
                <a:spcPct val="90000"/>
              </a:lnSpc>
              <a:spcBef>
                <a:spcPct val="0"/>
              </a:spcBef>
              <a:spcAft>
                <a:spcPts val="600"/>
              </a:spcAft>
            </a:pPr>
            <a:r>
              <a:rPr lang="en-US" sz="4200" b="1" dirty="0" err="1">
                <a:solidFill>
                  <a:schemeClr val="tx1">
                    <a:lumMod val="85000"/>
                    <a:lumOff val="15000"/>
                  </a:schemeClr>
                </a:solidFill>
                <a:latin typeface="+mj-lt"/>
                <a:ea typeface="+mj-ea"/>
                <a:cs typeface="+mj-cs"/>
              </a:rPr>
              <a:t>Clientèle</a:t>
            </a:r>
            <a:r>
              <a:rPr lang="en-US" sz="4200" b="1" dirty="0">
                <a:solidFill>
                  <a:schemeClr val="tx1">
                    <a:lumMod val="85000"/>
                    <a:lumOff val="15000"/>
                  </a:schemeClr>
                </a:solidFill>
                <a:latin typeface="+mj-lt"/>
                <a:ea typeface="+mj-ea"/>
                <a:cs typeface="+mj-cs"/>
              </a:rPr>
              <a:t> </a:t>
            </a:r>
          </a:p>
        </p:txBody>
      </p:sp>
      <p:pic>
        <p:nvPicPr>
          <p:cNvPr id="4" name="Image 3">
            <a:extLst>
              <a:ext uri="{FF2B5EF4-FFF2-40B4-BE49-F238E27FC236}">
                <a16:creationId xmlns:a16="http://schemas.microsoft.com/office/drawing/2014/main" xmlns="" id="{C15074B4-077E-4B69-92D8-A1A1C78D8807}"/>
              </a:ext>
            </a:extLst>
          </p:cNvPr>
          <p:cNvPicPr>
            <a:picLocks noChangeAspect="1"/>
          </p:cNvPicPr>
          <p:nvPr/>
        </p:nvPicPr>
        <p:blipFill>
          <a:blip r:embed="rId2"/>
          <a:stretch>
            <a:fillRect/>
          </a:stretch>
        </p:blipFill>
        <p:spPr>
          <a:xfrm>
            <a:off x="5850049" y="114179"/>
            <a:ext cx="1540263" cy="852544"/>
          </a:xfrm>
          <a:prstGeom prst="rect">
            <a:avLst/>
          </a:prstGeom>
        </p:spPr>
      </p:pic>
      <p:sp>
        <p:nvSpPr>
          <p:cNvPr id="17" name="ZoneTexte 16">
            <a:extLst>
              <a:ext uri="{FF2B5EF4-FFF2-40B4-BE49-F238E27FC236}">
                <a16:creationId xmlns:a16="http://schemas.microsoft.com/office/drawing/2014/main" xmlns="" id="{D1EF1CFF-B2F4-4CBC-9F14-61D6574A1EDE}"/>
              </a:ext>
            </a:extLst>
          </p:cNvPr>
          <p:cNvSpPr txBox="1"/>
          <p:nvPr/>
        </p:nvSpPr>
        <p:spPr>
          <a:xfrm>
            <a:off x="1523314" y="1728499"/>
            <a:ext cx="1356551" cy="369332"/>
          </a:xfrm>
          <a:prstGeom prst="rect">
            <a:avLst/>
          </a:prstGeom>
          <a:noFill/>
        </p:spPr>
        <p:txBody>
          <a:bodyPr wrap="square">
            <a:spAutoFit/>
          </a:bodyPr>
          <a:lstStyle/>
          <a:p>
            <a:r>
              <a:rPr lang="fr-FR" dirty="0"/>
              <a:t>Pépinière</a:t>
            </a:r>
          </a:p>
        </p:txBody>
      </p:sp>
      <p:sp>
        <p:nvSpPr>
          <p:cNvPr id="19" name="ZoneTexte 18">
            <a:extLst>
              <a:ext uri="{FF2B5EF4-FFF2-40B4-BE49-F238E27FC236}">
                <a16:creationId xmlns:a16="http://schemas.microsoft.com/office/drawing/2014/main" xmlns="" id="{A12F44DD-EAA6-4CD8-B1DE-07B5524A70E4}"/>
              </a:ext>
            </a:extLst>
          </p:cNvPr>
          <p:cNvSpPr txBox="1"/>
          <p:nvPr/>
        </p:nvSpPr>
        <p:spPr>
          <a:xfrm>
            <a:off x="3700769" y="1756976"/>
            <a:ext cx="6097772" cy="369332"/>
          </a:xfrm>
          <a:prstGeom prst="rect">
            <a:avLst/>
          </a:prstGeom>
          <a:noFill/>
        </p:spPr>
        <p:txBody>
          <a:bodyPr wrap="square">
            <a:spAutoFit/>
          </a:bodyPr>
          <a:lstStyle/>
          <a:p>
            <a:r>
              <a:rPr lang="fr-FR" dirty="0"/>
              <a:t>Pour tous les travaux de taille de formation.</a:t>
            </a:r>
          </a:p>
        </p:txBody>
      </p:sp>
      <p:pic>
        <p:nvPicPr>
          <p:cNvPr id="21" name="Image 20">
            <a:extLst>
              <a:ext uri="{FF2B5EF4-FFF2-40B4-BE49-F238E27FC236}">
                <a16:creationId xmlns:a16="http://schemas.microsoft.com/office/drawing/2014/main" xmlns="" id="{07A88EC4-B543-4821-9287-47C0CAF5D81D}"/>
              </a:ext>
            </a:extLst>
          </p:cNvPr>
          <p:cNvPicPr>
            <a:picLocks noChangeAspect="1"/>
          </p:cNvPicPr>
          <p:nvPr/>
        </p:nvPicPr>
        <p:blipFill>
          <a:blip r:embed="rId3"/>
          <a:stretch>
            <a:fillRect/>
          </a:stretch>
        </p:blipFill>
        <p:spPr>
          <a:xfrm>
            <a:off x="9299948" y="786033"/>
            <a:ext cx="2309650" cy="1730008"/>
          </a:xfrm>
          <a:prstGeom prst="rect">
            <a:avLst/>
          </a:prstGeom>
        </p:spPr>
      </p:pic>
      <p:sp>
        <p:nvSpPr>
          <p:cNvPr id="22" name="ZoneTexte 21">
            <a:extLst>
              <a:ext uri="{FF2B5EF4-FFF2-40B4-BE49-F238E27FC236}">
                <a16:creationId xmlns:a16="http://schemas.microsoft.com/office/drawing/2014/main" xmlns="" id="{5BF361C1-5DCD-4C86-B96A-7ED2DE9EB94D}"/>
              </a:ext>
            </a:extLst>
          </p:cNvPr>
          <p:cNvSpPr txBox="1"/>
          <p:nvPr/>
        </p:nvSpPr>
        <p:spPr>
          <a:xfrm>
            <a:off x="837313" y="3500061"/>
            <a:ext cx="2543839" cy="369332"/>
          </a:xfrm>
          <a:prstGeom prst="rect">
            <a:avLst/>
          </a:prstGeom>
          <a:noFill/>
        </p:spPr>
        <p:txBody>
          <a:bodyPr wrap="square">
            <a:spAutoFit/>
          </a:bodyPr>
          <a:lstStyle/>
          <a:p>
            <a:r>
              <a:rPr lang="fr-FR" dirty="0"/>
              <a:t>Collectivités locales</a:t>
            </a:r>
          </a:p>
        </p:txBody>
      </p:sp>
      <p:sp>
        <p:nvSpPr>
          <p:cNvPr id="24" name="ZoneTexte 23">
            <a:extLst>
              <a:ext uri="{FF2B5EF4-FFF2-40B4-BE49-F238E27FC236}">
                <a16:creationId xmlns:a16="http://schemas.microsoft.com/office/drawing/2014/main" xmlns="" id="{8A314592-A324-44C6-BA60-877A7C90D1EB}"/>
              </a:ext>
            </a:extLst>
          </p:cNvPr>
          <p:cNvSpPr txBox="1"/>
          <p:nvPr/>
        </p:nvSpPr>
        <p:spPr>
          <a:xfrm>
            <a:off x="3694986" y="3422915"/>
            <a:ext cx="6097772" cy="646331"/>
          </a:xfrm>
          <a:prstGeom prst="rect">
            <a:avLst/>
          </a:prstGeom>
          <a:noFill/>
        </p:spPr>
        <p:txBody>
          <a:bodyPr wrap="square">
            <a:spAutoFit/>
          </a:bodyPr>
          <a:lstStyle/>
          <a:p>
            <a:r>
              <a:rPr lang="fr-FR" dirty="0"/>
              <a:t>Pour tous les travaux de taille et d'entretien</a:t>
            </a:r>
          </a:p>
          <a:p>
            <a:r>
              <a:rPr lang="fr-FR" dirty="0"/>
              <a:t>des espaces verts.</a:t>
            </a:r>
          </a:p>
        </p:txBody>
      </p:sp>
      <p:pic>
        <p:nvPicPr>
          <p:cNvPr id="12" name="Image 11">
            <a:extLst>
              <a:ext uri="{FF2B5EF4-FFF2-40B4-BE49-F238E27FC236}">
                <a16:creationId xmlns:a16="http://schemas.microsoft.com/office/drawing/2014/main" xmlns="" id="{6C3EE622-BDDB-4EFF-829B-2BDB685795C0}"/>
              </a:ext>
            </a:extLst>
          </p:cNvPr>
          <p:cNvPicPr>
            <a:picLocks noChangeAspect="1"/>
          </p:cNvPicPr>
          <p:nvPr/>
        </p:nvPicPr>
        <p:blipFill>
          <a:blip r:embed="rId4"/>
          <a:stretch>
            <a:fillRect/>
          </a:stretch>
        </p:blipFill>
        <p:spPr>
          <a:xfrm>
            <a:off x="9378138" y="2851071"/>
            <a:ext cx="2295634" cy="1457158"/>
          </a:xfrm>
          <a:prstGeom prst="rect">
            <a:avLst/>
          </a:prstGeom>
        </p:spPr>
      </p:pic>
      <p:pic>
        <p:nvPicPr>
          <p:cNvPr id="14" name="Image 13">
            <a:extLst>
              <a:ext uri="{FF2B5EF4-FFF2-40B4-BE49-F238E27FC236}">
                <a16:creationId xmlns:a16="http://schemas.microsoft.com/office/drawing/2014/main" xmlns="" id="{ED2AC88A-327E-4294-84E5-CBC9B4C48320}"/>
              </a:ext>
            </a:extLst>
          </p:cNvPr>
          <p:cNvPicPr>
            <a:picLocks noChangeAspect="1"/>
          </p:cNvPicPr>
          <p:nvPr/>
        </p:nvPicPr>
        <p:blipFill>
          <a:blip r:embed="rId5"/>
          <a:stretch>
            <a:fillRect/>
          </a:stretch>
        </p:blipFill>
        <p:spPr>
          <a:xfrm>
            <a:off x="9113738" y="4750774"/>
            <a:ext cx="2838450" cy="1609725"/>
          </a:xfrm>
          <a:prstGeom prst="rect">
            <a:avLst/>
          </a:prstGeom>
        </p:spPr>
      </p:pic>
      <p:sp>
        <p:nvSpPr>
          <p:cNvPr id="29" name="ZoneTexte 28">
            <a:extLst>
              <a:ext uri="{FF2B5EF4-FFF2-40B4-BE49-F238E27FC236}">
                <a16:creationId xmlns:a16="http://schemas.microsoft.com/office/drawing/2014/main" xmlns="" id="{AE36C578-989B-4F6E-BA51-CA979CD04632}"/>
              </a:ext>
            </a:extLst>
          </p:cNvPr>
          <p:cNvSpPr txBox="1"/>
          <p:nvPr/>
        </p:nvSpPr>
        <p:spPr>
          <a:xfrm>
            <a:off x="1059039" y="5370970"/>
            <a:ext cx="1820826" cy="369332"/>
          </a:xfrm>
          <a:prstGeom prst="rect">
            <a:avLst/>
          </a:prstGeom>
          <a:noFill/>
        </p:spPr>
        <p:txBody>
          <a:bodyPr wrap="square">
            <a:spAutoFit/>
          </a:bodyPr>
          <a:lstStyle/>
          <a:p>
            <a:r>
              <a:rPr lang="fr-FR" dirty="0"/>
              <a:t>Sylviculture</a:t>
            </a:r>
          </a:p>
        </p:txBody>
      </p:sp>
      <p:sp>
        <p:nvSpPr>
          <p:cNvPr id="30" name="ZoneTexte 29">
            <a:extLst>
              <a:ext uri="{FF2B5EF4-FFF2-40B4-BE49-F238E27FC236}">
                <a16:creationId xmlns:a16="http://schemas.microsoft.com/office/drawing/2014/main" xmlns="" id="{DC73A37B-E212-44AA-AB7D-72D870C87A96}"/>
              </a:ext>
            </a:extLst>
          </p:cNvPr>
          <p:cNvSpPr txBox="1"/>
          <p:nvPr/>
        </p:nvSpPr>
        <p:spPr>
          <a:xfrm>
            <a:off x="3381152" y="5093971"/>
            <a:ext cx="6097772" cy="923330"/>
          </a:xfrm>
          <a:prstGeom prst="rect">
            <a:avLst/>
          </a:prstGeom>
          <a:noFill/>
        </p:spPr>
        <p:txBody>
          <a:bodyPr wrap="square">
            <a:spAutoFit/>
          </a:bodyPr>
          <a:lstStyle/>
          <a:p>
            <a:r>
              <a:rPr lang="fr-FR" dirty="0"/>
              <a:t>Pour les travaux de sélection des essences</a:t>
            </a:r>
          </a:p>
          <a:p>
            <a:r>
              <a:rPr lang="fr-FR" dirty="0"/>
              <a:t>en forêt et pour l'élimination des branches lors</a:t>
            </a:r>
          </a:p>
          <a:p>
            <a:r>
              <a:rPr lang="fr-FR" dirty="0"/>
              <a:t>de la croissance des arbres (bois de menuiserie).</a:t>
            </a:r>
          </a:p>
        </p:txBody>
      </p:sp>
    </p:spTree>
    <p:extLst>
      <p:ext uri="{BB962C8B-B14F-4D97-AF65-F5344CB8AC3E}">
        <p14:creationId xmlns:p14="http://schemas.microsoft.com/office/powerpoint/2010/main" xmlns="" val="35031767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2"/>
          <p:cNvSpPr txBox="1">
            <a:spLocks noChangeArrowheads="1"/>
          </p:cNvSpPr>
          <p:nvPr/>
        </p:nvSpPr>
        <p:spPr bwMode="auto">
          <a:xfrm>
            <a:off x="914400" y="1143001"/>
            <a:ext cx="1541463" cy="954088"/>
          </a:xfrm>
          <a:prstGeom prst="rect">
            <a:avLst/>
          </a:prstGeom>
          <a:noFill/>
          <a:ln w="9525">
            <a:solidFill>
              <a:schemeClr val="bg2"/>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pPr algn="l"/>
            <a:r>
              <a:rPr kumimoji="0" lang="fr-FR" altLang="fr-FR" sz="1400" dirty="0"/>
              <a:t>FP1 : Cisailler une branche </a:t>
            </a:r>
          </a:p>
          <a:p>
            <a:pPr algn="l"/>
            <a:r>
              <a:rPr kumimoji="0" lang="fr-FR" altLang="fr-FR" sz="1400" dirty="0"/>
              <a:t>par une énergie pneumatique</a:t>
            </a:r>
          </a:p>
        </p:txBody>
      </p:sp>
      <p:grpSp>
        <p:nvGrpSpPr>
          <p:cNvPr id="5" name="Group 15"/>
          <p:cNvGrpSpPr>
            <a:grpSpLocks/>
          </p:cNvGrpSpPr>
          <p:nvPr/>
        </p:nvGrpSpPr>
        <p:grpSpPr bwMode="auto">
          <a:xfrm>
            <a:off x="3733800" y="1295400"/>
            <a:ext cx="3394075" cy="314325"/>
            <a:chOff x="288" y="720"/>
            <a:chExt cx="2138" cy="198"/>
          </a:xfrm>
        </p:grpSpPr>
        <p:sp>
          <p:nvSpPr>
            <p:cNvPr id="6" name="Text Box 16"/>
            <p:cNvSpPr txBox="1">
              <a:spLocks noChangeArrowheads="1"/>
            </p:cNvSpPr>
            <p:nvPr/>
          </p:nvSpPr>
          <p:spPr bwMode="auto">
            <a:xfrm>
              <a:off x="288" y="720"/>
              <a:ext cx="308" cy="198"/>
            </a:xfrm>
            <a:prstGeom prst="rect">
              <a:avLst/>
            </a:prstGeom>
            <a:noFill/>
            <a:ln w="9525">
              <a:solidFill>
                <a:schemeClr val="bg2"/>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pPr algn="l"/>
              <a:r>
                <a:rPr kumimoji="0" lang="fr-FR" altLang="fr-FR" sz="1400"/>
                <a:t>FT1</a:t>
              </a:r>
              <a:endParaRPr kumimoji="0" lang="fr-FR" altLang="fr-FR"/>
            </a:p>
          </p:txBody>
        </p:sp>
        <p:sp>
          <p:nvSpPr>
            <p:cNvPr id="7" name="Text Box 17"/>
            <p:cNvSpPr txBox="1">
              <a:spLocks noChangeArrowheads="1"/>
            </p:cNvSpPr>
            <p:nvPr/>
          </p:nvSpPr>
          <p:spPr bwMode="auto">
            <a:xfrm>
              <a:off x="576" y="720"/>
              <a:ext cx="1850" cy="198"/>
            </a:xfrm>
            <a:prstGeom prst="rect">
              <a:avLst/>
            </a:prstGeom>
            <a:noFill/>
            <a:ln w="9525">
              <a:solidFill>
                <a:schemeClr val="bg2"/>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pPr algn="l"/>
              <a:r>
                <a:rPr kumimoji="0" lang="fr-FR" altLang="fr-FR" sz="1400" dirty="0"/>
                <a:t>Gérer l’énergie pneumatique	</a:t>
              </a:r>
              <a:endParaRPr kumimoji="0" lang="fr-FR" altLang="fr-FR" dirty="0">
                <a:latin typeface="Arial" panose="020B0604020202020204" pitchFamily="34" charset="0"/>
              </a:endParaRPr>
            </a:p>
          </p:txBody>
        </p:sp>
      </p:grpSp>
      <p:grpSp>
        <p:nvGrpSpPr>
          <p:cNvPr id="8" name="Group 18"/>
          <p:cNvGrpSpPr>
            <a:grpSpLocks/>
          </p:cNvGrpSpPr>
          <p:nvPr/>
        </p:nvGrpSpPr>
        <p:grpSpPr bwMode="auto">
          <a:xfrm>
            <a:off x="3733800" y="1981200"/>
            <a:ext cx="3394075" cy="527050"/>
            <a:chOff x="288" y="720"/>
            <a:chExt cx="2138" cy="332"/>
          </a:xfrm>
        </p:grpSpPr>
        <p:sp>
          <p:nvSpPr>
            <p:cNvPr id="9" name="Text Box 19"/>
            <p:cNvSpPr txBox="1">
              <a:spLocks noChangeArrowheads="1"/>
            </p:cNvSpPr>
            <p:nvPr/>
          </p:nvSpPr>
          <p:spPr bwMode="auto">
            <a:xfrm>
              <a:off x="288" y="720"/>
              <a:ext cx="308" cy="332"/>
            </a:xfrm>
            <a:prstGeom prst="rect">
              <a:avLst/>
            </a:prstGeom>
            <a:noFill/>
            <a:ln w="9525">
              <a:solidFill>
                <a:schemeClr val="bg2"/>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pPr algn="l"/>
              <a:r>
                <a:rPr kumimoji="0" lang="fr-FR" altLang="fr-FR" sz="1400"/>
                <a:t>FT2</a:t>
              </a:r>
            </a:p>
            <a:p>
              <a:pPr algn="l"/>
              <a:endParaRPr kumimoji="0" lang="fr-FR" altLang="fr-FR" sz="1400"/>
            </a:p>
          </p:txBody>
        </p:sp>
        <p:sp>
          <p:nvSpPr>
            <p:cNvPr id="10" name="Text Box 20"/>
            <p:cNvSpPr txBox="1">
              <a:spLocks noChangeArrowheads="1"/>
            </p:cNvSpPr>
            <p:nvPr/>
          </p:nvSpPr>
          <p:spPr bwMode="auto">
            <a:xfrm>
              <a:off x="576" y="720"/>
              <a:ext cx="1850" cy="332"/>
            </a:xfrm>
            <a:prstGeom prst="rect">
              <a:avLst/>
            </a:prstGeom>
            <a:noFill/>
            <a:ln w="9525">
              <a:solidFill>
                <a:schemeClr val="bg2"/>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pPr algn="l"/>
              <a:r>
                <a:rPr kumimoji="0" lang="fr-FR" altLang="fr-FR" sz="1400" dirty="0"/>
                <a:t>Convertir l’énergie </a:t>
              </a:r>
            </a:p>
            <a:p>
              <a:pPr algn="l"/>
              <a:r>
                <a:rPr kumimoji="0" lang="fr-FR" altLang="fr-FR" sz="1400" dirty="0"/>
                <a:t>pneumatique en énergie mécanique	</a:t>
              </a:r>
            </a:p>
          </p:txBody>
        </p:sp>
      </p:grpSp>
      <p:grpSp>
        <p:nvGrpSpPr>
          <p:cNvPr id="11" name="Group 21"/>
          <p:cNvGrpSpPr>
            <a:grpSpLocks/>
          </p:cNvGrpSpPr>
          <p:nvPr/>
        </p:nvGrpSpPr>
        <p:grpSpPr bwMode="auto">
          <a:xfrm>
            <a:off x="3733800" y="2895600"/>
            <a:ext cx="3394075" cy="527050"/>
            <a:chOff x="288" y="720"/>
            <a:chExt cx="2138" cy="332"/>
          </a:xfrm>
        </p:grpSpPr>
        <p:sp>
          <p:nvSpPr>
            <p:cNvPr id="12" name="Text Box 22"/>
            <p:cNvSpPr txBox="1">
              <a:spLocks noChangeArrowheads="1"/>
            </p:cNvSpPr>
            <p:nvPr/>
          </p:nvSpPr>
          <p:spPr bwMode="auto">
            <a:xfrm>
              <a:off x="288" y="720"/>
              <a:ext cx="308" cy="332"/>
            </a:xfrm>
            <a:prstGeom prst="rect">
              <a:avLst/>
            </a:prstGeom>
            <a:noFill/>
            <a:ln w="9525">
              <a:solidFill>
                <a:schemeClr val="bg2"/>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pPr algn="l"/>
              <a:r>
                <a:rPr kumimoji="0" lang="fr-FR" altLang="fr-FR" sz="1400"/>
                <a:t>FT3</a:t>
              </a:r>
            </a:p>
            <a:p>
              <a:pPr algn="l"/>
              <a:endParaRPr kumimoji="0" lang="fr-FR" altLang="fr-FR" sz="1400"/>
            </a:p>
          </p:txBody>
        </p:sp>
        <p:sp>
          <p:nvSpPr>
            <p:cNvPr id="13" name="Text Box 23"/>
            <p:cNvSpPr txBox="1">
              <a:spLocks noChangeArrowheads="1"/>
            </p:cNvSpPr>
            <p:nvPr/>
          </p:nvSpPr>
          <p:spPr bwMode="auto">
            <a:xfrm>
              <a:off x="576" y="720"/>
              <a:ext cx="1850" cy="332"/>
            </a:xfrm>
            <a:prstGeom prst="rect">
              <a:avLst/>
            </a:prstGeom>
            <a:noFill/>
            <a:ln w="9525">
              <a:solidFill>
                <a:schemeClr val="bg2"/>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pPr algn="l"/>
              <a:r>
                <a:rPr kumimoji="0" lang="fr-FR" altLang="fr-FR" sz="1400" dirty="0"/>
                <a:t>Transmettre l’effort vers</a:t>
              </a:r>
            </a:p>
            <a:p>
              <a:pPr algn="l"/>
              <a:r>
                <a:rPr kumimoji="0" lang="fr-FR" altLang="fr-FR" sz="1400" dirty="0"/>
                <a:t> la lame mobile		</a:t>
              </a:r>
            </a:p>
          </p:txBody>
        </p:sp>
      </p:grpSp>
      <p:grpSp>
        <p:nvGrpSpPr>
          <p:cNvPr id="14" name="Group 24"/>
          <p:cNvGrpSpPr>
            <a:grpSpLocks/>
          </p:cNvGrpSpPr>
          <p:nvPr/>
        </p:nvGrpSpPr>
        <p:grpSpPr bwMode="auto">
          <a:xfrm>
            <a:off x="3733800" y="3810000"/>
            <a:ext cx="3394075" cy="314325"/>
            <a:chOff x="288" y="720"/>
            <a:chExt cx="2138" cy="198"/>
          </a:xfrm>
        </p:grpSpPr>
        <p:sp>
          <p:nvSpPr>
            <p:cNvPr id="15" name="Text Box 25"/>
            <p:cNvSpPr txBox="1">
              <a:spLocks noChangeArrowheads="1"/>
            </p:cNvSpPr>
            <p:nvPr/>
          </p:nvSpPr>
          <p:spPr bwMode="auto">
            <a:xfrm>
              <a:off x="288" y="720"/>
              <a:ext cx="308" cy="198"/>
            </a:xfrm>
            <a:prstGeom prst="rect">
              <a:avLst/>
            </a:prstGeom>
            <a:noFill/>
            <a:ln w="9525">
              <a:solidFill>
                <a:schemeClr val="bg2"/>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pPr algn="l"/>
              <a:r>
                <a:rPr kumimoji="0" lang="fr-FR" altLang="fr-FR" sz="1400"/>
                <a:t>FT4</a:t>
              </a:r>
            </a:p>
          </p:txBody>
        </p:sp>
        <p:sp>
          <p:nvSpPr>
            <p:cNvPr id="16" name="Text Box 26"/>
            <p:cNvSpPr txBox="1">
              <a:spLocks noChangeArrowheads="1"/>
            </p:cNvSpPr>
            <p:nvPr/>
          </p:nvSpPr>
          <p:spPr bwMode="auto">
            <a:xfrm>
              <a:off x="576" y="720"/>
              <a:ext cx="1850" cy="198"/>
            </a:xfrm>
            <a:prstGeom prst="rect">
              <a:avLst/>
            </a:prstGeom>
            <a:noFill/>
            <a:ln w="9525">
              <a:solidFill>
                <a:schemeClr val="bg2"/>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pPr algn="l"/>
              <a:r>
                <a:rPr kumimoji="0" lang="fr-FR" altLang="fr-FR" sz="1400" dirty="0"/>
                <a:t>Réaliser un cisaillement		</a:t>
              </a:r>
            </a:p>
          </p:txBody>
        </p:sp>
      </p:grpSp>
      <p:sp>
        <p:nvSpPr>
          <p:cNvPr id="17" name="Line 27"/>
          <p:cNvSpPr>
            <a:spLocks noChangeShapeType="1"/>
          </p:cNvSpPr>
          <p:nvPr/>
        </p:nvSpPr>
        <p:spPr bwMode="auto">
          <a:xfrm>
            <a:off x="3200400" y="1447800"/>
            <a:ext cx="533400" cy="0"/>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fr-FR"/>
          </a:p>
        </p:txBody>
      </p:sp>
      <p:sp>
        <p:nvSpPr>
          <p:cNvPr id="18" name="Freeform 28"/>
          <p:cNvSpPr>
            <a:spLocks/>
          </p:cNvSpPr>
          <p:nvPr/>
        </p:nvSpPr>
        <p:spPr bwMode="auto">
          <a:xfrm>
            <a:off x="3429000" y="1447800"/>
            <a:ext cx="295275" cy="2514600"/>
          </a:xfrm>
          <a:custGeom>
            <a:avLst/>
            <a:gdLst>
              <a:gd name="T0" fmla="*/ 0 w 186"/>
              <a:gd name="T1" fmla="*/ 0 h 1014"/>
              <a:gd name="T2" fmla="*/ 0 w 186"/>
              <a:gd name="T3" fmla="*/ 1014 h 1014"/>
              <a:gd name="T4" fmla="*/ 186 w 186"/>
              <a:gd name="T5" fmla="*/ 1014 h 1014"/>
              <a:gd name="T6" fmla="*/ 0 60000 65536"/>
              <a:gd name="T7" fmla="*/ 0 60000 65536"/>
              <a:gd name="T8" fmla="*/ 0 60000 65536"/>
              <a:gd name="T9" fmla="*/ 0 w 186"/>
              <a:gd name="T10" fmla="*/ 0 h 1014"/>
              <a:gd name="T11" fmla="*/ 186 w 186"/>
              <a:gd name="T12" fmla="*/ 1014 h 1014"/>
            </a:gdLst>
            <a:ahLst/>
            <a:cxnLst>
              <a:cxn ang="T6">
                <a:pos x="T0" y="T1"/>
              </a:cxn>
              <a:cxn ang="T7">
                <a:pos x="T2" y="T3"/>
              </a:cxn>
              <a:cxn ang="T8">
                <a:pos x="T4" y="T5"/>
              </a:cxn>
            </a:cxnLst>
            <a:rect l="T9" t="T10" r="T11" b="T12"/>
            <a:pathLst>
              <a:path w="186" h="1014">
                <a:moveTo>
                  <a:pt x="0" y="0"/>
                </a:moveTo>
                <a:lnTo>
                  <a:pt x="0" y="1014"/>
                </a:lnTo>
                <a:lnTo>
                  <a:pt x="186" y="1014"/>
                </a:lnTo>
              </a:path>
            </a:pathLst>
          </a:custGeom>
          <a:noFill/>
          <a:ln w="19050">
            <a:solidFill>
              <a:schemeClr val="tx1"/>
            </a:solidFill>
            <a:round/>
            <a:headEnd type="none" w="med" len="med"/>
            <a:tailEnd type="triangle" w="med" len="med"/>
          </a:ln>
          <a:extLst>
            <a:ext uri="{909E8E84-426E-40DD-AFC4-6F175D3DCCD1}">
              <a14:hiddenFill xmlns:a14="http://schemas.microsoft.com/office/drawing/2010/main" xmlns="">
                <a:solidFill>
                  <a:srgbClr val="FFFFFF"/>
                </a:solidFill>
              </a14:hiddenFill>
            </a:ext>
          </a:extLst>
        </p:spPr>
        <p:txBody>
          <a:bodyPr wrap="none" anchor="ctr"/>
          <a:lstStyle/>
          <a:p>
            <a:endParaRPr lang="fr-FR"/>
          </a:p>
        </p:txBody>
      </p:sp>
      <p:sp>
        <p:nvSpPr>
          <p:cNvPr id="19" name="Line 29"/>
          <p:cNvSpPr>
            <a:spLocks noChangeShapeType="1"/>
          </p:cNvSpPr>
          <p:nvPr/>
        </p:nvSpPr>
        <p:spPr bwMode="auto">
          <a:xfrm>
            <a:off x="3429000" y="3124200"/>
            <a:ext cx="304800" cy="0"/>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fr-FR"/>
          </a:p>
        </p:txBody>
      </p:sp>
      <p:sp>
        <p:nvSpPr>
          <p:cNvPr id="20" name="Line 30"/>
          <p:cNvSpPr>
            <a:spLocks noChangeShapeType="1"/>
          </p:cNvSpPr>
          <p:nvPr/>
        </p:nvSpPr>
        <p:spPr bwMode="auto">
          <a:xfrm>
            <a:off x="3429000" y="2209800"/>
            <a:ext cx="304800" cy="0"/>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fr-FR"/>
          </a:p>
        </p:txBody>
      </p:sp>
      <p:sp>
        <p:nvSpPr>
          <p:cNvPr id="21" name="AutoShape 53">
            <a:hlinkClick r:id="rId2" action="ppaction://hlinksldjump"/>
          </p:cNvPr>
          <p:cNvSpPr>
            <a:spLocks noChangeArrowheads="1"/>
          </p:cNvSpPr>
          <p:nvPr/>
        </p:nvSpPr>
        <p:spPr bwMode="auto">
          <a:xfrm>
            <a:off x="7162800" y="1295400"/>
            <a:ext cx="1295400" cy="228600"/>
          </a:xfrm>
          <a:prstGeom prst="rightArrow">
            <a:avLst>
              <a:gd name="adj1" fmla="val 5556"/>
              <a:gd name="adj2" fmla="val 147228"/>
            </a:avLst>
          </a:prstGeom>
          <a:solidFill>
            <a:srgbClr val="FFFFFF"/>
          </a:solidFill>
          <a:ln w="19050">
            <a:solidFill>
              <a:schemeClr val="tx1"/>
            </a:solidFill>
            <a:miter lim="800000"/>
            <a:headEnd/>
            <a:tailEnd/>
          </a:ln>
        </p:spPr>
        <p:txBody>
          <a:bodyPr wrap="none" anchor="ct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endParaRPr lang="fr-FR" altLang="fr-FR"/>
          </a:p>
        </p:txBody>
      </p:sp>
      <p:sp>
        <p:nvSpPr>
          <p:cNvPr id="22" name="AutoShape 54">
            <a:hlinkClick r:id="rId3" action="ppaction://hlinksldjump"/>
          </p:cNvPr>
          <p:cNvSpPr>
            <a:spLocks noChangeArrowheads="1"/>
          </p:cNvSpPr>
          <p:nvPr/>
        </p:nvSpPr>
        <p:spPr bwMode="auto">
          <a:xfrm>
            <a:off x="7162800" y="3886200"/>
            <a:ext cx="1295400" cy="228600"/>
          </a:xfrm>
          <a:prstGeom prst="rightArrow">
            <a:avLst>
              <a:gd name="adj1" fmla="val 5556"/>
              <a:gd name="adj2" fmla="val 147228"/>
            </a:avLst>
          </a:prstGeom>
          <a:solidFill>
            <a:srgbClr val="FFFFFF"/>
          </a:solidFill>
          <a:ln w="19050">
            <a:solidFill>
              <a:schemeClr val="tx1"/>
            </a:solidFill>
            <a:miter lim="800000"/>
            <a:headEnd/>
            <a:tailEnd/>
          </a:ln>
        </p:spPr>
        <p:txBody>
          <a:bodyPr wrap="none" anchor="ct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endParaRPr lang="fr-FR" altLang="fr-FR"/>
          </a:p>
        </p:txBody>
      </p:sp>
      <p:sp>
        <p:nvSpPr>
          <p:cNvPr id="23" name="AutoShape 55">
            <a:hlinkClick r:id="rId4" action="ppaction://hlinksldjump"/>
          </p:cNvPr>
          <p:cNvSpPr>
            <a:spLocks noChangeArrowheads="1"/>
          </p:cNvSpPr>
          <p:nvPr/>
        </p:nvSpPr>
        <p:spPr bwMode="auto">
          <a:xfrm>
            <a:off x="7162800" y="3048000"/>
            <a:ext cx="1295400" cy="228600"/>
          </a:xfrm>
          <a:prstGeom prst="rightArrow">
            <a:avLst>
              <a:gd name="adj1" fmla="val 5556"/>
              <a:gd name="adj2" fmla="val 147228"/>
            </a:avLst>
          </a:prstGeom>
          <a:solidFill>
            <a:srgbClr val="FFFFFF"/>
          </a:solidFill>
          <a:ln w="19050">
            <a:solidFill>
              <a:schemeClr val="tx1"/>
            </a:solidFill>
            <a:miter lim="800000"/>
            <a:headEnd/>
            <a:tailEnd/>
          </a:ln>
        </p:spPr>
        <p:txBody>
          <a:bodyPr wrap="none" anchor="ct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endParaRPr lang="fr-FR" altLang="fr-FR"/>
          </a:p>
        </p:txBody>
      </p:sp>
      <p:sp>
        <p:nvSpPr>
          <p:cNvPr id="24" name="AutoShape 56">
            <a:hlinkClick r:id="rId5" action="ppaction://hlinksldjump"/>
          </p:cNvPr>
          <p:cNvSpPr>
            <a:spLocks noChangeArrowheads="1"/>
          </p:cNvSpPr>
          <p:nvPr/>
        </p:nvSpPr>
        <p:spPr bwMode="auto">
          <a:xfrm>
            <a:off x="7162800" y="2133600"/>
            <a:ext cx="1295400" cy="228600"/>
          </a:xfrm>
          <a:prstGeom prst="rightArrow">
            <a:avLst>
              <a:gd name="adj1" fmla="val 5556"/>
              <a:gd name="adj2" fmla="val 147228"/>
            </a:avLst>
          </a:prstGeom>
          <a:solidFill>
            <a:srgbClr val="FFFFFF"/>
          </a:solidFill>
          <a:ln w="19050">
            <a:solidFill>
              <a:schemeClr val="tx1"/>
            </a:solidFill>
            <a:miter lim="800000"/>
            <a:headEnd/>
            <a:tailEnd/>
          </a:ln>
        </p:spPr>
        <p:txBody>
          <a:bodyPr wrap="none" anchor="ct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endParaRPr lang="fr-FR" altLang="fr-FR"/>
          </a:p>
        </p:txBody>
      </p:sp>
      <p:grpSp>
        <p:nvGrpSpPr>
          <p:cNvPr id="27" name="Group 28"/>
          <p:cNvGrpSpPr>
            <a:grpSpLocks/>
          </p:cNvGrpSpPr>
          <p:nvPr/>
        </p:nvGrpSpPr>
        <p:grpSpPr bwMode="auto">
          <a:xfrm>
            <a:off x="7561262" y="1219200"/>
            <a:ext cx="2632075" cy="527050"/>
            <a:chOff x="2352" y="864"/>
            <a:chExt cx="1658" cy="332"/>
          </a:xfrm>
        </p:grpSpPr>
        <p:sp>
          <p:nvSpPr>
            <p:cNvPr id="28" name="Text Box 23"/>
            <p:cNvSpPr txBox="1">
              <a:spLocks noChangeArrowheads="1"/>
            </p:cNvSpPr>
            <p:nvPr/>
          </p:nvSpPr>
          <p:spPr bwMode="auto">
            <a:xfrm>
              <a:off x="2352" y="864"/>
              <a:ext cx="364" cy="332"/>
            </a:xfrm>
            <a:prstGeom prst="rect">
              <a:avLst/>
            </a:prstGeom>
            <a:noFill/>
            <a:ln w="9525">
              <a:solidFill>
                <a:schemeClr val="bg2"/>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pPr algn="l"/>
              <a:r>
                <a:rPr kumimoji="0" lang="fr-FR" altLang="fr-FR" sz="1400"/>
                <a:t>FT11</a:t>
              </a:r>
            </a:p>
            <a:p>
              <a:pPr algn="l"/>
              <a:endParaRPr kumimoji="0" lang="fr-FR" altLang="fr-FR" sz="1400"/>
            </a:p>
          </p:txBody>
        </p:sp>
        <p:sp>
          <p:nvSpPr>
            <p:cNvPr id="29" name="Text Box 24"/>
            <p:cNvSpPr txBox="1">
              <a:spLocks noChangeArrowheads="1"/>
            </p:cNvSpPr>
            <p:nvPr/>
          </p:nvSpPr>
          <p:spPr bwMode="auto">
            <a:xfrm>
              <a:off x="2736" y="864"/>
              <a:ext cx="1274" cy="332"/>
            </a:xfrm>
            <a:prstGeom prst="rect">
              <a:avLst/>
            </a:prstGeom>
            <a:noFill/>
            <a:ln w="9525">
              <a:solidFill>
                <a:schemeClr val="bg2"/>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pPr algn="l"/>
              <a:r>
                <a:rPr kumimoji="0" lang="fr-FR" altLang="fr-FR" sz="1400" dirty="0"/>
                <a:t>Recevoir l ’énergie </a:t>
              </a:r>
            </a:p>
            <a:p>
              <a:pPr algn="l"/>
              <a:r>
                <a:rPr kumimoji="0" lang="fr-FR" altLang="fr-FR" sz="1400" dirty="0"/>
                <a:t>pneumatique du réseau	</a:t>
              </a:r>
              <a:endParaRPr kumimoji="0" lang="fr-FR" altLang="fr-FR" dirty="0">
                <a:latin typeface="Arial" panose="020B0604020202020204" pitchFamily="34" charset="0"/>
              </a:endParaRPr>
            </a:p>
          </p:txBody>
        </p:sp>
      </p:grpSp>
      <p:grpSp>
        <p:nvGrpSpPr>
          <p:cNvPr id="30" name="Group 29"/>
          <p:cNvGrpSpPr>
            <a:grpSpLocks/>
          </p:cNvGrpSpPr>
          <p:nvPr/>
        </p:nvGrpSpPr>
        <p:grpSpPr bwMode="auto">
          <a:xfrm>
            <a:off x="7561262" y="2362200"/>
            <a:ext cx="2632075" cy="527050"/>
            <a:chOff x="2352" y="864"/>
            <a:chExt cx="1658" cy="332"/>
          </a:xfrm>
        </p:grpSpPr>
        <p:sp>
          <p:nvSpPr>
            <p:cNvPr id="31" name="Text Box 30"/>
            <p:cNvSpPr txBox="1">
              <a:spLocks noChangeArrowheads="1"/>
            </p:cNvSpPr>
            <p:nvPr/>
          </p:nvSpPr>
          <p:spPr bwMode="auto">
            <a:xfrm>
              <a:off x="2352" y="864"/>
              <a:ext cx="364" cy="332"/>
            </a:xfrm>
            <a:prstGeom prst="rect">
              <a:avLst/>
            </a:prstGeom>
            <a:noFill/>
            <a:ln w="9525">
              <a:solidFill>
                <a:schemeClr val="bg2"/>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pPr algn="l"/>
              <a:r>
                <a:rPr kumimoji="0" lang="fr-FR" altLang="fr-FR" sz="1400"/>
                <a:t>FT12</a:t>
              </a:r>
            </a:p>
            <a:p>
              <a:pPr algn="l"/>
              <a:endParaRPr kumimoji="0" lang="fr-FR" altLang="fr-FR" sz="1400"/>
            </a:p>
          </p:txBody>
        </p:sp>
        <p:sp>
          <p:nvSpPr>
            <p:cNvPr id="32" name="Text Box 31"/>
            <p:cNvSpPr txBox="1">
              <a:spLocks noChangeArrowheads="1"/>
            </p:cNvSpPr>
            <p:nvPr/>
          </p:nvSpPr>
          <p:spPr bwMode="auto">
            <a:xfrm>
              <a:off x="2736" y="864"/>
              <a:ext cx="1274" cy="332"/>
            </a:xfrm>
            <a:prstGeom prst="rect">
              <a:avLst/>
            </a:prstGeom>
            <a:noFill/>
            <a:ln w="9525">
              <a:solidFill>
                <a:schemeClr val="bg2"/>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pPr algn="l"/>
              <a:r>
                <a:rPr kumimoji="0" lang="fr-FR" altLang="fr-FR" sz="1400" dirty="0"/>
                <a:t>Distribuer l ’énergie</a:t>
              </a:r>
            </a:p>
            <a:p>
              <a:pPr algn="l"/>
              <a:r>
                <a:rPr kumimoji="0" lang="fr-FR" altLang="fr-FR" sz="1400" dirty="0"/>
                <a:t> pneumatique	</a:t>
              </a:r>
              <a:endParaRPr kumimoji="0" lang="fr-FR" altLang="fr-FR" dirty="0">
                <a:latin typeface="Arial" panose="020B0604020202020204" pitchFamily="34" charset="0"/>
              </a:endParaRPr>
            </a:p>
          </p:txBody>
        </p:sp>
      </p:grpSp>
      <p:cxnSp>
        <p:nvCxnSpPr>
          <p:cNvPr id="33" name="AutoShape 32"/>
          <p:cNvCxnSpPr>
            <a:cxnSpLocks noChangeShapeType="1"/>
            <a:endCxn id="28" idx="1"/>
          </p:cNvCxnSpPr>
          <p:nvPr/>
        </p:nvCxnSpPr>
        <p:spPr bwMode="auto">
          <a:xfrm>
            <a:off x="7127875" y="1482725"/>
            <a:ext cx="433387" cy="0"/>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cxnSp>
      <p:cxnSp>
        <p:nvCxnSpPr>
          <p:cNvPr id="34" name="AutoShape 33"/>
          <p:cNvCxnSpPr>
            <a:cxnSpLocks noChangeShapeType="1"/>
            <a:endCxn id="31" idx="1"/>
          </p:cNvCxnSpPr>
          <p:nvPr/>
        </p:nvCxnSpPr>
        <p:spPr bwMode="auto">
          <a:xfrm>
            <a:off x="7127875" y="1482725"/>
            <a:ext cx="433387" cy="1143000"/>
          </a:xfrm>
          <a:prstGeom prst="bentConnector3">
            <a:avLst>
              <a:gd name="adj1" fmla="val 49815"/>
            </a:avLst>
          </a:prstGeom>
          <a:noFill/>
          <a:ln w="19050">
            <a:solidFill>
              <a:schemeClr val="tx1"/>
            </a:solidFill>
            <a:miter lim="800000"/>
            <a:headEnd/>
            <a:tailEnd type="triangle" w="med" len="med"/>
          </a:ln>
          <a:extLst>
            <a:ext uri="{909E8E84-426E-40DD-AFC4-6F175D3DCCD1}">
              <a14:hiddenFill xmlns:a14="http://schemas.microsoft.com/office/drawing/2010/main" xmlns="">
                <a:noFill/>
              </a14:hiddenFill>
            </a:ext>
          </a:extLst>
        </p:spPr>
      </p:cxnSp>
      <p:grpSp>
        <p:nvGrpSpPr>
          <p:cNvPr id="35" name="Group 36"/>
          <p:cNvGrpSpPr>
            <a:grpSpLocks/>
          </p:cNvGrpSpPr>
          <p:nvPr/>
        </p:nvGrpSpPr>
        <p:grpSpPr bwMode="auto">
          <a:xfrm>
            <a:off x="10609262" y="2362200"/>
            <a:ext cx="2706688" cy="527050"/>
            <a:chOff x="3888" y="864"/>
            <a:chExt cx="1705" cy="332"/>
          </a:xfrm>
        </p:grpSpPr>
        <p:sp>
          <p:nvSpPr>
            <p:cNvPr id="36" name="Text Box 37"/>
            <p:cNvSpPr txBox="1">
              <a:spLocks noChangeArrowheads="1"/>
            </p:cNvSpPr>
            <p:nvPr/>
          </p:nvSpPr>
          <p:spPr bwMode="auto">
            <a:xfrm>
              <a:off x="3888" y="864"/>
              <a:ext cx="420" cy="332"/>
            </a:xfrm>
            <a:prstGeom prst="rect">
              <a:avLst/>
            </a:prstGeom>
            <a:noFill/>
            <a:ln w="9525">
              <a:solidFill>
                <a:schemeClr val="bg2"/>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pPr algn="l"/>
              <a:r>
                <a:rPr kumimoji="0" lang="fr-FR" altLang="fr-FR" sz="1400"/>
                <a:t>FT121</a:t>
              </a:r>
            </a:p>
            <a:p>
              <a:pPr algn="l"/>
              <a:endParaRPr kumimoji="0" lang="fr-FR" altLang="fr-FR" sz="1400"/>
            </a:p>
          </p:txBody>
        </p:sp>
        <p:sp>
          <p:nvSpPr>
            <p:cNvPr id="37" name="Text Box 38"/>
            <p:cNvSpPr txBox="1">
              <a:spLocks noChangeArrowheads="1"/>
            </p:cNvSpPr>
            <p:nvPr/>
          </p:nvSpPr>
          <p:spPr bwMode="auto">
            <a:xfrm>
              <a:off x="4293" y="864"/>
              <a:ext cx="1300" cy="332"/>
            </a:xfrm>
            <a:prstGeom prst="rect">
              <a:avLst/>
            </a:prstGeom>
            <a:noFill/>
            <a:ln w="9525">
              <a:solidFill>
                <a:schemeClr val="bg2"/>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pPr algn="l"/>
              <a:r>
                <a:rPr lang="fr-FR" altLang="fr-FR" sz="1400" dirty="0">
                  <a:latin typeface="Arial" panose="020B0604020202020204" pitchFamily="34" charset="0"/>
                </a:rPr>
                <a:t>Transmettre l ’énergie   </a:t>
              </a:r>
            </a:p>
            <a:p>
              <a:pPr algn="l"/>
              <a:r>
                <a:rPr lang="fr-FR" altLang="fr-FR" sz="1400" dirty="0">
                  <a:latin typeface="Arial" panose="020B0604020202020204" pitchFamily="34" charset="0"/>
                </a:rPr>
                <a:t>pneumatique 	</a:t>
              </a:r>
            </a:p>
          </p:txBody>
        </p:sp>
      </p:grpSp>
      <p:grpSp>
        <p:nvGrpSpPr>
          <p:cNvPr id="38" name="Group 39"/>
          <p:cNvGrpSpPr>
            <a:grpSpLocks/>
          </p:cNvGrpSpPr>
          <p:nvPr/>
        </p:nvGrpSpPr>
        <p:grpSpPr bwMode="auto">
          <a:xfrm>
            <a:off x="10609262" y="3200400"/>
            <a:ext cx="2698750" cy="527050"/>
            <a:chOff x="3888" y="864"/>
            <a:chExt cx="1700" cy="332"/>
          </a:xfrm>
        </p:grpSpPr>
        <p:sp>
          <p:nvSpPr>
            <p:cNvPr id="39" name="Text Box 40"/>
            <p:cNvSpPr txBox="1">
              <a:spLocks noChangeArrowheads="1"/>
            </p:cNvSpPr>
            <p:nvPr/>
          </p:nvSpPr>
          <p:spPr bwMode="auto">
            <a:xfrm>
              <a:off x="3888" y="864"/>
              <a:ext cx="420" cy="332"/>
            </a:xfrm>
            <a:prstGeom prst="rect">
              <a:avLst/>
            </a:prstGeom>
            <a:noFill/>
            <a:ln w="9525">
              <a:solidFill>
                <a:schemeClr val="bg2"/>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pPr algn="l"/>
              <a:r>
                <a:rPr kumimoji="0" lang="fr-FR" altLang="fr-FR" sz="1400"/>
                <a:t>FT122</a:t>
              </a:r>
            </a:p>
            <a:p>
              <a:pPr algn="l"/>
              <a:endParaRPr kumimoji="0" lang="fr-FR" altLang="fr-FR" sz="1400"/>
            </a:p>
          </p:txBody>
        </p:sp>
        <p:sp>
          <p:nvSpPr>
            <p:cNvPr id="40" name="Text Box 41"/>
            <p:cNvSpPr txBox="1">
              <a:spLocks noChangeArrowheads="1"/>
            </p:cNvSpPr>
            <p:nvPr/>
          </p:nvSpPr>
          <p:spPr bwMode="auto">
            <a:xfrm>
              <a:off x="4293" y="864"/>
              <a:ext cx="1295" cy="332"/>
            </a:xfrm>
            <a:prstGeom prst="rect">
              <a:avLst/>
            </a:prstGeom>
            <a:noFill/>
            <a:ln w="9525">
              <a:solidFill>
                <a:schemeClr val="bg2"/>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pPr algn="l"/>
              <a:r>
                <a:rPr lang="fr-FR" altLang="fr-FR" sz="1400" dirty="0">
                  <a:latin typeface="Arial" panose="020B0604020202020204" pitchFamily="34" charset="0"/>
                </a:rPr>
                <a:t>Assurer l ’échappement</a:t>
              </a:r>
            </a:p>
            <a:p>
              <a:pPr algn="l"/>
              <a:endParaRPr lang="fr-FR" altLang="fr-FR" sz="1400" dirty="0">
                <a:latin typeface="Arial" panose="020B0604020202020204" pitchFamily="34" charset="0"/>
              </a:endParaRPr>
            </a:p>
          </p:txBody>
        </p:sp>
      </p:grpSp>
      <p:grpSp>
        <p:nvGrpSpPr>
          <p:cNvPr id="41" name="Group 42"/>
          <p:cNvGrpSpPr>
            <a:grpSpLocks/>
          </p:cNvGrpSpPr>
          <p:nvPr/>
        </p:nvGrpSpPr>
        <p:grpSpPr bwMode="auto">
          <a:xfrm>
            <a:off x="10609262" y="4038600"/>
            <a:ext cx="2678113" cy="527050"/>
            <a:chOff x="3888" y="864"/>
            <a:chExt cx="1687" cy="332"/>
          </a:xfrm>
        </p:grpSpPr>
        <p:sp>
          <p:nvSpPr>
            <p:cNvPr id="42" name="Text Box 43"/>
            <p:cNvSpPr txBox="1">
              <a:spLocks noChangeArrowheads="1"/>
            </p:cNvSpPr>
            <p:nvPr/>
          </p:nvSpPr>
          <p:spPr bwMode="auto">
            <a:xfrm>
              <a:off x="3888" y="864"/>
              <a:ext cx="420" cy="332"/>
            </a:xfrm>
            <a:prstGeom prst="rect">
              <a:avLst/>
            </a:prstGeom>
            <a:noFill/>
            <a:ln w="9525">
              <a:solidFill>
                <a:schemeClr val="bg2"/>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pPr algn="l"/>
              <a:r>
                <a:rPr kumimoji="0" lang="fr-FR" altLang="fr-FR" sz="1400"/>
                <a:t>FT123</a:t>
              </a:r>
            </a:p>
            <a:p>
              <a:pPr algn="l"/>
              <a:endParaRPr kumimoji="0" lang="fr-FR" altLang="fr-FR" sz="1400"/>
            </a:p>
          </p:txBody>
        </p:sp>
        <p:sp>
          <p:nvSpPr>
            <p:cNvPr id="43" name="Text Box 44"/>
            <p:cNvSpPr txBox="1">
              <a:spLocks noChangeArrowheads="1"/>
            </p:cNvSpPr>
            <p:nvPr/>
          </p:nvSpPr>
          <p:spPr bwMode="auto">
            <a:xfrm>
              <a:off x="4293" y="864"/>
              <a:ext cx="1282" cy="332"/>
            </a:xfrm>
            <a:prstGeom prst="rect">
              <a:avLst/>
            </a:prstGeom>
            <a:noFill/>
            <a:ln w="9525">
              <a:solidFill>
                <a:schemeClr val="bg2"/>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pPr algn="l"/>
              <a:r>
                <a:rPr lang="fr-FR" altLang="fr-FR" sz="1400" dirty="0">
                  <a:latin typeface="Arial" panose="020B0604020202020204" pitchFamily="34" charset="0"/>
                </a:rPr>
                <a:t>Maintenir la différence  </a:t>
              </a:r>
            </a:p>
            <a:p>
              <a:pPr algn="l"/>
              <a:r>
                <a:rPr lang="fr-FR" altLang="fr-FR" sz="1400" dirty="0">
                  <a:latin typeface="Arial" panose="020B0604020202020204" pitchFamily="34" charset="0"/>
                </a:rPr>
                <a:t>de pression 	</a:t>
              </a:r>
            </a:p>
          </p:txBody>
        </p:sp>
      </p:grpSp>
      <p:cxnSp>
        <p:nvCxnSpPr>
          <p:cNvPr id="44" name="AutoShape 45"/>
          <p:cNvCxnSpPr>
            <a:cxnSpLocks noChangeShapeType="1"/>
            <a:stCxn id="32" idx="3"/>
            <a:endCxn id="36" idx="1"/>
          </p:cNvCxnSpPr>
          <p:nvPr/>
        </p:nvCxnSpPr>
        <p:spPr bwMode="auto">
          <a:xfrm>
            <a:off x="10193337" y="2625725"/>
            <a:ext cx="415925" cy="0"/>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cxnSp>
      <p:cxnSp>
        <p:nvCxnSpPr>
          <p:cNvPr id="45" name="AutoShape 46"/>
          <p:cNvCxnSpPr>
            <a:cxnSpLocks noChangeShapeType="1"/>
            <a:stCxn id="32" idx="3"/>
            <a:endCxn id="39" idx="1"/>
          </p:cNvCxnSpPr>
          <p:nvPr/>
        </p:nvCxnSpPr>
        <p:spPr bwMode="auto">
          <a:xfrm>
            <a:off x="10193337" y="2625725"/>
            <a:ext cx="415925" cy="838200"/>
          </a:xfrm>
          <a:prstGeom prst="bentConnector3">
            <a:avLst>
              <a:gd name="adj1" fmla="val 50000"/>
            </a:avLst>
          </a:prstGeom>
          <a:noFill/>
          <a:ln w="19050">
            <a:solidFill>
              <a:schemeClr val="tx1"/>
            </a:solidFill>
            <a:miter lim="800000"/>
            <a:headEnd/>
            <a:tailEnd type="triangle" w="med" len="med"/>
          </a:ln>
          <a:extLst>
            <a:ext uri="{909E8E84-426E-40DD-AFC4-6F175D3DCCD1}">
              <a14:hiddenFill xmlns:a14="http://schemas.microsoft.com/office/drawing/2010/main" xmlns="">
                <a:noFill/>
              </a14:hiddenFill>
            </a:ext>
          </a:extLst>
        </p:spPr>
      </p:cxnSp>
      <p:cxnSp>
        <p:nvCxnSpPr>
          <p:cNvPr id="46" name="AutoShape 47"/>
          <p:cNvCxnSpPr>
            <a:cxnSpLocks noChangeShapeType="1"/>
            <a:stCxn id="32" idx="3"/>
            <a:endCxn id="42" idx="1"/>
          </p:cNvCxnSpPr>
          <p:nvPr/>
        </p:nvCxnSpPr>
        <p:spPr bwMode="auto">
          <a:xfrm>
            <a:off x="10193337" y="2625725"/>
            <a:ext cx="415925" cy="1676400"/>
          </a:xfrm>
          <a:prstGeom prst="bentConnector3">
            <a:avLst>
              <a:gd name="adj1" fmla="val 50000"/>
            </a:avLst>
          </a:prstGeom>
          <a:noFill/>
          <a:ln w="19050">
            <a:solidFill>
              <a:schemeClr val="tx1"/>
            </a:solidFill>
            <a:miter lim="800000"/>
            <a:headEnd/>
            <a:tailEnd type="triangle" w="med" len="med"/>
          </a:ln>
          <a:extLst>
            <a:ext uri="{909E8E84-426E-40DD-AFC4-6F175D3DCCD1}">
              <a14:hiddenFill xmlns:a14="http://schemas.microsoft.com/office/drawing/2010/main" xmlns="">
                <a:noFill/>
              </a14:hiddenFill>
            </a:ext>
          </a:extLst>
        </p:spPr>
      </p:cxnSp>
      <p:sp>
        <p:nvSpPr>
          <p:cNvPr id="47" name="AutoShape 51">
            <a:hlinkClick r:id="rId6" action="ppaction://hlinksldjump"/>
          </p:cNvPr>
          <p:cNvSpPr>
            <a:spLocks noChangeArrowheads="1"/>
          </p:cNvSpPr>
          <p:nvPr/>
        </p:nvSpPr>
        <p:spPr bwMode="auto">
          <a:xfrm>
            <a:off x="10228262" y="1371600"/>
            <a:ext cx="3657600" cy="152400"/>
          </a:xfrm>
          <a:custGeom>
            <a:avLst/>
            <a:gdLst>
              <a:gd name="T0" fmla="*/ 2743200 w 21600"/>
              <a:gd name="T1" fmla="*/ 0 h 21600"/>
              <a:gd name="T2" fmla="*/ 0 w 21600"/>
              <a:gd name="T3" fmla="*/ 76200 h 21600"/>
              <a:gd name="T4" fmla="*/ 2743200 w 21600"/>
              <a:gd name="T5" fmla="*/ 152400 h 21600"/>
              <a:gd name="T6" fmla="*/ 3657600 w 21600"/>
              <a:gd name="T7" fmla="*/ 7620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fr-FR"/>
          </a:p>
        </p:txBody>
      </p:sp>
      <p:sp>
        <p:nvSpPr>
          <p:cNvPr id="48" name="AutoShape 56">
            <a:hlinkClick r:id="rId7" action="ppaction://hlinksldjump"/>
          </p:cNvPr>
          <p:cNvSpPr>
            <a:spLocks noChangeArrowheads="1"/>
          </p:cNvSpPr>
          <p:nvPr/>
        </p:nvSpPr>
        <p:spPr bwMode="auto">
          <a:xfrm>
            <a:off x="13352462" y="2514600"/>
            <a:ext cx="533400" cy="228600"/>
          </a:xfrm>
          <a:prstGeom prst="rightArrow">
            <a:avLst>
              <a:gd name="adj1" fmla="val 5556"/>
              <a:gd name="adj2" fmla="val 60623"/>
            </a:avLst>
          </a:prstGeom>
          <a:solidFill>
            <a:srgbClr val="FFFFFF"/>
          </a:solidFill>
          <a:ln w="19050">
            <a:solidFill>
              <a:schemeClr val="tx1"/>
            </a:solidFill>
            <a:miter lim="800000"/>
            <a:headEnd/>
            <a:tailEnd/>
          </a:ln>
        </p:spPr>
        <p:txBody>
          <a:bodyPr wrap="none" anchor="ct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endParaRPr lang="fr-FR" altLang="fr-FR"/>
          </a:p>
        </p:txBody>
      </p:sp>
      <p:sp>
        <p:nvSpPr>
          <p:cNvPr id="49" name="AutoShape 57">
            <a:hlinkClick r:id="rId8" action="ppaction://hlinksldjump"/>
          </p:cNvPr>
          <p:cNvSpPr>
            <a:spLocks noChangeArrowheads="1"/>
          </p:cNvSpPr>
          <p:nvPr/>
        </p:nvSpPr>
        <p:spPr bwMode="auto">
          <a:xfrm>
            <a:off x="13352462" y="3352800"/>
            <a:ext cx="533400" cy="228600"/>
          </a:xfrm>
          <a:prstGeom prst="rightArrow">
            <a:avLst>
              <a:gd name="adj1" fmla="val 5556"/>
              <a:gd name="adj2" fmla="val 60623"/>
            </a:avLst>
          </a:prstGeom>
          <a:solidFill>
            <a:srgbClr val="FFFFFF"/>
          </a:solidFill>
          <a:ln w="19050">
            <a:solidFill>
              <a:schemeClr val="tx1"/>
            </a:solidFill>
            <a:miter lim="800000"/>
            <a:headEnd/>
            <a:tailEnd/>
          </a:ln>
        </p:spPr>
        <p:txBody>
          <a:bodyPr wrap="none" anchor="ct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kumimoji="1" sz="2400">
                <a:solidFill>
                  <a:schemeClr val="tx1"/>
                </a:solidFill>
                <a:latin typeface="Times New Roman" panose="02020603050405020304" pitchFamily="18" charset="0"/>
              </a:defRPr>
            </a:lvl9pPr>
          </a:lstStyle>
          <a:p>
            <a:endParaRPr lang="fr-FR" altLang="fr-FR"/>
          </a:p>
        </p:txBody>
      </p:sp>
      <p:sp>
        <p:nvSpPr>
          <p:cNvPr id="50" name="AutoShape 60">
            <a:hlinkClick r:id="rId9" action="ppaction://hlinksldjump"/>
          </p:cNvPr>
          <p:cNvSpPr>
            <a:spLocks noChangeArrowheads="1"/>
          </p:cNvSpPr>
          <p:nvPr/>
        </p:nvSpPr>
        <p:spPr bwMode="auto">
          <a:xfrm>
            <a:off x="13352462" y="4191000"/>
            <a:ext cx="609600" cy="152400"/>
          </a:xfrm>
          <a:custGeom>
            <a:avLst/>
            <a:gdLst>
              <a:gd name="T0" fmla="*/ 457200 w 21600"/>
              <a:gd name="T1" fmla="*/ 0 h 21600"/>
              <a:gd name="T2" fmla="*/ 0 w 21600"/>
              <a:gd name="T3" fmla="*/ 76200 h 21600"/>
              <a:gd name="T4" fmla="*/ 457200 w 21600"/>
              <a:gd name="T5" fmla="*/ 152400 h 21600"/>
              <a:gd name="T6" fmla="*/ 609600 w 21600"/>
              <a:gd name="T7" fmla="*/ 7620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fr-FR"/>
          </a:p>
        </p:txBody>
      </p:sp>
    </p:spTree>
    <p:extLst>
      <p:ext uri="{BB962C8B-B14F-4D97-AF65-F5344CB8AC3E}">
        <p14:creationId xmlns:p14="http://schemas.microsoft.com/office/powerpoint/2010/main" xmlns="" val="3039567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xmlns="" id="{C7909F90-D171-4C6C-9921-A3708EEEC44F}"/>
              </a:ext>
            </a:extLst>
          </p:cNvPr>
          <p:cNvPicPr>
            <a:picLocks noChangeAspect="1"/>
          </p:cNvPicPr>
          <p:nvPr/>
        </p:nvPicPr>
        <p:blipFill>
          <a:blip r:embed="rId2"/>
          <a:stretch>
            <a:fillRect/>
          </a:stretch>
        </p:blipFill>
        <p:spPr>
          <a:xfrm rot="10800000">
            <a:off x="1332019" y="870098"/>
            <a:ext cx="6960276" cy="5541335"/>
          </a:xfrm>
          <a:prstGeom prst="rect">
            <a:avLst/>
          </a:prstGeom>
        </p:spPr>
      </p:pic>
      <p:pic>
        <p:nvPicPr>
          <p:cNvPr id="1026" name="Picture 2" descr="Résultat de recherche d'images pour &quot;motorisation procom tubauto&quot;">
            <a:extLst>
              <a:ext uri="{FF2B5EF4-FFF2-40B4-BE49-F238E27FC236}">
                <a16:creationId xmlns:a16="http://schemas.microsoft.com/office/drawing/2014/main" xmlns="" id="{3466B235-29B2-4E66-891C-0465E46D37F2}"/>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flipH="1">
            <a:off x="8570202" y="339688"/>
            <a:ext cx="3601361" cy="2605530"/>
          </a:xfrm>
          <a:prstGeom prst="rect">
            <a:avLst/>
          </a:prstGeom>
          <a:noFill/>
          <a:extLst>
            <a:ext uri="{909E8E84-426E-40DD-AFC4-6F175D3DCCD1}">
              <a14:hiddenFill xmlns:a14="http://schemas.microsoft.com/office/drawing/2010/main" xmlns="">
                <a:solidFill>
                  <a:srgbClr val="FFFFFF"/>
                </a:solidFill>
              </a14:hiddenFill>
            </a:ext>
          </a:extLst>
        </p:spPr>
      </p:pic>
      <p:sp>
        <p:nvSpPr>
          <p:cNvPr id="7" name="ZoneTexte 6">
            <a:extLst>
              <a:ext uri="{FF2B5EF4-FFF2-40B4-BE49-F238E27FC236}">
                <a16:creationId xmlns:a16="http://schemas.microsoft.com/office/drawing/2014/main" xmlns="" id="{3B56A1E9-4545-4ACB-AB81-4406B95E5ACC}"/>
              </a:ext>
            </a:extLst>
          </p:cNvPr>
          <p:cNvSpPr txBox="1"/>
          <p:nvPr/>
        </p:nvSpPr>
        <p:spPr>
          <a:xfrm>
            <a:off x="6941442" y="1181429"/>
            <a:ext cx="2132783" cy="246221"/>
          </a:xfrm>
          <a:prstGeom prst="rect">
            <a:avLst/>
          </a:prstGeom>
          <a:noFill/>
        </p:spPr>
        <p:txBody>
          <a:bodyPr wrap="square" rtlCol="0">
            <a:spAutoFit/>
          </a:bodyPr>
          <a:lstStyle/>
          <a:p>
            <a:r>
              <a:rPr lang="fr-FR" sz="1000" dirty="0"/>
              <a:t>Prise secteur monophasée</a:t>
            </a:r>
          </a:p>
        </p:txBody>
      </p:sp>
      <p:sp>
        <p:nvSpPr>
          <p:cNvPr id="8" name="ZoneTexte 7">
            <a:extLst>
              <a:ext uri="{FF2B5EF4-FFF2-40B4-BE49-F238E27FC236}">
                <a16:creationId xmlns:a16="http://schemas.microsoft.com/office/drawing/2014/main" xmlns="" id="{B2A2378E-99E0-48F2-B01A-3D18F792284F}"/>
              </a:ext>
            </a:extLst>
          </p:cNvPr>
          <p:cNvSpPr txBox="1"/>
          <p:nvPr/>
        </p:nvSpPr>
        <p:spPr>
          <a:xfrm>
            <a:off x="7867959" y="3430800"/>
            <a:ext cx="1102632" cy="246221"/>
          </a:xfrm>
          <a:prstGeom prst="rect">
            <a:avLst/>
          </a:prstGeom>
          <a:noFill/>
        </p:spPr>
        <p:txBody>
          <a:bodyPr wrap="square" rtlCol="0">
            <a:spAutoFit/>
          </a:bodyPr>
          <a:lstStyle/>
          <a:p>
            <a:r>
              <a:rPr lang="fr-FR" sz="1000" dirty="0"/>
              <a:t>Transformateur</a:t>
            </a:r>
          </a:p>
        </p:txBody>
      </p:sp>
      <p:sp>
        <p:nvSpPr>
          <p:cNvPr id="9" name="ZoneTexte 8">
            <a:extLst>
              <a:ext uri="{FF2B5EF4-FFF2-40B4-BE49-F238E27FC236}">
                <a16:creationId xmlns:a16="http://schemas.microsoft.com/office/drawing/2014/main" xmlns="" id="{11611745-0FC1-4DE1-BC89-B61DB867C7BE}"/>
              </a:ext>
            </a:extLst>
          </p:cNvPr>
          <p:cNvSpPr txBox="1"/>
          <p:nvPr/>
        </p:nvSpPr>
        <p:spPr>
          <a:xfrm>
            <a:off x="7544204" y="4610836"/>
            <a:ext cx="1233714" cy="246221"/>
          </a:xfrm>
          <a:prstGeom prst="rect">
            <a:avLst/>
          </a:prstGeom>
          <a:noFill/>
        </p:spPr>
        <p:txBody>
          <a:bodyPr wrap="square" rtlCol="0">
            <a:spAutoFit/>
          </a:bodyPr>
          <a:lstStyle/>
          <a:p>
            <a:r>
              <a:rPr lang="fr-FR" sz="1000" dirty="0"/>
              <a:t>Micro </a:t>
            </a:r>
            <a:r>
              <a:rPr lang="fr-FR" sz="1000" dirty="0" err="1"/>
              <a:t>controleur</a:t>
            </a:r>
            <a:endParaRPr lang="fr-FR" sz="1000" dirty="0"/>
          </a:p>
        </p:txBody>
      </p:sp>
      <p:sp>
        <p:nvSpPr>
          <p:cNvPr id="10" name="ZoneTexte 9">
            <a:extLst>
              <a:ext uri="{FF2B5EF4-FFF2-40B4-BE49-F238E27FC236}">
                <a16:creationId xmlns:a16="http://schemas.microsoft.com/office/drawing/2014/main" xmlns="" id="{9B0887D4-B82C-484B-B7F2-248ABB812DCB}"/>
              </a:ext>
            </a:extLst>
          </p:cNvPr>
          <p:cNvSpPr txBox="1"/>
          <p:nvPr/>
        </p:nvSpPr>
        <p:spPr>
          <a:xfrm>
            <a:off x="8080127" y="4239775"/>
            <a:ext cx="1102632" cy="246221"/>
          </a:xfrm>
          <a:prstGeom prst="rect">
            <a:avLst/>
          </a:prstGeom>
          <a:noFill/>
        </p:spPr>
        <p:txBody>
          <a:bodyPr wrap="square" rtlCol="0">
            <a:spAutoFit/>
          </a:bodyPr>
          <a:lstStyle/>
          <a:p>
            <a:r>
              <a:rPr lang="fr-FR" sz="1000" dirty="0"/>
              <a:t>Antenne</a:t>
            </a:r>
          </a:p>
        </p:txBody>
      </p:sp>
      <p:sp>
        <p:nvSpPr>
          <p:cNvPr id="11" name="ZoneTexte 10">
            <a:extLst>
              <a:ext uri="{FF2B5EF4-FFF2-40B4-BE49-F238E27FC236}">
                <a16:creationId xmlns:a16="http://schemas.microsoft.com/office/drawing/2014/main" xmlns="" id="{6484749C-EFEB-4FBE-B625-5D447930D093}"/>
              </a:ext>
            </a:extLst>
          </p:cNvPr>
          <p:cNvSpPr txBox="1"/>
          <p:nvPr/>
        </p:nvSpPr>
        <p:spPr>
          <a:xfrm>
            <a:off x="8027164" y="4893853"/>
            <a:ext cx="1753961" cy="246221"/>
          </a:xfrm>
          <a:prstGeom prst="rect">
            <a:avLst/>
          </a:prstGeom>
          <a:noFill/>
        </p:spPr>
        <p:txBody>
          <a:bodyPr wrap="square" rtlCol="0">
            <a:spAutoFit/>
          </a:bodyPr>
          <a:lstStyle/>
          <a:p>
            <a:r>
              <a:rPr lang="fr-FR" sz="1000" dirty="0"/>
              <a:t>Interface relais-transistors</a:t>
            </a:r>
          </a:p>
        </p:txBody>
      </p:sp>
      <p:sp>
        <p:nvSpPr>
          <p:cNvPr id="12" name="ZoneTexte 11">
            <a:extLst>
              <a:ext uri="{FF2B5EF4-FFF2-40B4-BE49-F238E27FC236}">
                <a16:creationId xmlns:a16="http://schemas.microsoft.com/office/drawing/2014/main" xmlns="" id="{0AB776EF-49CA-4459-AE88-3462DF939824}"/>
              </a:ext>
            </a:extLst>
          </p:cNvPr>
          <p:cNvSpPr txBox="1"/>
          <p:nvPr/>
        </p:nvSpPr>
        <p:spPr>
          <a:xfrm>
            <a:off x="8230014" y="3777245"/>
            <a:ext cx="1688421" cy="400110"/>
          </a:xfrm>
          <a:prstGeom prst="rect">
            <a:avLst/>
          </a:prstGeom>
          <a:noFill/>
        </p:spPr>
        <p:txBody>
          <a:bodyPr wrap="square" rtlCol="0">
            <a:spAutoFit/>
          </a:bodyPr>
          <a:lstStyle/>
          <a:p>
            <a:r>
              <a:rPr lang="fr-FR" sz="1000" dirty="0"/>
              <a:t>Limitation de courant</a:t>
            </a:r>
          </a:p>
          <a:p>
            <a:r>
              <a:rPr lang="fr-FR" sz="1000" dirty="0"/>
              <a:t>Résistance de Shunt</a:t>
            </a:r>
          </a:p>
        </p:txBody>
      </p:sp>
      <p:sp>
        <p:nvSpPr>
          <p:cNvPr id="14" name="ZoneTexte 13">
            <a:extLst>
              <a:ext uri="{FF2B5EF4-FFF2-40B4-BE49-F238E27FC236}">
                <a16:creationId xmlns:a16="http://schemas.microsoft.com/office/drawing/2014/main" xmlns="" id="{BE966829-CAA9-4E8A-9192-92D749160633}"/>
              </a:ext>
            </a:extLst>
          </p:cNvPr>
          <p:cNvSpPr txBox="1"/>
          <p:nvPr/>
        </p:nvSpPr>
        <p:spPr>
          <a:xfrm>
            <a:off x="4203340" y="6180857"/>
            <a:ext cx="2002975" cy="246221"/>
          </a:xfrm>
          <a:prstGeom prst="rect">
            <a:avLst/>
          </a:prstGeom>
          <a:noFill/>
        </p:spPr>
        <p:txBody>
          <a:bodyPr wrap="square" rtlCol="0">
            <a:spAutoFit/>
          </a:bodyPr>
          <a:lstStyle/>
          <a:p>
            <a:r>
              <a:rPr lang="fr-FR" sz="1000" dirty="0"/>
              <a:t>Moteur à courant continu </a:t>
            </a:r>
          </a:p>
        </p:txBody>
      </p:sp>
      <p:sp>
        <p:nvSpPr>
          <p:cNvPr id="15" name="ZoneTexte 14">
            <a:extLst>
              <a:ext uri="{FF2B5EF4-FFF2-40B4-BE49-F238E27FC236}">
                <a16:creationId xmlns:a16="http://schemas.microsoft.com/office/drawing/2014/main" xmlns="" id="{4E263F03-3048-4F42-8762-65A49EFCB0C0}"/>
              </a:ext>
            </a:extLst>
          </p:cNvPr>
          <p:cNvSpPr txBox="1"/>
          <p:nvPr/>
        </p:nvSpPr>
        <p:spPr>
          <a:xfrm>
            <a:off x="5114315" y="3856459"/>
            <a:ext cx="1102632" cy="246221"/>
          </a:xfrm>
          <a:prstGeom prst="rect">
            <a:avLst/>
          </a:prstGeom>
          <a:noFill/>
        </p:spPr>
        <p:txBody>
          <a:bodyPr wrap="square" rtlCol="0">
            <a:spAutoFit/>
          </a:bodyPr>
          <a:lstStyle/>
          <a:p>
            <a:r>
              <a:rPr lang="fr-FR" sz="1000" dirty="0"/>
              <a:t>Réducteur</a:t>
            </a:r>
          </a:p>
        </p:txBody>
      </p:sp>
      <p:sp>
        <p:nvSpPr>
          <p:cNvPr id="16" name="ZoneTexte 15">
            <a:extLst>
              <a:ext uri="{FF2B5EF4-FFF2-40B4-BE49-F238E27FC236}">
                <a16:creationId xmlns:a16="http://schemas.microsoft.com/office/drawing/2014/main" xmlns="" id="{0482E508-210F-49B6-BEC9-A0B2BD6F7480}"/>
              </a:ext>
            </a:extLst>
          </p:cNvPr>
          <p:cNvSpPr txBox="1"/>
          <p:nvPr/>
        </p:nvSpPr>
        <p:spPr>
          <a:xfrm>
            <a:off x="6762653" y="2086190"/>
            <a:ext cx="1668596" cy="246221"/>
          </a:xfrm>
          <a:prstGeom prst="rect">
            <a:avLst/>
          </a:prstGeom>
          <a:noFill/>
        </p:spPr>
        <p:txBody>
          <a:bodyPr wrap="square" rtlCol="0">
            <a:spAutoFit/>
          </a:bodyPr>
          <a:lstStyle/>
          <a:p>
            <a:r>
              <a:rPr lang="fr-FR" sz="1000" dirty="0"/>
              <a:t>Courroie Kevlar-Pignon</a:t>
            </a:r>
          </a:p>
        </p:txBody>
      </p:sp>
      <p:sp>
        <p:nvSpPr>
          <p:cNvPr id="17" name="ZoneTexte 16">
            <a:extLst>
              <a:ext uri="{FF2B5EF4-FFF2-40B4-BE49-F238E27FC236}">
                <a16:creationId xmlns:a16="http://schemas.microsoft.com/office/drawing/2014/main" xmlns="" id="{6842BB24-1F6D-4243-A316-ED397CAFB1CE}"/>
              </a:ext>
            </a:extLst>
          </p:cNvPr>
          <p:cNvSpPr txBox="1"/>
          <p:nvPr/>
        </p:nvSpPr>
        <p:spPr>
          <a:xfrm>
            <a:off x="2164577" y="2317016"/>
            <a:ext cx="1703494" cy="246221"/>
          </a:xfrm>
          <a:prstGeom prst="rect">
            <a:avLst/>
          </a:prstGeom>
          <a:noFill/>
        </p:spPr>
        <p:txBody>
          <a:bodyPr wrap="square" rtlCol="0">
            <a:spAutoFit/>
          </a:bodyPr>
          <a:lstStyle/>
          <a:p>
            <a:r>
              <a:rPr lang="fr-FR" sz="1000" dirty="0"/>
              <a:t>Chariot de guidage-Rail</a:t>
            </a:r>
          </a:p>
        </p:txBody>
      </p:sp>
      <p:sp>
        <p:nvSpPr>
          <p:cNvPr id="18" name="ZoneTexte 17">
            <a:extLst>
              <a:ext uri="{FF2B5EF4-FFF2-40B4-BE49-F238E27FC236}">
                <a16:creationId xmlns:a16="http://schemas.microsoft.com/office/drawing/2014/main" xmlns="" id="{48780220-6AB6-410C-AED2-5C62D0821442}"/>
              </a:ext>
            </a:extLst>
          </p:cNvPr>
          <p:cNvSpPr txBox="1"/>
          <p:nvPr/>
        </p:nvSpPr>
        <p:spPr>
          <a:xfrm>
            <a:off x="2295511" y="6130753"/>
            <a:ext cx="1753924" cy="246221"/>
          </a:xfrm>
          <a:prstGeom prst="rect">
            <a:avLst/>
          </a:prstGeom>
          <a:noFill/>
        </p:spPr>
        <p:txBody>
          <a:bodyPr wrap="square" rtlCol="0">
            <a:spAutoFit/>
          </a:bodyPr>
          <a:lstStyle/>
          <a:p>
            <a:r>
              <a:rPr lang="fr-FR" sz="1000" dirty="0"/>
              <a:t>Crosse d’entrainement</a:t>
            </a:r>
          </a:p>
        </p:txBody>
      </p:sp>
      <p:sp>
        <p:nvSpPr>
          <p:cNvPr id="19" name="ZoneTexte 18">
            <a:extLst>
              <a:ext uri="{FF2B5EF4-FFF2-40B4-BE49-F238E27FC236}">
                <a16:creationId xmlns:a16="http://schemas.microsoft.com/office/drawing/2014/main" xmlns="" id="{2B535DEA-88AE-4075-B7FC-87C0ABF5E9E5}"/>
              </a:ext>
            </a:extLst>
          </p:cNvPr>
          <p:cNvSpPr txBox="1"/>
          <p:nvPr/>
        </p:nvSpPr>
        <p:spPr>
          <a:xfrm>
            <a:off x="3970121" y="4735835"/>
            <a:ext cx="1684070" cy="246221"/>
          </a:xfrm>
          <a:prstGeom prst="rect">
            <a:avLst/>
          </a:prstGeom>
          <a:noFill/>
        </p:spPr>
        <p:txBody>
          <a:bodyPr wrap="square" rtlCol="0">
            <a:spAutoFit/>
          </a:bodyPr>
          <a:lstStyle/>
          <a:p>
            <a:r>
              <a:rPr lang="fr-FR" sz="1000" dirty="0"/>
              <a:t>Vis sans fin-roue dentée</a:t>
            </a:r>
          </a:p>
        </p:txBody>
      </p:sp>
      <p:sp>
        <p:nvSpPr>
          <p:cNvPr id="20" name="ZoneTexte 19">
            <a:extLst>
              <a:ext uri="{FF2B5EF4-FFF2-40B4-BE49-F238E27FC236}">
                <a16:creationId xmlns:a16="http://schemas.microsoft.com/office/drawing/2014/main" xmlns="" id="{846EB881-F429-4632-86A7-C949FAFD5688}"/>
              </a:ext>
            </a:extLst>
          </p:cNvPr>
          <p:cNvSpPr txBox="1"/>
          <p:nvPr/>
        </p:nvSpPr>
        <p:spPr>
          <a:xfrm>
            <a:off x="3449110" y="3912891"/>
            <a:ext cx="1351853" cy="400110"/>
          </a:xfrm>
          <a:prstGeom prst="rect">
            <a:avLst/>
          </a:prstGeom>
          <a:noFill/>
        </p:spPr>
        <p:txBody>
          <a:bodyPr wrap="square" rtlCol="0">
            <a:spAutoFit/>
          </a:bodyPr>
          <a:lstStyle/>
          <a:p>
            <a:r>
              <a:rPr lang="fr-FR" sz="1000" dirty="0"/>
              <a:t>Mécanisme de débrayage</a:t>
            </a:r>
          </a:p>
        </p:txBody>
      </p:sp>
      <p:sp>
        <p:nvSpPr>
          <p:cNvPr id="22" name="ZoneTexte 21">
            <a:extLst>
              <a:ext uri="{FF2B5EF4-FFF2-40B4-BE49-F238E27FC236}">
                <a16:creationId xmlns:a16="http://schemas.microsoft.com/office/drawing/2014/main" xmlns="" id="{852323D1-740A-44A8-AFB4-705D1DC84529}"/>
              </a:ext>
            </a:extLst>
          </p:cNvPr>
          <p:cNvSpPr txBox="1"/>
          <p:nvPr/>
        </p:nvSpPr>
        <p:spPr>
          <a:xfrm>
            <a:off x="1330279" y="4981959"/>
            <a:ext cx="1668596" cy="246221"/>
          </a:xfrm>
          <a:prstGeom prst="rect">
            <a:avLst/>
          </a:prstGeom>
          <a:noFill/>
        </p:spPr>
        <p:txBody>
          <a:bodyPr wrap="square" rtlCol="0">
            <a:spAutoFit/>
          </a:bodyPr>
          <a:lstStyle/>
          <a:p>
            <a:r>
              <a:rPr lang="fr-FR" sz="1000" dirty="0"/>
              <a:t>Tendeur automatique</a:t>
            </a:r>
          </a:p>
        </p:txBody>
      </p:sp>
      <p:cxnSp>
        <p:nvCxnSpPr>
          <p:cNvPr id="4" name="Connecteur droit avec flèche 3">
            <a:extLst>
              <a:ext uri="{FF2B5EF4-FFF2-40B4-BE49-F238E27FC236}">
                <a16:creationId xmlns:a16="http://schemas.microsoft.com/office/drawing/2014/main" xmlns="" id="{42CA8832-9FB4-4EDB-8C2E-0ED363FC1A55}"/>
              </a:ext>
            </a:extLst>
          </p:cNvPr>
          <p:cNvCxnSpPr/>
          <p:nvPr/>
        </p:nvCxnSpPr>
        <p:spPr>
          <a:xfrm flipH="1">
            <a:off x="6655981" y="3640766"/>
            <a:ext cx="1351852" cy="519624"/>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24" name="Connecteur droit avec flèche 23">
            <a:extLst>
              <a:ext uri="{FF2B5EF4-FFF2-40B4-BE49-F238E27FC236}">
                <a16:creationId xmlns:a16="http://schemas.microsoft.com/office/drawing/2014/main" xmlns="" id="{65F4FA97-E7C1-49F1-8DAF-6A215F41DEE8}"/>
              </a:ext>
            </a:extLst>
          </p:cNvPr>
          <p:cNvCxnSpPr>
            <a:stCxn id="12" idx="1"/>
          </p:cNvCxnSpPr>
          <p:nvPr/>
        </p:nvCxnSpPr>
        <p:spPr>
          <a:xfrm flipH="1">
            <a:off x="7453423" y="3977300"/>
            <a:ext cx="776591" cy="385585"/>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26" name="Connecteur droit avec flèche 25">
            <a:extLst>
              <a:ext uri="{FF2B5EF4-FFF2-40B4-BE49-F238E27FC236}">
                <a16:creationId xmlns:a16="http://schemas.microsoft.com/office/drawing/2014/main" xmlns="" id="{D36E5D3E-499D-4DD0-A822-8E1332043BED}"/>
              </a:ext>
            </a:extLst>
          </p:cNvPr>
          <p:cNvCxnSpPr>
            <a:cxnSpLocks/>
          </p:cNvCxnSpPr>
          <p:nvPr/>
        </p:nvCxnSpPr>
        <p:spPr>
          <a:xfrm flipH="1" flipV="1">
            <a:off x="7331908" y="4485997"/>
            <a:ext cx="325258" cy="177167"/>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28" name="Connecteur droit avec flèche 27">
            <a:extLst>
              <a:ext uri="{FF2B5EF4-FFF2-40B4-BE49-F238E27FC236}">
                <a16:creationId xmlns:a16="http://schemas.microsoft.com/office/drawing/2014/main" xmlns="" id="{C9A2977E-296F-426C-B118-3CC113C8462A}"/>
              </a:ext>
            </a:extLst>
          </p:cNvPr>
          <p:cNvCxnSpPr/>
          <p:nvPr/>
        </p:nvCxnSpPr>
        <p:spPr>
          <a:xfrm flipH="1" flipV="1">
            <a:off x="7097487" y="4485996"/>
            <a:ext cx="910346" cy="530967"/>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31" name="Connecteur droit avec flèche 30">
            <a:extLst>
              <a:ext uri="{FF2B5EF4-FFF2-40B4-BE49-F238E27FC236}">
                <a16:creationId xmlns:a16="http://schemas.microsoft.com/office/drawing/2014/main" xmlns="" id="{DEBDC6C2-258E-4B47-B74D-215D874EF653}"/>
              </a:ext>
            </a:extLst>
          </p:cNvPr>
          <p:cNvCxnSpPr>
            <a:cxnSpLocks/>
          </p:cNvCxnSpPr>
          <p:nvPr/>
        </p:nvCxnSpPr>
        <p:spPr>
          <a:xfrm flipV="1">
            <a:off x="4917473" y="4609107"/>
            <a:ext cx="1134937" cy="1644757"/>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1025" name="Connecteur droit avec flèche 1024">
            <a:extLst>
              <a:ext uri="{FF2B5EF4-FFF2-40B4-BE49-F238E27FC236}">
                <a16:creationId xmlns:a16="http://schemas.microsoft.com/office/drawing/2014/main" xmlns="" id="{D08CC268-D557-46A6-B3B1-AA5593DC91CD}"/>
              </a:ext>
            </a:extLst>
          </p:cNvPr>
          <p:cNvCxnSpPr>
            <a:cxnSpLocks/>
          </p:cNvCxnSpPr>
          <p:nvPr/>
        </p:nvCxnSpPr>
        <p:spPr>
          <a:xfrm flipV="1">
            <a:off x="5528930" y="4751479"/>
            <a:ext cx="244549" cy="105578"/>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6" name="Connecteur droit avec flèche 5">
            <a:extLst>
              <a:ext uri="{FF2B5EF4-FFF2-40B4-BE49-F238E27FC236}">
                <a16:creationId xmlns:a16="http://schemas.microsoft.com/office/drawing/2014/main" xmlns="" id="{04DF3D17-5272-4CFB-A37B-262C97EA53C3}"/>
              </a:ext>
            </a:extLst>
          </p:cNvPr>
          <p:cNvCxnSpPr/>
          <p:nvPr/>
        </p:nvCxnSpPr>
        <p:spPr>
          <a:xfrm flipV="1">
            <a:off x="3428643" y="5305647"/>
            <a:ext cx="138192" cy="765544"/>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21" name="Connecteur droit avec flèche 20">
            <a:extLst>
              <a:ext uri="{FF2B5EF4-FFF2-40B4-BE49-F238E27FC236}">
                <a16:creationId xmlns:a16="http://schemas.microsoft.com/office/drawing/2014/main" xmlns="" id="{DC9F0617-3485-45EA-B6F5-2768AF63BB9D}"/>
              </a:ext>
            </a:extLst>
          </p:cNvPr>
          <p:cNvCxnSpPr/>
          <p:nvPr/>
        </p:nvCxnSpPr>
        <p:spPr>
          <a:xfrm>
            <a:off x="3172473" y="2641074"/>
            <a:ext cx="1030867" cy="493633"/>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25" name="Connecteur droit avec flèche 24">
            <a:extLst>
              <a:ext uri="{FF2B5EF4-FFF2-40B4-BE49-F238E27FC236}">
                <a16:creationId xmlns:a16="http://schemas.microsoft.com/office/drawing/2014/main" xmlns="" id="{491C789B-31DD-4E80-BB85-E155B515AB9E}"/>
              </a:ext>
            </a:extLst>
          </p:cNvPr>
          <p:cNvCxnSpPr/>
          <p:nvPr/>
        </p:nvCxnSpPr>
        <p:spPr>
          <a:xfrm flipH="1" flipV="1">
            <a:off x="6096000" y="2001775"/>
            <a:ext cx="634409" cy="199357"/>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29" name="Connecteur droit avec flèche 28">
            <a:extLst>
              <a:ext uri="{FF2B5EF4-FFF2-40B4-BE49-F238E27FC236}">
                <a16:creationId xmlns:a16="http://schemas.microsoft.com/office/drawing/2014/main" xmlns="" id="{E1012766-00EF-4FE2-9F73-76B670A5DF47}"/>
              </a:ext>
            </a:extLst>
          </p:cNvPr>
          <p:cNvCxnSpPr/>
          <p:nvPr/>
        </p:nvCxnSpPr>
        <p:spPr>
          <a:xfrm>
            <a:off x="4295553" y="4160390"/>
            <a:ext cx="180754" cy="202495"/>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xmlns="" val="1409242687"/>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xmlns="" id="{6F1627A8-7D24-4FB4-BF4F-CA8E5CEEE104}"/>
              </a:ext>
            </a:extLst>
          </p:cNvPr>
          <p:cNvPicPr>
            <a:picLocks noChangeAspect="1"/>
          </p:cNvPicPr>
          <p:nvPr/>
        </p:nvPicPr>
        <p:blipFill>
          <a:blip r:embed="rId2"/>
          <a:stretch>
            <a:fillRect/>
          </a:stretch>
        </p:blipFill>
        <p:spPr>
          <a:xfrm>
            <a:off x="6402827" y="2042730"/>
            <a:ext cx="2876347" cy="2324088"/>
          </a:xfrm>
          <a:prstGeom prst="rect">
            <a:avLst/>
          </a:prstGeom>
        </p:spPr>
      </p:pic>
      <p:sp>
        <p:nvSpPr>
          <p:cNvPr id="3" name="ZoneTexte 2">
            <a:extLst>
              <a:ext uri="{FF2B5EF4-FFF2-40B4-BE49-F238E27FC236}">
                <a16:creationId xmlns:a16="http://schemas.microsoft.com/office/drawing/2014/main" xmlns="" id="{F76C0689-8EE1-46EA-AD04-B2FD2034FC03}"/>
              </a:ext>
            </a:extLst>
          </p:cNvPr>
          <p:cNvSpPr txBox="1"/>
          <p:nvPr/>
        </p:nvSpPr>
        <p:spPr>
          <a:xfrm>
            <a:off x="8019332" y="1739410"/>
            <a:ext cx="1233715" cy="246221"/>
          </a:xfrm>
          <a:prstGeom prst="rect">
            <a:avLst/>
          </a:prstGeom>
          <a:noFill/>
        </p:spPr>
        <p:txBody>
          <a:bodyPr wrap="square" rtlCol="0">
            <a:spAutoFit/>
          </a:bodyPr>
          <a:lstStyle/>
          <a:p>
            <a:r>
              <a:rPr lang="fr-FR" sz="1000" dirty="0"/>
              <a:t>Télécommande</a:t>
            </a:r>
          </a:p>
        </p:txBody>
      </p:sp>
      <p:sp>
        <p:nvSpPr>
          <p:cNvPr id="5" name="ZoneTexte 4">
            <a:extLst>
              <a:ext uri="{FF2B5EF4-FFF2-40B4-BE49-F238E27FC236}">
                <a16:creationId xmlns:a16="http://schemas.microsoft.com/office/drawing/2014/main" xmlns="" id="{0DADC7CA-AF9E-4F8F-B380-4ED90276C8E5}"/>
              </a:ext>
            </a:extLst>
          </p:cNvPr>
          <p:cNvSpPr txBox="1"/>
          <p:nvPr/>
        </p:nvSpPr>
        <p:spPr>
          <a:xfrm>
            <a:off x="2658484" y="6526845"/>
            <a:ext cx="2132783" cy="246221"/>
          </a:xfrm>
          <a:prstGeom prst="rect">
            <a:avLst/>
          </a:prstGeom>
          <a:noFill/>
        </p:spPr>
        <p:txBody>
          <a:bodyPr wrap="square" rtlCol="0">
            <a:spAutoFit/>
          </a:bodyPr>
          <a:lstStyle/>
          <a:p>
            <a:r>
              <a:rPr lang="fr-FR" sz="1000" dirty="0"/>
              <a:t>Prise secteur monophasée</a:t>
            </a:r>
          </a:p>
        </p:txBody>
      </p:sp>
      <p:sp>
        <p:nvSpPr>
          <p:cNvPr id="6" name="ZoneTexte 5">
            <a:extLst>
              <a:ext uri="{FF2B5EF4-FFF2-40B4-BE49-F238E27FC236}">
                <a16:creationId xmlns:a16="http://schemas.microsoft.com/office/drawing/2014/main" xmlns="" id="{1890E2B5-C767-4B72-919C-169FCAC1595E}"/>
              </a:ext>
            </a:extLst>
          </p:cNvPr>
          <p:cNvSpPr txBox="1"/>
          <p:nvPr/>
        </p:nvSpPr>
        <p:spPr>
          <a:xfrm>
            <a:off x="5267554" y="3473254"/>
            <a:ext cx="1102632" cy="246221"/>
          </a:xfrm>
          <a:prstGeom prst="rect">
            <a:avLst/>
          </a:prstGeom>
          <a:noFill/>
        </p:spPr>
        <p:txBody>
          <a:bodyPr wrap="square" rtlCol="0">
            <a:spAutoFit/>
          </a:bodyPr>
          <a:lstStyle/>
          <a:p>
            <a:r>
              <a:rPr lang="fr-FR" sz="1000" dirty="0"/>
              <a:t>Transformateur</a:t>
            </a:r>
          </a:p>
        </p:txBody>
      </p:sp>
      <p:sp>
        <p:nvSpPr>
          <p:cNvPr id="7" name="ZoneTexte 6">
            <a:extLst>
              <a:ext uri="{FF2B5EF4-FFF2-40B4-BE49-F238E27FC236}">
                <a16:creationId xmlns:a16="http://schemas.microsoft.com/office/drawing/2014/main" xmlns="" id="{0F8C9253-3C2A-4FCE-8465-0AFC5056A73B}"/>
              </a:ext>
            </a:extLst>
          </p:cNvPr>
          <p:cNvSpPr txBox="1"/>
          <p:nvPr/>
        </p:nvSpPr>
        <p:spPr>
          <a:xfrm>
            <a:off x="68570" y="1493189"/>
            <a:ext cx="1233714" cy="246221"/>
          </a:xfrm>
          <a:prstGeom prst="rect">
            <a:avLst/>
          </a:prstGeom>
          <a:noFill/>
        </p:spPr>
        <p:txBody>
          <a:bodyPr wrap="square" rtlCol="0">
            <a:spAutoFit/>
          </a:bodyPr>
          <a:lstStyle/>
          <a:p>
            <a:r>
              <a:rPr lang="fr-FR" sz="1000" dirty="0"/>
              <a:t>Micro </a:t>
            </a:r>
            <a:r>
              <a:rPr lang="fr-FR" sz="1000" dirty="0" err="1"/>
              <a:t>controleur</a:t>
            </a:r>
            <a:endParaRPr lang="fr-FR" sz="1000" dirty="0"/>
          </a:p>
        </p:txBody>
      </p:sp>
      <p:sp>
        <p:nvSpPr>
          <p:cNvPr id="8" name="ZoneTexte 7">
            <a:extLst>
              <a:ext uri="{FF2B5EF4-FFF2-40B4-BE49-F238E27FC236}">
                <a16:creationId xmlns:a16="http://schemas.microsoft.com/office/drawing/2014/main" xmlns="" id="{483E81E5-4B6D-4BDF-AA8A-D4FAFBABEF86}"/>
              </a:ext>
            </a:extLst>
          </p:cNvPr>
          <p:cNvSpPr txBox="1"/>
          <p:nvPr/>
        </p:nvSpPr>
        <p:spPr>
          <a:xfrm>
            <a:off x="2188109" y="60082"/>
            <a:ext cx="1102632" cy="246221"/>
          </a:xfrm>
          <a:prstGeom prst="rect">
            <a:avLst/>
          </a:prstGeom>
          <a:noFill/>
        </p:spPr>
        <p:txBody>
          <a:bodyPr wrap="square" rtlCol="0">
            <a:spAutoFit/>
          </a:bodyPr>
          <a:lstStyle/>
          <a:p>
            <a:r>
              <a:rPr lang="fr-FR" sz="1000" dirty="0"/>
              <a:t>Antenne</a:t>
            </a:r>
          </a:p>
        </p:txBody>
      </p:sp>
      <p:sp>
        <p:nvSpPr>
          <p:cNvPr id="9" name="ZoneTexte 8">
            <a:extLst>
              <a:ext uri="{FF2B5EF4-FFF2-40B4-BE49-F238E27FC236}">
                <a16:creationId xmlns:a16="http://schemas.microsoft.com/office/drawing/2014/main" xmlns="" id="{92DC2F96-13E5-44BD-B844-1DD00648B662}"/>
              </a:ext>
            </a:extLst>
          </p:cNvPr>
          <p:cNvSpPr txBox="1"/>
          <p:nvPr/>
        </p:nvSpPr>
        <p:spPr>
          <a:xfrm>
            <a:off x="4406156" y="2295268"/>
            <a:ext cx="1753961" cy="246221"/>
          </a:xfrm>
          <a:prstGeom prst="rect">
            <a:avLst/>
          </a:prstGeom>
          <a:noFill/>
        </p:spPr>
        <p:txBody>
          <a:bodyPr wrap="square" rtlCol="0">
            <a:spAutoFit/>
          </a:bodyPr>
          <a:lstStyle/>
          <a:p>
            <a:r>
              <a:rPr lang="fr-FR" sz="1000" dirty="0"/>
              <a:t>Interface relais-transistors</a:t>
            </a:r>
          </a:p>
        </p:txBody>
      </p:sp>
      <p:sp>
        <p:nvSpPr>
          <p:cNvPr id="10" name="ZoneTexte 9">
            <a:extLst>
              <a:ext uri="{FF2B5EF4-FFF2-40B4-BE49-F238E27FC236}">
                <a16:creationId xmlns:a16="http://schemas.microsoft.com/office/drawing/2014/main" xmlns="" id="{E062249A-7F40-4FE1-A4A5-4B93C51C4B3A}"/>
              </a:ext>
            </a:extLst>
          </p:cNvPr>
          <p:cNvSpPr txBox="1"/>
          <p:nvPr/>
        </p:nvSpPr>
        <p:spPr>
          <a:xfrm>
            <a:off x="4438925" y="686232"/>
            <a:ext cx="1688421" cy="400110"/>
          </a:xfrm>
          <a:prstGeom prst="rect">
            <a:avLst/>
          </a:prstGeom>
          <a:noFill/>
        </p:spPr>
        <p:txBody>
          <a:bodyPr wrap="square" rtlCol="0">
            <a:spAutoFit/>
          </a:bodyPr>
          <a:lstStyle/>
          <a:p>
            <a:r>
              <a:rPr lang="fr-FR" sz="1000" dirty="0"/>
              <a:t>Limitation de courant</a:t>
            </a:r>
          </a:p>
          <a:p>
            <a:r>
              <a:rPr lang="fr-FR" sz="1000" dirty="0"/>
              <a:t>Résistance de Shunt</a:t>
            </a:r>
          </a:p>
        </p:txBody>
      </p:sp>
      <p:sp>
        <p:nvSpPr>
          <p:cNvPr id="12" name="ZoneTexte 11">
            <a:extLst>
              <a:ext uri="{FF2B5EF4-FFF2-40B4-BE49-F238E27FC236}">
                <a16:creationId xmlns:a16="http://schemas.microsoft.com/office/drawing/2014/main" xmlns="" id="{C04AFE90-4BAC-4E65-8EBC-5C0536FE2E57}"/>
              </a:ext>
            </a:extLst>
          </p:cNvPr>
          <p:cNvSpPr txBox="1"/>
          <p:nvPr/>
        </p:nvSpPr>
        <p:spPr>
          <a:xfrm>
            <a:off x="4904897" y="6450892"/>
            <a:ext cx="2002975" cy="246221"/>
          </a:xfrm>
          <a:prstGeom prst="rect">
            <a:avLst/>
          </a:prstGeom>
          <a:noFill/>
        </p:spPr>
        <p:txBody>
          <a:bodyPr wrap="square" rtlCol="0">
            <a:spAutoFit/>
          </a:bodyPr>
          <a:lstStyle/>
          <a:p>
            <a:r>
              <a:rPr lang="fr-FR" sz="1000" dirty="0"/>
              <a:t>Moteur à courant continu </a:t>
            </a:r>
          </a:p>
        </p:txBody>
      </p:sp>
      <p:sp>
        <p:nvSpPr>
          <p:cNvPr id="13" name="ZoneTexte 12">
            <a:extLst>
              <a:ext uri="{FF2B5EF4-FFF2-40B4-BE49-F238E27FC236}">
                <a16:creationId xmlns:a16="http://schemas.microsoft.com/office/drawing/2014/main" xmlns="" id="{5E844552-27E1-43DC-A088-C7D88D83C559}"/>
              </a:ext>
            </a:extLst>
          </p:cNvPr>
          <p:cNvSpPr txBox="1"/>
          <p:nvPr/>
        </p:nvSpPr>
        <p:spPr>
          <a:xfrm>
            <a:off x="1501680" y="6219171"/>
            <a:ext cx="1102632" cy="246221"/>
          </a:xfrm>
          <a:prstGeom prst="rect">
            <a:avLst/>
          </a:prstGeom>
          <a:noFill/>
        </p:spPr>
        <p:txBody>
          <a:bodyPr wrap="square" rtlCol="0">
            <a:spAutoFit/>
          </a:bodyPr>
          <a:lstStyle/>
          <a:p>
            <a:r>
              <a:rPr lang="fr-FR" sz="1000" dirty="0"/>
              <a:t>Réducteur</a:t>
            </a:r>
          </a:p>
        </p:txBody>
      </p:sp>
      <p:sp>
        <p:nvSpPr>
          <p:cNvPr id="14" name="ZoneTexte 13">
            <a:extLst>
              <a:ext uri="{FF2B5EF4-FFF2-40B4-BE49-F238E27FC236}">
                <a16:creationId xmlns:a16="http://schemas.microsoft.com/office/drawing/2014/main" xmlns="" id="{18B7A84B-276A-4A44-B6A7-26DBD62B2996}"/>
              </a:ext>
            </a:extLst>
          </p:cNvPr>
          <p:cNvSpPr txBox="1"/>
          <p:nvPr/>
        </p:nvSpPr>
        <p:spPr>
          <a:xfrm>
            <a:off x="8029103" y="6285411"/>
            <a:ext cx="1668596" cy="246221"/>
          </a:xfrm>
          <a:prstGeom prst="rect">
            <a:avLst/>
          </a:prstGeom>
          <a:noFill/>
        </p:spPr>
        <p:txBody>
          <a:bodyPr wrap="square" rtlCol="0">
            <a:spAutoFit/>
          </a:bodyPr>
          <a:lstStyle/>
          <a:p>
            <a:r>
              <a:rPr lang="fr-FR" sz="1000" dirty="0"/>
              <a:t>Courroie Kevlar-Pignon</a:t>
            </a:r>
          </a:p>
        </p:txBody>
      </p:sp>
      <p:sp>
        <p:nvSpPr>
          <p:cNvPr id="15" name="ZoneTexte 14">
            <a:extLst>
              <a:ext uri="{FF2B5EF4-FFF2-40B4-BE49-F238E27FC236}">
                <a16:creationId xmlns:a16="http://schemas.microsoft.com/office/drawing/2014/main" xmlns="" id="{92C77EC4-78C1-44DA-98A9-3A2181986C7B}"/>
              </a:ext>
            </a:extLst>
          </p:cNvPr>
          <p:cNvSpPr txBox="1"/>
          <p:nvPr/>
        </p:nvSpPr>
        <p:spPr>
          <a:xfrm>
            <a:off x="7784442" y="4877387"/>
            <a:ext cx="1703494" cy="246221"/>
          </a:xfrm>
          <a:prstGeom prst="rect">
            <a:avLst/>
          </a:prstGeom>
          <a:noFill/>
        </p:spPr>
        <p:txBody>
          <a:bodyPr wrap="square" rtlCol="0">
            <a:spAutoFit/>
          </a:bodyPr>
          <a:lstStyle/>
          <a:p>
            <a:r>
              <a:rPr lang="fr-FR" sz="1000" dirty="0"/>
              <a:t>Chariot de guidage-Rail</a:t>
            </a:r>
          </a:p>
        </p:txBody>
      </p:sp>
      <p:sp>
        <p:nvSpPr>
          <p:cNvPr id="16" name="ZoneTexte 15">
            <a:extLst>
              <a:ext uri="{FF2B5EF4-FFF2-40B4-BE49-F238E27FC236}">
                <a16:creationId xmlns:a16="http://schemas.microsoft.com/office/drawing/2014/main" xmlns="" id="{58D3B9C3-CD79-4F31-A271-437687C2217A}"/>
              </a:ext>
            </a:extLst>
          </p:cNvPr>
          <p:cNvSpPr txBox="1"/>
          <p:nvPr/>
        </p:nvSpPr>
        <p:spPr>
          <a:xfrm>
            <a:off x="7893711" y="5328385"/>
            <a:ext cx="1753924" cy="246221"/>
          </a:xfrm>
          <a:prstGeom prst="rect">
            <a:avLst/>
          </a:prstGeom>
          <a:noFill/>
        </p:spPr>
        <p:txBody>
          <a:bodyPr wrap="square" rtlCol="0">
            <a:spAutoFit/>
          </a:bodyPr>
          <a:lstStyle/>
          <a:p>
            <a:r>
              <a:rPr lang="fr-FR" sz="1000" dirty="0"/>
              <a:t>Crosse d’entrainement</a:t>
            </a:r>
          </a:p>
        </p:txBody>
      </p:sp>
      <p:sp>
        <p:nvSpPr>
          <p:cNvPr id="17" name="ZoneTexte 16">
            <a:extLst>
              <a:ext uri="{FF2B5EF4-FFF2-40B4-BE49-F238E27FC236}">
                <a16:creationId xmlns:a16="http://schemas.microsoft.com/office/drawing/2014/main" xmlns="" id="{847F55A1-E072-49A2-AB0A-2B745FBDE4D5}"/>
              </a:ext>
            </a:extLst>
          </p:cNvPr>
          <p:cNvSpPr txBox="1"/>
          <p:nvPr/>
        </p:nvSpPr>
        <p:spPr>
          <a:xfrm>
            <a:off x="3724875" y="3670845"/>
            <a:ext cx="1684070" cy="246221"/>
          </a:xfrm>
          <a:prstGeom prst="rect">
            <a:avLst/>
          </a:prstGeom>
          <a:noFill/>
        </p:spPr>
        <p:txBody>
          <a:bodyPr wrap="square" rtlCol="0">
            <a:spAutoFit/>
          </a:bodyPr>
          <a:lstStyle/>
          <a:p>
            <a:r>
              <a:rPr lang="fr-FR" sz="1000" dirty="0"/>
              <a:t>Vis sans fin-roue dentée</a:t>
            </a:r>
          </a:p>
        </p:txBody>
      </p:sp>
      <p:sp>
        <p:nvSpPr>
          <p:cNvPr id="18" name="ZoneTexte 17">
            <a:extLst>
              <a:ext uri="{FF2B5EF4-FFF2-40B4-BE49-F238E27FC236}">
                <a16:creationId xmlns:a16="http://schemas.microsoft.com/office/drawing/2014/main" xmlns="" id="{0118DCB3-A6BB-4856-8F3B-F1E3C88C39CF}"/>
              </a:ext>
            </a:extLst>
          </p:cNvPr>
          <p:cNvSpPr txBox="1"/>
          <p:nvPr/>
        </p:nvSpPr>
        <p:spPr>
          <a:xfrm>
            <a:off x="10067305" y="3134175"/>
            <a:ext cx="2002975" cy="246221"/>
          </a:xfrm>
          <a:prstGeom prst="rect">
            <a:avLst/>
          </a:prstGeom>
          <a:noFill/>
        </p:spPr>
        <p:txBody>
          <a:bodyPr wrap="square" rtlCol="0">
            <a:spAutoFit/>
          </a:bodyPr>
          <a:lstStyle/>
          <a:p>
            <a:r>
              <a:rPr lang="fr-FR" sz="1000" dirty="0"/>
              <a:t>Mécanisme de débrayage</a:t>
            </a:r>
          </a:p>
        </p:txBody>
      </p:sp>
      <p:sp>
        <p:nvSpPr>
          <p:cNvPr id="19" name="ZoneTexte 18">
            <a:extLst>
              <a:ext uri="{FF2B5EF4-FFF2-40B4-BE49-F238E27FC236}">
                <a16:creationId xmlns:a16="http://schemas.microsoft.com/office/drawing/2014/main" xmlns="" id="{5E1B9A1C-406A-4A45-B667-3710E2D06C8F}"/>
              </a:ext>
            </a:extLst>
          </p:cNvPr>
          <p:cNvSpPr txBox="1"/>
          <p:nvPr/>
        </p:nvSpPr>
        <p:spPr>
          <a:xfrm>
            <a:off x="7861813" y="5822578"/>
            <a:ext cx="2002975" cy="246221"/>
          </a:xfrm>
          <a:prstGeom prst="rect">
            <a:avLst/>
          </a:prstGeom>
          <a:noFill/>
        </p:spPr>
        <p:txBody>
          <a:bodyPr wrap="square" rtlCol="0">
            <a:spAutoFit/>
          </a:bodyPr>
          <a:lstStyle/>
          <a:p>
            <a:r>
              <a:rPr lang="fr-FR" sz="1000" dirty="0"/>
              <a:t>Mécanisme de verrouillage</a:t>
            </a:r>
          </a:p>
        </p:txBody>
      </p:sp>
      <p:sp>
        <p:nvSpPr>
          <p:cNvPr id="20" name="ZoneTexte 19">
            <a:extLst>
              <a:ext uri="{FF2B5EF4-FFF2-40B4-BE49-F238E27FC236}">
                <a16:creationId xmlns:a16="http://schemas.microsoft.com/office/drawing/2014/main" xmlns="" id="{F3580EE7-B258-40D8-A97B-D42D4806708E}"/>
              </a:ext>
            </a:extLst>
          </p:cNvPr>
          <p:cNvSpPr txBox="1"/>
          <p:nvPr/>
        </p:nvSpPr>
        <p:spPr>
          <a:xfrm>
            <a:off x="9947561" y="6636588"/>
            <a:ext cx="1668596" cy="246221"/>
          </a:xfrm>
          <a:prstGeom prst="rect">
            <a:avLst/>
          </a:prstGeom>
          <a:noFill/>
        </p:spPr>
        <p:txBody>
          <a:bodyPr wrap="square" rtlCol="0">
            <a:spAutoFit/>
          </a:bodyPr>
          <a:lstStyle/>
          <a:p>
            <a:r>
              <a:rPr lang="fr-FR" sz="1000" dirty="0"/>
              <a:t>Tendeur automatique</a:t>
            </a:r>
          </a:p>
        </p:txBody>
      </p:sp>
      <p:pic>
        <p:nvPicPr>
          <p:cNvPr id="21" name="Image 20">
            <a:extLst>
              <a:ext uri="{FF2B5EF4-FFF2-40B4-BE49-F238E27FC236}">
                <a16:creationId xmlns:a16="http://schemas.microsoft.com/office/drawing/2014/main" xmlns="" id="{D07049FE-FD42-4ED4-BC17-B42CF17F67B6}"/>
              </a:ext>
            </a:extLst>
          </p:cNvPr>
          <p:cNvPicPr>
            <a:picLocks noChangeAspect="1"/>
          </p:cNvPicPr>
          <p:nvPr/>
        </p:nvPicPr>
        <p:blipFill rotWithShape="1">
          <a:blip r:embed="rId3"/>
          <a:srcRect l="-1" t="33987" r="41925" b="40068"/>
          <a:stretch/>
        </p:blipFill>
        <p:spPr>
          <a:xfrm>
            <a:off x="8148174" y="169505"/>
            <a:ext cx="2378951" cy="1512626"/>
          </a:xfrm>
          <a:prstGeom prst="rect">
            <a:avLst/>
          </a:prstGeom>
        </p:spPr>
      </p:pic>
      <p:pic>
        <p:nvPicPr>
          <p:cNvPr id="22" name="Image 21" descr="Une image contenant microphone&#10;&#10;Description générée automatiquement">
            <a:extLst>
              <a:ext uri="{FF2B5EF4-FFF2-40B4-BE49-F238E27FC236}">
                <a16:creationId xmlns:a16="http://schemas.microsoft.com/office/drawing/2014/main" xmlns="" id="{7846BC8D-413E-4145-B016-FEF75B32EA76}"/>
              </a:ext>
            </a:extLst>
          </p:cNvPr>
          <p:cNvPicPr>
            <a:picLocks noChangeAspect="1"/>
          </p:cNvPicPr>
          <p:nvPr/>
        </p:nvPicPr>
        <p:blipFill>
          <a:blip r:embed="rId4"/>
          <a:stretch>
            <a:fillRect/>
          </a:stretch>
        </p:blipFill>
        <p:spPr>
          <a:xfrm>
            <a:off x="8266026" y="1209316"/>
            <a:ext cx="370164" cy="476649"/>
          </a:xfrm>
          <a:prstGeom prst="rect">
            <a:avLst/>
          </a:prstGeom>
        </p:spPr>
      </p:pic>
      <p:sp>
        <p:nvSpPr>
          <p:cNvPr id="4" name="ZoneTexte 3">
            <a:extLst>
              <a:ext uri="{FF2B5EF4-FFF2-40B4-BE49-F238E27FC236}">
                <a16:creationId xmlns:a16="http://schemas.microsoft.com/office/drawing/2014/main" xmlns="" id="{76A010DA-765F-410F-97FE-AA96BBFCDB11}"/>
              </a:ext>
            </a:extLst>
          </p:cNvPr>
          <p:cNvSpPr txBox="1"/>
          <p:nvPr/>
        </p:nvSpPr>
        <p:spPr>
          <a:xfrm>
            <a:off x="9314851" y="698395"/>
            <a:ext cx="1942283" cy="246221"/>
          </a:xfrm>
          <a:prstGeom prst="rect">
            <a:avLst/>
          </a:prstGeom>
          <a:noFill/>
        </p:spPr>
        <p:txBody>
          <a:bodyPr wrap="square" rtlCol="0">
            <a:spAutoFit/>
          </a:bodyPr>
          <a:lstStyle/>
          <a:p>
            <a:r>
              <a:rPr lang="fr-FR" sz="1000" dirty="0">
                <a:solidFill>
                  <a:schemeClr val="bg1"/>
                </a:solidFill>
              </a:rPr>
              <a:t>Ondes électromagnétiques</a:t>
            </a:r>
          </a:p>
        </p:txBody>
      </p:sp>
      <p:pic>
        <p:nvPicPr>
          <p:cNvPr id="23" name="Image 22">
            <a:extLst>
              <a:ext uri="{FF2B5EF4-FFF2-40B4-BE49-F238E27FC236}">
                <a16:creationId xmlns:a16="http://schemas.microsoft.com/office/drawing/2014/main" xmlns="" id="{647112F6-5A12-4D52-8A4E-DD9D30915B30}"/>
              </a:ext>
            </a:extLst>
          </p:cNvPr>
          <p:cNvPicPr>
            <a:picLocks noChangeAspect="1"/>
          </p:cNvPicPr>
          <p:nvPr/>
        </p:nvPicPr>
        <p:blipFill>
          <a:blip r:embed="rId5"/>
          <a:stretch>
            <a:fillRect/>
          </a:stretch>
        </p:blipFill>
        <p:spPr>
          <a:xfrm rot="10800000">
            <a:off x="2445789" y="4024989"/>
            <a:ext cx="3171935" cy="2378951"/>
          </a:xfrm>
          <a:prstGeom prst="rect">
            <a:avLst/>
          </a:prstGeom>
        </p:spPr>
      </p:pic>
      <p:cxnSp>
        <p:nvCxnSpPr>
          <p:cNvPr id="25" name="Connecteur droit avec flèche 24">
            <a:extLst>
              <a:ext uri="{FF2B5EF4-FFF2-40B4-BE49-F238E27FC236}">
                <a16:creationId xmlns:a16="http://schemas.microsoft.com/office/drawing/2014/main" xmlns="" id="{7F7B7796-0585-4932-893D-81793B63A494}"/>
              </a:ext>
            </a:extLst>
          </p:cNvPr>
          <p:cNvCxnSpPr/>
          <p:nvPr/>
        </p:nvCxnSpPr>
        <p:spPr>
          <a:xfrm flipV="1">
            <a:off x="3522745" y="6403941"/>
            <a:ext cx="127591" cy="19257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27" name="Connecteur droit avec flèche 26">
            <a:extLst>
              <a:ext uri="{FF2B5EF4-FFF2-40B4-BE49-F238E27FC236}">
                <a16:creationId xmlns:a16="http://schemas.microsoft.com/office/drawing/2014/main" xmlns="" id="{0FFE803D-DA77-4304-80F5-ABD61A53E405}"/>
              </a:ext>
            </a:extLst>
          </p:cNvPr>
          <p:cNvCxnSpPr>
            <a:cxnSpLocks/>
            <a:stCxn id="6" idx="2"/>
          </p:cNvCxnSpPr>
          <p:nvPr/>
        </p:nvCxnSpPr>
        <p:spPr>
          <a:xfrm flipH="1">
            <a:off x="4904897" y="3719475"/>
            <a:ext cx="913973" cy="852525"/>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pic>
        <p:nvPicPr>
          <p:cNvPr id="30" name="Image 29">
            <a:extLst>
              <a:ext uri="{FF2B5EF4-FFF2-40B4-BE49-F238E27FC236}">
                <a16:creationId xmlns:a16="http://schemas.microsoft.com/office/drawing/2014/main" xmlns="" id="{2E43BF0D-9BDB-46C8-AEEB-DB20D8B312C2}"/>
              </a:ext>
            </a:extLst>
          </p:cNvPr>
          <p:cNvPicPr>
            <a:picLocks noChangeAspect="1"/>
          </p:cNvPicPr>
          <p:nvPr/>
        </p:nvPicPr>
        <p:blipFill rotWithShape="1">
          <a:blip r:embed="rId5"/>
          <a:srcRect l="55696" t="15402" b="24675"/>
          <a:stretch/>
        </p:blipFill>
        <p:spPr>
          <a:xfrm rot="10800000">
            <a:off x="1280126" y="572138"/>
            <a:ext cx="2918598" cy="2960652"/>
          </a:xfrm>
          <a:prstGeom prst="rect">
            <a:avLst/>
          </a:prstGeom>
        </p:spPr>
      </p:pic>
      <p:cxnSp>
        <p:nvCxnSpPr>
          <p:cNvPr id="29" name="Connecteur droit avec flèche 28">
            <a:extLst>
              <a:ext uri="{FF2B5EF4-FFF2-40B4-BE49-F238E27FC236}">
                <a16:creationId xmlns:a16="http://schemas.microsoft.com/office/drawing/2014/main" xmlns="" id="{D040B109-6777-42F3-9E34-830722555E35}"/>
              </a:ext>
            </a:extLst>
          </p:cNvPr>
          <p:cNvCxnSpPr>
            <a:cxnSpLocks/>
          </p:cNvCxnSpPr>
          <p:nvPr/>
        </p:nvCxnSpPr>
        <p:spPr>
          <a:xfrm>
            <a:off x="2645107" y="273928"/>
            <a:ext cx="236616" cy="489249"/>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33" name="Connecteur droit avec flèche 32">
            <a:extLst>
              <a:ext uri="{FF2B5EF4-FFF2-40B4-BE49-F238E27FC236}">
                <a16:creationId xmlns:a16="http://schemas.microsoft.com/office/drawing/2014/main" xmlns="" id="{A6ADE1E9-2D6A-49CA-B78E-DD91B0A069C7}"/>
              </a:ext>
            </a:extLst>
          </p:cNvPr>
          <p:cNvCxnSpPr/>
          <p:nvPr/>
        </p:nvCxnSpPr>
        <p:spPr>
          <a:xfrm flipV="1">
            <a:off x="1201479" y="1447640"/>
            <a:ext cx="1443628" cy="234491"/>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35" name="Connecteur droit avec flèche 34">
            <a:extLst>
              <a:ext uri="{FF2B5EF4-FFF2-40B4-BE49-F238E27FC236}">
                <a16:creationId xmlns:a16="http://schemas.microsoft.com/office/drawing/2014/main" xmlns="" id="{7AC7B451-6429-4CD2-A2E4-A5EBC27B02BE}"/>
              </a:ext>
            </a:extLst>
          </p:cNvPr>
          <p:cNvCxnSpPr>
            <a:stCxn id="9" idx="1"/>
          </p:cNvCxnSpPr>
          <p:nvPr/>
        </p:nvCxnSpPr>
        <p:spPr>
          <a:xfrm flipH="1">
            <a:off x="3290741" y="2418379"/>
            <a:ext cx="1115415" cy="207863"/>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37" name="Connecteur droit avec flèche 36">
            <a:extLst>
              <a:ext uri="{FF2B5EF4-FFF2-40B4-BE49-F238E27FC236}">
                <a16:creationId xmlns:a16="http://schemas.microsoft.com/office/drawing/2014/main" xmlns="" id="{FE1B220A-C272-475E-99C9-814C87E4836E}"/>
              </a:ext>
            </a:extLst>
          </p:cNvPr>
          <p:cNvCxnSpPr/>
          <p:nvPr/>
        </p:nvCxnSpPr>
        <p:spPr>
          <a:xfrm flipH="1">
            <a:off x="3009014" y="1009398"/>
            <a:ext cx="1397142" cy="199918"/>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39" name="Connecteur droit avec flèche 38">
            <a:extLst>
              <a:ext uri="{FF2B5EF4-FFF2-40B4-BE49-F238E27FC236}">
                <a16:creationId xmlns:a16="http://schemas.microsoft.com/office/drawing/2014/main" xmlns="" id="{19AD5678-7C77-497A-A301-9FB31A6DA8F3}"/>
              </a:ext>
            </a:extLst>
          </p:cNvPr>
          <p:cNvCxnSpPr/>
          <p:nvPr/>
        </p:nvCxnSpPr>
        <p:spPr>
          <a:xfrm flipH="1" flipV="1">
            <a:off x="5036225" y="5574606"/>
            <a:ext cx="726622" cy="829334"/>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42" name="Connecteur droit avec flèche 41">
            <a:extLst>
              <a:ext uri="{FF2B5EF4-FFF2-40B4-BE49-F238E27FC236}">
                <a16:creationId xmlns:a16="http://schemas.microsoft.com/office/drawing/2014/main" xmlns="" id="{2A053C69-68B5-4286-A6B7-AB481A2C098E}"/>
              </a:ext>
            </a:extLst>
          </p:cNvPr>
          <p:cNvCxnSpPr/>
          <p:nvPr/>
        </p:nvCxnSpPr>
        <p:spPr>
          <a:xfrm flipH="1">
            <a:off x="3891104" y="3910983"/>
            <a:ext cx="900163" cy="1291992"/>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44" name="Connecteur droit avec flèche 43">
            <a:extLst>
              <a:ext uri="{FF2B5EF4-FFF2-40B4-BE49-F238E27FC236}">
                <a16:creationId xmlns:a16="http://schemas.microsoft.com/office/drawing/2014/main" xmlns="" id="{E0C6B44E-C3CA-4E2C-8B44-38B61F1A0D54}"/>
              </a:ext>
            </a:extLst>
          </p:cNvPr>
          <p:cNvCxnSpPr/>
          <p:nvPr/>
        </p:nvCxnSpPr>
        <p:spPr>
          <a:xfrm flipV="1">
            <a:off x="2344149" y="4962029"/>
            <a:ext cx="1445630" cy="1342277"/>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pic>
        <p:nvPicPr>
          <p:cNvPr id="45" name="Image 44">
            <a:extLst>
              <a:ext uri="{FF2B5EF4-FFF2-40B4-BE49-F238E27FC236}">
                <a16:creationId xmlns:a16="http://schemas.microsoft.com/office/drawing/2014/main" xmlns="" id="{71FC5081-DFB5-4792-8AFE-9B389AC1B277}"/>
              </a:ext>
            </a:extLst>
          </p:cNvPr>
          <p:cNvPicPr>
            <a:picLocks noChangeAspect="1"/>
          </p:cNvPicPr>
          <p:nvPr/>
        </p:nvPicPr>
        <p:blipFill>
          <a:blip r:embed="rId6"/>
          <a:stretch>
            <a:fillRect/>
          </a:stretch>
        </p:blipFill>
        <p:spPr>
          <a:xfrm rot="5400000">
            <a:off x="9365212" y="3977364"/>
            <a:ext cx="3048000" cy="2286000"/>
          </a:xfrm>
          <a:prstGeom prst="rect">
            <a:avLst/>
          </a:prstGeom>
        </p:spPr>
      </p:pic>
      <p:cxnSp>
        <p:nvCxnSpPr>
          <p:cNvPr id="47" name="Connecteur droit avec flèche 46">
            <a:extLst>
              <a:ext uri="{FF2B5EF4-FFF2-40B4-BE49-F238E27FC236}">
                <a16:creationId xmlns:a16="http://schemas.microsoft.com/office/drawing/2014/main" xmlns="" id="{7266B4CE-0109-458D-968C-C7CBBCE205F1}"/>
              </a:ext>
            </a:extLst>
          </p:cNvPr>
          <p:cNvCxnSpPr/>
          <p:nvPr/>
        </p:nvCxnSpPr>
        <p:spPr>
          <a:xfrm flipV="1">
            <a:off x="9344352" y="4366818"/>
            <a:ext cx="1542791" cy="753546"/>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49" name="Connecteur droit avec flèche 48">
            <a:extLst>
              <a:ext uri="{FF2B5EF4-FFF2-40B4-BE49-F238E27FC236}">
                <a16:creationId xmlns:a16="http://schemas.microsoft.com/office/drawing/2014/main" xmlns="" id="{4F9F3942-C239-450B-86FB-36EAAB1B43A9}"/>
              </a:ext>
            </a:extLst>
          </p:cNvPr>
          <p:cNvCxnSpPr/>
          <p:nvPr/>
        </p:nvCxnSpPr>
        <p:spPr>
          <a:xfrm flipV="1">
            <a:off x="9487936" y="5358809"/>
            <a:ext cx="1399207" cy="74428"/>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51" name="Connecteur droit avec flèche 50">
            <a:extLst>
              <a:ext uri="{FF2B5EF4-FFF2-40B4-BE49-F238E27FC236}">
                <a16:creationId xmlns:a16="http://schemas.microsoft.com/office/drawing/2014/main" xmlns="" id="{E2BA9CE6-904E-43D3-A3BE-7557E46749CD}"/>
              </a:ext>
            </a:extLst>
          </p:cNvPr>
          <p:cNvCxnSpPr/>
          <p:nvPr/>
        </p:nvCxnSpPr>
        <p:spPr>
          <a:xfrm flipH="1">
            <a:off x="10752576" y="3362652"/>
            <a:ext cx="730701" cy="662337"/>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53" name="Connecteur droit avec flèche 52">
            <a:extLst>
              <a:ext uri="{FF2B5EF4-FFF2-40B4-BE49-F238E27FC236}">
                <a16:creationId xmlns:a16="http://schemas.microsoft.com/office/drawing/2014/main" xmlns="" id="{6E0CC89B-D168-46D7-8650-7E0F3DEFDEE1}"/>
              </a:ext>
            </a:extLst>
          </p:cNvPr>
          <p:cNvCxnSpPr/>
          <p:nvPr/>
        </p:nvCxnSpPr>
        <p:spPr>
          <a:xfrm flipV="1">
            <a:off x="9647635" y="4962029"/>
            <a:ext cx="1421157" cy="1027244"/>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55" name="Connecteur droit avec flèche 54">
            <a:extLst>
              <a:ext uri="{FF2B5EF4-FFF2-40B4-BE49-F238E27FC236}">
                <a16:creationId xmlns:a16="http://schemas.microsoft.com/office/drawing/2014/main" xmlns="" id="{9BD2CD91-2A5C-4157-858C-9A17F2342500}"/>
              </a:ext>
            </a:extLst>
          </p:cNvPr>
          <p:cNvCxnSpPr/>
          <p:nvPr/>
        </p:nvCxnSpPr>
        <p:spPr>
          <a:xfrm flipV="1">
            <a:off x="11068792" y="6068799"/>
            <a:ext cx="217843" cy="628314"/>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57" name="Connecteur droit avec flèche 56">
            <a:extLst>
              <a:ext uri="{FF2B5EF4-FFF2-40B4-BE49-F238E27FC236}">
                <a16:creationId xmlns:a16="http://schemas.microsoft.com/office/drawing/2014/main" xmlns="" id="{181330C5-DAF3-458B-8E38-36A1D958ECA5}"/>
              </a:ext>
            </a:extLst>
          </p:cNvPr>
          <p:cNvCxnSpPr>
            <a:cxnSpLocks/>
            <a:stCxn id="14" idx="3"/>
          </p:cNvCxnSpPr>
          <p:nvPr/>
        </p:nvCxnSpPr>
        <p:spPr>
          <a:xfrm flipV="1">
            <a:off x="9697699" y="5603608"/>
            <a:ext cx="1530792" cy="804914"/>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
        <p:nvSpPr>
          <p:cNvPr id="61" name="Flèche : droite 60">
            <a:extLst>
              <a:ext uri="{FF2B5EF4-FFF2-40B4-BE49-F238E27FC236}">
                <a16:creationId xmlns:a16="http://schemas.microsoft.com/office/drawing/2014/main" xmlns="" id="{3B653235-870A-4751-B65B-2C8D7398C434}"/>
              </a:ext>
            </a:extLst>
          </p:cNvPr>
          <p:cNvSpPr/>
          <p:nvPr/>
        </p:nvSpPr>
        <p:spPr>
          <a:xfrm rot="8113467">
            <a:off x="4835606" y="3692818"/>
            <a:ext cx="2974744" cy="35882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Flèche : droite 61">
            <a:extLst>
              <a:ext uri="{FF2B5EF4-FFF2-40B4-BE49-F238E27FC236}">
                <a16:creationId xmlns:a16="http://schemas.microsoft.com/office/drawing/2014/main" xmlns="" id="{1EABA098-1105-4763-BBB7-FA60F222F797}"/>
              </a:ext>
            </a:extLst>
          </p:cNvPr>
          <p:cNvSpPr/>
          <p:nvPr/>
        </p:nvSpPr>
        <p:spPr>
          <a:xfrm rot="15836995">
            <a:off x="2375345" y="3658890"/>
            <a:ext cx="1138772" cy="35882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Ellipse 62">
            <a:extLst>
              <a:ext uri="{FF2B5EF4-FFF2-40B4-BE49-F238E27FC236}">
                <a16:creationId xmlns:a16="http://schemas.microsoft.com/office/drawing/2014/main" xmlns="" id="{36E41F2B-B4E7-41DD-9FE5-F60E8E7F28FB}"/>
              </a:ext>
            </a:extLst>
          </p:cNvPr>
          <p:cNvSpPr/>
          <p:nvPr/>
        </p:nvSpPr>
        <p:spPr>
          <a:xfrm>
            <a:off x="1998921" y="4366818"/>
            <a:ext cx="2102255" cy="1773197"/>
          </a:xfrm>
          <a:prstGeom prst="ellipse">
            <a:avLst/>
          </a:prstGeom>
          <a:solidFill>
            <a:srgbClr val="FF0000">
              <a:alpha val="26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4" name="Flèche : droite 63">
            <a:extLst>
              <a:ext uri="{FF2B5EF4-FFF2-40B4-BE49-F238E27FC236}">
                <a16:creationId xmlns:a16="http://schemas.microsoft.com/office/drawing/2014/main" xmlns="" id="{55FCF45E-D45E-4E0C-848A-657678240A22}"/>
              </a:ext>
            </a:extLst>
          </p:cNvPr>
          <p:cNvSpPr/>
          <p:nvPr/>
        </p:nvSpPr>
        <p:spPr>
          <a:xfrm rot="2005258">
            <a:off x="8415825" y="3665399"/>
            <a:ext cx="2165042" cy="35882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xmlns="" val="3278492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257168" y="2001795"/>
            <a:ext cx="8740346" cy="646331"/>
          </a:xfrm>
          <a:prstGeom prst="rect">
            <a:avLst/>
          </a:prstGeom>
          <a:noFill/>
        </p:spPr>
        <p:txBody>
          <a:bodyPr wrap="square" rtlCol="0">
            <a:spAutoFit/>
          </a:bodyPr>
          <a:lstStyle/>
          <a:p>
            <a:r>
              <a:rPr lang="fr-FR" dirty="0"/>
              <a:t>Le client est un poseur, l’informer sur les conditions d’installation et de sécurité…</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481385" y="675503"/>
            <a:ext cx="3426940" cy="369332"/>
          </a:xfrm>
          <a:prstGeom prst="rect">
            <a:avLst/>
          </a:prstGeom>
          <a:noFill/>
        </p:spPr>
        <p:txBody>
          <a:bodyPr wrap="square" rtlCol="0">
            <a:spAutoFit/>
          </a:bodyPr>
          <a:lstStyle/>
          <a:p>
            <a:r>
              <a:rPr lang="fr-FR" b="1" dirty="0"/>
              <a:t>Installation porte de garage</a:t>
            </a:r>
          </a:p>
        </p:txBody>
      </p:sp>
      <p:pic>
        <p:nvPicPr>
          <p:cNvPr id="1026" name="Picture 2" descr="Résultat de recherche d'images pour &quot;porte de garage sectionnelle tubauto&quot;"/>
          <p:cNvPicPr>
            <a:picLocks noChangeAspect="1" noChangeArrowheads="1"/>
          </p:cNvPicPr>
          <p:nvPr/>
        </p:nvPicPr>
        <p:blipFill>
          <a:blip r:embed="rId2"/>
          <a:srcRect/>
          <a:stretch>
            <a:fillRect/>
          </a:stretch>
        </p:blipFill>
        <p:spPr bwMode="auto">
          <a:xfrm>
            <a:off x="8500506" y="-376880"/>
            <a:ext cx="4482327" cy="3147894"/>
          </a:xfrm>
          <a:prstGeom prst="rect">
            <a:avLst/>
          </a:prstGeom>
          <a:noFill/>
        </p:spPr>
      </p:pic>
      <p:pic>
        <p:nvPicPr>
          <p:cNvPr id="1028" name="Picture 4" descr="Résultat de recherche d'images pour &quot;porte de garage sectionnelle tubauto&quot;"/>
          <p:cNvPicPr>
            <a:picLocks noChangeAspect="1" noChangeArrowheads="1"/>
          </p:cNvPicPr>
          <p:nvPr/>
        </p:nvPicPr>
        <p:blipFill>
          <a:blip r:embed="rId3"/>
          <a:srcRect/>
          <a:stretch>
            <a:fillRect/>
          </a:stretch>
        </p:blipFill>
        <p:spPr bwMode="auto">
          <a:xfrm>
            <a:off x="8376938" y="2839351"/>
            <a:ext cx="3361982" cy="2535495"/>
          </a:xfrm>
          <a:prstGeom prst="rect">
            <a:avLst/>
          </a:prstGeom>
          <a:noFill/>
        </p:spPr>
      </p:pic>
      <p:pic>
        <p:nvPicPr>
          <p:cNvPr id="3" name="Picture 2"/>
          <p:cNvPicPr>
            <a:picLocks noChangeAspect="1" noChangeArrowheads="1"/>
          </p:cNvPicPr>
          <p:nvPr/>
        </p:nvPicPr>
        <p:blipFill>
          <a:blip r:embed="rId4"/>
          <a:srcRect l="10901" t="12813" r="22613" b="3584"/>
          <a:stretch>
            <a:fillRect/>
          </a:stretch>
        </p:blipFill>
        <p:spPr bwMode="auto">
          <a:xfrm>
            <a:off x="2257168" y="1504108"/>
            <a:ext cx="6096000" cy="4311806"/>
          </a:xfrm>
          <a:prstGeom prst="rect">
            <a:avLst/>
          </a:prstGeom>
          <a:noFill/>
          <a:ln w="9525">
            <a:noFill/>
            <a:miter lim="800000"/>
            <a:headEnd/>
            <a:tailEnd/>
          </a:ln>
          <a:effectLst/>
        </p:spPr>
      </p:pic>
      <p:sp>
        <p:nvSpPr>
          <p:cNvPr id="6" name="ZoneTexte 5"/>
          <p:cNvSpPr txBox="1"/>
          <p:nvPr/>
        </p:nvSpPr>
        <p:spPr>
          <a:xfrm>
            <a:off x="6471463" y="4440723"/>
            <a:ext cx="1589903" cy="646331"/>
          </a:xfrm>
          <a:prstGeom prst="rect">
            <a:avLst/>
          </a:prstGeom>
          <a:noFill/>
        </p:spPr>
        <p:txBody>
          <a:bodyPr wrap="square" rtlCol="0">
            <a:spAutoFit/>
          </a:bodyPr>
          <a:lstStyle/>
          <a:p>
            <a:r>
              <a:rPr lang="fr-FR" dirty="0"/>
              <a:t>Rails de guidage</a:t>
            </a:r>
          </a:p>
        </p:txBody>
      </p:sp>
      <p:sp>
        <p:nvSpPr>
          <p:cNvPr id="7" name="ZoneTexte 6"/>
          <p:cNvSpPr txBox="1"/>
          <p:nvPr/>
        </p:nvSpPr>
        <p:spPr>
          <a:xfrm>
            <a:off x="2337091" y="1581476"/>
            <a:ext cx="2503358" cy="369332"/>
          </a:xfrm>
          <a:prstGeom prst="rect">
            <a:avLst/>
          </a:prstGeom>
          <a:noFill/>
        </p:spPr>
        <p:txBody>
          <a:bodyPr wrap="square" rtlCol="0">
            <a:spAutoFit/>
          </a:bodyPr>
          <a:lstStyle/>
          <a:p>
            <a:r>
              <a:rPr lang="fr-FR" dirty="0"/>
              <a:t>Ressort de torsion</a:t>
            </a:r>
          </a:p>
        </p:txBody>
      </p:sp>
      <p:sp>
        <p:nvSpPr>
          <p:cNvPr id="8" name="ZoneTexte 7"/>
          <p:cNvSpPr txBox="1"/>
          <p:nvPr/>
        </p:nvSpPr>
        <p:spPr>
          <a:xfrm>
            <a:off x="5642352" y="3041160"/>
            <a:ext cx="1589903" cy="370703"/>
          </a:xfrm>
          <a:prstGeom prst="rect">
            <a:avLst/>
          </a:prstGeom>
          <a:noFill/>
        </p:spPr>
        <p:txBody>
          <a:bodyPr wrap="square" rtlCol="0">
            <a:spAutoFit/>
          </a:bodyPr>
          <a:lstStyle/>
          <a:p>
            <a:r>
              <a:rPr lang="fr-FR" dirty="0"/>
              <a:t>Galets</a:t>
            </a:r>
          </a:p>
        </p:txBody>
      </p:sp>
      <p:sp>
        <p:nvSpPr>
          <p:cNvPr id="9" name="ZoneTexte 8"/>
          <p:cNvSpPr txBox="1"/>
          <p:nvPr/>
        </p:nvSpPr>
        <p:spPr>
          <a:xfrm>
            <a:off x="1731684" y="3794771"/>
            <a:ext cx="1589903" cy="370703"/>
          </a:xfrm>
          <a:prstGeom prst="rect">
            <a:avLst/>
          </a:prstGeom>
          <a:noFill/>
        </p:spPr>
        <p:txBody>
          <a:bodyPr wrap="square" rtlCol="0">
            <a:spAutoFit/>
          </a:bodyPr>
          <a:lstStyle/>
          <a:p>
            <a:r>
              <a:rPr lang="fr-FR" dirty="0"/>
              <a:t>Châssis</a:t>
            </a:r>
          </a:p>
        </p:txBody>
      </p:sp>
      <p:sp>
        <p:nvSpPr>
          <p:cNvPr id="10" name="ZoneTexte 9"/>
          <p:cNvSpPr txBox="1"/>
          <p:nvPr/>
        </p:nvSpPr>
        <p:spPr>
          <a:xfrm>
            <a:off x="6546966" y="1722690"/>
            <a:ext cx="1589903" cy="646331"/>
          </a:xfrm>
          <a:prstGeom prst="rect">
            <a:avLst/>
          </a:prstGeom>
          <a:noFill/>
        </p:spPr>
        <p:txBody>
          <a:bodyPr wrap="square" rtlCol="0">
            <a:spAutoFit/>
          </a:bodyPr>
          <a:lstStyle/>
          <a:p>
            <a:r>
              <a:rPr lang="fr-FR" dirty="0"/>
              <a:t>Equerres de suspente</a:t>
            </a:r>
          </a:p>
        </p:txBody>
      </p:sp>
      <p:sp>
        <p:nvSpPr>
          <p:cNvPr id="11" name="ZoneTexte 10"/>
          <p:cNvSpPr txBox="1"/>
          <p:nvPr/>
        </p:nvSpPr>
        <p:spPr>
          <a:xfrm>
            <a:off x="708229" y="4516225"/>
            <a:ext cx="1984639" cy="923330"/>
          </a:xfrm>
          <a:prstGeom prst="rect">
            <a:avLst/>
          </a:prstGeom>
          <a:noFill/>
        </p:spPr>
        <p:txBody>
          <a:bodyPr wrap="square" rtlCol="0">
            <a:spAutoFit/>
          </a:bodyPr>
          <a:lstStyle/>
          <a:p>
            <a:r>
              <a:rPr lang="fr-FR" dirty="0"/>
              <a:t>Panneaux : acier galvanisé isolés</a:t>
            </a:r>
          </a:p>
        </p:txBody>
      </p:sp>
      <p:sp>
        <p:nvSpPr>
          <p:cNvPr id="12" name="ZoneTexte 11"/>
          <p:cNvSpPr txBox="1"/>
          <p:nvPr/>
        </p:nvSpPr>
        <p:spPr>
          <a:xfrm>
            <a:off x="3443039" y="4675616"/>
            <a:ext cx="1589903" cy="646331"/>
          </a:xfrm>
          <a:prstGeom prst="rect">
            <a:avLst/>
          </a:prstGeom>
          <a:noFill/>
        </p:spPr>
        <p:txBody>
          <a:bodyPr wrap="square" rtlCol="0">
            <a:spAutoFit/>
          </a:bodyPr>
          <a:lstStyle/>
          <a:p>
            <a:r>
              <a:rPr lang="fr-FR" dirty="0"/>
              <a:t>Charnières  centrale</a:t>
            </a:r>
          </a:p>
        </p:txBody>
      </p:sp>
      <p:sp>
        <p:nvSpPr>
          <p:cNvPr id="13" name="ZoneTexte 12"/>
          <p:cNvSpPr txBox="1"/>
          <p:nvPr/>
        </p:nvSpPr>
        <p:spPr>
          <a:xfrm>
            <a:off x="2193079" y="2284753"/>
            <a:ext cx="1589903" cy="370703"/>
          </a:xfrm>
          <a:prstGeom prst="rect">
            <a:avLst/>
          </a:prstGeom>
          <a:noFill/>
        </p:spPr>
        <p:txBody>
          <a:bodyPr wrap="square" rtlCol="0">
            <a:spAutoFit/>
          </a:bodyPr>
          <a:lstStyle/>
          <a:p>
            <a:r>
              <a:rPr lang="fr-FR" dirty="0"/>
              <a:t>Câbles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4481384" y="675503"/>
            <a:ext cx="3907703" cy="369332"/>
          </a:xfrm>
          <a:prstGeom prst="rect">
            <a:avLst/>
          </a:prstGeom>
          <a:noFill/>
        </p:spPr>
        <p:txBody>
          <a:bodyPr wrap="square" rtlCol="0">
            <a:spAutoFit/>
          </a:bodyPr>
          <a:lstStyle/>
          <a:p>
            <a:r>
              <a:rPr lang="fr-FR" b="1" dirty="0"/>
              <a:t>Montage des ressorts de torsion</a:t>
            </a:r>
          </a:p>
        </p:txBody>
      </p:sp>
      <p:pic>
        <p:nvPicPr>
          <p:cNvPr id="4" name="Picture 4" descr="Résultat de recherche d'images pour &quot;éclaté motorisation porte de garage&quot;">
            <a:extLst>
              <a:ext uri="{FF2B5EF4-FFF2-40B4-BE49-F238E27FC236}">
                <a16:creationId xmlns:a16="http://schemas.microsoft.com/office/drawing/2014/main" xmlns="" id="{34FAD4CA-6B81-44A2-AA9C-E9F2AB875132}"/>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7461" y="1608020"/>
            <a:ext cx="2898236" cy="3111930"/>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6" descr="Résultat de recherche d'images pour &quot;pièce détaché porte garage hormann&quot;">
            <a:extLst>
              <a:ext uri="{FF2B5EF4-FFF2-40B4-BE49-F238E27FC236}">
                <a16:creationId xmlns:a16="http://schemas.microsoft.com/office/drawing/2014/main" xmlns="" id="{460F63CB-72E3-4300-B84A-977355ADA2CD}"/>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flipH="1">
            <a:off x="1985834" y="5029200"/>
            <a:ext cx="2495550" cy="1828800"/>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4" descr="Résultat de recherche d'images pour &quot;porte de garage sectionnelle&quot;"/>
          <p:cNvPicPr>
            <a:picLocks noChangeAspect="1" noChangeArrowheads="1"/>
          </p:cNvPicPr>
          <p:nvPr/>
        </p:nvPicPr>
        <p:blipFill>
          <a:blip r:embed="rId4"/>
          <a:srcRect/>
          <a:stretch>
            <a:fillRect/>
          </a:stretch>
        </p:blipFill>
        <p:spPr bwMode="auto">
          <a:xfrm>
            <a:off x="3798297" y="1178778"/>
            <a:ext cx="4590790" cy="3970414"/>
          </a:xfrm>
          <a:prstGeom prst="rect">
            <a:avLst/>
          </a:prstGeom>
          <a:noFill/>
        </p:spPr>
      </p:pic>
      <p:pic>
        <p:nvPicPr>
          <p:cNvPr id="6" name="Image 5">
            <a:extLst>
              <a:ext uri="{FF2B5EF4-FFF2-40B4-BE49-F238E27FC236}">
                <a16:creationId xmlns:a16="http://schemas.microsoft.com/office/drawing/2014/main" xmlns="" id="{8D63E1A7-75C9-4B15-BFA0-FBD47C762C8A}"/>
              </a:ext>
            </a:extLst>
          </p:cNvPr>
          <p:cNvPicPr>
            <a:picLocks noChangeAspect="1"/>
          </p:cNvPicPr>
          <p:nvPr/>
        </p:nvPicPr>
        <p:blipFill>
          <a:blip r:embed="rId5"/>
          <a:stretch>
            <a:fillRect/>
          </a:stretch>
        </p:blipFill>
        <p:spPr>
          <a:xfrm>
            <a:off x="8434964" y="432439"/>
            <a:ext cx="3757036" cy="4613905"/>
          </a:xfrm>
          <a:prstGeom prst="rect">
            <a:avLst/>
          </a:prstGeom>
        </p:spPr>
      </p:pic>
      <p:sp>
        <p:nvSpPr>
          <p:cNvPr id="2" name="Flèche : droite 1">
            <a:extLst>
              <a:ext uri="{FF2B5EF4-FFF2-40B4-BE49-F238E27FC236}">
                <a16:creationId xmlns:a16="http://schemas.microsoft.com/office/drawing/2014/main" xmlns="" id="{12E13785-7FC5-466B-BCF2-A56EDE49EB36}"/>
              </a:ext>
            </a:extLst>
          </p:cNvPr>
          <p:cNvSpPr/>
          <p:nvPr/>
        </p:nvSpPr>
        <p:spPr>
          <a:xfrm rot="10422866">
            <a:off x="3321905" y="2019245"/>
            <a:ext cx="3488189" cy="16774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Ellipse 6">
            <a:extLst>
              <a:ext uri="{FF2B5EF4-FFF2-40B4-BE49-F238E27FC236}">
                <a16:creationId xmlns:a16="http://schemas.microsoft.com/office/drawing/2014/main" xmlns="" id="{0BAF857F-1E19-47DE-8CBC-9705E49BF66C}"/>
              </a:ext>
            </a:extLst>
          </p:cNvPr>
          <p:cNvSpPr/>
          <p:nvPr/>
        </p:nvSpPr>
        <p:spPr>
          <a:xfrm>
            <a:off x="1923746" y="1828799"/>
            <a:ext cx="1309863" cy="1520190"/>
          </a:xfrm>
          <a:prstGeom prst="ellipse">
            <a:avLst/>
          </a:prstGeom>
          <a:solidFill>
            <a:srgbClr val="FF0000">
              <a:alpha val="28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12">
            <a:extLst>
              <a:ext uri="{FF2B5EF4-FFF2-40B4-BE49-F238E27FC236}">
                <a16:creationId xmlns:a16="http://schemas.microsoft.com/office/drawing/2014/main" xmlns="" id="{F835EE7E-75D1-4CA5-9C26-FAA2F902BA05}"/>
              </a:ext>
            </a:extLst>
          </p:cNvPr>
          <p:cNvSpPr/>
          <p:nvPr/>
        </p:nvSpPr>
        <p:spPr>
          <a:xfrm>
            <a:off x="6831026" y="1074690"/>
            <a:ext cx="1309863" cy="1520190"/>
          </a:xfrm>
          <a:prstGeom prst="ellipse">
            <a:avLst/>
          </a:prstGeom>
          <a:solidFill>
            <a:srgbClr val="FF0000">
              <a:alpha val="28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Flèche : droite 13">
            <a:extLst>
              <a:ext uri="{FF2B5EF4-FFF2-40B4-BE49-F238E27FC236}">
                <a16:creationId xmlns:a16="http://schemas.microsoft.com/office/drawing/2014/main" xmlns="" id="{86935C0C-31C5-42A1-9CDA-89B7972CB1A9}"/>
              </a:ext>
            </a:extLst>
          </p:cNvPr>
          <p:cNvSpPr/>
          <p:nvPr/>
        </p:nvSpPr>
        <p:spPr>
          <a:xfrm rot="4514175">
            <a:off x="2189222" y="4167386"/>
            <a:ext cx="1847476" cy="23770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Résultat de recherche d'images pour &quot;porte de garage sectionnelle ressort de torsion&quot;">
            <a:extLst>
              <a:ext uri="{FF2B5EF4-FFF2-40B4-BE49-F238E27FC236}">
                <a16:creationId xmlns:a16="http://schemas.microsoft.com/office/drawing/2014/main" xmlns="" id="{80418114-128C-4BF5-AE4C-56B81744F804}"/>
              </a:ext>
            </a:extLst>
          </p:cNvPr>
          <p:cNvPicPr>
            <a:picLocks noChangeAspect="1" noChangeArrowheads="1"/>
          </p:cNvPicPr>
          <p:nvPr/>
        </p:nvPicPr>
        <p:blipFill>
          <a:blip r:embed="rId2"/>
          <a:srcRect/>
          <a:stretch>
            <a:fillRect/>
          </a:stretch>
        </p:blipFill>
        <p:spPr bwMode="auto">
          <a:xfrm>
            <a:off x="744218" y="1211580"/>
            <a:ext cx="3326836" cy="1871345"/>
          </a:xfrm>
          <a:prstGeom prst="rect">
            <a:avLst/>
          </a:prstGeom>
          <a:noFill/>
        </p:spPr>
      </p:pic>
      <p:pic>
        <p:nvPicPr>
          <p:cNvPr id="4" name="Picture 6" descr="Résultat de recherche d'images pour &quot;porte de garage sectionnelle ressort de torsion&quot;">
            <a:extLst>
              <a:ext uri="{FF2B5EF4-FFF2-40B4-BE49-F238E27FC236}">
                <a16:creationId xmlns:a16="http://schemas.microsoft.com/office/drawing/2014/main" xmlns="" id="{34C6B5F2-732E-4BEB-B6DE-54DB8B09ED07}"/>
              </a:ext>
            </a:extLst>
          </p:cNvPr>
          <p:cNvPicPr>
            <a:picLocks noChangeAspect="1" noChangeArrowheads="1"/>
          </p:cNvPicPr>
          <p:nvPr/>
        </p:nvPicPr>
        <p:blipFill>
          <a:blip r:embed="rId3"/>
          <a:srcRect/>
          <a:stretch>
            <a:fillRect/>
          </a:stretch>
        </p:blipFill>
        <p:spPr bwMode="auto">
          <a:xfrm>
            <a:off x="964119" y="3672206"/>
            <a:ext cx="2624901" cy="2624901"/>
          </a:xfrm>
          <a:prstGeom prst="rect">
            <a:avLst/>
          </a:prstGeom>
          <a:noFill/>
        </p:spPr>
      </p:pic>
      <p:pic>
        <p:nvPicPr>
          <p:cNvPr id="5" name="Image 4">
            <a:extLst>
              <a:ext uri="{FF2B5EF4-FFF2-40B4-BE49-F238E27FC236}">
                <a16:creationId xmlns:a16="http://schemas.microsoft.com/office/drawing/2014/main" xmlns="" id="{EB73A358-0354-40A9-A3AC-94870AD93AE2}"/>
              </a:ext>
            </a:extLst>
          </p:cNvPr>
          <p:cNvPicPr>
            <a:picLocks noChangeAspect="1"/>
          </p:cNvPicPr>
          <p:nvPr/>
        </p:nvPicPr>
        <p:blipFill>
          <a:blip r:embed="rId4"/>
          <a:stretch>
            <a:fillRect/>
          </a:stretch>
        </p:blipFill>
        <p:spPr>
          <a:xfrm>
            <a:off x="4481385" y="1117226"/>
            <a:ext cx="4651186" cy="5689254"/>
          </a:xfrm>
          <a:prstGeom prst="rect">
            <a:avLst/>
          </a:prstGeom>
        </p:spPr>
      </p:pic>
      <p:sp>
        <p:nvSpPr>
          <p:cNvPr id="6" name="ZoneTexte 5">
            <a:extLst>
              <a:ext uri="{FF2B5EF4-FFF2-40B4-BE49-F238E27FC236}">
                <a16:creationId xmlns:a16="http://schemas.microsoft.com/office/drawing/2014/main" xmlns="" id="{ED44F032-D076-4BDD-B068-C63C2CCF8BA6}"/>
              </a:ext>
            </a:extLst>
          </p:cNvPr>
          <p:cNvSpPr txBox="1"/>
          <p:nvPr/>
        </p:nvSpPr>
        <p:spPr>
          <a:xfrm>
            <a:off x="4481384" y="675503"/>
            <a:ext cx="3907703" cy="369332"/>
          </a:xfrm>
          <a:prstGeom prst="rect">
            <a:avLst/>
          </a:prstGeom>
          <a:noFill/>
        </p:spPr>
        <p:txBody>
          <a:bodyPr wrap="square" rtlCol="0">
            <a:spAutoFit/>
          </a:bodyPr>
          <a:lstStyle/>
          <a:p>
            <a:r>
              <a:rPr lang="fr-FR" b="1" dirty="0"/>
              <a:t>Réglage des ressorts de torsion</a:t>
            </a:r>
          </a:p>
        </p:txBody>
      </p:sp>
      <p:pic>
        <p:nvPicPr>
          <p:cNvPr id="8" name="Image 7">
            <a:extLst>
              <a:ext uri="{FF2B5EF4-FFF2-40B4-BE49-F238E27FC236}">
                <a16:creationId xmlns:a16="http://schemas.microsoft.com/office/drawing/2014/main" xmlns="" id="{25F7F106-4F1B-4C45-AAB6-7984010692E7}"/>
              </a:ext>
            </a:extLst>
          </p:cNvPr>
          <p:cNvPicPr>
            <a:picLocks noChangeAspect="1"/>
          </p:cNvPicPr>
          <p:nvPr/>
        </p:nvPicPr>
        <p:blipFill>
          <a:blip r:embed="rId5"/>
          <a:stretch>
            <a:fillRect/>
          </a:stretch>
        </p:blipFill>
        <p:spPr>
          <a:xfrm>
            <a:off x="9210301" y="3961853"/>
            <a:ext cx="2981699" cy="2955171"/>
          </a:xfrm>
          <a:prstGeom prst="rect">
            <a:avLst/>
          </a:prstGeom>
        </p:spPr>
      </p:pic>
      <p:pic>
        <p:nvPicPr>
          <p:cNvPr id="7" name="Image 6" descr="Une image contenant texte&#10;&#10;Description générée automatiquement">
            <a:extLst>
              <a:ext uri="{FF2B5EF4-FFF2-40B4-BE49-F238E27FC236}">
                <a16:creationId xmlns:a16="http://schemas.microsoft.com/office/drawing/2014/main" xmlns="" id="{EA9BA2CF-3FE4-4141-93D7-700FEF32CAD4}"/>
              </a:ext>
            </a:extLst>
          </p:cNvPr>
          <p:cNvPicPr>
            <a:picLocks noChangeAspect="1"/>
          </p:cNvPicPr>
          <p:nvPr/>
        </p:nvPicPr>
        <p:blipFill>
          <a:blip r:embed="rId6"/>
          <a:stretch>
            <a:fillRect/>
          </a:stretch>
        </p:blipFill>
        <p:spPr>
          <a:xfrm>
            <a:off x="10024936" y="0"/>
            <a:ext cx="1614762" cy="3977829"/>
          </a:xfrm>
          <a:prstGeom prst="rect">
            <a:avLst/>
          </a:prstGeom>
        </p:spPr>
      </p:pic>
    </p:spTree>
    <p:extLst>
      <p:ext uri="{BB962C8B-B14F-4D97-AF65-F5344CB8AC3E}">
        <p14:creationId xmlns:p14="http://schemas.microsoft.com/office/powerpoint/2010/main" xmlns="" val="332844927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83735C8A-D63A-4802-9B26-7FE1E8403D21}"/>
              </a:ext>
            </a:extLst>
          </p:cNvPr>
          <p:cNvPicPr>
            <a:picLocks noChangeAspect="1"/>
          </p:cNvPicPr>
          <p:nvPr/>
        </p:nvPicPr>
        <p:blipFill>
          <a:blip r:embed="rId2"/>
          <a:stretch>
            <a:fillRect/>
          </a:stretch>
        </p:blipFill>
        <p:spPr>
          <a:xfrm>
            <a:off x="1513066" y="1018360"/>
            <a:ext cx="4105848" cy="5839640"/>
          </a:xfrm>
          <a:prstGeom prst="rect">
            <a:avLst/>
          </a:prstGeom>
        </p:spPr>
      </p:pic>
      <p:pic>
        <p:nvPicPr>
          <p:cNvPr id="5" name="Image 4">
            <a:extLst>
              <a:ext uri="{FF2B5EF4-FFF2-40B4-BE49-F238E27FC236}">
                <a16:creationId xmlns:a16="http://schemas.microsoft.com/office/drawing/2014/main" xmlns="" id="{F24E6A6F-CFAD-44EC-9789-62929B5065E2}"/>
              </a:ext>
            </a:extLst>
          </p:cNvPr>
          <p:cNvPicPr>
            <a:picLocks noChangeAspect="1"/>
          </p:cNvPicPr>
          <p:nvPr/>
        </p:nvPicPr>
        <p:blipFill>
          <a:blip r:embed="rId3"/>
          <a:stretch>
            <a:fillRect/>
          </a:stretch>
        </p:blipFill>
        <p:spPr>
          <a:xfrm>
            <a:off x="7080407" y="1018360"/>
            <a:ext cx="4096322" cy="5830114"/>
          </a:xfrm>
          <a:prstGeom prst="rect">
            <a:avLst/>
          </a:prstGeom>
        </p:spPr>
      </p:pic>
      <p:sp>
        <p:nvSpPr>
          <p:cNvPr id="6" name="ZoneTexte 5">
            <a:extLst>
              <a:ext uri="{FF2B5EF4-FFF2-40B4-BE49-F238E27FC236}">
                <a16:creationId xmlns:a16="http://schemas.microsoft.com/office/drawing/2014/main" xmlns="" id="{1414DC6F-4343-4022-A9D7-113760A95840}"/>
              </a:ext>
            </a:extLst>
          </p:cNvPr>
          <p:cNvSpPr txBox="1"/>
          <p:nvPr/>
        </p:nvSpPr>
        <p:spPr>
          <a:xfrm>
            <a:off x="4481384" y="675503"/>
            <a:ext cx="4257502" cy="369332"/>
          </a:xfrm>
          <a:prstGeom prst="rect">
            <a:avLst/>
          </a:prstGeom>
          <a:noFill/>
        </p:spPr>
        <p:txBody>
          <a:bodyPr wrap="square" rtlCol="0">
            <a:spAutoFit/>
          </a:bodyPr>
          <a:lstStyle/>
          <a:p>
            <a:r>
              <a:rPr lang="fr-FR" b="1" dirty="0"/>
              <a:t>Réglage des butées de fin de course</a:t>
            </a:r>
          </a:p>
        </p:txBody>
      </p:sp>
    </p:spTree>
    <p:extLst>
      <p:ext uri="{BB962C8B-B14F-4D97-AF65-F5344CB8AC3E}">
        <p14:creationId xmlns:p14="http://schemas.microsoft.com/office/powerpoint/2010/main" xmlns="" val="7947899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xmlns="" id="{F3910CEB-B5B7-427C-B3A7-E59633D64BC0}"/>
              </a:ext>
            </a:extLst>
          </p:cNvPr>
          <p:cNvSpPr txBox="1"/>
          <p:nvPr/>
        </p:nvSpPr>
        <p:spPr>
          <a:xfrm>
            <a:off x="1913860" y="675503"/>
            <a:ext cx="10005238" cy="369332"/>
          </a:xfrm>
          <a:prstGeom prst="rect">
            <a:avLst/>
          </a:prstGeom>
          <a:noFill/>
        </p:spPr>
        <p:txBody>
          <a:bodyPr wrap="square" rtlCol="0">
            <a:spAutoFit/>
          </a:bodyPr>
          <a:lstStyle/>
          <a:p>
            <a:r>
              <a:rPr lang="fr-FR" b="1" dirty="0"/>
              <a:t>Raccordement électrique, trajet d’apprentissage, apprentissage des émetteurs,…. </a:t>
            </a:r>
          </a:p>
        </p:txBody>
      </p:sp>
      <p:pic>
        <p:nvPicPr>
          <p:cNvPr id="4" name="Image 3">
            <a:extLst>
              <a:ext uri="{FF2B5EF4-FFF2-40B4-BE49-F238E27FC236}">
                <a16:creationId xmlns:a16="http://schemas.microsoft.com/office/drawing/2014/main" xmlns="" id="{C258A6AF-0F94-4C78-B47C-54822E2FAC90}"/>
              </a:ext>
            </a:extLst>
          </p:cNvPr>
          <p:cNvPicPr>
            <a:picLocks noChangeAspect="1"/>
          </p:cNvPicPr>
          <p:nvPr/>
        </p:nvPicPr>
        <p:blipFill>
          <a:blip r:embed="rId2"/>
          <a:stretch>
            <a:fillRect/>
          </a:stretch>
        </p:blipFill>
        <p:spPr>
          <a:xfrm>
            <a:off x="363663" y="1034673"/>
            <a:ext cx="3816987" cy="1816240"/>
          </a:xfrm>
          <a:prstGeom prst="rect">
            <a:avLst/>
          </a:prstGeom>
        </p:spPr>
      </p:pic>
      <p:pic>
        <p:nvPicPr>
          <p:cNvPr id="6" name="Image 5">
            <a:extLst>
              <a:ext uri="{FF2B5EF4-FFF2-40B4-BE49-F238E27FC236}">
                <a16:creationId xmlns:a16="http://schemas.microsoft.com/office/drawing/2014/main" xmlns="" id="{0CF4105D-9BDC-4D12-B0BC-69CF532F7F4C}"/>
              </a:ext>
            </a:extLst>
          </p:cNvPr>
          <p:cNvPicPr>
            <a:picLocks noChangeAspect="1"/>
          </p:cNvPicPr>
          <p:nvPr/>
        </p:nvPicPr>
        <p:blipFill>
          <a:blip r:embed="rId3"/>
          <a:stretch>
            <a:fillRect/>
          </a:stretch>
        </p:blipFill>
        <p:spPr>
          <a:xfrm>
            <a:off x="3183161" y="2850913"/>
            <a:ext cx="4678540" cy="3991138"/>
          </a:xfrm>
          <a:prstGeom prst="rect">
            <a:avLst/>
          </a:prstGeom>
        </p:spPr>
      </p:pic>
      <p:pic>
        <p:nvPicPr>
          <p:cNvPr id="8" name="Image 7">
            <a:extLst>
              <a:ext uri="{FF2B5EF4-FFF2-40B4-BE49-F238E27FC236}">
                <a16:creationId xmlns:a16="http://schemas.microsoft.com/office/drawing/2014/main" xmlns="" id="{DD0EE946-27CB-43D0-BA7E-CEA28098559C}"/>
              </a:ext>
            </a:extLst>
          </p:cNvPr>
          <p:cNvPicPr>
            <a:picLocks noChangeAspect="1"/>
          </p:cNvPicPr>
          <p:nvPr/>
        </p:nvPicPr>
        <p:blipFill>
          <a:blip r:embed="rId4"/>
          <a:stretch>
            <a:fillRect/>
          </a:stretch>
        </p:blipFill>
        <p:spPr>
          <a:xfrm>
            <a:off x="7861701" y="1125983"/>
            <a:ext cx="4057397" cy="5580041"/>
          </a:xfrm>
          <a:prstGeom prst="rect">
            <a:avLst/>
          </a:prstGeom>
        </p:spPr>
      </p:pic>
    </p:spTree>
    <p:extLst>
      <p:ext uri="{BB962C8B-B14F-4D97-AF65-F5344CB8AC3E}">
        <p14:creationId xmlns:p14="http://schemas.microsoft.com/office/powerpoint/2010/main" xmlns="" val="212833622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xmlns="" id="{434F825C-93D8-436F-9C7A-5ACF87823391}"/>
              </a:ext>
            </a:extLst>
          </p:cNvPr>
          <p:cNvSpPr txBox="1"/>
          <p:nvPr/>
        </p:nvSpPr>
        <p:spPr>
          <a:xfrm>
            <a:off x="4848447" y="2753833"/>
            <a:ext cx="5316279" cy="769441"/>
          </a:xfrm>
          <a:prstGeom prst="rect">
            <a:avLst/>
          </a:prstGeom>
          <a:noFill/>
        </p:spPr>
        <p:txBody>
          <a:bodyPr wrap="square" rtlCol="0">
            <a:spAutoFit/>
          </a:bodyPr>
          <a:lstStyle/>
          <a:p>
            <a:r>
              <a:rPr lang="fr-FR" sz="4400" b="1" dirty="0"/>
              <a:t>Sécurité</a:t>
            </a:r>
          </a:p>
        </p:txBody>
      </p:sp>
    </p:spTree>
    <p:extLst>
      <p:ext uri="{BB962C8B-B14F-4D97-AF65-F5344CB8AC3E}">
        <p14:creationId xmlns:p14="http://schemas.microsoft.com/office/powerpoint/2010/main" xmlns="" val="29571419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exte&#10;&#10;Description générée automatiquement">
            <a:extLst>
              <a:ext uri="{FF2B5EF4-FFF2-40B4-BE49-F238E27FC236}">
                <a16:creationId xmlns:a16="http://schemas.microsoft.com/office/drawing/2014/main" xmlns="" id="{1C7C77F2-0EDF-7885-10B9-D7310A806522}"/>
              </a:ext>
            </a:extLst>
          </p:cNvPr>
          <p:cNvPicPr>
            <a:picLocks noChangeAspect="1"/>
          </p:cNvPicPr>
          <p:nvPr/>
        </p:nvPicPr>
        <p:blipFill rotWithShape="1">
          <a:blip r:embed="rId2"/>
          <a:srcRect t="6493"/>
          <a:stretch/>
        </p:blipFill>
        <p:spPr>
          <a:xfrm>
            <a:off x="2323152" y="1041643"/>
            <a:ext cx="8585853" cy="5667501"/>
          </a:xfrm>
          <a:prstGeom prst="rect">
            <a:avLst/>
          </a:prstGeom>
        </p:spPr>
      </p:pic>
      <p:sp>
        <p:nvSpPr>
          <p:cNvPr id="4" name="ZoneTexte 3">
            <a:extLst>
              <a:ext uri="{FF2B5EF4-FFF2-40B4-BE49-F238E27FC236}">
                <a16:creationId xmlns:a16="http://schemas.microsoft.com/office/drawing/2014/main" xmlns="" id="{C0259635-0C14-5F50-F7B8-BED79011929C}"/>
              </a:ext>
            </a:extLst>
          </p:cNvPr>
          <p:cNvSpPr txBox="1"/>
          <p:nvPr/>
        </p:nvSpPr>
        <p:spPr>
          <a:xfrm>
            <a:off x="2930680" y="269207"/>
            <a:ext cx="5788018" cy="517602"/>
          </a:xfrm>
          <a:prstGeom prst="rect">
            <a:avLst/>
          </a:prstGeom>
        </p:spPr>
        <p:txBody>
          <a:bodyPr vert="horz" lIns="91440" tIns="45720" rIns="91440" bIns="45720" rtlCol="0" anchor="b">
            <a:normAutofit fontScale="62500" lnSpcReduction="20000"/>
          </a:bodyPr>
          <a:lstStyle/>
          <a:p>
            <a:pPr>
              <a:lnSpc>
                <a:spcPct val="90000"/>
              </a:lnSpc>
              <a:spcBef>
                <a:spcPct val="0"/>
              </a:spcBef>
              <a:spcAft>
                <a:spcPts val="600"/>
              </a:spcAft>
            </a:pPr>
            <a:r>
              <a:rPr lang="en-US" sz="4200" b="1" dirty="0" err="1">
                <a:solidFill>
                  <a:schemeClr val="tx1">
                    <a:lumMod val="85000"/>
                    <a:lumOff val="15000"/>
                  </a:schemeClr>
                </a:solidFill>
                <a:latin typeface="+mj-lt"/>
                <a:ea typeface="+mj-ea"/>
                <a:cs typeface="+mj-cs"/>
              </a:rPr>
              <a:t>Présentation</a:t>
            </a:r>
            <a:r>
              <a:rPr lang="en-US" sz="4200" b="1" dirty="0">
                <a:solidFill>
                  <a:schemeClr val="tx1">
                    <a:lumMod val="85000"/>
                    <a:lumOff val="15000"/>
                  </a:schemeClr>
                </a:solidFill>
                <a:latin typeface="+mj-lt"/>
                <a:ea typeface="+mj-ea"/>
                <a:cs typeface="+mj-cs"/>
              </a:rPr>
              <a:t> Générale du </a:t>
            </a:r>
            <a:r>
              <a:rPr lang="en-US" sz="4200" b="1" dirty="0" err="1">
                <a:solidFill>
                  <a:schemeClr val="tx1">
                    <a:lumMod val="85000"/>
                    <a:lumOff val="15000"/>
                  </a:schemeClr>
                </a:solidFill>
                <a:latin typeface="+mj-lt"/>
                <a:ea typeface="+mj-ea"/>
                <a:cs typeface="+mj-cs"/>
              </a:rPr>
              <a:t>besoin</a:t>
            </a:r>
            <a:r>
              <a:rPr lang="en-US" sz="4200" b="1" dirty="0">
                <a:solidFill>
                  <a:schemeClr val="tx1">
                    <a:lumMod val="85000"/>
                    <a:lumOff val="15000"/>
                  </a:schemeClr>
                </a:solidFill>
                <a:latin typeface="+mj-lt"/>
                <a:ea typeface="+mj-ea"/>
                <a:cs typeface="+mj-cs"/>
              </a:rPr>
              <a:t> </a:t>
            </a:r>
          </a:p>
        </p:txBody>
      </p:sp>
      <p:pic>
        <p:nvPicPr>
          <p:cNvPr id="5" name="Image 4">
            <a:extLst>
              <a:ext uri="{FF2B5EF4-FFF2-40B4-BE49-F238E27FC236}">
                <a16:creationId xmlns:a16="http://schemas.microsoft.com/office/drawing/2014/main" xmlns="" id="{B75357ED-E072-F7A0-EFB0-7A23B3A74751}"/>
              </a:ext>
            </a:extLst>
          </p:cNvPr>
          <p:cNvPicPr>
            <a:picLocks noChangeAspect="1"/>
          </p:cNvPicPr>
          <p:nvPr/>
        </p:nvPicPr>
        <p:blipFill>
          <a:blip r:embed="rId3"/>
          <a:stretch>
            <a:fillRect/>
          </a:stretch>
        </p:blipFill>
        <p:spPr>
          <a:xfrm>
            <a:off x="9954217" y="101736"/>
            <a:ext cx="1540263" cy="852544"/>
          </a:xfrm>
          <a:prstGeom prst="rect">
            <a:avLst/>
          </a:prstGeom>
        </p:spPr>
      </p:pic>
    </p:spTree>
    <p:extLst>
      <p:ext uri="{BB962C8B-B14F-4D97-AF65-F5344CB8AC3E}">
        <p14:creationId xmlns:p14="http://schemas.microsoft.com/office/powerpoint/2010/main" xmlns="" val="266075458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7FE2528D-841E-45E9-B334-0E419E06B1B7}"/>
              </a:ext>
            </a:extLst>
          </p:cNvPr>
          <p:cNvPicPr>
            <a:picLocks noChangeAspect="1"/>
          </p:cNvPicPr>
          <p:nvPr/>
        </p:nvPicPr>
        <p:blipFill>
          <a:blip r:embed="rId2"/>
          <a:stretch>
            <a:fillRect/>
          </a:stretch>
        </p:blipFill>
        <p:spPr>
          <a:xfrm>
            <a:off x="1312474" y="1177839"/>
            <a:ext cx="4957333" cy="1623100"/>
          </a:xfrm>
          <a:prstGeom prst="rect">
            <a:avLst/>
          </a:prstGeom>
        </p:spPr>
      </p:pic>
      <p:pic>
        <p:nvPicPr>
          <p:cNvPr id="4" name="Image 3">
            <a:extLst>
              <a:ext uri="{FF2B5EF4-FFF2-40B4-BE49-F238E27FC236}">
                <a16:creationId xmlns:a16="http://schemas.microsoft.com/office/drawing/2014/main" xmlns="" id="{B55ED3B9-8F81-4C59-AA7A-70AB7DF24606}"/>
              </a:ext>
            </a:extLst>
          </p:cNvPr>
          <p:cNvPicPr>
            <a:picLocks noChangeAspect="1"/>
          </p:cNvPicPr>
          <p:nvPr/>
        </p:nvPicPr>
        <p:blipFill>
          <a:blip r:embed="rId3"/>
          <a:stretch>
            <a:fillRect/>
          </a:stretch>
        </p:blipFill>
        <p:spPr>
          <a:xfrm rot="16200000">
            <a:off x="9275567" y="580837"/>
            <a:ext cx="2744680" cy="2058510"/>
          </a:xfrm>
          <a:prstGeom prst="rect">
            <a:avLst/>
          </a:prstGeom>
        </p:spPr>
      </p:pic>
      <p:pic>
        <p:nvPicPr>
          <p:cNvPr id="5" name="Image 4">
            <a:extLst>
              <a:ext uri="{FF2B5EF4-FFF2-40B4-BE49-F238E27FC236}">
                <a16:creationId xmlns:a16="http://schemas.microsoft.com/office/drawing/2014/main" xmlns="" id="{CFC9DF7D-62C8-4897-A3A6-5B933D38D972}"/>
              </a:ext>
            </a:extLst>
          </p:cNvPr>
          <p:cNvPicPr>
            <a:picLocks noChangeAspect="1"/>
          </p:cNvPicPr>
          <p:nvPr/>
        </p:nvPicPr>
        <p:blipFill rotWithShape="1">
          <a:blip r:embed="rId3"/>
          <a:srcRect l="79885" t="54660" r="7028" b="25333"/>
          <a:stretch/>
        </p:blipFill>
        <p:spPr>
          <a:xfrm rot="16200000">
            <a:off x="7106362" y="1038150"/>
            <a:ext cx="1905603" cy="2184979"/>
          </a:xfrm>
          <a:prstGeom prst="rect">
            <a:avLst/>
          </a:prstGeom>
        </p:spPr>
      </p:pic>
      <p:sp>
        <p:nvSpPr>
          <p:cNvPr id="6" name="Flèche : droite 5">
            <a:extLst>
              <a:ext uri="{FF2B5EF4-FFF2-40B4-BE49-F238E27FC236}">
                <a16:creationId xmlns:a16="http://schemas.microsoft.com/office/drawing/2014/main" xmlns="" id="{AF8047D1-D7C6-40F1-A76A-3E001053C51F}"/>
              </a:ext>
            </a:extLst>
          </p:cNvPr>
          <p:cNvSpPr/>
          <p:nvPr/>
        </p:nvSpPr>
        <p:spPr>
          <a:xfrm rot="9029421">
            <a:off x="8872965" y="1251280"/>
            <a:ext cx="1603440" cy="238825"/>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Ellipse 6">
            <a:extLst>
              <a:ext uri="{FF2B5EF4-FFF2-40B4-BE49-F238E27FC236}">
                <a16:creationId xmlns:a16="http://schemas.microsoft.com/office/drawing/2014/main" xmlns="" id="{BFE84EEE-4726-4AE2-9AA3-47FBB335B731}"/>
              </a:ext>
            </a:extLst>
          </p:cNvPr>
          <p:cNvSpPr/>
          <p:nvPr/>
        </p:nvSpPr>
        <p:spPr>
          <a:xfrm>
            <a:off x="10425840" y="-84260"/>
            <a:ext cx="1309863" cy="1520190"/>
          </a:xfrm>
          <a:prstGeom prst="ellipse">
            <a:avLst/>
          </a:prstGeom>
          <a:solidFill>
            <a:srgbClr val="FF0000">
              <a:alpha val="28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 name="Image 8">
            <a:extLst>
              <a:ext uri="{FF2B5EF4-FFF2-40B4-BE49-F238E27FC236}">
                <a16:creationId xmlns:a16="http://schemas.microsoft.com/office/drawing/2014/main" xmlns="" id="{88EED413-B1C0-4729-9A4E-34B303E2A728}"/>
              </a:ext>
            </a:extLst>
          </p:cNvPr>
          <p:cNvPicPr>
            <a:picLocks noChangeAspect="1"/>
          </p:cNvPicPr>
          <p:nvPr/>
        </p:nvPicPr>
        <p:blipFill>
          <a:blip r:embed="rId4"/>
          <a:stretch>
            <a:fillRect/>
          </a:stretch>
        </p:blipFill>
        <p:spPr>
          <a:xfrm>
            <a:off x="1370356" y="3205958"/>
            <a:ext cx="5532287" cy="3578149"/>
          </a:xfrm>
          <a:prstGeom prst="rect">
            <a:avLst/>
          </a:prstGeom>
        </p:spPr>
      </p:pic>
      <p:sp>
        <p:nvSpPr>
          <p:cNvPr id="10" name="ZoneTexte 9">
            <a:extLst>
              <a:ext uri="{FF2B5EF4-FFF2-40B4-BE49-F238E27FC236}">
                <a16:creationId xmlns:a16="http://schemas.microsoft.com/office/drawing/2014/main" xmlns="" id="{293B76CF-9885-40B6-9695-38DF7E457342}"/>
              </a:ext>
            </a:extLst>
          </p:cNvPr>
          <p:cNvSpPr txBox="1"/>
          <p:nvPr/>
        </p:nvSpPr>
        <p:spPr>
          <a:xfrm>
            <a:off x="5187684" y="1850889"/>
            <a:ext cx="2636875" cy="276999"/>
          </a:xfrm>
          <a:prstGeom prst="rect">
            <a:avLst/>
          </a:prstGeom>
          <a:noFill/>
        </p:spPr>
        <p:txBody>
          <a:bodyPr wrap="square" rtlCol="0">
            <a:spAutoFit/>
          </a:bodyPr>
          <a:lstStyle/>
          <a:p>
            <a:r>
              <a:rPr lang="fr-FR" sz="1200" b="1" dirty="0"/>
              <a:t>Réglage des efforts</a:t>
            </a:r>
          </a:p>
        </p:txBody>
      </p:sp>
      <p:pic>
        <p:nvPicPr>
          <p:cNvPr id="14" name="Image 13">
            <a:extLst>
              <a:ext uri="{FF2B5EF4-FFF2-40B4-BE49-F238E27FC236}">
                <a16:creationId xmlns:a16="http://schemas.microsoft.com/office/drawing/2014/main" xmlns="" id="{AA9FB832-A589-439D-8408-7CD09E7B2761}"/>
              </a:ext>
            </a:extLst>
          </p:cNvPr>
          <p:cNvPicPr>
            <a:picLocks noChangeAspect="1"/>
          </p:cNvPicPr>
          <p:nvPr/>
        </p:nvPicPr>
        <p:blipFill>
          <a:blip r:embed="rId5"/>
          <a:stretch>
            <a:fillRect/>
          </a:stretch>
        </p:blipFill>
        <p:spPr>
          <a:xfrm>
            <a:off x="9742797" y="3176829"/>
            <a:ext cx="2184980" cy="3607278"/>
          </a:xfrm>
          <a:prstGeom prst="rect">
            <a:avLst/>
          </a:prstGeom>
        </p:spPr>
      </p:pic>
      <p:pic>
        <p:nvPicPr>
          <p:cNvPr id="16" name="Image 15">
            <a:extLst>
              <a:ext uri="{FF2B5EF4-FFF2-40B4-BE49-F238E27FC236}">
                <a16:creationId xmlns:a16="http://schemas.microsoft.com/office/drawing/2014/main" xmlns="" id="{C19F0B82-0F3C-4159-AA70-5727F629F67D}"/>
              </a:ext>
            </a:extLst>
          </p:cNvPr>
          <p:cNvPicPr>
            <a:picLocks noChangeAspect="1"/>
          </p:cNvPicPr>
          <p:nvPr/>
        </p:nvPicPr>
        <p:blipFill>
          <a:blip r:embed="rId6"/>
          <a:stretch>
            <a:fillRect/>
          </a:stretch>
        </p:blipFill>
        <p:spPr>
          <a:xfrm>
            <a:off x="7285147" y="3660621"/>
            <a:ext cx="2184979" cy="3166538"/>
          </a:xfrm>
          <a:prstGeom prst="rect">
            <a:avLst/>
          </a:prstGeom>
        </p:spPr>
      </p:pic>
      <p:sp>
        <p:nvSpPr>
          <p:cNvPr id="11" name="ZoneTexte 10">
            <a:extLst>
              <a:ext uri="{FF2B5EF4-FFF2-40B4-BE49-F238E27FC236}">
                <a16:creationId xmlns:a16="http://schemas.microsoft.com/office/drawing/2014/main" xmlns="" id="{869BB247-6E5A-4A2D-A1D1-21EF9C30EBCE}"/>
              </a:ext>
            </a:extLst>
          </p:cNvPr>
          <p:cNvSpPr txBox="1"/>
          <p:nvPr/>
        </p:nvSpPr>
        <p:spPr>
          <a:xfrm>
            <a:off x="2977359" y="507538"/>
            <a:ext cx="4694849" cy="369332"/>
          </a:xfrm>
          <a:prstGeom prst="rect">
            <a:avLst/>
          </a:prstGeom>
          <a:noFill/>
          <a:ln>
            <a:solidFill>
              <a:schemeClr val="tx1"/>
            </a:solidFill>
          </a:ln>
        </p:spPr>
        <p:txBody>
          <a:bodyPr wrap="square" rtlCol="0">
            <a:spAutoFit/>
          </a:bodyPr>
          <a:lstStyle/>
          <a:p>
            <a:pPr algn="ctr"/>
            <a:r>
              <a:rPr lang="fr-FR" b="1" dirty="0"/>
              <a:t>Contrôler couple moteur-effort porte</a:t>
            </a:r>
          </a:p>
        </p:txBody>
      </p:sp>
    </p:spTree>
    <p:extLst>
      <p:ext uri="{BB962C8B-B14F-4D97-AF65-F5344CB8AC3E}">
        <p14:creationId xmlns:p14="http://schemas.microsoft.com/office/powerpoint/2010/main" xmlns="" val="383533005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ésultat de recherche d'images pour &quot;courroie kevlar moteur de garage tubauto&quot;">
            <a:extLst>
              <a:ext uri="{FF2B5EF4-FFF2-40B4-BE49-F238E27FC236}">
                <a16:creationId xmlns:a16="http://schemas.microsoft.com/office/drawing/2014/main" xmlns="" id="{844865D8-DDDD-42FE-AC5D-77B68898E956}"/>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341201" y="1287952"/>
            <a:ext cx="2476500" cy="1847850"/>
          </a:xfrm>
          <a:prstGeom prst="rect">
            <a:avLst/>
          </a:prstGeom>
          <a:noFill/>
          <a:extLst>
            <a:ext uri="{909E8E84-426E-40DD-AFC4-6F175D3DCCD1}">
              <a14:hiddenFill xmlns:a14="http://schemas.microsoft.com/office/drawing/2010/main" xmlns="">
                <a:solidFill>
                  <a:srgbClr val="FFFFFF"/>
                </a:solidFill>
              </a14:hiddenFill>
            </a:ext>
          </a:extLst>
        </p:spPr>
      </p:pic>
      <p:pic>
        <p:nvPicPr>
          <p:cNvPr id="3" name="Picture 6" descr="Résultat de recherche d'images pour &quot;motorisation tubauto&quot;">
            <a:extLst>
              <a:ext uri="{FF2B5EF4-FFF2-40B4-BE49-F238E27FC236}">
                <a16:creationId xmlns:a16="http://schemas.microsoft.com/office/drawing/2014/main" xmlns="" id="{B4C68121-56E0-4821-BA70-129A427CD855}"/>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874418" y="128192"/>
            <a:ext cx="4757601" cy="6729808"/>
          </a:xfrm>
          <a:prstGeom prst="rect">
            <a:avLst/>
          </a:prstGeom>
          <a:noFill/>
          <a:extLst>
            <a:ext uri="{909E8E84-426E-40DD-AFC4-6F175D3DCCD1}">
              <a14:hiddenFill xmlns:a14="http://schemas.microsoft.com/office/drawing/2010/main" xmlns="">
                <a:solidFill>
                  <a:srgbClr val="FFFFFF"/>
                </a:solidFill>
              </a14:hiddenFill>
            </a:ext>
          </a:extLst>
        </p:spPr>
      </p:pic>
      <p:pic>
        <p:nvPicPr>
          <p:cNvPr id="4" name="Picture 8" descr="Résultat de recherche d'images pour &quot;tubauto pieces detachees&quot;">
            <a:extLst>
              <a:ext uri="{FF2B5EF4-FFF2-40B4-BE49-F238E27FC236}">
                <a16:creationId xmlns:a16="http://schemas.microsoft.com/office/drawing/2014/main" xmlns="" id="{5EF3A639-A776-42A5-866D-F291EF1D4B95}"/>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167187" y="1148094"/>
            <a:ext cx="2619375" cy="1743075"/>
          </a:xfrm>
          <a:prstGeom prst="rect">
            <a:avLst/>
          </a:prstGeom>
          <a:noFill/>
          <a:extLst>
            <a:ext uri="{909E8E84-426E-40DD-AFC4-6F175D3DCCD1}">
              <a14:hiddenFill xmlns:a14="http://schemas.microsoft.com/office/drawing/2010/main" xmlns="">
                <a:solidFill>
                  <a:srgbClr val="FFFFFF"/>
                </a:solidFill>
              </a14:hiddenFill>
            </a:ext>
          </a:extLst>
        </p:spPr>
      </p:pic>
      <p:sp>
        <p:nvSpPr>
          <p:cNvPr id="5" name="ZoneTexte 4">
            <a:extLst>
              <a:ext uri="{FF2B5EF4-FFF2-40B4-BE49-F238E27FC236}">
                <a16:creationId xmlns:a16="http://schemas.microsoft.com/office/drawing/2014/main" xmlns="" id="{765D0CE2-8498-4AA3-9EB2-4541BADC8C6E}"/>
              </a:ext>
            </a:extLst>
          </p:cNvPr>
          <p:cNvSpPr txBox="1"/>
          <p:nvPr/>
        </p:nvSpPr>
        <p:spPr>
          <a:xfrm>
            <a:off x="1357632" y="1092186"/>
            <a:ext cx="3326687" cy="369332"/>
          </a:xfrm>
          <a:prstGeom prst="rect">
            <a:avLst/>
          </a:prstGeom>
          <a:noFill/>
        </p:spPr>
        <p:txBody>
          <a:bodyPr wrap="square" rtlCol="0">
            <a:spAutoFit/>
          </a:bodyPr>
          <a:lstStyle/>
          <a:p>
            <a:r>
              <a:rPr lang="fr-FR" b="1" dirty="0"/>
              <a:t>Système « anti-intrusion »</a:t>
            </a:r>
          </a:p>
        </p:txBody>
      </p:sp>
      <p:pic>
        <p:nvPicPr>
          <p:cNvPr id="6" name="Image 5">
            <a:extLst>
              <a:ext uri="{FF2B5EF4-FFF2-40B4-BE49-F238E27FC236}">
                <a16:creationId xmlns:a16="http://schemas.microsoft.com/office/drawing/2014/main" xmlns="" id="{0EEBDB93-7782-4203-BA26-97EFB8A628CB}"/>
              </a:ext>
            </a:extLst>
          </p:cNvPr>
          <p:cNvPicPr>
            <a:picLocks noChangeAspect="1"/>
          </p:cNvPicPr>
          <p:nvPr/>
        </p:nvPicPr>
        <p:blipFill>
          <a:blip r:embed="rId5"/>
          <a:stretch>
            <a:fillRect/>
          </a:stretch>
        </p:blipFill>
        <p:spPr>
          <a:xfrm>
            <a:off x="6886112" y="4648091"/>
            <a:ext cx="1574332" cy="2209909"/>
          </a:xfrm>
          <a:prstGeom prst="rect">
            <a:avLst/>
          </a:prstGeom>
        </p:spPr>
      </p:pic>
      <p:grpSp>
        <p:nvGrpSpPr>
          <p:cNvPr id="147" name="Groupe 146">
            <a:extLst>
              <a:ext uri="{FF2B5EF4-FFF2-40B4-BE49-F238E27FC236}">
                <a16:creationId xmlns:a16="http://schemas.microsoft.com/office/drawing/2014/main" xmlns="" id="{508DC713-1C9F-4331-A9C1-56541C51AB56}"/>
              </a:ext>
            </a:extLst>
          </p:cNvPr>
          <p:cNvGrpSpPr/>
          <p:nvPr/>
        </p:nvGrpSpPr>
        <p:grpSpPr>
          <a:xfrm>
            <a:off x="2637077" y="3391255"/>
            <a:ext cx="2289149" cy="1041986"/>
            <a:chOff x="3363300" y="5594500"/>
            <a:chExt cx="2289149" cy="1041986"/>
          </a:xfrm>
        </p:grpSpPr>
        <p:cxnSp>
          <p:nvCxnSpPr>
            <p:cNvPr id="8" name="Connecteur droit 7">
              <a:extLst>
                <a:ext uri="{FF2B5EF4-FFF2-40B4-BE49-F238E27FC236}">
                  <a16:creationId xmlns:a16="http://schemas.microsoft.com/office/drawing/2014/main" xmlns="" id="{CA940A14-0415-4BA5-9BBE-871FE72D347F}"/>
                </a:ext>
              </a:extLst>
            </p:cNvPr>
            <p:cNvCxnSpPr>
              <a:cxnSpLocks/>
            </p:cNvCxnSpPr>
            <p:nvPr/>
          </p:nvCxnSpPr>
          <p:spPr>
            <a:xfrm>
              <a:off x="3540642" y="6432698"/>
              <a:ext cx="35087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0" name="Connecteur droit 9">
              <a:extLst>
                <a:ext uri="{FF2B5EF4-FFF2-40B4-BE49-F238E27FC236}">
                  <a16:creationId xmlns:a16="http://schemas.microsoft.com/office/drawing/2014/main" xmlns="" id="{805A578E-A79E-40F0-BD5F-C5050B73F900}"/>
                </a:ext>
              </a:extLst>
            </p:cNvPr>
            <p:cNvCxnSpPr>
              <a:cxnSpLocks/>
            </p:cNvCxnSpPr>
            <p:nvPr/>
          </p:nvCxnSpPr>
          <p:spPr>
            <a:xfrm>
              <a:off x="3540642" y="6595731"/>
              <a:ext cx="35087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2" name="Connecteur droit 11">
              <a:extLst>
                <a:ext uri="{FF2B5EF4-FFF2-40B4-BE49-F238E27FC236}">
                  <a16:creationId xmlns:a16="http://schemas.microsoft.com/office/drawing/2014/main" xmlns="" id="{17797DD9-7073-4FF1-8161-05E21719ACF8}"/>
                </a:ext>
              </a:extLst>
            </p:cNvPr>
            <p:cNvCxnSpPr>
              <a:cxnSpLocks/>
            </p:cNvCxnSpPr>
            <p:nvPr/>
          </p:nvCxnSpPr>
          <p:spPr>
            <a:xfrm>
              <a:off x="3363300" y="6518940"/>
              <a:ext cx="989285" cy="0"/>
            </a:xfrm>
            <a:prstGeom prst="line">
              <a:avLst/>
            </a:prstGeom>
            <a:ln w="12700">
              <a:solidFill>
                <a:srgbClr val="FF0000"/>
              </a:solidFill>
            </a:ln>
          </p:spPr>
          <p:style>
            <a:lnRef idx="1">
              <a:schemeClr val="dk1"/>
            </a:lnRef>
            <a:fillRef idx="0">
              <a:schemeClr val="dk1"/>
            </a:fillRef>
            <a:effectRef idx="0">
              <a:schemeClr val="dk1"/>
            </a:effectRef>
            <a:fontRef idx="minor">
              <a:schemeClr val="tx1"/>
            </a:fontRef>
          </p:style>
        </p:cxnSp>
        <p:sp>
          <p:nvSpPr>
            <p:cNvPr id="13" name="Ellipse 12">
              <a:extLst>
                <a:ext uri="{FF2B5EF4-FFF2-40B4-BE49-F238E27FC236}">
                  <a16:creationId xmlns:a16="http://schemas.microsoft.com/office/drawing/2014/main" xmlns="" id="{704049B0-3B16-4F59-81C5-0C7F43DC4722}"/>
                </a:ext>
              </a:extLst>
            </p:cNvPr>
            <p:cNvSpPr/>
            <p:nvPr/>
          </p:nvSpPr>
          <p:spPr>
            <a:xfrm>
              <a:off x="4352585" y="6391939"/>
              <a:ext cx="238581" cy="24454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5" name="Connecteur droit 14">
              <a:extLst>
                <a:ext uri="{FF2B5EF4-FFF2-40B4-BE49-F238E27FC236}">
                  <a16:creationId xmlns:a16="http://schemas.microsoft.com/office/drawing/2014/main" xmlns="" id="{0928815E-5375-48F6-A38F-BD1AEC915410}"/>
                </a:ext>
              </a:extLst>
            </p:cNvPr>
            <p:cNvCxnSpPr>
              <a:cxnSpLocks/>
            </p:cNvCxnSpPr>
            <p:nvPr/>
          </p:nvCxnSpPr>
          <p:spPr>
            <a:xfrm flipV="1">
              <a:off x="4474091" y="6053471"/>
              <a:ext cx="0" cy="460742"/>
            </a:xfrm>
            <a:prstGeom prst="line">
              <a:avLst/>
            </a:prstGeom>
            <a:ln w="12700">
              <a:solidFill>
                <a:srgbClr val="00B050"/>
              </a:solidFill>
            </a:ln>
          </p:spPr>
          <p:style>
            <a:lnRef idx="1">
              <a:schemeClr val="dk1"/>
            </a:lnRef>
            <a:fillRef idx="0">
              <a:schemeClr val="dk1"/>
            </a:fillRef>
            <a:effectRef idx="0">
              <a:schemeClr val="dk1"/>
            </a:effectRef>
            <a:fontRef idx="minor">
              <a:schemeClr val="tx1"/>
            </a:fontRef>
          </p:style>
        </p:cxnSp>
        <p:sp>
          <p:nvSpPr>
            <p:cNvPr id="17" name="Ellipse 16">
              <a:extLst>
                <a:ext uri="{FF2B5EF4-FFF2-40B4-BE49-F238E27FC236}">
                  <a16:creationId xmlns:a16="http://schemas.microsoft.com/office/drawing/2014/main" xmlns="" id="{6AB0F121-255C-40D6-AC8B-8EDED8DC2FFC}"/>
                </a:ext>
              </a:extLst>
            </p:cNvPr>
            <p:cNvSpPr/>
            <p:nvPr/>
          </p:nvSpPr>
          <p:spPr>
            <a:xfrm>
              <a:off x="4357914" y="5594500"/>
              <a:ext cx="238581" cy="24454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9" name="Connecteur droit 18">
              <a:extLst>
                <a:ext uri="{FF2B5EF4-FFF2-40B4-BE49-F238E27FC236}">
                  <a16:creationId xmlns:a16="http://schemas.microsoft.com/office/drawing/2014/main" xmlns="" id="{972613DA-116D-43DC-AFDC-75239373BCE6}"/>
                </a:ext>
              </a:extLst>
            </p:cNvPr>
            <p:cNvCxnSpPr>
              <a:cxnSpLocks/>
            </p:cNvCxnSpPr>
            <p:nvPr/>
          </p:nvCxnSpPr>
          <p:spPr>
            <a:xfrm>
              <a:off x="4477204" y="5716773"/>
              <a:ext cx="164646" cy="336698"/>
            </a:xfrm>
            <a:prstGeom prst="line">
              <a:avLst/>
            </a:prstGeom>
            <a:ln w="12700">
              <a:solidFill>
                <a:srgbClr val="00B0F0"/>
              </a:solidFill>
            </a:ln>
          </p:spPr>
          <p:style>
            <a:lnRef idx="1">
              <a:schemeClr val="dk1"/>
            </a:lnRef>
            <a:fillRef idx="0">
              <a:schemeClr val="dk1"/>
            </a:fillRef>
            <a:effectRef idx="0">
              <a:schemeClr val="dk1"/>
            </a:effectRef>
            <a:fontRef idx="minor">
              <a:schemeClr val="tx1"/>
            </a:fontRef>
          </p:style>
        </p:cxnSp>
        <p:cxnSp>
          <p:nvCxnSpPr>
            <p:cNvPr id="22" name="Connecteur droit 21">
              <a:extLst>
                <a:ext uri="{FF2B5EF4-FFF2-40B4-BE49-F238E27FC236}">
                  <a16:creationId xmlns:a16="http://schemas.microsoft.com/office/drawing/2014/main" xmlns="" id="{9F491775-23B1-4CEF-9049-6B5C89F0A6B3}"/>
                </a:ext>
              </a:extLst>
            </p:cNvPr>
            <p:cNvCxnSpPr>
              <a:cxnSpLocks/>
            </p:cNvCxnSpPr>
            <p:nvPr/>
          </p:nvCxnSpPr>
          <p:spPr>
            <a:xfrm flipH="1">
              <a:off x="4313074" y="5721685"/>
              <a:ext cx="164646" cy="336698"/>
            </a:xfrm>
            <a:prstGeom prst="line">
              <a:avLst/>
            </a:prstGeom>
            <a:ln w="12700">
              <a:solidFill>
                <a:srgbClr val="00B0F0"/>
              </a:solidFill>
            </a:ln>
          </p:spPr>
          <p:style>
            <a:lnRef idx="1">
              <a:schemeClr val="dk1"/>
            </a:lnRef>
            <a:fillRef idx="0">
              <a:schemeClr val="dk1"/>
            </a:fillRef>
            <a:effectRef idx="0">
              <a:schemeClr val="dk1"/>
            </a:effectRef>
            <a:fontRef idx="minor">
              <a:schemeClr val="tx1"/>
            </a:fontRef>
          </p:style>
        </p:cxnSp>
        <p:grpSp>
          <p:nvGrpSpPr>
            <p:cNvPr id="99" name="Groupe 98">
              <a:extLst>
                <a:ext uri="{FF2B5EF4-FFF2-40B4-BE49-F238E27FC236}">
                  <a16:creationId xmlns:a16="http://schemas.microsoft.com/office/drawing/2014/main" xmlns="" id="{03ED54F2-6DE8-45F0-8084-F191F6A85412}"/>
                </a:ext>
              </a:extLst>
            </p:cNvPr>
            <p:cNvGrpSpPr/>
            <p:nvPr/>
          </p:nvGrpSpPr>
          <p:grpSpPr>
            <a:xfrm rot="21440034">
              <a:off x="4483999" y="5699090"/>
              <a:ext cx="910709" cy="163327"/>
              <a:chOff x="4474091" y="5716773"/>
              <a:chExt cx="910709" cy="163327"/>
            </a:xfrm>
          </p:grpSpPr>
          <p:cxnSp>
            <p:nvCxnSpPr>
              <p:cNvPr id="24" name="Connecteur droit 23">
                <a:extLst>
                  <a:ext uri="{FF2B5EF4-FFF2-40B4-BE49-F238E27FC236}">
                    <a16:creationId xmlns:a16="http://schemas.microsoft.com/office/drawing/2014/main" xmlns="" id="{9C19E22F-6F9A-41FE-B932-C4E39FA478D8}"/>
                  </a:ext>
                </a:extLst>
              </p:cNvPr>
              <p:cNvCxnSpPr>
                <a:cxnSpLocks/>
              </p:cNvCxnSpPr>
              <p:nvPr/>
            </p:nvCxnSpPr>
            <p:spPr>
              <a:xfrm>
                <a:off x="4474091" y="5716773"/>
                <a:ext cx="850384" cy="0"/>
              </a:xfrm>
              <a:prstGeom prst="line">
                <a:avLst/>
              </a:prstGeom>
              <a:ln w="12700">
                <a:solidFill>
                  <a:srgbClr val="00B0F0"/>
                </a:solidFill>
              </a:ln>
            </p:spPr>
            <p:style>
              <a:lnRef idx="1">
                <a:schemeClr val="dk1"/>
              </a:lnRef>
              <a:fillRef idx="0">
                <a:schemeClr val="dk1"/>
              </a:fillRef>
              <a:effectRef idx="0">
                <a:schemeClr val="dk1"/>
              </a:effectRef>
              <a:fontRef idx="minor">
                <a:schemeClr val="tx1"/>
              </a:fontRef>
            </p:style>
          </p:cxnSp>
          <p:sp>
            <p:nvSpPr>
              <p:cNvPr id="26" name="Arc 25">
                <a:extLst>
                  <a:ext uri="{FF2B5EF4-FFF2-40B4-BE49-F238E27FC236}">
                    <a16:creationId xmlns:a16="http://schemas.microsoft.com/office/drawing/2014/main" xmlns="" id="{E6D47881-795D-4FAC-90E8-628B37E211DE}"/>
                  </a:ext>
                </a:extLst>
              </p:cNvPr>
              <p:cNvSpPr/>
              <p:nvPr/>
            </p:nvSpPr>
            <p:spPr>
              <a:xfrm>
                <a:off x="5270500" y="5716773"/>
                <a:ext cx="114300" cy="163327"/>
              </a:xfrm>
              <a:prstGeom prst="arc">
                <a:avLst/>
              </a:prstGeom>
              <a:ln w="12700">
                <a:solidFill>
                  <a:srgbClr val="00B0F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grpSp>
        <p:cxnSp>
          <p:nvCxnSpPr>
            <p:cNvPr id="28" name="Connecteur droit 27">
              <a:extLst>
                <a:ext uri="{FF2B5EF4-FFF2-40B4-BE49-F238E27FC236}">
                  <a16:creationId xmlns:a16="http://schemas.microsoft.com/office/drawing/2014/main" xmlns="" id="{22A8490D-A4FB-40ED-A9D9-1826018DB647}"/>
                </a:ext>
              </a:extLst>
            </p:cNvPr>
            <p:cNvCxnSpPr>
              <a:cxnSpLocks/>
            </p:cNvCxnSpPr>
            <p:nvPr/>
          </p:nvCxnSpPr>
          <p:spPr>
            <a:xfrm>
              <a:off x="5337127" y="5728992"/>
              <a:ext cx="60778" cy="110055"/>
            </a:xfrm>
            <a:prstGeom prst="line">
              <a:avLst/>
            </a:prstGeom>
            <a:ln w="12700"/>
          </p:spPr>
          <p:style>
            <a:lnRef idx="1">
              <a:schemeClr val="dk1"/>
            </a:lnRef>
            <a:fillRef idx="0">
              <a:schemeClr val="dk1"/>
            </a:fillRef>
            <a:effectRef idx="0">
              <a:schemeClr val="dk1"/>
            </a:effectRef>
            <a:fontRef idx="minor">
              <a:schemeClr val="tx1"/>
            </a:fontRef>
          </p:style>
        </p:cxnSp>
        <p:cxnSp>
          <p:nvCxnSpPr>
            <p:cNvPr id="32" name="Connecteur droit 31">
              <a:extLst>
                <a:ext uri="{FF2B5EF4-FFF2-40B4-BE49-F238E27FC236}">
                  <a16:creationId xmlns:a16="http://schemas.microsoft.com/office/drawing/2014/main" xmlns="" id="{AFADDC0B-B6B7-422C-A568-740660CBAB1A}"/>
                </a:ext>
              </a:extLst>
            </p:cNvPr>
            <p:cNvCxnSpPr/>
            <p:nvPr/>
          </p:nvCxnSpPr>
          <p:spPr>
            <a:xfrm>
              <a:off x="5397905" y="5839047"/>
              <a:ext cx="190095"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35" name="Connecteur droit 34">
              <a:extLst>
                <a:ext uri="{FF2B5EF4-FFF2-40B4-BE49-F238E27FC236}">
                  <a16:creationId xmlns:a16="http://schemas.microsoft.com/office/drawing/2014/main" xmlns="" id="{F03FD324-CA11-4F4C-9245-FA671C00B8F5}"/>
                </a:ext>
              </a:extLst>
            </p:cNvPr>
            <p:cNvCxnSpPr>
              <a:cxnSpLocks/>
              <a:stCxn id="17" idx="2"/>
            </p:cNvCxnSpPr>
            <p:nvPr/>
          </p:nvCxnSpPr>
          <p:spPr>
            <a:xfrm flipH="1">
              <a:off x="3495645" y="5716774"/>
              <a:ext cx="862269"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37" name="Connecteur droit 36">
              <a:extLst>
                <a:ext uri="{FF2B5EF4-FFF2-40B4-BE49-F238E27FC236}">
                  <a16:creationId xmlns:a16="http://schemas.microsoft.com/office/drawing/2014/main" xmlns="" id="{AFA8F09F-A8D4-43B6-8602-5809D3B8018A}"/>
                </a:ext>
              </a:extLst>
            </p:cNvPr>
            <p:cNvCxnSpPr>
              <a:cxnSpLocks/>
            </p:cNvCxnSpPr>
            <p:nvPr/>
          </p:nvCxnSpPr>
          <p:spPr>
            <a:xfrm flipH="1">
              <a:off x="3713406" y="5721685"/>
              <a:ext cx="768" cy="711013"/>
            </a:xfrm>
            <a:prstGeom prst="line">
              <a:avLst/>
            </a:prstGeom>
            <a:ln w="12700"/>
          </p:spPr>
          <p:style>
            <a:lnRef idx="1">
              <a:schemeClr val="dk1"/>
            </a:lnRef>
            <a:fillRef idx="0">
              <a:schemeClr val="dk1"/>
            </a:fillRef>
            <a:effectRef idx="0">
              <a:schemeClr val="dk1"/>
            </a:effectRef>
            <a:fontRef idx="minor">
              <a:schemeClr val="tx1"/>
            </a:fontRef>
          </p:style>
        </p:cxnSp>
        <p:cxnSp>
          <p:nvCxnSpPr>
            <p:cNvPr id="41" name="Connecteur droit 40">
              <a:extLst>
                <a:ext uri="{FF2B5EF4-FFF2-40B4-BE49-F238E27FC236}">
                  <a16:creationId xmlns:a16="http://schemas.microsoft.com/office/drawing/2014/main" xmlns="" id="{4B535E51-09B1-42A5-9029-022A6C67E253}"/>
                </a:ext>
              </a:extLst>
            </p:cNvPr>
            <p:cNvCxnSpPr>
              <a:cxnSpLocks/>
            </p:cNvCxnSpPr>
            <p:nvPr/>
          </p:nvCxnSpPr>
          <p:spPr>
            <a:xfrm>
              <a:off x="3492500" y="5619750"/>
              <a:ext cx="0" cy="218484"/>
            </a:xfrm>
            <a:prstGeom prst="line">
              <a:avLst/>
            </a:prstGeom>
            <a:ln w="12700"/>
          </p:spPr>
          <p:style>
            <a:lnRef idx="1">
              <a:schemeClr val="dk1"/>
            </a:lnRef>
            <a:fillRef idx="0">
              <a:schemeClr val="dk1"/>
            </a:fillRef>
            <a:effectRef idx="0">
              <a:schemeClr val="dk1"/>
            </a:effectRef>
            <a:fontRef idx="minor">
              <a:schemeClr val="tx1"/>
            </a:fontRef>
          </p:style>
        </p:cxnSp>
        <p:cxnSp>
          <p:nvCxnSpPr>
            <p:cNvPr id="45" name="Connecteur droit 44">
              <a:extLst>
                <a:ext uri="{FF2B5EF4-FFF2-40B4-BE49-F238E27FC236}">
                  <a16:creationId xmlns:a16="http://schemas.microsoft.com/office/drawing/2014/main" xmlns="" id="{5B41E0FC-A5C5-413F-B29E-AAADD9F17721}"/>
                </a:ext>
              </a:extLst>
            </p:cNvPr>
            <p:cNvCxnSpPr/>
            <p:nvPr/>
          </p:nvCxnSpPr>
          <p:spPr>
            <a:xfrm flipH="1">
              <a:off x="3439564" y="5641588"/>
              <a:ext cx="52936" cy="58680"/>
            </a:xfrm>
            <a:prstGeom prst="line">
              <a:avLst/>
            </a:prstGeom>
            <a:ln w="12700"/>
          </p:spPr>
          <p:style>
            <a:lnRef idx="1">
              <a:schemeClr val="dk1"/>
            </a:lnRef>
            <a:fillRef idx="0">
              <a:schemeClr val="dk1"/>
            </a:fillRef>
            <a:effectRef idx="0">
              <a:schemeClr val="dk1"/>
            </a:effectRef>
            <a:fontRef idx="minor">
              <a:schemeClr val="tx1"/>
            </a:fontRef>
          </p:style>
        </p:cxnSp>
        <p:cxnSp>
          <p:nvCxnSpPr>
            <p:cNvPr id="46" name="Connecteur droit 45">
              <a:extLst>
                <a:ext uri="{FF2B5EF4-FFF2-40B4-BE49-F238E27FC236}">
                  <a16:creationId xmlns:a16="http://schemas.microsoft.com/office/drawing/2014/main" xmlns="" id="{A89FB288-6BD7-40A2-942D-DBA4BCA28012}"/>
                </a:ext>
              </a:extLst>
            </p:cNvPr>
            <p:cNvCxnSpPr/>
            <p:nvPr/>
          </p:nvCxnSpPr>
          <p:spPr>
            <a:xfrm flipH="1">
              <a:off x="3439563" y="5700268"/>
              <a:ext cx="52936" cy="58680"/>
            </a:xfrm>
            <a:prstGeom prst="line">
              <a:avLst/>
            </a:prstGeom>
            <a:ln w="12700"/>
          </p:spPr>
          <p:style>
            <a:lnRef idx="1">
              <a:schemeClr val="dk1"/>
            </a:lnRef>
            <a:fillRef idx="0">
              <a:schemeClr val="dk1"/>
            </a:fillRef>
            <a:effectRef idx="0">
              <a:schemeClr val="dk1"/>
            </a:effectRef>
            <a:fontRef idx="minor">
              <a:schemeClr val="tx1"/>
            </a:fontRef>
          </p:style>
        </p:cxnSp>
        <p:cxnSp>
          <p:nvCxnSpPr>
            <p:cNvPr id="47" name="Connecteur droit 46">
              <a:extLst>
                <a:ext uri="{FF2B5EF4-FFF2-40B4-BE49-F238E27FC236}">
                  <a16:creationId xmlns:a16="http://schemas.microsoft.com/office/drawing/2014/main" xmlns="" id="{20A75D2F-362B-4E48-A0E1-8CDE588B56F6}"/>
                </a:ext>
              </a:extLst>
            </p:cNvPr>
            <p:cNvCxnSpPr/>
            <p:nvPr/>
          </p:nvCxnSpPr>
          <p:spPr>
            <a:xfrm flipH="1">
              <a:off x="3433012" y="5775953"/>
              <a:ext cx="52936" cy="58680"/>
            </a:xfrm>
            <a:prstGeom prst="line">
              <a:avLst/>
            </a:prstGeom>
            <a:ln w="12700"/>
          </p:spPr>
          <p:style>
            <a:lnRef idx="1">
              <a:schemeClr val="dk1"/>
            </a:lnRef>
            <a:fillRef idx="0">
              <a:schemeClr val="dk1"/>
            </a:fillRef>
            <a:effectRef idx="0">
              <a:schemeClr val="dk1"/>
            </a:effectRef>
            <a:fontRef idx="minor">
              <a:schemeClr val="tx1"/>
            </a:fontRef>
          </p:style>
        </p:cxnSp>
        <p:cxnSp>
          <p:nvCxnSpPr>
            <p:cNvPr id="49" name="Connecteur droit 48">
              <a:extLst>
                <a:ext uri="{FF2B5EF4-FFF2-40B4-BE49-F238E27FC236}">
                  <a16:creationId xmlns:a16="http://schemas.microsoft.com/office/drawing/2014/main" xmlns="" id="{97F2965F-A61A-4582-B1FC-2563435525BC}"/>
                </a:ext>
              </a:extLst>
            </p:cNvPr>
            <p:cNvCxnSpPr/>
            <p:nvPr/>
          </p:nvCxnSpPr>
          <p:spPr>
            <a:xfrm>
              <a:off x="3540642" y="6432698"/>
              <a:ext cx="0" cy="163033"/>
            </a:xfrm>
            <a:prstGeom prst="line">
              <a:avLst/>
            </a:prstGeom>
            <a:ln w="12700"/>
          </p:spPr>
          <p:style>
            <a:lnRef idx="1">
              <a:schemeClr val="dk1"/>
            </a:lnRef>
            <a:fillRef idx="0">
              <a:schemeClr val="dk1"/>
            </a:fillRef>
            <a:effectRef idx="0">
              <a:schemeClr val="dk1"/>
            </a:effectRef>
            <a:fontRef idx="minor">
              <a:schemeClr val="tx1"/>
            </a:fontRef>
          </p:style>
        </p:cxnSp>
        <p:cxnSp>
          <p:nvCxnSpPr>
            <p:cNvPr id="50" name="Connecteur droit 49">
              <a:extLst>
                <a:ext uri="{FF2B5EF4-FFF2-40B4-BE49-F238E27FC236}">
                  <a16:creationId xmlns:a16="http://schemas.microsoft.com/office/drawing/2014/main" xmlns="" id="{D265DFA5-82BA-46A6-9A7B-8DE8A083E998}"/>
                </a:ext>
              </a:extLst>
            </p:cNvPr>
            <p:cNvCxnSpPr/>
            <p:nvPr/>
          </p:nvCxnSpPr>
          <p:spPr>
            <a:xfrm>
              <a:off x="3891516" y="6432697"/>
              <a:ext cx="0" cy="163033"/>
            </a:xfrm>
            <a:prstGeom prst="line">
              <a:avLst/>
            </a:prstGeom>
            <a:ln w="12700"/>
          </p:spPr>
          <p:style>
            <a:lnRef idx="1">
              <a:schemeClr val="dk1"/>
            </a:lnRef>
            <a:fillRef idx="0">
              <a:schemeClr val="dk1"/>
            </a:fillRef>
            <a:effectRef idx="0">
              <a:schemeClr val="dk1"/>
            </a:effectRef>
            <a:fontRef idx="minor">
              <a:schemeClr val="tx1"/>
            </a:fontRef>
          </p:style>
        </p:cxnSp>
        <p:sp>
          <p:nvSpPr>
            <p:cNvPr id="52" name="Ellipse 51">
              <a:extLst>
                <a:ext uri="{FF2B5EF4-FFF2-40B4-BE49-F238E27FC236}">
                  <a16:creationId xmlns:a16="http://schemas.microsoft.com/office/drawing/2014/main" xmlns="" id="{BE374F22-1491-49EF-AC14-950DD6CF0E41}"/>
                </a:ext>
              </a:extLst>
            </p:cNvPr>
            <p:cNvSpPr>
              <a:spLocks noChangeAspect="1"/>
            </p:cNvSpPr>
            <p:nvPr/>
          </p:nvSpPr>
          <p:spPr>
            <a:xfrm>
              <a:off x="4381501" y="5858702"/>
              <a:ext cx="190019" cy="19477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4" name="Connecteur droit 53">
              <a:extLst>
                <a:ext uri="{FF2B5EF4-FFF2-40B4-BE49-F238E27FC236}">
                  <a16:creationId xmlns:a16="http://schemas.microsoft.com/office/drawing/2014/main" xmlns="" id="{B87C9C68-7579-40EB-B33D-22BB5B503F1B}"/>
                </a:ext>
              </a:extLst>
            </p:cNvPr>
            <p:cNvCxnSpPr/>
            <p:nvPr/>
          </p:nvCxnSpPr>
          <p:spPr>
            <a:xfrm>
              <a:off x="5493154" y="5845099"/>
              <a:ext cx="0" cy="137542"/>
            </a:xfrm>
            <a:prstGeom prst="line">
              <a:avLst/>
            </a:prstGeom>
            <a:ln w="12700"/>
          </p:spPr>
          <p:style>
            <a:lnRef idx="1">
              <a:schemeClr val="dk1"/>
            </a:lnRef>
            <a:fillRef idx="0">
              <a:schemeClr val="dk1"/>
            </a:fillRef>
            <a:effectRef idx="0">
              <a:schemeClr val="dk1"/>
            </a:effectRef>
            <a:fontRef idx="minor">
              <a:schemeClr val="tx1"/>
            </a:fontRef>
          </p:style>
        </p:cxnSp>
        <p:cxnSp>
          <p:nvCxnSpPr>
            <p:cNvPr id="56" name="Connecteur droit 55">
              <a:extLst>
                <a:ext uri="{FF2B5EF4-FFF2-40B4-BE49-F238E27FC236}">
                  <a16:creationId xmlns:a16="http://schemas.microsoft.com/office/drawing/2014/main" xmlns="" id="{8A74E1D3-68AA-42DD-A917-E57A10BC2493}"/>
                </a:ext>
              </a:extLst>
            </p:cNvPr>
            <p:cNvCxnSpPr/>
            <p:nvPr/>
          </p:nvCxnSpPr>
          <p:spPr>
            <a:xfrm>
              <a:off x="5361930" y="5982641"/>
              <a:ext cx="26204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58" name="Connecteur droit 57">
              <a:extLst>
                <a:ext uri="{FF2B5EF4-FFF2-40B4-BE49-F238E27FC236}">
                  <a16:creationId xmlns:a16="http://schemas.microsoft.com/office/drawing/2014/main" xmlns="" id="{EADF8217-61B0-4E87-88D9-617C8DF325CB}"/>
                </a:ext>
              </a:extLst>
            </p:cNvPr>
            <p:cNvCxnSpPr/>
            <p:nvPr/>
          </p:nvCxnSpPr>
          <p:spPr>
            <a:xfrm flipH="1">
              <a:off x="5361930" y="5982641"/>
              <a:ext cx="35975" cy="70830"/>
            </a:xfrm>
            <a:prstGeom prst="line">
              <a:avLst/>
            </a:prstGeom>
            <a:ln w="12700"/>
          </p:spPr>
          <p:style>
            <a:lnRef idx="1">
              <a:schemeClr val="dk1"/>
            </a:lnRef>
            <a:fillRef idx="0">
              <a:schemeClr val="dk1"/>
            </a:fillRef>
            <a:effectRef idx="0">
              <a:schemeClr val="dk1"/>
            </a:effectRef>
            <a:fontRef idx="minor">
              <a:schemeClr val="tx1"/>
            </a:fontRef>
          </p:style>
        </p:cxnSp>
        <p:cxnSp>
          <p:nvCxnSpPr>
            <p:cNvPr id="59" name="Connecteur droit 58">
              <a:extLst>
                <a:ext uri="{FF2B5EF4-FFF2-40B4-BE49-F238E27FC236}">
                  <a16:creationId xmlns:a16="http://schemas.microsoft.com/office/drawing/2014/main" xmlns="" id="{B09D72E1-06BD-401F-9415-9F3806B0F244}"/>
                </a:ext>
              </a:extLst>
            </p:cNvPr>
            <p:cNvCxnSpPr/>
            <p:nvPr/>
          </p:nvCxnSpPr>
          <p:spPr>
            <a:xfrm flipH="1">
              <a:off x="5420990" y="5983455"/>
              <a:ext cx="35975" cy="70830"/>
            </a:xfrm>
            <a:prstGeom prst="line">
              <a:avLst/>
            </a:prstGeom>
            <a:ln w="12700"/>
          </p:spPr>
          <p:style>
            <a:lnRef idx="1">
              <a:schemeClr val="dk1"/>
            </a:lnRef>
            <a:fillRef idx="0">
              <a:schemeClr val="dk1"/>
            </a:fillRef>
            <a:effectRef idx="0">
              <a:schemeClr val="dk1"/>
            </a:effectRef>
            <a:fontRef idx="minor">
              <a:schemeClr val="tx1"/>
            </a:fontRef>
          </p:style>
        </p:cxnSp>
        <p:cxnSp>
          <p:nvCxnSpPr>
            <p:cNvPr id="60" name="Connecteur droit 59">
              <a:extLst>
                <a:ext uri="{FF2B5EF4-FFF2-40B4-BE49-F238E27FC236}">
                  <a16:creationId xmlns:a16="http://schemas.microsoft.com/office/drawing/2014/main" xmlns="" id="{251FD419-8A1C-420C-ACA4-D8AFA6294946}"/>
                </a:ext>
              </a:extLst>
            </p:cNvPr>
            <p:cNvCxnSpPr/>
            <p:nvPr/>
          </p:nvCxnSpPr>
          <p:spPr>
            <a:xfrm flipH="1">
              <a:off x="5485761" y="5983455"/>
              <a:ext cx="35975" cy="70830"/>
            </a:xfrm>
            <a:prstGeom prst="line">
              <a:avLst/>
            </a:prstGeom>
            <a:ln w="12700"/>
          </p:spPr>
          <p:style>
            <a:lnRef idx="1">
              <a:schemeClr val="dk1"/>
            </a:lnRef>
            <a:fillRef idx="0">
              <a:schemeClr val="dk1"/>
            </a:fillRef>
            <a:effectRef idx="0">
              <a:schemeClr val="dk1"/>
            </a:effectRef>
            <a:fontRef idx="minor">
              <a:schemeClr val="tx1"/>
            </a:fontRef>
          </p:style>
        </p:cxnSp>
        <p:cxnSp>
          <p:nvCxnSpPr>
            <p:cNvPr id="61" name="Connecteur droit 60">
              <a:extLst>
                <a:ext uri="{FF2B5EF4-FFF2-40B4-BE49-F238E27FC236}">
                  <a16:creationId xmlns:a16="http://schemas.microsoft.com/office/drawing/2014/main" xmlns="" id="{245E311E-5FFB-4B4E-85E8-19D7A179D0D9}"/>
                </a:ext>
              </a:extLst>
            </p:cNvPr>
            <p:cNvCxnSpPr/>
            <p:nvPr/>
          </p:nvCxnSpPr>
          <p:spPr>
            <a:xfrm flipH="1">
              <a:off x="5540577" y="5983455"/>
              <a:ext cx="35975" cy="70830"/>
            </a:xfrm>
            <a:prstGeom prst="line">
              <a:avLst/>
            </a:prstGeom>
            <a:ln w="12700"/>
          </p:spPr>
          <p:style>
            <a:lnRef idx="1">
              <a:schemeClr val="dk1"/>
            </a:lnRef>
            <a:fillRef idx="0">
              <a:schemeClr val="dk1"/>
            </a:fillRef>
            <a:effectRef idx="0">
              <a:schemeClr val="dk1"/>
            </a:effectRef>
            <a:fontRef idx="minor">
              <a:schemeClr val="tx1"/>
            </a:fontRef>
          </p:style>
        </p:cxnSp>
        <p:cxnSp>
          <p:nvCxnSpPr>
            <p:cNvPr id="101" name="Connecteur droit 100">
              <a:extLst>
                <a:ext uri="{FF2B5EF4-FFF2-40B4-BE49-F238E27FC236}">
                  <a16:creationId xmlns:a16="http://schemas.microsoft.com/office/drawing/2014/main" xmlns="" id="{53D4583D-1055-471D-9DE3-90A99DD30C43}"/>
                </a:ext>
              </a:extLst>
            </p:cNvPr>
            <p:cNvCxnSpPr>
              <a:cxnSpLocks/>
            </p:cNvCxnSpPr>
            <p:nvPr/>
          </p:nvCxnSpPr>
          <p:spPr>
            <a:xfrm flipH="1">
              <a:off x="5591671" y="5730714"/>
              <a:ext cx="60778" cy="110055"/>
            </a:xfrm>
            <a:prstGeom prst="line">
              <a:avLst/>
            </a:prstGeom>
            <a:ln w="12700"/>
          </p:spPr>
          <p:style>
            <a:lnRef idx="1">
              <a:schemeClr val="dk1"/>
            </a:lnRef>
            <a:fillRef idx="0">
              <a:schemeClr val="dk1"/>
            </a:fillRef>
            <a:effectRef idx="0">
              <a:schemeClr val="dk1"/>
            </a:effectRef>
            <a:fontRef idx="minor">
              <a:schemeClr val="tx1"/>
            </a:fontRef>
          </p:style>
        </p:cxnSp>
      </p:grpSp>
      <p:grpSp>
        <p:nvGrpSpPr>
          <p:cNvPr id="148" name="Groupe 147">
            <a:extLst>
              <a:ext uri="{FF2B5EF4-FFF2-40B4-BE49-F238E27FC236}">
                <a16:creationId xmlns:a16="http://schemas.microsoft.com/office/drawing/2014/main" xmlns="" id="{ACA950EB-F4E3-4412-AFA6-48F6BB80E18B}"/>
              </a:ext>
            </a:extLst>
          </p:cNvPr>
          <p:cNvGrpSpPr/>
          <p:nvPr/>
        </p:nvGrpSpPr>
        <p:grpSpPr>
          <a:xfrm>
            <a:off x="4452109" y="4822728"/>
            <a:ext cx="2219437" cy="1452740"/>
            <a:chOff x="4340597" y="3914733"/>
            <a:chExt cx="2219437" cy="1452740"/>
          </a:xfrm>
        </p:grpSpPr>
        <p:cxnSp>
          <p:nvCxnSpPr>
            <p:cNvPr id="102" name="Connecteur droit 101">
              <a:extLst>
                <a:ext uri="{FF2B5EF4-FFF2-40B4-BE49-F238E27FC236}">
                  <a16:creationId xmlns:a16="http://schemas.microsoft.com/office/drawing/2014/main" xmlns="" id="{301C949D-BAC1-4C49-A13D-39981D14C521}"/>
                </a:ext>
              </a:extLst>
            </p:cNvPr>
            <p:cNvCxnSpPr>
              <a:cxnSpLocks/>
            </p:cNvCxnSpPr>
            <p:nvPr/>
          </p:nvCxnSpPr>
          <p:spPr>
            <a:xfrm>
              <a:off x="4448227" y="4993334"/>
              <a:ext cx="35087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03" name="Connecteur droit 102">
              <a:extLst>
                <a:ext uri="{FF2B5EF4-FFF2-40B4-BE49-F238E27FC236}">
                  <a16:creationId xmlns:a16="http://schemas.microsoft.com/office/drawing/2014/main" xmlns="" id="{2F3004CB-0949-417D-B59F-4020CA4CBFAB}"/>
                </a:ext>
              </a:extLst>
            </p:cNvPr>
            <p:cNvCxnSpPr>
              <a:cxnSpLocks/>
            </p:cNvCxnSpPr>
            <p:nvPr/>
          </p:nvCxnSpPr>
          <p:spPr>
            <a:xfrm>
              <a:off x="4448227" y="5156367"/>
              <a:ext cx="35087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04" name="Connecteur droit 103">
              <a:extLst>
                <a:ext uri="{FF2B5EF4-FFF2-40B4-BE49-F238E27FC236}">
                  <a16:creationId xmlns:a16="http://schemas.microsoft.com/office/drawing/2014/main" xmlns="" id="{E4F662B9-DABB-4B7C-8459-055E146A27CD}"/>
                </a:ext>
              </a:extLst>
            </p:cNvPr>
            <p:cNvCxnSpPr>
              <a:cxnSpLocks/>
            </p:cNvCxnSpPr>
            <p:nvPr/>
          </p:nvCxnSpPr>
          <p:spPr>
            <a:xfrm>
              <a:off x="4384804" y="5080776"/>
              <a:ext cx="989285" cy="0"/>
            </a:xfrm>
            <a:prstGeom prst="line">
              <a:avLst/>
            </a:prstGeom>
            <a:ln w="12700">
              <a:solidFill>
                <a:srgbClr val="FF0000"/>
              </a:solidFill>
            </a:ln>
          </p:spPr>
          <p:style>
            <a:lnRef idx="1">
              <a:schemeClr val="dk1"/>
            </a:lnRef>
            <a:fillRef idx="0">
              <a:schemeClr val="dk1"/>
            </a:fillRef>
            <a:effectRef idx="0">
              <a:schemeClr val="dk1"/>
            </a:effectRef>
            <a:fontRef idx="minor">
              <a:schemeClr val="tx1"/>
            </a:fontRef>
          </p:style>
        </p:cxnSp>
        <p:sp>
          <p:nvSpPr>
            <p:cNvPr id="105" name="Ellipse 104">
              <a:extLst>
                <a:ext uri="{FF2B5EF4-FFF2-40B4-BE49-F238E27FC236}">
                  <a16:creationId xmlns:a16="http://schemas.microsoft.com/office/drawing/2014/main" xmlns="" id="{9D4B32D6-5CA1-4503-ADFB-28DD6719AE09}"/>
                </a:ext>
              </a:extLst>
            </p:cNvPr>
            <p:cNvSpPr/>
            <p:nvPr/>
          </p:nvSpPr>
          <p:spPr>
            <a:xfrm>
              <a:off x="5374089" y="4953775"/>
              <a:ext cx="238581" cy="24454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6" name="Connecteur droit 105">
              <a:extLst>
                <a:ext uri="{FF2B5EF4-FFF2-40B4-BE49-F238E27FC236}">
                  <a16:creationId xmlns:a16="http://schemas.microsoft.com/office/drawing/2014/main" xmlns="" id="{FE4108E2-80D5-4DBF-8D9E-19DC33EC60EB}"/>
                </a:ext>
              </a:extLst>
            </p:cNvPr>
            <p:cNvCxnSpPr>
              <a:cxnSpLocks/>
              <a:endCxn id="123" idx="5"/>
            </p:cNvCxnSpPr>
            <p:nvPr/>
          </p:nvCxnSpPr>
          <p:spPr>
            <a:xfrm flipH="1" flipV="1">
              <a:off x="5320256" y="4646681"/>
              <a:ext cx="183394" cy="436828"/>
            </a:xfrm>
            <a:prstGeom prst="line">
              <a:avLst/>
            </a:prstGeom>
            <a:ln w="12700">
              <a:solidFill>
                <a:srgbClr val="00B050"/>
              </a:solidFill>
            </a:ln>
          </p:spPr>
          <p:style>
            <a:lnRef idx="1">
              <a:schemeClr val="dk1"/>
            </a:lnRef>
            <a:fillRef idx="0">
              <a:schemeClr val="dk1"/>
            </a:fillRef>
            <a:effectRef idx="0">
              <a:schemeClr val="dk1"/>
            </a:effectRef>
            <a:fontRef idx="minor">
              <a:schemeClr val="tx1"/>
            </a:fontRef>
          </p:style>
        </p:cxnSp>
        <p:sp>
          <p:nvSpPr>
            <p:cNvPr id="107" name="Ellipse 106">
              <a:extLst>
                <a:ext uri="{FF2B5EF4-FFF2-40B4-BE49-F238E27FC236}">
                  <a16:creationId xmlns:a16="http://schemas.microsoft.com/office/drawing/2014/main" xmlns="" id="{4A59C080-E572-4CF3-B170-410ED56B4313}"/>
                </a:ext>
              </a:extLst>
            </p:cNvPr>
            <p:cNvSpPr/>
            <p:nvPr/>
          </p:nvSpPr>
          <p:spPr>
            <a:xfrm>
              <a:off x="5265499" y="4155136"/>
              <a:ext cx="238581" cy="24454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36" name="Groupe 135">
              <a:extLst>
                <a:ext uri="{FF2B5EF4-FFF2-40B4-BE49-F238E27FC236}">
                  <a16:creationId xmlns:a16="http://schemas.microsoft.com/office/drawing/2014/main" xmlns="" id="{9716B90E-44F8-433D-8B54-74C1E6621DFF}"/>
                </a:ext>
              </a:extLst>
            </p:cNvPr>
            <p:cNvGrpSpPr/>
            <p:nvPr/>
          </p:nvGrpSpPr>
          <p:grpSpPr>
            <a:xfrm rot="935960">
              <a:off x="5183418" y="4269247"/>
              <a:ext cx="328776" cy="341610"/>
              <a:chOff x="5220659" y="4277409"/>
              <a:chExt cx="328776" cy="341610"/>
            </a:xfrm>
          </p:grpSpPr>
          <p:cxnSp>
            <p:nvCxnSpPr>
              <p:cNvPr id="108" name="Connecteur droit 107">
                <a:extLst>
                  <a:ext uri="{FF2B5EF4-FFF2-40B4-BE49-F238E27FC236}">
                    <a16:creationId xmlns:a16="http://schemas.microsoft.com/office/drawing/2014/main" xmlns="" id="{2EAA801D-170C-4E2C-BD1D-EAB02465BC6E}"/>
                  </a:ext>
                </a:extLst>
              </p:cNvPr>
              <p:cNvCxnSpPr>
                <a:cxnSpLocks/>
              </p:cNvCxnSpPr>
              <p:nvPr/>
            </p:nvCxnSpPr>
            <p:spPr>
              <a:xfrm>
                <a:off x="5384789" y="4277409"/>
                <a:ext cx="164646" cy="336698"/>
              </a:xfrm>
              <a:prstGeom prst="line">
                <a:avLst/>
              </a:prstGeom>
              <a:ln w="12700">
                <a:solidFill>
                  <a:srgbClr val="00B0F0"/>
                </a:solidFill>
              </a:ln>
            </p:spPr>
            <p:style>
              <a:lnRef idx="1">
                <a:schemeClr val="dk1"/>
              </a:lnRef>
              <a:fillRef idx="0">
                <a:schemeClr val="dk1"/>
              </a:fillRef>
              <a:effectRef idx="0">
                <a:schemeClr val="dk1"/>
              </a:effectRef>
              <a:fontRef idx="minor">
                <a:schemeClr val="tx1"/>
              </a:fontRef>
            </p:style>
          </p:cxnSp>
          <p:cxnSp>
            <p:nvCxnSpPr>
              <p:cNvPr id="109" name="Connecteur droit 108">
                <a:extLst>
                  <a:ext uri="{FF2B5EF4-FFF2-40B4-BE49-F238E27FC236}">
                    <a16:creationId xmlns:a16="http://schemas.microsoft.com/office/drawing/2014/main" xmlns="" id="{939DF738-FAAC-40D1-A2EA-F6ABA86CC4B8}"/>
                  </a:ext>
                </a:extLst>
              </p:cNvPr>
              <p:cNvCxnSpPr>
                <a:cxnSpLocks/>
              </p:cNvCxnSpPr>
              <p:nvPr/>
            </p:nvCxnSpPr>
            <p:spPr>
              <a:xfrm flipH="1">
                <a:off x="5220659" y="4282321"/>
                <a:ext cx="164646" cy="336698"/>
              </a:xfrm>
              <a:prstGeom prst="line">
                <a:avLst/>
              </a:prstGeom>
              <a:ln w="12700">
                <a:solidFill>
                  <a:srgbClr val="00B0F0"/>
                </a:solidFill>
              </a:ln>
            </p:spPr>
            <p:style>
              <a:lnRef idx="1">
                <a:schemeClr val="dk1"/>
              </a:lnRef>
              <a:fillRef idx="0">
                <a:schemeClr val="dk1"/>
              </a:fillRef>
              <a:effectRef idx="0">
                <a:schemeClr val="dk1"/>
              </a:effectRef>
              <a:fontRef idx="minor">
                <a:schemeClr val="tx1"/>
              </a:fontRef>
            </p:style>
          </p:cxnSp>
        </p:grpSp>
        <p:grpSp>
          <p:nvGrpSpPr>
            <p:cNvPr id="110" name="Groupe 109">
              <a:extLst>
                <a:ext uri="{FF2B5EF4-FFF2-40B4-BE49-F238E27FC236}">
                  <a16:creationId xmlns:a16="http://schemas.microsoft.com/office/drawing/2014/main" xmlns="" id="{07111639-0115-4CEA-80F3-E2D082A9B5FD}"/>
                </a:ext>
              </a:extLst>
            </p:cNvPr>
            <p:cNvGrpSpPr/>
            <p:nvPr/>
          </p:nvGrpSpPr>
          <p:grpSpPr>
            <a:xfrm>
              <a:off x="5384159" y="4278585"/>
              <a:ext cx="910709" cy="163327"/>
              <a:chOff x="4474091" y="5716773"/>
              <a:chExt cx="910709" cy="163327"/>
            </a:xfrm>
          </p:grpSpPr>
          <p:cxnSp>
            <p:nvCxnSpPr>
              <p:cNvPr id="111" name="Connecteur droit 110">
                <a:extLst>
                  <a:ext uri="{FF2B5EF4-FFF2-40B4-BE49-F238E27FC236}">
                    <a16:creationId xmlns:a16="http://schemas.microsoft.com/office/drawing/2014/main" xmlns="" id="{311F3560-39BB-4AE0-93B2-9152C743B723}"/>
                  </a:ext>
                </a:extLst>
              </p:cNvPr>
              <p:cNvCxnSpPr>
                <a:cxnSpLocks/>
              </p:cNvCxnSpPr>
              <p:nvPr/>
            </p:nvCxnSpPr>
            <p:spPr>
              <a:xfrm>
                <a:off x="4474091" y="5716773"/>
                <a:ext cx="850384" cy="0"/>
              </a:xfrm>
              <a:prstGeom prst="line">
                <a:avLst/>
              </a:prstGeom>
              <a:ln w="12700">
                <a:solidFill>
                  <a:srgbClr val="00B0F0"/>
                </a:solidFill>
              </a:ln>
            </p:spPr>
            <p:style>
              <a:lnRef idx="1">
                <a:schemeClr val="dk1"/>
              </a:lnRef>
              <a:fillRef idx="0">
                <a:schemeClr val="dk1"/>
              </a:fillRef>
              <a:effectRef idx="0">
                <a:schemeClr val="dk1"/>
              </a:effectRef>
              <a:fontRef idx="minor">
                <a:schemeClr val="tx1"/>
              </a:fontRef>
            </p:style>
          </p:cxnSp>
          <p:sp>
            <p:nvSpPr>
              <p:cNvPr id="112" name="Arc 111">
                <a:extLst>
                  <a:ext uri="{FF2B5EF4-FFF2-40B4-BE49-F238E27FC236}">
                    <a16:creationId xmlns:a16="http://schemas.microsoft.com/office/drawing/2014/main" xmlns="" id="{001AB993-5AE5-4393-B47C-FF70A1BC091A}"/>
                  </a:ext>
                </a:extLst>
              </p:cNvPr>
              <p:cNvSpPr/>
              <p:nvPr/>
            </p:nvSpPr>
            <p:spPr>
              <a:xfrm>
                <a:off x="5270500" y="5716773"/>
                <a:ext cx="114300" cy="163327"/>
              </a:xfrm>
              <a:prstGeom prst="arc">
                <a:avLst/>
              </a:prstGeom>
              <a:ln w="12700">
                <a:solidFill>
                  <a:srgbClr val="00B0F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grpSp>
        <p:cxnSp>
          <p:nvCxnSpPr>
            <p:cNvPr id="113" name="Connecteur droit 112">
              <a:extLst>
                <a:ext uri="{FF2B5EF4-FFF2-40B4-BE49-F238E27FC236}">
                  <a16:creationId xmlns:a16="http://schemas.microsoft.com/office/drawing/2014/main" xmlns="" id="{496C594F-0472-49EC-8EB2-787E203C7D24}"/>
                </a:ext>
              </a:extLst>
            </p:cNvPr>
            <p:cNvCxnSpPr>
              <a:cxnSpLocks/>
            </p:cNvCxnSpPr>
            <p:nvPr/>
          </p:nvCxnSpPr>
          <p:spPr>
            <a:xfrm>
              <a:off x="6244712" y="4289628"/>
              <a:ext cx="60778" cy="110055"/>
            </a:xfrm>
            <a:prstGeom prst="line">
              <a:avLst/>
            </a:prstGeom>
            <a:ln w="12700"/>
          </p:spPr>
          <p:style>
            <a:lnRef idx="1">
              <a:schemeClr val="dk1"/>
            </a:lnRef>
            <a:fillRef idx="0">
              <a:schemeClr val="dk1"/>
            </a:fillRef>
            <a:effectRef idx="0">
              <a:schemeClr val="dk1"/>
            </a:effectRef>
            <a:fontRef idx="minor">
              <a:schemeClr val="tx1"/>
            </a:fontRef>
          </p:style>
        </p:cxnSp>
        <p:cxnSp>
          <p:nvCxnSpPr>
            <p:cNvPr id="114" name="Connecteur droit 113">
              <a:extLst>
                <a:ext uri="{FF2B5EF4-FFF2-40B4-BE49-F238E27FC236}">
                  <a16:creationId xmlns:a16="http://schemas.microsoft.com/office/drawing/2014/main" xmlns="" id="{35645D79-DC9E-4577-9B11-F8F91260385D}"/>
                </a:ext>
              </a:extLst>
            </p:cNvPr>
            <p:cNvCxnSpPr/>
            <p:nvPr/>
          </p:nvCxnSpPr>
          <p:spPr>
            <a:xfrm>
              <a:off x="6305490" y="4399683"/>
              <a:ext cx="190095"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15" name="Connecteur droit 114">
              <a:extLst>
                <a:ext uri="{FF2B5EF4-FFF2-40B4-BE49-F238E27FC236}">
                  <a16:creationId xmlns:a16="http://schemas.microsoft.com/office/drawing/2014/main" xmlns="" id="{78CAAD45-0A85-4815-8043-532280DE2FD7}"/>
                </a:ext>
              </a:extLst>
            </p:cNvPr>
            <p:cNvCxnSpPr>
              <a:cxnSpLocks/>
              <a:stCxn id="107" idx="2"/>
            </p:cNvCxnSpPr>
            <p:nvPr/>
          </p:nvCxnSpPr>
          <p:spPr>
            <a:xfrm flipH="1">
              <a:off x="4403230" y="4277410"/>
              <a:ext cx="862269"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16" name="Connecteur droit 115">
              <a:extLst>
                <a:ext uri="{FF2B5EF4-FFF2-40B4-BE49-F238E27FC236}">
                  <a16:creationId xmlns:a16="http://schemas.microsoft.com/office/drawing/2014/main" xmlns="" id="{7454AB07-0D5B-4A59-9BF7-C9A4C1890FB6}"/>
                </a:ext>
              </a:extLst>
            </p:cNvPr>
            <p:cNvCxnSpPr>
              <a:cxnSpLocks/>
            </p:cNvCxnSpPr>
            <p:nvPr/>
          </p:nvCxnSpPr>
          <p:spPr>
            <a:xfrm flipH="1">
              <a:off x="4620991" y="4282321"/>
              <a:ext cx="768" cy="711013"/>
            </a:xfrm>
            <a:prstGeom prst="line">
              <a:avLst/>
            </a:prstGeom>
            <a:ln w="12700"/>
          </p:spPr>
          <p:style>
            <a:lnRef idx="1">
              <a:schemeClr val="dk1"/>
            </a:lnRef>
            <a:fillRef idx="0">
              <a:schemeClr val="dk1"/>
            </a:fillRef>
            <a:effectRef idx="0">
              <a:schemeClr val="dk1"/>
            </a:effectRef>
            <a:fontRef idx="minor">
              <a:schemeClr val="tx1"/>
            </a:fontRef>
          </p:style>
        </p:cxnSp>
        <p:cxnSp>
          <p:nvCxnSpPr>
            <p:cNvPr id="117" name="Connecteur droit 116">
              <a:extLst>
                <a:ext uri="{FF2B5EF4-FFF2-40B4-BE49-F238E27FC236}">
                  <a16:creationId xmlns:a16="http://schemas.microsoft.com/office/drawing/2014/main" xmlns="" id="{251E8CF9-B9EB-4EAF-961D-52E27D7D5D58}"/>
                </a:ext>
              </a:extLst>
            </p:cNvPr>
            <p:cNvCxnSpPr>
              <a:cxnSpLocks/>
            </p:cNvCxnSpPr>
            <p:nvPr/>
          </p:nvCxnSpPr>
          <p:spPr>
            <a:xfrm>
              <a:off x="4400085" y="4180386"/>
              <a:ext cx="0" cy="218484"/>
            </a:xfrm>
            <a:prstGeom prst="line">
              <a:avLst/>
            </a:prstGeom>
            <a:ln w="12700"/>
          </p:spPr>
          <p:style>
            <a:lnRef idx="1">
              <a:schemeClr val="dk1"/>
            </a:lnRef>
            <a:fillRef idx="0">
              <a:schemeClr val="dk1"/>
            </a:fillRef>
            <a:effectRef idx="0">
              <a:schemeClr val="dk1"/>
            </a:effectRef>
            <a:fontRef idx="minor">
              <a:schemeClr val="tx1"/>
            </a:fontRef>
          </p:style>
        </p:cxnSp>
        <p:cxnSp>
          <p:nvCxnSpPr>
            <p:cNvPr id="118" name="Connecteur droit 117">
              <a:extLst>
                <a:ext uri="{FF2B5EF4-FFF2-40B4-BE49-F238E27FC236}">
                  <a16:creationId xmlns:a16="http://schemas.microsoft.com/office/drawing/2014/main" xmlns="" id="{932587E4-2E70-4C17-B81F-ABAA56FD52B0}"/>
                </a:ext>
              </a:extLst>
            </p:cNvPr>
            <p:cNvCxnSpPr/>
            <p:nvPr/>
          </p:nvCxnSpPr>
          <p:spPr>
            <a:xfrm flipH="1">
              <a:off x="4347149" y="4202224"/>
              <a:ext cx="52936" cy="58680"/>
            </a:xfrm>
            <a:prstGeom prst="line">
              <a:avLst/>
            </a:prstGeom>
            <a:ln w="12700"/>
          </p:spPr>
          <p:style>
            <a:lnRef idx="1">
              <a:schemeClr val="dk1"/>
            </a:lnRef>
            <a:fillRef idx="0">
              <a:schemeClr val="dk1"/>
            </a:fillRef>
            <a:effectRef idx="0">
              <a:schemeClr val="dk1"/>
            </a:effectRef>
            <a:fontRef idx="minor">
              <a:schemeClr val="tx1"/>
            </a:fontRef>
          </p:style>
        </p:cxnSp>
        <p:cxnSp>
          <p:nvCxnSpPr>
            <p:cNvPr id="119" name="Connecteur droit 118">
              <a:extLst>
                <a:ext uri="{FF2B5EF4-FFF2-40B4-BE49-F238E27FC236}">
                  <a16:creationId xmlns:a16="http://schemas.microsoft.com/office/drawing/2014/main" xmlns="" id="{42E2C070-E376-41B7-86D4-F99280437F65}"/>
                </a:ext>
              </a:extLst>
            </p:cNvPr>
            <p:cNvCxnSpPr/>
            <p:nvPr/>
          </p:nvCxnSpPr>
          <p:spPr>
            <a:xfrm flipH="1">
              <a:off x="4347148" y="4260904"/>
              <a:ext cx="52936" cy="58680"/>
            </a:xfrm>
            <a:prstGeom prst="line">
              <a:avLst/>
            </a:prstGeom>
            <a:ln w="12700"/>
          </p:spPr>
          <p:style>
            <a:lnRef idx="1">
              <a:schemeClr val="dk1"/>
            </a:lnRef>
            <a:fillRef idx="0">
              <a:schemeClr val="dk1"/>
            </a:fillRef>
            <a:effectRef idx="0">
              <a:schemeClr val="dk1"/>
            </a:effectRef>
            <a:fontRef idx="minor">
              <a:schemeClr val="tx1"/>
            </a:fontRef>
          </p:style>
        </p:cxnSp>
        <p:cxnSp>
          <p:nvCxnSpPr>
            <p:cNvPr id="120" name="Connecteur droit 119">
              <a:extLst>
                <a:ext uri="{FF2B5EF4-FFF2-40B4-BE49-F238E27FC236}">
                  <a16:creationId xmlns:a16="http://schemas.microsoft.com/office/drawing/2014/main" xmlns="" id="{5C545718-E64F-4329-99F9-893FB551D6C5}"/>
                </a:ext>
              </a:extLst>
            </p:cNvPr>
            <p:cNvCxnSpPr/>
            <p:nvPr/>
          </p:nvCxnSpPr>
          <p:spPr>
            <a:xfrm flipH="1">
              <a:off x="4340597" y="4336589"/>
              <a:ext cx="52936" cy="58680"/>
            </a:xfrm>
            <a:prstGeom prst="line">
              <a:avLst/>
            </a:prstGeom>
            <a:ln w="12700"/>
          </p:spPr>
          <p:style>
            <a:lnRef idx="1">
              <a:schemeClr val="dk1"/>
            </a:lnRef>
            <a:fillRef idx="0">
              <a:schemeClr val="dk1"/>
            </a:fillRef>
            <a:effectRef idx="0">
              <a:schemeClr val="dk1"/>
            </a:effectRef>
            <a:fontRef idx="minor">
              <a:schemeClr val="tx1"/>
            </a:fontRef>
          </p:style>
        </p:cxnSp>
        <p:cxnSp>
          <p:nvCxnSpPr>
            <p:cNvPr id="121" name="Connecteur droit 120">
              <a:extLst>
                <a:ext uri="{FF2B5EF4-FFF2-40B4-BE49-F238E27FC236}">
                  <a16:creationId xmlns:a16="http://schemas.microsoft.com/office/drawing/2014/main" xmlns="" id="{E0E96777-545E-4932-9679-2B2E3A0EF735}"/>
                </a:ext>
              </a:extLst>
            </p:cNvPr>
            <p:cNvCxnSpPr/>
            <p:nvPr/>
          </p:nvCxnSpPr>
          <p:spPr>
            <a:xfrm>
              <a:off x="4448227" y="4993334"/>
              <a:ext cx="0" cy="163033"/>
            </a:xfrm>
            <a:prstGeom prst="line">
              <a:avLst/>
            </a:prstGeom>
            <a:ln w="12700"/>
          </p:spPr>
          <p:style>
            <a:lnRef idx="1">
              <a:schemeClr val="dk1"/>
            </a:lnRef>
            <a:fillRef idx="0">
              <a:schemeClr val="dk1"/>
            </a:fillRef>
            <a:effectRef idx="0">
              <a:schemeClr val="dk1"/>
            </a:effectRef>
            <a:fontRef idx="minor">
              <a:schemeClr val="tx1"/>
            </a:fontRef>
          </p:style>
        </p:cxnSp>
        <p:cxnSp>
          <p:nvCxnSpPr>
            <p:cNvPr id="122" name="Connecteur droit 121">
              <a:extLst>
                <a:ext uri="{FF2B5EF4-FFF2-40B4-BE49-F238E27FC236}">
                  <a16:creationId xmlns:a16="http://schemas.microsoft.com/office/drawing/2014/main" xmlns="" id="{6A7B83B0-57E7-4150-AD32-E6D645F6D3CB}"/>
                </a:ext>
              </a:extLst>
            </p:cNvPr>
            <p:cNvCxnSpPr/>
            <p:nvPr/>
          </p:nvCxnSpPr>
          <p:spPr>
            <a:xfrm>
              <a:off x="4799101" y="4993333"/>
              <a:ext cx="0" cy="163033"/>
            </a:xfrm>
            <a:prstGeom prst="line">
              <a:avLst/>
            </a:prstGeom>
            <a:ln w="12700"/>
          </p:spPr>
          <p:style>
            <a:lnRef idx="1">
              <a:schemeClr val="dk1"/>
            </a:lnRef>
            <a:fillRef idx="0">
              <a:schemeClr val="dk1"/>
            </a:fillRef>
            <a:effectRef idx="0">
              <a:schemeClr val="dk1"/>
            </a:effectRef>
            <a:fontRef idx="minor">
              <a:schemeClr val="tx1"/>
            </a:fontRef>
          </p:style>
        </p:cxnSp>
        <p:sp>
          <p:nvSpPr>
            <p:cNvPr id="123" name="Ellipse 122">
              <a:extLst>
                <a:ext uri="{FF2B5EF4-FFF2-40B4-BE49-F238E27FC236}">
                  <a16:creationId xmlns:a16="http://schemas.microsoft.com/office/drawing/2014/main" xmlns="" id="{C1AA15D8-0251-43F0-9088-BB068ADCB772}"/>
                </a:ext>
              </a:extLst>
            </p:cNvPr>
            <p:cNvSpPr>
              <a:spLocks noChangeAspect="1"/>
            </p:cNvSpPr>
            <p:nvPr/>
          </p:nvSpPr>
          <p:spPr>
            <a:xfrm rot="995940">
              <a:off x="5180537" y="4464112"/>
              <a:ext cx="190019" cy="19477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24" name="Connecteur droit 123">
              <a:extLst>
                <a:ext uri="{FF2B5EF4-FFF2-40B4-BE49-F238E27FC236}">
                  <a16:creationId xmlns:a16="http://schemas.microsoft.com/office/drawing/2014/main" xmlns="" id="{C7262F1B-9413-493E-81BE-42DD950ACEB0}"/>
                </a:ext>
              </a:extLst>
            </p:cNvPr>
            <p:cNvCxnSpPr/>
            <p:nvPr/>
          </p:nvCxnSpPr>
          <p:spPr>
            <a:xfrm>
              <a:off x="6400739" y="4405735"/>
              <a:ext cx="0" cy="137542"/>
            </a:xfrm>
            <a:prstGeom prst="line">
              <a:avLst/>
            </a:prstGeom>
            <a:ln w="12700"/>
          </p:spPr>
          <p:style>
            <a:lnRef idx="1">
              <a:schemeClr val="dk1"/>
            </a:lnRef>
            <a:fillRef idx="0">
              <a:schemeClr val="dk1"/>
            </a:fillRef>
            <a:effectRef idx="0">
              <a:schemeClr val="dk1"/>
            </a:effectRef>
            <a:fontRef idx="minor">
              <a:schemeClr val="tx1"/>
            </a:fontRef>
          </p:style>
        </p:cxnSp>
        <p:cxnSp>
          <p:nvCxnSpPr>
            <p:cNvPr id="125" name="Connecteur droit 124">
              <a:extLst>
                <a:ext uri="{FF2B5EF4-FFF2-40B4-BE49-F238E27FC236}">
                  <a16:creationId xmlns:a16="http://schemas.microsoft.com/office/drawing/2014/main" xmlns="" id="{1D998889-1334-4CFB-9AC5-C6A0C848D959}"/>
                </a:ext>
              </a:extLst>
            </p:cNvPr>
            <p:cNvCxnSpPr/>
            <p:nvPr/>
          </p:nvCxnSpPr>
          <p:spPr>
            <a:xfrm>
              <a:off x="6269515" y="4543277"/>
              <a:ext cx="26204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26" name="Connecteur droit 125">
              <a:extLst>
                <a:ext uri="{FF2B5EF4-FFF2-40B4-BE49-F238E27FC236}">
                  <a16:creationId xmlns:a16="http://schemas.microsoft.com/office/drawing/2014/main" xmlns="" id="{65684CB7-61D9-450A-848B-7E0584708D97}"/>
                </a:ext>
              </a:extLst>
            </p:cNvPr>
            <p:cNvCxnSpPr/>
            <p:nvPr/>
          </p:nvCxnSpPr>
          <p:spPr>
            <a:xfrm flipH="1">
              <a:off x="6269515" y="4543277"/>
              <a:ext cx="35975" cy="70830"/>
            </a:xfrm>
            <a:prstGeom prst="line">
              <a:avLst/>
            </a:prstGeom>
            <a:ln w="12700"/>
          </p:spPr>
          <p:style>
            <a:lnRef idx="1">
              <a:schemeClr val="dk1"/>
            </a:lnRef>
            <a:fillRef idx="0">
              <a:schemeClr val="dk1"/>
            </a:fillRef>
            <a:effectRef idx="0">
              <a:schemeClr val="dk1"/>
            </a:effectRef>
            <a:fontRef idx="minor">
              <a:schemeClr val="tx1"/>
            </a:fontRef>
          </p:style>
        </p:cxnSp>
        <p:cxnSp>
          <p:nvCxnSpPr>
            <p:cNvPr id="127" name="Connecteur droit 126">
              <a:extLst>
                <a:ext uri="{FF2B5EF4-FFF2-40B4-BE49-F238E27FC236}">
                  <a16:creationId xmlns:a16="http://schemas.microsoft.com/office/drawing/2014/main" xmlns="" id="{EFAB19D2-53D6-444E-8266-3685EF306F1E}"/>
                </a:ext>
              </a:extLst>
            </p:cNvPr>
            <p:cNvCxnSpPr/>
            <p:nvPr/>
          </p:nvCxnSpPr>
          <p:spPr>
            <a:xfrm flipH="1">
              <a:off x="6328575" y="4544091"/>
              <a:ext cx="35975" cy="70830"/>
            </a:xfrm>
            <a:prstGeom prst="line">
              <a:avLst/>
            </a:prstGeom>
            <a:ln w="12700"/>
          </p:spPr>
          <p:style>
            <a:lnRef idx="1">
              <a:schemeClr val="dk1"/>
            </a:lnRef>
            <a:fillRef idx="0">
              <a:schemeClr val="dk1"/>
            </a:fillRef>
            <a:effectRef idx="0">
              <a:schemeClr val="dk1"/>
            </a:effectRef>
            <a:fontRef idx="minor">
              <a:schemeClr val="tx1"/>
            </a:fontRef>
          </p:style>
        </p:cxnSp>
        <p:cxnSp>
          <p:nvCxnSpPr>
            <p:cNvPr id="128" name="Connecteur droit 127">
              <a:extLst>
                <a:ext uri="{FF2B5EF4-FFF2-40B4-BE49-F238E27FC236}">
                  <a16:creationId xmlns:a16="http://schemas.microsoft.com/office/drawing/2014/main" xmlns="" id="{C6C80870-FA5F-4DA0-8C56-2374F04AAC22}"/>
                </a:ext>
              </a:extLst>
            </p:cNvPr>
            <p:cNvCxnSpPr/>
            <p:nvPr/>
          </p:nvCxnSpPr>
          <p:spPr>
            <a:xfrm flipH="1">
              <a:off x="6393346" y="4544091"/>
              <a:ext cx="35975" cy="70830"/>
            </a:xfrm>
            <a:prstGeom prst="line">
              <a:avLst/>
            </a:prstGeom>
            <a:ln w="12700"/>
          </p:spPr>
          <p:style>
            <a:lnRef idx="1">
              <a:schemeClr val="dk1"/>
            </a:lnRef>
            <a:fillRef idx="0">
              <a:schemeClr val="dk1"/>
            </a:fillRef>
            <a:effectRef idx="0">
              <a:schemeClr val="dk1"/>
            </a:effectRef>
            <a:fontRef idx="minor">
              <a:schemeClr val="tx1"/>
            </a:fontRef>
          </p:style>
        </p:cxnSp>
        <p:cxnSp>
          <p:nvCxnSpPr>
            <p:cNvPr id="129" name="Connecteur droit 128">
              <a:extLst>
                <a:ext uri="{FF2B5EF4-FFF2-40B4-BE49-F238E27FC236}">
                  <a16:creationId xmlns:a16="http://schemas.microsoft.com/office/drawing/2014/main" xmlns="" id="{D769CFAB-4DB9-4FCA-869F-1385F878AA2B}"/>
                </a:ext>
              </a:extLst>
            </p:cNvPr>
            <p:cNvCxnSpPr/>
            <p:nvPr/>
          </p:nvCxnSpPr>
          <p:spPr>
            <a:xfrm flipH="1">
              <a:off x="6448162" y="4544091"/>
              <a:ext cx="35975" cy="70830"/>
            </a:xfrm>
            <a:prstGeom prst="line">
              <a:avLst/>
            </a:prstGeom>
            <a:ln w="12700"/>
          </p:spPr>
          <p:style>
            <a:lnRef idx="1">
              <a:schemeClr val="dk1"/>
            </a:lnRef>
            <a:fillRef idx="0">
              <a:schemeClr val="dk1"/>
            </a:fillRef>
            <a:effectRef idx="0">
              <a:schemeClr val="dk1"/>
            </a:effectRef>
            <a:fontRef idx="minor">
              <a:schemeClr val="tx1"/>
            </a:fontRef>
          </p:style>
        </p:cxnSp>
        <p:cxnSp>
          <p:nvCxnSpPr>
            <p:cNvPr id="130" name="Connecteur droit 129">
              <a:extLst>
                <a:ext uri="{FF2B5EF4-FFF2-40B4-BE49-F238E27FC236}">
                  <a16:creationId xmlns:a16="http://schemas.microsoft.com/office/drawing/2014/main" xmlns="" id="{0C9FFE14-1205-4A87-9CCE-3E3F33D38604}"/>
                </a:ext>
              </a:extLst>
            </p:cNvPr>
            <p:cNvCxnSpPr>
              <a:cxnSpLocks/>
            </p:cNvCxnSpPr>
            <p:nvPr/>
          </p:nvCxnSpPr>
          <p:spPr>
            <a:xfrm flipH="1">
              <a:off x="6499256" y="4291350"/>
              <a:ext cx="60778" cy="110055"/>
            </a:xfrm>
            <a:prstGeom prst="line">
              <a:avLst/>
            </a:prstGeom>
            <a:ln w="12700"/>
          </p:spPr>
          <p:style>
            <a:lnRef idx="1">
              <a:schemeClr val="dk1"/>
            </a:lnRef>
            <a:fillRef idx="0">
              <a:schemeClr val="dk1"/>
            </a:fillRef>
            <a:effectRef idx="0">
              <a:schemeClr val="dk1"/>
            </a:effectRef>
            <a:fontRef idx="minor">
              <a:schemeClr val="tx1"/>
            </a:fontRef>
          </p:style>
        </p:cxnSp>
        <p:sp>
          <p:nvSpPr>
            <p:cNvPr id="141" name="Flèche : droite 140">
              <a:extLst>
                <a:ext uri="{FF2B5EF4-FFF2-40B4-BE49-F238E27FC236}">
                  <a16:creationId xmlns:a16="http://schemas.microsoft.com/office/drawing/2014/main" xmlns="" id="{83A9B9D8-6575-418F-AFFA-ABEFE7316F48}"/>
                </a:ext>
              </a:extLst>
            </p:cNvPr>
            <p:cNvSpPr/>
            <p:nvPr/>
          </p:nvSpPr>
          <p:spPr>
            <a:xfrm>
              <a:off x="4862451" y="5212208"/>
              <a:ext cx="463365" cy="155265"/>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2" name="Flèche : courbe vers la gauche 141">
              <a:extLst>
                <a:ext uri="{FF2B5EF4-FFF2-40B4-BE49-F238E27FC236}">
                  <a16:creationId xmlns:a16="http://schemas.microsoft.com/office/drawing/2014/main" xmlns="" id="{50D2A669-2BB7-47F9-997F-8FED90E6D943}"/>
                </a:ext>
              </a:extLst>
            </p:cNvPr>
            <p:cNvSpPr/>
            <p:nvPr/>
          </p:nvSpPr>
          <p:spPr>
            <a:xfrm rot="20576738" flipV="1">
              <a:off x="5577013" y="4767129"/>
              <a:ext cx="243319" cy="436829"/>
            </a:xfrm>
            <a:prstGeom prst="curvedLef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43" name="Flèche : courbe vers la gauche 142">
              <a:extLst>
                <a:ext uri="{FF2B5EF4-FFF2-40B4-BE49-F238E27FC236}">
                  <a16:creationId xmlns:a16="http://schemas.microsoft.com/office/drawing/2014/main" xmlns="" id="{03E469AE-AF0D-497F-A16F-41CD3DFB4E21}"/>
                </a:ext>
              </a:extLst>
            </p:cNvPr>
            <p:cNvSpPr/>
            <p:nvPr/>
          </p:nvSpPr>
          <p:spPr>
            <a:xfrm rot="5211947" flipH="1" flipV="1">
              <a:off x="5263615" y="3752356"/>
              <a:ext cx="276299" cy="601053"/>
            </a:xfrm>
            <a:prstGeom prst="curvedLeft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grpSp>
        <p:nvGrpSpPr>
          <p:cNvPr id="149" name="Groupe 148">
            <a:extLst>
              <a:ext uri="{FF2B5EF4-FFF2-40B4-BE49-F238E27FC236}">
                <a16:creationId xmlns:a16="http://schemas.microsoft.com/office/drawing/2014/main" xmlns="" id="{303FA7B7-2377-4D4A-A1CB-4B160976D2DC}"/>
              </a:ext>
            </a:extLst>
          </p:cNvPr>
          <p:cNvGrpSpPr/>
          <p:nvPr/>
        </p:nvGrpSpPr>
        <p:grpSpPr>
          <a:xfrm>
            <a:off x="1402055" y="4912967"/>
            <a:ext cx="2439475" cy="1471781"/>
            <a:chOff x="971277" y="4881320"/>
            <a:chExt cx="2439475" cy="1471781"/>
          </a:xfrm>
        </p:grpSpPr>
        <p:cxnSp>
          <p:nvCxnSpPr>
            <p:cNvPr id="66" name="Connecteur droit 65">
              <a:extLst>
                <a:ext uri="{FF2B5EF4-FFF2-40B4-BE49-F238E27FC236}">
                  <a16:creationId xmlns:a16="http://schemas.microsoft.com/office/drawing/2014/main" xmlns="" id="{1E9534C3-1726-4EE2-B88E-C84CFA0D8014}"/>
                </a:ext>
              </a:extLst>
            </p:cNvPr>
            <p:cNvCxnSpPr>
              <a:cxnSpLocks/>
            </p:cNvCxnSpPr>
            <p:nvPr/>
          </p:nvCxnSpPr>
          <p:spPr>
            <a:xfrm>
              <a:off x="1313079" y="5925132"/>
              <a:ext cx="35087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67" name="Connecteur droit 66">
              <a:extLst>
                <a:ext uri="{FF2B5EF4-FFF2-40B4-BE49-F238E27FC236}">
                  <a16:creationId xmlns:a16="http://schemas.microsoft.com/office/drawing/2014/main" xmlns="" id="{DB742BEE-D985-478B-A60D-6A8F3844D952}"/>
                </a:ext>
              </a:extLst>
            </p:cNvPr>
            <p:cNvCxnSpPr>
              <a:cxnSpLocks/>
            </p:cNvCxnSpPr>
            <p:nvPr/>
          </p:nvCxnSpPr>
          <p:spPr>
            <a:xfrm>
              <a:off x="1313079" y="6088165"/>
              <a:ext cx="35087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68" name="Connecteur droit 67">
              <a:extLst>
                <a:ext uri="{FF2B5EF4-FFF2-40B4-BE49-F238E27FC236}">
                  <a16:creationId xmlns:a16="http://schemas.microsoft.com/office/drawing/2014/main" xmlns="" id="{700ED27F-FBF2-4654-8466-9C2C1A8415A9}"/>
                </a:ext>
              </a:extLst>
            </p:cNvPr>
            <p:cNvCxnSpPr>
              <a:cxnSpLocks/>
            </p:cNvCxnSpPr>
            <p:nvPr/>
          </p:nvCxnSpPr>
          <p:spPr>
            <a:xfrm>
              <a:off x="971277" y="6006647"/>
              <a:ext cx="989285" cy="0"/>
            </a:xfrm>
            <a:prstGeom prst="line">
              <a:avLst/>
            </a:prstGeom>
            <a:ln w="12700">
              <a:solidFill>
                <a:srgbClr val="FF0000"/>
              </a:solidFill>
            </a:ln>
          </p:spPr>
          <p:style>
            <a:lnRef idx="1">
              <a:schemeClr val="dk1"/>
            </a:lnRef>
            <a:fillRef idx="0">
              <a:schemeClr val="dk1"/>
            </a:fillRef>
            <a:effectRef idx="0">
              <a:schemeClr val="dk1"/>
            </a:effectRef>
            <a:fontRef idx="minor">
              <a:schemeClr val="tx1"/>
            </a:fontRef>
          </p:style>
        </p:cxnSp>
        <p:sp>
          <p:nvSpPr>
            <p:cNvPr id="69" name="Ellipse 68">
              <a:extLst>
                <a:ext uri="{FF2B5EF4-FFF2-40B4-BE49-F238E27FC236}">
                  <a16:creationId xmlns:a16="http://schemas.microsoft.com/office/drawing/2014/main" xmlns="" id="{CA92C988-C16F-4D6C-A4B7-A7383F8442AF}"/>
                </a:ext>
              </a:extLst>
            </p:cNvPr>
            <p:cNvSpPr/>
            <p:nvPr/>
          </p:nvSpPr>
          <p:spPr>
            <a:xfrm>
              <a:off x="1960562" y="5879646"/>
              <a:ext cx="238581" cy="24454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70" name="Connecteur droit 69">
              <a:extLst>
                <a:ext uri="{FF2B5EF4-FFF2-40B4-BE49-F238E27FC236}">
                  <a16:creationId xmlns:a16="http://schemas.microsoft.com/office/drawing/2014/main" xmlns="" id="{DFD53805-C01F-40E5-965B-62CFD42A17B0}"/>
                </a:ext>
              </a:extLst>
            </p:cNvPr>
            <p:cNvCxnSpPr>
              <a:cxnSpLocks/>
            </p:cNvCxnSpPr>
            <p:nvPr/>
          </p:nvCxnSpPr>
          <p:spPr>
            <a:xfrm flipV="1">
              <a:off x="2095991" y="5574922"/>
              <a:ext cx="195395" cy="426996"/>
            </a:xfrm>
            <a:prstGeom prst="line">
              <a:avLst/>
            </a:prstGeom>
            <a:ln w="12700">
              <a:solidFill>
                <a:srgbClr val="00B050"/>
              </a:solidFill>
            </a:ln>
          </p:spPr>
          <p:style>
            <a:lnRef idx="1">
              <a:schemeClr val="dk1"/>
            </a:lnRef>
            <a:fillRef idx="0">
              <a:schemeClr val="dk1"/>
            </a:fillRef>
            <a:effectRef idx="0">
              <a:schemeClr val="dk1"/>
            </a:effectRef>
            <a:fontRef idx="minor">
              <a:schemeClr val="tx1"/>
            </a:fontRef>
          </p:style>
        </p:cxnSp>
        <p:sp>
          <p:nvSpPr>
            <p:cNvPr id="71" name="Ellipse 70">
              <a:extLst>
                <a:ext uri="{FF2B5EF4-FFF2-40B4-BE49-F238E27FC236}">
                  <a16:creationId xmlns:a16="http://schemas.microsoft.com/office/drawing/2014/main" xmlns="" id="{8C72ECBD-9D65-4BB5-921A-EE67BAFCAEE8}"/>
                </a:ext>
              </a:extLst>
            </p:cNvPr>
            <p:cNvSpPr/>
            <p:nvPr/>
          </p:nvSpPr>
          <p:spPr>
            <a:xfrm>
              <a:off x="2130351" y="5086934"/>
              <a:ext cx="238581" cy="24454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72" name="Connecteur droit 71">
              <a:extLst>
                <a:ext uri="{FF2B5EF4-FFF2-40B4-BE49-F238E27FC236}">
                  <a16:creationId xmlns:a16="http://schemas.microsoft.com/office/drawing/2014/main" xmlns="" id="{4DFB2E1A-2EF8-458C-AA70-FD8AAE3D37B8}"/>
                </a:ext>
              </a:extLst>
            </p:cNvPr>
            <p:cNvCxnSpPr>
              <a:cxnSpLocks/>
            </p:cNvCxnSpPr>
            <p:nvPr/>
          </p:nvCxnSpPr>
          <p:spPr>
            <a:xfrm rot="20819779">
              <a:off x="2281336" y="5192107"/>
              <a:ext cx="164646" cy="336698"/>
            </a:xfrm>
            <a:prstGeom prst="line">
              <a:avLst/>
            </a:prstGeom>
            <a:ln w="12700">
              <a:solidFill>
                <a:srgbClr val="00B0F0"/>
              </a:solidFill>
            </a:ln>
          </p:spPr>
          <p:style>
            <a:lnRef idx="1">
              <a:schemeClr val="dk1"/>
            </a:lnRef>
            <a:fillRef idx="0">
              <a:schemeClr val="dk1"/>
            </a:fillRef>
            <a:effectRef idx="0">
              <a:schemeClr val="dk1"/>
            </a:effectRef>
            <a:fontRef idx="minor">
              <a:schemeClr val="tx1"/>
            </a:fontRef>
          </p:style>
        </p:cxnSp>
        <p:cxnSp>
          <p:nvCxnSpPr>
            <p:cNvPr id="73" name="Connecteur droit 72">
              <a:extLst>
                <a:ext uri="{FF2B5EF4-FFF2-40B4-BE49-F238E27FC236}">
                  <a16:creationId xmlns:a16="http://schemas.microsoft.com/office/drawing/2014/main" xmlns="" id="{90C5C612-339B-4F45-9627-77DB1E2B1570}"/>
                </a:ext>
              </a:extLst>
            </p:cNvPr>
            <p:cNvCxnSpPr>
              <a:cxnSpLocks/>
            </p:cNvCxnSpPr>
            <p:nvPr/>
          </p:nvCxnSpPr>
          <p:spPr>
            <a:xfrm rot="20819779" flipH="1">
              <a:off x="2122520" y="5233825"/>
              <a:ext cx="164646" cy="336698"/>
            </a:xfrm>
            <a:prstGeom prst="line">
              <a:avLst/>
            </a:prstGeom>
            <a:ln w="12700">
              <a:solidFill>
                <a:srgbClr val="00B0F0"/>
              </a:solidFill>
            </a:ln>
          </p:spPr>
          <p:style>
            <a:lnRef idx="1">
              <a:schemeClr val="dk1"/>
            </a:lnRef>
            <a:fillRef idx="0">
              <a:schemeClr val="dk1"/>
            </a:fillRef>
            <a:effectRef idx="0">
              <a:schemeClr val="dk1"/>
            </a:effectRef>
            <a:fontRef idx="minor">
              <a:schemeClr val="tx1"/>
            </a:fontRef>
          </p:style>
        </p:cxnSp>
        <p:grpSp>
          <p:nvGrpSpPr>
            <p:cNvPr id="96" name="Groupe 95">
              <a:extLst>
                <a:ext uri="{FF2B5EF4-FFF2-40B4-BE49-F238E27FC236}">
                  <a16:creationId xmlns:a16="http://schemas.microsoft.com/office/drawing/2014/main" xmlns="" id="{B7A1CAF3-E8AB-4AC9-B2A2-8BE5F6DC135A}"/>
                </a:ext>
              </a:extLst>
            </p:cNvPr>
            <p:cNvGrpSpPr/>
            <p:nvPr/>
          </p:nvGrpSpPr>
          <p:grpSpPr>
            <a:xfrm rot="21248930">
              <a:off x="2253680" y="5177421"/>
              <a:ext cx="910709" cy="163327"/>
              <a:chOff x="2246528" y="5209207"/>
              <a:chExt cx="910709" cy="163327"/>
            </a:xfrm>
          </p:grpSpPr>
          <p:cxnSp>
            <p:nvCxnSpPr>
              <p:cNvPr id="74" name="Connecteur droit 73">
                <a:extLst>
                  <a:ext uri="{FF2B5EF4-FFF2-40B4-BE49-F238E27FC236}">
                    <a16:creationId xmlns:a16="http://schemas.microsoft.com/office/drawing/2014/main" xmlns="" id="{D83DE076-4392-4049-A899-2B3B87F3BF31}"/>
                  </a:ext>
                </a:extLst>
              </p:cNvPr>
              <p:cNvCxnSpPr>
                <a:cxnSpLocks/>
              </p:cNvCxnSpPr>
              <p:nvPr/>
            </p:nvCxnSpPr>
            <p:spPr>
              <a:xfrm>
                <a:off x="2246528" y="5209207"/>
                <a:ext cx="850384" cy="0"/>
              </a:xfrm>
              <a:prstGeom prst="line">
                <a:avLst/>
              </a:prstGeom>
              <a:ln w="12700">
                <a:solidFill>
                  <a:srgbClr val="00B0F0"/>
                </a:solidFill>
              </a:ln>
            </p:spPr>
            <p:style>
              <a:lnRef idx="1">
                <a:schemeClr val="dk1"/>
              </a:lnRef>
              <a:fillRef idx="0">
                <a:schemeClr val="dk1"/>
              </a:fillRef>
              <a:effectRef idx="0">
                <a:schemeClr val="dk1"/>
              </a:effectRef>
              <a:fontRef idx="minor">
                <a:schemeClr val="tx1"/>
              </a:fontRef>
            </p:style>
          </p:cxnSp>
          <p:sp>
            <p:nvSpPr>
              <p:cNvPr id="75" name="Arc 74">
                <a:extLst>
                  <a:ext uri="{FF2B5EF4-FFF2-40B4-BE49-F238E27FC236}">
                    <a16:creationId xmlns:a16="http://schemas.microsoft.com/office/drawing/2014/main" xmlns="" id="{61B218C7-3A25-415D-9D33-A55AD9287FA1}"/>
                  </a:ext>
                </a:extLst>
              </p:cNvPr>
              <p:cNvSpPr/>
              <p:nvPr/>
            </p:nvSpPr>
            <p:spPr>
              <a:xfrm>
                <a:off x="3042937" y="5209207"/>
                <a:ext cx="114300" cy="163327"/>
              </a:xfrm>
              <a:prstGeom prst="arc">
                <a:avLst/>
              </a:prstGeom>
              <a:ln w="12700">
                <a:solidFill>
                  <a:srgbClr val="00B0F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grpSp>
        <p:cxnSp>
          <p:nvCxnSpPr>
            <p:cNvPr id="76" name="Connecteur droit 75">
              <a:extLst>
                <a:ext uri="{FF2B5EF4-FFF2-40B4-BE49-F238E27FC236}">
                  <a16:creationId xmlns:a16="http://schemas.microsoft.com/office/drawing/2014/main" xmlns="" id="{F4804E80-C489-44C4-BBB2-4278F4CE58F3}"/>
                </a:ext>
              </a:extLst>
            </p:cNvPr>
            <p:cNvCxnSpPr>
              <a:cxnSpLocks/>
            </p:cNvCxnSpPr>
            <p:nvPr/>
          </p:nvCxnSpPr>
          <p:spPr>
            <a:xfrm>
              <a:off x="3127074" y="5251884"/>
              <a:ext cx="43268" cy="79597"/>
            </a:xfrm>
            <a:prstGeom prst="line">
              <a:avLst/>
            </a:prstGeom>
            <a:ln w="12700"/>
          </p:spPr>
          <p:style>
            <a:lnRef idx="1">
              <a:schemeClr val="dk1"/>
            </a:lnRef>
            <a:fillRef idx="0">
              <a:schemeClr val="dk1"/>
            </a:fillRef>
            <a:effectRef idx="0">
              <a:schemeClr val="dk1"/>
            </a:effectRef>
            <a:fontRef idx="minor">
              <a:schemeClr val="tx1"/>
            </a:fontRef>
          </p:style>
        </p:cxnSp>
        <p:cxnSp>
          <p:nvCxnSpPr>
            <p:cNvPr id="77" name="Connecteur droit 76">
              <a:extLst>
                <a:ext uri="{FF2B5EF4-FFF2-40B4-BE49-F238E27FC236}">
                  <a16:creationId xmlns:a16="http://schemas.microsoft.com/office/drawing/2014/main" xmlns="" id="{925996D0-A1B7-4F3B-8148-0B8902A92C92}"/>
                </a:ext>
              </a:extLst>
            </p:cNvPr>
            <p:cNvCxnSpPr/>
            <p:nvPr/>
          </p:nvCxnSpPr>
          <p:spPr>
            <a:xfrm>
              <a:off x="3170342" y="5331481"/>
              <a:ext cx="190095"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78" name="Connecteur droit 77">
              <a:extLst>
                <a:ext uri="{FF2B5EF4-FFF2-40B4-BE49-F238E27FC236}">
                  <a16:creationId xmlns:a16="http://schemas.microsoft.com/office/drawing/2014/main" xmlns="" id="{64A6E788-6B8F-410A-BBE7-40A4658859E9}"/>
                </a:ext>
              </a:extLst>
            </p:cNvPr>
            <p:cNvCxnSpPr>
              <a:cxnSpLocks/>
            </p:cNvCxnSpPr>
            <p:nvPr/>
          </p:nvCxnSpPr>
          <p:spPr>
            <a:xfrm flipH="1">
              <a:off x="3367484" y="5251071"/>
              <a:ext cx="43268" cy="79597"/>
            </a:xfrm>
            <a:prstGeom prst="line">
              <a:avLst/>
            </a:prstGeom>
            <a:ln w="12700"/>
          </p:spPr>
          <p:style>
            <a:lnRef idx="1">
              <a:schemeClr val="dk1"/>
            </a:lnRef>
            <a:fillRef idx="0">
              <a:schemeClr val="dk1"/>
            </a:fillRef>
            <a:effectRef idx="0">
              <a:schemeClr val="dk1"/>
            </a:effectRef>
            <a:fontRef idx="minor">
              <a:schemeClr val="tx1"/>
            </a:fontRef>
          </p:style>
        </p:cxnSp>
        <p:cxnSp>
          <p:nvCxnSpPr>
            <p:cNvPr id="79" name="Connecteur droit 78">
              <a:extLst>
                <a:ext uri="{FF2B5EF4-FFF2-40B4-BE49-F238E27FC236}">
                  <a16:creationId xmlns:a16="http://schemas.microsoft.com/office/drawing/2014/main" xmlns="" id="{DF231333-6D30-46E1-A505-8A397A4FAB24}"/>
                </a:ext>
              </a:extLst>
            </p:cNvPr>
            <p:cNvCxnSpPr>
              <a:cxnSpLocks/>
              <a:stCxn id="71" idx="2"/>
            </p:cNvCxnSpPr>
            <p:nvPr/>
          </p:nvCxnSpPr>
          <p:spPr>
            <a:xfrm flipH="1">
              <a:off x="1268082" y="5209208"/>
              <a:ext cx="862269"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80" name="Connecteur droit 79">
              <a:extLst>
                <a:ext uri="{FF2B5EF4-FFF2-40B4-BE49-F238E27FC236}">
                  <a16:creationId xmlns:a16="http://schemas.microsoft.com/office/drawing/2014/main" xmlns="" id="{B463A56F-D564-4A74-A44A-93CD44096398}"/>
                </a:ext>
              </a:extLst>
            </p:cNvPr>
            <p:cNvCxnSpPr>
              <a:cxnSpLocks/>
            </p:cNvCxnSpPr>
            <p:nvPr/>
          </p:nvCxnSpPr>
          <p:spPr>
            <a:xfrm flipH="1">
              <a:off x="1485843" y="5214119"/>
              <a:ext cx="768" cy="711013"/>
            </a:xfrm>
            <a:prstGeom prst="line">
              <a:avLst/>
            </a:prstGeom>
            <a:ln w="12700"/>
          </p:spPr>
          <p:style>
            <a:lnRef idx="1">
              <a:schemeClr val="dk1"/>
            </a:lnRef>
            <a:fillRef idx="0">
              <a:schemeClr val="dk1"/>
            </a:fillRef>
            <a:effectRef idx="0">
              <a:schemeClr val="dk1"/>
            </a:effectRef>
            <a:fontRef idx="minor">
              <a:schemeClr val="tx1"/>
            </a:fontRef>
          </p:style>
        </p:cxnSp>
        <p:cxnSp>
          <p:nvCxnSpPr>
            <p:cNvPr id="81" name="Connecteur droit 80">
              <a:extLst>
                <a:ext uri="{FF2B5EF4-FFF2-40B4-BE49-F238E27FC236}">
                  <a16:creationId xmlns:a16="http://schemas.microsoft.com/office/drawing/2014/main" xmlns="" id="{52174668-9C93-4841-986B-7CE92744949A}"/>
                </a:ext>
              </a:extLst>
            </p:cNvPr>
            <p:cNvCxnSpPr>
              <a:cxnSpLocks/>
            </p:cNvCxnSpPr>
            <p:nvPr/>
          </p:nvCxnSpPr>
          <p:spPr>
            <a:xfrm>
              <a:off x="1264937" y="5112184"/>
              <a:ext cx="0" cy="218484"/>
            </a:xfrm>
            <a:prstGeom prst="line">
              <a:avLst/>
            </a:prstGeom>
            <a:ln w="12700"/>
          </p:spPr>
          <p:style>
            <a:lnRef idx="1">
              <a:schemeClr val="dk1"/>
            </a:lnRef>
            <a:fillRef idx="0">
              <a:schemeClr val="dk1"/>
            </a:fillRef>
            <a:effectRef idx="0">
              <a:schemeClr val="dk1"/>
            </a:effectRef>
            <a:fontRef idx="minor">
              <a:schemeClr val="tx1"/>
            </a:fontRef>
          </p:style>
        </p:cxnSp>
        <p:cxnSp>
          <p:nvCxnSpPr>
            <p:cNvPr id="82" name="Connecteur droit 81">
              <a:extLst>
                <a:ext uri="{FF2B5EF4-FFF2-40B4-BE49-F238E27FC236}">
                  <a16:creationId xmlns:a16="http://schemas.microsoft.com/office/drawing/2014/main" xmlns="" id="{81A77830-4EAF-46AC-A7AF-094425BD1578}"/>
                </a:ext>
              </a:extLst>
            </p:cNvPr>
            <p:cNvCxnSpPr/>
            <p:nvPr/>
          </p:nvCxnSpPr>
          <p:spPr>
            <a:xfrm flipH="1">
              <a:off x="1212001" y="5134022"/>
              <a:ext cx="52936" cy="58680"/>
            </a:xfrm>
            <a:prstGeom prst="line">
              <a:avLst/>
            </a:prstGeom>
            <a:ln w="12700"/>
          </p:spPr>
          <p:style>
            <a:lnRef idx="1">
              <a:schemeClr val="dk1"/>
            </a:lnRef>
            <a:fillRef idx="0">
              <a:schemeClr val="dk1"/>
            </a:fillRef>
            <a:effectRef idx="0">
              <a:schemeClr val="dk1"/>
            </a:effectRef>
            <a:fontRef idx="minor">
              <a:schemeClr val="tx1"/>
            </a:fontRef>
          </p:style>
        </p:cxnSp>
        <p:cxnSp>
          <p:nvCxnSpPr>
            <p:cNvPr id="83" name="Connecteur droit 82">
              <a:extLst>
                <a:ext uri="{FF2B5EF4-FFF2-40B4-BE49-F238E27FC236}">
                  <a16:creationId xmlns:a16="http://schemas.microsoft.com/office/drawing/2014/main" xmlns="" id="{EEE2032F-7C46-4728-AE64-71964FFCDE5F}"/>
                </a:ext>
              </a:extLst>
            </p:cNvPr>
            <p:cNvCxnSpPr/>
            <p:nvPr/>
          </p:nvCxnSpPr>
          <p:spPr>
            <a:xfrm flipH="1">
              <a:off x="1212000" y="5192702"/>
              <a:ext cx="52936" cy="58680"/>
            </a:xfrm>
            <a:prstGeom prst="line">
              <a:avLst/>
            </a:prstGeom>
            <a:ln w="12700"/>
          </p:spPr>
          <p:style>
            <a:lnRef idx="1">
              <a:schemeClr val="dk1"/>
            </a:lnRef>
            <a:fillRef idx="0">
              <a:schemeClr val="dk1"/>
            </a:fillRef>
            <a:effectRef idx="0">
              <a:schemeClr val="dk1"/>
            </a:effectRef>
            <a:fontRef idx="minor">
              <a:schemeClr val="tx1"/>
            </a:fontRef>
          </p:style>
        </p:cxnSp>
        <p:cxnSp>
          <p:nvCxnSpPr>
            <p:cNvPr id="84" name="Connecteur droit 83">
              <a:extLst>
                <a:ext uri="{FF2B5EF4-FFF2-40B4-BE49-F238E27FC236}">
                  <a16:creationId xmlns:a16="http://schemas.microsoft.com/office/drawing/2014/main" xmlns="" id="{488D64D6-0A71-458B-AE1B-57B66CBBF594}"/>
                </a:ext>
              </a:extLst>
            </p:cNvPr>
            <p:cNvCxnSpPr/>
            <p:nvPr/>
          </p:nvCxnSpPr>
          <p:spPr>
            <a:xfrm flipH="1">
              <a:off x="1205449" y="5268387"/>
              <a:ext cx="52936" cy="58680"/>
            </a:xfrm>
            <a:prstGeom prst="line">
              <a:avLst/>
            </a:prstGeom>
            <a:ln w="12700"/>
          </p:spPr>
          <p:style>
            <a:lnRef idx="1">
              <a:schemeClr val="dk1"/>
            </a:lnRef>
            <a:fillRef idx="0">
              <a:schemeClr val="dk1"/>
            </a:fillRef>
            <a:effectRef idx="0">
              <a:schemeClr val="dk1"/>
            </a:effectRef>
            <a:fontRef idx="minor">
              <a:schemeClr val="tx1"/>
            </a:fontRef>
          </p:style>
        </p:cxnSp>
        <p:cxnSp>
          <p:nvCxnSpPr>
            <p:cNvPr id="85" name="Connecteur droit 84">
              <a:extLst>
                <a:ext uri="{FF2B5EF4-FFF2-40B4-BE49-F238E27FC236}">
                  <a16:creationId xmlns:a16="http://schemas.microsoft.com/office/drawing/2014/main" xmlns="" id="{6CC1B9B1-427F-406B-B0C7-91C1F609868F}"/>
                </a:ext>
              </a:extLst>
            </p:cNvPr>
            <p:cNvCxnSpPr/>
            <p:nvPr/>
          </p:nvCxnSpPr>
          <p:spPr>
            <a:xfrm>
              <a:off x="1313079" y="5925132"/>
              <a:ext cx="0" cy="163033"/>
            </a:xfrm>
            <a:prstGeom prst="line">
              <a:avLst/>
            </a:prstGeom>
            <a:ln w="12700"/>
          </p:spPr>
          <p:style>
            <a:lnRef idx="1">
              <a:schemeClr val="dk1"/>
            </a:lnRef>
            <a:fillRef idx="0">
              <a:schemeClr val="dk1"/>
            </a:fillRef>
            <a:effectRef idx="0">
              <a:schemeClr val="dk1"/>
            </a:effectRef>
            <a:fontRef idx="minor">
              <a:schemeClr val="tx1"/>
            </a:fontRef>
          </p:style>
        </p:cxnSp>
        <p:cxnSp>
          <p:nvCxnSpPr>
            <p:cNvPr id="86" name="Connecteur droit 85">
              <a:extLst>
                <a:ext uri="{FF2B5EF4-FFF2-40B4-BE49-F238E27FC236}">
                  <a16:creationId xmlns:a16="http://schemas.microsoft.com/office/drawing/2014/main" xmlns="" id="{6D04C4A1-DE94-4940-973C-B4D379CFFB8D}"/>
                </a:ext>
              </a:extLst>
            </p:cNvPr>
            <p:cNvCxnSpPr/>
            <p:nvPr/>
          </p:nvCxnSpPr>
          <p:spPr>
            <a:xfrm>
              <a:off x="1663953" y="5925131"/>
              <a:ext cx="0" cy="163033"/>
            </a:xfrm>
            <a:prstGeom prst="line">
              <a:avLst/>
            </a:prstGeom>
            <a:ln w="12700"/>
          </p:spPr>
          <p:style>
            <a:lnRef idx="1">
              <a:schemeClr val="dk1"/>
            </a:lnRef>
            <a:fillRef idx="0">
              <a:schemeClr val="dk1"/>
            </a:fillRef>
            <a:effectRef idx="0">
              <a:schemeClr val="dk1"/>
            </a:effectRef>
            <a:fontRef idx="minor">
              <a:schemeClr val="tx1"/>
            </a:fontRef>
          </p:style>
        </p:cxnSp>
        <p:sp>
          <p:nvSpPr>
            <p:cNvPr id="87" name="Ellipse 86">
              <a:extLst>
                <a:ext uri="{FF2B5EF4-FFF2-40B4-BE49-F238E27FC236}">
                  <a16:creationId xmlns:a16="http://schemas.microsoft.com/office/drawing/2014/main" xmlns="" id="{90C8F1F0-4442-42DA-A46A-B4D12175A092}"/>
                </a:ext>
              </a:extLst>
            </p:cNvPr>
            <p:cNvSpPr>
              <a:spLocks noChangeAspect="1"/>
            </p:cNvSpPr>
            <p:nvPr/>
          </p:nvSpPr>
          <p:spPr>
            <a:xfrm>
              <a:off x="2227445" y="5382468"/>
              <a:ext cx="190019" cy="19477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88" name="Connecteur droit 87">
              <a:extLst>
                <a:ext uri="{FF2B5EF4-FFF2-40B4-BE49-F238E27FC236}">
                  <a16:creationId xmlns:a16="http://schemas.microsoft.com/office/drawing/2014/main" xmlns="" id="{25330D41-91F6-41C6-8AA9-294570FDD8D7}"/>
                </a:ext>
              </a:extLst>
            </p:cNvPr>
            <p:cNvCxnSpPr/>
            <p:nvPr/>
          </p:nvCxnSpPr>
          <p:spPr>
            <a:xfrm>
              <a:off x="3265591" y="5337533"/>
              <a:ext cx="0" cy="137542"/>
            </a:xfrm>
            <a:prstGeom prst="line">
              <a:avLst/>
            </a:prstGeom>
            <a:ln w="12700"/>
          </p:spPr>
          <p:style>
            <a:lnRef idx="1">
              <a:schemeClr val="dk1"/>
            </a:lnRef>
            <a:fillRef idx="0">
              <a:schemeClr val="dk1"/>
            </a:fillRef>
            <a:effectRef idx="0">
              <a:schemeClr val="dk1"/>
            </a:effectRef>
            <a:fontRef idx="minor">
              <a:schemeClr val="tx1"/>
            </a:fontRef>
          </p:style>
        </p:cxnSp>
        <p:cxnSp>
          <p:nvCxnSpPr>
            <p:cNvPr id="89" name="Connecteur droit 88">
              <a:extLst>
                <a:ext uri="{FF2B5EF4-FFF2-40B4-BE49-F238E27FC236}">
                  <a16:creationId xmlns:a16="http://schemas.microsoft.com/office/drawing/2014/main" xmlns="" id="{3B974A4D-2C4B-4D71-A1E3-334B47B443BB}"/>
                </a:ext>
              </a:extLst>
            </p:cNvPr>
            <p:cNvCxnSpPr/>
            <p:nvPr/>
          </p:nvCxnSpPr>
          <p:spPr>
            <a:xfrm>
              <a:off x="3134367" y="5475075"/>
              <a:ext cx="262044"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90" name="Connecteur droit 89">
              <a:extLst>
                <a:ext uri="{FF2B5EF4-FFF2-40B4-BE49-F238E27FC236}">
                  <a16:creationId xmlns:a16="http://schemas.microsoft.com/office/drawing/2014/main" xmlns="" id="{FD730AEE-9D75-4807-AF62-D85788C64200}"/>
                </a:ext>
              </a:extLst>
            </p:cNvPr>
            <p:cNvCxnSpPr/>
            <p:nvPr/>
          </p:nvCxnSpPr>
          <p:spPr>
            <a:xfrm flipH="1">
              <a:off x="3134367" y="5475075"/>
              <a:ext cx="35975" cy="70830"/>
            </a:xfrm>
            <a:prstGeom prst="line">
              <a:avLst/>
            </a:prstGeom>
            <a:ln w="12700"/>
          </p:spPr>
          <p:style>
            <a:lnRef idx="1">
              <a:schemeClr val="dk1"/>
            </a:lnRef>
            <a:fillRef idx="0">
              <a:schemeClr val="dk1"/>
            </a:fillRef>
            <a:effectRef idx="0">
              <a:schemeClr val="dk1"/>
            </a:effectRef>
            <a:fontRef idx="minor">
              <a:schemeClr val="tx1"/>
            </a:fontRef>
          </p:style>
        </p:cxnSp>
        <p:cxnSp>
          <p:nvCxnSpPr>
            <p:cNvPr id="91" name="Connecteur droit 90">
              <a:extLst>
                <a:ext uri="{FF2B5EF4-FFF2-40B4-BE49-F238E27FC236}">
                  <a16:creationId xmlns:a16="http://schemas.microsoft.com/office/drawing/2014/main" xmlns="" id="{58142C54-67DA-41BB-B3A4-A158061B5E50}"/>
                </a:ext>
              </a:extLst>
            </p:cNvPr>
            <p:cNvCxnSpPr/>
            <p:nvPr/>
          </p:nvCxnSpPr>
          <p:spPr>
            <a:xfrm flipH="1">
              <a:off x="3193427" y="5475889"/>
              <a:ext cx="35975" cy="70830"/>
            </a:xfrm>
            <a:prstGeom prst="line">
              <a:avLst/>
            </a:prstGeom>
            <a:ln w="12700"/>
          </p:spPr>
          <p:style>
            <a:lnRef idx="1">
              <a:schemeClr val="dk1"/>
            </a:lnRef>
            <a:fillRef idx="0">
              <a:schemeClr val="dk1"/>
            </a:fillRef>
            <a:effectRef idx="0">
              <a:schemeClr val="dk1"/>
            </a:effectRef>
            <a:fontRef idx="minor">
              <a:schemeClr val="tx1"/>
            </a:fontRef>
          </p:style>
        </p:cxnSp>
        <p:cxnSp>
          <p:nvCxnSpPr>
            <p:cNvPr id="92" name="Connecteur droit 91">
              <a:extLst>
                <a:ext uri="{FF2B5EF4-FFF2-40B4-BE49-F238E27FC236}">
                  <a16:creationId xmlns:a16="http://schemas.microsoft.com/office/drawing/2014/main" xmlns="" id="{2AD5BE3C-97FF-403F-8EAB-C48644AB742D}"/>
                </a:ext>
              </a:extLst>
            </p:cNvPr>
            <p:cNvCxnSpPr/>
            <p:nvPr/>
          </p:nvCxnSpPr>
          <p:spPr>
            <a:xfrm flipH="1">
              <a:off x="3258198" y="5475889"/>
              <a:ext cx="35975" cy="70830"/>
            </a:xfrm>
            <a:prstGeom prst="line">
              <a:avLst/>
            </a:prstGeom>
            <a:ln w="12700"/>
          </p:spPr>
          <p:style>
            <a:lnRef idx="1">
              <a:schemeClr val="dk1"/>
            </a:lnRef>
            <a:fillRef idx="0">
              <a:schemeClr val="dk1"/>
            </a:fillRef>
            <a:effectRef idx="0">
              <a:schemeClr val="dk1"/>
            </a:effectRef>
            <a:fontRef idx="minor">
              <a:schemeClr val="tx1"/>
            </a:fontRef>
          </p:style>
        </p:cxnSp>
        <p:cxnSp>
          <p:nvCxnSpPr>
            <p:cNvPr id="93" name="Connecteur droit 92">
              <a:extLst>
                <a:ext uri="{FF2B5EF4-FFF2-40B4-BE49-F238E27FC236}">
                  <a16:creationId xmlns:a16="http://schemas.microsoft.com/office/drawing/2014/main" xmlns="" id="{C1A9A76E-5F08-4CEC-8F8E-43C658C896D1}"/>
                </a:ext>
              </a:extLst>
            </p:cNvPr>
            <p:cNvCxnSpPr/>
            <p:nvPr/>
          </p:nvCxnSpPr>
          <p:spPr>
            <a:xfrm flipH="1">
              <a:off x="3313014" y="5475889"/>
              <a:ext cx="35975" cy="70830"/>
            </a:xfrm>
            <a:prstGeom prst="line">
              <a:avLst/>
            </a:prstGeom>
            <a:ln w="12700"/>
          </p:spPr>
          <p:style>
            <a:lnRef idx="1">
              <a:schemeClr val="dk1"/>
            </a:lnRef>
            <a:fillRef idx="0">
              <a:schemeClr val="dk1"/>
            </a:fillRef>
            <a:effectRef idx="0">
              <a:schemeClr val="dk1"/>
            </a:effectRef>
            <a:fontRef idx="minor">
              <a:schemeClr val="tx1"/>
            </a:fontRef>
          </p:style>
        </p:cxnSp>
        <p:sp>
          <p:nvSpPr>
            <p:cNvPr id="144" name="Flèche : droite 143">
              <a:extLst>
                <a:ext uri="{FF2B5EF4-FFF2-40B4-BE49-F238E27FC236}">
                  <a16:creationId xmlns:a16="http://schemas.microsoft.com/office/drawing/2014/main" xmlns="" id="{83AC924E-66AA-47F3-9EA1-EB152828AB21}"/>
                </a:ext>
              </a:extLst>
            </p:cNvPr>
            <p:cNvSpPr/>
            <p:nvPr/>
          </p:nvSpPr>
          <p:spPr>
            <a:xfrm flipH="1">
              <a:off x="1703759" y="6197836"/>
              <a:ext cx="463365" cy="155265"/>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5" name="Flèche : courbe vers la gauche 144">
              <a:extLst>
                <a:ext uri="{FF2B5EF4-FFF2-40B4-BE49-F238E27FC236}">
                  <a16:creationId xmlns:a16="http://schemas.microsoft.com/office/drawing/2014/main" xmlns="" id="{CE8CA4D0-9F74-4D82-86B9-0F5DB1BDA448}"/>
                </a:ext>
              </a:extLst>
            </p:cNvPr>
            <p:cNvSpPr/>
            <p:nvPr/>
          </p:nvSpPr>
          <p:spPr>
            <a:xfrm rot="2452261" flipH="1" flipV="1">
              <a:off x="1817244" y="5496572"/>
              <a:ext cx="243319" cy="436829"/>
            </a:xfrm>
            <a:prstGeom prst="curvedLef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46" name="Flèche : courbe vers la gauche 145">
              <a:extLst>
                <a:ext uri="{FF2B5EF4-FFF2-40B4-BE49-F238E27FC236}">
                  <a16:creationId xmlns:a16="http://schemas.microsoft.com/office/drawing/2014/main" xmlns="" id="{564B2BDE-D85E-4BD6-AC51-60826590749E}"/>
                </a:ext>
              </a:extLst>
            </p:cNvPr>
            <p:cNvSpPr/>
            <p:nvPr/>
          </p:nvSpPr>
          <p:spPr>
            <a:xfrm rot="16388053" flipV="1">
              <a:off x="2110746" y="4718943"/>
              <a:ext cx="276299" cy="601053"/>
            </a:xfrm>
            <a:prstGeom prst="curvedLeft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sp>
        <p:nvSpPr>
          <p:cNvPr id="150" name="ZoneTexte 149">
            <a:extLst>
              <a:ext uri="{FF2B5EF4-FFF2-40B4-BE49-F238E27FC236}">
                <a16:creationId xmlns:a16="http://schemas.microsoft.com/office/drawing/2014/main" xmlns="" id="{C7808F3D-2BFA-476D-8CEF-AA8BB6368F70}"/>
              </a:ext>
            </a:extLst>
          </p:cNvPr>
          <p:cNvSpPr txBox="1"/>
          <p:nvPr/>
        </p:nvSpPr>
        <p:spPr>
          <a:xfrm>
            <a:off x="3938863" y="3979384"/>
            <a:ext cx="2754472" cy="461665"/>
          </a:xfrm>
          <a:prstGeom prst="rect">
            <a:avLst/>
          </a:prstGeom>
          <a:noFill/>
        </p:spPr>
        <p:txBody>
          <a:bodyPr wrap="square" rtlCol="0">
            <a:spAutoFit/>
          </a:bodyPr>
          <a:lstStyle/>
          <a:p>
            <a:r>
              <a:rPr lang="fr-FR" sz="1200" dirty="0"/>
              <a:t>Schéma cinématique du verrouillage</a:t>
            </a:r>
          </a:p>
        </p:txBody>
      </p:sp>
      <p:sp>
        <p:nvSpPr>
          <p:cNvPr id="151" name="ZoneTexte 150">
            <a:extLst>
              <a:ext uri="{FF2B5EF4-FFF2-40B4-BE49-F238E27FC236}">
                <a16:creationId xmlns:a16="http://schemas.microsoft.com/office/drawing/2014/main" xmlns="" id="{7C7DC85E-17ED-404C-B11A-C86A19232E86}"/>
              </a:ext>
            </a:extLst>
          </p:cNvPr>
          <p:cNvSpPr txBox="1"/>
          <p:nvPr/>
        </p:nvSpPr>
        <p:spPr>
          <a:xfrm>
            <a:off x="1329553" y="6483591"/>
            <a:ext cx="2754472" cy="276999"/>
          </a:xfrm>
          <a:prstGeom prst="rect">
            <a:avLst/>
          </a:prstGeom>
          <a:noFill/>
        </p:spPr>
        <p:txBody>
          <a:bodyPr wrap="square" rtlCol="0">
            <a:spAutoFit/>
          </a:bodyPr>
          <a:lstStyle/>
          <a:p>
            <a:r>
              <a:rPr lang="fr-FR" sz="1200" dirty="0"/>
              <a:t>A l’ouverture de la porte</a:t>
            </a:r>
          </a:p>
        </p:txBody>
      </p:sp>
      <p:sp>
        <p:nvSpPr>
          <p:cNvPr id="152" name="ZoneTexte 151">
            <a:extLst>
              <a:ext uri="{FF2B5EF4-FFF2-40B4-BE49-F238E27FC236}">
                <a16:creationId xmlns:a16="http://schemas.microsoft.com/office/drawing/2014/main" xmlns="" id="{A5431F59-7B5A-44BD-A655-C454F0A140C9}"/>
              </a:ext>
            </a:extLst>
          </p:cNvPr>
          <p:cNvSpPr txBox="1"/>
          <p:nvPr/>
        </p:nvSpPr>
        <p:spPr>
          <a:xfrm>
            <a:off x="4472074" y="6430908"/>
            <a:ext cx="2754472" cy="276999"/>
          </a:xfrm>
          <a:prstGeom prst="rect">
            <a:avLst/>
          </a:prstGeom>
          <a:noFill/>
        </p:spPr>
        <p:txBody>
          <a:bodyPr wrap="square" rtlCol="0">
            <a:spAutoFit/>
          </a:bodyPr>
          <a:lstStyle/>
          <a:p>
            <a:r>
              <a:rPr lang="fr-FR" sz="1200" dirty="0"/>
              <a:t>A la fermeture de la porte</a:t>
            </a:r>
          </a:p>
        </p:txBody>
      </p:sp>
      <p:sp>
        <p:nvSpPr>
          <p:cNvPr id="131" name="ZoneTexte 130">
            <a:extLst>
              <a:ext uri="{FF2B5EF4-FFF2-40B4-BE49-F238E27FC236}">
                <a16:creationId xmlns:a16="http://schemas.microsoft.com/office/drawing/2014/main" xmlns="" id="{7F9B1CD3-8FDC-4212-90E0-E29DE2E85E5E}"/>
              </a:ext>
            </a:extLst>
          </p:cNvPr>
          <p:cNvSpPr txBox="1"/>
          <p:nvPr/>
        </p:nvSpPr>
        <p:spPr>
          <a:xfrm>
            <a:off x="2795210" y="269011"/>
            <a:ext cx="2708967" cy="369332"/>
          </a:xfrm>
          <a:prstGeom prst="rect">
            <a:avLst/>
          </a:prstGeom>
          <a:noFill/>
          <a:ln>
            <a:solidFill>
              <a:schemeClr val="tx1"/>
            </a:solidFill>
          </a:ln>
        </p:spPr>
        <p:txBody>
          <a:bodyPr wrap="square" rtlCol="0">
            <a:spAutoFit/>
          </a:bodyPr>
          <a:lstStyle/>
          <a:p>
            <a:pPr algn="ctr"/>
            <a:r>
              <a:rPr lang="fr-FR" b="1" dirty="0"/>
              <a:t>Interdire l’accès forcé</a:t>
            </a:r>
          </a:p>
        </p:txBody>
      </p:sp>
    </p:spTree>
    <p:extLst>
      <p:ext uri="{BB962C8B-B14F-4D97-AF65-F5344CB8AC3E}">
        <p14:creationId xmlns:p14="http://schemas.microsoft.com/office/powerpoint/2010/main" xmlns="" val="151919452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Résultat de recherche d'images pour &quot;pièce détaché porte garage hormann&quot;">
            <a:extLst>
              <a:ext uri="{FF2B5EF4-FFF2-40B4-BE49-F238E27FC236}">
                <a16:creationId xmlns:a16="http://schemas.microsoft.com/office/drawing/2014/main" xmlns="" id="{B0F65D84-0048-40E3-9A06-C4D6FB704642}"/>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541917" y="1137088"/>
            <a:ext cx="1809750" cy="2524125"/>
          </a:xfrm>
          <a:prstGeom prst="rect">
            <a:avLst/>
          </a:prstGeom>
          <a:noFill/>
          <a:extLst>
            <a:ext uri="{909E8E84-426E-40DD-AFC4-6F175D3DCCD1}">
              <a14:hiddenFill xmlns:a14="http://schemas.microsoft.com/office/drawing/2010/main" xmlns="">
                <a:solidFill>
                  <a:srgbClr val="FFFFFF"/>
                </a:solidFill>
              </a14:hiddenFill>
            </a:ext>
          </a:extLst>
        </p:spPr>
      </p:pic>
      <p:sp>
        <p:nvSpPr>
          <p:cNvPr id="3" name="ZoneTexte 2">
            <a:extLst>
              <a:ext uri="{FF2B5EF4-FFF2-40B4-BE49-F238E27FC236}">
                <a16:creationId xmlns:a16="http://schemas.microsoft.com/office/drawing/2014/main" xmlns="" id="{BBA09CF1-FE3C-490F-9365-1F28881964C3}"/>
              </a:ext>
            </a:extLst>
          </p:cNvPr>
          <p:cNvSpPr txBox="1"/>
          <p:nvPr/>
        </p:nvSpPr>
        <p:spPr>
          <a:xfrm>
            <a:off x="2627546" y="623704"/>
            <a:ext cx="3326687" cy="369332"/>
          </a:xfrm>
          <a:prstGeom prst="rect">
            <a:avLst/>
          </a:prstGeom>
          <a:noFill/>
        </p:spPr>
        <p:txBody>
          <a:bodyPr wrap="square" rtlCol="0">
            <a:spAutoFit/>
          </a:bodyPr>
          <a:lstStyle/>
          <a:p>
            <a:r>
              <a:rPr lang="fr-FR" b="1" dirty="0"/>
              <a:t>Débrayage manuel</a:t>
            </a:r>
          </a:p>
        </p:txBody>
      </p:sp>
      <p:pic>
        <p:nvPicPr>
          <p:cNvPr id="5" name="Image 4">
            <a:extLst>
              <a:ext uri="{FF2B5EF4-FFF2-40B4-BE49-F238E27FC236}">
                <a16:creationId xmlns:a16="http://schemas.microsoft.com/office/drawing/2014/main" xmlns="" id="{44E40C66-5F13-4FC0-B814-82CB145A13ED}"/>
              </a:ext>
            </a:extLst>
          </p:cNvPr>
          <p:cNvPicPr>
            <a:picLocks noChangeAspect="1"/>
          </p:cNvPicPr>
          <p:nvPr/>
        </p:nvPicPr>
        <p:blipFill>
          <a:blip r:embed="rId3"/>
          <a:stretch>
            <a:fillRect/>
          </a:stretch>
        </p:blipFill>
        <p:spPr>
          <a:xfrm>
            <a:off x="3702542" y="1055121"/>
            <a:ext cx="6382641" cy="2419688"/>
          </a:xfrm>
          <a:prstGeom prst="rect">
            <a:avLst/>
          </a:prstGeom>
        </p:spPr>
      </p:pic>
      <p:pic>
        <p:nvPicPr>
          <p:cNvPr id="7" name="Image 6">
            <a:extLst>
              <a:ext uri="{FF2B5EF4-FFF2-40B4-BE49-F238E27FC236}">
                <a16:creationId xmlns:a16="http://schemas.microsoft.com/office/drawing/2014/main" xmlns="" id="{005CD1AA-05EE-41E2-AC2E-E3C8F3714CED}"/>
              </a:ext>
            </a:extLst>
          </p:cNvPr>
          <p:cNvPicPr>
            <a:picLocks noChangeAspect="1"/>
          </p:cNvPicPr>
          <p:nvPr/>
        </p:nvPicPr>
        <p:blipFill>
          <a:blip r:embed="rId4"/>
          <a:stretch>
            <a:fillRect/>
          </a:stretch>
        </p:blipFill>
        <p:spPr>
          <a:xfrm>
            <a:off x="3397096" y="4476661"/>
            <a:ext cx="6296904" cy="2276793"/>
          </a:xfrm>
          <a:prstGeom prst="rect">
            <a:avLst/>
          </a:prstGeom>
        </p:spPr>
      </p:pic>
      <p:pic>
        <p:nvPicPr>
          <p:cNvPr id="8" name="Image 7">
            <a:extLst>
              <a:ext uri="{FF2B5EF4-FFF2-40B4-BE49-F238E27FC236}">
                <a16:creationId xmlns:a16="http://schemas.microsoft.com/office/drawing/2014/main" xmlns="" id="{9A67FFC7-0EA7-4CCB-9046-214020D2CF3E}"/>
              </a:ext>
            </a:extLst>
          </p:cNvPr>
          <p:cNvPicPr>
            <a:picLocks noChangeAspect="1"/>
          </p:cNvPicPr>
          <p:nvPr/>
        </p:nvPicPr>
        <p:blipFill>
          <a:blip r:embed="rId5"/>
          <a:stretch>
            <a:fillRect/>
          </a:stretch>
        </p:blipFill>
        <p:spPr>
          <a:xfrm rot="5400000">
            <a:off x="9313000" y="4086454"/>
            <a:ext cx="3048000" cy="2286000"/>
          </a:xfrm>
          <a:prstGeom prst="rect">
            <a:avLst/>
          </a:prstGeom>
        </p:spPr>
      </p:pic>
      <p:sp>
        <p:nvSpPr>
          <p:cNvPr id="9" name="ZoneTexte 8">
            <a:extLst>
              <a:ext uri="{FF2B5EF4-FFF2-40B4-BE49-F238E27FC236}">
                <a16:creationId xmlns:a16="http://schemas.microsoft.com/office/drawing/2014/main" xmlns="" id="{2545CA82-9E44-479A-977E-15AB8C92FB73}"/>
              </a:ext>
            </a:extLst>
          </p:cNvPr>
          <p:cNvSpPr txBox="1"/>
          <p:nvPr/>
        </p:nvSpPr>
        <p:spPr>
          <a:xfrm>
            <a:off x="1102875" y="4107329"/>
            <a:ext cx="3326687" cy="369332"/>
          </a:xfrm>
          <a:prstGeom prst="rect">
            <a:avLst/>
          </a:prstGeom>
          <a:noFill/>
        </p:spPr>
        <p:txBody>
          <a:bodyPr wrap="square" rtlCol="0">
            <a:spAutoFit/>
          </a:bodyPr>
          <a:lstStyle/>
          <a:p>
            <a:r>
              <a:rPr lang="fr-FR" b="1" dirty="0"/>
              <a:t>Embrayage automatique</a:t>
            </a:r>
          </a:p>
        </p:txBody>
      </p:sp>
      <p:sp>
        <p:nvSpPr>
          <p:cNvPr id="10" name="ZoneTexte 9">
            <a:extLst>
              <a:ext uri="{FF2B5EF4-FFF2-40B4-BE49-F238E27FC236}">
                <a16:creationId xmlns:a16="http://schemas.microsoft.com/office/drawing/2014/main" xmlns="" id="{9756DEB4-2765-49FC-BEA6-560879B54175}"/>
              </a:ext>
            </a:extLst>
          </p:cNvPr>
          <p:cNvSpPr txBox="1"/>
          <p:nvPr/>
        </p:nvSpPr>
        <p:spPr>
          <a:xfrm>
            <a:off x="3055507" y="259630"/>
            <a:ext cx="4812585" cy="369332"/>
          </a:xfrm>
          <a:prstGeom prst="rect">
            <a:avLst/>
          </a:prstGeom>
          <a:noFill/>
          <a:ln>
            <a:solidFill>
              <a:schemeClr val="tx1"/>
            </a:solidFill>
          </a:ln>
        </p:spPr>
        <p:txBody>
          <a:bodyPr wrap="square" rtlCol="0">
            <a:spAutoFit/>
          </a:bodyPr>
          <a:lstStyle/>
          <a:p>
            <a:pPr algn="ctr"/>
            <a:r>
              <a:rPr lang="fr-FR" b="1" dirty="0"/>
              <a:t>Désolidariser le chariot de la courroie </a:t>
            </a:r>
          </a:p>
        </p:txBody>
      </p:sp>
    </p:spTree>
    <p:extLst>
      <p:ext uri="{BB962C8B-B14F-4D97-AF65-F5344CB8AC3E}">
        <p14:creationId xmlns:p14="http://schemas.microsoft.com/office/powerpoint/2010/main" xmlns="" val="205401256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xmlns="" id="{847A0A16-113C-4F37-8081-E084E4BACC2A}"/>
              </a:ext>
            </a:extLst>
          </p:cNvPr>
          <p:cNvSpPr txBox="1"/>
          <p:nvPr/>
        </p:nvSpPr>
        <p:spPr>
          <a:xfrm>
            <a:off x="4848447" y="2753833"/>
            <a:ext cx="5316279" cy="769441"/>
          </a:xfrm>
          <a:prstGeom prst="rect">
            <a:avLst/>
          </a:prstGeom>
          <a:noFill/>
        </p:spPr>
        <p:txBody>
          <a:bodyPr wrap="square" rtlCol="0">
            <a:spAutoFit/>
          </a:bodyPr>
          <a:lstStyle/>
          <a:p>
            <a:r>
              <a:rPr lang="fr-FR" sz="4400" b="1" dirty="0"/>
              <a:t>Confort</a:t>
            </a:r>
          </a:p>
        </p:txBody>
      </p:sp>
    </p:spTree>
    <p:extLst>
      <p:ext uri="{BB962C8B-B14F-4D97-AF65-F5344CB8AC3E}">
        <p14:creationId xmlns:p14="http://schemas.microsoft.com/office/powerpoint/2010/main" xmlns="" val="13180193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exte&#10;&#10;Description générée automatiquement">
            <a:extLst>
              <a:ext uri="{FF2B5EF4-FFF2-40B4-BE49-F238E27FC236}">
                <a16:creationId xmlns:a16="http://schemas.microsoft.com/office/drawing/2014/main" xmlns="" id="{A76FA722-434C-4420-98CD-0D5012026352}"/>
              </a:ext>
            </a:extLst>
          </p:cNvPr>
          <p:cNvPicPr>
            <a:picLocks noChangeAspect="1"/>
          </p:cNvPicPr>
          <p:nvPr/>
        </p:nvPicPr>
        <p:blipFill>
          <a:blip r:embed="rId2"/>
          <a:stretch>
            <a:fillRect/>
          </a:stretch>
        </p:blipFill>
        <p:spPr>
          <a:xfrm>
            <a:off x="6610039" y="724720"/>
            <a:ext cx="4458322" cy="5992061"/>
          </a:xfrm>
          <a:prstGeom prst="rect">
            <a:avLst/>
          </a:prstGeom>
        </p:spPr>
      </p:pic>
      <p:pic>
        <p:nvPicPr>
          <p:cNvPr id="5" name="Image 4" descr="Une image contenant texte, intérieur, capture d’écran&#10;&#10;Description générée automatiquement">
            <a:extLst>
              <a:ext uri="{FF2B5EF4-FFF2-40B4-BE49-F238E27FC236}">
                <a16:creationId xmlns:a16="http://schemas.microsoft.com/office/drawing/2014/main" xmlns="" id="{7A6535E2-DCDB-4B35-8C14-D550A250C1AB}"/>
              </a:ext>
            </a:extLst>
          </p:cNvPr>
          <p:cNvPicPr>
            <a:picLocks noChangeAspect="1"/>
          </p:cNvPicPr>
          <p:nvPr/>
        </p:nvPicPr>
        <p:blipFill>
          <a:blip r:embed="rId3"/>
          <a:stretch>
            <a:fillRect/>
          </a:stretch>
        </p:blipFill>
        <p:spPr>
          <a:xfrm>
            <a:off x="1556592" y="724720"/>
            <a:ext cx="4315427" cy="6134956"/>
          </a:xfrm>
          <a:prstGeom prst="rect">
            <a:avLst/>
          </a:prstGeom>
        </p:spPr>
      </p:pic>
      <p:sp>
        <p:nvSpPr>
          <p:cNvPr id="6" name="ZoneTexte 5">
            <a:extLst>
              <a:ext uri="{FF2B5EF4-FFF2-40B4-BE49-F238E27FC236}">
                <a16:creationId xmlns:a16="http://schemas.microsoft.com/office/drawing/2014/main" xmlns="" id="{5676AD9C-3007-4F28-95E6-700DB04E7CB1}"/>
              </a:ext>
            </a:extLst>
          </p:cNvPr>
          <p:cNvSpPr txBox="1"/>
          <p:nvPr/>
        </p:nvSpPr>
        <p:spPr>
          <a:xfrm>
            <a:off x="2659444" y="251564"/>
            <a:ext cx="3326687" cy="369332"/>
          </a:xfrm>
          <a:prstGeom prst="rect">
            <a:avLst/>
          </a:prstGeom>
          <a:noFill/>
        </p:spPr>
        <p:txBody>
          <a:bodyPr wrap="square" rtlCol="0">
            <a:spAutoFit/>
          </a:bodyPr>
          <a:lstStyle/>
          <a:p>
            <a:r>
              <a:rPr lang="fr-FR" b="1" dirty="0"/>
              <a:t>Fiabilité et simplicité</a:t>
            </a:r>
          </a:p>
        </p:txBody>
      </p:sp>
    </p:spTree>
    <p:extLst>
      <p:ext uri="{BB962C8B-B14F-4D97-AF65-F5344CB8AC3E}">
        <p14:creationId xmlns:p14="http://schemas.microsoft.com/office/powerpoint/2010/main" xmlns="" val="408604605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able&#10;&#10;Description générée automatiquement">
            <a:extLst>
              <a:ext uri="{FF2B5EF4-FFF2-40B4-BE49-F238E27FC236}">
                <a16:creationId xmlns:a16="http://schemas.microsoft.com/office/drawing/2014/main" xmlns="" id="{D3CEC1B4-5C47-425A-8399-D03A6F2B5EAA}"/>
              </a:ext>
            </a:extLst>
          </p:cNvPr>
          <p:cNvPicPr>
            <a:picLocks noChangeAspect="1"/>
          </p:cNvPicPr>
          <p:nvPr/>
        </p:nvPicPr>
        <p:blipFill>
          <a:blip r:embed="rId2"/>
          <a:stretch>
            <a:fillRect/>
          </a:stretch>
        </p:blipFill>
        <p:spPr>
          <a:xfrm>
            <a:off x="7138008" y="0"/>
            <a:ext cx="4468982" cy="6863503"/>
          </a:xfrm>
          <a:prstGeom prst="rect">
            <a:avLst/>
          </a:prstGeom>
        </p:spPr>
      </p:pic>
      <p:sp>
        <p:nvSpPr>
          <p:cNvPr id="4" name="ZoneTexte 3">
            <a:extLst>
              <a:ext uri="{FF2B5EF4-FFF2-40B4-BE49-F238E27FC236}">
                <a16:creationId xmlns:a16="http://schemas.microsoft.com/office/drawing/2014/main" xmlns="" id="{A0F09CA0-3301-469F-A86D-ECE3E8911654}"/>
              </a:ext>
            </a:extLst>
          </p:cNvPr>
          <p:cNvSpPr txBox="1"/>
          <p:nvPr/>
        </p:nvSpPr>
        <p:spPr>
          <a:xfrm>
            <a:off x="2248547" y="2770118"/>
            <a:ext cx="4257502" cy="369332"/>
          </a:xfrm>
          <a:prstGeom prst="rect">
            <a:avLst/>
          </a:prstGeom>
          <a:noFill/>
        </p:spPr>
        <p:txBody>
          <a:bodyPr wrap="square" rtlCol="0">
            <a:spAutoFit/>
          </a:bodyPr>
          <a:lstStyle/>
          <a:p>
            <a:r>
              <a:rPr lang="fr-FR" b="1" dirty="0"/>
              <a:t>Caractéristiques techniques</a:t>
            </a:r>
          </a:p>
        </p:txBody>
      </p:sp>
    </p:spTree>
    <p:extLst>
      <p:ext uri="{BB962C8B-B14F-4D97-AF65-F5344CB8AC3E}">
        <p14:creationId xmlns:p14="http://schemas.microsoft.com/office/powerpoint/2010/main" xmlns="" val="273585285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780C0720-F035-429C-A41B-484275555C33}"/>
              </a:ext>
            </a:extLst>
          </p:cNvPr>
          <p:cNvPicPr>
            <a:picLocks noChangeAspect="1"/>
          </p:cNvPicPr>
          <p:nvPr/>
        </p:nvPicPr>
        <p:blipFill>
          <a:blip r:embed="rId2"/>
          <a:stretch>
            <a:fillRect/>
          </a:stretch>
        </p:blipFill>
        <p:spPr>
          <a:xfrm>
            <a:off x="1867846" y="892091"/>
            <a:ext cx="4228175" cy="5965909"/>
          </a:xfrm>
          <a:prstGeom prst="rect">
            <a:avLst/>
          </a:prstGeom>
        </p:spPr>
      </p:pic>
      <p:pic>
        <p:nvPicPr>
          <p:cNvPr id="5" name="Image 4">
            <a:extLst>
              <a:ext uri="{FF2B5EF4-FFF2-40B4-BE49-F238E27FC236}">
                <a16:creationId xmlns:a16="http://schemas.microsoft.com/office/drawing/2014/main" xmlns="" id="{502364C5-7766-4586-9849-03711EECADE4}"/>
              </a:ext>
            </a:extLst>
          </p:cNvPr>
          <p:cNvPicPr>
            <a:picLocks noChangeAspect="1"/>
          </p:cNvPicPr>
          <p:nvPr/>
        </p:nvPicPr>
        <p:blipFill>
          <a:blip r:embed="rId3"/>
          <a:stretch>
            <a:fillRect/>
          </a:stretch>
        </p:blipFill>
        <p:spPr>
          <a:xfrm>
            <a:off x="7163270" y="892091"/>
            <a:ext cx="4372585" cy="5896798"/>
          </a:xfrm>
          <a:prstGeom prst="rect">
            <a:avLst/>
          </a:prstGeom>
        </p:spPr>
      </p:pic>
      <p:sp>
        <p:nvSpPr>
          <p:cNvPr id="7" name="ZoneTexte 6">
            <a:extLst>
              <a:ext uri="{FF2B5EF4-FFF2-40B4-BE49-F238E27FC236}">
                <a16:creationId xmlns:a16="http://schemas.microsoft.com/office/drawing/2014/main" xmlns="" id="{4EB2340A-7EE1-4B41-B281-4E37948F4C97}"/>
              </a:ext>
            </a:extLst>
          </p:cNvPr>
          <p:cNvSpPr txBox="1"/>
          <p:nvPr/>
        </p:nvSpPr>
        <p:spPr>
          <a:xfrm>
            <a:off x="5521027" y="377791"/>
            <a:ext cx="2636875" cy="369332"/>
          </a:xfrm>
          <a:prstGeom prst="rect">
            <a:avLst/>
          </a:prstGeom>
          <a:noFill/>
        </p:spPr>
        <p:txBody>
          <a:bodyPr wrap="square" rtlCol="0">
            <a:spAutoFit/>
          </a:bodyPr>
          <a:lstStyle/>
          <a:p>
            <a:r>
              <a:rPr lang="fr-FR" b="1" dirty="0"/>
              <a:t>Rassurer le client…</a:t>
            </a:r>
          </a:p>
        </p:txBody>
      </p:sp>
    </p:spTree>
    <p:extLst>
      <p:ext uri="{BB962C8B-B14F-4D97-AF65-F5344CB8AC3E}">
        <p14:creationId xmlns:p14="http://schemas.microsoft.com/office/powerpoint/2010/main" xmlns="" val="117621572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xmlns="" id="{E74F4D88-4C94-4930-9821-3EC0D037A6D8}"/>
              </a:ext>
            </a:extLst>
          </p:cNvPr>
          <p:cNvSpPr txBox="1"/>
          <p:nvPr/>
        </p:nvSpPr>
        <p:spPr>
          <a:xfrm>
            <a:off x="3763925" y="2713557"/>
            <a:ext cx="6273210" cy="646331"/>
          </a:xfrm>
          <a:prstGeom prst="rect">
            <a:avLst/>
          </a:prstGeom>
          <a:noFill/>
        </p:spPr>
        <p:txBody>
          <a:bodyPr wrap="square" rtlCol="0">
            <a:spAutoFit/>
          </a:bodyPr>
          <a:lstStyle/>
          <a:p>
            <a:r>
              <a:rPr lang="fr-FR" sz="3600" b="1" dirty="0"/>
              <a:t>Merci pour votre écoute…</a:t>
            </a:r>
          </a:p>
        </p:txBody>
      </p:sp>
    </p:spTree>
    <p:extLst>
      <p:ext uri="{BB962C8B-B14F-4D97-AF65-F5344CB8AC3E}">
        <p14:creationId xmlns:p14="http://schemas.microsoft.com/office/powerpoint/2010/main" xmlns="" val="331932634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ésultat de recherche d'images pour &quot;éclaté motorisation porte de garage&quot;">
            <a:extLst>
              <a:ext uri="{FF2B5EF4-FFF2-40B4-BE49-F238E27FC236}">
                <a16:creationId xmlns:a16="http://schemas.microsoft.com/office/drawing/2014/main" xmlns="" id="{FC689FCF-5261-41AE-A86C-4982520A8668}"/>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52109" y="-228046"/>
            <a:ext cx="6426354" cy="5094767"/>
          </a:xfrm>
          <a:prstGeom prst="rect">
            <a:avLst/>
          </a:prstGeom>
          <a:noFill/>
          <a:extLst>
            <a:ext uri="{909E8E84-426E-40DD-AFC4-6F175D3DCCD1}">
              <a14:hiddenFill xmlns:a14="http://schemas.microsoft.com/office/drawing/2010/main" xmlns="">
                <a:solidFill>
                  <a:srgbClr val="FFFFFF"/>
                </a:solidFill>
              </a14:hiddenFill>
            </a:ext>
          </a:extLst>
        </p:spPr>
      </p:pic>
      <p:pic>
        <p:nvPicPr>
          <p:cNvPr id="2" name="Image 1">
            <a:extLst>
              <a:ext uri="{FF2B5EF4-FFF2-40B4-BE49-F238E27FC236}">
                <a16:creationId xmlns:a16="http://schemas.microsoft.com/office/drawing/2014/main" xmlns="" id="{C2891B96-C276-4C4C-B045-448ED50E033A}"/>
              </a:ext>
            </a:extLst>
          </p:cNvPr>
          <p:cNvPicPr>
            <a:picLocks noChangeAspect="1"/>
          </p:cNvPicPr>
          <p:nvPr/>
        </p:nvPicPr>
        <p:blipFill>
          <a:blip r:embed="rId3"/>
          <a:stretch>
            <a:fillRect/>
          </a:stretch>
        </p:blipFill>
        <p:spPr>
          <a:xfrm rot="10800000">
            <a:off x="4691908" y="-97465"/>
            <a:ext cx="6960276" cy="5541335"/>
          </a:xfrm>
          <a:prstGeom prst="rect">
            <a:avLst/>
          </a:prstGeom>
        </p:spPr>
      </p:pic>
      <p:pic>
        <p:nvPicPr>
          <p:cNvPr id="4100" name="Picture 4" descr="Résultat de recherche d'images pour &quot;éclaté motorisation porte de garage&quot;">
            <a:extLst>
              <a:ext uri="{FF2B5EF4-FFF2-40B4-BE49-F238E27FC236}">
                <a16:creationId xmlns:a16="http://schemas.microsoft.com/office/drawing/2014/main" xmlns="" id="{34FAD4CA-6B81-44A2-AA9C-E9F2AB875132}"/>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206558" y="3039987"/>
            <a:ext cx="2066925" cy="2219325"/>
          </a:xfrm>
          <a:prstGeom prst="rect">
            <a:avLst/>
          </a:prstGeom>
          <a:noFill/>
          <a:extLst>
            <a:ext uri="{909E8E84-426E-40DD-AFC4-6F175D3DCCD1}">
              <a14:hiddenFill xmlns:a14="http://schemas.microsoft.com/office/drawing/2010/main" xmlns="">
                <a:solidFill>
                  <a:srgbClr val="FFFFFF"/>
                </a:solidFill>
              </a14:hiddenFill>
            </a:ext>
          </a:extLst>
        </p:spPr>
      </p:pic>
      <p:pic>
        <p:nvPicPr>
          <p:cNvPr id="4102" name="Picture 6" descr="Résultat de recherche d'images pour &quot;pièce détaché porte garage hormann&quot;">
            <a:extLst>
              <a:ext uri="{FF2B5EF4-FFF2-40B4-BE49-F238E27FC236}">
                <a16:creationId xmlns:a16="http://schemas.microsoft.com/office/drawing/2014/main" xmlns="" id="{460F63CB-72E3-4300-B84A-977355ADA2CD}"/>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8656215" y="3589903"/>
            <a:ext cx="2495550" cy="1828800"/>
          </a:xfrm>
          <a:prstGeom prst="rect">
            <a:avLst/>
          </a:prstGeom>
          <a:noFill/>
          <a:extLst>
            <a:ext uri="{909E8E84-426E-40DD-AFC4-6F175D3DCCD1}">
              <a14:hiddenFill xmlns:a14="http://schemas.microsoft.com/office/drawing/2010/main" xmlns="">
                <a:solidFill>
                  <a:srgbClr val="FFFFFF"/>
                </a:solidFill>
              </a14:hiddenFill>
            </a:ext>
          </a:extLst>
        </p:spPr>
      </p:pic>
      <p:pic>
        <p:nvPicPr>
          <p:cNvPr id="4104" name="Picture 8" descr="Résultat de recherche d'images pour &quot;pièce détaché porte garage hormann&quot;">
            <a:extLst>
              <a:ext uri="{FF2B5EF4-FFF2-40B4-BE49-F238E27FC236}">
                <a16:creationId xmlns:a16="http://schemas.microsoft.com/office/drawing/2014/main" xmlns="" id="{B9020B9E-15EC-4515-83C6-E5EDCC25C624}"/>
              </a:ext>
            </a:extLst>
          </p:cNvPr>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1988519" y="2969353"/>
            <a:ext cx="1809750" cy="25241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8857198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DDFF6ABE-2A58-479F-A9FC-AEFAC73FBCAE}"/>
              </a:ext>
            </a:extLst>
          </p:cNvPr>
          <p:cNvPicPr>
            <a:picLocks noChangeAspect="1"/>
          </p:cNvPicPr>
          <p:nvPr/>
        </p:nvPicPr>
        <p:blipFill>
          <a:blip r:embed="rId2"/>
          <a:stretch>
            <a:fillRect/>
          </a:stretch>
        </p:blipFill>
        <p:spPr>
          <a:xfrm>
            <a:off x="7658950" y="501058"/>
            <a:ext cx="4096322" cy="5830114"/>
          </a:xfrm>
          <a:prstGeom prst="rect">
            <a:avLst/>
          </a:prstGeom>
        </p:spPr>
      </p:pic>
      <p:pic>
        <p:nvPicPr>
          <p:cNvPr id="5" name="Image 4">
            <a:extLst>
              <a:ext uri="{FF2B5EF4-FFF2-40B4-BE49-F238E27FC236}">
                <a16:creationId xmlns:a16="http://schemas.microsoft.com/office/drawing/2014/main" xmlns="" id="{57EFDBDA-6B86-4BC9-9B03-885FCA77EEDB}"/>
              </a:ext>
            </a:extLst>
          </p:cNvPr>
          <p:cNvPicPr>
            <a:picLocks noChangeAspect="1"/>
          </p:cNvPicPr>
          <p:nvPr/>
        </p:nvPicPr>
        <p:blipFill>
          <a:blip r:embed="rId3"/>
          <a:stretch>
            <a:fillRect/>
          </a:stretch>
        </p:blipFill>
        <p:spPr>
          <a:xfrm>
            <a:off x="3800237" y="1094571"/>
            <a:ext cx="4105848" cy="5763429"/>
          </a:xfrm>
          <a:prstGeom prst="rect">
            <a:avLst/>
          </a:prstGeom>
        </p:spPr>
      </p:pic>
      <p:pic>
        <p:nvPicPr>
          <p:cNvPr id="7" name="Image 6">
            <a:extLst>
              <a:ext uri="{FF2B5EF4-FFF2-40B4-BE49-F238E27FC236}">
                <a16:creationId xmlns:a16="http://schemas.microsoft.com/office/drawing/2014/main" xmlns="" id="{0120B9C2-7C1F-4406-8B0B-ED402A0CFDC8}"/>
              </a:ext>
            </a:extLst>
          </p:cNvPr>
          <p:cNvPicPr>
            <a:picLocks noChangeAspect="1"/>
          </p:cNvPicPr>
          <p:nvPr/>
        </p:nvPicPr>
        <p:blipFill>
          <a:blip r:embed="rId4"/>
          <a:stretch>
            <a:fillRect/>
          </a:stretch>
        </p:blipFill>
        <p:spPr>
          <a:xfrm>
            <a:off x="-48950" y="1094571"/>
            <a:ext cx="4105848" cy="5639587"/>
          </a:xfrm>
          <a:prstGeom prst="rect">
            <a:avLst/>
          </a:prstGeom>
        </p:spPr>
      </p:pic>
    </p:spTree>
    <p:extLst>
      <p:ext uri="{BB962C8B-B14F-4D97-AF65-F5344CB8AC3E}">
        <p14:creationId xmlns:p14="http://schemas.microsoft.com/office/powerpoint/2010/main" xmlns="" val="2657393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B6B1F20B-FC5E-5030-EAC9-77FD7B927103}"/>
              </a:ext>
            </a:extLst>
          </p:cNvPr>
          <p:cNvPicPr>
            <a:picLocks noChangeAspect="1"/>
          </p:cNvPicPr>
          <p:nvPr/>
        </p:nvPicPr>
        <p:blipFill rotWithShape="1">
          <a:blip r:embed="rId2"/>
          <a:srcRect t="35670" b="1"/>
          <a:stretch/>
        </p:blipFill>
        <p:spPr>
          <a:xfrm>
            <a:off x="910728" y="1690576"/>
            <a:ext cx="10583752" cy="3977172"/>
          </a:xfrm>
          <a:prstGeom prst="rect">
            <a:avLst/>
          </a:prstGeom>
        </p:spPr>
      </p:pic>
      <p:sp>
        <p:nvSpPr>
          <p:cNvPr id="4" name="ZoneTexte 3">
            <a:extLst>
              <a:ext uri="{FF2B5EF4-FFF2-40B4-BE49-F238E27FC236}">
                <a16:creationId xmlns:a16="http://schemas.microsoft.com/office/drawing/2014/main" xmlns="" id="{2DC62D90-68AC-610B-BE3A-5C4EB90A7D9B}"/>
              </a:ext>
            </a:extLst>
          </p:cNvPr>
          <p:cNvSpPr txBox="1"/>
          <p:nvPr/>
        </p:nvSpPr>
        <p:spPr>
          <a:xfrm>
            <a:off x="2316125" y="763976"/>
            <a:ext cx="7559749" cy="517602"/>
          </a:xfrm>
          <a:prstGeom prst="rect">
            <a:avLst/>
          </a:prstGeom>
        </p:spPr>
        <p:txBody>
          <a:bodyPr vert="horz" lIns="91440" tIns="45720" rIns="91440" bIns="45720" rtlCol="0" anchor="b">
            <a:normAutofit fontScale="40000" lnSpcReduction="20000"/>
          </a:bodyPr>
          <a:lstStyle/>
          <a:p>
            <a:pPr>
              <a:lnSpc>
                <a:spcPct val="90000"/>
              </a:lnSpc>
              <a:spcBef>
                <a:spcPct val="0"/>
              </a:spcBef>
              <a:spcAft>
                <a:spcPts val="600"/>
              </a:spcAft>
            </a:pPr>
            <a:r>
              <a:rPr lang="en-US" sz="4200" b="1" dirty="0" err="1">
                <a:solidFill>
                  <a:schemeClr val="tx1">
                    <a:lumMod val="85000"/>
                    <a:lumOff val="15000"/>
                  </a:schemeClr>
                </a:solidFill>
                <a:latin typeface="+mj-lt"/>
                <a:ea typeface="+mj-ea"/>
                <a:cs typeface="+mj-cs"/>
              </a:rPr>
              <a:t>Présentation</a:t>
            </a:r>
            <a:r>
              <a:rPr lang="en-US" sz="4200" b="1" dirty="0">
                <a:solidFill>
                  <a:schemeClr val="tx1">
                    <a:lumMod val="85000"/>
                    <a:lumOff val="15000"/>
                  </a:schemeClr>
                </a:solidFill>
                <a:latin typeface="+mj-lt"/>
                <a:ea typeface="+mj-ea"/>
                <a:cs typeface="+mj-cs"/>
              </a:rPr>
              <a:t> de </a:t>
            </a:r>
            <a:r>
              <a:rPr lang="en-US" sz="4200" b="1" dirty="0" err="1">
                <a:solidFill>
                  <a:schemeClr val="tx1">
                    <a:lumMod val="85000"/>
                    <a:lumOff val="15000"/>
                  </a:schemeClr>
                </a:solidFill>
                <a:latin typeface="+mj-lt"/>
                <a:ea typeface="+mj-ea"/>
                <a:cs typeface="+mj-cs"/>
              </a:rPr>
              <a:t>quelques</a:t>
            </a:r>
            <a:r>
              <a:rPr lang="en-US" sz="4200" b="1" dirty="0">
                <a:solidFill>
                  <a:schemeClr val="tx1">
                    <a:lumMod val="85000"/>
                    <a:lumOff val="15000"/>
                  </a:schemeClr>
                </a:solidFill>
                <a:latin typeface="+mj-lt"/>
                <a:ea typeface="+mj-ea"/>
                <a:cs typeface="+mj-cs"/>
              </a:rPr>
              <a:t> solutions techniques </a:t>
            </a:r>
            <a:r>
              <a:rPr lang="en-US" sz="4200" b="1" dirty="0" err="1">
                <a:solidFill>
                  <a:schemeClr val="tx1">
                    <a:lumMod val="85000"/>
                    <a:lumOff val="15000"/>
                  </a:schemeClr>
                </a:solidFill>
                <a:latin typeface="+mj-lt"/>
                <a:ea typeface="+mj-ea"/>
                <a:cs typeface="+mj-cs"/>
              </a:rPr>
              <a:t>répondant</a:t>
            </a:r>
            <a:r>
              <a:rPr lang="en-US" sz="4200" b="1" dirty="0">
                <a:solidFill>
                  <a:schemeClr val="tx1">
                    <a:lumMod val="85000"/>
                    <a:lumOff val="15000"/>
                  </a:schemeClr>
                </a:solidFill>
                <a:latin typeface="+mj-lt"/>
                <a:ea typeface="+mj-ea"/>
                <a:cs typeface="+mj-cs"/>
              </a:rPr>
              <a:t> au </a:t>
            </a:r>
            <a:r>
              <a:rPr lang="en-US" sz="4200" b="1" dirty="0" err="1">
                <a:solidFill>
                  <a:schemeClr val="tx1">
                    <a:lumMod val="85000"/>
                    <a:lumOff val="15000"/>
                  </a:schemeClr>
                </a:solidFill>
                <a:latin typeface="+mj-lt"/>
                <a:ea typeface="+mj-ea"/>
                <a:cs typeface="+mj-cs"/>
              </a:rPr>
              <a:t>besoin</a:t>
            </a:r>
            <a:r>
              <a:rPr lang="en-US" sz="4200" b="1" dirty="0">
                <a:solidFill>
                  <a:schemeClr val="tx1">
                    <a:lumMod val="85000"/>
                    <a:lumOff val="15000"/>
                  </a:schemeClr>
                </a:solidFill>
                <a:latin typeface="+mj-lt"/>
                <a:ea typeface="+mj-ea"/>
                <a:cs typeface="+mj-cs"/>
              </a:rPr>
              <a:t> : </a:t>
            </a:r>
          </a:p>
        </p:txBody>
      </p:sp>
      <p:pic>
        <p:nvPicPr>
          <p:cNvPr id="5" name="Image 4">
            <a:extLst>
              <a:ext uri="{FF2B5EF4-FFF2-40B4-BE49-F238E27FC236}">
                <a16:creationId xmlns:a16="http://schemas.microsoft.com/office/drawing/2014/main" xmlns="" id="{3CDC928B-2168-C908-DBE8-393AF969A901}"/>
              </a:ext>
            </a:extLst>
          </p:cNvPr>
          <p:cNvPicPr>
            <a:picLocks noChangeAspect="1"/>
          </p:cNvPicPr>
          <p:nvPr/>
        </p:nvPicPr>
        <p:blipFill>
          <a:blip r:embed="rId3"/>
          <a:stretch>
            <a:fillRect/>
          </a:stretch>
        </p:blipFill>
        <p:spPr>
          <a:xfrm>
            <a:off x="9954217" y="101736"/>
            <a:ext cx="1540263" cy="852544"/>
          </a:xfrm>
          <a:prstGeom prst="rect">
            <a:avLst/>
          </a:prstGeom>
        </p:spPr>
      </p:pic>
      <p:pic>
        <p:nvPicPr>
          <p:cNvPr id="1026" name="Picture 2" descr="FELCO 10">
            <a:extLst>
              <a:ext uri="{FF2B5EF4-FFF2-40B4-BE49-F238E27FC236}">
                <a16:creationId xmlns:a16="http://schemas.microsoft.com/office/drawing/2014/main" xmlns="" id="{6167F3AF-8F19-8995-FAD0-56AF9FB654FA}"/>
              </a:ext>
            </a:extLst>
          </p:cNvPr>
          <p:cNvPicPr>
            <a:picLocks noChangeAspect="1" noChangeArrowheads="1"/>
          </p:cNvPicPr>
          <p:nvPr/>
        </p:nvPicPr>
        <p:blipFill rotWithShape="1">
          <a:blip r:embed="rId4">
            <a:extLst>
              <a:ext uri="{28A0092B-C50C-407E-A947-70E740481C1C}">
                <a14:useLocalDpi xmlns:a14="http://schemas.microsoft.com/office/drawing/2010/main" xmlns="" val="0"/>
              </a:ext>
            </a:extLst>
          </a:blip>
          <a:srcRect l="5614" t="35089" r="5561" b="29591"/>
          <a:stretch/>
        </p:blipFill>
        <p:spPr bwMode="auto">
          <a:xfrm>
            <a:off x="8739962" y="1690576"/>
            <a:ext cx="3048258" cy="1212111"/>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5">
            <a:extLst>
              <a:ext uri="{FF2B5EF4-FFF2-40B4-BE49-F238E27FC236}">
                <a16:creationId xmlns:a16="http://schemas.microsoft.com/office/drawing/2014/main" xmlns="" id="{CF03B446-F4F2-5523-86FE-F136D0555E63}"/>
              </a:ext>
            </a:extLst>
          </p:cNvPr>
          <p:cNvSpPr/>
          <p:nvPr/>
        </p:nvSpPr>
        <p:spPr>
          <a:xfrm>
            <a:off x="8739962" y="2902687"/>
            <a:ext cx="3048258" cy="13290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28" name="Picture 4" descr="FELCO 802G-HP">
            <a:extLst>
              <a:ext uri="{FF2B5EF4-FFF2-40B4-BE49-F238E27FC236}">
                <a16:creationId xmlns:a16="http://schemas.microsoft.com/office/drawing/2014/main" xmlns="" id="{FEC53E35-E2E6-4A0D-DECE-52ACE41C8FC8}"/>
              </a:ext>
            </a:extLst>
          </p:cNvPr>
          <p:cNvPicPr>
            <a:picLocks noChangeAspect="1" noChangeArrowheads="1"/>
          </p:cNvPicPr>
          <p:nvPr/>
        </p:nvPicPr>
        <p:blipFill rotWithShape="1">
          <a:blip r:embed="rId5">
            <a:extLst>
              <a:ext uri="{28A0092B-C50C-407E-A947-70E740481C1C}">
                <a14:useLocalDpi xmlns:a14="http://schemas.microsoft.com/office/drawing/2010/main" xmlns="" val="0"/>
              </a:ext>
            </a:extLst>
          </a:blip>
          <a:srcRect t="34589" b="33588"/>
          <a:stretch/>
        </p:blipFill>
        <p:spPr bwMode="auto">
          <a:xfrm>
            <a:off x="8049759" y="3255504"/>
            <a:ext cx="3808916" cy="1212111"/>
          </a:xfrm>
          <a:prstGeom prst="rect">
            <a:avLst/>
          </a:prstGeom>
          <a:noFill/>
          <a:extLst>
            <a:ext uri="{909E8E84-426E-40DD-AFC4-6F175D3DCCD1}">
              <a14:hiddenFill xmlns:a14="http://schemas.microsoft.com/office/drawing/2010/main" xmlns="">
                <a:solidFill>
                  <a:srgbClr val="FFFFFF"/>
                </a:solidFill>
              </a14:hiddenFill>
            </a:ext>
          </a:extLst>
        </p:spPr>
      </p:pic>
      <p:pic>
        <p:nvPicPr>
          <p:cNvPr id="1030" name="Picture 6" descr="FELCO 73">
            <a:extLst>
              <a:ext uri="{FF2B5EF4-FFF2-40B4-BE49-F238E27FC236}">
                <a16:creationId xmlns:a16="http://schemas.microsoft.com/office/drawing/2014/main" xmlns="" id="{8BA16132-766A-B333-9105-C5B14D7989CD}"/>
              </a:ext>
            </a:extLst>
          </p:cNvPr>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8716150" y="4386972"/>
            <a:ext cx="3048258" cy="114817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046867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BCF52C84-B09F-4FA5-9543-F0709119CD79}"/>
              </a:ext>
            </a:extLst>
          </p:cNvPr>
          <p:cNvPicPr>
            <a:picLocks noChangeAspect="1"/>
          </p:cNvPicPr>
          <p:nvPr/>
        </p:nvPicPr>
        <p:blipFill>
          <a:blip r:embed="rId2"/>
          <a:stretch>
            <a:fillRect/>
          </a:stretch>
        </p:blipFill>
        <p:spPr>
          <a:xfrm>
            <a:off x="3140259" y="1961882"/>
            <a:ext cx="4763165" cy="3848637"/>
          </a:xfrm>
          <a:prstGeom prst="rect">
            <a:avLst/>
          </a:prstGeom>
        </p:spPr>
      </p:pic>
      <p:pic>
        <p:nvPicPr>
          <p:cNvPr id="4" name="Image 3">
            <a:extLst>
              <a:ext uri="{FF2B5EF4-FFF2-40B4-BE49-F238E27FC236}">
                <a16:creationId xmlns:a16="http://schemas.microsoft.com/office/drawing/2014/main" xmlns="" id="{4913F8F3-D21E-4613-9F09-57AE02268CE4}"/>
              </a:ext>
            </a:extLst>
          </p:cNvPr>
          <p:cNvPicPr>
            <a:picLocks noChangeAspect="1"/>
          </p:cNvPicPr>
          <p:nvPr/>
        </p:nvPicPr>
        <p:blipFill>
          <a:blip r:embed="rId3"/>
          <a:stretch>
            <a:fillRect/>
          </a:stretch>
        </p:blipFill>
        <p:spPr>
          <a:xfrm rot="5400000">
            <a:off x="8302907" y="280686"/>
            <a:ext cx="3048000" cy="2286000"/>
          </a:xfrm>
          <a:prstGeom prst="rect">
            <a:avLst/>
          </a:prstGeom>
        </p:spPr>
      </p:pic>
      <p:pic>
        <p:nvPicPr>
          <p:cNvPr id="6" name="Image 5">
            <a:extLst>
              <a:ext uri="{FF2B5EF4-FFF2-40B4-BE49-F238E27FC236}">
                <a16:creationId xmlns:a16="http://schemas.microsoft.com/office/drawing/2014/main" xmlns="" id="{5A7DC137-256F-4052-8713-BFB884944469}"/>
              </a:ext>
            </a:extLst>
          </p:cNvPr>
          <p:cNvPicPr>
            <a:picLocks noChangeAspect="1"/>
          </p:cNvPicPr>
          <p:nvPr/>
        </p:nvPicPr>
        <p:blipFill>
          <a:blip r:embed="rId4"/>
          <a:stretch>
            <a:fillRect/>
          </a:stretch>
        </p:blipFill>
        <p:spPr>
          <a:xfrm rot="16200000">
            <a:off x="835776" y="-5788"/>
            <a:ext cx="3048000" cy="2286000"/>
          </a:xfrm>
          <a:prstGeom prst="rect">
            <a:avLst/>
          </a:prstGeom>
        </p:spPr>
      </p:pic>
      <p:pic>
        <p:nvPicPr>
          <p:cNvPr id="7" name="Image 6">
            <a:extLst>
              <a:ext uri="{FF2B5EF4-FFF2-40B4-BE49-F238E27FC236}">
                <a16:creationId xmlns:a16="http://schemas.microsoft.com/office/drawing/2014/main" xmlns="" id="{BC0517BE-8D1E-4D79-9509-2502E5529BF9}"/>
              </a:ext>
            </a:extLst>
          </p:cNvPr>
          <p:cNvPicPr>
            <a:picLocks noChangeAspect="1"/>
          </p:cNvPicPr>
          <p:nvPr/>
        </p:nvPicPr>
        <p:blipFill>
          <a:blip r:embed="rId5"/>
          <a:stretch>
            <a:fillRect/>
          </a:stretch>
        </p:blipFill>
        <p:spPr>
          <a:xfrm rot="16200000">
            <a:off x="-70829" y="3063915"/>
            <a:ext cx="4278775" cy="3209081"/>
          </a:xfrm>
          <a:prstGeom prst="rect">
            <a:avLst/>
          </a:prstGeom>
        </p:spPr>
      </p:pic>
      <p:pic>
        <p:nvPicPr>
          <p:cNvPr id="8" name="Image 7" descr="Une image contenant voiture, extérieur, personne, transport&#10;&#10;Description générée automatiquement">
            <a:extLst>
              <a:ext uri="{FF2B5EF4-FFF2-40B4-BE49-F238E27FC236}">
                <a16:creationId xmlns:a16="http://schemas.microsoft.com/office/drawing/2014/main" xmlns="" id="{7C3C47D2-29B1-4CE4-8E33-7419C3FE5B37}"/>
              </a:ext>
            </a:extLst>
          </p:cNvPr>
          <p:cNvPicPr>
            <a:picLocks noChangeAspect="1"/>
          </p:cNvPicPr>
          <p:nvPr/>
        </p:nvPicPr>
        <p:blipFill>
          <a:blip r:embed="rId6"/>
          <a:stretch>
            <a:fillRect/>
          </a:stretch>
        </p:blipFill>
        <p:spPr>
          <a:xfrm>
            <a:off x="8683907" y="4022557"/>
            <a:ext cx="1987198" cy="1624753"/>
          </a:xfrm>
          <a:prstGeom prst="rect">
            <a:avLst/>
          </a:prstGeom>
        </p:spPr>
      </p:pic>
    </p:spTree>
    <p:extLst>
      <p:ext uri="{BB962C8B-B14F-4D97-AF65-F5344CB8AC3E}">
        <p14:creationId xmlns:p14="http://schemas.microsoft.com/office/powerpoint/2010/main" xmlns="" val="401631154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xmlns="" id="{9ED042E3-F4A5-42B3-B09A-2875DBCA3995}"/>
              </a:ext>
            </a:extLst>
          </p:cNvPr>
          <p:cNvPicPr>
            <a:picLocks noChangeAspect="1"/>
          </p:cNvPicPr>
          <p:nvPr/>
        </p:nvPicPr>
        <p:blipFill>
          <a:blip r:embed="rId2"/>
          <a:stretch>
            <a:fillRect/>
          </a:stretch>
        </p:blipFill>
        <p:spPr>
          <a:xfrm>
            <a:off x="2032000" y="541337"/>
            <a:ext cx="3124200" cy="1457325"/>
          </a:xfrm>
          <a:prstGeom prst="rect">
            <a:avLst/>
          </a:prstGeom>
        </p:spPr>
      </p:pic>
      <p:pic>
        <p:nvPicPr>
          <p:cNvPr id="2050" name="Picture 2" descr="Résultat de recherche d'images pour &quot;courroie kevlar moteur de garage tubauto&quot;">
            <a:extLst>
              <a:ext uri="{FF2B5EF4-FFF2-40B4-BE49-F238E27FC236}">
                <a16:creationId xmlns:a16="http://schemas.microsoft.com/office/drawing/2014/main" xmlns="" id="{9CE9F5EE-BB7D-433C-B0D3-22E2EF7C3F28}"/>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035802" y="346074"/>
            <a:ext cx="2476500" cy="1847850"/>
          </a:xfrm>
          <a:prstGeom prst="rect">
            <a:avLst/>
          </a:prstGeom>
          <a:noFill/>
          <a:extLst>
            <a:ext uri="{909E8E84-426E-40DD-AFC4-6F175D3DCCD1}">
              <a14:hiddenFill xmlns:a14="http://schemas.microsoft.com/office/drawing/2010/main" xmlns="">
                <a:solidFill>
                  <a:srgbClr val="FFFFFF"/>
                </a:solidFill>
              </a14:hiddenFill>
            </a:ext>
          </a:extLst>
        </p:spPr>
      </p:pic>
      <p:pic>
        <p:nvPicPr>
          <p:cNvPr id="2052" name="Picture 4" descr="Résultat de recherche d'images pour &quot;courroie kevlar moteur de garage tubauto&quot;">
            <a:extLst>
              <a:ext uri="{FF2B5EF4-FFF2-40B4-BE49-F238E27FC236}">
                <a16:creationId xmlns:a16="http://schemas.microsoft.com/office/drawing/2014/main" xmlns="" id="{D7C5D5E9-1F94-469E-93E3-6C5C612DD83A}"/>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670050" y="2428875"/>
            <a:ext cx="2705100" cy="1695450"/>
          </a:xfrm>
          <a:prstGeom prst="rect">
            <a:avLst/>
          </a:prstGeom>
          <a:noFill/>
          <a:extLst>
            <a:ext uri="{909E8E84-426E-40DD-AFC4-6F175D3DCCD1}">
              <a14:hiddenFill xmlns:a14="http://schemas.microsoft.com/office/drawing/2010/main" xmlns="">
                <a:solidFill>
                  <a:srgbClr val="FFFFFF"/>
                </a:solidFill>
              </a14:hiddenFill>
            </a:ext>
          </a:extLst>
        </p:spPr>
      </p:pic>
      <p:pic>
        <p:nvPicPr>
          <p:cNvPr id="2054" name="Picture 6" descr="Résultat de recherche d'images pour &quot;motorisation tubauto&quot;">
            <a:extLst>
              <a:ext uri="{FF2B5EF4-FFF2-40B4-BE49-F238E27FC236}">
                <a16:creationId xmlns:a16="http://schemas.microsoft.com/office/drawing/2014/main" xmlns="" id="{DD077ABE-7E2E-49E5-8462-A5C4BB963C57}"/>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6596633" y="2457450"/>
            <a:ext cx="2915669" cy="4124325"/>
          </a:xfrm>
          <a:prstGeom prst="rect">
            <a:avLst/>
          </a:prstGeom>
          <a:noFill/>
          <a:extLst>
            <a:ext uri="{909E8E84-426E-40DD-AFC4-6F175D3DCCD1}">
              <a14:hiddenFill xmlns:a14="http://schemas.microsoft.com/office/drawing/2010/main" xmlns="">
                <a:solidFill>
                  <a:srgbClr val="FFFFFF"/>
                </a:solidFill>
              </a14:hiddenFill>
            </a:ext>
          </a:extLst>
        </p:spPr>
      </p:pic>
      <p:pic>
        <p:nvPicPr>
          <p:cNvPr id="2056" name="Picture 8" descr="Résultat de recherche d'images pour &quot;tubauto pieces detachees&quot;">
            <a:extLst>
              <a:ext uri="{FF2B5EF4-FFF2-40B4-BE49-F238E27FC236}">
                <a16:creationId xmlns:a16="http://schemas.microsoft.com/office/drawing/2014/main" xmlns="" id="{21E40CEF-B89E-4156-BAD9-0B04E96C61B4}"/>
              </a:ext>
            </a:extLst>
          </p:cNvPr>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1755775" y="4519612"/>
            <a:ext cx="2619375" cy="17430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9703365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A37EBEA0-2D70-4F55-9BA1-89585EC632DD}"/>
              </a:ext>
            </a:extLst>
          </p:cNvPr>
          <p:cNvPicPr>
            <a:picLocks noChangeAspect="1"/>
          </p:cNvPicPr>
          <p:nvPr/>
        </p:nvPicPr>
        <p:blipFill>
          <a:blip r:embed="rId2"/>
          <a:stretch>
            <a:fillRect/>
          </a:stretch>
        </p:blipFill>
        <p:spPr>
          <a:xfrm>
            <a:off x="368300" y="289322"/>
            <a:ext cx="11163300" cy="6279356"/>
          </a:xfrm>
          <a:prstGeom prst="rect">
            <a:avLst/>
          </a:prstGeom>
        </p:spPr>
      </p:pic>
    </p:spTree>
    <p:extLst>
      <p:ext uri="{BB962C8B-B14F-4D97-AF65-F5344CB8AC3E}">
        <p14:creationId xmlns:p14="http://schemas.microsoft.com/office/powerpoint/2010/main" xmlns="" val="421525267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2603500" y="1224756"/>
            <a:ext cx="8343900" cy="4693444"/>
          </a:xfrm>
          <a:prstGeom prst="rect">
            <a:avLst/>
          </a:prstGeom>
          <a:noFill/>
          <a:ln w="9525">
            <a:noFill/>
            <a:miter lim="800000"/>
            <a:headEnd/>
            <a:tailEnd/>
          </a:ln>
          <a:effectLst/>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3296356" y="762000"/>
            <a:ext cx="8895644" cy="5003800"/>
          </a:xfrm>
          <a:prstGeom prst="rect">
            <a:avLst/>
          </a:prstGeom>
          <a:noFill/>
          <a:ln w="9525">
            <a:noFill/>
            <a:miter lim="800000"/>
            <a:headEnd/>
            <a:tailEnd/>
          </a:ln>
          <a:effectLst/>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2998610" y="520700"/>
            <a:ext cx="8398933" cy="4724400"/>
          </a:xfrm>
          <a:prstGeom prst="rect">
            <a:avLst/>
          </a:prstGeom>
          <a:noFill/>
          <a:ln w="9525">
            <a:noFill/>
            <a:miter lim="800000"/>
            <a:headEnd/>
            <a:tailEnd/>
          </a:ln>
          <a:effectLst/>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xmlns="" id="{6C4161AB-4152-4852-81E8-E79F656E8491}"/>
              </a:ext>
            </a:extLst>
          </p:cNvPr>
          <p:cNvPicPr>
            <a:picLocks noChangeAspect="1" noChangeArrowheads="1"/>
          </p:cNvPicPr>
          <p:nvPr/>
        </p:nvPicPr>
        <p:blipFill>
          <a:blip r:embed="rId2"/>
          <a:srcRect/>
          <a:stretch>
            <a:fillRect/>
          </a:stretch>
        </p:blipFill>
        <p:spPr bwMode="auto">
          <a:xfrm>
            <a:off x="2767501" y="1661780"/>
            <a:ext cx="7789334" cy="4381500"/>
          </a:xfrm>
          <a:prstGeom prst="rect">
            <a:avLst/>
          </a:prstGeom>
          <a:noFill/>
          <a:ln w="9525">
            <a:noFill/>
            <a:miter lim="800000"/>
            <a:headEnd/>
            <a:tailEnd/>
          </a:ln>
          <a:effectLst/>
        </p:spPr>
      </p:pic>
    </p:spTree>
    <p:extLst>
      <p:ext uri="{BB962C8B-B14F-4D97-AF65-F5344CB8AC3E}">
        <p14:creationId xmlns:p14="http://schemas.microsoft.com/office/powerpoint/2010/main" xmlns="" val="292824267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xmlns="" id="{70C4E78F-A36B-4BE0-BED4-20C32EB82137}"/>
              </a:ext>
            </a:extLst>
          </p:cNvPr>
          <p:cNvPicPr>
            <a:picLocks noChangeAspect="1"/>
          </p:cNvPicPr>
          <p:nvPr/>
        </p:nvPicPr>
        <p:blipFill>
          <a:blip r:embed="rId2"/>
          <a:stretch>
            <a:fillRect/>
          </a:stretch>
        </p:blipFill>
        <p:spPr>
          <a:xfrm>
            <a:off x="2105025" y="71385"/>
            <a:ext cx="8017170" cy="5875178"/>
          </a:xfrm>
          <a:prstGeom prst="rect">
            <a:avLst/>
          </a:prstGeom>
        </p:spPr>
      </p:pic>
    </p:spTree>
    <p:extLst>
      <p:ext uri="{BB962C8B-B14F-4D97-AF65-F5344CB8AC3E}">
        <p14:creationId xmlns:p14="http://schemas.microsoft.com/office/powerpoint/2010/main" xmlns="" val="661486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xmlns="" id="{4B9C4268-600E-4170-A768-C057FC6DE1D9}"/>
              </a:ext>
            </a:extLst>
          </p:cNvPr>
          <p:cNvSpPr txBox="1"/>
          <p:nvPr/>
        </p:nvSpPr>
        <p:spPr>
          <a:xfrm>
            <a:off x="3816828" y="247282"/>
            <a:ext cx="4194359" cy="712382"/>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200" b="1" dirty="0" err="1">
                <a:solidFill>
                  <a:schemeClr val="tx1">
                    <a:lumMod val="85000"/>
                    <a:lumOff val="15000"/>
                  </a:schemeClr>
                </a:solidFill>
                <a:latin typeface="+mj-lt"/>
                <a:ea typeface="+mj-ea"/>
                <a:cs typeface="+mj-cs"/>
              </a:rPr>
              <a:t>Produits</a:t>
            </a:r>
            <a:r>
              <a:rPr lang="en-US" sz="4200" b="1" dirty="0">
                <a:solidFill>
                  <a:schemeClr val="tx1">
                    <a:lumMod val="85000"/>
                    <a:lumOff val="15000"/>
                  </a:schemeClr>
                </a:solidFill>
                <a:latin typeface="+mj-lt"/>
                <a:ea typeface="+mj-ea"/>
                <a:cs typeface="+mj-cs"/>
              </a:rPr>
              <a:t> FELCO</a:t>
            </a:r>
          </a:p>
        </p:txBody>
      </p:sp>
      <p:pic>
        <p:nvPicPr>
          <p:cNvPr id="5" name="Image 4">
            <a:extLst>
              <a:ext uri="{FF2B5EF4-FFF2-40B4-BE49-F238E27FC236}">
                <a16:creationId xmlns:a16="http://schemas.microsoft.com/office/drawing/2014/main" xmlns="" id="{7424D972-FBD3-4BDC-920A-247CA549120B}"/>
              </a:ext>
            </a:extLst>
          </p:cNvPr>
          <p:cNvPicPr>
            <a:picLocks noChangeAspect="1"/>
          </p:cNvPicPr>
          <p:nvPr/>
        </p:nvPicPr>
        <p:blipFill>
          <a:blip r:embed="rId2"/>
          <a:stretch>
            <a:fillRect/>
          </a:stretch>
        </p:blipFill>
        <p:spPr>
          <a:xfrm>
            <a:off x="8601185" y="332932"/>
            <a:ext cx="2967038" cy="1642272"/>
          </a:xfrm>
          <a:prstGeom prst="rect">
            <a:avLst/>
          </a:prstGeom>
        </p:spPr>
      </p:pic>
      <p:sp>
        <p:nvSpPr>
          <p:cNvPr id="6" name="ZoneTexte 5">
            <a:extLst>
              <a:ext uri="{FF2B5EF4-FFF2-40B4-BE49-F238E27FC236}">
                <a16:creationId xmlns:a16="http://schemas.microsoft.com/office/drawing/2014/main" xmlns="" id="{965352E2-6239-4608-8C8D-702DFD91B7CF}"/>
              </a:ext>
            </a:extLst>
          </p:cNvPr>
          <p:cNvSpPr txBox="1"/>
          <p:nvPr/>
        </p:nvSpPr>
        <p:spPr>
          <a:xfrm>
            <a:off x="718924" y="2148615"/>
            <a:ext cx="2424223" cy="369332"/>
          </a:xfrm>
          <a:prstGeom prst="rect">
            <a:avLst/>
          </a:prstGeom>
          <a:noFill/>
        </p:spPr>
        <p:txBody>
          <a:bodyPr wrap="square" rtlCol="0">
            <a:spAutoFit/>
          </a:bodyPr>
          <a:lstStyle/>
          <a:p>
            <a:r>
              <a:rPr lang="fr-FR" dirty="0"/>
              <a:t>Sécateurs manuels</a:t>
            </a:r>
          </a:p>
        </p:txBody>
      </p:sp>
      <p:pic>
        <p:nvPicPr>
          <p:cNvPr id="1026" name="Picture 2">
            <a:extLst>
              <a:ext uri="{FF2B5EF4-FFF2-40B4-BE49-F238E27FC236}">
                <a16:creationId xmlns:a16="http://schemas.microsoft.com/office/drawing/2014/main" xmlns="" id="{DEDE2C1C-67AC-4992-A9FF-3D109DDC4978}"/>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99099" y="2493155"/>
            <a:ext cx="2444048" cy="1556718"/>
          </a:xfrm>
          <a:prstGeom prst="rect">
            <a:avLst/>
          </a:prstGeom>
          <a:noFill/>
          <a:extLst>
            <a:ext uri="{909E8E84-426E-40DD-AFC4-6F175D3DCCD1}">
              <a14:hiddenFill xmlns:a14="http://schemas.microsoft.com/office/drawing/2010/main" xmlns="">
                <a:solidFill>
                  <a:srgbClr val="FFFFFF"/>
                </a:solidFill>
              </a14:hiddenFill>
            </a:ext>
          </a:extLst>
        </p:spPr>
      </p:pic>
      <p:sp>
        <p:nvSpPr>
          <p:cNvPr id="8" name="ZoneTexte 7">
            <a:extLst>
              <a:ext uri="{FF2B5EF4-FFF2-40B4-BE49-F238E27FC236}">
                <a16:creationId xmlns:a16="http://schemas.microsoft.com/office/drawing/2014/main" xmlns="" id="{C0D27CD0-7D15-4D20-9CA6-CF84B00344B4}"/>
              </a:ext>
            </a:extLst>
          </p:cNvPr>
          <p:cNvSpPr txBox="1"/>
          <p:nvPr/>
        </p:nvSpPr>
        <p:spPr>
          <a:xfrm>
            <a:off x="3910366" y="2156872"/>
            <a:ext cx="1263071" cy="369332"/>
          </a:xfrm>
          <a:prstGeom prst="rect">
            <a:avLst/>
          </a:prstGeom>
          <a:noFill/>
        </p:spPr>
        <p:txBody>
          <a:bodyPr wrap="square" rtlCol="0">
            <a:spAutoFit/>
          </a:bodyPr>
          <a:lstStyle/>
          <a:p>
            <a:r>
              <a:rPr lang="fr-FR" dirty="0"/>
              <a:t>Elagueurs</a:t>
            </a:r>
          </a:p>
        </p:txBody>
      </p:sp>
      <p:pic>
        <p:nvPicPr>
          <p:cNvPr id="1028" name="Picture 4">
            <a:extLst>
              <a:ext uri="{FF2B5EF4-FFF2-40B4-BE49-F238E27FC236}">
                <a16:creationId xmlns:a16="http://schemas.microsoft.com/office/drawing/2014/main" xmlns="" id="{65A8EB77-655F-4A5E-8B56-81059889834B}"/>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492695" y="2468666"/>
            <a:ext cx="2253757" cy="1434209"/>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ZoneTexte 9">
            <a:extLst>
              <a:ext uri="{FF2B5EF4-FFF2-40B4-BE49-F238E27FC236}">
                <a16:creationId xmlns:a16="http://schemas.microsoft.com/office/drawing/2014/main" xmlns="" id="{1EB865FF-4276-4EC2-8A7D-FE3082CDAFEA}"/>
              </a:ext>
            </a:extLst>
          </p:cNvPr>
          <p:cNvSpPr txBox="1"/>
          <p:nvPr/>
        </p:nvSpPr>
        <p:spPr>
          <a:xfrm>
            <a:off x="6159980" y="2156872"/>
            <a:ext cx="1782541" cy="369332"/>
          </a:xfrm>
          <a:prstGeom prst="rect">
            <a:avLst/>
          </a:prstGeom>
          <a:noFill/>
        </p:spPr>
        <p:txBody>
          <a:bodyPr wrap="square" rtlCol="0">
            <a:spAutoFit/>
          </a:bodyPr>
          <a:lstStyle/>
          <a:p>
            <a:r>
              <a:rPr lang="fr-FR" dirty="0"/>
              <a:t>Coupe-câbles</a:t>
            </a:r>
          </a:p>
        </p:txBody>
      </p:sp>
      <p:pic>
        <p:nvPicPr>
          <p:cNvPr id="1030" name="Picture 6">
            <a:extLst>
              <a:ext uri="{FF2B5EF4-FFF2-40B4-BE49-F238E27FC236}">
                <a16:creationId xmlns:a16="http://schemas.microsoft.com/office/drawing/2014/main" xmlns="" id="{C8834739-BF76-46E9-A34E-C299DF7A8E36}"/>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6096000" y="2679791"/>
            <a:ext cx="2144095" cy="1364424"/>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a:extLst>
              <a:ext uri="{FF2B5EF4-FFF2-40B4-BE49-F238E27FC236}">
                <a16:creationId xmlns:a16="http://schemas.microsoft.com/office/drawing/2014/main" xmlns="" id="{990B31B1-DD35-441E-9A02-788E1B2D367E}"/>
              </a:ext>
            </a:extLst>
          </p:cNvPr>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9509663" y="2581896"/>
            <a:ext cx="2144096" cy="1364424"/>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ZoneTexte 12">
            <a:extLst>
              <a:ext uri="{FF2B5EF4-FFF2-40B4-BE49-F238E27FC236}">
                <a16:creationId xmlns:a16="http://schemas.microsoft.com/office/drawing/2014/main" xmlns="" id="{DD9470BC-7A96-4D68-B9D4-3CFF709E96D9}"/>
              </a:ext>
            </a:extLst>
          </p:cNvPr>
          <p:cNvSpPr txBox="1"/>
          <p:nvPr/>
        </p:nvSpPr>
        <p:spPr>
          <a:xfrm>
            <a:off x="9240718" y="2123823"/>
            <a:ext cx="2681987" cy="369332"/>
          </a:xfrm>
          <a:prstGeom prst="rect">
            <a:avLst/>
          </a:prstGeom>
          <a:noFill/>
        </p:spPr>
        <p:txBody>
          <a:bodyPr wrap="square" rtlCol="0">
            <a:spAutoFit/>
          </a:bodyPr>
          <a:lstStyle/>
          <a:p>
            <a:r>
              <a:rPr lang="fr-FR" dirty="0"/>
              <a:t>Scies à coupe </a:t>
            </a:r>
            <a:r>
              <a:rPr lang="fr-FR" dirty="0" err="1"/>
              <a:t>tirante</a:t>
            </a:r>
            <a:endParaRPr lang="fr-FR" dirty="0"/>
          </a:p>
        </p:txBody>
      </p:sp>
      <p:pic>
        <p:nvPicPr>
          <p:cNvPr id="7" name="Image 6">
            <a:extLst>
              <a:ext uri="{FF2B5EF4-FFF2-40B4-BE49-F238E27FC236}">
                <a16:creationId xmlns:a16="http://schemas.microsoft.com/office/drawing/2014/main" xmlns="" id="{71C51265-7884-4967-98F2-B72DA7C2CCF7}"/>
              </a:ext>
            </a:extLst>
          </p:cNvPr>
          <p:cNvPicPr>
            <a:picLocks noChangeAspect="1"/>
          </p:cNvPicPr>
          <p:nvPr/>
        </p:nvPicPr>
        <p:blipFill>
          <a:blip r:embed="rId7"/>
          <a:stretch>
            <a:fillRect/>
          </a:stretch>
        </p:blipFill>
        <p:spPr>
          <a:xfrm>
            <a:off x="1414338" y="5065170"/>
            <a:ext cx="2530340" cy="1610217"/>
          </a:xfrm>
          <a:prstGeom prst="rect">
            <a:avLst/>
          </a:prstGeom>
        </p:spPr>
      </p:pic>
      <p:sp>
        <p:nvSpPr>
          <p:cNvPr id="15" name="ZoneTexte 14">
            <a:extLst>
              <a:ext uri="{FF2B5EF4-FFF2-40B4-BE49-F238E27FC236}">
                <a16:creationId xmlns:a16="http://schemas.microsoft.com/office/drawing/2014/main" xmlns="" id="{D8EF5EBC-840F-41DA-AE16-82EB4291EC88}"/>
              </a:ext>
            </a:extLst>
          </p:cNvPr>
          <p:cNvSpPr txBox="1"/>
          <p:nvPr/>
        </p:nvSpPr>
        <p:spPr>
          <a:xfrm>
            <a:off x="1029290" y="4547042"/>
            <a:ext cx="3894695" cy="369332"/>
          </a:xfrm>
          <a:prstGeom prst="rect">
            <a:avLst/>
          </a:prstGeom>
          <a:noFill/>
        </p:spPr>
        <p:txBody>
          <a:bodyPr wrap="square" rtlCol="0">
            <a:spAutoFit/>
          </a:bodyPr>
          <a:lstStyle/>
          <a:p>
            <a:r>
              <a:rPr lang="fr-FR" dirty="0"/>
              <a:t>Greffoirs et couteaux de taille</a:t>
            </a:r>
          </a:p>
        </p:txBody>
      </p:sp>
      <p:pic>
        <p:nvPicPr>
          <p:cNvPr id="1034" name="Picture 10">
            <a:extLst>
              <a:ext uri="{FF2B5EF4-FFF2-40B4-BE49-F238E27FC236}">
                <a16:creationId xmlns:a16="http://schemas.microsoft.com/office/drawing/2014/main" xmlns="" id="{2A1E6C2B-A40B-4C75-A8D7-61270CE42342}"/>
              </a:ext>
            </a:extLst>
          </p:cNvPr>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4956363" y="5022681"/>
            <a:ext cx="2840018" cy="1807284"/>
          </a:xfrm>
          <a:prstGeom prst="rect">
            <a:avLst/>
          </a:prstGeom>
          <a:noFill/>
          <a:extLst>
            <a:ext uri="{909E8E84-426E-40DD-AFC4-6F175D3DCCD1}">
              <a14:hiddenFill xmlns:a14="http://schemas.microsoft.com/office/drawing/2010/main" xmlns="">
                <a:solidFill>
                  <a:srgbClr val="FFFFFF"/>
                </a:solidFill>
              </a14:hiddenFill>
            </a:ext>
          </a:extLst>
        </p:spPr>
      </p:pic>
      <p:sp>
        <p:nvSpPr>
          <p:cNvPr id="17" name="ZoneTexte 16">
            <a:extLst>
              <a:ext uri="{FF2B5EF4-FFF2-40B4-BE49-F238E27FC236}">
                <a16:creationId xmlns:a16="http://schemas.microsoft.com/office/drawing/2014/main" xmlns="" id="{618FCDD0-FA3E-4B63-BA18-9C077DCAC1BB}"/>
              </a:ext>
            </a:extLst>
          </p:cNvPr>
          <p:cNvSpPr txBox="1"/>
          <p:nvPr/>
        </p:nvSpPr>
        <p:spPr>
          <a:xfrm>
            <a:off x="5117570" y="4547042"/>
            <a:ext cx="3894695" cy="369332"/>
          </a:xfrm>
          <a:prstGeom prst="rect">
            <a:avLst/>
          </a:prstGeom>
          <a:noFill/>
        </p:spPr>
        <p:txBody>
          <a:bodyPr wrap="square" rtlCol="0">
            <a:spAutoFit/>
          </a:bodyPr>
          <a:lstStyle/>
          <a:p>
            <a:r>
              <a:rPr lang="fr-FR" dirty="0"/>
              <a:t>Sécateurs électroportatifs</a:t>
            </a:r>
          </a:p>
        </p:txBody>
      </p:sp>
      <p:pic>
        <p:nvPicPr>
          <p:cNvPr id="1036" name="Picture 12">
            <a:extLst>
              <a:ext uri="{FF2B5EF4-FFF2-40B4-BE49-F238E27FC236}">
                <a16:creationId xmlns:a16="http://schemas.microsoft.com/office/drawing/2014/main" xmlns="" id="{DCB7682A-EA84-49E7-B33B-FC141FAF6805}"/>
              </a:ext>
            </a:extLst>
          </p:cNvPr>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9208306" y="5251936"/>
            <a:ext cx="2248520" cy="1236686"/>
          </a:xfrm>
          <a:prstGeom prst="rect">
            <a:avLst/>
          </a:prstGeom>
          <a:noFill/>
          <a:extLst>
            <a:ext uri="{909E8E84-426E-40DD-AFC4-6F175D3DCCD1}">
              <a14:hiddenFill xmlns:a14="http://schemas.microsoft.com/office/drawing/2010/main" xmlns="">
                <a:solidFill>
                  <a:srgbClr val="FFFFFF"/>
                </a:solidFill>
              </a14:hiddenFill>
            </a:ext>
          </a:extLst>
        </p:spPr>
      </p:pic>
      <p:sp>
        <p:nvSpPr>
          <p:cNvPr id="19" name="ZoneTexte 18">
            <a:extLst>
              <a:ext uri="{FF2B5EF4-FFF2-40B4-BE49-F238E27FC236}">
                <a16:creationId xmlns:a16="http://schemas.microsoft.com/office/drawing/2014/main" xmlns="" id="{401BBB92-77C4-49EE-B570-F05AA415947D}"/>
              </a:ext>
            </a:extLst>
          </p:cNvPr>
          <p:cNvSpPr txBox="1"/>
          <p:nvPr/>
        </p:nvSpPr>
        <p:spPr>
          <a:xfrm>
            <a:off x="8601185" y="4453988"/>
            <a:ext cx="3462763" cy="646331"/>
          </a:xfrm>
          <a:prstGeom prst="rect">
            <a:avLst/>
          </a:prstGeom>
          <a:noFill/>
        </p:spPr>
        <p:txBody>
          <a:bodyPr wrap="square" rtlCol="0">
            <a:spAutoFit/>
          </a:bodyPr>
          <a:lstStyle/>
          <a:p>
            <a:pPr algn="ctr"/>
            <a:r>
              <a:rPr lang="fr-FR" dirty="0"/>
              <a:t>Equipement de protection individuel</a:t>
            </a:r>
          </a:p>
        </p:txBody>
      </p:sp>
      <p:sp>
        <p:nvSpPr>
          <p:cNvPr id="21" name="ZoneTexte 20">
            <a:extLst>
              <a:ext uri="{FF2B5EF4-FFF2-40B4-BE49-F238E27FC236}">
                <a16:creationId xmlns:a16="http://schemas.microsoft.com/office/drawing/2014/main" xmlns="" id="{02F5DEFC-BAA1-4FCE-AE2F-23378D8B4D06}"/>
              </a:ext>
            </a:extLst>
          </p:cNvPr>
          <p:cNvSpPr txBox="1"/>
          <p:nvPr/>
        </p:nvSpPr>
        <p:spPr>
          <a:xfrm>
            <a:off x="1221365" y="1189539"/>
            <a:ext cx="7502442" cy="646331"/>
          </a:xfrm>
          <a:prstGeom prst="rect">
            <a:avLst/>
          </a:prstGeom>
          <a:noFill/>
        </p:spPr>
        <p:txBody>
          <a:bodyPr wrap="square">
            <a:spAutoFit/>
          </a:bodyPr>
          <a:lstStyle/>
          <a:p>
            <a:r>
              <a:rPr lang="fr-FR" b="0" i="0" dirty="0">
                <a:solidFill>
                  <a:srgbClr val="212529"/>
                </a:solidFill>
                <a:effectLst/>
                <a:latin typeface="FELCO"/>
              </a:rPr>
              <a:t>« Les objectifs de FELCO ont toujours été et seront toujours d'offrir des solutions innovantes et durables, pour les secteurs de la taille et de la coupe »</a:t>
            </a:r>
            <a:endParaRPr lang="fr-FR" dirty="0"/>
          </a:p>
        </p:txBody>
      </p:sp>
      <p:sp>
        <p:nvSpPr>
          <p:cNvPr id="22" name="Ellipse 21">
            <a:extLst>
              <a:ext uri="{FF2B5EF4-FFF2-40B4-BE49-F238E27FC236}">
                <a16:creationId xmlns:a16="http://schemas.microsoft.com/office/drawing/2014/main" xmlns="" id="{3C87FE23-D8D1-43E4-9F67-CC4AAD3A89BA}"/>
              </a:ext>
            </a:extLst>
          </p:cNvPr>
          <p:cNvSpPr/>
          <p:nvPr/>
        </p:nvSpPr>
        <p:spPr>
          <a:xfrm>
            <a:off x="4404134" y="4105427"/>
            <a:ext cx="4293755" cy="2711172"/>
          </a:xfrm>
          <a:prstGeom prst="ellipse">
            <a:avLst/>
          </a:prstGeom>
          <a:solidFill>
            <a:srgbClr val="FF0000">
              <a:alpha val="21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xmlns="" val="732917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xmlns="" id="{ABA952D5-E74F-43C1-B732-050360CD000F}"/>
              </a:ext>
            </a:extLst>
          </p:cNvPr>
          <p:cNvSpPr txBox="1"/>
          <p:nvPr/>
        </p:nvSpPr>
        <p:spPr>
          <a:xfrm>
            <a:off x="1594884" y="5213291"/>
            <a:ext cx="2208028" cy="584775"/>
          </a:xfrm>
          <a:prstGeom prst="rect">
            <a:avLst/>
          </a:prstGeom>
          <a:noFill/>
        </p:spPr>
        <p:txBody>
          <a:bodyPr wrap="square" rtlCol="0">
            <a:spAutoFit/>
          </a:bodyPr>
          <a:lstStyle/>
          <a:p>
            <a:r>
              <a:rPr lang="fr-FR" sz="3200" b="1" dirty="0"/>
              <a:t>BTS CCST</a:t>
            </a:r>
          </a:p>
        </p:txBody>
      </p:sp>
      <p:sp>
        <p:nvSpPr>
          <p:cNvPr id="5" name="ZoneTexte 4">
            <a:extLst>
              <a:ext uri="{FF2B5EF4-FFF2-40B4-BE49-F238E27FC236}">
                <a16:creationId xmlns:a16="http://schemas.microsoft.com/office/drawing/2014/main" xmlns="" id="{0EAD3BAF-26E9-44DB-8E6A-C581BAAF625A}"/>
              </a:ext>
            </a:extLst>
          </p:cNvPr>
          <p:cNvSpPr txBox="1"/>
          <p:nvPr/>
        </p:nvSpPr>
        <p:spPr>
          <a:xfrm>
            <a:off x="2512827" y="2144439"/>
            <a:ext cx="8013405" cy="2308324"/>
          </a:xfrm>
          <a:prstGeom prst="rect">
            <a:avLst/>
          </a:prstGeom>
          <a:noFill/>
        </p:spPr>
        <p:txBody>
          <a:bodyPr wrap="square" rtlCol="0">
            <a:spAutoFit/>
          </a:bodyPr>
          <a:lstStyle/>
          <a:p>
            <a:pPr algn="ctr"/>
            <a:r>
              <a:rPr lang="fr-FR" sz="4800" b="1" dirty="0"/>
              <a:t>L’ENVIRONNEMENT NORMATIF ET COMMERCIAL DE L’OFFRE</a:t>
            </a:r>
          </a:p>
        </p:txBody>
      </p:sp>
      <p:pic>
        <p:nvPicPr>
          <p:cNvPr id="3074" name="Picture 2" descr="Résultat de recherche d'images pour &quot;bonhomme blanc commercial&quot;">
            <a:extLst>
              <a:ext uri="{FF2B5EF4-FFF2-40B4-BE49-F238E27FC236}">
                <a16:creationId xmlns:a16="http://schemas.microsoft.com/office/drawing/2014/main" xmlns="" id="{09CFA202-0FCE-422D-B3BF-A394E88277C1}"/>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150364" y="5798066"/>
            <a:ext cx="1097068" cy="1007990"/>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Image 6">
            <a:extLst>
              <a:ext uri="{FF2B5EF4-FFF2-40B4-BE49-F238E27FC236}">
                <a16:creationId xmlns:a16="http://schemas.microsoft.com/office/drawing/2014/main" xmlns="" id="{4A956DA2-4D55-4B5A-A755-D70171CB0D6C}"/>
              </a:ext>
            </a:extLst>
          </p:cNvPr>
          <p:cNvPicPr>
            <a:picLocks noChangeAspect="1"/>
          </p:cNvPicPr>
          <p:nvPr/>
        </p:nvPicPr>
        <p:blipFill rotWithShape="1">
          <a:blip r:embed="rId3"/>
          <a:srcRect l="81889" t="40090"/>
          <a:stretch/>
        </p:blipFill>
        <p:spPr>
          <a:xfrm>
            <a:off x="9579935" y="5605461"/>
            <a:ext cx="2208028" cy="1007990"/>
          </a:xfrm>
          <a:prstGeom prst="rect">
            <a:avLst/>
          </a:prstGeom>
        </p:spPr>
      </p:pic>
      <p:sp>
        <p:nvSpPr>
          <p:cNvPr id="6" name="ZoneTexte 5">
            <a:extLst>
              <a:ext uri="{FF2B5EF4-FFF2-40B4-BE49-F238E27FC236}">
                <a16:creationId xmlns:a16="http://schemas.microsoft.com/office/drawing/2014/main" xmlns="" id="{8F2F36B8-7DAA-4426-AF17-748CB5BBD098}"/>
              </a:ext>
            </a:extLst>
          </p:cNvPr>
          <p:cNvSpPr txBox="1"/>
          <p:nvPr/>
        </p:nvSpPr>
        <p:spPr>
          <a:xfrm>
            <a:off x="775219" y="400713"/>
            <a:ext cx="8953571" cy="400110"/>
          </a:xfrm>
          <a:prstGeom prst="rect">
            <a:avLst/>
          </a:prstGeom>
          <a:noFill/>
        </p:spPr>
        <p:txBody>
          <a:bodyPr wrap="square" rtlCol="0">
            <a:spAutoFit/>
          </a:bodyPr>
          <a:lstStyle/>
          <a:p>
            <a:r>
              <a:rPr lang="fr-FR" sz="2000" b="1" dirty="0"/>
              <a:t>Bloc 4 : Mettre en œuvre l’expertise technico-commerciale</a:t>
            </a:r>
          </a:p>
        </p:txBody>
      </p:sp>
    </p:spTree>
    <p:extLst>
      <p:ext uri="{BB962C8B-B14F-4D97-AF65-F5344CB8AC3E}">
        <p14:creationId xmlns:p14="http://schemas.microsoft.com/office/powerpoint/2010/main" xmlns="" val="2269306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xmlns="" id="{745C3431-837A-38AF-2EC1-D0409C85A992}"/>
              </a:ext>
            </a:extLst>
          </p:cNvPr>
          <p:cNvPicPr>
            <a:picLocks noChangeAspect="1"/>
          </p:cNvPicPr>
          <p:nvPr/>
        </p:nvPicPr>
        <p:blipFill>
          <a:blip r:embed="rId2"/>
          <a:stretch>
            <a:fillRect/>
          </a:stretch>
        </p:blipFill>
        <p:spPr>
          <a:xfrm>
            <a:off x="7619362" y="1104575"/>
            <a:ext cx="4572638" cy="4648849"/>
          </a:xfrm>
          <a:prstGeom prst="rect">
            <a:avLst/>
          </a:prstGeom>
        </p:spPr>
      </p:pic>
      <p:pic>
        <p:nvPicPr>
          <p:cNvPr id="5" name="Image 4" descr="Une image contenant texte&#10;&#10;Description générée automatiquement">
            <a:extLst>
              <a:ext uri="{FF2B5EF4-FFF2-40B4-BE49-F238E27FC236}">
                <a16:creationId xmlns:a16="http://schemas.microsoft.com/office/drawing/2014/main" xmlns="" id="{5AE9E4B2-4821-6617-D41C-BCC99ACCBD7C}"/>
              </a:ext>
            </a:extLst>
          </p:cNvPr>
          <p:cNvPicPr>
            <a:picLocks noChangeAspect="1"/>
          </p:cNvPicPr>
          <p:nvPr/>
        </p:nvPicPr>
        <p:blipFill>
          <a:blip r:embed="rId3"/>
          <a:stretch>
            <a:fillRect/>
          </a:stretch>
        </p:blipFill>
        <p:spPr>
          <a:xfrm>
            <a:off x="1886269" y="392194"/>
            <a:ext cx="5623273" cy="6282926"/>
          </a:xfrm>
          <a:prstGeom prst="rect">
            <a:avLst/>
          </a:prstGeom>
        </p:spPr>
      </p:pic>
      <p:sp>
        <p:nvSpPr>
          <p:cNvPr id="6" name="ZoneTexte 5">
            <a:extLst>
              <a:ext uri="{FF2B5EF4-FFF2-40B4-BE49-F238E27FC236}">
                <a16:creationId xmlns:a16="http://schemas.microsoft.com/office/drawing/2014/main" xmlns="" id="{76F22C27-F9B4-3BE8-56E4-772851A12106}"/>
              </a:ext>
            </a:extLst>
          </p:cNvPr>
          <p:cNvSpPr txBox="1"/>
          <p:nvPr/>
        </p:nvSpPr>
        <p:spPr>
          <a:xfrm>
            <a:off x="8787763" y="171082"/>
            <a:ext cx="1664338" cy="743318"/>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200" b="1" dirty="0">
                <a:solidFill>
                  <a:schemeClr val="tx1">
                    <a:lumMod val="85000"/>
                    <a:lumOff val="15000"/>
                  </a:schemeClr>
                </a:solidFill>
                <a:latin typeface="+mj-lt"/>
                <a:ea typeface="+mj-ea"/>
                <a:cs typeface="+mj-cs"/>
              </a:rPr>
              <a:t>TMS</a:t>
            </a:r>
          </a:p>
        </p:txBody>
      </p:sp>
    </p:spTree>
    <p:extLst>
      <p:ext uri="{BB962C8B-B14F-4D97-AF65-F5344CB8AC3E}">
        <p14:creationId xmlns:p14="http://schemas.microsoft.com/office/powerpoint/2010/main" xmlns="" val="3083401222"/>
      </p:ext>
    </p:extLst>
  </p:cSld>
  <p:clrMapOvr>
    <a:masterClrMapping/>
  </p:clrMapOvr>
</p:sld>
</file>

<file path=ppt/theme/theme1.xml><?xml version="1.0" encoding="utf-8"?>
<a:theme xmlns:a="http://schemas.openxmlformats.org/drawingml/2006/main" name="Brin">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lnDef>
      <a:spPr>
        <a:ln w="12700"/>
      </a:spPr>
      <a:bodyPr/>
      <a:lstStyle/>
      <a:style>
        <a:lnRef idx="1">
          <a:schemeClr val="dk1"/>
        </a:lnRef>
        <a:fillRef idx="0">
          <a:schemeClr val="dk1"/>
        </a:fillRef>
        <a:effectRef idx="0">
          <a:schemeClr val="dk1"/>
        </a:effectRef>
        <a:fontRef idx="minor">
          <a:schemeClr val="tx1"/>
        </a:fontRef>
      </a:style>
    </a:lnDef>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4666</TotalTime>
  <Words>1398</Words>
  <Application>Microsoft Office PowerPoint</Application>
  <PresentationFormat>Personnalisé</PresentationFormat>
  <Paragraphs>350</Paragraphs>
  <Slides>67</Slides>
  <Notes>0</Notes>
  <HiddenSlides>0</HiddenSlides>
  <MMClips>0</MMClips>
  <ScaleCrop>false</ScaleCrop>
  <HeadingPairs>
    <vt:vector size="4" baseType="variant">
      <vt:variant>
        <vt:lpstr>Thème</vt:lpstr>
      </vt:variant>
      <vt:variant>
        <vt:i4>1</vt:i4>
      </vt:variant>
      <vt:variant>
        <vt:lpstr>Titres des diapositives</vt:lpstr>
      </vt:variant>
      <vt:variant>
        <vt:i4>67</vt:i4>
      </vt:variant>
    </vt:vector>
  </HeadingPairs>
  <TitlesOfParts>
    <vt:vector size="68" baseType="lpstr">
      <vt:lpstr>Brin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lpstr>Diapositive 38</vt:lpstr>
      <vt:lpstr>Diapositive 39</vt:lpstr>
      <vt:lpstr>Diapositive 40</vt:lpstr>
      <vt:lpstr>Diapositive 41</vt:lpstr>
      <vt:lpstr>Diapositive 42</vt:lpstr>
      <vt:lpstr>Diapositive 43</vt:lpstr>
      <vt:lpstr>Diapositive 44</vt:lpstr>
      <vt:lpstr>Diapositive 45</vt:lpstr>
      <vt:lpstr>Diapositive 46</vt:lpstr>
      <vt:lpstr>Diapositive 47</vt:lpstr>
      <vt:lpstr>Diapositive 48</vt:lpstr>
      <vt:lpstr>Diapositive 49</vt:lpstr>
      <vt:lpstr>Diapositive 50</vt:lpstr>
      <vt:lpstr>Diapositive 51</vt:lpstr>
      <vt:lpstr>Diapositive 52</vt:lpstr>
      <vt:lpstr>Diapositive 53</vt:lpstr>
      <vt:lpstr>Diapositive 54</vt:lpstr>
      <vt:lpstr>Diapositive 55</vt:lpstr>
      <vt:lpstr>Diapositive 56</vt:lpstr>
      <vt:lpstr>Diapositive 57</vt:lpstr>
      <vt:lpstr>Diapositive 58</vt:lpstr>
      <vt:lpstr>Diapositive 59</vt:lpstr>
      <vt:lpstr>Diapositive 60</vt:lpstr>
      <vt:lpstr>Diapositive 61</vt:lpstr>
      <vt:lpstr>Diapositive 62</vt:lpstr>
      <vt:lpstr>Diapositive 63</vt:lpstr>
      <vt:lpstr>Diapositive 64</vt:lpstr>
      <vt:lpstr>Diapositive 65</vt:lpstr>
      <vt:lpstr>Diapositive 66</vt:lpstr>
      <vt:lpstr>Diapositive 67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MAYET Pierre-Yves</dc:creator>
  <cp:lastModifiedBy>Utilisateur Windows</cp:lastModifiedBy>
  <cp:revision>60</cp:revision>
  <dcterms:created xsi:type="dcterms:W3CDTF">2021-01-28T19:05:05Z</dcterms:created>
  <dcterms:modified xsi:type="dcterms:W3CDTF">2024-04-15T12:18:42Z</dcterms:modified>
</cp:coreProperties>
</file>