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9" r:id="rId3"/>
    <p:sldId id="258" r:id="rId4"/>
    <p:sldId id="260" r:id="rId5"/>
    <p:sldId id="261" r:id="rId6"/>
    <p:sldId id="262" r:id="rId7"/>
    <p:sldId id="267" r:id="rId8"/>
    <p:sldId id="269" r:id="rId9"/>
    <p:sldId id="263" r:id="rId10"/>
    <p:sldId id="264" r:id="rId11"/>
    <p:sldId id="270" r:id="rId12"/>
    <p:sldId id="265" r:id="rId13"/>
    <p:sldId id="266" r:id="rId14"/>
    <p:sldId id="268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10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8A36D6-692F-4A3D-8376-B7DD6B21640C}" type="datetimeFigureOut">
              <a:rPr lang="fr-FR" smtClean="0"/>
              <a:pPr/>
              <a:t>25/03/2012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A0913-1B52-421A-8EE4-0D587D8C6D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DC04E7D-470F-4186-92E7-015D8A288F6C}" type="datetimeFigureOut">
              <a:rPr lang="fr-FR"/>
              <a:pPr>
                <a:defRPr/>
              </a:pPr>
              <a:t>25/03/2012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6657F6F-5074-4419-AFFC-9DBF65D4A23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5E93D-C145-4768-8FA9-9ED8BB9D1246}" type="datetimeFigureOut">
              <a:rPr lang="en-US"/>
              <a:pPr>
                <a:defRPr/>
              </a:pPr>
              <a:t>3/25/2012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7327C-1956-4ACD-917A-7892F0450C4F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D1FE1-FE5C-441C-B05B-9D668EE344DF}" type="datetimeFigureOut">
              <a:rPr lang="en-US"/>
              <a:pPr>
                <a:defRPr/>
              </a:pPr>
              <a:t>3/25/2012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408D0-8919-4E0F-A9D1-78CF70AD24A5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1D176-8548-4060-B677-1F731B2EF316}" type="datetimeFigureOut">
              <a:rPr lang="en-US"/>
              <a:pPr>
                <a:defRPr/>
              </a:pPr>
              <a:t>3/25/2012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1EF5D-839E-449B-ADFD-3F7813E33883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A78C6-14DE-46E2-8118-2A8C8E5B38FC}" type="datetimeFigureOut">
              <a:rPr lang="en-US"/>
              <a:pPr>
                <a:defRPr/>
              </a:pPr>
              <a:t>3/25/2012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88375-11FF-44C3-9863-727082094900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AF0C2-0D77-4590-872F-D753E89AE7C7}" type="datetimeFigureOut">
              <a:rPr lang="en-US"/>
              <a:pPr>
                <a:defRPr/>
              </a:pPr>
              <a:t>3/25/2012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763D-E5C8-447C-8823-2AEA91B23296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B92A2-5563-444B-A1B6-EC3BEB795F2B}" type="datetimeFigureOut">
              <a:rPr lang="en-US"/>
              <a:pPr>
                <a:defRPr/>
              </a:pPr>
              <a:t>3/25/2012</a:t>
            </a:fld>
            <a:endParaRPr lang="en-US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C79A6-92AB-4C55-96AB-6697BA043822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93CC9-4906-4F5E-B351-811D28FC8ADC}" type="datetimeFigureOut">
              <a:rPr lang="en-US"/>
              <a:pPr>
                <a:defRPr/>
              </a:pPr>
              <a:t>3/25/2012</a:t>
            </a:fld>
            <a:endParaRPr lang="en-US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700E7-0A9D-4232-8D3A-05060073CF7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656BC-D749-47ED-B3E6-4B9A6771C294}" type="datetimeFigureOut">
              <a:rPr lang="en-US"/>
              <a:pPr>
                <a:defRPr/>
              </a:pPr>
              <a:t>3/25/2012</a:t>
            </a:fld>
            <a:endParaRPr lang="en-US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7E23D-469C-40E9-B911-D006F2FE6FE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553FE-D23D-4C2B-AAB2-3342B1871B54}" type="datetimeFigureOut">
              <a:rPr lang="en-US"/>
              <a:pPr>
                <a:defRPr/>
              </a:pPr>
              <a:t>3/25/2012</a:t>
            </a:fld>
            <a:endParaRPr lang="en-US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538CE-0874-4BD0-AD40-59946B46381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7F70B-B206-4DD8-BFC8-7F87BDA16ACF}" type="datetimeFigureOut">
              <a:rPr lang="en-US"/>
              <a:pPr>
                <a:defRPr/>
              </a:pPr>
              <a:t>3/25/2012</a:t>
            </a:fld>
            <a:endParaRPr lang="en-US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A9409-6AB7-4903-BFFB-C1C6052C91B2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C7FB-C665-4762-87F0-5D3993058ECD}" type="datetimeFigureOut">
              <a:rPr lang="en-US"/>
              <a:pPr>
                <a:defRPr/>
              </a:pPr>
              <a:t>3/25/2012</a:t>
            </a:fld>
            <a:endParaRPr lang="en-US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0A4DA-8614-4D17-ADE9-29613D736AED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3154180-A310-4ACB-A9DF-9700F78913C1}" type="datetimeFigureOut">
              <a:rPr lang="en-US"/>
              <a:pPr>
                <a:defRPr/>
              </a:pPr>
              <a:t>3/25/2012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C0648E1-E986-492F-A5D8-394B5A79D91B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574675" y="2227263"/>
            <a:ext cx="8315325" cy="2598737"/>
          </a:xfrm>
        </p:spPr>
        <p:txBody>
          <a:bodyPr/>
          <a:lstStyle/>
          <a:p>
            <a:pPr eaLnBrk="1" hangingPunct="1"/>
            <a:r>
              <a:rPr lang="fr-FR" smtClean="0"/>
              <a:t>SUIVI DE LA MODULARISATION DU BTS COMMERCE INTERNATIONAL </a:t>
            </a:r>
            <a:r>
              <a:rPr lang="fr-FR" sz="3200" smtClean="0"/>
              <a:t/>
            </a:r>
            <a:br>
              <a:rPr lang="fr-FR" sz="3200" smtClean="0"/>
            </a:br>
            <a:r>
              <a:rPr lang="fr-FR" sz="2000" smtClean="0"/>
              <a:t>À RÉFÉRENTIEL COMMUN EUROPÉEN</a:t>
            </a: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1500188" y="5434013"/>
            <a:ext cx="6497637" cy="8699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r-FR" sz="2700" smtClean="0">
                <a:solidFill>
                  <a:srgbClr val="898989"/>
                </a:solidFill>
              </a:rPr>
              <a:t>SÉMINAIRE NATIONAL</a:t>
            </a:r>
          </a:p>
          <a:p>
            <a:pPr eaLnBrk="1" hangingPunct="1">
              <a:lnSpc>
                <a:spcPct val="80000"/>
              </a:lnSpc>
            </a:pPr>
            <a:r>
              <a:rPr lang="fr-FR" sz="2700" smtClean="0">
                <a:solidFill>
                  <a:srgbClr val="898989"/>
                </a:solidFill>
              </a:rPr>
              <a:t>PARIS  26- 27 MARS 2012 </a:t>
            </a:r>
          </a:p>
        </p:txBody>
      </p:sp>
      <p:pic>
        <p:nvPicPr>
          <p:cNvPr id="2052" name="Image 4" descr="Capture d’écran 2012-03-19 à 18.11.42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2675" y="5200650"/>
            <a:ext cx="1433513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Image 5" descr="Capture d’écran 2012-03-19 à 18.16.5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3513" y="298450"/>
            <a:ext cx="3503612" cy="233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Image 6" descr="Capture d’écran 2012-03-19 à 18.17.57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6925" y="5180013"/>
            <a:ext cx="1476375" cy="136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b="1" dirty="0" smtClean="0">
                <a:solidFill>
                  <a:srgbClr val="FFC000"/>
                </a:solidFill>
                <a:latin typeface="Baskerville Old Face" pitchFamily="18" charset="0"/>
              </a:rPr>
              <a:t>CONTENU DES COURS </a:t>
            </a:r>
          </a:p>
        </p:txBody>
      </p:sp>
      <p:sp>
        <p:nvSpPr>
          <p:cNvPr id="1024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fr-FR" sz="4400" dirty="0" smtClean="0">
                <a:solidFill>
                  <a:schemeClr val="tx2"/>
                </a:solidFill>
              </a:rPr>
              <a:t>Marketing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fr-FR" sz="4400" dirty="0" smtClean="0">
                <a:solidFill>
                  <a:schemeClr val="tx2"/>
                </a:solidFill>
              </a:rPr>
              <a:t>Etudes et veille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fr-FR" sz="4400" dirty="0" smtClean="0">
                <a:solidFill>
                  <a:schemeClr val="tx2"/>
                </a:solidFill>
              </a:rPr>
              <a:t>Prospection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fr-FR" sz="4400" dirty="0" smtClean="0">
                <a:solidFill>
                  <a:schemeClr val="tx2"/>
                </a:solidFill>
              </a:rPr>
              <a:t>Informatique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fr-FR" sz="4400" dirty="0" smtClean="0">
                <a:solidFill>
                  <a:schemeClr val="tx2"/>
                </a:solidFill>
              </a:rPr>
              <a:t>Économie d’entreprise</a:t>
            </a:r>
          </a:p>
          <a:p>
            <a:pPr eaLnBrk="1" hangingPunct="1">
              <a:buFont typeface="Wingdings" pitchFamily="2" charset="2"/>
              <a:buChar char="Ø"/>
            </a:pPr>
            <a:endParaRPr lang="fr-FR" sz="4400" dirty="0" smtClean="0"/>
          </a:p>
        </p:txBody>
      </p:sp>
      <p:grpSp>
        <p:nvGrpSpPr>
          <p:cNvPr id="10244" name="Grouper 3"/>
          <p:cNvGrpSpPr>
            <a:grpSpLocks/>
          </p:cNvGrpSpPr>
          <p:nvPr/>
        </p:nvGrpSpPr>
        <p:grpSpPr bwMode="auto">
          <a:xfrm>
            <a:off x="642938" y="6121400"/>
            <a:ext cx="7945437" cy="717550"/>
            <a:chOff x="642898" y="5817264"/>
            <a:chExt cx="7945302" cy="718155"/>
          </a:xfrm>
        </p:grpSpPr>
        <p:sp>
          <p:nvSpPr>
            <p:cNvPr id="10245" name="ZoneTexte 4"/>
            <p:cNvSpPr txBox="1">
              <a:spLocks noChangeArrowheads="1"/>
            </p:cNvSpPr>
            <p:nvPr/>
          </p:nvSpPr>
          <p:spPr bwMode="auto">
            <a:xfrm>
              <a:off x="1355884" y="6002421"/>
              <a:ext cx="723231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/>
                <a:t>           SEMINAIRE NATIONAL BTS CI   PARIS 26-27 MARS 2012</a:t>
              </a:r>
            </a:p>
          </p:txBody>
        </p:sp>
        <p:pic>
          <p:nvPicPr>
            <p:cNvPr id="10246" name="Image 5" descr="Capture d’écran 2012-03-19 à 18.11.42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2898" y="5817264"/>
              <a:ext cx="712986" cy="668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47" name="Image 6" descr="Capture d’écran 2012-03-19 à 18.17.57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35315" y="5817264"/>
              <a:ext cx="777362" cy="718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C000"/>
                </a:solidFill>
                <a:latin typeface="Baskerville Old Face" pitchFamily="18" charset="0"/>
              </a:rPr>
              <a:t>Matières générales </a:t>
            </a:r>
            <a:endParaRPr lang="fr-FR" b="1" dirty="0">
              <a:solidFill>
                <a:srgbClr val="FFC000"/>
              </a:solidFill>
              <a:latin typeface="Baskerville Old Face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60513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fr-FR" sz="3600" dirty="0" smtClean="0">
                <a:solidFill>
                  <a:schemeClr val="tx2"/>
                </a:solidFill>
              </a:rPr>
              <a:t>Envoi des cours par des étudiants ou professeurs </a:t>
            </a:r>
          </a:p>
          <a:p>
            <a:pPr>
              <a:buNone/>
            </a:pPr>
            <a:endParaRPr lang="fr-FR" sz="3600" dirty="0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fr-FR" sz="3600" dirty="0" smtClean="0">
                <a:solidFill>
                  <a:schemeClr val="tx2"/>
                </a:solidFill>
              </a:rPr>
              <a:t>Économie droit </a:t>
            </a:r>
          </a:p>
          <a:p>
            <a:pPr>
              <a:buFont typeface="Wingdings" pitchFamily="2" charset="2"/>
              <a:buChar char="Ø"/>
            </a:pPr>
            <a:r>
              <a:rPr lang="fr-FR" sz="3600" dirty="0" smtClean="0">
                <a:solidFill>
                  <a:schemeClr val="tx2"/>
                </a:solidFill>
              </a:rPr>
              <a:t>Management </a:t>
            </a:r>
          </a:p>
          <a:p>
            <a:pPr>
              <a:buFont typeface="Wingdings" pitchFamily="2" charset="2"/>
              <a:buChar char="Ø"/>
            </a:pPr>
            <a:r>
              <a:rPr lang="fr-FR" sz="3600" dirty="0" smtClean="0">
                <a:solidFill>
                  <a:schemeClr val="tx2"/>
                </a:solidFill>
              </a:rPr>
              <a:t>Culture générale ? </a:t>
            </a:r>
            <a:endParaRPr lang="fr-FR" sz="3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b="1" dirty="0" smtClean="0">
                <a:solidFill>
                  <a:srgbClr val="FFC000"/>
                </a:solidFill>
                <a:latin typeface="Baskerville Old Face" pitchFamily="18" charset="0"/>
              </a:rPr>
              <a:t>EVALUATION </a:t>
            </a:r>
          </a:p>
        </p:txBody>
      </p:sp>
      <p:sp>
        <p:nvSpPr>
          <p:cNvPr id="11267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fr-FR" sz="4400" dirty="0" smtClean="0">
                <a:solidFill>
                  <a:schemeClr val="tx2"/>
                </a:solidFill>
              </a:rPr>
              <a:t>Par  l ’établissement d’accueil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fr-FR" sz="4400" dirty="0" smtClean="0">
                <a:solidFill>
                  <a:schemeClr val="tx2"/>
                </a:solidFill>
              </a:rPr>
              <a:t>Attribution d’ ECTS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fr-FR" sz="4400" dirty="0" smtClean="0">
                <a:solidFill>
                  <a:schemeClr val="tx2"/>
                </a:solidFill>
              </a:rPr>
              <a:t>Intégration des notes obtenues à l’étranger dans le bulletin. </a:t>
            </a:r>
          </a:p>
        </p:txBody>
      </p:sp>
      <p:grpSp>
        <p:nvGrpSpPr>
          <p:cNvPr id="11268" name="Grouper 3"/>
          <p:cNvGrpSpPr>
            <a:grpSpLocks/>
          </p:cNvGrpSpPr>
          <p:nvPr/>
        </p:nvGrpSpPr>
        <p:grpSpPr bwMode="auto">
          <a:xfrm>
            <a:off x="642938" y="6121400"/>
            <a:ext cx="7945437" cy="717550"/>
            <a:chOff x="642898" y="5817264"/>
            <a:chExt cx="7945302" cy="718155"/>
          </a:xfrm>
        </p:grpSpPr>
        <p:sp>
          <p:nvSpPr>
            <p:cNvPr id="11269" name="ZoneTexte 4"/>
            <p:cNvSpPr txBox="1">
              <a:spLocks noChangeArrowheads="1"/>
            </p:cNvSpPr>
            <p:nvPr/>
          </p:nvSpPr>
          <p:spPr bwMode="auto">
            <a:xfrm>
              <a:off x="1355884" y="6002421"/>
              <a:ext cx="723231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/>
                <a:t>           SEMINAIRE NATIONAL BTS CI   PARIS 26-27 MARS 2012</a:t>
              </a:r>
            </a:p>
          </p:txBody>
        </p:sp>
        <p:pic>
          <p:nvPicPr>
            <p:cNvPr id="11270" name="Image 5" descr="Capture d’écran 2012-03-19 à 18.11.42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2898" y="5817264"/>
              <a:ext cx="712986" cy="668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1" name="Image 6" descr="Capture d’écran 2012-03-19 à 18.17.57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35315" y="5817264"/>
              <a:ext cx="777362" cy="718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z="6000" b="1" dirty="0" smtClean="0">
                <a:solidFill>
                  <a:srgbClr val="FFC000"/>
                </a:solidFill>
                <a:latin typeface="Baskerville Old Face" pitchFamily="18" charset="0"/>
              </a:rPr>
              <a:t>Bilan</a:t>
            </a:r>
          </a:p>
        </p:txBody>
      </p:sp>
      <p:graphicFrame>
        <p:nvGraphicFramePr>
          <p:cNvPr id="9" name="Espace réservé du contenu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Intérêts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Contraintes</a:t>
                      </a:r>
                      <a:r>
                        <a:rPr lang="fr-FR" sz="2800" baseline="0" dirty="0" smtClean="0"/>
                        <a:t> </a:t>
                      </a:r>
                      <a:endParaRPr lang="fr-FR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fr-FR" dirty="0" smtClean="0">
                          <a:solidFill>
                            <a:schemeClr val="tx2"/>
                          </a:solidFill>
                        </a:rPr>
                        <a:t>  </a:t>
                      </a:r>
                      <a:r>
                        <a:rPr lang="fr-FR" sz="2800" dirty="0" smtClean="0">
                          <a:solidFill>
                            <a:schemeClr val="tx2"/>
                          </a:solidFill>
                        </a:rPr>
                        <a:t>pour les étudiants qui partent</a:t>
                      </a:r>
                    </a:p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fr-FR" sz="2800" baseline="0" dirty="0" smtClean="0">
                          <a:solidFill>
                            <a:schemeClr val="tx2"/>
                          </a:solidFill>
                        </a:rPr>
                        <a:t> apport des étudiants étrangers dans la classe </a:t>
                      </a:r>
                      <a:endParaRPr lang="fr-FR" sz="2800" dirty="0" smtClean="0">
                        <a:solidFill>
                          <a:schemeClr val="tx2"/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fr-FR" sz="2800" dirty="0" smtClean="0">
                          <a:solidFill>
                            <a:schemeClr val="tx2"/>
                          </a:solidFill>
                        </a:rPr>
                        <a:t> découverte de pratiques</a:t>
                      </a:r>
                      <a:r>
                        <a:rPr lang="fr-FR" sz="2800" baseline="0" dirty="0" smtClean="0">
                          <a:solidFill>
                            <a:schemeClr val="tx2"/>
                          </a:solidFill>
                        </a:rPr>
                        <a:t> pédagogiques </a:t>
                      </a:r>
                      <a:r>
                        <a:rPr lang="fr-FR" sz="2800" dirty="0" smtClean="0">
                          <a:solidFill>
                            <a:schemeClr val="tx2"/>
                          </a:solidFill>
                        </a:rPr>
                        <a:t> différentes</a:t>
                      </a:r>
                      <a:r>
                        <a:rPr lang="fr-FR" sz="280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endParaRPr lang="fr-FR" sz="28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fr-FR" sz="2800" dirty="0" smtClean="0">
                          <a:solidFill>
                            <a:schemeClr val="tx2"/>
                          </a:solidFill>
                        </a:rPr>
                        <a:t> investissement en temps </a:t>
                      </a:r>
                    </a:p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fr-FR" sz="2800" dirty="0" smtClean="0">
                          <a:solidFill>
                            <a:schemeClr val="tx2"/>
                          </a:solidFill>
                        </a:rPr>
                        <a:t> difficultés à trouver des terrains</a:t>
                      </a:r>
                      <a:r>
                        <a:rPr lang="fr-FR" sz="2800" baseline="0" dirty="0" smtClean="0">
                          <a:solidFill>
                            <a:schemeClr val="tx2"/>
                          </a:solidFill>
                        </a:rPr>
                        <a:t> de stage en  </a:t>
                      </a:r>
                      <a:r>
                        <a:rPr lang="fr-FR" sz="28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adéquation avec les exigences des partenaires</a:t>
                      </a:r>
                    </a:p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fr-FR" sz="28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pour l’</a:t>
                      </a:r>
                      <a:r>
                        <a:rPr lang="fr-FR" sz="280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Allemagne : difficultés spécifiques </a:t>
                      </a:r>
                      <a:endParaRPr lang="fr-FR" sz="28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2292" name="Grouper 3"/>
          <p:cNvGrpSpPr>
            <a:grpSpLocks/>
          </p:cNvGrpSpPr>
          <p:nvPr/>
        </p:nvGrpSpPr>
        <p:grpSpPr bwMode="auto">
          <a:xfrm>
            <a:off x="642938" y="6121400"/>
            <a:ext cx="7945437" cy="717550"/>
            <a:chOff x="642898" y="5817264"/>
            <a:chExt cx="7945302" cy="718155"/>
          </a:xfrm>
        </p:grpSpPr>
        <p:sp>
          <p:nvSpPr>
            <p:cNvPr id="12293" name="ZoneTexte 4"/>
            <p:cNvSpPr txBox="1">
              <a:spLocks noChangeArrowheads="1"/>
            </p:cNvSpPr>
            <p:nvPr/>
          </p:nvSpPr>
          <p:spPr bwMode="auto">
            <a:xfrm>
              <a:off x="1355884" y="6002421"/>
              <a:ext cx="723231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/>
                <a:t>           SEMINAIRE NATIONAL BTS CI   PARIS 26-27 MARS 2012</a:t>
              </a:r>
            </a:p>
          </p:txBody>
        </p:sp>
        <p:pic>
          <p:nvPicPr>
            <p:cNvPr id="12294" name="Image 5" descr="Capture d’écran 2012-03-19 à 18.11.42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2898" y="5817264"/>
              <a:ext cx="712986" cy="668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5" name="Image 6" descr="Capture d’écran 2012-03-19 à 18.17.57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35315" y="5817264"/>
              <a:ext cx="777362" cy="718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b="1" dirty="0" smtClean="0">
                <a:solidFill>
                  <a:srgbClr val="FFC000"/>
                </a:solidFill>
                <a:latin typeface="Baskerville Old Face" pitchFamily="18" charset="0"/>
              </a:rPr>
              <a:t>Bilan</a:t>
            </a:r>
          </a:p>
        </p:txBody>
      </p:sp>
      <p:sp>
        <p:nvSpPr>
          <p:cNvPr id="12291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/>
            <a:r>
              <a:rPr lang="fr-FR" dirty="0" smtClean="0">
                <a:solidFill>
                  <a:schemeClr val="tx2"/>
                </a:solidFill>
              </a:rPr>
              <a:t>Equilibre entre  partenaires </a:t>
            </a:r>
          </a:p>
          <a:p>
            <a:pPr algn="ctr" eaLnBrk="1" hangingPunct="1"/>
            <a:r>
              <a:rPr lang="fr-FR" dirty="0" smtClean="0">
                <a:solidFill>
                  <a:schemeClr val="tx2"/>
                </a:solidFill>
              </a:rPr>
              <a:t>Visites nécessaires </a:t>
            </a:r>
          </a:p>
          <a:p>
            <a:pPr eaLnBrk="1" hangingPunct="1">
              <a:buNone/>
            </a:pPr>
            <a:endParaRPr lang="fr-FR" dirty="0" smtClean="0">
              <a:solidFill>
                <a:schemeClr val="tx2"/>
              </a:solidFill>
            </a:endParaRPr>
          </a:p>
          <a:p>
            <a:pPr algn="ctr" eaLnBrk="1" hangingPunct="1">
              <a:buNone/>
            </a:pPr>
            <a:r>
              <a:rPr lang="fr-FR" b="1" u="sng" dirty="0" smtClean="0">
                <a:solidFill>
                  <a:schemeClr val="tx2"/>
                </a:solidFill>
              </a:rPr>
              <a:t> à améliorer </a:t>
            </a:r>
          </a:p>
          <a:p>
            <a:pPr algn="ctr" eaLnBrk="1" hangingPunct="1"/>
            <a:r>
              <a:rPr lang="fr-FR" dirty="0" smtClean="0">
                <a:solidFill>
                  <a:schemeClr val="tx2"/>
                </a:solidFill>
              </a:rPr>
              <a:t>Complémentarité des programmes </a:t>
            </a:r>
          </a:p>
          <a:p>
            <a:pPr algn="ctr" eaLnBrk="1" hangingPunct="1">
              <a:buNone/>
            </a:pPr>
            <a:r>
              <a:rPr lang="fr-FR" dirty="0" smtClean="0">
                <a:solidFill>
                  <a:schemeClr val="tx2"/>
                </a:solidFill>
              </a:rPr>
              <a:t>(adapter ses progressions)</a:t>
            </a:r>
          </a:p>
        </p:txBody>
      </p:sp>
      <p:grpSp>
        <p:nvGrpSpPr>
          <p:cNvPr id="2" name="Grouper 3"/>
          <p:cNvGrpSpPr>
            <a:grpSpLocks/>
          </p:cNvGrpSpPr>
          <p:nvPr/>
        </p:nvGrpSpPr>
        <p:grpSpPr bwMode="auto">
          <a:xfrm>
            <a:off x="642938" y="6121400"/>
            <a:ext cx="7945437" cy="717550"/>
            <a:chOff x="642898" y="5817264"/>
            <a:chExt cx="7945302" cy="718155"/>
          </a:xfrm>
        </p:grpSpPr>
        <p:sp>
          <p:nvSpPr>
            <p:cNvPr id="12293" name="ZoneTexte 4"/>
            <p:cNvSpPr txBox="1">
              <a:spLocks noChangeArrowheads="1"/>
            </p:cNvSpPr>
            <p:nvPr/>
          </p:nvSpPr>
          <p:spPr bwMode="auto">
            <a:xfrm>
              <a:off x="1355884" y="6002421"/>
              <a:ext cx="723231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/>
                <a:t>           SEMINAIRE NATIONAL BTS CI   PARIS 26-27 MARS 2012</a:t>
              </a:r>
            </a:p>
          </p:txBody>
        </p:sp>
        <p:pic>
          <p:nvPicPr>
            <p:cNvPr id="12294" name="Image 5" descr="Capture d’écran 2012-03-19 à 18.11.42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2898" y="5817264"/>
              <a:ext cx="712986" cy="668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5" name="Image 6" descr="Capture d’écran 2012-03-19 à 18.17.57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35315" y="5817264"/>
              <a:ext cx="777362" cy="718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b="1" smtClean="0">
                <a:solidFill>
                  <a:srgbClr val="FFC000"/>
                </a:solidFill>
                <a:latin typeface="Baskerville Old Face" pitchFamily="18" charset="0"/>
              </a:rPr>
              <a:t>MOBILITE </a:t>
            </a:r>
          </a:p>
        </p:txBody>
      </p:sp>
      <p:grpSp>
        <p:nvGrpSpPr>
          <p:cNvPr id="3075" name="Grouper 3"/>
          <p:cNvGrpSpPr>
            <a:grpSpLocks/>
          </p:cNvGrpSpPr>
          <p:nvPr/>
        </p:nvGrpSpPr>
        <p:grpSpPr bwMode="auto">
          <a:xfrm>
            <a:off x="642938" y="6121400"/>
            <a:ext cx="7945437" cy="717550"/>
            <a:chOff x="642898" y="5817264"/>
            <a:chExt cx="7945302" cy="718155"/>
          </a:xfrm>
        </p:grpSpPr>
        <p:sp>
          <p:nvSpPr>
            <p:cNvPr id="3077" name="ZoneTexte 4"/>
            <p:cNvSpPr txBox="1">
              <a:spLocks noChangeArrowheads="1"/>
            </p:cNvSpPr>
            <p:nvPr/>
          </p:nvSpPr>
          <p:spPr bwMode="auto">
            <a:xfrm>
              <a:off x="1355884" y="6002421"/>
              <a:ext cx="723231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/>
                <a:t>           SEMINAIRE NATIONAL BTS CI   PARIS 26-27 MARS 2012</a:t>
              </a:r>
            </a:p>
          </p:txBody>
        </p:sp>
        <p:pic>
          <p:nvPicPr>
            <p:cNvPr id="3078" name="Image 5" descr="Capture d’écran 2012-03-19 à 18.11.42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2898" y="5817264"/>
              <a:ext cx="712986" cy="668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9" name="Image 6" descr="Capture d’écran 2012-03-19 à 18.17.57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35315" y="5817264"/>
              <a:ext cx="777362" cy="718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076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57200" y="1865313"/>
            <a:ext cx="8678863" cy="3190875"/>
          </a:xfr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b="1" dirty="0" smtClean="0">
                <a:solidFill>
                  <a:srgbClr val="FFC000"/>
                </a:solidFill>
                <a:latin typeface="Baskerville Old Face" pitchFamily="18" charset="0"/>
              </a:rPr>
              <a:t>Historique / origine </a:t>
            </a:r>
          </a:p>
        </p:txBody>
      </p:sp>
      <p:grpSp>
        <p:nvGrpSpPr>
          <p:cNvPr id="4099" name="Grouper 3"/>
          <p:cNvGrpSpPr>
            <a:grpSpLocks/>
          </p:cNvGrpSpPr>
          <p:nvPr/>
        </p:nvGrpSpPr>
        <p:grpSpPr bwMode="auto">
          <a:xfrm>
            <a:off x="642938" y="6121400"/>
            <a:ext cx="7945437" cy="717550"/>
            <a:chOff x="642898" y="5817264"/>
            <a:chExt cx="7945302" cy="718155"/>
          </a:xfrm>
        </p:grpSpPr>
        <p:sp>
          <p:nvSpPr>
            <p:cNvPr id="4102" name="ZoneTexte 4"/>
            <p:cNvSpPr txBox="1">
              <a:spLocks noChangeArrowheads="1"/>
            </p:cNvSpPr>
            <p:nvPr/>
          </p:nvSpPr>
          <p:spPr bwMode="auto">
            <a:xfrm>
              <a:off x="1355884" y="6002421"/>
              <a:ext cx="723231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/>
                <a:t>           SEMINAIRE NATIONAL BTS CI   PARIS 26-27 MARS 2012</a:t>
              </a:r>
            </a:p>
          </p:txBody>
        </p:sp>
        <p:pic>
          <p:nvPicPr>
            <p:cNvPr id="4103" name="Image 5" descr="Capture d’écran 2012-03-19 à 18.11.42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2898" y="5817264"/>
              <a:ext cx="712986" cy="668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Image 6" descr="Capture d’écran 2012-03-19 à 18.17.57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35315" y="5817264"/>
              <a:ext cx="777362" cy="718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100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57200" y="1773238"/>
            <a:ext cx="4565650" cy="3305175"/>
          </a:xfrm>
          <a:noFill/>
        </p:spPr>
      </p:pic>
      <p:pic>
        <p:nvPicPr>
          <p:cNvPr id="4101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2788" y="2132013"/>
            <a:ext cx="2519362" cy="294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b="1" dirty="0" smtClean="0">
                <a:solidFill>
                  <a:srgbClr val="FFC000"/>
                </a:solidFill>
                <a:latin typeface="Baskerville Old Face" pitchFamily="18" charset="0"/>
              </a:rPr>
              <a:t>3 partenariats en cours </a:t>
            </a:r>
          </a:p>
        </p:txBody>
      </p:sp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679721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ESPAGNE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/>
                        <a:t>PAYS</a:t>
                      </a:r>
                      <a:r>
                        <a:rPr lang="fr-FR" sz="2400" baseline="0" dirty="0" smtClean="0"/>
                        <a:t> BAS </a:t>
                      </a:r>
                      <a:endParaRPr lang="fr-FR" sz="2400" dirty="0" smtClean="0"/>
                    </a:p>
                    <a:p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ALLEMAGNE</a:t>
                      </a:r>
                      <a:r>
                        <a:rPr lang="fr-FR" sz="2400" baseline="0" dirty="0" smtClean="0"/>
                        <a:t> </a:t>
                      </a:r>
                      <a:endParaRPr lang="fr-FR" sz="2400" dirty="0"/>
                    </a:p>
                  </a:txBody>
                  <a:tcPr/>
                </a:tc>
              </a:tr>
              <a:tr h="3184445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FR" sz="2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Institut d' Enseignement Supérieur 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fr-FR" sz="2400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FR" sz="2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Formation BTS commerce international </a:t>
                      </a:r>
                    </a:p>
                    <a:p>
                      <a:endParaRPr lang="fr-FR" sz="2400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FR" sz="2400" kern="120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Poblenou</a:t>
                      </a:r>
                      <a:r>
                        <a:rPr lang="fr-FR" sz="2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à</a:t>
                      </a:r>
                      <a:r>
                        <a:rPr lang="fr-FR" sz="240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Barcelone</a:t>
                      </a:r>
                      <a:endParaRPr lang="fr-FR" sz="2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FR" sz="2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Université </a:t>
                      </a:r>
                    </a:p>
                    <a:p>
                      <a:endParaRPr lang="fr-FR" sz="2400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fr-FR" sz="2400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fr-FR" sz="2400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FR" sz="2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Formation IBL International Business </a:t>
                      </a:r>
                      <a:r>
                        <a:rPr lang="fr-FR" sz="2400" kern="120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Languages</a:t>
                      </a:r>
                      <a:r>
                        <a:rPr lang="fr-FR" sz="2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fr-FR" sz="2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L2. 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FR" sz="2400" kern="120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Fontys</a:t>
                      </a:r>
                      <a:r>
                        <a:rPr lang="fr-FR" sz="2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à </a:t>
                      </a:r>
                    </a:p>
                    <a:p>
                      <a:r>
                        <a:rPr lang="fr-FR" sz="2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Tilburg</a:t>
                      </a:r>
                      <a:endParaRPr lang="fr-FR" sz="2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FR" sz="2400" dirty="0" smtClean="0">
                          <a:solidFill>
                            <a:schemeClr val="tx2"/>
                          </a:solidFill>
                        </a:rPr>
                        <a:t> Centre de formation professionnel</a:t>
                      </a:r>
                    </a:p>
                    <a:p>
                      <a:endParaRPr lang="fr-FR" sz="2400" dirty="0" smtClean="0">
                        <a:solidFill>
                          <a:schemeClr val="tx2"/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FR" sz="2400" baseline="0" dirty="0" smtClean="0">
                          <a:solidFill>
                            <a:schemeClr val="tx2"/>
                          </a:solidFill>
                        </a:rPr>
                        <a:t>Formation vente et marketing </a:t>
                      </a:r>
                    </a:p>
                    <a:p>
                      <a:endParaRPr lang="fr-FR" sz="2400" baseline="0" dirty="0" smtClean="0">
                        <a:solidFill>
                          <a:schemeClr val="tx2"/>
                        </a:solidFill>
                      </a:endParaRPr>
                    </a:p>
                    <a:p>
                      <a:endParaRPr lang="fr-FR" sz="2400" baseline="0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fr-FR" sz="2400" dirty="0" smtClean="0">
                          <a:solidFill>
                            <a:schemeClr val="tx2"/>
                          </a:solidFill>
                        </a:rPr>
                        <a:t>Walter</a:t>
                      </a:r>
                      <a:r>
                        <a:rPr lang="fr-FR" sz="2400" baseline="0" dirty="0" smtClean="0">
                          <a:solidFill>
                            <a:schemeClr val="tx2"/>
                          </a:solidFill>
                        </a:rPr>
                        <a:t> Eucken </a:t>
                      </a:r>
                      <a:r>
                        <a:rPr lang="fr-FR" sz="2400" baseline="0" dirty="0" err="1" smtClean="0">
                          <a:solidFill>
                            <a:schemeClr val="tx2"/>
                          </a:solidFill>
                        </a:rPr>
                        <a:t>Schule</a:t>
                      </a:r>
                      <a:r>
                        <a:rPr lang="fr-FR" sz="2400" baseline="0" dirty="0" smtClean="0">
                          <a:solidFill>
                            <a:schemeClr val="tx2"/>
                          </a:solidFill>
                        </a:rPr>
                        <a:t> à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aseline="0" dirty="0" smtClean="0">
                          <a:solidFill>
                            <a:schemeClr val="tx2"/>
                          </a:solidFill>
                        </a:rPr>
                        <a:t>Karlsruhe </a:t>
                      </a:r>
                    </a:p>
                    <a:p>
                      <a:endParaRPr lang="fr-FR" sz="2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137" name="Grouper 3"/>
          <p:cNvGrpSpPr>
            <a:grpSpLocks/>
          </p:cNvGrpSpPr>
          <p:nvPr/>
        </p:nvGrpSpPr>
        <p:grpSpPr bwMode="auto">
          <a:xfrm>
            <a:off x="642938" y="6121400"/>
            <a:ext cx="7945437" cy="717550"/>
            <a:chOff x="642898" y="5817264"/>
            <a:chExt cx="7945302" cy="718155"/>
          </a:xfrm>
        </p:grpSpPr>
        <p:sp>
          <p:nvSpPr>
            <p:cNvPr id="5138" name="ZoneTexte 4"/>
            <p:cNvSpPr txBox="1">
              <a:spLocks noChangeArrowheads="1"/>
            </p:cNvSpPr>
            <p:nvPr/>
          </p:nvSpPr>
          <p:spPr bwMode="auto">
            <a:xfrm>
              <a:off x="1355884" y="6002421"/>
              <a:ext cx="723231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/>
                <a:t>           SEMINAIRE NATIONAL BTS CI   PARIS 26-27 MARS 2012</a:t>
              </a:r>
            </a:p>
          </p:txBody>
        </p:sp>
        <p:pic>
          <p:nvPicPr>
            <p:cNvPr id="5139" name="Image 5" descr="Capture d’écran 2012-03-19 à 18.11.42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2898" y="5817264"/>
              <a:ext cx="712986" cy="668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40" name="Image 6" descr="Capture d’écran 2012-03-19 à 18.17.57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35315" y="5817264"/>
              <a:ext cx="777362" cy="718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b="1" dirty="0" smtClean="0">
                <a:solidFill>
                  <a:srgbClr val="FFC000"/>
                </a:solidFill>
                <a:latin typeface="Baskerville Old Face" pitchFamily="18" charset="0"/>
              </a:rPr>
              <a:t>Mise en place </a:t>
            </a:r>
          </a:p>
        </p:txBody>
      </p:sp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</p:nvPr>
        </p:nvGraphicFramePr>
        <p:xfrm>
          <a:off x="358775" y="1642961"/>
          <a:ext cx="822960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00"/>
                <a:gridCol w="26289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3600" dirty="0" smtClean="0"/>
                        <a:t>PAYS</a:t>
                      </a:r>
                      <a:r>
                        <a:rPr lang="fr-FR" sz="3600" baseline="0" dirty="0" smtClean="0"/>
                        <a:t> BAS 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 smtClean="0"/>
                        <a:t>ESPAGNE</a:t>
                      </a:r>
                      <a:r>
                        <a:rPr lang="fr-FR" sz="3600" baseline="0" dirty="0" smtClean="0"/>
                        <a:t> 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 smtClean="0"/>
                        <a:t>ALLEMAGNE</a:t>
                      </a:r>
                      <a:r>
                        <a:rPr lang="fr-FR" baseline="0" dirty="0" smtClean="0"/>
                        <a:t> 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3600" dirty="0" smtClean="0">
                          <a:solidFill>
                            <a:schemeClr val="tx2"/>
                          </a:solidFill>
                        </a:rPr>
                        <a:t>Décembre</a:t>
                      </a:r>
                      <a:r>
                        <a:rPr lang="fr-FR" sz="3600" baseline="0" dirty="0" smtClean="0">
                          <a:solidFill>
                            <a:schemeClr val="tx2"/>
                          </a:solidFill>
                        </a:rPr>
                        <a:t> 2009</a:t>
                      </a:r>
                      <a:endParaRPr lang="fr-FR" sz="3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3600" dirty="0" smtClean="0">
                          <a:solidFill>
                            <a:schemeClr val="tx2"/>
                          </a:solidFill>
                        </a:rPr>
                        <a:t>Avril 2010</a:t>
                      </a:r>
                      <a:endParaRPr lang="fr-FR" sz="3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3600" dirty="0" smtClean="0">
                          <a:solidFill>
                            <a:schemeClr val="tx2"/>
                          </a:solidFill>
                        </a:rPr>
                        <a:t>Juin 2010</a:t>
                      </a:r>
                      <a:endParaRPr lang="fr-FR" sz="3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fr-FR" sz="36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2 visites de 3 jours</a:t>
                      </a:r>
                      <a:endParaRPr lang="fr-FR" sz="3600" dirty="0" smtClean="0">
                        <a:solidFill>
                          <a:schemeClr val="tx2"/>
                        </a:solidFill>
                      </a:endParaRPr>
                    </a:p>
                    <a:p>
                      <a:endParaRPr lang="fr-FR" sz="3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fr-FR" sz="36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 visites de 3 jours</a:t>
                      </a:r>
                      <a:endParaRPr lang="fr-FR" sz="3600" dirty="0" smtClean="0">
                        <a:solidFill>
                          <a:schemeClr val="tx2"/>
                        </a:solidFill>
                      </a:endParaRPr>
                    </a:p>
                    <a:p>
                      <a:endParaRPr lang="fr-FR" sz="3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FR" sz="3600" dirty="0" smtClean="0">
                          <a:solidFill>
                            <a:schemeClr val="tx2"/>
                          </a:solidFill>
                        </a:rPr>
                        <a:t>1 visite de 2 jours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FR" sz="3600" dirty="0" smtClean="0">
                          <a:solidFill>
                            <a:schemeClr val="tx2"/>
                          </a:solidFill>
                        </a:rPr>
                        <a:t>1 de 2 jours prévue en mai </a:t>
                      </a:r>
                      <a:endParaRPr lang="fr-FR" sz="3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6165" name="Grouper 3"/>
          <p:cNvGrpSpPr>
            <a:grpSpLocks/>
          </p:cNvGrpSpPr>
          <p:nvPr/>
        </p:nvGrpSpPr>
        <p:grpSpPr bwMode="auto">
          <a:xfrm>
            <a:off x="642938" y="6121400"/>
            <a:ext cx="7945437" cy="717550"/>
            <a:chOff x="642898" y="5817264"/>
            <a:chExt cx="7945302" cy="718155"/>
          </a:xfrm>
        </p:grpSpPr>
        <p:sp>
          <p:nvSpPr>
            <p:cNvPr id="6166" name="ZoneTexte 4"/>
            <p:cNvSpPr txBox="1">
              <a:spLocks noChangeArrowheads="1"/>
            </p:cNvSpPr>
            <p:nvPr/>
          </p:nvSpPr>
          <p:spPr bwMode="auto">
            <a:xfrm>
              <a:off x="1355884" y="6002421"/>
              <a:ext cx="723231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/>
                <a:t>           SEMINAIRE NATIONAL BTS CI   PARIS 26-27 MARS 2012</a:t>
              </a:r>
            </a:p>
          </p:txBody>
        </p:sp>
        <p:pic>
          <p:nvPicPr>
            <p:cNvPr id="6167" name="Image 5" descr="Capture d’écran 2012-03-19 à 18.11.42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2898" y="5817264"/>
              <a:ext cx="712986" cy="668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8" name="Image 6" descr="Capture d’écran 2012-03-19 à 18.17.57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35315" y="5817264"/>
              <a:ext cx="777362" cy="718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b="1" dirty="0" smtClean="0">
                <a:solidFill>
                  <a:srgbClr val="FFC000"/>
                </a:solidFill>
                <a:latin typeface="Baskerville Old Face" pitchFamily="18" charset="0"/>
              </a:rPr>
              <a:t>Mobilité sortante </a:t>
            </a:r>
          </a:p>
        </p:txBody>
      </p:sp>
      <p:graphicFrame>
        <p:nvGraphicFramePr>
          <p:cNvPr id="9" name="Espace réservé du contenu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22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ESPAGNE</a:t>
                      </a:r>
                      <a:r>
                        <a:rPr lang="fr-FR" sz="2400" baseline="0" dirty="0" smtClean="0"/>
                        <a:t> 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PAYS BAS 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ALLEMAGNE</a:t>
                      </a:r>
                      <a:r>
                        <a:rPr lang="fr-FR" sz="2400" baseline="0" dirty="0" smtClean="0"/>
                        <a:t> 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>
                          <a:solidFill>
                            <a:schemeClr val="tx2"/>
                          </a:solidFill>
                        </a:rPr>
                        <a:t>2 ou</a:t>
                      </a:r>
                      <a:r>
                        <a:rPr lang="fr-FR" sz="1800" baseline="0" dirty="0" smtClean="0">
                          <a:solidFill>
                            <a:schemeClr val="tx2"/>
                          </a:solidFill>
                        </a:rPr>
                        <a:t> 3 étudiants </a:t>
                      </a:r>
                      <a:endParaRPr lang="fr-FR" sz="18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>
                          <a:solidFill>
                            <a:schemeClr val="tx2"/>
                          </a:solidFill>
                        </a:rPr>
                        <a:t>2 ou 3 étudiants </a:t>
                      </a:r>
                      <a:endParaRPr lang="fr-FR" sz="18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>
                          <a:solidFill>
                            <a:schemeClr val="tx2"/>
                          </a:solidFill>
                        </a:rPr>
                        <a:t>5 étudiants </a:t>
                      </a:r>
                      <a:endParaRPr lang="fr-FR" sz="18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u="none" dirty="0" smtClean="0">
                          <a:solidFill>
                            <a:schemeClr val="tx2"/>
                          </a:solidFill>
                        </a:rPr>
                        <a:t>2010/2011 </a:t>
                      </a:r>
                      <a:r>
                        <a:rPr lang="fr-FR" sz="1800" b="1" u="none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endParaRPr lang="fr-FR" sz="18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u="sng" dirty="0" smtClean="0">
                          <a:solidFill>
                            <a:schemeClr val="tx2"/>
                          </a:solidFill>
                        </a:rPr>
                        <a:t>15 semaines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fr-FR" sz="1800" dirty="0" smtClean="0">
                          <a:solidFill>
                            <a:schemeClr val="tx2"/>
                          </a:solidFill>
                        </a:rPr>
                        <a:t>5 semaines de formation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fr-FR" sz="1800" dirty="0" smtClean="0">
                          <a:solidFill>
                            <a:schemeClr val="tx2"/>
                          </a:solidFill>
                        </a:rPr>
                        <a:t>10 semaines de stage </a:t>
                      </a:r>
                    </a:p>
                    <a:p>
                      <a:pPr>
                        <a:buFontTx/>
                        <a:buChar char="-"/>
                      </a:pPr>
                      <a:endParaRPr lang="fr-FR" sz="1800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>
                        <a:buFontTx/>
                        <a:buNone/>
                      </a:pPr>
                      <a:r>
                        <a:rPr lang="fr-FR" sz="180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endParaRPr lang="fr-FR" sz="18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u="none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fr-FR" sz="1800" b="1" u="sng" dirty="0" smtClean="0">
                          <a:solidFill>
                            <a:schemeClr val="tx2"/>
                          </a:solidFill>
                        </a:rPr>
                        <a:t>16 semaines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fr-FR" sz="1800" dirty="0" smtClean="0">
                          <a:solidFill>
                            <a:schemeClr val="tx2"/>
                          </a:solidFill>
                        </a:rPr>
                        <a:t>8 semaines de formation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fr-FR" sz="1800" dirty="0" smtClean="0">
                          <a:solidFill>
                            <a:schemeClr val="tx2"/>
                          </a:solidFill>
                        </a:rPr>
                        <a:t>8 semaines de stage </a:t>
                      </a:r>
                    </a:p>
                    <a:p>
                      <a:pPr>
                        <a:buFontTx/>
                        <a:buNone/>
                      </a:pPr>
                      <a:endParaRPr lang="fr-FR" sz="1800" dirty="0" smtClean="0">
                        <a:solidFill>
                          <a:schemeClr val="tx2"/>
                        </a:solidFill>
                      </a:endParaRPr>
                    </a:p>
                    <a:p>
                      <a:pPr>
                        <a:buFontTx/>
                        <a:buChar char="-"/>
                      </a:pPr>
                      <a:endParaRPr lang="fr-FR" sz="18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 smtClean="0">
                        <a:solidFill>
                          <a:schemeClr val="tx2"/>
                        </a:solidFill>
                      </a:endParaRPr>
                    </a:p>
                    <a:p>
                      <a:endParaRPr lang="fr-FR" sz="1800" dirty="0" smtClean="0">
                        <a:solidFill>
                          <a:schemeClr val="tx2"/>
                        </a:solidFill>
                      </a:endParaRPr>
                    </a:p>
                    <a:p>
                      <a:endParaRPr lang="fr-FR" sz="1800" dirty="0" smtClean="0">
                        <a:solidFill>
                          <a:schemeClr val="tx2"/>
                        </a:solidFill>
                      </a:endParaRPr>
                    </a:p>
                    <a:p>
                      <a:endParaRPr lang="fr-FR" sz="1800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r>
                        <a:rPr lang="fr-FR" sz="1800" b="1" dirty="0" smtClean="0">
                          <a:solidFill>
                            <a:schemeClr val="tx2"/>
                          </a:solidFill>
                        </a:rPr>
                        <a:t>2011/2012</a:t>
                      </a:r>
                      <a:endParaRPr lang="fr-FR" sz="18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r>
                        <a:rPr lang="fr-FR" sz="1800" b="1" u="sng" dirty="0" smtClean="0">
                          <a:solidFill>
                            <a:schemeClr val="tx2"/>
                          </a:solidFill>
                        </a:rPr>
                        <a:t>18 semaines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fr-FR" sz="180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fr-FR" sz="1800" dirty="0" smtClean="0">
                          <a:solidFill>
                            <a:schemeClr val="tx2"/>
                          </a:solidFill>
                        </a:rPr>
                        <a:t>8 semaines de formation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fr-FR" sz="180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fr-FR" sz="1800" dirty="0" smtClean="0">
                          <a:solidFill>
                            <a:schemeClr val="tx2"/>
                          </a:solidFill>
                        </a:rPr>
                        <a:t>10</a:t>
                      </a:r>
                      <a:r>
                        <a:rPr lang="fr-FR" sz="1800" baseline="0" dirty="0" smtClean="0">
                          <a:solidFill>
                            <a:schemeClr val="tx2"/>
                          </a:solidFill>
                        </a:rPr>
                        <a:t> semaines de stage</a:t>
                      </a:r>
                      <a:endParaRPr lang="fr-FR" sz="18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r>
                        <a:rPr lang="fr-FR" sz="1800" b="1" u="sng" dirty="0" smtClean="0">
                          <a:solidFill>
                            <a:schemeClr val="tx2"/>
                          </a:solidFill>
                        </a:rPr>
                        <a:t>20 semaines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fr-FR" sz="1800" dirty="0" smtClean="0">
                          <a:solidFill>
                            <a:schemeClr val="tx2"/>
                          </a:solidFill>
                        </a:rPr>
                        <a:t> 12 semaines</a:t>
                      </a:r>
                      <a:r>
                        <a:rPr lang="fr-FR" sz="1800" baseline="0" dirty="0" smtClean="0">
                          <a:solidFill>
                            <a:schemeClr val="tx2"/>
                          </a:solidFill>
                        </a:rPr>
                        <a:t> de formation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fr-FR" sz="1800" baseline="0" dirty="0" smtClean="0">
                          <a:solidFill>
                            <a:schemeClr val="tx2"/>
                          </a:solidFill>
                        </a:rPr>
                        <a:t> 8 semaines de stage</a:t>
                      </a:r>
                      <a:endParaRPr lang="fr-FR" sz="1800" dirty="0" smtClean="0">
                        <a:solidFill>
                          <a:schemeClr val="tx2"/>
                        </a:solidFill>
                      </a:endParaRPr>
                    </a:p>
                    <a:p>
                      <a:pPr>
                        <a:buFontTx/>
                        <a:buChar char="-"/>
                      </a:pPr>
                      <a:endParaRPr lang="fr-FR" sz="18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u="sng" dirty="0" smtClean="0">
                          <a:solidFill>
                            <a:schemeClr val="tx2"/>
                          </a:solidFill>
                        </a:rPr>
                        <a:t>12 semaines</a:t>
                      </a:r>
                      <a:r>
                        <a:rPr lang="fr-FR" sz="1800" b="1" u="sng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endParaRPr lang="fr-FR" sz="1800" b="1" u="sng" dirty="0" smtClean="0">
                        <a:solidFill>
                          <a:schemeClr val="tx2"/>
                        </a:solidFill>
                      </a:endParaRPr>
                    </a:p>
                    <a:p>
                      <a:r>
                        <a:rPr lang="fr-FR" sz="1800" dirty="0" smtClean="0">
                          <a:solidFill>
                            <a:schemeClr val="tx2"/>
                          </a:solidFill>
                        </a:rPr>
                        <a:t>- 3 semaines de formation </a:t>
                      </a:r>
                    </a:p>
                    <a:p>
                      <a:r>
                        <a:rPr lang="fr-FR" sz="1800" dirty="0" smtClean="0">
                          <a:solidFill>
                            <a:schemeClr val="tx2"/>
                          </a:solidFill>
                        </a:rPr>
                        <a:t>- 8 semaines de stage </a:t>
                      </a:r>
                      <a:endParaRPr lang="fr-FR" sz="18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7201" name="Grouper 3"/>
          <p:cNvGrpSpPr>
            <a:grpSpLocks/>
          </p:cNvGrpSpPr>
          <p:nvPr/>
        </p:nvGrpSpPr>
        <p:grpSpPr bwMode="auto">
          <a:xfrm>
            <a:off x="642938" y="6121400"/>
            <a:ext cx="7945437" cy="717550"/>
            <a:chOff x="642898" y="5817264"/>
            <a:chExt cx="7945302" cy="718155"/>
          </a:xfrm>
        </p:grpSpPr>
        <p:sp>
          <p:nvSpPr>
            <p:cNvPr id="7202" name="ZoneTexte 4"/>
            <p:cNvSpPr txBox="1">
              <a:spLocks noChangeArrowheads="1"/>
            </p:cNvSpPr>
            <p:nvPr/>
          </p:nvSpPr>
          <p:spPr bwMode="auto">
            <a:xfrm>
              <a:off x="1355884" y="6002421"/>
              <a:ext cx="723231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/>
                <a:t>           SEMINAIRE NATIONAL BTS CI   PARIS 26-27 MARS 2012</a:t>
              </a:r>
            </a:p>
          </p:txBody>
        </p:sp>
        <p:pic>
          <p:nvPicPr>
            <p:cNvPr id="7203" name="Image 5" descr="Capture d’écran 2012-03-19 à 18.11.42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2898" y="5817264"/>
              <a:ext cx="712986" cy="668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04" name="Image 6" descr="Capture d’écran 2012-03-19 à 18.17.57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35315" y="5817264"/>
              <a:ext cx="777362" cy="718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b="1" dirty="0" smtClean="0">
                <a:solidFill>
                  <a:srgbClr val="FFC000"/>
                </a:solidFill>
                <a:latin typeface="Baskerville Old Face" pitchFamily="18" charset="0"/>
              </a:rPr>
              <a:t>Mobilité entrante </a:t>
            </a:r>
          </a:p>
        </p:txBody>
      </p:sp>
      <p:graphicFrame>
        <p:nvGraphicFramePr>
          <p:cNvPr id="9" name="Espace réservé du contenu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ESPAGNE</a:t>
                      </a:r>
                      <a:r>
                        <a:rPr lang="fr-FR" sz="2400" baseline="0" dirty="0" smtClean="0"/>
                        <a:t> 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PAYS BAS 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ALLEMAGNE</a:t>
                      </a:r>
                      <a:r>
                        <a:rPr lang="fr-FR" sz="2400" baseline="0" dirty="0" smtClean="0"/>
                        <a:t> 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tx2"/>
                          </a:solidFill>
                        </a:rPr>
                        <a:t>2 </a:t>
                      </a:r>
                      <a:r>
                        <a:rPr lang="fr-FR" sz="2000" baseline="0" dirty="0" smtClean="0">
                          <a:solidFill>
                            <a:schemeClr val="tx2"/>
                          </a:solidFill>
                        </a:rPr>
                        <a:t>étudiants </a:t>
                      </a:r>
                      <a:endParaRPr lang="fr-FR" sz="20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tx2"/>
                          </a:solidFill>
                        </a:rPr>
                        <a:t>3 étudiants </a:t>
                      </a:r>
                      <a:endParaRPr lang="fr-FR" sz="20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tx2"/>
                          </a:solidFill>
                        </a:rPr>
                        <a:t>5 étudiants </a:t>
                      </a:r>
                      <a:endParaRPr lang="fr-FR" sz="20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u="none" dirty="0" smtClean="0">
                          <a:solidFill>
                            <a:schemeClr val="tx2"/>
                          </a:solidFill>
                        </a:rPr>
                        <a:t>2010/2011 </a:t>
                      </a:r>
                      <a:r>
                        <a:rPr lang="fr-FR" sz="2000" b="1" u="none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endParaRPr lang="fr-FR" sz="20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112115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tx2"/>
                          </a:solidFill>
                        </a:rPr>
                        <a:t>Annulé</a:t>
                      </a:r>
                    </a:p>
                    <a:p>
                      <a:pPr algn="ctr"/>
                      <a:r>
                        <a:rPr lang="fr-FR" sz="2000" dirty="0" smtClean="0">
                          <a:solidFill>
                            <a:schemeClr val="tx2"/>
                          </a:solidFill>
                        </a:rPr>
                        <a:t>Problèmes budgétaires </a:t>
                      </a:r>
                      <a:endParaRPr lang="fr-FR" sz="20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u="none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fr-FR" sz="2000" b="1" u="sng" dirty="0" smtClean="0">
                          <a:solidFill>
                            <a:schemeClr val="tx2"/>
                          </a:solidFill>
                        </a:rPr>
                        <a:t>1 semestre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fr-FR" sz="2000" dirty="0" smtClean="0">
                          <a:solidFill>
                            <a:schemeClr val="tx2"/>
                          </a:solidFill>
                        </a:rPr>
                        <a:t>2 mois ½ de formation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fr-FR" sz="2000" dirty="0" smtClean="0">
                          <a:solidFill>
                            <a:schemeClr val="tx2"/>
                          </a:solidFill>
                        </a:rPr>
                        <a:t>8 semaines de stage </a:t>
                      </a:r>
                      <a:endParaRPr lang="fr-FR" sz="20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 smtClean="0">
                        <a:solidFill>
                          <a:schemeClr val="tx2"/>
                        </a:solidFill>
                      </a:endParaRPr>
                    </a:p>
                    <a:p>
                      <a:endParaRPr lang="fr-FR" sz="2000" dirty="0" smtClean="0">
                        <a:solidFill>
                          <a:schemeClr val="tx2"/>
                        </a:solidFill>
                      </a:endParaRPr>
                    </a:p>
                    <a:p>
                      <a:endParaRPr lang="fr-FR" sz="2000" dirty="0" smtClean="0">
                        <a:solidFill>
                          <a:schemeClr val="tx2"/>
                        </a:solidFill>
                      </a:endParaRPr>
                    </a:p>
                    <a:p>
                      <a:endParaRPr lang="fr-FR" sz="2000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endParaRPr lang="fr-FR" sz="20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r>
                        <a:rPr lang="fr-FR" sz="2000" b="1" dirty="0" smtClean="0">
                          <a:solidFill>
                            <a:schemeClr val="tx2"/>
                          </a:solidFill>
                        </a:rPr>
                        <a:t>2011/2012</a:t>
                      </a:r>
                      <a:endParaRPr lang="fr-FR" sz="20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r>
                        <a:rPr lang="fr-FR" sz="2000" b="1" u="sng" dirty="0" smtClean="0">
                          <a:solidFill>
                            <a:schemeClr val="tx2"/>
                          </a:solidFill>
                        </a:rPr>
                        <a:t>12 semaines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fr-FR" sz="2000" dirty="0" smtClean="0">
                          <a:solidFill>
                            <a:schemeClr val="tx2"/>
                          </a:solidFill>
                        </a:rPr>
                        <a:t> 4 semaines de formation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fr-FR" sz="2000" baseline="0" dirty="0" smtClean="0">
                          <a:solidFill>
                            <a:schemeClr val="tx2"/>
                          </a:solidFill>
                        </a:rPr>
                        <a:t> 8 semaines de stage</a:t>
                      </a:r>
                      <a:endParaRPr lang="fr-FR" sz="20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r>
                        <a:rPr lang="fr-FR" sz="2000" b="1" u="sng" dirty="0" smtClean="0">
                          <a:solidFill>
                            <a:schemeClr val="tx2"/>
                          </a:solidFill>
                        </a:rPr>
                        <a:t>1</a:t>
                      </a:r>
                      <a:r>
                        <a:rPr lang="fr-FR" sz="2000" b="1" u="sng" baseline="0" dirty="0" smtClean="0">
                          <a:solidFill>
                            <a:schemeClr val="tx2"/>
                          </a:solidFill>
                        </a:rPr>
                        <a:t> semestre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fr-FR" sz="2000" dirty="0" smtClean="0">
                          <a:solidFill>
                            <a:schemeClr val="tx2"/>
                          </a:solidFill>
                        </a:rPr>
                        <a:t> 2 mois ½ de formation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fr-FR" sz="2000" dirty="0" smtClean="0">
                          <a:solidFill>
                            <a:schemeClr val="tx2"/>
                          </a:solidFill>
                        </a:rPr>
                        <a:t> 8 semaines de stage </a:t>
                      </a:r>
                    </a:p>
                    <a:p>
                      <a:pPr>
                        <a:buFontTx/>
                        <a:buNone/>
                      </a:pPr>
                      <a:endParaRPr lang="fr-FR" sz="20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u="sng" dirty="0" smtClean="0">
                          <a:solidFill>
                            <a:schemeClr val="tx2"/>
                          </a:solidFill>
                        </a:rPr>
                        <a:t>12 semaines</a:t>
                      </a:r>
                      <a:r>
                        <a:rPr lang="fr-FR" sz="2000" b="1" u="sng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endParaRPr lang="fr-FR" sz="2000" b="1" u="sng" dirty="0" smtClean="0">
                        <a:solidFill>
                          <a:schemeClr val="tx2"/>
                        </a:solidFill>
                      </a:endParaRPr>
                    </a:p>
                    <a:p>
                      <a:r>
                        <a:rPr lang="fr-FR" sz="2000" dirty="0" smtClean="0">
                          <a:solidFill>
                            <a:schemeClr val="tx2"/>
                          </a:solidFill>
                        </a:rPr>
                        <a:t>- 3 semaines de formation </a:t>
                      </a:r>
                    </a:p>
                    <a:p>
                      <a:r>
                        <a:rPr lang="fr-FR" sz="2000" dirty="0" smtClean="0">
                          <a:solidFill>
                            <a:schemeClr val="tx2"/>
                          </a:solidFill>
                        </a:rPr>
                        <a:t>- 8 semaines de stage </a:t>
                      </a:r>
                      <a:endParaRPr lang="fr-FR" sz="20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8225" name="Grouper 3"/>
          <p:cNvGrpSpPr>
            <a:grpSpLocks/>
          </p:cNvGrpSpPr>
          <p:nvPr/>
        </p:nvGrpSpPr>
        <p:grpSpPr bwMode="auto">
          <a:xfrm>
            <a:off x="642938" y="6121400"/>
            <a:ext cx="7945437" cy="717550"/>
            <a:chOff x="642898" y="5817264"/>
            <a:chExt cx="7945302" cy="718155"/>
          </a:xfrm>
        </p:grpSpPr>
        <p:sp>
          <p:nvSpPr>
            <p:cNvPr id="8226" name="ZoneTexte 4"/>
            <p:cNvSpPr txBox="1">
              <a:spLocks noChangeArrowheads="1"/>
            </p:cNvSpPr>
            <p:nvPr/>
          </p:nvSpPr>
          <p:spPr bwMode="auto">
            <a:xfrm>
              <a:off x="1355884" y="6002421"/>
              <a:ext cx="723231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/>
                <a:t>           SEMINAIRE NATIONAL BTS CI   PARIS 26-27 MARS 2012</a:t>
              </a:r>
            </a:p>
          </p:txBody>
        </p:sp>
        <p:pic>
          <p:nvPicPr>
            <p:cNvPr id="8227" name="Image 5" descr="Capture d’écran 2012-03-19 à 18.11.42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2898" y="5817264"/>
              <a:ext cx="712986" cy="668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28" name="Image 6" descr="Capture d’écran 2012-03-19 à 18.17.57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35315" y="5817264"/>
              <a:ext cx="777362" cy="718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b="1" dirty="0" smtClean="0">
                <a:solidFill>
                  <a:srgbClr val="FFC000"/>
                </a:solidFill>
                <a:latin typeface="Baskerville Old Face" pitchFamily="18" charset="0"/>
              </a:rPr>
              <a:t>Mobilité enseignante </a:t>
            </a:r>
            <a:endParaRPr lang="fr-FR" dirty="0" smtClean="0"/>
          </a:p>
        </p:txBody>
      </p:sp>
      <p:sp>
        <p:nvSpPr>
          <p:cNvPr id="12291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sz="4400" dirty="0" smtClean="0">
                <a:solidFill>
                  <a:schemeClr val="tx2"/>
                </a:solidFill>
              </a:rPr>
              <a:t>Formation en négociation vente</a:t>
            </a:r>
          </a:p>
          <a:p>
            <a:pPr>
              <a:buNone/>
            </a:pPr>
            <a:r>
              <a:rPr lang="fr-FR" sz="4400" dirty="0" smtClean="0">
                <a:solidFill>
                  <a:schemeClr val="tx2"/>
                </a:solidFill>
              </a:rPr>
              <a:t>En Espagne </a:t>
            </a:r>
          </a:p>
          <a:p>
            <a:pPr>
              <a:buNone/>
            </a:pPr>
            <a:r>
              <a:rPr lang="fr-FR" sz="4400" dirty="0" smtClean="0">
                <a:solidFill>
                  <a:schemeClr val="tx2"/>
                </a:solidFill>
              </a:rPr>
              <a:t>2 jours 2 enseignantes</a:t>
            </a:r>
          </a:p>
          <a:p>
            <a:pPr eaLnBrk="1" hangingPunct="1"/>
            <a:endParaRPr lang="fr-FR" dirty="0" smtClean="0"/>
          </a:p>
        </p:txBody>
      </p:sp>
      <p:grpSp>
        <p:nvGrpSpPr>
          <p:cNvPr id="2" name="Grouper 3"/>
          <p:cNvGrpSpPr>
            <a:grpSpLocks/>
          </p:cNvGrpSpPr>
          <p:nvPr/>
        </p:nvGrpSpPr>
        <p:grpSpPr bwMode="auto">
          <a:xfrm>
            <a:off x="642938" y="6121400"/>
            <a:ext cx="7945437" cy="717550"/>
            <a:chOff x="642898" y="5817264"/>
            <a:chExt cx="7945302" cy="718155"/>
          </a:xfrm>
        </p:grpSpPr>
        <p:sp>
          <p:nvSpPr>
            <p:cNvPr id="12293" name="ZoneTexte 4"/>
            <p:cNvSpPr txBox="1">
              <a:spLocks noChangeArrowheads="1"/>
            </p:cNvSpPr>
            <p:nvPr/>
          </p:nvSpPr>
          <p:spPr bwMode="auto">
            <a:xfrm>
              <a:off x="1355884" y="6002421"/>
              <a:ext cx="723231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/>
                <a:t>           SEMINAIRE NATIONAL BTS CI   PARIS 26-27 MARS 2012</a:t>
              </a:r>
            </a:p>
          </p:txBody>
        </p:sp>
        <p:pic>
          <p:nvPicPr>
            <p:cNvPr id="12294" name="Image 5" descr="Capture d’écran 2012-03-19 à 18.11.42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2898" y="5817264"/>
              <a:ext cx="712986" cy="668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5" name="Image 6" descr="Capture d’écran 2012-03-19 à 18.17.57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35315" y="5817264"/>
              <a:ext cx="777362" cy="718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z="7200" dirty="0" smtClean="0">
                <a:solidFill>
                  <a:srgbClr val="FFC000"/>
                </a:solidFill>
                <a:latin typeface="Baskerville Old Face" pitchFamily="18" charset="0"/>
              </a:rPr>
              <a:t>Financement </a:t>
            </a:r>
          </a:p>
        </p:txBody>
      </p:sp>
      <p:sp>
        <p:nvSpPr>
          <p:cNvPr id="9219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fr-FR" sz="4400" dirty="0" smtClean="0">
                <a:solidFill>
                  <a:schemeClr val="tx2"/>
                </a:solidFill>
              </a:rPr>
              <a:t>Erasmus</a:t>
            </a:r>
          </a:p>
          <a:p>
            <a:pPr eaLnBrk="1" hangingPunct="1">
              <a:buFont typeface="Arial" charset="0"/>
              <a:buNone/>
            </a:pPr>
            <a:endParaRPr lang="fr-FR" sz="4400" dirty="0" smtClean="0">
              <a:solidFill>
                <a:schemeClr val="tx2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fr-FR" sz="4400" dirty="0" smtClean="0">
                <a:solidFill>
                  <a:schemeClr val="tx2"/>
                </a:solidFill>
              </a:rPr>
              <a:t>Explora (région RA)</a:t>
            </a:r>
          </a:p>
          <a:p>
            <a:pPr eaLnBrk="1" hangingPunct="1">
              <a:buFont typeface="Arial" charset="0"/>
              <a:buNone/>
            </a:pPr>
            <a:endParaRPr lang="fr-FR" sz="4400" dirty="0" smtClean="0">
              <a:solidFill>
                <a:schemeClr val="tx2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fr-FR" sz="4400" dirty="0" smtClean="0">
                <a:solidFill>
                  <a:schemeClr val="tx2"/>
                </a:solidFill>
              </a:rPr>
              <a:t>OFAJ (pour l’ Allemagne)</a:t>
            </a:r>
          </a:p>
          <a:p>
            <a:pPr eaLnBrk="1" hangingPunct="1">
              <a:buFont typeface="Arial" charset="0"/>
              <a:buNone/>
            </a:pPr>
            <a:endParaRPr lang="fr-FR" sz="4400" dirty="0" smtClean="0"/>
          </a:p>
        </p:txBody>
      </p:sp>
      <p:grpSp>
        <p:nvGrpSpPr>
          <p:cNvPr id="9220" name="Grouper 3"/>
          <p:cNvGrpSpPr>
            <a:grpSpLocks/>
          </p:cNvGrpSpPr>
          <p:nvPr/>
        </p:nvGrpSpPr>
        <p:grpSpPr bwMode="auto">
          <a:xfrm>
            <a:off x="642938" y="6121400"/>
            <a:ext cx="7945437" cy="717550"/>
            <a:chOff x="642898" y="5817264"/>
            <a:chExt cx="7945302" cy="718155"/>
          </a:xfrm>
        </p:grpSpPr>
        <p:sp>
          <p:nvSpPr>
            <p:cNvPr id="9221" name="ZoneTexte 4"/>
            <p:cNvSpPr txBox="1">
              <a:spLocks noChangeArrowheads="1"/>
            </p:cNvSpPr>
            <p:nvPr/>
          </p:nvSpPr>
          <p:spPr bwMode="auto">
            <a:xfrm>
              <a:off x="1355884" y="6002421"/>
              <a:ext cx="723231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/>
                <a:t>           SEMINAIRE NATIONAL BTS CI   PARIS 26-27 MARS 2012</a:t>
              </a:r>
            </a:p>
          </p:txBody>
        </p:sp>
        <p:pic>
          <p:nvPicPr>
            <p:cNvPr id="9222" name="Image 5" descr="Capture d’écran 2012-03-19 à 18.11.42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2898" y="5817264"/>
              <a:ext cx="712986" cy="668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3" name="Image 6" descr="Capture d’écran 2012-03-19 à 18.17.57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35315" y="5817264"/>
              <a:ext cx="777362" cy="718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</TotalTime>
  <Words>488</Words>
  <Application>Microsoft Office PowerPoint</Application>
  <PresentationFormat>Affichage à l'écran (4:3)</PresentationFormat>
  <Paragraphs>149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SUIVI DE LA MODULARISATION DU BTS COMMERCE INTERNATIONAL  À RÉFÉRENTIEL COMMUN EUROPÉEN</vt:lpstr>
      <vt:lpstr>MOBILITE </vt:lpstr>
      <vt:lpstr>Historique / origine </vt:lpstr>
      <vt:lpstr>3 partenariats en cours </vt:lpstr>
      <vt:lpstr>Mise en place </vt:lpstr>
      <vt:lpstr>Mobilité sortante </vt:lpstr>
      <vt:lpstr>Mobilité entrante </vt:lpstr>
      <vt:lpstr>Mobilité enseignante </vt:lpstr>
      <vt:lpstr>Financement </vt:lpstr>
      <vt:lpstr>CONTENU DES COURS </vt:lpstr>
      <vt:lpstr>Matières générales </vt:lpstr>
      <vt:lpstr>EVALUATION </vt:lpstr>
      <vt:lpstr>Bilan</vt:lpstr>
      <vt:lpstr>Bilan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SUIVI DE LA MODULARISATION DU BTS COMMERCE INTERNATIONAL À RÉFÉRENTIEL COMMUN EUROPÉEN</dc:title>
  <dc:creator>Alain CAILLAT</dc:creator>
  <cp:lastModifiedBy>brigitte moullet</cp:lastModifiedBy>
  <cp:revision>13</cp:revision>
  <dcterms:created xsi:type="dcterms:W3CDTF">2012-03-19T17:06:00Z</dcterms:created>
  <dcterms:modified xsi:type="dcterms:W3CDTF">2012-03-25T19:38:35Z</dcterms:modified>
</cp:coreProperties>
</file>