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4138" y="3830749"/>
            <a:ext cx="10660713" cy="977621"/>
          </a:xfrm>
        </p:spPr>
        <p:txBody>
          <a:bodyPr>
            <a:normAutofit fontScale="25000" lnSpcReduction="20000"/>
          </a:bodyPr>
          <a:lstStyle/>
          <a:p>
            <a:r>
              <a:rPr lang="fr-FR" sz="11200" b="1" cap="none" dirty="0">
                <a:solidFill>
                  <a:srgbClr val="C00000"/>
                </a:solidFill>
              </a:rPr>
              <a:t>Deux caractéristiques essentielles:</a:t>
            </a:r>
            <a:endParaRPr lang="fr-FR" sz="11200" cap="none" dirty="0">
              <a:solidFill>
                <a:srgbClr val="C00000"/>
              </a:solidFill>
            </a:endParaRPr>
          </a:p>
          <a:p>
            <a:r>
              <a:rPr lang="fr-FR" sz="11200" b="1" dirty="0"/>
              <a:t>- Un management intégratif de proximité</a:t>
            </a:r>
            <a:endParaRPr lang="fr-FR" sz="11200" dirty="0"/>
          </a:p>
          <a:p>
            <a:r>
              <a:rPr lang="fr-FR" sz="11200" b="1" dirty="0"/>
              <a:t>- Un management opérationnel</a:t>
            </a:r>
            <a:endParaRPr lang="fr-FR" sz="11200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7069" y="634870"/>
            <a:ext cx="11797861" cy="2541431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Les principales innovations dans le domaine du management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3413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5347" y="470357"/>
            <a:ext cx="86966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Les domaines de compétences clés: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5347" y="1305175"/>
            <a:ext cx="102799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/>
              <a:t>1- Organiser le travail de l'équipe commerciale</a:t>
            </a:r>
            <a:endParaRPr lang="fr-FR" sz="3600" dirty="0"/>
          </a:p>
        </p:txBody>
      </p:sp>
      <p:sp>
        <p:nvSpPr>
          <p:cNvPr id="5" name="Rectangle 4"/>
          <p:cNvSpPr/>
          <p:nvPr/>
        </p:nvSpPr>
        <p:spPr>
          <a:xfrm>
            <a:off x="595347" y="2094871"/>
            <a:ext cx="67345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/>
              <a:t>2- Recruter des collaborateurs</a:t>
            </a:r>
            <a:endParaRPr lang="fr-FR" sz="3600" dirty="0"/>
          </a:p>
        </p:txBody>
      </p:sp>
      <p:sp>
        <p:nvSpPr>
          <p:cNvPr id="6" name="Rectangle 5"/>
          <p:cNvSpPr/>
          <p:nvPr/>
        </p:nvSpPr>
        <p:spPr>
          <a:xfrm>
            <a:off x="595347" y="2813145"/>
            <a:ext cx="7090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/>
              <a:t>3- Animer l'équipe commerciale</a:t>
            </a:r>
            <a:endParaRPr lang="fr-FR" sz="3600" dirty="0"/>
          </a:p>
        </p:txBody>
      </p:sp>
      <p:sp>
        <p:nvSpPr>
          <p:cNvPr id="7" name="Rectangle 6"/>
          <p:cNvSpPr/>
          <p:nvPr/>
        </p:nvSpPr>
        <p:spPr>
          <a:xfrm>
            <a:off x="595347" y="3602841"/>
            <a:ext cx="115804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/>
              <a:t>4- Evaluer les performances de l'équipe commerciale</a:t>
            </a:r>
            <a:endParaRPr lang="fr-FR" sz="3600" dirty="0"/>
          </a:p>
        </p:txBody>
      </p:sp>
      <p:sp>
        <p:nvSpPr>
          <p:cNvPr id="8" name="AutoShape 2" descr="data:image/png;base64,iVBORw0KGgoAAAANSUhEUgAAAAEAAAABCAQAAAC1HAwCAAAAC0lEQVR42mNkYAAAAAYAAjCB0C8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" name="Graphique 8" descr="Calendrier journalier">
            <a:extLst>
              <a:ext uri="{FF2B5EF4-FFF2-40B4-BE49-F238E27FC236}">
                <a16:creationId xmlns:a16="http://schemas.microsoft.com/office/drawing/2014/main" id="{5E6E8E96-B959-4682-9C03-F37B30D2A9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8210" y="5044440"/>
            <a:ext cx="1196340" cy="1196340"/>
          </a:xfrm>
          <a:prstGeom prst="rect">
            <a:avLst/>
          </a:prstGeom>
        </p:spPr>
      </p:pic>
      <p:pic>
        <p:nvPicPr>
          <p:cNvPr id="13" name="Graphique 12" descr="Équipe">
            <a:extLst>
              <a:ext uri="{FF2B5EF4-FFF2-40B4-BE49-F238E27FC236}">
                <a16:creationId xmlns:a16="http://schemas.microsoft.com/office/drawing/2014/main" id="{DB917C38-612A-4C9E-A11C-AC6B2B758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29900" y="5185410"/>
            <a:ext cx="1055370" cy="1055370"/>
          </a:xfrm>
          <a:prstGeom prst="rect">
            <a:avLst/>
          </a:prstGeom>
        </p:spPr>
      </p:pic>
      <p:grpSp>
        <p:nvGrpSpPr>
          <p:cNvPr id="23" name="Groupe 22">
            <a:extLst>
              <a:ext uri="{FF2B5EF4-FFF2-40B4-BE49-F238E27FC236}">
                <a16:creationId xmlns:a16="http://schemas.microsoft.com/office/drawing/2014/main" id="{C40EAB09-E7FE-41A7-9948-45880F041862}"/>
              </a:ext>
            </a:extLst>
          </p:cNvPr>
          <p:cNvGrpSpPr/>
          <p:nvPr/>
        </p:nvGrpSpPr>
        <p:grpSpPr>
          <a:xfrm>
            <a:off x="6654870" y="4828453"/>
            <a:ext cx="940080" cy="1450427"/>
            <a:chOff x="6654870" y="4828453"/>
            <a:chExt cx="940080" cy="1450427"/>
          </a:xfrm>
        </p:grpSpPr>
        <p:pic>
          <p:nvPicPr>
            <p:cNvPr id="15" name="Graphique 14" descr="Discussion">
              <a:extLst>
                <a:ext uri="{FF2B5EF4-FFF2-40B4-BE49-F238E27FC236}">
                  <a16:creationId xmlns:a16="http://schemas.microsoft.com/office/drawing/2014/main" id="{4576B95C-C071-451E-90A7-BB810D943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54870" y="4828453"/>
              <a:ext cx="914400" cy="914400"/>
            </a:xfrm>
            <a:prstGeom prst="rect">
              <a:avLst/>
            </a:prstGeom>
          </p:spPr>
        </p:pic>
        <p:pic>
          <p:nvPicPr>
            <p:cNvPr id="17" name="Graphique 16" descr="Réunion">
              <a:extLst>
                <a:ext uri="{FF2B5EF4-FFF2-40B4-BE49-F238E27FC236}">
                  <a16:creationId xmlns:a16="http://schemas.microsoft.com/office/drawing/2014/main" id="{703FB375-A320-4131-86BD-A732CC2D7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680550" y="5364480"/>
              <a:ext cx="914400" cy="914400"/>
            </a:xfrm>
            <a:prstGeom prst="rect">
              <a:avLst/>
            </a:prstGeom>
          </p:spPr>
        </p:pic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576C83EA-6B21-4375-A2B0-953C0306CEAC}"/>
              </a:ext>
            </a:extLst>
          </p:cNvPr>
          <p:cNvGrpSpPr/>
          <p:nvPr/>
        </p:nvGrpSpPr>
        <p:grpSpPr>
          <a:xfrm>
            <a:off x="10278950" y="5169037"/>
            <a:ext cx="1510727" cy="930773"/>
            <a:chOff x="10278950" y="5169037"/>
            <a:chExt cx="1510727" cy="930773"/>
          </a:xfrm>
        </p:grpSpPr>
        <p:pic>
          <p:nvPicPr>
            <p:cNvPr id="19" name="Graphique 18" descr="Badge professionnel">
              <a:extLst>
                <a:ext uri="{FF2B5EF4-FFF2-40B4-BE49-F238E27FC236}">
                  <a16:creationId xmlns:a16="http://schemas.microsoft.com/office/drawing/2014/main" id="{A8522A46-B83D-4978-8635-E10ADF547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278950" y="5169037"/>
              <a:ext cx="914400" cy="914400"/>
            </a:xfrm>
            <a:prstGeom prst="rect">
              <a:avLst/>
            </a:prstGeom>
          </p:spPr>
        </p:pic>
        <p:pic>
          <p:nvPicPr>
            <p:cNvPr id="21" name="Graphique 20" descr="Liste de vérification">
              <a:extLst>
                <a:ext uri="{FF2B5EF4-FFF2-40B4-BE49-F238E27FC236}">
                  <a16:creationId xmlns:a16="http://schemas.microsoft.com/office/drawing/2014/main" id="{A3FAA474-6949-47A4-BC2F-859299D45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0875277" y="518541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866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06932" y="680415"/>
            <a:ext cx="8055028" cy="1049235"/>
          </a:xfrm>
        </p:spPr>
        <p:txBody>
          <a:bodyPr>
            <a:noAutofit/>
          </a:bodyPr>
          <a:lstStyle/>
          <a:p>
            <a:r>
              <a:rPr lang="fr-FR" sz="4000" b="1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 modalités d'acquisition</a:t>
            </a:r>
            <a:r>
              <a:rPr lang="fr-FR" sz="4000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4000" b="1" cap="non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 compétences qui évoluent:</a:t>
            </a:r>
            <a:br>
              <a:rPr lang="fr-FR" sz="4000" cap="none" dirty="0"/>
            </a:br>
            <a:endParaRPr lang="fr-FR" sz="4000" cap="none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265" y="-236825"/>
            <a:ext cx="4192160" cy="3449638"/>
          </a:xfrm>
        </p:spPr>
      </p:pic>
      <p:sp>
        <p:nvSpPr>
          <p:cNvPr id="6" name="Rectangle 5"/>
          <p:cNvSpPr/>
          <p:nvPr/>
        </p:nvSpPr>
        <p:spPr>
          <a:xfrm>
            <a:off x="1451579" y="2160006"/>
            <a:ext cx="50683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/>
              <a:t>- Un horaire modifié</a:t>
            </a:r>
            <a:endParaRPr lang="fr-FR" sz="4000" dirty="0"/>
          </a:p>
        </p:txBody>
      </p:sp>
      <p:sp>
        <p:nvSpPr>
          <p:cNvPr id="7" name="Rectangle 6"/>
          <p:cNvSpPr/>
          <p:nvPr/>
        </p:nvSpPr>
        <p:spPr>
          <a:xfrm>
            <a:off x="1451579" y="2989478"/>
            <a:ext cx="92645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/>
              <a:t>- Des moyens pédagogiques diversifiés</a:t>
            </a:r>
            <a:endParaRPr lang="fr-FR" sz="40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40" y="4013209"/>
            <a:ext cx="1582223" cy="1639758"/>
          </a:xfrm>
          <a:prstGeom prst="rect">
            <a:avLst/>
          </a:prstGeom>
        </p:spPr>
      </p:pic>
      <p:sp>
        <p:nvSpPr>
          <p:cNvPr id="11" name="AutoShape 2" descr="data:image/png;base64,iVBORw0KGgoAAAANSUhEUgAAAAEAAAABCAQAAAC1HAwCAAAAC0lEQVR42mNkYAAAAAYAAjCB0C8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D89EC4E-B605-4E50-B8F2-976DCE5E78DE}"/>
              </a:ext>
            </a:extLst>
          </p:cNvPr>
          <p:cNvGrpSpPr/>
          <p:nvPr/>
        </p:nvGrpSpPr>
        <p:grpSpPr>
          <a:xfrm>
            <a:off x="3752192" y="3749572"/>
            <a:ext cx="6720111" cy="2153456"/>
            <a:chOff x="3752192" y="3749572"/>
            <a:chExt cx="6720111" cy="2153456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2192" y="3946478"/>
              <a:ext cx="1457627" cy="1773219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2748" y="3749572"/>
              <a:ext cx="1641206" cy="1903395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5661" y="4013209"/>
              <a:ext cx="1916642" cy="18898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522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4362" y="650959"/>
            <a:ext cx="9603275" cy="1049235"/>
          </a:xfrm>
        </p:spPr>
        <p:txBody>
          <a:bodyPr>
            <a:noAutofit/>
          </a:bodyPr>
          <a:lstStyle/>
          <a:p>
            <a:r>
              <a:rPr lang="fr-FR" sz="4000" b="1" cap="none" dirty="0"/>
              <a:t>Des modalités d'évaluation qui changent:</a:t>
            </a:r>
            <a:endParaRPr lang="fr-FR" sz="4000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51579" y="2295189"/>
            <a:ext cx="9603275" cy="4279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000" b="1" dirty="0"/>
              <a:t>- Epreuve en CCF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>
            <a:off x="1451579" y="3213433"/>
            <a:ext cx="96825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/>
              <a:t>- Un contexte d'entreprise de référence</a:t>
            </a:r>
            <a:endParaRPr lang="fr-FR" sz="4000" dirty="0"/>
          </a:p>
        </p:txBody>
      </p:sp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5446">
            <a:off x="7971786" y="-339075"/>
            <a:ext cx="4192160" cy="344963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705" y="4585464"/>
            <a:ext cx="778850" cy="12202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830" y="4809291"/>
            <a:ext cx="1910922" cy="9661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464" y="4401006"/>
            <a:ext cx="1160514" cy="13648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253" y="4377670"/>
            <a:ext cx="1145334" cy="143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27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51579" y="1277007"/>
            <a:ext cx="9603275" cy="576747"/>
          </a:xfrm>
        </p:spPr>
        <p:txBody>
          <a:bodyPr>
            <a:noAutofit/>
          </a:bodyPr>
          <a:lstStyle/>
          <a:p>
            <a:r>
              <a:rPr lang="fr-FR" sz="4000" b="1" dirty="0"/>
              <a:t>Les attentes: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51579" y="2015732"/>
            <a:ext cx="10498683" cy="5540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000" b="1" dirty="0"/>
              <a:t>- Capacité à s'intégrer dans une équipe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>
            <a:off x="1451578" y="2865961"/>
            <a:ext cx="10167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/>
              <a:t>- Capacité à gérer une équipe</a:t>
            </a:r>
            <a:endParaRPr lang="fr-FR" sz="4000" dirty="0"/>
          </a:p>
        </p:txBody>
      </p:sp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840" y="-123314"/>
            <a:ext cx="4192160" cy="34496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51578" y="3669653"/>
            <a:ext cx="67379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/>
              <a:t>- Aptitude à rendre compte</a:t>
            </a:r>
            <a:endParaRPr lang="fr-FR" sz="4000" dirty="0"/>
          </a:p>
        </p:txBody>
      </p:sp>
      <p:sp>
        <p:nvSpPr>
          <p:cNvPr id="7" name="Rectangle 6"/>
          <p:cNvSpPr/>
          <p:nvPr/>
        </p:nvSpPr>
        <p:spPr>
          <a:xfrm>
            <a:off x="1451578" y="4473345"/>
            <a:ext cx="106190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/>
              <a:t>- Adopter un comportement professionnel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892253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114</TotalTime>
  <Words>109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Gallery</vt:lpstr>
      <vt:lpstr>Les principales innovations dans le domaine du management</vt:lpstr>
      <vt:lpstr>Présentation PowerPoint</vt:lpstr>
      <vt:lpstr>Des modalités d'acquisition des compétences qui évoluent: </vt:lpstr>
      <vt:lpstr>Des modalités d'évaluation qui changent:</vt:lpstr>
      <vt:lpstr>Les attentes:</vt:lpstr>
    </vt:vector>
  </TitlesOfParts>
  <Company>LP Simone VEIL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principales innovations dans le domaine du management</dc:title>
  <dc:creator>GAUTIER CELINE</dc:creator>
  <cp:lastModifiedBy>Martine</cp:lastModifiedBy>
  <cp:revision>11</cp:revision>
  <dcterms:created xsi:type="dcterms:W3CDTF">2019-03-07T13:17:00Z</dcterms:created>
  <dcterms:modified xsi:type="dcterms:W3CDTF">2019-03-07T18:01:30Z</dcterms:modified>
</cp:coreProperties>
</file>