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278" r:id="rId5"/>
    <p:sldId id="256" r:id="rId6"/>
    <p:sldId id="279" r:id="rId7"/>
    <p:sldId id="280" r:id="rId8"/>
    <p:sldId id="274" r:id="rId9"/>
    <p:sldId id="275" r:id="rId10"/>
    <p:sldId id="276" r:id="rId11"/>
    <p:sldId id="27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72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23167A-EAD4-4634-893A-1F2D0F1746A1}" type="datetimeFigureOut">
              <a:rPr lang="fr-FR" smtClean="0"/>
              <a:t>24/03/2018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46474-0EAD-40B6-B721-574CD83723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4355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4240123" y="236538"/>
            <a:ext cx="3712669" cy="653194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chemeClr val="tx2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232760"/>
            <a:ext cx="9144000" cy="459961"/>
          </a:xfrm>
          <a:prstGeom prst="rect">
            <a:avLst/>
          </a:prstGeom>
        </p:spPr>
      </p:pic>
      <p:pic>
        <p:nvPicPr>
          <p:cNvPr id="12" name="Image 11" descr="new-logo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117840" y="132581"/>
            <a:ext cx="2061140" cy="378575"/>
          </a:xfrm>
          <a:prstGeom prst="rect">
            <a:avLst/>
          </a:prstGeom>
        </p:spPr>
      </p:pic>
      <p:sp>
        <p:nvSpPr>
          <p:cNvPr id="4" name="ZoneTexte 3"/>
          <p:cNvSpPr txBox="1"/>
          <p:nvPr userDrawn="1"/>
        </p:nvSpPr>
        <p:spPr>
          <a:xfrm>
            <a:off x="3042545" y="6310295"/>
            <a:ext cx="1513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fr-FR" dirty="0" smtClean="0">
                <a:solidFill>
                  <a:schemeClr val="bg1"/>
                </a:solidFill>
                <a:latin typeface="Avenir Light"/>
                <a:cs typeface="Avenir Light"/>
              </a:rPr>
              <a:t>N</a:t>
            </a:r>
            <a:endParaRPr lang="fr-FR" dirty="0">
              <a:solidFill>
                <a:schemeClr val="bg1"/>
              </a:solidFill>
              <a:latin typeface="Avenir Light"/>
              <a:cs typeface="Avenir Light"/>
            </a:endParaRPr>
          </a:p>
        </p:txBody>
      </p:sp>
      <p:sp>
        <p:nvSpPr>
          <p:cNvPr id="5" name="ZoneTexte 4"/>
          <p:cNvSpPr txBox="1"/>
          <p:nvPr userDrawn="1"/>
        </p:nvSpPr>
        <p:spPr>
          <a:xfrm>
            <a:off x="4661198" y="6310295"/>
            <a:ext cx="1414071" cy="382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kern="1200" dirty="0" smtClean="0">
                <a:solidFill>
                  <a:schemeClr val="bg1"/>
                </a:solidFill>
                <a:latin typeface="Avenir Light"/>
                <a:ea typeface="+mn-ea"/>
                <a:cs typeface="Avenir Light"/>
              </a:rPr>
              <a:t>D</a:t>
            </a:r>
            <a:endParaRPr lang="fr-FR" sz="1800" kern="1200" dirty="0">
              <a:solidFill>
                <a:schemeClr val="bg1"/>
              </a:solidFill>
              <a:latin typeface="Avenir Light"/>
              <a:ea typeface="+mn-ea"/>
              <a:cs typeface="Avenir Light"/>
            </a:endParaRPr>
          </a:p>
        </p:txBody>
      </p:sp>
      <p:sp>
        <p:nvSpPr>
          <p:cNvPr id="15" name="ZoneTexte 14"/>
          <p:cNvSpPr txBox="1"/>
          <p:nvPr userDrawn="1"/>
        </p:nvSpPr>
        <p:spPr>
          <a:xfrm>
            <a:off x="6075269" y="6297201"/>
            <a:ext cx="1414071" cy="382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kern="1200" dirty="0" smtClean="0">
                <a:solidFill>
                  <a:schemeClr val="bg1"/>
                </a:solidFill>
                <a:latin typeface="Avenir Light"/>
                <a:ea typeface="+mn-ea"/>
                <a:cs typeface="Avenir Light"/>
              </a:rPr>
              <a:t>R</a:t>
            </a:r>
            <a:endParaRPr lang="fr-FR" sz="1800" kern="1200" dirty="0">
              <a:solidFill>
                <a:schemeClr val="bg1"/>
              </a:solidFill>
              <a:latin typeface="Avenir Light"/>
              <a:ea typeface="+mn-ea"/>
              <a:cs typeface="Avenir Light"/>
            </a:endParaRPr>
          </a:p>
        </p:txBody>
      </p:sp>
      <p:sp>
        <p:nvSpPr>
          <p:cNvPr id="16" name="ZoneTexte 15"/>
          <p:cNvSpPr txBox="1"/>
          <p:nvPr userDrawn="1"/>
        </p:nvSpPr>
        <p:spPr>
          <a:xfrm>
            <a:off x="7729929" y="6310295"/>
            <a:ext cx="1414071" cy="382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kern="1200" dirty="0" smtClean="0">
                <a:solidFill>
                  <a:schemeClr val="bg1"/>
                </a:solidFill>
                <a:latin typeface="Avenir Light"/>
                <a:ea typeface="+mn-ea"/>
                <a:cs typeface="Avenir Light"/>
              </a:rPr>
              <a:t>C</a:t>
            </a:r>
            <a:endParaRPr lang="fr-FR" sz="1800" kern="1200" dirty="0">
              <a:solidFill>
                <a:schemeClr val="bg1"/>
              </a:solidFill>
              <a:latin typeface="Avenir Light"/>
              <a:ea typeface="+mn-ea"/>
              <a:cs typeface="Avenir Light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04412" y="228600"/>
            <a:ext cx="6458588" cy="990600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356784" y="6248207"/>
            <a:ext cx="3673899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 flipV="1">
            <a:off x="2780622" y="3295952"/>
            <a:ext cx="6858001" cy="266100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  <a:prstGeom prst="rect">
            <a:avLst/>
          </a:prstGeom>
        </p:spPr>
        <p:txBody>
          <a:bodyPr/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/>
          </a:p>
        </p:txBody>
      </p:sp>
      <p:pic>
        <p:nvPicPr>
          <p:cNvPr id="11" name="Image 10" descr="new-logo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35496" y="6237312"/>
            <a:ext cx="2254255" cy="414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  <p:pic>
        <p:nvPicPr>
          <p:cNvPr id="11" name="Image 10" descr="new-logo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274958" y="6248206"/>
            <a:ext cx="2788863" cy="512238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1466444" y="1600200"/>
            <a:ext cx="7677556" cy="990600"/>
          </a:xfrm>
          <a:prstGeom prst="rect">
            <a:avLst/>
          </a:prstGeom>
          <a:solidFill>
            <a:srgbClr val="1C7EB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-91440" y="1600200"/>
            <a:ext cx="1463040" cy="990600"/>
          </a:xfrm>
          <a:prstGeom prst="rect">
            <a:avLst/>
          </a:prstGeom>
          <a:solidFill>
            <a:srgbClr val="E28016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7376" y="1600200"/>
            <a:ext cx="7394223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 dirty="0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rgbClr val="E28016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rgbClr val="1C7EB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chemeClr val="tx2"/>
              </a:solidFill>
            </a:endParaRPr>
          </a:p>
        </p:txBody>
      </p:sp>
      <p:pic>
        <p:nvPicPr>
          <p:cNvPr id="5" name="Image 4" descr="new-logo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602291" y="6248207"/>
            <a:ext cx="2526997" cy="4641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solidFill>
            <a:srgbClr val="E28016"/>
          </a:solidFill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E28016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rgbClr val="1C7EB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 sz="2800" dirty="0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181660" y="228600"/>
            <a:ext cx="558134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3/24/2018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81660" y="6248206"/>
            <a:ext cx="284902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802" y="1295561"/>
            <a:ext cx="9186313" cy="117758"/>
          </a:xfrm>
          <a:prstGeom prst="rect">
            <a:avLst/>
          </a:prstGeom>
        </p:spPr>
      </p:pic>
      <p:pic>
        <p:nvPicPr>
          <p:cNvPr id="5" name="Image 4" descr="new-logo.png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36842"/>
          <a:stretch/>
        </p:blipFill>
        <p:spPr>
          <a:xfrm>
            <a:off x="126955" y="6248206"/>
            <a:ext cx="2949960" cy="54182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69121" y="-95250"/>
            <a:ext cx="5256584" cy="74868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Séminaire BTS N</a:t>
            </a:r>
            <a:r>
              <a:rPr lang="fr-FR" b="1" dirty="0" smtClean="0">
                <a:solidFill>
                  <a:srgbClr val="FF0000"/>
                </a:solidFill>
              </a:rPr>
              <a:t>D</a:t>
            </a:r>
            <a:r>
              <a:rPr lang="fr-FR" b="1" dirty="0" smtClean="0"/>
              <a:t>RC</a:t>
            </a:r>
            <a:endParaRPr lang="fr-FR" sz="3600" i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Résultat de recherche d'images pour &quot;digitalisation relation client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210" y="764704"/>
            <a:ext cx="6771506" cy="493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251520" y="5445224"/>
            <a:ext cx="8496944" cy="748680"/>
          </a:xfrm>
          <a:prstGeom prst="rect">
            <a:avLst/>
          </a:prstGeom>
        </p:spPr>
        <p:txBody>
          <a:bodyPr vert="horz" anchor="b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000" b="1" dirty="0" smtClean="0"/>
              <a:t>ECOLE NATIONALE DE COMMERCE – PARIS – 15 mars 2018</a:t>
            </a:r>
            <a:endParaRPr lang="fr-FR" sz="2000" i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36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1600" y="1484784"/>
            <a:ext cx="7560840" cy="1828800"/>
          </a:xfrm>
        </p:spPr>
        <p:txBody>
          <a:bodyPr>
            <a:normAutofit/>
          </a:bodyPr>
          <a:lstStyle/>
          <a:p>
            <a:r>
              <a:rPr lang="fr-FR" b="1" dirty="0" smtClean="0"/>
              <a:t>Présentation du BTS N</a:t>
            </a:r>
            <a:r>
              <a:rPr lang="fr-FR" b="1" dirty="0" smtClean="0">
                <a:solidFill>
                  <a:srgbClr val="FF0000"/>
                </a:solidFill>
              </a:rPr>
              <a:t>D</a:t>
            </a:r>
            <a:r>
              <a:rPr lang="fr-FR" b="1" dirty="0" smtClean="0"/>
              <a:t>RC</a:t>
            </a:r>
            <a:endParaRPr lang="fr-FR" sz="3600" i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90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726903"/>
              </p:ext>
            </p:extLst>
          </p:nvPr>
        </p:nvGraphicFramePr>
        <p:xfrm>
          <a:off x="323528" y="908720"/>
          <a:ext cx="8568952" cy="2543597"/>
        </p:xfrm>
        <a:graphic>
          <a:graphicData uri="http://schemas.openxmlformats.org/drawingml/2006/table">
            <a:tbl>
              <a:tblPr firstRow="1" firstCol="1" bandRow="1"/>
              <a:tblGrid>
                <a:gridCol w="4938588"/>
                <a:gridCol w="3630364"/>
              </a:tblGrid>
              <a:tr h="7737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10h00 – 10h30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Ouverture du Séminaire et présentation du nouveau BTS NDRC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Didier MICHEL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inspecteur général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311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10h30 – 11h45</a:t>
                      </a:r>
                      <a:endParaRPr lang="fr-FR" sz="1600" b="1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Les enjeux de la digitalisation</a:t>
                      </a:r>
                      <a:endParaRPr lang="fr-FR" sz="1600" b="1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Patrick ROUSSEL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Enseignant formateur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506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Plate-forme numérique de formation à la digitalisation</a:t>
                      </a:r>
                      <a:endParaRPr lang="fr-FR" sz="1600" b="1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Patrick FENIE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Référent national Numérique </a:t>
                      </a:r>
                      <a:r>
                        <a:rPr lang="fr-FR" sz="1600" b="0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Cerpeg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07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Parcours m@gistère</a:t>
                      </a:r>
                      <a:endParaRPr lang="fr-FR" sz="1600" b="1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Eric .JULIAN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Enseignant formateur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870866"/>
              </p:ext>
            </p:extLst>
          </p:nvPr>
        </p:nvGraphicFramePr>
        <p:xfrm>
          <a:off x="323528" y="3814271"/>
          <a:ext cx="8496944" cy="2194560"/>
        </p:xfrm>
        <a:graphic>
          <a:graphicData uri="http://schemas.openxmlformats.org/drawingml/2006/table">
            <a:tbl>
              <a:tblPr firstRow="1" firstCol="1" bandRow="1"/>
              <a:tblGrid>
                <a:gridCol w="4897087"/>
                <a:gridCol w="3599857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11h45 – 12h45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Table ronde de professionnels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« De l’évolution de la relation client  à l’évolution des métiers commerciaux »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Animation : </a:t>
                      </a:r>
                      <a:r>
                        <a:rPr lang="fr-FR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Jean-Christophe DUFLANC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Doyen, IA-IPR académie de Dijon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38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La relation client à distance</a:t>
                      </a:r>
                      <a:endParaRPr lang="fr-FR" sz="1600" b="1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M. REGNAULT DU MOTTIER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DRH du groupe B2S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264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Les réseaux de vente directe</a:t>
                      </a:r>
                      <a:endParaRPr lang="fr-FR" sz="1600" b="1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M. RODRIGUEZ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Commission formation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Fédération de la vente directe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481114" y="481027"/>
            <a:ext cx="32368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1096963" algn="l"/>
                <a:tab pos="52133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1096963" algn="l"/>
                <a:tab pos="52133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1096963" algn="l"/>
                <a:tab pos="52133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1096963" algn="l"/>
                <a:tab pos="52133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1096963" algn="l"/>
                <a:tab pos="52133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096963" algn="l"/>
                <a:tab pos="52133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096963" algn="l"/>
                <a:tab pos="52133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096963" algn="l"/>
                <a:tab pos="52133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096963" algn="l"/>
                <a:tab pos="52133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96963" algn="l"/>
                <a:tab pos="5213350" algn="l"/>
              </a:tabLst>
            </a:pPr>
            <a:r>
              <a:rPr kumimoji="0" lang="fr-FR" alt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L’esprit de la rénovation</a:t>
            </a:r>
            <a:endParaRPr kumimoji="0" lang="fr-FR" alt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67744" y="-5462"/>
            <a:ext cx="46393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096963" algn="l"/>
                <a:tab pos="5213350" algn="l"/>
              </a:tabLst>
            </a:pPr>
            <a:r>
              <a:rPr lang="fr-FR" altLang="fr-FR" sz="2800" b="1" dirty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Programme séminaire NDRC</a:t>
            </a:r>
            <a:endParaRPr lang="fr-FR" altLang="fr-FR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93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75656" y="603922"/>
            <a:ext cx="55868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1096963" algn="l"/>
                <a:tab pos="52133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1096963" algn="l"/>
                <a:tab pos="52133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1096963" algn="l"/>
                <a:tab pos="52133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1096963" algn="l"/>
                <a:tab pos="52133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1096963" algn="l"/>
                <a:tab pos="52133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096963" algn="l"/>
                <a:tab pos="52133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096963" algn="l"/>
                <a:tab pos="52133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096963" algn="l"/>
                <a:tab pos="52133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096963" algn="l"/>
                <a:tab pos="521335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0" hangingPunct="0"/>
            <a:r>
              <a:rPr lang="fr-FR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Les </a:t>
            </a:r>
            <a:r>
              <a:rPr lang="fr-FR" sz="2400" b="1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enjeux de formation et de </a:t>
            </a:r>
            <a:r>
              <a:rPr lang="fr-FR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certification</a:t>
            </a:r>
            <a:endParaRPr lang="fr-FR" sz="2400" b="1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67744" y="-5462"/>
            <a:ext cx="46393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096963" algn="l"/>
                <a:tab pos="5213350" algn="l"/>
              </a:tabLst>
            </a:pPr>
            <a:r>
              <a:rPr lang="fr-FR" altLang="fr-FR" sz="2800" b="1" dirty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Programme séminaire NDRC</a:t>
            </a:r>
            <a:endParaRPr lang="fr-FR" altLang="fr-FR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827032"/>
              </p:ext>
            </p:extLst>
          </p:nvPr>
        </p:nvGraphicFramePr>
        <p:xfrm>
          <a:off x="107504" y="1196752"/>
          <a:ext cx="8856984" cy="4697322"/>
        </p:xfrm>
        <a:graphic>
          <a:graphicData uri="http://schemas.openxmlformats.org/drawingml/2006/table">
            <a:tbl>
              <a:tblPr firstRow="1" firstCol="1" bandRow="1"/>
              <a:tblGrid>
                <a:gridCol w="5472608"/>
                <a:gridCol w="3384376"/>
              </a:tblGrid>
              <a:tr h="1673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Organisation et modalités de formation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454" marR="68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fr-FR" sz="1600" b="1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454" marR="684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8503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BTS NDRC : Enjeux didactiques et pédagogiques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Ou </a:t>
                      </a:r>
                      <a:r>
                        <a:rPr lang="fr-FR" sz="1600" b="0" i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comment former et évaluer par </a:t>
                      </a:r>
                      <a:r>
                        <a:rPr lang="fr-FR" sz="1600" b="0" i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l’activité ?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454" marR="684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Didier MICHEL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inspecteur général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454" marR="684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8863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Organisation des services et des enseignements, progressions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L’alternance et les périodes en entreprise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454" marR="684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Carole HAMON – Maryline RISSE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Enseignantes formatrices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454" marR="684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8757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kumimoji="0" lang="fr-FR" sz="1600" b="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Les ateliers de professionnalisation </a:t>
                      </a:r>
                    </a:p>
                  </a:txBody>
                  <a:tcPr marL="68454" marR="684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Séverine THOUMIN 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DDFPT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Maryline RISSE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Enseignante formatrice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454" marR="684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69330"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kumimoji="0" lang="fr-FR" sz="1600" b="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Culture juridique économique et managériale (CEJM)  et CEJM appliquée</a:t>
                      </a:r>
                    </a:p>
                  </a:txBody>
                  <a:tcPr marL="68454" marR="684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Jean-Christophe DUFLANC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Doyen, IA-IPR académie de </a:t>
                      </a:r>
                      <a:r>
                        <a:rPr lang="fr-FR" sz="1600" b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Dijon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454" marR="684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6827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Évaluation et certification</a:t>
                      </a:r>
                      <a:endParaRPr lang="fr-F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Épreuves E4, E5, E6 : sens de l’évaluation, fiches, grilles, supports</a:t>
                      </a:r>
                    </a:p>
                  </a:txBody>
                  <a:tcPr marL="68454" marR="684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Catherine CHIFFE</a:t>
                      </a:r>
                      <a:endParaRPr lang="fr-FR" sz="1600" b="1" dirty="0" smtClean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IA-IPR académie de Clermont</a:t>
                      </a:r>
                      <a:endParaRPr lang="fr-FR" sz="1600" b="1" dirty="0" smtClean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Samia </a:t>
                      </a:r>
                      <a:r>
                        <a:rPr lang="fr-FR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MEMLOUK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r>
                        <a:rPr lang="fr-FR" sz="16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IA-IPR, Académie de </a:t>
                      </a:r>
                      <a:r>
                        <a:rPr lang="fr-FR" sz="1600" b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Créteil</a:t>
                      </a: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454" marR="684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9765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Conclusion</a:t>
                      </a:r>
                      <a:endParaRPr lang="fr-F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454" marR="684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097280" algn="l"/>
                          <a:tab pos="5212715" algn="l"/>
                        </a:tabLst>
                      </a:pPr>
                      <a:endParaRPr lang="fr-F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68454" marR="6845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3512357" y="410819"/>
            <a:ext cx="10647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14h – 17h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514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542620" y="758544"/>
            <a:ext cx="8601380" cy="5614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b="1" cap="all" dirty="0" smtClean="0"/>
              <a:t>EVOLUTION Mesurée mais ambitieuse du BTS NRC</a:t>
            </a:r>
            <a:endParaRPr lang="fr-FR" sz="2800" cap="al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88" y="1876425"/>
            <a:ext cx="7261225" cy="310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079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819683" y="798372"/>
            <a:ext cx="7781697" cy="5614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b="1" dirty="0" smtClean="0"/>
              <a:t>LISIBILITE ET COHERENCE DU REFERENTIEL</a:t>
            </a:r>
            <a:endParaRPr lang="fr-FR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1032628" y="1612749"/>
            <a:ext cx="6967842" cy="3859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ct val="200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50 pages</a:t>
            </a:r>
          </a:p>
          <a:p>
            <a:pPr marL="342900" indent="-342900" algn="just">
              <a:spcBef>
                <a:spcPct val="200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3 blocs d’activités - 26 compétences - 3 épreuves</a:t>
            </a:r>
          </a:p>
          <a:p>
            <a:pPr marL="342900" indent="-342900" algn="just">
              <a:spcBef>
                <a:spcPct val="200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Bijection  : Activités</a:t>
            </a:r>
            <a:r>
              <a:rPr lang="fr-FR" sz="2400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/ Compétences/ </a:t>
            </a: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Épreuves</a:t>
            </a:r>
          </a:p>
          <a:p>
            <a:pPr marL="342900" indent="-342900" algn="just">
              <a:spcBef>
                <a:spcPct val="200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Moyens constants</a:t>
            </a:r>
          </a:p>
          <a:p>
            <a:pPr marL="342900" indent="-342900" algn="just">
              <a:spcBef>
                <a:spcPct val="200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Équilibre Général/Professionnel conservé (9/12)</a:t>
            </a:r>
          </a:p>
          <a:p>
            <a:pPr marL="342900" indent="-342900" algn="just">
              <a:spcBef>
                <a:spcPct val="200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Équilibre Cours/TD conservé (17+12) contre (19+11)</a:t>
            </a:r>
          </a:p>
          <a:p>
            <a:pPr marL="342900" indent="-342900" algn="just">
              <a:spcBef>
                <a:spcPct val="2000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Nouveautés : CEJM appliquée, ateliers de professionnalisation</a:t>
            </a:r>
            <a:endParaRPr lang="fr-FR" sz="2400" dirty="0">
              <a:solidFill>
                <a:schemeClr val="tx2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28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819683" y="798372"/>
            <a:ext cx="7781697" cy="5614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b="1" dirty="0" smtClean="0"/>
              <a:t>PRINCIPES DE MISE EN OEUVRE</a:t>
            </a:r>
            <a:endParaRPr lang="fr-F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1032628" y="1612749"/>
            <a:ext cx="696784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/>
              <a:t>AUTONOMIE</a:t>
            </a:r>
            <a:endParaRPr lang="fr-FR" sz="2800" b="1" dirty="0"/>
          </a:p>
          <a:p>
            <a:r>
              <a:rPr lang="fr-FR" sz="2800" dirty="0"/>
              <a:t>COLLECTIF</a:t>
            </a:r>
            <a:endParaRPr lang="fr-FR" sz="2800" b="1" dirty="0"/>
          </a:p>
          <a:p>
            <a:r>
              <a:rPr lang="fr-FR" sz="2800" dirty="0"/>
              <a:t>INGENIERIE</a:t>
            </a:r>
            <a:endParaRPr lang="fr-FR" sz="2800" b="1" dirty="0"/>
          </a:p>
          <a:p>
            <a:r>
              <a:rPr lang="fr-FR" sz="2800" dirty="0"/>
              <a:t>TEMPORALITES et PROGRESSIVITE</a:t>
            </a:r>
            <a:endParaRPr lang="fr-FR" sz="2800" b="1" dirty="0"/>
          </a:p>
          <a:p>
            <a:r>
              <a:rPr lang="fr-FR" sz="2800" dirty="0"/>
              <a:t>EVOLUTION DES PRATIQUES</a:t>
            </a:r>
            <a:endParaRPr lang="fr-FR" sz="2800" b="1" dirty="0"/>
          </a:p>
          <a:p>
            <a:r>
              <a:rPr lang="fr-FR" sz="2800" dirty="0" smtClean="0"/>
              <a:t>EQUIPEMENTS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66240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819683" y="798372"/>
            <a:ext cx="7781697" cy="5614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b="1" dirty="0" smtClean="0"/>
              <a:t>ACCOMPAGNEMENT DE MISE EN OEUVRE</a:t>
            </a:r>
            <a:endParaRPr lang="fr-F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1032628" y="1916832"/>
            <a:ext cx="696784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/>
              <a:t>Communauté de référents digitaux</a:t>
            </a:r>
          </a:p>
          <a:p>
            <a:endParaRPr lang="fr-FR" sz="2800" dirty="0"/>
          </a:p>
          <a:p>
            <a:r>
              <a:rPr lang="fr-FR" sz="2800" dirty="0" smtClean="0"/>
              <a:t>Communautés enseignants VIAEDUC – groupe NDRC</a:t>
            </a:r>
          </a:p>
          <a:p>
            <a:endParaRPr lang="fr-FR" sz="2800" dirty="0"/>
          </a:p>
          <a:p>
            <a:r>
              <a:rPr lang="fr-FR" sz="2800" dirty="0" smtClean="0"/>
              <a:t>Site du CRM – TL</a:t>
            </a:r>
          </a:p>
          <a:p>
            <a:endParaRPr lang="fr-FR" sz="2800" dirty="0"/>
          </a:p>
          <a:p>
            <a:r>
              <a:rPr lang="fr-FR" sz="2800" dirty="0" smtClean="0"/>
              <a:t>Parcours </a:t>
            </a:r>
            <a:r>
              <a:rPr lang="fr-FR" sz="2800" dirty="0" err="1" smtClean="0"/>
              <a:t>m@gistère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10732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̀me NDRC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77d13735-1889-4864-b6f5-30d95c992ce0">Présentation du programme du séminaire et du projet NDRC</Description0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084BAD804C7DD5448AFCF9998BBEB75A" ma:contentTypeVersion="2" ma:contentTypeDescription="Crée un document." ma:contentTypeScope="" ma:versionID="b8f5b540a078dd54be1526c569ad5fa0">
  <xsd:schema xmlns:xsd="http://www.w3.org/2001/XMLSchema" xmlns:xs="http://www.w3.org/2001/XMLSchema" xmlns:p="http://schemas.microsoft.com/office/2006/metadata/properties" xmlns:ns2="77d13735-1889-4864-b6f5-30d95c992ce0" targetNamespace="http://schemas.microsoft.com/office/2006/metadata/properties" ma:root="true" ma:fieldsID="53e881c2fd8e97d3e3cbbb83b9719ff0" ns2:_="">
    <xsd:import namespace="77d13735-1889-4864-b6f5-30d95c992ce0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d13735-1889-4864-b6f5-30d95c992ce0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E763C55-7579-46C0-B1D1-58E389B5D4F8}">
  <ds:schemaRefs>
    <ds:schemaRef ds:uri="77d13735-1889-4864-b6f5-30d95c992ce0"/>
    <ds:schemaRef ds:uri="http://schemas.microsoft.com/office/2006/documentManagement/types"/>
    <ds:schemaRef ds:uri="http://purl.org/dc/elements/1.1/"/>
    <ds:schemaRef ds:uri="http://purl.org/dc/dcmitype/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7F20F3C6-220B-4B91-BD5E-A8EEA47880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d13735-1889-4864-b6f5-30d95c992c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6A9484D-D6CF-4E56-900D-FB98EDB387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Thème NDRC</Template>
  <TotalTime>752</TotalTime>
  <Words>297</Words>
  <PresentationFormat>Affichage à l'écran (4:3)</PresentationFormat>
  <Paragraphs>84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Thème NDRC</vt:lpstr>
      <vt:lpstr>Séminaire BTS NDRC</vt:lpstr>
      <vt:lpstr>Présentation du BTS NDRC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2018-03-14T05:10:24Z</dcterms:created>
  <dcterms:modified xsi:type="dcterms:W3CDTF">2018-03-24T08:08:53Z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0x010100873AB55E0CC5DA459F57F5A42893F46A005A087D358B12CA4E82A8A8BA9B8A8CF200D3544DBFAD4F664AA25DF68E6D1F0A9E00689F2856DFEDCE40890FDCED81A7DFC900084BAD804C7DD5448AFCF9998BBEB75A</vt:lpwstr>
  </property>
</Properties>
</file>