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11"/>
  </p:notesMasterIdLst>
  <p:handoutMasterIdLst>
    <p:handoutMasterId r:id="rId12"/>
  </p:handoutMasterIdLst>
  <p:sldIdLst>
    <p:sldId id="354" r:id="rId2"/>
    <p:sldId id="357" r:id="rId3"/>
    <p:sldId id="347" r:id="rId4"/>
    <p:sldId id="355" r:id="rId5"/>
    <p:sldId id="351" r:id="rId6"/>
    <p:sldId id="348" r:id="rId7"/>
    <p:sldId id="350" r:id="rId8"/>
    <p:sldId id="356" r:id="rId9"/>
    <p:sldId id="326" r:id="rId10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D4575"/>
    <a:srgbClr val="FF3300"/>
    <a:srgbClr val="FDDDB9"/>
    <a:srgbClr val="FBAB53"/>
    <a:srgbClr val="FF572F"/>
    <a:srgbClr val="F08106"/>
    <a:srgbClr val="FDEB67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8667" autoAdjust="0"/>
  </p:normalViewPr>
  <p:slideViewPr>
    <p:cSldViewPr>
      <p:cViewPr varScale="1">
        <p:scale>
          <a:sx n="62" d="100"/>
          <a:sy n="62" d="100"/>
        </p:scale>
        <p:origin x="15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5E099E6A-5D41-407F-85D6-1BA068CE0AEA}" type="datetimeFigureOut">
              <a:rPr lang="fr-FR"/>
              <a:pPr>
                <a:defRPr/>
              </a:pPr>
              <a:t>23/03/2019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7638397-66D5-48FF-B064-0CE40280013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93683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CCA663E-D71A-4927-B3FA-5F8AE582CF30}" type="datetimeFigureOut">
              <a:rPr lang="fr-FR"/>
              <a:pPr>
                <a:defRPr/>
              </a:pPr>
              <a:t>23/03/2019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dirty="0"/>
          </a:p>
        </p:txBody>
      </p:sp>
      <p:sp>
        <p:nvSpPr>
          <p:cNvPr id="5" name="Espace réservé des commentaires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E0A6B4C-6589-44F7-81A3-05A30A30B66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601632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 smtClean="0"/>
              <a:t>Face à une situation</a:t>
            </a:r>
            <a:r>
              <a:rPr lang="fr-FR" b="0" baseline="0" dirty="0" smtClean="0"/>
              <a:t> professionnelle être compétent c’est savoir agir en prenant appui sur la mobilisation et la combinaison efficaces de ressources internes variées et de ressources externes</a:t>
            </a:r>
            <a:endParaRPr lang="fr-FR" b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b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 smtClean="0"/>
              <a:t>Capacité</a:t>
            </a:r>
            <a:r>
              <a:rPr lang="fr-FR" b="0" baseline="0" dirty="0" smtClean="0"/>
              <a:t> cognitive : </a:t>
            </a:r>
            <a:r>
              <a:rPr lang="fr-FR" b="0" dirty="0" smtClean="0"/>
              <a:t>Raisonner, planifier et organiser, percevoir et ressentir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 smtClean="0"/>
              <a:t>Capacité métacognitive</a:t>
            </a:r>
            <a:r>
              <a:rPr lang="fr-FR" b="0" baseline="0" dirty="0" smtClean="0"/>
              <a:t> : connaissance d’une personne sur sa capacité cognitive et ses fonctionnements cognitifs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b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0A6B4C-6589-44F7-81A3-05A30A30B66F}" type="slidenum">
              <a:rPr lang="fr-FR" altLang="fr-FR" smtClean="0"/>
              <a:pPr>
                <a:defRPr/>
              </a:pPr>
              <a:t>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13424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b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0A6B4C-6589-44F7-81A3-05A30A30B66F}" type="slidenum">
              <a:rPr lang="fr-FR" altLang="fr-FR" smtClean="0"/>
              <a:pPr>
                <a:defRPr/>
              </a:pPr>
              <a:t>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4954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6130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435679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6DC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oneTexte 13"/>
          <p:cNvSpPr txBox="1">
            <a:spLocks noChangeArrowheads="1"/>
          </p:cNvSpPr>
          <p:nvPr userDrawn="1"/>
        </p:nvSpPr>
        <p:spPr bwMode="auto">
          <a:xfrm>
            <a:off x="2286000" y="6396038"/>
            <a:ext cx="4572000" cy="400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FR" altLang="fr-FR" sz="2000" b="1" smtClean="0">
                <a:solidFill>
                  <a:srgbClr val="A6A6A6"/>
                </a:solidFill>
                <a:latin typeface="Calibri" charset="0"/>
              </a:rPr>
              <a:t>Séminaire du 14 mars 2019</a:t>
            </a:r>
          </a:p>
        </p:txBody>
      </p:sp>
      <p:sp>
        <p:nvSpPr>
          <p:cNvPr id="15" name="Forme libre 14">
            <a:extLst>
              <a:ext uri="{FF2B5EF4-FFF2-40B4-BE49-F238E27FC236}"/>
            </a:extLst>
          </p:cNvPr>
          <p:cNvSpPr/>
          <p:nvPr userDrawn="1"/>
        </p:nvSpPr>
        <p:spPr>
          <a:xfrm>
            <a:off x="1143000" y="0"/>
            <a:ext cx="8001000" cy="1500188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028" name="ZoneTexte 15"/>
          <p:cNvSpPr txBox="1">
            <a:spLocks noChangeArrowheads="1"/>
          </p:cNvSpPr>
          <p:nvPr userDrawn="1"/>
        </p:nvSpPr>
        <p:spPr bwMode="auto">
          <a:xfrm>
            <a:off x="1714500" y="55563"/>
            <a:ext cx="69294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altLang="fr-FR" sz="3200" b="1" smtClean="0">
                <a:latin typeface="Calibri" panose="020F0502020204030204" pitchFamily="34" charset="0"/>
              </a:rPr>
              <a:t>BTS GTLA</a:t>
            </a:r>
          </a:p>
          <a:p>
            <a:pPr algn="ctr" eaLnBrk="1" hangingPunct="1">
              <a:defRPr/>
            </a:pPr>
            <a:r>
              <a:rPr lang="fr-FR" altLang="fr-FR" sz="2800" b="1" smtClean="0">
                <a:latin typeface="Calibri" panose="020F0502020204030204" pitchFamily="34" charset="0"/>
              </a:rPr>
              <a:t>Gestion des Transports et Logistique associée</a:t>
            </a:r>
          </a:p>
        </p:txBody>
      </p:sp>
      <p:pic>
        <p:nvPicPr>
          <p:cNvPr id="1029" name="Imag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6396038"/>
            <a:ext cx="1031875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12" y="188640"/>
            <a:ext cx="767852" cy="101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9510" y="1628800"/>
            <a:ext cx="8229600" cy="1143000"/>
          </a:xfrm>
        </p:spPr>
        <p:txBody>
          <a:bodyPr/>
          <a:lstStyle/>
          <a:p>
            <a:r>
              <a:rPr lang="fr-FR" dirty="0" smtClean="0"/>
              <a:t>Approche par les compétences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589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9510" y="1628800"/>
            <a:ext cx="8229600" cy="1143000"/>
          </a:xfrm>
        </p:spPr>
        <p:txBody>
          <a:bodyPr/>
          <a:lstStyle/>
          <a:p>
            <a:pPr algn="just"/>
            <a:r>
              <a:rPr lang="fr-FR" sz="3600" dirty="0" smtClean="0"/>
              <a:t>Objectif : </a:t>
            </a:r>
            <a:r>
              <a:rPr lang="fr-FR" sz="3200" dirty="0" smtClean="0"/>
              <a:t>Transformer des bacheliers en techniciens supérieurs du transport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88791" y="3140968"/>
            <a:ext cx="8229600" cy="2769171"/>
          </a:xfrm>
        </p:spPr>
        <p:txBody>
          <a:bodyPr/>
          <a:lstStyle/>
          <a:p>
            <a:pPr marL="0" indent="0" algn="just">
              <a:spcBef>
                <a:spcPct val="30000"/>
              </a:spcBef>
              <a:buNone/>
              <a:defRPr/>
            </a:pPr>
            <a:r>
              <a:rPr lang="fr-FR" dirty="0">
                <a:solidFill>
                  <a:srgbClr val="0070C0"/>
                </a:solidFill>
              </a:rPr>
              <a:t>Face à une situation professionnelle être compétent c’est savoir agir en prenant appui sur la mobilisation et la combinaison efficaces de ressources internes </a:t>
            </a:r>
            <a:r>
              <a:rPr lang="fr-FR" dirty="0" smtClean="0">
                <a:solidFill>
                  <a:srgbClr val="0070C0"/>
                </a:solidFill>
              </a:rPr>
              <a:t>et </a:t>
            </a:r>
            <a:r>
              <a:rPr lang="fr-FR" dirty="0">
                <a:solidFill>
                  <a:srgbClr val="0070C0"/>
                </a:solidFill>
              </a:rPr>
              <a:t>de ressources </a:t>
            </a:r>
            <a:r>
              <a:rPr lang="fr-FR" dirty="0" smtClean="0">
                <a:solidFill>
                  <a:srgbClr val="0070C0"/>
                </a:solidFill>
              </a:rPr>
              <a:t>externes.</a:t>
            </a:r>
            <a:endParaRPr lang="fr-FR" dirty="0">
              <a:solidFill>
                <a:srgbClr val="0070C0"/>
              </a:solidFill>
            </a:endParaRPr>
          </a:p>
          <a:p>
            <a:pPr marL="0" indent="0">
              <a:spcBef>
                <a:spcPct val="30000"/>
              </a:spcBef>
              <a:buNone/>
              <a:defRPr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690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223618" y="1713921"/>
            <a:ext cx="8928992" cy="51125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Savoir agir</a:t>
            </a:r>
            <a:endParaRPr lang="fr-FR" sz="3600" dirty="0"/>
          </a:p>
        </p:txBody>
      </p:sp>
      <p:sp>
        <p:nvSpPr>
          <p:cNvPr id="3" name="ZoneTexte 2"/>
          <p:cNvSpPr txBox="1"/>
          <p:nvPr/>
        </p:nvSpPr>
        <p:spPr>
          <a:xfrm>
            <a:off x="21555" y="1183566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1D4575"/>
                </a:solidFill>
              </a:rPr>
              <a:t>Situation professionnelle</a:t>
            </a:r>
            <a:endParaRPr lang="fr-FR" sz="2800" dirty="0">
              <a:solidFill>
                <a:srgbClr val="1D4575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28184" y="329688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grpSp>
        <p:nvGrpSpPr>
          <p:cNvPr id="14" name="Groupe 13"/>
          <p:cNvGrpSpPr/>
          <p:nvPr/>
        </p:nvGrpSpPr>
        <p:grpSpPr>
          <a:xfrm>
            <a:off x="827584" y="3068960"/>
            <a:ext cx="8631787" cy="3336082"/>
            <a:chOff x="836757" y="2802720"/>
            <a:chExt cx="8631787" cy="3336082"/>
          </a:xfrm>
        </p:grpSpPr>
        <p:sp>
          <p:nvSpPr>
            <p:cNvPr id="5" name="ZoneTexte 4"/>
            <p:cNvSpPr txBox="1"/>
            <p:nvPr/>
          </p:nvSpPr>
          <p:spPr>
            <a:xfrm>
              <a:off x="1519762" y="3773133"/>
              <a:ext cx="18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Savoirs</a:t>
              </a:r>
              <a:endParaRPr lang="fr-FR" dirty="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5940152" y="2802720"/>
              <a:ext cx="3528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Capacité cognitive</a:t>
              </a:r>
              <a:endParaRPr lang="fr-FR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5198717" y="3302736"/>
              <a:ext cx="3600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Capacité métacognitive</a:t>
              </a:r>
              <a:endParaRPr lang="fr-FR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836757" y="2839212"/>
              <a:ext cx="37444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Savoir-faire procédural</a:t>
              </a:r>
              <a:endParaRPr lang="fr-FR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2483768" y="4470254"/>
              <a:ext cx="37444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Savoir-faire relationnel</a:t>
              </a:r>
              <a:endParaRPr lang="fr-FR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319962" y="5677137"/>
              <a:ext cx="4562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Ressources physiologiques</a:t>
              </a:r>
              <a:endParaRPr lang="fr-FR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247935" y="5204881"/>
              <a:ext cx="4562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Ressources  émotionnelles</a:t>
              </a:r>
              <a:endParaRPr lang="fr-FR" dirty="0"/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-36511" y="1590852"/>
            <a:ext cx="9361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Mobilisation et combinaison de ressources internes…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7855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4525963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  <a:defRPr/>
            </a:pPr>
            <a:endParaRPr lang="fr-FR" dirty="0"/>
          </a:p>
          <a:p>
            <a:pPr marL="0" indent="0">
              <a:spcBef>
                <a:spcPct val="30000"/>
              </a:spcBef>
              <a:buNone/>
              <a:defRPr/>
            </a:pPr>
            <a:r>
              <a:rPr lang="fr-FR" dirty="0"/>
              <a:t>Capacité cognitive : </a:t>
            </a:r>
            <a:r>
              <a:rPr lang="fr-FR" sz="2800" dirty="0"/>
              <a:t>Raisonner, planifier et organiser, percevoir et ressentir</a:t>
            </a:r>
          </a:p>
          <a:p>
            <a:pPr marL="0" indent="0">
              <a:spcBef>
                <a:spcPct val="30000"/>
              </a:spcBef>
              <a:buNone/>
              <a:defRPr/>
            </a:pPr>
            <a:r>
              <a:rPr lang="fr-FR" dirty="0"/>
              <a:t>Capacité métacognitive : </a:t>
            </a:r>
            <a:r>
              <a:rPr lang="fr-FR" sz="2800" dirty="0"/>
              <a:t>connaissance d’une personne sur sa capacité cognitive et ses fonctionnements cognitifs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009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107503" y="1745432"/>
            <a:ext cx="8928992" cy="51125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600" dirty="0"/>
          </a:p>
        </p:txBody>
      </p:sp>
      <p:sp>
        <p:nvSpPr>
          <p:cNvPr id="3" name="ZoneTexte 2"/>
          <p:cNvSpPr txBox="1"/>
          <p:nvPr/>
        </p:nvSpPr>
        <p:spPr>
          <a:xfrm>
            <a:off x="71500" y="1123348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1D4575"/>
                </a:solidFill>
              </a:rPr>
              <a:t>Situation professionnelle</a:t>
            </a:r>
            <a:endParaRPr lang="fr-FR" sz="2800" dirty="0">
              <a:solidFill>
                <a:srgbClr val="1D4575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28184" y="329688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6" t="16000" r="55412" b="20000"/>
          <a:stretch/>
        </p:blipFill>
        <p:spPr>
          <a:xfrm>
            <a:off x="2267744" y="2636912"/>
            <a:ext cx="4426628" cy="363210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287032" y="3833937"/>
            <a:ext cx="25699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Savoir agir</a:t>
            </a: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97" y="1652753"/>
            <a:ext cx="8259565" cy="5205247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9172" y="1366119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… et de ressources externes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66240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èche droite 15"/>
          <p:cNvSpPr/>
          <p:nvPr/>
        </p:nvSpPr>
        <p:spPr>
          <a:xfrm rot="10800000">
            <a:off x="7399948" y="2701264"/>
            <a:ext cx="1744052" cy="359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/>
          <p:cNvGrpSpPr/>
          <p:nvPr/>
        </p:nvGrpSpPr>
        <p:grpSpPr>
          <a:xfrm>
            <a:off x="755576" y="5120084"/>
            <a:ext cx="6624736" cy="1080120"/>
            <a:chOff x="1187624" y="5085184"/>
            <a:chExt cx="6624736" cy="1080120"/>
          </a:xfrm>
        </p:grpSpPr>
        <p:sp>
          <p:nvSpPr>
            <p:cNvPr id="2" name="Shape 791"/>
            <p:cNvSpPr>
              <a:spLocks noChangeArrowheads="1"/>
            </p:cNvSpPr>
            <p:nvPr/>
          </p:nvSpPr>
          <p:spPr bwMode="auto">
            <a:xfrm>
              <a:off x="1187624" y="5085184"/>
              <a:ext cx="6624736" cy="1080120"/>
            </a:xfrm>
            <a:prstGeom prst="roundRect">
              <a:avLst>
                <a:gd name="adj" fmla="val 10000"/>
              </a:avLst>
            </a:prstGeom>
            <a:solidFill>
              <a:srgbClr val="CFD7E7"/>
            </a:solidFill>
            <a:ln>
              <a:noFill/>
            </a:ln>
            <a:effectLst>
              <a:outerShdw blurRad="63500" dist="23000" dir="5400000" rotWithShape="0">
                <a:srgbClr val="000000">
                  <a:alpha val="349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" name="Shape 792"/>
            <p:cNvSpPr txBox="1">
              <a:spLocks noChangeArrowheads="1"/>
            </p:cNvSpPr>
            <p:nvPr/>
          </p:nvSpPr>
          <p:spPr bwMode="auto">
            <a:xfrm>
              <a:off x="1403648" y="5323619"/>
              <a:ext cx="6120680" cy="603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9550" tIns="99550" rIns="99550" bIns="99550" anchor="ctr"/>
            <a:lstStyle>
              <a:lvl1pPr eaLnBrk="0" hangingPunct="0">
                <a:defRPr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0000"/>
                  </a:solidFill>
                  <a:latin typeface="Arial" charset="0"/>
                  <a:ea typeface="ＭＳ Ｐゴシック" charset="0"/>
                  <a:sym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0000"/>
                  </a:solidFill>
                  <a:latin typeface="Arial" charset="0"/>
                  <a:ea typeface="ＭＳ Ｐゴシック" charset="0"/>
                  <a:sym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0000"/>
                  </a:solidFill>
                  <a:latin typeface="Arial" charset="0"/>
                  <a:ea typeface="ＭＳ Ｐゴシック" charset="0"/>
                  <a:sym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0000"/>
                  </a:solidFill>
                  <a:latin typeface="Arial" charset="0"/>
                  <a:ea typeface="ＭＳ Ｐゴシック" charset="0"/>
                  <a:sym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  <a:ea typeface="ＭＳ Ｐゴシック" charset="0"/>
                  <a:sym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  <a:ea typeface="ＭＳ Ｐゴシック" charset="0"/>
                  <a:sym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  <a:ea typeface="ＭＳ Ｐゴシック" charset="0"/>
                  <a:sym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charset="0"/>
                  <a:ea typeface="ＭＳ Ｐゴシック" charset="0"/>
                  <a:sym typeface="Arial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fr-FR" sz="1800" b="1" dirty="0">
                  <a:latin typeface="Calibri" charset="0"/>
                  <a:sym typeface="Calibri" charset="0"/>
                </a:rPr>
                <a:t>Savoir exécuter une opération en réponse à un signal (une question, une consigne, une situation connue et identifiable sans ambiguïté)</a:t>
              </a:r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755576" y="2460361"/>
            <a:ext cx="6602532" cy="892175"/>
            <a:chOff x="1569868" y="2060848"/>
            <a:chExt cx="6602532" cy="892175"/>
          </a:xfrm>
        </p:grpSpPr>
        <p:sp>
          <p:nvSpPr>
            <p:cNvPr id="4" name="Shape 795"/>
            <p:cNvSpPr>
              <a:spLocks noChangeArrowheads="1"/>
            </p:cNvSpPr>
            <p:nvPr/>
          </p:nvSpPr>
          <p:spPr bwMode="auto">
            <a:xfrm>
              <a:off x="1569868" y="2060848"/>
              <a:ext cx="6602532" cy="892175"/>
            </a:xfrm>
            <a:prstGeom prst="roundRect">
              <a:avLst>
                <a:gd name="adj" fmla="val 10000"/>
              </a:avLst>
            </a:prstGeom>
            <a:solidFill>
              <a:srgbClr val="CFD7E7"/>
            </a:solidFill>
            <a:ln>
              <a:noFill/>
            </a:ln>
            <a:effectLst>
              <a:outerShdw blurRad="63500" dist="23000" dir="5400000" rotWithShape="0">
                <a:srgbClr val="000000">
                  <a:alpha val="349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" name="Shape 814"/>
            <p:cNvSpPr>
              <a:spLocks noChangeArrowheads="1"/>
            </p:cNvSpPr>
            <p:nvPr/>
          </p:nvSpPr>
          <p:spPr bwMode="auto">
            <a:xfrm>
              <a:off x="1835696" y="2204864"/>
              <a:ext cx="6048672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/>
            <a:p>
              <a:pPr algn="ctr">
                <a:buSzPct val="25000"/>
              </a:pPr>
              <a:r>
                <a:rPr lang="fr-FR" sz="1800" b="1" dirty="0">
                  <a:latin typeface="Calibri" charset="0"/>
                  <a:sym typeface="Calibri" charset="0"/>
                </a:rPr>
                <a:t>Savoir choisir et combiner correctement plusieurs procédures de base pour traiter une situation </a:t>
              </a:r>
              <a:r>
                <a:rPr lang="fr-FR" sz="2000" b="1" dirty="0">
                  <a:solidFill>
                    <a:srgbClr val="0070C0"/>
                  </a:solidFill>
                  <a:latin typeface="Calibri" charset="0"/>
                  <a:sym typeface="Calibri" charset="0"/>
                </a:rPr>
                <a:t>nouvelle</a:t>
              </a:r>
              <a:r>
                <a:rPr lang="fr-FR" sz="1800" b="1" dirty="0">
                  <a:solidFill>
                    <a:srgbClr val="0070C0"/>
                  </a:solidFill>
                  <a:latin typeface="Calibri" charset="0"/>
                  <a:sym typeface="Calibri" charset="0"/>
                </a:rPr>
                <a:t> </a:t>
              </a:r>
              <a:r>
                <a:rPr lang="fr-FR" sz="1800" b="1" dirty="0">
                  <a:latin typeface="Calibri" charset="0"/>
                  <a:sym typeface="Calibri" charset="0"/>
                </a:rPr>
                <a:t>et complexe</a:t>
              </a:r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2051720" y="1558230"/>
            <a:ext cx="6602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Niveaux d’acquisition des compétences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07504" y="532361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07504" y="263548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</a:t>
            </a:r>
            <a:endParaRPr lang="fr-FR" dirty="0"/>
          </a:p>
        </p:txBody>
      </p:sp>
      <p:grpSp>
        <p:nvGrpSpPr>
          <p:cNvPr id="17" name="Groupe 16"/>
          <p:cNvGrpSpPr/>
          <p:nvPr/>
        </p:nvGrpSpPr>
        <p:grpSpPr>
          <a:xfrm>
            <a:off x="107504" y="3742274"/>
            <a:ext cx="7272808" cy="1008187"/>
            <a:chOff x="539552" y="3701817"/>
            <a:chExt cx="7272808" cy="1008187"/>
          </a:xfrm>
        </p:grpSpPr>
        <p:grpSp>
          <p:nvGrpSpPr>
            <p:cNvPr id="8" name="Groupe 7"/>
            <p:cNvGrpSpPr/>
            <p:nvPr/>
          </p:nvGrpSpPr>
          <p:grpSpPr>
            <a:xfrm>
              <a:off x="1187624" y="3701817"/>
              <a:ext cx="6624736" cy="1008187"/>
              <a:chOff x="1547664" y="3140968"/>
              <a:chExt cx="6624736" cy="1008187"/>
            </a:xfrm>
          </p:grpSpPr>
          <p:sp>
            <p:nvSpPr>
              <p:cNvPr id="3" name="Shape 793"/>
              <p:cNvSpPr>
                <a:spLocks noChangeArrowheads="1"/>
              </p:cNvSpPr>
              <p:nvPr/>
            </p:nvSpPr>
            <p:spPr bwMode="auto">
              <a:xfrm>
                <a:off x="1547664" y="3140968"/>
                <a:ext cx="6624736" cy="1008187"/>
              </a:xfrm>
              <a:prstGeom prst="roundRect">
                <a:avLst>
                  <a:gd name="adj" fmla="val 10000"/>
                </a:avLst>
              </a:prstGeom>
              <a:solidFill>
                <a:srgbClr val="CFD7E7"/>
              </a:solidFill>
              <a:ln>
                <a:noFill/>
              </a:ln>
              <a:effectLst>
                <a:outerShdw blurRad="63500" dist="23000" dir="5400000" rotWithShape="0">
                  <a:srgbClr val="000000">
                    <a:alpha val="34900"/>
                  </a:srgbClr>
                </a:outerShdw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91425" rIns="91425" bIns="91425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ern="0"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" name="Shape 814"/>
              <p:cNvSpPr>
                <a:spLocks noChangeArrowheads="1"/>
              </p:cNvSpPr>
              <p:nvPr/>
            </p:nvSpPr>
            <p:spPr bwMode="auto">
              <a:xfrm>
                <a:off x="1763688" y="3356992"/>
                <a:ext cx="6192688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/>
              <a:p>
                <a:pPr algn="ctr">
                  <a:buSzPct val="25000"/>
                </a:pPr>
                <a:r>
                  <a:rPr lang="fr-FR" sz="1800" b="1" dirty="0">
                    <a:latin typeface="Calibri" charset="0"/>
                    <a:sym typeface="Calibri" charset="0"/>
                  </a:rPr>
                  <a:t>Posséder toute une gamme de procédures de base et savoir, dans une situation </a:t>
                </a:r>
                <a:r>
                  <a:rPr lang="fr-FR" sz="2000" b="1" dirty="0">
                    <a:solidFill>
                      <a:srgbClr val="0070C0"/>
                    </a:solidFill>
                    <a:latin typeface="Calibri" charset="0"/>
                    <a:sym typeface="Calibri" charset="0"/>
                  </a:rPr>
                  <a:t>inédite</a:t>
                </a:r>
                <a:r>
                  <a:rPr lang="fr-FR" sz="1800" b="1" dirty="0">
                    <a:latin typeface="Calibri" charset="0"/>
                    <a:sym typeface="Calibri" charset="0"/>
                  </a:rPr>
                  <a:t>, choisir celle qui convient</a:t>
                </a:r>
              </a:p>
            </p:txBody>
          </p:sp>
        </p:grpSp>
        <p:sp>
          <p:nvSpPr>
            <p:cNvPr id="13" name="ZoneTexte 12"/>
            <p:cNvSpPr txBox="1"/>
            <p:nvPr/>
          </p:nvSpPr>
          <p:spPr>
            <a:xfrm>
              <a:off x="539552" y="3917841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2</a:t>
              </a:r>
              <a:endParaRPr lang="fr-FR" dirty="0"/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7412696" y="2696418"/>
            <a:ext cx="1833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Niveau examen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79763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4"/>
          <p:cNvSpPr txBox="1">
            <a:spLocks/>
          </p:cNvSpPr>
          <p:nvPr/>
        </p:nvSpPr>
        <p:spPr>
          <a:xfrm>
            <a:off x="467544" y="2780928"/>
            <a:ext cx="8174069" cy="302010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274638" algn="just">
              <a:buFont typeface="Wingdings" panose="05000000000000000000" pitchFamily="2" charset="2"/>
              <a:buChar char="Ø"/>
            </a:pPr>
            <a:r>
              <a:rPr lang="fr-FR" b="1" dirty="0" smtClean="0"/>
              <a:t>Déterminer les compétences</a:t>
            </a:r>
            <a:r>
              <a:rPr lang="fr-FR" dirty="0" smtClean="0"/>
              <a:t> cibles ou le niveau d’acquisition de compétence que l’on veut atteindre ;</a:t>
            </a:r>
          </a:p>
          <a:p>
            <a:pPr marL="361950" indent="-274638" algn="just">
              <a:buFont typeface="Wingdings" panose="05000000000000000000" pitchFamily="2" charset="2"/>
              <a:buChar char="Ø"/>
            </a:pPr>
            <a:r>
              <a:rPr lang="fr-FR" dirty="0" smtClean="0"/>
              <a:t>Élaborer  </a:t>
            </a:r>
            <a:r>
              <a:rPr lang="fr-FR" b="1" dirty="0" smtClean="0"/>
              <a:t>une situation professionnelle </a:t>
            </a:r>
            <a:r>
              <a:rPr lang="fr-FR" dirty="0" smtClean="0"/>
              <a:t>;</a:t>
            </a:r>
          </a:p>
          <a:p>
            <a:pPr marL="361950" indent="-274638" algn="just">
              <a:buFont typeface="Wingdings" panose="05000000000000000000" pitchFamily="2" charset="2"/>
              <a:buChar char="Ø"/>
            </a:pPr>
            <a:r>
              <a:rPr lang="fr-FR" b="1" dirty="0" smtClean="0"/>
              <a:t>Vérifier que la situation mobilise les ressources (savoir, savoir-faire) adéquates</a:t>
            </a:r>
            <a:r>
              <a:rPr lang="fr-FR" dirty="0"/>
              <a:t> </a:t>
            </a:r>
            <a:r>
              <a:rPr lang="fr-FR" dirty="0" smtClean="0">
                <a:sym typeface="Wingdings"/>
              </a:rPr>
              <a:t> internes, externes</a:t>
            </a:r>
            <a:r>
              <a:rPr lang="fr-FR" dirty="0" smtClean="0"/>
              <a:t>.</a:t>
            </a:r>
          </a:p>
          <a:p>
            <a:pPr marL="361950" indent="-274638" algn="just">
              <a:buFont typeface="Wingdings" panose="05000000000000000000" pitchFamily="2" charset="2"/>
              <a:buChar char="Ø"/>
            </a:pPr>
            <a:r>
              <a:rPr lang="fr-FR" b="1" dirty="0" smtClean="0"/>
              <a:t>Déterminer les critères d’évaluation de </a:t>
            </a:r>
            <a:r>
              <a:rPr lang="fr-FR" b="1" smtClean="0"/>
              <a:t>la compétence</a:t>
            </a:r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1259632" y="1844824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Scénario pédagogique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38463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060849"/>
            <a:ext cx="8229600" cy="2952328"/>
          </a:xfrm>
        </p:spPr>
        <p:txBody>
          <a:bodyPr/>
          <a:lstStyle/>
          <a:p>
            <a:pPr algn="just"/>
            <a:r>
              <a:rPr lang="fr-FR" dirty="0" smtClean="0"/>
              <a:t>Différencier le questionnement selon le niveau de compétence initial de l’étudiant pour lui permettre progressivement d’atteindre le niveau requis pour l’obtention du BTS.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106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chemin horizontal 3">
            <a:extLst>
              <a:ext uri="{FF2B5EF4-FFF2-40B4-BE49-F238E27FC236}"/>
            </a:extLst>
          </p:cNvPr>
          <p:cNvSpPr/>
          <p:nvPr/>
        </p:nvSpPr>
        <p:spPr>
          <a:xfrm>
            <a:off x="1571625" y="2143125"/>
            <a:ext cx="6286500" cy="2357438"/>
          </a:xfrm>
          <a:prstGeom prst="horizont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ZoneTexte 1">
            <a:extLst>
              <a:ext uri="{FF2B5EF4-FFF2-40B4-BE49-F238E27FC236}"/>
            </a:extLst>
          </p:cNvPr>
          <p:cNvSpPr txBox="1"/>
          <p:nvPr/>
        </p:nvSpPr>
        <p:spPr>
          <a:xfrm>
            <a:off x="2428875" y="2857500"/>
            <a:ext cx="5143500" cy="8302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4800" b="1" dirty="0">
                <a:solidFill>
                  <a:schemeClr val="bg1"/>
                </a:solidFill>
              </a:rPr>
              <a:t>Questions 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2358</TotalTime>
  <Words>299</Words>
  <Application>Microsoft Office PowerPoint</Application>
  <PresentationFormat>Affichage à l'écran (4:3)</PresentationFormat>
  <Paragraphs>40</Paragraphs>
  <Slides>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ＭＳ Ｐゴシック</vt:lpstr>
      <vt:lpstr>Arial</vt:lpstr>
      <vt:lpstr>Calibri</vt:lpstr>
      <vt:lpstr>Wingdings</vt:lpstr>
      <vt:lpstr>Thème Office</vt:lpstr>
      <vt:lpstr>Approche par les compétences</vt:lpstr>
      <vt:lpstr>Objectif : Transformer des bacheliers en techniciens supérieurs du transport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kiki</dc:creator>
  <cp:lastModifiedBy>prof</cp:lastModifiedBy>
  <cp:revision>449</cp:revision>
  <dcterms:created xsi:type="dcterms:W3CDTF">2010-02-26T09:36:43Z</dcterms:created>
  <dcterms:modified xsi:type="dcterms:W3CDTF">2019-03-23T10:39:32Z</dcterms:modified>
</cp:coreProperties>
</file>