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3"/>
  </p:notesMasterIdLst>
  <p:handoutMasterIdLst>
    <p:handoutMasterId r:id="rId24"/>
  </p:handoutMasterIdLst>
  <p:sldIdLst>
    <p:sldId id="337" r:id="rId2"/>
    <p:sldId id="343" r:id="rId3"/>
    <p:sldId id="364" r:id="rId4"/>
    <p:sldId id="365" r:id="rId5"/>
    <p:sldId id="366" r:id="rId6"/>
    <p:sldId id="363" r:id="rId7"/>
    <p:sldId id="351" r:id="rId8"/>
    <p:sldId id="368" r:id="rId9"/>
    <p:sldId id="369" r:id="rId10"/>
    <p:sldId id="345" r:id="rId11"/>
    <p:sldId id="350" r:id="rId12"/>
    <p:sldId id="370" r:id="rId13"/>
    <p:sldId id="353" r:id="rId14"/>
    <p:sldId id="362" r:id="rId15"/>
    <p:sldId id="354" r:id="rId16"/>
    <p:sldId id="357" r:id="rId17"/>
    <p:sldId id="355" r:id="rId18"/>
    <p:sldId id="356" r:id="rId19"/>
    <p:sldId id="359" r:id="rId20"/>
    <p:sldId id="361" r:id="rId21"/>
    <p:sldId id="326" r:id="rId2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B67"/>
    <a:srgbClr val="FDDDB9"/>
    <a:srgbClr val="FF3300"/>
    <a:srgbClr val="FBAB53"/>
    <a:srgbClr val="FF572F"/>
    <a:srgbClr val="F08106"/>
    <a:srgbClr val="1D457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0800" autoAdjust="0"/>
  </p:normalViewPr>
  <p:slideViewPr>
    <p:cSldViewPr>
      <p:cViewPr varScale="1">
        <p:scale>
          <a:sx n="64" d="100"/>
          <a:sy n="64" d="100"/>
        </p:scale>
        <p:origin x="14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EF771B5-B2D9-4334-ABBE-0404D0D35FFB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EF2267F-8358-408E-B707-435DA51B5D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5487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199FCB9-AEA2-4D16-A6CC-8FF13D220812}" type="datetimeFigureOut">
              <a:rPr lang="fr-FR"/>
              <a:pPr>
                <a:defRPr/>
              </a:pPr>
              <a:t>23/03/2019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539C01C-FC0A-468D-8809-A8557BE2AF3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10844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A4078D-7464-4691-BB11-662DA071C7C0}" type="slidenum">
              <a:rPr lang="fr-FR" smtClean="0"/>
              <a:pPr/>
              <a:t>2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32111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Espace réservé des notes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 smtClean="0"/>
          </a:p>
        </p:txBody>
      </p:sp>
      <p:sp>
        <p:nvSpPr>
          <p:cNvPr id="27652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205CE0D-3396-4A19-9059-93919D3479EA}" type="slidenum">
              <a:rPr lang="fr-FR" altLang="fr-FR" smtClean="0"/>
              <a:pPr/>
              <a:t>21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98318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12EB72-D0CC-4F60-8F98-8E118D721A03}" type="slidenum">
              <a:rPr lang="fr-FR" altLang="fr-FR" smtClean="0"/>
              <a:pPr/>
              <a:t>6</a:t>
            </a:fld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497585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12EB72-D0CC-4F60-8F98-8E118D721A03}" type="slidenum">
              <a:rPr lang="fr-FR" altLang="fr-FR" smtClean="0"/>
              <a:pPr/>
              <a:t>11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056895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67CBBB-2F3C-4B3F-B663-786D26A4B124}" type="slidenum">
              <a:rPr lang="fr-FR" altLang="fr-FR" smtClean="0"/>
              <a:pPr/>
              <a:t>13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38645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F10F10-9742-4203-923C-5212643181C7}" type="slidenum">
              <a:rPr lang="fr-FR" altLang="fr-FR" smtClean="0"/>
              <a:pPr/>
              <a:t>14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4042770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A3C52C-EDAC-4B17-9E3F-AC03B87D9FC6}" type="slidenum">
              <a:rPr lang="fr-FR" altLang="fr-FR" smtClean="0"/>
              <a:pPr/>
              <a:t>16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534373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384F4F-75F3-4DAA-9342-A3CF05A4C0C2}" type="slidenum">
              <a:rPr lang="fr-FR" altLang="fr-FR" smtClean="0"/>
              <a:pPr/>
              <a:t>17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2182435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F30AC3-7AB2-4AAE-894A-39B78821535A}" type="slidenum">
              <a:rPr lang="fr-FR" altLang="fr-FR" smtClean="0"/>
              <a:pPr/>
              <a:t>18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136946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39C01C-FC0A-468D-8809-A8557BE2AF31}" type="slidenum">
              <a:rPr lang="fr-FR" altLang="fr-FR" smtClean="0"/>
              <a:pPr>
                <a:defRPr/>
              </a:pPr>
              <a:t>20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6989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6DC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oneTexte 13">
            <a:extLst>
              <a:ext uri="{FF2B5EF4-FFF2-40B4-BE49-F238E27FC236}"/>
            </a:extLst>
          </p:cNvPr>
          <p:cNvSpPr txBox="1">
            <a:spLocks noChangeArrowheads="1"/>
          </p:cNvSpPr>
          <p:nvPr userDrawn="1"/>
        </p:nvSpPr>
        <p:spPr bwMode="auto">
          <a:xfrm>
            <a:off x="2286000" y="6396038"/>
            <a:ext cx="4572000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2000" b="1">
                <a:solidFill>
                  <a:srgbClr val="A6A6A6"/>
                </a:solidFill>
                <a:latin typeface="Calibri" charset="0"/>
              </a:rPr>
              <a:t>Séminaire du 14 mars 2019</a:t>
            </a:r>
          </a:p>
        </p:txBody>
      </p:sp>
      <p:sp>
        <p:nvSpPr>
          <p:cNvPr id="15" name="Forme libre 14">
            <a:extLst>
              <a:ext uri="{FF2B5EF4-FFF2-40B4-BE49-F238E27FC236}"/>
            </a:extLst>
          </p:cNvPr>
          <p:cNvSpPr/>
          <p:nvPr userDrawn="1"/>
        </p:nvSpPr>
        <p:spPr>
          <a:xfrm>
            <a:off x="1143000" y="0"/>
            <a:ext cx="8001000" cy="150018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028" name="ZoneTexte 15">
            <a:extLst>
              <a:ext uri="{FF2B5EF4-FFF2-40B4-BE49-F238E27FC236}"/>
            </a:extLst>
          </p:cNvPr>
          <p:cNvSpPr txBox="1">
            <a:spLocks noChangeArrowheads="1"/>
          </p:cNvSpPr>
          <p:nvPr userDrawn="1"/>
        </p:nvSpPr>
        <p:spPr bwMode="auto">
          <a:xfrm>
            <a:off x="1714500" y="55563"/>
            <a:ext cx="6929438" cy="1016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3200" b="1">
                <a:latin typeface="Calibri" panose="020F0502020204030204" pitchFamily="34" charset="0"/>
              </a:rPr>
              <a:t>BTS GTLA</a:t>
            </a:r>
          </a:p>
          <a:p>
            <a:pPr algn="ctr" eaLnBrk="1" hangingPunct="1">
              <a:defRPr/>
            </a:pPr>
            <a:r>
              <a:rPr lang="fr-FR" altLang="fr-FR" sz="2800" b="1">
                <a:latin typeface="Calibri" panose="020F0502020204030204" pitchFamily="34" charset="0"/>
              </a:rPr>
              <a:t>Gestion des Transports et Logistique associée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12713" y="6396038"/>
            <a:ext cx="1031875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Image 1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87325" y="100013"/>
            <a:ext cx="779463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title" idx="4294967295"/>
          </p:nvPr>
        </p:nvSpPr>
        <p:spPr bwMode="auto">
          <a:xfrm>
            <a:off x="1714500" y="2071688"/>
            <a:ext cx="5857875" cy="928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5400" b="1" dirty="0" smtClean="0">
                <a:solidFill>
                  <a:srgbClr val="FF0000"/>
                </a:solidFill>
                <a:latin typeface="Baskerville Old Face" pitchFamily="18" charset="0"/>
              </a:rPr>
              <a:t>La certification</a:t>
            </a:r>
          </a:p>
        </p:txBody>
      </p:sp>
      <p:sp>
        <p:nvSpPr>
          <p:cNvPr id="7" name="Titre 5"/>
          <p:cNvSpPr txBox="1">
            <a:spLocks/>
          </p:cNvSpPr>
          <p:nvPr/>
        </p:nvSpPr>
        <p:spPr>
          <a:xfrm>
            <a:off x="1857375" y="3429000"/>
            <a:ext cx="5857875" cy="15716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fr-FR" sz="4400" b="1" dirty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  <a:ea typeface="+mj-ea"/>
                <a:cs typeface="+mj-cs"/>
              </a:rPr>
              <a:t>Les différentes épreuves professionnelles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0313" y="4500563"/>
            <a:ext cx="4500562" cy="7556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ÉCRIT sous forme ponctuelle</a:t>
            </a:r>
          </a:p>
        </p:txBody>
      </p:sp>
      <p:grpSp>
        <p:nvGrpSpPr>
          <p:cNvPr id="2" name="Groupe 5"/>
          <p:cNvGrpSpPr>
            <a:grpSpLocks/>
          </p:cNvGrpSpPr>
          <p:nvPr/>
        </p:nvGrpSpPr>
        <p:grpSpPr bwMode="auto">
          <a:xfrm>
            <a:off x="571500" y="2857500"/>
            <a:ext cx="8072438" cy="1571625"/>
            <a:chOff x="571472" y="2857493"/>
            <a:chExt cx="8072437" cy="1571640"/>
          </a:xfrm>
        </p:grpSpPr>
        <p:sp>
          <p:nvSpPr>
            <p:cNvPr id="3" name="Rectangle 5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571472" y="2857493"/>
              <a:ext cx="8072437" cy="10795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>
                <a:defRPr/>
              </a:pPr>
              <a:r>
                <a:rPr lang="fr-FR" sz="3600" b="1" dirty="0"/>
                <a:t>Épreuve E51- Conception d’OTPL  </a:t>
              </a:r>
            </a:p>
          </p:txBody>
        </p:sp>
        <p:sp>
          <p:nvSpPr>
            <p:cNvPr id="5" name="Flèche vers le bas 4"/>
            <p:cNvSpPr/>
            <p:nvPr/>
          </p:nvSpPr>
          <p:spPr bwMode="auto">
            <a:xfrm>
              <a:off x="4357660" y="3929066"/>
              <a:ext cx="428625" cy="5000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2643188" y="3714750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Étude de cas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une ou plusieurs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situations professionnelles</a:t>
            </a: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e 25"/>
          <p:cNvGrpSpPr>
            <a:grpSpLocks/>
          </p:cNvGrpSpPr>
          <p:nvPr/>
        </p:nvGrpSpPr>
        <p:grpSpPr bwMode="auto">
          <a:xfrm>
            <a:off x="3357563" y="5143500"/>
            <a:ext cx="2357437" cy="969963"/>
            <a:chOff x="3357554" y="5143502"/>
            <a:chExt cx="2357454" cy="969200"/>
          </a:xfrm>
        </p:grpSpPr>
        <p:sp>
          <p:nvSpPr>
            <p:cNvPr id="6167" name="Oval 5"/>
            <p:cNvSpPr>
              <a:spLocks noChangeArrowheads="1"/>
            </p:cNvSpPr>
            <p:nvPr/>
          </p:nvSpPr>
          <p:spPr bwMode="auto">
            <a:xfrm>
              <a:off x="4429124" y="514350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357554" y="5500409"/>
              <a:ext cx="2357454" cy="6122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rigueur des calculs</a:t>
              </a:r>
            </a:p>
          </p:txBody>
        </p:sp>
      </p:grpSp>
      <p:grpSp>
        <p:nvGrpSpPr>
          <p:cNvPr id="3" name="Groupe 22"/>
          <p:cNvGrpSpPr>
            <a:grpSpLocks/>
          </p:cNvGrpSpPr>
          <p:nvPr/>
        </p:nvGrpSpPr>
        <p:grpSpPr bwMode="auto">
          <a:xfrm>
            <a:off x="3214688" y="2786063"/>
            <a:ext cx="2590800" cy="930275"/>
            <a:chOff x="3214678" y="2786058"/>
            <a:chExt cx="2590827" cy="930281"/>
          </a:xfrm>
        </p:grpSpPr>
        <p:sp>
          <p:nvSpPr>
            <p:cNvPr id="6165" name="Oval 6"/>
            <p:cNvSpPr>
              <a:spLocks noChangeArrowheads="1"/>
            </p:cNvSpPr>
            <p:nvPr/>
          </p:nvSpPr>
          <p:spPr bwMode="auto">
            <a:xfrm>
              <a:off x="4427538" y="3500439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3214678" y="2786058"/>
              <a:ext cx="2590827" cy="61277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prise en compte de l’ensemble des contraintes</a:t>
              </a:r>
              <a:endParaRPr lang="fr-FR" sz="1600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5905500" y="3241675"/>
            <a:ext cx="2809875" cy="830263"/>
            <a:chOff x="5905500" y="3241680"/>
            <a:chExt cx="2809904" cy="830263"/>
          </a:xfrm>
        </p:grpSpPr>
        <p:sp>
          <p:nvSpPr>
            <p:cNvPr id="6163" name="Oval 7"/>
            <p:cNvSpPr>
              <a:spLocks noChangeArrowheads="1"/>
            </p:cNvSpPr>
            <p:nvPr/>
          </p:nvSpPr>
          <p:spPr bwMode="auto">
            <a:xfrm>
              <a:off x="5905500" y="3805239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6410330" y="3241680"/>
              <a:ext cx="2305074" cy="8302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Le respect des règles, </a:t>
              </a:r>
            </a:p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des procédures et</a:t>
              </a:r>
            </a:p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des réglementations</a:t>
              </a:r>
            </a:p>
          </p:txBody>
        </p:sp>
      </p:grpSp>
      <p:grpSp>
        <p:nvGrpSpPr>
          <p:cNvPr id="5" name="Groupe 26"/>
          <p:cNvGrpSpPr>
            <a:grpSpLocks/>
          </p:cNvGrpSpPr>
          <p:nvPr/>
        </p:nvGrpSpPr>
        <p:grpSpPr bwMode="auto">
          <a:xfrm>
            <a:off x="428625" y="4786313"/>
            <a:ext cx="2644775" cy="755650"/>
            <a:chOff x="428596" y="4786323"/>
            <a:chExt cx="2644792" cy="754875"/>
          </a:xfrm>
        </p:grpSpPr>
        <p:sp>
          <p:nvSpPr>
            <p:cNvPr id="6161" name="Oval 4"/>
            <p:cNvSpPr>
              <a:spLocks noChangeArrowheads="1"/>
            </p:cNvSpPr>
            <p:nvPr/>
          </p:nvSpPr>
          <p:spPr bwMode="auto">
            <a:xfrm>
              <a:off x="2857488" y="4786323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428596" y="4929051"/>
              <a:ext cx="2305065" cy="6121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cohérence de l’argumentation</a:t>
              </a:r>
            </a:p>
          </p:txBody>
        </p:sp>
      </p:grpSp>
      <p:grpSp>
        <p:nvGrpSpPr>
          <p:cNvPr id="6" name="Groupe 24"/>
          <p:cNvGrpSpPr>
            <a:grpSpLocks/>
          </p:cNvGrpSpPr>
          <p:nvPr/>
        </p:nvGrpSpPr>
        <p:grpSpPr bwMode="auto">
          <a:xfrm>
            <a:off x="6143625" y="4786313"/>
            <a:ext cx="2571750" cy="684212"/>
            <a:chOff x="6143636" y="4786322"/>
            <a:chExt cx="2571768" cy="683438"/>
          </a:xfrm>
        </p:grpSpPr>
        <p:sp>
          <p:nvSpPr>
            <p:cNvPr id="6159" name="Oval 8"/>
            <p:cNvSpPr>
              <a:spLocks noChangeArrowheads="1"/>
            </p:cNvSpPr>
            <p:nvPr/>
          </p:nvSpPr>
          <p:spPr bwMode="auto">
            <a:xfrm>
              <a:off x="6143636" y="478632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6500827" y="4857678"/>
              <a:ext cx="2214577" cy="61208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pertinence de la solution proposée</a:t>
              </a:r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14313" y="1571625"/>
            <a:ext cx="8715375" cy="57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Les différents critères d’évaluation de l’épreuve E51 </a:t>
            </a:r>
          </a:p>
        </p:txBody>
      </p:sp>
      <p:grpSp>
        <p:nvGrpSpPr>
          <p:cNvPr id="7" name="Groupe 27"/>
          <p:cNvGrpSpPr>
            <a:grpSpLocks/>
          </p:cNvGrpSpPr>
          <p:nvPr/>
        </p:nvGrpSpPr>
        <p:grpSpPr bwMode="auto">
          <a:xfrm>
            <a:off x="285750" y="3357563"/>
            <a:ext cx="2859088" cy="785812"/>
            <a:chOff x="285720" y="3357562"/>
            <a:chExt cx="2859106" cy="785819"/>
          </a:xfrm>
        </p:grpSpPr>
        <p:sp>
          <p:nvSpPr>
            <p:cNvPr id="6157" name="Oval 10"/>
            <p:cNvSpPr>
              <a:spLocks noChangeArrowheads="1"/>
            </p:cNvSpPr>
            <p:nvPr/>
          </p:nvSpPr>
          <p:spPr bwMode="auto">
            <a:xfrm>
              <a:off x="2928926" y="3927481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285720" y="3357562"/>
              <a:ext cx="2590816" cy="6127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clarté de la présentation des résultats</a:t>
              </a:r>
              <a:endParaRPr lang="fr-FR" sz="1600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8" name="Groupe 21"/>
          <p:cNvGrpSpPr>
            <a:grpSpLocks/>
          </p:cNvGrpSpPr>
          <p:nvPr/>
        </p:nvGrpSpPr>
        <p:grpSpPr bwMode="auto">
          <a:xfrm>
            <a:off x="500063" y="2286000"/>
            <a:ext cx="1500187" cy="785813"/>
            <a:chOff x="500034" y="2285992"/>
            <a:chExt cx="1500198" cy="785818"/>
          </a:xfrm>
        </p:grpSpPr>
        <p:pic>
          <p:nvPicPr>
            <p:cNvPr id="6155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800" b="1" dirty="0">
                  <a:solidFill>
                    <a:schemeClr val="tx1"/>
                  </a:solidFill>
                </a:rPr>
                <a:t>4 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0313" y="4500563"/>
            <a:ext cx="4500562" cy="7556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ÉCRIT sous forme ponctuelle</a:t>
            </a:r>
          </a:p>
        </p:txBody>
      </p:sp>
      <p:grpSp>
        <p:nvGrpSpPr>
          <p:cNvPr id="2" name="Groupe 5"/>
          <p:cNvGrpSpPr>
            <a:grpSpLocks/>
          </p:cNvGrpSpPr>
          <p:nvPr/>
        </p:nvGrpSpPr>
        <p:grpSpPr bwMode="auto">
          <a:xfrm>
            <a:off x="571500" y="2786063"/>
            <a:ext cx="8072438" cy="1714500"/>
            <a:chOff x="571472" y="2786058"/>
            <a:chExt cx="8072437" cy="1714512"/>
          </a:xfrm>
        </p:grpSpPr>
        <p:sp>
          <p:nvSpPr>
            <p:cNvPr id="3" name="Rectangle 5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571472" y="2786058"/>
              <a:ext cx="8072437" cy="12001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>
                <a:defRPr/>
              </a:pPr>
              <a:r>
                <a:rPr lang="fr-FR" sz="3600" b="1" dirty="0"/>
                <a:t>Épreuve E52 - Analyse de la performance d’une activité de TPL</a:t>
              </a:r>
            </a:p>
          </p:txBody>
        </p:sp>
        <p:sp>
          <p:nvSpPr>
            <p:cNvPr id="5" name="Flèche vers le bas 4"/>
            <p:cNvSpPr/>
            <p:nvPr/>
          </p:nvSpPr>
          <p:spPr bwMode="auto">
            <a:xfrm>
              <a:off x="4357660" y="4000503"/>
              <a:ext cx="428625" cy="5000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2643188" y="3714750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Étude de cas :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une ou plusieurs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situations professionnelles</a:t>
            </a: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e 25"/>
          <p:cNvGrpSpPr>
            <a:grpSpLocks/>
          </p:cNvGrpSpPr>
          <p:nvPr/>
        </p:nvGrpSpPr>
        <p:grpSpPr bwMode="auto">
          <a:xfrm>
            <a:off x="4286250" y="5143500"/>
            <a:ext cx="2357438" cy="941388"/>
            <a:chOff x="3357554" y="5143502"/>
            <a:chExt cx="2357454" cy="941975"/>
          </a:xfrm>
        </p:grpSpPr>
        <p:sp>
          <p:nvSpPr>
            <p:cNvPr id="8220" name="Oval 5"/>
            <p:cNvSpPr>
              <a:spLocks noChangeArrowheads="1"/>
            </p:cNvSpPr>
            <p:nvPr/>
          </p:nvSpPr>
          <p:spPr bwMode="auto">
            <a:xfrm>
              <a:off x="4429124" y="514350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357554" y="5500913"/>
              <a:ext cx="2357454" cy="5845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pertinence de l’argumentation</a:t>
              </a:r>
            </a:p>
          </p:txBody>
        </p:sp>
      </p:grpSp>
      <p:grpSp>
        <p:nvGrpSpPr>
          <p:cNvPr id="3" name="Groupe 22"/>
          <p:cNvGrpSpPr>
            <a:grpSpLocks/>
          </p:cNvGrpSpPr>
          <p:nvPr/>
        </p:nvGrpSpPr>
        <p:grpSpPr bwMode="auto">
          <a:xfrm>
            <a:off x="3214688" y="2855913"/>
            <a:ext cx="2590800" cy="930275"/>
            <a:chOff x="3214678" y="2786058"/>
            <a:chExt cx="2590827" cy="930281"/>
          </a:xfrm>
        </p:grpSpPr>
        <p:sp>
          <p:nvSpPr>
            <p:cNvPr id="8218" name="Oval 6"/>
            <p:cNvSpPr>
              <a:spLocks noChangeArrowheads="1"/>
            </p:cNvSpPr>
            <p:nvPr/>
          </p:nvSpPr>
          <p:spPr bwMode="auto">
            <a:xfrm>
              <a:off x="4427538" y="3500439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3214678" y="2786058"/>
              <a:ext cx="2590827" cy="5842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pertinence des indicateurs proposés</a:t>
              </a:r>
              <a:endParaRPr lang="fr-FR" sz="1600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5643563" y="3357563"/>
            <a:ext cx="2614612" cy="612775"/>
            <a:chOff x="5905500" y="3429000"/>
            <a:chExt cx="2614624" cy="612000"/>
          </a:xfrm>
        </p:grpSpPr>
        <p:sp>
          <p:nvSpPr>
            <p:cNvPr id="8216" name="Oval 7"/>
            <p:cNvSpPr>
              <a:spLocks noChangeArrowheads="1"/>
            </p:cNvSpPr>
            <p:nvPr/>
          </p:nvSpPr>
          <p:spPr bwMode="auto">
            <a:xfrm>
              <a:off x="5905500" y="3805239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6215063" y="3429000"/>
              <a:ext cx="2305061" cy="61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rigueur des calculs</a:t>
              </a:r>
            </a:p>
          </p:txBody>
        </p:sp>
      </p:grpSp>
      <p:grpSp>
        <p:nvGrpSpPr>
          <p:cNvPr id="5" name="Groupe 24"/>
          <p:cNvGrpSpPr>
            <a:grpSpLocks/>
          </p:cNvGrpSpPr>
          <p:nvPr/>
        </p:nvGrpSpPr>
        <p:grpSpPr bwMode="auto">
          <a:xfrm>
            <a:off x="1552575" y="5143500"/>
            <a:ext cx="2449513" cy="928688"/>
            <a:chOff x="1552570" y="5143512"/>
            <a:chExt cx="2449512" cy="928694"/>
          </a:xfrm>
        </p:grpSpPr>
        <p:sp>
          <p:nvSpPr>
            <p:cNvPr id="8214" name="Oval 4"/>
            <p:cNvSpPr>
              <a:spLocks noChangeArrowheads="1"/>
            </p:cNvSpPr>
            <p:nvPr/>
          </p:nvSpPr>
          <p:spPr bwMode="auto">
            <a:xfrm>
              <a:off x="3786182" y="514351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1552570" y="5488002"/>
              <a:ext cx="2305049" cy="5842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Le respect des réglementations </a:t>
              </a:r>
            </a:p>
          </p:txBody>
        </p:sp>
      </p:grpSp>
      <p:grpSp>
        <p:nvGrpSpPr>
          <p:cNvPr id="6" name="Groupe 24"/>
          <p:cNvGrpSpPr>
            <a:grpSpLocks/>
          </p:cNvGrpSpPr>
          <p:nvPr/>
        </p:nvGrpSpPr>
        <p:grpSpPr bwMode="auto">
          <a:xfrm>
            <a:off x="6357938" y="4286250"/>
            <a:ext cx="2571750" cy="1149350"/>
            <a:chOff x="6143636" y="4786322"/>
            <a:chExt cx="2571768" cy="1148656"/>
          </a:xfrm>
        </p:grpSpPr>
        <p:sp>
          <p:nvSpPr>
            <p:cNvPr id="8212" name="Oval 8"/>
            <p:cNvSpPr>
              <a:spLocks noChangeArrowheads="1"/>
            </p:cNvSpPr>
            <p:nvPr/>
          </p:nvSpPr>
          <p:spPr bwMode="auto">
            <a:xfrm>
              <a:off x="6143636" y="478632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6500825" y="4857717"/>
              <a:ext cx="2214579" cy="10772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qualité de l’analyse des résultats et des pistes d’améliorations proposées </a:t>
              </a:r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14313" y="1285875"/>
            <a:ext cx="8715375" cy="8572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Les différents critères d’évaluation de l’épreuve E52 </a:t>
            </a:r>
          </a:p>
        </p:txBody>
      </p:sp>
      <p:grpSp>
        <p:nvGrpSpPr>
          <p:cNvPr id="7" name="Groupe 29"/>
          <p:cNvGrpSpPr>
            <a:grpSpLocks/>
          </p:cNvGrpSpPr>
          <p:nvPr/>
        </p:nvGrpSpPr>
        <p:grpSpPr bwMode="auto">
          <a:xfrm>
            <a:off x="357188" y="4214813"/>
            <a:ext cx="2500312" cy="1077912"/>
            <a:chOff x="357158" y="4214818"/>
            <a:chExt cx="2500330" cy="1077218"/>
          </a:xfrm>
        </p:grpSpPr>
        <p:sp>
          <p:nvSpPr>
            <p:cNvPr id="8210" name="Oval 10"/>
            <p:cNvSpPr>
              <a:spLocks noChangeArrowheads="1"/>
            </p:cNvSpPr>
            <p:nvPr/>
          </p:nvSpPr>
          <p:spPr bwMode="auto">
            <a:xfrm>
              <a:off x="2641588" y="4643446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357158" y="4214818"/>
              <a:ext cx="2143140" cy="10772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prise en compte des contraintes sociales et environnementales </a:t>
              </a:r>
            </a:p>
          </p:txBody>
        </p:sp>
      </p:grpSp>
      <p:grpSp>
        <p:nvGrpSpPr>
          <p:cNvPr id="8" name="Groupe 21"/>
          <p:cNvGrpSpPr>
            <a:grpSpLocks/>
          </p:cNvGrpSpPr>
          <p:nvPr/>
        </p:nvGrpSpPr>
        <p:grpSpPr bwMode="auto">
          <a:xfrm>
            <a:off x="500063" y="2286000"/>
            <a:ext cx="1500187" cy="785813"/>
            <a:chOff x="500034" y="2285992"/>
            <a:chExt cx="1500198" cy="785818"/>
          </a:xfrm>
        </p:grpSpPr>
        <p:pic>
          <p:nvPicPr>
            <p:cNvPr id="8208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800" b="1" dirty="0">
                  <a:solidFill>
                    <a:schemeClr val="tx1"/>
                  </a:solidFill>
                </a:rPr>
                <a:t>3 h</a:t>
              </a:r>
            </a:p>
          </p:txBody>
        </p:sp>
      </p:grpSp>
      <p:grpSp>
        <p:nvGrpSpPr>
          <p:cNvPr id="9" name="Groupe 26"/>
          <p:cNvGrpSpPr>
            <a:grpSpLocks/>
          </p:cNvGrpSpPr>
          <p:nvPr/>
        </p:nvGrpSpPr>
        <p:grpSpPr bwMode="auto">
          <a:xfrm>
            <a:off x="857250" y="3357563"/>
            <a:ext cx="2430463" cy="650875"/>
            <a:chOff x="357158" y="4209170"/>
            <a:chExt cx="2430478" cy="650176"/>
          </a:xfrm>
        </p:grpSpPr>
        <p:sp>
          <p:nvSpPr>
            <p:cNvPr id="8206" name="Oval 10"/>
            <p:cNvSpPr>
              <a:spLocks noChangeArrowheads="1"/>
            </p:cNvSpPr>
            <p:nvPr/>
          </p:nvSpPr>
          <p:spPr bwMode="auto">
            <a:xfrm>
              <a:off x="2571736" y="4643446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357158" y="4209170"/>
              <a:ext cx="2143138" cy="5851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cohérence du raisonnement </a:t>
              </a:r>
            </a:p>
          </p:txBody>
        </p:sp>
      </p:grpSp>
      <p:pic>
        <p:nvPicPr>
          <p:cNvPr id="31" name="Picture 5" descr="C:\Users\cerro\AppData\Local\Microsoft\Windows\INetCache\IE\6E5HPL5H\attention-160818_64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1143000"/>
            <a:ext cx="928688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Ellipse 31"/>
          <p:cNvSpPr/>
          <p:nvPr/>
        </p:nvSpPr>
        <p:spPr>
          <a:xfrm>
            <a:off x="6357938" y="1857375"/>
            <a:ext cx="2786062" cy="1571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b="1" dirty="0"/>
              <a:t>L’évaluation porte aussi  sur l’interprétation des données et l’expression écrite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285750" y="1500188"/>
            <a:ext cx="8786813" cy="830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b="1" dirty="0"/>
              <a:t>Proposition d’un sujet 0 </a:t>
            </a:r>
          </a:p>
          <a:p>
            <a:pPr algn="ctr">
              <a:defRPr/>
            </a:pPr>
            <a:r>
              <a:rPr lang="fr-FR" dirty="0"/>
              <a:t>sur la performance d’une activité en TPL</a:t>
            </a:r>
          </a:p>
        </p:txBody>
      </p:sp>
      <p:grpSp>
        <p:nvGrpSpPr>
          <p:cNvPr id="2" name="Groupe 29"/>
          <p:cNvGrpSpPr>
            <a:grpSpLocks/>
          </p:cNvGrpSpPr>
          <p:nvPr/>
        </p:nvGrpSpPr>
        <p:grpSpPr bwMode="auto">
          <a:xfrm>
            <a:off x="714375" y="3214688"/>
            <a:ext cx="2357438" cy="2400300"/>
            <a:chOff x="714348" y="3357562"/>
            <a:chExt cx="2357454" cy="2400374"/>
          </a:xfrm>
        </p:grpSpPr>
        <p:grpSp>
          <p:nvGrpSpPr>
            <p:cNvPr id="9226" name="Group 3"/>
            <p:cNvGrpSpPr>
              <a:grpSpLocks/>
            </p:cNvGrpSpPr>
            <p:nvPr/>
          </p:nvGrpSpPr>
          <p:grpSpPr bwMode="auto">
            <a:xfrm>
              <a:off x="714348" y="3357562"/>
              <a:ext cx="1928826" cy="2400374"/>
              <a:chOff x="1543" y="5242"/>
              <a:chExt cx="1741" cy="2377"/>
            </a:xfrm>
          </p:grpSpPr>
          <p:sp>
            <p:nvSpPr>
              <p:cNvPr id="9228" name="Rectangle 4"/>
              <p:cNvSpPr>
                <a:spLocks noChangeArrowheads="1"/>
              </p:cNvSpPr>
              <p:nvPr/>
            </p:nvSpPr>
            <p:spPr bwMode="auto">
              <a:xfrm>
                <a:off x="1543" y="5556"/>
                <a:ext cx="1741" cy="20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/>
              </a:p>
            </p:txBody>
          </p:sp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1543" y="6320"/>
                <a:ext cx="1711" cy="55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fr-FR" sz="2000" b="1" dirty="0">
                    <a:latin typeface="Calibri" pitchFamily="34" charset="0"/>
                  </a:rPr>
                  <a:t>Sujet 0</a:t>
                </a:r>
                <a:endParaRPr lang="fr-FR" sz="1400" b="1" dirty="0">
                  <a:latin typeface="Calibri" pitchFamily="34" charset="0"/>
                </a:endParaRPr>
              </a:p>
              <a:p>
                <a:pPr algn="ctr">
                  <a:spcAft>
                    <a:spcPts val="1000"/>
                  </a:spcAft>
                  <a:defRPr/>
                </a:pPr>
                <a:endParaRPr lang="fr-FR" sz="100" b="1" dirty="0">
                  <a:latin typeface="Calibri" pitchFamily="34" charset="0"/>
                </a:endParaRPr>
              </a:p>
              <a:p>
                <a:pPr algn="ctr">
                  <a:spcAft>
                    <a:spcPts val="1000"/>
                  </a:spcAft>
                  <a:defRPr/>
                </a:pPr>
                <a:r>
                  <a:rPr lang="fr-FR" sz="1800" b="1" dirty="0">
                    <a:latin typeface="Calibri" pitchFamily="34" charset="0"/>
                  </a:rPr>
                  <a:t>Bloc 3</a:t>
                </a:r>
                <a:endParaRPr lang="fr-FR" sz="4000" dirty="0"/>
              </a:p>
            </p:txBody>
          </p:sp>
          <p:cxnSp>
            <p:nvCxnSpPr>
              <p:cNvPr id="9230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1543" y="5242"/>
                <a:ext cx="1346" cy="31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231" name="AutoShape 7"/>
              <p:cNvCxnSpPr>
                <a:cxnSpLocks noChangeShapeType="1"/>
              </p:cNvCxnSpPr>
              <p:nvPr/>
            </p:nvCxnSpPr>
            <p:spPr bwMode="auto">
              <a:xfrm>
                <a:off x="2889" y="5242"/>
                <a:ext cx="365" cy="314"/>
              </a:xfrm>
              <a:prstGeom prst="straightConnector1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</p:grpSp>
        <p:sp>
          <p:nvSpPr>
            <p:cNvPr id="20" name="Flèche droite 19"/>
            <p:cNvSpPr/>
            <p:nvPr/>
          </p:nvSpPr>
          <p:spPr>
            <a:xfrm>
              <a:off x="2643174" y="4500597"/>
              <a:ext cx="428628" cy="50007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357188" y="2609850"/>
            <a:ext cx="8358187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Travail sur 3 </a:t>
            </a:r>
            <a:r>
              <a:rPr lang="fr-FR" b="1" dirty="0">
                <a:solidFill>
                  <a:srgbClr val="FF0000"/>
                </a:solidFill>
              </a:rPr>
              <a:t>activités indépendantes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357563" y="3357563"/>
            <a:ext cx="4643437" cy="755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Analyse de la performance environnementale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57563" y="4286250"/>
            <a:ext cx="4643437" cy="755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Analyse des litiges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57563" y="5214938"/>
            <a:ext cx="4643437" cy="7556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chemeClr val="tx1"/>
                </a:solidFill>
              </a:rPr>
              <a:t>Analyse de la performance financière </a:t>
            </a:r>
          </a:p>
        </p:txBody>
      </p:sp>
      <p:pic>
        <p:nvPicPr>
          <p:cNvPr id="32" name="Picture 5" descr="C:\Users\cerro\AppData\Local\Microsoft\Windows\INetCache\IE\6E5HPL5H\attention-160818_64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1071563"/>
            <a:ext cx="928688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Ellipse 32"/>
          <p:cNvSpPr/>
          <p:nvPr/>
        </p:nvSpPr>
        <p:spPr>
          <a:xfrm>
            <a:off x="6572250" y="1714500"/>
            <a:ext cx="2428875" cy="1571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Site du </a:t>
            </a:r>
            <a:r>
              <a:rPr lang="fr-FR" sz="2000" b="1" dirty="0" err="1" smtClean="0">
                <a:solidFill>
                  <a:schemeClr val="bg1"/>
                </a:solidFill>
                <a:latin typeface="Arial Black" pitchFamily="34" charset="0"/>
              </a:rPr>
              <a:t>crcm-tl</a:t>
            </a:r>
            <a:r>
              <a:rPr lang="fr-FR" sz="20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fr-FR" sz="2000" b="1" dirty="0">
              <a:solidFill>
                <a:schemeClr val="bg1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fr-FR" sz="2000" b="1" dirty="0">
                <a:solidFill>
                  <a:schemeClr val="bg1"/>
                </a:solidFill>
              </a:rPr>
              <a:t>en septembre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 animBg="1"/>
      <p:bldP spid="29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0313" y="4500563"/>
            <a:ext cx="4500562" cy="7556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Évaluation orale</a:t>
            </a:r>
          </a:p>
        </p:txBody>
      </p:sp>
      <p:grpSp>
        <p:nvGrpSpPr>
          <p:cNvPr id="2" name="Groupe 5"/>
          <p:cNvGrpSpPr>
            <a:grpSpLocks/>
          </p:cNvGrpSpPr>
          <p:nvPr/>
        </p:nvGrpSpPr>
        <p:grpSpPr bwMode="auto">
          <a:xfrm>
            <a:off x="571500" y="2286000"/>
            <a:ext cx="8072438" cy="2286000"/>
            <a:chOff x="571472" y="2285992"/>
            <a:chExt cx="8072437" cy="2286016"/>
          </a:xfrm>
        </p:grpSpPr>
        <p:sp>
          <p:nvSpPr>
            <p:cNvPr id="3" name="Rectangle 5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571472" y="2285992"/>
              <a:ext cx="8072437" cy="1754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3600" b="1" dirty="0"/>
                <a:t>Épreuve E6 - Pérennisation et développement d’une activité de TPL</a:t>
              </a:r>
              <a:endParaRPr lang="fr-FR" sz="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" name="Flèche vers le bas 4"/>
            <p:cNvSpPr/>
            <p:nvPr/>
          </p:nvSpPr>
          <p:spPr bwMode="auto">
            <a:xfrm>
              <a:off x="4357660" y="4071943"/>
              <a:ext cx="428625" cy="50006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57188" y="1785938"/>
          <a:ext cx="8501061" cy="1571625"/>
        </p:xfrm>
        <a:graphic>
          <a:graphicData uri="http://schemas.openxmlformats.org/drawingml/2006/table">
            <a:tbl>
              <a:tblPr/>
              <a:tblGrid>
                <a:gridCol w="2035138"/>
                <a:gridCol w="566737"/>
                <a:gridCol w="532624"/>
                <a:gridCol w="792348"/>
                <a:gridCol w="921820"/>
                <a:gridCol w="903215"/>
                <a:gridCol w="628760"/>
                <a:gridCol w="1115643"/>
                <a:gridCol w="1004776"/>
              </a:tblGrid>
              <a:tr h="134150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Intitulés et coefficients des épreuves et unités</a:t>
                      </a:r>
                      <a:endParaRPr lang="fr-FR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Voie scolaire dans un établissement public ou privé sous contrat, CFA ou section d’apprentissage habilité.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Formation professionnelle continue dans les établissements publics habilités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Formation professionnelle continue dans les établissements publics 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habilités à 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pratiquer le CCF 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Voie scolaire (établissement privé hors contrat)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Apprentissage (CFA ou section d’apprentissage non habilités)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Formation professionnelle continue (établissements privés) Au titre de l’expérience professionnelle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Enseignement à distance </a:t>
                      </a:r>
                      <a:endParaRPr lang="fr-FR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0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Épreuves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Unités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Coef.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Forme</a:t>
                      </a:r>
                      <a:endParaRPr lang="fr-FR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Durée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Forme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Durée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Forme</a:t>
                      </a:r>
                      <a:endParaRPr lang="fr-FR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spc="-5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Durée</a:t>
                      </a:r>
                      <a:endParaRPr lang="fr-FR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567" marR="15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357188" y="3387725"/>
          <a:ext cx="8501062" cy="898525"/>
        </p:xfrm>
        <a:graphic>
          <a:graphicData uri="http://schemas.openxmlformats.org/drawingml/2006/table">
            <a:tbl>
              <a:tblPr/>
              <a:tblGrid>
                <a:gridCol w="2035175"/>
                <a:gridCol w="566737"/>
                <a:gridCol w="531813"/>
                <a:gridCol w="793750"/>
                <a:gridCol w="920750"/>
                <a:gridCol w="903287"/>
                <a:gridCol w="628650"/>
                <a:gridCol w="1116013"/>
                <a:gridCol w="1004887"/>
              </a:tblGrid>
              <a:tr h="898525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E6. Pérennisation et développement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de l’activité de transport et de prestations logistiques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U.6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CCF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situations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d’évaluation 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CCF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situations 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d’évaluation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Ponctuelle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orale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minutes (3)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567" marR="155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315" name="ZoneTexte 19"/>
          <p:cNvSpPr txBox="1">
            <a:spLocks noChangeArrowheads="1"/>
          </p:cNvSpPr>
          <p:nvPr/>
        </p:nvSpPr>
        <p:spPr bwMode="auto">
          <a:xfrm>
            <a:off x="468313" y="2898775"/>
            <a:ext cx="28082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/>
              <a:t>Le rapport d’activités</a:t>
            </a:r>
          </a:p>
        </p:txBody>
      </p:sp>
      <p:sp>
        <p:nvSpPr>
          <p:cNvPr id="9" name="ZoneTexte 21"/>
          <p:cNvSpPr txBox="1">
            <a:spLocks noChangeArrowheads="1"/>
          </p:cNvSpPr>
          <p:nvPr/>
        </p:nvSpPr>
        <p:spPr bwMode="auto">
          <a:xfrm>
            <a:off x="4929188" y="4433888"/>
            <a:ext cx="3929062" cy="1924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3038" indent="-173038">
              <a:buFont typeface="Arial" charset="0"/>
              <a:buChar char="•"/>
            </a:pPr>
            <a:r>
              <a:rPr lang="fr-FR" sz="1400" dirty="0"/>
              <a:t>Dossier de  </a:t>
            </a:r>
            <a:r>
              <a:rPr lang="fr-FR" sz="1400" b="1" dirty="0"/>
              <a:t>20 pages </a:t>
            </a:r>
            <a:r>
              <a:rPr lang="fr-FR" sz="1400" dirty="0"/>
              <a:t>maximum + annexes utiles</a:t>
            </a:r>
          </a:p>
          <a:p>
            <a:pPr marL="173038" indent="-173038">
              <a:buFont typeface="Arial" charset="0"/>
              <a:buChar char="•"/>
            </a:pPr>
            <a:r>
              <a:rPr lang="fr-FR" sz="1400" dirty="0"/>
              <a:t>Le projet peut être mené </a:t>
            </a:r>
            <a:r>
              <a:rPr lang="fr-FR" sz="1400" b="1" dirty="0"/>
              <a:t>individuellement ou collectivement </a:t>
            </a:r>
          </a:p>
          <a:p>
            <a:pPr marL="173038" indent="-173038">
              <a:lnSpc>
                <a:spcPct val="150000"/>
              </a:lnSpc>
              <a:buFont typeface="Arial" charset="0"/>
              <a:buChar char="•"/>
            </a:pPr>
            <a:r>
              <a:rPr lang="fr-FR" sz="1400" dirty="0"/>
              <a:t>Rédaction et contenu personnels</a:t>
            </a:r>
          </a:p>
          <a:p>
            <a:pPr marL="173038" indent="-173038">
              <a:lnSpc>
                <a:spcPct val="150000"/>
              </a:lnSpc>
              <a:buFont typeface="Arial" charset="0"/>
              <a:buChar char="•"/>
            </a:pPr>
            <a:r>
              <a:rPr lang="fr-FR" sz="1400" dirty="0"/>
              <a:t>Validé par le tuteur et le formateur</a:t>
            </a:r>
          </a:p>
          <a:p>
            <a:pPr marL="173038" indent="-173038">
              <a:lnSpc>
                <a:spcPct val="150000"/>
              </a:lnSpc>
              <a:buFont typeface="Arial" charset="0"/>
              <a:buChar char="•"/>
            </a:pPr>
            <a:r>
              <a:rPr lang="fr-FR" sz="1400" dirty="0"/>
              <a:t>Date de dépôt fixée </a:t>
            </a:r>
          </a:p>
        </p:txBody>
      </p: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642938" y="4573588"/>
            <a:ext cx="3714750" cy="1355725"/>
            <a:chOff x="642910" y="4573625"/>
            <a:chExt cx="3714778" cy="1355705"/>
          </a:xfrm>
        </p:grpSpPr>
        <p:grpSp>
          <p:nvGrpSpPr>
            <p:cNvPr id="11321" name="Group 3"/>
            <p:cNvGrpSpPr>
              <a:grpSpLocks/>
            </p:cNvGrpSpPr>
            <p:nvPr/>
          </p:nvGrpSpPr>
          <p:grpSpPr bwMode="auto">
            <a:xfrm>
              <a:off x="642910" y="4573625"/>
              <a:ext cx="1161594" cy="1280827"/>
              <a:chOff x="1543" y="5242"/>
              <a:chExt cx="1741" cy="2377"/>
            </a:xfrm>
          </p:grpSpPr>
          <p:sp>
            <p:nvSpPr>
              <p:cNvPr id="11324" name="Rectangle 4"/>
              <p:cNvSpPr>
                <a:spLocks noChangeArrowheads="1"/>
              </p:cNvSpPr>
              <p:nvPr/>
            </p:nvSpPr>
            <p:spPr bwMode="auto">
              <a:xfrm>
                <a:off x="1543" y="5556"/>
                <a:ext cx="1741" cy="20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25" name="Text Box 5"/>
              <p:cNvSpPr txBox="1">
                <a:spLocks noChangeArrowheads="1"/>
              </p:cNvSpPr>
              <p:nvPr/>
            </p:nvSpPr>
            <p:spPr bwMode="auto">
              <a:xfrm>
                <a:off x="1543" y="6134"/>
                <a:ext cx="1711" cy="711"/>
              </a:xfrm>
              <a:prstGeom prst="rect">
                <a:avLst/>
              </a:prstGeom>
              <a:solidFill>
                <a:srgbClr val="FDDDB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fr-FR" sz="1600" b="1">
                    <a:latin typeface="Calibri" pitchFamily="34" charset="0"/>
                  </a:rPr>
                  <a:t>Projet</a:t>
                </a:r>
                <a:r>
                  <a:rPr lang="fr-FR" sz="1100" b="1">
                    <a:latin typeface="Calibri" pitchFamily="34" charset="0"/>
                  </a:rPr>
                  <a:t> </a:t>
                </a:r>
              </a:p>
              <a:p>
                <a:pPr algn="ctr">
                  <a:spcAft>
                    <a:spcPts val="1000"/>
                  </a:spcAft>
                </a:pPr>
                <a:r>
                  <a:rPr lang="fr-FR" sz="1800" b="1">
                    <a:latin typeface="Calibri" pitchFamily="34" charset="0"/>
                  </a:rPr>
                  <a:t>E 6</a:t>
                </a:r>
                <a:endParaRPr lang="fr-FR" sz="4000"/>
              </a:p>
            </p:txBody>
          </p:sp>
          <p:cxnSp>
            <p:nvCxnSpPr>
              <p:cNvPr id="11326" name="AutoShape 6"/>
              <p:cNvCxnSpPr>
                <a:cxnSpLocks noChangeShapeType="1"/>
              </p:cNvCxnSpPr>
              <p:nvPr/>
            </p:nvCxnSpPr>
            <p:spPr bwMode="auto">
              <a:xfrm flipV="1">
                <a:off x="1543" y="5242"/>
                <a:ext cx="1346" cy="31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1327" name="AutoShape 7"/>
              <p:cNvCxnSpPr>
                <a:cxnSpLocks noChangeShapeType="1"/>
              </p:cNvCxnSpPr>
              <p:nvPr/>
            </p:nvCxnSpPr>
            <p:spPr bwMode="auto">
              <a:xfrm>
                <a:off x="2889" y="5242"/>
                <a:ext cx="365" cy="314"/>
              </a:xfrm>
              <a:prstGeom prst="straightConnector1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</p:cxnSp>
        </p:grpSp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2714613" y="4786347"/>
              <a:ext cx="1643075" cy="1142983"/>
            </a:xfrm>
            <a:prstGeom prst="flowChartMultidocumen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endParaRPr lang="fr-FR" sz="900" b="1" dirty="0">
                <a:latin typeface="Calibri" pitchFamily="34" charset="0"/>
                <a:cs typeface="Arial" pitchFamily="34" charset="0"/>
              </a:endParaRPr>
            </a:p>
            <a:p>
              <a:pPr algn="ctr">
                <a:spcAft>
                  <a:spcPts val="1000"/>
                </a:spcAft>
                <a:defRPr/>
              </a:pPr>
              <a:r>
                <a:rPr lang="fr-FR" sz="1800" b="1" dirty="0">
                  <a:latin typeface="Calibri" pitchFamily="34" charset="0"/>
                  <a:cs typeface="Arial" pitchFamily="34" charset="0"/>
                </a:rPr>
                <a:t>DOSSIER</a:t>
              </a:r>
              <a:r>
                <a:rPr lang="fr-FR" sz="1200" b="1" dirty="0">
                  <a:latin typeface="Calibri" pitchFamily="34" charset="0"/>
                  <a:cs typeface="Arial" pitchFamily="34" charset="0"/>
                </a:rPr>
                <a:t> </a:t>
              </a:r>
            </a:p>
            <a:p>
              <a:pPr algn="ctr">
                <a:spcAft>
                  <a:spcPts val="1000"/>
                </a:spcAft>
                <a:defRPr/>
              </a:pPr>
              <a:endParaRPr lang="fr-FR" sz="2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323" name="AutoShape 10"/>
            <p:cNvCxnSpPr>
              <a:cxnSpLocks noChangeShapeType="1"/>
              <a:stCxn id="31752" idx="1"/>
            </p:cNvCxnSpPr>
            <p:nvPr/>
          </p:nvCxnSpPr>
          <p:spPr bwMode="auto">
            <a:xfrm flipH="1">
              <a:off x="1784490" y="5357826"/>
              <a:ext cx="930124" cy="2552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3" name="ZoneTexte 22"/>
          <p:cNvSpPr txBox="1"/>
          <p:nvPr/>
        </p:nvSpPr>
        <p:spPr>
          <a:xfrm>
            <a:off x="3214688" y="1214438"/>
            <a:ext cx="3643312" cy="461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b="1" dirty="0"/>
              <a:t>Extrait du référentiel</a:t>
            </a:r>
          </a:p>
        </p:txBody>
      </p:sp>
      <p:pic>
        <p:nvPicPr>
          <p:cNvPr id="18" name="Picture 5" descr="C:\Users\cerro\AppData\Local\Microsoft\Windows\INetCache\IE\6E5HPL5H\attention-160818_64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1285875"/>
            <a:ext cx="928688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llipse 16"/>
          <p:cNvSpPr/>
          <p:nvPr/>
        </p:nvSpPr>
        <p:spPr>
          <a:xfrm>
            <a:off x="6072188" y="2000250"/>
            <a:ext cx="3071812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62025">
              <a:defRPr/>
            </a:pPr>
            <a:r>
              <a:rPr lang="fr-FR" sz="1800" b="1" dirty="0"/>
              <a:t>Le projet doit couvrir au moins </a:t>
            </a:r>
          </a:p>
          <a:p>
            <a:pPr algn="ctr" defTabSz="962025">
              <a:defRPr/>
            </a:pPr>
            <a:r>
              <a:rPr lang="fr-FR" sz="1800" b="1" dirty="0"/>
              <a:t>2 activités du pôle 4 dont  </a:t>
            </a:r>
            <a:r>
              <a:rPr lang="fr-FR" sz="1800" b="1" dirty="0">
                <a:solidFill>
                  <a:schemeClr val="tx1"/>
                </a:solidFill>
              </a:rPr>
              <a:t>l’activité A4.5 « financement d’un projet 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2" name="Oval 20"/>
          <p:cNvSpPr>
            <a:spLocks noChangeArrowheads="1"/>
          </p:cNvSpPr>
          <p:nvPr/>
        </p:nvSpPr>
        <p:spPr bwMode="auto">
          <a:xfrm>
            <a:off x="214313" y="5214938"/>
            <a:ext cx="2071687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 dirty="0"/>
              <a:t>Une ou plusieurs </a:t>
            </a:r>
          </a:p>
          <a:p>
            <a:pPr algn="ctr">
              <a:defRPr/>
            </a:pPr>
            <a:r>
              <a:rPr lang="fr-FR" sz="1400" b="1" dirty="0"/>
              <a:t>séquences</a:t>
            </a:r>
          </a:p>
          <a:p>
            <a:pPr algn="ctr">
              <a:defRPr/>
            </a:pPr>
            <a:r>
              <a:rPr lang="fr-FR" sz="1400" b="1" dirty="0"/>
              <a:t>Pas de durée</a:t>
            </a:r>
          </a:p>
        </p:txBody>
      </p:sp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2428875" y="5214938"/>
            <a:ext cx="2000250" cy="1143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 dirty="0"/>
              <a:t>Durée indicative :</a:t>
            </a:r>
          </a:p>
          <a:p>
            <a:pPr algn="ctr">
              <a:defRPr/>
            </a:pPr>
            <a:r>
              <a:rPr lang="fr-FR" sz="1400" b="1" dirty="0"/>
              <a:t>25 min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57188" y="1571625"/>
            <a:ext cx="8429625" cy="830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Épreuve E6 - Pérennisation et développement</a:t>
            </a:r>
          </a:p>
          <a:p>
            <a:pPr algn="ctr">
              <a:defRPr/>
            </a:pPr>
            <a:r>
              <a:rPr lang="fr-FR" b="1" dirty="0"/>
              <a:t>d’une activité de TPL</a:t>
            </a:r>
          </a:p>
        </p:txBody>
      </p:sp>
      <p:grpSp>
        <p:nvGrpSpPr>
          <p:cNvPr id="2" name="Groupe 26"/>
          <p:cNvGrpSpPr>
            <a:grpSpLocks/>
          </p:cNvGrpSpPr>
          <p:nvPr/>
        </p:nvGrpSpPr>
        <p:grpSpPr bwMode="auto">
          <a:xfrm>
            <a:off x="4572000" y="2571750"/>
            <a:ext cx="4321175" cy="1084263"/>
            <a:chOff x="4571999" y="2571744"/>
            <a:chExt cx="4320510" cy="1083713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4786279" y="3285757"/>
              <a:ext cx="3999884" cy="3697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800" b="1" dirty="0"/>
                <a:t>1 situation d’évaluation orale</a:t>
              </a: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4571999" y="2571744"/>
              <a:ext cx="4320510" cy="4998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rgbClr val="FF0000"/>
                  </a:solidFill>
                </a:rPr>
                <a:t>Évaluation sous forme ponctuelle</a:t>
              </a:r>
            </a:p>
          </p:txBody>
        </p:sp>
      </p:grpSp>
      <p:grpSp>
        <p:nvGrpSpPr>
          <p:cNvPr id="3" name="Groupe 25"/>
          <p:cNvGrpSpPr>
            <a:grpSpLocks/>
          </p:cNvGrpSpPr>
          <p:nvPr/>
        </p:nvGrpSpPr>
        <p:grpSpPr bwMode="auto">
          <a:xfrm>
            <a:off x="285750" y="2571750"/>
            <a:ext cx="4143375" cy="1084263"/>
            <a:chOff x="285720" y="2571744"/>
            <a:chExt cx="4143404" cy="1083712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285720" y="2571744"/>
              <a:ext cx="4143404" cy="49980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rgbClr val="FF0000"/>
                  </a:solidFill>
                </a:rPr>
                <a:t>Évaluation en CCF 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5720" y="3285756"/>
              <a:ext cx="4143404" cy="3697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800" b="1" dirty="0"/>
                <a:t>2 situations orales d’évaluation</a:t>
              </a:r>
            </a:p>
          </p:txBody>
        </p:sp>
      </p:grp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85750" y="3857625"/>
            <a:ext cx="2071688" cy="1079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800" b="1" dirty="0"/>
              <a:t>Situation 1 </a:t>
            </a:r>
            <a:r>
              <a:rPr lang="fr-FR" sz="1400" b="1" dirty="0"/>
              <a:t>(20 pts)</a:t>
            </a:r>
            <a:endParaRPr lang="fr-FR" sz="1800" b="1" dirty="0"/>
          </a:p>
          <a:p>
            <a:pPr algn="ctr">
              <a:spcBef>
                <a:spcPct val="50000"/>
              </a:spcBef>
              <a:defRPr/>
            </a:pPr>
            <a:r>
              <a:rPr lang="fr-FR" sz="1600" dirty="0">
                <a:solidFill>
                  <a:srgbClr val="FF0000"/>
                </a:solidFill>
              </a:rPr>
              <a:t>Choix et élaboration du projet 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428875" y="3857625"/>
            <a:ext cx="2071688" cy="11080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800" b="1" dirty="0"/>
              <a:t>Situation 2 </a:t>
            </a:r>
            <a:r>
              <a:rPr lang="fr-FR" sz="1400" dirty="0"/>
              <a:t>(40 pts)</a:t>
            </a:r>
            <a:endParaRPr lang="fr-FR" sz="1800" dirty="0"/>
          </a:p>
          <a:p>
            <a:pPr algn="ctr">
              <a:spcBef>
                <a:spcPct val="50000"/>
              </a:spcBef>
              <a:defRPr/>
            </a:pPr>
            <a:r>
              <a:rPr lang="fr-FR" sz="1600" dirty="0">
                <a:solidFill>
                  <a:srgbClr val="FF0000"/>
                </a:solidFill>
              </a:rPr>
              <a:t>Soutenance 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1600" dirty="0">
                <a:solidFill>
                  <a:srgbClr val="FF0000"/>
                </a:solidFill>
              </a:rPr>
              <a:t>du projet </a:t>
            </a:r>
          </a:p>
        </p:txBody>
      </p:sp>
      <p:grpSp>
        <p:nvGrpSpPr>
          <p:cNvPr id="4" name="Groupe 21"/>
          <p:cNvGrpSpPr>
            <a:grpSpLocks/>
          </p:cNvGrpSpPr>
          <p:nvPr/>
        </p:nvGrpSpPr>
        <p:grpSpPr bwMode="auto">
          <a:xfrm>
            <a:off x="6215063" y="3857625"/>
            <a:ext cx="1500187" cy="785813"/>
            <a:chOff x="500034" y="2285992"/>
            <a:chExt cx="1500198" cy="785818"/>
          </a:xfrm>
        </p:grpSpPr>
        <p:pic>
          <p:nvPicPr>
            <p:cNvPr id="12309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chemeClr val="tx1"/>
                  </a:solidFill>
                </a:rPr>
                <a:t>40 min</a:t>
              </a:r>
            </a:p>
          </p:txBody>
        </p:sp>
      </p:grpSp>
      <p:graphicFrame>
        <p:nvGraphicFramePr>
          <p:cNvPr id="24" name="Tableau 23"/>
          <p:cNvGraphicFramePr>
            <a:graphicFrameLocks noGrp="1"/>
          </p:cNvGraphicFramePr>
          <p:nvPr/>
        </p:nvGraphicFramePr>
        <p:xfrm>
          <a:off x="4857750" y="5000625"/>
          <a:ext cx="3905250" cy="900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5"/>
                <a:gridCol w="1690675"/>
              </a:tblGrid>
              <a:tr h="450057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bg1"/>
                          </a:solidFill>
                        </a:rPr>
                        <a:t>Présentation 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bg1"/>
                          </a:solidFill>
                        </a:rPr>
                        <a:t>15 min maxi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marT="45726" marB="45726"/>
                </a:tc>
              </a:tr>
              <a:tr h="450057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Entretien avec le jury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25 min maxi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52" grpId="0" animBg="1"/>
      <p:bldP spid="44053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2643188" y="3430588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20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Projet professionnel</a:t>
            </a: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8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Dossier de 20 pages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maxi 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+ annexes utiles</a:t>
            </a: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e 25"/>
          <p:cNvGrpSpPr>
            <a:grpSpLocks/>
          </p:cNvGrpSpPr>
          <p:nvPr/>
        </p:nvGrpSpPr>
        <p:grpSpPr bwMode="auto">
          <a:xfrm>
            <a:off x="5500688" y="4786313"/>
            <a:ext cx="2428875" cy="1071562"/>
            <a:chOff x="3500430" y="5070477"/>
            <a:chExt cx="2428892" cy="1071570"/>
          </a:xfrm>
        </p:grpSpPr>
        <p:sp>
          <p:nvSpPr>
            <p:cNvPr id="13338" name="Oval 5"/>
            <p:cNvSpPr>
              <a:spLocks noChangeArrowheads="1"/>
            </p:cNvSpPr>
            <p:nvPr/>
          </p:nvSpPr>
          <p:spPr bwMode="auto">
            <a:xfrm>
              <a:off x="3500430" y="5070477"/>
              <a:ext cx="215902" cy="21590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571867" y="5557843"/>
              <a:ext cx="2357455" cy="58420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maîtrise des techniques mobilisées</a:t>
              </a:r>
            </a:p>
          </p:txBody>
        </p:sp>
      </p:grpSp>
      <p:grpSp>
        <p:nvGrpSpPr>
          <p:cNvPr id="3" name="Groupe 22"/>
          <p:cNvGrpSpPr>
            <a:grpSpLocks/>
          </p:cNvGrpSpPr>
          <p:nvPr/>
        </p:nvGrpSpPr>
        <p:grpSpPr bwMode="auto">
          <a:xfrm>
            <a:off x="3214688" y="2357438"/>
            <a:ext cx="2590800" cy="1144587"/>
            <a:chOff x="3214678" y="2571744"/>
            <a:chExt cx="2590827" cy="1144595"/>
          </a:xfrm>
        </p:grpSpPr>
        <p:sp>
          <p:nvSpPr>
            <p:cNvPr id="13336" name="Oval 6"/>
            <p:cNvSpPr>
              <a:spLocks noChangeArrowheads="1"/>
            </p:cNvSpPr>
            <p:nvPr/>
          </p:nvSpPr>
          <p:spPr bwMode="auto">
            <a:xfrm>
              <a:off x="4427541" y="3500437"/>
              <a:ext cx="215902" cy="21590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3214678" y="2571744"/>
              <a:ext cx="2590827" cy="8302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pertinence de l’opportunité ou du besoin identifié</a:t>
              </a:r>
            </a:p>
          </p:txBody>
        </p:sp>
      </p:grp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5927725" y="2786063"/>
            <a:ext cx="2378075" cy="1071562"/>
            <a:chOff x="6261104" y="3141661"/>
            <a:chExt cx="2378074" cy="1071570"/>
          </a:xfrm>
        </p:grpSpPr>
        <p:sp>
          <p:nvSpPr>
            <p:cNvPr id="13334" name="Oval 7"/>
            <p:cNvSpPr>
              <a:spLocks noChangeArrowheads="1"/>
            </p:cNvSpPr>
            <p:nvPr/>
          </p:nvSpPr>
          <p:spPr bwMode="auto">
            <a:xfrm>
              <a:off x="6261104" y="3997329"/>
              <a:ext cx="215900" cy="21590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6334129" y="3141661"/>
              <a:ext cx="2305049" cy="8302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L’adéquation de la démarche de projet aux objectifs</a:t>
              </a:r>
            </a:p>
          </p:txBody>
        </p:sp>
      </p:grpSp>
      <p:grpSp>
        <p:nvGrpSpPr>
          <p:cNvPr id="5" name="Groupe 24"/>
          <p:cNvGrpSpPr>
            <a:grpSpLocks/>
          </p:cNvGrpSpPr>
          <p:nvPr/>
        </p:nvGrpSpPr>
        <p:grpSpPr bwMode="auto">
          <a:xfrm>
            <a:off x="2909888" y="4857750"/>
            <a:ext cx="2305050" cy="1000125"/>
            <a:chOff x="2909892" y="4927611"/>
            <a:chExt cx="2305050" cy="1000132"/>
          </a:xfrm>
        </p:grpSpPr>
        <p:sp>
          <p:nvSpPr>
            <p:cNvPr id="13332" name="Oval 4"/>
            <p:cNvSpPr>
              <a:spLocks noChangeArrowheads="1"/>
            </p:cNvSpPr>
            <p:nvPr/>
          </p:nvSpPr>
          <p:spPr bwMode="auto">
            <a:xfrm>
              <a:off x="3929067" y="4927611"/>
              <a:ext cx="215900" cy="21590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909892" y="5343539"/>
              <a:ext cx="2305050" cy="58420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maîtrise des outils de travail collaboratif </a:t>
              </a:r>
            </a:p>
          </p:txBody>
        </p:sp>
      </p:grpSp>
      <p:grpSp>
        <p:nvGrpSpPr>
          <p:cNvPr id="6" name="Groupe 24"/>
          <p:cNvGrpSpPr>
            <a:grpSpLocks/>
          </p:cNvGrpSpPr>
          <p:nvPr/>
        </p:nvGrpSpPr>
        <p:grpSpPr bwMode="auto">
          <a:xfrm>
            <a:off x="6357938" y="4073525"/>
            <a:ext cx="2571750" cy="830263"/>
            <a:chOff x="6143636" y="4857760"/>
            <a:chExt cx="2571768" cy="830997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330" name="Oval 8"/>
            <p:cNvSpPr>
              <a:spLocks noChangeArrowheads="1"/>
            </p:cNvSpPr>
            <p:nvPr/>
          </p:nvSpPr>
          <p:spPr bwMode="auto">
            <a:xfrm>
              <a:off x="6143636" y="5140339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6500825" y="4857760"/>
              <a:ext cx="2214579" cy="83099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La pertinence des propositions avancées </a:t>
              </a:r>
            </a:p>
          </p:txBody>
        </p:sp>
      </p:grpSp>
      <p:grpSp>
        <p:nvGrpSpPr>
          <p:cNvPr id="7" name="Groupe 29"/>
          <p:cNvGrpSpPr>
            <a:grpSpLocks/>
          </p:cNvGrpSpPr>
          <p:nvPr/>
        </p:nvGrpSpPr>
        <p:grpSpPr bwMode="auto">
          <a:xfrm>
            <a:off x="500063" y="4572000"/>
            <a:ext cx="2644775" cy="727075"/>
            <a:chOff x="285720" y="4572008"/>
            <a:chExt cx="2644792" cy="727651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328" name="Oval 10"/>
            <p:cNvSpPr>
              <a:spLocks noChangeArrowheads="1"/>
            </p:cNvSpPr>
            <p:nvPr/>
          </p:nvSpPr>
          <p:spPr bwMode="auto">
            <a:xfrm>
              <a:off x="2714612" y="4572008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285720" y="4714996"/>
              <a:ext cx="2143139" cy="5846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qualité de l’argumentation  </a:t>
              </a:r>
            </a:p>
          </p:txBody>
        </p:sp>
      </p:grpSp>
      <p:grpSp>
        <p:nvGrpSpPr>
          <p:cNvPr id="8" name="Groupe 26"/>
          <p:cNvGrpSpPr>
            <a:grpSpLocks/>
          </p:cNvGrpSpPr>
          <p:nvPr/>
        </p:nvGrpSpPr>
        <p:grpSpPr bwMode="auto">
          <a:xfrm>
            <a:off x="285750" y="3857625"/>
            <a:ext cx="2501900" cy="584200"/>
            <a:chOff x="-214346" y="4993401"/>
            <a:chExt cx="2501916" cy="58477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326" name="Oval 10"/>
            <p:cNvSpPr>
              <a:spLocks noChangeArrowheads="1"/>
            </p:cNvSpPr>
            <p:nvPr/>
          </p:nvSpPr>
          <p:spPr bwMode="auto">
            <a:xfrm>
              <a:off x="2071670" y="5207715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-214346" y="4993401"/>
              <a:ext cx="2143139" cy="58477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qualité de l’analyse réflexive </a:t>
              </a:r>
            </a:p>
          </p:txBody>
        </p:sp>
      </p:grpSp>
      <p:grpSp>
        <p:nvGrpSpPr>
          <p:cNvPr id="9" name="Groupe 26"/>
          <p:cNvGrpSpPr>
            <a:grpSpLocks/>
          </p:cNvGrpSpPr>
          <p:nvPr/>
        </p:nvGrpSpPr>
        <p:grpSpPr bwMode="auto">
          <a:xfrm>
            <a:off x="785813" y="2786063"/>
            <a:ext cx="2501900" cy="1001712"/>
            <a:chOff x="133320" y="4779087"/>
            <a:chExt cx="2501916" cy="100171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324" name="Oval 10"/>
            <p:cNvSpPr>
              <a:spLocks noChangeArrowheads="1"/>
            </p:cNvSpPr>
            <p:nvPr/>
          </p:nvSpPr>
          <p:spPr bwMode="auto">
            <a:xfrm>
              <a:off x="2419336" y="5564905"/>
              <a:ext cx="215900" cy="2159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33320" y="4779087"/>
              <a:ext cx="2143139" cy="83026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/>
                <a:t>La qualité de la communication écrite et orale </a:t>
              </a:r>
            </a:p>
          </p:txBody>
        </p:sp>
      </p:grp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357188" y="1357313"/>
            <a:ext cx="842962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Les différents critères d’évaluation de l’épreuve E6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57188" y="1571625"/>
            <a:ext cx="8429625" cy="6429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La composition de la commission de l’épreuve E6 </a:t>
            </a:r>
          </a:p>
        </p:txBody>
      </p:sp>
      <p:sp>
        <p:nvSpPr>
          <p:cNvPr id="14339" name="Text Box 10"/>
          <p:cNvSpPr txBox="1">
            <a:spLocks noChangeArrowheads="1"/>
          </p:cNvSpPr>
          <p:nvPr/>
        </p:nvSpPr>
        <p:spPr bwMode="auto">
          <a:xfrm>
            <a:off x="357188" y="2500313"/>
            <a:ext cx="84296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b="1"/>
              <a:t>Épreuve en CCF</a:t>
            </a:r>
          </a:p>
        </p:txBody>
      </p:sp>
      <p:grpSp>
        <p:nvGrpSpPr>
          <p:cNvPr id="2" name="Groupe 24"/>
          <p:cNvGrpSpPr>
            <a:grpSpLocks/>
          </p:cNvGrpSpPr>
          <p:nvPr/>
        </p:nvGrpSpPr>
        <p:grpSpPr bwMode="auto">
          <a:xfrm>
            <a:off x="214313" y="3071813"/>
            <a:ext cx="8572500" cy="1079500"/>
            <a:chOff x="214282" y="3071808"/>
            <a:chExt cx="8572560" cy="1080002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2643174" y="3071808"/>
              <a:ext cx="6143668" cy="108000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fr-FR" sz="1800" dirty="0"/>
                <a:t>   </a:t>
              </a:r>
              <a:r>
                <a:rPr lang="fr-FR" sz="1800" b="1" dirty="0"/>
                <a:t>un professeur en charge de l’enseignement E6</a:t>
              </a:r>
            </a:p>
            <a:p>
              <a:pPr>
                <a:defRPr/>
              </a:pPr>
              <a:r>
                <a:rPr lang="fr-FR" sz="1800" b="1" dirty="0"/>
                <a:t>+</a:t>
              </a:r>
              <a:r>
                <a:rPr lang="fr-FR" sz="1800" dirty="0"/>
                <a:t> </a:t>
              </a:r>
              <a:r>
                <a:rPr lang="fr-FR" sz="1800" b="1" dirty="0"/>
                <a:t>un professeur en charge </a:t>
              </a:r>
              <a:r>
                <a:rPr lang="fr-FR" sz="1800" b="1" dirty="0" smtClean="0"/>
                <a:t>de </a:t>
              </a:r>
              <a:r>
                <a:rPr lang="fr-FR" sz="1800" b="1" dirty="0"/>
                <a:t>CEJM </a:t>
              </a:r>
              <a:r>
                <a:rPr lang="fr-FR" sz="1800" dirty="0"/>
                <a:t>(ou à défaut </a:t>
              </a:r>
            </a:p>
            <a:p>
              <a:pPr>
                <a:defRPr/>
              </a:pPr>
              <a:r>
                <a:rPr lang="fr-FR" sz="1800" dirty="0"/>
                <a:t>   un </a:t>
              </a:r>
              <a:r>
                <a:rPr lang="fr-FR" sz="1800" dirty="0" smtClean="0"/>
                <a:t>deuxième professeur de </a:t>
              </a:r>
              <a:r>
                <a:rPr lang="fr-FR" sz="1800" dirty="0"/>
                <a:t>STS GTLA)</a:t>
              </a: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214282" y="3071808"/>
              <a:ext cx="2214577" cy="10434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800" b="1" dirty="0"/>
                <a:t>Situation 1 </a:t>
              </a:r>
              <a:r>
                <a:rPr lang="fr-FR" sz="1400" b="1" dirty="0"/>
                <a:t>(</a:t>
              </a:r>
              <a:r>
                <a:rPr lang="fr-FR" sz="1600" b="1" dirty="0"/>
                <a:t>20 pts</a:t>
              </a:r>
              <a:r>
                <a:rPr lang="fr-FR" sz="1400" b="1" dirty="0"/>
                <a:t>)</a:t>
              </a:r>
              <a:endParaRPr lang="fr-FR" sz="1800" b="1" dirty="0"/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600" b="1" dirty="0">
                  <a:solidFill>
                    <a:srgbClr val="FF0000"/>
                  </a:solidFill>
                </a:rPr>
                <a:t>Choix et élaboration du projet </a:t>
              </a:r>
            </a:p>
          </p:txBody>
        </p:sp>
      </p:grpSp>
      <p:grpSp>
        <p:nvGrpSpPr>
          <p:cNvPr id="3" name="Groupe 25"/>
          <p:cNvGrpSpPr>
            <a:grpSpLocks/>
          </p:cNvGrpSpPr>
          <p:nvPr/>
        </p:nvGrpSpPr>
        <p:grpSpPr bwMode="auto">
          <a:xfrm>
            <a:off x="214313" y="4214813"/>
            <a:ext cx="8572500" cy="1285875"/>
            <a:chOff x="214282" y="4214818"/>
            <a:chExt cx="8572560" cy="1000132"/>
          </a:xfrm>
        </p:grpSpPr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214282" y="4214818"/>
              <a:ext cx="2214577" cy="9840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800" b="1" dirty="0"/>
                <a:t>Situation 2 </a:t>
              </a:r>
              <a:r>
                <a:rPr lang="fr-FR" sz="1400" dirty="0"/>
                <a:t>(</a:t>
              </a:r>
              <a:r>
                <a:rPr lang="fr-FR" sz="1600" dirty="0"/>
                <a:t>40 pts</a:t>
              </a:r>
              <a:r>
                <a:rPr lang="fr-FR" sz="1400" dirty="0"/>
                <a:t>)</a:t>
              </a:r>
              <a:endParaRPr lang="fr-FR" sz="1800" dirty="0"/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600" b="1" dirty="0">
                  <a:solidFill>
                    <a:srgbClr val="FF0000"/>
                  </a:solidFill>
                </a:rPr>
                <a:t>Soutenance du projet </a:t>
              </a: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2643174" y="4214818"/>
              <a:ext cx="6143668" cy="10001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fr-FR" sz="1800" dirty="0"/>
                <a:t>   </a:t>
              </a:r>
              <a:r>
                <a:rPr lang="fr-FR" sz="1800" b="1" dirty="0"/>
                <a:t>un professeur ayant en charge  le suivi du candidat</a:t>
              </a:r>
            </a:p>
            <a:p>
              <a:pPr>
                <a:defRPr/>
              </a:pPr>
              <a:r>
                <a:rPr lang="fr-FR" sz="1800" b="1" dirty="0"/>
                <a:t>+</a:t>
              </a:r>
              <a:r>
                <a:rPr lang="fr-FR" sz="1800" dirty="0"/>
                <a:t> </a:t>
              </a:r>
              <a:r>
                <a:rPr lang="fr-FR" sz="1800" b="1" dirty="0"/>
                <a:t>un professionnel </a:t>
              </a:r>
              <a:r>
                <a:rPr lang="fr-FR" sz="1800" dirty="0"/>
                <a:t>(ou à défaut un </a:t>
              </a:r>
              <a:r>
                <a:rPr lang="fr-FR" sz="1800" dirty="0" smtClean="0"/>
                <a:t>deuxième professeur</a:t>
              </a:r>
            </a:p>
            <a:p>
              <a:pPr>
                <a:defRPr/>
              </a:pPr>
              <a:r>
                <a:rPr lang="fr-FR" sz="1800" dirty="0" smtClean="0"/>
                <a:t> de STS </a:t>
              </a:r>
              <a:r>
                <a:rPr lang="fr-FR" sz="1800" dirty="0" err="1" smtClean="0"/>
                <a:t>GTLA</a:t>
              </a:r>
              <a:r>
                <a:rPr lang="fr-FR" sz="1800" dirty="0"/>
                <a:t>)</a:t>
              </a:r>
            </a:p>
          </p:txBody>
        </p:sp>
      </p:grpSp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500063" y="5640388"/>
            <a:ext cx="828675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/>
              <a:t>Les notes des deux situations sont cumulées et ensuite ramenées à une </a:t>
            </a:r>
            <a:r>
              <a:rPr lang="fr-FR" sz="1800" b="1"/>
              <a:t>note unique sur 20</a:t>
            </a:r>
            <a:r>
              <a:rPr lang="fr-FR" sz="1800"/>
              <a:t> qui constitue la note de l’épreuve E6.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85750" y="1714500"/>
            <a:ext cx="3671888" cy="1008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Épreuve E4</a:t>
            </a:r>
          </a:p>
          <a:p>
            <a:pPr algn="ctr">
              <a:defRPr/>
            </a:pPr>
            <a:endParaRPr lang="fr-FR" sz="2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sz="1800" b="1" dirty="0"/>
              <a:t>Mise en œuvre d’OTPL </a:t>
            </a:r>
          </a:p>
          <a:p>
            <a:pPr algn="ctr">
              <a:defRPr/>
            </a:pPr>
            <a:endParaRPr lang="fr-FR" sz="3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</a:rPr>
              <a:t>Coefficient 6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286250" y="1714500"/>
            <a:ext cx="4572000" cy="1008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Forme  : </a:t>
            </a:r>
            <a:r>
              <a:rPr lang="fr-FR" sz="1800" dirty="0"/>
              <a:t>épreuve en CCF (1 situation)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Support : </a:t>
            </a:r>
            <a:r>
              <a:rPr lang="fr-FR" sz="1800" dirty="0"/>
              <a:t>dossier écrit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Durée : --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5750" y="2857500"/>
            <a:ext cx="3671888" cy="1008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Épreuve E51</a:t>
            </a:r>
          </a:p>
          <a:p>
            <a:pPr algn="ctr">
              <a:defRPr/>
            </a:pPr>
            <a:endParaRPr lang="fr-FR" sz="2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sz="1800" b="1" dirty="0"/>
              <a:t>Conception d’OTPL </a:t>
            </a:r>
          </a:p>
          <a:p>
            <a:pPr algn="ctr">
              <a:defRPr/>
            </a:pPr>
            <a:endParaRPr lang="fr-FR" sz="3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</a:rPr>
              <a:t>Coefficient 6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286250" y="2928938"/>
            <a:ext cx="4572000" cy="1008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Forme  : </a:t>
            </a:r>
            <a:r>
              <a:rPr lang="fr-FR" sz="1800" dirty="0"/>
              <a:t>épreuve ponctuelle écrite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Support : </a:t>
            </a:r>
            <a:r>
              <a:rPr lang="fr-FR" sz="1800" dirty="0"/>
              <a:t>étude de cas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Durée : </a:t>
            </a:r>
            <a:r>
              <a:rPr lang="fr-FR" sz="1800" dirty="0"/>
              <a:t>4 heures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5750" y="4000500"/>
            <a:ext cx="3671888" cy="1143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Épreuve E52</a:t>
            </a:r>
          </a:p>
          <a:p>
            <a:pPr algn="ctr">
              <a:defRPr/>
            </a:pPr>
            <a:endParaRPr lang="fr-FR" sz="2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sz="1800" b="1" dirty="0"/>
              <a:t>Analyse de la performance d’une </a:t>
            </a:r>
          </a:p>
          <a:p>
            <a:pPr algn="ctr">
              <a:defRPr/>
            </a:pPr>
            <a:r>
              <a:rPr lang="fr-FR" sz="1800" b="1" dirty="0"/>
              <a:t>activité de TPL</a:t>
            </a:r>
            <a:endParaRPr lang="fr-FR" sz="3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</a:rPr>
              <a:t>Coefficient 4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50" y="5286375"/>
            <a:ext cx="3671888" cy="1143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>
                <a:solidFill>
                  <a:srgbClr val="FF0000"/>
                </a:solidFill>
              </a:rPr>
              <a:t>Épreuve E6</a:t>
            </a:r>
          </a:p>
          <a:p>
            <a:pPr algn="ctr">
              <a:defRPr/>
            </a:pPr>
            <a:endParaRPr lang="fr-FR" sz="2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sz="1800" b="1" dirty="0"/>
              <a:t>Pérennisation et développement</a:t>
            </a:r>
          </a:p>
          <a:p>
            <a:pPr algn="ctr">
              <a:defRPr/>
            </a:pPr>
            <a:r>
              <a:rPr lang="fr-FR" sz="1800" b="1" dirty="0"/>
              <a:t>d’une activité de TPL</a:t>
            </a:r>
            <a:endParaRPr lang="fr-FR" sz="3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</a:rPr>
              <a:t>Coefficient 4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286250" y="4143375"/>
            <a:ext cx="4572000" cy="1008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Forme  : </a:t>
            </a:r>
            <a:r>
              <a:rPr lang="fr-FR" sz="1800" dirty="0"/>
              <a:t>épreuve ponctuelle écrite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Support : </a:t>
            </a:r>
            <a:r>
              <a:rPr lang="fr-FR" sz="1800" dirty="0"/>
              <a:t>étude de cas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Durée : </a:t>
            </a:r>
            <a:r>
              <a:rPr lang="fr-FR" sz="1800" dirty="0"/>
              <a:t>3 heures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286250" y="5357813"/>
            <a:ext cx="4572000" cy="1008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Forme  : </a:t>
            </a:r>
            <a:r>
              <a:rPr lang="fr-FR" sz="1800" dirty="0"/>
              <a:t>épreuve en CCF (2 situations)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Support : </a:t>
            </a:r>
            <a:r>
              <a:rPr lang="fr-FR" sz="1800" dirty="0"/>
              <a:t>dossier écrit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800" b="1" dirty="0"/>
              <a:t>  Durée : --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57188" y="1571625"/>
            <a:ext cx="8429625" cy="6429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La composition de la commission de l’épreuve E6 </a:t>
            </a:r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357188" y="2428875"/>
            <a:ext cx="84296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b="1"/>
              <a:t>Épreuve en forme ponctuelle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000375" y="4000500"/>
            <a:ext cx="5964113" cy="1357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fr-FR" sz="1800" dirty="0"/>
              <a:t>   </a:t>
            </a:r>
            <a:r>
              <a:rPr lang="fr-FR" sz="1800" b="1" dirty="0"/>
              <a:t>un professeur </a:t>
            </a:r>
            <a:r>
              <a:rPr lang="fr-FR" sz="1800" b="1" dirty="0" smtClean="0"/>
              <a:t>en charge de </a:t>
            </a:r>
            <a:r>
              <a:rPr lang="fr-FR" sz="1800" b="1" dirty="0"/>
              <a:t>l’enseignement E6</a:t>
            </a:r>
          </a:p>
          <a:p>
            <a:pPr>
              <a:defRPr/>
            </a:pPr>
            <a:r>
              <a:rPr lang="fr-FR" sz="1800" b="1" dirty="0"/>
              <a:t>+</a:t>
            </a:r>
            <a:r>
              <a:rPr lang="fr-FR" sz="1800" dirty="0"/>
              <a:t> </a:t>
            </a:r>
            <a:r>
              <a:rPr lang="fr-FR" sz="1800" b="1" dirty="0"/>
              <a:t>un professionnel </a:t>
            </a:r>
            <a:r>
              <a:rPr lang="fr-FR" sz="1800" dirty="0"/>
              <a:t>(ou à défaut </a:t>
            </a:r>
            <a:r>
              <a:rPr lang="fr-FR" sz="1800" dirty="0" smtClean="0"/>
              <a:t>un deuxième professeur</a:t>
            </a:r>
          </a:p>
          <a:p>
            <a:pPr>
              <a:defRPr/>
            </a:pPr>
            <a:r>
              <a:rPr lang="fr-FR" sz="1800" dirty="0" smtClean="0"/>
              <a:t> de STS </a:t>
            </a:r>
            <a:r>
              <a:rPr lang="fr-FR" sz="1800" dirty="0" err="1" smtClean="0"/>
              <a:t>GTLA</a:t>
            </a:r>
            <a:r>
              <a:rPr lang="fr-FR" sz="1800" dirty="0"/>
              <a:t>)</a:t>
            </a:r>
          </a:p>
        </p:txBody>
      </p:sp>
      <p:grpSp>
        <p:nvGrpSpPr>
          <p:cNvPr id="2" name="Groupe 10"/>
          <p:cNvGrpSpPr/>
          <p:nvPr/>
        </p:nvGrpSpPr>
        <p:grpSpPr>
          <a:xfrm>
            <a:off x="285720" y="3357559"/>
            <a:ext cx="2571768" cy="2571771"/>
            <a:chOff x="285720" y="3071807"/>
            <a:chExt cx="2571768" cy="257177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285720" y="3071807"/>
              <a:ext cx="2214578" cy="10618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800" b="1" dirty="0">
                  <a:solidFill>
                    <a:srgbClr val="FF0000"/>
                  </a:solidFill>
                </a:rPr>
                <a:t>Présentation du projet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800" dirty="0"/>
                <a:t>(15 min)</a:t>
              </a:r>
              <a:endParaRPr lang="fr-FR" sz="1600" dirty="0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85720" y="4438873"/>
              <a:ext cx="2214578" cy="10618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800" b="1" dirty="0">
                  <a:solidFill>
                    <a:srgbClr val="FF0000"/>
                  </a:solidFill>
                </a:rPr>
                <a:t>Entretien avec le jury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800" dirty="0"/>
                <a:t>(25 min)</a:t>
              </a:r>
              <a:endParaRPr lang="fr-FR" sz="1600" dirty="0"/>
            </a:p>
          </p:txBody>
        </p:sp>
        <p:sp>
          <p:nvSpPr>
            <p:cNvPr id="10" name="Accolade fermante 9"/>
            <p:cNvSpPr/>
            <p:nvPr/>
          </p:nvSpPr>
          <p:spPr>
            <a:xfrm>
              <a:off x="2643174" y="3071810"/>
              <a:ext cx="214314" cy="2571768"/>
            </a:xfrm>
            <a:prstGeom prst="rightBrac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chemin horizontal 3">
            <a:extLst>
              <a:ext uri="{FF2B5EF4-FFF2-40B4-BE49-F238E27FC236}"/>
            </a:extLst>
          </p:cNvPr>
          <p:cNvSpPr/>
          <p:nvPr/>
        </p:nvSpPr>
        <p:spPr>
          <a:xfrm>
            <a:off x="1571625" y="2143125"/>
            <a:ext cx="6286500" cy="2928938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ZoneTexte 1">
            <a:extLst>
              <a:ext uri="{FF2B5EF4-FFF2-40B4-BE49-F238E27FC236}"/>
            </a:extLst>
          </p:cNvPr>
          <p:cNvSpPr txBox="1"/>
          <p:nvPr/>
        </p:nvSpPr>
        <p:spPr>
          <a:xfrm>
            <a:off x="2428875" y="2857500"/>
            <a:ext cx="5143500" cy="15700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solidFill>
                  <a:schemeClr val="bg1"/>
                </a:solidFill>
              </a:rPr>
              <a:t>Réponses</a:t>
            </a:r>
          </a:p>
          <a:p>
            <a:pPr algn="ctr" eaLnBrk="1" hangingPunct="1">
              <a:defRPr/>
            </a:pPr>
            <a:r>
              <a:rPr lang="fr-FR" sz="4800" b="1" dirty="0">
                <a:solidFill>
                  <a:schemeClr val="bg1"/>
                </a:solidFill>
              </a:rPr>
              <a:t> à  vos questions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14348" y="3857628"/>
            <a:ext cx="7500990" cy="12858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>
                <a:solidFill>
                  <a:schemeClr val="bg1"/>
                </a:solidFill>
              </a:rPr>
              <a:t>Évaluation </a:t>
            </a:r>
            <a:r>
              <a:rPr lang="fr-FR" sz="2800" b="1" dirty="0" smtClean="0">
                <a:solidFill>
                  <a:schemeClr val="bg1"/>
                </a:solidFill>
              </a:rPr>
              <a:t>des compétences du pôle</a:t>
            </a:r>
          </a:p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d’activité n°1 « Mise en œuvre des OTPL » </a:t>
            </a:r>
          </a:p>
          <a:p>
            <a:pPr algn="ctr">
              <a:defRPr/>
            </a:pPr>
            <a:r>
              <a:rPr lang="fr-FR" sz="2000" b="1" dirty="0" smtClean="0">
                <a:solidFill>
                  <a:schemeClr val="bg1"/>
                </a:solidFill>
              </a:rPr>
              <a:t>A1.C1 à A1.C11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571472" y="1857364"/>
            <a:ext cx="807243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fr-FR" sz="3600" b="1" dirty="0"/>
              <a:t>Épreuve </a:t>
            </a:r>
            <a:r>
              <a:rPr lang="fr-FR" sz="3600" b="1" dirty="0" smtClean="0"/>
              <a:t>E4- Mise en œuvre d’OTPL  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/>
          <p:nvPr/>
        </p:nvSpPr>
        <p:spPr>
          <a:xfrm>
            <a:off x="0" y="3214686"/>
            <a:ext cx="9144000" cy="3643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0722" name="Picture 2" descr="C:\Users\pascal.brulin\AppData\Local\Microsoft\Windows\Temporary Internet Files\Content.IE5\54SYT9VR\company-report-1076799_960_72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214686"/>
            <a:ext cx="1605916" cy="1150907"/>
          </a:xfrm>
          <a:prstGeom prst="rect">
            <a:avLst/>
          </a:prstGeom>
          <a:noFill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8596" y="2071678"/>
            <a:ext cx="8358246" cy="10001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3600" b="1" dirty="0" smtClean="0">
                <a:solidFill>
                  <a:schemeClr val="bg1"/>
                </a:solidFill>
              </a:rPr>
              <a:t>CCF </a:t>
            </a:r>
          </a:p>
          <a:p>
            <a:pPr algn="ctr">
              <a:defRPr/>
            </a:pPr>
            <a:r>
              <a:rPr lang="fr-FR" sz="3600" b="1" dirty="0" smtClean="0">
                <a:solidFill>
                  <a:schemeClr val="bg1"/>
                </a:solidFill>
              </a:rPr>
              <a:t>Une seule situation d’évaluation 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500174"/>
            <a:ext cx="285752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2800" b="1" dirty="0"/>
              <a:t>Épreuve </a:t>
            </a:r>
            <a:r>
              <a:rPr lang="fr-FR" sz="2800" b="1" dirty="0" smtClean="0"/>
              <a:t>E4</a:t>
            </a:r>
            <a:endParaRPr lang="fr-FR" sz="28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85786" y="4429132"/>
            <a:ext cx="7858180" cy="54132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Un rapport d’activités professionnelles 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14282" y="5214950"/>
            <a:ext cx="207170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Rend compte 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6786578" y="5214950"/>
            <a:ext cx="207170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Analyse 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928926" y="5286388"/>
            <a:ext cx="3214710" cy="100013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Déroulement et contenu des activités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Flèche droite à entaille 11"/>
          <p:cNvSpPr/>
          <p:nvPr/>
        </p:nvSpPr>
        <p:spPr>
          <a:xfrm>
            <a:off x="2357422" y="5643578"/>
            <a:ext cx="42862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 droite à entaille 12"/>
          <p:cNvSpPr/>
          <p:nvPr/>
        </p:nvSpPr>
        <p:spPr>
          <a:xfrm rot="10800000">
            <a:off x="6215074" y="5643577"/>
            <a:ext cx="42862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1746" name="Picture 2" descr="C:\Users\pascal.brulin\AppData\Local\Microsoft\Windows\Temporary Internet Files\Content.IE5\SRURFNJV\rubber-stamp-1560306_960_720[1].png"/>
          <p:cNvPicPr>
            <a:picLocks noChangeAspect="1" noChangeArrowheads="1"/>
          </p:cNvPicPr>
          <p:nvPr/>
        </p:nvPicPr>
        <p:blipFill>
          <a:blip r:embed="rId3" cstate="print"/>
          <a:srcRect l="7692" t="9117" r="10256" b="17949"/>
          <a:stretch>
            <a:fillRect/>
          </a:stretch>
        </p:blipFill>
        <p:spPr bwMode="auto">
          <a:xfrm>
            <a:off x="4357686" y="3071810"/>
            <a:ext cx="228601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pascal.brulin\AppData\Local\Microsoft\Windows\Temporary Internet Files\Content.IE5\54SYT9VR\company-report-1076799_960_72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084" y="1071546"/>
            <a:ext cx="1605916" cy="1150907"/>
          </a:xfrm>
          <a:prstGeom prst="rect">
            <a:avLst/>
          </a:prstGeom>
          <a:noFill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7158" y="1928802"/>
            <a:ext cx="8143932" cy="64294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3200" b="1" dirty="0" smtClean="0">
                <a:solidFill>
                  <a:schemeClr val="bg1"/>
                </a:solidFill>
              </a:rPr>
              <a:t>Le rapport </a:t>
            </a:r>
            <a:r>
              <a:rPr lang="fr-FR" sz="3200" b="1" dirty="0">
                <a:solidFill>
                  <a:schemeClr val="bg1"/>
                </a:solidFill>
              </a:rPr>
              <a:t>d’activités professionnelles </a:t>
            </a: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214422"/>
            <a:ext cx="285752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2800" b="1" dirty="0"/>
              <a:t>Épreuve </a:t>
            </a:r>
            <a:r>
              <a:rPr lang="fr-FR" sz="2800" b="1" dirty="0" smtClean="0"/>
              <a:t>E4</a:t>
            </a:r>
            <a:endParaRPr lang="fr-FR" sz="28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714620"/>
            <a:ext cx="8072494" cy="42862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Écrit 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0" y="3929066"/>
            <a:ext cx="8501122" cy="78581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Analyse d’activités  professionnelles  </a:t>
            </a:r>
            <a:r>
              <a:rPr lang="fr-FR" b="1" dirty="0">
                <a:solidFill>
                  <a:schemeClr val="bg1"/>
                </a:solidFill>
              </a:rPr>
              <a:t>p</a:t>
            </a:r>
            <a:r>
              <a:rPr lang="fr-FR" b="1" dirty="0" smtClean="0">
                <a:solidFill>
                  <a:schemeClr val="bg1"/>
                </a:solidFill>
              </a:rPr>
              <a:t>rincipalement des </a:t>
            </a:r>
          </a:p>
          <a:p>
            <a:pPr algn="ctr">
              <a:defRPr/>
            </a:pPr>
            <a:r>
              <a:rPr lang="fr-FR" b="1" dirty="0">
                <a:solidFill>
                  <a:schemeClr val="bg1"/>
                </a:solidFill>
              </a:rPr>
              <a:t>s</a:t>
            </a:r>
            <a:r>
              <a:rPr lang="fr-FR" b="1" dirty="0" smtClean="0">
                <a:solidFill>
                  <a:schemeClr val="bg1"/>
                </a:solidFill>
              </a:rPr>
              <a:t>ur des opérations de transport 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2878" y="4929198"/>
            <a:ext cx="8501122" cy="54132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Couvrir l’ensemble des activités du pôle 1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0" y="5786454"/>
            <a:ext cx="8501122" cy="54132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Rédaction et contenu personnels 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071506" y="3286124"/>
            <a:ext cx="8072494" cy="42862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Présentation de la ou des entreprises d’accueil (2 p)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2643188" y="3714750"/>
            <a:ext cx="3857625" cy="15716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fr-FR" sz="2000" b="1" dirty="0" smtClean="0">
                <a:solidFill>
                  <a:srgbClr val="FF0000"/>
                </a:solidFill>
              </a:rPr>
              <a:t>Rapport d’activités</a:t>
            </a:r>
          </a:p>
          <a:p>
            <a:pPr algn="ctr">
              <a:defRPr/>
            </a:pPr>
            <a:r>
              <a:rPr lang="fr-FR" sz="2000" b="1" dirty="0" smtClean="0">
                <a:solidFill>
                  <a:srgbClr val="FF0000"/>
                </a:solidFill>
              </a:rPr>
              <a:t> professionnelles</a:t>
            </a:r>
            <a:endParaRPr lang="fr-FR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fr-F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e 25"/>
          <p:cNvGrpSpPr>
            <a:grpSpLocks/>
          </p:cNvGrpSpPr>
          <p:nvPr/>
        </p:nvGrpSpPr>
        <p:grpSpPr bwMode="auto">
          <a:xfrm>
            <a:off x="4000496" y="5143512"/>
            <a:ext cx="2357437" cy="1188185"/>
            <a:chOff x="3357554" y="5143502"/>
            <a:chExt cx="2357454" cy="1187250"/>
          </a:xfrm>
        </p:grpSpPr>
        <p:sp>
          <p:nvSpPr>
            <p:cNvPr id="6167" name="Oval 5"/>
            <p:cNvSpPr>
              <a:spLocks noChangeArrowheads="1"/>
            </p:cNvSpPr>
            <p:nvPr/>
          </p:nvSpPr>
          <p:spPr bwMode="auto">
            <a:xfrm>
              <a:off x="4429124" y="514350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357554" y="5500409"/>
              <a:ext cx="2357454" cy="83034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fr-FR" sz="1600" dirty="0" smtClean="0"/>
                <a:t>Pertinence des solutions proposées face aux aléas</a:t>
              </a:r>
              <a:endParaRPr lang="fr-FR" sz="1600" dirty="0"/>
            </a:p>
          </p:txBody>
        </p:sp>
      </p:grpSp>
      <p:grpSp>
        <p:nvGrpSpPr>
          <p:cNvPr id="3" name="Groupe 22"/>
          <p:cNvGrpSpPr>
            <a:grpSpLocks/>
          </p:cNvGrpSpPr>
          <p:nvPr/>
        </p:nvGrpSpPr>
        <p:grpSpPr bwMode="auto">
          <a:xfrm>
            <a:off x="3857620" y="2928934"/>
            <a:ext cx="2590800" cy="930275"/>
            <a:chOff x="3214678" y="2786058"/>
            <a:chExt cx="2590827" cy="930281"/>
          </a:xfrm>
        </p:grpSpPr>
        <p:sp>
          <p:nvSpPr>
            <p:cNvPr id="6165" name="Oval 6"/>
            <p:cNvSpPr>
              <a:spLocks noChangeArrowheads="1"/>
            </p:cNvSpPr>
            <p:nvPr/>
          </p:nvSpPr>
          <p:spPr bwMode="auto">
            <a:xfrm>
              <a:off x="4427538" y="3500439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3214678" y="2786058"/>
              <a:ext cx="2590827" cy="58477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 smtClean="0"/>
                <a:t>Respect de la demande du client </a:t>
              </a:r>
              <a:endParaRPr lang="fr-FR" sz="1600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6143636" y="3071810"/>
            <a:ext cx="2809875" cy="1323439"/>
            <a:chOff x="5905500" y="3071816"/>
            <a:chExt cx="2809904" cy="950296"/>
          </a:xfrm>
        </p:grpSpPr>
        <p:sp>
          <p:nvSpPr>
            <p:cNvPr id="6163" name="Oval 7"/>
            <p:cNvSpPr>
              <a:spLocks noChangeArrowheads="1"/>
            </p:cNvSpPr>
            <p:nvPr/>
          </p:nvSpPr>
          <p:spPr bwMode="auto">
            <a:xfrm>
              <a:off x="5905500" y="3805239"/>
              <a:ext cx="214316" cy="13861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6410330" y="3071816"/>
              <a:ext cx="2305074" cy="9502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/>
                <a:t>Le respect </a:t>
              </a:r>
              <a:r>
                <a:rPr lang="fr-FR" sz="1600" dirty="0" smtClean="0"/>
                <a:t>des réglementations, des normes, des </a:t>
              </a:r>
              <a:r>
                <a:rPr lang="fr-FR" sz="1600" dirty="0"/>
                <a:t>procédures </a:t>
              </a:r>
              <a:r>
                <a:rPr lang="fr-FR" sz="1600" dirty="0" smtClean="0"/>
                <a:t>et des protocoles</a:t>
              </a:r>
              <a:endParaRPr lang="fr-FR" sz="1600" dirty="0"/>
            </a:p>
          </p:txBody>
        </p:sp>
      </p:grpSp>
      <p:grpSp>
        <p:nvGrpSpPr>
          <p:cNvPr id="5" name="Groupe 26"/>
          <p:cNvGrpSpPr>
            <a:grpSpLocks/>
          </p:cNvGrpSpPr>
          <p:nvPr/>
        </p:nvGrpSpPr>
        <p:grpSpPr bwMode="auto">
          <a:xfrm>
            <a:off x="1285852" y="5143512"/>
            <a:ext cx="2644775" cy="727648"/>
            <a:chOff x="428596" y="4786323"/>
            <a:chExt cx="2644792" cy="726901"/>
          </a:xfrm>
        </p:grpSpPr>
        <p:sp>
          <p:nvSpPr>
            <p:cNvPr id="6161" name="Oval 4"/>
            <p:cNvSpPr>
              <a:spLocks noChangeArrowheads="1"/>
            </p:cNvSpPr>
            <p:nvPr/>
          </p:nvSpPr>
          <p:spPr bwMode="auto">
            <a:xfrm>
              <a:off x="2857488" y="4786323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428596" y="4929049"/>
              <a:ext cx="2305065" cy="5841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600" dirty="0" smtClean="0"/>
                <a:t>Maîtrise du système d’information</a:t>
              </a:r>
              <a:endParaRPr lang="fr-FR" sz="1600" dirty="0"/>
            </a:p>
          </p:txBody>
        </p:sp>
      </p:grpSp>
      <p:grpSp>
        <p:nvGrpSpPr>
          <p:cNvPr id="6" name="Groupe 24"/>
          <p:cNvGrpSpPr>
            <a:grpSpLocks/>
          </p:cNvGrpSpPr>
          <p:nvPr/>
        </p:nvGrpSpPr>
        <p:grpSpPr bwMode="auto">
          <a:xfrm>
            <a:off x="6143625" y="4786321"/>
            <a:ext cx="2571750" cy="1148648"/>
            <a:chOff x="6143636" y="4786322"/>
            <a:chExt cx="2571768" cy="1147347"/>
          </a:xfrm>
        </p:grpSpPr>
        <p:sp>
          <p:nvSpPr>
            <p:cNvPr id="6159" name="Oval 8"/>
            <p:cNvSpPr>
              <a:spLocks noChangeArrowheads="1"/>
            </p:cNvSpPr>
            <p:nvPr/>
          </p:nvSpPr>
          <p:spPr bwMode="auto">
            <a:xfrm>
              <a:off x="6143636" y="4786322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6500827" y="4857671"/>
              <a:ext cx="2214577" cy="10759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 smtClean="0"/>
                <a:t>L’efficience de la mobilisation des ressources matérielles</a:t>
              </a:r>
              <a:endParaRPr lang="fr-FR" sz="1600" dirty="0"/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14313" y="1571625"/>
            <a:ext cx="8715375" cy="57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Les différents critères d’évaluation de l’épreuve </a:t>
            </a:r>
            <a:r>
              <a:rPr lang="fr-FR" b="1" dirty="0" smtClean="0"/>
              <a:t>E4 </a:t>
            </a:r>
            <a:endParaRPr lang="fr-FR" b="1" dirty="0"/>
          </a:p>
        </p:txBody>
      </p:sp>
      <p:grpSp>
        <p:nvGrpSpPr>
          <p:cNvPr id="7" name="Groupe 27"/>
          <p:cNvGrpSpPr>
            <a:grpSpLocks/>
          </p:cNvGrpSpPr>
          <p:nvPr/>
        </p:nvGrpSpPr>
        <p:grpSpPr bwMode="auto">
          <a:xfrm>
            <a:off x="214282" y="4214818"/>
            <a:ext cx="2859088" cy="785812"/>
            <a:chOff x="285720" y="3357562"/>
            <a:chExt cx="2859106" cy="785819"/>
          </a:xfrm>
        </p:grpSpPr>
        <p:sp>
          <p:nvSpPr>
            <p:cNvPr id="6157" name="Oval 10"/>
            <p:cNvSpPr>
              <a:spLocks noChangeArrowheads="1"/>
            </p:cNvSpPr>
            <p:nvPr/>
          </p:nvSpPr>
          <p:spPr bwMode="auto">
            <a:xfrm>
              <a:off x="2928926" y="3927481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285720" y="3357562"/>
              <a:ext cx="2590816" cy="5847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 smtClean="0"/>
                <a:t>Efficacité de la négociation </a:t>
              </a:r>
              <a:endParaRPr lang="fr-FR" sz="1600" dirty="0"/>
            </a:p>
          </p:txBody>
        </p:sp>
      </p:grpSp>
      <p:grpSp>
        <p:nvGrpSpPr>
          <p:cNvPr id="25" name="Groupe 27"/>
          <p:cNvGrpSpPr>
            <a:grpSpLocks/>
          </p:cNvGrpSpPr>
          <p:nvPr/>
        </p:nvGrpSpPr>
        <p:grpSpPr bwMode="auto">
          <a:xfrm>
            <a:off x="357158" y="3357562"/>
            <a:ext cx="2859088" cy="785812"/>
            <a:chOff x="285720" y="3357562"/>
            <a:chExt cx="2859106" cy="785819"/>
          </a:xfrm>
        </p:grpSpPr>
        <p:sp>
          <p:nvSpPr>
            <p:cNvPr id="26" name="Oval 10"/>
            <p:cNvSpPr>
              <a:spLocks noChangeArrowheads="1"/>
            </p:cNvSpPr>
            <p:nvPr/>
          </p:nvSpPr>
          <p:spPr bwMode="auto">
            <a:xfrm>
              <a:off x="2928926" y="3927481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285720" y="3357562"/>
              <a:ext cx="2590816" cy="5847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 smtClean="0"/>
                <a:t>Rigueur de la mise en œuvre des opérations </a:t>
              </a:r>
              <a:endParaRPr lang="fr-FR" sz="1600" dirty="0"/>
            </a:p>
          </p:txBody>
        </p:sp>
      </p:grpSp>
      <p:grpSp>
        <p:nvGrpSpPr>
          <p:cNvPr id="28" name="Groupe 22"/>
          <p:cNvGrpSpPr>
            <a:grpSpLocks/>
          </p:cNvGrpSpPr>
          <p:nvPr/>
        </p:nvGrpSpPr>
        <p:grpSpPr bwMode="auto">
          <a:xfrm>
            <a:off x="857224" y="2214554"/>
            <a:ext cx="3073418" cy="1644658"/>
            <a:chOff x="3214678" y="2786058"/>
            <a:chExt cx="3073450" cy="1644669"/>
          </a:xfrm>
        </p:grpSpPr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6072228" y="4214827"/>
              <a:ext cx="215900" cy="2159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>
              <a:off x="3214678" y="2786058"/>
              <a:ext cx="2590827" cy="8310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r>
                <a:rPr lang="fr-FR" sz="1600" dirty="0" smtClean="0"/>
                <a:t>Qualité de la communication écrite et orale</a:t>
              </a:r>
              <a:endParaRPr lang="fr-FR" sz="1600" dirty="0"/>
            </a:p>
          </p:txBody>
        </p:sp>
      </p:grpSp>
      <p:cxnSp>
        <p:nvCxnSpPr>
          <p:cNvPr id="32" name="Connecteur droit avec flèche 31"/>
          <p:cNvCxnSpPr>
            <a:endCxn id="29" idx="0"/>
          </p:cNvCxnSpPr>
          <p:nvPr/>
        </p:nvCxnSpPr>
        <p:spPr>
          <a:xfrm>
            <a:off x="2786050" y="3071810"/>
            <a:ext cx="1036643" cy="571503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285984" y="2643182"/>
            <a:ext cx="4500562" cy="7556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F</a:t>
            </a:r>
            <a:r>
              <a:rPr lang="fr-FR" b="1" dirty="0" smtClean="0">
                <a:solidFill>
                  <a:schemeClr val="bg1"/>
                </a:solidFill>
              </a:rPr>
              <a:t>orme </a:t>
            </a:r>
            <a:r>
              <a:rPr lang="fr-FR" b="1" dirty="0">
                <a:solidFill>
                  <a:schemeClr val="bg1"/>
                </a:solidFill>
              </a:rPr>
              <a:t>ponctuelle</a:t>
            </a: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500175"/>
            <a:ext cx="2786050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3600" b="1" dirty="0"/>
              <a:t>Épreuve </a:t>
            </a:r>
            <a:r>
              <a:rPr lang="fr-FR" sz="3600" b="1" dirty="0" smtClean="0"/>
              <a:t>E4 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8596" y="1500174"/>
            <a:ext cx="8358246" cy="107157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3600" b="1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Une seule situation d’évaluation 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500174"/>
            <a:ext cx="285752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2800" b="1" dirty="0"/>
              <a:t>Épreuve </a:t>
            </a:r>
            <a:r>
              <a:rPr lang="fr-FR" sz="2800" b="1" dirty="0" smtClean="0"/>
              <a:t>E4</a:t>
            </a:r>
            <a:endParaRPr lang="fr-FR" sz="28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214414" y="5143512"/>
            <a:ext cx="7000924" cy="100013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Un rapport d’activités professionnelles </a:t>
            </a:r>
          </a:p>
          <a:p>
            <a:pPr algn="ctr">
              <a:defRPr/>
            </a:pPr>
            <a:r>
              <a:rPr lang="fr-FR" sz="1600" b="1" dirty="0" smtClean="0">
                <a:solidFill>
                  <a:schemeClr val="bg1"/>
                </a:solidFill>
              </a:rPr>
              <a:t>avec les mêmes exigences qu’en CCF 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714348" y="3286124"/>
            <a:ext cx="7858180" cy="54132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 smtClean="0">
                <a:solidFill>
                  <a:schemeClr val="bg1"/>
                </a:solidFill>
              </a:rPr>
              <a:t>Un dossier 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285852" y="4286256"/>
            <a:ext cx="6929486" cy="54132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Attestations de stage ou certificats de travail 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71802" y="1571612"/>
            <a:ext cx="4500562" cy="7556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F</a:t>
            </a:r>
            <a:r>
              <a:rPr lang="fr-FR" b="1" dirty="0" smtClean="0">
                <a:solidFill>
                  <a:schemeClr val="bg1"/>
                </a:solidFill>
              </a:rPr>
              <a:t>orme </a:t>
            </a:r>
            <a:r>
              <a:rPr lang="fr-FR" b="1" dirty="0">
                <a:solidFill>
                  <a:schemeClr val="bg1"/>
                </a:solidFill>
              </a:rPr>
              <a:t>ponctuelle</a:t>
            </a:r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500175"/>
            <a:ext cx="2786050" cy="64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fr-FR" sz="3600" b="1" dirty="0"/>
              <a:t>Épreuve </a:t>
            </a:r>
            <a:r>
              <a:rPr lang="fr-FR" sz="3600" b="1" dirty="0" smtClean="0"/>
              <a:t>E4 </a:t>
            </a:r>
            <a:endParaRPr lang="fr-FR" sz="3600" b="1" dirty="0"/>
          </a:p>
        </p:txBody>
      </p:sp>
      <p:grpSp>
        <p:nvGrpSpPr>
          <p:cNvPr id="5" name="Groupe 21"/>
          <p:cNvGrpSpPr>
            <a:grpSpLocks/>
          </p:cNvGrpSpPr>
          <p:nvPr/>
        </p:nvGrpSpPr>
        <p:grpSpPr bwMode="auto">
          <a:xfrm>
            <a:off x="500034" y="3500438"/>
            <a:ext cx="2428892" cy="1357317"/>
            <a:chOff x="500034" y="2285992"/>
            <a:chExt cx="1500198" cy="785818"/>
          </a:xfrm>
        </p:grpSpPr>
        <p:pic>
          <p:nvPicPr>
            <p:cNvPr id="6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800" b="1" dirty="0" smtClean="0">
                  <a:solidFill>
                    <a:schemeClr val="tx1"/>
                  </a:solidFill>
                </a:rPr>
                <a:t>50’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e 21"/>
          <p:cNvGrpSpPr>
            <a:grpSpLocks/>
          </p:cNvGrpSpPr>
          <p:nvPr/>
        </p:nvGrpSpPr>
        <p:grpSpPr bwMode="auto">
          <a:xfrm>
            <a:off x="4000496" y="2714621"/>
            <a:ext cx="1571636" cy="857256"/>
            <a:chOff x="500034" y="2285992"/>
            <a:chExt cx="1500198" cy="785818"/>
          </a:xfrm>
        </p:grpSpPr>
        <p:pic>
          <p:nvPicPr>
            <p:cNvPr id="12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800" b="1" dirty="0">
                  <a:solidFill>
                    <a:schemeClr val="tx1"/>
                  </a:solidFill>
                </a:rPr>
                <a:t>2</a:t>
              </a:r>
              <a:r>
                <a:rPr lang="fr-FR" sz="2800" b="1" dirty="0" smtClean="0">
                  <a:solidFill>
                    <a:schemeClr val="tx1"/>
                  </a:solidFill>
                </a:rPr>
                <a:t>0’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e 21"/>
          <p:cNvGrpSpPr>
            <a:grpSpLocks/>
          </p:cNvGrpSpPr>
          <p:nvPr/>
        </p:nvGrpSpPr>
        <p:grpSpPr bwMode="auto">
          <a:xfrm>
            <a:off x="4071934" y="4786322"/>
            <a:ext cx="1571636" cy="857256"/>
            <a:chOff x="500034" y="2285992"/>
            <a:chExt cx="1500198" cy="785818"/>
          </a:xfrm>
        </p:grpSpPr>
        <p:pic>
          <p:nvPicPr>
            <p:cNvPr id="15" name="Picture 2" descr="C:\Users\cerro\AppData\Local\Microsoft\Windows\INetCache\IE\UXH6S8HJ\clock-46327_960_720[1]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2285992"/>
              <a:ext cx="785818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1285852" y="2428868"/>
              <a:ext cx="71438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2800" b="1" dirty="0">
                  <a:solidFill>
                    <a:schemeClr val="tx1"/>
                  </a:solidFill>
                </a:rPr>
                <a:t>3</a:t>
              </a:r>
              <a:r>
                <a:rPr lang="fr-FR" sz="2800" b="1" dirty="0" smtClean="0">
                  <a:solidFill>
                    <a:schemeClr val="tx1"/>
                  </a:solidFill>
                </a:rPr>
                <a:t>0’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Flèche droite à entaille 16"/>
          <p:cNvSpPr/>
          <p:nvPr/>
        </p:nvSpPr>
        <p:spPr>
          <a:xfrm>
            <a:off x="3071802" y="3143248"/>
            <a:ext cx="714380" cy="5000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Flèche droite à entaille 17"/>
          <p:cNvSpPr/>
          <p:nvPr/>
        </p:nvSpPr>
        <p:spPr>
          <a:xfrm>
            <a:off x="3071802" y="4929198"/>
            <a:ext cx="714380" cy="5000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0" name="Connecteur droit 19"/>
          <p:cNvCxnSpPr/>
          <p:nvPr/>
        </p:nvCxnSpPr>
        <p:spPr>
          <a:xfrm rot="5400000">
            <a:off x="1750993" y="4178305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786446" y="2643182"/>
            <a:ext cx="30718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Présentation orale 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5857884" y="4643446"/>
            <a:ext cx="307183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Interrogation  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0" y="571501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Commission d’évaluation :  Professeur des enseignements du pôle 1 </a:t>
            </a:r>
            <a:r>
              <a:rPr lang="fr-FR" sz="1600" b="1" dirty="0" smtClean="0"/>
              <a:t>et</a:t>
            </a:r>
            <a:r>
              <a:rPr lang="fr-FR" sz="1600" dirty="0" smtClean="0"/>
              <a:t> un professionnel ou un professeur  des enseignements professionnels de la formation GTLA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21" grpId="0" animBg="1"/>
      <p:bldP spid="22" grpId="0" animBg="1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2022</TotalTime>
  <Words>1002</Words>
  <Application>Microsoft Office PowerPoint</Application>
  <PresentationFormat>Affichage à l'écran (4:3)</PresentationFormat>
  <Paragraphs>245</Paragraphs>
  <Slides>21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Baskerville Old Face</vt:lpstr>
      <vt:lpstr>Calibri</vt:lpstr>
      <vt:lpstr>Times New Roman</vt:lpstr>
      <vt:lpstr>Thème Office</vt:lpstr>
      <vt:lpstr>La certification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kiki</dc:creator>
  <cp:lastModifiedBy>prof</cp:lastModifiedBy>
  <cp:revision>470</cp:revision>
  <dcterms:created xsi:type="dcterms:W3CDTF">2010-02-26T09:36:43Z</dcterms:created>
  <dcterms:modified xsi:type="dcterms:W3CDTF">2019-03-23T10:59:00Z</dcterms:modified>
</cp:coreProperties>
</file>