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20"/>
  </p:notesMasterIdLst>
  <p:handoutMasterIdLst>
    <p:handoutMasterId r:id="rId21"/>
  </p:handoutMasterIdLst>
  <p:sldIdLst>
    <p:sldId id="262"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Lst>
  <p:sldSz cx="9144000" cy="6858000" type="screen4x3"/>
  <p:notesSz cx="6858000" cy="9144000"/>
  <p:defaultTextStyle>
    <a:defPPr>
      <a:defRPr lang="fr-FR"/>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o Miani"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DB9"/>
    <a:srgbClr val="FBAB53"/>
    <a:srgbClr val="FF572F"/>
    <a:srgbClr val="F08106"/>
    <a:srgbClr val="FDEB67"/>
    <a:srgbClr val="1D4575"/>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94660" autoAdjust="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83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1664FB3-279B-49B3-80D6-7C1DDC05E924}" type="datetimeFigureOut">
              <a:rPr lang="fr-FR"/>
              <a:pPr>
                <a:defRPr/>
              </a:pPr>
              <a:t>23/03/2019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C8D7432-701E-48FE-AC7D-C4FD8208CE65}" type="slidenum">
              <a:rPr lang="fr-FR"/>
              <a:pPr>
                <a:defRPr/>
              </a:pPr>
              <a:t>‹N°›</a:t>
            </a:fld>
            <a:endParaRPr lang="fr-FR"/>
          </a:p>
        </p:txBody>
      </p:sp>
    </p:spTree>
    <p:extLst>
      <p:ext uri="{BB962C8B-B14F-4D97-AF65-F5344CB8AC3E}">
        <p14:creationId xmlns:p14="http://schemas.microsoft.com/office/powerpoint/2010/main" val="1385836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E3B5AAF-23E5-40A8-B85F-6039490F0258}" type="datetimeFigureOut">
              <a:rPr lang="fr-FR"/>
              <a:pPr>
                <a:defRPr/>
              </a:pPr>
              <a:t>23/03/2019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AC20680-7854-42E5-AF05-846BABD6950D}" type="slidenum">
              <a:rPr lang="fr-FR"/>
              <a:pPr>
                <a:defRPr/>
              </a:pPr>
              <a:t>‹N°›</a:t>
            </a:fld>
            <a:endParaRPr lang="fr-FR"/>
          </a:p>
        </p:txBody>
      </p:sp>
    </p:spTree>
    <p:extLst>
      <p:ext uri="{BB962C8B-B14F-4D97-AF65-F5344CB8AC3E}">
        <p14:creationId xmlns:p14="http://schemas.microsoft.com/office/powerpoint/2010/main" val="35126594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1AC20680-7854-42E5-AF05-846BABD6950D}" type="slidenum">
              <a:rPr lang="fr-FR" smtClean="0"/>
              <a:pPr>
                <a:defRPr/>
              </a:pPr>
              <a:t>1</a:t>
            </a:fld>
            <a:endParaRPr lang="fr-FR"/>
          </a:p>
        </p:txBody>
      </p:sp>
    </p:spTree>
    <p:extLst>
      <p:ext uri="{BB962C8B-B14F-4D97-AF65-F5344CB8AC3E}">
        <p14:creationId xmlns:p14="http://schemas.microsoft.com/office/powerpoint/2010/main" val="3627703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1AC20680-7854-42E5-AF05-846BABD6950D}" type="slidenum">
              <a:rPr lang="fr-FR" smtClean="0"/>
              <a:pPr>
                <a:defRPr/>
              </a:pPr>
              <a:t>14</a:t>
            </a:fld>
            <a:endParaRPr lang="fr-FR"/>
          </a:p>
        </p:txBody>
      </p:sp>
    </p:spTree>
    <p:extLst>
      <p:ext uri="{BB962C8B-B14F-4D97-AF65-F5344CB8AC3E}">
        <p14:creationId xmlns:p14="http://schemas.microsoft.com/office/powerpoint/2010/main" val="789873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sz="1800">
                <a:latin typeface="+mn-lt"/>
                <a:cs typeface="+mn-cs"/>
              </a:defRPr>
            </a:lvl1pPr>
          </a:lstStyle>
          <a:p>
            <a:pPr>
              <a:defRPr/>
            </a:pPr>
            <a:fld id="{C07901FA-706C-4D6D-8AC8-966470CBC9B4}" type="datetimeFigureOut">
              <a:rPr lang="fr-FR"/>
              <a:pPr>
                <a:defRPr/>
              </a:pPr>
              <a:t>23/03/2019</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cs typeface="+mn-cs"/>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sz="1800">
                <a:latin typeface="+mn-lt"/>
                <a:cs typeface="+mn-cs"/>
              </a:defRPr>
            </a:lvl1pPr>
          </a:lstStyle>
          <a:p>
            <a:pPr>
              <a:defRPr/>
            </a:pPr>
            <a:fld id="{66238E36-CE6E-4D7C-A7D0-39A2CC3AAC83}"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sz="1800">
                <a:latin typeface="+mn-lt"/>
                <a:cs typeface="+mn-cs"/>
              </a:defRPr>
            </a:lvl1pPr>
          </a:lstStyle>
          <a:p>
            <a:pPr>
              <a:defRPr/>
            </a:pPr>
            <a:fld id="{FF7C6FD2-BE67-4E86-928C-78CC3F3C5ACE}" type="datetimeFigureOut">
              <a:rPr lang="fr-FR"/>
              <a:pPr>
                <a:defRPr/>
              </a:pPr>
              <a:t>23/03/2019</a:t>
            </a:fld>
            <a:endParaRPr lang="fr-F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cs typeface="+mn-cs"/>
              </a:defRPr>
            </a:lvl1pPr>
          </a:lstStyle>
          <a:p>
            <a:pPr>
              <a:defRPr/>
            </a:pPr>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sz="1800">
                <a:latin typeface="+mn-lt"/>
                <a:cs typeface="+mn-cs"/>
              </a:defRPr>
            </a:lvl1pPr>
          </a:lstStyle>
          <a:p>
            <a:pPr>
              <a:defRPr/>
            </a:pPr>
            <a:fld id="{B26FF9B3-B03E-428E-92B6-653561DB485A}"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pour modifier le style du titre</a:t>
            </a: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cSld name="Diapositive de titr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a:prstGeom prst="rect">
            <a:avLst/>
          </a:prstGeom>
        </p:spPr>
        <p:txBody>
          <a:bodyPr anchor="b">
            <a:normAutofit/>
          </a:bodyPr>
          <a:lstStyle>
            <a:lvl1pPr>
              <a:defRPr sz="4400">
                <a:solidFill>
                  <a:srgbClr val="FFFFFF"/>
                </a:solidFill>
              </a:defRPr>
            </a:lvl1pPr>
          </a:lstStyle>
          <a:p>
            <a:r>
              <a:rPr lang="fr-FR" smtClean="0"/>
              <a:t>Modifiez le style du titre</a:t>
            </a:r>
            <a:endParaRPr lang="en-US" dirty="0"/>
          </a:p>
        </p:txBody>
      </p:sp>
      <p:sp>
        <p:nvSpPr>
          <p:cNvPr id="3" name="Subtitle 2"/>
          <p:cNvSpPr>
            <a:spLocks noGrp="1"/>
          </p:cNvSpPr>
          <p:nvPr>
            <p:ph type="subTitle" idx="1"/>
          </p:nvPr>
        </p:nvSpPr>
        <p:spPr>
          <a:xfrm>
            <a:off x="1371600" y="3556001"/>
            <a:ext cx="6400800" cy="1473200"/>
          </a:xfrm>
          <a:prstGeom prst="rect">
            <a:avLst/>
          </a:prstGeo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5163672" y="6250164"/>
            <a:ext cx="3786690" cy="365125"/>
          </a:xfrm>
          <a:prstGeom prst="rect">
            <a:avLst/>
          </a:prstGeom>
        </p:spPr>
        <p:txBody>
          <a:bodyPr/>
          <a:lstStyle/>
          <a:p>
            <a:fld id="{AC08EF36-0765-4603-80DA-60CA58345204}" type="datetimeFigureOut">
              <a:rPr lang="fr-FR" smtClean="0"/>
              <a:t>23/03/2019</a:t>
            </a:fld>
            <a:endParaRPr lang="fr-FR"/>
          </a:p>
        </p:txBody>
      </p:sp>
      <p:sp>
        <p:nvSpPr>
          <p:cNvPr id="5" name="Footer Placeholder 4"/>
          <p:cNvSpPr>
            <a:spLocks noGrp="1"/>
          </p:cNvSpPr>
          <p:nvPr>
            <p:ph type="ftr" sz="quarter" idx="11"/>
          </p:nvPr>
        </p:nvSpPr>
        <p:spPr>
          <a:xfrm>
            <a:off x="193638" y="6250164"/>
            <a:ext cx="3786691"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3991088" y="6250163"/>
            <a:ext cx="1161826" cy="365125"/>
          </a:xfrm>
          <a:prstGeom prst="rect">
            <a:avLst/>
          </a:prstGeom>
        </p:spPr>
        <p:txBody>
          <a:bodyPr/>
          <a:lstStyle/>
          <a:p>
            <a:fld id="{59BA1287-EAC3-40CC-A7AB-F60538C49D2B}" type="slidenum">
              <a:rPr lang="fr-FR" smtClean="0"/>
              <a:t>‹N°›</a:t>
            </a:fld>
            <a:endParaRPr lang="fr-FR"/>
          </a:p>
        </p:txBody>
      </p:sp>
    </p:spTree>
    <p:extLst>
      <p:ext uri="{BB962C8B-B14F-4D97-AF65-F5344CB8AC3E}">
        <p14:creationId xmlns:p14="http://schemas.microsoft.com/office/powerpoint/2010/main" val="396704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 name="ZoneTexte 13"/>
          <p:cNvSpPr txBox="1"/>
          <p:nvPr userDrawn="1"/>
        </p:nvSpPr>
        <p:spPr>
          <a:xfrm>
            <a:off x="2286000" y="6396038"/>
            <a:ext cx="4572000" cy="400050"/>
          </a:xfrm>
          <a:prstGeom prst="rect">
            <a:avLst/>
          </a:prstGeom>
          <a:noFill/>
        </p:spPr>
        <p:txBody>
          <a:bodyPr>
            <a:spAutoFit/>
          </a:bodyPr>
          <a:lstStyle/>
          <a:p>
            <a:pPr algn="ctr" fontAlgn="auto">
              <a:spcBef>
                <a:spcPts val="0"/>
              </a:spcBef>
              <a:spcAft>
                <a:spcPts val="0"/>
              </a:spcAft>
              <a:defRPr/>
            </a:pPr>
            <a:r>
              <a:rPr lang="fr-FR" sz="2000" b="1" dirty="0">
                <a:solidFill>
                  <a:schemeClr val="bg1">
                    <a:lumMod val="65000"/>
                  </a:schemeClr>
                </a:solidFill>
                <a:latin typeface="+mn-lt"/>
                <a:cs typeface="+mn-cs"/>
              </a:rPr>
              <a:t>Séminaire du 14 mars 2019</a:t>
            </a:r>
          </a:p>
        </p:txBody>
      </p:sp>
      <p:sp>
        <p:nvSpPr>
          <p:cNvPr id="15" name="Forme libre 14"/>
          <p:cNvSpPr/>
          <p:nvPr userDrawn="1"/>
        </p:nvSpPr>
        <p:spPr>
          <a:xfrm>
            <a:off x="1142976" y="-24"/>
            <a:ext cx="8001024" cy="150019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3504"/>
              <a:gd name="connsiteX1" fmla="*/ 21600 w 21600"/>
              <a:gd name="connsiteY1" fmla="*/ 0 h 23504"/>
              <a:gd name="connsiteX2" fmla="*/ 21600 w 21600"/>
              <a:gd name="connsiteY2" fmla="*/ 17322 h 23504"/>
              <a:gd name="connsiteX3" fmla="*/ 10993 w 21600"/>
              <a:gd name="connsiteY3" fmla="*/ 16800 h 23504"/>
              <a:gd name="connsiteX4" fmla="*/ 0 w 21600"/>
              <a:gd name="connsiteY4" fmla="*/ 20172 h 23504"/>
              <a:gd name="connsiteX5" fmla="*/ 0 w 21600"/>
              <a:gd name="connsiteY5" fmla="*/ 0 h 2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3504">
                <a:moveTo>
                  <a:pt x="0" y="0"/>
                </a:moveTo>
                <a:lnTo>
                  <a:pt x="21600" y="0"/>
                </a:lnTo>
                <a:lnTo>
                  <a:pt x="21600" y="17322"/>
                </a:lnTo>
                <a:cubicBezTo>
                  <a:pt x="19837" y="20654"/>
                  <a:pt x="14593" y="16325"/>
                  <a:pt x="10993" y="16800"/>
                </a:cubicBezTo>
                <a:cubicBezTo>
                  <a:pt x="7393" y="17275"/>
                  <a:pt x="1837" y="23504"/>
                  <a:pt x="0" y="20172"/>
                </a:cubicBezTo>
                <a:lnTo>
                  <a:pt x="0" y="0"/>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sz="1800"/>
          </a:p>
        </p:txBody>
      </p:sp>
      <p:sp>
        <p:nvSpPr>
          <p:cNvPr id="16" name="ZoneTexte 15"/>
          <p:cNvSpPr txBox="1"/>
          <p:nvPr userDrawn="1"/>
        </p:nvSpPr>
        <p:spPr>
          <a:xfrm>
            <a:off x="1714480" y="55883"/>
            <a:ext cx="6929486" cy="1015663"/>
          </a:xfrm>
          <a:prstGeom prst="rect">
            <a:avLst/>
          </a:prstGeom>
          <a:noFill/>
        </p:spPr>
        <p:txBody>
          <a:bodyPr wrap="square">
            <a:spAutoFit/>
          </a:bodyPr>
          <a:lstStyle/>
          <a:p>
            <a:pPr algn="ctr" fontAlgn="auto">
              <a:spcBef>
                <a:spcPts val="0"/>
              </a:spcBef>
              <a:spcAft>
                <a:spcPts val="0"/>
              </a:spcAft>
              <a:defRPr/>
            </a:pPr>
            <a:r>
              <a:rPr lang="fr-FR" sz="3200" b="1" dirty="0">
                <a:solidFill>
                  <a:schemeClr val="tx1"/>
                </a:solidFill>
                <a:latin typeface="+mn-lt"/>
                <a:cs typeface="+mn-cs"/>
              </a:rPr>
              <a:t>BTS GTLA</a:t>
            </a:r>
          </a:p>
          <a:p>
            <a:pPr marL="0" indent="0" algn="ctr" fontAlgn="auto">
              <a:spcBef>
                <a:spcPts val="0"/>
              </a:spcBef>
              <a:spcAft>
                <a:spcPts val="0"/>
              </a:spcAft>
              <a:defRPr/>
            </a:pPr>
            <a:r>
              <a:rPr lang="fr-FR" sz="2800" b="1" dirty="0">
                <a:solidFill>
                  <a:schemeClr val="tx1"/>
                </a:solidFill>
                <a:latin typeface="+mn-lt"/>
                <a:cs typeface="+mn-cs"/>
              </a:rPr>
              <a:t>Gestion</a:t>
            </a:r>
            <a:r>
              <a:rPr lang="fr-FR" sz="2800" b="1" baseline="0" dirty="0">
                <a:solidFill>
                  <a:schemeClr val="tx1"/>
                </a:solidFill>
                <a:latin typeface="+mn-lt"/>
                <a:cs typeface="+mn-cs"/>
              </a:rPr>
              <a:t> des Transports et Logistique associée</a:t>
            </a:r>
            <a:endParaRPr lang="fr-FR" sz="2800" b="1" dirty="0">
              <a:solidFill>
                <a:schemeClr val="tx1"/>
              </a:solidFill>
              <a:latin typeface="+mn-lt"/>
              <a:cs typeface="+mn-cs"/>
            </a:endParaRPr>
          </a:p>
        </p:txBody>
      </p:sp>
      <p:pic>
        <p:nvPicPr>
          <p:cNvPr id="3" name="Image 2"/>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1975" y="6396038"/>
            <a:ext cx="1032669" cy="326038"/>
          </a:xfrm>
          <a:prstGeom prst="rect">
            <a:avLst/>
          </a:prstGeom>
        </p:spPr>
      </p:pic>
      <p:pic>
        <p:nvPicPr>
          <p:cNvPr id="2" name="Image 1"/>
          <p:cNvPicPr>
            <a:picLocks noChangeAspect="1"/>
          </p:cNvPicPr>
          <p:nvPr userDrawn="1"/>
        </p:nvPicPr>
        <p:blipFill>
          <a:blip r:embed="rId9"/>
          <a:stretch>
            <a:fillRect/>
          </a:stretch>
        </p:blipFill>
        <p:spPr>
          <a:xfrm>
            <a:off x="111975" y="102193"/>
            <a:ext cx="971600" cy="1285501"/>
          </a:xfrm>
          <a:prstGeom prst="rect">
            <a:avLst/>
          </a:prstGeom>
        </p:spPr>
      </p:pic>
    </p:spTree>
  </p:cSld>
  <p:clrMap bg1="lt1" tx1="dk1" bg2="lt2" tx2="dk2" accent1="accent1" accent2="accent2" accent3="accent3" accent4="accent4" accent5="accent5" accent6="accent6" hlink="hlink" folHlink="folHlink"/>
  <p:sldLayoutIdLst>
    <p:sldLayoutId id="2147483698" r:id="rId1"/>
    <p:sldLayoutId id="2147483702" r:id="rId2"/>
    <p:sldLayoutId id="2147483703" r:id="rId3"/>
    <p:sldLayoutId id="2147483699" r:id="rId4"/>
    <p:sldLayoutId id="2147483700" r:id="rId5"/>
    <p:sldLayoutId id="2147483704" r:id="rId6"/>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sch&#233;ma%20BTS%20TPL.docx"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28836"/>
            <a:ext cx="4572000" cy="2308324"/>
          </a:xfrm>
          <a:prstGeom prst="rect">
            <a:avLst/>
          </a:prstGeom>
        </p:spPr>
        <p:txBody>
          <a:bodyPr>
            <a:spAutoFit/>
          </a:bodyPr>
          <a:lstStyle/>
          <a:p>
            <a:pPr algn="ctr"/>
            <a:r>
              <a:rPr lang="fr-FR" dirty="0"/>
              <a:t>PNF du 14 mars </a:t>
            </a:r>
            <a:r>
              <a:rPr lang="fr-FR" dirty="0" smtClean="0"/>
              <a:t>2019</a:t>
            </a:r>
          </a:p>
          <a:p>
            <a:pPr algn="ctr"/>
            <a:endParaRPr lang="fr-FR" dirty="0"/>
          </a:p>
          <a:p>
            <a:pPr algn="ctr"/>
            <a:r>
              <a:rPr lang="fr-FR" dirty="0"/>
              <a:t>Lycée Hôtelier de </a:t>
            </a:r>
            <a:r>
              <a:rPr lang="fr-FR" dirty="0" smtClean="0"/>
              <a:t>Clichy</a:t>
            </a:r>
          </a:p>
          <a:p>
            <a:pPr algn="ctr"/>
            <a:endParaRPr lang="fr-FR" dirty="0"/>
          </a:p>
          <a:p>
            <a:pPr algn="ctr"/>
            <a:r>
              <a:rPr lang="fr-FR" dirty="0"/>
              <a:t>Présentation </a:t>
            </a:r>
            <a:r>
              <a:rPr lang="fr-FR" dirty="0" smtClean="0"/>
              <a:t>générale</a:t>
            </a:r>
          </a:p>
          <a:p>
            <a:pPr algn="ctr"/>
            <a:endParaRPr lang="fr-FR"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a:bodyPr>
          <a:lstStyle/>
          <a:p>
            <a:r>
              <a:rPr lang="fr-FR" dirty="0"/>
              <a:t>Les caractéristiques du nouveau </a:t>
            </a:r>
            <a:r>
              <a:rPr lang="fr-FR" dirty="0" smtClean="0"/>
              <a:t>BTS </a:t>
            </a:r>
            <a:r>
              <a:rPr lang="fr-FR" dirty="0"/>
              <a:t>GTLA</a:t>
            </a:r>
          </a:p>
          <a:p>
            <a:pPr lvl="1"/>
            <a:r>
              <a:rPr lang="fr-FR" dirty="0" smtClean="0"/>
              <a:t>Une structure très lisible autour de 4 blocs de compétences professionnelles ;</a:t>
            </a:r>
          </a:p>
          <a:p>
            <a:pPr lvl="1"/>
            <a:r>
              <a:rPr lang="fr-FR" dirty="0" smtClean="0"/>
              <a:t>Des compétences renforcées dans le domaine de la gestion, validées par une épreuve écrite ponctuelle ;</a:t>
            </a:r>
          </a:p>
          <a:p>
            <a:pPr lvl="1"/>
            <a:r>
              <a:rPr lang="fr-FR" dirty="0" smtClean="0"/>
              <a:t>L’introduction du nouvel enseignement de culture économique, juridique et managériale, ainsi que d’un enseignement de CEJM appliquée au transport.</a:t>
            </a:r>
          </a:p>
          <a:p>
            <a:pPr lvl="1"/>
            <a:r>
              <a:rPr lang="fr-FR" dirty="0" smtClean="0"/>
              <a:t>Un module d’approfondissement tourné vers la mobilité européenne ou vers un secteur particulier.</a:t>
            </a:r>
            <a:endParaRPr lang="fr-FR" dirty="0"/>
          </a:p>
        </p:txBody>
      </p:sp>
    </p:spTree>
    <p:extLst>
      <p:ext uri="{BB962C8B-B14F-4D97-AF65-F5344CB8AC3E}">
        <p14:creationId xmlns:p14="http://schemas.microsoft.com/office/powerpoint/2010/main" val="3266562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828661556"/>
              </p:ext>
            </p:extLst>
          </p:nvPr>
        </p:nvGraphicFramePr>
        <p:xfrm>
          <a:off x="971601" y="1772816"/>
          <a:ext cx="7128790" cy="4483999"/>
        </p:xfrm>
        <a:graphic>
          <a:graphicData uri="http://schemas.openxmlformats.org/drawingml/2006/table">
            <a:tbl>
              <a:tblPr firstRow="1" firstCol="1" bandRow="1"/>
              <a:tblGrid>
                <a:gridCol w="1651028">
                  <a:extLst>
                    <a:ext uri="{9D8B030D-6E8A-4147-A177-3AD203B41FA5}">
                      <a16:colId xmlns="" xmlns:a16="http://schemas.microsoft.com/office/drawing/2014/main" val="20000"/>
                    </a:ext>
                  </a:extLst>
                </a:gridCol>
                <a:gridCol w="4059134">
                  <a:extLst>
                    <a:ext uri="{9D8B030D-6E8A-4147-A177-3AD203B41FA5}">
                      <a16:colId xmlns="" xmlns:a16="http://schemas.microsoft.com/office/drawing/2014/main" val="20001"/>
                    </a:ext>
                  </a:extLst>
                </a:gridCol>
                <a:gridCol w="1418628">
                  <a:extLst>
                    <a:ext uri="{9D8B030D-6E8A-4147-A177-3AD203B41FA5}">
                      <a16:colId xmlns="" xmlns:a16="http://schemas.microsoft.com/office/drawing/2014/main" val="20002"/>
                    </a:ext>
                  </a:extLst>
                </a:gridCol>
              </a:tblGrid>
              <a:tr h="432048">
                <a:tc>
                  <a:txBody>
                    <a:bodyPr/>
                    <a:lstStyle/>
                    <a:p>
                      <a:pPr algn="ctr">
                        <a:lnSpc>
                          <a:spcPct val="115000"/>
                        </a:lnSpc>
                        <a:spcAft>
                          <a:spcPts val="0"/>
                        </a:spcAft>
                      </a:pPr>
                      <a:r>
                        <a:rPr lang="fr-FR" sz="1000" b="1" dirty="0">
                          <a:effectLst/>
                          <a:latin typeface="Arial"/>
                          <a:ea typeface="Times New Roman"/>
                          <a:cs typeface="Times New Roman"/>
                        </a:rPr>
                        <a:t>Activités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FR" sz="1000" b="1" dirty="0">
                          <a:effectLst/>
                          <a:latin typeface="Arial"/>
                          <a:ea typeface="Times New Roman"/>
                          <a:cs typeface="Times New Roman"/>
                        </a:rPr>
                        <a:t>Blocs de </a:t>
                      </a:r>
                      <a:r>
                        <a:rPr lang="fr-FR" sz="1000" b="1" dirty="0" smtClean="0">
                          <a:effectLst/>
                          <a:latin typeface="Arial"/>
                          <a:ea typeface="Times New Roman"/>
                          <a:cs typeface="Times New Roman"/>
                        </a:rPr>
                        <a:t>compétences professionnels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fr-FR" sz="1000" b="1" dirty="0">
                          <a:effectLst/>
                          <a:latin typeface="Arial"/>
                          <a:ea typeface="Times New Roman"/>
                          <a:cs typeface="Times New Roman"/>
                        </a:rPr>
                        <a:t>Unités</a:t>
                      </a:r>
                      <a:endParaRPr lang="fr-FR" sz="1000" dirty="0">
                        <a:effectLst/>
                        <a:latin typeface="Cambria"/>
                        <a:ea typeface="Times New Roman"/>
                        <a:cs typeface="Times New Roman"/>
                      </a:endParaRPr>
                    </a:p>
                  </a:txBody>
                  <a:tcPr marL="50492" marR="504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944276">
                <a:tc>
                  <a:txBody>
                    <a:bodyPr/>
                    <a:lstStyle/>
                    <a:p>
                      <a:pPr algn="ctr">
                        <a:lnSpc>
                          <a:spcPct val="115000"/>
                        </a:lnSpc>
                        <a:spcAft>
                          <a:spcPts val="0"/>
                        </a:spcAft>
                      </a:pPr>
                      <a:r>
                        <a:rPr lang="fr-FR" sz="1000" b="1" i="1" dirty="0">
                          <a:effectLst/>
                          <a:latin typeface="Arial"/>
                          <a:ea typeface="Times New Roman"/>
                          <a:cs typeface="Times New Roman"/>
                        </a:rPr>
                        <a:t>Pôle d’activités n° 1</a:t>
                      </a:r>
                      <a:endParaRPr lang="fr-FR" sz="1000" dirty="0">
                        <a:effectLst/>
                        <a:latin typeface="Cambria"/>
                        <a:ea typeface="Times New Roman"/>
                        <a:cs typeface="Times New Roman"/>
                      </a:endParaRPr>
                    </a:p>
                    <a:p>
                      <a:pPr algn="ctr">
                        <a:lnSpc>
                          <a:spcPct val="115000"/>
                        </a:lnSpc>
                        <a:spcAft>
                          <a:spcPts val="0"/>
                        </a:spcAft>
                      </a:pPr>
                      <a:r>
                        <a:rPr lang="fr-FR" sz="1000" b="1" i="1" dirty="0" smtClean="0">
                          <a:effectLst/>
                          <a:latin typeface="Arial"/>
                          <a:ea typeface="Times New Roman"/>
                          <a:cs typeface="Times New Roman"/>
                        </a:rPr>
                        <a:t>Mise </a:t>
                      </a:r>
                      <a:r>
                        <a:rPr lang="fr-FR" sz="1000" b="1" i="1" dirty="0">
                          <a:effectLst/>
                          <a:latin typeface="Arial"/>
                          <a:ea typeface="Times New Roman"/>
                          <a:cs typeface="Times New Roman"/>
                        </a:rPr>
                        <a:t>en œuvre d’opérations de transport et de prestations logistiques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000" b="1" i="1" dirty="0">
                          <a:effectLst/>
                          <a:latin typeface="Arial"/>
                          <a:ea typeface="Times New Roman"/>
                          <a:cs typeface="Times New Roman"/>
                        </a:rPr>
                        <a:t> </a:t>
                      </a:r>
                      <a:endParaRPr lang="fr-FR" sz="1000" dirty="0">
                        <a:effectLst/>
                        <a:latin typeface="Cambria"/>
                        <a:ea typeface="Times New Roman"/>
                        <a:cs typeface="Times New Roman"/>
                      </a:endParaRPr>
                    </a:p>
                    <a:p>
                      <a:pPr algn="ctr">
                        <a:lnSpc>
                          <a:spcPct val="115000"/>
                        </a:lnSpc>
                        <a:spcAft>
                          <a:spcPts val="0"/>
                        </a:spcAft>
                      </a:pPr>
                      <a:r>
                        <a:rPr lang="fr-FR" sz="1000" b="1" i="1" dirty="0">
                          <a:effectLst/>
                          <a:latin typeface="Arial"/>
                          <a:ea typeface="Times New Roman"/>
                          <a:cs typeface="Times New Roman"/>
                        </a:rPr>
                        <a:t>Bloc n° 1 – Mise en œuvre d’opérations de transport et de prestations logistiques</a:t>
                      </a:r>
                      <a:endParaRPr lang="fr-FR" sz="1000" dirty="0">
                        <a:effectLst/>
                        <a:latin typeface="Cambria"/>
                        <a:ea typeface="Times New Roman"/>
                        <a:cs typeface="Times New Roman"/>
                      </a:endParaRPr>
                    </a:p>
                    <a:p>
                      <a:pPr>
                        <a:lnSpc>
                          <a:spcPct val="115000"/>
                        </a:lnSpc>
                        <a:spcAft>
                          <a:spcPts val="0"/>
                        </a:spcAft>
                      </a:pPr>
                      <a:r>
                        <a:rPr lang="fr-FR" sz="1000" b="1" i="1" dirty="0">
                          <a:effectLst/>
                          <a:latin typeface="Arial"/>
                          <a:ea typeface="Times New Roman"/>
                          <a:cs typeface="Times New Roman"/>
                        </a:rPr>
                        <a:t> </a:t>
                      </a:r>
                      <a:endParaRPr lang="fr-FR" sz="1000" dirty="0">
                        <a:effectLst/>
                        <a:latin typeface="Cambria"/>
                        <a:ea typeface="Times New Roman"/>
                        <a:cs typeface="Times New Roman"/>
                      </a:endParaRPr>
                    </a:p>
                    <a:p>
                      <a:pPr marL="457200">
                        <a:lnSpc>
                          <a:spcPct val="115000"/>
                        </a:lnSpc>
                        <a:spcAft>
                          <a:spcPts val="0"/>
                        </a:spcAft>
                      </a:pPr>
                      <a:r>
                        <a:rPr lang="fr-FR" sz="1000" dirty="0">
                          <a:effectLst/>
                          <a:latin typeface="Arial"/>
                          <a:ea typeface="Cambria"/>
                          <a:cs typeface="Times New Roman"/>
                        </a:rPr>
                        <a:t> </a:t>
                      </a:r>
                      <a:endParaRPr lang="fr-FR" sz="1000" dirty="0">
                        <a:effectLst/>
                        <a:latin typeface="Cambria"/>
                        <a:ea typeface="Cambria"/>
                        <a:cs typeface="Times New Roman"/>
                      </a:endParaRPr>
                    </a:p>
                  </a:txBody>
                  <a:tcPr marL="50492" marR="504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91260" algn="r"/>
                        </a:tabLst>
                      </a:pPr>
                      <a:r>
                        <a:rPr lang="fr-FR" sz="1000" b="1">
                          <a:effectLst/>
                          <a:latin typeface="Arial"/>
                          <a:ea typeface="Times New Roman"/>
                          <a:cs typeface="Times New Roman"/>
                        </a:rPr>
                        <a:t>U4 – Mise en œuvre d’opérations de transport et de prestations logistiques</a:t>
                      </a:r>
                      <a:endParaRPr lang="fr-FR" sz="100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021256">
                <a:tc>
                  <a:txBody>
                    <a:bodyPr/>
                    <a:lstStyle/>
                    <a:p>
                      <a:pPr marL="21590" indent="-21590" algn="ctr">
                        <a:lnSpc>
                          <a:spcPct val="115000"/>
                        </a:lnSpc>
                        <a:spcAft>
                          <a:spcPts val="0"/>
                        </a:spcAft>
                        <a:tabLst>
                          <a:tab pos="1260475" algn="l"/>
                        </a:tabLst>
                      </a:pPr>
                      <a:r>
                        <a:rPr lang="fr-FR" sz="1000" b="1" i="1" dirty="0">
                          <a:effectLst/>
                          <a:latin typeface="Arial"/>
                          <a:ea typeface="Times New Roman"/>
                          <a:cs typeface="Times New Roman"/>
                        </a:rPr>
                        <a:t>Pôle d’activités n° 2</a:t>
                      </a:r>
                      <a:endParaRPr lang="fr-FR" sz="1000" dirty="0">
                        <a:effectLst/>
                        <a:latin typeface="Cambria"/>
                        <a:ea typeface="Times New Roman"/>
                        <a:cs typeface="Times New Roman"/>
                      </a:endParaRPr>
                    </a:p>
                    <a:p>
                      <a:pPr marL="21590" indent="-21590" algn="ctr">
                        <a:lnSpc>
                          <a:spcPct val="115000"/>
                        </a:lnSpc>
                        <a:spcAft>
                          <a:spcPts val="0"/>
                        </a:spcAft>
                        <a:tabLst>
                          <a:tab pos="1260475" algn="l"/>
                        </a:tabLst>
                      </a:pPr>
                      <a:r>
                        <a:rPr lang="fr-FR" sz="1000" b="1" i="1" dirty="0" smtClean="0">
                          <a:effectLst/>
                          <a:latin typeface="Arial"/>
                          <a:ea typeface="Times New Roman"/>
                          <a:cs typeface="Times New Roman"/>
                        </a:rPr>
                        <a:t>Conception </a:t>
                      </a:r>
                      <a:r>
                        <a:rPr lang="fr-FR" sz="1000" b="1" i="1" dirty="0">
                          <a:effectLst/>
                          <a:latin typeface="Arial"/>
                          <a:ea typeface="Times New Roman"/>
                          <a:cs typeface="Times New Roman"/>
                        </a:rPr>
                        <a:t>d’opérations de transport et de prestations logistiques </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8290" indent="-288290">
                        <a:lnSpc>
                          <a:spcPct val="115000"/>
                        </a:lnSpc>
                        <a:spcAft>
                          <a:spcPts val="0"/>
                        </a:spcAft>
                      </a:pPr>
                      <a:r>
                        <a:rPr lang="fr-FR" sz="1000" b="1" i="1" dirty="0">
                          <a:effectLst/>
                          <a:latin typeface="Arial"/>
                          <a:ea typeface="Times New Roman"/>
                          <a:cs typeface="Times New Roman"/>
                        </a:rPr>
                        <a:t> </a:t>
                      </a:r>
                      <a:endParaRPr lang="fr-FR" sz="1000" dirty="0">
                        <a:effectLst/>
                        <a:latin typeface="Cambria"/>
                        <a:ea typeface="Times New Roman"/>
                        <a:cs typeface="Times New Roman"/>
                      </a:endParaRPr>
                    </a:p>
                    <a:p>
                      <a:pPr marL="288290" indent="-288290" algn="ctr">
                        <a:lnSpc>
                          <a:spcPct val="115000"/>
                        </a:lnSpc>
                        <a:spcAft>
                          <a:spcPts val="0"/>
                        </a:spcAft>
                      </a:pPr>
                      <a:r>
                        <a:rPr lang="fr-FR" sz="1000" b="1" i="1" dirty="0">
                          <a:effectLst/>
                          <a:latin typeface="Arial"/>
                          <a:ea typeface="Times New Roman"/>
                          <a:cs typeface="Times New Roman"/>
                        </a:rPr>
                        <a:t>Bloc n° 2 – Conception d’opérations de transport et de prestations logistiques</a:t>
                      </a:r>
                      <a:endParaRPr lang="fr-FR" sz="1000" dirty="0">
                        <a:effectLst/>
                        <a:latin typeface="Cambria"/>
                        <a:ea typeface="Times New Roman"/>
                        <a:cs typeface="Times New Roman"/>
                      </a:endParaRPr>
                    </a:p>
                    <a:p>
                      <a:pPr marL="457200">
                        <a:lnSpc>
                          <a:spcPct val="115000"/>
                        </a:lnSpc>
                        <a:spcAft>
                          <a:spcPts val="0"/>
                        </a:spcAft>
                      </a:pPr>
                      <a:r>
                        <a:rPr lang="fr-FR" sz="1000" dirty="0">
                          <a:effectLst/>
                          <a:latin typeface="Arial"/>
                          <a:ea typeface="Cambria"/>
                          <a:cs typeface="Times New Roman"/>
                        </a:rPr>
                        <a:t> </a:t>
                      </a:r>
                      <a:endParaRPr lang="fr-FR" sz="1000" dirty="0">
                        <a:effectLst/>
                        <a:latin typeface="Cambria"/>
                        <a:ea typeface="Cambria"/>
                        <a:cs typeface="Times New Roman"/>
                      </a:endParaRPr>
                    </a:p>
                  </a:txBody>
                  <a:tcPr marL="50492" marR="504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000" b="1">
                          <a:effectLst/>
                          <a:latin typeface="Arial"/>
                          <a:ea typeface="Times New Roman"/>
                          <a:cs typeface="Times New Roman"/>
                        </a:rPr>
                        <a:t>U51 – Conception d’opérations de transport et de prestations logistiques</a:t>
                      </a:r>
                      <a:endParaRPr lang="fr-FR" sz="100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963664">
                <a:tc>
                  <a:txBody>
                    <a:bodyPr/>
                    <a:lstStyle/>
                    <a:p>
                      <a:pPr algn="ctr">
                        <a:lnSpc>
                          <a:spcPct val="115000"/>
                        </a:lnSpc>
                        <a:spcAft>
                          <a:spcPts val="0"/>
                        </a:spcAft>
                        <a:tabLst>
                          <a:tab pos="344805" algn="l"/>
                        </a:tabLst>
                      </a:pPr>
                      <a:r>
                        <a:rPr lang="fr-FR" sz="1000" b="1" i="1" dirty="0">
                          <a:effectLst/>
                          <a:latin typeface="Arial"/>
                          <a:ea typeface="Times New Roman"/>
                          <a:cs typeface="Times New Roman"/>
                        </a:rPr>
                        <a:t>Pôle d’activités n° 3</a:t>
                      </a:r>
                      <a:endParaRPr lang="fr-FR" sz="1000" dirty="0">
                        <a:effectLst/>
                        <a:latin typeface="Cambria"/>
                        <a:ea typeface="Times New Roman"/>
                        <a:cs typeface="Times New Roman"/>
                      </a:endParaRPr>
                    </a:p>
                    <a:p>
                      <a:pPr algn="ctr">
                        <a:lnSpc>
                          <a:spcPct val="115000"/>
                        </a:lnSpc>
                        <a:spcAft>
                          <a:spcPts val="0"/>
                        </a:spcAft>
                        <a:tabLst>
                          <a:tab pos="344805" algn="l"/>
                        </a:tabLst>
                      </a:pPr>
                      <a:r>
                        <a:rPr lang="fr-FR" sz="1000" b="1" i="1" dirty="0" smtClean="0">
                          <a:effectLst/>
                          <a:latin typeface="Arial"/>
                          <a:ea typeface="Times New Roman"/>
                          <a:cs typeface="Times New Roman"/>
                        </a:rPr>
                        <a:t>Analyse </a:t>
                      </a:r>
                      <a:r>
                        <a:rPr lang="fr-FR" sz="1000" b="1" i="1" dirty="0">
                          <a:effectLst/>
                          <a:latin typeface="Arial"/>
                          <a:ea typeface="Times New Roman"/>
                          <a:cs typeface="Times New Roman"/>
                        </a:rPr>
                        <a:t>de la performance d’une activité de transport et de prestations logistiques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8290" indent="-288290">
                        <a:lnSpc>
                          <a:spcPct val="115000"/>
                        </a:lnSpc>
                        <a:spcAft>
                          <a:spcPts val="0"/>
                        </a:spcAft>
                      </a:pPr>
                      <a:r>
                        <a:rPr lang="fr-FR" sz="1000" b="1" i="1">
                          <a:effectLst/>
                          <a:latin typeface="Arial"/>
                          <a:ea typeface="Times New Roman"/>
                          <a:cs typeface="Times New Roman"/>
                        </a:rPr>
                        <a:t> </a:t>
                      </a:r>
                      <a:endParaRPr lang="fr-FR" sz="1000">
                        <a:effectLst/>
                        <a:latin typeface="Cambria"/>
                        <a:ea typeface="Times New Roman"/>
                        <a:cs typeface="Times New Roman"/>
                      </a:endParaRPr>
                    </a:p>
                    <a:p>
                      <a:pPr marL="288290" indent="-288290" algn="ctr">
                        <a:lnSpc>
                          <a:spcPct val="115000"/>
                        </a:lnSpc>
                        <a:spcAft>
                          <a:spcPts val="0"/>
                        </a:spcAft>
                      </a:pPr>
                      <a:r>
                        <a:rPr lang="fr-FR" sz="1000" b="1" i="1">
                          <a:effectLst/>
                          <a:latin typeface="Arial"/>
                          <a:ea typeface="Times New Roman"/>
                          <a:cs typeface="Times New Roman"/>
                        </a:rPr>
                        <a:t>Bloc n° 3 - Analyse de la performance d’une activité de transport et de prestations logistiques </a:t>
                      </a:r>
                      <a:endParaRPr lang="fr-FR" sz="1000">
                        <a:effectLst/>
                        <a:latin typeface="Cambria"/>
                        <a:ea typeface="Times New Roman"/>
                        <a:cs typeface="Times New Roman"/>
                      </a:endParaRPr>
                    </a:p>
                    <a:p>
                      <a:pPr marL="457200">
                        <a:lnSpc>
                          <a:spcPct val="115000"/>
                        </a:lnSpc>
                        <a:spcAft>
                          <a:spcPts val="0"/>
                        </a:spcAft>
                      </a:pPr>
                      <a:r>
                        <a:rPr lang="fr-FR" sz="1000">
                          <a:effectLst/>
                          <a:latin typeface="Arial"/>
                          <a:ea typeface="Cambria"/>
                          <a:cs typeface="Times New Roman"/>
                        </a:rPr>
                        <a:t> </a:t>
                      </a:r>
                      <a:endParaRPr lang="fr-FR" sz="1000">
                        <a:effectLst/>
                        <a:latin typeface="Cambria"/>
                        <a:ea typeface="Cambria"/>
                        <a:cs typeface="Times New Roman"/>
                      </a:endParaRPr>
                    </a:p>
                  </a:txBody>
                  <a:tcPr marL="50492" marR="504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000" b="1">
                          <a:effectLst/>
                          <a:latin typeface="Arial"/>
                          <a:ea typeface="Times New Roman"/>
                          <a:cs typeface="Times New Roman"/>
                        </a:rPr>
                        <a:t>U52 - Analyse de la performance d’une activité de transport et de prestations logistiques</a:t>
                      </a:r>
                      <a:endParaRPr lang="fr-FR" sz="100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122755">
                <a:tc>
                  <a:txBody>
                    <a:bodyPr/>
                    <a:lstStyle/>
                    <a:p>
                      <a:pPr algn="ctr">
                        <a:lnSpc>
                          <a:spcPct val="115000"/>
                        </a:lnSpc>
                        <a:spcAft>
                          <a:spcPts val="0"/>
                        </a:spcAft>
                        <a:tabLst>
                          <a:tab pos="344805" algn="l"/>
                        </a:tabLst>
                      </a:pPr>
                      <a:r>
                        <a:rPr lang="fr-FR" sz="1000" b="1" i="1" dirty="0">
                          <a:effectLst/>
                          <a:latin typeface="Arial"/>
                          <a:ea typeface="Times New Roman"/>
                          <a:cs typeface="Times New Roman"/>
                        </a:rPr>
                        <a:t>Pôle d’activités n° 4</a:t>
                      </a:r>
                      <a:endParaRPr lang="fr-FR" sz="1000" dirty="0">
                        <a:effectLst/>
                        <a:latin typeface="Cambria"/>
                        <a:ea typeface="Times New Roman"/>
                        <a:cs typeface="Times New Roman"/>
                      </a:endParaRPr>
                    </a:p>
                    <a:p>
                      <a:pPr algn="ctr">
                        <a:lnSpc>
                          <a:spcPct val="115000"/>
                        </a:lnSpc>
                        <a:spcAft>
                          <a:spcPts val="0"/>
                        </a:spcAft>
                        <a:tabLst>
                          <a:tab pos="344805" algn="l"/>
                        </a:tabLst>
                      </a:pPr>
                      <a:r>
                        <a:rPr lang="fr-FR" sz="1000" b="1" i="1" dirty="0">
                          <a:effectLst/>
                          <a:latin typeface="Arial"/>
                          <a:ea typeface="Times New Roman"/>
                          <a:cs typeface="Times New Roman"/>
                        </a:rPr>
                        <a:t> </a:t>
                      </a:r>
                      <a:r>
                        <a:rPr lang="fr-FR" sz="1000" b="1" i="1" dirty="0" smtClean="0">
                          <a:effectLst/>
                          <a:latin typeface="Arial"/>
                          <a:ea typeface="Times New Roman"/>
                          <a:cs typeface="Times New Roman"/>
                        </a:rPr>
                        <a:t>Pérennisation </a:t>
                      </a:r>
                      <a:r>
                        <a:rPr lang="fr-FR" sz="1000" b="1" i="1" dirty="0">
                          <a:effectLst/>
                          <a:latin typeface="Arial"/>
                          <a:ea typeface="Times New Roman"/>
                          <a:cs typeface="Times New Roman"/>
                        </a:rPr>
                        <a:t>et développement de l’activité de transport et de prestations logistiques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8290" indent="-288290">
                        <a:lnSpc>
                          <a:spcPct val="115000"/>
                        </a:lnSpc>
                        <a:spcAft>
                          <a:spcPts val="0"/>
                        </a:spcAft>
                      </a:pPr>
                      <a:r>
                        <a:rPr lang="fr-FR" sz="1000" b="1" i="1">
                          <a:effectLst/>
                          <a:latin typeface="Arial"/>
                          <a:ea typeface="Times New Roman"/>
                          <a:cs typeface="Times New Roman"/>
                        </a:rPr>
                        <a:t> </a:t>
                      </a:r>
                      <a:endParaRPr lang="fr-FR" sz="1000">
                        <a:effectLst/>
                        <a:latin typeface="Cambria"/>
                        <a:ea typeface="Times New Roman"/>
                        <a:cs typeface="Times New Roman"/>
                      </a:endParaRPr>
                    </a:p>
                    <a:p>
                      <a:pPr marL="288290" indent="-288290" algn="ctr">
                        <a:lnSpc>
                          <a:spcPct val="115000"/>
                        </a:lnSpc>
                        <a:spcAft>
                          <a:spcPts val="0"/>
                        </a:spcAft>
                      </a:pPr>
                      <a:r>
                        <a:rPr lang="fr-FR" sz="1000" b="1" i="1">
                          <a:effectLst/>
                          <a:latin typeface="Arial"/>
                          <a:ea typeface="Times New Roman"/>
                          <a:cs typeface="Times New Roman"/>
                        </a:rPr>
                        <a:t>Bloc n° 4 - Pérennisation et développement de l’activité de transport et de prestations logistiques </a:t>
                      </a:r>
                      <a:endParaRPr lang="fr-FR" sz="1000">
                        <a:effectLst/>
                        <a:latin typeface="Cambria"/>
                        <a:ea typeface="Times New Roman"/>
                        <a:cs typeface="Times New Roman"/>
                      </a:endParaRPr>
                    </a:p>
                    <a:p>
                      <a:pPr marL="342900" lvl="0" indent="-342900">
                        <a:lnSpc>
                          <a:spcPct val="115000"/>
                        </a:lnSpc>
                        <a:spcAft>
                          <a:spcPts val="0"/>
                        </a:spcAft>
                        <a:buFont typeface="Arial"/>
                        <a:buChar char="-"/>
                      </a:pPr>
                      <a:r>
                        <a:rPr lang="fr-FR" sz="1000">
                          <a:effectLst/>
                          <a:latin typeface="Arial"/>
                          <a:ea typeface="Cambria"/>
                          <a:cs typeface="Times New Roman"/>
                        </a:rPr>
                        <a:t> </a:t>
                      </a:r>
                      <a:endParaRPr lang="fr-FR" sz="1000">
                        <a:effectLst/>
                        <a:latin typeface="Cambria"/>
                        <a:ea typeface="Cambria"/>
                        <a:cs typeface="Times New Roman"/>
                      </a:endParaRPr>
                    </a:p>
                  </a:txBody>
                  <a:tcPr marL="50492" marR="504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000" b="1" dirty="0">
                          <a:effectLst/>
                          <a:latin typeface="Arial"/>
                          <a:ea typeface="Times New Roman"/>
                          <a:cs typeface="Times New Roman"/>
                        </a:rPr>
                        <a:t>U6 - Pérennisation et développement de l’activité de transport et de prestations logistiques</a:t>
                      </a:r>
                      <a:endParaRPr lang="fr-FR" sz="1000" dirty="0">
                        <a:effectLst/>
                        <a:latin typeface="Cambria"/>
                        <a:ea typeface="Times New Roman"/>
                        <a:cs typeface="Times New Roman"/>
                      </a:endParaRPr>
                    </a:p>
                  </a:txBody>
                  <a:tcPr marL="50492" marR="50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897010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extLst>
              <p:ext uri="{D42A27DB-BD31-4B8C-83A1-F6EECF244321}">
                <p14:modId xmlns:p14="http://schemas.microsoft.com/office/powerpoint/2010/main" val="3387238035"/>
              </p:ext>
            </p:extLst>
          </p:nvPr>
        </p:nvGraphicFramePr>
        <p:xfrm>
          <a:off x="467544" y="2204863"/>
          <a:ext cx="7812856" cy="3816425"/>
        </p:xfrm>
        <a:graphic>
          <a:graphicData uri="http://schemas.openxmlformats.org/drawingml/2006/table">
            <a:tbl>
              <a:tblPr firstRow="1" firstCol="1" bandRow="1"/>
              <a:tblGrid>
                <a:gridCol w="5789486">
                  <a:extLst>
                    <a:ext uri="{9D8B030D-6E8A-4147-A177-3AD203B41FA5}">
                      <a16:colId xmlns="" xmlns:a16="http://schemas.microsoft.com/office/drawing/2014/main" val="20000"/>
                    </a:ext>
                  </a:extLst>
                </a:gridCol>
                <a:gridCol w="2023370">
                  <a:extLst>
                    <a:ext uri="{9D8B030D-6E8A-4147-A177-3AD203B41FA5}">
                      <a16:colId xmlns="" xmlns:a16="http://schemas.microsoft.com/office/drawing/2014/main" val="20001"/>
                    </a:ext>
                  </a:extLst>
                </a:gridCol>
              </a:tblGrid>
              <a:tr h="981690">
                <a:tc>
                  <a:txBody>
                    <a:bodyPr/>
                    <a:lstStyle/>
                    <a:p>
                      <a:pPr marL="288290" indent="-288290">
                        <a:lnSpc>
                          <a:spcPct val="115000"/>
                        </a:lnSpc>
                        <a:spcAft>
                          <a:spcPts val="0"/>
                        </a:spcAft>
                      </a:pPr>
                      <a:r>
                        <a:rPr lang="fr-FR" sz="1200" b="1" i="1" dirty="0">
                          <a:effectLst/>
                          <a:latin typeface="Arial"/>
                          <a:ea typeface="Times New Roman"/>
                          <a:cs typeface="Times New Roman"/>
                        </a:rPr>
                        <a:t> </a:t>
                      </a:r>
                      <a:endParaRPr lang="fr-FR" sz="1200" dirty="0">
                        <a:effectLst/>
                        <a:latin typeface="Cambria"/>
                        <a:ea typeface="Times New Roman"/>
                        <a:cs typeface="Times New Roman"/>
                      </a:endParaRPr>
                    </a:p>
                    <a:p>
                      <a:pPr marL="425450" indent="-269875" algn="ctr">
                        <a:lnSpc>
                          <a:spcPct val="115000"/>
                        </a:lnSpc>
                        <a:spcAft>
                          <a:spcPts val="0"/>
                        </a:spcAft>
                      </a:pPr>
                      <a:r>
                        <a:rPr lang="fr-FR" sz="1200" b="1" i="1" dirty="0">
                          <a:effectLst/>
                          <a:latin typeface="Arial"/>
                          <a:ea typeface="Times New Roman"/>
                          <a:cs typeface="Times New Roman"/>
                        </a:rPr>
                        <a:t>Bloc n° 5 - Culture générale et expression</a:t>
                      </a:r>
                      <a:endParaRPr lang="fr-FR" sz="1200" dirty="0">
                        <a:effectLst/>
                        <a:latin typeface="Cambria"/>
                        <a:ea typeface="Times New Roman"/>
                        <a:cs typeface="Times New Roman"/>
                      </a:endParaRPr>
                    </a:p>
                    <a:p>
                      <a:pPr marL="425450" indent="-269875">
                        <a:lnSpc>
                          <a:spcPct val="115000"/>
                        </a:lnSpc>
                        <a:spcAft>
                          <a:spcPts val="0"/>
                        </a:spcAft>
                      </a:pPr>
                      <a:r>
                        <a:rPr lang="fr-FR" sz="1200" b="1" i="1" dirty="0">
                          <a:effectLst/>
                          <a:latin typeface="Arial"/>
                          <a:ea typeface="Times New Roman"/>
                          <a:cs typeface="Times New Roman"/>
                        </a:rPr>
                        <a:t> </a:t>
                      </a:r>
                      <a:endParaRPr lang="fr-FR" sz="1200" dirty="0">
                        <a:effectLst/>
                        <a:latin typeface="Cambria"/>
                        <a:ea typeface="Times New Roman"/>
                        <a:cs typeface="Times New Roman"/>
                      </a:endParaRPr>
                    </a:p>
                    <a:p>
                      <a:pPr marL="342900" lvl="0" indent="-342900">
                        <a:lnSpc>
                          <a:spcPct val="115000"/>
                        </a:lnSpc>
                        <a:spcAft>
                          <a:spcPts val="0"/>
                        </a:spcAft>
                        <a:buFont typeface="Arial"/>
                        <a:buChar char="-"/>
                      </a:pPr>
                      <a:r>
                        <a:rPr lang="fr-FR" sz="1200" dirty="0">
                          <a:solidFill>
                            <a:srgbClr val="00B0F0"/>
                          </a:solidFill>
                          <a:effectLst/>
                          <a:latin typeface="Arial"/>
                          <a:ea typeface="Cambria"/>
                          <a:cs typeface="Times New Roman"/>
                        </a:rPr>
                        <a:t> </a:t>
                      </a:r>
                      <a:endParaRPr lang="fr-FR" sz="1200" dirty="0">
                        <a:effectLst/>
                        <a:latin typeface="Cambria"/>
                        <a:ea typeface="Cambria"/>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effectLst/>
                          <a:latin typeface="Arial"/>
                          <a:ea typeface="Times New Roman"/>
                          <a:cs typeface="Times New Roman"/>
                        </a:rPr>
                        <a:t>U1 - Culture générale et expression</a:t>
                      </a:r>
                      <a:endParaRPr lang="fr-FR" sz="1200">
                        <a:effectLst/>
                        <a:latin typeface="Cambria"/>
                        <a:ea typeface="Times New Roman"/>
                        <a:cs typeface="Times New Roman"/>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031816">
                <a:tc>
                  <a:txBody>
                    <a:bodyPr/>
                    <a:lstStyle/>
                    <a:p>
                      <a:pPr marL="288290" indent="-288290" algn="ctr">
                        <a:lnSpc>
                          <a:spcPct val="115000"/>
                        </a:lnSpc>
                        <a:spcAft>
                          <a:spcPts val="0"/>
                        </a:spcAft>
                      </a:pPr>
                      <a:r>
                        <a:rPr lang="fr-FR" sz="1200" b="1" i="1" dirty="0">
                          <a:effectLst/>
                          <a:latin typeface="Arial"/>
                          <a:ea typeface="Times New Roman"/>
                          <a:cs typeface="Times New Roman"/>
                        </a:rPr>
                        <a:t> </a:t>
                      </a:r>
                      <a:endParaRPr lang="fr-FR" sz="1200" dirty="0">
                        <a:effectLst/>
                        <a:latin typeface="Cambria"/>
                        <a:ea typeface="Times New Roman"/>
                        <a:cs typeface="Times New Roman"/>
                      </a:endParaRPr>
                    </a:p>
                    <a:p>
                      <a:pPr marL="424815" indent="-288290" algn="ctr">
                        <a:lnSpc>
                          <a:spcPct val="115000"/>
                        </a:lnSpc>
                        <a:spcAft>
                          <a:spcPts val="0"/>
                        </a:spcAft>
                      </a:pPr>
                      <a:r>
                        <a:rPr lang="fr-FR" sz="1200" b="1" i="1" dirty="0">
                          <a:effectLst/>
                          <a:latin typeface="Arial"/>
                          <a:ea typeface="Times New Roman"/>
                          <a:cs typeface="Times New Roman"/>
                        </a:rPr>
                        <a:t>Bloc n° 6 - Langue vivante étrangère (écrit) </a:t>
                      </a:r>
                      <a:endParaRPr lang="fr-FR" sz="1200" dirty="0">
                        <a:effectLst/>
                        <a:latin typeface="Cambria"/>
                        <a:ea typeface="Times New Roman"/>
                        <a:cs typeface="Times New Roman"/>
                      </a:endParaRPr>
                    </a:p>
                    <a:p>
                      <a:pPr marL="424815" indent="-288290" algn="ctr">
                        <a:lnSpc>
                          <a:spcPct val="115000"/>
                        </a:lnSpc>
                        <a:spcAft>
                          <a:spcPts val="0"/>
                        </a:spcAft>
                      </a:pPr>
                      <a:r>
                        <a:rPr lang="fr-FR" sz="1200" b="1" i="1" dirty="0">
                          <a:effectLst/>
                          <a:latin typeface="Arial"/>
                          <a:ea typeface="Times New Roman"/>
                          <a:cs typeface="Times New Roman"/>
                        </a:rPr>
                        <a:t> </a:t>
                      </a:r>
                      <a:endParaRPr lang="fr-FR" sz="1200" dirty="0">
                        <a:effectLst/>
                        <a:latin typeface="Cambria"/>
                        <a:ea typeface="Times New Roman"/>
                        <a:cs typeface="Times New Roman"/>
                      </a:endParaRPr>
                    </a:p>
                    <a:p>
                      <a:pPr marL="457200">
                        <a:lnSpc>
                          <a:spcPct val="115000"/>
                        </a:lnSpc>
                        <a:spcAft>
                          <a:spcPts val="0"/>
                        </a:spcAft>
                      </a:pPr>
                      <a:r>
                        <a:rPr lang="fr-FR" sz="1200" dirty="0">
                          <a:effectLst/>
                          <a:latin typeface="Arial"/>
                          <a:ea typeface="Cambria"/>
                          <a:cs typeface="Times New Roman"/>
                        </a:rPr>
                        <a:t> </a:t>
                      </a:r>
                      <a:endParaRPr lang="fr-FR" sz="1200" dirty="0">
                        <a:effectLst/>
                        <a:latin typeface="Cambria"/>
                        <a:ea typeface="Cambria"/>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0830" indent="-288290" algn="ctr">
                        <a:lnSpc>
                          <a:spcPct val="115000"/>
                        </a:lnSpc>
                        <a:spcAft>
                          <a:spcPts val="0"/>
                        </a:spcAft>
                      </a:pPr>
                      <a:r>
                        <a:rPr lang="fr-FR" sz="1200" b="1">
                          <a:solidFill>
                            <a:srgbClr val="000000"/>
                          </a:solidFill>
                          <a:effectLst/>
                          <a:latin typeface="Arial"/>
                          <a:ea typeface="Times New Roman"/>
                          <a:cs typeface="Times New Roman"/>
                        </a:rPr>
                        <a:t>U21 - Compréhension de l’écrit et expression écrite</a:t>
                      </a:r>
                      <a:endParaRPr lang="fr-FR" sz="1200">
                        <a:effectLst/>
                        <a:latin typeface="Cambria"/>
                        <a:ea typeface="Times New Roman"/>
                        <a:cs typeface="Times New Roman"/>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773683">
                <a:tc>
                  <a:txBody>
                    <a:bodyPr/>
                    <a:lstStyle/>
                    <a:p>
                      <a:pPr marL="424815" indent="-288290" algn="ctr">
                        <a:lnSpc>
                          <a:spcPct val="115000"/>
                        </a:lnSpc>
                        <a:spcAft>
                          <a:spcPts val="0"/>
                        </a:spcAft>
                      </a:pPr>
                      <a:r>
                        <a:rPr lang="fr-FR" sz="1200" b="1" i="1" dirty="0">
                          <a:effectLst/>
                          <a:latin typeface="Arial"/>
                          <a:ea typeface="Times New Roman"/>
                          <a:cs typeface="Times New Roman"/>
                        </a:rPr>
                        <a:t> </a:t>
                      </a:r>
                      <a:endParaRPr lang="fr-FR" sz="1200" dirty="0">
                        <a:effectLst/>
                        <a:latin typeface="Cambria"/>
                        <a:ea typeface="Times New Roman"/>
                        <a:cs typeface="Times New Roman"/>
                      </a:endParaRPr>
                    </a:p>
                    <a:p>
                      <a:pPr marL="424815" indent="-288290" algn="ctr">
                        <a:lnSpc>
                          <a:spcPct val="115000"/>
                        </a:lnSpc>
                        <a:spcAft>
                          <a:spcPts val="0"/>
                        </a:spcAft>
                      </a:pPr>
                      <a:r>
                        <a:rPr lang="fr-FR" sz="1200" b="1" i="1" dirty="0">
                          <a:effectLst/>
                          <a:latin typeface="Arial"/>
                          <a:ea typeface="Times New Roman"/>
                          <a:cs typeface="Times New Roman"/>
                        </a:rPr>
                        <a:t>Bloc n° 7 – Langue vivante étrangère (oral)</a:t>
                      </a:r>
                      <a:endParaRPr lang="fr-FR" sz="1200" dirty="0">
                        <a:effectLst/>
                        <a:latin typeface="Cambria"/>
                        <a:ea typeface="Times New Roman"/>
                        <a:cs typeface="Times New Roman"/>
                      </a:endParaRPr>
                    </a:p>
                    <a:p>
                      <a:pPr>
                        <a:lnSpc>
                          <a:spcPct val="115000"/>
                        </a:lnSpc>
                      </a:pPr>
                      <a:r>
                        <a:rPr lang="fr-FR" sz="1200" dirty="0">
                          <a:effectLst/>
                          <a:latin typeface="Arial"/>
                        </a:rPr>
                        <a:t> </a:t>
                      </a:r>
                      <a:endParaRPr lang="fr-FR" sz="1200" dirty="0">
                        <a:effectLst/>
                        <a:latin typeface="Calibri"/>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effectLst/>
                          <a:latin typeface="Arial"/>
                          <a:ea typeface="Times New Roman"/>
                          <a:cs typeface="Times New Roman"/>
                        </a:rPr>
                        <a:t>U22 - Production orale en continu et interaction</a:t>
                      </a:r>
                      <a:endParaRPr lang="fr-FR" sz="1200">
                        <a:effectLst/>
                        <a:latin typeface="Cambria"/>
                        <a:ea typeface="Times New Roman"/>
                        <a:cs typeface="Times New Roman"/>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029236">
                <a:tc>
                  <a:txBody>
                    <a:bodyPr/>
                    <a:lstStyle/>
                    <a:p>
                      <a:pPr marL="201930" algn="ctr">
                        <a:lnSpc>
                          <a:spcPct val="115000"/>
                        </a:lnSpc>
                        <a:spcAft>
                          <a:spcPts val="0"/>
                        </a:spcAft>
                      </a:pPr>
                      <a:r>
                        <a:rPr lang="fr-FR" sz="1200" b="1" i="1" dirty="0">
                          <a:effectLst/>
                          <a:latin typeface="Arial"/>
                          <a:ea typeface="Cambria"/>
                          <a:cs typeface="Times New Roman"/>
                        </a:rPr>
                        <a:t> </a:t>
                      </a:r>
                      <a:endParaRPr lang="fr-FR" sz="1200" dirty="0">
                        <a:effectLst/>
                        <a:latin typeface="Cambria"/>
                        <a:ea typeface="Cambria"/>
                        <a:cs typeface="Times New Roman"/>
                      </a:endParaRPr>
                    </a:p>
                    <a:p>
                      <a:pPr marL="201930" algn="ctr">
                        <a:lnSpc>
                          <a:spcPct val="115000"/>
                        </a:lnSpc>
                        <a:spcAft>
                          <a:spcPts val="0"/>
                        </a:spcAft>
                      </a:pPr>
                      <a:r>
                        <a:rPr lang="fr-FR" sz="1200" b="1" i="1" dirty="0">
                          <a:effectLst/>
                          <a:latin typeface="Arial"/>
                          <a:ea typeface="Cambria"/>
                          <a:cs typeface="Times New Roman"/>
                        </a:rPr>
                        <a:t>Bloc n° 8 - Culture économique, juridique et managériale </a:t>
                      </a:r>
                      <a:endParaRPr lang="fr-FR" sz="1200" dirty="0">
                        <a:effectLst/>
                        <a:latin typeface="Cambria"/>
                        <a:ea typeface="Cambria"/>
                        <a:cs typeface="Times New Roman"/>
                      </a:endParaRPr>
                    </a:p>
                    <a:p>
                      <a:pPr marL="457200">
                        <a:lnSpc>
                          <a:spcPct val="115000"/>
                        </a:lnSpc>
                        <a:spcAft>
                          <a:spcPts val="0"/>
                        </a:spcAft>
                      </a:pPr>
                      <a:r>
                        <a:rPr lang="fr-FR" sz="1200" dirty="0">
                          <a:effectLst/>
                          <a:latin typeface="Arial"/>
                          <a:ea typeface="Cambria"/>
                          <a:cs typeface="Times New Roman"/>
                        </a:rPr>
                        <a:t> </a:t>
                      </a:r>
                      <a:endParaRPr lang="fr-FR" sz="1200" dirty="0">
                        <a:effectLst/>
                        <a:latin typeface="Cambria"/>
                        <a:ea typeface="Cambria"/>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dirty="0">
                          <a:effectLst/>
                          <a:latin typeface="Arial"/>
                          <a:ea typeface="Times New Roman"/>
                          <a:cs typeface="Times New Roman"/>
                        </a:rPr>
                        <a:t>U3 - Culture économique juridique et managériale</a:t>
                      </a:r>
                      <a:endParaRPr lang="fr-FR" sz="1200" dirty="0">
                        <a:effectLst/>
                        <a:latin typeface="Cambria"/>
                        <a:ea typeface="Times New Roman"/>
                        <a:cs typeface="Times New Roman"/>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966" y="1340768"/>
            <a:ext cx="827246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021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570169622"/>
              </p:ext>
            </p:extLst>
          </p:nvPr>
        </p:nvGraphicFramePr>
        <p:xfrm>
          <a:off x="1331640" y="1628800"/>
          <a:ext cx="6553001" cy="4755307"/>
        </p:xfrm>
        <a:graphic>
          <a:graphicData uri="http://schemas.openxmlformats.org/drawingml/2006/table">
            <a:tbl>
              <a:tblPr/>
              <a:tblGrid>
                <a:gridCol w="1568776">
                  <a:extLst>
                    <a:ext uri="{9D8B030D-6E8A-4147-A177-3AD203B41FA5}">
                      <a16:colId xmlns="" xmlns:a16="http://schemas.microsoft.com/office/drawing/2014/main" val="20000"/>
                    </a:ext>
                  </a:extLst>
                </a:gridCol>
                <a:gridCol w="436866">
                  <a:extLst>
                    <a:ext uri="{9D8B030D-6E8A-4147-A177-3AD203B41FA5}">
                      <a16:colId xmlns="" xmlns:a16="http://schemas.microsoft.com/office/drawing/2014/main" val="20001"/>
                    </a:ext>
                  </a:extLst>
                </a:gridCol>
                <a:gridCol w="410571">
                  <a:extLst>
                    <a:ext uri="{9D8B030D-6E8A-4147-A177-3AD203B41FA5}">
                      <a16:colId xmlns="" xmlns:a16="http://schemas.microsoft.com/office/drawing/2014/main" val="20002"/>
                    </a:ext>
                  </a:extLst>
                </a:gridCol>
                <a:gridCol w="610777">
                  <a:extLst>
                    <a:ext uri="{9D8B030D-6E8A-4147-A177-3AD203B41FA5}">
                      <a16:colId xmlns="" xmlns:a16="http://schemas.microsoft.com/office/drawing/2014/main" val="20003"/>
                    </a:ext>
                  </a:extLst>
                </a:gridCol>
                <a:gridCol w="710581">
                  <a:extLst>
                    <a:ext uri="{9D8B030D-6E8A-4147-A177-3AD203B41FA5}">
                      <a16:colId xmlns="" xmlns:a16="http://schemas.microsoft.com/office/drawing/2014/main" val="20004"/>
                    </a:ext>
                  </a:extLst>
                </a:gridCol>
                <a:gridCol w="696238">
                  <a:extLst>
                    <a:ext uri="{9D8B030D-6E8A-4147-A177-3AD203B41FA5}">
                      <a16:colId xmlns="" xmlns:a16="http://schemas.microsoft.com/office/drawing/2014/main" val="20005"/>
                    </a:ext>
                  </a:extLst>
                </a:gridCol>
                <a:gridCol w="484677">
                  <a:extLst>
                    <a:ext uri="{9D8B030D-6E8A-4147-A177-3AD203B41FA5}">
                      <a16:colId xmlns="" xmlns:a16="http://schemas.microsoft.com/office/drawing/2014/main" val="20006"/>
                    </a:ext>
                  </a:extLst>
                </a:gridCol>
                <a:gridCol w="859988">
                  <a:extLst>
                    <a:ext uri="{9D8B030D-6E8A-4147-A177-3AD203B41FA5}">
                      <a16:colId xmlns="" xmlns:a16="http://schemas.microsoft.com/office/drawing/2014/main" val="20007"/>
                    </a:ext>
                  </a:extLst>
                </a:gridCol>
                <a:gridCol w="774527">
                  <a:extLst>
                    <a:ext uri="{9D8B030D-6E8A-4147-A177-3AD203B41FA5}">
                      <a16:colId xmlns="" xmlns:a16="http://schemas.microsoft.com/office/drawing/2014/main" val="20008"/>
                    </a:ext>
                  </a:extLst>
                </a:gridCol>
              </a:tblGrid>
              <a:tr h="642786">
                <a:tc>
                  <a:txBody>
                    <a:bodyPr/>
                    <a:lstStyle/>
                    <a:p>
                      <a:pPr marL="45720" marR="55245">
                        <a:spcAft>
                          <a:spcPts val="0"/>
                        </a:spcAft>
                      </a:pP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Cambria"/>
                          <a:ea typeface="Times New Roman"/>
                          <a:cs typeface="Times New Roman"/>
                        </a:rPr>
                        <a:t>Unité</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err="1" smtClean="0">
                          <a:effectLst/>
                          <a:latin typeface="Cambria"/>
                          <a:ea typeface="Times New Roman"/>
                          <a:cs typeface="Times New Roman"/>
                        </a:rPr>
                        <a:t>Coef</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Cambria"/>
                          <a:ea typeface="Times New Roman"/>
                          <a:cs typeface="Times New Roman"/>
                        </a:rPr>
                        <a:t>Scolaire et CFA habilités</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err="1" smtClean="0">
                          <a:effectLst/>
                          <a:latin typeface="Cambria"/>
                          <a:ea typeface="Times New Roman"/>
                          <a:cs typeface="Times New Roman"/>
                        </a:rPr>
                        <a:t>Form</a:t>
                      </a:r>
                      <a:r>
                        <a:rPr lang="fr-FR" sz="1200" dirty="0" smtClean="0">
                          <a:effectLst/>
                          <a:latin typeface="Cambria"/>
                          <a:ea typeface="Times New Roman"/>
                          <a:cs typeface="Times New Roman"/>
                        </a:rPr>
                        <a:t>.</a:t>
                      </a:r>
                      <a:r>
                        <a:rPr lang="fr-FR" sz="1200" baseline="0" dirty="0" smtClean="0">
                          <a:effectLst/>
                          <a:latin typeface="Cambria"/>
                          <a:ea typeface="Times New Roman"/>
                          <a:cs typeface="Times New Roman"/>
                        </a:rPr>
                        <a:t> continue</a:t>
                      </a:r>
                      <a:r>
                        <a:rPr lang="fr-FR" sz="1200" dirty="0" smtClean="0">
                          <a:effectLst/>
                          <a:latin typeface="Cambria"/>
                          <a:ea typeface="Times New Roman"/>
                          <a:cs typeface="Times New Roman"/>
                        </a:rPr>
                        <a:t> habilitée</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Cambria"/>
                          <a:ea typeface="Times New Roman"/>
                          <a:cs typeface="Times New Roman"/>
                        </a:rPr>
                        <a:t>Formation</a:t>
                      </a:r>
                    </a:p>
                    <a:p>
                      <a:pPr algn="ctr">
                        <a:spcAft>
                          <a:spcPts val="0"/>
                        </a:spcAft>
                      </a:pPr>
                      <a:r>
                        <a:rPr lang="fr-FR" sz="1200" dirty="0" smtClean="0">
                          <a:effectLst/>
                          <a:latin typeface="Cambria"/>
                          <a:ea typeface="Times New Roman"/>
                          <a:cs typeface="Times New Roman"/>
                        </a:rPr>
                        <a:t>non habilitée</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786">
                <a:tc>
                  <a:txBody>
                    <a:bodyPr/>
                    <a:lstStyle/>
                    <a:p>
                      <a:pPr marL="45720" marR="55245">
                        <a:spcAft>
                          <a:spcPts val="0"/>
                        </a:spcAft>
                      </a:pPr>
                      <a:r>
                        <a:rPr lang="fr-FR" sz="1000" b="1" spc="-50" dirty="0">
                          <a:effectLst/>
                          <a:latin typeface="Arial"/>
                          <a:ea typeface="Times New Roman"/>
                          <a:cs typeface="Times New Roman"/>
                        </a:rPr>
                        <a:t>E4.</a:t>
                      </a:r>
                      <a:r>
                        <a:rPr lang="fr-FR" sz="1000" spc="-50" dirty="0">
                          <a:effectLst/>
                          <a:latin typeface="Arial"/>
                          <a:ea typeface="Times New Roman"/>
                          <a:cs typeface="Times New Roman"/>
                        </a:rPr>
                        <a:t> </a:t>
                      </a:r>
                      <a:r>
                        <a:rPr lang="fr-FR" sz="1000" dirty="0">
                          <a:solidFill>
                            <a:srgbClr val="000000"/>
                          </a:solidFill>
                          <a:effectLst/>
                          <a:latin typeface="Arial"/>
                          <a:ea typeface="SimSun"/>
                          <a:cs typeface="Times New Roman"/>
                        </a:rPr>
                        <a:t>Mise en œuvre d’opérations de transport et de prestations logistiques</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U4</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6</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CCF</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1 situation</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d’évaluation </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CCF</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1 situation d’évaluation</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Ponctuelle</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orale</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50 minutes</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(2)</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2707735">
                <a:tc>
                  <a:txBody>
                    <a:bodyPr/>
                    <a:lstStyle/>
                    <a:p>
                      <a:pPr marL="45720" marR="55245">
                        <a:spcAft>
                          <a:spcPts val="0"/>
                        </a:spcAft>
                      </a:pPr>
                      <a:r>
                        <a:rPr lang="fr-FR" sz="1000" b="1" spc="-50">
                          <a:effectLst/>
                          <a:latin typeface="Arial"/>
                          <a:ea typeface="Times New Roman"/>
                          <a:cs typeface="Times New Roman"/>
                        </a:rPr>
                        <a:t>E5.</a:t>
                      </a:r>
                      <a:r>
                        <a:rPr lang="fr-FR" sz="1000" spc="-50">
                          <a:effectLst/>
                          <a:latin typeface="Arial"/>
                          <a:ea typeface="Times New Roman"/>
                          <a:cs typeface="Times New Roman"/>
                        </a:rPr>
                        <a:t> </a:t>
                      </a:r>
                      <a:r>
                        <a:rPr lang="fr-FR" sz="1000">
                          <a:effectLst/>
                          <a:latin typeface="Arial"/>
                          <a:ea typeface="Calibri"/>
                          <a:cs typeface="Times New Roman"/>
                        </a:rPr>
                        <a:t>Conception d’opérations de transport et de prestations logistiques et analyse de la performance d’une activité de transport et de prestations logistiques </a:t>
                      </a:r>
                      <a:endParaRPr lang="fr-FR" sz="1200">
                        <a:effectLst/>
                        <a:latin typeface="Cambria"/>
                        <a:ea typeface="Times New Roman"/>
                        <a:cs typeface="Times New Roman"/>
                      </a:endParaRPr>
                    </a:p>
                    <a:p>
                      <a:pPr marL="45720" marR="55245">
                        <a:spcBef>
                          <a:spcPts val="300"/>
                        </a:spcBef>
                        <a:spcAft>
                          <a:spcPts val="0"/>
                        </a:spcAft>
                      </a:pPr>
                      <a:r>
                        <a:rPr lang="fr-FR" sz="1000" u="sng">
                          <a:effectLst/>
                          <a:latin typeface="Arial"/>
                          <a:ea typeface="Calibri"/>
                          <a:cs typeface="Times New Roman"/>
                        </a:rPr>
                        <a:t>Sous-épreuve E51</a:t>
                      </a:r>
                      <a:r>
                        <a:rPr lang="fr-FR" sz="1000">
                          <a:effectLst/>
                          <a:latin typeface="Arial"/>
                          <a:ea typeface="Calibri"/>
                          <a:cs typeface="Times New Roman"/>
                        </a:rPr>
                        <a:t> : Conception d’opérations de transport et de prestations logistiques  </a:t>
                      </a:r>
                      <a:endParaRPr lang="fr-FR" sz="1200">
                        <a:effectLst/>
                        <a:latin typeface="Cambria"/>
                        <a:ea typeface="Times New Roman"/>
                        <a:cs typeface="Times New Roman"/>
                      </a:endParaRPr>
                    </a:p>
                    <a:p>
                      <a:pPr marL="45720" marR="55245">
                        <a:lnSpc>
                          <a:spcPct val="107000"/>
                        </a:lnSpc>
                        <a:spcBef>
                          <a:spcPts val="300"/>
                        </a:spcBef>
                        <a:spcAft>
                          <a:spcPts val="300"/>
                        </a:spcAft>
                      </a:pPr>
                      <a:r>
                        <a:rPr lang="fr-FR" sz="1000" u="sng">
                          <a:effectLst/>
                          <a:latin typeface="Arial"/>
                          <a:ea typeface="Calibri"/>
                          <a:cs typeface="Times New Roman"/>
                        </a:rPr>
                        <a:t>Sous épreuve E52</a:t>
                      </a:r>
                      <a:r>
                        <a:rPr lang="fr-FR" sz="1000">
                          <a:effectLst/>
                          <a:latin typeface="Arial"/>
                          <a:ea typeface="Calibri"/>
                          <a:cs typeface="Times New Roman"/>
                        </a:rPr>
                        <a:t> : Analyse de la performance d’une activité de transport et de prestations logistiques </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U51</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U52</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6</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4</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Ponctuelle</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écrite</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Ponctuelle</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écrite</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4 heures</a:t>
                      </a:r>
                      <a:endParaRPr lang="fr-FR" sz="1200">
                        <a:effectLst/>
                        <a:latin typeface="Cambria"/>
                        <a:ea typeface="Times New Roman"/>
                        <a:cs typeface="Times New Roman"/>
                      </a:endParaRPr>
                    </a:p>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3 heures</a:t>
                      </a:r>
                      <a:endParaRPr lang="fr-FR" sz="120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Ponctuelle écrite</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Ponctuelle écrite</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4 heures</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3 heures</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Ponctuelle</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écrite</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Ponctuelle</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écrite</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4 heures</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 </a:t>
                      </a:r>
                      <a:endParaRPr lang="fr-FR" sz="1200" dirty="0">
                        <a:effectLst/>
                        <a:latin typeface="Cambria"/>
                        <a:ea typeface="Times New Roman"/>
                        <a:cs typeface="Times New Roman"/>
                      </a:endParaRPr>
                    </a:p>
                    <a:p>
                      <a:pPr algn="ctr">
                        <a:spcAft>
                          <a:spcPts val="0"/>
                        </a:spcAft>
                      </a:pPr>
                      <a:r>
                        <a:rPr lang="fr-FR" sz="1000" spc="-50" dirty="0">
                          <a:effectLst/>
                          <a:latin typeface="Arial"/>
                          <a:ea typeface="Times New Roman"/>
                          <a:cs typeface="Times New Roman"/>
                        </a:rPr>
                        <a:t>3 heures</a:t>
                      </a:r>
                      <a:endParaRPr lang="fr-FR" sz="1200" dirty="0">
                        <a:effectLst/>
                        <a:latin typeface="Cambria"/>
                        <a:ea typeface="Times New Roman"/>
                        <a:cs typeface="Times New Roman"/>
                      </a:endParaRPr>
                    </a:p>
                  </a:txBody>
                  <a:tcPr marL="16203" marR="162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642786">
                <a:tc>
                  <a:txBody>
                    <a:bodyPr/>
                    <a:lstStyle/>
                    <a:p>
                      <a:pPr marL="45720" marR="55245">
                        <a:spcAft>
                          <a:spcPts val="0"/>
                        </a:spcAft>
                      </a:pPr>
                      <a:r>
                        <a:rPr lang="fr-FR" sz="1000" b="1" dirty="0">
                          <a:effectLst/>
                          <a:latin typeface="Arial"/>
                          <a:ea typeface="Calibri"/>
                          <a:cs typeface="Times New Roman"/>
                        </a:rPr>
                        <a:t>E6.</a:t>
                      </a:r>
                      <a:r>
                        <a:rPr lang="fr-FR" sz="1000" dirty="0">
                          <a:effectLst/>
                          <a:latin typeface="Arial"/>
                          <a:ea typeface="Calibri"/>
                          <a:cs typeface="Times New Roman"/>
                        </a:rPr>
                        <a:t> Pérennisation et développement de l’activité de transport et de prestations logistiques</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U.6</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4</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CCF</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2 situations</a:t>
                      </a:r>
                      <a:endParaRPr lang="fr-FR" sz="1200">
                        <a:effectLst/>
                        <a:latin typeface="Cambria"/>
                        <a:ea typeface="Times New Roman"/>
                        <a:cs typeface="Times New Roman"/>
                      </a:endParaRPr>
                    </a:p>
                    <a:p>
                      <a:pPr algn="ctr">
                        <a:spcAft>
                          <a:spcPts val="600"/>
                        </a:spcAft>
                      </a:pPr>
                      <a:r>
                        <a:rPr lang="fr-FR" sz="1000" spc="-50">
                          <a:effectLst/>
                          <a:latin typeface="Arial"/>
                          <a:ea typeface="Times New Roman"/>
                          <a:cs typeface="Times New Roman"/>
                        </a:rPr>
                        <a:t>d’évaluation </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CCF</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2 situations </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d’évaluation</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 </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a:effectLst/>
                          <a:latin typeface="Arial"/>
                          <a:ea typeface="Times New Roman"/>
                          <a:cs typeface="Times New Roman"/>
                        </a:rPr>
                        <a:t>Ponctuelle</a:t>
                      </a:r>
                      <a:endParaRPr lang="fr-FR" sz="1200">
                        <a:effectLst/>
                        <a:latin typeface="Cambria"/>
                        <a:ea typeface="Times New Roman"/>
                        <a:cs typeface="Times New Roman"/>
                      </a:endParaRPr>
                    </a:p>
                    <a:p>
                      <a:pPr algn="ctr">
                        <a:spcAft>
                          <a:spcPts val="0"/>
                        </a:spcAft>
                      </a:pPr>
                      <a:r>
                        <a:rPr lang="fr-FR" sz="1000" spc="-50">
                          <a:effectLst/>
                          <a:latin typeface="Arial"/>
                          <a:ea typeface="Times New Roman"/>
                          <a:cs typeface="Times New Roman"/>
                        </a:rPr>
                        <a:t>orale</a:t>
                      </a:r>
                      <a:endParaRPr lang="fr-FR" sz="120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000" spc="-50" dirty="0">
                          <a:effectLst/>
                          <a:latin typeface="Arial"/>
                          <a:ea typeface="Times New Roman"/>
                          <a:cs typeface="Times New Roman"/>
                        </a:rPr>
                        <a:t>40 minutes (3)</a:t>
                      </a:r>
                      <a:endParaRPr lang="fr-FR" sz="1200" dirty="0">
                        <a:effectLst/>
                        <a:latin typeface="Cambria"/>
                        <a:ea typeface="Times New Roman"/>
                        <a:cs typeface="Times New Roman"/>
                      </a:endParaRPr>
                    </a:p>
                  </a:txBody>
                  <a:tcPr marL="16203" marR="16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sp>
        <p:nvSpPr>
          <p:cNvPr id="2" name="Rectangle 1"/>
          <p:cNvSpPr/>
          <p:nvPr/>
        </p:nvSpPr>
        <p:spPr>
          <a:xfrm>
            <a:off x="1939923" y="1041985"/>
            <a:ext cx="6520507" cy="523220"/>
          </a:xfrm>
          <a:prstGeom prst="rect">
            <a:avLst/>
          </a:prstGeom>
        </p:spPr>
        <p:txBody>
          <a:bodyPr wrap="square">
            <a:spAutoFit/>
          </a:bodyPr>
          <a:lstStyle/>
          <a:p>
            <a:pPr lvl="0" algn="ctr" eaLnBrk="0" hangingPunct="0"/>
            <a:r>
              <a:rPr lang="fr-FR" sz="2800" dirty="0">
                <a:solidFill>
                  <a:prstClr val="black"/>
                </a:solidFill>
                <a:latin typeface="Calibri"/>
                <a:ea typeface="+mj-ea"/>
                <a:cs typeface="+mj-cs"/>
              </a:rPr>
              <a:t>Des épreuves professionnelles simplifiées</a:t>
            </a:r>
          </a:p>
        </p:txBody>
      </p:sp>
    </p:spTree>
    <p:extLst>
      <p:ext uri="{BB962C8B-B14F-4D97-AF65-F5344CB8AC3E}">
        <p14:creationId xmlns:p14="http://schemas.microsoft.com/office/powerpoint/2010/main" val="38329164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060848"/>
            <a:ext cx="7408333" cy="4248472"/>
          </a:xfrm>
        </p:spPr>
        <p:txBody>
          <a:bodyPr>
            <a:noAutofit/>
          </a:bodyPr>
          <a:lstStyle/>
          <a:p>
            <a:r>
              <a:rPr lang="fr-FR" sz="2000" b="1" dirty="0" smtClean="0"/>
              <a:t>E6 – Pérennisation et développement de l’activité de transport et de prestations logistiques</a:t>
            </a:r>
            <a:endParaRPr lang="fr-FR" sz="2000" dirty="0"/>
          </a:p>
          <a:p>
            <a:pPr marL="0" indent="0">
              <a:buNone/>
            </a:pPr>
            <a:r>
              <a:rPr lang="fr-FR" sz="2000" b="1" dirty="0" smtClean="0"/>
              <a:t>Objectifs</a:t>
            </a:r>
            <a:r>
              <a:rPr lang="fr-FR" sz="2000" dirty="0"/>
              <a:t> </a:t>
            </a:r>
            <a:r>
              <a:rPr lang="fr-FR" sz="2000" dirty="0" smtClean="0"/>
              <a:t>: </a:t>
            </a:r>
          </a:p>
          <a:p>
            <a:pPr marL="0" indent="0" algn="just">
              <a:buNone/>
            </a:pPr>
            <a:r>
              <a:rPr lang="fr-FR" sz="2000" dirty="0" smtClean="0"/>
              <a:t>L'épreuve </a:t>
            </a:r>
            <a:r>
              <a:rPr lang="fr-FR" sz="2000" dirty="0"/>
              <a:t>évalue les compétences du pôle d’activités n° 4 « pérennisation et développement de l’activité de transport et de prestations logistiques ». Elle s’appuie sur un projet réalisé par le candidat au cours de sa formation ou dans le cadre de son expérience professionnelle. Ce projet peut être mené individuellement ou collectivement, mais obligatoirement au sein d’une organisation réelle. En revanche sa mise en œuvre effective n’est pas </a:t>
            </a:r>
            <a:r>
              <a:rPr lang="fr-FR" sz="2000" dirty="0" smtClean="0"/>
              <a:t>obligatoire. Le </a:t>
            </a:r>
            <a:r>
              <a:rPr lang="fr-FR" sz="2000" dirty="0"/>
              <a:t>projet doit couvrir au moins 2 activités du pôle 4 dont l’activité A4.5 « financement d’un projet </a:t>
            </a:r>
            <a:r>
              <a:rPr lang="fr-FR" sz="2000" dirty="0" smtClean="0"/>
              <a:t>».</a:t>
            </a:r>
            <a:endParaRPr lang="fr-FR" sz="2000" dirty="0"/>
          </a:p>
        </p:txBody>
      </p:sp>
      <p:sp>
        <p:nvSpPr>
          <p:cNvPr id="4" name="Rectangle 3"/>
          <p:cNvSpPr/>
          <p:nvPr/>
        </p:nvSpPr>
        <p:spPr>
          <a:xfrm>
            <a:off x="2051720" y="1412776"/>
            <a:ext cx="5632660" cy="461665"/>
          </a:xfrm>
          <a:prstGeom prst="rect">
            <a:avLst/>
          </a:prstGeom>
        </p:spPr>
        <p:txBody>
          <a:bodyPr wrap="square">
            <a:spAutoFit/>
          </a:bodyPr>
          <a:lstStyle/>
          <a:p>
            <a:pPr algn="ctr"/>
            <a:r>
              <a:rPr lang="fr-FR" dirty="0"/>
              <a:t>Une épreuve sur projet !</a:t>
            </a:r>
          </a:p>
        </p:txBody>
      </p:sp>
    </p:spTree>
    <p:extLst>
      <p:ext uri="{BB962C8B-B14F-4D97-AF65-F5344CB8AC3E}">
        <p14:creationId xmlns:p14="http://schemas.microsoft.com/office/powerpoint/2010/main" val="357870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719234775"/>
              </p:ext>
            </p:extLst>
          </p:nvPr>
        </p:nvGraphicFramePr>
        <p:xfrm>
          <a:off x="611561" y="1749685"/>
          <a:ext cx="7920878" cy="4876795"/>
        </p:xfrm>
        <a:graphic>
          <a:graphicData uri="http://schemas.openxmlformats.org/drawingml/2006/table">
            <a:tbl>
              <a:tblPr>
                <a:tableStyleId>{5C22544A-7EE6-4342-B048-85BDC9FD1C3A}</a:tableStyleId>
              </a:tblPr>
              <a:tblGrid>
                <a:gridCol w="1704573">
                  <a:extLst>
                    <a:ext uri="{9D8B030D-6E8A-4147-A177-3AD203B41FA5}">
                      <a16:colId xmlns="" xmlns:a16="http://schemas.microsoft.com/office/drawing/2014/main" val="20000"/>
                    </a:ext>
                  </a:extLst>
                </a:gridCol>
                <a:gridCol w="678027">
                  <a:extLst>
                    <a:ext uri="{9D8B030D-6E8A-4147-A177-3AD203B41FA5}">
                      <a16:colId xmlns="" xmlns:a16="http://schemas.microsoft.com/office/drawing/2014/main" val="20001"/>
                    </a:ext>
                  </a:extLst>
                </a:gridCol>
                <a:gridCol w="714463">
                  <a:extLst>
                    <a:ext uri="{9D8B030D-6E8A-4147-A177-3AD203B41FA5}">
                      <a16:colId xmlns="" xmlns:a16="http://schemas.microsoft.com/office/drawing/2014/main" val="20002"/>
                    </a:ext>
                  </a:extLst>
                </a:gridCol>
                <a:gridCol w="684364">
                  <a:extLst>
                    <a:ext uri="{9D8B030D-6E8A-4147-A177-3AD203B41FA5}">
                      <a16:colId xmlns="" xmlns:a16="http://schemas.microsoft.com/office/drawing/2014/main" val="20003"/>
                    </a:ext>
                  </a:extLst>
                </a:gridCol>
                <a:gridCol w="963179">
                  <a:extLst>
                    <a:ext uri="{9D8B030D-6E8A-4147-A177-3AD203B41FA5}">
                      <a16:colId xmlns="" xmlns:a16="http://schemas.microsoft.com/office/drawing/2014/main" val="20004"/>
                    </a:ext>
                  </a:extLst>
                </a:gridCol>
                <a:gridCol w="798425">
                  <a:extLst>
                    <a:ext uri="{9D8B030D-6E8A-4147-A177-3AD203B41FA5}">
                      <a16:colId xmlns="" xmlns:a16="http://schemas.microsoft.com/office/drawing/2014/main" val="20005"/>
                    </a:ext>
                  </a:extLst>
                </a:gridCol>
                <a:gridCol w="714463">
                  <a:extLst>
                    <a:ext uri="{9D8B030D-6E8A-4147-A177-3AD203B41FA5}">
                      <a16:colId xmlns="" xmlns:a16="http://schemas.microsoft.com/office/drawing/2014/main" val="20006"/>
                    </a:ext>
                  </a:extLst>
                </a:gridCol>
                <a:gridCol w="684364">
                  <a:extLst>
                    <a:ext uri="{9D8B030D-6E8A-4147-A177-3AD203B41FA5}">
                      <a16:colId xmlns="" xmlns:a16="http://schemas.microsoft.com/office/drawing/2014/main" val="20007"/>
                    </a:ext>
                  </a:extLst>
                </a:gridCol>
                <a:gridCol w="979020">
                  <a:extLst>
                    <a:ext uri="{9D8B030D-6E8A-4147-A177-3AD203B41FA5}">
                      <a16:colId xmlns="" xmlns:a16="http://schemas.microsoft.com/office/drawing/2014/main" val="20008"/>
                    </a:ext>
                  </a:extLst>
                </a:gridCol>
              </a:tblGrid>
              <a:tr h="721078">
                <a:tc>
                  <a:txBody>
                    <a:bodyPr/>
                    <a:lstStyle/>
                    <a:p>
                      <a:pPr>
                        <a:spcAft>
                          <a:spcPts val="0"/>
                        </a:spcAft>
                      </a:pP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1ère</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err="1" smtClean="0">
                          <a:effectLst/>
                          <a:latin typeface="Cambria"/>
                          <a:ea typeface="Times New Roman"/>
                          <a:cs typeface="Times New Roman"/>
                        </a:rPr>
                        <a:t>Div</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½</a:t>
                      </a:r>
                      <a:r>
                        <a:rPr lang="fr-FR" sz="1600" baseline="0" dirty="0" smtClean="0">
                          <a:effectLst/>
                          <a:latin typeface="Cambria"/>
                          <a:ea typeface="Times New Roman"/>
                          <a:cs typeface="Times New Roman"/>
                        </a:rPr>
                        <a:t> </a:t>
                      </a:r>
                      <a:r>
                        <a:rPr lang="fr-FR" sz="1600" baseline="0" dirty="0" err="1" smtClean="0">
                          <a:effectLst/>
                          <a:latin typeface="Cambria"/>
                          <a:ea typeface="Times New Roman"/>
                          <a:cs typeface="Times New Roman"/>
                        </a:rPr>
                        <a:t>Div</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H/A</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2ème</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err="1" smtClean="0">
                          <a:effectLst/>
                          <a:latin typeface="Cambria"/>
                          <a:ea typeface="Times New Roman"/>
                          <a:cs typeface="Times New Roman"/>
                        </a:rPr>
                        <a:t>Div</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½</a:t>
                      </a:r>
                      <a:r>
                        <a:rPr lang="fr-FR" sz="1600" baseline="0" dirty="0" smtClean="0">
                          <a:effectLst/>
                          <a:latin typeface="Cambria"/>
                          <a:ea typeface="Times New Roman"/>
                          <a:cs typeface="Times New Roman"/>
                        </a:rPr>
                        <a:t> </a:t>
                      </a:r>
                      <a:r>
                        <a:rPr lang="fr-FR" sz="1600" baseline="0" dirty="0" err="1" smtClean="0">
                          <a:effectLst/>
                          <a:latin typeface="Cambria"/>
                          <a:ea typeface="Times New Roman"/>
                          <a:cs typeface="Times New Roman"/>
                        </a:rPr>
                        <a:t>Div</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600" dirty="0" smtClean="0">
                          <a:effectLst/>
                          <a:latin typeface="Cambria"/>
                          <a:ea typeface="Times New Roman"/>
                          <a:cs typeface="Times New Roman"/>
                        </a:rPr>
                        <a:t>H/A</a:t>
                      </a:r>
                      <a:endParaRPr lang="fr-FR" sz="1600" dirty="0">
                        <a:effectLst/>
                        <a:latin typeface="Cambria"/>
                        <a:ea typeface="Times New Roman"/>
                        <a:cs typeface="Times New Roman"/>
                      </a:endParaRPr>
                    </a:p>
                  </a:txBody>
                  <a:tcPr marL="42988" marR="42988" marT="0" marB="0" anchor="ctr"/>
                </a:tc>
              </a:tr>
              <a:tr h="721078">
                <a:tc>
                  <a:txBody>
                    <a:bodyPr/>
                    <a:lstStyle/>
                    <a:p>
                      <a:pPr>
                        <a:spcAft>
                          <a:spcPts val="0"/>
                        </a:spcAft>
                      </a:pPr>
                      <a:r>
                        <a:rPr lang="fr-FR" sz="1100" spc="-60" dirty="0">
                          <a:effectLst/>
                        </a:rPr>
                        <a:t>Mise en œuvre d’opérations de transport et de prestations logistiques</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9</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6</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3</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324</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0</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72</a:t>
                      </a:r>
                      <a:endParaRPr lang="fr-FR" sz="1600">
                        <a:effectLst/>
                        <a:latin typeface="Cambria"/>
                        <a:ea typeface="Times New Roman"/>
                        <a:cs typeface="Times New Roman"/>
                      </a:endParaRPr>
                    </a:p>
                  </a:txBody>
                  <a:tcPr marL="42988" marR="42988" marT="0" marB="0" anchor="ctr"/>
                </a:tc>
                <a:extLst>
                  <a:ext uri="{0D108BD9-81ED-4DB2-BD59-A6C34878D82A}">
                    <a16:rowId xmlns="" xmlns:a16="http://schemas.microsoft.com/office/drawing/2014/main" val="10000"/>
                  </a:ext>
                </a:extLst>
              </a:tr>
              <a:tr h="710901">
                <a:tc>
                  <a:txBody>
                    <a:bodyPr/>
                    <a:lstStyle/>
                    <a:p>
                      <a:pPr>
                        <a:spcAft>
                          <a:spcPts val="0"/>
                        </a:spcAft>
                      </a:pPr>
                      <a:r>
                        <a:rPr lang="fr-FR" sz="1100" spc="-60" dirty="0">
                          <a:effectLst/>
                        </a:rPr>
                        <a:t>Conception d’opérations de transport et de prestations logistiques  </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4</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4</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0</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144</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9</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7</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324</a:t>
                      </a:r>
                      <a:endParaRPr lang="fr-FR" sz="1600">
                        <a:effectLst/>
                        <a:latin typeface="Cambria"/>
                        <a:ea typeface="Times New Roman"/>
                        <a:cs typeface="Times New Roman"/>
                      </a:endParaRPr>
                    </a:p>
                  </a:txBody>
                  <a:tcPr marL="42988" marR="42988" marT="0" marB="0" anchor="ctr"/>
                </a:tc>
                <a:extLst>
                  <a:ext uri="{0D108BD9-81ED-4DB2-BD59-A6C34878D82A}">
                    <a16:rowId xmlns="" xmlns:a16="http://schemas.microsoft.com/office/drawing/2014/main" val="10001"/>
                  </a:ext>
                </a:extLst>
              </a:tr>
              <a:tr h="896454">
                <a:tc>
                  <a:txBody>
                    <a:bodyPr/>
                    <a:lstStyle/>
                    <a:p>
                      <a:pPr>
                        <a:spcAft>
                          <a:spcPts val="0"/>
                        </a:spcAft>
                      </a:pPr>
                      <a:r>
                        <a:rPr lang="fr-FR" sz="1100" spc="-60">
                          <a:effectLst/>
                        </a:rPr>
                        <a:t>Analyse de la performance d’une activité de transport et de prestations logistiques</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5</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3</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180</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5</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3</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180</a:t>
                      </a:r>
                      <a:endParaRPr lang="fr-FR" sz="1600">
                        <a:effectLst/>
                        <a:latin typeface="Cambria"/>
                        <a:ea typeface="Times New Roman"/>
                        <a:cs typeface="Times New Roman"/>
                      </a:endParaRPr>
                    </a:p>
                  </a:txBody>
                  <a:tcPr marL="42988" marR="42988" marT="0" marB="0" anchor="ctr"/>
                </a:tc>
                <a:extLst>
                  <a:ext uri="{0D108BD9-81ED-4DB2-BD59-A6C34878D82A}">
                    <a16:rowId xmlns="" xmlns:a16="http://schemas.microsoft.com/office/drawing/2014/main" val="10002"/>
                  </a:ext>
                </a:extLst>
              </a:tr>
              <a:tr h="972399">
                <a:tc>
                  <a:txBody>
                    <a:bodyPr/>
                    <a:lstStyle/>
                    <a:p>
                      <a:pPr>
                        <a:spcAft>
                          <a:spcPts val="0"/>
                        </a:spcAft>
                      </a:pPr>
                      <a:r>
                        <a:rPr lang="fr-FR" sz="1100" spc="-60">
                          <a:effectLst/>
                        </a:rPr>
                        <a:t>Pérennisation et développement de l’activité de transport et de prestations logistiques </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0</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72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2 </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 </a:t>
                      </a:r>
                      <a:endParaRPr lang="fr-FR" sz="1600" dirty="0">
                        <a:effectLst/>
                      </a:endParaRPr>
                    </a:p>
                    <a:p>
                      <a:pPr algn="ctr">
                        <a:spcAft>
                          <a:spcPts val="0"/>
                        </a:spcAft>
                      </a:pPr>
                      <a:r>
                        <a:rPr lang="fr-FR" sz="1400" dirty="0">
                          <a:effectLst/>
                        </a:rPr>
                        <a:t>2</a:t>
                      </a:r>
                      <a:r>
                        <a:rPr lang="fr-FR" sz="1400" baseline="30000" dirty="0">
                          <a:effectLst/>
                        </a:rPr>
                        <a:t>(1)</a:t>
                      </a:r>
                      <a:endParaRPr lang="fr-FR" sz="1600" dirty="0">
                        <a:effectLst/>
                      </a:endParaRPr>
                    </a:p>
                    <a:p>
                      <a:pPr algn="ctr">
                        <a:spcAft>
                          <a:spcPts val="0"/>
                        </a:spcAft>
                      </a:pPr>
                      <a:r>
                        <a:rPr lang="fr-FR" sz="1400" dirty="0">
                          <a:effectLst/>
                        </a:rPr>
                        <a:t> </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0</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72</a:t>
                      </a:r>
                      <a:endParaRPr lang="fr-FR" sz="1600">
                        <a:effectLst/>
                        <a:latin typeface="Cambria"/>
                        <a:ea typeface="Times New Roman"/>
                        <a:cs typeface="Times New Roman"/>
                      </a:endParaRPr>
                    </a:p>
                  </a:txBody>
                  <a:tcPr marL="42988" marR="42988" marT="0" marB="0" anchor="ctr"/>
                </a:tc>
                <a:extLst>
                  <a:ext uri="{0D108BD9-81ED-4DB2-BD59-A6C34878D82A}">
                    <a16:rowId xmlns="" xmlns:a16="http://schemas.microsoft.com/office/drawing/2014/main" val="10003"/>
                  </a:ext>
                </a:extLst>
              </a:tr>
              <a:tr h="854885">
                <a:tc>
                  <a:txBody>
                    <a:bodyPr/>
                    <a:lstStyle/>
                    <a:p>
                      <a:pPr>
                        <a:spcAft>
                          <a:spcPts val="0"/>
                        </a:spcAft>
                      </a:pPr>
                      <a:r>
                        <a:rPr lang="fr-FR" sz="1100" spc="-60" dirty="0">
                          <a:effectLst/>
                        </a:rPr>
                        <a:t>Culture économique, juridique et managériale appliquée au transport et aux prestations logistiques</a:t>
                      </a:r>
                      <a:r>
                        <a:rPr lang="fr-FR" sz="1100" spc="-60" baseline="30000" dirty="0">
                          <a:effectLst/>
                        </a:rPr>
                        <a:t> </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0</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72</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a:effectLst/>
                        </a:rPr>
                        <a:t>2 </a:t>
                      </a:r>
                      <a:endParaRPr lang="fr-FR" sz="160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2</a:t>
                      </a:r>
                      <a:r>
                        <a:rPr lang="fr-FR" sz="1400" baseline="30000" dirty="0">
                          <a:effectLst/>
                        </a:rPr>
                        <a:t>(1)</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0</a:t>
                      </a:r>
                      <a:endParaRPr lang="fr-FR" sz="1600" dirty="0">
                        <a:effectLst/>
                        <a:latin typeface="Cambria"/>
                        <a:ea typeface="Times New Roman"/>
                        <a:cs typeface="Times New Roman"/>
                      </a:endParaRPr>
                    </a:p>
                  </a:txBody>
                  <a:tcPr marL="42988" marR="42988" marT="0" marB="0" anchor="ctr"/>
                </a:tc>
                <a:tc>
                  <a:txBody>
                    <a:bodyPr/>
                    <a:lstStyle/>
                    <a:p>
                      <a:pPr algn="ctr">
                        <a:spcAft>
                          <a:spcPts val="0"/>
                        </a:spcAft>
                      </a:pPr>
                      <a:r>
                        <a:rPr lang="fr-FR" sz="1400" dirty="0">
                          <a:effectLst/>
                        </a:rPr>
                        <a:t>72</a:t>
                      </a:r>
                      <a:endParaRPr lang="fr-FR" sz="1600" dirty="0">
                        <a:effectLst/>
                        <a:latin typeface="Cambria"/>
                        <a:ea typeface="Times New Roman"/>
                        <a:cs typeface="Times New Roman"/>
                      </a:endParaRPr>
                    </a:p>
                  </a:txBody>
                  <a:tcPr marL="42988" marR="42988" marT="0" marB="0" anchor="ctr"/>
                </a:tc>
                <a:extLst>
                  <a:ext uri="{0D108BD9-81ED-4DB2-BD59-A6C34878D82A}">
                    <a16:rowId xmlns="" xmlns:a16="http://schemas.microsoft.com/office/drawing/2014/main" val="10004"/>
                  </a:ext>
                </a:extLst>
              </a:tr>
            </a:tbl>
          </a:graphicData>
        </a:graphic>
      </p:graphicFrame>
      <p:sp>
        <p:nvSpPr>
          <p:cNvPr id="2" name="Rectangle 1"/>
          <p:cNvSpPr/>
          <p:nvPr/>
        </p:nvSpPr>
        <p:spPr>
          <a:xfrm>
            <a:off x="251520" y="1226463"/>
            <a:ext cx="8568952" cy="523220"/>
          </a:xfrm>
          <a:prstGeom prst="rect">
            <a:avLst/>
          </a:prstGeom>
        </p:spPr>
        <p:txBody>
          <a:bodyPr wrap="square">
            <a:spAutoFit/>
          </a:bodyPr>
          <a:lstStyle/>
          <a:p>
            <a:pPr lvl="0" algn="ctr" eaLnBrk="0" hangingPunct="0"/>
            <a:r>
              <a:rPr lang="fr-FR" sz="2800" dirty="0">
                <a:solidFill>
                  <a:prstClr val="black"/>
                </a:solidFill>
                <a:latin typeface="Calibri"/>
                <a:ea typeface="+mj-ea"/>
                <a:cs typeface="+mj-cs"/>
              </a:rPr>
              <a:t>Des horaires équilibrés en enseignement professionnel</a:t>
            </a:r>
          </a:p>
        </p:txBody>
      </p:sp>
    </p:spTree>
    <p:extLst>
      <p:ext uri="{BB962C8B-B14F-4D97-AF65-F5344CB8AC3E}">
        <p14:creationId xmlns:p14="http://schemas.microsoft.com/office/powerpoint/2010/main" val="900259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dirty="0"/>
              <a:t>Des innovations </a:t>
            </a:r>
            <a:r>
              <a:rPr lang="fr-FR" dirty="0" smtClean="0"/>
              <a:t>pédagogiques :</a:t>
            </a:r>
          </a:p>
          <a:p>
            <a:pPr marL="0" indent="0">
              <a:buNone/>
            </a:pPr>
            <a:endParaRPr lang="fr-FR" sz="1800" dirty="0" smtClean="0"/>
          </a:p>
          <a:p>
            <a:pPr lvl="1"/>
            <a:r>
              <a:rPr lang="fr-FR" sz="2000" dirty="0"/>
              <a:t>Un enseignement de culture économique, juridique et  managériale appliquée au transport et aux prestations logistiques est créé </a:t>
            </a:r>
            <a:r>
              <a:rPr lang="fr-FR" sz="2000" dirty="0" smtClean="0"/>
              <a:t>;</a:t>
            </a:r>
          </a:p>
          <a:p>
            <a:pPr marL="457200" lvl="1" indent="0">
              <a:buNone/>
            </a:pPr>
            <a:endParaRPr lang="fr-FR" sz="2000" dirty="0"/>
          </a:p>
          <a:p>
            <a:pPr lvl="1"/>
            <a:r>
              <a:rPr lang="fr-FR" sz="2000" dirty="0" smtClean="0"/>
              <a:t>Un </a:t>
            </a:r>
            <a:r>
              <a:rPr lang="fr-FR" sz="2000" dirty="0" err="1"/>
              <a:t>co</a:t>
            </a:r>
            <a:r>
              <a:rPr lang="fr-FR" sz="2000" dirty="0"/>
              <a:t>-enseignement est introduit en seconde année dans cette matière ainsi qu’en « pérennisation et développement de l’activité de transport et prestations </a:t>
            </a:r>
            <a:r>
              <a:rPr lang="fr-FR" sz="2000" dirty="0" smtClean="0"/>
              <a:t>logistiques » ;</a:t>
            </a:r>
          </a:p>
          <a:p>
            <a:pPr marL="457200" lvl="1" indent="0">
              <a:buNone/>
            </a:pPr>
            <a:endParaRPr lang="fr-FR" sz="2000" dirty="0" smtClean="0"/>
          </a:p>
          <a:p>
            <a:pPr lvl="1"/>
            <a:r>
              <a:rPr lang="fr-FR" sz="2000" dirty="0" smtClean="0"/>
              <a:t>Concrètement </a:t>
            </a:r>
            <a:r>
              <a:rPr lang="fr-FR" sz="2000" dirty="0"/>
              <a:t>la moitié de ces heures doit être dispensée en </a:t>
            </a:r>
            <a:r>
              <a:rPr lang="fr-FR" sz="2000" dirty="0" err="1"/>
              <a:t>co</a:t>
            </a:r>
            <a:r>
              <a:rPr lang="fr-FR" sz="2000" dirty="0"/>
              <a:t>-enseignement par des professeurs des deux </a:t>
            </a:r>
            <a:r>
              <a:rPr lang="fr-FR" sz="2000" dirty="0" smtClean="0"/>
              <a:t>matières concernées.</a:t>
            </a:r>
            <a:endParaRPr lang="fr-FR" sz="1400" dirty="0"/>
          </a:p>
          <a:p>
            <a:endParaRPr lang="fr-FR" dirty="0"/>
          </a:p>
        </p:txBody>
      </p:sp>
    </p:spTree>
    <p:extLst>
      <p:ext uri="{BB962C8B-B14F-4D97-AF65-F5344CB8AC3E}">
        <p14:creationId xmlns:p14="http://schemas.microsoft.com/office/powerpoint/2010/main" val="1858972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600200"/>
            <a:ext cx="8229600" cy="4781128"/>
          </a:xfrm>
        </p:spPr>
        <p:txBody>
          <a:bodyPr>
            <a:normAutofit fontScale="85000" lnSpcReduction="10000"/>
          </a:bodyPr>
          <a:lstStyle/>
          <a:p>
            <a:r>
              <a:rPr lang="fr-FR" dirty="0"/>
              <a:t>Le calendrier de la rénovation pour la réussite de cette </a:t>
            </a:r>
            <a:r>
              <a:rPr lang="fr-FR" dirty="0" smtClean="0"/>
              <a:t>implantation :</a:t>
            </a:r>
            <a:endParaRPr lang="fr-FR" dirty="0"/>
          </a:p>
          <a:p>
            <a:pPr lvl="1"/>
            <a:r>
              <a:rPr lang="fr-FR" dirty="0"/>
              <a:t>L ’inscription au </a:t>
            </a:r>
            <a:r>
              <a:rPr lang="fr-FR" dirty="0" err="1"/>
              <a:t>PNF</a:t>
            </a:r>
            <a:r>
              <a:rPr lang="fr-FR" dirty="0"/>
              <a:t> d’une formation nationale,</a:t>
            </a:r>
          </a:p>
          <a:p>
            <a:pPr lvl="1"/>
            <a:r>
              <a:rPr lang="fr-FR" dirty="0" smtClean="0"/>
              <a:t>Une mise en œuvre à la rentrée 2019 pour une première session en juin 2021, </a:t>
            </a:r>
          </a:p>
          <a:p>
            <a:pPr lvl="1"/>
            <a:r>
              <a:rPr lang="fr-FR" dirty="0" smtClean="0"/>
              <a:t>La publication prochaine d’une guide d’accompagnement pédagogique,</a:t>
            </a:r>
          </a:p>
          <a:p>
            <a:pPr lvl="1"/>
            <a:r>
              <a:rPr lang="fr-FR" dirty="0" smtClean="0"/>
              <a:t>Le soutien de l’AFT pour la mise en œuvre de formations en région,</a:t>
            </a:r>
          </a:p>
          <a:p>
            <a:pPr lvl="1"/>
            <a:r>
              <a:rPr lang="fr-FR" dirty="0" smtClean="0"/>
              <a:t>La publication au plus tôt de la circulaire d’organisation des examens (dans le courant de l’année 2019-2020).</a:t>
            </a:r>
          </a:p>
          <a:p>
            <a:pPr lvl="1"/>
            <a:r>
              <a:rPr lang="fr-FR" dirty="0" smtClean="0"/>
              <a:t>Un ensemble de ressources publié sur le </a:t>
            </a:r>
            <a:r>
              <a:rPr lang="fr-FR" b="1" u="sng" dirty="0" smtClean="0"/>
              <a:t>site du </a:t>
            </a:r>
            <a:r>
              <a:rPr lang="fr-FR" b="1" u="sng" dirty="0" err="1" smtClean="0"/>
              <a:t>CRCM</a:t>
            </a:r>
            <a:r>
              <a:rPr lang="fr-FR" b="1" u="sng" dirty="0" smtClean="0"/>
              <a:t>-TL </a:t>
            </a:r>
            <a:endParaRPr lang="fr-FR" b="1" u="sng" dirty="0"/>
          </a:p>
        </p:txBody>
      </p:sp>
    </p:spTree>
    <p:extLst>
      <p:ext uri="{BB962C8B-B14F-4D97-AF65-F5344CB8AC3E}">
        <p14:creationId xmlns:p14="http://schemas.microsoft.com/office/powerpoint/2010/main" val="983160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Merci pour votre attention</a:t>
            </a:r>
            <a:endParaRPr lang="fr-FR" dirty="0"/>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2888471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600200"/>
            <a:ext cx="8363272" cy="4525963"/>
          </a:xfrm>
        </p:spPr>
        <p:txBody>
          <a:bodyPr>
            <a:normAutofit fontScale="92500"/>
          </a:bodyPr>
          <a:lstStyle/>
          <a:p>
            <a:r>
              <a:rPr lang="fr-FR" dirty="0"/>
              <a:t>Quelques données sur le BTS </a:t>
            </a:r>
            <a:r>
              <a:rPr lang="fr-FR" dirty="0" smtClean="0"/>
              <a:t>TPL :</a:t>
            </a:r>
            <a:endParaRPr lang="fr-FR" dirty="0"/>
          </a:p>
          <a:p>
            <a:pPr lvl="1"/>
            <a:r>
              <a:rPr lang="fr-FR" dirty="0" smtClean="0"/>
              <a:t>Le BTS Transport et Prestations </a:t>
            </a:r>
            <a:r>
              <a:rPr lang="fr-FR" dirty="0"/>
              <a:t>L</a:t>
            </a:r>
            <a:r>
              <a:rPr lang="fr-FR" dirty="0" smtClean="0"/>
              <a:t>ogistiques a succédé au BTS Transport ;</a:t>
            </a:r>
          </a:p>
          <a:p>
            <a:pPr lvl="1"/>
            <a:r>
              <a:rPr lang="fr-FR" dirty="0" smtClean="0"/>
              <a:t>La première session s’est déroulée en 2013 ;</a:t>
            </a:r>
          </a:p>
          <a:p>
            <a:pPr lvl="1"/>
            <a:r>
              <a:rPr lang="fr-FR" dirty="0" smtClean="0"/>
              <a:t>Il a fait l’objet d’une modularisation permettant de délivrer des ECTS et d’un référentiel de formation ;</a:t>
            </a:r>
          </a:p>
          <a:p>
            <a:pPr lvl="1"/>
            <a:r>
              <a:rPr lang="fr-FR" dirty="0" smtClean="0"/>
              <a:t>En 2018 il y a eu 2 061 inscrits au BTS, 1997 présents et 1 413 reçus, ce qui fait un taux de réussite de 70,8 % </a:t>
            </a:r>
          </a:p>
          <a:p>
            <a:pPr lvl="1"/>
            <a:r>
              <a:rPr lang="fr-FR" dirty="0" smtClean="0"/>
              <a:t>Environ 50 % de scolaires, 20 % d’apprentis et 30 % autres (formation continue, candidats libres, etc.).</a:t>
            </a:r>
            <a:endParaRPr lang="fr-FR" dirty="0"/>
          </a:p>
        </p:txBody>
      </p:sp>
    </p:spTree>
    <p:extLst>
      <p:ext uri="{BB962C8B-B14F-4D97-AF65-F5344CB8AC3E}">
        <p14:creationId xmlns:p14="http://schemas.microsoft.com/office/powerpoint/2010/main" val="1402772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fr-FR" dirty="0"/>
              <a:t>Les raisons d’une </a:t>
            </a:r>
            <a:r>
              <a:rPr lang="fr-FR" dirty="0" smtClean="0"/>
              <a:t>rénovation :</a:t>
            </a:r>
          </a:p>
          <a:p>
            <a:pPr marL="457200" lvl="1" indent="0">
              <a:buNone/>
            </a:pPr>
            <a:r>
              <a:rPr lang="fr-FR" dirty="0" smtClean="0"/>
              <a:t>La 11</a:t>
            </a:r>
            <a:r>
              <a:rPr lang="fr-FR" baseline="30000" dirty="0" smtClean="0"/>
              <a:t>ème</a:t>
            </a:r>
            <a:r>
              <a:rPr lang="fr-FR" dirty="0" smtClean="0"/>
              <a:t> CPC a souhaité la réécriture du BTS Transport et Prestations </a:t>
            </a:r>
            <a:r>
              <a:rPr lang="fr-FR" dirty="0"/>
              <a:t>L</a:t>
            </a:r>
            <a:r>
              <a:rPr lang="fr-FR" dirty="0" smtClean="0"/>
              <a:t>ogistiques pour deux raisons principales :</a:t>
            </a:r>
          </a:p>
          <a:p>
            <a:pPr lvl="1"/>
            <a:r>
              <a:rPr lang="fr-FR" dirty="0" smtClean="0"/>
              <a:t>L’écriture en blocs de compétences afin de simplifier l’appréhension du référentiel et l’obtention des différentes unités du BTS,</a:t>
            </a:r>
          </a:p>
          <a:p>
            <a:pPr lvl="1"/>
            <a:r>
              <a:rPr lang="fr-FR" dirty="0" smtClean="0"/>
              <a:t>La lisibilité des compétences en gestion dans le cadre de l’équivalence des attestations de capacité qui permet au titulaire du BTS de créer ou bien de reprendre une entreprise de transport ou de commissionnaire de transport</a:t>
            </a:r>
            <a:endParaRPr lang="fr-FR" dirty="0"/>
          </a:p>
        </p:txBody>
      </p:sp>
    </p:spTree>
    <p:extLst>
      <p:ext uri="{BB962C8B-B14F-4D97-AF65-F5344CB8AC3E}">
        <p14:creationId xmlns:p14="http://schemas.microsoft.com/office/powerpoint/2010/main" val="395842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Il s’agit d’avoir pour les enseignements professionnels une correspondance totale entre les trois niveaux des référentiels :</a:t>
            </a:r>
          </a:p>
          <a:p>
            <a:pPr lvl="1"/>
            <a:r>
              <a:rPr lang="fr-FR" dirty="0" smtClean="0"/>
              <a:t>Les pôles d’activités professionnelles au niveau du référentiel des activités professionnelles (RAP)</a:t>
            </a:r>
          </a:p>
          <a:p>
            <a:pPr lvl="1"/>
            <a:r>
              <a:rPr lang="fr-FR" dirty="0" smtClean="0"/>
              <a:t>Les blocs de compétences au niveau du référentiel de certification (RC),</a:t>
            </a:r>
          </a:p>
          <a:p>
            <a:pPr lvl="1"/>
            <a:r>
              <a:rPr lang="fr-FR" dirty="0" smtClean="0"/>
              <a:t>Les épreuves au niveau du règlement d’examen.</a:t>
            </a:r>
            <a:endParaRPr lang="fr-FR" dirty="0"/>
          </a:p>
        </p:txBody>
      </p:sp>
    </p:spTree>
    <p:extLst>
      <p:ext uri="{BB962C8B-B14F-4D97-AF65-F5344CB8AC3E}">
        <p14:creationId xmlns:p14="http://schemas.microsoft.com/office/powerpoint/2010/main" val="3842899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a:t>La structure actuelle du BTS </a:t>
            </a:r>
            <a:r>
              <a:rPr lang="fr-FR" dirty="0" smtClean="0"/>
              <a:t>TPL : </a:t>
            </a:r>
          </a:p>
          <a:p>
            <a:pPr lvl="1"/>
            <a:r>
              <a:rPr lang="fr-FR" dirty="0"/>
              <a:t>4</a:t>
            </a:r>
            <a:r>
              <a:rPr lang="fr-FR" dirty="0" smtClean="0"/>
              <a:t> grandes fonctions qui distinguent les activités de transport, les activités de prestations logistiques, les activités liées au management et les activités liées à la relation de service ;</a:t>
            </a:r>
          </a:p>
          <a:p>
            <a:pPr lvl="1"/>
            <a:r>
              <a:rPr lang="fr-FR" dirty="0" smtClean="0"/>
              <a:t>7 groupes de compétences liés au processus de réalisation d’une prestation  </a:t>
            </a:r>
            <a:r>
              <a:rPr lang="fr-FR" dirty="0" smtClean="0">
                <a:hlinkClick r:id="rId2" action="ppaction://hlinkfile"/>
              </a:rPr>
              <a:t>Voir </a:t>
            </a:r>
            <a:r>
              <a:rPr lang="fr-FR" dirty="0">
                <a:hlinkClick r:id="rId2" action="ppaction://hlinkfile"/>
              </a:rPr>
              <a:t>schéma</a:t>
            </a:r>
            <a:endParaRPr lang="fr-FR" dirty="0"/>
          </a:p>
          <a:p>
            <a:pPr lvl="1"/>
            <a:r>
              <a:rPr lang="fr-FR" dirty="0" smtClean="0"/>
              <a:t>4 épreuves (dont 2 sous-épreuves).  </a:t>
            </a:r>
            <a:endParaRPr lang="fr-FR" dirty="0"/>
          </a:p>
        </p:txBody>
      </p:sp>
    </p:spTree>
    <p:extLst>
      <p:ext uri="{BB962C8B-B14F-4D97-AF65-F5344CB8AC3E}">
        <p14:creationId xmlns:p14="http://schemas.microsoft.com/office/powerpoint/2010/main" val="4026147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a:t>La formation dans le domaine de la </a:t>
            </a:r>
            <a:r>
              <a:rPr lang="fr-FR" dirty="0" smtClean="0"/>
              <a:t>gestion</a:t>
            </a:r>
          </a:p>
          <a:p>
            <a:pPr marL="457200" lvl="1" indent="0">
              <a:buNone/>
            </a:pPr>
            <a:endParaRPr lang="fr-FR" dirty="0" smtClean="0"/>
          </a:p>
          <a:p>
            <a:pPr marL="457200" lvl="1" indent="0">
              <a:buNone/>
            </a:pPr>
            <a:r>
              <a:rPr lang="fr-FR" dirty="0" smtClean="0"/>
              <a:t>Si les compétences en gestion ne sont pas absentes du référentiel actuel, elles sont insuffisamment mises en œuvre et évaluées pour les étudiants et apprentis, d’où le sentiment des professionnels de lacunes préjudiciables dans ce domaine.</a:t>
            </a:r>
            <a:endParaRPr lang="fr-FR" dirty="0"/>
          </a:p>
        </p:txBody>
      </p:sp>
    </p:spTree>
    <p:extLst>
      <p:ext uri="{BB962C8B-B14F-4D97-AF65-F5344CB8AC3E}">
        <p14:creationId xmlns:p14="http://schemas.microsoft.com/office/powerpoint/2010/main" val="3849656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10000"/>
          </a:bodyPr>
          <a:lstStyle/>
          <a:p>
            <a:r>
              <a:rPr lang="fr-FR" dirty="0"/>
              <a:t>La méthodologie mise en œuvre</a:t>
            </a:r>
          </a:p>
          <a:p>
            <a:pPr lvl="1"/>
            <a:r>
              <a:rPr lang="fr-FR" dirty="0" smtClean="0"/>
              <a:t>Une recherche documentaire,</a:t>
            </a:r>
          </a:p>
          <a:p>
            <a:pPr lvl="1"/>
            <a:r>
              <a:rPr lang="fr-FR" dirty="0" smtClean="0"/>
              <a:t>Le recours à des études statistiques, </a:t>
            </a:r>
          </a:p>
          <a:p>
            <a:pPr lvl="1"/>
            <a:r>
              <a:rPr lang="fr-FR" dirty="0" smtClean="0"/>
              <a:t>Des auditions de professionnels à Paris et en région menées par les membres du groupe,</a:t>
            </a:r>
          </a:p>
          <a:p>
            <a:pPr lvl="1"/>
            <a:r>
              <a:rPr lang="fr-FR" dirty="0" smtClean="0"/>
              <a:t>Des réunions décentralisées à Lyon, à Calais et à Toulouse grâce au concours des délégués régionaux de l’AFT,</a:t>
            </a:r>
          </a:p>
          <a:p>
            <a:pPr lvl="1"/>
            <a:r>
              <a:rPr lang="fr-FR" dirty="0" smtClean="0"/>
              <a:t>Une intense collaboration, des réunions régulières et de très nombreux échanges par courriel,</a:t>
            </a:r>
          </a:p>
          <a:p>
            <a:pPr lvl="1"/>
            <a:r>
              <a:rPr lang="fr-FR" dirty="0" smtClean="0"/>
              <a:t>Le soutien du bureau des diplômes de la DGESCO et en particulier des gestionnaires de la 11</a:t>
            </a:r>
            <a:r>
              <a:rPr lang="fr-FR" baseline="30000" dirty="0" smtClean="0"/>
              <a:t>ème</a:t>
            </a:r>
            <a:r>
              <a:rPr lang="fr-FR" dirty="0" smtClean="0"/>
              <a:t> CPC, Evelyne </a:t>
            </a:r>
            <a:r>
              <a:rPr lang="fr-FR" dirty="0" err="1" smtClean="0"/>
              <a:t>Decourt</a:t>
            </a:r>
            <a:r>
              <a:rPr lang="fr-FR" dirty="0" smtClean="0"/>
              <a:t> et </a:t>
            </a:r>
            <a:r>
              <a:rPr lang="fr-FR" smtClean="0"/>
              <a:t>Sabine Piot.</a:t>
            </a:r>
            <a:endParaRPr lang="fr-FR" dirty="0" smtClean="0"/>
          </a:p>
          <a:p>
            <a:endParaRPr lang="fr-FR" dirty="0"/>
          </a:p>
        </p:txBody>
      </p:sp>
    </p:spTree>
    <p:extLst>
      <p:ext uri="{BB962C8B-B14F-4D97-AF65-F5344CB8AC3E}">
        <p14:creationId xmlns:p14="http://schemas.microsoft.com/office/powerpoint/2010/main" val="32626879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fr-FR" dirty="0"/>
              <a:t>Les conclusions du groupe de </a:t>
            </a:r>
            <a:r>
              <a:rPr lang="fr-FR" dirty="0" smtClean="0"/>
              <a:t>travail : un diplôme pertinent, apprécié et reconnu des professionnels du transport :</a:t>
            </a:r>
          </a:p>
          <a:p>
            <a:pPr lvl="1"/>
            <a:r>
              <a:rPr lang="fr-FR" dirty="0" smtClean="0"/>
              <a:t>Le niveau d’entrée « minimum » dans la profession d’exploitant, quelque soit le mode de transport ;</a:t>
            </a:r>
          </a:p>
          <a:p>
            <a:pPr lvl="1"/>
            <a:r>
              <a:rPr lang="fr-FR" dirty="0" smtClean="0"/>
              <a:t>Des activités en lien avec la réalité du métier ;</a:t>
            </a:r>
          </a:p>
          <a:p>
            <a:pPr lvl="1"/>
            <a:r>
              <a:rPr lang="fr-FR" dirty="0" smtClean="0"/>
              <a:t>Une voie de réussite pour les élèves, issus de l’ensemble des baccalauréats ;</a:t>
            </a:r>
          </a:p>
          <a:p>
            <a:pPr lvl="1"/>
            <a:r>
              <a:rPr lang="fr-FR" dirty="0" smtClean="0"/>
              <a:t>Malgré tout un manque de lisibilité et une structure compliquée, en particulier au niveau de la certification.</a:t>
            </a:r>
            <a:endParaRPr lang="fr-FR" dirty="0"/>
          </a:p>
        </p:txBody>
      </p:sp>
    </p:spTree>
    <p:extLst>
      <p:ext uri="{BB962C8B-B14F-4D97-AF65-F5344CB8AC3E}">
        <p14:creationId xmlns:p14="http://schemas.microsoft.com/office/powerpoint/2010/main" val="3899155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a:t>Un nouveau BTS</a:t>
            </a:r>
          </a:p>
          <a:p>
            <a:pPr lvl="1"/>
            <a:r>
              <a:rPr lang="fr-FR" dirty="0" smtClean="0"/>
              <a:t>Un nouveau nom : Gestion des Transports et Logistique </a:t>
            </a:r>
            <a:r>
              <a:rPr lang="fr-FR" dirty="0"/>
              <a:t>A</a:t>
            </a:r>
            <a:r>
              <a:rPr lang="fr-FR" dirty="0" smtClean="0"/>
              <a:t>ssociée</a:t>
            </a:r>
          </a:p>
          <a:p>
            <a:pPr lvl="1"/>
            <a:r>
              <a:rPr lang="fr-FR" dirty="0" smtClean="0"/>
              <a:t>Le terme « gestion » pour définir au mieux la fonction d’exploitant</a:t>
            </a:r>
          </a:p>
          <a:p>
            <a:pPr lvl="1"/>
            <a:r>
              <a:rPr lang="fr-FR" dirty="0" smtClean="0"/>
              <a:t>Le terme « transports » pour cibler le cœur de métier de ce BTS</a:t>
            </a:r>
          </a:p>
          <a:p>
            <a:pPr lvl="1"/>
            <a:r>
              <a:rPr lang="fr-FR" dirty="0" smtClean="0"/>
              <a:t>L’expression « logistique associée » pour marquer le lien fort avec le transport.</a:t>
            </a:r>
            <a:endParaRPr lang="fr-FR" dirty="0"/>
          </a:p>
        </p:txBody>
      </p:sp>
    </p:spTree>
    <p:extLst>
      <p:ext uri="{BB962C8B-B14F-4D97-AF65-F5344CB8AC3E}">
        <p14:creationId xmlns:p14="http://schemas.microsoft.com/office/powerpoint/2010/main" val="3272152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509</TotalTime>
  <Words>908</Words>
  <Application>Microsoft Office PowerPoint</Application>
  <PresentationFormat>Affichage à l'écran (4:3)</PresentationFormat>
  <Paragraphs>313</Paragraphs>
  <Slides>18</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18</vt:i4>
      </vt:variant>
    </vt:vector>
  </HeadingPairs>
  <TitlesOfParts>
    <vt:vector size="24" baseType="lpstr">
      <vt:lpstr>SimSun</vt:lpstr>
      <vt:lpstr>Arial</vt:lpstr>
      <vt:lpstr>Calibri</vt:lpstr>
      <vt:lpstr>Cambria</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kiki</dc:creator>
  <cp:lastModifiedBy>prof</cp:lastModifiedBy>
  <cp:revision>324</cp:revision>
  <dcterms:created xsi:type="dcterms:W3CDTF">2010-02-26T09:36:43Z</dcterms:created>
  <dcterms:modified xsi:type="dcterms:W3CDTF">2019-03-23T10:56:27Z</dcterms:modified>
</cp:coreProperties>
</file>