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1"/>
  </p:sldMasterIdLst>
  <p:notesMasterIdLst>
    <p:notesMasterId r:id="rId16"/>
  </p:notesMasterIdLst>
  <p:handoutMasterIdLst>
    <p:handoutMasterId r:id="rId17"/>
  </p:handoutMasterIdLst>
  <p:sldIdLst>
    <p:sldId id="324" r:id="rId2"/>
    <p:sldId id="328" r:id="rId3"/>
    <p:sldId id="332" r:id="rId4"/>
    <p:sldId id="333" r:id="rId5"/>
    <p:sldId id="330" r:id="rId6"/>
    <p:sldId id="329" r:id="rId7"/>
    <p:sldId id="365" r:id="rId8"/>
    <p:sldId id="363" r:id="rId9"/>
    <p:sldId id="370" r:id="rId10"/>
    <p:sldId id="369" r:id="rId11"/>
    <p:sldId id="371" r:id="rId12"/>
    <p:sldId id="336" r:id="rId13"/>
    <p:sldId id="331" r:id="rId14"/>
    <p:sldId id="326" r:id="rId15"/>
  </p:sldIdLst>
  <p:sldSz cx="9144000" cy="6858000" type="screen4x3"/>
  <p:notesSz cx="6888163" cy="10020300"/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56" userDrawn="1">
          <p15:clr>
            <a:srgbClr val="A4A3A4"/>
          </p15:clr>
        </p15:guide>
        <p15:guide id="2" pos="217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3300"/>
    <a:srgbClr val="FDDDB9"/>
    <a:srgbClr val="FBAB53"/>
    <a:srgbClr val="FF572F"/>
    <a:srgbClr val="F08106"/>
    <a:srgbClr val="FDEB67"/>
    <a:srgbClr val="1D4575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Style léger 2 - Accentuation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750" autoAdjust="0"/>
    <p:restoredTop sz="68426" autoAdjust="0"/>
  </p:normalViewPr>
  <p:slideViewPr>
    <p:cSldViewPr>
      <p:cViewPr varScale="1">
        <p:scale>
          <a:sx n="47" d="100"/>
          <a:sy n="47" d="100"/>
        </p:scale>
        <p:origin x="1836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5" d="100"/>
          <a:sy n="85" d="100"/>
        </p:scale>
        <p:origin x="-3834" y="-84"/>
      </p:cViewPr>
      <p:guideLst>
        <p:guide orient="horz" pos="3156"/>
        <p:guide pos="217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F31B837-C5AC-42DE-AA6F-1439FDB26D15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039A60A3-AE69-41F6-9D58-D68970D1596E}">
      <dgm:prSet phldrT="[Texte]"/>
      <dgm:spPr/>
      <dgm:t>
        <a:bodyPr/>
        <a:lstStyle/>
        <a:p>
          <a:r>
            <a:rPr lang="fr-FR" dirty="0"/>
            <a:t>1</a:t>
          </a:r>
        </a:p>
      </dgm:t>
    </dgm:pt>
    <dgm:pt modelId="{24CA2F17-5C18-4FF0-A13F-ADA087B5EAF8}" type="parTrans" cxnId="{909D5D14-EFF7-4E9C-BDC4-22E43E4E8257}">
      <dgm:prSet/>
      <dgm:spPr/>
      <dgm:t>
        <a:bodyPr/>
        <a:lstStyle/>
        <a:p>
          <a:endParaRPr lang="fr-FR"/>
        </a:p>
      </dgm:t>
    </dgm:pt>
    <dgm:pt modelId="{F6A462B3-4B64-4128-8815-77F76AD7011F}" type="sibTrans" cxnId="{909D5D14-EFF7-4E9C-BDC4-22E43E4E8257}">
      <dgm:prSet/>
      <dgm:spPr/>
      <dgm:t>
        <a:bodyPr/>
        <a:lstStyle/>
        <a:p>
          <a:endParaRPr lang="fr-FR"/>
        </a:p>
      </dgm:t>
    </dgm:pt>
    <dgm:pt modelId="{FCCA1177-53EE-46C2-B2C5-707127E1CA70}">
      <dgm:prSet phldrT="[Texte]" custT="1"/>
      <dgm:spPr/>
      <dgm:t>
        <a:bodyPr/>
        <a:lstStyle/>
        <a:p>
          <a:r>
            <a:rPr lang="fr-FR" sz="2000" dirty="0"/>
            <a:t>L’intégration de l’entreprise dans son environnement</a:t>
          </a:r>
        </a:p>
      </dgm:t>
    </dgm:pt>
    <dgm:pt modelId="{F26DF4E9-9DF8-47F9-869F-109D3D179272}" type="parTrans" cxnId="{765DA822-2F45-4BDF-80C8-185E3F0DFFA2}">
      <dgm:prSet/>
      <dgm:spPr/>
      <dgm:t>
        <a:bodyPr/>
        <a:lstStyle/>
        <a:p>
          <a:endParaRPr lang="fr-FR"/>
        </a:p>
      </dgm:t>
    </dgm:pt>
    <dgm:pt modelId="{7A20F941-E47F-4C52-AF04-51260C713CC5}" type="sibTrans" cxnId="{765DA822-2F45-4BDF-80C8-185E3F0DFFA2}">
      <dgm:prSet/>
      <dgm:spPr/>
      <dgm:t>
        <a:bodyPr/>
        <a:lstStyle/>
        <a:p>
          <a:endParaRPr lang="fr-FR"/>
        </a:p>
      </dgm:t>
    </dgm:pt>
    <dgm:pt modelId="{82D11C89-F87C-497C-9024-E4E73B74F604}">
      <dgm:prSet phldrT="[Texte]"/>
      <dgm:spPr/>
      <dgm:t>
        <a:bodyPr/>
        <a:lstStyle/>
        <a:p>
          <a:r>
            <a:rPr lang="fr-FR" dirty="0"/>
            <a:t>2</a:t>
          </a:r>
        </a:p>
      </dgm:t>
    </dgm:pt>
    <dgm:pt modelId="{786E4E49-F2CB-472A-A035-6428D5D875CC}" type="parTrans" cxnId="{EC8FDB99-5D40-4619-A03A-E0F3BB7E8242}">
      <dgm:prSet/>
      <dgm:spPr/>
      <dgm:t>
        <a:bodyPr/>
        <a:lstStyle/>
        <a:p>
          <a:endParaRPr lang="fr-FR"/>
        </a:p>
      </dgm:t>
    </dgm:pt>
    <dgm:pt modelId="{A44287D4-3374-4343-A891-C5379504FE29}" type="sibTrans" cxnId="{EC8FDB99-5D40-4619-A03A-E0F3BB7E8242}">
      <dgm:prSet/>
      <dgm:spPr/>
      <dgm:t>
        <a:bodyPr/>
        <a:lstStyle/>
        <a:p>
          <a:endParaRPr lang="fr-FR"/>
        </a:p>
      </dgm:t>
    </dgm:pt>
    <dgm:pt modelId="{A84281E6-FF79-4696-8AF0-8BBA970B5D6C}">
      <dgm:prSet phldrT="[Texte]" custT="1"/>
      <dgm:spPr/>
      <dgm:t>
        <a:bodyPr/>
        <a:lstStyle/>
        <a:p>
          <a:r>
            <a:rPr lang="fr-FR" sz="2000" dirty="0"/>
            <a:t>La régulation de l’activité économique</a:t>
          </a:r>
        </a:p>
      </dgm:t>
    </dgm:pt>
    <dgm:pt modelId="{207DA940-94AB-4C7D-9024-4D1A7C8A9ED7}" type="parTrans" cxnId="{FFDD2B88-76C1-4184-9008-77872F8063D0}">
      <dgm:prSet/>
      <dgm:spPr/>
      <dgm:t>
        <a:bodyPr/>
        <a:lstStyle/>
        <a:p>
          <a:endParaRPr lang="fr-FR"/>
        </a:p>
      </dgm:t>
    </dgm:pt>
    <dgm:pt modelId="{4892BC4B-AF2B-4861-8658-D08EC6BEF179}" type="sibTrans" cxnId="{FFDD2B88-76C1-4184-9008-77872F8063D0}">
      <dgm:prSet/>
      <dgm:spPr/>
      <dgm:t>
        <a:bodyPr/>
        <a:lstStyle/>
        <a:p>
          <a:endParaRPr lang="fr-FR"/>
        </a:p>
      </dgm:t>
    </dgm:pt>
    <dgm:pt modelId="{C89C834E-7C30-450A-9DEF-84F82D3B8262}">
      <dgm:prSet phldrT="[Texte]"/>
      <dgm:spPr/>
      <dgm:t>
        <a:bodyPr/>
        <a:lstStyle/>
        <a:p>
          <a:r>
            <a:rPr lang="fr-FR" dirty="0"/>
            <a:t>3</a:t>
          </a:r>
        </a:p>
      </dgm:t>
    </dgm:pt>
    <dgm:pt modelId="{B3AB2A31-FA6A-48D6-9B21-3594FAB2AEAD}" type="parTrans" cxnId="{BFD4C482-40FB-4B05-A2EC-1388841F6547}">
      <dgm:prSet/>
      <dgm:spPr/>
      <dgm:t>
        <a:bodyPr/>
        <a:lstStyle/>
        <a:p>
          <a:endParaRPr lang="fr-FR"/>
        </a:p>
      </dgm:t>
    </dgm:pt>
    <dgm:pt modelId="{629E8F5C-1DA8-4F45-BD49-B1CD88F45B40}" type="sibTrans" cxnId="{BFD4C482-40FB-4B05-A2EC-1388841F6547}">
      <dgm:prSet/>
      <dgm:spPr/>
      <dgm:t>
        <a:bodyPr/>
        <a:lstStyle/>
        <a:p>
          <a:endParaRPr lang="fr-FR"/>
        </a:p>
      </dgm:t>
    </dgm:pt>
    <dgm:pt modelId="{F129776D-7B05-46C7-95A6-E39DE0505716}">
      <dgm:prSet phldrT="[Texte]" custT="1"/>
      <dgm:spPr/>
      <dgm:t>
        <a:bodyPr/>
        <a:lstStyle/>
        <a:p>
          <a:r>
            <a:rPr lang="fr-FR" sz="2000" dirty="0"/>
            <a:t>L’organisation de l’activité de l’entreprise</a:t>
          </a:r>
        </a:p>
      </dgm:t>
    </dgm:pt>
    <dgm:pt modelId="{46B660CC-3773-4A82-B582-F4F1C311FCBD}" type="parTrans" cxnId="{28A121C3-03A9-434C-A19D-CA79AA04392C}">
      <dgm:prSet/>
      <dgm:spPr/>
      <dgm:t>
        <a:bodyPr/>
        <a:lstStyle/>
        <a:p>
          <a:endParaRPr lang="fr-FR"/>
        </a:p>
      </dgm:t>
    </dgm:pt>
    <dgm:pt modelId="{B636DC44-D52F-4C3B-B7B9-7C320E44FA3A}" type="sibTrans" cxnId="{28A121C3-03A9-434C-A19D-CA79AA04392C}">
      <dgm:prSet/>
      <dgm:spPr/>
      <dgm:t>
        <a:bodyPr/>
        <a:lstStyle/>
        <a:p>
          <a:endParaRPr lang="fr-FR"/>
        </a:p>
      </dgm:t>
    </dgm:pt>
    <dgm:pt modelId="{BDE8FB83-3926-4622-8AF3-B70536261899}">
      <dgm:prSet phldrT="[Texte]" custT="1"/>
      <dgm:spPr/>
      <dgm:t>
        <a:bodyPr/>
        <a:lstStyle/>
        <a:p>
          <a:r>
            <a:rPr lang="fr-FR" sz="2000" dirty="0"/>
            <a:t>L’impact du numérique sur la vie de l’entreprise</a:t>
          </a:r>
        </a:p>
      </dgm:t>
    </dgm:pt>
    <dgm:pt modelId="{0B676D1A-1D1B-4487-8478-409642B588F8}" type="parTrans" cxnId="{362A9C6B-22FA-45FB-8D8A-B20E7C5F7BC3}">
      <dgm:prSet/>
      <dgm:spPr/>
      <dgm:t>
        <a:bodyPr/>
        <a:lstStyle/>
        <a:p>
          <a:endParaRPr lang="fr-FR"/>
        </a:p>
      </dgm:t>
    </dgm:pt>
    <dgm:pt modelId="{7D20DD2C-E89B-427C-9EE3-02795362A263}" type="sibTrans" cxnId="{362A9C6B-22FA-45FB-8D8A-B20E7C5F7BC3}">
      <dgm:prSet/>
      <dgm:spPr/>
      <dgm:t>
        <a:bodyPr/>
        <a:lstStyle/>
        <a:p>
          <a:endParaRPr lang="fr-FR"/>
        </a:p>
      </dgm:t>
    </dgm:pt>
    <dgm:pt modelId="{B7A61759-08A5-44F4-B119-F68203A6AB15}">
      <dgm:prSet phldrT="[Texte]"/>
      <dgm:spPr/>
      <dgm:t>
        <a:bodyPr/>
        <a:lstStyle/>
        <a:p>
          <a:r>
            <a:rPr lang="fr-FR" dirty="0"/>
            <a:t>5 </a:t>
          </a:r>
        </a:p>
      </dgm:t>
    </dgm:pt>
    <dgm:pt modelId="{7B0AB280-C065-49AF-84CE-3D439380D8C6}" type="parTrans" cxnId="{2C7761DF-248D-4672-898A-A199790C7852}">
      <dgm:prSet/>
      <dgm:spPr/>
      <dgm:t>
        <a:bodyPr/>
        <a:lstStyle/>
        <a:p>
          <a:endParaRPr lang="fr-FR"/>
        </a:p>
      </dgm:t>
    </dgm:pt>
    <dgm:pt modelId="{A078DEE8-C719-489D-B5BF-A09A85D8AC5B}" type="sibTrans" cxnId="{2C7761DF-248D-4672-898A-A199790C7852}">
      <dgm:prSet/>
      <dgm:spPr/>
      <dgm:t>
        <a:bodyPr/>
        <a:lstStyle/>
        <a:p>
          <a:endParaRPr lang="fr-FR"/>
        </a:p>
      </dgm:t>
    </dgm:pt>
    <dgm:pt modelId="{A507083C-7225-4148-9409-C561C840A62A}">
      <dgm:prSet phldrT="[Texte]"/>
      <dgm:spPr/>
      <dgm:t>
        <a:bodyPr/>
        <a:lstStyle/>
        <a:p>
          <a:r>
            <a:rPr lang="fr-FR" dirty="0"/>
            <a:t>4</a:t>
          </a:r>
        </a:p>
      </dgm:t>
    </dgm:pt>
    <dgm:pt modelId="{F3B52079-F737-4425-9C81-E3872B9C0FAF}" type="parTrans" cxnId="{3F85DBEB-E554-4211-9BD0-1BA6E1B7AD1D}">
      <dgm:prSet/>
      <dgm:spPr/>
      <dgm:t>
        <a:bodyPr/>
        <a:lstStyle/>
        <a:p>
          <a:endParaRPr lang="fr-FR"/>
        </a:p>
      </dgm:t>
    </dgm:pt>
    <dgm:pt modelId="{E8B633E6-922E-4753-BBF8-0E9B211A7F1B}" type="sibTrans" cxnId="{3F85DBEB-E554-4211-9BD0-1BA6E1B7AD1D}">
      <dgm:prSet/>
      <dgm:spPr/>
      <dgm:t>
        <a:bodyPr/>
        <a:lstStyle/>
        <a:p>
          <a:endParaRPr lang="fr-FR"/>
        </a:p>
      </dgm:t>
    </dgm:pt>
    <dgm:pt modelId="{5AB50DDA-73E9-4659-B517-46FE74847F04}">
      <dgm:prSet phldrT="[Texte]" custT="1"/>
      <dgm:spPr/>
      <dgm:t>
        <a:bodyPr/>
        <a:lstStyle/>
        <a:p>
          <a:r>
            <a:rPr lang="fr-FR" sz="2000" dirty="0"/>
            <a:t>Les mutations du travail</a:t>
          </a:r>
        </a:p>
      </dgm:t>
    </dgm:pt>
    <dgm:pt modelId="{F88E3387-0545-4559-A44B-D217B1F3CE9A}" type="parTrans" cxnId="{D3C0774F-7F61-4D9D-ABAD-24FBA5FB6186}">
      <dgm:prSet/>
      <dgm:spPr/>
      <dgm:t>
        <a:bodyPr/>
        <a:lstStyle/>
        <a:p>
          <a:endParaRPr lang="fr-FR"/>
        </a:p>
      </dgm:t>
    </dgm:pt>
    <dgm:pt modelId="{24698C65-106F-4F85-9F75-389999A5BDA8}" type="sibTrans" cxnId="{D3C0774F-7F61-4D9D-ABAD-24FBA5FB6186}">
      <dgm:prSet/>
      <dgm:spPr/>
      <dgm:t>
        <a:bodyPr/>
        <a:lstStyle/>
        <a:p>
          <a:endParaRPr lang="fr-FR"/>
        </a:p>
      </dgm:t>
    </dgm:pt>
    <dgm:pt modelId="{345C270F-0ECF-43BE-92B1-54A1F23566B8}">
      <dgm:prSet phldrT="[Texte]"/>
      <dgm:spPr/>
      <dgm:t>
        <a:bodyPr/>
        <a:lstStyle/>
        <a:p>
          <a:r>
            <a:rPr lang="fr-FR" dirty="0"/>
            <a:t>6</a:t>
          </a:r>
        </a:p>
      </dgm:t>
    </dgm:pt>
    <dgm:pt modelId="{C2337ED9-AEF6-4BAC-8345-4984AEA73F3E}" type="parTrans" cxnId="{78B15F4E-FBE1-457D-83D5-842BB0058491}">
      <dgm:prSet/>
      <dgm:spPr/>
      <dgm:t>
        <a:bodyPr/>
        <a:lstStyle/>
        <a:p>
          <a:endParaRPr lang="fr-FR"/>
        </a:p>
      </dgm:t>
    </dgm:pt>
    <dgm:pt modelId="{0949B79B-9347-422D-B8CC-A471D812191B}" type="sibTrans" cxnId="{78B15F4E-FBE1-457D-83D5-842BB0058491}">
      <dgm:prSet/>
      <dgm:spPr/>
      <dgm:t>
        <a:bodyPr/>
        <a:lstStyle/>
        <a:p>
          <a:endParaRPr lang="fr-FR"/>
        </a:p>
      </dgm:t>
    </dgm:pt>
    <dgm:pt modelId="{0B99A386-85FF-4630-B5FC-DC77A8A01E25}">
      <dgm:prSet phldrT="[Texte]" custT="1"/>
      <dgm:spPr/>
      <dgm:t>
        <a:bodyPr/>
        <a:lstStyle/>
        <a:p>
          <a:r>
            <a:rPr lang="fr-FR" sz="2000" dirty="0"/>
            <a:t>Les choix stratégiques de l’entreprise</a:t>
          </a:r>
        </a:p>
      </dgm:t>
    </dgm:pt>
    <dgm:pt modelId="{1357DE77-1A6B-488D-A279-B63637713734}" type="parTrans" cxnId="{26F4E5A2-2DF0-4A3C-A4AC-70FB6070B91A}">
      <dgm:prSet/>
      <dgm:spPr/>
      <dgm:t>
        <a:bodyPr/>
        <a:lstStyle/>
        <a:p>
          <a:endParaRPr lang="fr-FR"/>
        </a:p>
      </dgm:t>
    </dgm:pt>
    <dgm:pt modelId="{0D2D1522-C9B0-4C35-BC7E-3B6425D7D7F8}" type="sibTrans" cxnId="{26F4E5A2-2DF0-4A3C-A4AC-70FB6070B91A}">
      <dgm:prSet/>
      <dgm:spPr/>
      <dgm:t>
        <a:bodyPr/>
        <a:lstStyle/>
        <a:p>
          <a:endParaRPr lang="fr-FR"/>
        </a:p>
      </dgm:t>
    </dgm:pt>
    <dgm:pt modelId="{8D892FAC-B105-47A0-8D3A-BD1511DC11CF}" type="pres">
      <dgm:prSet presAssocID="{8F31B837-C5AC-42DE-AA6F-1439FDB26D15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495CA362-87BC-4945-A2C5-C3BF23C785B3}" type="pres">
      <dgm:prSet presAssocID="{039A60A3-AE69-41F6-9D58-D68970D1596E}" presName="composite" presStyleCnt="0"/>
      <dgm:spPr/>
    </dgm:pt>
    <dgm:pt modelId="{AF9EB787-8D85-405C-B44D-5B12214410C5}" type="pres">
      <dgm:prSet presAssocID="{039A60A3-AE69-41F6-9D58-D68970D1596E}" presName="parentText" presStyleLbl="alignNode1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E5ED14B-1A82-4C75-86FD-0DBB4F566309}" type="pres">
      <dgm:prSet presAssocID="{039A60A3-AE69-41F6-9D58-D68970D1596E}" presName="descendantText" presStyleLbl="alignAcc1" presStyleIdx="0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3A11503-3484-4757-BBBB-359F0F8D143C}" type="pres">
      <dgm:prSet presAssocID="{F6A462B3-4B64-4128-8815-77F76AD7011F}" presName="sp" presStyleCnt="0"/>
      <dgm:spPr/>
    </dgm:pt>
    <dgm:pt modelId="{438C3EED-40FC-4648-B196-454752AA15F4}" type="pres">
      <dgm:prSet presAssocID="{82D11C89-F87C-497C-9024-E4E73B74F604}" presName="composite" presStyleCnt="0"/>
      <dgm:spPr/>
    </dgm:pt>
    <dgm:pt modelId="{ABFA4440-2884-4689-992F-75D3C6E0A769}" type="pres">
      <dgm:prSet presAssocID="{82D11C89-F87C-497C-9024-E4E73B74F604}" presName="parentText" presStyleLbl="alignNode1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F6F49B5-BB11-4D11-BC6F-714CC39A5608}" type="pres">
      <dgm:prSet presAssocID="{82D11C89-F87C-497C-9024-E4E73B74F604}" presName="descendantText" presStyleLbl="alignAcc1" presStyleIdx="1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E5136F0-73A1-40B6-A02A-366B16ECFDF9}" type="pres">
      <dgm:prSet presAssocID="{A44287D4-3374-4343-A891-C5379504FE29}" presName="sp" presStyleCnt="0"/>
      <dgm:spPr/>
    </dgm:pt>
    <dgm:pt modelId="{AFE1E35E-25A0-4926-9F63-EE794F50230C}" type="pres">
      <dgm:prSet presAssocID="{C89C834E-7C30-450A-9DEF-84F82D3B8262}" presName="composite" presStyleCnt="0"/>
      <dgm:spPr/>
    </dgm:pt>
    <dgm:pt modelId="{B5C2C207-2E6F-47FF-A205-977AE07B0881}" type="pres">
      <dgm:prSet presAssocID="{C89C834E-7C30-450A-9DEF-84F82D3B8262}" presName="parentText" presStyleLbl="align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2AA3D12-6B38-47D3-A31B-A9DBD1CEFC66}" type="pres">
      <dgm:prSet presAssocID="{C89C834E-7C30-450A-9DEF-84F82D3B8262}" presName="descendantText" presStyleLbl="alignAcc1" presStyleIdx="2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CA48731-596E-46A0-B852-F8664BCD8BDF}" type="pres">
      <dgm:prSet presAssocID="{629E8F5C-1DA8-4F45-BD49-B1CD88F45B40}" presName="sp" presStyleCnt="0"/>
      <dgm:spPr/>
    </dgm:pt>
    <dgm:pt modelId="{664AE600-855A-4C33-8988-8E00BE5883B4}" type="pres">
      <dgm:prSet presAssocID="{A507083C-7225-4148-9409-C561C840A62A}" presName="composite" presStyleCnt="0"/>
      <dgm:spPr/>
    </dgm:pt>
    <dgm:pt modelId="{AF415FB4-ADD0-44AD-8B42-6716BEB93E89}" type="pres">
      <dgm:prSet presAssocID="{A507083C-7225-4148-9409-C561C840A62A}" presName="parentText" presStyleLbl="alignNode1" presStyleIdx="3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EC6A18D-AAA8-4571-8731-FC1DB1F7A308}" type="pres">
      <dgm:prSet presAssocID="{A507083C-7225-4148-9409-C561C840A62A}" presName="descendantText" presStyleLbl="alignAcc1" presStyleIdx="3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8C3FFEF-AD1E-479E-9D5D-D2D60A84DA8C}" type="pres">
      <dgm:prSet presAssocID="{E8B633E6-922E-4753-BBF8-0E9B211A7F1B}" presName="sp" presStyleCnt="0"/>
      <dgm:spPr/>
    </dgm:pt>
    <dgm:pt modelId="{FE23D8F7-8D5D-4B42-8A3A-41ED8D5FE9E6}" type="pres">
      <dgm:prSet presAssocID="{B7A61759-08A5-44F4-B119-F68203A6AB15}" presName="composite" presStyleCnt="0"/>
      <dgm:spPr/>
    </dgm:pt>
    <dgm:pt modelId="{8932F429-1817-4D34-94CC-B2E332B7E586}" type="pres">
      <dgm:prSet presAssocID="{B7A61759-08A5-44F4-B119-F68203A6AB15}" presName="parentText" presStyleLbl="alignNode1" presStyleIdx="4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12AD615-65B1-4ECB-8D8C-C2DA3674FA4F}" type="pres">
      <dgm:prSet presAssocID="{B7A61759-08A5-44F4-B119-F68203A6AB15}" presName="descendantText" presStyleLbl="alignAcc1" presStyleIdx="4" presStyleCnt="6" custLinFactNeighborX="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C6F2239-8377-4D7F-917D-101E3B111656}" type="pres">
      <dgm:prSet presAssocID="{A078DEE8-C719-489D-B5BF-A09A85D8AC5B}" presName="sp" presStyleCnt="0"/>
      <dgm:spPr/>
    </dgm:pt>
    <dgm:pt modelId="{06F4B30C-F792-48EA-B53A-0CDF0F3DA2C9}" type="pres">
      <dgm:prSet presAssocID="{345C270F-0ECF-43BE-92B1-54A1F23566B8}" presName="composite" presStyleCnt="0"/>
      <dgm:spPr/>
    </dgm:pt>
    <dgm:pt modelId="{BD5995B1-ACD4-4649-A0B2-EB98F6AB97FB}" type="pres">
      <dgm:prSet presAssocID="{345C270F-0ECF-43BE-92B1-54A1F23566B8}" presName="parentText" presStyleLbl="alignNode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C62CCEE-EDCE-447C-832B-0076C2A23880}" type="pres">
      <dgm:prSet presAssocID="{345C270F-0ECF-43BE-92B1-54A1F23566B8}" presName="descendantText" presStyleLbl="alignAcc1" presStyleIdx="5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3F85DBEB-E554-4211-9BD0-1BA6E1B7AD1D}" srcId="{8F31B837-C5AC-42DE-AA6F-1439FDB26D15}" destId="{A507083C-7225-4148-9409-C561C840A62A}" srcOrd="3" destOrd="0" parTransId="{F3B52079-F737-4425-9C81-E3872B9C0FAF}" sibTransId="{E8B633E6-922E-4753-BBF8-0E9B211A7F1B}"/>
    <dgm:cxn modelId="{8B1DC544-B097-4EAA-8457-9399036818DB}" type="presOf" srcId="{F129776D-7B05-46C7-95A6-E39DE0505716}" destId="{52AA3D12-6B38-47D3-A31B-A9DBD1CEFC66}" srcOrd="0" destOrd="0" presId="urn:microsoft.com/office/officeart/2005/8/layout/chevron2"/>
    <dgm:cxn modelId="{78B15F4E-FBE1-457D-83D5-842BB0058491}" srcId="{8F31B837-C5AC-42DE-AA6F-1439FDB26D15}" destId="{345C270F-0ECF-43BE-92B1-54A1F23566B8}" srcOrd="5" destOrd="0" parTransId="{C2337ED9-AEF6-4BAC-8345-4984AEA73F3E}" sibTransId="{0949B79B-9347-422D-B8CC-A471D812191B}"/>
    <dgm:cxn modelId="{8DDBD60A-71F8-44FA-8B07-CA9C8095C13A}" type="presOf" srcId="{5AB50DDA-73E9-4659-B517-46FE74847F04}" destId="{312AD615-65B1-4ECB-8D8C-C2DA3674FA4F}" srcOrd="0" destOrd="0" presId="urn:microsoft.com/office/officeart/2005/8/layout/chevron2"/>
    <dgm:cxn modelId="{28A121C3-03A9-434C-A19D-CA79AA04392C}" srcId="{C89C834E-7C30-450A-9DEF-84F82D3B8262}" destId="{F129776D-7B05-46C7-95A6-E39DE0505716}" srcOrd="0" destOrd="0" parTransId="{46B660CC-3773-4A82-B582-F4F1C311FCBD}" sibTransId="{B636DC44-D52F-4C3B-B7B9-7C320E44FA3A}"/>
    <dgm:cxn modelId="{6445C631-7B6F-44F6-9395-5DC31A80BCC7}" type="presOf" srcId="{0B99A386-85FF-4630-B5FC-DC77A8A01E25}" destId="{3C62CCEE-EDCE-447C-832B-0076C2A23880}" srcOrd="0" destOrd="0" presId="urn:microsoft.com/office/officeart/2005/8/layout/chevron2"/>
    <dgm:cxn modelId="{26F4E5A2-2DF0-4A3C-A4AC-70FB6070B91A}" srcId="{345C270F-0ECF-43BE-92B1-54A1F23566B8}" destId="{0B99A386-85FF-4630-B5FC-DC77A8A01E25}" srcOrd="0" destOrd="0" parTransId="{1357DE77-1A6B-488D-A279-B63637713734}" sibTransId="{0D2D1522-C9B0-4C35-BC7E-3B6425D7D7F8}"/>
    <dgm:cxn modelId="{A6CCCC6F-BF41-4135-9DAC-EA7D19E4438B}" type="presOf" srcId="{A84281E6-FF79-4696-8AF0-8BBA970B5D6C}" destId="{7F6F49B5-BB11-4D11-BC6F-714CC39A5608}" srcOrd="0" destOrd="0" presId="urn:microsoft.com/office/officeart/2005/8/layout/chevron2"/>
    <dgm:cxn modelId="{521150A2-7A11-4C9A-BEAF-CBA4731C02FC}" type="presOf" srcId="{B7A61759-08A5-44F4-B119-F68203A6AB15}" destId="{8932F429-1817-4D34-94CC-B2E332B7E586}" srcOrd="0" destOrd="0" presId="urn:microsoft.com/office/officeart/2005/8/layout/chevron2"/>
    <dgm:cxn modelId="{B0223DA3-198C-4F49-98D9-4D17197855BF}" type="presOf" srcId="{BDE8FB83-3926-4622-8AF3-B70536261899}" destId="{BEC6A18D-AAA8-4571-8731-FC1DB1F7A308}" srcOrd="0" destOrd="0" presId="urn:microsoft.com/office/officeart/2005/8/layout/chevron2"/>
    <dgm:cxn modelId="{BFD4C482-40FB-4B05-A2EC-1388841F6547}" srcId="{8F31B837-C5AC-42DE-AA6F-1439FDB26D15}" destId="{C89C834E-7C30-450A-9DEF-84F82D3B8262}" srcOrd="2" destOrd="0" parTransId="{B3AB2A31-FA6A-48D6-9B21-3594FAB2AEAD}" sibTransId="{629E8F5C-1DA8-4F45-BD49-B1CD88F45B40}"/>
    <dgm:cxn modelId="{765DA822-2F45-4BDF-80C8-185E3F0DFFA2}" srcId="{039A60A3-AE69-41F6-9D58-D68970D1596E}" destId="{FCCA1177-53EE-46C2-B2C5-707127E1CA70}" srcOrd="0" destOrd="0" parTransId="{F26DF4E9-9DF8-47F9-869F-109D3D179272}" sibTransId="{7A20F941-E47F-4C52-AF04-51260C713CC5}"/>
    <dgm:cxn modelId="{B8768E14-9EBF-4FB1-AC80-F0C5DBC5B322}" type="presOf" srcId="{FCCA1177-53EE-46C2-B2C5-707127E1CA70}" destId="{4E5ED14B-1A82-4C75-86FD-0DBB4F566309}" srcOrd="0" destOrd="0" presId="urn:microsoft.com/office/officeart/2005/8/layout/chevron2"/>
    <dgm:cxn modelId="{EA3F6DC3-0CF3-4300-A701-C76AAF854B15}" type="presOf" srcId="{82D11C89-F87C-497C-9024-E4E73B74F604}" destId="{ABFA4440-2884-4689-992F-75D3C6E0A769}" srcOrd="0" destOrd="0" presId="urn:microsoft.com/office/officeart/2005/8/layout/chevron2"/>
    <dgm:cxn modelId="{FFDD2B88-76C1-4184-9008-77872F8063D0}" srcId="{82D11C89-F87C-497C-9024-E4E73B74F604}" destId="{A84281E6-FF79-4696-8AF0-8BBA970B5D6C}" srcOrd="0" destOrd="0" parTransId="{207DA940-94AB-4C7D-9024-4D1A7C8A9ED7}" sibTransId="{4892BC4B-AF2B-4861-8658-D08EC6BEF179}"/>
    <dgm:cxn modelId="{EC8FDB99-5D40-4619-A03A-E0F3BB7E8242}" srcId="{8F31B837-C5AC-42DE-AA6F-1439FDB26D15}" destId="{82D11C89-F87C-497C-9024-E4E73B74F604}" srcOrd="1" destOrd="0" parTransId="{786E4E49-F2CB-472A-A035-6428D5D875CC}" sibTransId="{A44287D4-3374-4343-A891-C5379504FE29}"/>
    <dgm:cxn modelId="{04F5E0A7-F53B-428A-B7F5-4BC1A864649D}" type="presOf" srcId="{039A60A3-AE69-41F6-9D58-D68970D1596E}" destId="{AF9EB787-8D85-405C-B44D-5B12214410C5}" srcOrd="0" destOrd="0" presId="urn:microsoft.com/office/officeart/2005/8/layout/chevron2"/>
    <dgm:cxn modelId="{D3C0774F-7F61-4D9D-ABAD-24FBA5FB6186}" srcId="{B7A61759-08A5-44F4-B119-F68203A6AB15}" destId="{5AB50DDA-73E9-4659-B517-46FE74847F04}" srcOrd="0" destOrd="0" parTransId="{F88E3387-0545-4559-A44B-D217B1F3CE9A}" sibTransId="{24698C65-106F-4F85-9F75-389999A5BDA8}"/>
    <dgm:cxn modelId="{BC89FD50-06C1-49DA-BD8C-A20D7A49D7B1}" type="presOf" srcId="{345C270F-0ECF-43BE-92B1-54A1F23566B8}" destId="{BD5995B1-ACD4-4649-A0B2-EB98F6AB97FB}" srcOrd="0" destOrd="0" presId="urn:microsoft.com/office/officeart/2005/8/layout/chevron2"/>
    <dgm:cxn modelId="{E92AD0BD-E8AE-4C62-B793-9C8636AD5AE9}" type="presOf" srcId="{C89C834E-7C30-450A-9DEF-84F82D3B8262}" destId="{B5C2C207-2E6F-47FF-A205-977AE07B0881}" srcOrd="0" destOrd="0" presId="urn:microsoft.com/office/officeart/2005/8/layout/chevron2"/>
    <dgm:cxn modelId="{2C7761DF-248D-4672-898A-A199790C7852}" srcId="{8F31B837-C5AC-42DE-AA6F-1439FDB26D15}" destId="{B7A61759-08A5-44F4-B119-F68203A6AB15}" srcOrd="4" destOrd="0" parTransId="{7B0AB280-C065-49AF-84CE-3D439380D8C6}" sibTransId="{A078DEE8-C719-489D-B5BF-A09A85D8AC5B}"/>
    <dgm:cxn modelId="{362A9C6B-22FA-45FB-8D8A-B20E7C5F7BC3}" srcId="{A507083C-7225-4148-9409-C561C840A62A}" destId="{BDE8FB83-3926-4622-8AF3-B70536261899}" srcOrd="0" destOrd="0" parTransId="{0B676D1A-1D1B-4487-8478-409642B588F8}" sibTransId="{7D20DD2C-E89B-427C-9EE3-02795362A263}"/>
    <dgm:cxn modelId="{909D5D14-EFF7-4E9C-BDC4-22E43E4E8257}" srcId="{8F31B837-C5AC-42DE-AA6F-1439FDB26D15}" destId="{039A60A3-AE69-41F6-9D58-D68970D1596E}" srcOrd="0" destOrd="0" parTransId="{24CA2F17-5C18-4FF0-A13F-ADA087B5EAF8}" sibTransId="{F6A462B3-4B64-4128-8815-77F76AD7011F}"/>
    <dgm:cxn modelId="{2E4FC2F6-395D-455A-8F93-E3E01F8A7393}" type="presOf" srcId="{8F31B837-C5AC-42DE-AA6F-1439FDB26D15}" destId="{8D892FAC-B105-47A0-8D3A-BD1511DC11CF}" srcOrd="0" destOrd="0" presId="urn:microsoft.com/office/officeart/2005/8/layout/chevron2"/>
    <dgm:cxn modelId="{BB29AA6D-8F60-4BCD-8DCD-D7525D4BD7E0}" type="presOf" srcId="{A507083C-7225-4148-9409-C561C840A62A}" destId="{AF415FB4-ADD0-44AD-8B42-6716BEB93E89}" srcOrd="0" destOrd="0" presId="urn:microsoft.com/office/officeart/2005/8/layout/chevron2"/>
    <dgm:cxn modelId="{02F0F1F3-8055-4B6F-A7A4-C5D9B0966C81}" type="presParOf" srcId="{8D892FAC-B105-47A0-8D3A-BD1511DC11CF}" destId="{495CA362-87BC-4945-A2C5-C3BF23C785B3}" srcOrd="0" destOrd="0" presId="urn:microsoft.com/office/officeart/2005/8/layout/chevron2"/>
    <dgm:cxn modelId="{40326647-E8F2-48CB-BF1D-457216F5D738}" type="presParOf" srcId="{495CA362-87BC-4945-A2C5-C3BF23C785B3}" destId="{AF9EB787-8D85-405C-B44D-5B12214410C5}" srcOrd="0" destOrd="0" presId="urn:microsoft.com/office/officeart/2005/8/layout/chevron2"/>
    <dgm:cxn modelId="{70858FF1-F95C-4CC9-AF9F-50D4B7E439C4}" type="presParOf" srcId="{495CA362-87BC-4945-A2C5-C3BF23C785B3}" destId="{4E5ED14B-1A82-4C75-86FD-0DBB4F566309}" srcOrd="1" destOrd="0" presId="urn:microsoft.com/office/officeart/2005/8/layout/chevron2"/>
    <dgm:cxn modelId="{0A34DF29-022C-4F6F-86C9-AA4B433B1416}" type="presParOf" srcId="{8D892FAC-B105-47A0-8D3A-BD1511DC11CF}" destId="{03A11503-3484-4757-BBBB-359F0F8D143C}" srcOrd="1" destOrd="0" presId="urn:microsoft.com/office/officeart/2005/8/layout/chevron2"/>
    <dgm:cxn modelId="{B9C4374E-0DB5-4E38-81B0-0CD5FF07BFA0}" type="presParOf" srcId="{8D892FAC-B105-47A0-8D3A-BD1511DC11CF}" destId="{438C3EED-40FC-4648-B196-454752AA15F4}" srcOrd="2" destOrd="0" presId="urn:microsoft.com/office/officeart/2005/8/layout/chevron2"/>
    <dgm:cxn modelId="{BAC86630-09E3-4B51-B75F-005EE0276B8E}" type="presParOf" srcId="{438C3EED-40FC-4648-B196-454752AA15F4}" destId="{ABFA4440-2884-4689-992F-75D3C6E0A769}" srcOrd="0" destOrd="0" presId="urn:microsoft.com/office/officeart/2005/8/layout/chevron2"/>
    <dgm:cxn modelId="{682AC0D5-CD5B-4CAE-B1FB-17F2A261DD67}" type="presParOf" srcId="{438C3EED-40FC-4648-B196-454752AA15F4}" destId="{7F6F49B5-BB11-4D11-BC6F-714CC39A5608}" srcOrd="1" destOrd="0" presId="urn:microsoft.com/office/officeart/2005/8/layout/chevron2"/>
    <dgm:cxn modelId="{F832A86E-1C13-46B2-940D-F5835E052083}" type="presParOf" srcId="{8D892FAC-B105-47A0-8D3A-BD1511DC11CF}" destId="{AE5136F0-73A1-40B6-A02A-366B16ECFDF9}" srcOrd="3" destOrd="0" presId="urn:microsoft.com/office/officeart/2005/8/layout/chevron2"/>
    <dgm:cxn modelId="{6E0BD99C-D178-4DDC-92C4-EB8BDAFA0F9E}" type="presParOf" srcId="{8D892FAC-B105-47A0-8D3A-BD1511DC11CF}" destId="{AFE1E35E-25A0-4926-9F63-EE794F50230C}" srcOrd="4" destOrd="0" presId="urn:microsoft.com/office/officeart/2005/8/layout/chevron2"/>
    <dgm:cxn modelId="{1962D6A3-BF5D-4E77-9CDF-12BC5EE6459F}" type="presParOf" srcId="{AFE1E35E-25A0-4926-9F63-EE794F50230C}" destId="{B5C2C207-2E6F-47FF-A205-977AE07B0881}" srcOrd="0" destOrd="0" presId="urn:microsoft.com/office/officeart/2005/8/layout/chevron2"/>
    <dgm:cxn modelId="{83E3C2AE-47EC-4A77-BAAC-717F842A9D93}" type="presParOf" srcId="{AFE1E35E-25A0-4926-9F63-EE794F50230C}" destId="{52AA3D12-6B38-47D3-A31B-A9DBD1CEFC66}" srcOrd="1" destOrd="0" presId="urn:microsoft.com/office/officeart/2005/8/layout/chevron2"/>
    <dgm:cxn modelId="{01F5B5AF-4CB1-463D-9D69-2F820BD4572F}" type="presParOf" srcId="{8D892FAC-B105-47A0-8D3A-BD1511DC11CF}" destId="{1CA48731-596E-46A0-B852-F8664BCD8BDF}" srcOrd="5" destOrd="0" presId="urn:microsoft.com/office/officeart/2005/8/layout/chevron2"/>
    <dgm:cxn modelId="{17114049-6F51-4B94-9C8E-50AAF218A9F6}" type="presParOf" srcId="{8D892FAC-B105-47A0-8D3A-BD1511DC11CF}" destId="{664AE600-855A-4C33-8988-8E00BE5883B4}" srcOrd="6" destOrd="0" presId="urn:microsoft.com/office/officeart/2005/8/layout/chevron2"/>
    <dgm:cxn modelId="{9AEC7AD1-0033-4E5F-9F59-E597D246AE6C}" type="presParOf" srcId="{664AE600-855A-4C33-8988-8E00BE5883B4}" destId="{AF415FB4-ADD0-44AD-8B42-6716BEB93E89}" srcOrd="0" destOrd="0" presId="urn:microsoft.com/office/officeart/2005/8/layout/chevron2"/>
    <dgm:cxn modelId="{CE85F55A-8D14-46D4-B109-E89B5F634339}" type="presParOf" srcId="{664AE600-855A-4C33-8988-8E00BE5883B4}" destId="{BEC6A18D-AAA8-4571-8731-FC1DB1F7A308}" srcOrd="1" destOrd="0" presId="urn:microsoft.com/office/officeart/2005/8/layout/chevron2"/>
    <dgm:cxn modelId="{65C2E9E3-147B-402D-B2DA-9B6E886EB65C}" type="presParOf" srcId="{8D892FAC-B105-47A0-8D3A-BD1511DC11CF}" destId="{B8C3FFEF-AD1E-479E-9D5D-D2D60A84DA8C}" srcOrd="7" destOrd="0" presId="urn:microsoft.com/office/officeart/2005/8/layout/chevron2"/>
    <dgm:cxn modelId="{372CE5FF-D065-480C-900D-90ECF54C8587}" type="presParOf" srcId="{8D892FAC-B105-47A0-8D3A-BD1511DC11CF}" destId="{FE23D8F7-8D5D-4B42-8A3A-41ED8D5FE9E6}" srcOrd="8" destOrd="0" presId="urn:microsoft.com/office/officeart/2005/8/layout/chevron2"/>
    <dgm:cxn modelId="{92DF8FE7-3E57-4641-A413-0EE19E8CA6D5}" type="presParOf" srcId="{FE23D8F7-8D5D-4B42-8A3A-41ED8D5FE9E6}" destId="{8932F429-1817-4D34-94CC-B2E332B7E586}" srcOrd="0" destOrd="0" presId="urn:microsoft.com/office/officeart/2005/8/layout/chevron2"/>
    <dgm:cxn modelId="{95E72400-5CD5-4147-A150-F127A3FF8280}" type="presParOf" srcId="{FE23D8F7-8D5D-4B42-8A3A-41ED8D5FE9E6}" destId="{312AD615-65B1-4ECB-8D8C-C2DA3674FA4F}" srcOrd="1" destOrd="0" presId="urn:microsoft.com/office/officeart/2005/8/layout/chevron2"/>
    <dgm:cxn modelId="{6D211E69-5662-4C9C-81E5-466986BD797D}" type="presParOf" srcId="{8D892FAC-B105-47A0-8D3A-BD1511DC11CF}" destId="{EC6F2239-8377-4D7F-917D-101E3B111656}" srcOrd="9" destOrd="0" presId="urn:microsoft.com/office/officeart/2005/8/layout/chevron2"/>
    <dgm:cxn modelId="{2A2FE4ED-E1ED-4797-9E66-03DCF3C0DDD6}" type="presParOf" srcId="{8D892FAC-B105-47A0-8D3A-BD1511DC11CF}" destId="{06F4B30C-F792-48EA-B53A-0CDF0F3DA2C9}" srcOrd="10" destOrd="0" presId="urn:microsoft.com/office/officeart/2005/8/layout/chevron2"/>
    <dgm:cxn modelId="{B8FC0251-7BFF-49C7-A48C-C2282F62EDCE}" type="presParOf" srcId="{06F4B30C-F792-48EA-B53A-0CDF0F3DA2C9}" destId="{BD5995B1-ACD4-4649-A0B2-EB98F6AB97FB}" srcOrd="0" destOrd="0" presId="urn:microsoft.com/office/officeart/2005/8/layout/chevron2"/>
    <dgm:cxn modelId="{C4082520-8D8C-4638-A618-20FF47223596}" type="presParOf" srcId="{06F4B30C-F792-48EA-B53A-0CDF0F3DA2C9}" destId="{3C62CCEE-EDCE-447C-832B-0076C2A2388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9EB787-8D85-405C-B44D-5B12214410C5}">
      <dsp:nvSpPr>
        <dsp:cNvPr id="0" name=""/>
        <dsp:cNvSpPr/>
      </dsp:nvSpPr>
      <dsp:spPr>
        <a:xfrm rot="5400000">
          <a:off x="-125469" y="126564"/>
          <a:ext cx="836463" cy="58552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/>
            <a:t>1</a:t>
          </a:r>
        </a:p>
      </dsp:txBody>
      <dsp:txXfrm rot="-5400000">
        <a:off x="1" y="293856"/>
        <a:ext cx="585524" cy="250939"/>
      </dsp:txXfrm>
    </dsp:sp>
    <dsp:sp modelId="{4E5ED14B-1A82-4C75-86FD-0DBB4F566309}">
      <dsp:nvSpPr>
        <dsp:cNvPr id="0" name=""/>
        <dsp:cNvSpPr/>
      </dsp:nvSpPr>
      <dsp:spPr>
        <a:xfrm rot="5400000">
          <a:off x="4135711" y="-3549092"/>
          <a:ext cx="543701" cy="764407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000" kern="1200" dirty="0"/>
            <a:t>L’intégration de l’entreprise dans son environnement</a:t>
          </a:r>
        </a:p>
      </dsp:txBody>
      <dsp:txXfrm rot="-5400000">
        <a:off x="585525" y="27635"/>
        <a:ext cx="7617534" cy="490619"/>
      </dsp:txXfrm>
    </dsp:sp>
    <dsp:sp modelId="{ABFA4440-2884-4689-992F-75D3C6E0A769}">
      <dsp:nvSpPr>
        <dsp:cNvPr id="0" name=""/>
        <dsp:cNvSpPr/>
      </dsp:nvSpPr>
      <dsp:spPr>
        <a:xfrm rot="5400000">
          <a:off x="-125469" y="864026"/>
          <a:ext cx="836463" cy="58552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/>
            <a:t>2</a:t>
          </a:r>
        </a:p>
      </dsp:txBody>
      <dsp:txXfrm rot="-5400000">
        <a:off x="1" y="1031318"/>
        <a:ext cx="585524" cy="250939"/>
      </dsp:txXfrm>
    </dsp:sp>
    <dsp:sp modelId="{7F6F49B5-BB11-4D11-BC6F-714CC39A5608}">
      <dsp:nvSpPr>
        <dsp:cNvPr id="0" name=""/>
        <dsp:cNvSpPr/>
      </dsp:nvSpPr>
      <dsp:spPr>
        <a:xfrm rot="5400000">
          <a:off x="4135711" y="-2811630"/>
          <a:ext cx="543701" cy="764407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000" kern="1200" dirty="0"/>
            <a:t>La régulation de l’activité économique</a:t>
          </a:r>
        </a:p>
      </dsp:txBody>
      <dsp:txXfrm rot="-5400000">
        <a:off x="585525" y="765097"/>
        <a:ext cx="7617534" cy="490619"/>
      </dsp:txXfrm>
    </dsp:sp>
    <dsp:sp modelId="{B5C2C207-2E6F-47FF-A205-977AE07B0881}">
      <dsp:nvSpPr>
        <dsp:cNvPr id="0" name=""/>
        <dsp:cNvSpPr/>
      </dsp:nvSpPr>
      <dsp:spPr>
        <a:xfrm rot="5400000">
          <a:off x="-125469" y="1601488"/>
          <a:ext cx="836463" cy="58552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/>
            <a:t>3</a:t>
          </a:r>
        </a:p>
      </dsp:txBody>
      <dsp:txXfrm rot="-5400000">
        <a:off x="1" y="1768780"/>
        <a:ext cx="585524" cy="250939"/>
      </dsp:txXfrm>
    </dsp:sp>
    <dsp:sp modelId="{52AA3D12-6B38-47D3-A31B-A9DBD1CEFC66}">
      <dsp:nvSpPr>
        <dsp:cNvPr id="0" name=""/>
        <dsp:cNvSpPr/>
      </dsp:nvSpPr>
      <dsp:spPr>
        <a:xfrm rot="5400000">
          <a:off x="4135711" y="-2074168"/>
          <a:ext cx="543701" cy="764407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000" kern="1200" dirty="0"/>
            <a:t>L’organisation de l’activité de l’entreprise</a:t>
          </a:r>
        </a:p>
      </dsp:txBody>
      <dsp:txXfrm rot="-5400000">
        <a:off x="585525" y="1502559"/>
        <a:ext cx="7617534" cy="490619"/>
      </dsp:txXfrm>
    </dsp:sp>
    <dsp:sp modelId="{AF415FB4-ADD0-44AD-8B42-6716BEB93E89}">
      <dsp:nvSpPr>
        <dsp:cNvPr id="0" name=""/>
        <dsp:cNvSpPr/>
      </dsp:nvSpPr>
      <dsp:spPr>
        <a:xfrm rot="5400000">
          <a:off x="-125469" y="2338950"/>
          <a:ext cx="836463" cy="58552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/>
            <a:t>4</a:t>
          </a:r>
        </a:p>
      </dsp:txBody>
      <dsp:txXfrm rot="-5400000">
        <a:off x="1" y="2506242"/>
        <a:ext cx="585524" cy="250939"/>
      </dsp:txXfrm>
    </dsp:sp>
    <dsp:sp modelId="{BEC6A18D-AAA8-4571-8731-FC1DB1F7A308}">
      <dsp:nvSpPr>
        <dsp:cNvPr id="0" name=""/>
        <dsp:cNvSpPr/>
      </dsp:nvSpPr>
      <dsp:spPr>
        <a:xfrm rot="5400000">
          <a:off x="4135711" y="-1336706"/>
          <a:ext cx="543701" cy="764407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000" kern="1200" dirty="0"/>
            <a:t>L’impact du numérique sur la vie de l’entreprise</a:t>
          </a:r>
        </a:p>
      </dsp:txBody>
      <dsp:txXfrm rot="-5400000">
        <a:off x="585525" y="2240021"/>
        <a:ext cx="7617534" cy="490619"/>
      </dsp:txXfrm>
    </dsp:sp>
    <dsp:sp modelId="{8932F429-1817-4D34-94CC-B2E332B7E586}">
      <dsp:nvSpPr>
        <dsp:cNvPr id="0" name=""/>
        <dsp:cNvSpPr/>
      </dsp:nvSpPr>
      <dsp:spPr>
        <a:xfrm rot="5400000">
          <a:off x="-125469" y="3076412"/>
          <a:ext cx="836463" cy="58552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/>
            <a:t>5 </a:t>
          </a:r>
        </a:p>
      </dsp:txBody>
      <dsp:txXfrm rot="-5400000">
        <a:off x="1" y="3243704"/>
        <a:ext cx="585524" cy="250939"/>
      </dsp:txXfrm>
    </dsp:sp>
    <dsp:sp modelId="{312AD615-65B1-4ECB-8D8C-C2DA3674FA4F}">
      <dsp:nvSpPr>
        <dsp:cNvPr id="0" name=""/>
        <dsp:cNvSpPr/>
      </dsp:nvSpPr>
      <dsp:spPr>
        <a:xfrm rot="5400000">
          <a:off x="4135711" y="-599244"/>
          <a:ext cx="543701" cy="764407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000" kern="1200" dirty="0"/>
            <a:t>Les mutations du travail</a:t>
          </a:r>
        </a:p>
      </dsp:txBody>
      <dsp:txXfrm rot="-5400000">
        <a:off x="585525" y="2977483"/>
        <a:ext cx="7617534" cy="490619"/>
      </dsp:txXfrm>
    </dsp:sp>
    <dsp:sp modelId="{BD5995B1-ACD4-4649-A0B2-EB98F6AB97FB}">
      <dsp:nvSpPr>
        <dsp:cNvPr id="0" name=""/>
        <dsp:cNvSpPr/>
      </dsp:nvSpPr>
      <dsp:spPr>
        <a:xfrm rot="5400000">
          <a:off x="-125469" y="3813874"/>
          <a:ext cx="836463" cy="58552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/>
            <a:t>6</a:t>
          </a:r>
        </a:p>
      </dsp:txBody>
      <dsp:txXfrm rot="-5400000">
        <a:off x="1" y="3981166"/>
        <a:ext cx="585524" cy="250939"/>
      </dsp:txXfrm>
    </dsp:sp>
    <dsp:sp modelId="{3C62CCEE-EDCE-447C-832B-0076C2A23880}">
      <dsp:nvSpPr>
        <dsp:cNvPr id="0" name=""/>
        <dsp:cNvSpPr/>
      </dsp:nvSpPr>
      <dsp:spPr>
        <a:xfrm rot="5400000">
          <a:off x="4135711" y="138217"/>
          <a:ext cx="543701" cy="764407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000" kern="1200" dirty="0"/>
            <a:t>Les choix stratégiques de l’entreprise</a:t>
          </a:r>
        </a:p>
      </dsp:txBody>
      <dsp:txXfrm rot="-5400000">
        <a:off x="585525" y="3714945"/>
        <a:ext cx="7617534" cy="4906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/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1015"/>
          </a:xfrm>
          <a:prstGeom prst="rect">
            <a:avLst/>
          </a:prstGeom>
        </p:spPr>
        <p:txBody>
          <a:bodyPr vert="horz" wrap="square" lIns="96616" tIns="48308" rIns="96616" bIns="4830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>
            <a:extLst/>
          </p:cNvPr>
          <p:cNvSpPr>
            <a:spLocks noGrp="1"/>
          </p:cNvSpPr>
          <p:nvPr>
            <p:ph type="dt" sz="quarter" idx="1"/>
          </p:nvPr>
        </p:nvSpPr>
        <p:spPr>
          <a:xfrm>
            <a:off x="3901698" y="0"/>
            <a:ext cx="2984871" cy="501015"/>
          </a:xfrm>
          <a:prstGeom prst="rect">
            <a:avLst/>
          </a:prstGeom>
        </p:spPr>
        <p:txBody>
          <a:bodyPr vert="horz" wrap="square" lIns="96616" tIns="48308" rIns="96616" bIns="4830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E46E44D2-6CF2-4675-8520-6910D6F79E24}" type="datetimeFigureOut">
              <a:rPr lang="fr-FR"/>
              <a:pPr>
                <a:defRPr/>
              </a:pPr>
              <a:t>23/03/2019</a:t>
            </a:fld>
            <a:endParaRPr lang="fr-FR"/>
          </a:p>
        </p:txBody>
      </p:sp>
      <p:sp>
        <p:nvSpPr>
          <p:cNvPr id="4" name="Espace réservé du pied de page 3">
            <a:extLst/>
          </p:cNvPr>
          <p:cNvSpPr>
            <a:spLocks noGrp="1"/>
          </p:cNvSpPr>
          <p:nvPr>
            <p:ph type="ftr" sz="quarter" idx="2"/>
          </p:nvPr>
        </p:nvSpPr>
        <p:spPr>
          <a:xfrm>
            <a:off x="0" y="9517546"/>
            <a:ext cx="2984871" cy="501015"/>
          </a:xfrm>
          <a:prstGeom prst="rect">
            <a:avLst/>
          </a:prstGeom>
        </p:spPr>
        <p:txBody>
          <a:bodyPr vert="horz" wrap="square" lIns="96616" tIns="48308" rIns="96616" bIns="48308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>
            <a:extLst/>
          </p:cNvPr>
          <p:cNvSpPr>
            <a:spLocks noGrp="1"/>
          </p:cNvSpPr>
          <p:nvPr>
            <p:ph type="sldNum" sz="quarter" idx="3"/>
          </p:nvPr>
        </p:nvSpPr>
        <p:spPr>
          <a:xfrm>
            <a:off x="3901698" y="9517546"/>
            <a:ext cx="2984871" cy="501015"/>
          </a:xfrm>
          <a:prstGeom prst="rect">
            <a:avLst/>
          </a:prstGeom>
        </p:spPr>
        <p:txBody>
          <a:bodyPr vert="horz" wrap="square" lIns="96616" tIns="48308" rIns="96616" bIns="4830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8A04822-B577-471D-A85B-B021B5B5ADDA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9114364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/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1015"/>
          </a:xfrm>
          <a:prstGeom prst="rect">
            <a:avLst/>
          </a:prstGeom>
        </p:spPr>
        <p:txBody>
          <a:bodyPr vert="horz" wrap="square" lIns="96616" tIns="48308" rIns="96616" bIns="4830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>
            <a:extLst/>
          </p:cNvPr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1015"/>
          </a:xfrm>
          <a:prstGeom prst="rect">
            <a:avLst/>
          </a:prstGeom>
        </p:spPr>
        <p:txBody>
          <a:bodyPr vert="horz" wrap="square" lIns="96616" tIns="48308" rIns="96616" bIns="4830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6DE5F7A1-E4D0-4B7F-8E34-C1F44E94B3EE}" type="datetimeFigureOut">
              <a:rPr lang="fr-FR"/>
              <a:pPr>
                <a:defRPr/>
              </a:pPr>
              <a:t>23/03/2019</a:t>
            </a:fld>
            <a:endParaRPr lang="fr-FR"/>
          </a:p>
        </p:txBody>
      </p:sp>
      <p:sp>
        <p:nvSpPr>
          <p:cNvPr id="4" name="Espace réservé de l'image des diapositives 3">
            <a:extLst/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856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pPr lvl="0"/>
            <a:endParaRPr lang="fr-FR" noProof="0" dirty="0"/>
          </a:p>
        </p:txBody>
      </p:sp>
      <p:sp>
        <p:nvSpPr>
          <p:cNvPr id="5" name="Espace réservé des commentaires 4">
            <a:extLst/>
          </p:cNvPr>
          <p:cNvSpPr>
            <a:spLocks noGrp="1"/>
          </p:cNvSpPr>
          <p:nvPr>
            <p:ph type="body" sz="quarter" idx="3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vert="horz" lIns="96616" tIns="48308" rIns="96616" bIns="48308" rtlCol="0">
            <a:normAutofit/>
          </a:bodyPr>
          <a:lstStyle/>
          <a:p>
            <a:pPr lvl="0"/>
            <a:r>
              <a:rPr lang="fr-FR" noProof="0"/>
              <a:t>Cliquez pour 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6" name="Espace réservé du pied de page 5">
            <a:extLst/>
          </p:cNvPr>
          <p:cNvSpPr>
            <a:spLocks noGrp="1"/>
          </p:cNvSpPr>
          <p:nvPr>
            <p:ph type="ftr" sz="quarter" idx="4"/>
          </p:nvPr>
        </p:nvSpPr>
        <p:spPr>
          <a:xfrm>
            <a:off x="0" y="9517546"/>
            <a:ext cx="2984871" cy="501015"/>
          </a:xfrm>
          <a:prstGeom prst="rect">
            <a:avLst/>
          </a:prstGeom>
        </p:spPr>
        <p:txBody>
          <a:bodyPr vert="horz" wrap="square" lIns="96616" tIns="48308" rIns="96616" bIns="48308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>
            <a:extLst/>
          </p:cNvPr>
          <p:cNvSpPr>
            <a:spLocks noGrp="1"/>
          </p:cNvSpPr>
          <p:nvPr>
            <p:ph type="sldNum" sz="quarter" idx="5"/>
          </p:nvPr>
        </p:nvSpPr>
        <p:spPr>
          <a:xfrm>
            <a:off x="3901698" y="9517546"/>
            <a:ext cx="2984871" cy="501015"/>
          </a:xfrm>
          <a:prstGeom prst="rect">
            <a:avLst/>
          </a:prstGeom>
        </p:spPr>
        <p:txBody>
          <a:bodyPr vert="horz" wrap="square" lIns="96616" tIns="48308" rIns="96616" bIns="4830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AAC14EB6-93E4-4981-9F21-69853329B154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44363105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fr-FR" dirty="0"/>
          </a:p>
        </p:txBody>
      </p:sp>
      <p:sp>
        <p:nvSpPr>
          <p:cNvPr id="5124" name="Espace réservé du numéro de diapositive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85001" indent="-301923">
              <a:defRPr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07694" indent="-241539">
              <a:defRPr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90771" indent="-241539">
              <a:defRPr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73849" indent="-241539">
              <a:defRPr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656926" indent="-24153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140004" indent="-24153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623081" indent="-24153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106159" indent="-24153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3D76EC0C-246B-4D49-ADB8-BD8FA9FC81C1}" type="slidenum">
              <a:rPr lang="fr-FR" altLang="fr-FR" sz="1300">
                <a:latin typeface="Calibri" panose="020F0502020204030204" pitchFamily="34" charset="0"/>
              </a:rPr>
              <a:pPr/>
              <a:t>1</a:t>
            </a:fld>
            <a:endParaRPr lang="fr-FR" altLang="fr-FR" sz="130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48158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Espace réservé de l'image des diapositives 1">
            <a:extLst>
              <a:ext uri="{FF2B5EF4-FFF2-40B4-BE49-F238E27FC236}">
                <a16:creationId xmlns="" xmlns:a16="http://schemas.microsoft.com/office/drawing/2014/main" id="{E7F61724-E4E6-4DEA-97CB-A11732692F6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Espace réservé des commentaires 2">
            <a:extLst>
              <a:ext uri="{FF2B5EF4-FFF2-40B4-BE49-F238E27FC236}">
                <a16:creationId xmlns="" xmlns:a16="http://schemas.microsoft.com/office/drawing/2014/main" id="{4E3A1CCA-58A1-49DA-85F5-9BD4F00C5A3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fr-FR" dirty="0"/>
          </a:p>
        </p:txBody>
      </p:sp>
      <p:sp>
        <p:nvSpPr>
          <p:cNvPr id="11268" name="Espace réservé du numéro de diapositive 3">
            <a:extLst>
              <a:ext uri="{FF2B5EF4-FFF2-40B4-BE49-F238E27FC236}">
                <a16:creationId xmlns="" xmlns:a16="http://schemas.microsoft.com/office/drawing/2014/main" id="{6F7CD35A-63AA-4820-A2B1-0F8639EA39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85001" indent="-301923">
              <a:defRPr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07694" indent="-241539">
              <a:defRPr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90771" indent="-241539">
              <a:defRPr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73849" indent="-241539">
              <a:defRPr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656926" indent="-24153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140004" indent="-24153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623081" indent="-24153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106159" indent="-24153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85BE68EE-96B9-4618-B55A-221BE311DF4F}" type="slidenum">
              <a:rPr lang="fr-FR" altLang="fr-FR" sz="1300">
                <a:latin typeface="Calibri" panose="020F0502020204030204" pitchFamily="34" charset="0"/>
              </a:rPr>
              <a:pPr/>
              <a:t>10</a:t>
            </a:fld>
            <a:endParaRPr lang="fr-FR" altLang="fr-FR" sz="130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16370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AC14EB6-93E4-4981-9F21-69853329B154}" type="slidenum">
              <a:rPr lang="fr-FR" altLang="fr-FR" smtClean="0"/>
              <a:pPr>
                <a:defRPr/>
              </a:pPr>
              <a:t>11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4197651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AC14EB6-93E4-4981-9F21-69853329B154}" type="slidenum">
              <a:rPr lang="fr-FR" altLang="fr-FR" smtClean="0"/>
              <a:pPr>
                <a:defRPr/>
              </a:pPr>
              <a:t>12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541894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AC14EB6-93E4-4981-9F21-69853329B154}" type="slidenum">
              <a:rPr lang="fr-FR" altLang="fr-FR" smtClean="0"/>
              <a:pPr>
                <a:defRPr/>
              </a:pPr>
              <a:t>13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2822430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AC14EB6-93E4-4981-9F21-69853329B154}" type="slidenum">
              <a:rPr lang="fr-FR" altLang="fr-FR" smtClean="0"/>
              <a:pPr>
                <a:defRPr/>
              </a:pPr>
              <a:t>14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0387539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fr-FR" dirty="0">
                <a:sym typeface="Symbol"/>
              </a:rPr>
              <a:t>Les programmes actuels d’économie, de droit et de management des entreprises avaient des contenus cloisonnés.</a:t>
            </a:r>
          </a:p>
          <a:p>
            <a:pPr>
              <a:defRPr/>
            </a:pPr>
            <a:r>
              <a:rPr lang="fr-FR" dirty="0">
                <a:sym typeface="Symbol"/>
              </a:rPr>
              <a:t>L’approche très disciplinaire était éloignée de la visée professionnelle.</a:t>
            </a:r>
          </a:p>
          <a:p>
            <a:pPr lvl="1">
              <a:defRPr/>
            </a:pPr>
            <a:endParaRPr lang="fr-FR" dirty="0">
              <a:sym typeface="Symbol"/>
            </a:endParaRPr>
          </a:p>
          <a:p>
            <a:pPr>
              <a:buFont typeface="Wingdings" pitchFamily="2" charset="2"/>
              <a:buNone/>
              <a:defRPr/>
            </a:pPr>
            <a:r>
              <a:rPr lang="fr-FR" dirty="0">
                <a:solidFill>
                  <a:srgbClr val="1C7EB0"/>
                </a:solidFill>
                <a:sym typeface="Symbol"/>
              </a:rPr>
              <a:t>Volonté de concilier un objectif de culture économique, juridique et managériale avec l’objectif de professionnalisation en :</a:t>
            </a:r>
          </a:p>
          <a:p>
            <a:pPr marL="181154" indent="-181154">
              <a:buFont typeface="Arial" panose="020B0604020202020204" pitchFamily="34" charset="0"/>
              <a:buChar char="•"/>
              <a:defRPr/>
            </a:pPr>
            <a:r>
              <a:rPr lang="fr-FR" dirty="0">
                <a:solidFill>
                  <a:srgbClr val="1C7EB0"/>
                </a:solidFill>
                <a:sym typeface="Symbol"/>
              </a:rPr>
              <a:t>Travaillant sur des thèmes communs traités en questions disciplinaires, selon les méthodes propres à chaque discipline : CEJM</a:t>
            </a:r>
          </a:p>
          <a:p>
            <a:pPr marL="181154" indent="-181154">
              <a:buFont typeface="Arial" panose="020B0604020202020204" pitchFamily="34" charset="0"/>
              <a:buChar char="•"/>
              <a:defRPr/>
            </a:pPr>
            <a:r>
              <a:rPr lang="fr-FR" dirty="0">
                <a:solidFill>
                  <a:srgbClr val="1C7EB0"/>
                </a:solidFill>
                <a:sym typeface="Symbol"/>
              </a:rPr>
              <a:t>Intégrant des savoirs dans les activités professionnelles, par le biais de CEJM appliquée</a:t>
            </a:r>
          </a:p>
          <a:p>
            <a:pPr marL="181154" indent="-181154">
              <a:buFont typeface="Arial" panose="020B0604020202020204" pitchFamily="34" charset="0"/>
              <a:buChar char="•"/>
              <a:defRPr/>
            </a:pPr>
            <a:endParaRPr lang="fr-FR" dirty="0">
              <a:solidFill>
                <a:srgbClr val="1C7EB0"/>
              </a:solidFill>
              <a:sym typeface="Symbol"/>
            </a:endParaRPr>
          </a:p>
          <a:p>
            <a:pPr>
              <a:defRPr/>
            </a:pPr>
            <a:endParaRPr lang="fr-FR" dirty="0"/>
          </a:p>
        </p:txBody>
      </p:sp>
      <p:sp>
        <p:nvSpPr>
          <p:cNvPr id="7172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85001" indent="-301923">
              <a:defRPr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07694" indent="-241539">
              <a:defRPr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90771" indent="-241539">
              <a:defRPr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73849" indent="-241539">
              <a:defRPr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656926" indent="-24153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140004" indent="-24153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623081" indent="-24153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106159" indent="-24153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46E550E9-9A72-437E-B9EC-B319ECAA3074}" type="slidenum">
              <a:rPr lang="fr-FR" altLang="fr-FR" sz="1300">
                <a:latin typeface="Calibri" panose="020F0502020204030204" pitchFamily="34" charset="0"/>
              </a:rPr>
              <a:pPr/>
              <a:t>2</a:t>
            </a:fld>
            <a:endParaRPr lang="fr-FR" altLang="fr-FR" sz="130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26952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AC14EB6-93E4-4981-9F21-69853329B154}" type="slidenum">
              <a:rPr lang="fr-FR" altLang="fr-FR" smtClean="0"/>
              <a:pPr>
                <a:defRPr/>
              </a:pPr>
              <a:t>3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3290995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fr-FR"/>
          </a:p>
        </p:txBody>
      </p:sp>
      <p:sp>
        <p:nvSpPr>
          <p:cNvPr id="10244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85001" indent="-301923">
              <a:defRPr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07694" indent="-241539">
              <a:defRPr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90771" indent="-241539">
              <a:defRPr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73849" indent="-241539">
              <a:defRPr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656926" indent="-24153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140004" indent="-24153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623081" indent="-24153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106159" indent="-24153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75866C20-35CA-46AB-A89C-FCE0975A3CB1}" type="slidenum">
              <a:rPr lang="fr-FR" altLang="fr-FR" sz="1300">
                <a:latin typeface="Calibri" panose="020F0502020204030204" pitchFamily="34" charset="0"/>
              </a:rPr>
              <a:pPr/>
              <a:t>4</a:t>
            </a:fld>
            <a:endParaRPr lang="fr-FR" altLang="fr-FR" sz="130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81668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AC14EB6-93E4-4981-9F21-69853329B154}" type="slidenum">
              <a:rPr lang="fr-FR" altLang="fr-FR" smtClean="0"/>
              <a:pPr>
                <a:defRPr/>
              </a:pPr>
              <a:t>5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7491120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AC14EB6-93E4-4981-9F21-69853329B154}" type="slidenum">
              <a:rPr lang="fr-FR" altLang="fr-FR" smtClean="0"/>
              <a:pPr>
                <a:defRPr/>
              </a:pPr>
              <a:t>6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4773285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Espace réservé de l'image des diapositives 1">
            <a:extLst>
              <a:ext uri="{FF2B5EF4-FFF2-40B4-BE49-F238E27FC236}">
                <a16:creationId xmlns="" xmlns:a16="http://schemas.microsoft.com/office/drawing/2014/main" id="{1D030D87-423B-4F14-8F49-261CCF6F5AC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Espace réservé des commentaires 2">
            <a:extLst>
              <a:ext uri="{FF2B5EF4-FFF2-40B4-BE49-F238E27FC236}">
                <a16:creationId xmlns="" xmlns:a16="http://schemas.microsoft.com/office/drawing/2014/main" id="{7CEC537C-5DE8-421F-8216-2F1FAF71941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fr-FR" dirty="0"/>
          </a:p>
        </p:txBody>
      </p:sp>
      <p:sp>
        <p:nvSpPr>
          <p:cNvPr id="10244" name="Espace réservé du numéro de diapositive 3">
            <a:extLst>
              <a:ext uri="{FF2B5EF4-FFF2-40B4-BE49-F238E27FC236}">
                <a16:creationId xmlns="" xmlns:a16="http://schemas.microsoft.com/office/drawing/2014/main" id="{33D5E066-D34E-43F1-BF3A-D884AC9B0E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85001" indent="-301923">
              <a:defRPr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07694" indent="-241539">
              <a:defRPr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90771" indent="-241539">
              <a:defRPr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73849" indent="-241539">
              <a:defRPr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656926" indent="-24153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140004" indent="-24153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623081" indent="-24153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106159" indent="-24153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FF55AFC2-83F2-432A-9A2B-AE6C3C8D4892}" type="slidenum">
              <a:rPr lang="fr-FR" altLang="fr-FR" sz="1300">
                <a:latin typeface="Calibri" panose="020F0502020204030204" pitchFamily="34" charset="0"/>
              </a:rPr>
              <a:pPr/>
              <a:t>7</a:t>
            </a:fld>
            <a:endParaRPr lang="fr-FR" altLang="fr-FR" sz="130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5104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AC14EB6-93E4-4981-9F21-69853329B154}" type="slidenum">
              <a:rPr lang="fr-FR" altLang="fr-FR" smtClean="0"/>
              <a:pPr>
                <a:defRPr/>
              </a:pPr>
              <a:t>8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7647954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AC14EB6-93E4-4981-9F21-69853329B154}" type="slidenum">
              <a:rPr lang="fr-FR" altLang="fr-FR" smtClean="0"/>
              <a:pPr>
                <a:defRPr/>
              </a:pPr>
              <a:t>9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3248498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33444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438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1466005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6DC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oneTexte 13"/>
          <p:cNvSpPr txBox="1">
            <a:spLocks noChangeArrowheads="1"/>
          </p:cNvSpPr>
          <p:nvPr userDrawn="1"/>
        </p:nvSpPr>
        <p:spPr bwMode="auto">
          <a:xfrm>
            <a:off x="2286000" y="6396038"/>
            <a:ext cx="4572000" cy="40005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fr-FR" altLang="fr-FR" sz="2000" b="1">
                <a:solidFill>
                  <a:srgbClr val="A6A6A6"/>
                </a:solidFill>
                <a:latin typeface="Calibri" charset="0"/>
              </a:rPr>
              <a:t>Séminaire du 14 mars 2019</a:t>
            </a:r>
          </a:p>
        </p:txBody>
      </p:sp>
      <p:sp>
        <p:nvSpPr>
          <p:cNvPr id="15" name="Forme libre 14">
            <a:extLst/>
          </p:cNvPr>
          <p:cNvSpPr/>
          <p:nvPr userDrawn="1"/>
        </p:nvSpPr>
        <p:spPr>
          <a:xfrm>
            <a:off x="1143000" y="0"/>
            <a:ext cx="8001000" cy="1500188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3504"/>
              <a:gd name="connsiteX1" fmla="*/ 21600 w 21600"/>
              <a:gd name="connsiteY1" fmla="*/ 0 h 23504"/>
              <a:gd name="connsiteX2" fmla="*/ 21600 w 21600"/>
              <a:gd name="connsiteY2" fmla="*/ 17322 h 23504"/>
              <a:gd name="connsiteX3" fmla="*/ 10993 w 21600"/>
              <a:gd name="connsiteY3" fmla="*/ 16800 h 23504"/>
              <a:gd name="connsiteX4" fmla="*/ 0 w 21600"/>
              <a:gd name="connsiteY4" fmla="*/ 20172 h 23504"/>
              <a:gd name="connsiteX5" fmla="*/ 0 w 21600"/>
              <a:gd name="connsiteY5" fmla="*/ 0 h 235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600" h="23504">
                <a:moveTo>
                  <a:pt x="0" y="0"/>
                </a:moveTo>
                <a:lnTo>
                  <a:pt x="21600" y="0"/>
                </a:lnTo>
                <a:lnTo>
                  <a:pt x="21600" y="17322"/>
                </a:lnTo>
                <a:cubicBezTo>
                  <a:pt x="19837" y="20654"/>
                  <a:pt x="14593" y="16325"/>
                  <a:pt x="10993" y="16800"/>
                </a:cubicBezTo>
                <a:cubicBezTo>
                  <a:pt x="7393" y="17275"/>
                  <a:pt x="1837" y="23504"/>
                  <a:pt x="0" y="20172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sz="1800"/>
          </a:p>
        </p:txBody>
      </p:sp>
      <p:sp>
        <p:nvSpPr>
          <p:cNvPr id="1028" name="ZoneTexte 15"/>
          <p:cNvSpPr txBox="1">
            <a:spLocks noChangeArrowheads="1"/>
          </p:cNvSpPr>
          <p:nvPr userDrawn="1"/>
        </p:nvSpPr>
        <p:spPr bwMode="auto">
          <a:xfrm>
            <a:off x="1714500" y="55563"/>
            <a:ext cx="6929438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fr-FR" altLang="fr-FR" sz="3200" b="1">
                <a:latin typeface="Calibri" panose="020F0502020204030204" pitchFamily="34" charset="0"/>
              </a:rPr>
              <a:t>BTS GTLA</a:t>
            </a:r>
          </a:p>
          <a:p>
            <a:pPr algn="ctr" eaLnBrk="1" hangingPunct="1">
              <a:defRPr/>
            </a:pPr>
            <a:r>
              <a:rPr lang="fr-FR" altLang="fr-FR" sz="2800" b="1">
                <a:latin typeface="Calibri" panose="020F0502020204030204" pitchFamily="34" charset="0"/>
              </a:rPr>
              <a:t>Gestion des Transports et Logistique associée</a:t>
            </a:r>
          </a:p>
        </p:txBody>
      </p:sp>
      <p:pic>
        <p:nvPicPr>
          <p:cNvPr id="1029" name="Image 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13" y="6396038"/>
            <a:ext cx="1031875" cy="32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226" y="56239"/>
            <a:ext cx="807192" cy="1068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Espace réservé du contenu 3"/>
          <p:cNvSpPr>
            <a:spLocks noGrp="1"/>
          </p:cNvSpPr>
          <p:nvPr>
            <p:ph idx="1"/>
          </p:nvPr>
        </p:nvSpPr>
        <p:spPr bwMode="auto">
          <a:xfrm>
            <a:off x="468313" y="2636838"/>
            <a:ext cx="8496300" cy="15414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algn="ctr">
              <a:buFont typeface="Arial" panose="020B0604020202020204" pitchFamily="34" charset="0"/>
              <a:buNone/>
            </a:pPr>
            <a:r>
              <a:rPr lang="fr-FR" altLang="fr-FR" b="1"/>
              <a:t>CEJM &amp; CEJM appliquée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fr-FR" altLang="fr-FR" b="1"/>
              <a:t>à la gestion des transports et logistique associée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Oval 3">
            <a:extLst>
              <a:ext uri="{FF2B5EF4-FFF2-40B4-BE49-F238E27FC236}">
                <a16:creationId xmlns="" xmlns:a16="http://schemas.microsoft.com/office/drawing/2014/main" id="{EE744108-C252-4AA8-8B46-4B1F0A9AC4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43188" y="3430588"/>
            <a:ext cx="3857625" cy="157162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fr-FR" sz="3200" b="1" dirty="0">
              <a:solidFill>
                <a:schemeClr val="tx2">
                  <a:lumMod val="75000"/>
                </a:schemeClr>
              </a:solidFill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fr-FR" sz="2000" b="1" dirty="0">
                <a:solidFill>
                  <a:srgbClr val="FF0000"/>
                </a:solidFill>
                <a:latin typeface="Arial" charset="0"/>
                <a:cs typeface="Arial" charset="0"/>
              </a:rPr>
              <a:t>Les différents thèmes </a:t>
            </a:r>
          </a:p>
          <a:p>
            <a:pPr algn="ctr">
              <a:defRPr/>
            </a:pPr>
            <a:r>
              <a:rPr lang="fr-FR" sz="2000" b="1" dirty="0">
                <a:solidFill>
                  <a:srgbClr val="FF0000"/>
                </a:solidFill>
                <a:latin typeface="Arial" charset="0"/>
                <a:cs typeface="Arial" charset="0"/>
              </a:rPr>
              <a:t>en </a:t>
            </a:r>
          </a:p>
          <a:p>
            <a:pPr algn="ctr">
              <a:defRPr/>
            </a:pPr>
            <a:r>
              <a:rPr lang="fr-FR" sz="2000" b="1" dirty="0">
                <a:solidFill>
                  <a:srgbClr val="FF0000"/>
                </a:solidFill>
                <a:latin typeface="Arial" charset="0"/>
                <a:cs typeface="Arial" charset="0"/>
              </a:rPr>
              <a:t>CEJM</a:t>
            </a:r>
            <a:endParaRPr lang="fr-FR" sz="3200" b="1" dirty="0">
              <a:solidFill>
                <a:schemeClr val="tx2">
                  <a:lumMod val="75000"/>
                </a:schemeClr>
              </a:solidFill>
              <a:latin typeface="Arial" charset="0"/>
              <a:cs typeface="Arial" charset="0"/>
            </a:endParaRPr>
          </a:p>
          <a:p>
            <a:pPr algn="ctr">
              <a:defRPr/>
            </a:pPr>
            <a:endParaRPr lang="fr-FR" sz="3200" b="1" dirty="0">
              <a:solidFill>
                <a:schemeClr val="tx2">
                  <a:lumMod val="75000"/>
                </a:schemeClr>
              </a:solidFill>
              <a:latin typeface="Arial" charset="0"/>
              <a:cs typeface="Arial" charset="0"/>
            </a:endParaRPr>
          </a:p>
        </p:txBody>
      </p:sp>
      <p:grpSp>
        <p:nvGrpSpPr>
          <p:cNvPr id="6147" name="Groupe 25">
            <a:extLst>
              <a:ext uri="{FF2B5EF4-FFF2-40B4-BE49-F238E27FC236}">
                <a16:creationId xmlns="" xmlns:a16="http://schemas.microsoft.com/office/drawing/2014/main" id="{124C3853-6A61-45C8-AD08-872E2D67F340}"/>
              </a:ext>
            </a:extLst>
          </p:cNvPr>
          <p:cNvGrpSpPr>
            <a:grpSpLocks/>
          </p:cNvGrpSpPr>
          <p:nvPr/>
        </p:nvGrpSpPr>
        <p:grpSpPr bwMode="auto">
          <a:xfrm>
            <a:off x="3643313" y="4929188"/>
            <a:ext cx="2357437" cy="1246187"/>
            <a:chOff x="3571867" y="5141914"/>
            <a:chExt cx="2357455" cy="1246935"/>
          </a:xfrm>
        </p:grpSpPr>
        <p:sp>
          <p:nvSpPr>
            <p:cNvPr id="6161" name="Oval 5">
              <a:extLst>
                <a:ext uri="{FF2B5EF4-FFF2-40B4-BE49-F238E27FC236}">
                  <a16:creationId xmlns="" xmlns:a16="http://schemas.microsoft.com/office/drawing/2014/main" id="{CCA1B323-F9D1-45A3-B8DE-3ECFBD837E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57693" y="5141914"/>
              <a:ext cx="215900" cy="2159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fr-FR" altLang="fr-FR"/>
            </a:p>
          </p:txBody>
        </p:sp>
        <p:sp>
          <p:nvSpPr>
            <p:cNvPr id="43019" name="Rectangle 11">
              <a:extLst>
                <a:ext uri="{FF2B5EF4-FFF2-40B4-BE49-F238E27FC236}">
                  <a16:creationId xmlns="" xmlns:a16="http://schemas.microsoft.com/office/drawing/2014/main" id="{013AEB40-EFBD-4C80-AC17-648E8E8142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71867" y="5558089"/>
              <a:ext cx="2357455" cy="83076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>
                <a:defRPr/>
              </a:pPr>
              <a:r>
                <a:rPr lang="fr-FR" sz="1600" b="1" dirty="0">
                  <a:solidFill>
                    <a:srgbClr val="FF0000"/>
                  </a:solidFill>
                  <a:latin typeface="Arial" charset="0"/>
                  <a:cs typeface="Arial" charset="0"/>
                </a:rPr>
                <a:t>Thème 4</a:t>
              </a:r>
              <a:endParaRPr lang="fr-FR" sz="1600" b="1" dirty="0">
                <a:latin typeface="Arial" charset="0"/>
                <a:cs typeface="Arial" charset="0"/>
              </a:endParaRPr>
            </a:p>
            <a:p>
              <a:pPr algn="ctr">
                <a:defRPr/>
              </a:pPr>
              <a:r>
                <a:rPr lang="fr-FR" sz="1600" dirty="0">
                  <a:latin typeface="Arial" charset="0"/>
                  <a:cs typeface="Arial" charset="0"/>
                </a:rPr>
                <a:t>L’impact du numérique sur la vie de l’entreprise</a:t>
              </a:r>
            </a:p>
          </p:txBody>
        </p:sp>
      </p:grpSp>
      <p:grpSp>
        <p:nvGrpSpPr>
          <p:cNvPr id="3" name="Groupe 22">
            <a:extLst>
              <a:ext uri="{FF2B5EF4-FFF2-40B4-BE49-F238E27FC236}">
                <a16:creationId xmlns="" xmlns:a16="http://schemas.microsoft.com/office/drawing/2014/main" id="{E79AFE69-0EB0-4BA8-A956-F2E04E55F495}"/>
              </a:ext>
            </a:extLst>
          </p:cNvPr>
          <p:cNvGrpSpPr>
            <a:grpSpLocks/>
          </p:cNvGrpSpPr>
          <p:nvPr/>
        </p:nvGrpSpPr>
        <p:grpSpPr bwMode="auto">
          <a:xfrm>
            <a:off x="3214688" y="2357438"/>
            <a:ext cx="2714625" cy="1144587"/>
            <a:chOff x="3214678" y="2571744"/>
            <a:chExt cx="2714662" cy="1144595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3090" name="Oval 6">
              <a:extLst>
                <a:ext uri="{FF2B5EF4-FFF2-40B4-BE49-F238E27FC236}">
                  <a16:creationId xmlns="" xmlns:a16="http://schemas.microsoft.com/office/drawing/2014/main" id="{4A18FBE6-A372-43BE-A1F5-481390BF9E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7538" y="3500439"/>
              <a:ext cx="215900" cy="21590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endParaRPr lang="fr-FR">
                <a:latin typeface="Arial" charset="0"/>
                <a:cs typeface="Arial" charset="0"/>
              </a:endParaRPr>
            </a:p>
          </p:txBody>
        </p:sp>
        <p:sp>
          <p:nvSpPr>
            <p:cNvPr id="43020" name="Rectangle 12">
              <a:extLst>
                <a:ext uri="{FF2B5EF4-FFF2-40B4-BE49-F238E27FC236}">
                  <a16:creationId xmlns="" xmlns:a16="http://schemas.microsoft.com/office/drawing/2014/main" id="{EAAC37FB-0059-4FF4-88DE-6B39354492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14678" y="2571744"/>
              <a:ext cx="2714662" cy="830268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fr-FR" sz="1600" b="1" dirty="0">
                  <a:solidFill>
                    <a:srgbClr val="FF0000"/>
                  </a:solidFill>
                  <a:latin typeface="Arial" charset="0"/>
                  <a:cs typeface="Arial" charset="0"/>
                </a:rPr>
                <a:t>Thème 1</a:t>
              </a:r>
              <a:endParaRPr lang="fr-FR" sz="1600" b="1" dirty="0">
                <a:latin typeface="Arial" charset="0"/>
                <a:cs typeface="Arial" charset="0"/>
              </a:endParaRPr>
            </a:p>
            <a:p>
              <a:pPr algn="ctr">
                <a:defRPr/>
              </a:pPr>
              <a:r>
                <a:rPr lang="fr-FR" sz="1600" dirty="0">
                  <a:latin typeface="Arial" charset="0"/>
                  <a:cs typeface="Arial" charset="0"/>
                </a:rPr>
                <a:t>L’intégration de l’entreprise dans son environnement</a:t>
              </a:r>
            </a:p>
          </p:txBody>
        </p:sp>
      </p:grpSp>
      <p:grpSp>
        <p:nvGrpSpPr>
          <p:cNvPr id="4" name="Groupe 23">
            <a:extLst>
              <a:ext uri="{FF2B5EF4-FFF2-40B4-BE49-F238E27FC236}">
                <a16:creationId xmlns="" xmlns:a16="http://schemas.microsoft.com/office/drawing/2014/main" id="{5CD7864C-FE21-4B20-AA5E-7FB3DEA4686E}"/>
              </a:ext>
            </a:extLst>
          </p:cNvPr>
          <p:cNvGrpSpPr>
            <a:grpSpLocks/>
          </p:cNvGrpSpPr>
          <p:nvPr/>
        </p:nvGrpSpPr>
        <p:grpSpPr bwMode="auto">
          <a:xfrm>
            <a:off x="6000750" y="2786063"/>
            <a:ext cx="2590800" cy="1073150"/>
            <a:chOff x="6403980" y="3213101"/>
            <a:chExt cx="2590801" cy="1073162"/>
          </a:xfrm>
          <a:solidFill>
            <a:schemeClr val="accent4">
              <a:lumMod val="40000"/>
              <a:lumOff val="60000"/>
            </a:schemeClr>
          </a:solidFill>
        </p:grpSpPr>
        <p:sp>
          <p:nvSpPr>
            <p:cNvPr id="3088" name="Oval 7">
              <a:extLst>
                <a:ext uri="{FF2B5EF4-FFF2-40B4-BE49-F238E27FC236}">
                  <a16:creationId xmlns="" xmlns:a16="http://schemas.microsoft.com/office/drawing/2014/main" id="{4DBD9168-C721-401D-9AC2-31A6C103CC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03980" y="4070363"/>
              <a:ext cx="215900" cy="215900"/>
            </a:xfrm>
            <a:prstGeom prst="ellips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fr-FR">
                <a:latin typeface="Arial" charset="0"/>
                <a:cs typeface="Arial" charset="0"/>
              </a:endParaRPr>
            </a:p>
          </p:txBody>
        </p:sp>
        <p:sp>
          <p:nvSpPr>
            <p:cNvPr id="43021" name="Rectangle 13">
              <a:extLst>
                <a:ext uri="{FF2B5EF4-FFF2-40B4-BE49-F238E27FC236}">
                  <a16:creationId xmlns="" xmlns:a16="http://schemas.microsoft.com/office/drawing/2014/main" id="{9A6ACC58-4F64-4B85-B358-D8640F9D68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89730" y="3213101"/>
              <a:ext cx="2305051" cy="830271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>
                <a:defRPr/>
              </a:pPr>
              <a:r>
                <a:rPr lang="fr-FR" sz="1600" b="1" dirty="0">
                  <a:solidFill>
                    <a:srgbClr val="FF0000"/>
                  </a:solidFill>
                  <a:latin typeface="Arial" charset="0"/>
                  <a:cs typeface="Arial" charset="0"/>
                </a:rPr>
                <a:t>Thème 2</a:t>
              </a:r>
              <a:r>
                <a:rPr lang="fr-FR" sz="1600" b="1" dirty="0">
                  <a:latin typeface="Arial" charset="0"/>
                  <a:cs typeface="Arial" charset="0"/>
                </a:rPr>
                <a:t> </a:t>
              </a:r>
            </a:p>
            <a:p>
              <a:pPr algn="ctr">
                <a:defRPr/>
              </a:pPr>
              <a:r>
                <a:rPr lang="fr-FR" sz="1600" dirty="0">
                  <a:latin typeface="Arial" charset="0"/>
                  <a:cs typeface="Arial" charset="0"/>
                </a:rPr>
                <a:t>La régulation de l’activité économique</a:t>
              </a:r>
            </a:p>
          </p:txBody>
        </p:sp>
      </p:grpSp>
      <p:grpSp>
        <p:nvGrpSpPr>
          <p:cNvPr id="6150" name="Groupe 24">
            <a:extLst>
              <a:ext uri="{FF2B5EF4-FFF2-40B4-BE49-F238E27FC236}">
                <a16:creationId xmlns="" xmlns:a16="http://schemas.microsoft.com/office/drawing/2014/main" id="{6840E6C1-F519-4E14-B303-C5CA76B51BAB}"/>
              </a:ext>
            </a:extLst>
          </p:cNvPr>
          <p:cNvGrpSpPr>
            <a:grpSpLocks/>
          </p:cNvGrpSpPr>
          <p:nvPr/>
        </p:nvGrpSpPr>
        <p:grpSpPr bwMode="auto">
          <a:xfrm>
            <a:off x="428625" y="4643438"/>
            <a:ext cx="2787650" cy="973137"/>
            <a:chOff x="2838454" y="4927611"/>
            <a:chExt cx="2787668" cy="973879"/>
          </a:xfrm>
        </p:grpSpPr>
        <p:sp>
          <p:nvSpPr>
            <p:cNvPr id="6159" name="Oval 4">
              <a:extLst>
                <a:ext uri="{FF2B5EF4-FFF2-40B4-BE49-F238E27FC236}">
                  <a16:creationId xmlns="" xmlns:a16="http://schemas.microsoft.com/office/drawing/2014/main" id="{C866AD1E-92C6-4BA9-B4FC-AA8DC114B7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10222" y="4927611"/>
              <a:ext cx="215900" cy="2159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fr-FR" altLang="fr-FR"/>
            </a:p>
          </p:txBody>
        </p:sp>
        <p:sp>
          <p:nvSpPr>
            <p:cNvPr id="43022" name="Rectangle 14">
              <a:extLst>
                <a:ext uri="{FF2B5EF4-FFF2-40B4-BE49-F238E27FC236}">
                  <a16:creationId xmlns="" xmlns:a16="http://schemas.microsoft.com/office/drawing/2014/main" id="{D64B9CB3-51A9-428C-8B07-A21971776D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38454" y="5070595"/>
              <a:ext cx="2305065" cy="83089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fr-FR" sz="1600" b="1" dirty="0">
                  <a:solidFill>
                    <a:srgbClr val="FF0000"/>
                  </a:solidFill>
                  <a:latin typeface="Arial" charset="0"/>
                  <a:cs typeface="Arial" charset="0"/>
                </a:rPr>
                <a:t>Thème 5</a:t>
              </a:r>
            </a:p>
            <a:p>
              <a:pPr algn="ctr">
                <a:defRPr/>
              </a:pPr>
              <a:r>
                <a:rPr lang="fr-FR" sz="1600" b="1" dirty="0">
                  <a:latin typeface="Arial" charset="0"/>
                  <a:cs typeface="Arial" charset="0"/>
                </a:rPr>
                <a:t> </a:t>
              </a:r>
              <a:r>
                <a:rPr lang="fr-FR" sz="1600" dirty="0">
                  <a:latin typeface="Arial" charset="0"/>
                  <a:cs typeface="Arial" charset="0"/>
                </a:rPr>
                <a:t>Les mutations du travail</a:t>
              </a:r>
            </a:p>
          </p:txBody>
        </p:sp>
      </p:grpSp>
      <p:grpSp>
        <p:nvGrpSpPr>
          <p:cNvPr id="6151" name="Groupe 24">
            <a:extLst>
              <a:ext uri="{FF2B5EF4-FFF2-40B4-BE49-F238E27FC236}">
                <a16:creationId xmlns="" xmlns:a16="http://schemas.microsoft.com/office/drawing/2014/main" id="{96465D3C-E172-4853-82C5-447538BFFFD9}"/>
              </a:ext>
            </a:extLst>
          </p:cNvPr>
          <p:cNvGrpSpPr>
            <a:grpSpLocks/>
          </p:cNvGrpSpPr>
          <p:nvPr/>
        </p:nvGrpSpPr>
        <p:grpSpPr bwMode="auto">
          <a:xfrm>
            <a:off x="6000750" y="4500563"/>
            <a:ext cx="2857500" cy="901700"/>
            <a:chOff x="5857882" y="4786251"/>
            <a:chExt cx="2857523" cy="903234"/>
          </a:xfrm>
        </p:grpSpPr>
        <p:sp>
          <p:nvSpPr>
            <p:cNvPr id="6157" name="Oval 8">
              <a:extLst>
                <a:ext uri="{FF2B5EF4-FFF2-40B4-BE49-F238E27FC236}">
                  <a16:creationId xmlns="" xmlns:a16="http://schemas.microsoft.com/office/drawing/2014/main" id="{E98D8E6D-3B83-41C3-BE28-DC3B1C17F4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57882" y="4786251"/>
              <a:ext cx="215900" cy="215899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fr-FR" altLang="fr-FR"/>
            </a:p>
          </p:txBody>
        </p:sp>
        <p:sp>
          <p:nvSpPr>
            <p:cNvPr id="43023" name="Rectangle 15">
              <a:extLst>
                <a:ext uri="{FF2B5EF4-FFF2-40B4-BE49-F238E27FC236}">
                  <a16:creationId xmlns="" xmlns:a16="http://schemas.microsoft.com/office/drawing/2014/main" id="{52096C26-7800-4550-A66F-18374E0813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29387" y="4857810"/>
              <a:ext cx="2286018" cy="83167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fr-FR" sz="1600" b="1" dirty="0">
                  <a:solidFill>
                    <a:srgbClr val="FF0000"/>
                  </a:solidFill>
                  <a:latin typeface="Arial" charset="0"/>
                  <a:cs typeface="Arial" charset="0"/>
                </a:rPr>
                <a:t>Thème 3</a:t>
              </a:r>
              <a:r>
                <a:rPr lang="fr-FR" sz="1600" b="1" dirty="0">
                  <a:latin typeface="Arial" charset="0"/>
                  <a:cs typeface="Arial" charset="0"/>
                </a:rPr>
                <a:t> </a:t>
              </a:r>
              <a:r>
                <a:rPr lang="fr-FR" sz="1600" dirty="0">
                  <a:latin typeface="Arial" charset="0"/>
                  <a:cs typeface="Arial" charset="0"/>
                </a:rPr>
                <a:t>L’organisation de l’activité de l’entreprise</a:t>
              </a:r>
            </a:p>
          </p:txBody>
        </p:sp>
      </p:grpSp>
      <p:grpSp>
        <p:nvGrpSpPr>
          <p:cNvPr id="6152" name="Groupe 29">
            <a:extLst>
              <a:ext uri="{FF2B5EF4-FFF2-40B4-BE49-F238E27FC236}">
                <a16:creationId xmlns="" xmlns:a16="http://schemas.microsoft.com/office/drawing/2014/main" id="{8FB93F27-A681-441D-B3E6-F8ABE8CF0A8E}"/>
              </a:ext>
            </a:extLst>
          </p:cNvPr>
          <p:cNvGrpSpPr>
            <a:grpSpLocks/>
          </p:cNvGrpSpPr>
          <p:nvPr/>
        </p:nvGrpSpPr>
        <p:grpSpPr bwMode="auto">
          <a:xfrm>
            <a:off x="214313" y="2857500"/>
            <a:ext cx="2930525" cy="930275"/>
            <a:chOff x="214281" y="4143037"/>
            <a:chExt cx="2930562" cy="930849"/>
          </a:xfrm>
        </p:grpSpPr>
        <p:sp>
          <p:nvSpPr>
            <p:cNvPr id="6155" name="Oval 10">
              <a:extLst>
                <a:ext uri="{FF2B5EF4-FFF2-40B4-BE49-F238E27FC236}">
                  <a16:creationId xmlns="" xmlns:a16="http://schemas.microsoft.com/office/drawing/2014/main" id="{3E964FA1-B644-4F2A-8218-91F47C63E3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28943" y="4857986"/>
              <a:ext cx="215900" cy="2159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fr-FR" altLang="fr-FR"/>
            </a:p>
          </p:txBody>
        </p:sp>
        <p:sp>
          <p:nvSpPr>
            <p:cNvPr id="20" name="Rectangle 12">
              <a:extLst>
                <a:ext uri="{FF2B5EF4-FFF2-40B4-BE49-F238E27FC236}">
                  <a16:creationId xmlns="" xmlns:a16="http://schemas.microsoft.com/office/drawing/2014/main" id="{35A62B8B-EDBC-465D-AA45-AAB8490795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4281" y="4143037"/>
              <a:ext cx="2428906" cy="83236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fr-FR" sz="1600" b="1" dirty="0">
                  <a:solidFill>
                    <a:srgbClr val="FF0000"/>
                  </a:solidFill>
                  <a:latin typeface="Arial" charset="0"/>
                  <a:cs typeface="Arial" charset="0"/>
                </a:rPr>
                <a:t>Thème 6</a:t>
              </a:r>
              <a:endParaRPr lang="fr-FR" sz="1600" b="1" dirty="0">
                <a:latin typeface="Arial" charset="0"/>
                <a:cs typeface="Arial" charset="0"/>
              </a:endParaRPr>
            </a:p>
            <a:p>
              <a:pPr algn="ctr">
                <a:defRPr/>
              </a:pPr>
              <a:r>
                <a:rPr lang="fr-FR" sz="1600" dirty="0">
                  <a:latin typeface="Arial" charset="0"/>
                  <a:cs typeface="Arial" charset="0"/>
                </a:rPr>
                <a:t>Les choix stratégiques de l’entreprise </a:t>
              </a:r>
            </a:p>
          </p:txBody>
        </p:sp>
      </p:grpSp>
      <p:sp>
        <p:nvSpPr>
          <p:cNvPr id="35" name="Text Box 4">
            <a:extLst>
              <a:ext uri="{FF2B5EF4-FFF2-40B4-BE49-F238E27FC236}">
                <a16:creationId xmlns="" xmlns:a16="http://schemas.microsoft.com/office/drawing/2014/main" id="{4CF9A731-9A98-4BE4-B9EF-27F7B5AA39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313" y="1357313"/>
            <a:ext cx="8715375" cy="714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fr-FR" b="1" dirty="0">
                <a:latin typeface="Arial" charset="0"/>
                <a:cs typeface="Arial" charset="0"/>
              </a:rPr>
              <a:t>Les différents thèmes abordés en CEJMA à partir de CEJM</a:t>
            </a:r>
          </a:p>
        </p:txBody>
      </p:sp>
      <p:sp>
        <p:nvSpPr>
          <p:cNvPr id="22" name="Ellipse 21">
            <a:extLst>
              <a:ext uri="{FF2B5EF4-FFF2-40B4-BE49-F238E27FC236}">
                <a16:creationId xmlns="" xmlns:a16="http://schemas.microsoft.com/office/drawing/2014/main" id="{9EA08AED-65F1-4CB7-8764-97D0510E6F98}"/>
              </a:ext>
            </a:extLst>
          </p:cNvPr>
          <p:cNvSpPr/>
          <p:nvPr/>
        </p:nvSpPr>
        <p:spPr>
          <a:xfrm>
            <a:off x="5500687" y="3929063"/>
            <a:ext cx="2695584" cy="1500187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1800" dirty="0" smtClean="0">
                <a:solidFill>
                  <a:schemeClr val="tx1"/>
                </a:solidFill>
                <a:latin typeface="Arial Black" pitchFamily="34" charset="0"/>
              </a:rPr>
              <a:t>Droit de la concurrence</a:t>
            </a:r>
            <a:endParaRPr lang="fr-FR" sz="1800" dirty="0">
              <a:solidFill>
                <a:schemeClr val="tx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au 2">
            <a:extLst>
              <a:ext uri="{FF2B5EF4-FFF2-40B4-BE49-F238E27FC236}">
                <a16:creationId xmlns="" xmlns:a16="http://schemas.microsoft.com/office/drawing/2014/main" id="{FE66D62A-9315-454A-9E6D-364E403DB0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0463513"/>
              </p:ext>
            </p:extLst>
          </p:nvPr>
        </p:nvGraphicFramePr>
        <p:xfrm>
          <a:off x="214278" y="1500188"/>
          <a:ext cx="8715439" cy="4851921"/>
        </p:xfrm>
        <a:graphic>
          <a:graphicData uri="http://schemas.openxmlformats.org/drawingml/2006/table">
            <a:tbl>
              <a:tblPr/>
              <a:tblGrid>
                <a:gridCol w="122572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0147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0786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49196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99236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556588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879733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541546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1225721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985592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</a:tblGrid>
              <a:tr h="436165">
                <a:tc gridSpan="10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kern="150" dirty="0">
                          <a:latin typeface="Arial" pitchFamily="34" charset="0"/>
                          <a:ea typeface="SimSun"/>
                          <a:cs typeface="Arial" pitchFamily="34" charset="0"/>
                        </a:rPr>
                        <a:t>THEME 2 : La régulation de l’activité économique</a:t>
                      </a:r>
                      <a:endParaRPr lang="fr-FR" sz="1100" kern="150" dirty="0"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L="42696" marR="4269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0868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900" b="1" kern="150">
                          <a:latin typeface="Arial" pitchFamily="34" charset="0"/>
                          <a:ea typeface="SimSun"/>
                          <a:cs typeface="Arial" pitchFamily="34" charset="0"/>
                        </a:rPr>
                        <a:t>CEJM</a:t>
                      </a:r>
                      <a:endParaRPr lang="fr-FR" sz="1000" kern="150"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L="42696" marR="4269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900" b="1" kern="150" dirty="0">
                          <a:latin typeface="Arial" pitchFamily="34" charset="0"/>
                          <a:ea typeface="SimSun"/>
                          <a:cs typeface="Arial" pitchFamily="34" charset="0"/>
                        </a:rPr>
                        <a:t>Pôle d’activités n°1 :</a:t>
                      </a:r>
                      <a:endParaRPr lang="fr-FR" sz="1000" kern="150" dirty="0"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900" kern="150" dirty="0">
                          <a:latin typeface="Arial" pitchFamily="34" charset="0"/>
                          <a:ea typeface="SimSun"/>
                          <a:cs typeface="Arial" pitchFamily="34" charset="0"/>
                        </a:rPr>
                        <a:t>Mise en œuvre</a:t>
                      </a:r>
                      <a:endParaRPr lang="fr-FR" sz="1000" kern="150" dirty="0"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900" kern="150" dirty="0">
                          <a:latin typeface="Arial" pitchFamily="34" charset="0"/>
                          <a:ea typeface="SimSun"/>
                          <a:cs typeface="Arial" pitchFamily="34" charset="0"/>
                        </a:rPr>
                        <a:t>OTPL</a:t>
                      </a:r>
                      <a:endParaRPr lang="fr-FR" sz="1000" kern="150" dirty="0"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900" b="1" kern="150" dirty="0">
                          <a:latin typeface="Arial" pitchFamily="34" charset="0"/>
                          <a:ea typeface="SimSun"/>
                          <a:cs typeface="Arial" pitchFamily="34" charset="0"/>
                        </a:rPr>
                        <a:t>Activités A1.</a:t>
                      </a:r>
                      <a:endParaRPr lang="fr-FR" sz="1000" kern="150" dirty="0"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L="42696" marR="4269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900" b="1" kern="150">
                          <a:latin typeface="Arial" pitchFamily="34" charset="0"/>
                          <a:ea typeface="SimSun"/>
                          <a:cs typeface="Arial" pitchFamily="34" charset="0"/>
                        </a:rPr>
                        <a:t>Pôle d’activités n°2 :</a:t>
                      </a:r>
                      <a:endParaRPr lang="fr-FR" sz="1000" kern="150"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900" kern="150">
                          <a:latin typeface="Arial" pitchFamily="34" charset="0"/>
                          <a:ea typeface="SimSun"/>
                          <a:cs typeface="Arial" pitchFamily="34" charset="0"/>
                        </a:rPr>
                        <a:t>Conception</a:t>
                      </a:r>
                      <a:endParaRPr lang="fr-FR" sz="1000" kern="150"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900" kern="150">
                          <a:latin typeface="Arial" pitchFamily="34" charset="0"/>
                          <a:ea typeface="SimSun"/>
                          <a:cs typeface="Arial" pitchFamily="34" charset="0"/>
                        </a:rPr>
                        <a:t>OTPL</a:t>
                      </a:r>
                      <a:endParaRPr lang="fr-FR" sz="1000" kern="150"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900" b="1" kern="150">
                          <a:latin typeface="Arial" pitchFamily="34" charset="0"/>
                          <a:ea typeface="SimSun"/>
                          <a:cs typeface="Arial" pitchFamily="34" charset="0"/>
                        </a:rPr>
                        <a:t>Activités A2.</a:t>
                      </a:r>
                      <a:endParaRPr lang="fr-FR" sz="1000" kern="150"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L="42696" marR="4269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900" b="1" kern="150">
                          <a:latin typeface="Arial" pitchFamily="34" charset="0"/>
                          <a:ea typeface="SimSun"/>
                          <a:cs typeface="Arial" pitchFamily="34" charset="0"/>
                        </a:rPr>
                        <a:t>Pôle d’activités n°3 :</a:t>
                      </a:r>
                      <a:endParaRPr lang="fr-FR" sz="1000" kern="150"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900" kern="150">
                          <a:latin typeface="Arial" pitchFamily="34" charset="0"/>
                          <a:ea typeface="SimSun"/>
                          <a:cs typeface="Arial" pitchFamily="34" charset="0"/>
                        </a:rPr>
                        <a:t>Performance</a:t>
                      </a:r>
                      <a:endParaRPr lang="fr-FR" sz="1000" kern="150"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900" kern="150">
                          <a:latin typeface="Arial" pitchFamily="34" charset="0"/>
                          <a:ea typeface="SimSun"/>
                          <a:cs typeface="Arial" pitchFamily="34" charset="0"/>
                        </a:rPr>
                        <a:t>Activité de TPL</a:t>
                      </a:r>
                      <a:endParaRPr lang="fr-FR" sz="1000" kern="150"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900" b="1" kern="150">
                          <a:latin typeface="Arial" pitchFamily="34" charset="0"/>
                          <a:ea typeface="SimSun"/>
                          <a:cs typeface="Arial" pitchFamily="34" charset="0"/>
                        </a:rPr>
                        <a:t>Activités A3.</a:t>
                      </a:r>
                      <a:endParaRPr lang="fr-FR" sz="1000" kern="150"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L="42696" marR="4269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900" b="1" kern="150">
                          <a:latin typeface="Arial" pitchFamily="34" charset="0"/>
                          <a:ea typeface="SimSun"/>
                          <a:cs typeface="Arial" pitchFamily="34" charset="0"/>
                        </a:rPr>
                        <a:t>Pôle d’activités n°4 : P</a:t>
                      </a:r>
                      <a:r>
                        <a:rPr lang="fr-FR" sz="900" kern="150">
                          <a:latin typeface="Arial" pitchFamily="34" charset="0"/>
                          <a:ea typeface="SimSun"/>
                          <a:cs typeface="Arial" pitchFamily="34" charset="0"/>
                        </a:rPr>
                        <a:t>érennisation développement</a:t>
                      </a:r>
                      <a:endParaRPr lang="fr-FR" sz="1000" kern="150"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900" kern="150">
                          <a:latin typeface="Arial" pitchFamily="34" charset="0"/>
                          <a:ea typeface="SimSun"/>
                          <a:cs typeface="Arial" pitchFamily="34" charset="0"/>
                        </a:rPr>
                        <a:t>Activité TPL</a:t>
                      </a:r>
                      <a:endParaRPr lang="fr-FR" sz="1000" kern="150"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900" b="1" kern="150">
                          <a:latin typeface="Arial" pitchFamily="34" charset="0"/>
                          <a:ea typeface="SimSun"/>
                          <a:cs typeface="Arial" pitchFamily="34" charset="0"/>
                        </a:rPr>
                        <a:t>Activités A4.</a:t>
                      </a:r>
                      <a:endParaRPr lang="fr-FR" sz="1000" kern="150"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5308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i="1" kern="150" dirty="0">
                          <a:latin typeface="Arial" pitchFamily="34" charset="0"/>
                          <a:ea typeface="SimSun"/>
                          <a:cs typeface="Arial" pitchFamily="34" charset="0"/>
                        </a:rPr>
                        <a:t>Compétences</a:t>
                      </a:r>
                      <a:endParaRPr lang="fr-FR" sz="1000" kern="150" dirty="0"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L="42696" marR="4269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kern="150" dirty="0">
                          <a:latin typeface="Arial" pitchFamily="34" charset="0"/>
                          <a:ea typeface="SimSun"/>
                          <a:cs typeface="Arial" pitchFamily="34" charset="0"/>
                        </a:rPr>
                        <a:t>Savoirs en lien</a:t>
                      </a:r>
                      <a:endParaRPr lang="fr-FR" sz="1050" kern="150" dirty="0"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L="42696" marR="4269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 i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Compétences</a:t>
                      </a:r>
                      <a:endParaRPr lang="fr-FR" sz="10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2696" marR="4269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Savoirs</a:t>
                      </a:r>
                      <a:endParaRPr lang="fr-FR" sz="10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2696" marR="4269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 i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Compétences</a:t>
                      </a:r>
                      <a:endParaRPr lang="fr-FR" sz="10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2696" marR="4269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Savoirs</a:t>
                      </a:r>
                      <a:endParaRPr lang="fr-FR" sz="10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2696" marR="4269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 i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Compétences</a:t>
                      </a:r>
                      <a:endParaRPr lang="fr-FR" sz="10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2696" marR="4269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Savoirs</a:t>
                      </a:r>
                      <a:endParaRPr lang="fr-FR" sz="10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2696" marR="4269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 i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Compétences</a:t>
                      </a:r>
                      <a:endParaRPr lang="fr-FR" sz="10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2696" marR="4269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Savoirs</a:t>
                      </a:r>
                      <a:endParaRPr lang="fr-FR" sz="10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2696" marR="4269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15402">
                <a:tc gridSpan="10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DROIT : </a:t>
                      </a:r>
                      <a:r>
                        <a:rPr lang="fr-FR" sz="1400" i="1" dirty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Comment les activités économiques sont-elles régulées par le droit ?</a:t>
                      </a:r>
                      <a:endParaRPr lang="fr-FR" sz="1100" dirty="0">
                        <a:solidFill>
                          <a:schemeClr val="tx1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2696" marR="4269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06548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300" i="1" dirty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Repérer les enjeux du droit de la concurrence</a:t>
                      </a:r>
                      <a:endParaRPr lang="fr-FR" sz="1300" dirty="0">
                        <a:solidFill>
                          <a:schemeClr val="tx1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2696" marR="4269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300" dirty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Le rôle du droit dans la régulation </a:t>
                      </a:r>
                    </a:p>
                  </a:txBody>
                  <a:tcPr marL="42696" marR="4269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000" kern="150"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0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9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 b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A4.2- Pérennisation et développement de l'activité commerciale</a:t>
                      </a:r>
                      <a:endParaRPr lang="fr-FR" sz="10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2696" marR="4269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21880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 i="1" kern="150" dirty="0">
                          <a:latin typeface="Arial" pitchFamily="34" charset="0"/>
                          <a:ea typeface="SimSun"/>
                          <a:cs typeface="Arial" pitchFamily="34" charset="0"/>
                        </a:rPr>
                        <a:t>-Identifier un besoin de pérennisation ou une opportunité de développement de l’activité de TPL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 i="1" kern="150" dirty="0">
                          <a:latin typeface="Arial" pitchFamily="34" charset="0"/>
                          <a:ea typeface="SimSun"/>
                          <a:cs typeface="Arial" pitchFamily="34" charset="0"/>
                        </a:rPr>
                        <a:t>-Identifier des solutions et argumenter le choix d’une solution</a:t>
                      </a:r>
                      <a:endParaRPr lang="fr-FR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2696" marR="4269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 kern="150" dirty="0">
                          <a:latin typeface="Arial" pitchFamily="34" charset="0"/>
                          <a:ea typeface="SimSun"/>
                          <a:cs typeface="Arial" pitchFamily="34" charset="0"/>
                        </a:rPr>
                        <a:t>Tous les savoirs en lien </a:t>
                      </a:r>
                      <a:endParaRPr lang="fr-FR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2696" marR="4269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Ellipse 3">
            <a:extLst>
              <a:ext uri="{FF2B5EF4-FFF2-40B4-BE49-F238E27FC236}">
                <a16:creationId xmlns="" xmlns:a16="http://schemas.microsoft.com/office/drawing/2014/main" id="{9EA08AED-65F1-4CB7-8764-97D0510E6F98}"/>
              </a:ext>
            </a:extLst>
          </p:cNvPr>
          <p:cNvSpPr/>
          <p:nvPr/>
        </p:nvSpPr>
        <p:spPr>
          <a:xfrm>
            <a:off x="4286248" y="3500438"/>
            <a:ext cx="2214562" cy="1500187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1800" dirty="0">
                <a:solidFill>
                  <a:schemeClr val="tx1"/>
                </a:solidFill>
                <a:latin typeface="Arial Black" pitchFamily="34" charset="0"/>
              </a:rPr>
              <a:t>Le travailleur </a:t>
            </a:r>
            <a:r>
              <a:rPr lang="fr-FR" sz="1800" dirty="0" smtClean="0">
                <a:solidFill>
                  <a:schemeClr val="tx1"/>
                </a:solidFill>
                <a:latin typeface="Arial Black" pitchFamily="34" charset="0"/>
              </a:rPr>
              <a:t>détaché / cabotage</a:t>
            </a:r>
            <a:endParaRPr lang="fr-FR" sz="1800" dirty="0">
              <a:solidFill>
                <a:schemeClr val="tx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8941" y="1916832"/>
            <a:ext cx="3059113" cy="41783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400"/>
          </a:p>
        </p:txBody>
      </p:sp>
      <p:sp>
        <p:nvSpPr>
          <p:cNvPr id="8" name="Rectangle 7"/>
          <p:cNvSpPr/>
          <p:nvPr/>
        </p:nvSpPr>
        <p:spPr>
          <a:xfrm>
            <a:off x="5786438" y="1916832"/>
            <a:ext cx="3357562" cy="41783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/>
            <a:r>
              <a:rPr lang="fr-FR" dirty="0"/>
              <a:t> </a:t>
            </a:r>
          </a:p>
        </p:txBody>
      </p:sp>
      <p:sp>
        <p:nvSpPr>
          <p:cNvPr id="6" name="Flèche droite 5"/>
          <p:cNvSpPr/>
          <p:nvPr/>
        </p:nvSpPr>
        <p:spPr>
          <a:xfrm>
            <a:off x="3059113" y="3644900"/>
            <a:ext cx="3816350" cy="21605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b="1" dirty="0"/>
              <a:t>Nécessité d’approfondissement</a:t>
            </a:r>
          </a:p>
        </p:txBody>
      </p:sp>
      <p:sp>
        <p:nvSpPr>
          <p:cNvPr id="7" name="Flèche droite 6"/>
          <p:cNvSpPr/>
          <p:nvPr/>
        </p:nvSpPr>
        <p:spPr>
          <a:xfrm rot="10800000">
            <a:off x="1970088" y="2565400"/>
            <a:ext cx="3816350" cy="2159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15366" name="ZoneTexte 12"/>
          <p:cNvSpPr txBox="1">
            <a:spLocks noChangeArrowheads="1"/>
          </p:cNvSpPr>
          <p:nvPr/>
        </p:nvSpPr>
        <p:spPr bwMode="auto">
          <a:xfrm>
            <a:off x="3059113" y="2997200"/>
            <a:ext cx="27273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fr-FR" altLang="fr-FR" b="1" dirty="0">
                <a:solidFill>
                  <a:schemeClr val="lt1"/>
                </a:solidFill>
                <a:latin typeface="+mn-lt"/>
                <a:cs typeface="+mn-cs"/>
              </a:rPr>
              <a:t>Analyse du contexte, méthodes…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6189086" y="2440799"/>
            <a:ext cx="30969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b="1" dirty="0">
                <a:solidFill>
                  <a:schemeClr val="bg1"/>
                </a:solidFill>
              </a:rPr>
              <a:t>CEJM </a:t>
            </a:r>
          </a:p>
          <a:p>
            <a:pPr lvl="0"/>
            <a:r>
              <a:rPr lang="fr-FR" b="1" dirty="0">
                <a:solidFill>
                  <a:schemeClr val="bg1"/>
                </a:solidFill>
              </a:rPr>
              <a:t>CEJM appliquée</a:t>
            </a:r>
          </a:p>
          <a:p>
            <a:pPr lvl="0"/>
            <a:r>
              <a:rPr lang="fr-FR" b="1" dirty="0">
                <a:solidFill>
                  <a:schemeClr val="bg1"/>
                </a:solidFill>
              </a:rPr>
              <a:t>4 Blocs professionnels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0" y="2166203"/>
            <a:ext cx="262778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Situations professionnelles </a:t>
            </a:r>
          </a:p>
          <a:p>
            <a:endParaRPr lang="fr-FR" b="1" dirty="0">
              <a:solidFill>
                <a:schemeClr val="bg1"/>
              </a:solidFill>
            </a:endParaRPr>
          </a:p>
          <a:p>
            <a:r>
              <a:rPr lang="fr-FR" b="1" dirty="0">
                <a:solidFill>
                  <a:schemeClr val="bg1"/>
                </a:solidFill>
              </a:rPr>
              <a:t>Vécues</a:t>
            </a:r>
          </a:p>
          <a:p>
            <a:r>
              <a:rPr lang="fr-FR" b="1" dirty="0">
                <a:solidFill>
                  <a:schemeClr val="bg1"/>
                </a:solidFill>
              </a:rPr>
              <a:t>Observées</a:t>
            </a:r>
          </a:p>
          <a:p>
            <a:r>
              <a:rPr lang="fr-FR" b="1" dirty="0" err="1">
                <a:solidFill>
                  <a:schemeClr val="bg1"/>
                </a:solidFill>
              </a:rPr>
              <a:t>Didactisées</a:t>
            </a:r>
            <a:endParaRPr lang="fr-FR" b="1" dirty="0">
              <a:solidFill>
                <a:schemeClr val="bg1"/>
              </a:solidFill>
            </a:endParaRPr>
          </a:p>
          <a:p>
            <a:endParaRPr lang="fr-FR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7" name="Groupe 4"/>
          <p:cNvGrpSpPr>
            <a:grpSpLocks/>
          </p:cNvGrpSpPr>
          <p:nvPr/>
        </p:nvGrpSpPr>
        <p:grpSpPr bwMode="auto">
          <a:xfrm rot="19903197">
            <a:off x="3191079" y="4398386"/>
            <a:ext cx="2034623" cy="2057622"/>
            <a:chOff x="4298760" y="1356940"/>
            <a:chExt cx="1592756" cy="1592756"/>
          </a:xfrm>
        </p:grpSpPr>
        <p:sp>
          <p:nvSpPr>
            <p:cNvPr id="6" name="Forme 5">
              <a:extLst/>
            </p:cNvPr>
            <p:cNvSpPr/>
            <p:nvPr/>
          </p:nvSpPr>
          <p:spPr>
            <a:xfrm rot="20700000">
              <a:off x="4298612" y="1356562"/>
              <a:ext cx="1593188" cy="1592584"/>
            </a:xfrm>
            <a:prstGeom prst="gear6">
              <a:avLst/>
            </a:prstGeom>
            <a:solidFill>
              <a:srgbClr val="D16504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Forme 4">
              <a:extLst/>
            </p:cNvPr>
            <p:cNvSpPr txBox="1"/>
            <p:nvPr/>
          </p:nvSpPr>
          <p:spPr>
            <a:xfrm rot="1696803">
              <a:off x="4672237" y="1725520"/>
              <a:ext cx="894770" cy="8946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36830" tIns="36830" rIns="36830" bIns="36830" spcCol="1270" anchor="ctr"/>
            <a:lstStyle/>
            <a:p>
              <a:pPr algn="ctr" defTabSz="12890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fr-FR" sz="2900" dirty="0"/>
                <a:t>Bloc 1</a:t>
              </a:r>
            </a:p>
          </p:txBody>
        </p:sp>
      </p:grpSp>
      <p:grpSp>
        <p:nvGrpSpPr>
          <p:cNvPr id="14" name="Groupe 13">
            <a:extLst/>
          </p:cNvPr>
          <p:cNvGrpSpPr/>
          <p:nvPr/>
        </p:nvGrpSpPr>
        <p:grpSpPr bwMode="auto">
          <a:xfrm>
            <a:off x="1913265" y="3033018"/>
            <a:ext cx="1966108" cy="1958770"/>
            <a:chOff x="2844800" y="1422399"/>
            <a:chExt cx="2235200" cy="2235200"/>
          </a:xfrm>
          <a:solidFill>
            <a:srgbClr val="162736"/>
          </a:solidFill>
        </p:grpSpPr>
        <p:sp>
          <p:nvSpPr>
            <p:cNvPr id="15" name="Forme 14">
              <a:extLst/>
            </p:cNvPr>
            <p:cNvSpPr/>
            <p:nvPr/>
          </p:nvSpPr>
          <p:spPr>
            <a:xfrm>
              <a:off x="2844800" y="1422399"/>
              <a:ext cx="2235200" cy="2235200"/>
            </a:xfrm>
            <a:prstGeom prst="gear9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Forme 4">
              <a:extLst/>
            </p:cNvPr>
            <p:cNvSpPr txBox="1"/>
            <p:nvPr/>
          </p:nvSpPr>
          <p:spPr>
            <a:xfrm>
              <a:off x="3294175" y="1945984"/>
              <a:ext cx="1336450" cy="114893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36830" tIns="36830" rIns="36830" bIns="36830" spcCol="1270" anchor="ctr"/>
            <a:lstStyle/>
            <a:p>
              <a:pPr algn="ctr" defTabSz="12890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fr-FR" sz="2900" dirty="0"/>
                <a:t>CEJM</a:t>
              </a:r>
            </a:p>
          </p:txBody>
        </p:sp>
      </p:grpSp>
      <p:grpSp>
        <p:nvGrpSpPr>
          <p:cNvPr id="16389" name="Groupe 19"/>
          <p:cNvGrpSpPr>
            <a:grpSpLocks/>
          </p:cNvGrpSpPr>
          <p:nvPr/>
        </p:nvGrpSpPr>
        <p:grpSpPr bwMode="auto">
          <a:xfrm rot="20689329">
            <a:off x="4939269" y="3976117"/>
            <a:ext cx="1981699" cy="2017483"/>
            <a:chOff x="4324261" y="1381483"/>
            <a:chExt cx="1592756" cy="1592756"/>
          </a:xfrm>
        </p:grpSpPr>
        <p:sp>
          <p:nvSpPr>
            <p:cNvPr id="21" name="Forme 20">
              <a:extLst/>
            </p:cNvPr>
            <p:cNvSpPr/>
            <p:nvPr/>
          </p:nvSpPr>
          <p:spPr>
            <a:xfrm rot="20700000">
              <a:off x="4324830" y="1381397"/>
              <a:ext cx="1592355" cy="1592937"/>
            </a:xfrm>
            <a:prstGeom prst="gear6">
              <a:avLst/>
            </a:prstGeom>
            <a:solidFill>
              <a:srgbClr val="E9931A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Forme 4">
              <a:extLst/>
            </p:cNvPr>
            <p:cNvSpPr txBox="1"/>
            <p:nvPr/>
          </p:nvSpPr>
          <p:spPr>
            <a:xfrm rot="910671">
              <a:off x="4674433" y="1731066"/>
              <a:ext cx="893148" cy="89359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36830" tIns="36830" rIns="36830" bIns="36830" spcCol="1270" anchor="ctr"/>
            <a:lstStyle/>
            <a:p>
              <a:pPr algn="ctr" defTabSz="12890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fr-FR" sz="2900" dirty="0"/>
                <a:t>Bloc 2</a:t>
              </a:r>
            </a:p>
          </p:txBody>
        </p:sp>
      </p:grpSp>
      <p:grpSp>
        <p:nvGrpSpPr>
          <p:cNvPr id="16390" name="Groupe 22"/>
          <p:cNvGrpSpPr>
            <a:grpSpLocks/>
          </p:cNvGrpSpPr>
          <p:nvPr/>
        </p:nvGrpSpPr>
        <p:grpSpPr bwMode="auto">
          <a:xfrm rot="1522229">
            <a:off x="5275450" y="2226374"/>
            <a:ext cx="2056437" cy="2061992"/>
            <a:chOff x="4324261" y="1381483"/>
            <a:chExt cx="1592756" cy="1592756"/>
          </a:xfrm>
        </p:grpSpPr>
        <p:sp>
          <p:nvSpPr>
            <p:cNvPr id="24" name="Forme 23">
              <a:extLst/>
            </p:cNvPr>
            <p:cNvSpPr/>
            <p:nvPr/>
          </p:nvSpPr>
          <p:spPr>
            <a:xfrm rot="20700000">
              <a:off x="4324717" y="1381303"/>
              <a:ext cx="1592272" cy="1592888"/>
            </a:xfrm>
            <a:prstGeom prst="gear6">
              <a:avLst/>
            </a:prstGeom>
            <a:solidFill>
              <a:srgbClr val="1E91BE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Forme 4">
              <a:extLst/>
            </p:cNvPr>
            <p:cNvSpPr txBox="1"/>
            <p:nvPr/>
          </p:nvSpPr>
          <p:spPr>
            <a:xfrm rot="20077771">
              <a:off x="4673910" y="1730783"/>
              <a:ext cx="893885" cy="89393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36830" tIns="36830" rIns="36830" bIns="36830" spcCol="1270" anchor="ctr"/>
            <a:lstStyle/>
            <a:p>
              <a:pPr algn="ctr" defTabSz="12890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fr-FR" sz="2900" dirty="0"/>
                <a:t>Bloc 3</a:t>
              </a:r>
            </a:p>
          </p:txBody>
        </p:sp>
      </p:grpSp>
      <p:grpSp>
        <p:nvGrpSpPr>
          <p:cNvPr id="26" name="Groupe 25">
            <a:extLst/>
          </p:cNvPr>
          <p:cNvGrpSpPr/>
          <p:nvPr/>
        </p:nvGrpSpPr>
        <p:grpSpPr bwMode="auto">
          <a:xfrm rot="21319990">
            <a:off x="4083670" y="966355"/>
            <a:ext cx="1960533" cy="1904520"/>
            <a:chOff x="3171055" y="1429485"/>
            <a:chExt cx="2235200" cy="2235200"/>
          </a:xfrm>
          <a:solidFill>
            <a:srgbClr val="1C7EB0"/>
          </a:solidFill>
        </p:grpSpPr>
        <p:sp>
          <p:nvSpPr>
            <p:cNvPr id="27" name="Forme 26">
              <a:extLst/>
            </p:cNvPr>
            <p:cNvSpPr/>
            <p:nvPr/>
          </p:nvSpPr>
          <p:spPr>
            <a:xfrm>
              <a:off x="3171055" y="1429485"/>
              <a:ext cx="2235200" cy="2235200"/>
            </a:xfrm>
            <a:prstGeom prst="gear9">
              <a:avLst>
                <a:gd name="adj1" fmla="val 10354"/>
                <a:gd name="adj2" fmla="val 2679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8" name="Forme 4">
              <a:extLst/>
            </p:cNvPr>
            <p:cNvSpPr txBox="1"/>
            <p:nvPr/>
          </p:nvSpPr>
          <p:spPr>
            <a:xfrm rot="280010">
              <a:off x="3491643" y="2048281"/>
              <a:ext cx="1590804" cy="1037055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36830" tIns="36830" rIns="36830" bIns="36830" spcCol="1270" anchor="ctr"/>
            <a:lstStyle/>
            <a:p>
              <a:pPr algn="ctr" defTabSz="12890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fr-FR" sz="2900" dirty="0"/>
                <a:t>Bloc</a:t>
              </a:r>
              <a:r>
                <a:rPr lang="fr-FR" sz="2800" dirty="0"/>
                <a:t> </a:t>
              </a:r>
              <a:r>
                <a:rPr lang="fr-FR" sz="2900" dirty="0"/>
                <a:t>4</a:t>
              </a:r>
            </a:p>
          </p:txBody>
        </p:sp>
      </p:grpSp>
      <p:grpSp>
        <p:nvGrpSpPr>
          <p:cNvPr id="30" name="Groupe 29">
            <a:extLst/>
          </p:cNvPr>
          <p:cNvGrpSpPr/>
          <p:nvPr/>
        </p:nvGrpSpPr>
        <p:grpSpPr bwMode="auto">
          <a:xfrm rot="21319990">
            <a:off x="6524903" y="3689031"/>
            <a:ext cx="1902495" cy="1822804"/>
            <a:chOff x="3286402" y="1641226"/>
            <a:chExt cx="1808908" cy="1784109"/>
          </a:xfrm>
          <a:solidFill>
            <a:srgbClr val="1C7EB0"/>
          </a:solidFill>
        </p:grpSpPr>
        <p:sp>
          <p:nvSpPr>
            <p:cNvPr id="31" name="Forme 30">
              <a:extLst/>
            </p:cNvPr>
            <p:cNvSpPr/>
            <p:nvPr/>
          </p:nvSpPr>
          <p:spPr>
            <a:xfrm>
              <a:off x="3286402" y="1641226"/>
              <a:ext cx="1808908" cy="1784109"/>
            </a:xfrm>
            <a:prstGeom prst="gear9">
              <a:avLst>
                <a:gd name="adj1" fmla="val 10354"/>
                <a:gd name="adj2" fmla="val 2679"/>
              </a:avLst>
            </a:prstGeom>
            <a:solidFill>
              <a:srgbClr val="FFC0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2" name="Forme 4">
              <a:extLst/>
            </p:cNvPr>
            <p:cNvSpPr txBox="1"/>
            <p:nvPr/>
          </p:nvSpPr>
          <p:spPr>
            <a:xfrm rot="280010">
              <a:off x="3350317" y="2027021"/>
              <a:ext cx="1590804" cy="1037055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36830" tIns="36830" rIns="36830" bIns="36830" spcCol="1270" anchor="ctr"/>
            <a:lstStyle/>
            <a:p>
              <a:pPr algn="ctr" defTabSz="12890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fr-FR" sz="1600" b="1" dirty="0"/>
                <a:t>Stages</a:t>
              </a:r>
            </a:p>
            <a:p>
              <a:pPr algn="ctr" defTabSz="128905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fr-FR" sz="1600" b="1" dirty="0"/>
            </a:p>
          </p:txBody>
        </p:sp>
      </p:grpSp>
      <p:grpSp>
        <p:nvGrpSpPr>
          <p:cNvPr id="17" name="Groupe 16">
            <a:extLst/>
          </p:cNvPr>
          <p:cNvGrpSpPr/>
          <p:nvPr/>
        </p:nvGrpSpPr>
        <p:grpSpPr bwMode="auto">
          <a:xfrm rot="21319990">
            <a:off x="3623169" y="2589849"/>
            <a:ext cx="1905957" cy="1965367"/>
            <a:chOff x="3171055" y="1429485"/>
            <a:chExt cx="2235200" cy="2235200"/>
          </a:xfrm>
          <a:solidFill>
            <a:srgbClr val="1B3546"/>
          </a:solidFill>
        </p:grpSpPr>
        <p:sp>
          <p:nvSpPr>
            <p:cNvPr id="18" name="Forme 17">
              <a:extLst/>
            </p:cNvPr>
            <p:cNvSpPr/>
            <p:nvPr/>
          </p:nvSpPr>
          <p:spPr>
            <a:xfrm>
              <a:off x="3171055" y="1429485"/>
              <a:ext cx="2235200" cy="2235200"/>
            </a:xfrm>
            <a:prstGeom prst="gear9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Forme 4">
              <a:extLst/>
            </p:cNvPr>
            <p:cNvSpPr txBox="1"/>
            <p:nvPr/>
          </p:nvSpPr>
          <p:spPr>
            <a:xfrm rot="280010">
              <a:off x="3491643" y="2048281"/>
              <a:ext cx="1590804" cy="1037055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36830" tIns="36830" rIns="36830" bIns="36830" spcCol="1270" anchor="ctr"/>
            <a:lstStyle/>
            <a:p>
              <a:pPr algn="ctr" defTabSz="12890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fr-FR" sz="2800" dirty="0"/>
                <a:t>CEJM </a:t>
              </a:r>
              <a:r>
                <a:rPr lang="fr-FR" sz="2000" dirty="0"/>
                <a:t>appliquée</a:t>
              </a:r>
            </a:p>
          </p:txBody>
        </p:sp>
      </p:grpSp>
      <p:grpSp>
        <p:nvGrpSpPr>
          <p:cNvPr id="29" name="Groupe 22"/>
          <p:cNvGrpSpPr>
            <a:grpSpLocks/>
          </p:cNvGrpSpPr>
          <p:nvPr/>
        </p:nvGrpSpPr>
        <p:grpSpPr bwMode="auto">
          <a:xfrm rot="1522229">
            <a:off x="368838" y="1981356"/>
            <a:ext cx="2055813" cy="2062163"/>
            <a:chOff x="4324717" y="1381303"/>
            <a:chExt cx="1592272" cy="1592888"/>
          </a:xfrm>
          <a:solidFill>
            <a:schemeClr val="accent6">
              <a:lumMod val="75000"/>
            </a:schemeClr>
          </a:solidFill>
        </p:grpSpPr>
        <p:sp>
          <p:nvSpPr>
            <p:cNvPr id="33" name="Forme 32">
              <a:extLst/>
            </p:cNvPr>
            <p:cNvSpPr/>
            <p:nvPr/>
          </p:nvSpPr>
          <p:spPr>
            <a:xfrm rot="20700000">
              <a:off x="4324717" y="1381303"/>
              <a:ext cx="1592272" cy="1592888"/>
            </a:xfrm>
            <a:prstGeom prst="gear6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4" name="Forme 4">
              <a:extLst/>
            </p:cNvPr>
            <p:cNvSpPr txBox="1"/>
            <p:nvPr/>
          </p:nvSpPr>
          <p:spPr>
            <a:xfrm rot="20077771">
              <a:off x="4673908" y="1730783"/>
              <a:ext cx="893885" cy="89393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36830" tIns="36830" rIns="36830" bIns="36830" spcCol="1270" anchor="ctr"/>
            <a:lstStyle/>
            <a:p>
              <a:pPr algn="ctr" defTabSz="12890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fr-FR" sz="2900" dirty="0"/>
                <a:t>Bloc </a:t>
              </a:r>
              <a:r>
                <a:rPr lang="fr-FR" sz="2900" dirty="0" smtClean="0"/>
                <a:t>5</a:t>
              </a:r>
              <a:endParaRPr lang="fr-FR" sz="2900" dirty="0"/>
            </a:p>
          </p:txBody>
        </p:sp>
      </p:grpSp>
      <p:grpSp>
        <p:nvGrpSpPr>
          <p:cNvPr id="35" name="Groupe 22"/>
          <p:cNvGrpSpPr>
            <a:grpSpLocks/>
          </p:cNvGrpSpPr>
          <p:nvPr/>
        </p:nvGrpSpPr>
        <p:grpSpPr bwMode="auto">
          <a:xfrm rot="1522229">
            <a:off x="1817525" y="976811"/>
            <a:ext cx="2055813" cy="2062163"/>
            <a:chOff x="4324717" y="1381303"/>
            <a:chExt cx="1592272" cy="1592888"/>
          </a:xfrm>
          <a:solidFill>
            <a:schemeClr val="accent6">
              <a:lumMod val="75000"/>
            </a:schemeClr>
          </a:solidFill>
        </p:grpSpPr>
        <p:sp>
          <p:nvSpPr>
            <p:cNvPr id="36" name="Forme 35">
              <a:extLst/>
            </p:cNvPr>
            <p:cNvSpPr/>
            <p:nvPr/>
          </p:nvSpPr>
          <p:spPr>
            <a:xfrm rot="20700000">
              <a:off x="4324717" y="1381303"/>
              <a:ext cx="1592272" cy="1592888"/>
            </a:xfrm>
            <a:prstGeom prst="gear6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7" name="Forme 4">
              <a:extLst/>
            </p:cNvPr>
            <p:cNvSpPr txBox="1"/>
            <p:nvPr/>
          </p:nvSpPr>
          <p:spPr>
            <a:xfrm rot="20077771">
              <a:off x="4673908" y="1730783"/>
              <a:ext cx="893885" cy="89393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36830" tIns="36830" rIns="36830" bIns="36830" spcCol="1270" anchor="ctr"/>
            <a:lstStyle/>
            <a:p>
              <a:pPr algn="ctr" defTabSz="12890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fr-FR" sz="2900" dirty="0" smtClean="0"/>
                <a:t>Blocs 6 et 7</a:t>
              </a:r>
              <a:endParaRPr lang="fr-FR" sz="29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rchemin horizontal 3">
            <a:extLst/>
          </p:cNvPr>
          <p:cNvSpPr/>
          <p:nvPr/>
        </p:nvSpPr>
        <p:spPr>
          <a:xfrm>
            <a:off x="1571625" y="2143125"/>
            <a:ext cx="6286500" cy="2357438"/>
          </a:xfrm>
          <a:prstGeom prst="horizontalScroll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2" name="ZoneTexte 1">
            <a:extLst/>
          </p:cNvPr>
          <p:cNvSpPr txBox="1"/>
          <p:nvPr/>
        </p:nvSpPr>
        <p:spPr>
          <a:xfrm>
            <a:off x="2428875" y="2857500"/>
            <a:ext cx="5143500" cy="83026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fr-FR" sz="4800" b="1" dirty="0">
                <a:solidFill>
                  <a:schemeClr val="bg1"/>
                </a:solidFill>
              </a:rPr>
              <a:t>Questions ?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/>
          <p:cNvGrpSpPr>
            <a:grpSpLocks/>
          </p:cNvGrpSpPr>
          <p:nvPr/>
        </p:nvGrpSpPr>
        <p:grpSpPr bwMode="auto">
          <a:xfrm>
            <a:off x="179388" y="1609725"/>
            <a:ext cx="2832100" cy="4525963"/>
            <a:chOff x="-142289" y="0"/>
            <a:chExt cx="2832298" cy="4525963"/>
          </a:xfrm>
        </p:grpSpPr>
        <p:sp>
          <p:nvSpPr>
            <p:cNvPr id="5" name="Rectangle à coins arrondis 4"/>
            <p:cNvSpPr/>
            <p:nvPr/>
          </p:nvSpPr>
          <p:spPr>
            <a:xfrm>
              <a:off x="2183" y="0"/>
              <a:ext cx="2687826" cy="4525963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Rectangle 5"/>
            <p:cNvSpPr/>
            <p:nvPr/>
          </p:nvSpPr>
          <p:spPr>
            <a:xfrm>
              <a:off x="-142289" y="720725"/>
              <a:ext cx="2687825" cy="180975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27584" tIns="227584" rIns="227584" bIns="227584" spcCol="1270" anchor="ctr"/>
            <a:lstStyle/>
            <a:p>
              <a:pPr algn="ctr" defTabSz="14224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fr-FR" sz="3200" dirty="0"/>
                <a:t>Economie</a:t>
              </a:r>
            </a:p>
          </p:txBody>
        </p:sp>
      </p:grpSp>
      <p:grpSp>
        <p:nvGrpSpPr>
          <p:cNvPr id="7" name="Groupe 6"/>
          <p:cNvGrpSpPr>
            <a:grpSpLocks/>
          </p:cNvGrpSpPr>
          <p:nvPr/>
        </p:nvGrpSpPr>
        <p:grpSpPr bwMode="auto">
          <a:xfrm>
            <a:off x="3260725" y="1609725"/>
            <a:ext cx="2711450" cy="4525963"/>
            <a:chOff x="-21802" y="0"/>
            <a:chExt cx="2711811" cy="4525963"/>
          </a:xfrm>
        </p:grpSpPr>
        <p:sp>
          <p:nvSpPr>
            <p:cNvPr id="8" name="Rectangle à coins arrondis 7"/>
            <p:cNvSpPr/>
            <p:nvPr/>
          </p:nvSpPr>
          <p:spPr>
            <a:xfrm>
              <a:off x="2014" y="0"/>
              <a:ext cx="2687995" cy="4525963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Rectangle 8"/>
            <p:cNvSpPr/>
            <p:nvPr/>
          </p:nvSpPr>
          <p:spPr>
            <a:xfrm>
              <a:off x="-21802" y="723900"/>
              <a:ext cx="2687996" cy="180975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27584" tIns="227584" rIns="227584" bIns="227584" spcCol="1270" anchor="ctr"/>
            <a:lstStyle/>
            <a:p>
              <a:pPr algn="ctr" defTabSz="14224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fr-FR" sz="3200" dirty="0"/>
                <a:t>Droit</a:t>
              </a:r>
            </a:p>
          </p:txBody>
        </p:sp>
      </p:grpSp>
      <p:grpSp>
        <p:nvGrpSpPr>
          <p:cNvPr id="10" name="Groupe 9"/>
          <p:cNvGrpSpPr>
            <a:grpSpLocks/>
          </p:cNvGrpSpPr>
          <p:nvPr/>
        </p:nvGrpSpPr>
        <p:grpSpPr bwMode="auto">
          <a:xfrm>
            <a:off x="6205538" y="1609725"/>
            <a:ext cx="2751137" cy="4525963"/>
            <a:chOff x="-61535" y="0"/>
            <a:chExt cx="2751544" cy="4525963"/>
          </a:xfrm>
        </p:grpSpPr>
        <p:sp>
          <p:nvSpPr>
            <p:cNvPr id="11" name="Rectangle à coins arrondis 10"/>
            <p:cNvSpPr/>
            <p:nvPr/>
          </p:nvSpPr>
          <p:spPr>
            <a:xfrm>
              <a:off x="1974" y="0"/>
              <a:ext cx="2688035" cy="4525963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Rectangle 11"/>
            <p:cNvSpPr/>
            <p:nvPr/>
          </p:nvSpPr>
          <p:spPr>
            <a:xfrm>
              <a:off x="-61535" y="720725"/>
              <a:ext cx="2688035" cy="180975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27584" tIns="227584" rIns="227584" bIns="227584" spcCol="1270" anchor="ctr"/>
            <a:lstStyle/>
            <a:p>
              <a:pPr algn="ctr" defTabSz="14224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fr-FR" sz="3200" dirty="0"/>
                <a:t>Management</a:t>
              </a:r>
            </a:p>
          </p:txBody>
        </p:sp>
      </p:grpSp>
      <p:pic>
        <p:nvPicPr>
          <p:cNvPr id="14" name="Imag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00" y="3873500"/>
            <a:ext cx="8601075" cy="1017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ZoneTexte 14"/>
          <p:cNvSpPr txBox="1">
            <a:spLocks noChangeArrowheads="1"/>
          </p:cNvSpPr>
          <p:nvPr/>
        </p:nvSpPr>
        <p:spPr bwMode="auto">
          <a:xfrm>
            <a:off x="900113" y="5013325"/>
            <a:ext cx="7775575" cy="4619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fr-FR" altLang="fr-FR" dirty="0"/>
              <a:t>Bloc n° 8 : Culture économique juridique et managériale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Groupe 4"/>
          <p:cNvGrpSpPr>
            <a:grpSpLocks/>
          </p:cNvGrpSpPr>
          <p:nvPr/>
        </p:nvGrpSpPr>
        <p:grpSpPr bwMode="auto">
          <a:xfrm>
            <a:off x="684213" y="2924175"/>
            <a:ext cx="8180387" cy="1939925"/>
            <a:chOff x="567832" y="2148345"/>
            <a:chExt cx="8180632" cy="1938992"/>
          </a:xfrm>
        </p:grpSpPr>
        <p:sp>
          <p:nvSpPr>
            <p:cNvPr id="8196" name="ZoneTexte 1"/>
            <p:cNvSpPr txBox="1">
              <a:spLocks noChangeArrowheads="1"/>
            </p:cNvSpPr>
            <p:nvPr/>
          </p:nvSpPr>
          <p:spPr bwMode="auto">
            <a:xfrm>
              <a:off x="567832" y="2148345"/>
              <a:ext cx="2232249" cy="19389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lang="fr-FR" altLang="fr-FR" b="1" dirty="0">
                  <a:solidFill>
                    <a:srgbClr val="FF0000"/>
                  </a:solidFill>
                </a:rPr>
                <a:t>Bloc n° 8 : </a:t>
              </a:r>
            </a:p>
            <a:p>
              <a:pPr algn="ctr"/>
              <a:r>
                <a:rPr lang="fr-FR" altLang="fr-FR" dirty="0"/>
                <a:t>Culture économique juridique et managériale</a:t>
              </a:r>
            </a:p>
          </p:txBody>
        </p:sp>
        <p:sp>
          <p:nvSpPr>
            <p:cNvPr id="3" name="Flèche droite 2"/>
            <p:cNvSpPr/>
            <p:nvPr/>
          </p:nvSpPr>
          <p:spPr>
            <a:xfrm>
              <a:off x="2820561" y="2852856"/>
              <a:ext cx="3456092" cy="575986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fr-FR" b="1" dirty="0"/>
                <a:t>1 bloc / 1 épreuve </a:t>
              </a:r>
            </a:p>
          </p:txBody>
        </p:sp>
        <p:sp>
          <p:nvSpPr>
            <p:cNvPr id="8198" name="ZoneTexte 3"/>
            <p:cNvSpPr txBox="1">
              <a:spLocks noChangeArrowheads="1"/>
            </p:cNvSpPr>
            <p:nvPr/>
          </p:nvSpPr>
          <p:spPr bwMode="auto">
            <a:xfrm>
              <a:off x="6300192" y="2148345"/>
              <a:ext cx="2448272" cy="19389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lang="fr-FR" altLang="fr-FR" b="1" dirty="0">
                  <a:solidFill>
                    <a:srgbClr val="FF0000"/>
                  </a:solidFill>
                </a:rPr>
                <a:t>U3 :</a:t>
              </a:r>
            </a:p>
            <a:p>
              <a:pPr algn="ctr"/>
              <a:r>
                <a:rPr lang="fr-FR" altLang="fr-FR" dirty="0"/>
                <a:t>Culture économique juridique et managériale</a:t>
              </a:r>
            </a:p>
          </p:txBody>
        </p:sp>
      </p:grpSp>
      <p:sp>
        <p:nvSpPr>
          <p:cNvPr id="8195" name="ZoneTexte 5"/>
          <p:cNvSpPr txBox="1">
            <a:spLocks noChangeArrowheads="1"/>
          </p:cNvSpPr>
          <p:nvPr/>
        </p:nvSpPr>
        <p:spPr bwMode="auto">
          <a:xfrm>
            <a:off x="684213" y="1844675"/>
            <a:ext cx="79914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fr-FR" altLang="fr-FR"/>
              <a:t>CEJM tronc commun transférable à d’autres BTS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ZoneTexte 1"/>
          <p:cNvSpPr txBox="1">
            <a:spLocks noChangeArrowheads="1"/>
          </p:cNvSpPr>
          <p:nvPr/>
        </p:nvSpPr>
        <p:spPr bwMode="auto">
          <a:xfrm>
            <a:off x="684213" y="1277938"/>
            <a:ext cx="79914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fr-FR" altLang="fr-FR"/>
              <a:t>CEJM appliquée = spécifique à GTLA</a:t>
            </a:r>
          </a:p>
        </p:txBody>
      </p:sp>
      <p:sp>
        <p:nvSpPr>
          <p:cNvPr id="9219" name="ZoneTexte 3"/>
          <p:cNvSpPr txBox="1">
            <a:spLocks noChangeArrowheads="1"/>
          </p:cNvSpPr>
          <p:nvPr/>
        </p:nvSpPr>
        <p:spPr bwMode="auto">
          <a:xfrm>
            <a:off x="474818" y="4275931"/>
            <a:ext cx="3382962" cy="15700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fr-FR" altLang="fr-FR" dirty="0"/>
              <a:t>CEJM appliquée = des savoirs au service de la construction de la professionnalité</a:t>
            </a:r>
          </a:p>
        </p:txBody>
      </p:sp>
      <p:sp>
        <p:nvSpPr>
          <p:cNvPr id="9220" name="ZoneTexte 4"/>
          <p:cNvSpPr txBox="1">
            <a:spLocks noChangeArrowheads="1"/>
          </p:cNvSpPr>
          <p:nvPr/>
        </p:nvSpPr>
        <p:spPr bwMode="auto">
          <a:xfrm>
            <a:off x="468314" y="2096453"/>
            <a:ext cx="3382962" cy="12001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fr-FR" altLang="fr-FR"/>
              <a:t>Des savoirs CEJM intégrés dans 4 blocs professionnels</a:t>
            </a:r>
          </a:p>
        </p:txBody>
      </p:sp>
      <p:sp>
        <p:nvSpPr>
          <p:cNvPr id="9221" name="ZoneTexte 6"/>
          <p:cNvSpPr txBox="1">
            <a:spLocks noChangeArrowheads="1"/>
          </p:cNvSpPr>
          <p:nvPr/>
        </p:nvSpPr>
        <p:spPr bwMode="auto">
          <a:xfrm>
            <a:off x="5508625" y="1890713"/>
            <a:ext cx="3384550" cy="8318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fr-FR" altLang="fr-FR"/>
              <a:t>U4 : Mise en œuvre d’opérations de TPL</a:t>
            </a:r>
          </a:p>
        </p:txBody>
      </p:sp>
      <p:sp>
        <p:nvSpPr>
          <p:cNvPr id="9222" name="ZoneTexte 7"/>
          <p:cNvSpPr txBox="1">
            <a:spLocks noChangeArrowheads="1"/>
          </p:cNvSpPr>
          <p:nvPr/>
        </p:nvSpPr>
        <p:spPr bwMode="auto">
          <a:xfrm>
            <a:off x="5508625" y="2895600"/>
            <a:ext cx="3384550" cy="8318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fr-FR" altLang="fr-FR"/>
              <a:t>U51 : Conception d’opérations de TPL</a:t>
            </a:r>
          </a:p>
        </p:txBody>
      </p:sp>
      <p:sp>
        <p:nvSpPr>
          <p:cNvPr id="9223" name="ZoneTexte 8"/>
          <p:cNvSpPr txBox="1">
            <a:spLocks noChangeArrowheads="1"/>
          </p:cNvSpPr>
          <p:nvPr/>
        </p:nvSpPr>
        <p:spPr bwMode="auto">
          <a:xfrm>
            <a:off x="5508625" y="3860800"/>
            <a:ext cx="3384550" cy="12001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fr-FR" altLang="fr-FR"/>
              <a:t>U52 : Analyse de la performance d’une activité de TPL</a:t>
            </a:r>
          </a:p>
        </p:txBody>
      </p:sp>
      <p:sp>
        <p:nvSpPr>
          <p:cNvPr id="9224" name="ZoneTexte 9"/>
          <p:cNvSpPr txBox="1">
            <a:spLocks noChangeArrowheads="1"/>
          </p:cNvSpPr>
          <p:nvPr/>
        </p:nvSpPr>
        <p:spPr bwMode="auto">
          <a:xfrm>
            <a:off x="5508625" y="5205413"/>
            <a:ext cx="3384550" cy="12001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fr-FR" altLang="fr-FR"/>
              <a:t>U6 : Pérennisation et développement de l’activité de TPL</a:t>
            </a:r>
          </a:p>
        </p:txBody>
      </p:sp>
      <p:sp>
        <p:nvSpPr>
          <p:cNvPr id="11" name="Accolade fermante 10"/>
          <p:cNvSpPr/>
          <p:nvPr/>
        </p:nvSpPr>
        <p:spPr>
          <a:xfrm>
            <a:off x="4427538" y="1890713"/>
            <a:ext cx="504825" cy="4275137"/>
          </a:xfrm>
          <a:prstGeom prst="rightBrac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/>
        </p:nvGraphicFramePr>
        <p:xfrm>
          <a:off x="500034" y="1928802"/>
          <a:ext cx="8215339" cy="42882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451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6083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2517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85725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92869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2428861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498738"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 marT="45715" marB="45715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1</a:t>
                      </a:r>
                      <a:r>
                        <a:rPr lang="fr-FR" sz="1800" baseline="30000" dirty="0"/>
                        <a:t>ère</a:t>
                      </a:r>
                      <a:r>
                        <a:rPr lang="fr-FR" sz="1800" dirty="0"/>
                        <a:t> année</a:t>
                      </a:r>
                    </a:p>
                  </a:txBody>
                  <a:tcPr marT="45715" marB="45715"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2</a:t>
                      </a:r>
                      <a:r>
                        <a:rPr lang="fr-FR" sz="1800" baseline="30000" dirty="0"/>
                        <a:t>ème</a:t>
                      </a:r>
                      <a:r>
                        <a:rPr lang="fr-FR" sz="1800" dirty="0"/>
                        <a:t> année</a:t>
                      </a:r>
                    </a:p>
                  </a:txBody>
                  <a:tcPr marT="45715" marB="45715"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 marT="45715" marB="45715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185894">
                <a:tc>
                  <a:txBody>
                    <a:bodyPr/>
                    <a:lstStyle/>
                    <a:p>
                      <a:r>
                        <a:rPr lang="fr-FR" sz="1800" dirty="0"/>
                        <a:t>Enseignements</a:t>
                      </a:r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Horaire hebdo.</a:t>
                      </a:r>
                    </a:p>
                    <a:p>
                      <a:r>
                        <a:rPr lang="fr-FR" sz="1800" dirty="0"/>
                        <a:t>division</a:t>
                      </a:r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Horaire annuel</a:t>
                      </a:r>
                    </a:p>
                    <a:p>
                      <a:r>
                        <a:rPr lang="fr-FR" sz="1800" dirty="0"/>
                        <a:t>étudiant</a:t>
                      </a:r>
                    </a:p>
                    <a:p>
                      <a:endParaRPr lang="fr-FR" sz="1800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Horaire hebdo.</a:t>
                      </a:r>
                    </a:p>
                    <a:p>
                      <a:r>
                        <a:rPr lang="fr-FR" sz="1600" dirty="0"/>
                        <a:t>division</a:t>
                      </a:r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Horaire annuel</a:t>
                      </a:r>
                    </a:p>
                    <a:p>
                      <a:r>
                        <a:rPr lang="fr-FR" sz="1600" dirty="0"/>
                        <a:t>étudiant</a:t>
                      </a:r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 marT="45715" marB="45715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89127">
                <a:tc>
                  <a:txBody>
                    <a:bodyPr/>
                    <a:lstStyle/>
                    <a:p>
                      <a:r>
                        <a:rPr lang="fr-FR" sz="1800" dirty="0"/>
                        <a:t>CEJM </a:t>
                      </a:r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4</a:t>
                      </a:r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144</a:t>
                      </a:r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4</a:t>
                      </a:r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144</a:t>
                      </a:r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 marT="45715" marB="45715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38554">
                <a:tc>
                  <a:txBody>
                    <a:bodyPr/>
                    <a:lstStyle/>
                    <a:p>
                      <a:r>
                        <a:rPr lang="fr-FR" sz="1800" dirty="0"/>
                        <a:t>CEJM appliquée</a:t>
                      </a:r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2</a:t>
                      </a:r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72</a:t>
                      </a:r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/>
                        <a:t>2 </a:t>
                      </a:r>
                      <a:r>
                        <a:rPr lang="fr-FR" sz="1800" baseline="30000" dirty="0"/>
                        <a:t>(1)</a:t>
                      </a:r>
                    </a:p>
                    <a:p>
                      <a:pPr algn="ctr"/>
                      <a:endParaRPr lang="fr-FR" sz="1800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/>
                        <a:t>72 </a:t>
                      </a:r>
                      <a:r>
                        <a:rPr lang="fr-FR" sz="1800" baseline="30000" dirty="0"/>
                        <a:t>(1)</a:t>
                      </a:r>
                    </a:p>
                    <a:p>
                      <a:pPr algn="ctr"/>
                      <a:endParaRPr lang="fr-FR" sz="1800" baseline="30000" dirty="0"/>
                    </a:p>
                  </a:txBody>
                  <a:tcPr marT="45715" marB="45715"/>
                </a:tc>
                <a:tc rowSpan="2"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fr-FR" sz="1800" baseline="30000" dirty="0"/>
                        <a:t>(1) </a:t>
                      </a:r>
                      <a:r>
                        <a:rPr lang="fr-FR" sz="1800" dirty="0"/>
                        <a:t>½ des heures en </a:t>
                      </a:r>
                    </a:p>
                    <a:p>
                      <a:pPr marL="0" indent="0">
                        <a:buNone/>
                      </a:pPr>
                      <a:r>
                        <a:rPr lang="fr-FR" sz="1800" dirty="0" err="1"/>
                        <a:t>co</a:t>
                      </a:r>
                      <a:r>
                        <a:rPr lang="fr-FR" sz="1800" dirty="0"/>
                        <a:t>-enseignement : CEJM appliquée + enseignement professionnel</a:t>
                      </a:r>
                    </a:p>
                    <a:p>
                      <a:pPr marL="0" indent="0">
                        <a:buNone/>
                      </a:pPr>
                      <a:r>
                        <a:rPr lang="fr-FR" sz="1800" dirty="0"/>
                        <a:t>3h professeur / semaine</a:t>
                      </a:r>
                    </a:p>
                  </a:txBody>
                  <a:tcPr marT="45715" marB="45715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094680">
                <a:tc>
                  <a:txBody>
                    <a:bodyPr/>
                    <a:lstStyle/>
                    <a:p>
                      <a:r>
                        <a:rPr lang="fr-FR" sz="1800" dirty="0"/>
                        <a:t>Pérennisation &amp; développement</a:t>
                      </a:r>
                      <a:r>
                        <a:rPr lang="fr-FR" sz="1800" baseline="0" dirty="0"/>
                        <a:t> activité TPL</a:t>
                      </a:r>
                      <a:endParaRPr lang="fr-FR" sz="1800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2</a:t>
                      </a:r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72</a:t>
                      </a:r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/>
                        <a:t>2 </a:t>
                      </a:r>
                      <a:r>
                        <a:rPr lang="fr-FR" sz="1800" baseline="30000" dirty="0"/>
                        <a:t>(1)</a:t>
                      </a:r>
                    </a:p>
                    <a:p>
                      <a:pPr algn="ctr"/>
                      <a:endParaRPr lang="fr-FR" sz="1800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72 </a:t>
                      </a:r>
                      <a:r>
                        <a:rPr lang="fr-FR" sz="1800" baseline="30000" dirty="0"/>
                        <a:t>(1)</a:t>
                      </a:r>
                    </a:p>
                  </a:txBody>
                  <a:tcPr marT="45715" marB="45715"/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1000100" y="1344027"/>
            <a:ext cx="77153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fr-FR" altLang="fr-FR" sz="3200" dirty="0">
                <a:solidFill>
                  <a:prstClr val="black"/>
                </a:solidFill>
                <a:latin typeface="Calibri"/>
                <a:cs typeface="+mn-cs"/>
              </a:rPr>
              <a:t>Grille horaire CEJM &amp; CEJM appliquée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6">
            <a:extLst/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953026"/>
              </p:ext>
            </p:extLst>
          </p:nvPr>
        </p:nvGraphicFramePr>
        <p:xfrm>
          <a:off x="611560" y="198884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291" name="ZoneTexte 2"/>
          <p:cNvSpPr txBox="1">
            <a:spLocks noChangeArrowheads="1"/>
          </p:cNvSpPr>
          <p:nvPr/>
        </p:nvSpPr>
        <p:spPr bwMode="auto">
          <a:xfrm>
            <a:off x="1116013" y="981075"/>
            <a:ext cx="8027987" cy="8302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fr-FR" altLang="fr-FR"/>
              <a:t>Bloc n°8 : Culture économique juridique et managériale</a:t>
            </a:r>
          </a:p>
          <a:p>
            <a:pPr algn="ctr"/>
            <a:r>
              <a:rPr lang="fr-FR" altLang="fr-FR"/>
              <a:t> Tronc commun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Oval 3">
            <a:extLst>
              <a:ext uri="{FF2B5EF4-FFF2-40B4-BE49-F238E27FC236}">
                <a16:creationId xmlns="" xmlns:a16="http://schemas.microsoft.com/office/drawing/2014/main" id="{E697B172-BB03-472B-A0D7-D7E125230D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43188" y="3430588"/>
            <a:ext cx="3857625" cy="157162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fr-FR" sz="3200" b="1" dirty="0">
              <a:solidFill>
                <a:schemeClr val="tx2">
                  <a:lumMod val="75000"/>
                </a:schemeClr>
              </a:solidFill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fr-FR" sz="2000" b="1" dirty="0">
                <a:solidFill>
                  <a:srgbClr val="FF0000"/>
                </a:solidFill>
                <a:latin typeface="Arial" charset="0"/>
                <a:cs typeface="Arial" charset="0"/>
              </a:rPr>
              <a:t>Les différents thèmes </a:t>
            </a:r>
          </a:p>
          <a:p>
            <a:pPr algn="ctr">
              <a:defRPr/>
            </a:pPr>
            <a:r>
              <a:rPr lang="fr-FR" sz="2000" b="1" dirty="0">
                <a:solidFill>
                  <a:srgbClr val="FF0000"/>
                </a:solidFill>
                <a:latin typeface="Arial" charset="0"/>
                <a:cs typeface="Arial" charset="0"/>
              </a:rPr>
              <a:t>de </a:t>
            </a:r>
          </a:p>
          <a:p>
            <a:pPr algn="ctr">
              <a:defRPr/>
            </a:pPr>
            <a:r>
              <a:rPr lang="fr-FR" sz="2000" b="1" dirty="0">
                <a:solidFill>
                  <a:srgbClr val="FF0000"/>
                </a:solidFill>
                <a:latin typeface="Arial" charset="0"/>
                <a:cs typeface="Arial" charset="0"/>
              </a:rPr>
              <a:t>CEJM</a:t>
            </a:r>
            <a:endParaRPr lang="fr-FR" sz="3200" b="1" dirty="0">
              <a:solidFill>
                <a:schemeClr val="tx2">
                  <a:lumMod val="75000"/>
                </a:schemeClr>
              </a:solidFill>
              <a:latin typeface="Arial" charset="0"/>
              <a:cs typeface="Arial" charset="0"/>
            </a:endParaRPr>
          </a:p>
          <a:p>
            <a:pPr algn="ctr">
              <a:defRPr/>
            </a:pPr>
            <a:endParaRPr lang="fr-FR" sz="3200" b="1" dirty="0">
              <a:solidFill>
                <a:schemeClr val="tx2">
                  <a:lumMod val="75000"/>
                </a:schemeClr>
              </a:solidFill>
              <a:latin typeface="Arial" charset="0"/>
              <a:cs typeface="Arial" charset="0"/>
            </a:endParaRPr>
          </a:p>
        </p:txBody>
      </p:sp>
      <p:grpSp>
        <p:nvGrpSpPr>
          <p:cNvPr id="2" name="Groupe 25">
            <a:extLst>
              <a:ext uri="{FF2B5EF4-FFF2-40B4-BE49-F238E27FC236}">
                <a16:creationId xmlns="" xmlns:a16="http://schemas.microsoft.com/office/drawing/2014/main" id="{F346E69A-CDA6-446C-B0C5-06448232980F}"/>
              </a:ext>
            </a:extLst>
          </p:cNvPr>
          <p:cNvGrpSpPr>
            <a:grpSpLocks/>
          </p:cNvGrpSpPr>
          <p:nvPr/>
        </p:nvGrpSpPr>
        <p:grpSpPr bwMode="auto">
          <a:xfrm>
            <a:off x="3643313" y="4929188"/>
            <a:ext cx="2357437" cy="1246187"/>
            <a:chOff x="3571867" y="5141914"/>
            <a:chExt cx="2357455" cy="1246935"/>
          </a:xfrm>
        </p:grpSpPr>
        <p:sp>
          <p:nvSpPr>
            <p:cNvPr id="8" name="Oval 5">
              <a:extLst>
                <a:ext uri="{FF2B5EF4-FFF2-40B4-BE49-F238E27FC236}">
                  <a16:creationId xmlns="" xmlns:a16="http://schemas.microsoft.com/office/drawing/2014/main" id="{D9710588-54DD-44E3-AED6-D6CE4A89AD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57693" y="5141914"/>
              <a:ext cx="215900" cy="2159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fr-FR" altLang="fr-FR"/>
            </a:p>
          </p:txBody>
        </p:sp>
        <p:sp>
          <p:nvSpPr>
            <p:cNvPr id="43019" name="Rectangle 11">
              <a:extLst>
                <a:ext uri="{FF2B5EF4-FFF2-40B4-BE49-F238E27FC236}">
                  <a16:creationId xmlns="" xmlns:a16="http://schemas.microsoft.com/office/drawing/2014/main" id="{FAA606EE-43CC-4299-BAF0-CDBF1C30C0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71867" y="5558089"/>
              <a:ext cx="2357455" cy="83076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>
                <a:defRPr/>
              </a:pPr>
              <a:r>
                <a:rPr lang="fr-FR" sz="1600" b="1" dirty="0">
                  <a:solidFill>
                    <a:srgbClr val="FF0000"/>
                  </a:solidFill>
                  <a:latin typeface="Arial" charset="0"/>
                  <a:cs typeface="Arial" charset="0"/>
                </a:rPr>
                <a:t>Thème 4</a:t>
              </a:r>
              <a:endParaRPr lang="fr-FR" sz="1600" b="1" dirty="0">
                <a:latin typeface="Arial" charset="0"/>
                <a:cs typeface="Arial" charset="0"/>
              </a:endParaRPr>
            </a:p>
            <a:p>
              <a:pPr algn="ctr">
                <a:defRPr/>
              </a:pPr>
              <a:r>
                <a:rPr lang="fr-FR" sz="1600" dirty="0">
                  <a:latin typeface="Arial" charset="0"/>
                  <a:cs typeface="Arial" charset="0"/>
                </a:rPr>
                <a:t>L’impact du numérique sur la vie de l’entreprise</a:t>
              </a:r>
            </a:p>
          </p:txBody>
        </p:sp>
      </p:grpSp>
      <p:grpSp>
        <p:nvGrpSpPr>
          <p:cNvPr id="3" name="Groupe 22">
            <a:extLst>
              <a:ext uri="{FF2B5EF4-FFF2-40B4-BE49-F238E27FC236}">
                <a16:creationId xmlns="" xmlns:a16="http://schemas.microsoft.com/office/drawing/2014/main" id="{BBAE4541-4072-4B1B-8748-C3D6B5FA34D2}"/>
              </a:ext>
            </a:extLst>
          </p:cNvPr>
          <p:cNvGrpSpPr>
            <a:grpSpLocks/>
          </p:cNvGrpSpPr>
          <p:nvPr/>
        </p:nvGrpSpPr>
        <p:grpSpPr bwMode="auto">
          <a:xfrm>
            <a:off x="3214688" y="2357438"/>
            <a:ext cx="2714625" cy="1144587"/>
            <a:chOff x="3214678" y="2571744"/>
            <a:chExt cx="2714662" cy="1144595"/>
          </a:xfrm>
          <a:solidFill>
            <a:srgbClr val="FDEB67"/>
          </a:solidFill>
        </p:grpSpPr>
        <p:sp>
          <p:nvSpPr>
            <p:cNvPr id="3090" name="Oval 6">
              <a:extLst>
                <a:ext uri="{FF2B5EF4-FFF2-40B4-BE49-F238E27FC236}">
                  <a16:creationId xmlns="" xmlns:a16="http://schemas.microsoft.com/office/drawing/2014/main" id="{7D6976BA-3967-40B7-BD62-D321021D07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7538" y="3500439"/>
              <a:ext cx="215900" cy="215900"/>
            </a:xfrm>
            <a:prstGeom prst="ellips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endParaRPr lang="fr-FR">
                <a:latin typeface="Arial" charset="0"/>
                <a:cs typeface="Arial" charset="0"/>
              </a:endParaRPr>
            </a:p>
          </p:txBody>
        </p:sp>
        <p:sp>
          <p:nvSpPr>
            <p:cNvPr id="43020" name="Rectangle 12">
              <a:extLst>
                <a:ext uri="{FF2B5EF4-FFF2-40B4-BE49-F238E27FC236}">
                  <a16:creationId xmlns="" xmlns:a16="http://schemas.microsoft.com/office/drawing/2014/main" id="{A864A0DA-17CB-443F-8BC2-92269DF2E4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14678" y="2571744"/>
              <a:ext cx="2714662" cy="830268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fr-FR" sz="1600" b="1" dirty="0">
                  <a:solidFill>
                    <a:srgbClr val="FF0000"/>
                  </a:solidFill>
                  <a:latin typeface="Arial" charset="0"/>
                  <a:cs typeface="Arial" charset="0"/>
                </a:rPr>
                <a:t>Thème 1</a:t>
              </a:r>
              <a:endParaRPr lang="fr-FR" sz="1600" b="1" dirty="0">
                <a:latin typeface="Arial" charset="0"/>
                <a:cs typeface="Arial" charset="0"/>
              </a:endParaRPr>
            </a:p>
            <a:p>
              <a:pPr algn="ctr">
                <a:defRPr/>
              </a:pPr>
              <a:r>
                <a:rPr lang="fr-FR" sz="1600" dirty="0">
                  <a:latin typeface="Arial" charset="0"/>
                  <a:cs typeface="Arial" charset="0"/>
                </a:rPr>
                <a:t>L’intégration de l’entreprise dans son environnement</a:t>
              </a:r>
            </a:p>
          </p:txBody>
        </p:sp>
      </p:grpSp>
      <p:grpSp>
        <p:nvGrpSpPr>
          <p:cNvPr id="4" name="Groupe 23">
            <a:extLst>
              <a:ext uri="{FF2B5EF4-FFF2-40B4-BE49-F238E27FC236}">
                <a16:creationId xmlns="" xmlns:a16="http://schemas.microsoft.com/office/drawing/2014/main" id="{0433F35C-D46A-41C6-BBCD-D3387B4A6788}"/>
              </a:ext>
            </a:extLst>
          </p:cNvPr>
          <p:cNvGrpSpPr>
            <a:grpSpLocks/>
          </p:cNvGrpSpPr>
          <p:nvPr/>
        </p:nvGrpSpPr>
        <p:grpSpPr bwMode="auto">
          <a:xfrm>
            <a:off x="6000750" y="2786063"/>
            <a:ext cx="2590800" cy="1073150"/>
            <a:chOff x="6403980" y="3213101"/>
            <a:chExt cx="2590801" cy="1073162"/>
          </a:xfrm>
        </p:grpSpPr>
        <p:sp>
          <p:nvSpPr>
            <p:cNvPr id="3088" name="Oval 7">
              <a:extLst>
                <a:ext uri="{FF2B5EF4-FFF2-40B4-BE49-F238E27FC236}">
                  <a16:creationId xmlns="" xmlns:a16="http://schemas.microsoft.com/office/drawing/2014/main" id="{1AAD9A89-1EE2-4ABA-9EDF-6530442FB6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03980" y="4070363"/>
              <a:ext cx="215900" cy="2159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fr-FR" altLang="fr-FR"/>
            </a:p>
          </p:txBody>
        </p:sp>
        <p:sp>
          <p:nvSpPr>
            <p:cNvPr id="43021" name="Rectangle 13">
              <a:extLst>
                <a:ext uri="{FF2B5EF4-FFF2-40B4-BE49-F238E27FC236}">
                  <a16:creationId xmlns="" xmlns:a16="http://schemas.microsoft.com/office/drawing/2014/main" id="{EF9BE62A-ADC5-4488-84D1-33980F76FE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89730" y="3213101"/>
              <a:ext cx="2305051" cy="830271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>
                <a:defRPr/>
              </a:pPr>
              <a:r>
                <a:rPr lang="fr-FR" sz="1600" b="1" dirty="0">
                  <a:solidFill>
                    <a:srgbClr val="FF0000"/>
                  </a:solidFill>
                  <a:latin typeface="Arial" charset="0"/>
                  <a:cs typeface="Arial" charset="0"/>
                </a:rPr>
                <a:t>Thème 2</a:t>
              </a:r>
              <a:r>
                <a:rPr lang="fr-FR" sz="1600" b="1" dirty="0">
                  <a:latin typeface="Arial" charset="0"/>
                  <a:cs typeface="Arial" charset="0"/>
                </a:rPr>
                <a:t> </a:t>
              </a:r>
            </a:p>
            <a:p>
              <a:pPr algn="ctr">
                <a:defRPr/>
              </a:pPr>
              <a:r>
                <a:rPr lang="fr-FR" sz="1600" dirty="0">
                  <a:latin typeface="Arial" charset="0"/>
                  <a:cs typeface="Arial" charset="0"/>
                </a:rPr>
                <a:t>La régulation de l’activité économique</a:t>
              </a:r>
            </a:p>
          </p:txBody>
        </p:sp>
      </p:grpSp>
      <p:grpSp>
        <p:nvGrpSpPr>
          <p:cNvPr id="5" name="Groupe 24">
            <a:extLst>
              <a:ext uri="{FF2B5EF4-FFF2-40B4-BE49-F238E27FC236}">
                <a16:creationId xmlns="" xmlns:a16="http://schemas.microsoft.com/office/drawing/2014/main" id="{188D7D46-5442-425B-B17A-A79D21E6F6DE}"/>
              </a:ext>
            </a:extLst>
          </p:cNvPr>
          <p:cNvGrpSpPr>
            <a:grpSpLocks/>
          </p:cNvGrpSpPr>
          <p:nvPr/>
        </p:nvGrpSpPr>
        <p:grpSpPr bwMode="auto">
          <a:xfrm>
            <a:off x="428625" y="4643438"/>
            <a:ext cx="2787650" cy="973137"/>
            <a:chOff x="2838454" y="4927611"/>
            <a:chExt cx="2787668" cy="973879"/>
          </a:xfrm>
        </p:grpSpPr>
        <p:sp>
          <p:nvSpPr>
            <p:cNvPr id="3086" name="Oval 4">
              <a:extLst>
                <a:ext uri="{FF2B5EF4-FFF2-40B4-BE49-F238E27FC236}">
                  <a16:creationId xmlns="" xmlns:a16="http://schemas.microsoft.com/office/drawing/2014/main" id="{D4310C6C-94CB-44A6-915E-98CCA49F89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10222" y="4927611"/>
              <a:ext cx="215900" cy="2159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fr-FR" altLang="fr-FR"/>
            </a:p>
          </p:txBody>
        </p:sp>
        <p:sp>
          <p:nvSpPr>
            <p:cNvPr id="43022" name="Rectangle 14">
              <a:extLst>
                <a:ext uri="{FF2B5EF4-FFF2-40B4-BE49-F238E27FC236}">
                  <a16:creationId xmlns="" xmlns:a16="http://schemas.microsoft.com/office/drawing/2014/main" id="{09CE0752-01FD-4CDC-9D1E-AC3FBF40FB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38454" y="5070595"/>
              <a:ext cx="2305065" cy="83089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fr-FR" sz="1600" b="1" dirty="0">
                  <a:solidFill>
                    <a:srgbClr val="FF0000"/>
                  </a:solidFill>
                  <a:latin typeface="Arial" charset="0"/>
                  <a:cs typeface="Arial" charset="0"/>
                </a:rPr>
                <a:t>Thème 5</a:t>
              </a:r>
            </a:p>
            <a:p>
              <a:pPr algn="ctr">
                <a:defRPr/>
              </a:pPr>
              <a:r>
                <a:rPr lang="fr-FR" sz="1600" b="1" dirty="0">
                  <a:latin typeface="Arial" charset="0"/>
                  <a:cs typeface="Arial" charset="0"/>
                </a:rPr>
                <a:t> </a:t>
              </a:r>
              <a:r>
                <a:rPr lang="fr-FR" sz="1600" dirty="0">
                  <a:latin typeface="Arial" charset="0"/>
                  <a:cs typeface="Arial" charset="0"/>
                </a:rPr>
                <a:t>Les mutations du travail</a:t>
              </a:r>
            </a:p>
          </p:txBody>
        </p:sp>
      </p:grpSp>
      <p:grpSp>
        <p:nvGrpSpPr>
          <p:cNvPr id="6" name="Groupe 24">
            <a:extLst>
              <a:ext uri="{FF2B5EF4-FFF2-40B4-BE49-F238E27FC236}">
                <a16:creationId xmlns="" xmlns:a16="http://schemas.microsoft.com/office/drawing/2014/main" id="{9EDE28AF-61AD-48F8-9602-B573F7F97BDC}"/>
              </a:ext>
            </a:extLst>
          </p:cNvPr>
          <p:cNvGrpSpPr>
            <a:grpSpLocks/>
          </p:cNvGrpSpPr>
          <p:nvPr/>
        </p:nvGrpSpPr>
        <p:grpSpPr bwMode="auto">
          <a:xfrm>
            <a:off x="6000750" y="4500563"/>
            <a:ext cx="2857500" cy="901700"/>
            <a:chOff x="5857882" y="4786251"/>
            <a:chExt cx="2857523" cy="903234"/>
          </a:xfrm>
        </p:grpSpPr>
        <p:sp>
          <p:nvSpPr>
            <p:cNvPr id="3084" name="Oval 8">
              <a:extLst>
                <a:ext uri="{FF2B5EF4-FFF2-40B4-BE49-F238E27FC236}">
                  <a16:creationId xmlns="" xmlns:a16="http://schemas.microsoft.com/office/drawing/2014/main" id="{511E1C00-F1A4-4693-9F9C-7A30C2F2ED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57882" y="4786251"/>
              <a:ext cx="215900" cy="215899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fr-FR" altLang="fr-FR"/>
            </a:p>
          </p:txBody>
        </p:sp>
        <p:sp>
          <p:nvSpPr>
            <p:cNvPr id="43023" name="Rectangle 15">
              <a:extLst>
                <a:ext uri="{FF2B5EF4-FFF2-40B4-BE49-F238E27FC236}">
                  <a16:creationId xmlns="" xmlns:a16="http://schemas.microsoft.com/office/drawing/2014/main" id="{343DB962-4393-4198-92CD-8991C4D0A0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29387" y="4857810"/>
              <a:ext cx="2286018" cy="83167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fr-FR" sz="1600" b="1" dirty="0">
                  <a:solidFill>
                    <a:srgbClr val="FF0000"/>
                  </a:solidFill>
                  <a:latin typeface="Arial" charset="0"/>
                  <a:cs typeface="Arial" charset="0"/>
                </a:rPr>
                <a:t>Thème 3</a:t>
              </a:r>
              <a:r>
                <a:rPr lang="fr-FR" sz="1600" b="1" dirty="0">
                  <a:latin typeface="Arial" charset="0"/>
                  <a:cs typeface="Arial" charset="0"/>
                </a:rPr>
                <a:t> </a:t>
              </a:r>
              <a:r>
                <a:rPr lang="fr-FR" sz="1600" dirty="0">
                  <a:latin typeface="Arial" charset="0"/>
                  <a:cs typeface="Arial" charset="0"/>
                </a:rPr>
                <a:t>L’organisation de l’activité de l’entreprise</a:t>
              </a:r>
            </a:p>
          </p:txBody>
        </p:sp>
      </p:grpSp>
      <p:grpSp>
        <p:nvGrpSpPr>
          <p:cNvPr id="7" name="Groupe 29">
            <a:extLst>
              <a:ext uri="{FF2B5EF4-FFF2-40B4-BE49-F238E27FC236}">
                <a16:creationId xmlns="" xmlns:a16="http://schemas.microsoft.com/office/drawing/2014/main" id="{B14969DF-4B05-44C6-90FE-3DAD95E02DB7}"/>
              </a:ext>
            </a:extLst>
          </p:cNvPr>
          <p:cNvGrpSpPr>
            <a:grpSpLocks/>
          </p:cNvGrpSpPr>
          <p:nvPr/>
        </p:nvGrpSpPr>
        <p:grpSpPr bwMode="auto">
          <a:xfrm>
            <a:off x="214313" y="2857500"/>
            <a:ext cx="2930525" cy="930275"/>
            <a:chOff x="214281" y="4143037"/>
            <a:chExt cx="2930562" cy="930849"/>
          </a:xfrm>
        </p:grpSpPr>
        <p:sp>
          <p:nvSpPr>
            <p:cNvPr id="3082" name="Oval 10">
              <a:extLst>
                <a:ext uri="{FF2B5EF4-FFF2-40B4-BE49-F238E27FC236}">
                  <a16:creationId xmlns="" xmlns:a16="http://schemas.microsoft.com/office/drawing/2014/main" id="{A50F4AC9-7D78-405E-8065-861B0E21DB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28943" y="4857986"/>
              <a:ext cx="215900" cy="21590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fr-FR" altLang="fr-FR"/>
            </a:p>
          </p:txBody>
        </p:sp>
        <p:sp>
          <p:nvSpPr>
            <p:cNvPr id="20" name="Rectangle 12">
              <a:extLst>
                <a:ext uri="{FF2B5EF4-FFF2-40B4-BE49-F238E27FC236}">
                  <a16:creationId xmlns="" xmlns:a16="http://schemas.microsoft.com/office/drawing/2014/main" id="{C3D7E0FC-4F56-475D-8D80-CD66B9590A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4281" y="4143037"/>
              <a:ext cx="2428906" cy="83236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fr-FR" sz="1600" b="1" dirty="0">
                  <a:solidFill>
                    <a:srgbClr val="FF0000"/>
                  </a:solidFill>
                  <a:latin typeface="Arial" charset="0"/>
                  <a:cs typeface="Arial" charset="0"/>
                </a:rPr>
                <a:t>Thème 6</a:t>
              </a:r>
              <a:endParaRPr lang="fr-FR" sz="1600" b="1" dirty="0">
                <a:latin typeface="Arial" charset="0"/>
                <a:cs typeface="Arial" charset="0"/>
              </a:endParaRPr>
            </a:p>
            <a:p>
              <a:pPr algn="ctr">
                <a:defRPr/>
              </a:pPr>
              <a:r>
                <a:rPr lang="fr-FR" sz="1600" dirty="0">
                  <a:latin typeface="Arial" charset="0"/>
                  <a:cs typeface="Arial" charset="0"/>
                </a:rPr>
                <a:t>Les choix stratégiques de l’entreprise </a:t>
              </a:r>
            </a:p>
          </p:txBody>
        </p:sp>
      </p:grpSp>
      <p:sp>
        <p:nvSpPr>
          <p:cNvPr id="35" name="Text Box 4">
            <a:extLst>
              <a:ext uri="{FF2B5EF4-FFF2-40B4-BE49-F238E27FC236}">
                <a16:creationId xmlns="" xmlns:a16="http://schemas.microsoft.com/office/drawing/2014/main" id="{C5E9C36B-427C-40C5-B3FD-DD15ED9EC9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313" y="1357313"/>
            <a:ext cx="8715375" cy="714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fr-FR" b="1" dirty="0">
                <a:latin typeface="Arial" charset="0"/>
                <a:cs typeface="Arial" charset="0"/>
              </a:rPr>
              <a:t>Les différents thèmes abordés en CEJMA à partir de CEJM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>
            <a:extLst>
              <a:ext uri="{FF2B5EF4-FFF2-40B4-BE49-F238E27FC236}">
                <a16:creationId xmlns="" xmlns:a16="http://schemas.microsoft.com/office/drawing/2014/main" id="{CE1A0BB5-F9C0-4174-A4F8-BF76513305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6752114"/>
              </p:ext>
            </p:extLst>
          </p:nvPr>
        </p:nvGraphicFramePr>
        <p:xfrm>
          <a:off x="357188" y="2105025"/>
          <a:ext cx="8429625" cy="4296915"/>
        </p:xfrm>
        <a:graphic>
          <a:graphicData uri="http://schemas.openxmlformats.org/drawingml/2006/table">
            <a:tbl>
              <a:tblPr/>
              <a:tblGrid>
                <a:gridCol w="259441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96263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87258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805098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6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Thème 1 : L’intégration de l’entreprise dans son environnement</a:t>
                      </a:r>
                      <a:endParaRPr lang="fr-FR" sz="16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i="1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Quelles sont les relations de l’entreprise avec les différents acteurs de son environnement, quelle est leur nature et comment l'entreprise peut-elle les stabiliser ?</a:t>
                      </a:r>
                      <a:endParaRPr lang="fr-FR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2791" marR="62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88017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chemeClr val="bg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Economie</a:t>
                      </a:r>
                      <a:endParaRPr lang="fr-FR" sz="1600" dirty="0">
                        <a:solidFill>
                          <a:schemeClr val="bg1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2791" marR="627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chemeClr val="bg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Droit</a:t>
                      </a:r>
                      <a:endParaRPr lang="fr-FR" sz="1600" dirty="0">
                        <a:solidFill>
                          <a:schemeClr val="bg1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2791" marR="627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chemeClr val="bg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Management</a:t>
                      </a:r>
                      <a:endParaRPr lang="fr-FR" sz="1600" dirty="0">
                        <a:solidFill>
                          <a:schemeClr val="bg1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2791" marR="627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50998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i="1" dirty="0">
                          <a:solidFill>
                            <a:srgbClr val="FF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Comment s’établissent les relations entre l’entreprise et son environnement  éco. ?</a:t>
                      </a:r>
                      <a:endParaRPr lang="fr-FR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2791" marR="627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i="1" kern="150" dirty="0">
                          <a:solidFill>
                            <a:srgbClr val="00B050"/>
                          </a:solidFill>
                          <a:latin typeface="Arial" pitchFamily="34" charset="0"/>
                          <a:ea typeface="SimSun"/>
                          <a:cs typeface="Arial" pitchFamily="34" charset="0"/>
                        </a:rPr>
                        <a:t>Comment les contrats sécurisent-ils les relations entre l’entreprise et ses partenaires ?</a:t>
                      </a:r>
                      <a:endParaRPr lang="fr-FR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2791" marR="627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i="1" kern="150" dirty="0">
                          <a:solidFill>
                            <a:srgbClr val="00B0F0"/>
                          </a:solidFill>
                          <a:latin typeface="Arial" pitchFamily="34" charset="0"/>
                          <a:ea typeface="SimSun"/>
                          <a:cs typeface="Arial" pitchFamily="34" charset="0"/>
                        </a:rPr>
                        <a:t>De quelle manière l’entreprise s’inscrit-elle dans son environnement ?</a:t>
                      </a:r>
                      <a:endParaRPr lang="fr-FR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2791" marR="627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88017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890395" algn="l"/>
                        </a:tabLst>
                      </a:pPr>
                      <a:r>
                        <a:rPr lang="fr-FR" sz="1400" b="1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COMPÉTENCES</a:t>
                      </a:r>
                      <a:endParaRPr lang="fr-FR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2791" marR="627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054121">
                <a:tc>
                  <a:txBody>
                    <a:bodyPr/>
                    <a:lstStyle/>
                    <a:p>
                      <a:pPr marL="180975" indent="-180975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  <a:tabLst>
                          <a:tab pos="1890395" algn="l"/>
                        </a:tabLst>
                      </a:pPr>
                      <a:r>
                        <a:rPr lang="fr-FR" sz="1400" dirty="0">
                          <a:solidFill>
                            <a:srgbClr val="FF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Identifier les principaux agents économiques en relation avec l’entreprise et leurs rôles </a:t>
                      </a:r>
                      <a:endParaRPr lang="fr-FR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marL="180975" indent="-180975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fr-FR" sz="1400" dirty="0">
                          <a:solidFill>
                            <a:srgbClr val="FF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Présenter le fonctionnement des marchés sur lesquels intervient l’entreprise</a:t>
                      </a:r>
                      <a:endParaRPr lang="fr-FR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marL="180975" indent="-180975" algn="l" fontAlgn="base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fr-FR" sz="1400" dirty="0">
                          <a:solidFill>
                            <a:srgbClr val="FF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Repérer les externalités </a:t>
                      </a:r>
                      <a:endParaRPr lang="fr-FR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2791" marR="62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0975" indent="-180975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  <a:tabLst>
                          <a:tab pos="1890395" algn="l"/>
                        </a:tabLst>
                      </a:pPr>
                      <a:r>
                        <a:rPr lang="fr-FR" sz="1400" i="0" kern="150" dirty="0">
                          <a:solidFill>
                            <a:srgbClr val="00B050"/>
                          </a:solidFill>
                          <a:latin typeface="Arial" pitchFamily="34" charset="0"/>
                          <a:ea typeface="SimSun"/>
                          <a:cs typeface="Arial" pitchFamily="34" charset="0"/>
                        </a:rPr>
                        <a:t>Qualifier une situation précontractuelle et repérer le processus de formation d’un contrat</a:t>
                      </a:r>
                    </a:p>
                    <a:p>
                      <a:pPr marL="180975" indent="-180975" algn="l" defTabSz="914400" rtl="0" eaLnBrk="1" fontAlgn="base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fr-FR" sz="1400" i="0" kern="150" dirty="0">
                          <a:solidFill>
                            <a:srgbClr val="00B050"/>
                          </a:solidFill>
                          <a:latin typeface="Arial" pitchFamily="34" charset="0"/>
                          <a:ea typeface="SimSun"/>
                          <a:cs typeface="Arial" pitchFamily="34" charset="0"/>
                        </a:rPr>
                        <a:t>Analyser et évaluer les conditions de la validité, les clauses et les effets juridiques d’un contrat</a:t>
                      </a:r>
                    </a:p>
                  </a:txBody>
                  <a:tcPr marL="62791" marR="62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0975" indent="-180975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  <a:tabLst>
                          <a:tab pos="1890395" algn="l"/>
                        </a:tabLst>
                      </a:pPr>
                      <a:r>
                        <a:rPr lang="fr-FR" sz="1400" dirty="0">
                          <a:solidFill>
                            <a:srgbClr val="00B0F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Identifier les finalités de l’entreprise</a:t>
                      </a:r>
                      <a:endParaRPr lang="fr-FR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marL="180975" indent="-180975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  <a:tabLst>
                          <a:tab pos="1890395" algn="l"/>
                        </a:tabLst>
                      </a:pPr>
                      <a:r>
                        <a:rPr lang="fr-FR" sz="1400" dirty="0">
                          <a:solidFill>
                            <a:srgbClr val="00B0F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Caractériser les différentes parties prenantes de l’entreprise</a:t>
                      </a:r>
                      <a:endParaRPr lang="fr-FR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marL="180975" indent="-180975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  <a:tabLst>
                          <a:tab pos="1890395" algn="l"/>
                        </a:tabLst>
                      </a:pPr>
                      <a:r>
                        <a:rPr lang="fr-FR" sz="1400" dirty="0">
                          <a:solidFill>
                            <a:srgbClr val="00B0F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Caractériser les étapes de création d’une entreprise </a:t>
                      </a:r>
                      <a:endParaRPr lang="fr-FR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marL="180975" indent="-180975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  <a:tabLst>
                          <a:tab pos="1890395" algn="l"/>
                        </a:tabLst>
                      </a:pPr>
                      <a:r>
                        <a:rPr lang="fr-FR" sz="1400" dirty="0">
                          <a:solidFill>
                            <a:srgbClr val="00B0F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Distinguer une démarche entrepreneuriale de managériale</a:t>
                      </a:r>
                    </a:p>
                    <a:p>
                      <a:pPr marL="180975" indent="-180975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  <a:tabLst>
                          <a:tab pos="1890395" algn="l"/>
                        </a:tabLst>
                      </a:pPr>
                      <a:r>
                        <a:rPr lang="fr-FR" sz="1400" dirty="0">
                          <a:solidFill>
                            <a:srgbClr val="00B0F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……</a:t>
                      </a:r>
                      <a:endParaRPr lang="fr-FR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2791" marR="62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Text Box 4">
            <a:extLst>
              <a:ext uri="{FF2B5EF4-FFF2-40B4-BE49-F238E27FC236}">
                <a16:creationId xmlns="" xmlns:a16="http://schemas.microsoft.com/office/drawing/2014/main" id="{07161F29-7E7F-44D7-AF76-0FEE23027D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313" y="1357313"/>
            <a:ext cx="8715375" cy="5715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fr-FR" b="1" dirty="0">
                <a:latin typeface="Arial" charset="0"/>
                <a:cs typeface="Arial" charset="0"/>
              </a:rPr>
              <a:t>Problématisation CEJM</a:t>
            </a:r>
          </a:p>
        </p:txBody>
      </p:sp>
      <p:sp>
        <p:nvSpPr>
          <p:cNvPr id="4" name="Ellipse 3"/>
          <p:cNvSpPr/>
          <p:nvPr/>
        </p:nvSpPr>
        <p:spPr>
          <a:xfrm>
            <a:off x="22880" y="2669356"/>
            <a:ext cx="2989535" cy="390904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4">
            <a:extLst>
              <a:ext uri="{FF2B5EF4-FFF2-40B4-BE49-F238E27FC236}">
                <a16:creationId xmlns="" xmlns:a16="http://schemas.microsoft.com/office/drawing/2014/main" id="{64CC9117-0386-4498-8559-4E6880D65E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625" y="1317625"/>
            <a:ext cx="8358188" cy="46831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fr-FR" b="1" dirty="0" err="1">
                <a:latin typeface="Arial" charset="0"/>
                <a:cs typeface="Arial" charset="0"/>
              </a:rPr>
              <a:t>CEJMa</a:t>
            </a:r>
            <a:r>
              <a:rPr lang="fr-FR" b="1" dirty="0">
                <a:latin typeface="Arial" charset="0"/>
                <a:cs typeface="Arial" charset="0"/>
              </a:rPr>
              <a:t> ….liens CEJM / Enseignements professionnels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5" y="1785926"/>
            <a:ext cx="8286750" cy="471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2613</TotalTime>
  <Words>707</Words>
  <Application>Microsoft Office PowerPoint</Application>
  <PresentationFormat>Affichage à l'écran (4:3)</PresentationFormat>
  <Paragraphs>194</Paragraphs>
  <Slides>14</Slides>
  <Notes>14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21" baseType="lpstr">
      <vt:lpstr>SimSun</vt:lpstr>
      <vt:lpstr>Arial</vt:lpstr>
      <vt:lpstr>Arial Black</vt:lpstr>
      <vt:lpstr>Calibri</vt:lpstr>
      <vt:lpstr>Symbol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kiki</dc:creator>
  <cp:lastModifiedBy>prof</cp:lastModifiedBy>
  <cp:revision>475</cp:revision>
  <cp:lastPrinted>2019-03-11T16:33:04Z</cp:lastPrinted>
  <dcterms:created xsi:type="dcterms:W3CDTF">2010-02-26T09:36:43Z</dcterms:created>
  <dcterms:modified xsi:type="dcterms:W3CDTF">2019-03-23T10:54:29Z</dcterms:modified>
</cp:coreProperties>
</file>