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6"/>
  </p:notesMasterIdLst>
  <p:handoutMasterIdLst>
    <p:handoutMasterId r:id="rId17"/>
  </p:handoutMasterIdLst>
  <p:sldIdLst>
    <p:sldId id="324" r:id="rId2"/>
    <p:sldId id="328" r:id="rId3"/>
    <p:sldId id="332" r:id="rId4"/>
    <p:sldId id="333" r:id="rId5"/>
    <p:sldId id="330" r:id="rId6"/>
    <p:sldId id="329" r:id="rId7"/>
    <p:sldId id="365" r:id="rId8"/>
    <p:sldId id="363" r:id="rId9"/>
    <p:sldId id="370" r:id="rId10"/>
    <p:sldId id="369" r:id="rId11"/>
    <p:sldId id="371" r:id="rId12"/>
    <p:sldId id="336" r:id="rId13"/>
    <p:sldId id="331" r:id="rId14"/>
    <p:sldId id="326" r:id="rId15"/>
  </p:sldIdLst>
  <p:sldSz cx="9144000" cy="6858000" type="screen4x3"/>
  <p:notesSz cx="6888163" cy="10020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FDDDB9"/>
    <a:srgbClr val="FBAB53"/>
    <a:srgbClr val="FF572F"/>
    <a:srgbClr val="F08106"/>
    <a:srgbClr val="FDEB67"/>
    <a:srgbClr val="1D457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0" autoAdjust="0"/>
    <p:restoredTop sz="68426" autoAdjust="0"/>
  </p:normalViewPr>
  <p:slideViewPr>
    <p:cSldViewPr>
      <p:cViewPr varScale="1">
        <p:scale>
          <a:sx n="47" d="100"/>
          <a:sy n="47" d="100"/>
        </p:scale>
        <p:origin x="18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31B837-C5AC-42DE-AA6F-1439FDB26D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39A60A3-AE69-41F6-9D58-D68970D1596E}">
      <dgm:prSet phldrT="[Texte]"/>
      <dgm:spPr/>
      <dgm:t>
        <a:bodyPr/>
        <a:lstStyle/>
        <a:p>
          <a:r>
            <a:rPr lang="fr-FR" dirty="0"/>
            <a:t>1</a:t>
          </a:r>
        </a:p>
      </dgm:t>
    </dgm:pt>
    <dgm:pt modelId="{24CA2F17-5C18-4FF0-A13F-ADA087B5EAF8}" type="parTrans" cxnId="{909D5D14-EFF7-4E9C-BDC4-22E43E4E8257}">
      <dgm:prSet/>
      <dgm:spPr/>
      <dgm:t>
        <a:bodyPr/>
        <a:lstStyle/>
        <a:p>
          <a:endParaRPr lang="fr-FR"/>
        </a:p>
      </dgm:t>
    </dgm:pt>
    <dgm:pt modelId="{F6A462B3-4B64-4128-8815-77F76AD7011F}" type="sibTrans" cxnId="{909D5D14-EFF7-4E9C-BDC4-22E43E4E8257}">
      <dgm:prSet/>
      <dgm:spPr/>
      <dgm:t>
        <a:bodyPr/>
        <a:lstStyle/>
        <a:p>
          <a:endParaRPr lang="fr-FR"/>
        </a:p>
      </dgm:t>
    </dgm:pt>
    <dgm:pt modelId="{FCCA1177-53EE-46C2-B2C5-707127E1CA70}">
      <dgm:prSet phldrT="[Texte]" custT="1"/>
      <dgm:spPr/>
      <dgm:t>
        <a:bodyPr/>
        <a:lstStyle/>
        <a:p>
          <a:r>
            <a:rPr lang="fr-FR" sz="2000" dirty="0"/>
            <a:t>L’intégration de l’entreprise dans son environnement</a:t>
          </a:r>
        </a:p>
      </dgm:t>
    </dgm:pt>
    <dgm:pt modelId="{F26DF4E9-9DF8-47F9-869F-109D3D179272}" type="parTrans" cxnId="{765DA822-2F45-4BDF-80C8-185E3F0DFFA2}">
      <dgm:prSet/>
      <dgm:spPr/>
      <dgm:t>
        <a:bodyPr/>
        <a:lstStyle/>
        <a:p>
          <a:endParaRPr lang="fr-FR"/>
        </a:p>
      </dgm:t>
    </dgm:pt>
    <dgm:pt modelId="{7A20F941-E47F-4C52-AF04-51260C713CC5}" type="sibTrans" cxnId="{765DA822-2F45-4BDF-80C8-185E3F0DFFA2}">
      <dgm:prSet/>
      <dgm:spPr/>
      <dgm:t>
        <a:bodyPr/>
        <a:lstStyle/>
        <a:p>
          <a:endParaRPr lang="fr-FR"/>
        </a:p>
      </dgm:t>
    </dgm:pt>
    <dgm:pt modelId="{82D11C89-F87C-497C-9024-E4E73B74F604}">
      <dgm:prSet phldrT="[Texte]"/>
      <dgm:spPr/>
      <dgm:t>
        <a:bodyPr/>
        <a:lstStyle/>
        <a:p>
          <a:r>
            <a:rPr lang="fr-FR" dirty="0"/>
            <a:t>2</a:t>
          </a:r>
        </a:p>
      </dgm:t>
    </dgm:pt>
    <dgm:pt modelId="{786E4E49-F2CB-472A-A035-6428D5D875CC}" type="parTrans" cxnId="{EC8FDB99-5D40-4619-A03A-E0F3BB7E8242}">
      <dgm:prSet/>
      <dgm:spPr/>
      <dgm:t>
        <a:bodyPr/>
        <a:lstStyle/>
        <a:p>
          <a:endParaRPr lang="fr-FR"/>
        </a:p>
      </dgm:t>
    </dgm:pt>
    <dgm:pt modelId="{A44287D4-3374-4343-A891-C5379504FE29}" type="sibTrans" cxnId="{EC8FDB99-5D40-4619-A03A-E0F3BB7E8242}">
      <dgm:prSet/>
      <dgm:spPr/>
      <dgm:t>
        <a:bodyPr/>
        <a:lstStyle/>
        <a:p>
          <a:endParaRPr lang="fr-FR"/>
        </a:p>
      </dgm:t>
    </dgm:pt>
    <dgm:pt modelId="{A84281E6-FF79-4696-8AF0-8BBA970B5D6C}">
      <dgm:prSet phldrT="[Texte]" custT="1"/>
      <dgm:spPr/>
      <dgm:t>
        <a:bodyPr/>
        <a:lstStyle/>
        <a:p>
          <a:r>
            <a:rPr lang="fr-FR" sz="2000" dirty="0"/>
            <a:t>La régulation de l’activité économique</a:t>
          </a:r>
        </a:p>
      </dgm:t>
    </dgm:pt>
    <dgm:pt modelId="{207DA940-94AB-4C7D-9024-4D1A7C8A9ED7}" type="parTrans" cxnId="{FFDD2B88-76C1-4184-9008-77872F8063D0}">
      <dgm:prSet/>
      <dgm:spPr/>
      <dgm:t>
        <a:bodyPr/>
        <a:lstStyle/>
        <a:p>
          <a:endParaRPr lang="fr-FR"/>
        </a:p>
      </dgm:t>
    </dgm:pt>
    <dgm:pt modelId="{4892BC4B-AF2B-4861-8658-D08EC6BEF179}" type="sibTrans" cxnId="{FFDD2B88-76C1-4184-9008-77872F8063D0}">
      <dgm:prSet/>
      <dgm:spPr/>
      <dgm:t>
        <a:bodyPr/>
        <a:lstStyle/>
        <a:p>
          <a:endParaRPr lang="fr-FR"/>
        </a:p>
      </dgm:t>
    </dgm:pt>
    <dgm:pt modelId="{C89C834E-7C30-450A-9DEF-84F82D3B8262}">
      <dgm:prSet phldrT="[Texte]"/>
      <dgm:spPr/>
      <dgm:t>
        <a:bodyPr/>
        <a:lstStyle/>
        <a:p>
          <a:r>
            <a:rPr lang="fr-FR" dirty="0"/>
            <a:t>3</a:t>
          </a:r>
        </a:p>
      </dgm:t>
    </dgm:pt>
    <dgm:pt modelId="{B3AB2A31-FA6A-48D6-9B21-3594FAB2AEAD}" type="parTrans" cxnId="{BFD4C482-40FB-4B05-A2EC-1388841F6547}">
      <dgm:prSet/>
      <dgm:spPr/>
      <dgm:t>
        <a:bodyPr/>
        <a:lstStyle/>
        <a:p>
          <a:endParaRPr lang="fr-FR"/>
        </a:p>
      </dgm:t>
    </dgm:pt>
    <dgm:pt modelId="{629E8F5C-1DA8-4F45-BD49-B1CD88F45B40}" type="sibTrans" cxnId="{BFD4C482-40FB-4B05-A2EC-1388841F6547}">
      <dgm:prSet/>
      <dgm:spPr/>
      <dgm:t>
        <a:bodyPr/>
        <a:lstStyle/>
        <a:p>
          <a:endParaRPr lang="fr-FR"/>
        </a:p>
      </dgm:t>
    </dgm:pt>
    <dgm:pt modelId="{F129776D-7B05-46C7-95A6-E39DE0505716}">
      <dgm:prSet phldrT="[Texte]" custT="1"/>
      <dgm:spPr/>
      <dgm:t>
        <a:bodyPr/>
        <a:lstStyle/>
        <a:p>
          <a:r>
            <a:rPr lang="fr-FR" sz="2000" dirty="0"/>
            <a:t>L’organisation de l’activité de l’entreprise</a:t>
          </a:r>
        </a:p>
      </dgm:t>
    </dgm:pt>
    <dgm:pt modelId="{46B660CC-3773-4A82-B582-F4F1C311FCBD}" type="parTrans" cxnId="{28A121C3-03A9-434C-A19D-CA79AA04392C}">
      <dgm:prSet/>
      <dgm:spPr/>
      <dgm:t>
        <a:bodyPr/>
        <a:lstStyle/>
        <a:p>
          <a:endParaRPr lang="fr-FR"/>
        </a:p>
      </dgm:t>
    </dgm:pt>
    <dgm:pt modelId="{B636DC44-D52F-4C3B-B7B9-7C320E44FA3A}" type="sibTrans" cxnId="{28A121C3-03A9-434C-A19D-CA79AA04392C}">
      <dgm:prSet/>
      <dgm:spPr/>
      <dgm:t>
        <a:bodyPr/>
        <a:lstStyle/>
        <a:p>
          <a:endParaRPr lang="fr-FR"/>
        </a:p>
      </dgm:t>
    </dgm:pt>
    <dgm:pt modelId="{BDE8FB83-3926-4622-8AF3-B70536261899}">
      <dgm:prSet phldrT="[Texte]" custT="1"/>
      <dgm:spPr/>
      <dgm:t>
        <a:bodyPr/>
        <a:lstStyle/>
        <a:p>
          <a:r>
            <a:rPr lang="fr-FR" sz="2000" dirty="0"/>
            <a:t>L’impact du numérique sur la vie de l’entreprise</a:t>
          </a:r>
        </a:p>
      </dgm:t>
    </dgm:pt>
    <dgm:pt modelId="{0B676D1A-1D1B-4487-8478-409642B588F8}" type="parTrans" cxnId="{362A9C6B-22FA-45FB-8D8A-B20E7C5F7BC3}">
      <dgm:prSet/>
      <dgm:spPr/>
      <dgm:t>
        <a:bodyPr/>
        <a:lstStyle/>
        <a:p>
          <a:endParaRPr lang="fr-FR"/>
        </a:p>
      </dgm:t>
    </dgm:pt>
    <dgm:pt modelId="{7D20DD2C-E89B-427C-9EE3-02795362A263}" type="sibTrans" cxnId="{362A9C6B-22FA-45FB-8D8A-B20E7C5F7BC3}">
      <dgm:prSet/>
      <dgm:spPr/>
      <dgm:t>
        <a:bodyPr/>
        <a:lstStyle/>
        <a:p>
          <a:endParaRPr lang="fr-FR"/>
        </a:p>
      </dgm:t>
    </dgm:pt>
    <dgm:pt modelId="{B7A61759-08A5-44F4-B119-F68203A6AB15}">
      <dgm:prSet phldrT="[Texte]"/>
      <dgm:spPr/>
      <dgm:t>
        <a:bodyPr/>
        <a:lstStyle/>
        <a:p>
          <a:r>
            <a:rPr lang="fr-FR" dirty="0"/>
            <a:t>5 </a:t>
          </a:r>
        </a:p>
      </dgm:t>
    </dgm:pt>
    <dgm:pt modelId="{7B0AB280-C065-49AF-84CE-3D439380D8C6}" type="parTrans" cxnId="{2C7761DF-248D-4672-898A-A199790C7852}">
      <dgm:prSet/>
      <dgm:spPr/>
      <dgm:t>
        <a:bodyPr/>
        <a:lstStyle/>
        <a:p>
          <a:endParaRPr lang="fr-FR"/>
        </a:p>
      </dgm:t>
    </dgm:pt>
    <dgm:pt modelId="{A078DEE8-C719-489D-B5BF-A09A85D8AC5B}" type="sibTrans" cxnId="{2C7761DF-248D-4672-898A-A199790C7852}">
      <dgm:prSet/>
      <dgm:spPr/>
      <dgm:t>
        <a:bodyPr/>
        <a:lstStyle/>
        <a:p>
          <a:endParaRPr lang="fr-FR"/>
        </a:p>
      </dgm:t>
    </dgm:pt>
    <dgm:pt modelId="{A507083C-7225-4148-9409-C561C840A62A}">
      <dgm:prSet phldrT="[Texte]"/>
      <dgm:spPr/>
      <dgm:t>
        <a:bodyPr/>
        <a:lstStyle/>
        <a:p>
          <a:r>
            <a:rPr lang="fr-FR" dirty="0"/>
            <a:t>4</a:t>
          </a:r>
        </a:p>
      </dgm:t>
    </dgm:pt>
    <dgm:pt modelId="{F3B52079-F737-4425-9C81-E3872B9C0FAF}" type="parTrans" cxnId="{3F85DBEB-E554-4211-9BD0-1BA6E1B7AD1D}">
      <dgm:prSet/>
      <dgm:spPr/>
      <dgm:t>
        <a:bodyPr/>
        <a:lstStyle/>
        <a:p>
          <a:endParaRPr lang="fr-FR"/>
        </a:p>
      </dgm:t>
    </dgm:pt>
    <dgm:pt modelId="{E8B633E6-922E-4753-BBF8-0E9B211A7F1B}" type="sibTrans" cxnId="{3F85DBEB-E554-4211-9BD0-1BA6E1B7AD1D}">
      <dgm:prSet/>
      <dgm:spPr/>
      <dgm:t>
        <a:bodyPr/>
        <a:lstStyle/>
        <a:p>
          <a:endParaRPr lang="fr-FR"/>
        </a:p>
      </dgm:t>
    </dgm:pt>
    <dgm:pt modelId="{5AB50DDA-73E9-4659-B517-46FE74847F04}">
      <dgm:prSet phldrT="[Texte]" custT="1"/>
      <dgm:spPr/>
      <dgm:t>
        <a:bodyPr/>
        <a:lstStyle/>
        <a:p>
          <a:r>
            <a:rPr lang="fr-FR" sz="2000" dirty="0"/>
            <a:t>Les mutations du travail</a:t>
          </a:r>
        </a:p>
      </dgm:t>
    </dgm:pt>
    <dgm:pt modelId="{F88E3387-0545-4559-A44B-D217B1F3CE9A}" type="parTrans" cxnId="{D3C0774F-7F61-4D9D-ABAD-24FBA5FB6186}">
      <dgm:prSet/>
      <dgm:spPr/>
      <dgm:t>
        <a:bodyPr/>
        <a:lstStyle/>
        <a:p>
          <a:endParaRPr lang="fr-FR"/>
        </a:p>
      </dgm:t>
    </dgm:pt>
    <dgm:pt modelId="{24698C65-106F-4F85-9F75-389999A5BDA8}" type="sibTrans" cxnId="{D3C0774F-7F61-4D9D-ABAD-24FBA5FB6186}">
      <dgm:prSet/>
      <dgm:spPr/>
      <dgm:t>
        <a:bodyPr/>
        <a:lstStyle/>
        <a:p>
          <a:endParaRPr lang="fr-FR"/>
        </a:p>
      </dgm:t>
    </dgm:pt>
    <dgm:pt modelId="{345C270F-0ECF-43BE-92B1-54A1F23566B8}">
      <dgm:prSet phldrT="[Texte]"/>
      <dgm:spPr/>
      <dgm:t>
        <a:bodyPr/>
        <a:lstStyle/>
        <a:p>
          <a:r>
            <a:rPr lang="fr-FR" dirty="0"/>
            <a:t>6</a:t>
          </a:r>
        </a:p>
      </dgm:t>
    </dgm:pt>
    <dgm:pt modelId="{C2337ED9-AEF6-4BAC-8345-4984AEA73F3E}" type="parTrans" cxnId="{78B15F4E-FBE1-457D-83D5-842BB0058491}">
      <dgm:prSet/>
      <dgm:spPr/>
      <dgm:t>
        <a:bodyPr/>
        <a:lstStyle/>
        <a:p>
          <a:endParaRPr lang="fr-FR"/>
        </a:p>
      </dgm:t>
    </dgm:pt>
    <dgm:pt modelId="{0949B79B-9347-422D-B8CC-A471D812191B}" type="sibTrans" cxnId="{78B15F4E-FBE1-457D-83D5-842BB0058491}">
      <dgm:prSet/>
      <dgm:spPr/>
      <dgm:t>
        <a:bodyPr/>
        <a:lstStyle/>
        <a:p>
          <a:endParaRPr lang="fr-FR"/>
        </a:p>
      </dgm:t>
    </dgm:pt>
    <dgm:pt modelId="{0B99A386-85FF-4630-B5FC-DC77A8A01E25}">
      <dgm:prSet phldrT="[Texte]" custT="1"/>
      <dgm:spPr/>
      <dgm:t>
        <a:bodyPr/>
        <a:lstStyle/>
        <a:p>
          <a:r>
            <a:rPr lang="fr-FR" sz="2000" dirty="0"/>
            <a:t>Les choix stratégiques de l’entreprise</a:t>
          </a:r>
        </a:p>
      </dgm:t>
    </dgm:pt>
    <dgm:pt modelId="{1357DE77-1A6B-488D-A279-B63637713734}" type="parTrans" cxnId="{26F4E5A2-2DF0-4A3C-A4AC-70FB6070B91A}">
      <dgm:prSet/>
      <dgm:spPr/>
      <dgm:t>
        <a:bodyPr/>
        <a:lstStyle/>
        <a:p>
          <a:endParaRPr lang="fr-FR"/>
        </a:p>
      </dgm:t>
    </dgm:pt>
    <dgm:pt modelId="{0D2D1522-C9B0-4C35-BC7E-3B6425D7D7F8}" type="sibTrans" cxnId="{26F4E5A2-2DF0-4A3C-A4AC-70FB6070B91A}">
      <dgm:prSet/>
      <dgm:spPr/>
      <dgm:t>
        <a:bodyPr/>
        <a:lstStyle/>
        <a:p>
          <a:endParaRPr lang="fr-FR"/>
        </a:p>
      </dgm:t>
    </dgm:pt>
    <dgm:pt modelId="{8D892FAC-B105-47A0-8D3A-BD1511DC11CF}" type="pres">
      <dgm:prSet presAssocID="{8F31B837-C5AC-42DE-AA6F-1439FDB26D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95CA362-87BC-4945-A2C5-C3BF23C785B3}" type="pres">
      <dgm:prSet presAssocID="{039A60A3-AE69-41F6-9D58-D68970D1596E}" presName="composite" presStyleCnt="0"/>
      <dgm:spPr/>
    </dgm:pt>
    <dgm:pt modelId="{AF9EB787-8D85-405C-B44D-5B12214410C5}" type="pres">
      <dgm:prSet presAssocID="{039A60A3-AE69-41F6-9D58-D68970D1596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5ED14B-1A82-4C75-86FD-0DBB4F566309}" type="pres">
      <dgm:prSet presAssocID="{039A60A3-AE69-41F6-9D58-D68970D1596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A11503-3484-4757-BBBB-359F0F8D143C}" type="pres">
      <dgm:prSet presAssocID="{F6A462B3-4B64-4128-8815-77F76AD7011F}" presName="sp" presStyleCnt="0"/>
      <dgm:spPr/>
    </dgm:pt>
    <dgm:pt modelId="{438C3EED-40FC-4648-B196-454752AA15F4}" type="pres">
      <dgm:prSet presAssocID="{82D11C89-F87C-497C-9024-E4E73B74F604}" presName="composite" presStyleCnt="0"/>
      <dgm:spPr/>
    </dgm:pt>
    <dgm:pt modelId="{ABFA4440-2884-4689-992F-75D3C6E0A769}" type="pres">
      <dgm:prSet presAssocID="{82D11C89-F87C-497C-9024-E4E73B74F604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6F49B5-BB11-4D11-BC6F-714CC39A5608}" type="pres">
      <dgm:prSet presAssocID="{82D11C89-F87C-497C-9024-E4E73B74F604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5136F0-73A1-40B6-A02A-366B16ECFDF9}" type="pres">
      <dgm:prSet presAssocID="{A44287D4-3374-4343-A891-C5379504FE29}" presName="sp" presStyleCnt="0"/>
      <dgm:spPr/>
    </dgm:pt>
    <dgm:pt modelId="{AFE1E35E-25A0-4926-9F63-EE794F50230C}" type="pres">
      <dgm:prSet presAssocID="{C89C834E-7C30-450A-9DEF-84F82D3B8262}" presName="composite" presStyleCnt="0"/>
      <dgm:spPr/>
    </dgm:pt>
    <dgm:pt modelId="{B5C2C207-2E6F-47FF-A205-977AE07B0881}" type="pres">
      <dgm:prSet presAssocID="{C89C834E-7C30-450A-9DEF-84F82D3B826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AA3D12-6B38-47D3-A31B-A9DBD1CEFC66}" type="pres">
      <dgm:prSet presAssocID="{C89C834E-7C30-450A-9DEF-84F82D3B826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A48731-596E-46A0-B852-F8664BCD8BDF}" type="pres">
      <dgm:prSet presAssocID="{629E8F5C-1DA8-4F45-BD49-B1CD88F45B40}" presName="sp" presStyleCnt="0"/>
      <dgm:spPr/>
    </dgm:pt>
    <dgm:pt modelId="{664AE600-855A-4C33-8988-8E00BE5883B4}" type="pres">
      <dgm:prSet presAssocID="{A507083C-7225-4148-9409-C561C840A62A}" presName="composite" presStyleCnt="0"/>
      <dgm:spPr/>
    </dgm:pt>
    <dgm:pt modelId="{AF415FB4-ADD0-44AD-8B42-6716BEB93E89}" type="pres">
      <dgm:prSet presAssocID="{A507083C-7225-4148-9409-C561C840A62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C6A18D-AAA8-4571-8731-FC1DB1F7A308}" type="pres">
      <dgm:prSet presAssocID="{A507083C-7225-4148-9409-C561C840A62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C3FFEF-AD1E-479E-9D5D-D2D60A84DA8C}" type="pres">
      <dgm:prSet presAssocID="{E8B633E6-922E-4753-BBF8-0E9B211A7F1B}" presName="sp" presStyleCnt="0"/>
      <dgm:spPr/>
    </dgm:pt>
    <dgm:pt modelId="{FE23D8F7-8D5D-4B42-8A3A-41ED8D5FE9E6}" type="pres">
      <dgm:prSet presAssocID="{B7A61759-08A5-44F4-B119-F68203A6AB15}" presName="composite" presStyleCnt="0"/>
      <dgm:spPr/>
    </dgm:pt>
    <dgm:pt modelId="{8932F429-1817-4D34-94CC-B2E332B7E586}" type="pres">
      <dgm:prSet presAssocID="{B7A61759-08A5-44F4-B119-F68203A6AB1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2AD615-65B1-4ECB-8D8C-C2DA3674FA4F}" type="pres">
      <dgm:prSet presAssocID="{B7A61759-08A5-44F4-B119-F68203A6AB15}" presName="descendantText" presStyleLbl="alignAcc1" presStyleIdx="4" presStyleCnt="6" custLinFactNeighborX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F2239-8377-4D7F-917D-101E3B111656}" type="pres">
      <dgm:prSet presAssocID="{A078DEE8-C719-489D-B5BF-A09A85D8AC5B}" presName="sp" presStyleCnt="0"/>
      <dgm:spPr/>
    </dgm:pt>
    <dgm:pt modelId="{06F4B30C-F792-48EA-B53A-0CDF0F3DA2C9}" type="pres">
      <dgm:prSet presAssocID="{345C270F-0ECF-43BE-92B1-54A1F23566B8}" presName="composite" presStyleCnt="0"/>
      <dgm:spPr/>
    </dgm:pt>
    <dgm:pt modelId="{BD5995B1-ACD4-4649-A0B2-EB98F6AB97FB}" type="pres">
      <dgm:prSet presAssocID="{345C270F-0ECF-43BE-92B1-54A1F23566B8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62CCEE-EDCE-447C-832B-0076C2A23880}" type="pres">
      <dgm:prSet presAssocID="{345C270F-0ECF-43BE-92B1-54A1F23566B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F85DBEB-E554-4211-9BD0-1BA6E1B7AD1D}" srcId="{8F31B837-C5AC-42DE-AA6F-1439FDB26D15}" destId="{A507083C-7225-4148-9409-C561C840A62A}" srcOrd="3" destOrd="0" parTransId="{F3B52079-F737-4425-9C81-E3872B9C0FAF}" sibTransId="{E8B633E6-922E-4753-BBF8-0E9B211A7F1B}"/>
    <dgm:cxn modelId="{8B1DC544-B097-4EAA-8457-9399036818DB}" type="presOf" srcId="{F129776D-7B05-46C7-95A6-E39DE0505716}" destId="{52AA3D12-6B38-47D3-A31B-A9DBD1CEFC66}" srcOrd="0" destOrd="0" presId="urn:microsoft.com/office/officeart/2005/8/layout/chevron2"/>
    <dgm:cxn modelId="{78B15F4E-FBE1-457D-83D5-842BB0058491}" srcId="{8F31B837-C5AC-42DE-AA6F-1439FDB26D15}" destId="{345C270F-0ECF-43BE-92B1-54A1F23566B8}" srcOrd="5" destOrd="0" parTransId="{C2337ED9-AEF6-4BAC-8345-4984AEA73F3E}" sibTransId="{0949B79B-9347-422D-B8CC-A471D812191B}"/>
    <dgm:cxn modelId="{8DDBD60A-71F8-44FA-8B07-CA9C8095C13A}" type="presOf" srcId="{5AB50DDA-73E9-4659-B517-46FE74847F04}" destId="{312AD615-65B1-4ECB-8D8C-C2DA3674FA4F}" srcOrd="0" destOrd="0" presId="urn:microsoft.com/office/officeart/2005/8/layout/chevron2"/>
    <dgm:cxn modelId="{28A121C3-03A9-434C-A19D-CA79AA04392C}" srcId="{C89C834E-7C30-450A-9DEF-84F82D3B8262}" destId="{F129776D-7B05-46C7-95A6-E39DE0505716}" srcOrd="0" destOrd="0" parTransId="{46B660CC-3773-4A82-B582-F4F1C311FCBD}" sibTransId="{B636DC44-D52F-4C3B-B7B9-7C320E44FA3A}"/>
    <dgm:cxn modelId="{6445C631-7B6F-44F6-9395-5DC31A80BCC7}" type="presOf" srcId="{0B99A386-85FF-4630-B5FC-DC77A8A01E25}" destId="{3C62CCEE-EDCE-447C-832B-0076C2A23880}" srcOrd="0" destOrd="0" presId="urn:microsoft.com/office/officeart/2005/8/layout/chevron2"/>
    <dgm:cxn modelId="{26F4E5A2-2DF0-4A3C-A4AC-70FB6070B91A}" srcId="{345C270F-0ECF-43BE-92B1-54A1F23566B8}" destId="{0B99A386-85FF-4630-B5FC-DC77A8A01E25}" srcOrd="0" destOrd="0" parTransId="{1357DE77-1A6B-488D-A279-B63637713734}" sibTransId="{0D2D1522-C9B0-4C35-BC7E-3B6425D7D7F8}"/>
    <dgm:cxn modelId="{A6CCCC6F-BF41-4135-9DAC-EA7D19E4438B}" type="presOf" srcId="{A84281E6-FF79-4696-8AF0-8BBA970B5D6C}" destId="{7F6F49B5-BB11-4D11-BC6F-714CC39A5608}" srcOrd="0" destOrd="0" presId="urn:microsoft.com/office/officeart/2005/8/layout/chevron2"/>
    <dgm:cxn modelId="{521150A2-7A11-4C9A-BEAF-CBA4731C02FC}" type="presOf" srcId="{B7A61759-08A5-44F4-B119-F68203A6AB15}" destId="{8932F429-1817-4D34-94CC-B2E332B7E586}" srcOrd="0" destOrd="0" presId="urn:microsoft.com/office/officeart/2005/8/layout/chevron2"/>
    <dgm:cxn modelId="{B0223DA3-198C-4F49-98D9-4D17197855BF}" type="presOf" srcId="{BDE8FB83-3926-4622-8AF3-B70536261899}" destId="{BEC6A18D-AAA8-4571-8731-FC1DB1F7A308}" srcOrd="0" destOrd="0" presId="urn:microsoft.com/office/officeart/2005/8/layout/chevron2"/>
    <dgm:cxn modelId="{BFD4C482-40FB-4B05-A2EC-1388841F6547}" srcId="{8F31B837-C5AC-42DE-AA6F-1439FDB26D15}" destId="{C89C834E-7C30-450A-9DEF-84F82D3B8262}" srcOrd="2" destOrd="0" parTransId="{B3AB2A31-FA6A-48D6-9B21-3594FAB2AEAD}" sibTransId="{629E8F5C-1DA8-4F45-BD49-B1CD88F45B40}"/>
    <dgm:cxn modelId="{765DA822-2F45-4BDF-80C8-185E3F0DFFA2}" srcId="{039A60A3-AE69-41F6-9D58-D68970D1596E}" destId="{FCCA1177-53EE-46C2-B2C5-707127E1CA70}" srcOrd="0" destOrd="0" parTransId="{F26DF4E9-9DF8-47F9-869F-109D3D179272}" sibTransId="{7A20F941-E47F-4C52-AF04-51260C713CC5}"/>
    <dgm:cxn modelId="{B8768E14-9EBF-4FB1-AC80-F0C5DBC5B322}" type="presOf" srcId="{FCCA1177-53EE-46C2-B2C5-707127E1CA70}" destId="{4E5ED14B-1A82-4C75-86FD-0DBB4F566309}" srcOrd="0" destOrd="0" presId="urn:microsoft.com/office/officeart/2005/8/layout/chevron2"/>
    <dgm:cxn modelId="{EA3F6DC3-0CF3-4300-A701-C76AAF854B15}" type="presOf" srcId="{82D11C89-F87C-497C-9024-E4E73B74F604}" destId="{ABFA4440-2884-4689-992F-75D3C6E0A769}" srcOrd="0" destOrd="0" presId="urn:microsoft.com/office/officeart/2005/8/layout/chevron2"/>
    <dgm:cxn modelId="{FFDD2B88-76C1-4184-9008-77872F8063D0}" srcId="{82D11C89-F87C-497C-9024-E4E73B74F604}" destId="{A84281E6-FF79-4696-8AF0-8BBA970B5D6C}" srcOrd="0" destOrd="0" parTransId="{207DA940-94AB-4C7D-9024-4D1A7C8A9ED7}" sibTransId="{4892BC4B-AF2B-4861-8658-D08EC6BEF179}"/>
    <dgm:cxn modelId="{EC8FDB99-5D40-4619-A03A-E0F3BB7E8242}" srcId="{8F31B837-C5AC-42DE-AA6F-1439FDB26D15}" destId="{82D11C89-F87C-497C-9024-E4E73B74F604}" srcOrd="1" destOrd="0" parTransId="{786E4E49-F2CB-472A-A035-6428D5D875CC}" sibTransId="{A44287D4-3374-4343-A891-C5379504FE29}"/>
    <dgm:cxn modelId="{04F5E0A7-F53B-428A-B7F5-4BC1A864649D}" type="presOf" srcId="{039A60A3-AE69-41F6-9D58-D68970D1596E}" destId="{AF9EB787-8D85-405C-B44D-5B12214410C5}" srcOrd="0" destOrd="0" presId="urn:microsoft.com/office/officeart/2005/8/layout/chevron2"/>
    <dgm:cxn modelId="{D3C0774F-7F61-4D9D-ABAD-24FBA5FB6186}" srcId="{B7A61759-08A5-44F4-B119-F68203A6AB15}" destId="{5AB50DDA-73E9-4659-B517-46FE74847F04}" srcOrd="0" destOrd="0" parTransId="{F88E3387-0545-4559-A44B-D217B1F3CE9A}" sibTransId="{24698C65-106F-4F85-9F75-389999A5BDA8}"/>
    <dgm:cxn modelId="{BC89FD50-06C1-49DA-BD8C-A20D7A49D7B1}" type="presOf" srcId="{345C270F-0ECF-43BE-92B1-54A1F23566B8}" destId="{BD5995B1-ACD4-4649-A0B2-EB98F6AB97FB}" srcOrd="0" destOrd="0" presId="urn:microsoft.com/office/officeart/2005/8/layout/chevron2"/>
    <dgm:cxn modelId="{E92AD0BD-E8AE-4C62-B793-9C8636AD5AE9}" type="presOf" srcId="{C89C834E-7C30-450A-9DEF-84F82D3B8262}" destId="{B5C2C207-2E6F-47FF-A205-977AE07B0881}" srcOrd="0" destOrd="0" presId="urn:microsoft.com/office/officeart/2005/8/layout/chevron2"/>
    <dgm:cxn modelId="{2C7761DF-248D-4672-898A-A199790C7852}" srcId="{8F31B837-C5AC-42DE-AA6F-1439FDB26D15}" destId="{B7A61759-08A5-44F4-B119-F68203A6AB15}" srcOrd="4" destOrd="0" parTransId="{7B0AB280-C065-49AF-84CE-3D439380D8C6}" sibTransId="{A078DEE8-C719-489D-B5BF-A09A85D8AC5B}"/>
    <dgm:cxn modelId="{362A9C6B-22FA-45FB-8D8A-B20E7C5F7BC3}" srcId="{A507083C-7225-4148-9409-C561C840A62A}" destId="{BDE8FB83-3926-4622-8AF3-B70536261899}" srcOrd="0" destOrd="0" parTransId="{0B676D1A-1D1B-4487-8478-409642B588F8}" sibTransId="{7D20DD2C-E89B-427C-9EE3-02795362A263}"/>
    <dgm:cxn modelId="{909D5D14-EFF7-4E9C-BDC4-22E43E4E8257}" srcId="{8F31B837-C5AC-42DE-AA6F-1439FDB26D15}" destId="{039A60A3-AE69-41F6-9D58-D68970D1596E}" srcOrd="0" destOrd="0" parTransId="{24CA2F17-5C18-4FF0-A13F-ADA087B5EAF8}" sibTransId="{F6A462B3-4B64-4128-8815-77F76AD7011F}"/>
    <dgm:cxn modelId="{2E4FC2F6-395D-455A-8F93-E3E01F8A7393}" type="presOf" srcId="{8F31B837-C5AC-42DE-AA6F-1439FDB26D15}" destId="{8D892FAC-B105-47A0-8D3A-BD1511DC11CF}" srcOrd="0" destOrd="0" presId="urn:microsoft.com/office/officeart/2005/8/layout/chevron2"/>
    <dgm:cxn modelId="{BB29AA6D-8F60-4BCD-8DCD-D7525D4BD7E0}" type="presOf" srcId="{A507083C-7225-4148-9409-C561C840A62A}" destId="{AF415FB4-ADD0-44AD-8B42-6716BEB93E89}" srcOrd="0" destOrd="0" presId="urn:microsoft.com/office/officeart/2005/8/layout/chevron2"/>
    <dgm:cxn modelId="{02F0F1F3-8055-4B6F-A7A4-C5D9B0966C81}" type="presParOf" srcId="{8D892FAC-B105-47A0-8D3A-BD1511DC11CF}" destId="{495CA362-87BC-4945-A2C5-C3BF23C785B3}" srcOrd="0" destOrd="0" presId="urn:microsoft.com/office/officeart/2005/8/layout/chevron2"/>
    <dgm:cxn modelId="{40326647-E8F2-48CB-BF1D-457216F5D738}" type="presParOf" srcId="{495CA362-87BC-4945-A2C5-C3BF23C785B3}" destId="{AF9EB787-8D85-405C-B44D-5B12214410C5}" srcOrd="0" destOrd="0" presId="urn:microsoft.com/office/officeart/2005/8/layout/chevron2"/>
    <dgm:cxn modelId="{70858FF1-F95C-4CC9-AF9F-50D4B7E439C4}" type="presParOf" srcId="{495CA362-87BC-4945-A2C5-C3BF23C785B3}" destId="{4E5ED14B-1A82-4C75-86FD-0DBB4F566309}" srcOrd="1" destOrd="0" presId="urn:microsoft.com/office/officeart/2005/8/layout/chevron2"/>
    <dgm:cxn modelId="{0A34DF29-022C-4F6F-86C9-AA4B433B1416}" type="presParOf" srcId="{8D892FAC-B105-47A0-8D3A-BD1511DC11CF}" destId="{03A11503-3484-4757-BBBB-359F0F8D143C}" srcOrd="1" destOrd="0" presId="urn:microsoft.com/office/officeart/2005/8/layout/chevron2"/>
    <dgm:cxn modelId="{B9C4374E-0DB5-4E38-81B0-0CD5FF07BFA0}" type="presParOf" srcId="{8D892FAC-B105-47A0-8D3A-BD1511DC11CF}" destId="{438C3EED-40FC-4648-B196-454752AA15F4}" srcOrd="2" destOrd="0" presId="urn:microsoft.com/office/officeart/2005/8/layout/chevron2"/>
    <dgm:cxn modelId="{BAC86630-09E3-4B51-B75F-005EE0276B8E}" type="presParOf" srcId="{438C3EED-40FC-4648-B196-454752AA15F4}" destId="{ABFA4440-2884-4689-992F-75D3C6E0A769}" srcOrd="0" destOrd="0" presId="urn:microsoft.com/office/officeart/2005/8/layout/chevron2"/>
    <dgm:cxn modelId="{682AC0D5-CD5B-4CAE-B1FB-17F2A261DD67}" type="presParOf" srcId="{438C3EED-40FC-4648-B196-454752AA15F4}" destId="{7F6F49B5-BB11-4D11-BC6F-714CC39A5608}" srcOrd="1" destOrd="0" presId="urn:microsoft.com/office/officeart/2005/8/layout/chevron2"/>
    <dgm:cxn modelId="{F832A86E-1C13-46B2-940D-F5835E052083}" type="presParOf" srcId="{8D892FAC-B105-47A0-8D3A-BD1511DC11CF}" destId="{AE5136F0-73A1-40B6-A02A-366B16ECFDF9}" srcOrd="3" destOrd="0" presId="urn:microsoft.com/office/officeart/2005/8/layout/chevron2"/>
    <dgm:cxn modelId="{6E0BD99C-D178-4DDC-92C4-EB8BDAFA0F9E}" type="presParOf" srcId="{8D892FAC-B105-47A0-8D3A-BD1511DC11CF}" destId="{AFE1E35E-25A0-4926-9F63-EE794F50230C}" srcOrd="4" destOrd="0" presId="urn:microsoft.com/office/officeart/2005/8/layout/chevron2"/>
    <dgm:cxn modelId="{1962D6A3-BF5D-4E77-9CDF-12BC5EE6459F}" type="presParOf" srcId="{AFE1E35E-25A0-4926-9F63-EE794F50230C}" destId="{B5C2C207-2E6F-47FF-A205-977AE07B0881}" srcOrd="0" destOrd="0" presId="urn:microsoft.com/office/officeart/2005/8/layout/chevron2"/>
    <dgm:cxn modelId="{83E3C2AE-47EC-4A77-BAAC-717F842A9D93}" type="presParOf" srcId="{AFE1E35E-25A0-4926-9F63-EE794F50230C}" destId="{52AA3D12-6B38-47D3-A31B-A9DBD1CEFC66}" srcOrd="1" destOrd="0" presId="urn:microsoft.com/office/officeart/2005/8/layout/chevron2"/>
    <dgm:cxn modelId="{01F5B5AF-4CB1-463D-9D69-2F820BD4572F}" type="presParOf" srcId="{8D892FAC-B105-47A0-8D3A-BD1511DC11CF}" destId="{1CA48731-596E-46A0-B852-F8664BCD8BDF}" srcOrd="5" destOrd="0" presId="urn:microsoft.com/office/officeart/2005/8/layout/chevron2"/>
    <dgm:cxn modelId="{17114049-6F51-4B94-9C8E-50AAF218A9F6}" type="presParOf" srcId="{8D892FAC-B105-47A0-8D3A-BD1511DC11CF}" destId="{664AE600-855A-4C33-8988-8E00BE5883B4}" srcOrd="6" destOrd="0" presId="urn:microsoft.com/office/officeart/2005/8/layout/chevron2"/>
    <dgm:cxn modelId="{9AEC7AD1-0033-4E5F-9F59-E597D246AE6C}" type="presParOf" srcId="{664AE600-855A-4C33-8988-8E00BE5883B4}" destId="{AF415FB4-ADD0-44AD-8B42-6716BEB93E89}" srcOrd="0" destOrd="0" presId="urn:microsoft.com/office/officeart/2005/8/layout/chevron2"/>
    <dgm:cxn modelId="{CE85F55A-8D14-46D4-B109-E89B5F634339}" type="presParOf" srcId="{664AE600-855A-4C33-8988-8E00BE5883B4}" destId="{BEC6A18D-AAA8-4571-8731-FC1DB1F7A308}" srcOrd="1" destOrd="0" presId="urn:microsoft.com/office/officeart/2005/8/layout/chevron2"/>
    <dgm:cxn modelId="{65C2E9E3-147B-402D-B2DA-9B6E886EB65C}" type="presParOf" srcId="{8D892FAC-B105-47A0-8D3A-BD1511DC11CF}" destId="{B8C3FFEF-AD1E-479E-9D5D-D2D60A84DA8C}" srcOrd="7" destOrd="0" presId="urn:microsoft.com/office/officeart/2005/8/layout/chevron2"/>
    <dgm:cxn modelId="{372CE5FF-D065-480C-900D-90ECF54C8587}" type="presParOf" srcId="{8D892FAC-B105-47A0-8D3A-BD1511DC11CF}" destId="{FE23D8F7-8D5D-4B42-8A3A-41ED8D5FE9E6}" srcOrd="8" destOrd="0" presId="urn:microsoft.com/office/officeart/2005/8/layout/chevron2"/>
    <dgm:cxn modelId="{92DF8FE7-3E57-4641-A413-0EE19E8CA6D5}" type="presParOf" srcId="{FE23D8F7-8D5D-4B42-8A3A-41ED8D5FE9E6}" destId="{8932F429-1817-4D34-94CC-B2E332B7E586}" srcOrd="0" destOrd="0" presId="urn:microsoft.com/office/officeart/2005/8/layout/chevron2"/>
    <dgm:cxn modelId="{95E72400-5CD5-4147-A150-F127A3FF8280}" type="presParOf" srcId="{FE23D8F7-8D5D-4B42-8A3A-41ED8D5FE9E6}" destId="{312AD615-65B1-4ECB-8D8C-C2DA3674FA4F}" srcOrd="1" destOrd="0" presId="urn:microsoft.com/office/officeart/2005/8/layout/chevron2"/>
    <dgm:cxn modelId="{6D211E69-5662-4C9C-81E5-466986BD797D}" type="presParOf" srcId="{8D892FAC-B105-47A0-8D3A-BD1511DC11CF}" destId="{EC6F2239-8377-4D7F-917D-101E3B111656}" srcOrd="9" destOrd="0" presId="urn:microsoft.com/office/officeart/2005/8/layout/chevron2"/>
    <dgm:cxn modelId="{2A2FE4ED-E1ED-4797-9E66-03DCF3C0DDD6}" type="presParOf" srcId="{8D892FAC-B105-47A0-8D3A-BD1511DC11CF}" destId="{06F4B30C-F792-48EA-B53A-0CDF0F3DA2C9}" srcOrd="10" destOrd="0" presId="urn:microsoft.com/office/officeart/2005/8/layout/chevron2"/>
    <dgm:cxn modelId="{B8FC0251-7BFF-49C7-A48C-C2282F62EDCE}" type="presParOf" srcId="{06F4B30C-F792-48EA-B53A-0CDF0F3DA2C9}" destId="{BD5995B1-ACD4-4649-A0B2-EB98F6AB97FB}" srcOrd="0" destOrd="0" presId="urn:microsoft.com/office/officeart/2005/8/layout/chevron2"/>
    <dgm:cxn modelId="{C4082520-8D8C-4638-A618-20FF47223596}" type="presParOf" srcId="{06F4B30C-F792-48EA-B53A-0CDF0F3DA2C9}" destId="{3C62CCEE-EDCE-447C-832B-0076C2A238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EB787-8D85-405C-B44D-5B12214410C5}">
      <dsp:nvSpPr>
        <dsp:cNvPr id="0" name=""/>
        <dsp:cNvSpPr/>
      </dsp:nvSpPr>
      <dsp:spPr>
        <a:xfrm rot="5400000">
          <a:off x="-125469" y="126564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1</a:t>
          </a:r>
        </a:p>
      </dsp:txBody>
      <dsp:txXfrm rot="-5400000">
        <a:off x="1" y="293856"/>
        <a:ext cx="585524" cy="250939"/>
      </dsp:txXfrm>
    </dsp:sp>
    <dsp:sp modelId="{4E5ED14B-1A82-4C75-86FD-0DBB4F566309}">
      <dsp:nvSpPr>
        <dsp:cNvPr id="0" name=""/>
        <dsp:cNvSpPr/>
      </dsp:nvSpPr>
      <dsp:spPr>
        <a:xfrm rot="5400000">
          <a:off x="4135711" y="-3549092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L’intégration de l’entreprise dans son environnement</a:t>
          </a:r>
        </a:p>
      </dsp:txBody>
      <dsp:txXfrm rot="-5400000">
        <a:off x="585525" y="27635"/>
        <a:ext cx="7617534" cy="490619"/>
      </dsp:txXfrm>
    </dsp:sp>
    <dsp:sp modelId="{ABFA4440-2884-4689-992F-75D3C6E0A769}">
      <dsp:nvSpPr>
        <dsp:cNvPr id="0" name=""/>
        <dsp:cNvSpPr/>
      </dsp:nvSpPr>
      <dsp:spPr>
        <a:xfrm rot="5400000">
          <a:off x="-125469" y="864026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2</a:t>
          </a:r>
        </a:p>
      </dsp:txBody>
      <dsp:txXfrm rot="-5400000">
        <a:off x="1" y="1031318"/>
        <a:ext cx="585524" cy="250939"/>
      </dsp:txXfrm>
    </dsp:sp>
    <dsp:sp modelId="{7F6F49B5-BB11-4D11-BC6F-714CC39A5608}">
      <dsp:nvSpPr>
        <dsp:cNvPr id="0" name=""/>
        <dsp:cNvSpPr/>
      </dsp:nvSpPr>
      <dsp:spPr>
        <a:xfrm rot="5400000">
          <a:off x="4135711" y="-2811630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La régulation de l’activité économique</a:t>
          </a:r>
        </a:p>
      </dsp:txBody>
      <dsp:txXfrm rot="-5400000">
        <a:off x="585525" y="765097"/>
        <a:ext cx="7617534" cy="490619"/>
      </dsp:txXfrm>
    </dsp:sp>
    <dsp:sp modelId="{B5C2C207-2E6F-47FF-A205-977AE07B0881}">
      <dsp:nvSpPr>
        <dsp:cNvPr id="0" name=""/>
        <dsp:cNvSpPr/>
      </dsp:nvSpPr>
      <dsp:spPr>
        <a:xfrm rot="5400000">
          <a:off x="-125469" y="1601488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3</a:t>
          </a:r>
        </a:p>
      </dsp:txBody>
      <dsp:txXfrm rot="-5400000">
        <a:off x="1" y="1768780"/>
        <a:ext cx="585524" cy="250939"/>
      </dsp:txXfrm>
    </dsp:sp>
    <dsp:sp modelId="{52AA3D12-6B38-47D3-A31B-A9DBD1CEFC66}">
      <dsp:nvSpPr>
        <dsp:cNvPr id="0" name=""/>
        <dsp:cNvSpPr/>
      </dsp:nvSpPr>
      <dsp:spPr>
        <a:xfrm rot="5400000">
          <a:off x="4135711" y="-2074168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L’organisation de l’activité de l’entreprise</a:t>
          </a:r>
        </a:p>
      </dsp:txBody>
      <dsp:txXfrm rot="-5400000">
        <a:off x="585525" y="1502559"/>
        <a:ext cx="7617534" cy="490619"/>
      </dsp:txXfrm>
    </dsp:sp>
    <dsp:sp modelId="{AF415FB4-ADD0-44AD-8B42-6716BEB93E89}">
      <dsp:nvSpPr>
        <dsp:cNvPr id="0" name=""/>
        <dsp:cNvSpPr/>
      </dsp:nvSpPr>
      <dsp:spPr>
        <a:xfrm rot="5400000">
          <a:off x="-125469" y="2338950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4</a:t>
          </a:r>
        </a:p>
      </dsp:txBody>
      <dsp:txXfrm rot="-5400000">
        <a:off x="1" y="2506242"/>
        <a:ext cx="585524" cy="250939"/>
      </dsp:txXfrm>
    </dsp:sp>
    <dsp:sp modelId="{BEC6A18D-AAA8-4571-8731-FC1DB1F7A308}">
      <dsp:nvSpPr>
        <dsp:cNvPr id="0" name=""/>
        <dsp:cNvSpPr/>
      </dsp:nvSpPr>
      <dsp:spPr>
        <a:xfrm rot="5400000">
          <a:off x="4135711" y="-1336706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L’impact du numérique sur la vie de l’entreprise</a:t>
          </a:r>
        </a:p>
      </dsp:txBody>
      <dsp:txXfrm rot="-5400000">
        <a:off x="585525" y="2240021"/>
        <a:ext cx="7617534" cy="490619"/>
      </dsp:txXfrm>
    </dsp:sp>
    <dsp:sp modelId="{8932F429-1817-4D34-94CC-B2E332B7E586}">
      <dsp:nvSpPr>
        <dsp:cNvPr id="0" name=""/>
        <dsp:cNvSpPr/>
      </dsp:nvSpPr>
      <dsp:spPr>
        <a:xfrm rot="5400000">
          <a:off x="-125469" y="3076412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5 </a:t>
          </a:r>
        </a:p>
      </dsp:txBody>
      <dsp:txXfrm rot="-5400000">
        <a:off x="1" y="3243704"/>
        <a:ext cx="585524" cy="250939"/>
      </dsp:txXfrm>
    </dsp:sp>
    <dsp:sp modelId="{312AD615-65B1-4ECB-8D8C-C2DA3674FA4F}">
      <dsp:nvSpPr>
        <dsp:cNvPr id="0" name=""/>
        <dsp:cNvSpPr/>
      </dsp:nvSpPr>
      <dsp:spPr>
        <a:xfrm rot="5400000">
          <a:off x="4135711" y="-599244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mutations du travail</a:t>
          </a:r>
        </a:p>
      </dsp:txBody>
      <dsp:txXfrm rot="-5400000">
        <a:off x="585525" y="2977483"/>
        <a:ext cx="7617534" cy="490619"/>
      </dsp:txXfrm>
    </dsp:sp>
    <dsp:sp modelId="{BD5995B1-ACD4-4649-A0B2-EB98F6AB97FB}">
      <dsp:nvSpPr>
        <dsp:cNvPr id="0" name=""/>
        <dsp:cNvSpPr/>
      </dsp:nvSpPr>
      <dsp:spPr>
        <a:xfrm rot="5400000">
          <a:off x="-125469" y="3813874"/>
          <a:ext cx="836463" cy="5855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6</a:t>
          </a:r>
        </a:p>
      </dsp:txBody>
      <dsp:txXfrm rot="-5400000">
        <a:off x="1" y="3981166"/>
        <a:ext cx="585524" cy="250939"/>
      </dsp:txXfrm>
    </dsp:sp>
    <dsp:sp modelId="{3C62CCEE-EDCE-447C-832B-0076C2A23880}">
      <dsp:nvSpPr>
        <dsp:cNvPr id="0" name=""/>
        <dsp:cNvSpPr/>
      </dsp:nvSpPr>
      <dsp:spPr>
        <a:xfrm rot="5400000">
          <a:off x="4135711" y="138217"/>
          <a:ext cx="543701" cy="7644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choix stratégiques de l’entreprise</a:t>
          </a:r>
        </a:p>
      </dsp:txBody>
      <dsp:txXfrm rot="-5400000">
        <a:off x="585525" y="3714945"/>
        <a:ext cx="7617534" cy="490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46E44D2-6CF2-4675-8520-6910D6F79E24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u pied de page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8A04822-B577-471D-A85B-B021B5B5AD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11436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DE5F7A1-E4D0-4B7F-8E34-C1F44E94B3EE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e l'image des diapositives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AC14EB6-93E4-4981-9F21-69853329B15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43631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/>
          </a:p>
        </p:txBody>
      </p:sp>
      <p:sp>
        <p:nvSpPr>
          <p:cNvPr id="5124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76EC0C-246B-4D49-ADB8-BD8FA9FC81C1}" type="slidenum">
              <a:rPr lang="fr-FR" altLang="fr-FR" sz="1300">
                <a:latin typeface="Calibri" panose="020F0502020204030204" pitchFamily="34" charset="0"/>
              </a:rPr>
              <a:pPr/>
              <a:t>1</a:t>
            </a:fld>
            <a:endParaRPr lang="fr-FR" altLang="fr-FR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15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>
            <a:extLst>
              <a:ext uri="{FF2B5EF4-FFF2-40B4-BE49-F238E27FC236}">
                <a16:creationId xmlns="" xmlns:a16="http://schemas.microsoft.com/office/drawing/2014/main" id="{E7F61724-E4E6-4DEA-97CB-A11732692F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Espace réservé des commentaires 2">
            <a:extLst>
              <a:ext uri="{FF2B5EF4-FFF2-40B4-BE49-F238E27FC236}">
                <a16:creationId xmlns="" xmlns:a16="http://schemas.microsoft.com/office/drawing/2014/main" id="{4E3A1CCA-58A1-49DA-85F5-9BD4F00C5A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/>
          </a:p>
        </p:txBody>
      </p:sp>
      <p:sp>
        <p:nvSpPr>
          <p:cNvPr id="11268" name="Espace réservé du numéro de diapositive 3">
            <a:extLst>
              <a:ext uri="{FF2B5EF4-FFF2-40B4-BE49-F238E27FC236}">
                <a16:creationId xmlns="" xmlns:a16="http://schemas.microsoft.com/office/drawing/2014/main" id="{6F7CD35A-63AA-4820-A2B1-0F8639EA39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5BE68EE-96B9-4618-B55A-221BE311DF4F}" type="slidenum">
              <a:rPr lang="fr-FR" altLang="fr-FR" sz="1300">
                <a:latin typeface="Calibri" panose="020F0502020204030204" pitchFamily="34" charset="0"/>
              </a:rPr>
              <a:pPr/>
              <a:t>10</a:t>
            </a:fld>
            <a:endParaRPr lang="fr-FR" altLang="fr-FR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637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19765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189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13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82243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14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38753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ym typeface="Symbol"/>
              </a:rPr>
              <a:t>Les programmes actuels d’économie, de droit et de management des entreprises avaient des contenus cloisonnés.</a:t>
            </a:r>
          </a:p>
          <a:p>
            <a:pPr>
              <a:defRPr/>
            </a:pPr>
            <a:r>
              <a:rPr lang="fr-FR" dirty="0">
                <a:sym typeface="Symbol"/>
              </a:rPr>
              <a:t>L’approche très disciplinaire était éloignée de la visée professionnelle.</a:t>
            </a:r>
          </a:p>
          <a:p>
            <a:pPr lvl="1">
              <a:defRPr/>
            </a:pPr>
            <a:endParaRPr lang="fr-FR" dirty="0">
              <a:sym typeface="Symbol"/>
            </a:endParaRPr>
          </a:p>
          <a:p>
            <a:pPr>
              <a:buFont typeface="Wingdings" pitchFamily="2" charset="2"/>
              <a:buNone/>
              <a:defRPr/>
            </a:pPr>
            <a:r>
              <a:rPr lang="fr-FR" dirty="0">
                <a:solidFill>
                  <a:srgbClr val="1C7EB0"/>
                </a:solidFill>
                <a:sym typeface="Symbol"/>
              </a:rPr>
              <a:t>Volonté de concilier un objectif de culture économique, juridique et managériale avec l’objectif de professionnalisation en :</a:t>
            </a:r>
          </a:p>
          <a:p>
            <a:pPr marL="181154" indent="-181154"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1C7EB0"/>
                </a:solidFill>
                <a:sym typeface="Symbol"/>
              </a:rPr>
              <a:t>Travaillant sur des thèmes communs traités en questions disciplinaires, selon les méthodes propres à chaque discipline : CEJM</a:t>
            </a:r>
          </a:p>
          <a:p>
            <a:pPr marL="181154" indent="-181154"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1C7EB0"/>
                </a:solidFill>
                <a:sym typeface="Symbol"/>
              </a:rPr>
              <a:t>Intégrant des savoirs dans les activités professionnelles, par le biais de CEJM appliquée</a:t>
            </a:r>
          </a:p>
          <a:p>
            <a:pPr marL="181154" indent="-181154">
              <a:buFont typeface="Arial" panose="020B0604020202020204" pitchFamily="34" charset="0"/>
              <a:buChar char="•"/>
              <a:defRPr/>
            </a:pPr>
            <a:endParaRPr lang="fr-FR" dirty="0">
              <a:solidFill>
                <a:srgbClr val="1C7EB0"/>
              </a:solidFill>
              <a:sym typeface="Symbol"/>
            </a:endParaRPr>
          </a:p>
          <a:p>
            <a:pPr>
              <a:defRPr/>
            </a:pPr>
            <a:endParaRPr lang="fr-FR" dirty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E550E9-9A72-437E-B9EC-B319ECAA3074}" type="slidenum">
              <a:rPr lang="fr-FR" altLang="fr-FR" sz="1300">
                <a:latin typeface="Calibri" panose="020F0502020204030204" pitchFamily="34" charset="0"/>
              </a:rPr>
              <a:pPr/>
              <a:t>2</a:t>
            </a:fld>
            <a:endParaRPr lang="fr-FR" altLang="fr-FR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69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29099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5866C20-35CA-46AB-A89C-FCE0975A3CB1}" type="slidenum">
              <a:rPr lang="fr-FR" altLang="fr-FR" sz="1300">
                <a:latin typeface="Calibri" panose="020F0502020204030204" pitchFamily="34" charset="0"/>
              </a:rPr>
              <a:pPr/>
              <a:t>4</a:t>
            </a:fld>
            <a:endParaRPr lang="fr-FR" altLang="fr-FR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166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49112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77328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>
            <a:extLst>
              <a:ext uri="{FF2B5EF4-FFF2-40B4-BE49-F238E27FC236}">
                <a16:creationId xmlns="" xmlns:a16="http://schemas.microsoft.com/office/drawing/2014/main" id="{1D030D87-423B-4F14-8F49-261CCF6F5AC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Espace réservé des commentaires 2">
            <a:extLst>
              <a:ext uri="{FF2B5EF4-FFF2-40B4-BE49-F238E27FC236}">
                <a16:creationId xmlns="" xmlns:a16="http://schemas.microsoft.com/office/drawing/2014/main" id="{7CEC537C-5DE8-421F-8216-2F1FAF7194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/>
          </a:p>
        </p:txBody>
      </p:sp>
      <p:sp>
        <p:nvSpPr>
          <p:cNvPr id="10244" name="Espace réservé du numéro de diapositive 3">
            <a:extLst>
              <a:ext uri="{FF2B5EF4-FFF2-40B4-BE49-F238E27FC236}">
                <a16:creationId xmlns="" xmlns:a16="http://schemas.microsoft.com/office/drawing/2014/main" id="{33D5E066-D34E-43F1-BF3A-D884AC9B0E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F55AFC2-83F2-432A-9A2B-AE6C3C8D4892}" type="slidenum">
              <a:rPr lang="fr-FR" altLang="fr-FR" sz="1300">
                <a:latin typeface="Calibri" panose="020F0502020204030204" pitchFamily="34" charset="0"/>
              </a:rPr>
              <a:pPr/>
              <a:t>7</a:t>
            </a:fld>
            <a:endParaRPr lang="fr-FR" altLang="fr-FR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10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64795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C14EB6-93E4-4981-9F21-69853329B154}" type="slidenum">
              <a:rPr lang="fr-FR" altLang="fr-FR" smtClean="0"/>
              <a:pPr>
                <a:defRPr/>
              </a:pPr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24849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34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3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600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6DC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oneTexte 13"/>
          <p:cNvSpPr txBox="1">
            <a:spLocks noChangeArrowheads="1"/>
          </p:cNvSpPr>
          <p:nvPr userDrawn="1"/>
        </p:nvSpPr>
        <p:spPr bwMode="auto">
          <a:xfrm>
            <a:off x="2286000" y="6396038"/>
            <a:ext cx="4572000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2000" b="1">
                <a:solidFill>
                  <a:srgbClr val="A6A6A6"/>
                </a:solidFill>
                <a:latin typeface="Calibri" charset="0"/>
              </a:rPr>
              <a:t>Séminaire du 14 mars 2019</a:t>
            </a:r>
          </a:p>
        </p:txBody>
      </p:sp>
      <p:sp>
        <p:nvSpPr>
          <p:cNvPr id="15" name="Forme libre 14">
            <a:extLst/>
          </p:cNvPr>
          <p:cNvSpPr/>
          <p:nvPr userDrawn="1"/>
        </p:nvSpPr>
        <p:spPr>
          <a:xfrm>
            <a:off x="1143000" y="0"/>
            <a:ext cx="8001000" cy="150018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028" name="ZoneTexte 15"/>
          <p:cNvSpPr txBox="1">
            <a:spLocks noChangeArrowheads="1"/>
          </p:cNvSpPr>
          <p:nvPr userDrawn="1"/>
        </p:nvSpPr>
        <p:spPr bwMode="auto">
          <a:xfrm>
            <a:off x="1714500" y="55563"/>
            <a:ext cx="6929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3200" b="1">
                <a:latin typeface="Calibri" panose="020F0502020204030204" pitchFamily="34" charset="0"/>
              </a:rPr>
              <a:t>BTS GTLA</a:t>
            </a:r>
          </a:p>
          <a:p>
            <a:pPr algn="ctr" eaLnBrk="1" hangingPunct="1">
              <a:defRPr/>
            </a:pPr>
            <a:r>
              <a:rPr lang="fr-FR" altLang="fr-FR" sz="2800" b="1">
                <a:latin typeface="Calibri" panose="020F0502020204030204" pitchFamily="34" charset="0"/>
              </a:rPr>
              <a:t>Gestion des Transports et Logistique associée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6396038"/>
            <a:ext cx="10318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26" y="56239"/>
            <a:ext cx="807192" cy="106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contenu 3"/>
          <p:cNvSpPr>
            <a:spLocks noGrp="1"/>
          </p:cNvSpPr>
          <p:nvPr>
            <p:ph idx="1"/>
          </p:nvPr>
        </p:nvSpPr>
        <p:spPr bwMode="auto">
          <a:xfrm>
            <a:off x="468313" y="2636838"/>
            <a:ext cx="8496300" cy="1541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/>
              <a:t>CEJM &amp; CEJM appliquée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/>
              <a:t>à la gestion des transports et logistique associée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>
            <a:extLst>
              <a:ext uri="{FF2B5EF4-FFF2-40B4-BE49-F238E27FC236}">
                <a16:creationId xmlns="" xmlns:a16="http://schemas.microsoft.com/office/drawing/2014/main" id="{EE744108-C252-4AA8-8B46-4B1F0A9AC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188" y="3430588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Les différents thèmes 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en 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CEJM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grpSp>
        <p:nvGrpSpPr>
          <p:cNvPr id="6147" name="Groupe 25">
            <a:extLst>
              <a:ext uri="{FF2B5EF4-FFF2-40B4-BE49-F238E27FC236}">
                <a16:creationId xmlns="" xmlns:a16="http://schemas.microsoft.com/office/drawing/2014/main" id="{124C3853-6A61-45C8-AD08-872E2D67F340}"/>
              </a:ext>
            </a:extLst>
          </p:cNvPr>
          <p:cNvGrpSpPr>
            <a:grpSpLocks/>
          </p:cNvGrpSpPr>
          <p:nvPr/>
        </p:nvGrpSpPr>
        <p:grpSpPr bwMode="auto">
          <a:xfrm>
            <a:off x="3643313" y="4929188"/>
            <a:ext cx="2357437" cy="1246187"/>
            <a:chOff x="3571867" y="5141914"/>
            <a:chExt cx="2357455" cy="1246935"/>
          </a:xfrm>
        </p:grpSpPr>
        <p:sp>
          <p:nvSpPr>
            <p:cNvPr id="6161" name="Oval 5">
              <a:extLst>
                <a:ext uri="{FF2B5EF4-FFF2-40B4-BE49-F238E27FC236}">
                  <a16:creationId xmlns="" xmlns:a16="http://schemas.microsoft.com/office/drawing/2014/main" id="{CCA1B323-F9D1-45A3-B8DE-3ECFBD837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7693" y="5141914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19" name="Rectangle 11">
              <a:extLst>
                <a:ext uri="{FF2B5EF4-FFF2-40B4-BE49-F238E27FC236}">
                  <a16:creationId xmlns="" xmlns:a16="http://schemas.microsoft.com/office/drawing/2014/main" id="{013AEB40-EFBD-4C80-AC17-648E8E814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1867" y="5558089"/>
              <a:ext cx="2357455" cy="830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4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L’impact du numérique sur la vie de l’entreprise</a:t>
              </a:r>
            </a:p>
          </p:txBody>
        </p:sp>
      </p:grpSp>
      <p:grpSp>
        <p:nvGrpSpPr>
          <p:cNvPr id="3" name="Groupe 22">
            <a:extLst>
              <a:ext uri="{FF2B5EF4-FFF2-40B4-BE49-F238E27FC236}">
                <a16:creationId xmlns="" xmlns:a16="http://schemas.microsoft.com/office/drawing/2014/main" id="{E79AFE69-0EB0-4BA8-A956-F2E04E55F495}"/>
              </a:ext>
            </a:extLst>
          </p:cNvPr>
          <p:cNvGrpSpPr>
            <a:grpSpLocks/>
          </p:cNvGrpSpPr>
          <p:nvPr/>
        </p:nvGrpSpPr>
        <p:grpSpPr bwMode="auto">
          <a:xfrm>
            <a:off x="3214688" y="2357438"/>
            <a:ext cx="2714625" cy="1144587"/>
            <a:chOff x="3214678" y="2571744"/>
            <a:chExt cx="2714662" cy="114459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90" name="Oval 6">
              <a:extLst>
                <a:ext uri="{FF2B5EF4-FFF2-40B4-BE49-F238E27FC236}">
                  <a16:creationId xmlns="" xmlns:a16="http://schemas.microsoft.com/office/drawing/2014/main" id="{4A18FBE6-A372-43BE-A1F5-481390BF9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538" y="3500439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fr-FR">
                <a:latin typeface="Arial" charset="0"/>
                <a:cs typeface="Arial" charset="0"/>
              </a:endParaRPr>
            </a:p>
          </p:txBody>
        </p:sp>
        <p:sp>
          <p:nvSpPr>
            <p:cNvPr id="43020" name="Rectangle 12">
              <a:extLst>
                <a:ext uri="{FF2B5EF4-FFF2-40B4-BE49-F238E27FC236}">
                  <a16:creationId xmlns="" xmlns:a16="http://schemas.microsoft.com/office/drawing/2014/main" id="{EAAC37FB-0059-4FF4-88DE-6B3935449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678" y="2571744"/>
              <a:ext cx="2714662" cy="83026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1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L’intégration de l’entreprise dans son environnement</a:t>
              </a:r>
            </a:p>
          </p:txBody>
        </p:sp>
      </p:grpSp>
      <p:grpSp>
        <p:nvGrpSpPr>
          <p:cNvPr id="4" name="Groupe 23">
            <a:extLst>
              <a:ext uri="{FF2B5EF4-FFF2-40B4-BE49-F238E27FC236}">
                <a16:creationId xmlns="" xmlns:a16="http://schemas.microsoft.com/office/drawing/2014/main" id="{5CD7864C-FE21-4B20-AA5E-7FB3DEA4686E}"/>
              </a:ext>
            </a:extLst>
          </p:cNvPr>
          <p:cNvGrpSpPr>
            <a:grpSpLocks/>
          </p:cNvGrpSpPr>
          <p:nvPr/>
        </p:nvGrpSpPr>
        <p:grpSpPr bwMode="auto">
          <a:xfrm>
            <a:off x="6000750" y="2786063"/>
            <a:ext cx="2590800" cy="1073150"/>
            <a:chOff x="6403980" y="3213101"/>
            <a:chExt cx="2590801" cy="1073162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088" name="Oval 7">
              <a:extLst>
                <a:ext uri="{FF2B5EF4-FFF2-40B4-BE49-F238E27FC236}">
                  <a16:creationId xmlns="" xmlns:a16="http://schemas.microsoft.com/office/drawing/2014/main" id="{4DBD9168-C721-401D-9AC2-31A6C103C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3980" y="4070363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cs typeface="Arial" charset="0"/>
              </a:endParaRPr>
            </a:p>
          </p:txBody>
        </p:sp>
        <p:sp>
          <p:nvSpPr>
            <p:cNvPr id="43021" name="Rectangle 13">
              <a:extLst>
                <a:ext uri="{FF2B5EF4-FFF2-40B4-BE49-F238E27FC236}">
                  <a16:creationId xmlns="" xmlns:a16="http://schemas.microsoft.com/office/drawing/2014/main" id="{9A6ACC58-4F64-4B85-B358-D8640F9D6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9730" y="3213101"/>
              <a:ext cx="2305051" cy="83027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2</a:t>
              </a: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La régulation de l’activité économique</a:t>
              </a:r>
            </a:p>
          </p:txBody>
        </p:sp>
      </p:grpSp>
      <p:grpSp>
        <p:nvGrpSpPr>
          <p:cNvPr id="6150" name="Groupe 24">
            <a:extLst>
              <a:ext uri="{FF2B5EF4-FFF2-40B4-BE49-F238E27FC236}">
                <a16:creationId xmlns="" xmlns:a16="http://schemas.microsoft.com/office/drawing/2014/main" id="{6840E6C1-F519-4E14-B303-C5CA76B51BAB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4643438"/>
            <a:ext cx="2787650" cy="973137"/>
            <a:chOff x="2838454" y="4927611"/>
            <a:chExt cx="2787668" cy="973879"/>
          </a:xfrm>
        </p:grpSpPr>
        <p:sp>
          <p:nvSpPr>
            <p:cNvPr id="6159" name="Oval 4">
              <a:extLst>
                <a:ext uri="{FF2B5EF4-FFF2-40B4-BE49-F238E27FC236}">
                  <a16:creationId xmlns="" xmlns:a16="http://schemas.microsoft.com/office/drawing/2014/main" id="{C866AD1E-92C6-4BA9-B4FC-AA8DC114B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22" y="4927611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22" name="Rectangle 14">
              <a:extLst>
                <a:ext uri="{FF2B5EF4-FFF2-40B4-BE49-F238E27FC236}">
                  <a16:creationId xmlns="" xmlns:a16="http://schemas.microsoft.com/office/drawing/2014/main" id="{D64B9CB3-51A9-428C-8B07-A21971776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454" y="5070595"/>
              <a:ext cx="2305065" cy="8308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5</a:t>
              </a:r>
            </a:p>
            <a:p>
              <a:pPr algn="ctr"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  <a:r>
                <a:rPr lang="fr-FR" sz="1600" dirty="0">
                  <a:latin typeface="Arial" charset="0"/>
                  <a:cs typeface="Arial" charset="0"/>
                </a:rPr>
                <a:t>Les mutations du travail</a:t>
              </a:r>
            </a:p>
          </p:txBody>
        </p:sp>
      </p:grpSp>
      <p:grpSp>
        <p:nvGrpSpPr>
          <p:cNvPr id="6151" name="Groupe 24">
            <a:extLst>
              <a:ext uri="{FF2B5EF4-FFF2-40B4-BE49-F238E27FC236}">
                <a16:creationId xmlns="" xmlns:a16="http://schemas.microsoft.com/office/drawing/2014/main" id="{96465D3C-E172-4853-82C5-447538BFFFD9}"/>
              </a:ext>
            </a:extLst>
          </p:cNvPr>
          <p:cNvGrpSpPr>
            <a:grpSpLocks/>
          </p:cNvGrpSpPr>
          <p:nvPr/>
        </p:nvGrpSpPr>
        <p:grpSpPr bwMode="auto">
          <a:xfrm>
            <a:off x="6000750" y="4500563"/>
            <a:ext cx="2857500" cy="901700"/>
            <a:chOff x="5857882" y="4786251"/>
            <a:chExt cx="2857523" cy="903234"/>
          </a:xfrm>
        </p:grpSpPr>
        <p:sp>
          <p:nvSpPr>
            <p:cNvPr id="6157" name="Oval 8">
              <a:extLst>
                <a:ext uri="{FF2B5EF4-FFF2-40B4-BE49-F238E27FC236}">
                  <a16:creationId xmlns="" xmlns:a16="http://schemas.microsoft.com/office/drawing/2014/main" id="{E98D8E6D-3B83-41C3-BE28-DC3B1C17F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7882" y="4786251"/>
              <a:ext cx="215900" cy="215899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23" name="Rectangle 15">
              <a:extLst>
                <a:ext uri="{FF2B5EF4-FFF2-40B4-BE49-F238E27FC236}">
                  <a16:creationId xmlns="" xmlns:a16="http://schemas.microsoft.com/office/drawing/2014/main" id="{52096C26-7800-4550-A66F-18374E081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87" y="4857810"/>
              <a:ext cx="2286018" cy="8316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3</a:t>
              </a: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  <a:r>
                <a:rPr lang="fr-FR" sz="1600" dirty="0">
                  <a:latin typeface="Arial" charset="0"/>
                  <a:cs typeface="Arial" charset="0"/>
                </a:rPr>
                <a:t>L’organisation de l’activité de l’entreprise</a:t>
              </a:r>
            </a:p>
          </p:txBody>
        </p:sp>
      </p:grpSp>
      <p:grpSp>
        <p:nvGrpSpPr>
          <p:cNvPr id="6152" name="Groupe 29">
            <a:extLst>
              <a:ext uri="{FF2B5EF4-FFF2-40B4-BE49-F238E27FC236}">
                <a16:creationId xmlns="" xmlns:a16="http://schemas.microsoft.com/office/drawing/2014/main" id="{8FB93F27-A681-441D-B3E6-F8ABE8CF0A8E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2857500"/>
            <a:ext cx="2930525" cy="930275"/>
            <a:chOff x="214281" y="4143037"/>
            <a:chExt cx="2930562" cy="930849"/>
          </a:xfrm>
        </p:grpSpPr>
        <p:sp>
          <p:nvSpPr>
            <p:cNvPr id="6155" name="Oval 10">
              <a:extLst>
                <a:ext uri="{FF2B5EF4-FFF2-40B4-BE49-F238E27FC236}">
                  <a16:creationId xmlns="" xmlns:a16="http://schemas.microsoft.com/office/drawing/2014/main" id="{3E964FA1-B644-4F2A-8218-91F47C63E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43" y="4857986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20" name="Rectangle 12">
              <a:extLst>
                <a:ext uri="{FF2B5EF4-FFF2-40B4-BE49-F238E27FC236}">
                  <a16:creationId xmlns="" xmlns:a16="http://schemas.microsoft.com/office/drawing/2014/main" id="{35A62B8B-EDBC-465D-AA45-AAB849079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81" y="4143037"/>
              <a:ext cx="2428906" cy="8323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6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Les choix stratégiques de l’entreprise </a:t>
              </a:r>
            </a:p>
          </p:txBody>
        </p:sp>
      </p:grpSp>
      <p:sp>
        <p:nvSpPr>
          <p:cNvPr id="35" name="Text Box 4">
            <a:extLst>
              <a:ext uri="{FF2B5EF4-FFF2-40B4-BE49-F238E27FC236}">
                <a16:creationId xmlns="" xmlns:a16="http://schemas.microsoft.com/office/drawing/2014/main" id="{4CF9A731-9A98-4BE4-B9EF-27F7B5AA3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357313"/>
            <a:ext cx="871537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latin typeface="Arial" charset="0"/>
                <a:cs typeface="Arial" charset="0"/>
              </a:rPr>
              <a:t>Les différents thèmes abordés en CEJMA à partir de CEJM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="" xmlns:a16="http://schemas.microsoft.com/office/drawing/2014/main" id="{9EA08AED-65F1-4CB7-8764-97D0510E6F98}"/>
              </a:ext>
            </a:extLst>
          </p:cNvPr>
          <p:cNvSpPr/>
          <p:nvPr/>
        </p:nvSpPr>
        <p:spPr>
          <a:xfrm>
            <a:off x="5500687" y="3929063"/>
            <a:ext cx="2695584" cy="15001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 smtClean="0">
                <a:solidFill>
                  <a:schemeClr val="tx1"/>
                </a:solidFill>
                <a:latin typeface="Arial Black" pitchFamily="34" charset="0"/>
              </a:rPr>
              <a:t>Droit de la concurrence</a:t>
            </a:r>
            <a:endParaRPr lang="fr-FR"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="" xmlns:a16="http://schemas.microsoft.com/office/drawing/2014/main" id="{FE66D62A-9315-454A-9E6D-364E403DB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463513"/>
              </p:ext>
            </p:extLst>
          </p:nvPr>
        </p:nvGraphicFramePr>
        <p:xfrm>
          <a:off x="214278" y="1500188"/>
          <a:ext cx="8715439" cy="4851921"/>
        </p:xfrm>
        <a:graphic>
          <a:graphicData uri="http://schemas.openxmlformats.org/drawingml/2006/table">
            <a:tbl>
              <a:tblPr/>
              <a:tblGrid>
                <a:gridCol w="12257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14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078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196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992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65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973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415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22572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98559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436165"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THEME 2 : La régulation de l’activité économique</a:t>
                      </a:r>
                      <a:endParaRPr lang="fr-FR" sz="11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868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CEJM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Pôle d’activités n°1 :</a:t>
                      </a:r>
                      <a:endParaRPr lang="fr-FR" sz="10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Mise en œuvre</a:t>
                      </a:r>
                      <a:endParaRPr lang="fr-FR" sz="10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OTPL</a:t>
                      </a:r>
                      <a:endParaRPr lang="fr-FR" sz="10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Activités A1.</a:t>
                      </a:r>
                      <a:endParaRPr lang="fr-FR" sz="10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Pôle d’activités n°2 :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Conception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OTPL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Activités A2.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Pôle d’activités n°3 :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Performance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 de TPL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Activités A3.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Pôle d’activités n°4 : P</a:t>
                      </a: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érennisation développement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 TPL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kern="15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Activités A4.</a:t>
                      </a: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30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i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Compétences</a:t>
                      </a:r>
                      <a:endParaRPr lang="fr-FR" sz="100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Savoirs en lien</a:t>
                      </a:r>
                      <a:endParaRPr lang="fr-FR" sz="1050" kern="15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i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Compétences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Savoirs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i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Compétences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Savoirs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i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Compétences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Savoirs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i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Compétences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Savoirs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5402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DROIT : </a:t>
                      </a:r>
                      <a:r>
                        <a:rPr lang="fr-FR" sz="1400" i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Comment les activités économiques sont-elles régulées par le droit ?</a:t>
                      </a:r>
                      <a:endParaRPr lang="fr-FR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654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i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Repérer les enjeux du droit de la concurrence</a:t>
                      </a:r>
                      <a:endParaRPr lang="fr-FR" sz="13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 rôle du droit dans la régulation 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kern="15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A4.2- Pérennisation et développement de l'activité commerciale</a:t>
                      </a:r>
                      <a:endParaRPr lang="fr-FR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1880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i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-Identifier un besoin de pérennisation ou une opportunité de développement de l’activité de TPL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i="1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-Identifier des solutions et argumenter le choix d’une solution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50" dirty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Tous les savoirs en lien 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Ellipse 3">
            <a:extLst>
              <a:ext uri="{FF2B5EF4-FFF2-40B4-BE49-F238E27FC236}">
                <a16:creationId xmlns="" xmlns:a16="http://schemas.microsoft.com/office/drawing/2014/main" id="{9EA08AED-65F1-4CB7-8764-97D0510E6F98}"/>
              </a:ext>
            </a:extLst>
          </p:cNvPr>
          <p:cNvSpPr/>
          <p:nvPr/>
        </p:nvSpPr>
        <p:spPr>
          <a:xfrm>
            <a:off x="4286248" y="3500438"/>
            <a:ext cx="2214562" cy="150018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tx1"/>
                </a:solidFill>
                <a:latin typeface="Arial Black" pitchFamily="34" charset="0"/>
              </a:rPr>
              <a:t>Le travailleur </a:t>
            </a:r>
            <a:r>
              <a:rPr lang="fr-FR" sz="1800" dirty="0" smtClean="0">
                <a:solidFill>
                  <a:schemeClr val="tx1"/>
                </a:solidFill>
                <a:latin typeface="Arial Black" pitchFamily="34" charset="0"/>
              </a:rPr>
              <a:t>détaché / cabotage</a:t>
            </a:r>
            <a:endParaRPr lang="fr-FR"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8941" y="1916832"/>
            <a:ext cx="3059113" cy="417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400"/>
          </a:p>
        </p:txBody>
      </p:sp>
      <p:sp>
        <p:nvSpPr>
          <p:cNvPr id="8" name="Rectangle 7"/>
          <p:cNvSpPr/>
          <p:nvPr/>
        </p:nvSpPr>
        <p:spPr>
          <a:xfrm>
            <a:off x="5786438" y="1916832"/>
            <a:ext cx="3357562" cy="417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fr-FR" dirty="0"/>
              <a:t> 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3059113" y="3644900"/>
            <a:ext cx="3816350" cy="2160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Nécessité d’approfondissement</a:t>
            </a:r>
          </a:p>
        </p:txBody>
      </p:sp>
      <p:sp>
        <p:nvSpPr>
          <p:cNvPr id="7" name="Flèche droite 6"/>
          <p:cNvSpPr/>
          <p:nvPr/>
        </p:nvSpPr>
        <p:spPr>
          <a:xfrm rot="10800000">
            <a:off x="1970088" y="2565400"/>
            <a:ext cx="3816350" cy="2159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366" name="ZoneTexte 12"/>
          <p:cNvSpPr txBox="1">
            <a:spLocks noChangeArrowheads="1"/>
          </p:cNvSpPr>
          <p:nvPr/>
        </p:nvSpPr>
        <p:spPr bwMode="auto">
          <a:xfrm>
            <a:off x="3059113" y="2997200"/>
            <a:ext cx="2727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fr-FR" altLang="fr-FR" b="1" dirty="0">
                <a:solidFill>
                  <a:schemeClr val="lt1"/>
                </a:solidFill>
                <a:latin typeface="+mn-lt"/>
                <a:cs typeface="+mn-cs"/>
              </a:rPr>
              <a:t>Analyse du contexte, méthodes…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189086" y="2440799"/>
            <a:ext cx="3096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b="1" dirty="0">
                <a:solidFill>
                  <a:schemeClr val="bg1"/>
                </a:solidFill>
              </a:rPr>
              <a:t>CEJM </a:t>
            </a:r>
          </a:p>
          <a:p>
            <a:pPr lvl="0"/>
            <a:r>
              <a:rPr lang="fr-FR" b="1" dirty="0">
                <a:solidFill>
                  <a:schemeClr val="bg1"/>
                </a:solidFill>
              </a:rPr>
              <a:t>CEJM appliquée</a:t>
            </a:r>
          </a:p>
          <a:p>
            <a:pPr lvl="0"/>
            <a:r>
              <a:rPr lang="fr-FR" b="1" dirty="0">
                <a:solidFill>
                  <a:schemeClr val="bg1"/>
                </a:solidFill>
              </a:rPr>
              <a:t>4 Blocs professionnels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0" y="2166203"/>
            <a:ext cx="2627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Situations professionnelles 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Vécues</a:t>
            </a:r>
          </a:p>
          <a:p>
            <a:r>
              <a:rPr lang="fr-FR" b="1" dirty="0">
                <a:solidFill>
                  <a:schemeClr val="bg1"/>
                </a:solidFill>
              </a:rPr>
              <a:t>Observées</a:t>
            </a:r>
          </a:p>
          <a:p>
            <a:r>
              <a:rPr lang="fr-FR" b="1" dirty="0" err="1">
                <a:solidFill>
                  <a:schemeClr val="bg1"/>
                </a:solidFill>
              </a:rPr>
              <a:t>Didactisées</a:t>
            </a:r>
            <a:endParaRPr lang="fr-FR" b="1" dirty="0">
              <a:solidFill>
                <a:schemeClr val="bg1"/>
              </a:solidFill>
            </a:endParaRPr>
          </a:p>
          <a:p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e 4"/>
          <p:cNvGrpSpPr>
            <a:grpSpLocks/>
          </p:cNvGrpSpPr>
          <p:nvPr/>
        </p:nvGrpSpPr>
        <p:grpSpPr bwMode="auto">
          <a:xfrm rot="19903197">
            <a:off x="3191079" y="4398386"/>
            <a:ext cx="2034623" cy="2057622"/>
            <a:chOff x="4298760" y="1356940"/>
            <a:chExt cx="1592756" cy="1592756"/>
          </a:xfrm>
        </p:grpSpPr>
        <p:sp>
          <p:nvSpPr>
            <p:cNvPr id="6" name="Forme 5">
              <a:extLst/>
            </p:cNvPr>
            <p:cNvSpPr/>
            <p:nvPr/>
          </p:nvSpPr>
          <p:spPr>
            <a:xfrm rot="20700000">
              <a:off x="4298612" y="1356562"/>
              <a:ext cx="1593188" cy="1592584"/>
            </a:xfrm>
            <a:prstGeom prst="gear6">
              <a:avLst/>
            </a:prstGeom>
            <a:solidFill>
              <a:srgbClr val="D1650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orme 4">
              <a:extLst/>
            </p:cNvPr>
            <p:cNvSpPr txBox="1"/>
            <p:nvPr/>
          </p:nvSpPr>
          <p:spPr>
            <a:xfrm rot="1696803">
              <a:off x="4672237" y="1725520"/>
              <a:ext cx="894770" cy="894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Bloc 1</a:t>
              </a:r>
            </a:p>
          </p:txBody>
        </p:sp>
      </p:grpSp>
      <p:grpSp>
        <p:nvGrpSpPr>
          <p:cNvPr id="14" name="Groupe 13">
            <a:extLst/>
          </p:cNvPr>
          <p:cNvGrpSpPr/>
          <p:nvPr/>
        </p:nvGrpSpPr>
        <p:grpSpPr bwMode="auto">
          <a:xfrm>
            <a:off x="1913265" y="3033018"/>
            <a:ext cx="1966108" cy="1958770"/>
            <a:chOff x="2844800" y="1422399"/>
            <a:chExt cx="2235200" cy="2235200"/>
          </a:xfrm>
          <a:solidFill>
            <a:srgbClr val="162736"/>
          </a:solidFill>
        </p:grpSpPr>
        <p:sp>
          <p:nvSpPr>
            <p:cNvPr id="15" name="Forme 14">
              <a:extLst/>
            </p:cNvPr>
            <p:cNvSpPr/>
            <p:nvPr/>
          </p:nvSpPr>
          <p:spPr>
            <a:xfrm>
              <a:off x="2844800" y="1422399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orme 4">
              <a:extLst/>
            </p:cNvPr>
            <p:cNvSpPr txBox="1"/>
            <p:nvPr/>
          </p:nvSpPr>
          <p:spPr>
            <a:xfrm>
              <a:off x="3294175" y="1945984"/>
              <a:ext cx="1336450" cy="11489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CEJM</a:t>
              </a:r>
            </a:p>
          </p:txBody>
        </p:sp>
      </p:grpSp>
      <p:grpSp>
        <p:nvGrpSpPr>
          <p:cNvPr id="16389" name="Groupe 19"/>
          <p:cNvGrpSpPr>
            <a:grpSpLocks/>
          </p:cNvGrpSpPr>
          <p:nvPr/>
        </p:nvGrpSpPr>
        <p:grpSpPr bwMode="auto">
          <a:xfrm rot="20689329">
            <a:off x="4939269" y="3976117"/>
            <a:ext cx="1981699" cy="2017483"/>
            <a:chOff x="4324261" y="1381483"/>
            <a:chExt cx="1592756" cy="1592756"/>
          </a:xfrm>
        </p:grpSpPr>
        <p:sp>
          <p:nvSpPr>
            <p:cNvPr id="21" name="Forme 20">
              <a:extLst/>
            </p:cNvPr>
            <p:cNvSpPr/>
            <p:nvPr/>
          </p:nvSpPr>
          <p:spPr>
            <a:xfrm rot="20700000">
              <a:off x="4324830" y="1381397"/>
              <a:ext cx="1592355" cy="1592937"/>
            </a:xfrm>
            <a:prstGeom prst="gear6">
              <a:avLst/>
            </a:prstGeom>
            <a:solidFill>
              <a:srgbClr val="E9931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orme 4">
              <a:extLst/>
            </p:cNvPr>
            <p:cNvSpPr txBox="1"/>
            <p:nvPr/>
          </p:nvSpPr>
          <p:spPr>
            <a:xfrm rot="910671">
              <a:off x="4674433" y="1731066"/>
              <a:ext cx="893148" cy="8935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Bloc 2</a:t>
              </a:r>
            </a:p>
          </p:txBody>
        </p:sp>
      </p:grpSp>
      <p:grpSp>
        <p:nvGrpSpPr>
          <p:cNvPr id="16390" name="Groupe 22"/>
          <p:cNvGrpSpPr>
            <a:grpSpLocks/>
          </p:cNvGrpSpPr>
          <p:nvPr/>
        </p:nvGrpSpPr>
        <p:grpSpPr bwMode="auto">
          <a:xfrm rot="1522229">
            <a:off x="5275450" y="2226374"/>
            <a:ext cx="2056437" cy="2061992"/>
            <a:chOff x="4324261" y="1381483"/>
            <a:chExt cx="1592756" cy="1592756"/>
          </a:xfrm>
        </p:grpSpPr>
        <p:sp>
          <p:nvSpPr>
            <p:cNvPr id="24" name="Forme 23">
              <a:extLst/>
            </p:cNvPr>
            <p:cNvSpPr/>
            <p:nvPr/>
          </p:nvSpPr>
          <p:spPr>
            <a:xfrm rot="20700000">
              <a:off x="4324717" y="1381303"/>
              <a:ext cx="1592272" cy="1592888"/>
            </a:xfrm>
            <a:prstGeom prst="gear6">
              <a:avLst/>
            </a:prstGeom>
            <a:solidFill>
              <a:srgbClr val="1E91B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orme 4">
              <a:extLst/>
            </p:cNvPr>
            <p:cNvSpPr txBox="1"/>
            <p:nvPr/>
          </p:nvSpPr>
          <p:spPr>
            <a:xfrm rot="20077771">
              <a:off x="4673910" y="1730783"/>
              <a:ext cx="893885" cy="893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Bloc 3</a:t>
              </a:r>
            </a:p>
          </p:txBody>
        </p:sp>
      </p:grpSp>
      <p:grpSp>
        <p:nvGrpSpPr>
          <p:cNvPr id="26" name="Groupe 25">
            <a:extLst/>
          </p:cNvPr>
          <p:cNvGrpSpPr/>
          <p:nvPr/>
        </p:nvGrpSpPr>
        <p:grpSpPr bwMode="auto">
          <a:xfrm rot="21319990">
            <a:off x="4083670" y="966355"/>
            <a:ext cx="1960533" cy="1904520"/>
            <a:chOff x="3171055" y="1429485"/>
            <a:chExt cx="2235200" cy="2235200"/>
          </a:xfrm>
          <a:solidFill>
            <a:srgbClr val="1C7EB0"/>
          </a:solidFill>
        </p:grpSpPr>
        <p:sp>
          <p:nvSpPr>
            <p:cNvPr id="27" name="Forme 26">
              <a:extLst/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>
                <a:gd name="adj1" fmla="val 10354"/>
                <a:gd name="adj2" fmla="val 2679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Forme 4">
              <a:extLst/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Bloc</a:t>
              </a:r>
              <a:r>
                <a:rPr lang="fr-FR" sz="2800" dirty="0"/>
                <a:t> </a:t>
              </a:r>
              <a:r>
                <a:rPr lang="fr-FR" sz="2900" dirty="0"/>
                <a:t>4</a:t>
              </a:r>
            </a:p>
          </p:txBody>
        </p:sp>
      </p:grpSp>
      <p:grpSp>
        <p:nvGrpSpPr>
          <p:cNvPr id="30" name="Groupe 29">
            <a:extLst/>
          </p:cNvPr>
          <p:cNvGrpSpPr/>
          <p:nvPr/>
        </p:nvGrpSpPr>
        <p:grpSpPr bwMode="auto">
          <a:xfrm rot="21319990">
            <a:off x="6524903" y="3689031"/>
            <a:ext cx="1902495" cy="1822804"/>
            <a:chOff x="3286402" y="1641226"/>
            <a:chExt cx="1808908" cy="1784109"/>
          </a:xfrm>
          <a:solidFill>
            <a:srgbClr val="1C7EB0"/>
          </a:solidFill>
        </p:grpSpPr>
        <p:sp>
          <p:nvSpPr>
            <p:cNvPr id="31" name="Forme 30">
              <a:extLst/>
            </p:cNvPr>
            <p:cNvSpPr/>
            <p:nvPr/>
          </p:nvSpPr>
          <p:spPr>
            <a:xfrm>
              <a:off x="3286402" y="1641226"/>
              <a:ext cx="1808908" cy="1784109"/>
            </a:xfrm>
            <a:prstGeom prst="gear9">
              <a:avLst>
                <a:gd name="adj1" fmla="val 10354"/>
                <a:gd name="adj2" fmla="val 2679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orme 4">
              <a:extLst/>
            </p:cNvPr>
            <p:cNvSpPr txBox="1"/>
            <p:nvPr/>
          </p:nvSpPr>
          <p:spPr>
            <a:xfrm rot="280010">
              <a:off x="3350317" y="202702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600" b="1" dirty="0"/>
                <a:t>Stages</a:t>
              </a:r>
            </a:p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FR" sz="1600" b="1" dirty="0"/>
            </a:p>
          </p:txBody>
        </p:sp>
      </p:grpSp>
      <p:grpSp>
        <p:nvGrpSpPr>
          <p:cNvPr id="17" name="Groupe 16">
            <a:extLst/>
          </p:cNvPr>
          <p:cNvGrpSpPr/>
          <p:nvPr/>
        </p:nvGrpSpPr>
        <p:grpSpPr bwMode="auto">
          <a:xfrm rot="21319990">
            <a:off x="3623169" y="2589849"/>
            <a:ext cx="1905957" cy="1965367"/>
            <a:chOff x="3171055" y="1429485"/>
            <a:chExt cx="2235200" cy="2235200"/>
          </a:xfrm>
          <a:solidFill>
            <a:srgbClr val="1B3546"/>
          </a:solidFill>
        </p:grpSpPr>
        <p:sp>
          <p:nvSpPr>
            <p:cNvPr id="18" name="Forme 17">
              <a:extLst/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orme 4">
              <a:extLst/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800" dirty="0"/>
                <a:t>CEJM </a:t>
              </a:r>
              <a:r>
                <a:rPr lang="fr-FR" sz="2000" dirty="0"/>
                <a:t>appliquée</a:t>
              </a:r>
            </a:p>
          </p:txBody>
        </p:sp>
      </p:grpSp>
      <p:grpSp>
        <p:nvGrpSpPr>
          <p:cNvPr id="29" name="Groupe 22"/>
          <p:cNvGrpSpPr>
            <a:grpSpLocks/>
          </p:cNvGrpSpPr>
          <p:nvPr/>
        </p:nvGrpSpPr>
        <p:grpSpPr bwMode="auto">
          <a:xfrm rot="1522229">
            <a:off x="368838" y="1981356"/>
            <a:ext cx="2055813" cy="2062163"/>
            <a:chOff x="4324717" y="1381303"/>
            <a:chExt cx="1592272" cy="1592888"/>
          </a:xfrm>
          <a:solidFill>
            <a:schemeClr val="accent6">
              <a:lumMod val="75000"/>
            </a:schemeClr>
          </a:solidFill>
        </p:grpSpPr>
        <p:sp>
          <p:nvSpPr>
            <p:cNvPr id="33" name="Forme 32">
              <a:extLst/>
            </p:cNvPr>
            <p:cNvSpPr/>
            <p:nvPr/>
          </p:nvSpPr>
          <p:spPr>
            <a:xfrm rot="20700000">
              <a:off x="4324717" y="1381303"/>
              <a:ext cx="1592272" cy="1592888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Forme 4">
              <a:extLst/>
            </p:cNvPr>
            <p:cNvSpPr txBox="1"/>
            <p:nvPr/>
          </p:nvSpPr>
          <p:spPr>
            <a:xfrm rot="20077771">
              <a:off x="4673908" y="1730783"/>
              <a:ext cx="893885" cy="8939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/>
                <a:t>Bloc </a:t>
              </a:r>
              <a:r>
                <a:rPr lang="fr-FR" sz="2900" dirty="0" smtClean="0"/>
                <a:t>5</a:t>
              </a:r>
              <a:endParaRPr lang="fr-FR" sz="2900" dirty="0"/>
            </a:p>
          </p:txBody>
        </p:sp>
      </p:grpSp>
      <p:grpSp>
        <p:nvGrpSpPr>
          <p:cNvPr id="35" name="Groupe 22"/>
          <p:cNvGrpSpPr>
            <a:grpSpLocks/>
          </p:cNvGrpSpPr>
          <p:nvPr/>
        </p:nvGrpSpPr>
        <p:grpSpPr bwMode="auto">
          <a:xfrm rot="1522229">
            <a:off x="1817525" y="976811"/>
            <a:ext cx="2055813" cy="2062163"/>
            <a:chOff x="4324717" y="1381303"/>
            <a:chExt cx="1592272" cy="1592888"/>
          </a:xfrm>
          <a:solidFill>
            <a:schemeClr val="accent6">
              <a:lumMod val="75000"/>
            </a:schemeClr>
          </a:solidFill>
        </p:grpSpPr>
        <p:sp>
          <p:nvSpPr>
            <p:cNvPr id="36" name="Forme 35">
              <a:extLst/>
            </p:cNvPr>
            <p:cNvSpPr/>
            <p:nvPr/>
          </p:nvSpPr>
          <p:spPr>
            <a:xfrm rot="20700000">
              <a:off x="4324717" y="1381303"/>
              <a:ext cx="1592272" cy="1592888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Forme 4">
              <a:extLst/>
            </p:cNvPr>
            <p:cNvSpPr txBox="1"/>
            <p:nvPr/>
          </p:nvSpPr>
          <p:spPr>
            <a:xfrm rot="20077771">
              <a:off x="4673908" y="1730783"/>
              <a:ext cx="893885" cy="8939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830" tIns="36830" rIns="36830" bIns="3683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900" dirty="0" smtClean="0"/>
                <a:t>Blocs 6 et 7</a:t>
              </a:r>
              <a:endParaRPr lang="fr-FR" sz="29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extLst/>
          </p:cNvPr>
          <p:cNvSpPr/>
          <p:nvPr/>
        </p:nvSpPr>
        <p:spPr>
          <a:xfrm>
            <a:off x="1571625" y="2143125"/>
            <a:ext cx="6286500" cy="2357438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ZoneTexte 1">
            <a:extLst/>
          </p:cNvPr>
          <p:cNvSpPr txBox="1"/>
          <p:nvPr/>
        </p:nvSpPr>
        <p:spPr>
          <a:xfrm>
            <a:off x="2428875" y="2857500"/>
            <a:ext cx="5143500" cy="830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solidFill>
                  <a:schemeClr val="bg1"/>
                </a:solidFill>
              </a:rPr>
              <a:t>Questions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179388" y="1609725"/>
            <a:ext cx="2832100" cy="4525963"/>
            <a:chOff x="-142289" y="0"/>
            <a:chExt cx="2832298" cy="4525963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2183" y="0"/>
              <a:ext cx="268782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-142289" y="720725"/>
              <a:ext cx="2687825" cy="1809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7584" tIns="227584" rIns="227584" bIns="227584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3200" dirty="0"/>
                <a:t>Economie</a:t>
              </a:r>
            </a:p>
          </p:txBody>
        </p:sp>
      </p:grpSp>
      <p:grpSp>
        <p:nvGrpSpPr>
          <p:cNvPr id="7" name="Groupe 6"/>
          <p:cNvGrpSpPr>
            <a:grpSpLocks/>
          </p:cNvGrpSpPr>
          <p:nvPr/>
        </p:nvGrpSpPr>
        <p:grpSpPr bwMode="auto">
          <a:xfrm>
            <a:off x="3260725" y="1609725"/>
            <a:ext cx="2711450" cy="4525963"/>
            <a:chOff x="-21802" y="0"/>
            <a:chExt cx="2711811" cy="4525963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2014" y="0"/>
              <a:ext cx="2687995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-21802" y="723900"/>
              <a:ext cx="2687996" cy="1809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7584" tIns="227584" rIns="227584" bIns="227584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3200" dirty="0"/>
                <a:t>Droit</a:t>
              </a:r>
            </a:p>
          </p:txBody>
        </p:sp>
      </p:grpSp>
      <p:grpSp>
        <p:nvGrpSpPr>
          <p:cNvPr id="10" name="Groupe 9"/>
          <p:cNvGrpSpPr>
            <a:grpSpLocks/>
          </p:cNvGrpSpPr>
          <p:nvPr/>
        </p:nvGrpSpPr>
        <p:grpSpPr bwMode="auto">
          <a:xfrm>
            <a:off x="6205538" y="1609725"/>
            <a:ext cx="2751137" cy="4525963"/>
            <a:chOff x="-61535" y="0"/>
            <a:chExt cx="2751544" cy="4525963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1974" y="0"/>
              <a:ext cx="2688035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-61535" y="720725"/>
              <a:ext cx="2688035" cy="1809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7584" tIns="227584" rIns="227584" bIns="227584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3200" dirty="0"/>
                <a:t>Management</a:t>
              </a:r>
            </a:p>
          </p:txBody>
        </p:sp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873500"/>
            <a:ext cx="860107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900113" y="5013325"/>
            <a:ext cx="777557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dirty="0"/>
              <a:t>Bloc n° 8 : Culture économique juridique et managériale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e 4"/>
          <p:cNvGrpSpPr>
            <a:grpSpLocks/>
          </p:cNvGrpSpPr>
          <p:nvPr/>
        </p:nvGrpSpPr>
        <p:grpSpPr bwMode="auto">
          <a:xfrm>
            <a:off x="684213" y="2924175"/>
            <a:ext cx="8180387" cy="1939925"/>
            <a:chOff x="567832" y="2148345"/>
            <a:chExt cx="8180632" cy="1938992"/>
          </a:xfrm>
        </p:grpSpPr>
        <p:sp>
          <p:nvSpPr>
            <p:cNvPr id="8196" name="ZoneTexte 1"/>
            <p:cNvSpPr txBox="1">
              <a:spLocks noChangeArrowheads="1"/>
            </p:cNvSpPr>
            <p:nvPr/>
          </p:nvSpPr>
          <p:spPr bwMode="auto">
            <a:xfrm>
              <a:off x="567832" y="2148345"/>
              <a:ext cx="2232249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fr-FR" altLang="fr-FR" b="1" dirty="0">
                  <a:solidFill>
                    <a:srgbClr val="FF0000"/>
                  </a:solidFill>
                </a:rPr>
                <a:t>Bloc n° 8 : </a:t>
              </a:r>
            </a:p>
            <a:p>
              <a:pPr algn="ctr"/>
              <a:r>
                <a:rPr lang="fr-FR" altLang="fr-FR" dirty="0"/>
                <a:t>Culture économique juridique et managériale</a:t>
              </a:r>
            </a:p>
          </p:txBody>
        </p:sp>
        <p:sp>
          <p:nvSpPr>
            <p:cNvPr id="3" name="Flèche droite 2"/>
            <p:cNvSpPr/>
            <p:nvPr/>
          </p:nvSpPr>
          <p:spPr>
            <a:xfrm>
              <a:off x="2820561" y="2852856"/>
              <a:ext cx="3456092" cy="5759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/>
                <a:t>1 bloc / 1 épreuve </a:t>
              </a:r>
            </a:p>
          </p:txBody>
        </p:sp>
        <p:sp>
          <p:nvSpPr>
            <p:cNvPr id="8198" name="ZoneTexte 3"/>
            <p:cNvSpPr txBox="1">
              <a:spLocks noChangeArrowheads="1"/>
            </p:cNvSpPr>
            <p:nvPr/>
          </p:nvSpPr>
          <p:spPr bwMode="auto">
            <a:xfrm>
              <a:off x="6300192" y="2148345"/>
              <a:ext cx="2448272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fr-FR" altLang="fr-FR" b="1" dirty="0">
                  <a:solidFill>
                    <a:srgbClr val="FF0000"/>
                  </a:solidFill>
                </a:rPr>
                <a:t>U3 :</a:t>
              </a:r>
            </a:p>
            <a:p>
              <a:pPr algn="ctr"/>
              <a:r>
                <a:rPr lang="fr-FR" altLang="fr-FR" dirty="0"/>
                <a:t>Culture économique juridique et managériale</a:t>
              </a:r>
            </a:p>
          </p:txBody>
        </p:sp>
      </p:grpSp>
      <p:sp>
        <p:nvSpPr>
          <p:cNvPr id="8195" name="ZoneTexte 5"/>
          <p:cNvSpPr txBox="1">
            <a:spLocks noChangeArrowheads="1"/>
          </p:cNvSpPr>
          <p:nvPr/>
        </p:nvSpPr>
        <p:spPr bwMode="auto">
          <a:xfrm>
            <a:off x="684213" y="1844675"/>
            <a:ext cx="799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/>
              <a:t>CEJM tronc commun transférable à d’autres BTS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"/>
          <p:cNvSpPr txBox="1">
            <a:spLocks noChangeArrowheads="1"/>
          </p:cNvSpPr>
          <p:nvPr/>
        </p:nvSpPr>
        <p:spPr bwMode="auto">
          <a:xfrm>
            <a:off x="684213" y="1277938"/>
            <a:ext cx="7991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/>
              <a:t>CEJM appliquée = spécifique à GTLA</a:t>
            </a:r>
          </a:p>
        </p:txBody>
      </p:sp>
      <p:sp>
        <p:nvSpPr>
          <p:cNvPr id="9219" name="ZoneTexte 3"/>
          <p:cNvSpPr txBox="1">
            <a:spLocks noChangeArrowheads="1"/>
          </p:cNvSpPr>
          <p:nvPr/>
        </p:nvSpPr>
        <p:spPr bwMode="auto">
          <a:xfrm>
            <a:off x="474818" y="4275931"/>
            <a:ext cx="3382962" cy="1570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dirty="0"/>
              <a:t>CEJM appliquée = des savoirs au service de la construction de la professionnalité</a:t>
            </a:r>
          </a:p>
        </p:txBody>
      </p:sp>
      <p:sp>
        <p:nvSpPr>
          <p:cNvPr id="9220" name="ZoneTexte 4"/>
          <p:cNvSpPr txBox="1">
            <a:spLocks noChangeArrowheads="1"/>
          </p:cNvSpPr>
          <p:nvPr/>
        </p:nvSpPr>
        <p:spPr bwMode="auto">
          <a:xfrm>
            <a:off x="468314" y="2096453"/>
            <a:ext cx="3382962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Des savoirs CEJM intégrés dans 4 blocs professionnels</a:t>
            </a:r>
          </a:p>
        </p:txBody>
      </p:sp>
      <p:sp>
        <p:nvSpPr>
          <p:cNvPr id="9221" name="ZoneTexte 6"/>
          <p:cNvSpPr txBox="1">
            <a:spLocks noChangeArrowheads="1"/>
          </p:cNvSpPr>
          <p:nvPr/>
        </p:nvSpPr>
        <p:spPr bwMode="auto">
          <a:xfrm>
            <a:off x="5508625" y="1890713"/>
            <a:ext cx="3384550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U4 : Mise en œuvre d’opérations de TPL</a:t>
            </a:r>
          </a:p>
        </p:txBody>
      </p:sp>
      <p:sp>
        <p:nvSpPr>
          <p:cNvPr id="9222" name="ZoneTexte 7"/>
          <p:cNvSpPr txBox="1">
            <a:spLocks noChangeArrowheads="1"/>
          </p:cNvSpPr>
          <p:nvPr/>
        </p:nvSpPr>
        <p:spPr bwMode="auto">
          <a:xfrm>
            <a:off x="5508625" y="2895600"/>
            <a:ext cx="3384550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U51 : Conception d’opérations de TPL</a:t>
            </a:r>
          </a:p>
        </p:txBody>
      </p:sp>
      <p:sp>
        <p:nvSpPr>
          <p:cNvPr id="9223" name="ZoneTexte 8"/>
          <p:cNvSpPr txBox="1">
            <a:spLocks noChangeArrowheads="1"/>
          </p:cNvSpPr>
          <p:nvPr/>
        </p:nvSpPr>
        <p:spPr bwMode="auto">
          <a:xfrm>
            <a:off x="5508625" y="3860800"/>
            <a:ext cx="338455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U52 : Analyse de la performance d’une activité de TPL</a:t>
            </a:r>
          </a:p>
        </p:txBody>
      </p:sp>
      <p:sp>
        <p:nvSpPr>
          <p:cNvPr id="9224" name="ZoneTexte 9"/>
          <p:cNvSpPr txBox="1">
            <a:spLocks noChangeArrowheads="1"/>
          </p:cNvSpPr>
          <p:nvPr/>
        </p:nvSpPr>
        <p:spPr bwMode="auto">
          <a:xfrm>
            <a:off x="5508625" y="5205413"/>
            <a:ext cx="338455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U6 : Pérennisation et développement de l’activité de TPL</a:t>
            </a:r>
          </a:p>
        </p:txBody>
      </p:sp>
      <p:sp>
        <p:nvSpPr>
          <p:cNvPr id="11" name="Accolade fermante 10"/>
          <p:cNvSpPr/>
          <p:nvPr/>
        </p:nvSpPr>
        <p:spPr>
          <a:xfrm>
            <a:off x="4427538" y="1890713"/>
            <a:ext cx="504825" cy="4275137"/>
          </a:xfrm>
          <a:prstGeom prst="rightBrac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500034" y="1928802"/>
          <a:ext cx="8215339" cy="4288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608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5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4288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98738"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T="45715" marB="4571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</a:t>
                      </a:r>
                      <a:r>
                        <a:rPr lang="fr-FR" sz="1800" baseline="30000" dirty="0"/>
                        <a:t>ère</a:t>
                      </a:r>
                      <a:r>
                        <a:rPr lang="fr-FR" sz="1800" dirty="0"/>
                        <a:t> année</a:t>
                      </a: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2</a:t>
                      </a:r>
                      <a:r>
                        <a:rPr lang="fr-FR" sz="1800" baseline="30000" dirty="0"/>
                        <a:t>ème</a:t>
                      </a:r>
                      <a:r>
                        <a:rPr lang="fr-FR" sz="1800" dirty="0"/>
                        <a:t> année</a:t>
                      </a: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5894">
                <a:tc>
                  <a:txBody>
                    <a:bodyPr/>
                    <a:lstStyle/>
                    <a:p>
                      <a:r>
                        <a:rPr lang="fr-FR" sz="1800" dirty="0"/>
                        <a:t>Enseignements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Horaire hebdo.</a:t>
                      </a:r>
                    </a:p>
                    <a:p>
                      <a:r>
                        <a:rPr lang="fr-FR" sz="1800" dirty="0"/>
                        <a:t>division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Horaire annuel</a:t>
                      </a:r>
                    </a:p>
                    <a:p>
                      <a:r>
                        <a:rPr lang="fr-FR" sz="1800" dirty="0"/>
                        <a:t>étudiant</a:t>
                      </a:r>
                    </a:p>
                    <a:p>
                      <a:endParaRPr lang="fr-FR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Horaire hebdo.</a:t>
                      </a:r>
                    </a:p>
                    <a:p>
                      <a:r>
                        <a:rPr lang="fr-FR" sz="1600" dirty="0"/>
                        <a:t>division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Horaire annuel</a:t>
                      </a:r>
                    </a:p>
                    <a:p>
                      <a:r>
                        <a:rPr lang="fr-FR" sz="1600" dirty="0"/>
                        <a:t>étudiant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9127">
                <a:tc>
                  <a:txBody>
                    <a:bodyPr/>
                    <a:lstStyle/>
                    <a:p>
                      <a:r>
                        <a:rPr lang="fr-FR" sz="1800" dirty="0"/>
                        <a:t>CEJM 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4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144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4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144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8554">
                <a:tc>
                  <a:txBody>
                    <a:bodyPr/>
                    <a:lstStyle/>
                    <a:p>
                      <a:r>
                        <a:rPr lang="fr-FR" sz="1800" dirty="0"/>
                        <a:t>CEJM appliquée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2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72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2 </a:t>
                      </a:r>
                      <a:r>
                        <a:rPr lang="fr-FR" sz="1800" baseline="30000" dirty="0"/>
                        <a:t>(1)</a:t>
                      </a:r>
                    </a:p>
                    <a:p>
                      <a:pPr algn="ctr"/>
                      <a:endParaRPr lang="fr-FR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72 </a:t>
                      </a:r>
                      <a:r>
                        <a:rPr lang="fr-FR" sz="1800" baseline="30000" dirty="0"/>
                        <a:t>(1)</a:t>
                      </a:r>
                    </a:p>
                    <a:p>
                      <a:pPr algn="ctr"/>
                      <a:endParaRPr lang="fr-FR" sz="1800" baseline="30000" dirty="0"/>
                    </a:p>
                  </a:txBody>
                  <a:tcPr marT="45715" marB="45715"/>
                </a:tc>
                <a:tc row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800" baseline="30000" dirty="0"/>
                        <a:t>(1) </a:t>
                      </a:r>
                      <a:r>
                        <a:rPr lang="fr-FR" sz="1800" dirty="0"/>
                        <a:t>½ des heures en 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dirty="0" err="1"/>
                        <a:t>co</a:t>
                      </a:r>
                      <a:r>
                        <a:rPr lang="fr-FR" sz="1800" dirty="0"/>
                        <a:t>-enseignement : CEJM appliquée + enseignement professionnel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dirty="0"/>
                        <a:t>3h professeur / semaine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94680">
                <a:tc>
                  <a:txBody>
                    <a:bodyPr/>
                    <a:lstStyle/>
                    <a:p>
                      <a:r>
                        <a:rPr lang="fr-FR" sz="1800" dirty="0"/>
                        <a:t>Pérennisation &amp; développement</a:t>
                      </a:r>
                      <a:r>
                        <a:rPr lang="fr-FR" sz="1800" baseline="0" dirty="0"/>
                        <a:t> activité TPL</a:t>
                      </a:r>
                      <a:endParaRPr lang="fr-FR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2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72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2 </a:t>
                      </a:r>
                      <a:r>
                        <a:rPr lang="fr-FR" sz="1800" baseline="30000" dirty="0"/>
                        <a:t>(1)</a:t>
                      </a:r>
                    </a:p>
                    <a:p>
                      <a:pPr algn="ctr"/>
                      <a:endParaRPr lang="fr-FR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72 </a:t>
                      </a:r>
                      <a:r>
                        <a:rPr lang="fr-FR" sz="1800" baseline="30000" dirty="0"/>
                        <a:t>(1)</a:t>
                      </a:r>
                    </a:p>
                  </a:txBody>
                  <a:tcPr marT="45715" marB="45715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000100" y="1344027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3200" dirty="0">
                <a:solidFill>
                  <a:prstClr val="black"/>
                </a:solidFill>
                <a:latin typeface="Calibri"/>
                <a:cs typeface="+mn-cs"/>
              </a:rPr>
              <a:t>Grille horaire CEJM &amp; CEJM appliquée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6">
            <a:extLst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3026"/>
              </p:ext>
            </p:extLst>
          </p:nvPr>
        </p:nvGraphicFramePr>
        <p:xfrm>
          <a:off x="611560" y="198884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1" name="ZoneTexte 2"/>
          <p:cNvSpPr txBox="1">
            <a:spLocks noChangeArrowheads="1"/>
          </p:cNvSpPr>
          <p:nvPr/>
        </p:nvSpPr>
        <p:spPr bwMode="auto">
          <a:xfrm>
            <a:off x="1116013" y="981075"/>
            <a:ext cx="8027987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Bloc n°8 : Culture économique juridique et managériale</a:t>
            </a:r>
          </a:p>
          <a:p>
            <a:pPr algn="ctr"/>
            <a:r>
              <a:rPr lang="fr-FR" altLang="fr-FR"/>
              <a:t> Tronc commun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>
            <a:extLst>
              <a:ext uri="{FF2B5EF4-FFF2-40B4-BE49-F238E27FC236}">
                <a16:creationId xmlns="" xmlns:a16="http://schemas.microsoft.com/office/drawing/2014/main" id="{E697B172-BB03-472B-A0D7-D7E125230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188" y="3430588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Les différents thèmes 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de 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CEJM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oupe 25">
            <a:extLst>
              <a:ext uri="{FF2B5EF4-FFF2-40B4-BE49-F238E27FC236}">
                <a16:creationId xmlns="" xmlns:a16="http://schemas.microsoft.com/office/drawing/2014/main" id="{F346E69A-CDA6-446C-B0C5-06448232980F}"/>
              </a:ext>
            </a:extLst>
          </p:cNvPr>
          <p:cNvGrpSpPr>
            <a:grpSpLocks/>
          </p:cNvGrpSpPr>
          <p:nvPr/>
        </p:nvGrpSpPr>
        <p:grpSpPr bwMode="auto">
          <a:xfrm>
            <a:off x="3643313" y="4929188"/>
            <a:ext cx="2357437" cy="1246187"/>
            <a:chOff x="3571867" y="5141914"/>
            <a:chExt cx="2357455" cy="1246935"/>
          </a:xfrm>
        </p:grpSpPr>
        <p:sp>
          <p:nvSpPr>
            <p:cNvPr id="8" name="Oval 5">
              <a:extLst>
                <a:ext uri="{FF2B5EF4-FFF2-40B4-BE49-F238E27FC236}">
                  <a16:creationId xmlns="" xmlns:a16="http://schemas.microsoft.com/office/drawing/2014/main" id="{D9710588-54DD-44E3-AED6-D6CE4A89A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7693" y="5141914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19" name="Rectangle 11">
              <a:extLst>
                <a:ext uri="{FF2B5EF4-FFF2-40B4-BE49-F238E27FC236}">
                  <a16:creationId xmlns="" xmlns:a16="http://schemas.microsoft.com/office/drawing/2014/main" id="{FAA606EE-43CC-4299-BAF0-CDBF1C30C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1867" y="5558089"/>
              <a:ext cx="2357455" cy="830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4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L’impact du numérique sur la vie de l’entreprise</a:t>
              </a:r>
            </a:p>
          </p:txBody>
        </p:sp>
      </p:grpSp>
      <p:grpSp>
        <p:nvGrpSpPr>
          <p:cNvPr id="3" name="Groupe 22">
            <a:extLst>
              <a:ext uri="{FF2B5EF4-FFF2-40B4-BE49-F238E27FC236}">
                <a16:creationId xmlns="" xmlns:a16="http://schemas.microsoft.com/office/drawing/2014/main" id="{BBAE4541-4072-4B1B-8748-C3D6B5FA34D2}"/>
              </a:ext>
            </a:extLst>
          </p:cNvPr>
          <p:cNvGrpSpPr>
            <a:grpSpLocks/>
          </p:cNvGrpSpPr>
          <p:nvPr/>
        </p:nvGrpSpPr>
        <p:grpSpPr bwMode="auto">
          <a:xfrm>
            <a:off x="3214688" y="2357438"/>
            <a:ext cx="2714625" cy="1144587"/>
            <a:chOff x="3214678" y="2571744"/>
            <a:chExt cx="2714662" cy="1144595"/>
          </a:xfrm>
          <a:solidFill>
            <a:srgbClr val="FDEB67"/>
          </a:solidFill>
        </p:grpSpPr>
        <p:sp>
          <p:nvSpPr>
            <p:cNvPr id="3090" name="Oval 6">
              <a:extLst>
                <a:ext uri="{FF2B5EF4-FFF2-40B4-BE49-F238E27FC236}">
                  <a16:creationId xmlns="" xmlns:a16="http://schemas.microsoft.com/office/drawing/2014/main" id="{7D6976BA-3967-40B7-BD62-D321021D0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538" y="3500439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fr-FR">
                <a:latin typeface="Arial" charset="0"/>
                <a:cs typeface="Arial" charset="0"/>
              </a:endParaRPr>
            </a:p>
          </p:txBody>
        </p:sp>
        <p:sp>
          <p:nvSpPr>
            <p:cNvPr id="43020" name="Rectangle 12">
              <a:extLst>
                <a:ext uri="{FF2B5EF4-FFF2-40B4-BE49-F238E27FC236}">
                  <a16:creationId xmlns="" xmlns:a16="http://schemas.microsoft.com/office/drawing/2014/main" id="{A864A0DA-17CB-443F-8BC2-92269DF2E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678" y="2571744"/>
              <a:ext cx="2714662" cy="83026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1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L’intégration de l’entreprise dans son environnement</a:t>
              </a:r>
            </a:p>
          </p:txBody>
        </p:sp>
      </p:grpSp>
      <p:grpSp>
        <p:nvGrpSpPr>
          <p:cNvPr id="4" name="Groupe 23">
            <a:extLst>
              <a:ext uri="{FF2B5EF4-FFF2-40B4-BE49-F238E27FC236}">
                <a16:creationId xmlns="" xmlns:a16="http://schemas.microsoft.com/office/drawing/2014/main" id="{0433F35C-D46A-41C6-BBCD-D3387B4A6788}"/>
              </a:ext>
            </a:extLst>
          </p:cNvPr>
          <p:cNvGrpSpPr>
            <a:grpSpLocks/>
          </p:cNvGrpSpPr>
          <p:nvPr/>
        </p:nvGrpSpPr>
        <p:grpSpPr bwMode="auto">
          <a:xfrm>
            <a:off x="6000750" y="2786063"/>
            <a:ext cx="2590800" cy="1073150"/>
            <a:chOff x="6403980" y="3213101"/>
            <a:chExt cx="2590801" cy="1073162"/>
          </a:xfrm>
        </p:grpSpPr>
        <p:sp>
          <p:nvSpPr>
            <p:cNvPr id="3088" name="Oval 7">
              <a:extLst>
                <a:ext uri="{FF2B5EF4-FFF2-40B4-BE49-F238E27FC236}">
                  <a16:creationId xmlns="" xmlns:a16="http://schemas.microsoft.com/office/drawing/2014/main" id="{1AAD9A89-1EE2-4ABA-9EDF-6530442FB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3980" y="4070363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21" name="Rectangle 13">
              <a:extLst>
                <a:ext uri="{FF2B5EF4-FFF2-40B4-BE49-F238E27FC236}">
                  <a16:creationId xmlns="" xmlns:a16="http://schemas.microsoft.com/office/drawing/2014/main" id="{EF9BE62A-ADC5-4488-84D1-33980F76F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9730" y="3213101"/>
              <a:ext cx="2305051" cy="83027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2</a:t>
              </a: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La régulation de l’activité économique</a:t>
              </a:r>
            </a:p>
          </p:txBody>
        </p:sp>
      </p:grpSp>
      <p:grpSp>
        <p:nvGrpSpPr>
          <p:cNvPr id="5" name="Groupe 24">
            <a:extLst>
              <a:ext uri="{FF2B5EF4-FFF2-40B4-BE49-F238E27FC236}">
                <a16:creationId xmlns="" xmlns:a16="http://schemas.microsoft.com/office/drawing/2014/main" id="{188D7D46-5442-425B-B17A-A79D21E6F6DE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4643438"/>
            <a:ext cx="2787650" cy="973137"/>
            <a:chOff x="2838454" y="4927611"/>
            <a:chExt cx="2787668" cy="973879"/>
          </a:xfrm>
        </p:grpSpPr>
        <p:sp>
          <p:nvSpPr>
            <p:cNvPr id="3086" name="Oval 4">
              <a:extLst>
                <a:ext uri="{FF2B5EF4-FFF2-40B4-BE49-F238E27FC236}">
                  <a16:creationId xmlns="" xmlns:a16="http://schemas.microsoft.com/office/drawing/2014/main" id="{D4310C6C-94CB-44A6-915E-98CCA49F8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22" y="4927611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22" name="Rectangle 14">
              <a:extLst>
                <a:ext uri="{FF2B5EF4-FFF2-40B4-BE49-F238E27FC236}">
                  <a16:creationId xmlns="" xmlns:a16="http://schemas.microsoft.com/office/drawing/2014/main" id="{09CE0752-01FD-4CDC-9D1E-AC3FBF40F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454" y="5070595"/>
              <a:ext cx="2305065" cy="8308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5</a:t>
              </a:r>
            </a:p>
            <a:p>
              <a:pPr algn="ctr"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  <a:r>
                <a:rPr lang="fr-FR" sz="1600" dirty="0">
                  <a:latin typeface="Arial" charset="0"/>
                  <a:cs typeface="Arial" charset="0"/>
                </a:rPr>
                <a:t>Les mutations du travail</a:t>
              </a:r>
            </a:p>
          </p:txBody>
        </p:sp>
      </p:grpSp>
      <p:grpSp>
        <p:nvGrpSpPr>
          <p:cNvPr id="6" name="Groupe 24">
            <a:extLst>
              <a:ext uri="{FF2B5EF4-FFF2-40B4-BE49-F238E27FC236}">
                <a16:creationId xmlns="" xmlns:a16="http://schemas.microsoft.com/office/drawing/2014/main" id="{9EDE28AF-61AD-48F8-9602-B573F7F97BDC}"/>
              </a:ext>
            </a:extLst>
          </p:cNvPr>
          <p:cNvGrpSpPr>
            <a:grpSpLocks/>
          </p:cNvGrpSpPr>
          <p:nvPr/>
        </p:nvGrpSpPr>
        <p:grpSpPr bwMode="auto">
          <a:xfrm>
            <a:off x="6000750" y="4500563"/>
            <a:ext cx="2857500" cy="901700"/>
            <a:chOff x="5857882" y="4786251"/>
            <a:chExt cx="2857523" cy="903234"/>
          </a:xfrm>
        </p:grpSpPr>
        <p:sp>
          <p:nvSpPr>
            <p:cNvPr id="3084" name="Oval 8">
              <a:extLst>
                <a:ext uri="{FF2B5EF4-FFF2-40B4-BE49-F238E27FC236}">
                  <a16:creationId xmlns="" xmlns:a16="http://schemas.microsoft.com/office/drawing/2014/main" id="{511E1C00-F1A4-4693-9F9C-7A30C2F2E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7882" y="4786251"/>
              <a:ext cx="215900" cy="215899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3023" name="Rectangle 15">
              <a:extLst>
                <a:ext uri="{FF2B5EF4-FFF2-40B4-BE49-F238E27FC236}">
                  <a16:creationId xmlns="" xmlns:a16="http://schemas.microsoft.com/office/drawing/2014/main" id="{343DB962-4393-4198-92CD-8991C4D0A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87" y="4857810"/>
              <a:ext cx="2286018" cy="8316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3</a:t>
              </a:r>
              <a:r>
                <a:rPr lang="fr-FR" sz="1600" b="1" dirty="0">
                  <a:latin typeface="Arial" charset="0"/>
                  <a:cs typeface="Arial" charset="0"/>
                </a:rPr>
                <a:t> </a:t>
              </a:r>
              <a:r>
                <a:rPr lang="fr-FR" sz="1600" dirty="0">
                  <a:latin typeface="Arial" charset="0"/>
                  <a:cs typeface="Arial" charset="0"/>
                </a:rPr>
                <a:t>L’organisation de l’activité de l’entreprise</a:t>
              </a:r>
            </a:p>
          </p:txBody>
        </p:sp>
      </p:grpSp>
      <p:grpSp>
        <p:nvGrpSpPr>
          <p:cNvPr id="7" name="Groupe 29">
            <a:extLst>
              <a:ext uri="{FF2B5EF4-FFF2-40B4-BE49-F238E27FC236}">
                <a16:creationId xmlns="" xmlns:a16="http://schemas.microsoft.com/office/drawing/2014/main" id="{B14969DF-4B05-44C6-90FE-3DAD95E02DB7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2857500"/>
            <a:ext cx="2930525" cy="930275"/>
            <a:chOff x="214281" y="4143037"/>
            <a:chExt cx="2930562" cy="930849"/>
          </a:xfrm>
        </p:grpSpPr>
        <p:sp>
          <p:nvSpPr>
            <p:cNvPr id="3082" name="Oval 10">
              <a:extLst>
                <a:ext uri="{FF2B5EF4-FFF2-40B4-BE49-F238E27FC236}">
                  <a16:creationId xmlns="" xmlns:a16="http://schemas.microsoft.com/office/drawing/2014/main" id="{A50F4AC9-7D78-405E-8065-861B0E21D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43" y="4857986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20" name="Rectangle 12">
              <a:extLst>
                <a:ext uri="{FF2B5EF4-FFF2-40B4-BE49-F238E27FC236}">
                  <a16:creationId xmlns="" xmlns:a16="http://schemas.microsoft.com/office/drawing/2014/main" id="{C3D7E0FC-4F56-475D-8D80-CD66B9590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81" y="4143037"/>
              <a:ext cx="2428906" cy="8323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Thème 6</a:t>
              </a:r>
              <a:endParaRPr lang="fr-FR" sz="1600" b="1" dirty="0"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fr-FR" sz="1600" dirty="0">
                  <a:latin typeface="Arial" charset="0"/>
                  <a:cs typeface="Arial" charset="0"/>
                </a:rPr>
                <a:t>Les choix stratégiques de l’entreprise </a:t>
              </a:r>
            </a:p>
          </p:txBody>
        </p:sp>
      </p:grpSp>
      <p:sp>
        <p:nvSpPr>
          <p:cNvPr id="35" name="Text Box 4">
            <a:extLst>
              <a:ext uri="{FF2B5EF4-FFF2-40B4-BE49-F238E27FC236}">
                <a16:creationId xmlns="" xmlns:a16="http://schemas.microsoft.com/office/drawing/2014/main" id="{C5E9C36B-427C-40C5-B3FD-DD15ED9EC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357313"/>
            <a:ext cx="871537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latin typeface="Arial" charset="0"/>
                <a:cs typeface="Arial" charset="0"/>
              </a:rPr>
              <a:t>Les différents thèmes abordés en CEJMA à partir de CEJM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="" xmlns:a16="http://schemas.microsoft.com/office/drawing/2014/main" id="{CE1A0BB5-F9C0-4174-A4F8-BF7651330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752114"/>
              </p:ext>
            </p:extLst>
          </p:nvPr>
        </p:nvGraphicFramePr>
        <p:xfrm>
          <a:off x="357188" y="2105025"/>
          <a:ext cx="8429625" cy="4296915"/>
        </p:xfrm>
        <a:graphic>
          <a:graphicData uri="http://schemas.openxmlformats.org/drawingml/2006/table">
            <a:tbl>
              <a:tblPr/>
              <a:tblGrid>
                <a:gridCol w="25944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626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725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0509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Thème 1 : L’intégration de l’entreprise dans son environnement</a:t>
                      </a:r>
                      <a:endParaRPr lang="fr-FR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Quelles sont les relations de l’entreprise avec les différents acteurs de son environnement, quelle est leur nature et comment l'entreprise peut-elle les stabiliser ?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01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Economie</a:t>
                      </a:r>
                      <a:endParaRPr lang="fr-FR" sz="16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Droit</a:t>
                      </a:r>
                      <a:endParaRPr lang="fr-FR" sz="16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Management</a:t>
                      </a:r>
                      <a:endParaRPr lang="fr-FR" sz="16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09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Comment s’établissent les relations entre l’entreprise et son environnement  éco. ?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i="1" kern="150" dirty="0">
                          <a:solidFill>
                            <a:srgbClr val="00B05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Comment les contrats sécurisent-ils les relations entre l’entreprise et ses partenaires ?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i="1" kern="150" dirty="0">
                          <a:solidFill>
                            <a:srgbClr val="00B0F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De quelle manière l’entreprise s’inscrit-elle dans son environnement ?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17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890395" algn="l"/>
                        </a:tabLst>
                      </a:pPr>
                      <a:r>
                        <a:rPr lang="fr-FR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COMPÉTENCES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54121">
                <a:tc>
                  <a:txBody>
                    <a:bodyPr/>
                    <a:lstStyle/>
                    <a:p>
                      <a:pPr marL="180975" indent="-180975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Identifier les principaux agents économiques en relation avec l’entreprise et leurs rôles 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80975" indent="-180975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Présenter le fonctionnement des marchés sur lesquels intervient l’entreprise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80975" indent="-180975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Repérer les externalités 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i="0" kern="150" dirty="0">
                          <a:solidFill>
                            <a:srgbClr val="00B05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Qualifier une situation précontractuelle et repérer le processus de formation d’un contrat</a:t>
                      </a:r>
                    </a:p>
                    <a:p>
                      <a:pPr marL="180975" indent="-180975" algn="l" defTabSz="914400" rtl="0" eaLnBrk="1" fontAlgn="base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FR" sz="1400" i="0" kern="150" dirty="0">
                          <a:solidFill>
                            <a:srgbClr val="00B05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Analyser et évaluer les conditions de la validité, les clauses et les effets juridiques d’un contrat</a:t>
                      </a:r>
                    </a:p>
                  </a:txBody>
                  <a:tcPr marL="62791" marR="62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00B0F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Identifier les finalités de l’entreprise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80975" indent="-1809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00B0F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Caractériser les différentes parties prenantes de l’entreprise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80975" indent="-1809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00B0F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Caractériser les étapes de création d’une entreprise 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80975" indent="-1809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00B0F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Distinguer une démarche entrepreneuriale de managériale</a:t>
                      </a:r>
                    </a:p>
                    <a:p>
                      <a:pPr marL="180975" indent="-1809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890395" algn="l"/>
                        </a:tabLst>
                      </a:pPr>
                      <a:r>
                        <a:rPr lang="fr-FR" sz="1400" dirty="0">
                          <a:solidFill>
                            <a:srgbClr val="00B0F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……</a:t>
                      </a:r>
                      <a:endParaRPr lang="fr-F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791" marR="62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 Box 4">
            <a:extLst>
              <a:ext uri="{FF2B5EF4-FFF2-40B4-BE49-F238E27FC236}">
                <a16:creationId xmlns="" xmlns:a16="http://schemas.microsoft.com/office/drawing/2014/main" id="{07161F29-7E7F-44D7-AF76-0FEE23027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357313"/>
            <a:ext cx="8715375" cy="57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latin typeface="Arial" charset="0"/>
                <a:cs typeface="Arial" charset="0"/>
              </a:rPr>
              <a:t>Problématisation CEJM</a:t>
            </a:r>
          </a:p>
        </p:txBody>
      </p:sp>
      <p:sp>
        <p:nvSpPr>
          <p:cNvPr id="4" name="Ellipse 3"/>
          <p:cNvSpPr/>
          <p:nvPr/>
        </p:nvSpPr>
        <p:spPr>
          <a:xfrm>
            <a:off x="22880" y="2669356"/>
            <a:ext cx="2989535" cy="39090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="" xmlns:a16="http://schemas.microsoft.com/office/drawing/2014/main" id="{64CC9117-0386-4498-8559-4E6880D65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317625"/>
            <a:ext cx="8358188" cy="468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err="1">
                <a:latin typeface="Arial" charset="0"/>
                <a:cs typeface="Arial" charset="0"/>
              </a:rPr>
              <a:t>CEJMa</a:t>
            </a:r>
            <a:r>
              <a:rPr lang="fr-FR" b="1" dirty="0">
                <a:latin typeface="Arial" charset="0"/>
                <a:cs typeface="Arial" charset="0"/>
              </a:rPr>
              <a:t> ….liens CEJM / Enseignements professionnels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785926"/>
            <a:ext cx="82867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2613</TotalTime>
  <Words>707</Words>
  <Application>Microsoft Office PowerPoint</Application>
  <PresentationFormat>Affichage à l'écran (4:3)</PresentationFormat>
  <Paragraphs>194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SimSun</vt:lpstr>
      <vt:lpstr>Arial</vt:lpstr>
      <vt:lpstr>Arial Black</vt:lpstr>
      <vt:lpstr>Calibri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kiki</dc:creator>
  <cp:lastModifiedBy>prof</cp:lastModifiedBy>
  <cp:revision>475</cp:revision>
  <cp:lastPrinted>2019-03-11T16:33:04Z</cp:lastPrinted>
  <dcterms:created xsi:type="dcterms:W3CDTF">2010-02-26T09:36:43Z</dcterms:created>
  <dcterms:modified xsi:type="dcterms:W3CDTF">2019-03-23T10:54:29Z</dcterms:modified>
</cp:coreProperties>
</file>