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7"/>
  </p:notesMasterIdLst>
  <p:handoutMasterIdLst>
    <p:handoutMasterId r:id="rId18"/>
  </p:handoutMasterIdLst>
  <p:sldIdLst>
    <p:sldId id="324" r:id="rId2"/>
    <p:sldId id="346" r:id="rId3"/>
    <p:sldId id="344" r:id="rId4"/>
    <p:sldId id="347" r:id="rId5"/>
    <p:sldId id="343" r:id="rId6"/>
    <p:sldId id="330" r:id="rId7"/>
    <p:sldId id="340" r:id="rId8"/>
    <p:sldId id="332" r:id="rId9"/>
    <p:sldId id="336" r:id="rId10"/>
    <p:sldId id="335" r:id="rId11"/>
    <p:sldId id="337" r:id="rId12"/>
    <p:sldId id="338" r:id="rId13"/>
    <p:sldId id="341" r:id="rId14"/>
    <p:sldId id="342" r:id="rId15"/>
    <p:sldId id="326" r:id="rId1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FDDDB9"/>
    <a:srgbClr val="FBAB53"/>
    <a:srgbClr val="FF572F"/>
    <a:srgbClr val="F08106"/>
    <a:srgbClr val="FDEB67"/>
    <a:srgbClr val="1D457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88667" autoAdjust="0"/>
  </p:normalViewPr>
  <p:slideViewPr>
    <p:cSldViewPr>
      <p:cViewPr varScale="1">
        <p:scale>
          <a:sx n="62" d="100"/>
          <a:sy n="62" d="100"/>
        </p:scale>
        <p:origin x="15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FE669-442A-4723-AF9F-CE9ABA433C6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658A0AE-4F6F-4125-9102-C6F227234005}">
      <dgm:prSet phldrT="[Texte]"/>
      <dgm:spPr/>
      <dgm:t>
        <a:bodyPr/>
        <a:lstStyle/>
        <a:p>
          <a:r>
            <a:rPr lang="fr-FR" dirty="0" smtClean="0"/>
            <a:t>Gestion de projet</a:t>
          </a:r>
          <a:endParaRPr lang="fr-FR" dirty="0"/>
        </a:p>
      </dgm:t>
    </dgm:pt>
    <dgm:pt modelId="{511AEC47-1172-4F4E-A970-7086E41FD23C}" type="parTrans" cxnId="{F6377C17-2223-4CC3-8D6C-410CCF85AD26}">
      <dgm:prSet/>
      <dgm:spPr/>
      <dgm:t>
        <a:bodyPr/>
        <a:lstStyle/>
        <a:p>
          <a:endParaRPr lang="fr-FR"/>
        </a:p>
      </dgm:t>
    </dgm:pt>
    <dgm:pt modelId="{08630718-FCA2-4C6A-AB5F-07BFA5833DB1}" type="sibTrans" cxnId="{F6377C17-2223-4CC3-8D6C-410CCF85AD26}">
      <dgm:prSet/>
      <dgm:spPr/>
      <dgm:t>
        <a:bodyPr/>
        <a:lstStyle/>
        <a:p>
          <a:endParaRPr lang="fr-FR"/>
        </a:p>
      </dgm:t>
    </dgm:pt>
    <dgm:pt modelId="{566696F7-C942-430D-986E-D967226BCDA5}">
      <dgm:prSet phldrT="[Texte]"/>
      <dgm:spPr/>
      <dgm:t>
        <a:bodyPr/>
        <a:lstStyle/>
        <a:p>
          <a:r>
            <a:rPr lang="fr-FR" b="1" dirty="0" smtClean="0"/>
            <a:t>Organisation</a:t>
          </a:r>
          <a:endParaRPr lang="fr-FR" b="1" dirty="0"/>
        </a:p>
      </dgm:t>
    </dgm:pt>
    <dgm:pt modelId="{FA16123B-26A8-4EDE-9459-E90B9C58A7ED}" type="parTrans" cxnId="{A2CAB79C-AB54-4CE7-BD05-8F0E6390C097}">
      <dgm:prSet/>
      <dgm:spPr/>
      <dgm:t>
        <a:bodyPr/>
        <a:lstStyle/>
        <a:p>
          <a:endParaRPr lang="fr-FR"/>
        </a:p>
      </dgm:t>
    </dgm:pt>
    <dgm:pt modelId="{00E1A838-A984-41C3-BB84-73D6E14682C8}" type="sibTrans" cxnId="{A2CAB79C-AB54-4CE7-BD05-8F0E6390C097}">
      <dgm:prSet/>
      <dgm:spPr/>
      <dgm:t>
        <a:bodyPr/>
        <a:lstStyle/>
        <a:p>
          <a:endParaRPr lang="fr-FR"/>
        </a:p>
      </dgm:t>
    </dgm:pt>
    <dgm:pt modelId="{18F54D14-0F13-4527-9876-443122F92B7C}">
      <dgm:prSet phldrT="[Texte]"/>
      <dgm:spPr/>
      <dgm:t>
        <a:bodyPr/>
        <a:lstStyle/>
        <a:p>
          <a:r>
            <a:rPr lang="fr-FR" b="1" dirty="0" smtClean="0"/>
            <a:t>Commerciale</a:t>
          </a:r>
          <a:endParaRPr lang="fr-FR" b="1" dirty="0"/>
        </a:p>
      </dgm:t>
    </dgm:pt>
    <dgm:pt modelId="{9723EA2B-8F7C-4AC2-9067-3DBFF0F66B00}" type="parTrans" cxnId="{9C703ACD-6104-4A5D-93A3-BB7BF42C8395}">
      <dgm:prSet/>
      <dgm:spPr/>
      <dgm:t>
        <a:bodyPr/>
        <a:lstStyle/>
        <a:p>
          <a:endParaRPr lang="fr-FR"/>
        </a:p>
      </dgm:t>
    </dgm:pt>
    <dgm:pt modelId="{00633E34-514B-4FF2-8BDD-B79C08C632EB}" type="sibTrans" cxnId="{9C703ACD-6104-4A5D-93A3-BB7BF42C8395}">
      <dgm:prSet/>
      <dgm:spPr/>
      <dgm:t>
        <a:bodyPr/>
        <a:lstStyle/>
        <a:p>
          <a:endParaRPr lang="fr-FR"/>
        </a:p>
      </dgm:t>
    </dgm:pt>
    <dgm:pt modelId="{356F9746-7F7D-4914-818E-6C0AC04E4180}">
      <dgm:prSet phldrT="[Texte]"/>
      <dgm:spPr/>
      <dgm:t>
        <a:bodyPr/>
        <a:lstStyle/>
        <a:p>
          <a:r>
            <a:rPr lang="fr-FR" b="1" dirty="0" smtClean="0"/>
            <a:t>Potentiel</a:t>
          </a:r>
          <a:r>
            <a:rPr lang="fr-FR" dirty="0" smtClean="0"/>
            <a:t> </a:t>
          </a:r>
          <a:r>
            <a:rPr lang="fr-FR" b="1" dirty="0" smtClean="0"/>
            <a:t>humain</a:t>
          </a:r>
          <a:endParaRPr lang="fr-FR" b="1" dirty="0"/>
        </a:p>
      </dgm:t>
    </dgm:pt>
    <dgm:pt modelId="{8A936906-8AB9-408E-BA56-5842134D9898}" type="parTrans" cxnId="{38ADFA44-5D2B-466E-A93B-AC9B4A199008}">
      <dgm:prSet/>
      <dgm:spPr/>
      <dgm:t>
        <a:bodyPr/>
        <a:lstStyle/>
        <a:p>
          <a:endParaRPr lang="fr-FR"/>
        </a:p>
      </dgm:t>
    </dgm:pt>
    <dgm:pt modelId="{E0403991-8AE5-4D61-B79C-5FFB66AF7203}" type="sibTrans" cxnId="{38ADFA44-5D2B-466E-A93B-AC9B4A199008}">
      <dgm:prSet/>
      <dgm:spPr/>
      <dgm:t>
        <a:bodyPr/>
        <a:lstStyle/>
        <a:p>
          <a:endParaRPr lang="fr-FR"/>
        </a:p>
      </dgm:t>
    </dgm:pt>
    <dgm:pt modelId="{2DF44FCB-7AFD-48ED-B8F1-B565ED6B7666}">
      <dgm:prSet phldrT="[Texte]"/>
      <dgm:spPr/>
      <dgm:t>
        <a:bodyPr/>
        <a:lstStyle/>
        <a:p>
          <a:r>
            <a:rPr lang="fr-FR" b="1" dirty="0" smtClean="0"/>
            <a:t>RSE</a:t>
          </a:r>
          <a:endParaRPr lang="fr-FR" b="1" dirty="0"/>
        </a:p>
      </dgm:t>
    </dgm:pt>
    <dgm:pt modelId="{778F6182-0C33-4413-A8BF-02F366158A2C}" type="parTrans" cxnId="{99DEC5BE-0652-43F1-BE89-7E89D7718A74}">
      <dgm:prSet/>
      <dgm:spPr/>
      <dgm:t>
        <a:bodyPr/>
        <a:lstStyle/>
        <a:p>
          <a:endParaRPr lang="fr-FR"/>
        </a:p>
      </dgm:t>
    </dgm:pt>
    <dgm:pt modelId="{BAD7E91E-06F3-441D-AB84-345C05C28BDD}" type="sibTrans" cxnId="{99DEC5BE-0652-43F1-BE89-7E89D7718A74}">
      <dgm:prSet/>
      <dgm:spPr/>
      <dgm:t>
        <a:bodyPr/>
        <a:lstStyle/>
        <a:p>
          <a:endParaRPr lang="fr-FR"/>
        </a:p>
      </dgm:t>
    </dgm:pt>
    <dgm:pt modelId="{BACD8312-7BB8-43FD-8A47-923EEC9C3DB7}" type="pres">
      <dgm:prSet presAssocID="{B1EFE669-442A-4723-AF9F-CE9ABA433C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13D0B83-69CF-457A-96D3-42ED11B6AC65}" type="pres">
      <dgm:prSet presAssocID="{E658A0AE-4F6F-4125-9102-C6F227234005}" presName="centerShape" presStyleLbl="node0" presStyleIdx="0" presStyleCnt="1"/>
      <dgm:spPr/>
      <dgm:t>
        <a:bodyPr/>
        <a:lstStyle/>
        <a:p>
          <a:endParaRPr lang="fr-FR"/>
        </a:p>
      </dgm:t>
    </dgm:pt>
    <dgm:pt modelId="{9CCF23FA-FDD9-49BF-B02F-40805E7791BB}" type="pres">
      <dgm:prSet presAssocID="{566696F7-C942-430D-986E-D967226BCDA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77613D-19CE-419D-B6C6-2D0A702847F5}" type="pres">
      <dgm:prSet presAssocID="{566696F7-C942-430D-986E-D967226BCDA5}" presName="dummy" presStyleCnt="0"/>
      <dgm:spPr/>
    </dgm:pt>
    <dgm:pt modelId="{D904B537-E235-4456-A3CD-8A25D7B8D74A}" type="pres">
      <dgm:prSet presAssocID="{00E1A838-A984-41C3-BB84-73D6E14682C8}" presName="sibTrans" presStyleLbl="sibTrans2D1" presStyleIdx="0" presStyleCnt="4"/>
      <dgm:spPr/>
      <dgm:t>
        <a:bodyPr/>
        <a:lstStyle/>
        <a:p>
          <a:endParaRPr lang="fr-FR"/>
        </a:p>
      </dgm:t>
    </dgm:pt>
    <dgm:pt modelId="{E6CE4CE1-114F-4C98-81B3-3C9EC26679AD}" type="pres">
      <dgm:prSet presAssocID="{18F54D14-0F13-4527-9876-443122F92B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CD71DD-442C-4C96-86DC-949571E53E11}" type="pres">
      <dgm:prSet presAssocID="{18F54D14-0F13-4527-9876-443122F92B7C}" presName="dummy" presStyleCnt="0"/>
      <dgm:spPr/>
    </dgm:pt>
    <dgm:pt modelId="{51A0F9D3-4FD7-4ED5-8B09-CCFF4BBCBB3C}" type="pres">
      <dgm:prSet presAssocID="{00633E34-514B-4FF2-8BDD-B79C08C632EB}" presName="sibTrans" presStyleLbl="sibTrans2D1" presStyleIdx="1" presStyleCnt="4"/>
      <dgm:spPr/>
      <dgm:t>
        <a:bodyPr/>
        <a:lstStyle/>
        <a:p>
          <a:endParaRPr lang="fr-FR"/>
        </a:p>
      </dgm:t>
    </dgm:pt>
    <dgm:pt modelId="{D6E6E918-74D6-40E9-AD97-9A6E0BFD14BA}" type="pres">
      <dgm:prSet presAssocID="{356F9746-7F7D-4914-818E-6C0AC04E418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6C06AC-5A6F-43B7-BB47-471DDE64FA3A}" type="pres">
      <dgm:prSet presAssocID="{356F9746-7F7D-4914-818E-6C0AC04E4180}" presName="dummy" presStyleCnt="0"/>
      <dgm:spPr/>
    </dgm:pt>
    <dgm:pt modelId="{000A12DB-68E9-4373-A3CB-4DCBAAAC1C31}" type="pres">
      <dgm:prSet presAssocID="{E0403991-8AE5-4D61-B79C-5FFB66AF7203}" presName="sibTrans" presStyleLbl="sibTrans2D1" presStyleIdx="2" presStyleCnt="4"/>
      <dgm:spPr/>
      <dgm:t>
        <a:bodyPr/>
        <a:lstStyle/>
        <a:p>
          <a:endParaRPr lang="fr-FR"/>
        </a:p>
      </dgm:t>
    </dgm:pt>
    <dgm:pt modelId="{01FEE4D1-7E2E-4EB9-BFD9-ABA09893A044}" type="pres">
      <dgm:prSet presAssocID="{2DF44FCB-7AFD-48ED-B8F1-B565ED6B766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AB02FB-84F7-4AE4-A307-71518980F3F9}" type="pres">
      <dgm:prSet presAssocID="{2DF44FCB-7AFD-48ED-B8F1-B565ED6B7666}" presName="dummy" presStyleCnt="0"/>
      <dgm:spPr/>
    </dgm:pt>
    <dgm:pt modelId="{A1597B6C-0C95-44F3-A840-C357B9DADA40}" type="pres">
      <dgm:prSet presAssocID="{BAD7E91E-06F3-441D-AB84-345C05C28BDD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4F940967-02A9-4E74-9E70-66BC7026BD25}" type="presOf" srcId="{00633E34-514B-4FF2-8BDD-B79C08C632EB}" destId="{51A0F9D3-4FD7-4ED5-8B09-CCFF4BBCBB3C}" srcOrd="0" destOrd="0" presId="urn:microsoft.com/office/officeart/2005/8/layout/radial6"/>
    <dgm:cxn modelId="{76603064-363D-423F-8FDB-F9BAF398E478}" type="presOf" srcId="{356F9746-7F7D-4914-818E-6C0AC04E4180}" destId="{D6E6E918-74D6-40E9-AD97-9A6E0BFD14BA}" srcOrd="0" destOrd="0" presId="urn:microsoft.com/office/officeart/2005/8/layout/radial6"/>
    <dgm:cxn modelId="{F6377C17-2223-4CC3-8D6C-410CCF85AD26}" srcId="{B1EFE669-442A-4723-AF9F-CE9ABA433C60}" destId="{E658A0AE-4F6F-4125-9102-C6F227234005}" srcOrd="0" destOrd="0" parTransId="{511AEC47-1172-4F4E-A970-7086E41FD23C}" sibTransId="{08630718-FCA2-4C6A-AB5F-07BFA5833DB1}"/>
    <dgm:cxn modelId="{8B532B8E-BA11-47EF-8DFE-3B57356EF1EA}" type="presOf" srcId="{B1EFE669-442A-4723-AF9F-CE9ABA433C60}" destId="{BACD8312-7BB8-43FD-8A47-923EEC9C3DB7}" srcOrd="0" destOrd="0" presId="urn:microsoft.com/office/officeart/2005/8/layout/radial6"/>
    <dgm:cxn modelId="{376FF18D-666C-4459-995B-3D2C3575D375}" type="presOf" srcId="{E0403991-8AE5-4D61-B79C-5FFB66AF7203}" destId="{000A12DB-68E9-4373-A3CB-4DCBAAAC1C31}" srcOrd="0" destOrd="0" presId="urn:microsoft.com/office/officeart/2005/8/layout/radial6"/>
    <dgm:cxn modelId="{C2D92D34-451F-4B3A-A21C-721D13DA3482}" type="presOf" srcId="{00E1A838-A984-41C3-BB84-73D6E14682C8}" destId="{D904B537-E235-4456-A3CD-8A25D7B8D74A}" srcOrd="0" destOrd="0" presId="urn:microsoft.com/office/officeart/2005/8/layout/radial6"/>
    <dgm:cxn modelId="{0BCE550A-F5E8-4676-84C2-6589C05836EA}" type="presOf" srcId="{BAD7E91E-06F3-441D-AB84-345C05C28BDD}" destId="{A1597B6C-0C95-44F3-A840-C357B9DADA40}" srcOrd="0" destOrd="0" presId="urn:microsoft.com/office/officeart/2005/8/layout/radial6"/>
    <dgm:cxn modelId="{99DEC5BE-0652-43F1-BE89-7E89D7718A74}" srcId="{E658A0AE-4F6F-4125-9102-C6F227234005}" destId="{2DF44FCB-7AFD-48ED-B8F1-B565ED6B7666}" srcOrd="3" destOrd="0" parTransId="{778F6182-0C33-4413-A8BF-02F366158A2C}" sibTransId="{BAD7E91E-06F3-441D-AB84-345C05C28BDD}"/>
    <dgm:cxn modelId="{9C703ACD-6104-4A5D-93A3-BB7BF42C8395}" srcId="{E658A0AE-4F6F-4125-9102-C6F227234005}" destId="{18F54D14-0F13-4527-9876-443122F92B7C}" srcOrd="1" destOrd="0" parTransId="{9723EA2B-8F7C-4AC2-9067-3DBFF0F66B00}" sibTransId="{00633E34-514B-4FF2-8BDD-B79C08C632EB}"/>
    <dgm:cxn modelId="{582AB96D-16F2-40AE-9BBD-D96BC51A1F69}" type="presOf" srcId="{18F54D14-0F13-4527-9876-443122F92B7C}" destId="{E6CE4CE1-114F-4C98-81B3-3C9EC26679AD}" srcOrd="0" destOrd="0" presId="urn:microsoft.com/office/officeart/2005/8/layout/radial6"/>
    <dgm:cxn modelId="{AD202BF7-AC6C-495A-911A-DDF6FCB93588}" type="presOf" srcId="{E658A0AE-4F6F-4125-9102-C6F227234005}" destId="{013D0B83-69CF-457A-96D3-42ED11B6AC65}" srcOrd="0" destOrd="0" presId="urn:microsoft.com/office/officeart/2005/8/layout/radial6"/>
    <dgm:cxn modelId="{38ADFA44-5D2B-466E-A93B-AC9B4A199008}" srcId="{E658A0AE-4F6F-4125-9102-C6F227234005}" destId="{356F9746-7F7D-4914-818E-6C0AC04E4180}" srcOrd="2" destOrd="0" parTransId="{8A936906-8AB9-408E-BA56-5842134D9898}" sibTransId="{E0403991-8AE5-4D61-B79C-5FFB66AF7203}"/>
    <dgm:cxn modelId="{FD9736B5-8955-4059-8C0A-D120014FDBE5}" type="presOf" srcId="{566696F7-C942-430D-986E-D967226BCDA5}" destId="{9CCF23FA-FDD9-49BF-B02F-40805E7791BB}" srcOrd="0" destOrd="0" presId="urn:microsoft.com/office/officeart/2005/8/layout/radial6"/>
    <dgm:cxn modelId="{A2CAB79C-AB54-4CE7-BD05-8F0E6390C097}" srcId="{E658A0AE-4F6F-4125-9102-C6F227234005}" destId="{566696F7-C942-430D-986E-D967226BCDA5}" srcOrd="0" destOrd="0" parTransId="{FA16123B-26A8-4EDE-9459-E90B9C58A7ED}" sibTransId="{00E1A838-A984-41C3-BB84-73D6E14682C8}"/>
    <dgm:cxn modelId="{C974D4E9-CF67-49A4-8733-C012896115E2}" type="presOf" srcId="{2DF44FCB-7AFD-48ED-B8F1-B565ED6B7666}" destId="{01FEE4D1-7E2E-4EB9-BFD9-ABA09893A044}" srcOrd="0" destOrd="0" presId="urn:microsoft.com/office/officeart/2005/8/layout/radial6"/>
    <dgm:cxn modelId="{D1A0CD69-C880-4391-860D-9E780C36CC6C}" type="presParOf" srcId="{BACD8312-7BB8-43FD-8A47-923EEC9C3DB7}" destId="{013D0B83-69CF-457A-96D3-42ED11B6AC65}" srcOrd="0" destOrd="0" presId="urn:microsoft.com/office/officeart/2005/8/layout/radial6"/>
    <dgm:cxn modelId="{5D67668E-6AC5-4F39-88D2-90E0014A2FC5}" type="presParOf" srcId="{BACD8312-7BB8-43FD-8A47-923EEC9C3DB7}" destId="{9CCF23FA-FDD9-49BF-B02F-40805E7791BB}" srcOrd="1" destOrd="0" presId="urn:microsoft.com/office/officeart/2005/8/layout/radial6"/>
    <dgm:cxn modelId="{8BA9F9B0-AE14-498D-8FC6-552536C2B8AB}" type="presParOf" srcId="{BACD8312-7BB8-43FD-8A47-923EEC9C3DB7}" destId="{DC77613D-19CE-419D-B6C6-2D0A702847F5}" srcOrd="2" destOrd="0" presId="urn:microsoft.com/office/officeart/2005/8/layout/radial6"/>
    <dgm:cxn modelId="{3C87A5A6-CC9F-4FAA-B2E6-57363D3F356D}" type="presParOf" srcId="{BACD8312-7BB8-43FD-8A47-923EEC9C3DB7}" destId="{D904B537-E235-4456-A3CD-8A25D7B8D74A}" srcOrd="3" destOrd="0" presId="urn:microsoft.com/office/officeart/2005/8/layout/radial6"/>
    <dgm:cxn modelId="{2D803A22-3E00-4D97-AC40-FB767526CB2B}" type="presParOf" srcId="{BACD8312-7BB8-43FD-8A47-923EEC9C3DB7}" destId="{E6CE4CE1-114F-4C98-81B3-3C9EC26679AD}" srcOrd="4" destOrd="0" presId="urn:microsoft.com/office/officeart/2005/8/layout/radial6"/>
    <dgm:cxn modelId="{8F0279C6-9567-44CD-A643-9350E5219199}" type="presParOf" srcId="{BACD8312-7BB8-43FD-8A47-923EEC9C3DB7}" destId="{70CD71DD-442C-4C96-86DC-949571E53E11}" srcOrd="5" destOrd="0" presId="urn:microsoft.com/office/officeart/2005/8/layout/radial6"/>
    <dgm:cxn modelId="{6C2D41C2-48EC-4760-87D9-B1DB658D8C88}" type="presParOf" srcId="{BACD8312-7BB8-43FD-8A47-923EEC9C3DB7}" destId="{51A0F9D3-4FD7-4ED5-8B09-CCFF4BBCBB3C}" srcOrd="6" destOrd="0" presId="urn:microsoft.com/office/officeart/2005/8/layout/radial6"/>
    <dgm:cxn modelId="{140D68F6-B769-4E39-A7DD-B3B2B6EFBC3A}" type="presParOf" srcId="{BACD8312-7BB8-43FD-8A47-923EEC9C3DB7}" destId="{D6E6E918-74D6-40E9-AD97-9A6E0BFD14BA}" srcOrd="7" destOrd="0" presId="urn:microsoft.com/office/officeart/2005/8/layout/radial6"/>
    <dgm:cxn modelId="{5BDAA6AB-A672-4B42-9F63-869C81FFAFEF}" type="presParOf" srcId="{BACD8312-7BB8-43FD-8A47-923EEC9C3DB7}" destId="{4F6C06AC-5A6F-43B7-BB47-471DDE64FA3A}" srcOrd="8" destOrd="0" presId="urn:microsoft.com/office/officeart/2005/8/layout/radial6"/>
    <dgm:cxn modelId="{6CC58848-5464-430F-B392-27D676850FBE}" type="presParOf" srcId="{BACD8312-7BB8-43FD-8A47-923EEC9C3DB7}" destId="{000A12DB-68E9-4373-A3CB-4DCBAAAC1C31}" srcOrd="9" destOrd="0" presId="urn:microsoft.com/office/officeart/2005/8/layout/radial6"/>
    <dgm:cxn modelId="{6D275D56-FBCE-4874-ADA5-FFBE85CCB0EC}" type="presParOf" srcId="{BACD8312-7BB8-43FD-8A47-923EEC9C3DB7}" destId="{01FEE4D1-7E2E-4EB9-BFD9-ABA09893A044}" srcOrd="10" destOrd="0" presId="urn:microsoft.com/office/officeart/2005/8/layout/radial6"/>
    <dgm:cxn modelId="{935FB99C-C22C-4970-8FF3-C151701D60D6}" type="presParOf" srcId="{BACD8312-7BB8-43FD-8A47-923EEC9C3DB7}" destId="{46AB02FB-84F7-4AE4-A307-71518980F3F9}" srcOrd="11" destOrd="0" presId="urn:microsoft.com/office/officeart/2005/8/layout/radial6"/>
    <dgm:cxn modelId="{9CA4959F-ED38-4C56-BFFB-D667D8AC3971}" type="presParOf" srcId="{BACD8312-7BB8-43FD-8A47-923EEC9C3DB7}" destId="{A1597B6C-0C95-44F3-A840-C357B9DADA4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97B6C-0C95-44F3-A840-C357B9DADA40}">
      <dsp:nvSpPr>
        <dsp:cNvPr id="0" name=""/>
        <dsp:cNvSpPr/>
      </dsp:nvSpPr>
      <dsp:spPr>
        <a:xfrm>
          <a:off x="1691749" y="583513"/>
          <a:ext cx="3889309" cy="3889309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A12DB-68E9-4373-A3CB-4DCBAAAC1C31}">
      <dsp:nvSpPr>
        <dsp:cNvPr id="0" name=""/>
        <dsp:cNvSpPr/>
      </dsp:nvSpPr>
      <dsp:spPr>
        <a:xfrm>
          <a:off x="1691749" y="583513"/>
          <a:ext cx="3889309" cy="3889309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0F9D3-4FD7-4ED5-8B09-CCFF4BBCBB3C}">
      <dsp:nvSpPr>
        <dsp:cNvPr id="0" name=""/>
        <dsp:cNvSpPr/>
      </dsp:nvSpPr>
      <dsp:spPr>
        <a:xfrm>
          <a:off x="1691749" y="583513"/>
          <a:ext cx="3889309" cy="3889309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04B537-E235-4456-A3CD-8A25D7B8D74A}">
      <dsp:nvSpPr>
        <dsp:cNvPr id="0" name=""/>
        <dsp:cNvSpPr/>
      </dsp:nvSpPr>
      <dsp:spPr>
        <a:xfrm>
          <a:off x="1691749" y="583513"/>
          <a:ext cx="3889309" cy="3889309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3D0B83-69CF-457A-96D3-42ED11B6AC65}">
      <dsp:nvSpPr>
        <dsp:cNvPr id="0" name=""/>
        <dsp:cNvSpPr/>
      </dsp:nvSpPr>
      <dsp:spPr>
        <a:xfrm>
          <a:off x="2740619" y="1632383"/>
          <a:ext cx="1791568" cy="17915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Gestion de projet</a:t>
          </a:r>
          <a:endParaRPr lang="fr-FR" sz="2800" kern="1200" dirty="0"/>
        </a:p>
      </dsp:txBody>
      <dsp:txXfrm>
        <a:off x="3002988" y="1894752"/>
        <a:ext cx="1266830" cy="1266830"/>
      </dsp:txXfrm>
    </dsp:sp>
    <dsp:sp modelId="{9CCF23FA-FDD9-49BF-B02F-40805E7791BB}">
      <dsp:nvSpPr>
        <dsp:cNvPr id="0" name=""/>
        <dsp:cNvSpPr/>
      </dsp:nvSpPr>
      <dsp:spPr>
        <a:xfrm>
          <a:off x="3009355" y="1611"/>
          <a:ext cx="1254097" cy="1254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Organisation</a:t>
          </a:r>
          <a:endParaRPr lang="fr-FR" sz="1200" b="1" kern="1200" dirty="0"/>
        </a:p>
      </dsp:txBody>
      <dsp:txXfrm>
        <a:off x="3193013" y="185269"/>
        <a:ext cx="886781" cy="886781"/>
      </dsp:txXfrm>
    </dsp:sp>
    <dsp:sp modelId="{E6CE4CE1-114F-4C98-81B3-3C9EC26679AD}">
      <dsp:nvSpPr>
        <dsp:cNvPr id="0" name=""/>
        <dsp:cNvSpPr/>
      </dsp:nvSpPr>
      <dsp:spPr>
        <a:xfrm>
          <a:off x="4908862" y="1901119"/>
          <a:ext cx="1254097" cy="1254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Commerciale</a:t>
          </a:r>
          <a:endParaRPr lang="fr-FR" sz="1200" b="1" kern="1200" dirty="0"/>
        </a:p>
      </dsp:txBody>
      <dsp:txXfrm>
        <a:off x="5092520" y="2084777"/>
        <a:ext cx="886781" cy="886781"/>
      </dsp:txXfrm>
    </dsp:sp>
    <dsp:sp modelId="{D6E6E918-74D6-40E9-AD97-9A6E0BFD14BA}">
      <dsp:nvSpPr>
        <dsp:cNvPr id="0" name=""/>
        <dsp:cNvSpPr/>
      </dsp:nvSpPr>
      <dsp:spPr>
        <a:xfrm>
          <a:off x="3009355" y="3800626"/>
          <a:ext cx="1254097" cy="1254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Potentiel</a:t>
          </a:r>
          <a:r>
            <a:rPr lang="fr-FR" sz="1200" kern="1200" dirty="0" smtClean="0"/>
            <a:t> </a:t>
          </a:r>
          <a:r>
            <a:rPr lang="fr-FR" sz="1200" b="1" kern="1200" dirty="0" smtClean="0"/>
            <a:t>humain</a:t>
          </a:r>
          <a:endParaRPr lang="fr-FR" sz="1200" b="1" kern="1200" dirty="0"/>
        </a:p>
      </dsp:txBody>
      <dsp:txXfrm>
        <a:off x="3193013" y="3984284"/>
        <a:ext cx="886781" cy="886781"/>
      </dsp:txXfrm>
    </dsp:sp>
    <dsp:sp modelId="{01FEE4D1-7E2E-4EB9-BFD9-ABA09893A044}">
      <dsp:nvSpPr>
        <dsp:cNvPr id="0" name=""/>
        <dsp:cNvSpPr/>
      </dsp:nvSpPr>
      <dsp:spPr>
        <a:xfrm>
          <a:off x="1109847" y="1901119"/>
          <a:ext cx="1254097" cy="1254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RSE</a:t>
          </a:r>
          <a:endParaRPr lang="fr-FR" sz="1200" b="1" kern="1200" dirty="0"/>
        </a:p>
      </dsp:txBody>
      <dsp:txXfrm>
        <a:off x="1293505" y="2084777"/>
        <a:ext cx="886781" cy="886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E099E6A-5D41-407F-85D6-1BA068CE0AEA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7638397-66D5-48FF-B064-0CE40280013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3683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CCA663E-D71A-4927-B3FA-5F8AE582CF30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E0A6B4C-6589-44F7-81A3-05A30A30B6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0163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5124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446F56-FBB3-45D2-A884-5DA7B3F00F9C}" type="slidenum">
              <a:rPr lang="fr-FR" altLang="fr-FR" sz="1200" smtClean="0">
                <a:latin typeface="Calibri" panose="020F0502020204030204" pitchFamily="34" charset="0"/>
              </a:rPr>
              <a:pPr/>
              <a:t>1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28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46468A-0B18-4841-96B8-B9226A182E6D}" type="slidenum">
              <a:rPr lang="fr-FR" altLang="fr-FR" sz="1200" smtClean="0">
                <a:latin typeface="Calibri" panose="020F0502020204030204" pitchFamily="34" charset="0"/>
              </a:rPr>
              <a:pPr/>
              <a:t>10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95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0A6B4C-6589-44F7-81A3-05A30A30B66F}" type="slidenum">
              <a:rPr lang="fr-FR" altLang="fr-FR" smtClean="0"/>
              <a:pPr>
                <a:defRPr/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29841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6301A2-96C5-4E59-B17F-AB5DC2EC0BF6}" type="slidenum">
              <a:rPr lang="fr-FR" altLang="fr-FR" sz="1200" smtClean="0">
                <a:latin typeface="Calibri" panose="020F0502020204030204" pitchFamily="34" charset="0"/>
              </a:rPr>
              <a:pPr/>
              <a:t>3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37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6301A2-96C5-4E59-B17F-AB5DC2EC0BF6}" type="slidenum">
              <a:rPr lang="fr-FR" altLang="fr-FR" sz="1200" smtClean="0">
                <a:latin typeface="Calibri" panose="020F0502020204030204" pitchFamily="34" charset="0"/>
              </a:rPr>
              <a:pPr/>
              <a:t>4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37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DE201A-8251-4CF0-8904-249CA4386A56}" type="slidenum">
              <a:rPr lang="fr-FR" altLang="fr-FR" sz="1200" smtClean="0">
                <a:latin typeface="Calibri" panose="020F0502020204030204" pitchFamily="34" charset="0"/>
              </a:rPr>
              <a:pPr/>
              <a:t>5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879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13316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A561C46-2312-48D2-B5B6-0A65DD1B3364}" type="slidenum">
              <a:rPr lang="fr-FR" altLang="fr-FR" sz="1200" smtClean="0">
                <a:latin typeface="Calibri" panose="020F0502020204030204" pitchFamily="34" charset="0"/>
              </a:rPr>
              <a:pPr/>
              <a:t>6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79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3C2B9FA-7CB3-4FF4-B6E6-DB15E801E562}" type="slidenum">
              <a:rPr lang="fr-FR" altLang="fr-FR" sz="1200" smtClean="0">
                <a:latin typeface="Calibri" panose="020F0502020204030204" pitchFamily="34" charset="0"/>
              </a:rPr>
              <a:pPr/>
              <a:t>7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00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BD84843-7CBE-41FA-8BFD-829F674DDFED}" type="slidenum">
              <a:rPr lang="fr-FR" altLang="fr-FR" sz="1200" smtClean="0">
                <a:latin typeface="Calibri" panose="020F0502020204030204" pitchFamily="34" charset="0"/>
              </a:rPr>
              <a:pPr/>
              <a:t>8</a:t>
            </a:fld>
            <a:endParaRPr lang="fr-FR" altLang="fr-FR" sz="120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64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0A6B4C-6589-44F7-81A3-05A30A30B66F}" type="slidenum">
              <a:rPr lang="fr-FR" altLang="fr-FR" smtClean="0"/>
              <a:pPr>
                <a:defRPr/>
              </a:pPr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33706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246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13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3567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6DC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oneTexte 13"/>
          <p:cNvSpPr txBox="1">
            <a:spLocks noChangeArrowheads="1"/>
          </p:cNvSpPr>
          <p:nvPr userDrawn="1"/>
        </p:nvSpPr>
        <p:spPr bwMode="auto">
          <a:xfrm>
            <a:off x="2286000" y="6396038"/>
            <a:ext cx="4572000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2000" b="1" smtClean="0">
                <a:solidFill>
                  <a:srgbClr val="A6A6A6"/>
                </a:solidFill>
                <a:latin typeface="Calibri" charset="0"/>
              </a:rPr>
              <a:t>Séminaire du 14 mars 2019</a:t>
            </a:r>
          </a:p>
        </p:txBody>
      </p:sp>
      <p:sp>
        <p:nvSpPr>
          <p:cNvPr id="15" name="Forme libre 14">
            <a:extLst>
              <a:ext uri="{FF2B5EF4-FFF2-40B4-BE49-F238E27FC236}"/>
            </a:extLst>
          </p:cNvPr>
          <p:cNvSpPr/>
          <p:nvPr userDrawn="1"/>
        </p:nvSpPr>
        <p:spPr>
          <a:xfrm>
            <a:off x="1143000" y="0"/>
            <a:ext cx="8001000" cy="150018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028" name="ZoneTexte 15"/>
          <p:cNvSpPr txBox="1">
            <a:spLocks noChangeArrowheads="1"/>
          </p:cNvSpPr>
          <p:nvPr userDrawn="1"/>
        </p:nvSpPr>
        <p:spPr bwMode="auto">
          <a:xfrm>
            <a:off x="1714500" y="55563"/>
            <a:ext cx="6929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3200" b="1" smtClean="0">
                <a:latin typeface="Calibri" panose="020F0502020204030204" pitchFamily="34" charset="0"/>
              </a:rPr>
              <a:t>BTS GTLA</a:t>
            </a:r>
          </a:p>
          <a:p>
            <a:pPr algn="ctr" eaLnBrk="1" hangingPunct="1">
              <a:defRPr/>
            </a:pPr>
            <a:r>
              <a:rPr lang="fr-FR" altLang="fr-FR" sz="2800" b="1" smtClean="0">
                <a:latin typeface="Calibri" panose="020F0502020204030204" pitchFamily="34" charset="0"/>
              </a:rPr>
              <a:t>Gestion des Transports et Logistique associée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6396038"/>
            <a:ext cx="10318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26" y="55563"/>
            <a:ext cx="807192" cy="106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avec flèche 10"/>
          <p:cNvCxnSpPr/>
          <p:nvPr/>
        </p:nvCxnSpPr>
        <p:spPr>
          <a:xfrm flipV="1">
            <a:off x="214313" y="1250157"/>
            <a:ext cx="8678167" cy="4267075"/>
          </a:xfrm>
          <a:prstGeom prst="straightConnector1">
            <a:avLst/>
          </a:prstGeom>
          <a:ln w="1333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98" name="Groupe 14"/>
          <p:cNvGrpSpPr>
            <a:grpSpLocks/>
          </p:cNvGrpSpPr>
          <p:nvPr/>
        </p:nvGrpSpPr>
        <p:grpSpPr bwMode="auto">
          <a:xfrm>
            <a:off x="214313" y="1428750"/>
            <a:ext cx="8104187" cy="3929063"/>
            <a:chOff x="214313" y="1428735"/>
            <a:chExt cx="8104187" cy="3929063"/>
          </a:xfrm>
        </p:grpSpPr>
        <p:sp>
          <p:nvSpPr>
            <p:cNvPr id="13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214313" y="4214798"/>
              <a:ext cx="2032000" cy="1143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fr-FR" altLang="fr-FR" sz="15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Pôle d'activités  n° 1</a:t>
              </a:r>
            </a:p>
            <a:p>
              <a:pPr algn="ctr" eaLnBrk="1" hangingPunct="1">
                <a:defRPr/>
              </a:pPr>
              <a:r>
                <a:rPr lang="fr-FR" altLang="fr-FR" sz="1500">
                  <a:solidFill>
                    <a:srgbClr val="000000"/>
                  </a:solidFill>
                  <a:latin typeface="Arial" charset="0"/>
                  <a:cs typeface="Arial" charset="0"/>
                </a:rPr>
                <a:t>Mise en œuvre</a:t>
              </a:r>
            </a:p>
            <a:p>
              <a:pPr algn="ctr" eaLnBrk="1" hangingPunct="1">
                <a:defRPr/>
              </a:pPr>
              <a:r>
                <a:rPr lang="fr-FR" altLang="fr-FR" sz="1500">
                  <a:solidFill>
                    <a:srgbClr val="000000"/>
                  </a:solidFill>
                  <a:latin typeface="Arial" charset="0"/>
                  <a:cs typeface="Arial" charset="0"/>
                </a:rPr>
                <a:t> d’OTPL </a:t>
              </a:r>
            </a:p>
          </p:txBody>
        </p:sp>
        <p:sp>
          <p:nvSpPr>
            <p:cNvPr id="10" name="Rectangle 7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2143125" y="3214673"/>
              <a:ext cx="2032000" cy="10001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fr-FR" altLang="fr-FR" sz="15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Pôle d'activités  n° 2 </a:t>
              </a:r>
              <a:endParaRPr lang="fr-FR" altLang="fr-FR" sz="150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eaLnBrk="1" hangingPunct="1">
                <a:defRPr/>
              </a:pPr>
              <a:r>
                <a:rPr lang="fr-FR" altLang="fr-FR" sz="1500">
                  <a:solidFill>
                    <a:srgbClr val="000000"/>
                  </a:solidFill>
                  <a:latin typeface="Arial" charset="0"/>
                  <a:cs typeface="Arial" charset="0"/>
                </a:rPr>
                <a:t>Conception </a:t>
              </a:r>
            </a:p>
            <a:p>
              <a:pPr algn="ctr" eaLnBrk="1" hangingPunct="1">
                <a:defRPr/>
              </a:pPr>
              <a:r>
                <a:rPr lang="fr-FR" altLang="fr-FR" sz="1500">
                  <a:solidFill>
                    <a:srgbClr val="000000"/>
                  </a:solidFill>
                  <a:latin typeface="Arial" charset="0"/>
                  <a:cs typeface="Arial" charset="0"/>
                </a:rPr>
                <a:t>d’OTPL </a:t>
              </a:r>
            </a:p>
          </p:txBody>
        </p:sp>
        <p:sp>
          <p:nvSpPr>
            <p:cNvPr id="25" name="Rectangle 7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4214813" y="2071673"/>
              <a:ext cx="2032000" cy="13573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fr-FR" altLang="fr-FR" sz="15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Pôle d'activités  n° 3 </a:t>
              </a:r>
              <a:endParaRPr lang="fr-FR" altLang="fr-FR" sz="15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Analyse de la </a:t>
              </a: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performance </a:t>
              </a: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d’une activité de TPL </a:t>
              </a:r>
            </a:p>
          </p:txBody>
        </p:sp>
        <p:sp>
          <p:nvSpPr>
            <p:cNvPr id="26" name="Rectangle 7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6286500" y="1428735"/>
              <a:ext cx="2032000" cy="135731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fr-FR" altLang="fr-FR" sz="15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Pôle d'activités  n° 4 </a:t>
              </a:r>
              <a:endParaRPr lang="fr-FR" altLang="fr-FR" sz="15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Pérennisation et </a:t>
              </a: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développement </a:t>
              </a:r>
            </a:p>
            <a:p>
              <a:pPr algn="ctr" eaLnBrk="1" hangingPunct="1">
                <a:defRPr/>
              </a:pPr>
              <a:r>
                <a:rPr lang="fr-FR" altLang="fr-FR" sz="15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de l’activité de TPL </a:t>
              </a:r>
            </a:p>
          </p:txBody>
        </p:sp>
      </p:grp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6215063" y="2786063"/>
            <a:ext cx="2214562" cy="2357437"/>
            <a:chOff x="6215074" y="2786058"/>
            <a:chExt cx="2214578" cy="2357454"/>
          </a:xfrm>
        </p:grpSpPr>
        <p:sp>
          <p:nvSpPr>
            <p:cNvPr id="12" name="Flèche vers le bas 11"/>
            <p:cNvSpPr/>
            <p:nvPr/>
          </p:nvSpPr>
          <p:spPr>
            <a:xfrm>
              <a:off x="7143768" y="2786058"/>
              <a:ext cx="357191" cy="7858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6" name="Rogner un rectangle avec un coin diagonal 15"/>
            <p:cNvSpPr/>
            <p:nvPr/>
          </p:nvSpPr>
          <p:spPr>
            <a:xfrm>
              <a:off x="6215074" y="3571876"/>
              <a:ext cx="2214578" cy="1571636"/>
            </a:xfrm>
            <a:prstGeom prst="snip2Diag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3200" dirty="0"/>
                <a:t>Gestion de projet</a:t>
              </a:r>
            </a:p>
          </p:txBody>
        </p:sp>
      </p:grpSp>
      <p:sp>
        <p:nvSpPr>
          <p:cNvPr id="14" name="ZoneTexte 43"/>
          <p:cNvSpPr txBox="1">
            <a:spLocks noChangeArrowheads="1"/>
          </p:cNvSpPr>
          <p:nvPr/>
        </p:nvSpPr>
        <p:spPr bwMode="auto">
          <a:xfrm>
            <a:off x="14054" y="1363663"/>
            <a:ext cx="5857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dirty="0" smtClean="0">
                <a:solidFill>
                  <a:srgbClr val="FF0000"/>
                </a:solidFill>
              </a:rPr>
              <a:t>Progressivité </a:t>
            </a:r>
            <a:r>
              <a:rPr lang="fr-FR" altLang="fr-FR" sz="2000" dirty="0" smtClean="0">
                <a:solidFill>
                  <a:srgbClr val="FF0000"/>
                </a:solidFill>
              </a:rPr>
              <a:t>des </a:t>
            </a:r>
            <a:r>
              <a:rPr lang="fr-FR" altLang="fr-FR" sz="2000" dirty="0">
                <a:solidFill>
                  <a:srgbClr val="FF0000"/>
                </a:solidFill>
              </a:rPr>
              <a:t>différentes fonctions dans l’entreprise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Espace réservé du contenu 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" t="8797" b="4677"/>
          <a:stretch>
            <a:fillRect/>
          </a:stretch>
        </p:blipFill>
        <p:spPr bwMode="auto"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59" name="Groupe 5"/>
          <p:cNvGrpSpPr>
            <a:grpSpLocks/>
          </p:cNvGrpSpPr>
          <p:nvPr/>
        </p:nvGrpSpPr>
        <p:grpSpPr bwMode="auto">
          <a:xfrm>
            <a:off x="142875" y="285750"/>
            <a:ext cx="1571625" cy="1077913"/>
            <a:chOff x="142844" y="285728"/>
            <a:chExt cx="1571636" cy="1078278"/>
          </a:xfrm>
        </p:grpSpPr>
        <p:sp>
          <p:nvSpPr>
            <p:cNvPr id="7" name="ZoneTexte 6"/>
            <p:cNvSpPr txBox="1"/>
            <p:nvPr/>
          </p:nvSpPr>
          <p:spPr>
            <a:xfrm>
              <a:off x="142844" y="285728"/>
              <a:ext cx="1058870" cy="107827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1" dirty="0"/>
                <a:t>Zone tampon pour les VH + 3,5 t</a:t>
              </a:r>
            </a:p>
          </p:txBody>
        </p:sp>
        <p:cxnSp>
          <p:nvCxnSpPr>
            <p:cNvPr id="5" name="Connecteur droit avec flèche 4"/>
            <p:cNvCxnSpPr>
              <a:stCxn id="7" idx="3"/>
            </p:cNvCxnSpPr>
            <p:nvPr/>
          </p:nvCxnSpPr>
          <p:spPr>
            <a:xfrm>
              <a:off x="1201714" y="825661"/>
              <a:ext cx="512766" cy="3176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Multiplier 5"/>
          <p:cNvSpPr/>
          <p:nvPr/>
        </p:nvSpPr>
        <p:spPr>
          <a:xfrm>
            <a:off x="3214688" y="285750"/>
            <a:ext cx="500062" cy="500063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Multiplier 7"/>
          <p:cNvSpPr/>
          <p:nvPr/>
        </p:nvSpPr>
        <p:spPr>
          <a:xfrm>
            <a:off x="1428750" y="5357813"/>
            <a:ext cx="500063" cy="50006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Multiplier 8"/>
          <p:cNvSpPr/>
          <p:nvPr/>
        </p:nvSpPr>
        <p:spPr>
          <a:xfrm>
            <a:off x="5786438" y="285750"/>
            <a:ext cx="500062" cy="500063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Multiplier 9"/>
          <p:cNvSpPr/>
          <p:nvPr/>
        </p:nvSpPr>
        <p:spPr>
          <a:xfrm>
            <a:off x="8286750" y="285750"/>
            <a:ext cx="500063" cy="500063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42875" y="5929313"/>
            <a:ext cx="12858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algn="ctr">
              <a:defRPr/>
            </a:pPr>
            <a:r>
              <a:rPr lang="fr-FR" sz="1200" dirty="0"/>
              <a:t>      </a:t>
            </a:r>
            <a:r>
              <a:rPr lang="fr-FR" sz="1200" b="1" dirty="0"/>
              <a:t>Portails                  fermés</a:t>
            </a:r>
          </a:p>
        </p:txBody>
      </p:sp>
      <p:sp>
        <p:nvSpPr>
          <p:cNvPr id="13" name="Multiplier 12"/>
          <p:cNvSpPr/>
          <p:nvPr/>
        </p:nvSpPr>
        <p:spPr>
          <a:xfrm>
            <a:off x="142875" y="5929313"/>
            <a:ext cx="500063" cy="50006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0"/>
          <p:cNvGrpSpPr>
            <a:grpSpLocks/>
          </p:cNvGrpSpPr>
          <p:nvPr/>
        </p:nvGrpSpPr>
        <p:grpSpPr bwMode="auto">
          <a:xfrm>
            <a:off x="71438" y="3000375"/>
            <a:ext cx="3214687" cy="1071563"/>
            <a:chOff x="71438" y="3000375"/>
            <a:chExt cx="3214687" cy="1071563"/>
          </a:xfrm>
        </p:grpSpPr>
        <p:sp>
          <p:nvSpPr>
            <p:cNvPr id="2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71438" y="3000375"/>
              <a:ext cx="2700337" cy="10715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Conduite du projet</a:t>
              </a:r>
              <a:endParaRPr lang="fr-FR" sz="150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Flèche droit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86063" y="3429000"/>
              <a:ext cx="500062" cy="2857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7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357563" y="3000375"/>
            <a:ext cx="5286375" cy="50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Réalisation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des différentes activités ou actions</a:t>
            </a:r>
          </a:p>
        </p:txBody>
      </p:sp>
      <p:sp>
        <p:nvSpPr>
          <p:cNvPr id="8" name="Parchemin horizontal 7"/>
          <p:cNvSpPr/>
          <p:nvPr/>
        </p:nvSpPr>
        <p:spPr>
          <a:xfrm>
            <a:off x="142875" y="4500563"/>
            <a:ext cx="3000375" cy="17145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Supports </a:t>
            </a:r>
            <a:r>
              <a:rPr lang="fr-FR" sz="2000" dirty="0">
                <a:solidFill>
                  <a:schemeClr val="bg1"/>
                </a:solidFill>
              </a:rPr>
              <a:t>: réunions de travail, tableaux de bord, plateforme collaborative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71670" y="142873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Les différentes étapes du projet</a:t>
            </a:r>
          </a:p>
        </p:txBody>
      </p:sp>
      <p:sp>
        <p:nvSpPr>
          <p:cNvPr id="12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357563" y="2357438"/>
            <a:ext cx="5286375" cy="50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Travail collaboratif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des membres de l’équipe projet</a:t>
            </a:r>
          </a:p>
        </p:txBody>
      </p:sp>
      <p:sp>
        <p:nvSpPr>
          <p:cNvPr id="13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357563" y="3643313"/>
            <a:ext cx="5286375" cy="50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Évaluation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du coût du projet</a:t>
            </a:r>
          </a:p>
        </p:txBody>
      </p:sp>
      <p:sp>
        <p:nvSpPr>
          <p:cNvPr id="14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357563" y="4286250"/>
            <a:ext cx="5286375" cy="7858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Suivi et avancement du projet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: bornes temporelles </a:t>
            </a:r>
            <a:endParaRPr lang="fr-FR" sz="15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15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imposées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par les dates de la foire et communication </a:t>
            </a:r>
            <a:endParaRPr lang="fr-FR" sz="15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15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écrite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ou orale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3995936" y="5373216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A4.C3 - </a:t>
            </a:r>
            <a:r>
              <a:rPr lang="fr-FR" sz="1200" dirty="0" smtClean="0">
                <a:solidFill>
                  <a:schemeClr val="tx1"/>
                </a:solidFill>
              </a:rPr>
              <a:t>Planifier les actions correspondant à la solution choisie</a:t>
            </a:r>
            <a:r>
              <a:rPr lang="fr-FR" sz="1200" i="1" dirty="0" smtClean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444208" y="5373216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A4.C4 - </a:t>
            </a:r>
            <a:r>
              <a:rPr lang="fr-FR" sz="1200" dirty="0" smtClean="0">
                <a:solidFill>
                  <a:schemeClr val="tx1"/>
                </a:solidFill>
              </a:rPr>
              <a:t>Financer les actions proposées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/>
      <p:bldP spid="12" grpId="0" animBg="1" autoUpdateAnimBg="0"/>
      <p:bldP spid="13" grpId="0" animBg="1" autoUpdateAnimBg="0"/>
      <p:bldP spid="14" grpId="0" animBg="1" autoUpdateAnimBg="0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8"/>
          <p:cNvGrpSpPr>
            <a:grpSpLocks/>
          </p:cNvGrpSpPr>
          <p:nvPr/>
        </p:nvGrpSpPr>
        <p:grpSpPr bwMode="auto">
          <a:xfrm>
            <a:off x="71438" y="3214688"/>
            <a:ext cx="3214687" cy="1071562"/>
            <a:chOff x="71438" y="3571883"/>
            <a:chExt cx="3214687" cy="1071563"/>
          </a:xfrm>
        </p:grpSpPr>
        <p:sp>
          <p:nvSpPr>
            <p:cNvPr id="2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71438" y="3571883"/>
              <a:ext cx="2700337" cy="10715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Concrétisation du projet</a:t>
              </a:r>
              <a:endParaRPr lang="fr-FR" sz="150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Flèche droit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86063" y="4000508"/>
              <a:ext cx="500062" cy="2857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7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286125" y="2143125"/>
            <a:ext cx="5500688" cy="1571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fr-FR" sz="15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Mise en place du projet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: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fr-FR" sz="1500" dirty="0">
                <a:solidFill>
                  <a:srgbClr val="FF0000"/>
                </a:solidFill>
                <a:latin typeface="Arial" charset="0"/>
                <a:cs typeface="Arial" charset="0"/>
              </a:rPr>
              <a:t>respect des bornes temporelles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définies aux étapes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précédentes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fr-FR" sz="1500" dirty="0">
                <a:solidFill>
                  <a:srgbClr val="FF0000"/>
                </a:solidFill>
                <a:latin typeface="Arial" charset="0"/>
                <a:cs typeface="Arial" charset="0"/>
              </a:rPr>
              <a:t>Présence de l’équipe projet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sur le site 3 jours avant 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l’ouverture au public : informer les transporteurs qui ne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connaissent pas le n° du stand à livrer et gérer les aléas</a:t>
            </a:r>
          </a:p>
          <a:p>
            <a:pPr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071670" y="142873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Les différentes étapes du projet</a:t>
            </a:r>
          </a:p>
        </p:txBody>
      </p:sp>
      <p:sp>
        <p:nvSpPr>
          <p:cNvPr id="12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286125" y="3857625"/>
            <a:ext cx="5500688" cy="1428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Actions correctives apportées :</a:t>
            </a:r>
          </a:p>
          <a:p>
            <a:pPr eaLnBrk="1" hangingPunct="1">
              <a:defRPr/>
            </a:pPr>
            <a:endParaRPr lang="fr-FR" sz="6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transfert d’un </a:t>
            </a:r>
            <a:r>
              <a:rPr lang="fr-FR" sz="1500" dirty="0">
                <a:solidFill>
                  <a:srgbClr val="FF0000"/>
                </a:solidFill>
                <a:latin typeface="Arial" charset="0"/>
                <a:cs typeface="Arial" charset="0"/>
              </a:rPr>
              <a:t>chariot élévateur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pour décharger les </a:t>
            </a:r>
            <a:r>
              <a:rPr lang="fr-FR" sz="1500" dirty="0" err="1">
                <a:solidFill>
                  <a:srgbClr val="000000"/>
                </a:solidFill>
                <a:latin typeface="Arial" charset="0"/>
                <a:cs typeface="Arial" charset="0"/>
              </a:rPr>
              <a:t>tautliners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+ un prof de logistique car il n’y a pas de quai sur le site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fr-FR" sz="1500" dirty="0">
                <a:solidFill>
                  <a:srgbClr val="FF0000"/>
                </a:solidFill>
                <a:latin typeface="Arial" charset="0"/>
                <a:cs typeface="Arial" charset="0"/>
              </a:rPr>
              <a:t>travail collaboratif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avec la PAG</a:t>
            </a:r>
          </a:p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" name="Groupe 10"/>
          <p:cNvGrpSpPr>
            <a:grpSpLocks/>
          </p:cNvGrpSpPr>
          <p:nvPr/>
        </p:nvGrpSpPr>
        <p:grpSpPr bwMode="auto">
          <a:xfrm>
            <a:off x="357188" y="4643438"/>
            <a:ext cx="2643187" cy="1573212"/>
            <a:chOff x="142866" y="4786322"/>
            <a:chExt cx="2643184" cy="1572616"/>
          </a:xfrm>
        </p:grpSpPr>
        <p:sp>
          <p:nvSpPr>
            <p:cNvPr id="13" name="Parchemin horizontal 12"/>
            <p:cNvSpPr/>
            <p:nvPr/>
          </p:nvSpPr>
          <p:spPr>
            <a:xfrm>
              <a:off x="142866" y="4786322"/>
              <a:ext cx="2643184" cy="999746"/>
            </a:xfrm>
            <a:prstGeom prst="horizont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Supports </a:t>
              </a:r>
              <a:r>
                <a:rPr lang="fr-FR" sz="2000" dirty="0">
                  <a:solidFill>
                    <a:schemeClr val="bg1"/>
                  </a:solidFill>
                </a:rPr>
                <a:t>: barnum + ordinateur  avec BDD</a:t>
              </a:r>
            </a:p>
          </p:txBody>
        </p:sp>
        <p:pic>
          <p:nvPicPr>
            <p:cNvPr id="22536" name="Image 95" descr="Résultat de recherche d'images pour &quot;ordinateur&quot;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538" y="5786454"/>
              <a:ext cx="714380" cy="572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à coins arrondis 10"/>
          <p:cNvSpPr/>
          <p:nvPr/>
        </p:nvSpPr>
        <p:spPr>
          <a:xfrm>
            <a:off x="5220072" y="5445224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A4.C3 - </a:t>
            </a:r>
            <a:r>
              <a:rPr lang="fr-FR" sz="1200" dirty="0" smtClean="0">
                <a:solidFill>
                  <a:schemeClr val="tx1"/>
                </a:solidFill>
              </a:rPr>
              <a:t>Planifier les actions correspondant à la solution choisie</a:t>
            </a:r>
            <a:r>
              <a:rPr lang="fr-FR" sz="1200" i="1" dirty="0" smtClean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 autoUpdateAnimBg="0"/>
      <p:bldP spid="12" grpId="0" animBg="1" autoUpdateAnimBg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8"/>
          <p:cNvGrpSpPr>
            <a:grpSpLocks/>
          </p:cNvGrpSpPr>
          <p:nvPr/>
        </p:nvGrpSpPr>
        <p:grpSpPr bwMode="auto">
          <a:xfrm>
            <a:off x="214313" y="2714625"/>
            <a:ext cx="3000375" cy="1071563"/>
            <a:chOff x="71438" y="3571883"/>
            <a:chExt cx="3214687" cy="1071563"/>
          </a:xfrm>
        </p:grpSpPr>
        <p:sp>
          <p:nvSpPr>
            <p:cNvPr id="2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71438" y="3571883"/>
              <a:ext cx="2701017" cy="10715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Évaluation du projet</a:t>
              </a:r>
              <a:endParaRPr lang="fr-FR" sz="150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Flèche droit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86063" y="4000508"/>
              <a:ext cx="500062" cy="2857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7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286125" y="2428875"/>
            <a:ext cx="5500688" cy="10001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  Critères quantitatifs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: nombre de transporteurs sans le n° du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stand, temps de déchargement des véhicules dans la zone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tampon,…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71670" y="142873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Les différentes étapes du projet</a:t>
            </a:r>
          </a:p>
        </p:txBody>
      </p:sp>
      <p:sp>
        <p:nvSpPr>
          <p:cNvPr id="13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286125" y="3571875"/>
            <a:ext cx="5500688" cy="6429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fr-FR" sz="15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  Critères qualitatifs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:  satisfaction des exposants (enquête,…)</a:t>
            </a:r>
          </a:p>
          <a:p>
            <a:pPr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Parchemin horizontal 13"/>
          <p:cNvSpPr/>
          <p:nvPr/>
        </p:nvSpPr>
        <p:spPr>
          <a:xfrm>
            <a:off x="142875" y="4500563"/>
            <a:ext cx="3000375" cy="17145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Supports </a:t>
            </a:r>
            <a:r>
              <a:rPr lang="fr-FR" sz="2000" dirty="0">
                <a:solidFill>
                  <a:schemeClr val="bg1"/>
                </a:solidFill>
              </a:rPr>
              <a:t>: </a:t>
            </a:r>
            <a:r>
              <a:rPr lang="fr-FR" sz="2000" b="1" dirty="0">
                <a:solidFill>
                  <a:schemeClr val="bg1"/>
                </a:solidFill>
              </a:rPr>
              <a:t>critères définis avec les objectifs de départ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5004048" y="5229200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A4.C6 – </a:t>
            </a:r>
            <a:r>
              <a:rPr lang="fr-FR" sz="1200" dirty="0" smtClean="0">
                <a:solidFill>
                  <a:schemeClr val="tx1"/>
                </a:solidFill>
              </a:rPr>
              <a:t>Evaluer les effets d’un projet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13" grpId="0" animBg="1" autoUpdateAnimBg="0"/>
      <p:bldP spid="14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2071670" y="142873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Apports pour les étudiants</a:t>
            </a:r>
          </a:p>
        </p:txBody>
      </p:sp>
      <p:sp>
        <p:nvSpPr>
          <p:cNvPr id="9" name="Ellipse 8"/>
          <p:cNvSpPr/>
          <p:nvPr/>
        </p:nvSpPr>
        <p:spPr>
          <a:xfrm>
            <a:off x="1428750" y="2214563"/>
            <a:ext cx="2428875" cy="13573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Travail collaboratif</a:t>
            </a:r>
          </a:p>
        </p:txBody>
      </p:sp>
      <p:sp>
        <p:nvSpPr>
          <p:cNvPr id="11" name="Ellipse 10"/>
          <p:cNvSpPr/>
          <p:nvPr/>
        </p:nvSpPr>
        <p:spPr>
          <a:xfrm>
            <a:off x="1500188" y="4429125"/>
            <a:ext cx="2428875" cy="135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Autonomie</a:t>
            </a:r>
          </a:p>
        </p:txBody>
      </p:sp>
      <p:sp>
        <p:nvSpPr>
          <p:cNvPr id="13" name="Ellipse 12"/>
          <p:cNvSpPr/>
          <p:nvPr/>
        </p:nvSpPr>
        <p:spPr>
          <a:xfrm>
            <a:off x="5643563" y="2286000"/>
            <a:ext cx="2428875" cy="135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Adaptabilité</a:t>
            </a:r>
          </a:p>
        </p:txBody>
      </p:sp>
      <p:sp>
        <p:nvSpPr>
          <p:cNvPr id="14" name="Ellipse 13"/>
          <p:cNvSpPr/>
          <p:nvPr/>
        </p:nvSpPr>
        <p:spPr>
          <a:xfrm>
            <a:off x="5572125" y="4429125"/>
            <a:ext cx="2428875" cy="13573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Force de proposition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extLst>
              <a:ext uri="{FF2B5EF4-FFF2-40B4-BE49-F238E27FC236}"/>
            </a:extLst>
          </p:cNvPr>
          <p:cNvSpPr/>
          <p:nvPr/>
        </p:nvSpPr>
        <p:spPr>
          <a:xfrm>
            <a:off x="1571625" y="2143125"/>
            <a:ext cx="6286500" cy="2357438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ZoneTexte 1">
            <a:extLst>
              <a:ext uri="{FF2B5EF4-FFF2-40B4-BE49-F238E27FC236}"/>
            </a:extLst>
          </p:cNvPr>
          <p:cNvSpPr txBox="1"/>
          <p:nvPr/>
        </p:nvSpPr>
        <p:spPr>
          <a:xfrm>
            <a:off x="2428875" y="2857500"/>
            <a:ext cx="5143500" cy="830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solidFill>
                  <a:schemeClr val="bg1"/>
                </a:solidFill>
              </a:rPr>
              <a:t>Questions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136525" y="1772816"/>
            <a:ext cx="2700338" cy="36975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b="1" dirty="0">
                <a:solidFill>
                  <a:sysClr val="windowText" lastClr="000000"/>
                </a:solidFill>
              </a:rPr>
              <a:t>Caractères du projet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79788" y="1772816"/>
            <a:ext cx="5572125" cy="601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Unique </a:t>
            </a:r>
            <a:r>
              <a:rPr lang="fr-FR" sz="1400" b="1" dirty="0">
                <a:latin typeface="Arial" panose="020B0604020202020204" pitchFamily="34" charset="0"/>
                <a:cs typeface="Arial" pitchFamily="34" charset="0"/>
              </a:rPr>
              <a:t>= création, innovation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79787" y="2551016"/>
            <a:ext cx="5572125" cy="60260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Temporaire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= un début et une fin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79788" y="3243829"/>
            <a:ext cx="5572125" cy="601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Activités </a:t>
            </a:r>
            <a:r>
              <a:rPr lang="fr-FR" sz="1400" b="1" dirty="0">
                <a:latin typeface="Arial" panose="020B0604020202020204" pitchFamily="34" charset="0"/>
                <a:cs typeface="Arial" pitchFamily="34" charset="0"/>
              </a:rPr>
              <a:t>coordonnées et maîtrisées = méthode 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2879726" y="1939925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2879726" y="2709443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Flèche droite 12"/>
          <p:cNvSpPr/>
          <p:nvPr/>
        </p:nvSpPr>
        <p:spPr>
          <a:xfrm>
            <a:off x="2878798" y="3368845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379788" y="4004258"/>
            <a:ext cx="5572125" cy="601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cahier des charges et une spécification des besoins </a:t>
            </a:r>
          </a:p>
        </p:txBody>
      </p:sp>
      <p:sp>
        <p:nvSpPr>
          <p:cNvPr id="16" name="Flèche droite 15"/>
          <p:cNvSpPr/>
          <p:nvPr/>
        </p:nvSpPr>
        <p:spPr>
          <a:xfrm>
            <a:off x="2852738" y="4161983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378860" y="4869160"/>
            <a:ext cx="5572125" cy="601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Soumis </a:t>
            </a:r>
            <a:r>
              <a:rPr lang="fr-FR" sz="1400" b="1" dirty="0">
                <a:latin typeface="Arial" pitchFamily="34" charset="0"/>
                <a:cs typeface="Arial" pitchFamily="34" charset="0"/>
              </a:rPr>
              <a:t>à des contraintes de qualité, de délais et de coût </a:t>
            </a:r>
          </a:p>
        </p:txBody>
      </p:sp>
      <p:sp>
        <p:nvSpPr>
          <p:cNvPr id="18" name="Flèche droite 17"/>
          <p:cNvSpPr/>
          <p:nvPr/>
        </p:nvSpPr>
        <p:spPr>
          <a:xfrm>
            <a:off x="2851810" y="5026885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23357" y="5614741"/>
            <a:ext cx="8827628" cy="601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>
                <a:latin typeface="Arial" pitchFamily="34" charset="0"/>
                <a:cs typeface="Arial" pitchFamily="34" charset="0"/>
              </a:rPr>
              <a:t>Réalisé de préférence en équipe pour une organisation réelle</a:t>
            </a:r>
          </a:p>
        </p:txBody>
      </p:sp>
    </p:spTree>
    <p:extLst>
      <p:ext uri="{BB962C8B-B14F-4D97-AF65-F5344CB8AC3E}">
        <p14:creationId xmlns:p14="http://schemas.microsoft.com/office/powerpoint/2010/main" val="249354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42875" y="1195388"/>
            <a:ext cx="88582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Différents axes de travail possibles pour le projet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136525" y="1627188"/>
            <a:ext cx="8755955" cy="883050"/>
            <a:chOff x="136525" y="1627188"/>
            <a:chExt cx="8755955" cy="883050"/>
          </a:xfrm>
        </p:grpSpPr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136525" y="1646238"/>
              <a:ext cx="2700338" cy="86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1300" b="1" dirty="0" smtClean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fr-FR" sz="1300" b="1" dirty="0" smtClean="0">
                  <a:solidFill>
                    <a:sysClr val="windowText" lastClr="000000"/>
                  </a:solidFill>
                </a:rPr>
                <a:t>Activité </a:t>
              </a:r>
              <a:r>
                <a:rPr lang="fr-FR" sz="1300" b="1" dirty="0">
                  <a:solidFill>
                    <a:sysClr val="windowText" lastClr="000000"/>
                  </a:solidFill>
                </a:rPr>
                <a:t>A4.1</a:t>
              </a:r>
            </a:p>
            <a:p>
              <a:pPr algn="ctr">
                <a:defRPr/>
              </a:pPr>
              <a:r>
                <a:rPr lang="fr-FR" sz="1300" dirty="0"/>
                <a:t>Optimisation d'une organisation </a:t>
              </a:r>
            </a:p>
            <a:p>
              <a:pPr algn="ctr">
                <a:defRPr/>
              </a:pPr>
              <a:r>
                <a:rPr lang="fr-FR" sz="1300" dirty="0"/>
                <a:t>de transport </a:t>
              </a:r>
              <a:r>
                <a:rPr lang="fr-FR" sz="1300" dirty="0" smtClean="0"/>
                <a:t>et </a:t>
              </a:r>
            </a:p>
            <a:p>
              <a:pPr algn="ctr">
                <a:defRPr/>
              </a:pPr>
              <a:r>
                <a:rPr lang="fr-FR" sz="1300" dirty="0" smtClean="0"/>
                <a:t>De prestations </a:t>
              </a:r>
              <a:r>
                <a:rPr lang="fr-FR" sz="1300" dirty="0"/>
                <a:t>logistiques</a:t>
              </a: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03848" y="1627188"/>
              <a:ext cx="5688632" cy="8640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300" b="1" dirty="0">
                  <a:latin typeface="Arial" panose="020B0604020202020204" pitchFamily="34" charset="0"/>
                  <a:cs typeface="Arial" pitchFamily="34" charset="0"/>
                </a:rPr>
                <a:t>A4.1T1-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Amélioration 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d'une organisation de transport</a:t>
              </a:r>
            </a:p>
            <a:p>
              <a:pPr>
                <a:defRPr/>
              </a:pPr>
              <a:r>
                <a:rPr lang="fr-FR" sz="1300" b="1" dirty="0">
                  <a:latin typeface="Arial" panose="020B0604020202020204" pitchFamily="34" charset="0"/>
                  <a:cs typeface="Arial" pitchFamily="34" charset="0"/>
                </a:rPr>
                <a:t>A4.1T2 - 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Amélioration d'une organisation de prestations logistiques</a:t>
              </a:r>
              <a:endParaRPr lang="fr-FR" sz="1300" b="1" dirty="0"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2843808" y="1866776"/>
              <a:ext cx="338410" cy="3380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3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136525" y="2636912"/>
            <a:ext cx="8755956" cy="936104"/>
            <a:chOff x="136525" y="2636912"/>
            <a:chExt cx="8755956" cy="936104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36525" y="2636912"/>
              <a:ext cx="2700338" cy="86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 smtClean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fr-FR" sz="1300" b="1" dirty="0" smtClean="0">
                  <a:solidFill>
                    <a:sysClr val="windowText" lastClr="000000"/>
                  </a:solidFill>
                </a:rPr>
                <a:t>Activité </a:t>
              </a:r>
              <a:r>
                <a:rPr lang="fr-FR" sz="1300" b="1" dirty="0">
                  <a:solidFill>
                    <a:sysClr val="windowText" lastClr="000000"/>
                  </a:solidFill>
                </a:rPr>
                <a:t>A4.2</a:t>
              </a:r>
            </a:p>
            <a:p>
              <a:pPr algn="ctr">
                <a:defRPr/>
              </a:pPr>
              <a:r>
                <a:rPr lang="fr-FR" sz="1300" dirty="0"/>
                <a:t>Pérennisation </a:t>
              </a:r>
            </a:p>
            <a:p>
              <a:pPr algn="ctr">
                <a:defRPr/>
              </a:pPr>
              <a:r>
                <a:rPr lang="fr-FR" sz="1300" dirty="0"/>
                <a:t>et développement de l'activité </a:t>
              </a:r>
            </a:p>
            <a:p>
              <a:pPr algn="ctr">
                <a:defRPr/>
              </a:pPr>
              <a:r>
                <a:rPr lang="fr-FR" sz="1300" dirty="0"/>
                <a:t>commerciale</a:t>
              </a: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03849" y="2709016"/>
              <a:ext cx="5688632" cy="8640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fr-FR" sz="1300" b="1" dirty="0" smtClean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 smtClean="0">
                  <a:latin typeface="Arial" pitchFamily="34" charset="0"/>
                  <a:cs typeface="Arial" pitchFamily="34" charset="0"/>
                </a:rPr>
                <a:t>A4.2T1-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Fidélisation de la clientèle</a:t>
              </a:r>
            </a:p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A4.2T2-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Développement du portefeuille client</a:t>
              </a:r>
              <a:br>
                <a:rPr lang="fr-FR" sz="1300" dirty="0">
                  <a:latin typeface="Arial" pitchFamily="34" charset="0"/>
                  <a:cs typeface="Arial" pitchFamily="34" charset="0"/>
                </a:rPr>
              </a:br>
              <a:r>
                <a:rPr lang="fr-FR" sz="1300" b="1" dirty="0">
                  <a:latin typeface="Arial" pitchFamily="34" charset="0"/>
                  <a:cs typeface="Arial" pitchFamily="34" charset="0"/>
                </a:rPr>
                <a:t>  </a:t>
              </a:r>
            </a:p>
          </p:txBody>
        </p:sp>
        <p:sp>
          <p:nvSpPr>
            <p:cNvPr id="23" name="Flèche droite 22"/>
            <p:cNvSpPr/>
            <p:nvPr/>
          </p:nvSpPr>
          <p:spPr>
            <a:xfrm>
              <a:off x="2865438" y="2924944"/>
              <a:ext cx="338410" cy="3380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3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136525" y="3645024"/>
            <a:ext cx="8755955" cy="864096"/>
            <a:chOff x="136525" y="3645024"/>
            <a:chExt cx="8755955" cy="864096"/>
          </a:xfrm>
        </p:grpSpPr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36525" y="3645120"/>
              <a:ext cx="2700338" cy="86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1300" b="1" dirty="0" smtClean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fr-FR" sz="1300" b="1" dirty="0" smtClean="0">
                  <a:solidFill>
                    <a:sysClr val="windowText" lastClr="000000"/>
                  </a:solidFill>
                </a:rPr>
                <a:t>Activité </a:t>
              </a:r>
              <a:r>
                <a:rPr lang="fr-FR" sz="1300" b="1" dirty="0">
                  <a:solidFill>
                    <a:sysClr val="windowText" lastClr="000000"/>
                  </a:solidFill>
                </a:rPr>
                <a:t>A4.3</a:t>
              </a:r>
            </a:p>
            <a:p>
              <a:pPr algn="ctr">
                <a:defRPr/>
              </a:pPr>
              <a:r>
                <a:rPr lang="fr-FR" sz="1300" dirty="0"/>
                <a:t>Développement </a:t>
              </a:r>
              <a:r>
                <a:rPr lang="fr-FR" sz="1300" dirty="0" smtClean="0"/>
                <a:t>du </a:t>
              </a:r>
            </a:p>
            <a:p>
              <a:pPr algn="ctr">
                <a:defRPr/>
              </a:pPr>
              <a:r>
                <a:rPr lang="fr-FR" sz="1300" dirty="0" smtClean="0"/>
                <a:t>potentiel humain de </a:t>
              </a:r>
              <a:r>
                <a:rPr lang="fr-FR" sz="1300" dirty="0"/>
                <a:t>l'entreprise</a:t>
              </a: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03848" y="3645024"/>
              <a:ext cx="5688632" cy="8640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A4.3T1-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Développement de la dynamique d'équipe-  </a:t>
              </a:r>
            </a:p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A4.3T2-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Contribution à une action de développement des </a:t>
              </a:r>
              <a:r>
                <a:rPr lang="fr-FR" sz="1300" dirty="0" smtClean="0">
                  <a:latin typeface="Arial" pitchFamily="34" charset="0"/>
                  <a:cs typeface="Arial" pitchFamily="34" charset="0"/>
                </a:rPr>
                <a:t>compétences </a:t>
              </a:r>
              <a:endParaRPr lang="fr-FR" sz="1300" dirty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A4.3T3-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Contribution au recrutement</a:t>
              </a:r>
              <a:r>
                <a:rPr lang="fr-FR" sz="1300" b="1" dirty="0"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  <p:sp>
          <p:nvSpPr>
            <p:cNvPr id="24" name="Flèche droite 23"/>
            <p:cNvSpPr/>
            <p:nvPr/>
          </p:nvSpPr>
          <p:spPr>
            <a:xfrm>
              <a:off x="2865438" y="3883000"/>
              <a:ext cx="338410" cy="3380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3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143471" y="4653232"/>
            <a:ext cx="8749009" cy="864000"/>
            <a:chOff x="143471" y="4653232"/>
            <a:chExt cx="8749009" cy="864000"/>
          </a:xfrm>
        </p:grpSpPr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143471" y="4653232"/>
              <a:ext cx="2700337" cy="86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1300" b="1" dirty="0" smtClean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fr-FR" sz="1300" b="1" dirty="0" smtClean="0">
                  <a:solidFill>
                    <a:sysClr val="windowText" lastClr="000000"/>
                  </a:solidFill>
                </a:rPr>
                <a:t>Activité </a:t>
              </a:r>
              <a:r>
                <a:rPr lang="fr-FR" sz="1300" b="1" dirty="0">
                  <a:solidFill>
                    <a:sysClr val="windowText" lastClr="000000"/>
                  </a:solidFill>
                </a:rPr>
                <a:t>A4.4</a:t>
              </a:r>
            </a:p>
            <a:p>
              <a:pPr algn="ctr">
                <a:defRPr/>
              </a:pPr>
              <a:r>
                <a:rPr lang="fr-FR" sz="1300" dirty="0" smtClean="0"/>
                <a:t>Développement de </a:t>
              </a:r>
              <a:r>
                <a:rPr lang="fr-FR" sz="1300" dirty="0"/>
                <a:t>la </a:t>
              </a:r>
              <a:endParaRPr lang="fr-FR" sz="1300" dirty="0" smtClean="0"/>
            </a:p>
            <a:p>
              <a:pPr algn="ctr">
                <a:defRPr/>
              </a:pPr>
              <a:r>
                <a:rPr lang="fr-FR" sz="1300" dirty="0" smtClean="0"/>
                <a:t>responsabilité sociétale</a:t>
              </a:r>
            </a:p>
            <a:p>
              <a:pPr algn="ctr">
                <a:defRPr/>
              </a:pPr>
              <a:r>
                <a:rPr lang="fr-FR" sz="1300" dirty="0" smtClean="0"/>
                <a:t> de l'entreprise</a:t>
              </a: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03848" y="4653232"/>
              <a:ext cx="5688632" cy="8640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fr-FR" sz="1300" b="1" dirty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 smtClean="0">
                  <a:latin typeface="Arial" pitchFamily="34" charset="0"/>
                  <a:cs typeface="Arial" pitchFamily="34" charset="0"/>
                </a:rPr>
                <a:t>A4.4T1-</a:t>
              </a:r>
              <a:r>
                <a:rPr lang="fr-FR" sz="13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Identification des marges de progrès dans le domaine de la </a:t>
              </a:r>
              <a:r>
                <a:rPr lang="fr-FR" sz="1300" dirty="0" smtClean="0">
                  <a:latin typeface="Arial" pitchFamily="34" charset="0"/>
                  <a:cs typeface="Arial" pitchFamily="34" charset="0"/>
                </a:rPr>
                <a:t>RSE </a:t>
              </a:r>
              <a:endParaRPr lang="fr-FR" sz="1300" dirty="0">
                <a:latin typeface="Arial" pitchFamily="34" charset="0"/>
                <a:cs typeface="Arial" pitchFamily="34" charset="0"/>
              </a:endParaRPr>
            </a:p>
            <a:p>
              <a:pPr marL="539750" indent="-539750">
                <a:defRPr/>
              </a:pPr>
              <a:r>
                <a:rPr lang="fr-FR" sz="1300" b="1" dirty="0" smtClean="0">
                  <a:latin typeface="Arial" pitchFamily="34" charset="0"/>
                  <a:cs typeface="Arial" pitchFamily="34" charset="0"/>
                </a:rPr>
                <a:t>A4.4T2- 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Réalisation d'actions visant à améliorer les relations avec les parties prenantes</a:t>
              </a:r>
            </a:p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A4.4T3-</a:t>
              </a:r>
              <a:r>
                <a:rPr lang="fr-FR" sz="1300" dirty="0">
                  <a:latin typeface="Arial" pitchFamily="34" charset="0"/>
                  <a:cs typeface="Arial" pitchFamily="34" charset="0"/>
                </a:rPr>
                <a:t> Amélioration des conditions d'emploi et de travail</a:t>
              </a:r>
              <a:br>
                <a:rPr lang="fr-FR" sz="1300" dirty="0">
                  <a:latin typeface="Arial" pitchFamily="34" charset="0"/>
                  <a:cs typeface="Arial" pitchFamily="34" charset="0"/>
                </a:rPr>
              </a:br>
              <a:r>
                <a:rPr lang="fr-FR" sz="1300" b="1" dirty="0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2843808" y="4819104"/>
              <a:ext cx="338410" cy="3380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3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107504" y="5598368"/>
            <a:ext cx="8784976" cy="864000"/>
            <a:chOff x="107504" y="5598368"/>
            <a:chExt cx="8784976" cy="864000"/>
          </a:xfrm>
        </p:grpSpPr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107504" y="5598368"/>
              <a:ext cx="2700338" cy="86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1300" b="1" dirty="0" smtClean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fr-FR" sz="1300" b="1" dirty="0" smtClean="0">
                  <a:solidFill>
                    <a:sysClr val="windowText" lastClr="000000"/>
                  </a:solidFill>
                </a:rPr>
                <a:t>Activité </a:t>
              </a:r>
              <a:r>
                <a:rPr lang="fr-FR" sz="1300" b="1" dirty="0">
                  <a:solidFill>
                    <a:sysClr val="windowText" lastClr="000000"/>
                  </a:solidFill>
                </a:rPr>
                <a:t>A4.5</a:t>
              </a:r>
            </a:p>
            <a:p>
              <a:pPr algn="ctr">
                <a:defRPr/>
              </a:pPr>
              <a:r>
                <a:rPr lang="fr-FR" sz="1300" dirty="0"/>
                <a:t>Financement d'un projet</a:t>
              </a:r>
              <a:endParaRPr lang="fr-FR" sz="13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fr-FR" sz="13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203849" y="5598368"/>
              <a:ext cx="5688631" cy="86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fr-FR" sz="1300" b="1" dirty="0">
                <a:latin typeface="Arial" panose="020B0604020202020204" pitchFamily="34" charset="0"/>
                <a:cs typeface="Arial" pitchFamily="34" charset="0"/>
              </a:endParaRPr>
            </a:p>
            <a:p>
              <a:pPr>
                <a:defRPr/>
              </a:pPr>
              <a:endParaRPr lang="fr-FR" sz="1300" b="1" dirty="0">
                <a:latin typeface="Arial" panose="020B0604020202020204" pitchFamily="34" charset="0"/>
                <a:cs typeface="Arial" pitchFamily="34" charset="0"/>
              </a:endParaRPr>
            </a:p>
            <a:p>
              <a:pPr>
                <a:defRPr/>
              </a:pPr>
              <a:endParaRPr lang="fr-FR" sz="1300" b="1" dirty="0" smtClean="0">
                <a:latin typeface="Arial" panose="020B0604020202020204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 smtClean="0">
                  <a:latin typeface="Arial" panose="020B0604020202020204" pitchFamily="34" charset="0"/>
                  <a:cs typeface="Arial" pitchFamily="34" charset="0"/>
                </a:rPr>
                <a:t>A4.5T1- </a:t>
              </a:r>
              <a:r>
                <a:rPr lang="fr-FR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Évaluation de 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l'impact financier</a:t>
              </a:r>
              <a:endParaRPr lang="fr-FR" sz="1300" b="1" dirty="0">
                <a:latin typeface="Arial" panose="020B0604020202020204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>
                  <a:latin typeface="Arial" panose="020B0604020202020204" pitchFamily="34" charset="0"/>
                  <a:cs typeface="Arial" pitchFamily="34" charset="0"/>
                </a:rPr>
                <a:t>A4.5T2- 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Choix d'un mode de financement</a:t>
              </a:r>
              <a:endParaRPr lang="fr-FR" sz="1300" b="1" dirty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fr-FR" sz="1300" b="1" dirty="0">
                  <a:latin typeface="Arial" pitchFamily="34" charset="0"/>
                  <a:cs typeface="Arial" pitchFamily="34" charset="0"/>
                </a:rPr>
                <a:t>A4.5T3- </a:t>
              </a:r>
              <a:r>
                <a:rPr lang="fr-FR" sz="1300" dirty="0">
                  <a:latin typeface="Arial" panose="020B0604020202020204" pitchFamily="34" charset="0"/>
                  <a:cs typeface="Arial" panose="020B0604020202020204" pitchFamily="34" charset="0"/>
                </a:rPr>
                <a:t>Etablissement d'un plan de financement</a:t>
              </a:r>
            </a:p>
            <a:p>
              <a:pPr>
                <a:defRPr/>
              </a:pPr>
              <a:endParaRPr lang="fr-FR" sz="1300" b="1" dirty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endParaRPr lang="fr-FR" sz="1300" b="1" dirty="0">
                <a:latin typeface="Arial" pitchFamily="34" charset="0"/>
                <a:cs typeface="Arial" pitchFamily="34" charset="0"/>
              </a:endParaRPr>
            </a:p>
            <a:p>
              <a:pPr>
                <a:defRPr/>
              </a:pPr>
              <a:endParaRPr lang="fr-FR" sz="1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lèche droite 30"/>
            <p:cNvSpPr/>
            <p:nvPr/>
          </p:nvSpPr>
          <p:spPr>
            <a:xfrm>
              <a:off x="2843808" y="5827216"/>
              <a:ext cx="338410" cy="3380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30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2" name="Picture 5" descr="C:\Users\cerro\AppData\Local\Microsoft\Windows\INetCache\IE\6E5HPL5H\attention-160818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3603" y="5013176"/>
            <a:ext cx="676829" cy="60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Ellipse 32"/>
          <p:cNvSpPr/>
          <p:nvPr/>
        </p:nvSpPr>
        <p:spPr>
          <a:xfrm>
            <a:off x="7308304" y="5589240"/>
            <a:ext cx="161967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 smtClean="0"/>
              <a:t>La dimension financière est obligatoire</a:t>
            </a:r>
            <a:endParaRPr lang="fr-FR" sz="1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42875" y="1395413"/>
            <a:ext cx="88582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Compétences et savoirs associés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73035" y="2208984"/>
            <a:ext cx="2673350" cy="918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500" b="1" dirty="0" smtClean="0">
                <a:solidFill>
                  <a:sysClr val="windowText" lastClr="000000"/>
                </a:solidFill>
              </a:rPr>
              <a:t>Transversaux</a:t>
            </a:r>
            <a:endParaRPr lang="fr-FR" sz="1400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fr-FR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36525" y="3581004"/>
            <a:ext cx="2700338" cy="2296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 algn="ctr">
              <a:defRPr/>
            </a:pPr>
            <a:r>
              <a:rPr lang="fr-FR" sz="1500" b="1" dirty="0" smtClean="0">
                <a:solidFill>
                  <a:sysClr val="windowText" lastClr="000000"/>
                </a:solidFill>
              </a:rPr>
              <a:t>Mis en œuvre </a:t>
            </a:r>
          </a:p>
          <a:p>
            <a:pPr lvl="0" algn="ctr">
              <a:defRPr/>
            </a:pPr>
            <a:r>
              <a:rPr lang="fr-FR" sz="1500" b="1" dirty="0" smtClean="0">
                <a:solidFill>
                  <a:sysClr val="windowText" lastClr="000000"/>
                </a:solidFill>
              </a:rPr>
              <a:t>en fonction :</a:t>
            </a:r>
            <a:endParaRPr lang="fr-FR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8997" y="2297636"/>
            <a:ext cx="5572125" cy="74136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>
              <a:buFontTx/>
              <a:buChar char="-"/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Gestion de projet</a:t>
            </a:r>
          </a:p>
          <a:p>
            <a:pPr marL="285750" indent="-285750">
              <a:buFontTx/>
              <a:buChar char="-"/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Dimension financière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429000" y="4366245"/>
            <a:ext cx="5572125" cy="64807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Des besoins pour mener à bien le projet</a:t>
            </a:r>
            <a:endParaRPr lang="fr-FR" sz="1400" b="1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2" name="Flèche droite 21"/>
          <p:cNvSpPr/>
          <p:nvPr/>
        </p:nvSpPr>
        <p:spPr>
          <a:xfrm>
            <a:off x="2873373" y="2502671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8" name="Flèche droite 27"/>
          <p:cNvSpPr/>
          <p:nvPr/>
        </p:nvSpPr>
        <p:spPr>
          <a:xfrm>
            <a:off x="2882801" y="4547406"/>
            <a:ext cx="473433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3428998" y="5229200"/>
            <a:ext cx="5572125" cy="64807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anose="020B0604020202020204" pitchFamily="34" charset="0"/>
                <a:cs typeface="Arial" pitchFamily="34" charset="0"/>
              </a:rPr>
              <a:t>Des demandes des apprenants</a:t>
            </a:r>
            <a:endParaRPr lang="fr-FR" sz="1400" b="1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4" name="Flèche droite 23"/>
          <p:cNvSpPr/>
          <p:nvPr/>
        </p:nvSpPr>
        <p:spPr>
          <a:xfrm>
            <a:off x="2882799" y="5410361"/>
            <a:ext cx="473433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429000" y="3581003"/>
            <a:ext cx="5572125" cy="66434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400" b="1" dirty="0" smtClean="0">
                <a:latin typeface="Arial" pitchFamily="34" charset="0"/>
                <a:cs typeface="Arial" pitchFamily="34" charset="0"/>
              </a:rPr>
              <a:t>De la nature, des thèmes du projet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2882801" y="3770300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2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/>
        </p:nvGraphicFramePr>
        <p:xfrm>
          <a:off x="1043608" y="1397000"/>
          <a:ext cx="727280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3708400" y="2636838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b="1">
                <a:solidFill>
                  <a:srgbClr val="FF0000"/>
                </a:solidFill>
              </a:rPr>
              <a:t>Financement</a:t>
            </a: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3700463" y="4797425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b="1">
                <a:solidFill>
                  <a:srgbClr val="FF0000"/>
                </a:solidFill>
              </a:rPr>
              <a:t>Financement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3D0B83-69CF-457A-96D3-42ED11B6A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CF23FA-FDD9-49BF-B02F-40805E7791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04B537-E235-4456-A3CD-8A25D7B8D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CE4CE1-114F-4C98-81B3-3C9EC26679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1A0F9D3-4FD7-4ED5-8B09-CCFF4BBCB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6E6E918-74D6-40E9-AD97-9A6E0BFD1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0A12DB-68E9-4373-A3CB-4DCBAAAC1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FEE4D1-7E2E-4EB9-BFD9-ABA09893A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597B6C-0C95-44F3-A840-C357B9DADA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42875" y="1568699"/>
            <a:ext cx="8858250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altLang="fr-FR" sz="2200" b="1" dirty="0">
                <a:latin typeface="Arial" charset="0"/>
                <a:cs typeface="Arial" charset="0"/>
              </a:rPr>
              <a:t>Analyse des différentes étapes d’un projet à partir </a:t>
            </a:r>
            <a:r>
              <a:rPr lang="fr-FR" altLang="fr-FR" sz="2200" b="1" dirty="0" smtClean="0">
                <a:latin typeface="Arial" charset="0"/>
                <a:cs typeface="Arial" charset="0"/>
              </a:rPr>
              <a:t>du projet </a:t>
            </a:r>
            <a:r>
              <a:rPr lang="fr-FR" altLang="fr-FR" sz="2200" b="1" dirty="0">
                <a:latin typeface="Arial" charset="0"/>
                <a:cs typeface="Arial" charset="0"/>
              </a:rPr>
              <a:t>mis en place sur la </a:t>
            </a:r>
            <a:r>
              <a:rPr lang="fr-FR" altLang="fr-FR" sz="2200" b="1" dirty="0" smtClean="0">
                <a:latin typeface="Arial" charset="0"/>
                <a:cs typeface="Arial" charset="0"/>
              </a:rPr>
              <a:t>Foire internationale de </a:t>
            </a:r>
            <a:r>
              <a:rPr lang="fr-FR" altLang="fr-FR" sz="2200" b="1" dirty="0" err="1">
                <a:latin typeface="Arial" charset="0"/>
                <a:cs typeface="Arial" charset="0"/>
              </a:rPr>
              <a:t>Cournon</a:t>
            </a:r>
            <a:r>
              <a:rPr lang="fr-FR" altLang="fr-FR" sz="2200" b="1" dirty="0">
                <a:latin typeface="Arial" charset="0"/>
                <a:cs typeface="Arial" charset="0"/>
              </a:rPr>
              <a:t> (63) </a:t>
            </a:r>
          </a:p>
        </p:txBody>
      </p:sp>
      <p:sp>
        <p:nvSpPr>
          <p:cNvPr id="30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571750" y="3286125"/>
            <a:ext cx="3571875" cy="17859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Demande </a:t>
            </a:r>
            <a:endParaRPr lang="fr-FR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fr-FR" sz="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fr-FR" sz="1800" dirty="0">
                <a:latin typeface="Arial" charset="0"/>
                <a:cs typeface="Arial" charset="0"/>
              </a:rPr>
              <a:t>Optimisation des flux entrants des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fr-FR" sz="1800" dirty="0">
                <a:latin typeface="Arial" charset="0"/>
                <a:cs typeface="Arial" charset="0"/>
              </a:rPr>
              <a:t>Transporteurs sur le site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fr-FR" sz="1800" dirty="0">
                <a:latin typeface="Arial" charset="0"/>
                <a:cs typeface="Arial" charset="0"/>
              </a:rPr>
              <a:t>de la foire internationale</a:t>
            </a:r>
            <a:endParaRPr lang="fr-FR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4071938" y="2571750"/>
            <a:ext cx="64293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3077" name="Picture 10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155950"/>
            <a:ext cx="186848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phique 102" descr="Poignée de ma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3" t="-27129" r="-1459" b="-29652"/>
          <a:stretch>
            <a:fillRect/>
          </a:stretch>
        </p:blipFill>
        <p:spPr bwMode="auto">
          <a:xfrm>
            <a:off x="3714750" y="5000625"/>
            <a:ext cx="12858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75"/>
            <a:ext cx="2428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RÃ©sultat de recherche d'images pour &quot;foire de cournon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495550"/>
            <a:ext cx="6643688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42875" y="1600200"/>
            <a:ext cx="88582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altLang="fr-FR" sz="2000" b="1" dirty="0">
                <a:latin typeface="Arial" charset="0"/>
                <a:cs typeface="Arial" charset="0"/>
              </a:rPr>
              <a:t>Vue aérienne de la </a:t>
            </a:r>
            <a:r>
              <a:rPr lang="fr-FR" altLang="fr-FR" sz="2000" b="1" dirty="0" smtClean="0">
                <a:latin typeface="Arial" charset="0"/>
                <a:cs typeface="Arial" charset="0"/>
              </a:rPr>
              <a:t>Foire </a:t>
            </a:r>
            <a:r>
              <a:rPr lang="fr-FR" altLang="fr-FR" sz="2000" b="1" dirty="0">
                <a:latin typeface="Arial" charset="0"/>
                <a:cs typeface="Arial" charset="0"/>
              </a:rPr>
              <a:t>internationale de </a:t>
            </a:r>
            <a:r>
              <a:rPr lang="fr-FR" altLang="fr-FR" sz="2000" b="1" dirty="0" err="1">
                <a:latin typeface="Arial" charset="0"/>
                <a:cs typeface="Arial" charset="0"/>
              </a:rPr>
              <a:t>Cournon</a:t>
            </a:r>
            <a:r>
              <a:rPr lang="fr-FR" altLang="fr-FR" sz="2000" b="1" dirty="0">
                <a:latin typeface="Arial" charset="0"/>
                <a:cs typeface="Arial" charset="0"/>
              </a:rPr>
              <a:t> (63)</a:t>
            </a:r>
          </a:p>
        </p:txBody>
      </p:sp>
      <p:sp>
        <p:nvSpPr>
          <p:cNvPr id="14340" name="ZoneTexte 3"/>
          <p:cNvSpPr txBox="1">
            <a:spLocks noChangeArrowheads="1"/>
          </p:cNvSpPr>
          <p:nvPr/>
        </p:nvSpPr>
        <p:spPr bwMode="auto">
          <a:xfrm>
            <a:off x="3286125" y="2071688"/>
            <a:ext cx="2786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800" b="1"/>
              <a:t> + de 500 exposants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5"/>
          <p:cNvGrpSpPr>
            <a:grpSpLocks/>
          </p:cNvGrpSpPr>
          <p:nvPr/>
        </p:nvGrpSpPr>
        <p:grpSpPr bwMode="auto">
          <a:xfrm>
            <a:off x="71438" y="2571750"/>
            <a:ext cx="3214687" cy="1071563"/>
            <a:chOff x="214313" y="2286000"/>
            <a:chExt cx="3214687" cy="1071563"/>
          </a:xfrm>
        </p:grpSpPr>
        <p:sp>
          <p:nvSpPr>
            <p:cNvPr id="2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214313" y="2286000"/>
              <a:ext cx="2700337" cy="10715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Analyse de la situation :</a:t>
              </a:r>
              <a:br>
                <a:rPr lang="fr-FR" sz="1600" b="1" dirty="0">
                  <a:latin typeface="Arial" charset="0"/>
                  <a:cs typeface="Arial" charset="0"/>
                </a:rPr>
              </a:br>
              <a:r>
                <a:rPr lang="fr-FR" sz="1600" b="1" dirty="0">
                  <a:latin typeface="Arial" charset="0"/>
                  <a:cs typeface="Arial" charset="0"/>
                </a:rPr>
                <a:t>Étude d’opportunité</a:t>
              </a:r>
              <a:endParaRPr lang="fr-FR" sz="150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Flèche droit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928938" y="2714625"/>
              <a:ext cx="500062" cy="2857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2071670" y="142873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Les différentes étapes du projet</a:t>
            </a:r>
          </a:p>
        </p:txBody>
      </p:sp>
      <p:sp>
        <p:nvSpPr>
          <p:cNvPr id="8" name="Parchemin horizontal 7"/>
          <p:cNvSpPr/>
          <p:nvPr/>
        </p:nvSpPr>
        <p:spPr>
          <a:xfrm>
            <a:off x="214313" y="5214938"/>
            <a:ext cx="3786187" cy="100012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Supports</a:t>
            </a:r>
            <a:r>
              <a:rPr lang="fr-FR" sz="2000" dirty="0">
                <a:solidFill>
                  <a:schemeClr val="bg1"/>
                </a:solidFill>
              </a:rPr>
              <a:t> : Plan de la foire + </a:t>
            </a:r>
            <a:r>
              <a:rPr lang="fr-FR" sz="2000" dirty="0" smtClean="0">
                <a:solidFill>
                  <a:schemeClr val="bg1"/>
                </a:solidFill>
              </a:rPr>
              <a:t>Visite </a:t>
            </a:r>
            <a:r>
              <a:rPr lang="fr-FR" sz="2000" dirty="0">
                <a:solidFill>
                  <a:schemeClr val="bg1"/>
                </a:solidFill>
              </a:rPr>
              <a:t>sur le site</a:t>
            </a:r>
          </a:p>
        </p:txBody>
      </p:sp>
      <p:sp>
        <p:nvSpPr>
          <p:cNvPr id="9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500438" y="2928938"/>
            <a:ext cx="5286375" cy="1857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500" b="1" dirty="0">
                <a:solidFill>
                  <a:srgbClr val="FF0000"/>
                </a:solidFill>
                <a:latin typeface="Arial" charset="0"/>
                <a:cs typeface="Arial" charset="0"/>
              </a:rPr>
              <a:t>Identification des problèmes rencontrés </a:t>
            </a:r>
          </a:p>
          <a:p>
            <a:pPr algn="ctr" eaLnBrk="1" hangingPunct="1">
              <a:defRPr/>
            </a:pPr>
            <a:r>
              <a:rPr lang="fr-FR" sz="1500" b="1" dirty="0">
                <a:solidFill>
                  <a:srgbClr val="FF0000"/>
                </a:solidFill>
                <a:latin typeface="Arial" charset="0"/>
                <a:cs typeface="Arial" charset="0"/>
              </a:rPr>
              <a:t>pour implanter les stands des exposants :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latin typeface="Arial" charset="0"/>
                <a:cs typeface="Arial" charset="0"/>
              </a:rPr>
              <a:t>  formation de bouchons à l’entrée et à l’intérieur du site car</a:t>
            </a:r>
          </a:p>
          <a:p>
            <a:pPr eaLnBrk="1" hangingPunct="1">
              <a:defRPr/>
            </a:pPr>
            <a:r>
              <a:rPr lang="fr-FR" sz="1500" dirty="0">
                <a:latin typeface="Arial" charset="0"/>
                <a:cs typeface="Arial" charset="0"/>
              </a:rPr>
              <a:t>   des transporteurs ne savent pas où ils doivent livrer les</a:t>
            </a:r>
          </a:p>
          <a:p>
            <a:pPr eaLnBrk="1" hangingPunct="1">
              <a:defRPr/>
            </a:pPr>
            <a:r>
              <a:rPr lang="fr-FR" sz="1500" dirty="0">
                <a:latin typeface="Arial" charset="0"/>
                <a:cs typeface="Arial" charset="0"/>
              </a:rPr>
              <a:t>   marchandises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perte d’exposants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perte de temps : délais de mise en place des stands plus 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importants</a:t>
            </a:r>
          </a:p>
        </p:txBody>
      </p:sp>
      <p:sp>
        <p:nvSpPr>
          <p:cNvPr id="11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286250" y="5429250"/>
            <a:ext cx="3500438" cy="857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fr-FR" sz="16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fr-FR" sz="1600" b="1" dirty="0">
                <a:latin typeface="Arial" charset="0"/>
                <a:cs typeface="Arial" charset="0"/>
              </a:rPr>
              <a:t>Définition des objectifs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fr-FR" sz="1400" dirty="0">
                <a:latin typeface="Arial" charset="0"/>
                <a:cs typeface="Arial" charset="0"/>
              </a:rPr>
              <a:t>quantitatifs  et/ou qualitatifs </a:t>
            </a:r>
            <a:endParaRPr lang="fr-FR" sz="14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Flèche droite 11">
            <a:extLst>
              <a:ext uri="{FF2B5EF4-FFF2-40B4-BE49-F238E27FC236}"/>
            </a:extLst>
          </p:cNvPr>
          <p:cNvSpPr/>
          <p:nvPr/>
        </p:nvSpPr>
        <p:spPr>
          <a:xfrm rot="16200000" flipH="1" flipV="1">
            <a:off x="5786438" y="4929187"/>
            <a:ext cx="571500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6" name="Groupe 13"/>
          <p:cNvGrpSpPr>
            <a:grpSpLocks/>
          </p:cNvGrpSpPr>
          <p:nvPr/>
        </p:nvGrpSpPr>
        <p:grpSpPr bwMode="auto">
          <a:xfrm>
            <a:off x="3500438" y="2000250"/>
            <a:ext cx="5286375" cy="857250"/>
            <a:chOff x="3500438" y="2357430"/>
            <a:chExt cx="5286404" cy="857260"/>
          </a:xfrm>
        </p:grpSpPr>
        <p:sp>
          <p:nvSpPr>
            <p:cNvPr id="7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3500438" y="2357430"/>
              <a:ext cx="5214966" cy="8572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r>
                <a:rPr lang="fr-FR" sz="15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Entretien 1  </a:t>
              </a:r>
              <a:r>
                <a:rPr lang="fr-FR" sz="1500" dirty="0">
                  <a:latin typeface="Arial" charset="0"/>
                  <a:cs typeface="Arial" charset="0"/>
                </a:rPr>
                <a:t>(</a:t>
              </a:r>
              <a:r>
                <a:rPr lang="fr-FR" sz="1500" b="1" dirty="0">
                  <a:latin typeface="Arial" charset="0"/>
                  <a:cs typeface="Arial" charset="0"/>
                </a:rPr>
                <a:t>2 h</a:t>
              </a:r>
              <a:r>
                <a:rPr lang="fr-FR" sz="1500" dirty="0">
                  <a:latin typeface="Arial" charset="0"/>
                  <a:cs typeface="Arial" charset="0"/>
                </a:rPr>
                <a:t>) avec le directeur logistique et les </a:t>
              </a:r>
            </a:p>
            <a:p>
              <a:pPr eaLnBrk="1" hangingPunct="1">
                <a:defRPr/>
              </a:pPr>
              <a:r>
                <a:rPr lang="fr-FR" sz="1500" dirty="0">
                  <a:latin typeface="Arial" charset="0"/>
                  <a:cs typeface="Arial" charset="0"/>
                </a:rPr>
                <a:t>étudiants intéressés par le projet</a:t>
              </a:r>
              <a:endParaRPr lang="fr-FR" sz="15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16394" name="Graphique 23839" descr="Équip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586" y="2357430"/>
              <a:ext cx="857256" cy="857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à coins arrondis 13"/>
          <p:cNvSpPr/>
          <p:nvPr/>
        </p:nvSpPr>
        <p:spPr>
          <a:xfrm>
            <a:off x="107504" y="1556792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A4.C1 - </a:t>
            </a:r>
            <a:r>
              <a:rPr lang="fr-FR" sz="10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Identifier un besoin de pérennisation ou une opportunité de développement de l’activité de transport et TPL</a:t>
            </a:r>
            <a:endParaRPr lang="fr-FR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 autoUpdateAnimBg="0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0"/>
          <p:cNvGrpSpPr>
            <a:grpSpLocks/>
          </p:cNvGrpSpPr>
          <p:nvPr/>
        </p:nvGrpSpPr>
        <p:grpSpPr bwMode="auto">
          <a:xfrm>
            <a:off x="71438" y="3000375"/>
            <a:ext cx="2571750" cy="1071563"/>
            <a:chOff x="71438" y="3000375"/>
            <a:chExt cx="2571750" cy="1071563"/>
          </a:xfrm>
        </p:grpSpPr>
        <p:sp>
          <p:nvSpPr>
            <p:cNvPr id="2" name="Rectangle 26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71438" y="3000375"/>
              <a:ext cx="2071687" cy="10715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Conception </a:t>
              </a:r>
            </a:p>
            <a:p>
              <a:pPr algn="ctr" eaLnBrk="1" hangingPunct="1">
                <a:lnSpc>
                  <a:spcPct val="150000"/>
                </a:lnSpc>
                <a:defRPr/>
              </a:pPr>
              <a:r>
                <a:rPr lang="fr-FR" sz="1600" b="1" dirty="0">
                  <a:latin typeface="Arial" charset="0"/>
                  <a:cs typeface="Arial" charset="0"/>
                </a:rPr>
                <a:t>du projet</a:t>
              </a:r>
              <a:endParaRPr lang="fr-FR" sz="150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Flèche droit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143125" y="3429000"/>
              <a:ext cx="500063" cy="2857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7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786063" y="1928813"/>
            <a:ext cx="6072187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Quels sont les </a:t>
            </a: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actions ou activités à mettre en place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?</a:t>
            </a:r>
          </a:p>
          <a:p>
            <a:pPr eaLnBrk="1" hangingPunct="1">
              <a:defRPr/>
            </a:pPr>
            <a:endParaRPr lang="fr-F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indiquer sur le document de transport le n° du stand</a:t>
            </a: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informer les exposants (publipostage : création de la lettre type)</a:t>
            </a: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créer une zone tampon sur le site pour accueillir les transporteurs</a:t>
            </a:r>
          </a:p>
          <a:p>
            <a:pPr marL="180975"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à qui il manque des informations pour livrer </a:t>
            </a: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créer une BDD sur les exposants</a:t>
            </a: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positionner la PAG</a:t>
            </a:r>
          </a:p>
          <a:p>
            <a:pPr marL="180975" eaLnBrk="1" hangingPunct="1">
              <a:buFont typeface="Arial" pitchFamily="34" charset="0"/>
              <a:buChar char="•"/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…..</a:t>
            </a:r>
          </a:p>
          <a:p>
            <a:pPr marL="180975"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fr-FR" sz="15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Parchemin horizontal 7"/>
          <p:cNvSpPr/>
          <p:nvPr/>
        </p:nvSpPr>
        <p:spPr>
          <a:xfrm>
            <a:off x="142875" y="4714875"/>
            <a:ext cx="2500313" cy="121443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Outils </a:t>
            </a:r>
            <a:r>
              <a:rPr lang="fr-FR" sz="2000" dirty="0">
                <a:solidFill>
                  <a:schemeClr val="bg1"/>
                </a:solidFill>
              </a:rPr>
              <a:t>: planning, diagramme de Gantt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71670" y="1262706"/>
            <a:ext cx="58579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Les différentes étapes du projet</a:t>
            </a:r>
          </a:p>
        </p:txBody>
      </p:sp>
      <p:sp>
        <p:nvSpPr>
          <p:cNvPr id="12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786063" y="4357688"/>
            <a:ext cx="6072187" cy="50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Qui et Qui fait quoi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dans l’équipe projet ?</a:t>
            </a:r>
          </a:p>
        </p:txBody>
      </p:sp>
      <p:sp>
        <p:nvSpPr>
          <p:cNvPr id="13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786063" y="5000625"/>
            <a:ext cx="6072187" cy="50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Avec quoi ?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Les moyens matériels</a:t>
            </a:r>
          </a:p>
        </p:txBody>
      </p:sp>
      <p:sp>
        <p:nvSpPr>
          <p:cNvPr id="14" name="Rectangle 26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786063" y="5643563"/>
            <a:ext cx="6072187" cy="500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fr-FR" sz="1500" b="1" dirty="0">
                <a:solidFill>
                  <a:srgbClr val="000000"/>
                </a:solidFill>
                <a:latin typeface="Arial" charset="0"/>
                <a:cs typeface="Arial" charset="0"/>
              </a:rPr>
              <a:t>Quand ? </a:t>
            </a: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Mise en place d’une planification avec des bornes </a:t>
            </a:r>
          </a:p>
          <a:p>
            <a:pPr eaLnBrk="1" hangingPunct="1">
              <a:defRPr/>
            </a:pPr>
            <a:r>
              <a:rPr lang="fr-FR" sz="1500" dirty="0">
                <a:solidFill>
                  <a:srgbClr val="000000"/>
                </a:solidFill>
                <a:latin typeface="Arial" charset="0"/>
                <a:cs typeface="Arial" charset="0"/>
              </a:rPr>
              <a:t>                temporelles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07504" y="1556792"/>
            <a:ext cx="2160240" cy="720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</a:rPr>
              <a:t>A4.C2 - </a:t>
            </a:r>
            <a:r>
              <a:rPr lang="fr-FR" sz="1200" dirty="0" smtClean="0">
                <a:solidFill>
                  <a:schemeClr val="tx1"/>
                </a:solidFill>
              </a:rPr>
              <a:t>Identifier des solutions et argumenter le choix d’une solution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2330</TotalTime>
  <Words>866</Words>
  <Application>Microsoft Office PowerPoint</Application>
  <PresentationFormat>Affichage à l'écran (4:3)</PresentationFormat>
  <Paragraphs>183</Paragraphs>
  <Slides>15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kiki</dc:creator>
  <cp:lastModifiedBy>prof</cp:lastModifiedBy>
  <cp:revision>447</cp:revision>
  <dcterms:created xsi:type="dcterms:W3CDTF">2010-02-26T09:36:43Z</dcterms:created>
  <dcterms:modified xsi:type="dcterms:W3CDTF">2019-03-23T10:53:21Z</dcterms:modified>
</cp:coreProperties>
</file>