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13"/>
  </p:notesMasterIdLst>
  <p:handoutMasterIdLst>
    <p:handoutMasterId r:id="rId14"/>
  </p:handoutMasterIdLst>
  <p:sldIdLst>
    <p:sldId id="333" r:id="rId2"/>
    <p:sldId id="334" r:id="rId3"/>
    <p:sldId id="295" r:id="rId4"/>
    <p:sldId id="329" r:id="rId5"/>
    <p:sldId id="321" r:id="rId6"/>
    <p:sldId id="322" r:id="rId7"/>
    <p:sldId id="330" r:id="rId8"/>
    <p:sldId id="335" r:id="rId9"/>
    <p:sldId id="336" r:id="rId10"/>
    <p:sldId id="337" r:id="rId11"/>
    <p:sldId id="328" r:id="rId1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eo Miani" initials="T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656B"/>
    <a:srgbClr val="F08106"/>
    <a:srgbClr val="FDDDB9"/>
    <a:srgbClr val="FBAB53"/>
    <a:srgbClr val="FF572F"/>
    <a:srgbClr val="FDEB67"/>
    <a:srgbClr val="1D4575"/>
    <a:srgbClr val="CC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42" autoAdjust="0"/>
    <p:restoredTop sz="94660" autoAdjust="0"/>
  </p:normalViewPr>
  <p:slideViewPr>
    <p:cSldViewPr>
      <p:cViewPr varScale="1">
        <p:scale>
          <a:sx n="67" d="100"/>
          <a:sy n="67" d="100"/>
        </p:scale>
        <p:origin x="152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1664FB3-279B-49B3-80D6-7C1DDC05E924}" type="datetimeFigureOut">
              <a:rPr lang="fr-FR"/>
              <a:pPr>
                <a:defRPr/>
              </a:pPr>
              <a:t>23/03/2019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C8D7432-701E-48FE-AC7D-C4FD8208CE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5836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E3B5AAF-23E5-40A8-B85F-6039490F0258}" type="datetimeFigureOut">
              <a:rPr lang="fr-FR"/>
              <a:pPr>
                <a:defRPr/>
              </a:pPr>
              <a:t>23/03/2019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AC20680-7854-42E5-AF05-846BABD6950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26594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dirty="0" smtClean="0"/>
          </a:p>
        </p:txBody>
      </p:sp>
      <p:sp>
        <p:nvSpPr>
          <p:cNvPr id="51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2F19352-B568-48B9-9A35-B9041A0E460D}" type="slidenum">
              <a:rPr lang="fr-FR" altLang="fr-FR"/>
              <a:pPr>
                <a:spcBef>
                  <a:spcPct val="0"/>
                </a:spcBef>
              </a:pPr>
              <a:t>1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76894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dirty="0" smtClean="0"/>
          </a:p>
        </p:txBody>
      </p:sp>
      <p:sp>
        <p:nvSpPr>
          <p:cNvPr id="717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C204301-151A-4647-B17C-B4DDCE8879D9}" type="slidenum">
              <a:rPr lang="fr-FR" altLang="fr-FR"/>
              <a:pPr>
                <a:spcBef>
                  <a:spcPct val="0"/>
                </a:spcBef>
              </a:pPr>
              <a:t>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56876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C20680-7854-42E5-AF05-846BABD6950D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089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C20680-7854-42E5-AF05-846BABD6950D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788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C20680-7854-42E5-AF05-846BABD6950D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788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C20680-7854-42E5-AF05-846BABD6950D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788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C20680-7854-42E5-AF05-846BABD6950D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788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cs typeface="+mn-cs"/>
              </a:defRPr>
            </a:lvl1pPr>
          </a:lstStyle>
          <a:p>
            <a:pPr>
              <a:defRPr/>
            </a:pPr>
            <a:fld id="{FF7C6FD2-BE67-4E86-928C-78CC3F3C5ACE}" type="datetimeFigureOut">
              <a:rPr lang="fr-FR"/>
              <a:pPr>
                <a:defRPr/>
              </a:pPr>
              <a:t>23/03/2019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cs typeface="+mn-cs"/>
              </a:defRPr>
            </a:lvl1pPr>
          </a:lstStyle>
          <a:p>
            <a:pPr>
              <a:defRPr/>
            </a:pPr>
            <a:fld id="{B26FF9B3-B03E-428E-92B6-653561DB485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 userDrawn="1"/>
        </p:nvSpPr>
        <p:spPr>
          <a:xfrm>
            <a:off x="2286000" y="6396038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rPr>
              <a:t>Séminaire du 14 mars 2019</a:t>
            </a:r>
          </a:p>
        </p:txBody>
      </p:sp>
      <p:sp>
        <p:nvSpPr>
          <p:cNvPr id="15" name="Forme libre 14"/>
          <p:cNvSpPr/>
          <p:nvPr userDrawn="1"/>
        </p:nvSpPr>
        <p:spPr>
          <a:xfrm>
            <a:off x="1142976" y="-24"/>
            <a:ext cx="8001024" cy="1500198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3504"/>
              <a:gd name="connsiteX1" fmla="*/ 21600 w 21600"/>
              <a:gd name="connsiteY1" fmla="*/ 0 h 23504"/>
              <a:gd name="connsiteX2" fmla="*/ 21600 w 21600"/>
              <a:gd name="connsiteY2" fmla="*/ 17322 h 23504"/>
              <a:gd name="connsiteX3" fmla="*/ 10993 w 21600"/>
              <a:gd name="connsiteY3" fmla="*/ 16800 h 23504"/>
              <a:gd name="connsiteX4" fmla="*/ 0 w 21600"/>
              <a:gd name="connsiteY4" fmla="*/ 20172 h 23504"/>
              <a:gd name="connsiteX5" fmla="*/ 0 w 21600"/>
              <a:gd name="connsiteY5" fmla="*/ 0 h 2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350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9837" y="20654"/>
                  <a:pt x="14593" y="16325"/>
                  <a:pt x="10993" y="16800"/>
                </a:cubicBezTo>
                <a:cubicBezTo>
                  <a:pt x="7393" y="17275"/>
                  <a:pt x="1837" y="23504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1714480" y="55883"/>
            <a:ext cx="692948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b="1" dirty="0">
                <a:solidFill>
                  <a:schemeClr val="tx1"/>
                </a:solidFill>
                <a:latin typeface="+mn-lt"/>
                <a:cs typeface="+mn-cs"/>
              </a:rPr>
              <a:t>BTS GTLA</a:t>
            </a: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tx1"/>
                </a:solidFill>
                <a:latin typeface="+mn-lt"/>
                <a:cs typeface="+mn-cs"/>
              </a:rPr>
              <a:t>Gestion</a:t>
            </a:r>
            <a:r>
              <a:rPr lang="fr-FR" sz="2800" b="1" baseline="0" dirty="0">
                <a:solidFill>
                  <a:schemeClr val="tx1"/>
                </a:solidFill>
                <a:latin typeface="+mn-lt"/>
                <a:cs typeface="+mn-cs"/>
              </a:rPr>
              <a:t> des Transports et Logistique associée</a:t>
            </a:r>
            <a:endParaRPr lang="fr-FR" sz="2800" b="1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75" y="6396038"/>
            <a:ext cx="1032669" cy="326038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40" y="55883"/>
            <a:ext cx="807192" cy="1068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03" r:id="rId2"/>
    <p:sldLayoutId id="2147483699" r:id="rId3"/>
    <p:sldLayoutId id="2147483700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2300288" y="2500313"/>
            <a:ext cx="2032000" cy="1357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500" b="1">
                <a:solidFill>
                  <a:srgbClr val="000000"/>
                </a:solidFill>
              </a:rPr>
              <a:t>Pôle d'activités  n° 2 </a:t>
            </a:r>
            <a:endParaRPr lang="fr-FR" altLang="fr-FR" sz="1500">
              <a:solidFill>
                <a:srgbClr val="000000"/>
              </a:solidFill>
            </a:endParaRPr>
          </a:p>
          <a:p>
            <a:pPr algn="ctr" eaLnBrk="1" hangingPunct="1"/>
            <a:r>
              <a:rPr lang="fr-FR" altLang="fr-FR" sz="1500">
                <a:solidFill>
                  <a:srgbClr val="000000"/>
                </a:solidFill>
              </a:rPr>
              <a:t>Conception </a:t>
            </a:r>
          </a:p>
          <a:p>
            <a:pPr algn="ctr" eaLnBrk="1" hangingPunct="1"/>
            <a:r>
              <a:rPr lang="fr-FR" altLang="fr-FR" sz="1500">
                <a:solidFill>
                  <a:srgbClr val="000000"/>
                </a:solidFill>
              </a:rPr>
              <a:t>d’OTPL </a:t>
            </a:r>
          </a:p>
        </p:txBody>
      </p:sp>
      <p:sp>
        <p:nvSpPr>
          <p:cNvPr id="13" name="Rectangle 26"/>
          <p:cNvSpPr>
            <a:spLocks noChangeArrowheads="1"/>
          </p:cNvSpPr>
          <p:nvPr/>
        </p:nvSpPr>
        <p:spPr bwMode="auto">
          <a:xfrm>
            <a:off x="107950" y="2500313"/>
            <a:ext cx="2032000" cy="1357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altLang="fr-FR" sz="1500" b="1">
                <a:solidFill>
                  <a:srgbClr val="000000"/>
                </a:solidFill>
                <a:latin typeface="Arial" charset="0"/>
                <a:cs typeface="Arial" charset="0"/>
              </a:rPr>
              <a:t>Pôle d'activités  n° 1</a:t>
            </a:r>
          </a:p>
          <a:p>
            <a:pPr algn="ctr" eaLnBrk="1" hangingPunct="1">
              <a:defRPr/>
            </a:pPr>
            <a:r>
              <a:rPr lang="fr-FR" altLang="fr-FR" sz="1500">
                <a:solidFill>
                  <a:srgbClr val="000000"/>
                </a:solidFill>
                <a:latin typeface="Arial" charset="0"/>
                <a:cs typeface="Arial" charset="0"/>
              </a:rPr>
              <a:t>Mise en œuvre</a:t>
            </a:r>
          </a:p>
          <a:p>
            <a:pPr algn="ctr" eaLnBrk="1" hangingPunct="1">
              <a:defRPr/>
            </a:pPr>
            <a:r>
              <a:rPr lang="fr-FR" altLang="fr-FR" sz="1500">
                <a:solidFill>
                  <a:srgbClr val="000000"/>
                </a:solidFill>
                <a:latin typeface="Arial" charset="0"/>
                <a:cs typeface="Arial" charset="0"/>
              </a:rPr>
              <a:t> d’OTPL 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06413" y="1538288"/>
            <a:ext cx="8137525" cy="461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latin typeface="Arial" charset="0"/>
                <a:cs typeface="Arial" charset="0"/>
              </a:rPr>
              <a:t>Référentiel des activités professionnelles (RAP)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900113" y="2071688"/>
            <a:ext cx="7219950" cy="357187"/>
            <a:chOff x="491" y="2083"/>
            <a:chExt cx="4548" cy="679"/>
          </a:xfrm>
        </p:grpSpPr>
        <p:grpSp>
          <p:nvGrpSpPr>
            <p:cNvPr id="4118" name="Group 19"/>
            <p:cNvGrpSpPr>
              <a:grpSpLocks/>
            </p:cNvGrpSpPr>
            <p:nvPr/>
          </p:nvGrpSpPr>
          <p:grpSpPr bwMode="auto">
            <a:xfrm>
              <a:off x="491" y="2089"/>
              <a:ext cx="4547" cy="673"/>
              <a:chOff x="1161" y="2063"/>
              <a:chExt cx="3108" cy="673"/>
            </a:xfrm>
          </p:grpSpPr>
          <p:sp>
            <p:nvSpPr>
              <p:cNvPr id="4122" name="Line 17"/>
              <p:cNvSpPr>
                <a:spLocks noChangeShapeType="1"/>
              </p:cNvSpPr>
              <p:nvPr/>
            </p:nvSpPr>
            <p:spPr bwMode="auto">
              <a:xfrm flipH="1">
                <a:off x="1161" y="2063"/>
                <a:ext cx="1559" cy="6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23" name="Line 18"/>
              <p:cNvSpPr>
                <a:spLocks noChangeShapeType="1"/>
              </p:cNvSpPr>
              <p:nvPr/>
            </p:nvSpPr>
            <p:spPr bwMode="auto">
              <a:xfrm>
                <a:off x="2710" y="2063"/>
                <a:ext cx="1559" cy="6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119" name="Group 29"/>
            <p:cNvGrpSpPr>
              <a:grpSpLocks/>
            </p:cNvGrpSpPr>
            <p:nvPr/>
          </p:nvGrpSpPr>
          <p:grpSpPr bwMode="auto">
            <a:xfrm>
              <a:off x="1775" y="2083"/>
              <a:ext cx="1974" cy="673"/>
              <a:chOff x="1161" y="2063"/>
              <a:chExt cx="3108" cy="673"/>
            </a:xfrm>
          </p:grpSpPr>
          <p:sp>
            <p:nvSpPr>
              <p:cNvPr id="4120" name="Line 30"/>
              <p:cNvSpPr>
                <a:spLocks noChangeShapeType="1"/>
              </p:cNvSpPr>
              <p:nvPr/>
            </p:nvSpPr>
            <p:spPr bwMode="auto">
              <a:xfrm flipH="1">
                <a:off x="1161" y="2063"/>
                <a:ext cx="1559" cy="6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21" name="Line 31"/>
              <p:cNvSpPr>
                <a:spLocks noChangeShapeType="1"/>
              </p:cNvSpPr>
              <p:nvPr/>
            </p:nvSpPr>
            <p:spPr bwMode="auto">
              <a:xfrm>
                <a:off x="2710" y="2063"/>
                <a:ext cx="1559" cy="6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4540250" y="2500313"/>
            <a:ext cx="2032000" cy="1357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altLang="fr-FR" sz="1500" b="1">
                <a:solidFill>
                  <a:srgbClr val="000000"/>
                </a:solidFill>
                <a:latin typeface="Arial" charset="0"/>
                <a:cs typeface="Arial" charset="0"/>
              </a:rPr>
              <a:t>Pôle d'activités  n° 3 </a:t>
            </a:r>
            <a:endParaRPr lang="fr-FR" altLang="fr-FR" sz="150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r>
              <a:rPr lang="fr-FR" altLang="fr-FR" sz="1500">
                <a:solidFill>
                  <a:srgbClr val="000000"/>
                </a:solidFill>
                <a:latin typeface="Arial" charset="0"/>
                <a:cs typeface="Arial" charset="0"/>
              </a:rPr>
              <a:t>Analyse de la </a:t>
            </a:r>
          </a:p>
          <a:p>
            <a:pPr algn="ctr" eaLnBrk="1" hangingPunct="1">
              <a:defRPr/>
            </a:pPr>
            <a:r>
              <a:rPr lang="fr-FR" altLang="fr-FR" sz="1500">
                <a:solidFill>
                  <a:srgbClr val="000000"/>
                </a:solidFill>
                <a:latin typeface="Arial" charset="0"/>
                <a:cs typeface="Arial" charset="0"/>
              </a:rPr>
              <a:t>performance </a:t>
            </a:r>
          </a:p>
          <a:p>
            <a:pPr algn="ctr" eaLnBrk="1" hangingPunct="1">
              <a:defRPr/>
            </a:pPr>
            <a:r>
              <a:rPr lang="fr-FR" altLang="fr-FR" sz="1500">
                <a:solidFill>
                  <a:srgbClr val="000000"/>
                </a:solidFill>
                <a:latin typeface="Arial" charset="0"/>
                <a:cs typeface="Arial" charset="0"/>
              </a:rPr>
              <a:t>d’une activité de TPL </a:t>
            </a: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6826250" y="2500313"/>
            <a:ext cx="2032000" cy="1357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altLang="fr-FR" sz="1500" b="1">
                <a:solidFill>
                  <a:srgbClr val="000000"/>
                </a:solidFill>
                <a:latin typeface="Arial" charset="0"/>
                <a:cs typeface="Arial" charset="0"/>
              </a:rPr>
              <a:t>Pôle d'activités  n° 4 </a:t>
            </a:r>
            <a:endParaRPr lang="fr-FR" altLang="fr-FR" sz="150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r>
              <a:rPr lang="fr-FR" altLang="fr-FR" sz="1500">
                <a:solidFill>
                  <a:srgbClr val="000000"/>
                </a:solidFill>
                <a:latin typeface="Arial" charset="0"/>
                <a:cs typeface="Arial" charset="0"/>
              </a:rPr>
              <a:t>Pérennisation et </a:t>
            </a:r>
          </a:p>
          <a:p>
            <a:pPr algn="ctr" eaLnBrk="1" hangingPunct="1">
              <a:defRPr/>
            </a:pPr>
            <a:r>
              <a:rPr lang="fr-FR" altLang="fr-FR" sz="1500">
                <a:solidFill>
                  <a:srgbClr val="000000"/>
                </a:solidFill>
                <a:latin typeface="Arial" charset="0"/>
                <a:cs typeface="Arial" charset="0"/>
              </a:rPr>
              <a:t>développement </a:t>
            </a:r>
          </a:p>
          <a:p>
            <a:pPr algn="ctr" eaLnBrk="1" hangingPunct="1">
              <a:defRPr/>
            </a:pPr>
            <a:r>
              <a:rPr lang="fr-FR" altLang="fr-FR" sz="1500">
                <a:solidFill>
                  <a:srgbClr val="000000"/>
                </a:solidFill>
                <a:latin typeface="Arial" charset="0"/>
                <a:cs typeface="Arial" charset="0"/>
              </a:rPr>
              <a:t>de l’activité de TPL </a:t>
            </a:r>
          </a:p>
        </p:txBody>
      </p:sp>
      <p:sp>
        <p:nvSpPr>
          <p:cNvPr id="27" name="Accolade ouvrante 26"/>
          <p:cNvSpPr/>
          <p:nvPr/>
        </p:nvSpPr>
        <p:spPr>
          <a:xfrm rot="16200000">
            <a:off x="4286250" y="-214312"/>
            <a:ext cx="357187" cy="8643938"/>
          </a:xfrm>
          <a:prstGeom prst="leftBrace">
            <a:avLst>
              <a:gd name="adj1" fmla="val 0"/>
              <a:gd name="adj2" fmla="val 50478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56" name="Rectangle 5"/>
          <p:cNvSpPr>
            <a:spLocks noChangeArrowheads="1"/>
          </p:cNvSpPr>
          <p:nvPr/>
        </p:nvSpPr>
        <p:spPr bwMode="auto">
          <a:xfrm>
            <a:off x="428625" y="4357688"/>
            <a:ext cx="8137525" cy="4619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b="1"/>
              <a:t>Référentiel de certification</a:t>
            </a:r>
          </a:p>
        </p:txBody>
      </p:sp>
      <p:grpSp>
        <p:nvGrpSpPr>
          <p:cNvPr id="5" name="Groupe 32"/>
          <p:cNvGrpSpPr>
            <a:grpSpLocks/>
          </p:cNvGrpSpPr>
          <p:nvPr/>
        </p:nvGrpSpPr>
        <p:grpSpPr bwMode="auto">
          <a:xfrm>
            <a:off x="357188" y="5357813"/>
            <a:ext cx="8501062" cy="642937"/>
            <a:chOff x="357158" y="5429264"/>
            <a:chExt cx="8501122" cy="642942"/>
          </a:xfrm>
        </p:grpSpPr>
        <p:sp>
          <p:nvSpPr>
            <p:cNvPr id="28" name="Rectangle 27"/>
            <p:cNvSpPr/>
            <p:nvPr/>
          </p:nvSpPr>
          <p:spPr>
            <a:xfrm>
              <a:off x="357158" y="5429264"/>
              <a:ext cx="1785950" cy="64294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fr-FR" sz="1800" b="1">
                  <a:solidFill>
                    <a:srgbClr val="000000"/>
                  </a:solidFill>
                  <a:latin typeface="Arial" charset="0"/>
                  <a:cs typeface="Arial" charset="0"/>
                </a:rPr>
                <a:t>Activités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500298" y="5429264"/>
              <a:ext cx="1785950" cy="64294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fr-FR" sz="1800" b="1" dirty="0">
                  <a:latin typeface="Arial" pitchFamily="34" charset="0"/>
                  <a:cs typeface="Arial" pitchFamily="34" charset="0"/>
                </a:rPr>
                <a:t>Tâches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786314" y="5429264"/>
              <a:ext cx="1785950" cy="64294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fr-FR" sz="1800" b="1" dirty="0">
                  <a:latin typeface="Arial" pitchFamily="34" charset="0"/>
                  <a:cs typeface="Arial" pitchFamily="34" charset="0"/>
                </a:rPr>
                <a:t>Compétences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072330" y="5429264"/>
              <a:ext cx="1785950" cy="64294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fr-FR" sz="1800" b="1">
                  <a:solidFill>
                    <a:srgbClr val="000000"/>
                  </a:solidFill>
                  <a:latin typeface="Arial" charset="0"/>
                  <a:cs typeface="Arial" charset="0"/>
                </a:rPr>
                <a:t>Savoirs associés</a:t>
              </a:r>
            </a:p>
          </p:txBody>
        </p:sp>
      </p:grpSp>
      <p:grpSp>
        <p:nvGrpSpPr>
          <p:cNvPr id="6" name="Group 32"/>
          <p:cNvGrpSpPr>
            <a:grpSpLocks/>
          </p:cNvGrpSpPr>
          <p:nvPr/>
        </p:nvGrpSpPr>
        <p:grpSpPr bwMode="auto">
          <a:xfrm>
            <a:off x="928688" y="4857750"/>
            <a:ext cx="7219950" cy="357188"/>
            <a:chOff x="491" y="2083"/>
            <a:chExt cx="4548" cy="679"/>
          </a:xfrm>
        </p:grpSpPr>
        <p:grpSp>
          <p:nvGrpSpPr>
            <p:cNvPr id="4108" name="Group 19"/>
            <p:cNvGrpSpPr>
              <a:grpSpLocks/>
            </p:cNvGrpSpPr>
            <p:nvPr/>
          </p:nvGrpSpPr>
          <p:grpSpPr bwMode="auto">
            <a:xfrm>
              <a:off x="491" y="2089"/>
              <a:ext cx="4547" cy="673"/>
              <a:chOff x="1161" y="2063"/>
              <a:chExt cx="3108" cy="673"/>
            </a:xfrm>
          </p:grpSpPr>
          <p:sp>
            <p:nvSpPr>
              <p:cNvPr id="4112" name="Line 17"/>
              <p:cNvSpPr>
                <a:spLocks noChangeShapeType="1"/>
              </p:cNvSpPr>
              <p:nvPr/>
            </p:nvSpPr>
            <p:spPr bwMode="auto">
              <a:xfrm flipH="1">
                <a:off x="1161" y="2063"/>
                <a:ext cx="1559" cy="6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13" name="Line 18"/>
              <p:cNvSpPr>
                <a:spLocks noChangeShapeType="1"/>
              </p:cNvSpPr>
              <p:nvPr/>
            </p:nvSpPr>
            <p:spPr bwMode="auto">
              <a:xfrm>
                <a:off x="2710" y="2063"/>
                <a:ext cx="1559" cy="6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109" name="Group 29"/>
            <p:cNvGrpSpPr>
              <a:grpSpLocks/>
            </p:cNvGrpSpPr>
            <p:nvPr/>
          </p:nvGrpSpPr>
          <p:grpSpPr bwMode="auto">
            <a:xfrm>
              <a:off x="1775" y="2083"/>
              <a:ext cx="1974" cy="673"/>
              <a:chOff x="1161" y="2063"/>
              <a:chExt cx="3108" cy="673"/>
            </a:xfrm>
          </p:grpSpPr>
          <p:sp>
            <p:nvSpPr>
              <p:cNvPr id="4110" name="Line 30"/>
              <p:cNvSpPr>
                <a:spLocks noChangeShapeType="1"/>
              </p:cNvSpPr>
              <p:nvPr/>
            </p:nvSpPr>
            <p:spPr bwMode="auto">
              <a:xfrm flipH="1">
                <a:off x="1161" y="2063"/>
                <a:ext cx="1559" cy="6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11" name="Line 31"/>
              <p:cNvSpPr>
                <a:spLocks noChangeShapeType="1"/>
              </p:cNvSpPr>
              <p:nvPr/>
            </p:nvSpPr>
            <p:spPr bwMode="auto">
              <a:xfrm>
                <a:off x="2710" y="2063"/>
                <a:ext cx="1559" cy="6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26897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323528" y="1484784"/>
            <a:ext cx="8568952" cy="482453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wrap="square" rtlCol="0">
            <a:noAutofit/>
          </a:bodyPr>
          <a:lstStyle/>
          <a:p>
            <a:r>
              <a:rPr lang="fr-FR" sz="1400" b="1" dirty="0"/>
              <a:t>A1.S1 </a:t>
            </a:r>
            <a:r>
              <a:rPr lang="fr-FR" sz="1400" dirty="0"/>
              <a:t>- La demande de transport </a:t>
            </a:r>
          </a:p>
          <a:p>
            <a:r>
              <a:rPr lang="fr-FR" sz="1400" b="1" dirty="0"/>
              <a:t>A1.S2 </a:t>
            </a:r>
            <a:r>
              <a:rPr lang="fr-FR" sz="1400" dirty="0"/>
              <a:t>- La demande de prestations logistiques</a:t>
            </a:r>
          </a:p>
          <a:p>
            <a:r>
              <a:rPr lang="fr-FR" sz="1400" b="1" dirty="0"/>
              <a:t>A1.S3 </a:t>
            </a:r>
            <a:r>
              <a:rPr lang="fr-FR" sz="1400" dirty="0"/>
              <a:t>- Les différents acteurs d’une </a:t>
            </a:r>
            <a:r>
              <a:rPr lang="fr-FR" sz="1400" dirty="0" err="1"/>
              <a:t>OTPL</a:t>
            </a:r>
            <a:r>
              <a:rPr lang="fr-FR" sz="1400" dirty="0"/>
              <a:t> et leur rôle</a:t>
            </a:r>
          </a:p>
          <a:p>
            <a:r>
              <a:rPr lang="fr-FR" sz="1400" b="1" dirty="0"/>
              <a:t>A1.S4 </a:t>
            </a:r>
            <a:r>
              <a:rPr lang="fr-FR" sz="1400" dirty="0"/>
              <a:t>- L’organisation de l’entreprise du secteur</a:t>
            </a:r>
          </a:p>
          <a:p>
            <a:r>
              <a:rPr lang="fr-FR" sz="1400" b="1" dirty="0"/>
              <a:t>A1.S5 </a:t>
            </a:r>
            <a:r>
              <a:rPr lang="fr-FR" sz="1400" dirty="0"/>
              <a:t>- L’offre de transport et des prestations logistiques</a:t>
            </a:r>
          </a:p>
          <a:p>
            <a:r>
              <a:rPr lang="fr-FR" sz="1400" b="1" dirty="0"/>
              <a:t>A1.S6 </a:t>
            </a:r>
            <a:r>
              <a:rPr lang="fr-FR" sz="1400" dirty="0"/>
              <a:t>- Les ressources matérielles dans les domaines du transport et de la logistique</a:t>
            </a:r>
          </a:p>
          <a:p>
            <a:r>
              <a:rPr lang="fr-FR" sz="1400" b="1" dirty="0"/>
              <a:t>A1.S7 </a:t>
            </a:r>
            <a:r>
              <a:rPr lang="fr-FR" sz="1400" dirty="0"/>
              <a:t>- Les espaces logistiques</a:t>
            </a:r>
          </a:p>
          <a:p>
            <a:r>
              <a:rPr lang="fr-FR" sz="1400" b="1" dirty="0"/>
              <a:t>A1.S8 </a:t>
            </a:r>
            <a:r>
              <a:rPr lang="fr-FR" sz="1400" dirty="0"/>
              <a:t>- L’organisation des ressources humaines de l’entreprise de transport et de prestations logistiques  </a:t>
            </a:r>
          </a:p>
          <a:p>
            <a:r>
              <a:rPr lang="fr-FR" sz="1400" b="1" dirty="0"/>
              <a:t>A1.S9 </a:t>
            </a:r>
            <a:r>
              <a:rPr lang="fr-FR" sz="1400" dirty="0"/>
              <a:t>- Les documents liés aux </a:t>
            </a:r>
            <a:r>
              <a:rPr lang="fr-FR" sz="1400" dirty="0" err="1"/>
              <a:t>OTPL</a:t>
            </a:r>
            <a:endParaRPr lang="fr-FR" sz="1400" dirty="0"/>
          </a:p>
          <a:p>
            <a:r>
              <a:rPr lang="fr-FR" sz="1400" b="1" dirty="0"/>
              <a:t>A1.S10 </a:t>
            </a:r>
            <a:r>
              <a:rPr lang="fr-FR" sz="1400" dirty="0"/>
              <a:t>- Les règles, les procédures et les protocoles</a:t>
            </a:r>
          </a:p>
          <a:p>
            <a:r>
              <a:rPr lang="fr-FR" sz="1400" b="1" dirty="0"/>
              <a:t>A1.S11 </a:t>
            </a:r>
            <a:r>
              <a:rPr lang="fr-FR" sz="1400" dirty="0"/>
              <a:t>- Les itinéraires et outils de cartographie</a:t>
            </a:r>
          </a:p>
          <a:p>
            <a:r>
              <a:rPr lang="fr-FR" sz="1400" b="1" dirty="0"/>
              <a:t>A1.S12 </a:t>
            </a:r>
            <a:r>
              <a:rPr lang="fr-FR" sz="1400" dirty="0"/>
              <a:t>- Les calculs de temps et les plannings</a:t>
            </a:r>
          </a:p>
          <a:p>
            <a:r>
              <a:rPr lang="fr-FR" sz="1400" b="1" dirty="0"/>
              <a:t>A1.S13 </a:t>
            </a:r>
            <a:r>
              <a:rPr lang="fr-FR" sz="1400" dirty="0"/>
              <a:t>- Les tarifications </a:t>
            </a:r>
          </a:p>
          <a:p>
            <a:r>
              <a:rPr lang="fr-FR" sz="1400" b="1" dirty="0"/>
              <a:t>A1.S14 </a:t>
            </a:r>
            <a:r>
              <a:rPr lang="fr-FR" sz="1400" dirty="0"/>
              <a:t>- La sous-traitance</a:t>
            </a:r>
          </a:p>
          <a:p>
            <a:r>
              <a:rPr lang="fr-FR" sz="1400" b="1" dirty="0"/>
              <a:t>A1.S15 </a:t>
            </a:r>
            <a:r>
              <a:rPr lang="fr-FR" sz="1400" dirty="0"/>
              <a:t>- Les systèmes d’information dédiés aux </a:t>
            </a:r>
            <a:r>
              <a:rPr lang="fr-FR" sz="1400" dirty="0" err="1"/>
              <a:t>OTPL</a:t>
            </a:r>
            <a:endParaRPr lang="fr-FR" sz="1400" dirty="0"/>
          </a:p>
          <a:p>
            <a:r>
              <a:rPr lang="fr-FR" sz="1400" b="1" dirty="0"/>
              <a:t>A1.S16 </a:t>
            </a:r>
            <a:r>
              <a:rPr lang="fr-FR" sz="1400" dirty="0"/>
              <a:t>- La traçabilité et ses outils</a:t>
            </a:r>
          </a:p>
          <a:p>
            <a:r>
              <a:rPr lang="fr-FR" sz="1400" b="1" dirty="0"/>
              <a:t>A1.S17 </a:t>
            </a:r>
            <a:r>
              <a:rPr lang="fr-FR" sz="1400" dirty="0"/>
              <a:t>- Les incidents et aléas</a:t>
            </a:r>
          </a:p>
          <a:p>
            <a:r>
              <a:rPr lang="fr-FR" sz="1400" b="1" dirty="0"/>
              <a:t>A1.S18 </a:t>
            </a:r>
            <a:r>
              <a:rPr lang="fr-FR" sz="1400" dirty="0"/>
              <a:t>- La communication professionnelle</a:t>
            </a:r>
          </a:p>
          <a:p>
            <a:r>
              <a:rPr lang="fr-FR" sz="1400" b="1" dirty="0"/>
              <a:t>A1.S19 </a:t>
            </a:r>
            <a:r>
              <a:rPr lang="fr-FR" sz="1400" dirty="0"/>
              <a:t>- Les contrats types et conventions internationales</a:t>
            </a:r>
          </a:p>
          <a:p>
            <a:r>
              <a:rPr lang="fr-FR" sz="1400" b="1" dirty="0"/>
              <a:t>A1.S20 </a:t>
            </a:r>
            <a:r>
              <a:rPr lang="fr-FR" sz="1400" dirty="0"/>
              <a:t>- Les techniques de base de négociation</a:t>
            </a:r>
          </a:p>
        </p:txBody>
      </p:sp>
    </p:spTree>
    <p:extLst>
      <p:ext uri="{BB962C8B-B14F-4D97-AF65-F5344CB8AC3E}">
        <p14:creationId xmlns:p14="http://schemas.microsoft.com/office/powerpoint/2010/main" val="2019266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pascal.brulin\AppData\Local\Microsoft\Windows\Temporary Internet Files\Content.IE5\VAWK5C4B\africanpilot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20997" y="5584854"/>
            <a:ext cx="1845559" cy="1257287"/>
          </a:xfrm>
          <a:prstGeom prst="rect">
            <a:avLst/>
          </a:prstGeom>
          <a:noFill/>
        </p:spPr>
      </p:pic>
      <p:sp>
        <p:nvSpPr>
          <p:cNvPr id="11" name="ZoneTexte 10"/>
          <p:cNvSpPr txBox="1"/>
          <p:nvPr/>
        </p:nvSpPr>
        <p:spPr>
          <a:xfrm>
            <a:off x="1357290" y="2714620"/>
            <a:ext cx="5929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Bon </a:t>
            </a:r>
            <a:r>
              <a:rPr lang="fr-FR" smtClean="0"/>
              <a:t>vol à tous à </a:t>
            </a:r>
            <a:r>
              <a:rPr lang="fr-FR" dirty="0" smtClean="0"/>
              <a:t>bord du nouveau GTLA et merci de nous avoir écouté 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861 -0.12246 L -1.12622 -0.9060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389" y="-39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Connecteur droit avec flèche 35"/>
          <p:cNvCxnSpPr/>
          <p:nvPr/>
        </p:nvCxnSpPr>
        <p:spPr>
          <a:xfrm flipV="1">
            <a:off x="285750" y="2357438"/>
            <a:ext cx="8643938" cy="3643312"/>
          </a:xfrm>
          <a:prstGeom prst="straightConnector1">
            <a:avLst/>
          </a:prstGeom>
          <a:ln w="1333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6"/>
          <p:cNvSpPr>
            <a:spLocks noChangeArrowheads="1"/>
          </p:cNvSpPr>
          <p:nvPr/>
        </p:nvSpPr>
        <p:spPr bwMode="auto">
          <a:xfrm>
            <a:off x="214313" y="5214938"/>
            <a:ext cx="2032000" cy="1143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altLang="fr-FR" sz="1500" b="1">
                <a:solidFill>
                  <a:srgbClr val="000000"/>
                </a:solidFill>
                <a:latin typeface="Arial" charset="0"/>
                <a:cs typeface="Arial" charset="0"/>
              </a:rPr>
              <a:t>Pôle d'activités  n° 1</a:t>
            </a:r>
          </a:p>
          <a:p>
            <a:pPr algn="ctr" eaLnBrk="1" hangingPunct="1">
              <a:defRPr/>
            </a:pPr>
            <a:r>
              <a:rPr lang="fr-FR" altLang="fr-FR" sz="1500">
                <a:solidFill>
                  <a:srgbClr val="000000"/>
                </a:solidFill>
                <a:latin typeface="Arial" charset="0"/>
                <a:cs typeface="Arial" charset="0"/>
              </a:rPr>
              <a:t>Mise en œuvre</a:t>
            </a:r>
          </a:p>
          <a:p>
            <a:pPr algn="ctr" eaLnBrk="1" hangingPunct="1">
              <a:defRPr/>
            </a:pPr>
            <a:r>
              <a:rPr lang="fr-FR" altLang="fr-FR" sz="1500">
                <a:solidFill>
                  <a:srgbClr val="000000"/>
                </a:solidFill>
                <a:latin typeface="Arial" charset="0"/>
                <a:cs typeface="Arial" charset="0"/>
              </a:rPr>
              <a:t> d’OTPL 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2143125" y="4214813"/>
            <a:ext cx="2032000" cy="10001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500" b="1" dirty="0">
                <a:solidFill>
                  <a:srgbClr val="000000"/>
                </a:solidFill>
              </a:rPr>
              <a:t>Pôle d'activités  n° 2 </a:t>
            </a:r>
            <a:endParaRPr lang="fr-FR" altLang="fr-FR" sz="1500" dirty="0">
              <a:solidFill>
                <a:srgbClr val="000000"/>
              </a:solidFill>
            </a:endParaRPr>
          </a:p>
          <a:p>
            <a:pPr algn="ctr" eaLnBrk="1" hangingPunct="1"/>
            <a:r>
              <a:rPr lang="fr-FR" altLang="fr-FR" sz="1500" dirty="0">
                <a:solidFill>
                  <a:srgbClr val="000000"/>
                </a:solidFill>
              </a:rPr>
              <a:t>Conception </a:t>
            </a:r>
          </a:p>
          <a:p>
            <a:pPr algn="ctr" eaLnBrk="1" hangingPunct="1"/>
            <a:r>
              <a:rPr lang="fr-FR" altLang="fr-FR" sz="1500" dirty="0">
                <a:solidFill>
                  <a:srgbClr val="000000"/>
                </a:solidFill>
              </a:rPr>
              <a:t>d’</a:t>
            </a:r>
            <a:r>
              <a:rPr lang="fr-FR" altLang="fr-FR" sz="1500" dirty="0" err="1">
                <a:solidFill>
                  <a:srgbClr val="000000"/>
                </a:solidFill>
              </a:rPr>
              <a:t>OTPL</a:t>
            </a:r>
            <a:r>
              <a:rPr lang="fr-FR" altLang="fr-FR" sz="15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4214813" y="3071813"/>
            <a:ext cx="2032000" cy="1357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altLang="fr-FR" sz="1500" b="1">
                <a:solidFill>
                  <a:srgbClr val="000000"/>
                </a:solidFill>
                <a:latin typeface="Arial" charset="0"/>
                <a:cs typeface="Arial" charset="0"/>
              </a:rPr>
              <a:t>Pôle d'activités  n° 3 </a:t>
            </a:r>
            <a:endParaRPr lang="fr-FR" altLang="fr-FR" sz="150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r>
              <a:rPr lang="fr-FR" altLang="fr-FR" sz="1500">
                <a:solidFill>
                  <a:srgbClr val="000000"/>
                </a:solidFill>
                <a:latin typeface="Arial" charset="0"/>
                <a:cs typeface="Arial" charset="0"/>
              </a:rPr>
              <a:t>Analyse de la </a:t>
            </a:r>
          </a:p>
          <a:p>
            <a:pPr algn="ctr" eaLnBrk="1" hangingPunct="1">
              <a:defRPr/>
            </a:pPr>
            <a:r>
              <a:rPr lang="fr-FR" altLang="fr-FR" sz="1500">
                <a:solidFill>
                  <a:srgbClr val="000000"/>
                </a:solidFill>
                <a:latin typeface="Arial" charset="0"/>
                <a:cs typeface="Arial" charset="0"/>
              </a:rPr>
              <a:t>performance </a:t>
            </a:r>
          </a:p>
          <a:p>
            <a:pPr algn="ctr" eaLnBrk="1" hangingPunct="1">
              <a:defRPr/>
            </a:pPr>
            <a:r>
              <a:rPr lang="fr-FR" altLang="fr-FR" sz="1500">
                <a:solidFill>
                  <a:srgbClr val="000000"/>
                </a:solidFill>
                <a:latin typeface="Arial" charset="0"/>
                <a:cs typeface="Arial" charset="0"/>
              </a:rPr>
              <a:t>d’une activité de TPL </a:t>
            </a: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6286500" y="2428875"/>
            <a:ext cx="2032000" cy="1357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altLang="fr-FR" sz="1500" b="1">
                <a:solidFill>
                  <a:srgbClr val="000000"/>
                </a:solidFill>
                <a:latin typeface="Arial" charset="0"/>
                <a:cs typeface="Arial" charset="0"/>
              </a:rPr>
              <a:t>Pôle d'activités  n° 4 </a:t>
            </a:r>
            <a:endParaRPr lang="fr-FR" altLang="fr-FR" sz="150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r>
              <a:rPr lang="fr-FR" altLang="fr-FR" sz="1500">
                <a:solidFill>
                  <a:srgbClr val="000000"/>
                </a:solidFill>
                <a:latin typeface="Arial" charset="0"/>
                <a:cs typeface="Arial" charset="0"/>
              </a:rPr>
              <a:t>Pérennisation et </a:t>
            </a:r>
          </a:p>
          <a:p>
            <a:pPr algn="ctr" eaLnBrk="1" hangingPunct="1">
              <a:defRPr/>
            </a:pPr>
            <a:r>
              <a:rPr lang="fr-FR" altLang="fr-FR" sz="1500">
                <a:solidFill>
                  <a:srgbClr val="000000"/>
                </a:solidFill>
                <a:latin typeface="Arial" charset="0"/>
                <a:cs typeface="Arial" charset="0"/>
              </a:rPr>
              <a:t>développement </a:t>
            </a:r>
          </a:p>
          <a:p>
            <a:pPr algn="ctr" eaLnBrk="1" hangingPunct="1">
              <a:defRPr/>
            </a:pPr>
            <a:r>
              <a:rPr lang="fr-FR" altLang="fr-FR" sz="1500">
                <a:solidFill>
                  <a:srgbClr val="000000"/>
                </a:solidFill>
                <a:latin typeface="Arial" charset="0"/>
                <a:cs typeface="Arial" charset="0"/>
              </a:rPr>
              <a:t>de l’activité de TPL </a:t>
            </a:r>
          </a:p>
        </p:txBody>
      </p:sp>
      <p:grpSp>
        <p:nvGrpSpPr>
          <p:cNvPr id="6151" name="Groupe 44"/>
          <p:cNvGrpSpPr>
            <a:grpSpLocks/>
          </p:cNvGrpSpPr>
          <p:nvPr/>
        </p:nvGrpSpPr>
        <p:grpSpPr bwMode="auto">
          <a:xfrm>
            <a:off x="214313" y="1538288"/>
            <a:ext cx="8072437" cy="890587"/>
            <a:chOff x="214283" y="1538575"/>
            <a:chExt cx="8072494" cy="890293"/>
          </a:xfrm>
        </p:grpSpPr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214283" y="1538575"/>
              <a:ext cx="8072494" cy="46180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1" hangingPunct="1">
                <a:defRPr/>
              </a:pPr>
              <a:r>
                <a:rPr lang="fr-FR" b="1" dirty="0">
                  <a:latin typeface="Arial" charset="0"/>
                  <a:cs typeface="Arial" charset="0"/>
                </a:rPr>
                <a:t>Référentiel des activités professionnelles (RAP)</a:t>
              </a:r>
            </a:p>
          </p:txBody>
        </p:sp>
        <p:sp>
          <p:nvSpPr>
            <p:cNvPr id="43" name="Flèche vers le bas 42"/>
            <p:cNvSpPr/>
            <p:nvPr/>
          </p:nvSpPr>
          <p:spPr>
            <a:xfrm>
              <a:off x="3286117" y="2000384"/>
              <a:ext cx="714380" cy="42848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rgbClr val="FFFFFF"/>
                </a:solidFill>
                <a:cs typeface="Arial" charset="0"/>
              </a:endParaRPr>
            </a:p>
          </p:txBody>
        </p:sp>
      </p:grpSp>
      <p:sp>
        <p:nvSpPr>
          <p:cNvPr id="6152" name="ZoneTexte 43"/>
          <p:cNvSpPr txBox="1">
            <a:spLocks noChangeArrowheads="1"/>
          </p:cNvSpPr>
          <p:nvPr/>
        </p:nvSpPr>
        <p:spPr bwMode="auto">
          <a:xfrm>
            <a:off x="214313" y="2428875"/>
            <a:ext cx="5857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>
                <a:solidFill>
                  <a:srgbClr val="FF0000"/>
                </a:solidFill>
              </a:rPr>
              <a:t>Progressivité </a:t>
            </a:r>
            <a:r>
              <a:rPr lang="fr-FR" altLang="fr-FR" sz="2000" dirty="0">
                <a:solidFill>
                  <a:srgbClr val="FF0000"/>
                </a:solidFill>
              </a:rPr>
              <a:t>des différentes fonctions dans l’entreprise</a:t>
            </a:r>
          </a:p>
        </p:txBody>
      </p:sp>
    </p:spTree>
    <p:extLst>
      <p:ext uri="{BB962C8B-B14F-4D97-AF65-F5344CB8AC3E}">
        <p14:creationId xmlns:p14="http://schemas.microsoft.com/office/powerpoint/2010/main" val="32545495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3214678" y="3571876"/>
            <a:ext cx="2571768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26"/>
          <p:cNvSpPr>
            <a:spLocks noChangeArrowheads="1"/>
          </p:cNvSpPr>
          <p:nvPr/>
        </p:nvSpPr>
        <p:spPr bwMode="auto">
          <a:xfrm>
            <a:off x="357158" y="2571744"/>
            <a:ext cx="2500330" cy="15001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500" b="1" dirty="0">
                <a:solidFill>
                  <a:sysClr val="windowText" lastClr="000000"/>
                </a:solidFill>
                <a:latin typeface="Arial" charset="0"/>
              </a:rPr>
              <a:t>Activité </a:t>
            </a:r>
            <a:r>
              <a:rPr lang="fr-FR" sz="1500" b="1" dirty="0" smtClean="0">
                <a:solidFill>
                  <a:sysClr val="windowText" lastClr="000000"/>
                </a:solidFill>
                <a:latin typeface="Arial" charset="0"/>
              </a:rPr>
              <a:t> </a:t>
            </a:r>
            <a:r>
              <a:rPr lang="fr-FR" sz="1500" b="1" dirty="0" smtClean="0">
                <a:solidFill>
                  <a:sysClr val="windowText" lastClr="000000"/>
                </a:solidFill>
              </a:rPr>
              <a:t>A1</a:t>
            </a:r>
            <a:r>
              <a:rPr lang="fr-FR" sz="1500" b="1" dirty="0" smtClean="0">
                <a:solidFill>
                  <a:sysClr val="windowText" lastClr="000000"/>
                </a:solidFill>
                <a:latin typeface="Arial" charset="0"/>
              </a:rPr>
              <a:t>.1</a:t>
            </a:r>
          </a:p>
          <a:p>
            <a:pPr algn="ctr">
              <a:defRPr/>
            </a:pPr>
            <a:endParaRPr lang="fr-FR" sz="1500" b="1" dirty="0">
              <a:solidFill>
                <a:sysClr val="windowText" lastClr="000000"/>
              </a:solidFill>
              <a:latin typeface="Arial" charset="0"/>
            </a:endParaRPr>
          </a:p>
          <a:p>
            <a:pPr algn="ctr">
              <a:defRPr/>
            </a:pPr>
            <a:r>
              <a:rPr lang="fr-FR" sz="1400" dirty="0" smtClean="0"/>
              <a:t>Réalisation d’opérations </a:t>
            </a:r>
          </a:p>
          <a:p>
            <a:pPr algn="ctr">
              <a:defRPr/>
            </a:pPr>
            <a:r>
              <a:rPr lang="fr-FR" sz="1400" dirty="0" smtClean="0"/>
              <a:t>de </a:t>
            </a:r>
            <a:r>
              <a:rPr lang="fr-FR" sz="1400" dirty="0"/>
              <a:t>transport </a:t>
            </a:r>
          </a:p>
          <a:p>
            <a:pPr algn="ctr">
              <a:defRPr/>
            </a:pPr>
            <a:r>
              <a:rPr lang="fr-FR" sz="1400" dirty="0"/>
              <a:t>et de prestations logistiques</a:t>
            </a:r>
            <a:endParaRPr lang="fr-FR" sz="1400" b="1" dirty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6072198" y="2571744"/>
            <a:ext cx="2500330" cy="15001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500" b="1" dirty="0">
                <a:solidFill>
                  <a:sysClr val="windowText" lastClr="000000"/>
                </a:solidFill>
                <a:latin typeface="Arial" charset="0"/>
              </a:rPr>
              <a:t>Activité </a:t>
            </a:r>
            <a:r>
              <a:rPr lang="fr-FR" sz="1500" b="1" dirty="0" smtClean="0">
                <a:solidFill>
                  <a:sysClr val="windowText" lastClr="000000"/>
                </a:solidFill>
                <a:latin typeface="Arial" charset="0"/>
              </a:rPr>
              <a:t> </a:t>
            </a:r>
            <a:r>
              <a:rPr lang="fr-FR" sz="1500" b="1" dirty="0" smtClean="0">
                <a:solidFill>
                  <a:sysClr val="windowText" lastClr="000000"/>
                </a:solidFill>
              </a:rPr>
              <a:t>A1</a:t>
            </a:r>
            <a:r>
              <a:rPr lang="fr-FR" sz="1500" b="1" dirty="0" smtClean="0">
                <a:solidFill>
                  <a:sysClr val="windowText" lastClr="000000"/>
                </a:solidFill>
                <a:latin typeface="Arial" charset="0"/>
              </a:rPr>
              <a:t>.2</a:t>
            </a:r>
          </a:p>
          <a:p>
            <a:pPr algn="ctr">
              <a:defRPr/>
            </a:pPr>
            <a:endParaRPr lang="fr-FR" sz="1500" b="1" dirty="0">
              <a:solidFill>
                <a:sysClr val="windowText" lastClr="000000"/>
              </a:solidFill>
              <a:latin typeface="Arial" charset="0"/>
            </a:endParaRPr>
          </a:p>
          <a:p>
            <a:pPr algn="ctr">
              <a:defRPr/>
            </a:pPr>
            <a:r>
              <a:rPr lang="fr-FR" sz="1400" dirty="0" smtClean="0"/>
              <a:t>Réalisation d’opérations </a:t>
            </a:r>
          </a:p>
          <a:p>
            <a:pPr algn="ctr">
              <a:defRPr/>
            </a:pPr>
            <a:r>
              <a:rPr lang="fr-FR" sz="1400" dirty="0" smtClean="0"/>
              <a:t>de sous-traitance</a:t>
            </a:r>
            <a:endParaRPr lang="fr-FR" sz="1400" dirty="0"/>
          </a:p>
        </p:txBody>
      </p:sp>
      <p:sp>
        <p:nvSpPr>
          <p:cNvPr id="22" name="Rectangle 26"/>
          <p:cNvSpPr>
            <a:spLocks noChangeArrowheads="1"/>
          </p:cNvSpPr>
          <p:nvPr/>
        </p:nvSpPr>
        <p:spPr bwMode="auto">
          <a:xfrm>
            <a:off x="6072198" y="4714884"/>
            <a:ext cx="2500330" cy="15001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500" b="1" dirty="0" smtClean="0">
                <a:solidFill>
                  <a:sysClr val="windowText" lastClr="000000"/>
                </a:solidFill>
                <a:latin typeface="Arial" charset="0"/>
              </a:rPr>
              <a:t>Activité  </a:t>
            </a:r>
            <a:r>
              <a:rPr lang="fr-FR" sz="1500" b="1" dirty="0" smtClean="0">
                <a:solidFill>
                  <a:sysClr val="windowText" lastClr="000000"/>
                </a:solidFill>
              </a:rPr>
              <a:t>A1</a:t>
            </a:r>
            <a:r>
              <a:rPr lang="fr-FR" sz="1500" b="1" dirty="0" smtClean="0">
                <a:solidFill>
                  <a:sysClr val="windowText" lastClr="000000"/>
                </a:solidFill>
                <a:latin typeface="Arial" charset="0"/>
              </a:rPr>
              <a:t>.4</a:t>
            </a:r>
          </a:p>
          <a:p>
            <a:pPr algn="ctr">
              <a:defRPr/>
            </a:pPr>
            <a:endParaRPr lang="fr-FR" sz="1500" b="1" dirty="0">
              <a:solidFill>
                <a:sysClr val="windowText" lastClr="000000"/>
              </a:solidFill>
              <a:latin typeface="Arial" charset="0"/>
            </a:endParaRPr>
          </a:p>
          <a:p>
            <a:pPr algn="ctr">
              <a:defRPr/>
            </a:pPr>
            <a:r>
              <a:rPr lang="fr-FR" sz="1400" dirty="0" smtClean="0"/>
              <a:t>Suivi du déroulement des </a:t>
            </a:r>
          </a:p>
          <a:p>
            <a:pPr algn="ctr">
              <a:defRPr/>
            </a:pPr>
            <a:r>
              <a:rPr lang="fr-FR" sz="1400" dirty="0" smtClean="0"/>
              <a:t>opérations de </a:t>
            </a:r>
            <a:r>
              <a:rPr lang="fr-FR" sz="1400" dirty="0"/>
              <a:t>transport </a:t>
            </a:r>
          </a:p>
          <a:p>
            <a:pPr algn="ctr">
              <a:defRPr/>
            </a:pPr>
            <a:r>
              <a:rPr lang="fr-FR" sz="1400" dirty="0"/>
              <a:t>et de prestations logistiques</a:t>
            </a:r>
            <a:endParaRPr lang="fr-FR" sz="1400" b="1" dirty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428596" y="4643446"/>
            <a:ext cx="2500330" cy="15001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500" b="1" dirty="0">
                <a:solidFill>
                  <a:sysClr val="windowText" lastClr="000000"/>
                </a:solidFill>
                <a:latin typeface="Arial" charset="0"/>
              </a:rPr>
              <a:t>Activité </a:t>
            </a:r>
            <a:r>
              <a:rPr lang="fr-FR" sz="1500" b="1" dirty="0" smtClean="0">
                <a:solidFill>
                  <a:sysClr val="windowText" lastClr="000000"/>
                </a:solidFill>
                <a:latin typeface="Arial" charset="0"/>
              </a:rPr>
              <a:t> </a:t>
            </a:r>
            <a:r>
              <a:rPr lang="fr-FR" sz="1500" b="1" dirty="0" smtClean="0">
                <a:solidFill>
                  <a:sysClr val="windowText" lastClr="000000"/>
                </a:solidFill>
              </a:rPr>
              <a:t>A1</a:t>
            </a:r>
            <a:r>
              <a:rPr lang="fr-FR" sz="1500" b="1" dirty="0" smtClean="0">
                <a:solidFill>
                  <a:sysClr val="windowText" lastClr="000000"/>
                </a:solidFill>
                <a:latin typeface="Arial" charset="0"/>
              </a:rPr>
              <a:t>.3</a:t>
            </a:r>
          </a:p>
          <a:p>
            <a:pPr algn="ctr">
              <a:defRPr/>
            </a:pPr>
            <a:endParaRPr lang="fr-FR" sz="1500" b="1" dirty="0">
              <a:solidFill>
                <a:sysClr val="windowText" lastClr="000000"/>
              </a:solidFill>
              <a:latin typeface="Arial" charset="0"/>
            </a:endParaRPr>
          </a:p>
          <a:p>
            <a:pPr algn="ctr">
              <a:defRPr/>
            </a:pPr>
            <a:r>
              <a:rPr lang="fr-FR" sz="1400" dirty="0" smtClean="0"/>
              <a:t>Gestion des moyens matériels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3286116" y="3714752"/>
            <a:ext cx="2571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Activités Professionnelles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15816" y="3068960"/>
            <a:ext cx="5904656" cy="280831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323528" y="4077072"/>
            <a:ext cx="1944216" cy="58477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DEMANDE DE TRANSPORT</a:t>
            </a:r>
            <a:endParaRPr lang="fr-FR" sz="16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3059832" y="3429000"/>
            <a:ext cx="3312368" cy="584776"/>
          </a:xfrm>
          <a:prstGeom prst="rect">
            <a:avLst/>
          </a:prstGeom>
          <a:solidFill>
            <a:srgbClr val="E46F71"/>
          </a:solidFill>
          <a:ln>
            <a:solidFill>
              <a:srgbClr val="E46F7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ORGANISATION DES OPÉRATIONS</a:t>
            </a:r>
            <a:endParaRPr lang="fr-FR" sz="1600" b="1" dirty="0">
              <a:solidFill>
                <a:schemeClr val="bg1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2172975" y="4318752"/>
            <a:ext cx="792088" cy="0"/>
          </a:xfrm>
          <a:prstGeom prst="straightConnector1">
            <a:avLst/>
          </a:prstGeom>
          <a:ln w="76200" cmpd="sng">
            <a:solidFill>
              <a:srgbClr val="70AD47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3059832" y="4077072"/>
            <a:ext cx="1728192" cy="830997"/>
          </a:xfrm>
          <a:prstGeom prst="rect">
            <a:avLst/>
          </a:prstGeom>
          <a:solidFill>
            <a:srgbClr val="F07476"/>
          </a:solidFill>
          <a:ln>
            <a:solidFill>
              <a:srgbClr val="E46F7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  <a:latin typeface="Arial"/>
                <a:cs typeface="Arial"/>
              </a:rPr>
              <a:t>Activité 1.1</a:t>
            </a:r>
          </a:p>
          <a:p>
            <a:pPr algn="ctr"/>
            <a:r>
              <a:rPr lang="fr-FR" sz="1600" dirty="0" smtClean="0">
                <a:solidFill>
                  <a:srgbClr val="FFFFFF"/>
                </a:solidFill>
                <a:latin typeface="Arial"/>
                <a:cs typeface="Arial"/>
              </a:rPr>
              <a:t>Avec ses propres moyens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4860032" y="4077072"/>
            <a:ext cx="1512168" cy="830997"/>
          </a:xfrm>
          <a:prstGeom prst="rect">
            <a:avLst/>
          </a:prstGeom>
          <a:solidFill>
            <a:srgbClr val="F07476"/>
          </a:solidFill>
          <a:ln>
            <a:solidFill>
              <a:srgbClr val="E46F7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  <a:latin typeface="Arial"/>
                <a:cs typeface="Arial"/>
              </a:rPr>
              <a:t>Activité 1.2</a:t>
            </a:r>
          </a:p>
          <a:p>
            <a:pPr algn="ctr"/>
            <a:r>
              <a:rPr lang="fr-FR" sz="1600" dirty="0" smtClean="0">
                <a:solidFill>
                  <a:srgbClr val="FFFFFF"/>
                </a:solidFill>
                <a:latin typeface="Arial"/>
                <a:cs typeface="Arial"/>
              </a:rPr>
              <a:t>Sous-traitance</a:t>
            </a:r>
          </a:p>
          <a:p>
            <a:pPr algn="ctr"/>
            <a:endParaRPr lang="fr-FR" sz="160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588224" y="3429000"/>
            <a:ext cx="2088232" cy="83099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  <a:latin typeface="Arial"/>
                <a:cs typeface="Arial"/>
              </a:rPr>
              <a:t>SUIVI DES OPÉRATIONS</a:t>
            </a:r>
          </a:p>
          <a:p>
            <a:pPr algn="ctr"/>
            <a:r>
              <a:rPr lang="fr-FR" sz="1600" b="1" dirty="0" smtClean="0">
                <a:solidFill>
                  <a:srgbClr val="000000"/>
                </a:solidFill>
                <a:latin typeface="Arial"/>
                <a:cs typeface="Arial"/>
              </a:rPr>
              <a:t>Activité 1.3</a:t>
            </a:r>
            <a:endParaRPr lang="fr-FR" sz="16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915816" y="5301208"/>
            <a:ext cx="5904656" cy="58477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latin typeface="Arial"/>
                <a:cs typeface="Arial"/>
              </a:rPr>
              <a:t>GESTION DES MOYENS MATÉRIELS</a:t>
            </a:r>
          </a:p>
          <a:p>
            <a:pPr algn="ctr"/>
            <a:r>
              <a:rPr lang="fr-FR" sz="1600" b="1" dirty="0">
                <a:solidFill>
                  <a:srgbClr val="000000"/>
                </a:solidFill>
                <a:latin typeface="Arial"/>
                <a:cs typeface="Arial"/>
              </a:rPr>
              <a:t>Activité </a:t>
            </a:r>
            <a:r>
              <a:rPr lang="fr-FR" sz="1600" b="1" dirty="0" smtClean="0">
                <a:solidFill>
                  <a:srgbClr val="000000"/>
                </a:solidFill>
                <a:latin typeface="Arial"/>
                <a:cs typeface="Arial"/>
              </a:rPr>
              <a:t>1.4</a:t>
            </a:r>
            <a:endParaRPr lang="fr-FR" sz="16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71472" y="1484642"/>
            <a:ext cx="8351839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Pôle d’activités n° 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endParaRPr lang="fr-FR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fr-FR" sz="2000" dirty="0" smtClean="0"/>
              <a:t>Mise en œuvre d’opérations de </a:t>
            </a:r>
            <a:r>
              <a:rPr lang="fr-FR" sz="2000" dirty="0"/>
              <a:t>transport et de prestations logistiques</a:t>
            </a:r>
            <a:endParaRPr lang="fr-FR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958217" y="2566386"/>
            <a:ext cx="5904656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latin typeface="Arial"/>
                <a:cs typeface="Arial"/>
              </a:rPr>
              <a:t>LES ACTIVIT</a:t>
            </a:r>
            <a:r>
              <a:rPr lang="fr-FR" sz="1600" b="1" dirty="0">
                <a:latin typeface="Arial"/>
                <a:cs typeface="Arial"/>
              </a:rPr>
              <a:t>É</a:t>
            </a:r>
            <a:r>
              <a:rPr lang="fr-FR" sz="1600" b="1" dirty="0" smtClean="0">
                <a:latin typeface="Arial"/>
                <a:cs typeface="Arial"/>
              </a:rPr>
              <a:t>S PROFESSIONNELLES</a:t>
            </a:r>
          </a:p>
        </p:txBody>
      </p:sp>
    </p:spTree>
    <p:extLst>
      <p:ext uri="{BB962C8B-B14F-4D97-AF65-F5344CB8AC3E}">
        <p14:creationId xmlns:p14="http://schemas.microsoft.com/office/powerpoint/2010/main" val="312998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  <p:bldP spid="3" grpId="0" animBg="1"/>
      <p:bldP spid="5" grpId="0" animBg="1"/>
      <p:bldP spid="6" grpId="0" animBg="1"/>
      <p:bldP spid="6" grpId="1" animBg="1"/>
      <p:bldP spid="7" grpId="1" animBg="1"/>
      <p:bldP spid="9" grpId="1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285688" y="1928802"/>
            <a:ext cx="8858312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Les compétences du pôle 1 : </a:t>
            </a:r>
          </a:p>
          <a:p>
            <a:pPr algn="ctr"/>
            <a:r>
              <a:rPr lang="fr-FR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Mise en œuvre d’ OTPL </a:t>
            </a:r>
            <a:endParaRPr lang="fr-FR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357422" y="3286124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dirty="0" smtClean="0"/>
              <a:t>Des compétences au service des Activités</a:t>
            </a:r>
            <a:endParaRPr lang="fr-FR" sz="20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915816" y="1268760"/>
            <a:ext cx="6120680" cy="487998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/>
          <p:cNvSpPr/>
          <p:nvPr/>
        </p:nvSpPr>
        <p:spPr>
          <a:xfrm>
            <a:off x="214282" y="1928802"/>
            <a:ext cx="2643206" cy="1000132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Compétences opérationnelles</a:t>
            </a:r>
            <a:endParaRPr lang="fr-FR" sz="2000" dirty="0"/>
          </a:p>
        </p:txBody>
      </p:sp>
      <p:sp>
        <p:nvSpPr>
          <p:cNvPr id="5" name="Ellipse 4"/>
          <p:cNvSpPr/>
          <p:nvPr/>
        </p:nvSpPr>
        <p:spPr>
          <a:xfrm>
            <a:off x="214282" y="3571876"/>
            <a:ext cx="2643206" cy="1000132"/>
          </a:xfrm>
          <a:prstGeom prst="ellipse">
            <a:avLst/>
          </a:prstGeom>
          <a:solidFill>
            <a:srgbClr val="F5656B"/>
          </a:solidFill>
          <a:ln>
            <a:solidFill>
              <a:srgbClr val="F565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Compétences juridiques</a:t>
            </a:r>
            <a:endParaRPr lang="fr-FR" sz="2000" dirty="0"/>
          </a:p>
        </p:txBody>
      </p:sp>
      <p:sp>
        <p:nvSpPr>
          <p:cNvPr id="6" name="Ellipse 5"/>
          <p:cNvSpPr/>
          <p:nvPr/>
        </p:nvSpPr>
        <p:spPr>
          <a:xfrm>
            <a:off x="243446" y="4772779"/>
            <a:ext cx="2643206" cy="100013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Compétences commerciales</a:t>
            </a:r>
            <a:endParaRPr lang="fr-FR" sz="2000" dirty="0"/>
          </a:p>
        </p:txBody>
      </p:sp>
      <p:sp>
        <p:nvSpPr>
          <p:cNvPr id="7" name="ZoneTexte 6"/>
          <p:cNvSpPr txBox="1"/>
          <p:nvPr/>
        </p:nvSpPr>
        <p:spPr>
          <a:xfrm>
            <a:off x="3500430" y="1571612"/>
            <a:ext cx="5390418" cy="147732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fr-FR" sz="1800" dirty="0" smtClean="0">
                <a:solidFill>
                  <a:schemeClr val="bg1"/>
                </a:solidFill>
              </a:rPr>
              <a:t> Identifier les caractéristiques des </a:t>
            </a:r>
            <a:r>
              <a:rPr lang="fr-FR" sz="1800" dirty="0" err="1" smtClean="0">
                <a:solidFill>
                  <a:schemeClr val="bg1"/>
                </a:solidFill>
              </a:rPr>
              <a:t>OTPL</a:t>
            </a:r>
            <a:r>
              <a:rPr lang="fr-FR" sz="1800" dirty="0" smtClean="0">
                <a:solidFill>
                  <a:schemeClr val="bg1"/>
                </a:solidFill>
              </a:rPr>
              <a:t>          </a:t>
            </a:r>
            <a:r>
              <a:rPr lang="fr-FR" sz="1200" dirty="0" smtClean="0">
                <a:solidFill>
                  <a:schemeClr val="bg1"/>
                </a:solidFill>
              </a:rPr>
              <a:t>A1C1</a:t>
            </a:r>
          </a:p>
          <a:p>
            <a:pPr>
              <a:buFontTx/>
              <a:buChar char="-"/>
            </a:pPr>
            <a:r>
              <a:rPr lang="fr-FR" sz="1800" dirty="0" smtClean="0">
                <a:solidFill>
                  <a:schemeClr val="bg1"/>
                </a:solidFill>
              </a:rPr>
              <a:t> Planifier  de façon optimale les </a:t>
            </a:r>
            <a:r>
              <a:rPr lang="fr-FR" sz="1800" dirty="0" err="1" smtClean="0">
                <a:solidFill>
                  <a:schemeClr val="bg1"/>
                </a:solidFill>
              </a:rPr>
              <a:t>OTPL</a:t>
            </a:r>
            <a:r>
              <a:rPr lang="fr-FR" sz="1800" dirty="0" smtClean="0">
                <a:solidFill>
                  <a:schemeClr val="bg1"/>
                </a:solidFill>
              </a:rPr>
              <a:t>             </a:t>
            </a:r>
            <a:r>
              <a:rPr lang="fr-FR" sz="1200" dirty="0" smtClean="0">
                <a:solidFill>
                  <a:schemeClr val="bg1"/>
                </a:solidFill>
              </a:rPr>
              <a:t>A1C2</a:t>
            </a:r>
            <a:endParaRPr lang="fr-FR" sz="18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fr-FR" sz="1800" dirty="0" smtClean="0">
                <a:solidFill>
                  <a:schemeClr val="bg1"/>
                </a:solidFill>
              </a:rPr>
              <a:t> Appliquer ou  ajuster le plan de transport        </a:t>
            </a:r>
            <a:r>
              <a:rPr lang="fr-FR" sz="1200" dirty="0" smtClean="0">
                <a:solidFill>
                  <a:schemeClr val="bg1"/>
                </a:solidFill>
              </a:rPr>
              <a:t>A1C3</a:t>
            </a:r>
            <a:endParaRPr lang="fr-FR" sz="18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fr-FR" sz="1800" dirty="0" smtClean="0">
                <a:solidFill>
                  <a:schemeClr val="bg1"/>
                </a:solidFill>
              </a:rPr>
              <a:t> Mobiliser les ressources internes et les partenaires                                                         </a:t>
            </a:r>
            <a:r>
              <a:rPr lang="fr-FR" sz="1200" dirty="0" smtClean="0">
                <a:solidFill>
                  <a:schemeClr val="bg1"/>
                </a:solidFill>
              </a:rPr>
              <a:t>A1C8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571868" y="3571876"/>
            <a:ext cx="5318980" cy="923330"/>
          </a:xfrm>
          <a:prstGeom prst="rect">
            <a:avLst/>
          </a:prstGeom>
          <a:solidFill>
            <a:srgbClr val="F5656B"/>
          </a:solidFill>
          <a:ln>
            <a:solidFill>
              <a:srgbClr val="F5656B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fr-FR" sz="1800" dirty="0" smtClean="0">
                <a:solidFill>
                  <a:schemeClr val="bg1"/>
                </a:solidFill>
              </a:rPr>
              <a:t> Mettre en œuvre les procédures adaptées     </a:t>
            </a:r>
            <a:r>
              <a:rPr lang="fr-FR" sz="1200" dirty="0" smtClean="0">
                <a:solidFill>
                  <a:schemeClr val="bg1"/>
                </a:solidFill>
              </a:rPr>
              <a:t>A1C4</a:t>
            </a:r>
          </a:p>
          <a:p>
            <a:pPr>
              <a:buFontTx/>
              <a:buChar char="-"/>
            </a:pPr>
            <a:r>
              <a:rPr lang="fr-FR" sz="1800" dirty="0" smtClean="0">
                <a:solidFill>
                  <a:schemeClr val="bg1"/>
                </a:solidFill>
              </a:rPr>
              <a:t> Appliquer les normes et réglementations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smtClean="0">
                <a:solidFill>
                  <a:schemeClr val="bg1"/>
                </a:solidFill>
              </a:rPr>
              <a:t>       </a:t>
            </a:r>
            <a:r>
              <a:rPr lang="fr-FR" sz="1200" dirty="0" smtClean="0">
                <a:solidFill>
                  <a:schemeClr val="bg1"/>
                </a:solidFill>
              </a:rPr>
              <a:t>A1C5</a:t>
            </a:r>
            <a:endParaRPr lang="fr-FR" sz="18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fr-FR" sz="1800" dirty="0" smtClean="0">
                <a:solidFill>
                  <a:schemeClr val="bg1"/>
                </a:solidFill>
              </a:rPr>
              <a:t> Appliquer les règles de sûreté et de sécurité  </a:t>
            </a:r>
            <a:r>
              <a:rPr lang="fr-FR" sz="1200" dirty="0" smtClean="0">
                <a:solidFill>
                  <a:schemeClr val="bg1"/>
                </a:solidFill>
              </a:rPr>
              <a:t>A1C6</a:t>
            </a:r>
            <a:endParaRPr lang="fr-FR" sz="1800" dirty="0" smtClean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604436" y="4772779"/>
            <a:ext cx="5286412" cy="9233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fr-FR" sz="1800" dirty="0" smtClean="0">
                <a:solidFill>
                  <a:schemeClr val="bg1"/>
                </a:solidFill>
              </a:rPr>
              <a:t> Utiliser les tarifs                                              </a:t>
            </a:r>
            <a:r>
              <a:rPr lang="fr-FR" sz="1200" dirty="0" smtClean="0">
                <a:solidFill>
                  <a:schemeClr val="bg1"/>
                </a:solidFill>
              </a:rPr>
              <a:t>A1C9</a:t>
            </a:r>
          </a:p>
          <a:p>
            <a:pPr>
              <a:buFontTx/>
              <a:buChar char="-"/>
            </a:pPr>
            <a:r>
              <a:rPr lang="fr-FR" sz="1800" dirty="0" smtClean="0">
                <a:solidFill>
                  <a:schemeClr val="bg1"/>
                </a:solidFill>
              </a:rPr>
              <a:t> Négocier les conditions de l’</a:t>
            </a:r>
            <a:r>
              <a:rPr lang="fr-FR" sz="1800" dirty="0" err="1" smtClean="0">
                <a:solidFill>
                  <a:schemeClr val="bg1"/>
                </a:solidFill>
              </a:rPr>
              <a:t>OTPL</a:t>
            </a:r>
            <a:r>
              <a:rPr lang="fr-FR" sz="1800" dirty="0" smtClean="0">
                <a:solidFill>
                  <a:schemeClr val="bg1"/>
                </a:solidFill>
              </a:rPr>
              <a:t>                </a:t>
            </a:r>
            <a:r>
              <a:rPr lang="fr-FR" sz="1200" dirty="0" smtClean="0">
                <a:solidFill>
                  <a:schemeClr val="bg1"/>
                </a:solidFill>
              </a:rPr>
              <a:t>A1C10</a:t>
            </a:r>
            <a:endParaRPr lang="fr-FR" sz="18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fr-FR" sz="1800" dirty="0" smtClean="0">
                <a:solidFill>
                  <a:schemeClr val="bg1"/>
                </a:solidFill>
              </a:rPr>
              <a:t> Communiquer avec les partenaires …          </a:t>
            </a:r>
            <a:r>
              <a:rPr lang="fr-FR" sz="1200" dirty="0" smtClean="0">
                <a:solidFill>
                  <a:schemeClr val="bg1"/>
                </a:solidFill>
              </a:rPr>
              <a:t>A1C11</a:t>
            </a:r>
            <a:endParaRPr lang="fr-FR" sz="1800" dirty="0" smtClean="0">
              <a:solidFill>
                <a:schemeClr val="bg1"/>
              </a:solidFill>
            </a:endParaRPr>
          </a:p>
        </p:txBody>
      </p:sp>
      <p:sp>
        <p:nvSpPr>
          <p:cNvPr id="10" name="Flèche droite à entaille 9"/>
          <p:cNvSpPr/>
          <p:nvPr/>
        </p:nvSpPr>
        <p:spPr>
          <a:xfrm>
            <a:off x="2928926" y="2357430"/>
            <a:ext cx="428628" cy="7143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 droite à entaille 10"/>
          <p:cNvSpPr/>
          <p:nvPr/>
        </p:nvSpPr>
        <p:spPr>
          <a:xfrm>
            <a:off x="3000364" y="4071942"/>
            <a:ext cx="428628" cy="7143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droite à entaille 11"/>
          <p:cNvSpPr/>
          <p:nvPr/>
        </p:nvSpPr>
        <p:spPr>
          <a:xfrm>
            <a:off x="3000364" y="5201407"/>
            <a:ext cx="428628" cy="7143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2928926" y="5837585"/>
            <a:ext cx="6120680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latin typeface="Arial"/>
                <a:cs typeface="Arial"/>
              </a:rPr>
              <a:t>Utiliser le SI dédié au </a:t>
            </a:r>
            <a:r>
              <a:rPr lang="fr-FR" sz="1600" b="1" dirty="0" err="1" smtClean="0">
                <a:latin typeface="Arial"/>
                <a:cs typeface="Arial"/>
              </a:rPr>
              <a:t>TPL</a:t>
            </a:r>
            <a:r>
              <a:rPr lang="fr-FR" sz="1600" b="1" dirty="0" smtClean="0">
                <a:latin typeface="Arial"/>
                <a:cs typeface="Arial"/>
              </a:rPr>
              <a:t>                   		     </a:t>
            </a:r>
            <a:r>
              <a:rPr lang="fr-FR" sz="1200" b="1" dirty="0" smtClean="0">
                <a:latin typeface="Arial"/>
                <a:cs typeface="Arial"/>
              </a:rPr>
              <a:t>A1C7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285688" y="1928802"/>
            <a:ext cx="8858312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Les Savoirs  du pôle 1 : Mise en œuvre d’OTPL </a:t>
            </a:r>
            <a:endParaRPr lang="fr-FR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83568" y="3356992"/>
            <a:ext cx="3312368" cy="584776"/>
          </a:xfrm>
          <a:prstGeom prst="rect">
            <a:avLst/>
          </a:prstGeom>
          <a:solidFill>
            <a:srgbClr val="E46F71"/>
          </a:solidFill>
          <a:ln>
            <a:solidFill>
              <a:srgbClr val="E46F7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SAVOIRS LIÉS À LA DEMANDE</a:t>
            </a:r>
          </a:p>
          <a:p>
            <a:pPr algn="ctr"/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716016" y="3356992"/>
            <a:ext cx="3312368" cy="584776"/>
          </a:xfrm>
          <a:prstGeom prst="rect">
            <a:avLst/>
          </a:prstGeom>
          <a:solidFill>
            <a:srgbClr val="E46F71"/>
          </a:solidFill>
          <a:ln>
            <a:solidFill>
              <a:srgbClr val="E46F7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SAVOIRS À DOMINANTE ORGANISATIONELLE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55576" y="4365104"/>
            <a:ext cx="3312368" cy="584776"/>
          </a:xfrm>
          <a:prstGeom prst="rect">
            <a:avLst/>
          </a:prstGeom>
          <a:solidFill>
            <a:srgbClr val="E46F71"/>
          </a:solidFill>
          <a:ln>
            <a:solidFill>
              <a:srgbClr val="E46F7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SAVOIRS À DOMINANTE COMMERCIALE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716016" y="5301208"/>
            <a:ext cx="3312368" cy="584776"/>
          </a:xfrm>
          <a:prstGeom prst="rect">
            <a:avLst/>
          </a:prstGeom>
          <a:solidFill>
            <a:srgbClr val="E46F71"/>
          </a:solidFill>
          <a:ln>
            <a:solidFill>
              <a:srgbClr val="E46F7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SAVOIRS LIÉS AUX RESSOURCES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716016" y="4365104"/>
            <a:ext cx="3312368" cy="584776"/>
          </a:xfrm>
          <a:prstGeom prst="rect">
            <a:avLst/>
          </a:prstGeom>
          <a:solidFill>
            <a:srgbClr val="E46F71"/>
          </a:solidFill>
          <a:ln>
            <a:solidFill>
              <a:srgbClr val="E46F7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SAVOIRS À DOMINANTE TECHNIQUE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55576" y="5301208"/>
            <a:ext cx="3312368" cy="584776"/>
          </a:xfrm>
          <a:prstGeom prst="rect">
            <a:avLst/>
          </a:prstGeom>
          <a:solidFill>
            <a:srgbClr val="E46F71"/>
          </a:solidFill>
          <a:ln>
            <a:solidFill>
              <a:srgbClr val="E46F7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SAVOIRS À DOMINANTE JURIDIQUE</a:t>
            </a:r>
            <a:endParaRPr lang="fr-FR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323528" y="1484784"/>
            <a:ext cx="8568952" cy="482453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wrap="square" rtlCol="0">
            <a:noAutofit/>
          </a:bodyPr>
          <a:lstStyle/>
          <a:p>
            <a:r>
              <a:rPr lang="fr-FR" sz="1400" b="1" dirty="0"/>
              <a:t>A1.S1 </a:t>
            </a:r>
            <a:r>
              <a:rPr lang="fr-FR" sz="1400" dirty="0"/>
              <a:t>- La demande de transport </a:t>
            </a:r>
          </a:p>
          <a:p>
            <a:r>
              <a:rPr lang="fr-FR" sz="1400" b="1" dirty="0"/>
              <a:t>A1.S2 </a:t>
            </a:r>
            <a:r>
              <a:rPr lang="fr-FR" sz="1400" dirty="0"/>
              <a:t>- La demande de prestations logistiques</a:t>
            </a:r>
          </a:p>
          <a:p>
            <a:r>
              <a:rPr lang="fr-FR" sz="1400" b="1" dirty="0"/>
              <a:t>A1.S3 </a:t>
            </a:r>
            <a:r>
              <a:rPr lang="fr-FR" sz="1400" dirty="0"/>
              <a:t>- Les différents acteurs d’une </a:t>
            </a:r>
            <a:r>
              <a:rPr lang="fr-FR" sz="1400" dirty="0" err="1"/>
              <a:t>OTPL</a:t>
            </a:r>
            <a:r>
              <a:rPr lang="fr-FR" sz="1400" dirty="0"/>
              <a:t> et leur rôle</a:t>
            </a:r>
          </a:p>
          <a:p>
            <a:r>
              <a:rPr lang="fr-FR" sz="1400" b="1" dirty="0"/>
              <a:t>A1.S4 </a:t>
            </a:r>
            <a:r>
              <a:rPr lang="fr-FR" sz="1400" dirty="0"/>
              <a:t>- L’organisation de l’entreprise du secteur</a:t>
            </a:r>
          </a:p>
          <a:p>
            <a:r>
              <a:rPr lang="fr-FR" sz="1400" b="1" dirty="0"/>
              <a:t>A1.S5 </a:t>
            </a:r>
            <a:r>
              <a:rPr lang="fr-FR" sz="1400" dirty="0"/>
              <a:t>- L’offre de transport et des prestations logistiques</a:t>
            </a:r>
          </a:p>
          <a:p>
            <a:r>
              <a:rPr lang="fr-FR" sz="1400" b="1" dirty="0"/>
              <a:t>A1.S6 </a:t>
            </a:r>
            <a:r>
              <a:rPr lang="fr-FR" sz="1400" dirty="0"/>
              <a:t>- Les ressources matérielles dans les domaines du transport et de la logistique</a:t>
            </a:r>
          </a:p>
          <a:p>
            <a:r>
              <a:rPr lang="fr-FR" sz="1400" b="1" dirty="0"/>
              <a:t>A1.S7 </a:t>
            </a:r>
            <a:r>
              <a:rPr lang="fr-FR" sz="1400" dirty="0"/>
              <a:t>- Les espaces logistiques</a:t>
            </a:r>
          </a:p>
          <a:p>
            <a:r>
              <a:rPr lang="fr-FR" sz="1400" b="1" dirty="0"/>
              <a:t>A1.S8 </a:t>
            </a:r>
            <a:r>
              <a:rPr lang="fr-FR" sz="1400" dirty="0"/>
              <a:t>- L’organisation des ressources humaines de l’entreprise de transport et de prestations logistiques  </a:t>
            </a:r>
          </a:p>
          <a:p>
            <a:r>
              <a:rPr lang="fr-FR" sz="1400" b="1" dirty="0"/>
              <a:t>A1.S9 </a:t>
            </a:r>
            <a:r>
              <a:rPr lang="fr-FR" sz="1400" dirty="0"/>
              <a:t>- Les documents liés aux </a:t>
            </a:r>
            <a:r>
              <a:rPr lang="fr-FR" sz="1400" dirty="0" err="1"/>
              <a:t>OTPL</a:t>
            </a:r>
            <a:endParaRPr lang="fr-FR" sz="1400" dirty="0"/>
          </a:p>
          <a:p>
            <a:r>
              <a:rPr lang="fr-FR" sz="1400" b="1" dirty="0"/>
              <a:t>A1.S10 </a:t>
            </a:r>
            <a:r>
              <a:rPr lang="fr-FR" sz="1400" dirty="0"/>
              <a:t>- Les règles, les procédures et les protocoles</a:t>
            </a:r>
          </a:p>
          <a:p>
            <a:r>
              <a:rPr lang="fr-FR" sz="1400" b="1" dirty="0"/>
              <a:t>A1.S11 </a:t>
            </a:r>
            <a:r>
              <a:rPr lang="fr-FR" sz="1400" dirty="0"/>
              <a:t>- Les itinéraires et outils de cartographie</a:t>
            </a:r>
          </a:p>
          <a:p>
            <a:r>
              <a:rPr lang="fr-FR" sz="1400" b="1" dirty="0"/>
              <a:t>A1.S12 </a:t>
            </a:r>
            <a:r>
              <a:rPr lang="fr-FR" sz="1400" dirty="0"/>
              <a:t>- Les calculs de temps et les plannings</a:t>
            </a:r>
          </a:p>
          <a:p>
            <a:r>
              <a:rPr lang="fr-FR" sz="1400" b="1" dirty="0"/>
              <a:t>A1.S13 </a:t>
            </a:r>
            <a:r>
              <a:rPr lang="fr-FR" sz="1400" dirty="0"/>
              <a:t>- Les tarifications </a:t>
            </a:r>
          </a:p>
          <a:p>
            <a:r>
              <a:rPr lang="fr-FR" sz="1400" b="1" dirty="0"/>
              <a:t>A1.S14 </a:t>
            </a:r>
            <a:r>
              <a:rPr lang="fr-FR" sz="1400" dirty="0"/>
              <a:t>- La sous-traitance</a:t>
            </a:r>
          </a:p>
          <a:p>
            <a:r>
              <a:rPr lang="fr-FR" sz="1400" b="1" dirty="0"/>
              <a:t>A1.S15 </a:t>
            </a:r>
            <a:r>
              <a:rPr lang="fr-FR" sz="1400" dirty="0"/>
              <a:t>- Les systèmes d’information dédiés aux </a:t>
            </a:r>
            <a:r>
              <a:rPr lang="fr-FR" sz="1400" dirty="0" err="1"/>
              <a:t>OTPL</a:t>
            </a:r>
            <a:endParaRPr lang="fr-FR" sz="1400" dirty="0"/>
          </a:p>
          <a:p>
            <a:r>
              <a:rPr lang="fr-FR" sz="1400" b="1" dirty="0"/>
              <a:t>A1.S16 </a:t>
            </a:r>
            <a:r>
              <a:rPr lang="fr-FR" sz="1400" dirty="0"/>
              <a:t>- La traçabilité et ses outils</a:t>
            </a:r>
          </a:p>
          <a:p>
            <a:r>
              <a:rPr lang="fr-FR" sz="1400" b="1" dirty="0"/>
              <a:t>A1.S17 </a:t>
            </a:r>
            <a:r>
              <a:rPr lang="fr-FR" sz="1400" dirty="0"/>
              <a:t>- Les incidents et aléas</a:t>
            </a:r>
          </a:p>
          <a:p>
            <a:r>
              <a:rPr lang="fr-FR" sz="1400" b="1" dirty="0"/>
              <a:t>A1.S18 </a:t>
            </a:r>
            <a:r>
              <a:rPr lang="fr-FR" sz="1400" dirty="0"/>
              <a:t>- La communication professionnelle</a:t>
            </a:r>
          </a:p>
          <a:p>
            <a:r>
              <a:rPr lang="fr-FR" sz="1400" b="1" dirty="0"/>
              <a:t>A1.S19 </a:t>
            </a:r>
            <a:r>
              <a:rPr lang="fr-FR" sz="1400" dirty="0"/>
              <a:t>- Les contrats types et conventions internationales</a:t>
            </a:r>
          </a:p>
          <a:p>
            <a:r>
              <a:rPr lang="fr-FR" sz="1400" b="1" dirty="0"/>
              <a:t>A1.S20 </a:t>
            </a:r>
            <a:r>
              <a:rPr lang="fr-FR" sz="1400" dirty="0"/>
              <a:t>- Les techniques de base de négociation</a:t>
            </a:r>
          </a:p>
        </p:txBody>
      </p:sp>
    </p:spTree>
    <p:extLst>
      <p:ext uri="{BB962C8B-B14F-4D97-AF65-F5344CB8AC3E}">
        <p14:creationId xmlns:p14="http://schemas.microsoft.com/office/powerpoint/2010/main" val="24109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323528" y="1484784"/>
            <a:ext cx="8568952" cy="482453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wrap="square" rtlCol="0">
            <a:noAutofit/>
          </a:bodyPr>
          <a:lstStyle/>
          <a:p>
            <a:r>
              <a:rPr lang="fr-FR" sz="1400" b="1" dirty="0"/>
              <a:t>A1.S1 </a:t>
            </a:r>
            <a:r>
              <a:rPr lang="fr-FR" sz="1400" dirty="0"/>
              <a:t>- La demande de transport </a:t>
            </a:r>
          </a:p>
          <a:p>
            <a:r>
              <a:rPr lang="fr-FR" sz="1400" b="1" dirty="0"/>
              <a:t>A1.S2 </a:t>
            </a:r>
            <a:r>
              <a:rPr lang="fr-FR" sz="1400" dirty="0"/>
              <a:t>- La demande de prestations logistiques</a:t>
            </a:r>
          </a:p>
          <a:p>
            <a:r>
              <a:rPr lang="fr-FR" sz="1400" b="1" dirty="0"/>
              <a:t>A1.S3 </a:t>
            </a:r>
            <a:r>
              <a:rPr lang="fr-FR" sz="1400" dirty="0"/>
              <a:t>- Les différents acteurs d’une </a:t>
            </a:r>
            <a:r>
              <a:rPr lang="fr-FR" sz="1400" dirty="0" err="1"/>
              <a:t>OTPL</a:t>
            </a:r>
            <a:r>
              <a:rPr lang="fr-FR" sz="1400" dirty="0"/>
              <a:t> et leur rôle</a:t>
            </a:r>
          </a:p>
          <a:p>
            <a:r>
              <a:rPr lang="fr-FR" sz="1400" b="1" dirty="0"/>
              <a:t>A1.S4 </a:t>
            </a:r>
            <a:r>
              <a:rPr lang="fr-FR" sz="1400" dirty="0"/>
              <a:t>- L’organisation de l’entreprise du secteur</a:t>
            </a:r>
          </a:p>
          <a:p>
            <a:r>
              <a:rPr lang="fr-FR" sz="1400" b="1" dirty="0"/>
              <a:t>A1.S5 </a:t>
            </a:r>
            <a:r>
              <a:rPr lang="fr-FR" sz="1400" dirty="0"/>
              <a:t>- L’offre de transport et des prestations logistiques</a:t>
            </a:r>
          </a:p>
          <a:p>
            <a:r>
              <a:rPr lang="fr-FR" sz="1400" b="1" dirty="0"/>
              <a:t>A1.S6 </a:t>
            </a:r>
            <a:r>
              <a:rPr lang="fr-FR" sz="1400" dirty="0"/>
              <a:t>- Les ressources matérielles dans les domaines du transport et de la logistique</a:t>
            </a:r>
          </a:p>
          <a:p>
            <a:r>
              <a:rPr lang="fr-FR" sz="1400" b="1" dirty="0"/>
              <a:t>A1.S7 </a:t>
            </a:r>
            <a:r>
              <a:rPr lang="fr-FR" sz="1400" dirty="0"/>
              <a:t>- Les espaces logistiques</a:t>
            </a:r>
          </a:p>
          <a:p>
            <a:r>
              <a:rPr lang="fr-FR" sz="1400" b="1" dirty="0"/>
              <a:t>A1.S8 </a:t>
            </a:r>
            <a:r>
              <a:rPr lang="fr-FR" sz="1400" dirty="0"/>
              <a:t>- L’organisation des ressources humaines de l’entreprise de transport et de prestations logistiques  </a:t>
            </a:r>
          </a:p>
          <a:p>
            <a:r>
              <a:rPr lang="fr-FR" sz="1400" b="1" dirty="0"/>
              <a:t>A1.S9 </a:t>
            </a:r>
            <a:r>
              <a:rPr lang="fr-FR" sz="1400" dirty="0"/>
              <a:t>- Les documents liés aux </a:t>
            </a:r>
            <a:r>
              <a:rPr lang="fr-FR" sz="1400" dirty="0" err="1"/>
              <a:t>OTPL</a:t>
            </a:r>
            <a:endParaRPr lang="fr-FR" sz="1400" dirty="0"/>
          </a:p>
          <a:p>
            <a:r>
              <a:rPr lang="fr-FR" sz="1400" b="1" dirty="0"/>
              <a:t>A1.S10 </a:t>
            </a:r>
            <a:r>
              <a:rPr lang="fr-FR" sz="1400" dirty="0"/>
              <a:t>- Les règles, les procédures et les protocoles</a:t>
            </a:r>
          </a:p>
          <a:p>
            <a:r>
              <a:rPr lang="fr-FR" sz="1400" b="1" dirty="0"/>
              <a:t>A1.S11 </a:t>
            </a:r>
            <a:r>
              <a:rPr lang="fr-FR" sz="1400" dirty="0"/>
              <a:t>- Les itinéraires et outils de cartographie</a:t>
            </a:r>
          </a:p>
          <a:p>
            <a:r>
              <a:rPr lang="fr-FR" sz="1400" b="1" dirty="0"/>
              <a:t>A1.S12 </a:t>
            </a:r>
            <a:r>
              <a:rPr lang="fr-FR" sz="1400" dirty="0"/>
              <a:t>- Les calculs de temps et les plannings</a:t>
            </a:r>
          </a:p>
          <a:p>
            <a:r>
              <a:rPr lang="fr-FR" sz="1400" b="1" dirty="0"/>
              <a:t>A1.S13 </a:t>
            </a:r>
            <a:r>
              <a:rPr lang="fr-FR" sz="1400" dirty="0"/>
              <a:t>- Les tarifications </a:t>
            </a:r>
          </a:p>
          <a:p>
            <a:r>
              <a:rPr lang="fr-FR" sz="1400" b="1" dirty="0"/>
              <a:t>A1.S14 </a:t>
            </a:r>
            <a:r>
              <a:rPr lang="fr-FR" sz="1400" dirty="0"/>
              <a:t>- La sous-traitance</a:t>
            </a:r>
          </a:p>
          <a:p>
            <a:r>
              <a:rPr lang="fr-FR" sz="1400" b="1" dirty="0"/>
              <a:t>A1.S15 </a:t>
            </a:r>
            <a:r>
              <a:rPr lang="fr-FR" sz="1400" dirty="0"/>
              <a:t>- Les systèmes d’information dédiés aux </a:t>
            </a:r>
            <a:r>
              <a:rPr lang="fr-FR" sz="1400" dirty="0" err="1"/>
              <a:t>OTPL</a:t>
            </a:r>
            <a:endParaRPr lang="fr-FR" sz="1400" dirty="0"/>
          </a:p>
          <a:p>
            <a:r>
              <a:rPr lang="fr-FR" sz="1400" b="1" dirty="0"/>
              <a:t>A1.S16 </a:t>
            </a:r>
            <a:r>
              <a:rPr lang="fr-FR" sz="1400" dirty="0"/>
              <a:t>- La traçabilité et ses outils</a:t>
            </a:r>
          </a:p>
          <a:p>
            <a:r>
              <a:rPr lang="fr-FR" sz="1400" b="1" dirty="0"/>
              <a:t>A1.S17 </a:t>
            </a:r>
            <a:r>
              <a:rPr lang="fr-FR" sz="1400" dirty="0"/>
              <a:t>- Les incidents et aléas</a:t>
            </a:r>
          </a:p>
          <a:p>
            <a:r>
              <a:rPr lang="fr-FR" sz="1400" b="1" dirty="0"/>
              <a:t>A1.S18 </a:t>
            </a:r>
            <a:r>
              <a:rPr lang="fr-FR" sz="1400" dirty="0"/>
              <a:t>- La communication professionnelle</a:t>
            </a:r>
          </a:p>
          <a:p>
            <a:r>
              <a:rPr lang="fr-FR" sz="1400" b="1" dirty="0"/>
              <a:t>A1.S19 </a:t>
            </a:r>
            <a:r>
              <a:rPr lang="fr-FR" sz="1400" dirty="0"/>
              <a:t>- Les contrats types et conventions internationales</a:t>
            </a:r>
          </a:p>
          <a:p>
            <a:r>
              <a:rPr lang="fr-FR" sz="1400" b="1" dirty="0"/>
              <a:t>A1.S20 </a:t>
            </a:r>
            <a:r>
              <a:rPr lang="fr-FR" sz="1400" dirty="0"/>
              <a:t>- Les techniques de base de négociation</a:t>
            </a:r>
          </a:p>
        </p:txBody>
      </p:sp>
    </p:spTree>
    <p:extLst>
      <p:ext uri="{BB962C8B-B14F-4D97-AF65-F5344CB8AC3E}">
        <p14:creationId xmlns:p14="http://schemas.microsoft.com/office/powerpoint/2010/main" val="369305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1010</TotalTime>
  <Words>573</Words>
  <Application>Microsoft Office PowerPoint</Application>
  <PresentationFormat>Affichage à l'écran (4:3)</PresentationFormat>
  <Paragraphs>159</Paragraphs>
  <Slides>11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4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kiki</dc:creator>
  <cp:lastModifiedBy>prof</cp:lastModifiedBy>
  <cp:revision>370</cp:revision>
  <dcterms:created xsi:type="dcterms:W3CDTF">2010-02-26T09:36:43Z</dcterms:created>
  <dcterms:modified xsi:type="dcterms:W3CDTF">2019-03-23T10:50:10Z</dcterms:modified>
</cp:coreProperties>
</file>