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media/media1.mov" ContentType="video/unknown"/>
  <Override PartName="/ppt/media/media2.mov" ContentType="video/unknown"/>
  <Override PartName="/ppt/media/media3.mov" ContentType="video/unknown"/>
  <Override PartName="/ppt/notesSlides/notesSlide1.xml" ContentType="application/vnd.openxmlformats-officedocument.presentationml.notesSlide+xml"/>
  <Override PartName="/ppt/media/media1.mp4" ContentType="video/unknown"/>
  <Override PartName="/ppt/notesSlides/notesSlide2.xml" ContentType="application/vnd.openxmlformats-officedocument.presentationml.notesSlide+xml"/>
  <Override PartName="/ppt/media/media2.mp4" ContentType="video/unknown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media/media4.mov" ContentType="video/unknown"/>
  <Override PartName="/ppt/notesSlides/notesSlide12.xml" ContentType="application/vnd.openxmlformats-officedocument.presentationml.notesSlide+xml"/>
  <Override PartName="/ppt/media/image1.jpeg" ContentType="image/jpeg"/>
  <Override PartName="/ppt/media/image2.jpeg" ContentType="image/jpeg"/>
  <Override PartName="/ppt/media/image3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296" r:id="rId48"/>
    <p:sldId id="297" r:id="rId49"/>
    <p:sldId id="298" r:id="rId50"/>
    <p:sldId id="299" r:id="rId51"/>
    <p:sldId id="300" r:id="rId52"/>
    <p:sldId id="301" r:id="rId53"/>
    <p:sldId id="302" r:id="rId54"/>
    <p:sldId id="303" r:id="rId55"/>
    <p:sldId id="304" r:id="rId56"/>
    <p:sldId id="305" r:id="rId57"/>
    <p:sldId id="306" r:id="rId58"/>
    <p:sldId id="307" r:id="rId59"/>
    <p:sldId id="308" r:id="rId60"/>
    <p:sldId id="309" r:id="rId61"/>
    <p:sldId id="310" r:id="rId62"/>
    <p:sldId id="311" r:id="rId63"/>
    <p:sldId id="312" r:id="rId64"/>
    <p:sldId id="313" r:id="rId65"/>
    <p:sldId id="314" r:id="rId66"/>
    <p:sldId id="315" r:id="rId67"/>
    <p:sldId id="316" r:id="rId68"/>
    <p:sldId id="317" r:id="rId69"/>
    <p:sldId id="318" r:id="rId70"/>
    <p:sldId id="319" r:id="rId71"/>
    <p:sldId id="320" r:id="rId72"/>
    <p:sldId id="321" r:id="rId73"/>
    <p:sldId id="322" r:id="rId74"/>
    <p:sldId id="323" r:id="rId75"/>
  </p:sldIdLst>
  <p:sldSz cx="16256000" cy="9144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 b="def" i="def"/>
      <a:tcStyle>
        <a:tcBdr/>
        <a:fill>
          <a:solidFill>
            <a:srgbClr val="E8ECF4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Relationship Id="rId39" Type="http://schemas.openxmlformats.org/officeDocument/2006/relationships/slide" Target="slides/slide32.xml"/><Relationship Id="rId40" Type="http://schemas.openxmlformats.org/officeDocument/2006/relationships/slide" Target="slides/slide33.xml"/><Relationship Id="rId41" Type="http://schemas.openxmlformats.org/officeDocument/2006/relationships/slide" Target="slides/slide34.xml"/><Relationship Id="rId42" Type="http://schemas.openxmlformats.org/officeDocument/2006/relationships/slide" Target="slides/slide35.xml"/><Relationship Id="rId43" Type="http://schemas.openxmlformats.org/officeDocument/2006/relationships/slide" Target="slides/slide36.xml"/><Relationship Id="rId44" Type="http://schemas.openxmlformats.org/officeDocument/2006/relationships/slide" Target="slides/slide37.xml"/><Relationship Id="rId45" Type="http://schemas.openxmlformats.org/officeDocument/2006/relationships/slide" Target="slides/slide38.xml"/><Relationship Id="rId46" Type="http://schemas.openxmlformats.org/officeDocument/2006/relationships/slide" Target="slides/slide39.xml"/><Relationship Id="rId47" Type="http://schemas.openxmlformats.org/officeDocument/2006/relationships/slide" Target="slides/slide40.xml"/><Relationship Id="rId48" Type="http://schemas.openxmlformats.org/officeDocument/2006/relationships/slide" Target="slides/slide41.xml"/><Relationship Id="rId49" Type="http://schemas.openxmlformats.org/officeDocument/2006/relationships/slide" Target="slides/slide42.xml"/><Relationship Id="rId50" Type="http://schemas.openxmlformats.org/officeDocument/2006/relationships/slide" Target="slides/slide43.xml"/><Relationship Id="rId51" Type="http://schemas.openxmlformats.org/officeDocument/2006/relationships/slide" Target="slides/slide44.xml"/><Relationship Id="rId52" Type="http://schemas.openxmlformats.org/officeDocument/2006/relationships/slide" Target="slides/slide45.xml"/><Relationship Id="rId53" Type="http://schemas.openxmlformats.org/officeDocument/2006/relationships/slide" Target="slides/slide46.xml"/><Relationship Id="rId54" Type="http://schemas.openxmlformats.org/officeDocument/2006/relationships/slide" Target="slides/slide47.xml"/><Relationship Id="rId55" Type="http://schemas.openxmlformats.org/officeDocument/2006/relationships/slide" Target="slides/slide48.xml"/><Relationship Id="rId56" Type="http://schemas.openxmlformats.org/officeDocument/2006/relationships/slide" Target="slides/slide49.xml"/><Relationship Id="rId57" Type="http://schemas.openxmlformats.org/officeDocument/2006/relationships/slide" Target="slides/slide50.xml"/><Relationship Id="rId58" Type="http://schemas.openxmlformats.org/officeDocument/2006/relationships/slide" Target="slides/slide51.xml"/><Relationship Id="rId59" Type="http://schemas.openxmlformats.org/officeDocument/2006/relationships/slide" Target="slides/slide52.xml"/><Relationship Id="rId60" Type="http://schemas.openxmlformats.org/officeDocument/2006/relationships/slide" Target="slides/slide53.xml"/><Relationship Id="rId61" Type="http://schemas.openxmlformats.org/officeDocument/2006/relationships/slide" Target="slides/slide54.xml"/><Relationship Id="rId62" Type="http://schemas.openxmlformats.org/officeDocument/2006/relationships/slide" Target="slides/slide55.xml"/><Relationship Id="rId63" Type="http://schemas.openxmlformats.org/officeDocument/2006/relationships/slide" Target="slides/slide56.xml"/><Relationship Id="rId64" Type="http://schemas.openxmlformats.org/officeDocument/2006/relationships/slide" Target="slides/slide57.xml"/><Relationship Id="rId65" Type="http://schemas.openxmlformats.org/officeDocument/2006/relationships/slide" Target="slides/slide58.xml"/><Relationship Id="rId66" Type="http://schemas.openxmlformats.org/officeDocument/2006/relationships/slide" Target="slides/slide59.xml"/><Relationship Id="rId67" Type="http://schemas.openxmlformats.org/officeDocument/2006/relationships/slide" Target="slides/slide60.xml"/><Relationship Id="rId68" Type="http://schemas.openxmlformats.org/officeDocument/2006/relationships/slide" Target="slides/slide61.xml"/><Relationship Id="rId69" Type="http://schemas.openxmlformats.org/officeDocument/2006/relationships/slide" Target="slides/slide62.xml"/><Relationship Id="rId70" Type="http://schemas.openxmlformats.org/officeDocument/2006/relationships/slide" Target="slides/slide63.xml"/><Relationship Id="rId71" Type="http://schemas.openxmlformats.org/officeDocument/2006/relationships/slide" Target="slides/slide64.xml"/><Relationship Id="rId72" Type="http://schemas.openxmlformats.org/officeDocument/2006/relationships/slide" Target="slides/slide65.xml"/><Relationship Id="rId73" Type="http://schemas.openxmlformats.org/officeDocument/2006/relationships/slide" Target="slides/slide66.xml"/><Relationship Id="rId74" Type="http://schemas.openxmlformats.org/officeDocument/2006/relationships/slide" Target="slides/slide67.xml"/><Relationship Id="rId75" Type="http://schemas.openxmlformats.org/officeDocument/2006/relationships/slide" Target="slides/slide68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hape 175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76" name="Shape 176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5.xml"/><Relationship Id="rId2" Type="http://schemas.openxmlformats.org/officeDocument/2006/relationships/notesMaster" Target="../notesMasters/notesMaster1.xml"/></Relationships>
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31.xml"/><Relationship Id="rId2" Type="http://schemas.openxmlformats.org/officeDocument/2006/relationships/notesMaster" Target="../notesMasters/notesMaster1.xml"/></Relationships>

</file>

<file path=ppt/notesSlides/_rels/notesSlide11.xml.rels><?xml version="1.0" encoding="UTF-8"?>
<Relationships xmlns="http://schemas.openxmlformats.org/package/2006/relationships"><Relationship Id="rId1" Type="http://schemas.openxmlformats.org/officeDocument/2006/relationships/slide" Target="../slides/slide32.xml"/><Relationship Id="rId2" Type="http://schemas.openxmlformats.org/officeDocument/2006/relationships/notesMaster" Target="../notesMasters/notesMaster1.xml"/></Relationships>
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39.xml"/><Relationship Id="rId2" Type="http://schemas.openxmlformats.org/officeDocument/2006/relationships/notesMaster" Target="../notesMasters/notesMaster1.xml"/></Relationships>
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16.xml"/><Relationship Id="rId2" Type="http://schemas.openxmlformats.org/officeDocument/2006/relationships/notesMaster" Target="../notesMasters/notesMaster1.xml"/></Relationships>
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24.xml"/><Relationship Id="rId2" Type="http://schemas.openxmlformats.org/officeDocument/2006/relationships/notesMaster" Target="../notesMasters/notesMaster1.xml"/></Relationships>
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25.xml"/><Relationship Id="rId2" Type="http://schemas.openxmlformats.org/officeDocument/2006/relationships/notesMaster" Target="../notesMasters/notesMaster1.xml"/></Relationships>
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26.xml"/><Relationship Id="rId2" Type="http://schemas.openxmlformats.org/officeDocument/2006/relationships/notesMaster" Target="../notesMasters/notesMaster1.xml"/></Relationships>
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27.xml"/><Relationship Id="rId2" Type="http://schemas.openxmlformats.org/officeDocument/2006/relationships/notesMaster" Target="../notesMasters/notesMaster1.xml"/></Relationships>
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28.xml"/><Relationship Id="rId2" Type="http://schemas.openxmlformats.org/officeDocument/2006/relationships/notesMaster" Target="../notesMasters/notesMaster1.xml"/></Relationships>
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29.xml"/><Relationship Id="rId2" Type="http://schemas.openxmlformats.org/officeDocument/2006/relationships/notesMaster" Target="../notesMasters/notesMaster1.xml"/></Relationships>
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30.xml"/><Relationship Id="rId2" Type="http://schemas.openxmlformats.org/officeDocument/2006/relationships/notesMaster" Target="../notesMasters/notesMaster1.xml"/>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Shape 254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55" name="Shape 255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latin typeface="Aptos"/>
                <a:ea typeface="Aptos"/>
                <a:cs typeface="Aptos"/>
                <a:sym typeface="Aptos"/>
              </a:defRPr>
            </a:pPr>
            <a:r>
              <a:t>https://www.lesechos.fr/tech-medias/intelligence-artificielle/on-peut-tout-illustrer-comment-lia-sinvite-dans-les-fictions-et-documentaires-2193316</a:t>
            </a:r>
          </a:p>
          <a:p>
            <a:pPr>
              <a:defRPr>
                <a:latin typeface="Aptos"/>
                <a:ea typeface="Aptos"/>
                <a:cs typeface="Aptos"/>
                <a:sym typeface="Aptos"/>
              </a:defRPr>
            </a:pPr>
            <a:r>
              <a:t>Alors qu'elle était souvent cantonnée aux courts-métrages expérimentaux, l'IA est désormais plus largement utilisée dans des fictions et documentaires. Le CNC prépare des règles pour encadrer cette révolution.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Shape 360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61" name="Shape 361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Aptos"/>
                <a:ea typeface="Aptos"/>
                <a:cs typeface="Aptos"/>
                <a:sym typeface="Aptos"/>
              </a:defRPr>
            </a:lvl1pPr>
          </a:lstStyle>
          <a:p>
            <a:pPr/>
            <a:r>
              <a:t>https://www.lesnumeriques.com/intelligence-artificielle/je-n-aurais-jamais-pu-gagner-sans-l-ia-defendue-par-chatgpt-au-tribunal-elle-s-economise-73-000-dollars-de-frais-n244162.html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Shape 365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66" name="Shape 366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Aptos"/>
                <a:ea typeface="Aptos"/>
                <a:cs typeface="Aptos"/>
                <a:sym typeface="Aptos"/>
              </a:defRPr>
            </a:lvl1pPr>
          </a:lstStyle>
          <a:p>
            <a:pPr/>
            <a:r>
              <a:t>https://www.lesnumeriques.com/intelligence-artificielle/je-n-aurais-jamais-pu-gagner-sans-l-ia-defendue-par-chatgpt-au-tribunal-elle-s-economise-73-000-dollars-de-frais-n244162.html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Shape 393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94" name="Shape 394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Aptos"/>
                <a:ea typeface="Aptos"/>
                <a:cs typeface="Aptos"/>
                <a:sym typeface="Aptos"/>
              </a:defRPr>
            </a:lvl1pPr>
          </a:lstStyle>
          <a:p>
            <a:pPr/>
            <a:r>
              <a:t>https://www.lesnumeriques.com/intelligence-artificielle/je-n-aurais-jamais-pu-gagner-sans-l-ia-defendue-par-chatgpt-au-tribunal-elle-s-economise-73-000-dollars-de-frais-n244162.html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Shape 259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60" name="Shape 260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latin typeface="Aptos"/>
                <a:ea typeface="Aptos"/>
                <a:cs typeface="Aptos"/>
                <a:sym typeface="Aptos"/>
              </a:defRPr>
            </a:pPr>
            <a:r>
              <a:t>https://www.lesechos.fr/tech-medias/intelligence-artificielle/on-peut-tout-illustrer-comment-lia-sinvite-dans-les-fictions-et-documentaires-2193316</a:t>
            </a:r>
          </a:p>
          <a:p>
            <a:pPr>
              <a:defRPr>
                <a:latin typeface="Aptos"/>
                <a:ea typeface="Aptos"/>
                <a:cs typeface="Aptos"/>
                <a:sym typeface="Aptos"/>
              </a:defRPr>
            </a:pPr>
            <a:r>
              <a:t>Alors qu'elle était souvent cantonnée aux courts-métrages expérimentaux, l'IA est désormais plus largement utilisée dans des fictions et documentaires. Le CNC prépare des règles pour encadrer cette révolution.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Shape 293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94" name="Shape 294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Aptos"/>
                <a:ea typeface="Aptos"/>
                <a:cs typeface="Aptos"/>
                <a:sym typeface="Aptos"/>
              </a:defRPr>
            </a:lvl1pPr>
          </a:lstStyle>
          <a:p>
            <a:pPr/>
            <a:r>
              <a:t>https://www.lesnumeriques.com/intelligence-artificielle/je-n-aurais-jamais-pu-gagner-sans-l-ia-defendue-par-chatgpt-au-tribunal-elle-s-economise-73-000-dollars-de-frais-n244162.html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Shape 307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08" name="Shape 308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Aptos"/>
                <a:ea typeface="Aptos"/>
                <a:cs typeface="Aptos"/>
                <a:sym typeface="Aptos"/>
              </a:defRPr>
            </a:lvl1pPr>
          </a:lstStyle>
          <a:p>
            <a:pPr/>
            <a:r>
              <a:t>https://www.lesnumeriques.com/intelligence-artificielle/je-n-aurais-jamais-pu-gagner-sans-l-ia-defendue-par-chatgpt-au-tribunal-elle-s-economise-73-000-dollars-de-frais-n244162.html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Shape 312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13" name="Shape 313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Aptos"/>
                <a:ea typeface="Aptos"/>
                <a:cs typeface="Aptos"/>
                <a:sym typeface="Aptos"/>
              </a:defRPr>
            </a:lvl1pPr>
          </a:lstStyle>
          <a:p>
            <a:pPr/>
            <a:r>
              <a:t>https://www.lesnumeriques.com/intelligence-artificielle/je-n-aurais-jamais-pu-gagner-sans-l-ia-defendue-par-chatgpt-au-tribunal-elle-s-economise-73-000-dollars-de-frais-n244162.html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Shape 320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21" name="Shape 321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Aptos"/>
                <a:ea typeface="Aptos"/>
                <a:cs typeface="Aptos"/>
                <a:sym typeface="Aptos"/>
              </a:defRPr>
            </a:lvl1pPr>
          </a:lstStyle>
          <a:p>
            <a:pPr/>
            <a:r>
              <a:t>https://www.lesnumeriques.com/intelligence-artificielle/je-n-aurais-jamais-pu-gagner-sans-l-ia-defendue-par-chatgpt-au-tribunal-elle-s-economise-73-000-dollars-de-frais-n244162.html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Shape 328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29" name="Shape 329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Aptos"/>
                <a:ea typeface="Aptos"/>
                <a:cs typeface="Aptos"/>
                <a:sym typeface="Aptos"/>
              </a:defRPr>
            </a:lvl1pPr>
          </a:lstStyle>
          <a:p>
            <a:pPr/>
            <a:r>
              <a:t>https://www.lesnumeriques.com/intelligence-artificielle/je-n-aurais-jamais-pu-gagner-sans-l-ia-defendue-par-chatgpt-au-tribunal-elle-s-economise-73-000-dollars-de-frais-n244162.html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Shape 340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41" name="Shape 341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Aptos"/>
                <a:ea typeface="Aptos"/>
                <a:cs typeface="Aptos"/>
                <a:sym typeface="Aptos"/>
              </a:defRPr>
            </a:lvl1pPr>
          </a:lstStyle>
          <a:p>
            <a:pPr/>
            <a:r>
              <a:t>https://www.lesnumeriques.com/intelligence-artificielle/je-n-aurais-jamais-pu-gagner-sans-l-ia-defendue-par-chatgpt-au-tribunal-elle-s-economise-73-000-dollars-de-frais-n244162.html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Shape 352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53" name="Shape 353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Aptos"/>
                <a:ea typeface="Aptos"/>
                <a:cs typeface="Aptos"/>
                <a:sym typeface="Aptos"/>
              </a:defRPr>
            </a:lvl1pPr>
          </a:lstStyle>
          <a:p>
            <a:pPr/>
            <a:r>
              <a:t>https://www.lesnumeriques.com/intelligence-artificielle/je-n-aurais-jamais-pu-gagner-sans-l-ia-defendue-par-chatgpt-au-tribunal-elle-s-economise-73-000-dollars-de-frais-n244162.html</a:t>
            </a:r>
          </a:p>
        </p:txBody>
      </p:sp>
    </p:spTree>
  </p:cSld>
  <p:clrMapOvr>
    <a:masterClrMapping/>
  </p:clrMapOvr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e du titre"/>
          <p:cNvSpPr txBox="1"/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pPr/>
            <a:r>
              <a:t>Texte du titre</a:t>
            </a:r>
          </a:p>
        </p:txBody>
      </p:sp>
      <p:sp>
        <p:nvSpPr>
          <p:cNvPr id="12" name="Texte niveau 1…"/>
          <p:cNvSpPr txBox="1"/>
          <p:nvPr>
            <p:ph type="body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45720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91440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137160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182880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pPr/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13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re et pu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Titre de diapositive"/>
          <p:cNvSpPr txBox="1"/>
          <p:nvPr>
            <p:ph type="title" hasCustomPrompt="1"/>
          </p:nvPr>
        </p:nvSpPr>
        <p:spPr>
          <a:xfrm>
            <a:off x="804333" y="719666"/>
            <a:ext cx="14647334" cy="955443"/>
          </a:xfrm>
          <a:prstGeom prst="rect">
            <a:avLst/>
          </a:prstGeom>
        </p:spPr>
        <p:txBody>
          <a:bodyPr lIns="33866" tIns="33866" rIns="33866" bIns="33866" anchor="t"/>
          <a:lstStyle>
            <a:lvl1pPr algn="l" defTabSz="1625559">
              <a:lnSpc>
                <a:spcPct val="80000"/>
              </a:lnSpc>
              <a:defRPr b="1" spc="-112" sz="5600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r>
              <a:t>Titre de diapositive</a:t>
            </a:r>
          </a:p>
        </p:txBody>
      </p:sp>
      <p:sp>
        <p:nvSpPr>
          <p:cNvPr id="93" name="Sous-titre de diapositive"/>
          <p:cNvSpPr txBox="1"/>
          <p:nvPr>
            <p:ph type="body" sz="quarter" idx="21" hasCustomPrompt="1"/>
          </p:nvPr>
        </p:nvSpPr>
        <p:spPr>
          <a:xfrm>
            <a:off x="804333" y="1581975"/>
            <a:ext cx="14647334" cy="623186"/>
          </a:xfrm>
          <a:prstGeom prst="rect">
            <a:avLst/>
          </a:prstGeom>
          <a:ln w="3175"/>
        </p:spPr>
        <p:txBody>
          <a:bodyPr lIns="30479" tIns="30479" rIns="30479" bIns="30479"/>
          <a:lstStyle>
            <a:lvl1pPr marL="0" indent="0" defTabSz="550333">
              <a:spcBef>
                <a:spcPts val="0"/>
              </a:spcBef>
              <a:buSzTx/>
              <a:buFontTx/>
              <a:buNone/>
              <a:defRPr b="1" sz="3400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r>
              <a:t>Sous-titre de diapositive</a:t>
            </a:r>
          </a:p>
        </p:txBody>
      </p:sp>
      <p:sp>
        <p:nvSpPr>
          <p:cNvPr id="94" name="Texte niveau 1…"/>
          <p:cNvSpPr txBox="1"/>
          <p:nvPr>
            <p:ph type="body" idx="1" hasCustomPrompt="1"/>
          </p:nvPr>
        </p:nvSpPr>
        <p:spPr>
          <a:xfrm>
            <a:off x="804333" y="2832336"/>
            <a:ext cx="14647334" cy="5504008"/>
          </a:xfrm>
          <a:prstGeom prst="rect">
            <a:avLst/>
          </a:prstGeom>
        </p:spPr>
        <p:txBody>
          <a:bodyPr lIns="33866" tIns="33866" rIns="33866" bIns="33866"/>
          <a:lstStyle>
            <a:lvl1pPr marL="406400" indent="-406400" defTabSz="1625559">
              <a:lnSpc>
                <a:spcPct val="90000"/>
              </a:lnSpc>
              <a:spcBef>
                <a:spcPts val="3000"/>
              </a:spcBef>
              <a:buSzPct val="123000"/>
              <a:buFontTx/>
              <a:defRPr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1016000" indent="-406400" defTabSz="1625559">
              <a:lnSpc>
                <a:spcPct val="90000"/>
              </a:lnSpc>
              <a:spcBef>
                <a:spcPts val="3000"/>
              </a:spcBef>
              <a:buSzPct val="123000"/>
              <a:buFontTx/>
              <a:buChar char="•"/>
              <a:defRPr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625600" indent="-406400" defTabSz="1625559">
              <a:lnSpc>
                <a:spcPct val="90000"/>
              </a:lnSpc>
              <a:spcBef>
                <a:spcPts val="3000"/>
              </a:spcBef>
              <a:buSzPct val="123000"/>
              <a:buFontTx/>
              <a:defRPr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2235200" indent="-406400" defTabSz="1625559">
              <a:lnSpc>
                <a:spcPct val="90000"/>
              </a:lnSpc>
              <a:spcBef>
                <a:spcPts val="3000"/>
              </a:spcBef>
              <a:buSzPct val="123000"/>
              <a:buFontTx/>
              <a:buChar char="•"/>
              <a:defRPr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844800" indent="-406400" defTabSz="1625559">
              <a:lnSpc>
                <a:spcPct val="90000"/>
              </a:lnSpc>
              <a:spcBef>
                <a:spcPts val="3000"/>
              </a:spcBef>
              <a:buSzPct val="123000"/>
              <a:buFontTx/>
              <a:buChar char="•"/>
              <a:defRPr>
                <a:latin typeface="Helvetica Neue"/>
                <a:ea typeface="Helvetica Neue"/>
                <a:cs typeface="Helvetica Neue"/>
                <a:sym typeface="Helvetica Neue"/>
              </a:defRPr>
            </a:lvl5pPr>
          </a:lstStyle>
          <a:p>
            <a:pPr/>
            <a:r>
              <a:t>Texte de puce de diapositive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5" name="Numéro de diapositive"/>
          <p:cNvSpPr txBox="1"/>
          <p:nvPr>
            <p:ph type="sldNum" sz="quarter" idx="2"/>
          </p:nvPr>
        </p:nvSpPr>
        <p:spPr>
          <a:xfrm>
            <a:off x="7998883" y="8729133"/>
            <a:ext cx="249903" cy="241267"/>
          </a:xfrm>
          <a:prstGeom prst="rect">
            <a:avLst/>
          </a:prstGeom>
        </p:spPr>
        <p:txBody>
          <a:bodyPr lIns="33866" tIns="33866" rIns="33866" bIns="33866" anchor="b"/>
          <a:lstStyle>
            <a:lvl1pPr algn="ctr" defTabSz="389466">
              <a:defRPr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0 copy 17">
    <p:bg>
      <p:bgPr>
        <a:solidFill>
          <a:srgbClr val="EB3F4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Texte niveau 1…"/>
          <p:cNvSpPr txBox="1"/>
          <p:nvPr>
            <p:ph type="body" idx="1"/>
          </p:nvPr>
        </p:nvSpPr>
        <p:spPr>
          <a:xfrm>
            <a:off x="-1055837" y="2400952"/>
            <a:ext cx="29610284" cy="2135369"/>
          </a:xfrm>
          <a:prstGeom prst="rect">
            <a:avLst/>
          </a:prstGeom>
        </p:spPr>
        <p:txBody>
          <a:bodyPr lIns="0" tIns="0" rIns="0" bIns="0" anchor="ctr"/>
          <a:lstStyle>
            <a:lvl1pPr marL="406400" indent="-406400" defTabSz="1625558">
              <a:lnSpc>
                <a:spcPct val="90000"/>
              </a:lnSpc>
              <a:spcBef>
                <a:spcPts val="3000"/>
              </a:spcBef>
              <a:buSzPct val="123000"/>
              <a:buFontTx/>
              <a:defRPr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1016000" indent="-406400" defTabSz="1625558">
              <a:lnSpc>
                <a:spcPct val="90000"/>
              </a:lnSpc>
              <a:spcBef>
                <a:spcPts val="3000"/>
              </a:spcBef>
              <a:buSzPct val="123000"/>
              <a:buFontTx/>
              <a:buChar char="•"/>
              <a:defRPr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625600" indent="-406400" defTabSz="1625558">
              <a:lnSpc>
                <a:spcPct val="90000"/>
              </a:lnSpc>
              <a:spcBef>
                <a:spcPts val="3000"/>
              </a:spcBef>
              <a:buSzPct val="123000"/>
              <a:buFontTx/>
              <a:defRPr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2235200" indent="-406400" defTabSz="1625558">
              <a:lnSpc>
                <a:spcPct val="90000"/>
              </a:lnSpc>
              <a:spcBef>
                <a:spcPts val="3000"/>
              </a:spcBef>
              <a:buSzPct val="123000"/>
              <a:buFontTx/>
              <a:buChar char="•"/>
              <a:defRPr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844800" indent="-406400" defTabSz="1625558">
              <a:lnSpc>
                <a:spcPct val="90000"/>
              </a:lnSpc>
              <a:spcBef>
                <a:spcPts val="3000"/>
              </a:spcBef>
              <a:buSzPct val="123000"/>
              <a:buFontTx/>
              <a:buChar char="•"/>
              <a:defRPr>
                <a:latin typeface="Helvetica Neue"/>
                <a:ea typeface="Helvetica Neue"/>
                <a:cs typeface="Helvetica Neue"/>
                <a:sym typeface="Helvetica Neue"/>
              </a:defRPr>
            </a:lvl5pPr>
          </a:lstStyle>
          <a:p>
            <a:pPr/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103" name="WorkWorkWorkWork"/>
          <p:cNvSpPr txBox="1"/>
          <p:nvPr>
            <p:ph type="body" idx="21"/>
          </p:nvPr>
        </p:nvSpPr>
        <p:spPr>
          <a:xfrm>
            <a:off x="-7463760" y="3900242"/>
            <a:ext cx="29610281" cy="2135369"/>
          </a:xfrm>
          <a:prstGeom prst="rect">
            <a:avLst/>
          </a:prstGeom>
        </p:spPr>
        <p:txBody>
          <a:bodyPr lIns="0" tIns="0" rIns="0" bIns="0" anchor="ctr"/>
          <a:lstStyle/>
          <a:p>
            <a:pPr marL="0" indent="0" defTabSz="369869">
              <a:lnSpc>
                <a:spcPct val="80000"/>
              </a:lnSpc>
              <a:spcBef>
                <a:spcPts val="0"/>
              </a:spcBef>
              <a:buSzTx/>
              <a:buFontTx/>
              <a:buNone/>
              <a:defRPr b="1" cap="all" sz="14400">
                <a:solidFill>
                  <a:srgbClr val="F58E8F"/>
                </a:solidFill>
                <a:latin typeface="Ogilvy Sans"/>
                <a:ea typeface="Ogilvy Sans"/>
                <a:cs typeface="Ogilvy Sans"/>
                <a:sym typeface="Ogilvy Sans"/>
              </a:defRPr>
            </a:pPr>
          </a:p>
        </p:txBody>
      </p:sp>
      <p:sp>
        <p:nvSpPr>
          <p:cNvPr id="104" name="Numéro de diapositive"/>
          <p:cNvSpPr txBox="1"/>
          <p:nvPr>
            <p:ph type="sldNum" sz="quarter" idx="2"/>
          </p:nvPr>
        </p:nvSpPr>
        <p:spPr>
          <a:xfrm>
            <a:off x="1073634" y="8499933"/>
            <a:ext cx="159615" cy="203201"/>
          </a:xfrm>
          <a:prstGeom prst="rect">
            <a:avLst/>
          </a:prstGeom>
        </p:spPr>
        <p:txBody>
          <a:bodyPr lIns="0" tIns="0" rIns="0" bIns="0" anchor="t"/>
          <a:lstStyle>
            <a:lvl1pPr algn="l" defTabSz="739739">
              <a:defRPr>
                <a:solidFill>
                  <a:srgbClr val="FFFFFF"/>
                </a:solidFill>
                <a:latin typeface="Ogilvy Serif"/>
                <a:ea typeface="Ogilvy Serif"/>
                <a:cs typeface="Ogilvy Serif"/>
                <a:sym typeface="Ogilvy Serif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Texte du titre"/>
          <p:cNvSpPr txBox="1"/>
          <p:nvPr>
            <p:ph type="title"/>
          </p:nvPr>
        </p:nvSpPr>
        <p:spPr>
          <a:xfrm>
            <a:off x="1117599" y="486833"/>
            <a:ext cx="14020801" cy="1767418"/>
          </a:xfrm>
          <a:prstGeom prst="rect">
            <a:avLst/>
          </a:prstGeom>
        </p:spPr>
        <p:txBody>
          <a:bodyPr lIns="60959" tIns="60959" rIns="60959" bIns="60959"/>
          <a:lstStyle>
            <a:lvl1pPr algn="l" defTabSz="1219200">
              <a:lnSpc>
                <a:spcPct val="90000"/>
              </a:lnSpc>
              <a:defRPr sz="5800">
                <a:latin typeface="Aptos Display"/>
                <a:ea typeface="Aptos Display"/>
                <a:cs typeface="Aptos Display"/>
                <a:sym typeface="Aptos Display"/>
              </a:defRPr>
            </a:lvl1pPr>
          </a:lstStyle>
          <a:p>
            <a:pPr/>
            <a:r>
              <a:t>Texte du titre</a:t>
            </a:r>
          </a:p>
        </p:txBody>
      </p:sp>
      <p:sp>
        <p:nvSpPr>
          <p:cNvPr id="112" name="Texte niveau 1…"/>
          <p:cNvSpPr txBox="1"/>
          <p:nvPr>
            <p:ph type="body" idx="1"/>
          </p:nvPr>
        </p:nvSpPr>
        <p:spPr>
          <a:xfrm>
            <a:off x="1117599" y="2434166"/>
            <a:ext cx="14020801" cy="5801785"/>
          </a:xfrm>
          <a:prstGeom prst="rect">
            <a:avLst/>
          </a:prstGeom>
        </p:spPr>
        <p:txBody>
          <a:bodyPr lIns="60959" tIns="60959" rIns="60959" bIns="60959"/>
          <a:lstStyle>
            <a:lvl1pPr marL="293914" indent="-293914" defTabSz="1219200">
              <a:lnSpc>
                <a:spcPct val="90000"/>
              </a:lnSpc>
              <a:spcBef>
                <a:spcPts val="1300"/>
              </a:spcBef>
              <a:defRPr sz="3600">
                <a:latin typeface="Aptos"/>
                <a:ea typeface="Aptos"/>
                <a:cs typeface="Aptos"/>
                <a:sym typeface="Aptos"/>
              </a:defRPr>
            </a:lvl1pPr>
            <a:lvl2pPr marL="800100" indent="-342900" defTabSz="1219200">
              <a:lnSpc>
                <a:spcPct val="90000"/>
              </a:lnSpc>
              <a:spcBef>
                <a:spcPts val="1300"/>
              </a:spcBef>
              <a:buChar char="•"/>
              <a:defRPr sz="3600">
                <a:latin typeface="Aptos"/>
                <a:ea typeface="Aptos"/>
                <a:cs typeface="Aptos"/>
                <a:sym typeface="Aptos"/>
              </a:defRPr>
            </a:lvl2pPr>
            <a:lvl3pPr marL="1325879" indent="-411479" defTabSz="1219200">
              <a:lnSpc>
                <a:spcPct val="90000"/>
              </a:lnSpc>
              <a:spcBef>
                <a:spcPts val="1300"/>
              </a:spcBef>
              <a:defRPr sz="3600">
                <a:latin typeface="Aptos"/>
                <a:ea typeface="Aptos"/>
                <a:cs typeface="Aptos"/>
                <a:sym typeface="Aptos"/>
              </a:defRPr>
            </a:lvl3pPr>
            <a:lvl4pPr marL="1828800" indent="-457200" defTabSz="1219200">
              <a:lnSpc>
                <a:spcPct val="90000"/>
              </a:lnSpc>
              <a:spcBef>
                <a:spcPts val="1300"/>
              </a:spcBef>
              <a:buChar char="•"/>
              <a:defRPr sz="3600">
                <a:latin typeface="Aptos"/>
                <a:ea typeface="Aptos"/>
                <a:cs typeface="Aptos"/>
                <a:sym typeface="Aptos"/>
              </a:defRPr>
            </a:lvl4pPr>
            <a:lvl5pPr marL="2286000" indent="-457200" defTabSz="1219200">
              <a:lnSpc>
                <a:spcPct val="90000"/>
              </a:lnSpc>
              <a:spcBef>
                <a:spcPts val="1300"/>
              </a:spcBef>
              <a:buChar char="•"/>
              <a:defRPr sz="3600">
                <a:latin typeface="Aptos"/>
                <a:ea typeface="Aptos"/>
                <a:cs typeface="Aptos"/>
                <a:sym typeface="Aptos"/>
              </a:defRPr>
            </a:lvl5pPr>
          </a:lstStyle>
          <a:p>
            <a:pPr/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113" name="Numéro de diapositive"/>
          <p:cNvSpPr txBox="1"/>
          <p:nvPr>
            <p:ph type="sldNum" sz="quarter" idx="2"/>
          </p:nvPr>
        </p:nvSpPr>
        <p:spPr>
          <a:xfrm>
            <a:off x="14777759" y="8536940"/>
            <a:ext cx="360641" cy="363221"/>
          </a:xfrm>
          <a:prstGeom prst="rect">
            <a:avLst/>
          </a:prstGeom>
        </p:spPr>
        <p:txBody>
          <a:bodyPr lIns="60959" tIns="60959" rIns="60959" bIns="60959"/>
          <a:lstStyle>
            <a:lvl1pPr defTabSz="1219200">
              <a:defRPr sz="1600">
                <a:solidFill>
                  <a:srgbClr val="757575"/>
                </a:solidFill>
                <a:latin typeface="Aptos"/>
                <a:ea typeface="Aptos"/>
                <a:cs typeface="Aptos"/>
                <a:sym typeface="Aptos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Numéro de diapositive"/>
          <p:cNvSpPr txBox="1"/>
          <p:nvPr>
            <p:ph type="sldNum" sz="quarter" idx="2"/>
          </p:nvPr>
        </p:nvSpPr>
        <p:spPr>
          <a:xfrm>
            <a:off x="7857197" y="8231717"/>
            <a:ext cx="3791244" cy="486834"/>
          </a:xfrm>
          <a:prstGeom prst="rect">
            <a:avLst/>
          </a:prstGeom>
        </p:spPr>
        <p:txBody>
          <a:bodyPr lIns="42203" tIns="42203" rIns="42203" bIns="42203"/>
          <a:lstStyle>
            <a:lvl1pPr defTabSz="422030">
              <a:defRPr sz="1000"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3_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Texte niveau 1…"/>
          <p:cNvSpPr txBox="1"/>
          <p:nvPr>
            <p:ph type="body" sz="quarter" idx="1"/>
          </p:nvPr>
        </p:nvSpPr>
        <p:spPr>
          <a:xfrm>
            <a:off x="800893" y="7906574"/>
            <a:ext cx="14647336" cy="424654"/>
          </a:xfrm>
          <a:prstGeom prst="rect">
            <a:avLst/>
          </a:prstGeom>
        </p:spPr>
        <p:txBody>
          <a:bodyPr lIns="30479" tIns="30479" rIns="30479" bIns="30479" anchor="ctr"/>
          <a:lstStyle>
            <a:lvl1pPr marL="406400" indent="-406400" defTabSz="1625558">
              <a:lnSpc>
                <a:spcPct val="90000"/>
              </a:lnSpc>
              <a:spcBef>
                <a:spcPts val="3000"/>
              </a:spcBef>
              <a:buSzPct val="123000"/>
              <a:buFontTx/>
              <a:defRPr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1016000" indent="-406400" defTabSz="1625558">
              <a:lnSpc>
                <a:spcPct val="90000"/>
              </a:lnSpc>
              <a:spcBef>
                <a:spcPts val="3000"/>
              </a:spcBef>
              <a:buSzPct val="123000"/>
              <a:buFontTx/>
              <a:buChar char="•"/>
              <a:defRPr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625600" indent="-406400" defTabSz="1625558">
              <a:lnSpc>
                <a:spcPct val="90000"/>
              </a:lnSpc>
              <a:spcBef>
                <a:spcPts val="3000"/>
              </a:spcBef>
              <a:buSzPct val="123000"/>
              <a:buFontTx/>
              <a:defRPr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2235200" indent="-406400" defTabSz="1625558">
              <a:lnSpc>
                <a:spcPct val="90000"/>
              </a:lnSpc>
              <a:spcBef>
                <a:spcPts val="3000"/>
              </a:spcBef>
              <a:buSzPct val="123000"/>
              <a:buFontTx/>
              <a:buChar char="•"/>
              <a:defRPr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844800" indent="-406400" defTabSz="1625558">
              <a:lnSpc>
                <a:spcPct val="90000"/>
              </a:lnSpc>
              <a:spcBef>
                <a:spcPts val="3000"/>
              </a:spcBef>
              <a:buSzPct val="123000"/>
              <a:buFontTx/>
              <a:buChar char="•"/>
              <a:defRPr>
                <a:latin typeface="Helvetica Neue"/>
                <a:ea typeface="Helvetica Neue"/>
                <a:cs typeface="Helvetica Neue"/>
                <a:sym typeface="Helvetica Neue"/>
              </a:defRPr>
            </a:lvl5pPr>
          </a:lstStyle>
          <a:p>
            <a:pPr/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128" name="Texte du titre"/>
          <p:cNvSpPr txBox="1"/>
          <p:nvPr>
            <p:ph type="title"/>
          </p:nvPr>
        </p:nvSpPr>
        <p:spPr>
          <a:xfrm>
            <a:off x="804330" y="1716660"/>
            <a:ext cx="14647338" cy="3098802"/>
          </a:xfrm>
          <a:prstGeom prst="rect">
            <a:avLst/>
          </a:prstGeom>
        </p:spPr>
        <p:txBody>
          <a:bodyPr lIns="33866" tIns="33866" rIns="33866" bIns="33866" anchor="b"/>
          <a:lstStyle>
            <a:lvl1pPr algn="l" defTabSz="1625558">
              <a:lnSpc>
                <a:spcPct val="80000"/>
              </a:lnSpc>
              <a:defRPr b="1" spc="-152" sz="7600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r>
              <a:t>Texte du titre</a:t>
            </a:r>
          </a:p>
        </p:txBody>
      </p:sp>
      <p:sp>
        <p:nvSpPr>
          <p:cNvPr id="129" name="Texte niveau 1…"/>
          <p:cNvSpPr txBox="1"/>
          <p:nvPr>
            <p:ph type="body" sz="quarter" idx="21"/>
          </p:nvPr>
        </p:nvSpPr>
        <p:spPr>
          <a:xfrm>
            <a:off x="800894" y="4815459"/>
            <a:ext cx="14647336" cy="1270002"/>
          </a:xfrm>
          <a:prstGeom prst="rect">
            <a:avLst/>
          </a:prstGeom>
        </p:spPr>
        <p:txBody>
          <a:bodyPr lIns="33866" tIns="33866" rIns="33866" bIns="33866"/>
          <a:lstStyle/>
          <a:p>
            <a:pPr marL="0" indent="0" defTabSz="550333">
              <a:spcBef>
                <a:spcPts val="0"/>
              </a:spcBef>
              <a:buSzTx/>
              <a:buFontTx/>
              <a:buNone/>
              <a:defRPr b="1" sz="3400">
                <a:latin typeface="Helvetica Neue"/>
                <a:ea typeface="Helvetica Neue"/>
                <a:cs typeface="Helvetica Neue"/>
                <a:sym typeface="Helvetica Neue"/>
              </a:defRPr>
            </a:pPr>
          </a:p>
        </p:txBody>
      </p:sp>
      <p:sp>
        <p:nvSpPr>
          <p:cNvPr id="130" name="Numéro de diapositive"/>
          <p:cNvSpPr txBox="1"/>
          <p:nvPr>
            <p:ph type="sldNum" sz="quarter" idx="2"/>
          </p:nvPr>
        </p:nvSpPr>
        <p:spPr>
          <a:xfrm>
            <a:off x="7998883" y="8729133"/>
            <a:ext cx="249903" cy="241267"/>
          </a:xfrm>
          <a:prstGeom prst="rect">
            <a:avLst/>
          </a:prstGeom>
        </p:spPr>
        <p:txBody>
          <a:bodyPr lIns="33866" tIns="33866" rIns="33866" bIns="33866" anchor="b"/>
          <a:lstStyle>
            <a:lvl1pPr algn="ctr" defTabSz="389466">
              <a:defRPr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re et pu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Titre de diapositive"/>
          <p:cNvSpPr txBox="1"/>
          <p:nvPr>
            <p:ph type="title" hasCustomPrompt="1"/>
          </p:nvPr>
        </p:nvSpPr>
        <p:spPr>
          <a:xfrm>
            <a:off x="804333" y="719666"/>
            <a:ext cx="14647334" cy="955443"/>
          </a:xfrm>
          <a:prstGeom prst="rect">
            <a:avLst/>
          </a:prstGeom>
        </p:spPr>
        <p:txBody>
          <a:bodyPr lIns="33866" tIns="33866" rIns="33866" bIns="33866" anchor="t"/>
          <a:lstStyle>
            <a:lvl1pPr algn="l" defTabSz="1625559">
              <a:lnSpc>
                <a:spcPct val="80000"/>
              </a:lnSpc>
              <a:defRPr b="1" spc="-112" sz="5600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r>
              <a:t>Titre de diapositive</a:t>
            </a:r>
          </a:p>
        </p:txBody>
      </p:sp>
      <p:sp>
        <p:nvSpPr>
          <p:cNvPr id="138" name="Sous-titre de diapositive"/>
          <p:cNvSpPr txBox="1"/>
          <p:nvPr>
            <p:ph type="body" sz="quarter" idx="21" hasCustomPrompt="1"/>
          </p:nvPr>
        </p:nvSpPr>
        <p:spPr>
          <a:xfrm>
            <a:off x="804333" y="1581975"/>
            <a:ext cx="14647334" cy="623186"/>
          </a:xfrm>
          <a:prstGeom prst="rect">
            <a:avLst/>
          </a:prstGeom>
          <a:ln w="3175"/>
        </p:spPr>
        <p:txBody>
          <a:bodyPr lIns="30479" tIns="30479" rIns="30479" bIns="30479"/>
          <a:lstStyle>
            <a:lvl1pPr marL="0" indent="0" defTabSz="550333">
              <a:spcBef>
                <a:spcPts val="0"/>
              </a:spcBef>
              <a:buSzTx/>
              <a:buFontTx/>
              <a:buNone/>
              <a:defRPr b="1" sz="3400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r>
              <a:t>Sous-titre de diapositive</a:t>
            </a:r>
          </a:p>
        </p:txBody>
      </p:sp>
      <p:sp>
        <p:nvSpPr>
          <p:cNvPr id="139" name="Texte niveau 1…"/>
          <p:cNvSpPr txBox="1"/>
          <p:nvPr>
            <p:ph type="body" idx="1" hasCustomPrompt="1"/>
          </p:nvPr>
        </p:nvSpPr>
        <p:spPr>
          <a:xfrm>
            <a:off x="804333" y="2832336"/>
            <a:ext cx="14647334" cy="5504008"/>
          </a:xfrm>
          <a:prstGeom prst="rect">
            <a:avLst/>
          </a:prstGeom>
        </p:spPr>
        <p:txBody>
          <a:bodyPr lIns="33866" tIns="33866" rIns="33866" bIns="33866"/>
          <a:lstStyle>
            <a:lvl1pPr marL="406400" indent="-406400" defTabSz="1625559">
              <a:lnSpc>
                <a:spcPct val="90000"/>
              </a:lnSpc>
              <a:spcBef>
                <a:spcPts val="3000"/>
              </a:spcBef>
              <a:buSzPct val="123000"/>
              <a:buFontTx/>
              <a:defRPr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1016000" indent="-406400" defTabSz="1625559">
              <a:lnSpc>
                <a:spcPct val="90000"/>
              </a:lnSpc>
              <a:spcBef>
                <a:spcPts val="3000"/>
              </a:spcBef>
              <a:buSzPct val="123000"/>
              <a:buFontTx/>
              <a:buChar char="•"/>
              <a:defRPr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625600" indent="-406400" defTabSz="1625559">
              <a:lnSpc>
                <a:spcPct val="90000"/>
              </a:lnSpc>
              <a:spcBef>
                <a:spcPts val="3000"/>
              </a:spcBef>
              <a:buSzPct val="123000"/>
              <a:buFontTx/>
              <a:defRPr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2235200" indent="-406400" defTabSz="1625559">
              <a:lnSpc>
                <a:spcPct val="90000"/>
              </a:lnSpc>
              <a:spcBef>
                <a:spcPts val="3000"/>
              </a:spcBef>
              <a:buSzPct val="123000"/>
              <a:buFontTx/>
              <a:buChar char="•"/>
              <a:defRPr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844800" indent="-406400" defTabSz="1625559">
              <a:lnSpc>
                <a:spcPct val="90000"/>
              </a:lnSpc>
              <a:spcBef>
                <a:spcPts val="3000"/>
              </a:spcBef>
              <a:buSzPct val="123000"/>
              <a:buFontTx/>
              <a:buChar char="•"/>
              <a:defRPr>
                <a:latin typeface="Helvetica Neue"/>
                <a:ea typeface="Helvetica Neue"/>
                <a:cs typeface="Helvetica Neue"/>
                <a:sym typeface="Helvetica Neue"/>
              </a:defRPr>
            </a:lvl5pPr>
          </a:lstStyle>
          <a:p>
            <a:pPr/>
            <a:r>
              <a:t>Texte de puce de diapositive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40" name="AI Future Show #1"/>
          <p:cNvSpPr txBox="1"/>
          <p:nvPr/>
        </p:nvSpPr>
        <p:spPr>
          <a:xfrm>
            <a:off x="13861059" y="16933"/>
            <a:ext cx="2188380" cy="397934"/>
          </a:xfrm>
          <a:prstGeom prst="rect">
            <a:avLst/>
          </a:prstGeom>
          <a:solidFill>
            <a:srgbClr val="9F9F9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3866" tIns="33866" rIns="33866" bIns="33866" anchor="ctr">
            <a:spAutoFit/>
          </a:bodyPr>
          <a:lstStyle>
            <a:lvl1pPr defTabSz="1625559">
              <a:lnSpc>
                <a:spcPct val="90000"/>
              </a:lnSpc>
              <a:spcBef>
                <a:spcPts val="3000"/>
              </a:spcBef>
              <a:defRPr sz="2000">
                <a:solidFill>
                  <a:srgbClr val="FFFFFF"/>
                </a:solidFill>
                <a:latin typeface="Ogilvy Serif"/>
                <a:ea typeface="Ogilvy Serif"/>
                <a:cs typeface="Ogilvy Serif"/>
                <a:sym typeface="Ogilvy Serif"/>
              </a:defRPr>
            </a:lvl1pPr>
          </a:lstStyle>
          <a:p>
            <a:pPr/>
            <a:r>
              <a:t>AI Future Show #1 </a:t>
            </a:r>
          </a:p>
        </p:txBody>
      </p:sp>
      <p:sp>
        <p:nvSpPr>
          <p:cNvPr id="141" name="Numéro de diapositive"/>
          <p:cNvSpPr txBox="1"/>
          <p:nvPr>
            <p:ph type="sldNum" sz="quarter" idx="2"/>
          </p:nvPr>
        </p:nvSpPr>
        <p:spPr>
          <a:xfrm>
            <a:off x="7998883" y="8729133"/>
            <a:ext cx="249903" cy="241267"/>
          </a:xfrm>
          <a:prstGeom prst="rect">
            <a:avLst/>
          </a:prstGeom>
        </p:spPr>
        <p:txBody>
          <a:bodyPr lIns="33866" tIns="33866" rIns="33866" bIns="33866" anchor="b"/>
          <a:lstStyle>
            <a:lvl1pPr algn="ctr" defTabSz="389466">
              <a:defRPr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0 copy 17">
    <p:bg>
      <p:bgPr>
        <a:solidFill>
          <a:srgbClr val="EB3F4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Texte niveau 1…"/>
          <p:cNvSpPr txBox="1"/>
          <p:nvPr>
            <p:ph type="body" idx="1"/>
          </p:nvPr>
        </p:nvSpPr>
        <p:spPr>
          <a:xfrm>
            <a:off x="-1051423" y="2401996"/>
            <a:ext cx="29596052" cy="2134343"/>
          </a:xfrm>
          <a:prstGeom prst="rect">
            <a:avLst/>
          </a:prstGeom>
        </p:spPr>
        <p:txBody>
          <a:bodyPr lIns="0" tIns="0" rIns="0" bIns="0" anchor="ctr"/>
          <a:lstStyle>
            <a:lvl1pPr marL="355600" indent="-355600" defTabSz="1625558">
              <a:lnSpc>
                <a:spcPct val="90000"/>
              </a:lnSpc>
              <a:spcBef>
                <a:spcPts val="3000"/>
              </a:spcBef>
              <a:buSzPct val="123000"/>
              <a:buFontTx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65200" indent="-355600" defTabSz="1625558">
              <a:lnSpc>
                <a:spcPct val="90000"/>
              </a:lnSpc>
              <a:spcBef>
                <a:spcPts val="3000"/>
              </a:spcBef>
              <a:buSzPct val="123000"/>
              <a:buFontTx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574800" indent="-355600" defTabSz="1625558">
              <a:lnSpc>
                <a:spcPct val="90000"/>
              </a:lnSpc>
              <a:spcBef>
                <a:spcPts val="3000"/>
              </a:spcBef>
              <a:buSzPct val="123000"/>
              <a:buFontTx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2184400" indent="-355600" defTabSz="1625558">
              <a:lnSpc>
                <a:spcPct val="90000"/>
              </a:lnSpc>
              <a:spcBef>
                <a:spcPts val="3000"/>
              </a:spcBef>
              <a:buSzPct val="123000"/>
              <a:buFontTx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794000" indent="-355600" defTabSz="1625558">
              <a:lnSpc>
                <a:spcPct val="90000"/>
              </a:lnSpc>
              <a:spcBef>
                <a:spcPts val="3000"/>
              </a:spcBef>
              <a:buSzPct val="123000"/>
              <a:buFontTx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5pPr>
          </a:lstStyle>
          <a:p>
            <a:pPr/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149" name="WorkWorkWorkWork"/>
          <p:cNvSpPr txBox="1"/>
          <p:nvPr>
            <p:ph type="body" idx="21"/>
          </p:nvPr>
        </p:nvSpPr>
        <p:spPr>
          <a:xfrm>
            <a:off x="-7456264" y="3900565"/>
            <a:ext cx="29596049" cy="2134343"/>
          </a:xfrm>
          <a:prstGeom prst="rect">
            <a:avLst/>
          </a:prstGeom>
        </p:spPr>
        <p:txBody>
          <a:bodyPr lIns="0" tIns="0" rIns="0" bIns="0" anchor="ctr"/>
          <a:lstStyle/>
          <a:p>
            <a:pPr marL="355600" indent="-355600" defTabSz="1625558">
              <a:lnSpc>
                <a:spcPct val="90000"/>
              </a:lnSpc>
              <a:spcBef>
                <a:spcPts val="3000"/>
              </a:spcBef>
              <a:buSzPct val="123000"/>
              <a:buFontTx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pPr>
          </a:p>
        </p:txBody>
      </p:sp>
      <p:sp>
        <p:nvSpPr>
          <p:cNvPr id="150" name="Numéro de diapositive"/>
          <p:cNvSpPr txBox="1"/>
          <p:nvPr>
            <p:ph type="sldNum" sz="quarter" idx="2"/>
          </p:nvPr>
        </p:nvSpPr>
        <p:spPr>
          <a:xfrm>
            <a:off x="1077025" y="8498044"/>
            <a:ext cx="135129" cy="165101"/>
          </a:xfrm>
          <a:prstGeom prst="rect">
            <a:avLst/>
          </a:prstGeom>
        </p:spPr>
        <p:txBody>
          <a:bodyPr lIns="0" tIns="0" rIns="0" bIns="0" anchor="t"/>
          <a:lstStyle>
            <a:lvl1pPr algn="l" defTabSz="739739">
              <a:defRPr sz="1000">
                <a:solidFill>
                  <a:srgbClr val="FFFFFF"/>
                </a:solidFill>
                <a:latin typeface="Ogilvy Serif"/>
                <a:ea typeface="Ogilvy Serif"/>
                <a:cs typeface="Ogilvy Serif"/>
                <a:sym typeface="Ogilvy Serif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0 copy 17">
    <p:bg>
      <p:bgPr>
        <a:solidFill>
          <a:srgbClr val="EB3F4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Texte niveau 1…"/>
          <p:cNvSpPr txBox="1"/>
          <p:nvPr>
            <p:ph type="body" idx="1"/>
          </p:nvPr>
        </p:nvSpPr>
        <p:spPr>
          <a:xfrm>
            <a:off x="-1051422" y="2401996"/>
            <a:ext cx="29596049" cy="2134343"/>
          </a:xfrm>
          <a:prstGeom prst="rect">
            <a:avLst/>
          </a:prstGeom>
        </p:spPr>
        <p:txBody>
          <a:bodyPr lIns="0" tIns="0" rIns="0" bIns="0" anchor="ctr"/>
          <a:lstStyle>
            <a:lvl1pPr marL="355600" indent="-355600" defTabSz="1625558">
              <a:lnSpc>
                <a:spcPct val="90000"/>
              </a:lnSpc>
              <a:spcBef>
                <a:spcPts val="3000"/>
              </a:spcBef>
              <a:buSzPct val="123000"/>
              <a:buFontTx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65200" indent="-355600" defTabSz="1625558">
              <a:lnSpc>
                <a:spcPct val="90000"/>
              </a:lnSpc>
              <a:spcBef>
                <a:spcPts val="3000"/>
              </a:spcBef>
              <a:buSzPct val="123000"/>
              <a:buFontTx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574800" indent="-355600" defTabSz="1625558">
              <a:lnSpc>
                <a:spcPct val="90000"/>
              </a:lnSpc>
              <a:spcBef>
                <a:spcPts val="3000"/>
              </a:spcBef>
              <a:buSzPct val="123000"/>
              <a:buFontTx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2184400" indent="-355600" defTabSz="1625558">
              <a:lnSpc>
                <a:spcPct val="90000"/>
              </a:lnSpc>
              <a:spcBef>
                <a:spcPts val="3000"/>
              </a:spcBef>
              <a:buSzPct val="123000"/>
              <a:buFontTx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794000" indent="-355600" defTabSz="1625558">
              <a:lnSpc>
                <a:spcPct val="90000"/>
              </a:lnSpc>
              <a:spcBef>
                <a:spcPts val="3000"/>
              </a:spcBef>
              <a:buSzPct val="123000"/>
              <a:buFontTx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5pPr>
          </a:lstStyle>
          <a:p>
            <a:pPr/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158" name="WorkWorkWorkWork"/>
          <p:cNvSpPr txBox="1"/>
          <p:nvPr>
            <p:ph type="body" idx="21"/>
          </p:nvPr>
        </p:nvSpPr>
        <p:spPr>
          <a:xfrm>
            <a:off x="-7456264" y="3900565"/>
            <a:ext cx="29596049" cy="2134343"/>
          </a:xfrm>
          <a:prstGeom prst="rect">
            <a:avLst/>
          </a:prstGeom>
        </p:spPr>
        <p:txBody>
          <a:bodyPr lIns="0" tIns="0" rIns="0" bIns="0" anchor="ctr"/>
          <a:lstStyle/>
          <a:p>
            <a:pPr marL="0" indent="0" defTabSz="369869">
              <a:lnSpc>
                <a:spcPct val="80000"/>
              </a:lnSpc>
              <a:spcBef>
                <a:spcPts val="0"/>
              </a:spcBef>
              <a:buSzTx/>
              <a:buFontTx/>
              <a:buNone/>
              <a:defRPr b="1" cap="all" sz="14400">
                <a:solidFill>
                  <a:srgbClr val="F58E8F"/>
                </a:solidFill>
                <a:latin typeface="Ogilvy Sans"/>
                <a:ea typeface="Ogilvy Sans"/>
                <a:cs typeface="Ogilvy Sans"/>
                <a:sym typeface="Ogilvy Sans"/>
              </a:defRPr>
            </a:pPr>
          </a:p>
        </p:txBody>
      </p:sp>
      <p:sp>
        <p:nvSpPr>
          <p:cNvPr id="159" name="Numéro de diapositive"/>
          <p:cNvSpPr txBox="1"/>
          <p:nvPr>
            <p:ph type="sldNum" sz="quarter" idx="2"/>
          </p:nvPr>
        </p:nvSpPr>
        <p:spPr>
          <a:xfrm>
            <a:off x="1077025" y="8498046"/>
            <a:ext cx="135129" cy="165101"/>
          </a:xfrm>
          <a:prstGeom prst="rect">
            <a:avLst/>
          </a:prstGeom>
        </p:spPr>
        <p:txBody>
          <a:bodyPr lIns="0" tIns="0" rIns="0" bIns="0" anchor="t"/>
          <a:lstStyle>
            <a:lvl1pPr algn="l" defTabSz="739739">
              <a:defRPr sz="1000">
                <a:solidFill>
                  <a:srgbClr val="FFFFFF"/>
                </a:solidFill>
                <a:latin typeface="Ogilvy Serif"/>
                <a:ea typeface="Ogilvy Serif"/>
                <a:cs typeface="Ogilvy Serif"/>
                <a:sym typeface="Ogilvy Serif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re et pu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Titre de diapositive"/>
          <p:cNvSpPr txBox="1"/>
          <p:nvPr>
            <p:ph type="title" hasCustomPrompt="1"/>
          </p:nvPr>
        </p:nvSpPr>
        <p:spPr>
          <a:xfrm>
            <a:off x="804333" y="719666"/>
            <a:ext cx="14647334" cy="955443"/>
          </a:xfrm>
          <a:prstGeom prst="rect">
            <a:avLst/>
          </a:prstGeom>
        </p:spPr>
        <p:txBody>
          <a:bodyPr lIns="33866" tIns="33866" rIns="33866" bIns="33866" anchor="t"/>
          <a:lstStyle>
            <a:lvl1pPr algn="l" defTabSz="1625559">
              <a:lnSpc>
                <a:spcPct val="80000"/>
              </a:lnSpc>
              <a:defRPr b="1" spc="-112" sz="5600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r>
              <a:t>Titre de diapositive</a:t>
            </a:r>
          </a:p>
        </p:txBody>
      </p:sp>
      <p:sp>
        <p:nvSpPr>
          <p:cNvPr id="167" name="Sous-titre de diapositive"/>
          <p:cNvSpPr txBox="1"/>
          <p:nvPr>
            <p:ph type="body" sz="quarter" idx="21" hasCustomPrompt="1"/>
          </p:nvPr>
        </p:nvSpPr>
        <p:spPr>
          <a:xfrm>
            <a:off x="804333" y="1581975"/>
            <a:ext cx="14647334" cy="623186"/>
          </a:xfrm>
          <a:prstGeom prst="rect">
            <a:avLst/>
          </a:prstGeom>
          <a:ln w="3175"/>
        </p:spPr>
        <p:txBody>
          <a:bodyPr lIns="30479" tIns="30479" rIns="30479" bIns="30479"/>
          <a:lstStyle>
            <a:lvl1pPr marL="0" indent="0" defTabSz="550333">
              <a:spcBef>
                <a:spcPts val="0"/>
              </a:spcBef>
              <a:buSzTx/>
              <a:buFontTx/>
              <a:buNone/>
              <a:defRPr b="1" sz="3400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r>
              <a:t>Sous-titre de diapositive</a:t>
            </a:r>
          </a:p>
        </p:txBody>
      </p:sp>
      <p:sp>
        <p:nvSpPr>
          <p:cNvPr id="168" name="Texte niveau 1…"/>
          <p:cNvSpPr txBox="1"/>
          <p:nvPr>
            <p:ph type="body" idx="1" hasCustomPrompt="1"/>
          </p:nvPr>
        </p:nvSpPr>
        <p:spPr>
          <a:xfrm>
            <a:off x="804333" y="2832336"/>
            <a:ext cx="14647334" cy="5504008"/>
          </a:xfrm>
          <a:prstGeom prst="rect">
            <a:avLst/>
          </a:prstGeom>
        </p:spPr>
        <p:txBody>
          <a:bodyPr lIns="33866" tIns="33866" rIns="33866" bIns="33866"/>
          <a:lstStyle>
            <a:lvl1pPr marL="431800" indent="-431800" defTabSz="1625559">
              <a:lnSpc>
                <a:spcPct val="90000"/>
              </a:lnSpc>
              <a:spcBef>
                <a:spcPts val="3000"/>
              </a:spcBef>
              <a:buSzPct val="123000"/>
              <a:buFontTx/>
              <a:defRPr b="1" sz="34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1pPr>
            <a:lvl2pPr marL="1041400" indent="-431800" defTabSz="1625559">
              <a:lnSpc>
                <a:spcPct val="90000"/>
              </a:lnSpc>
              <a:spcBef>
                <a:spcPts val="3000"/>
              </a:spcBef>
              <a:buSzPct val="123000"/>
              <a:buFontTx/>
              <a:buChar char="•"/>
              <a:defRPr b="1" sz="34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2pPr>
            <a:lvl3pPr marL="1651000" indent="-431800" defTabSz="1625559">
              <a:lnSpc>
                <a:spcPct val="90000"/>
              </a:lnSpc>
              <a:spcBef>
                <a:spcPts val="3000"/>
              </a:spcBef>
              <a:buSzPct val="123000"/>
              <a:buFontTx/>
              <a:defRPr b="1" sz="34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3pPr>
            <a:lvl4pPr marL="2260600" indent="-431800" defTabSz="1625559">
              <a:lnSpc>
                <a:spcPct val="90000"/>
              </a:lnSpc>
              <a:spcBef>
                <a:spcPts val="3000"/>
              </a:spcBef>
              <a:buSzPct val="123000"/>
              <a:buFontTx/>
              <a:buChar char="•"/>
              <a:defRPr b="1" sz="34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4pPr>
            <a:lvl5pPr marL="2870200" indent="-431800" defTabSz="1625559">
              <a:lnSpc>
                <a:spcPct val="90000"/>
              </a:lnSpc>
              <a:spcBef>
                <a:spcPts val="3000"/>
              </a:spcBef>
              <a:buSzPct val="123000"/>
              <a:buFontTx/>
              <a:buChar char="•"/>
              <a:defRPr b="1" sz="34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5pPr>
          </a:lstStyle>
          <a:p>
            <a:pPr/>
            <a:r>
              <a:t>Texte de puce de diapositive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69" name="Numéro de diapositive"/>
          <p:cNvSpPr txBox="1"/>
          <p:nvPr>
            <p:ph type="sldNum" sz="quarter" idx="2"/>
          </p:nvPr>
        </p:nvSpPr>
        <p:spPr>
          <a:xfrm>
            <a:off x="7998883" y="8729133"/>
            <a:ext cx="249903" cy="241267"/>
          </a:xfrm>
          <a:prstGeom prst="rect">
            <a:avLst/>
          </a:prstGeom>
        </p:spPr>
        <p:txBody>
          <a:bodyPr lIns="33866" tIns="33866" rIns="33866" bIns="33866" anchor="b"/>
          <a:lstStyle>
            <a:lvl1pPr algn="ctr" defTabSz="389466">
              <a:defRPr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e du titre"/>
          <p:cNvSpPr txBox="1"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/>
          <a:lstStyle/>
          <a:p>
            <a:pPr/>
            <a:r>
              <a:t>Texte du titre</a:t>
            </a:r>
          </a:p>
        </p:txBody>
      </p:sp>
      <p:sp>
        <p:nvSpPr>
          <p:cNvPr id="21" name="Texte niveau 1…"/>
          <p:cNvSpPr txBox="1"/>
          <p:nvPr>
            <p:ph type="body" sz="half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/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22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e du titre"/>
          <p:cNvSpPr txBox="1"/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b="1" cap="all" sz="4000"/>
            </a:lvl1pPr>
          </a:lstStyle>
          <a:p>
            <a:pPr/>
            <a:r>
              <a:t>Texte du titre</a:t>
            </a:r>
          </a:p>
        </p:txBody>
      </p:sp>
      <p:sp>
        <p:nvSpPr>
          <p:cNvPr id="30" name="Texte niveau 1…"/>
          <p:cNvSpPr txBox="1"/>
          <p:nvPr>
            <p:ph type="body" sz="quarter" idx="1"/>
          </p:nvPr>
        </p:nvSpPr>
        <p:spPr>
          <a:xfrm>
            <a:off x="722312" y="2906713"/>
            <a:ext cx="77724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0" indent="4572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0" indent="9144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0" indent="13716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0" indent="18288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pPr/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31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e du titre"/>
          <p:cNvSpPr txBox="1"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/>
          <a:lstStyle/>
          <a:p>
            <a:pPr/>
            <a:r>
              <a:t>Texte du titre</a:t>
            </a:r>
          </a:p>
        </p:txBody>
      </p:sp>
      <p:sp>
        <p:nvSpPr>
          <p:cNvPr id="39" name="Texte niveau 1…"/>
          <p:cNvSpPr txBox="1"/>
          <p:nvPr>
            <p:ph type="body" sz="quarter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pPr/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40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e du titre"/>
          <p:cNvSpPr txBox="1"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/>
          <a:lstStyle/>
          <a:p>
            <a:pPr/>
            <a:r>
              <a:t>Texte du titre</a:t>
            </a:r>
          </a:p>
        </p:txBody>
      </p:sp>
      <p:sp>
        <p:nvSpPr>
          <p:cNvPr id="48" name="Texte niveau 1…"/>
          <p:cNvSpPr txBox="1"/>
          <p:nvPr>
            <p:ph type="body" sz="quarter" idx="1"/>
          </p:nvPr>
        </p:nvSpPr>
        <p:spPr>
          <a:xfrm>
            <a:off x="457200" y="1535112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b="1" sz="2400"/>
            </a:lvl1pPr>
            <a:lvl2pPr marL="0" indent="457200">
              <a:spcBef>
                <a:spcPts val="500"/>
              </a:spcBef>
              <a:buSzTx/>
              <a:buFontTx/>
              <a:buNone/>
              <a:defRPr b="1" sz="2400"/>
            </a:lvl2pPr>
            <a:lvl3pPr marL="0" indent="914400">
              <a:spcBef>
                <a:spcPts val="500"/>
              </a:spcBef>
              <a:buSzTx/>
              <a:buFontTx/>
              <a:buNone/>
              <a:defRPr b="1" sz="2400"/>
            </a:lvl3pPr>
            <a:lvl4pPr marL="0" indent="1371600">
              <a:spcBef>
                <a:spcPts val="500"/>
              </a:spcBef>
              <a:buSzTx/>
              <a:buFontTx/>
              <a:buNone/>
              <a:defRPr b="1" sz="2400"/>
            </a:lvl4pPr>
            <a:lvl5pPr marL="0" indent="1828800">
              <a:spcBef>
                <a:spcPts val="500"/>
              </a:spcBef>
              <a:buSzTx/>
              <a:buFontTx/>
              <a:buNone/>
              <a:defRPr b="1" sz="2400"/>
            </a:lvl5pPr>
          </a:lstStyle>
          <a:p>
            <a:pPr/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49" name="Text Placeholder 4"/>
          <p:cNvSpPr/>
          <p:nvPr>
            <p:ph type="body" sz="quarter" idx="21"/>
          </p:nvPr>
        </p:nvSpPr>
        <p:spPr>
          <a:xfrm>
            <a:off x="4645025" y="1535112"/>
            <a:ext cx="4041775" cy="639763"/>
          </a:xfrm>
          <a:prstGeom prst="rect">
            <a:avLst/>
          </a:prstGeom>
        </p:spPr>
        <p:txBody>
          <a:bodyPr anchor="b"/>
          <a:lstStyle/>
          <a:p>
            <a:pPr marL="0" indent="0">
              <a:spcBef>
                <a:spcPts val="500"/>
              </a:spcBef>
              <a:buSzTx/>
              <a:buFontTx/>
              <a:buNone/>
              <a:defRPr b="1" sz="2400"/>
            </a:pPr>
          </a:p>
        </p:txBody>
      </p:sp>
      <p:sp>
        <p:nvSpPr>
          <p:cNvPr id="50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e du titre"/>
          <p:cNvSpPr txBox="1"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/>
          <a:lstStyle/>
          <a:p>
            <a:pPr/>
            <a:r>
              <a:t>Texte du titre</a:t>
            </a:r>
          </a:p>
        </p:txBody>
      </p:sp>
      <p:sp>
        <p:nvSpPr>
          <p:cNvPr id="58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exte du titre"/>
          <p:cNvSpPr txBox="1"/>
          <p:nvPr>
            <p:ph type="title"/>
          </p:nvPr>
        </p:nvSpPr>
        <p:spPr>
          <a:xfrm>
            <a:off x="457200" y="273050"/>
            <a:ext cx="3008314" cy="1162050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Texte du titre</a:t>
            </a:r>
          </a:p>
        </p:txBody>
      </p:sp>
      <p:sp>
        <p:nvSpPr>
          <p:cNvPr id="73" name="Texte niveau 1…"/>
          <p:cNvSpPr txBox="1"/>
          <p:nvPr>
            <p:ph type="body" sz="half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/>
          <a:p>
            <a:pPr/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74" name="Text Placeholder 3"/>
          <p:cNvSpPr/>
          <p:nvPr>
            <p:ph type="body" sz="quarter" idx="21"/>
          </p:nvPr>
        </p:nvSpPr>
        <p:spPr>
          <a:xfrm>
            <a:off x="457199" y="1435100"/>
            <a:ext cx="3008315" cy="4691063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300"/>
              </a:spcBef>
              <a:buSzTx/>
              <a:buFontTx/>
              <a:buNone/>
              <a:defRPr sz="1400"/>
            </a:pPr>
          </a:p>
        </p:txBody>
      </p:sp>
      <p:sp>
        <p:nvSpPr>
          <p:cNvPr id="75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e du titre"/>
          <p:cNvSpPr txBox="1"/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Texte du titre</a:t>
            </a:r>
          </a:p>
        </p:txBody>
      </p:sp>
      <p:sp>
        <p:nvSpPr>
          <p:cNvPr id="83" name="Picture Placeholder 2"/>
          <p:cNvSpPr/>
          <p:nvPr>
            <p:ph type="pic" sz="quarter" idx="21"/>
          </p:nvPr>
        </p:nvSpPr>
        <p:spPr>
          <a:xfrm>
            <a:off x="1792288" y="612775"/>
            <a:ext cx="5486401" cy="41148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84" name="Texte niveau 1…"/>
          <p:cNvSpPr txBox="1"/>
          <p:nvPr>
            <p:ph type="body" sz="quarter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457200">
              <a:spcBef>
                <a:spcPts val="300"/>
              </a:spcBef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pPr/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85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18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e du titre"/>
          <p:cNvSpPr txBox="1"/>
          <p:nvPr>
            <p:ph type="title"/>
          </p:nvPr>
        </p:nvSpPr>
        <p:spPr>
          <a:xfrm>
            <a:off x="812800" y="122766"/>
            <a:ext cx="14630400" cy="20108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/>
          <a:p>
            <a:pPr/>
            <a:r>
              <a:t>Texte du titre</a:t>
            </a:r>
          </a:p>
        </p:txBody>
      </p:sp>
      <p:sp>
        <p:nvSpPr>
          <p:cNvPr id="3" name="Texte niveau 1…"/>
          <p:cNvSpPr txBox="1"/>
          <p:nvPr>
            <p:ph type="body" idx="1"/>
          </p:nvPr>
        </p:nvSpPr>
        <p:spPr>
          <a:xfrm>
            <a:off x="812800" y="2133600"/>
            <a:ext cx="14630400" cy="7010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4" name="Numéro de diapositive"/>
          <p:cNvSpPr txBox="1"/>
          <p:nvPr>
            <p:ph type="sldNum" sz="quarter" idx="2"/>
          </p:nvPr>
        </p:nvSpPr>
        <p:spPr>
          <a:xfrm>
            <a:off x="8428176" y="6414760"/>
            <a:ext cx="258624" cy="24830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tif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video" Target="../media/media1.mov"/><Relationship Id="rId3" Type="http://schemas.microsoft.com/office/2007/relationships/media" Target="../media/media1.mov"/><Relationship Id="rId4" Type="http://schemas.openxmlformats.org/officeDocument/2006/relationships/image" Target="../media/image3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video" Target="../media/media2.mov"/><Relationship Id="rId3" Type="http://schemas.microsoft.com/office/2007/relationships/media" Target="../media/media2.mov"/><Relationship Id="rId4" Type="http://schemas.openxmlformats.org/officeDocument/2006/relationships/image" Target="../media/image4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video" Target="../media/media3.mov"/><Relationship Id="rId4" Type="http://schemas.microsoft.com/office/2007/relationships/media" Target="../media/media3.mov"/><Relationship Id="rId5" Type="http://schemas.openxmlformats.org/officeDocument/2006/relationships/image" Target="../media/image6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video" Target="../media/media1.mp4"/><Relationship Id="rId4" Type="http://schemas.microsoft.com/office/2007/relationships/media" Target="../media/media1.mp4"/><Relationship Id="rId5" Type="http://schemas.openxmlformats.org/officeDocument/2006/relationships/image" Target="../media/image7.png"/><Relationship Id="rId6" Type="http://schemas.openxmlformats.org/officeDocument/2006/relationships/image" Target="../media/image8.png"/><Relationship Id="rId7" Type="http://schemas.openxmlformats.org/officeDocument/2006/relationships/image" Target="../media/image9.pn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video" Target="../media/media2.mp4"/><Relationship Id="rId4" Type="http://schemas.microsoft.com/office/2007/relationships/media" Target="../media/media2.mp4"/><Relationship Id="rId5" Type="http://schemas.openxmlformats.org/officeDocument/2006/relationships/image" Target="../media/image10.png"/><Relationship Id="rId6" Type="http://schemas.openxmlformats.org/officeDocument/2006/relationships/image" Target="../media/image11.pn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tif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tif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tif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3.png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4.png"/></Relationships>
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4.png"/></Relationships>
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4.png"/></Relationships>
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4.png"/></Relationships>
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4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4.png"/></Relationships>
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5.png"/></Relationships>

</file>

<file path=ppt/slides/_rels/slide3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/Relationships>

</file>

<file path=ppt/slides/_rels/slide3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tif"/></Relationships>

</file>

<file path=ppt/slides/_rels/slide3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tif"/></Relationships>

</file>

<file path=ppt/slides/_rels/slide3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1.xml"/></Relationships>

</file>

<file path=ppt/slides/_rels/slide3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1.xml"/></Relationships>

</file>

<file path=ppt/slides/_rels/slide3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16.png"/></Relationships>

</file>

<file path=ppt/slides/_rels/slide3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video" Target="../media/media4.mov"/><Relationship Id="rId3" Type="http://schemas.microsoft.com/office/2007/relationships/media" Target="../media/media4.mov"/><Relationship Id="rId4" Type="http://schemas.openxmlformats.org/officeDocument/2006/relationships/image" Target="../media/image17.png"/></Relationships>

</file>

<file path=ppt/slides/_rels/slide3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
</file>

<file path=ppt/slides/_rels/slide4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tif"/></Relationships>

</file>

<file path=ppt/slides/_rels/slide4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tif"/></Relationships>

</file>

<file path=ppt/slides/_rels/slide4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8.png"/></Relationships>

</file>

<file path=ppt/slides/_rels/slide4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9.png"/><Relationship Id="rId3" Type="http://schemas.openxmlformats.org/officeDocument/2006/relationships/image" Target="../media/image18.png"/></Relationships>

</file>

<file path=ppt/slides/_rels/slide4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4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4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.jpeg"/></Relationships>

</file>

<file path=ppt/slides/_rels/slide4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.jpeg"/></Relationships>

</file>

<file path=ppt/slides/_rels/slide4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.jpeg"/></Relationships>

</file>

<file path=ppt/slides/_rels/slide4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0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5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tif"/></Relationships>

</file>

<file path=ppt/slides/_rels/slide5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tif"/></Relationships>

</file>

<file path=ppt/slides/_rels/slide5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/Relationships>

</file>

<file path=ppt/slides/_rels/slide5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tif"/></Relationships>

</file>

<file path=ppt/slides/_rels/slide5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tif"/></Relationships>

</file>

<file path=ppt/slides/_rels/slide5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png"/></Relationships>

</file>

<file path=ppt/slides/_rels/slide5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5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5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5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6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6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6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6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6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png"/></Relationships>

</file>

<file path=ppt/slides/_rels/slide6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6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png"/></Relationships>

</file>

<file path=ppt/slides/_rels/slide6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tif"/></Relationships>

</file>

<file path=ppt/slides/_rels/slide6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4F1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Image" descr="Image"/>
          <p:cNvPicPr>
            <a:picLocks noChangeAspect="1"/>
          </p:cNvPicPr>
          <p:nvPr/>
        </p:nvPicPr>
        <p:blipFill>
          <a:blip r:embed="rId2">
            <a:extLst/>
          </a:blip>
          <a:srcRect l="16" t="0" r="16" b="0"/>
          <a:stretch>
            <a:fillRect/>
          </a:stretch>
        </p:blipFill>
        <p:spPr>
          <a:xfrm>
            <a:off x="-62" y="381000"/>
            <a:ext cx="16256117" cy="9144066"/>
          </a:xfrm>
          <a:prstGeom prst="rect">
            <a:avLst/>
          </a:prstGeom>
          <a:ln w="12700">
            <a:miter lim="400000"/>
          </a:ln>
        </p:spPr>
      </p:pic>
      <p:sp>
        <p:nvSpPr>
          <p:cNvPr id="179" name="Enseigner la communication à l'ère de l'intelligence artificielle"/>
          <p:cNvSpPr txBox="1"/>
          <p:nvPr/>
        </p:nvSpPr>
        <p:spPr>
          <a:xfrm>
            <a:off x="2650890" y="395408"/>
            <a:ext cx="10954220" cy="1945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5600">
                <a:solidFill>
                  <a:srgbClr val="101220"/>
                </a:solidFill>
                <a:latin typeface="Ogilvy Serif"/>
                <a:ea typeface="Ogilvy Serif"/>
                <a:cs typeface="Ogilvy Serif"/>
                <a:sym typeface="Ogilvy Serif"/>
              </a:defRPr>
            </a:lvl1pPr>
          </a:lstStyle>
          <a:p>
            <a:pPr/>
            <a:r>
              <a:t>Enseigner la communication à l'ère de l'intelligence artificielle</a:t>
            </a:r>
          </a:p>
        </p:txBody>
      </p:sp>
      <p:sp>
        <p:nvSpPr>
          <p:cNvPr id="180" name="David Raichman ⎟Ogilvy - WPP France"/>
          <p:cNvSpPr txBox="1"/>
          <p:nvPr/>
        </p:nvSpPr>
        <p:spPr>
          <a:xfrm>
            <a:off x="4746297" y="2568469"/>
            <a:ext cx="6763406" cy="535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2700">
                <a:solidFill>
                  <a:srgbClr val="101220"/>
                </a:solidFill>
                <a:latin typeface="Ogilvy Sans Light"/>
                <a:ea typeface="Ogilvy Sans Light"/>
                <a:cs typeface="Ogilvy Sans Light"/>
                <a:sym typeface="Ogilvy Sans Light"/>
              </a:defRPr>
            </a:lvl1pPr>
          </a:lstStyle>
          <a:p>
            <a:pPr/>
            <a:r>
              <a:t>David Raichman ⎟Ogilvy - WPP France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3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Agences"/>
          <p:cNvSpPr txBox="1"/>
          <p:nvPr/>
        </p:nvSpPr>
        <p:spPr>
          <a:xfrm>
            <a:off x="818423" y="545156"/>
            <a:ext cx="2904846" cy="1018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5600">
                <a:solidFill>
                  <a:srgbClr val="ED7B58"/>
                </a:solidFill>
                <a:latin typeface="Ogilvy Serif"/>
                <a:ea typeface="Ogilvy Serif"/>
                <a:cs typeface="Ogilvy Serif"/>
                <a:sym typeface="Ogilvy Serif"/>
              </a:defRPr>
            </a:lvl1pPr>
          </a:lstStyle>
          <a:p>
            <a:pPr>
              <a:defRPr>
                <a:solidFill>
                  <a:srgbClr val="101220"/>
                </a:solidFill>
              </a:defRPr>
            </a:pPr>
            <a:r>
              <a:rPr>
                <a:solidFill>
                  <a:srgbClr val="ED7B58"/>
                </a:solidFill>
              </a:rPr>
              <a:t>Agences</a:t>
            </a:r>
          </a:p>
        </p:txBody>
      </p:sp>
      <p:sp>
        <p:nvSpPr>
          <p:cNvPr id="230" name="La chaîne de fonctionnement en mutation"/>
          <p:cNvSpPr txBox="1"/>
          <p:nvPr/>
        </p:nvSpPr>
        <p:spPr>
          <a:xfrm>
            <a:off x="818423" y="1626052"/>
            <a:ext cx="15082471" cy="2783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8100">
                <a:solidFill>
                  <a:srgbClr val="101220"/>
                </a:solidFill>
                <a:latin typeface="Ogilvy Serif"/>
                <a:ea typeface="Ogilvy Serif"/>
                <a:cs typeface="Ogilvy Serif"/>
                <a:sym typeface="Ogilvy Serif"/>
              </a:defRPr>
            </a:lvl1pPr>
          </a:lstStyle>
          <a:p>
            <a:pPr/>
            <a:r>
              <a:t>La chaîne de fonctionnement en mutation</a:t>
            </a:r>
          </a:p>
        </p:txBody>
      </p:sp>
      <p:sp>
        <p:nvSpPr>
          <p:cNvPr id="231" name="-"/>
          <p:cNvSpPr txBox="1"/>
          <p:nvPr/>
        </p:nvSpPr>
        <p:spPr>
          <a:xfrm>
            <a:off x="-389411" y="5924928"/>
            <a:ext cx="297054" cy="675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3500">
                <a:latin typeface="Ogilvy Sans Light"/>
                <a:ea typeface="Ogilvy Sans Light"/>
                <a:cs typeface="Ogilvy Sans Light"/>
                <a:sym typeface="Ogilvy Sans Light"/>
              </a:defRPr>
            </a:lvl1pPr>
          </a:lstStyle>
          <a:p>
            <a:pPr/>
            <a:r>
              <a:t>-</a:t>
            </a:r>
          </a:p>
        </p:txBody>
      </p:sp>
      <p:sp>
        <p:nvSpPr>
          <p:cNvPr id="232" name="Expérimentation  permanente"/>
          <p:cNvSpPr txBox="1"/>
          <p:nvPr/>
        </p:nvSpPr>
        <p:spPr>
          <a:xfrm>
            <a:off x="6266303" y="5543928"/>
            <a:ext cx="3364104" cy="1259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 sz="3500">
                <a:solidFill>
                  <a:srgbClr val="ED7B58"/>
                </a:solidFill>
                <a:latin typeface="Ogilvy Sans"/>
                <a:ea typeface="Ogilvy Sans"/>
                <a:cs typeface="Ogilvy Sans"/>
                <a:sym typeface="Ogilvy Sans"/>
              </a:defRPr>
            </a:pPr>
            <a:r>
              <a:t> Expérimentation</a:t>
            </a:r>
            <a:br/>
            <a:r>
              <a:t> permanente</a:t>
            </a:r>
          </a:p>
        </p:txBody>
      </p:sp>
      <p:sp>
        <p:nvSpPr>
          <p:cNvPr id="233" name="les maquettes, la rédaction, storyboards,…"/>
          <p:cNvSpPr txBox="1"/>
          <p:nvPr/>
        </p:nvSpPr>
        <p:spPr>
          <a:xfrm>
            <a:off x="9933224" y="5734428"/>
            <a:ext cx="6449776" cy="1501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i="1" sz="2800">
                <a:latin typeface="Ogilvy Sans"/>
                <a:ea typeface="Ogilvy Sans"/>
                <a:cs typeface="Ogilvy Sans"/>
                <a:sym typeface="Ogilvy Sans"/>
              </a:defRPr>
            </a:pPr>
            <a:r>
              <a:t>les maquettes, la rédaction, storyboards,</a:t>
            </a:r>
          </a:p>
          <a:p>
            <a:pPr>
              <a:defRPr i="1" sz="2800">
                <a:latin typeface="Ogilvy Sans"/>
                <a:ea typeface="Ogilvy Sans"/>
                <a:cs typeface="Ogilvy Sans"/>
                <a:sym typeface="Ogilvy Sans"/>
              </a:defRPr>
            </a:pPr>
            <a:r>
              <a:t>les films IA, les FX, la personnalisation...</a:t>
            </a:r>
          </a:p>
        </p:txBody>
      </p:sp>
      <p:sp>
        <p:nvSpPr>
          <p:cNvPr id="234" name="les audiences synthétiques…"/>
          <p:cNvSpPr txBox="1"/>
          <p:nvPr/>
        </p:nvSpPr>
        <p:spPr>
          <a:xfrm>
            <a:off x="1292552" y="5759828"/>
            <a:ext cx="4425748" cy="1031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i="1" sz="2800">
                <a:latin typeface="Ogilvy Sans"/>
                <a:ea typeface="Ogilvy Sans"/>
                <a:cs typeface="Ogilvy Sans"/>
                <a:sym typeface="Ogilvy Sans"/>
              </a:defRPr>
            </a:pPr>
            <a:r>
              <a:t>les audiences synthétiques</a:t>
            </a:r>
          </a:p>
          <a:p>
            <a:pPr>
              <a:defRPr i="1" sz="2800">
                <a:latin typeface="Ogilvy Sans"/>
                <a:ea typeface="Ogilvy Sans"/>
                <a:cs typeface="Ogilvy Sans"/>
                <a:sym typeface="Ogilvy Sans"/>
              </a:defRPr>
            </a:pPr>
            <a:r>
              <a:t>l'écoute sociale automatisée...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" name="media3.mov" descr="media3.mov"/>
          <p:cNvPicPr>
            <a:picLocks noChangeAspect="0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>
            <a:extLst/>
          </a:blip>
          <a:stretch>
            <a:fillRect/>
          </a:stretch>
        </p:blipFill>
        <p:spPr>
          <a:xfrm>
            <a:off x="-118813" y="-33417"/>
            <a:ext cx="16374813" cy="921083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click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137" fill="hold"/>
                                        <p:tgtEl>
                                          <p:spTgt spid="2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mediacall" nodeType="clickEffect" presetSubtype="0" presetID="3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" dur="1000" fill="hold"/>
                                        <p:tgtEl>
                                          <p:spTgt spid="2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 fullScrn="0">
              <p:cMediaNode mute="0" showWhenStopped="1" numSld="1" vol="0">
                <p:cTn id="11" fill="hold" display="0">
                  <p:stCondLst>
                    <p:cond delay="indefinite"/>
                  </p:stCondLst>
                </p:cTn>
                <p:tgtEl>
                  <p:spTgt spid="236"/>
                </p:tgtEl>
              </p:cMediaNode>
            </p:video>
            <p:seq concurrent="1" prevAc="none" nextAc="seek">
              <p:cTn id="12" evtFilter="cancelBubble" nodeType="interactiveSeq" restart="whenNotActive" fill="hold">
                <p:stCondLst>
                  <p:cond delay="0" evt="onClick">
                    <p:tgtEl>
                      <p:spTgt spid="236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2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236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Modifier : 2 clic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39" name="Modifier : 2 clics"/>
          <p:cNvSpPr txBox="1"/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40" name="a.mov" descr="a.mov"/>
          <p:cNvPicPr>
            <a:picLocks noChangeAspect="0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>
            <a:extLst/>
          </a:blip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click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033" fill="hold"/>
                                        <p:tgtEl>
                                          <p:spTgt spid="2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 fullScrn="0">
              <p:cMediaNode mute="0" showWhenStopped="1" numSld="1" vol="100000">
                <p:cTn id="7" fill="hold" display="0">
                  <p:stCondLst>
                    <p:cond delay="indefinite"/>
                  </p:stCondLst>
                </p:cTn>
                <p:tgtEl>
                  <p:spTgt spid="240"/>
                </p:tgtEl>
              </p:cMediaNode>
            </p:video>
            <p:seq concurrent="1" prevAc="none" nextAc="seek">
              <p:cTn id="8" evtFilter="cancelBubble" nodeType="interactiveSeq" restart="whenNotActive" fill="hold">
                <p:stCondLst>
                  <p:cond delay="0" evt="onClick">
                    <p:tgtEl>
                      <p:spTgt spid="240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240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F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2" name="vidéo-collée.png" descr="vidéo-collée.png"/>
          <p:cNvPicPr>
            <a:picLocks noChangeAspect="1"/>
          </p:cNvPicPr>
          <p:nvPr/>
        </p:nvPicPr>
        <p:blipFill>
          <a:blip r:embed="rId2">
            <a:extLst/>
          </a:blip>
          <a:srcRect l="0" t="1592" r="0" b="0"/>
          <a:stretch>
            <a:fillRect/>
          </a:stretch>
        </p:blipFill>
        <p:spPr>
          <a:xfrm>
            <a:off x="-130174" y="27022"/>
            <a:ext cx="16516348" cy="9136177"/>
          </a:xfrm>
          <a:prstGeom prst="rect">
            <a:avLst/>
          </a:prstGeom>
          <a:ln w="12700">
            <a:miter lim="400000"/>
          </a:ln>
        </p:spPr>
      </p:pic>
      <p:pic>
        <p:nvPicPr>
          <p:cNvPr id="243" name="AI2.mov" descr="AI2.mov"/>
          <p:cNvPicPr>
            <a:picLocks noChangeAspect="0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>
            <a:extLst/>
          </a:blip>
          <a:stretch>
            <a:fillRect/>
          </a:stretch>
        </p:blipFill>
        <p:spPr>
          <a:xfrm>
            <a:off x="-1" y="-1"/>
            <a:ext cx="16256001" cy="91440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click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80" fill="hold"/>
                                        <p:tgtEl>
                                          <p:spTgt spid="2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 fullScrn="0">
              <p:cMediaNode mute="0" showWhenStopped="1" numSld="1" vol="100000">
                <p:cTn id="7" fill="hold" display="0">
                  <p:stCondLst>
                    <p:cond delay="indefinite"/>
                  </p:stCondLst>
                </p:cTn>
                <p:tgtEl>
                  <p:spTgt spid="243"/>
                </p:tgtEl>
              </p:cMediaNode>
            </p:video>
            <p:seq concurrent="1" prevAc="none" nextAc="seek">
              <p:cTn id="8" evtFilter="cancelBubble" nodeType="interactiveSeq" restart="whenNotActive" fill="hold">
                <p:stCondLst>
                  <p:cond delay="0" evt="onClick">
                    <p:tgtEl>
                      <p:spTgt spid="243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243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3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Annonceurs"/>
          <p:cNvSpPr txBox="1"/>
          <p:nvPr/>
        </p:nvSpPr>
        <p:spPr>
          <a:xfrm>
            <a:off x="818423" y="545156"/>
            <a:ext cx="4223411" cy="1018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5600">
                <a:solidFill>
                  <a:srgbClr val="ED7B58"/>
                </a:solidFill>
                <a:latin typeface="Ogilvy Serif"/>
                <a:ea typeface="Ogilvy Serif"/>
                <a:cs typeface="Ogilvy Serif"/>
                <a:sym typeface="Ogilvy Serif"/>
              </a:defRPr>
            </a:lvl1pPr>
          </a:lstStyle>
          <a:p>
            <a:pPr>
              <a:defRPr>
                <a:solidFill>
                  <a:srgbClr val="101220"/>
                </a:solidFill>
              </a:defRPr>
            </a:pPr>
            <a:r>
              <a:rPr>
                <a:solidFill>
                  <a:srgbClr val="ED7B58"/>
                </a:solidFill>
              </a:rPr>
              <a:t>Annonceurs</a:t>
            </a:r>
          </a:p>
        </p:txBody>
      </p:sp>
      <p:sp>
        <p:nvSpPr>
          <p:cNvPr id="246" name="60 % des senior marketing leaders américains déclarent dépenser moins en agences en 2025, directement à cause de l'IA."/>
          <p:cNvSpPr txBox="1"/>
          <p:nvPr/>
        </p:nvSpPr>
        <p:spPr>
          <a:xfrm>
            <a:off x="818423" y="1626052"/>
            <a:ext cx="15082471" cy="6758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8000">
                <a:solidFill>
                  <a:srgbClr val="101220"/>
                </a:solidFill>
                <a:latin typeface="Ogilvy Serif"/>
                <a:ea typeface="Ogilvy Serif"/>
                <a:cs typeface="Ogilvy Serif"/>
                <a:sym typeface="Ogilvy Serif"/>
              </a:defRPr>
            </a:lvl1pPr>
          </a:lstStyle>
          <a:p>
            <a:pPr/>
            <a:r>
              <a:t>60 % des senior marketing leaders américains déclarent dépenser moins en agences en 2025, directement à cause de l'IA.</a:t>
            </a:r>
          </a:p>
        </p:txBody>
      </p:sp>
      <p:sp>
        <p:nvSpPr>
          <p:cNvPr id="247" name="-"/>
          <p:cNvSpPr txBox="1"/>
          <p:nvPr/>
        </p:nvSpPr>
        <p:spPr>
          <a:xfrm>
            <a:off x="-389411" y="5924928"/>
            <a:ext cx="297054" cy="675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3500">
                <a:latin typeface="Ogilvy Sans Light"/>
                <a:ea typeface="Ogilvy Sans Light"/>
                <a:cs typeface="Ogilvy Sans Light"/>
                <a:sym typeface="Ogilvy Sans Light"/>
              </a:defRPr>
            </a:lvl1pPr>
          </a:lstStyle>
          <a:p>
            <a:pPr/>
            <a:r>
              <a:t>-</a:t>
            </a:r>
          </a:p>
        </p:txBody>
      </p:sp>
      <p:sp>
        <p:nvSpPr>
          <p:cNvPr id="248" name="eMarketer (janvier 2026)"/>
          <p:cNvSpPr txBox="1"/>
          <p:nvPr/>
        </p:nvSpPr>
        <p:spPr>
          <a:xfrm>
            <a:off x="818423" y="8448492"/>
            <a:ext cx="2392897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700">
                <a:latin typeface="Ogilvy Sans Light"/>
                <a:ea typeface="Ogilvy Sans Light"/>
                <a:cs typeface="Ogilvy Sans Light"/>
                <a:sym typeface="Ogilvy Sans Light"/>
              </a:defRPr>
            </a:lvl1pPr>
          </a:lstStyle>
          <a:p>
            <a:pPr/>
            <a:r>
              <a:t>eMarketer (janvier 2026) 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46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0" name="Coca-Cola Holidays Are Coming - YouTube-01.mp4" descr="Coca-Cola Holidays Are Coming - YouTube-01.mp4"/>
          <p:cNvPicPr>
            <a:picLocks noChangeAspect="0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>
            <a:extLst/>
          </a:blip>
          <a:stretch>
            <a:fillRect/>
          </a:stretch>
        </p:blipFill>
        <p:spPr>
          <a:xfrm>
            <a:off x="-1" y="-1"/>
            <a:ext cx="16256001" cy="9144001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53" name="Grouper"/>
          <p:cNvGrpSpPr/>
          <p:nvPr/>
        </p:nvGrpSpPr>
        <p:grpSpPr>
          <a:xfrm>
            <a:off x="4279900" y="3955988"/>
            <a:ext cx="7696200" cy="1232025"/>
            <a:chOff x="0" y="0"/>
            <a:chExt cx="7696200" cy="1232023"/>
          </a:xfrm>
        </p:grpSpPr>
        <p:pic>
          <p:nvPicPr>
            <p:cNvPr id="251" name="Capture d’écran 2026-01-19 à 17.48.07.png" descr="Capture d’écran 2026-01-19 à 17.48.07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0" y="0"/>
              <a:ext cx="7696200" cy="9906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52" name="vidéo-collée.png" descr="vidéo-collée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6124674" y="268672"/>
              <a:ext cx="1445028" cy="963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click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19" fill="hold"/>
                                        <p:tgtEl>
                                          <p:spTgt spid="2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1" dur="10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 fullScrn="0">
              <p:cMediaNode mute="0" showWhenStopped="1" numSld="1" vol="72450">
                <p:cTn id="12" fill="hold" display="0">
                  <p:stCondLst>
                    <p:cond delay="indefinite"/>
                  </p:stCondLst>
                </p:cTn>
                <p:tgtEl>
                  <p:spTgt spid="250"/>
                </p:tgtEl>
              </p:cMediaNode>
            </p:video>
            <p:seq concurrent="1" prevAc="none" nextAc="seek">
              <p:cTn id="13" evtFilter="cancelBubble" nodeType="interactiveSeq" restart="whenNotActive" fill="hold">
                <p:stCondLst>
                  <p:cond delay="0" evt="onClick">
                    <p:tgtEl>
                      <p:spTgt spid="250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2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250"/>
                  </p:tgtEl>
                </p:cond>
              </p:nextCondLst>
            </p:seq>
          </p:childTnLst>
        </p:cTn>
      </p:par>
    </p:tnLst>
    <p:bldLst>
      <p:bldP build="whole" bldLvl="1" animBg="1" rev="0" advAuto="0" spid="253" grpId="2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7" name="THE infamous AI McDonalds Ad in Full - YouTube.mp4" descr="THE infamous AI McDonalds Ad in Full - YouTube.mp4"/>
          <p:cNvPicPr>
            <a:picLocks noChangeAspect="0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>
            <a:extLst/>
          </a:blip>
          <a:stretch>
            <a:fillRect/>
          </a:stretch>
        </p:blipFill>
        <p:spPr>
          <a:xfrm>
            <a:off x="-1" y="-1"/>
            <a:ext cx="16327941" cy="9198841"/>
          </a:xfrm>
          <a:prstGeom prst="rect">
            <a:avLst/>
          </a:prstGeom>
          <a:ln w="12700">
            <a:miter lim="400000"/>
          </a:ln>
        </p:spPr>
      </p:pic>
      <p:pic>
        <p:nvPicPr>
          <p:cNvPr id="258" name="Capture d’écran 2026-01-19 à 17.45.24.png" descr="Capture d’écran 2026-01-19 à 17.45.24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3223669" y="2977195"/>
            <a:ext cx="9880601" cy="226906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click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639" fill="hold"/>
                                        <p:tgtEl>
                                          <p:spTgt spid="25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1" dur="10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 fullScrn="0">
              <p:cMediaNode mute="0" showWhenStopped="1" numSld="1" vol="59370">
                <p:cTn id="12" fill="hold" display="0">
                  <p:stCondLst>
                    <p:cond delay="indefinite"/>
                  </p:stCondLst>
                </p:cTn>
                <p:tgtEl>
                  <p:spTgt spid="257"/>
                </p:tgtEl>
              </p:cMediaNode>
            </p:video>
            <p:seq concurrent="1" prevAc="none" nextAc="seek">
              <p:cTn id="13" evtFilter="cancelBubble" nodeType="interactiveSeq" restart="whenNotActive" fill="hold">
                <p:stCondLst>
                  <p:cond delay="0" evt="onClick">
                    <p:tgtEl>
                      <p:spTgt spid="257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25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257"/>
                  </p:tgtEl>
                </p:cond>
              </p:nextCondLst>
            </p:seq>
          </p:childTnLst>
        </p:cTn>
      </p:par>
    </p:tnLst>
    <p:bldLst>
      <p:bldP build="whole" bldLvl="1" animBg="1" rev="0" advAuto="0" spid="258" grpId="2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3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Annonceurs"/>
          <p:cNvSpPr txBox="1"/>
          <p:nvPr/>
        </p:nvSpPr>
        <p:spPr>
          <a:xfrm>
            <a:off x="818423" y="545156"/>
            <a:ext cx="4223411" cy="1018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5600">
                <a:solidFill>
                  <a:srgbClr val="ED7B58"/>
                </a:solidFill>
                <a:latin typeface="Ogilvy Serif"/>
                <a:ea typeface="Ogilvy Serif"/>
                <a:cs typeface="Ogilvy Serif"/>
                <a:sym typeface="Ogilvy Serif"/>
              </a:defRPr>
            </a:lvl1pPr>
          </a:lstStyle>
          <a:p>
            <a:pPr>
              <a:defRPr>
                <a:solidFill>
                  <a:srgbClr val="101220"/>
                </a:solidFill>
              </a:defRPr>
            </a:pPr>
            <a:r>
              <a:rPr>
                <a:solidFill>
                  <a:srgbClr val="ED7B58"/>
                </a:solidFill>
              </a:rPr>
              <a:t>Annonceurs</a:t>
            </a:r>
          </a:p>
        </p:txBody>
      </p:sp>
      <p:sp>
        <p:nvSpPr>
          <p:cNvPr id="263" name="IA = Innovation, marque innovante…"/>
          <p:cNvSpPr txBox="1"/>
          <p:nvPr/>
        </p:nvSpPr>
        <p:spPr>
          <a:xfrm>
            <a:off x="818423" y="1626052"/>
            <a:ext cx="14911929" cy="5869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b="1" sz="5000">
                <a:solidFill>
                  <a:srgbClr val="101220"/>
                </a:solidFill>
                <a:latin typeface="Ogilvy Serif"/>
                <a:ea typeface="Ogilvy Serif"/>
                <a:cs typeface="Ogilvy Serif"/>
                <a:sym typeface="Ogilvy Serif"/>
              </a:defRPr>
            </a:pPr>
            <a:r>
              <a:t>IA = Innovation, marque innovante</a:t>
            </a:r>
          </a:p>
          <a:p>
            <a:pPr>
              <a:defRPr b="1" sz="5000">
                <a:solidFill>
                  <a:srgbClr val="101220"/>
                </a:solidFill>
                <a:latin typeface="Ogilvy Serif"/>
                <a:ea typeface="Ogilvy Serif"/>
                <a:cs typeface="Ogilvy Serif"/>
                <a:sym typeface="Ogilvy Serif"/>
              </a:defRPr>
            </a:pPr>
            <a:br/>
            <a:r>
              <a:t>IA =L'inauthenticité. Des créations vides de sens qui inondent les RS. Le vol de métiers, d'œuvres, de voix, de styles. Le remplacement de l'humain. La manipulation. Fake news, deepfakes, </a:t>
            </a:r>
            <a:r>
              <a:rPr cap="all"/>
              <a:t>é</a:t>
            </a:r>
            <a:r>
              <a:t>nergivore.</a:t>
            </a:r>
          </a:p>
        </p:txBody>
      </p:sp>
      <p:sp>
        <p:nvSpPr>
          <p:cNvPr id="264" name="-"/>
          <p:cNvSpPr txBox="1"/>
          <p:nvPr/>
        </p:nvSpPr>
        <p:spPr>
          <a:xfrm>
            <a:off x="-389411" y="5924928"/>
            <a:ext cx="297054" cy="675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3500">
                <a:latin typeface="Ogilvy Sans Light"/>
                <a:ea typeface="Ogilvy Sans Light"/>
                <a:cs typeface="Ogilvy Sans Light"/>
                <a:sym typeface="Ogilvy Sans Light"/>
              </a:defRPr>
            </a:lvl1pPr>
          </a:lstStyle>
          <a:p>
            <a:pPr/>
            <a:r>
              <a:t>-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6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1000"/>
                                        <p:tgtEl>
                                          <p:spTgt spid="26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0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0" dur="1000"/>
                                        <p:tgtEl>
                                          <p:spTgt spid="2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5" dur="1000"/>
                                        <p:tgtEl>
                                          <p:spTgt spid="2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1" animBg="1" rev="0" advAuto="0" spid="263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3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-"/>
          <p:cNvSpPr txBox="1"/>
          <p:nvPr/>
        </p:nvSpPr>
        <p:spPr>
          <a:xfrm>
            <a:off x="-389411" y="5924928"/>
            <a:ext cx="297054" cy="675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3500">
                <a:latin typeface="Ogilvy Sans Light"/>
                <a:ea typeface="Ogilvy Sans Light"/>
                <a:cs typeface="Ogilvy Sans Light"/>
                <a:sym typeface="Ogilvy Sans Light"/>
              </a:defRPr>
            </a:lvl1pPr>
          </a:lstStyle>
          <a:p>
            <a:pPr/>
            <a:r>
              <a:t>-</a:t>
            </a:r>
          </a:p>
        </p:txBody>
      </p:sp>
      <p:sp>
        <p:nvSpPr>
          <p:cNvPr id="267" name="Crise de secteur : Les agences et les marques sont à la recherche de nouveaux modèles dans un secteur en profonde mutation.…"/>
          <p:cNvSpPr txBox="1"/>
          <p:nvPr/>
        </p:nvSpPr>
        <p:spPr>
          <a:xfrm>
            <a:off x="1355907" y="1714839"/>
            <a:ext cx="13737261" cy="2529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228600" indent="-228600">
              <a:spcBef>
                <a:spcPts val="1000"/>
              </a:spcBef>
              <a:buSzPct val="100000"/>
              <a:buChar char="•"/>
              <a:defRPr sz="3300">
                <a:latin typeface="Ogilvy Sans"/>
                <a:ea typeface="Ogilvy Sans"/>
                <a:cs typeface="Ogilvy Sans"/>
                <a:sym typeface="Ogilvy Sans"/>
              </a:defRPr>
            </a:pPr>
            <a:r>
              <a:t>Crise de secteur : Les agences et les marques sont à la recherche de nouveaux modèles dans un secteur en profonde mutation.</a:t>
            </a:r>
          </a:p>
          <a:p>
            <a:pPr marL="228600" indent="-228600">
              <a:spcBef>
                <a:spcPts val="1000"/>
              </a:spcBef>
              <a:buSzPct val="100000"/>
              <a:buChar char="•"/>
              <a:defRPr sz="3300">
                <a:latin typeface="Ogilvy Sans"/>
                <a:ea typeface="Ogilvy Sans"/>
                <a:cs typeface="Ogilvy Sans"/>
                <a:sym typeface="Ogilvy Sans"/>
              </a:defRPr>
            </a:pPr>
            <a:r>
              <a:t>Accélération sans limites des IA</a:t>
            </a:r>
          </a:p>
          <a:p>
            <a:pPr marL="228600" indent="-228600">
              <a:spcBef>
                <a:spcPts val="1000"/>
              </a:spcBef>
              <a:buSzPct val="100000"/>
              <a:buChar char="•"/>
              <a:defRPr sz="3300">
                <a:latin typeface="Ogilvy Sans"/>
                <a:ea typeface="Ogilvy Sans"/>
                <a:cs typeface="Ogilvy Sans"/>
                <a:sym typeface="Ogilvy Sans"/>
              </a:defRPr>
            </a:pPr>
            <a:r>
              <a:t>Une forte crainte des jeunes générations</a:t>
            </a:r>
          </a:p>
        </p:txBody>
      </p:sp>
      <p:grpSp>
        <p:nvGrpSpPr>
          <p:cNvPr id="270" name="Grouper"/>
          <p:cNvGrpSpPr/>
          <p:nvPr/>
        </p:nvGrpSpPr>
        <p:grpSpPr>
          <a:xfrm>
            <a:off x="1355907" y="4660153"/>
            <a:ext cx="10607849" cy="2697191"/>
            <a:chOff x="0" y="0"/>
            <a:chExt cx="10607847" cy="2697189"/>
          </a:xfrm>
        </p:grpSpPr>
        <p:pic>
          <p:nvPicPr>
            <p:cNvPr id="268" name="Capture d’écran 2026-04-01 à 02.26.33.png" descr="Capture d’écran 2026-04-01 à 02.26.33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10607848" cy="269719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69" name="https://www.cpapracticeadvisor.com/"/>
            <p:cNvSpPr txBox="1"/>
            <p:nvPr/>
          </p:nvSpPr>
          <p:spPr>
            <a:xfrm>
              <a:off x="8213159" y="2226235"/>
              <a:ext cx="2182242" cy="2565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 sz="1000">
                  <a:latin typeface="Ogilvy Sans"/>
                  <a:ea typeface="Ogilvy Sans"/>
                  <a:cs typeface="Ogilvy Sans"/>
                  <a:sym typeface="Ogilvy Sans"/>
                </a:defRPr>
              </a:lvl1pPr>
            </a:lstStyle>
            <a:p>
              <a:pPr/>
              <a:r>
                <a:t>https://www.cpapracticeadvisor.com/</a:t>
              </a:r>
            </a:p>
          </p:txBody>
        </p:sp>
      </p:grpSp>
      <p:sp>
        <p:nvSpPr>
          <p:cNvPr id="271" name="Un contexte difficile"/>
          <p:cNvSpPr txBox="1"/>
          <p:nvPr/>
        </p:nvSpPr>
        <p:spPr>
          <a:xfrm>
            <a:off x="818423" y="545156"/>
            <a:ext cx="6738214" cy="1018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5600">
                <a:solidFill>
                  <a:srgbClr val="ED7B58"/>
                </a:solidFill>
                <a:latin typeface="Ogilvy Serif"/>
                <a:ea typeface="Ogilvy Serif"/>
                <a:cs typeface="Ogilvy Serif"/>
                <a:sym typeface="Ogilvy Serif"/>
              </a:defRPr>
            </a:lvl1pPr>
          </a:lstStyle>
          <a:p>
            <a:pPr/>
            <a:r>
              <a:t>Un contexte difficile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6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500"/>
                                        <p:tgtEl>
                                          <p:spTgt spid="26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0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0" dur="500"/>
                                        <p:tgtEl>
                                          <p:spTgt spid="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5" dur="500"/>
                                        <p:tgtEl>
                                          <p:spTgt spid="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0" dur="500"/>
                                        <p:tgtEl>
                                          <p:spTgt spid="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67" grpId="1"/>
      <p:bldP build="whole" bldLvl="1" animBg="1" rev="0" advAuto="0" spid="270" grpId="2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3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Comment enseigner la communication dans ce contexte ?"/>
          <p:cNvSpPr txBox="1"/>
          <p:nvPr/>
        </p:nvSpPr>
        <p:spPr>
          <a:xfrm>
            <a:off x="1807646" y="3700779"/>
            <a:ext cx="12237776" cy="1742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5000">
                <a:solidFill>
                  <a:srgbClr val="101220"/>
                </a:solidFill>
                <a:latin typeface="Ogilvy Serif"/>
                <a:ea typeface="Ogilvy Serif"/>
                <a:cs typeface="Ogilvy Serif"/>
                <a:sym typeface="Ogilvy Serif"/>
              </a:defRPr>
            </a:lvl1pPr>
          </a:lstStyle>
          <a:p>
            <a:pPr/>
            <a:r>
              <a:t>Comment enseigner la communication dans ce contexte 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4F1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Image" descr="Image"/>
          <p:cNvPicPr>
            <a:picLocks noChangeAspect="1"/>
          </p:cNvPicPr>
          <p:nvPr/>
        </p:nvPicPr>
        <p:blipFill>
          <a:blip r:embed="rId2">
            <a:extLst/>
          </a:blip>
          <a:srcRect l="16" t="0" r="16" b="0"/>
          <a:stretch>
            <a:fillRect/>
          </a:stretch>
        </p:blipFill>
        <p:spPr>
          <a:xfrm>
            <a:off x="-1" y="6936178"/>
            <a:ext cx="16256118" cy="9144067"/>
          </a:xfrm>
          <a:prstGeom prst="rect">
            <a:avLst/>
          </a:prstGeom>
          <a:ln w="12700">
            <a:miter lim="400000"/>
          </a:ln>
        </p:spPr>
      </p:pic>
      <p:sp>
        <p:nvSpPr>
          <p:cNvPr id="183" name="Enseigner la communication à l'ère de l'intelligence artificielle"/>
          <p:cNvSpPr txBox="1"/>
          <p:nvPr/>
        </p:nvSpPr>
        <p:spPr>
          <a:xfrm>
            <a:off x="2650890" y="-2149036"/>
            <a:ext cx="10954220" cy="1945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5600">
                <a:solidFill>
                  <a:srgbClr val="101220"/>
                </a:solidFill>
                <a:latin typeface="Ogilvy Serif"/>
                <a:ea typeface="Ogilvy Serif"/>
                <a:cs typeface="Ogilvy Serif"/>
                <a:sym typeface="Ogilvy Serif"/>
              </a:defRPr>
            </a:lvl1pPr>
          </a:lstStyle>
          <a:p>
            <a:pPr/>
            <a:r>
              <a:t>Enseigner la communication à l'ère de l'intelligence artificielle</a:t>
            </a:r>
          </a:p>
        </p:txBody>
      </p:sp>
      <p:sp>
        <p:nvSpPr>
          <p:cNvPr id="184" name="David Raichman ⎟Ogilvy - WPP France"/>
          <p:cNvSpPr txBox="1"/>
          <p:nvPr/>
        </p:nvSpPr>
        <p:spPr>
          <a:xfrm>
            <a:off x="4746297" y="2568469"/>
            <a:ext cx="6763406" cy="535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2700">
                <a:solidFill>
                  <a:srgbClr val="101220"/>
                </a:solidFill>
                <a:latin typeface="Ogilvy Sans Light"/>
                <a:ea typeface="Ogilvy Sans Light"/>
                <a:cs typeface="Ogilvy Sans Light"/>
                <a:sym typeface="Ogilvy Sans Light"/>
              </a:defRPr>
            </a:lvl1pPr>
          </a:lstStyle>
          <a:p>
            <a:pPr/>
            <a:r>
              <a:t>David Raichman ⎟Ogilvy - WPP France</a:t>
            </a:r>
          </a:p>
        </p:txBody>
      </p:sp>
      <p:sp>
        <p:nvSpPr>
          <p:cNvPr id="185" name="Directeur de Création Exécutif - Ogilvy Paris…"/>
          <p:cNvSpPr txBox="1"/>
          <p:nvPr/>
        </p:nvSpPr>
        <p:spPr>
          <a:xfrm>
            <a:off x="2645765" y="4062729"/>
            <a:ext cx="10964470" cy="2479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 b="1" sz="3600">
                <a:solidFill>
                  <a:srgbClr val="101220"/>
                </a:solidFill>
                <a:latin typeface="Ogilvy Serif"/>
                <a:ea typeface="Ogilvy Serif"/>
                <a:cs typeface="Ogilvy Serif"/>
                <a:sym typeface="Ogilvy Serif"/>
              </a:defRPr>
            </a:pPr>
            <a:r>
              <a:t>Directeur de Création Exécutif - Ogilvy Paris</a:t>
            </a:r>
          </a:p>
          <a:p>
            <a:pPr algn="ctr">
              <a:defRPr b="1" sz="3600">
                <a:solidFill>
                  <a:srgbClr val="101220"/>
                </a:solidFill>
                <a:latin typeface="Ogilvy Serif"/>
                <a:ea typeface="Ogilvy Serif"/>
                <a:cs typeface="Ogilvy Serif"/>
                <a:sym typeface="Ogilvy Serif"/>
              </a:defRPr>
            </a:pPr>
            <a:r>
              <a:t>Responsable Créatif IA monde - Ogilvy Worldwide</a:t>
            </a:r>
          </a:p>
          <a:p>
            <a:pPr algn="ctr">
              <a:defRPr b="1" sz="3600">
                <a:solidFill>
                  <a:srgbClr val="101220"/>
                </a:solidFill>
                <a:latin typeface="Ogilvy Serif"/>
                <a:ea typeface="Ogilvy Serif"/>
                <a:cs typeface="Ogilvy Serif"/>
                <a:sym typeface="Ogilvy Serif"/>
              </a:defRPr>
            </a:pPr>
            <a:r>
              <a:t>Co-président de l'Atelier IA de L'AACC</a:t>
            </a:r>
          </a:p>
          <a:p>
            <a:pPr algn="ctr">
              <a:defRPr b="1" sz="3600">
                <a:solidFill>
                  <a:srgbClr val="101220"/>
                </a:solidFill>
                <a:latin typeface="Ogilvy Serif"/>
                <a:ea typeface="Ogilvy Serif"/>
                <a:cs typeface="Ogilvy Serif"/>
                <a:sym typeface="Ogilvy Serif"/>
              </a:defRPr>
            </a:pPr>
            <a:r>
              <a:t>IA Artiste (@Davethepreacher)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med" advClick="1" p14:dur="899">
        <p159:morph option="byObject"/>
      </p:transition>
    </mc:Choice>
    <mc:Fallback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3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2. Anatomie de l'IA"/>
          <p:cNvSpPr txBox="1"/>
          <p:nvPr/>
        </p:nvSpPr>
        <p:spPr>
          <a:xfrm>
            <a:off x="789561" y="4062729"/>
            <a:ext cx="10954221" cy="1018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b="1" sz="5600">
                <a:solidFill>
                  <a:srgbClr val="101220"/>
                </a:solidFill>
                <a:latin typeface="Ogilvy Serif"/>
                <a:ea typeface="Ogilvy Serif"/>
                <a:cs typeface="Ogilvy Serif"/>
                <a:sym typeface="Ogilvy Serif"/>
              </a:defRPr>
            </a:pPr>
            <a:r>
              <a:rPr>
                <a:solidFill>
                  <a:srgbClr val="EE7A57"/>
                </a:solidFill>
              </a:rPr>
              <a:t>2. </a:t>
            </a:r>
            <a:r>
              <a:t>Anatomie de l'IA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3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Comprendre ce qu'apporte l'IA pour définir les qualités requises des étudiants."/>
          <p:cNvSpPr txBox="1"/>
          <p:nvPr/>
        </p:nvSpPr>
        <p:spPr>
          <a:xfrm>
            <a:off x="2407646" y="3288029"/>
            <a:ext cx="12237776" cy="2567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5000">
                <a:solidFill>
                  <a:srgbClr val="101220"/>
                </a:solidFill>
                <a:latin typeface="Ogilvy Serif"/>
                <a:ea typeface="Ogilvy Serif"/>
                <a:cs typeface="Ogilvy Serif"/>
                <a:sym typeface="Ogilvy Serif"/>
              </a:defRPr>
            </a:lvl1pPr>
          </a:lstStyle>
          <a:p>
            <a:pPr/>
            <a:r>
              <a:t>Comprendre ce qu'apporte l'IA pour définir les qualités requises des étudiants.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9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319994" y="-1434518"/>
            <a:ext cx="18895988" cy="10540418"/>
          </a:xfrm>
          <a:prstGeom prst="rect">
            <a:avLst/>
          </a:prstGeom>
          <a:ln w="12700">
            <a:miter lim="400000"/>
          </a:ln>
        </p:spPr>
      </p:pic>
      <p:sp>
        <p:nvSpPr>
          <p:cNvPr id="280" name="Rectangle"/>
          <p:cNvSpPr/>
          <p:nvPr/>
        </p:nvSpPr>
        <p:spPr>
          <a:xfrm>
            <a:off x="5404999" y="6961562"/>
            <a:ext cx="5956470" cy="1077439"/>
          </a:xfrm>
          <a:prstGeom prst="rect">
            <a:avLst/>
          </a:prstGeom>
          <a:solidFill>
            <a:srgbClr val="F0F1EC"/>
          </a:solidFill>
          <a:ln w="12700">
            <a:miter lim="400000"/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281" name="Rectangle"/>
          <p:cNvSpPr/>
          <p:nvPr/>
        </p:nvSpPr>
        <p:spPr>
          <a:xfrm>
            <a:off x="5821765" y="5721250"/>
            <a:ext cx="4612470" cy="901751"/>
          </a:xfrm>
          <a:prstGeom prst="rect">
            <a:avLst/>
          </a:prstGeom>
          <a:solidFill>
            <a:srgbClr val="F0F1EC"/>
          </a:solidFill>
          <a:ln w="12700">
            <a:miter lim="400000"/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282" name="Rectangle"/>
          <p:cNvSpPr/>
          <p:nvPr/>
        </p:nvSpPr>
        <p:spPr>
          <a:xfrm>
            <a:off x="2983533" y="985938"/>
            <a:ext cx="9834004" cy="5765135"/>
          </a:xfrm>
          <a:prstGeom prst="rect">
            <a:avLst/>
          </a:prstGeom>
          <a:solidFill>
            <a:srgbClr val="F0F1EC"/>
          </a:solidFill>
          <a:ln w="12700">
            <a:miter lim="400000"/>
          </a:ln>
        </p:spPr>
        <p:txBody>
          <a:bodyPr lIns="45719" rIns="45719" anchor="ctr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4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319994" y="-1434518"/>
            <a:ext cx="18895988" cy="10540418"/>
          </a:xfrm>
          <a:prstGeom prst="rect">
            <a:avLst/>
          </a:prstGeom>
          <a:ln w="12700">
            <a:miter lim="400000"/>
          </a:ln>
        </p:spPr>
      </p:pic>
      <p:sp>
        <p:nvSpPr>
          <p:cNvPr id="285" name="Rectangle"/>
          <p:cNvSpPr/>
          <p:nvPr/>
        </p:nvSpPr>
        <p:spPr>
          <a:xfrm>
            <a:off x="5821765" y="5721250"/>
            <a:ext cx="4612470" cy="901751"/>
          </a:xfrm>
          <a:prstGeom prst="rect">
            <a:avLst/>
          </a:prstGeom>
          <a:solidFill>
            <a:srgbClr val="F0F1EC"/>
          </a:solidFill>
          <a:ln w="12700">
            <a:miter lim="400000"/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286" name="Rectangle"/>
          <p:cNvSpPr/>
          <p:nvPr/>
        </p:nvSpPr>
        <p:spPr>
          <a:xfrm>
            <a:off x="2983533" y="998638"/>
            <a:ext cx="9834004" cy="5750306"/>
          </a:xfrm>
          <a:prstGeom prst="rect">
            <a:avLst/>
          </a:prstGeom>
          <a:solidFill>
            <a:srgbClr val="F0F1EC"/>
          </a:solidFill>
          <a:ln w="12700">
            <a:miter lim="400000"/>
          </a:ln>
        </p:spPr>
        <p:txBody>
          <a:bodyPr lIns="45719" rIns="45719" anchor="ctr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3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Entrées"/>
          <p:cNvSpPr txBox="1"/>
          <p:nvPr/>
        </p:nvSpPr>
        <p:spPr>
          <a:xfrm>
            <a:off x="3942439" y="4931796"/>
            <a:ext cx="1298144" cy="5918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0959" tIns="60959" rIns="60959" bIns="60959">
            <a:spAutoFit/>
          </a:bodyPr>
          <a:lstStyle/>
          <a:p>
            <a:pPr lvl="1" indent="0" defTabSz="1219200">
              <a:lnSpc>
                <a:spcPct val="90000"/>
              </a:lnSpc>
              <a:defRPr sz="2800">
                <a:latin typeface="Ogilvy Sans"/>
                <a:ea typeface="Ogilvy Sans"/>
                <a:cs typeface="Ogilvy Sans"/>
                <a:sym typeface="Ogilvy Sans"/>
              </a:defRPr>
            </a:pPr>
            <a:r>
              <a:t>Entrées</a:t>
            </a:r>
          </a:p>
        </p:txBody>
      </p:sp>
      <p:sp>
        <p:nvSpPr>
          <p:cNvPr id="289" name="Sortie"/>
          <p:cNvSpPr txBox="1"/>
          <p:nvPr/>
        </p:nvSpPr>
        <p:spPr>
          <a:xfrm>
            <a:off x="10128065" y="4897929"/>
            <a:ext cx="1058114" cy="5918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0959" tIns="60959" rIns="60959" bIns="60959">
            <a:spAutoFit/>
          </a:bodyPr>
          <a:lstStyle/>
          <a:p>
            <a:pPr lvl="1" indent="0" defTabSz="1219200">
              <a:lnSpc>
                <a:spcPct val="90000"/>
              </a:lnSpc>
              <a:defRPr sz="2800">
                <a:latin typeface="Ogilvy Sans"/>
                <a:ea typeface="Ogilvy Sans"/>
                <a:cs typeface="Ogilvy Sans"/>
                <a:sym typeface="Ogilvy Sans"/>
              </a:defRPr>
            </a:pPr>
            <a:r>
              <a:t>Sortie</a:t>
            </a:r>
          </a:p>
        </p:txBody>
      </p:sp>
      <p:sp>
        <p:nvSpPr>
          <p:cNvPr id="290" name="Neurone formel"/>
          <p:cNvSpPr txBox="1"/>
          <p:nvPr/>
        </p:nvSpPr>
        <p:spPr>
          <a:xfrm>
            <a:off x="6493035" y="6376844"/>
            <a:ext cx="2764639" cy="5918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0959" tIns="60959" rIns="60959" bIns="60959">
            <a:spAutoFit/>
          </a:bodyPr>
          <a:lstStyle>
            <a:lvl1pPr defTabSz="1219200">
              <a:lnSpc>
                <a:spcPct val="90000"/>
              </a:lnSpc>
              <a:defRPr b="1" sz="2800">
                <a:solidFill>
                  <a:srgbClr val="ED7B58"/>
                </a:solidFill>
                <a:latin typeface="Ogilvy Serif"/>
                <a:ea typeface="Ogilvy Serif"/>
                <a:cs typeface="Ogilvy Serif"/>
                <a:sym typeface="Ogilvy Serif"/>
              </a:defRPr>
            </a:lvl1pPr>
          </a:lstStyle>
          <a:p>
            <a:pPr/>
            <a:r>
              <a:t>Neurone formel</a:t>
            </a:r>
          </a:p>
        </p:txBody>
      </p:sp>
      <p:sp>
        <p:nvSpPr>
          <p:cNvPr id="291" name="Apprentissage profond"/>
          <p:cNvSpPr txBox="1"/>
          <p:nvPr/>
        </p:nvSpPr>
        <p:spPr>
          <a:xfrm>
            <a:off x="818423" y="545156"/>
            <a:ext cx="7815682" cy="1018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5600">
                <a:solidFill>
                  <a:srgbClr val="ED7B58"/>
                </a:solidFill>
                <a:latin typeface="Ogilvy Serif"/>
                <a:ea typeface="Ogilvy Serif"/>
                <a:cs typeface="Ogilvy Serif"/>
                <a:sym typeface="Ogilvy Serif"/>
              </a:defRPr>
            </a:lvl1pPr>
          </a:lstStyle>
          <a:p>
            <a:pPr>
              <a:defRPr>
                <a:solidFill>
                  <a:srgbClr val="101220"/>
                </a:solidFill>
              </a:defRPr>
            </a:pPr>
            <a:r>
              <a:rPr>
                <a:solidFill>
                  <a:srgbClr val="ED7B58"/>
                </a:solidFill>
              </a:rPr>
              <a:t>Apprentissage profond</a:t>
            </a:r>
          </a:p>
        </p:txBody>
      </p:sp>
      <p:pic>
        <p:nvPicPr>
          <p:cNvPr id="292" name="nr.png" descr="nr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353874" y="4243456"/>
            <a:ext cx="4660901" cy="19685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bg>
      <p:bgPr>
        <a:solidFill>
          <a:srgbClr val="F3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2006"/>
          <p:cNvSpPr txBox="1"/>
          <p:nvPr/>
        </p:nvSpPr>
        <p:spPr>
          <a:xfrm>
            <a:off x="942737" y="1691567"/>
            <a:ext cx="1942491" cy="10490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0959" tIns="60959" rIns="60959" bIns="60959">
            <a:spAutoFit/>
          </a:bodyPr>
          <a:lstStyle>
            <a:lvl1pPr defTabSz="1219200">
              <a:lnSpc>
                <a:spcPct val="90000"/>
              </a:lnSpc>
              <a:defRPr b="1" sz="5600">
                <a:latin typeface="Ogilvy Serif"/>
                <a:ea typeface="Ogilvy Serif"/>
                <a:cs typeface="Ogilvy Serif"/>
                <a:sym typeface="Ogilvy Serif"/>
              </a:defRPr>
            </a:lvl1pPr>
          </a:lstStyle>
          <a:p>
            <a:pPr/>
            <a:r>
              <a:t>2006</a:t>
            </a:r>
          </a:p>
        </p:txBody>
      </p:sp>
      <p:sp>
        <p:nvSpPr>
          <p:cNvPr id="297" name="Naissance de l 'apprentissage Profond (Deep Learning)…"/>
          <p:cNvSpPr txBox="1"/>
          <p:nvPr/>
        </p:nvSpPr>
        <p:spPr>
          <a:xfrm>
            <a:off x="3511675" y="1691567"/>
            <a:ext cx="9232650" cy="10147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0959" tIns="60959" rIns="60959" bIns="60959">
            <a:spAutoFit/>
          </a:bodyPr>
          <a:lstStyle/>
          <a:p>
            <a:pPr lvl="1" indent="0" defTabSz="1219200">
              <a:lnSpc>
                <a:spcPct val="90000"/>
              </a:lnSpc>
              <a:defRPr sz="2800">
                <a:solidFill>
                  <a:srgbClr val="01AFEF"/>
                </a:solidFill>
                <a:latin typeface="Ogilvy Sans"/>
                <a:ea typeface="Ogilvy Sans"/>
                <a:cs typeface="Ogilvy Sans"/>
                <a:sym typeface="Ogilvy Sans"/>
              </a:defRPr>
            </a:pPr>
            <a:r>
              <a:rPr>
                <a:solidFill>
                  <a:srgbClr val="000000"/>
                </a:solidFill>
              </a:rPr>
              <a:t>Naissance de l 'apprentissage Profond (Deep Learning)</a:t>
            </a:r>
            <a:endParaRPr>
              <a:solidFill>
                <a:srgbClr val="000000"/>
              </a:solidFill>
            </a:endParaRPr>
          </a:p>
          <a:p>
            <a:pPr lvl="1" indent="0" defTabSz="1219200">
              <a:lnSpc>
                <a:spcPct val="90000"/>
              </a:lnSpc>
              <a:defRPr sz="2800">
                <a:solidFill>
                  <a:srgbClr val="01AFEF"/>
                </a:solidFill>
                <a:latin typeface="Ogilvy Sans"/>
                <a:ea typeface="Ogilvy Sans"/>
                <a:cs typeface="Ogilvy Sans"/>
                <a:sym typeface="Ogilvy Sans"/>
              </a:defRPr>
            </a:pPr>
            <a:r>
              <a:rPr>
                <a:solidFill>
                  <a:srgbClr val="000000"/>
                </a:solidFill>
              </a:rPr>
              <a:t>Y. Bengio, G.Hinton, Y. Lecun</a:t>
            </a:r>
          </a:p>
        </p:txBody>
      </p:sp>
      <p:sp>
        <p:nvSpPr>
          <p:cNvPr id="298" name="Ligne"/>
          <p:cNvSpPr/>
          <p:nvPr/>
        </p:nvSpPr>
        <p:spPr>
          <a:xfrm flipH="1">
            <a:off x="5496509" y="3823832"/>
            <a:ext cx="1" cy="4211270"/>
          </a:xfrm>
          <a:prstGeom prst="line">
            <a:avLst/>
          </a:prstGeom>
          <a:ln w="25400">
            <a:solidFill>
              <a:srgbClr val="000000"/>
            </a:solidFill>
            <a:miter/>
            <a:tailEnd type="triangle"/>
          </a:ln>
        </p:spPr>
        <p:txBody>
          <a:bodyPr lIns="60959" tIns="60959" rIns="60959" bIns="60959"/>
          <a:lstStyle/>
          <a:p>
            <a:pPr defTabSz="1219200">
              <a:defRPr sz="2400">
                <a:latin typeface="Aptos"/>
                <a:ea typeface="Aptos"/>
                <a:cs typeface="Aptos"/>
                <a:sym typeface="Aptos"/>
              </a:defRPr>
            </a:pPr>
          </a:p>
        </p:txBody>
      </p:sp>
      <p:sp>
        <p:nvSpPr>
          <p:cNvPr id="299" name="Largeur"/>
          <p:cNvSpPr txBox="1"/>
          <p:nvPr/>
        </p:nvSpPr>
        <p:spPr>
          <a:xfrm rot="16200000">
            <a:off x="4488408" y="5542788"/>
            <a:ext cx="1317702" cy="5918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0959" tIns="60959" rIns="60959" bIns="60959">
            <a:spAutoFit/>
          </a:bodyPr>
          <a:lstStyle/>
          <a:p>
            <a:pPr lvl="1" indent="0" defTabSz="1219200">
              <a:lnSpc>
                <a:spcPct val="90000"/>
              </a:lnSpc>
              <a:defRPr sz="2800">
                <a:solidFill>
                  <a:srgbClr val="01AFEF"/>
                </a:solidFill>
                <a:latin typeface="Ogilvy Sans"/>
                <a:ea typeface="Ogilvy Sans"/>
                <a:cs typeface="Ogilvy Sans"/>
                <a:sym typeface="Ogilvy Sans"/>
              </a:defRPr>
            </a:pPr>
            <a:r>
              <a:rPr>
                <a:solidFill>
                  <a:srgbClr val="000000"/>
                </a:solidFill>
              </a:rPr>
              <a:t>Largeur</a:t>
            </a:r>
          </a:p>
        </p:txBody>
      </p:sp>
      <p:sp>
        <p:nvSpPr>
          <p:cNvPr id="300" name="Capacité de traitement des données"/>
          <p:cNvSpPr txBox="1"/>
          <p:nvPr/>
        </p:nvSpPr>
        <p:spPr>
          <a:xfrm rot="16200000">
            <a:off x="2775254" y="5813560"/>
            <a:ext cx="3725470" cy="4267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0959" tIns="60959" rIns="60959" bIns="60959">
            <a:spAutoFit/>
          </a:bodyPr>
          <a:lstStyle/>
          <a:p>
            <a:pPr lvl="1" indent="0" defTabSz="1219200">
              <a:lnSpc>
                <a:spcPct val="90000"/>
              </a:lnSpc>
              <a:defRPr>
                <a:solidFill>
                  <a:srgbClr val="01AFEF"/>
                </a:solidFill>
                <a:latin typeface="Ogilvy Sans"/>
                <a:ea typeface="Ogilvy Sans"/>
                <a:cs typeface="Ogilvy Sans"/>
                <a:sym typeface="Ogilvy Sans"/>
              </a:defRPr>
            </a:pPr>
            <a:r>
              <a:rPr>
                <a:solidFill>
                  <a:srgbClr val="000000"/>
                </a:solidFill>
              </a:rPr>
              <a:t>Capacité de traitement des données</a:t>
            </a:r>
          </a:p>
        </p:txBody>
      </p:sp>
      <p:grpSp>
        <p:nvGrpSpPr>
          <p:cNvPr id="304" name="Grouper"/>
          <p:cNvGrpSpPr/>
          <p:nvPr/>
        </p:nvGrpSpPr>
        <p:grpSpPr>
          <a:xfrm>
            <a:off x="5496508" y="2862018"/>
            <a:ext cx="5037033" cy="974515"/>
            <a:chOff x="0" y="0"/>
            <a:chExt cx="5037031" cy="974513"/>
          </a:xfrm>
        </p:grpSpPr>
        <p:sp>
          <p:nvSpPr>
            <p:cNvPr id="301" name="Ligne"/>
            <p:cNvSpPr/>
            <p:nvPr/>
          </p:nvSpPr>
          <p:spPr>
            <a:xfrm>
              <a:off x="0" y="961813"/>
              <a:ext cx="5037032" cy="1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800000"/>
              <a:tailEnd type="triangle" w="med" len="med"/>
            </a:ln>
            <a:effectLst/>
          </p:spPr>
          <p:txBody>
            <a:bodyPr wrap="square" lIns="60959" tIns="60959" rIns="60959" bIns="60959" numCol="1" anchor="t">
              <a:noAutofit/>
            </a:bodyPr>
            <a:lstStyle/>
            <a:p>
              <a:pPr defTabSz="1219200">
                <a:defRPr sz="2400">
                  <a:latin typeface="Aptos"/>
                  <a:ea typeface="Aptos"/>
                  <a:cs typeface="Aptos"/>
                  <a:sym typeface="Aptos"/>
                </a:defRPr>
              </a:pPr>
            </a:p>
          </p:txBody>
        </p:sp>
        <p:sp>
          <p:nvSpPr>
            <p:cNvPr id="302" name="Profondeur"/>
            <p:cNvSpPr txBox="1"/>
            <p:nvPr/>
          </p:nvSpPr>
          <p:spPr>
            <a:xfrm>
              <a:off x="1692854" y="382693"/>
              <a:ext cx="1858215" cy="59182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60959" tIns="60959" rIns="60959" bIns="60959" numCol="1" anchor="t">
              <a:spAutoFit/>
            </a:bodyPr>
            <a:lstStyle/>
            <a:p>
              <a:pPr lvl="1" indent="0" defTabSz="1219200">
                <a:lnSpc>
                  <a:spcPct val="90000"/>
                </a:lnSpc>
                <a:defRPr sz="2800">
                  <a:solidFill>
                    <a:srgbClr val="01AFEF"/>
                  </a:solidFill>
                  <a:latin typeface="Ogilvy Sans"/>
                  <a:ea typeface="Ogilvy Sans"/>
                  <a:cs typeface="Ogilvy Sans"/>
                  <a:sym typeface="Ogilvy Sans"/>
                </a:defRPr>
              </a:pPr>
              <a:r>
                <a:rPr>
                  <a:solidFill>
                    <a:srgbClr val="000000"/>
                  </a:solidFill>
                </a:rPr>
                <a:t>Profondeur</a:t>
              </a:r>
            </a:p>
          </p:txBody>
        </p:sp>
        <p:sp>
          <p:nvSpPr>
            <p:cNvPr id="303" name="Couches de raisonnement"/>
            <p:cNvSpPr txBox="1"/>
            <p:nvPr/>
          </p:nvSpPr>
          <p:spPr>
            <a:xfrm>
              <a:off x="1220385" y="0"/>
              <a:ext cx="2722145" cy="42672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60959" tIns="60959" rIns="60959" bIns="60959" numCol="1" anchor="t">
              <a:spAutoFit/>
            </a:bodyPr>
            <a:lstStyle/>
            <a:p>
              <a:pPr lvl="1" indent="0" defTabSz="1219200">
                <a:lnSpc>
                  <a:spcPct val="90000"/>
                </a:lnSpc>
                <a:defRPr>
                  <a:solidFill>
                    <a:srgbClr val="01AFEF"/>
                  </a:solidFill>
                  <a:latin typeface="Ogilvy Sans"/>
                  <a:ea typeface="Ogilvy Sans"/>
                  <a:cs typeface="Ogilvy Sans"/>
                  <a:sym typeface="Ogilvy Sans"/>
                </a:defRPr>
              </a:pPr>
              <a:r>
                <a:rPr>
                  <a:solidFill>
                    <a:srgbClr val="000000"/>
                  </a:solidFill>
                </a:rPr>
                <a:t>Couches de raisonnement</a:t>
              </a:r>
            </a:p>
          </p:txBody>
        </p:sp>
      </p:grpSp>
      <p:sp>
        <p:nvSpPr>
          <p:cNvPr id="305" name="Apprentissage profond"/>
          <p:cNvSpPr txBox="1"/>
          <p:nvPr/>
        </p:nvSpPr>
        <p:spPr>
          <a:xfrm>
            <a:off x="818423" y="545156"/>
            <a:ext cx="7815682" cy="1018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5600">
                <a:solidFill>
                  <a:srgbClr val="ED7B58"/>
                </a:solidFill>
                <a:latin typeface="Ogilvy Serif"/>
                <a:ea typeface="Ogilvy Serif"/>
                <a:cs typeface="Ogilvy Serif"/>
                <a:sym typeface="Ogilvy Serif"/>
              </a:defRPr>
            </a:lvl1pPr>
          </a:lstStyle>
          <a:p>
            <a:pPr>
              <a:defRPr>
                <a:solidFill>
                  <a:srgbClr val="101220"/>
                </a:solidFill>
              </a:defRPr>
            </a:pPr>
            <a:r>
              <a:rPr>
                <a:solidFill>
                  <a:srgbClr val="ED7B58"/>
                </a:solidFill>
              </a:rPr>
              <a:t>Apprentissage profond</a:t>
            </a:r>
          </a:p>
        </p:txBody>
      </p:sp>
      <p:pic>
        <p:nvPicPr>
          <p:cNvPr id="306" name="NRZ.png" descr="NRZ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557468" y="4014318"/>
            <a:ext cx="5040996" cy="468214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3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Apprentissage profond"/>
          <p:cNvSpPr txBox="1"/>
          <p:nvPr/>
        </p:nvSpPr>
        <p:spPr>
          <a:xfrm>
            <a:off x="818423" y="545156"/>
            <a:ext cx="7815682" cy="1018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5600">
                <a:solidFill>
                  <a:srgbClr val="ED7B58"/>
                </a:solidFill>
                <a:latin typeface="Ogilvy Serif"/>
                <a:ea typeface="Ogilvy Serif"/>
                <a:cs typeface="Ogilvy Serif"/>
                <a:sym typeface="Ogilvy Serif"/>
              </a:defRPr>
            </a:lvl1pPr>
          </a:lstStyle>
          <a:p>
            <a:pPr>
              <a:defRPr>
                <a:solidFill>
                  <a:srgbClr val="101220"/>
                </a:solidFill>
              </a:defRPr>
            </a:pPr>
            <a:r>
              <a:rPr>
                <a:solidFill>
                  <a:srgbClr val="ED7B58"/>
                </a:solidFill>
              </a:rPr>
              <a:t>Apprentissage profond</a:t>
            </a:r>
          </a:p>
        </p:txBody>
      </p:sp>
      <p:pic>
        <p:nvPicPr>
          <p:cNvPr id="311" name="NRZ.png" descr="NRZ.png"/>
          <p:cNvPicPr>
            <a:picLocks noChangeAspect="1"/>
          </p:cNvPicPr>
          <p:nvPr/>
        </p:nvPicPr>
        <p:blipFill>
          <a:blip r:embed="rId3">
            <a:extLst/>
          </a:blip>
          <a:srcRect l="0" t="0" r="66304" b="65969"/>
          <a:stretch>
            <a:fillRect/>
          </a:stretch>
        </p:blipFill>
        <p:spPr>
          <a:xfrm>
            <a:off x="5557468" y="4014318"/>
            <a:ext cx="1698583" cy="159337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3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Ligne"/>
          <p:cNvSpPr/>
          <p:nvPr/>
        </p:nvSpPr>
        <p:spPr>
          <a:xfrm flipH="1">
            <a:off x="5496509" y="3823832"/>
            <a:ext cx="1" cy="4211270"/>
          </a:xfrm>
          <a:prstGeom prst="line">
            <a:avLst/>
          </a:prstGeom>
          <a:ln w="25400">
            <a:solidFill>
              <a:srgbClr val="000000"/>
            </a:solidFill>
            <a:miter/>
            <a:tailEnd type="triangle"/>
          </a:ln>
        </p:spPr>
        <p:txBody>
          <a:bodyPr lIns="60959" tIns="60959" rIns="60959" bIns="60959"/>
          <a:lstStyle/>
          <a:p>
            <a:pPr defTabSz="1219200">
              <a:defRPr sz="2400">
                <a:latin typeface="Aptos"/>
                <a:ea typeface="Aptos"/>
                <a:cs typeface="Aptos"/>
                <a:sym typeface="Aptos"/>
              </a:defRPr>
            </a:pPr>
          </a:p>
        </p:txBody>
      </p:sp>
      <p:sp>
        <p:nvSpPr>
          <p:cNvPr id="316" name="Largeur"/>
          <p:cNvSpPr txBox="1"/>
          <p:nvPr/>
        </p:nvSpPr>
        <p:spPr>
          <a:xfrm rot="16200000">
            <a:off x="4488408" y="5542788"/>
            <a:ext cx="1317702" cy="5918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0959" tIns="60959" rIns="60959" bIns="60959">
            <a:spAutoFit/>
          </a:bodyPr>
          <a:lstStyle/>
          <a:p>
            <a:pPr lvl="1" indent="0" defTabSz="1219200">
              <a:lnSpc>
                <a:spcPct val="90000"/>
              </a:lnSpc>
              <a:defRPr sz="2800">
                <a:solidFill>
                  <a:srgbClr val="01AFEF"/>
                </a:solidFill>
                <a:latin typeface="Ogilvy Sans"/>
                <a:ea typeface="Ogilvy Sans"/>
                <a:cs typeface="Ogilvy Sans"/>
                <a:sym typeface="Ogilvy Sans"/>
              </a:defRPr>
            </a:pPr>
            <a:r>
              <a:rPr>
                <a:solidFill>
                  <a:srgbClr val="000000"/>
                </a:solidFill>
              </a:rPr>
              <a:t>Largeur</a:t>
            </a:r>
          </a:p>
        </p:txBody>
      </p:sp>
      <p:sp>
        <p:nvSpPr>
          <p:cNvPr id="317" name="Capacité de traitement des données"/>
          <p:cNvSpPr txBox="1"/>
          <p:nvPr/>
        </p:nvSpPr>
        <p:spPr>
          <a:xfrm rot="16200000">
            <a:off x="2775254" y="5813560"/>
            <a:ext cx="3725470" cy="4267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0959" tIns="60959" rIns="60959" bIns="60959">
            <a:spAutoFit/>
          </a:bodyPr>
          <a:lstStyle/>
          <a:p>
            <a:pPr lvl="1" indent="0" defTabSz="1219200">
              <a:lnSpc>
                <a:spcPct val="90000"/>
              </a:lnSpc>
              <a:defRPr>
                <a:solidFill>
                  <a:srgbClr val="01AFEF"/>
                </a:solidFill>
                <a:latin typeface="Ogilvy Sans"/>
                <a:ea typeface="Ogilvy Sans"/>
                <a:cs typeface="Ogilvy Sans"/>
                <a:sym typeface="Ogilvy Sans"/>
              </a:defRPr>
            </a:pPr>
            <a:r>
              <a:rPr>
                <a:solidFill>
                  <a:srgbClr val="000000"/>
                </a:solidFill>
              </a:rPr>
              <a:t>Capacité de traitement des données</a:t>
            </a:r>
          </a:p>
        </p:txBody>
      </p:sp>
      <p:sp>
        <p:nvSpPr>
          <p:cNvPr id="318" name="Apprentissage profond"/>
          <p:cNvSpPr txBox="1"/>
          <p:nvPr/>
        </p:nvSpPr>
        <p:spPr>
          <a:xfrm>
            <a:off x="818423" y="545156"/>
            <a:ext cx="7815682" cy="1018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5600">
                <a:solidFill>
                  <a:srgbClr val="ED7B58"/>
                </a:solidFill>
                <a:latin typeface="Ogilvy Serif"/>
                <a:ea typeface="Ogilvy Serif"/>
                <a:cs typeface="Ogilvy Serif"/>
                <a:sym typeface="Ogilvy Serif"/>
              </a:defRPr>
            </a:lvl1pPr>
          </a:lstStyle>
          <a:p>
            <a:pPr>
              <a:defRPr>
                <a:solidFill>
                  <a:srgbClr val="101220"/>
                </a:solidFill>
              </a:defRPr>
            </a:pPr>
            <a:r>
              <a:rPr>
                <a:solidFill>
                  <a:srgbClr val="ED7B58"/>
                </a:solidFill>
              </a:rPr>
              <a:t>Apprentissage profond</a:t>
            </a:r>
          </a:p>
        </p:txBody>
      </p:sp>
      <p:pic>
        <p:nvPicPr>
          <p:cNvPr id="319" name="NRZ.png" descr="NRZ.png"/>
          <p:cNvPicPr>
            <a:picLocks noChangeAspect="1"/>
          </p:cNvPicPr>
          <p:nvPr/>
        </p:nvPicPr>
        <p:blipFill>
          <a:blip r:embed="rId3">
            <a:extLst/>
          </a:blip>
          <a:srcRect l="0" t="0" r="66304" b="65969"/>
          <a:stretch>
            <a:fillRect/>
          </a:stretch>
        </p:blipFill>
        <p:spPr>
          <a:xfrm>
            <a:off x="5557468" y="4014318"/>
            <a:ext cx="1698583" cy="159337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3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Ligne"/>
          <p:cNvSpPr/>
          <p:nvPr/>
        </p:nvSpPr>
        <p:spPr>
          <a:xfrm flipH="1">
            <a:off x="5496509" y="3823832"/>
            <a:ext cx="1" cy="4211270"/>
          </a:xfrm>
          <a:prstGeom prst="line">
            <a:avLst/>
          </a:prstGeom>
          <a:ln w="25400">
            <a:solidFill>
              <a:srgbClr val="000000"/>
            </a:solidFill>
            <a:miter/>
            <a:tailEnd type="triangle"/>
          </a:ln>
        </p:spPr>
        <p:txBody>
          <a:bodyPr lIns="60959" tIns="60959" rIns="60959" bIns="60959"/>
          <a:lstStyle/>
          <a:p>
            <a:pPr defTabSz="1219200">
              <a:defRPr sz="2400">
                <a:latin typeface="Aptos"/>
                <a:ea typeface="Aptos"/>
                <a:cs typeface="Aptos"/>
                <a:sym typeface="Aptos"/>
              </a:defRPr>
            </a:pPr>
          </a:p>
        </p:txBody>
      </p:sp>
      <p:sp>
        <p:nvSpPr>
          <p:cNvPr id="324" name="Largeur"/>
          <p:cNvSpPr txBox="1"/>
          <p:nvPr/>
        </p:nvSpPr>
        <p:spPr>
          <a:xfrm rot="16200000">
            <a:off x="4488408" y="5542788"/>
            <a:ext cx="1317702" cy="5918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0959" tIns="60959" rIns="60959" bIns="60959">
            <a:spAutoFit/>
          </a:bodyPr>
          <a:lstStyle/>
          <a:p>
            <a:pPr lvl="1" indent="0" defTabSz="1219200">
              <a:lnSpc>
                <a:spcPct val="90000"/>
              </a:lnSpc>
              <a:defRPr sz="2800">
                <a:solidFill>
                  <a:srgbClr val="01AFEF"/>
                </a:solidFill>
                <a:latin typeface="Ogilvy Sans"/>
                <a:ea typeface="Ogilvy Sans"/>
                <a:cs typeface="Ogilvy Sans"/>
                <a:sym typeface="Ogilvy Sans"/>
              </a:defRPr>
            </a:pPr>
            <a:r>
              <a:rPr>
                <a:solidFill>
                  <a:srgbClr val="000000"/>
                </a:solidFill>
              </a:rPr>
              <a:t>Largeur</a:t>
            </a:r>
          </a:p>
        </p:txBody>
      </p:sp>
      <p:sp>
        <p:nvSpPr>
          <p:cNvPr id="325" name="Capacité de traitement des données"/>
          <p:cNvSpPr txBox="1"/>
          <p:nvPr/>
        </p:nvSpPr>
        <p:spPr>
          <a:xfrm rot="16200000">
            <a:off x="2775254" y="5813560"/>
            <a:ext cx="3725470" cy="4267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0959" tIns="60959" rIns="60959" bIns="60959">
            <a:spAutoFit/>
          </a:bodyPr>
          <a:lstStyle/>
          <a:p>
            <a:pPr lvl="1" indent="0" defTabSz="1219200">
              <a:lnSpc>
                <a:spcPct val="90000"/>
              </a:lnSpc>
              <a:defRPr>
                <a:solidFill>
                  <a:srgbClr val="01AFEF"/>
                </a:solidFill>
                <a:latin typeface="Ogilvy Sans"/>
                <a:ea typeface="Ogilvy Sans"/>
                <a:cs typeface="Ogilvy Sans"/>
                <a:sym typeface="Ogilvy Sans"/>
              </a:defRPr>
            </a:pPr>
            <a:r>
              <a:rPr>
                <a:solidFill>
                  <a:srgbClr val="000000"/>
                </a:solidFill>
              </a:rPr>
              <a:t>Capacité de traitement des données</a:t>
            </a:r>
          </a:p>
        </p:txBody>
      </p:sp>
      <p:sp>
        <p:nvSpPr>
          <p:cNvPr id="326" name="Apprentissage profond"/>
          <p:cNvSpPr txBox="1"/>
          <p:nvPr/>
        </p:nvSpPr>
        <p:spPr>
          <a:xfrm>
            <a:off x="818423" y="545156"/>
            <a:ext cx="7815682" cy="1018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5600">
                <a:solidFill>
                  <a:srgbClr val="ED7B58"/>
                </a:solidFill>
                <a:latin typeface="Ogilvy Serif"/>
                <a:ea typeface="Ogilvy Serif"/>
                <a:cs typeface="Ogilvy Serif"/>
                <a:sym typeface="Ogilvy Serif"/>
              </a:defRPr>
            </a:lvl1pPr>
          </a:lstStyle>
          <a:p>
            <a:pPr>
              <a:defRPr>
                <a:solidFill>
                  <a:srgbClr val="101220"/>
                </a:solidFill>
              </a:defRPr>
            </a:pPr>
            <a:r>
              <a:rPr>
                <a:solidFill>
                  <a:srgbClr val="ED7B58"/>
                </a:solidFill>
              </a:rPr>
              <a:t>Apprentissage profond</a:t>
            </a:r>
          </a:p>
        </p:txBody>
      </p:sp>
      <p:pic>
        <p:nvPicPr>
          <p:cNvPr id="327" name="NRZ.png" descr="NRZ.png"/>
          <p:cNvPicPr>
            <a:picLocks noChangeAspect="1"/>
          </p:cNvPicPr>
          <p:nvPr/>
        </p:nvPicPr>
        <p:blipFill>
          <a:blip r:embed="rId3">
            <a:extLst/>
          </a:blip>
          <a:srcRect l="0" t="0" r="66304" b="12223"/>
          <a:stretch>
            <a:fillRect/>
          </a:stretch>
        </p:blipFill>
        <p:spPr>
          <a:xfrm>
            <a:off x="5557468" y="4014318"/>
            <a:ext cx="1698583" cy="410984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3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Ligne"/>
          <p:cNvSpPr/>
          <p:nvPr/>
        </p:nvSpPr>
        <p:spPr>
          <a:xfrm flipH="1">
            <a:off x="5496509" y="3823832"/>
            <a:ext cx="1" cy="4211270"/>
          </a:xfrm>
          <a:prstGeom prst="line">
            <a:avLst/>
          </a:prstGeom>
          <a:ln w="25400">
            <a:solidFill>
              <a:srgbClr val="000000"/>
            </a:solidFill>
            <a:miter/>
            <a:tailEnd type="triangle"/>
          </a:ln>
        </p:spPr>
        <p:txBody>
          <a:bodyPr lIns="60959" tIns="60959" rIns="60959" bIns="60959"/>
          <a:lstStyle/>
          <a:p>
            <a:pPr defTabSz="1219200">
              <a:defRPr sz="2400">
                <a:latin typeface="Aptos"/>
                <a:ea typeface="Aptos"/>
                <a:cs typeface="Aptos"/>
                <a:sym typeface="Aptos"/>
              </a:defRPr>
            </a:pPr>
          </a:p>
        </p:txBody>
      </p:sp>
      <p:sp>
        <p:nvSpPr>
          <p:cNvPr id="332" name="Largeur"/>
          <p:cNvSpPr txBox="1"/>
          <p:nvPr/>
        </p:nvSpPr>
        <p:spPr>
          <a:xfrm rot="16200000">
            <a:off x="4488408" y="5542788"/>
            <a:ext cx="1317702" cy="5918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0959" tIns="60959" rIns="60959" bIns="60959">
            <a:spAutoFit/>
          </a:bodyPr>
          <a:lstStyle/>
          <a:p>
            <a:pPr lvl="1" indent="0" defTabSz="1219200">
              <a:lnSpc>
                <a:spcPct val="90000"/>
              </a:lnSpc>
              <a:defRPr sz="2800">
                <a:solidFill>
                  <a:srgbClr val="01AFEF"/>
                </a:solidFill>
                <a:latin typeface="Ogilvy Sans"/>
                <a:ea typeface="Ogilvy Sans"/>
                <a:cs typeface="Ogilvy Sans"/>
                <a:sym typeface="Ogilvy Sans"/>
              </a:defRPr>
            </a:pPr>
            <a:r>
              <a:rPr>
                <a:solidFill>
                  <a:srgbClr val="000000"/>
                </a:solidFill>
              </a:rPr>
              <a:t>Largeur</a:t>
            </a:r>
          </a:p>
        </p:txBody>
      </p:sp>
      <p:sp>
        <p:nvSpPr>
          <p:cNvPr id="333" name="Capacité de traitement des données"/>
          <p:cNvSpPr txBox="1"/>
          <p:nvPr/>
        </p:nvSpPr>
        <p:spPr>
          <a:xfrm rot="16200000">
            <a:off x="2775254" y="5813560"/>
            <a:ext cx="3725470" cy="4267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0959" tIns="60959" rIns="60959" bIns="60959">
            <a:spAutoFit/>
          </a:bodyPr>
          <a:lstStyle/>
          <a:p>
            <a:pPr lvl="1" indent="0" defTabSz="1219200">
              <a:lnSpc>
                <a:spcPct val="90000"/>
              </a:lnSpc>
              <a:defRPr>
                <a:solidFill>
                  <a:srgbClr val="01AFEF"/>
                </a:solidFill>
                <a:latin typeface="Ogilvy Sans"/>
                <a:ea typeface="Ogilvy Sans"/>
                <a:cs typeface="Ogilvy Sans"/>
                <a:sym typeface="Ogilvy Sans"/>
              </a:defRPr>
            </a:pPr>
            <a:r>
              <a:rPr>
                <a:solidFill>
                  <a:srgbClr val="000000"/>
                </a:solidFill>
              </a:rPr>
              <a:t>Capacité de traitement des données</a:t>
            </a:r>
          </a:p>
        </p:txBody>
      </p:sp>
      <p:sp>
        <p:nvSpPr>
          <p:cNvPr id="334" name="Apprentissage profond"/>
          <p:cNvSpPr txBox="1"/>
          <p:nvPr/>
        </p:nvSpPr>
        <p:spPr>
          <a:xfrm>
            <a:off x="818423" y="545156"/>
            <a:ext cx="7815682" cy="1018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5600">
                <a:solidFill>
                  <a:srgbClr val="ED7B58"/>
                </a:solidFill>
                <a:latin typeface="Ogilvy Serif"/>
                <a:ea typeface="Ogilvy Serif"/>
                <a:cs typeface="Ogilvy Serif"/>
                <a:sym typeface="Ogilvy Serif"/>
              </a:defRPr>
            </a:lvl1pPr>
          </a:lstStyle>
          <a:p>
            <a:pPr>
              <a:defRPr>
                <a:solidFill>
                  <a:srgbClr val="101220"/>
                </a:solidFill>
              </a:defRPr>
            </a:pPr>
            <a:r>
              <a:rPr>
                <a:solidFill>
                  <a:srgbClr val="ED7B58"/>
                </a:solidFill>
              </a:rPr>
              <a:t>Apprentissage profond</a:t>
            </a:r>
          </a:p>
        </p:txBody>
      </p:sp>
      <p:pic>
        <p:nvPicPr>
          <p:cNvPr id="335" name="NRZ.png" descr="NRZ.png"/>
          <p:cNvPicPr>
            <a:picLocks noChangeAspect="1"/>
          </p:cNvPicPr>
          <p:nvPr/>
        </p:nvPicPr>
        <p:blipFill>
          <a:blip r:embed="rId3">
            <a:extLst/>
          </a:blip>
          <a:srcRect l="0" t="0" r="66304" b="12223"/>
          <a:stretch>
            <a:fillRect/>
          </a:stretch>
        </p:blipFill>
        <p:spPr>
          <a:xfrm>
            <a:off x="5557468" y="4014318"/>
            <a:ext cx="1698583" cy="4109842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39" name="Grouper"/>
          <p:cNvGrpSpPr/>
          <p:nvPr/>
        </p:nvGrpSpPr>
        <p:grpSpPr>
          <a:xfrm>
            <a:off x="5496508" y="2862018"/>
            <a:ext cx="5037033" cy="974515"/>
            <a:chOff x="0" y="0"/>
            <a:chExt cx="5037031" cy="974513"/>
          </a:xfrm>
        </p:grpSpPr>
        <p:sp>
          <p:nvSpPr>
            <p:cNvPr id="336" name="Ligne"/>
            <p:cNvSpPr/>
            <p:nvPr/>
          </p:nvSpPr>
          <p:spPr>
            <a:xfrm>
              <a:off x="0" y="961813"/>
              <a:ext cx="5037032" cy="1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800000"/>
              <a:tailEnd type="triangle" w="med" len="med"/>
            </a:ln>
            <a:effectLst/>
          </p:spPr>
          <p:txBody>
            <a:bodyPr wrap="square" lIns="60959" tIns="60959" rIns="60959" bIns="60959" numCol="1" anchor="t">
              <a:noAutofit/>
            </a:bodyPr>
            <a:lstStyle/>
            <a:p>
              <a:pPr defTabSz="1219200">
                <a:defRPr sz="2400">
                  <a:latin typeface="Aptos"/>
                  <a:ea typeface="Aptos"/>
                  <a:cs typeface="Aptos"/>
                  <a:sym typeface="Aptos"/>
                </a:defRPr>
              </a:pPr>
            </a:p>
          </p:txBody>
        </p:sp>
        <p:sp>
          <p:nvSpPr>
            <p:cNvPr id="337" name="Profondeur"/>
            <p:cNvSpPr txBox="1"/>
            <p:nvPr/>
          </p:nvSpPr>
          <p:spPr>
            <a:xfrm>
              <a:off x="1692854" y="382693"/>
              <a:ext cx="1858215" cy="59182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60959" tIns="60959" rIns="60959" bIns="60959" numCol="1" anchor="t">
              <a:spAutoFit/>
            </a:bodyPr>
            <a:lstStyle/>
            <a:p>
              <a:pPr lvl="1" indent="0" defTabSz="1219200">
                <a:lnSpc>
                  <a:spcPct val="90000"/>
                </a:lnSpc>
                <a:defRPr sz="2800">
                  <a:solidFill>
                    <a:srgbClr val="01AFEF"/>
                  </a:solidFill>
                  <a:latin typeface="Ogilvy Sans"/>
                  <a:ea typeface="Ogilvy Sans"/>
                  <a:cs typeface="Ogilvy Sans"/>
                  <a:sym typeface="Ogilvy Sans"/>
                </a:defRPr>
              </a:pPr>
              <a:r>
                <a:rPr>
                  <a:solidFill>
                    <a:srgbClr val="000000"/>
                  </a:solidFill>
                </a:rPr>
                <a:t>Profondeur</a:t>
              </a:r>
            </a:p>
          </p:txBody>
        </p:sp>
        <p:sp>
          <p:nvSpPr>
            <p:cNvPr id="338" name="Couches de raisonnement"/>
            <p:cNvSpPr txBox="1"/>
            <p:nvPr/>
          </p:nvSpPr>
          <p:spPr>
            <a:xfrm>
              <a:off x="1220385" y="0"/>
              <a:ext cx="2722145" cy="42672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60959" tIns="60959" rIns="60959" bIns="60959" numCol="1" anchor="t">
              <a:spAutoFit/>
            </a:bodyPr>
            <a:lstStyle/>
            <a:p>
              <a:pPr lvl="1" indent="0" defTabSz="1219200">
                <a:lnSpc>
                  <a:spcPct val="90000"/>
                </a:lnSpc>
                <a:defRPr>
                  <a:solidFill>
                    <a:srgbClr val="01AFEF"/>
                  </a:solidFill>
                  <a:latin typeface="Ogilvy Sans"/>
                  <a:ea typeface="Ogilvy Sans"/>
                  <a:cs typeface="Ogilvy Sans"/>
                  <a:sym typeface="Ogilvy Sans"/>
                </a:defRPr>
              </a:pPr>
              <a:r>
                <a:rPr>
                  <a:solidFill>
                    <a:srgbClr val="000000"/>
                  </a:solidFill>
                </a:rPr>
                <a:t>Couches de raisonnement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3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1. Le tsunami IA"/>
          <p:cNvSpPr txBox="1"/>
          <p:nvPr/>
        </p:nvSpPr>
        <p:spPr>
          <a:xfrm>
            <a:off x="789561" y="4062729"/>
            <a:ext cx="10954221" cy="1018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b="1" sz="5600">
                <a:solidFill>
                  <a:srgbClr val="101220"/>
                </a:solidFill>
                <a:latin typeface="Ogilvy Serif"/>
                <a:ea typeface="Ogilvy Serif"/>
                <a:cs typeface="Ogilvy Serif"/>
                <a:sym typeface="Ogilvy Serif"/>
              </a:defRPr>
            </a:pPr>
            <a:r>
              <a:rPr>
                <a:solidFill>
                  <a:srgbClr val="EE7A57"/>
                </a:solidFill>
              </a:rPr>
              <a:t>1. </a:t>
            </a:r>
            <a:r>
              <a:t>Le tsunami IA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3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Ligne"/>
          <p:cNvSpPr/>
          <p:nvPr/>
        </p:nvSpPr>
        <p:spPr>
          <a:xfrm flipH="1">
            <a:off x="5496509" y="3823832"/>
            <a:ext cx="1" cy="4211270"/>
          </a:xfrm>
          <a:prstGeom prst="line">
            <a:avLst/>
          </a:prstGeom>
          <a:ln w="25400">
            <a:solidFill>
              <a:srgbClr val="000000"/>
            </a:solidFill>
            <a:miter/>
            <a:tailEnd type="triangle"/>
          </a:ln>
        </p:spPr>
        <p:txBody>
          <a:bodyPr lIns="60959" tIns="60959" rIns="60959" bIns="60959"/>
          <a:lstStyle/>
          <a:p>
            <a:pPr defTabSz="1219200">
              <a:defRPr sz="2400">
                <a:latin typeface="Aptos"/>
                <a:ea typeface="Aptos"/>
                <a:cs typeface="Aptos"/>
                <a:sym typeface="Aptos"/>
              </a:defRPr>
            </a:pPr>
          </a:p>
        </p:txBody>
      </p:sp>
      <p:sp>
        <p:nvSpPr>
          <p:cNvPr id="344" name="Largeur"/>
          <p:cNvSpPr txBox="1"/>
          <p:nvPr/>
        </p:nvSpPr>
        <p:spPr>
          <a:xfrm rot="16200000">
            <a:off x="4488408" y="5542788"/>
            <a:ext cx="1317702" cy="5918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0959" tIns="60959" rIns="60959" bIns="60959">
            <a:spAutoFit/>
          </a:bodyPr>
          <a:lstStyle/>
          <a:p>
            <a:pPr lvl="1" indent="0" defTabSz="1219200">
              <a:lnSpc>
                <a:spcPct val="90000"/>
              </a:lnSpc>
              <a:defRPr sz="2800">
                <a:solidFill>
                  <a:srgbClr val="01AFEF"/>
                </a:solidFill>
                <a:latin typeface="Ogilvy Sans"/>
                <a:ea typeface="Ogilvy Sans"/>
                <a:cs typeface="Ogilvy Sans"/>
                <a:sym typeface="Ogilvy Sans"/>
              </a:defRPr>
            </a:pPr>
            <a:r>
              <a:rPr>
                <a:solidFill>
                  <a:srgbClr val="000000"/>
                </a:solidFill>
              </a:rPr>
              <a:t>Largeur</a:t>
            </a:r>
          </a:p>
        </p:txBody>
      </p:sp>
      <p:sp>
        <p:nvSpPr>
          <p:cNvPr id="345" name="Capacité de traitement des données"/>
          <p:cNvSpPr txBox="1"/>
          <p:nvPr/>
        </p:nvSpPr>
        <p:spPr>
          <a:xfrm rot="16200000">
            <a:off x="2775254" y="5813560"/>
            <a:ext cx="3725470" cy="4267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0959" tIns="60959" rIns="60959" bIns="60959">
            <a:spAutoFit/>
          </a:bodyPr>
          <a:lstStyle/>
          <a:p>
            <a:pPr lvl="1" indent="0" defTabSz="1219200">
              <a:lnSpc>
                <a:spcPct val="90000"/>
              </a:lnSpc>
              <a:defRPr>
                <a:solidFill>
                  <a:srgbClr val="01AFEF"/>
                </a:solidFill>
                <a:latin typeface="Ogilvy Sans"/>
                <a:ea typeface="Ogilvy Sans"/>
                <a:cs typeface="Ogilvy Sans"/>
                <a:sym typeface="Ogilvy Sans"/>
              </a:defRPr>
            </a:pPr>
            <a:r>
              <a:rPr>
                <a:solidFill>
                  <a:srgbClr val="000000"/>
                </a:solidFill>
              </a:rPr>
              <a:t>Capacité de traitement des données</a:t>
            </a:r>
          </a:p>
        </p:txBody>
      </p:sp>
      <p:sp>
        <p:nvSpPr>
          <p:cNvPr id="346" name="Apprentissage profond"/>
          <p:cNvSpPr txBox="1"/>
          <p:nvPr/>
        </p:nvSpPr>
        <p:spPr>
          <a:xfrm>
            <a:off x="818423" y="545156"/>
            <a:ext cx="7815682" cy="1018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5600">
                <a:solidFill>
                  <a:srgbClr val="ED7B58"/>
                </a:solidFill>
                <a:latin typeface="Ogilvy Serif"/>
                <a:ea typeface="Ogilvy Serif"/>
                <a:cs typeface="Ogilvy Serif"/>
                <a:sym typeface="Ogilvy Serif"/>
              </a:defRPr>
            </a:lvl1pPr>
          </a:lstStyle>
          <a:p>
            <a:pPr>
              <a:defRPr>
                <a:solidFill>
                  <a:srgbClr val="101220"/>
                </a:solidFill>
              </a:defRPr>
            </a:pPr>
            <a:r>
              <a:rPr>
                <a:solidFill>
                  <a:srgbClr val="ED7B58"/>
                </a:solidFill>
              </a:rPr>
              <a:t>Apprentissage profond</a:t>
            </a:r>
          </a:p>
        </p:txBody>
      </p:sp>
      <p:pic>
        <p:nvPicPr>
          <p:cNvPr id="347" name="NRZ.png" descr="NRZ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12223"/>
          <a:stretch>
            <a:fillRect/>
          </a:stretch>
        </p:blipFill>
        <p:spPr>
          <a:xfrm>
            <a:off x="5557468" y="4014318"/>
            <a:ext cx="5040996" cy="4109842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51" name="Grouper"/>
          <p:cNvGrpSpPr/>
          <p:nvPr/>
        </p:nvGrpSpPr>
        <p:grpSpPr>
          <a:xfrm>
            <a:off x="5496508" y="2862018"/>
            <a:ext cx="5037033" cy="974515"/>
            <a:chOff x="0" y="0"/>
            <a:chExt cx="5037031" cy="974513"/>
          </a:xfrm>
        </p:grpSpPr>
        <p:sp>
          <p:nvSpPr>
            <p:cNvPr id="348" name="Ligne"/>
            <p:cNvSpPr/>
            <p:nvPr/>
          </p:nvSpPr>
          <p:spPr>
            <a:xfrm>
              <a:off x="0" y="961813"/>
              <a:ext cx="5037032" cy="1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800000"/>
              <a:tailEnd type="triangle" w="med" len="med"/>
            </a:ln>
            <a:effectLst/>
          </p:spPr>
          <p:txBody>
            <a:bodyPr wrap="square" lIns="60959" tIns="60959" rIns="60959" bIns="60959" numCol="1" anchor="t">
              <a:noAutofit/>
            </a:bodyPr>
            <a:lstStyle/>
            <a:p>
              <a:pPr defTabSz="1219200">
                <a:defRPr sz="2400">
                  <a:latin typeface="Aptos"/>
                  <a:ea typeface="Aptos"/>
                  <a:cs typeface="Aptos"/>
                  <a:sym typeface="Aptos"/>
                </a:defRPr>
              </a:pPr>
            </a:p>
          </p:txBody>
        </p:sp>
        <p:sp>
          <p:nvSpPr>
            <p:cNvPr id="349" name="Profondeur"/>
            <p:cNvSpPr txBox="1"/>
            <p:nvPr/>
          </p:nvSpPr>
          <p:spPr>
            <a:xfrm>
              <a:off x="1692854" y="382693"/>
              <a:ext cx="1858215" cy="59182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60959" tIns="60959" rIns="60959" bIns="60959" numCol="1" anchor="t">
              <a:spAutoFit/>
            </a:bodyPr>
            <a:lstStyle/>
            <a:p>
              <a:pPr lvl="1" indent="0" defTabSz="1219200">
                <a:lnSpc>
                  <a:spcPct val="90000"/>
                </a:lnSpc>
                <a:defRPr sz="2800">
                  <a:solidFill>
                    <a:srgbClr val="01AFEF"/>
                  </a:solidFill>
                  <a:latin typeface="Ogilvy Sans"/>
                  <a:ea typeface="Ogilvy Sans"/>
                  <a:cs typeface="Ogilvy Sans"/>
                  <a:sym typeface="Ogilvy Sans"/>
                </a:defRPr>
              </a:pPr>
              <a:r>
                <a:rPr>
                  <a:solidFill>
                    <a:srgbClr val="000000"/>
                  </a:solidFill>
                </a:rPr>
                <a:t>Profondeur</a:t>
              </a:r>
            </a:p>
          </p:txBody>
        </p:sp>
        <p:sp>
          <p:nvSpPr>
            <p:cNvPr id="350" name="Couches de raisonnement"/>
            <p:cNvSpPr txBox="1"/>
            <p:nvPr/>
          </p:nvSpPr>
          <p:spPr>
            <a:xfrm>
              <a:off x="1220385" y="0"/>
              <a:ext cx="2722145" cy="42672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60959" tIns="60959" rIns="60959" bIns="60959" numCol="1" anchor="t">
              <a:spAutoFit/>
            </a:bodyPr>
            <a:lstStyle/>
            <a:p>
              <a:pPr lvl="1" indent="0" defTabSz="1219200">
                <a:lnSpc>
                  <a:spcPct val="90000"/>
                </a:lnSpc>
                <a:defRPr>
                  <a:solidFill>
                    <a:srgbClr val="01AFEF"/>
                  </a:solidFill>
                  <a:latin typeface="Ogilvy Sans"/>
                  <a:ea typeface="Ogilvy Sans"/>
                  <a:cs typeface="Ogilvy Sans"/>
                  <a:sym typeface="Ogilvy Sans"/>
                </a:defRPr>
              </a:pPr>
              <a:r>
                <a:rPr>
                  <a:solidFill>
                    <a:srgbClr val="000000"/>
                  </a:solidFill>
                </a:rPr>
                <a:t>Couches de raisonnement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EFB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5" name="vidéo-collée.png" descr="vidéo-collée.png"/>
          <p:cNvPicPr>
            <a:picLocks noChangeAspect="1"/>
          </p:cNvPicPr>
          <p:nvPr/>
        </p:nvPicPr>
        <p:blipFill>
          <a:blip r:embed="rId3">
            <a:extLst/>
          </a:blip>
          <a:srcRect l="0" t="18926" r="15855" b="16795"/>
          <a:stretch>
            <a:fillRect/>
          </a:stretch>
        </p:blipFill>
        <p:spPr>
          <a:xfrm>
            <a:off x="4229787" y="2996470"/>
            <a:ext cx="7675895" cy="3909085"/>
          </a:xfrm>
          <a:prstGeom prst="rect">
            <a:avLst/>
          </a:prstGeom>
          <a:ln w="12700">
            <a:miter lim="400000"/>
          </a:ln>
        </p:spPr>
      </p:pic>
      <p:sp>
        <p:nvSpPr>
          <p:cNvPr id="356" name="Rectangle"/>
          <p:cNvSpPr/>
          <p:nvPr/>
        </p:nvSpPr>
        <p:spPr>
          <a:xfrm>
            <a:off x="10796445" y="4736809"/>
            <a:ext cx="2555647" cy="485732"/>
          </a:xfrm>
          <a:prstGeom prst="rect">
            <a:avLst/>
          </a:prstGeom>
          <a:solidFill>
            <a:srgbClr val="F9F9F9"/>
          </a:solidFill>
          <a:ln w="12700">
            <a:miter lim="400000"/>
          </a:ln>
        </p:spPr>
        <p:txBody>
          <a:bodyPr lIns="60959" tIns="60959" rIns="60959" bIns="60959" anchor="ctr"/>
          <a:lstStyle/>
          <a:p>
            <a:pPr defTabSz="1219200">
              <a:defRPr sz="2400">
                <a:latin typeface="Aptos"/>
                <a:ea typeface="Aptos"/>
                <a:cs typeface="Aptos"/>
                <a:sym typeface="Aptos"/>
              </a:defRPr>
            </a:pPr>
          </a:p>
        </p:txBody>
      </p:sp>
      <p:sp>
        <p:nvSpPr>
          <p:cNvPr id="357" name="Chien"/>
          <p:cNvSpPr txBox="1"/>
          <p:nvPr/>
        </p:nvSpPr>
        <p:spPr>
          <a:xfrm>
            <a:off x="11853351" y="4184775"/>
            <a:ext cx="1043179" cy="5918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0959" tIns="60959" rIns="60959" bIns="60959">
            <a:spAutoFit/>
          </a:bodyPr>
          <a:lstStyle/>
          <a:p>
            <a:pPr lvl="1" indent="0" defTabSz="1219200">
              <a:lnSpc>
                <a:spcPct val="90000"/>
              </a:lnSpc>
              <a:defRPr sz="2800">
                <a:solidFill>
                  <a:srgbClr val="01AFEF"/>
                </a:solidFill>
                <a:latin typeface="Ogilvy Sans"/>
                <a:ea typeface="Ogilvy Sans"/>
                <a:cs typeface="Ogilvy Sans"/>
                <a:sym typeface="Ogilvy Sans"/>
              </a:defRPr>
            </a:pPr>
            <a:r>
              <a:rPr>
                <a:solidFill>
                  <a:srgbClr val="000000"/>
                </a:solidFill>
              </a:rPr>
              <a:t>Chien</a:t>
            </a:r>
          </a:p>
        </p:txBody>
      </p:sp>
      <p:sp>
        <p:nvSpPr>
          <p:cNvPr id="358" name="Chien"/>
          <p:cNvSpPr txBox="1"/>
          <p:nvPr/>
        </p:nvSpPr>
        <p:spPr>
          <a:xfrm>
            <a:off x="10796445" y="4740914"/>
            <a:ext cx="1043179" cy="5918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0959" tIns="60959" rIns="60959" bIns="60959">
            <a:spAutoFit/>
          </a:bodyPr>
          <a:lstStyle/>
          <a:p>
            <a:pPr lvl="1" indent="0" defTabSz="1219200">
              <a:lnSpc>
                <a:spcPct val="90000"/>
              </a:lnSpc>
              <a:defRPr strike="sngStrike" sz="2800">
                <a:solidFill>
                  <a:srgbClr val="01AFEF"/>
                </a:solidFill>
                <a:latin typeface="Ogilvy Sans"/>
                <a:ea typeface="Ogilvy Sans"/>
                <a:cs typeface="Ogilvy Sans"/>
                <a:sym typeface="Ogilvy Sans"/>
              </a:defRPr>
            </a:pPr>
            <a:r>
              <a:rPr>
                <a:solidFill>
                  <a:srgbClr val="000000"/>
                </a:solidFill>
              </a:rPr>
              <a:t>Chien</a:t>
            </a:r>
          </a:p>
        </p:txBody>
      </p:sp>
      <p:sp>
        <p:nvSpPr>
          <p:cNvPr id="359" name="Apprentissage profond"/>
          <p:cNvSpPr txBox="1"/>
          <p:nvPr/>
        </p:nvSpPr>
        <p:spPr>
          <a:xfrm>
            <a:off x="818423" y="545156"/>
            <a:ext cx="7815682" cy="1018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5600">
                <a:solidFill>
                  <a:srgbClr val="ED7B58"/>
                </a:solidFill>
                <a:latin typeface="Ogilvy Serif"/>
                <a:ea typeface="Ogilvy Serif"/>
                <a:cs typeface="Ogilvy Serif"/>
                <a:sym typeface="Ogilvy Serif"/>
              </a:defRPr>
            </a:lvl1pPr>
          </a:lstStyle>
          <a:p>
            <a:pPr>
              <a:defRPr>
                <a:solidFill>
                  <a:srgbClr val="101220"/>
                </a:solidFill>
              </a:defRPr>
            </a:pPr>
            <a:r>
              <a:rPr>
                <a:solidFill>
                  <a:srgbClr val="ED7B58"/>
                </a:solidFill>
              </a:rPr>
              <a:t>Apprentissage profond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3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Apprentissage profond"/>
          <p:cNvSpPr txBox="1"/>
          <p:nvPr/>
        </p:nvSpPr>
        <p:spPr>
          <a:xfrm>
            <a:off x="818423" y="545156"/>
            <a:ext cx="7815682" cy="1018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5600">
                <a:solidFill>
                  <a:srgbClr val="ED7B58"/>
                </a:solidFill>
                <a:latin typeface="Ogilvy Serif"/>
                <a:ea typeface="Ogilvy Serif"/>
                <a:cs typeface="Ogilvy Serif"/>
                <a:sym typeface="Ogilvy Serif"/>
              </a:defRPr>
            </a:lvl1pPr>
          </a:lstStyle>
          <a:p>
            <a:pPr>
              <a:defRPr>
                <a:solidFill>
                  <a:srgbClr val="101220"/>
                </a:solidFill>
              </a:defRPr>
            </a:pPr>
            <a:r>
              <a:rPr>
                <a:solidFill>
                  <a:srgbClr val="ED7B58"/>
                </a:solidFill>
              </a:rPr>
              <a:t>Apprentissage profond</a:t>
            </a:r>
          </a:p>
        </p:txBody>
      </p:sp>
      <p:sp>
        <p:nvSpPr>
          <p:cNvPr id="364" name="L'apprentissage profond permet de simuler une compréhension du monde.  Il permet de classer des informations à partir de large données existantes, de prédire des comportements, des résultats : analyse d'image, recommendations, credits, risques..."/>
          <p:cNvSpPr txBox="1"/>
          <p:nvPr/>
        </p:nvSpPr>
        <p:spPr>
          <a:xfrm>
            <a:off x="818423" y="2044704"/>
            <a:ext cx="12738074" cy="5336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b="1" sz="4500">
                <a:solidFill>
                  <a:srgbClr val="101220"/>
                </a:solidFill>
                <a:latin typeface="Ogilvy Serif"/>
                <a:ea typeface="Ogilvy Serif"/>
                <a:cs typeface="Ogilvy Serif"/>
                <a:sym typeface="Ogilvy Serif"/>
              </a:defRPr>
            </a:pPr>
            <a:r>
              <a:t>L'apprentissage profond permet de</a:t>
            </a:r>
            <a:r>
              <a:rPr>
                <a:solidFill>
                  <a:srgbClr val="ED7B58"/>
                </a:solidFill>
              </a:rPr>
              <a:t> simuler une compréhension du monde.</a:t>
            </a:r>
            <a:br>
              <a:rPr>
                <a:solidFill>
                  <a:srgbClr val="ED7B58"/>
                </a:solidFill>
              </a:rPr>
            </a:br>
            <a:br>
              <a:rPr>
                <a:solidFill>
                  <a:srgbClr val="ED7B58"/>
                </a:solidFill>
              </a:rPr>
            </a:br>
            <a:r>
              <a:t>Il permet de classer des informations à partir de large données existantes, de prédire des comportements, des résultats : analyse d'image, recommendations, credits, risques...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319994" y="-1434518"/>
            <a:ext cx="18895988" cy="10540418"/>
          </a:xfrm>
          <a:prstGeom prst="rect">
            <a:avLst/>
          </a:prstGeom>
          <a:ln w="12700">
            <a:miter lim="400000"/>
          </a:ln>
        </p:spPr>
      </p:pic>
      <p:sp>
        <p:nvSpPr>
          <p:cNvPr id="369" name="Rectangle"/>
          <p:cNvSpPr/>
          <p:nvPr/>
        </p:nvSpPr>
        <p:spPr>
          <a:xfrm>
            <a:off x="5821765" y="5721250"/>
            <a:ext cx="4612470" cy="901751"/>
          </a:xfrm>
          <a:prstGeom prst="rect">
            <a:avLst/>
          </a:prstGeom>
          <a:solidFill>
            <a:srgbClr val="F0F1EC"/>
          </a:solidFill>
          <a:ln w="12700">
            <a:miter lim="400000"/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370" name="Rectangle"/>
          <p:cNvSpPr/>
          <p:nvPr/>
        </p:nvSpPr>
        <p:spPr>
          <a:xfrm>
            <a:off x="2983533" y="998638"/>
            <a:ext cx="9834004" cy="5750306"/>
          </a:xfrm>
          <a:prstGeom prst="rect">
            <a:avLst/>
          </a:prstGeom>
          <a:solidFill>
            <a:srgbClr val="F0F1EC"/>
          </a:solidFill>
          <a:ln w="12700">
            <a:miter lim="400000"/>
          </a:ln>
        </p:spPr>
        <p:txBody>
          <a:bodyPr lIns="45719" rIns="45719" anchor="ctr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2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319994" y="-1434518"/>
            <a:ext cx="18895988" cy="10540418"/>
          </a:xfrm>
          <a:prstGeom prst="rect">
            <a:avLst/>
          </a:prstGeom>
          <a:ln w="12700">
            <a:miter lim="400000"/>
          </a:ln>
        </p:spPr>
      </p:pic>
      <p:sp>
        <p:nvSpPr>
          <p:cNvPr id="373" name="Rectangle"/>
          <p:cNvSpPr/>
          <p:nvPr/>
        </p:nvSpPr>
        <p:spPr>
          <a:xfrm>
            <a:off x="2983533" y="998638"/>
            <a:ext cx="9834004" cy="4424479"/>
          </a:xfrm>
          <a:prstGeom prst="rect">
            <a:avLst/>
          </a:prstGeom>
          <a:solidFill>
            <a:srgbClr val="F0F1EC"/>
          </a:solidFill>
          <a:ln w="12700">
            <a:miter lim="400000"/>
          </a:ln>
        </p:spPr>
        <p:txBody>
          <a:bodyPr lIns="45719" rIns="45719" anchor="ctr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Une langue peut être modélisée mathématiquement"/>
          <p:cNvSpPr txBox="1"/>
          <p:nvPr/>
        </p:nvSpPr>
        <p:spPr>
          <a:xfrm>
            <a:off x="818423" y="1563696"/>
            <a:ext cx="14324503" cy="45254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3866" tIns="33866" rIns="33866" bIns="33866">
            <a:spAutoFit/>
          </a:bodyPr>
          <a:lstStyle>
            <a:lvl1pPr defTabSz="1625558">
              <a:defRPr b="1" sz="8900">
                <a:latin typeface="Ogilvy Serif"/>
                <a:ea typeface="Ogilvy Serif"/>
                <a:cs typeface="Ogilvy Serif"/>
                <a:sym typeface="Ogilvy Serif"/>
              </a:defRPr>
            </a:lvl1pPr>
          </a:lstStyle>
          <a:p>
            <a:pPr/>
            <a:r>
              <a:t>Une langue peut être modélisée mathématiquement</a:t>
            </a:r>
          </a:p>
        </p:txBody>
      </p:sp>
      <p:sp>
        <p:nvSpPr>
          <p:cNvPr id="376" name="LLM"/>
          <p:cNvSpPr txBox="1"/>
          <p:nvPr/>
        </p:nvSpPr>
        <p:spPr>
          <a:xfrm>
            <a:off x="818423" y="545156"/>
            <a:ext cx="1753414" cy="1018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5600">
                <a:solidFill>
                  <a:srgbClr val="ED7B58"/>
                </a:solidFill>
                <a:latin typeface="Ogilvy Serif"/>
                <a:ea typeface="Ogilvy Serif"/>
                <a:cs typeface="Ogilvy Serif"/>
                <a:sym typeface="Ogilvy Serif"/>
              </a:defRPr>
            </a:lvl1pPr>
          </a:lstStyle>
          <a:p>
            <a:pPr>
              <a:defRPr>
                <a:solidFill>
                  <a:srgbClr val="101220"/>
                </a:solidFill>
              </a:defRPr>
            </a:pPr>
            <a:r>
              <a:rPr>
                <a:solidFill>
                  <a:srgbClr val="ED7B58"/>
                </a:solidFill>
              </a:rPr>
              <a:t>LLM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Les langues diffèrent par leurs mots, mais partagent un même espace mathématique du sens"/>
          <p:cNvSpPr txBox="1"/>
          <p:nvPr/>
        </p:nvSpPr>
        <p:spPr>
          <a:xfrm>
            <a:off x="818423" y="1563696"/>
            <a:ext cx="14619155" cy="60113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3866" tIns="33866" rIns="33866" bIns="33866">
            <a:spAutoFit/>
          </a:bodyPr>
          <a:lstStyle>
            <a:lvl1pPr defTabSz="1625558">
              <a:defRPr b="1" sz="8900">
                <a:latin typeface="Ogilvy Serif"/>
                <a:ea typeface="Ogilvy Serif"/>
                <a:cs typeface="Ogilvy Serif"/>
                <a:sym typeface="Ogilvy Serif"/>
              </a:defRPr>
            </a:lvl1pPr>
          </a:lstStyle>
          <a:p>
            <a:pPr/>
            <a:r>
              <a:t>Les langues diffèrent par leurs mots, mais partagent un même espace mathématique du sens</a:t>
            </a:r>
          </a:p>
        </p:txBody>
      </p:sp>
      <p:sp>
        <p:nvSpPr>
          <p:cNvPr id="379" name="LLM"/>
          <p:cNvSpPr txBox="1"/>
          <p:nvPr/>
        </p:nvSpPr>
        <p:spPr>
          <a:xfrm>
            <a:off x="818423" y="545156"/>
            <a:ext cx="1753414" cy="1018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5600">
                <a:solidFill>
                  <a:srgbClr val="ED7B58"/>
                </a:solidFill>
                <a:latin typeface="Ogilvy Serif"/>
                <a:ea typeface="Ogilvy Serif"/>
                <a:cs typeface="Ogilvy Serif"/>
                <a:sym typeface="Ogilvy Serif"/>
              </a:defRPr>
            </a:lvl1pPr>
          </a:lstStyle>
          <a:p>
            <a:pPr>
              <a:defRPr>
                <a:solidFill>
                  <a:srgbClr val="101220"/>
                </a:solidFill>
              </a:defRPr>
            </a:pPr>
            <a:r>
              <a:rPr>
                <a:solidFill>
                  <a:srgbClr val="ED7B58"/>
                </a:solidFill>
              </a:rPr>
              <a:t>LLM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L'IA peut relier mathématiquement une langue A à une langue B*"/>
          <p:cNvSpPr txBox="1"/>
          <p:nvPr/>
        </p:nvSpPr>
        <p:spPr>
          <a:xfrm>
            <a:off x="818423" y="1563696"/>
            <a:ext cx="14619155" cy="60113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3866" tIns="33866" rIns="33866" bIns="33866">
            <a:spAutoFit/>
          </a:bodyPr>
          <a:lstStyle>
            <a:lvl1pPr defTabSz="1625558">
              <a:defRPr b="1" sz="8900">
                <a:latin typeface="Ogilvy Serif"/>
                <a:ea typeface="Ogilvy Serif"/>
                <a:cs typeface="Ogilvy Serif"/>
                <a:sym typeface="Ogilvy Serif"/>
              </a:defRPr>
            </a:lvl1pPr>
          </a:lstStyle>
          <a:p>
            <a:pPr/>
            <a:r>
              <a:t>L'IA peut relier mathématiquement une langue A à une langue B*</a:t>
            </a:r>
          </a:p>
        </p:txBody>
      </p:sp>
      <p:sp>
        <p:nvSpPr>
          <p:cNvPr id="382" name="LLM"/>
          <p:cNvSpPr txBox="1"/>
          <p:nvPr/>
        </p:nvSpPr>
        <p:spPr>
          <a:xfrm>
            <a:off x="818423" y="545156"/>
            <a:ext cx="1753414" cy="1018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5600">
                <a:solidFill>
                  <a:srgbClr val="ED7B58"/>
                </a:solidFill>
                <a:latin typeface="Ogilvy Serif"/>
                <a:ea typeface="Ogilvy Serif"/>
                <a:cs typeface="Ogilvy Serif"/>
                <a:sym typeface="Ogilvy Serif"/>
              </a:defRPr>
            </a:lvl1pPr>
          </a:lstStyle>
          <a:p>
            <a:pPr>
              <a:defRPr>
                <a:solidFill>
                  <a:srgbClr val="101220"/>
                </a:solidFill>
              </a:defRPr>
            </a:pPr>
            <a:r>
              <a:rPr>
                <a:solidFill>
                  <a:srgbClr val="ED7B58"/>
                </a:solidFill>
              </a:rPr>
              <a:t>LLM</a:t>
            </a:r>
          </a:p>
        </p:txBody>
      </p:sp>
      <p:pic>
        <p:nvPicPr>
          <p:cNvPr id="383" name="Untitled 1 (1).png" descr="Untitled 1 (1)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3899435" y="6739364"/>
            <a:ext cx="2070203" cy="2070203"/>
          </a:xfrm>
          <a:prstGeom prst="rect">
            <a:avLst/>
          </a:prstGeom>
          <a:ln w="12700">
            <a:miter lim="400000"/>
          </a:ln>
        </p:spPr>
      </p:pic>
      <p:sp>
        <p:nvSpPr>
          <p:cNvPr id="384" name="*Attention Is All You Need, Ashish Vaswani"/>
          <p:cNvSpPr txBox="1"/>
          <p:nvPr/>
        </p:nvSpPr>
        <p:spPr>
          <a:xfrm>
            <a:off x="6310217" y="8386233"/>
            <a:ext cx="7063708" cy="6265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3866" tIns="33866" rIns="33866" bIns="33866" anchor="ctr">
            <a:spAutoFit/>
          </a:bodyPr>
          <a:lstStyle>
            <a:lvl1pPr defTabSz="1625558">
              <a:defRPr b="1" sz="2800">
                <a:latin typeface="Ogilvy Sans"/>
                <a:ea typeface="Ogilvy Sans"/>
                <a:cs typeface="Ogilvy Sans"/>
                <a:sym typeface="Ogilvy Sans"/>
              </a:defRPr>
            </a:lvl1pPr>
          </a:lstStyle>
          <a:p>
            <a:pPr/>
            <a:r>
              <a:t>*Attention Is All You Need, Ashish Vaswani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Titre de diapositiv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87" name="Sous-titre de diapositiv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88" name="Texte de puce de diapositive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389" name="explained.mov" descr="explained.mov"/>
          <p:cNvPicPr>
            <a:picLocks noChangeAspect="0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>
            <a:extLst/>
          </a:blip>
          <a:stretch>
            <a:fillRect/>
          </a:stretch>
        </p:blipFill>
        <p:spPr>
          <a:xfrm>
            <a:off x="-1" y="-1"/>
            <a:ext cx="16256001" cy="91440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click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107" fill="hold"/>
                                        <p:tgtEl>
                                          <p:spTgt spid="38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 fullScrn="0">
              <p:cMediaNode mute="0" showWhenStopped="1" numSld="1" vol="100000">
                <p:cTn id="7" fill="hold" display="0">
                  <p:stCondLst>
                    <p:cond delay="indefinite"/>
                  </p:stCondLst>
                </p:cTn>
                <p:tgtEl>
                  <p:spTgt spid="389"/>
                </p:tgtEl>
              </p:cMediaNode>
            </p:video>
            <p:seq concurrent="1" prevAc="none" nextAc="seek">
              <p:cTn id="8" evtFilter="cancelBubble" nodeType="interactiveSeq" restart="whenNotActive" fill="hold">
                <p:stCondLst>
                  <p:cond delay="0" evt="onClick">
                    <p:tgtEl>
                      <p:spTgt spid="389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8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389"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3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Un LLM simule le raisonnement en prédisant, à chaque étape, quel mot a le plus de probabilité d'être juste — et c'est cette succession de vraisemblances qui ressemble, de l'extérieur, à une pensée."/>
          <p:cNvSpPr txBox="1"/>
          <p:nvPr/>
        </p:nvSpPr>
        <p:spPr>
          <a:xfrm>
            <a:off x="818423" y="2044704"/>
            <a:ext cx="14003577" cy="3088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b="1" sz="4500">
                <a:solidFill>
                  <a:srgbClr val="101220"/>
                </a:solidFill>
                <a:latin typeface="Ogilvy Serif"/>
                <a:ea typeface="Ogilvy Serif"/>
                <a:cs typeface="Ogilvy Serif"/>
                <a:sym typeface="Ogilvy Serif"/>
              </a:defRPr>
            </a:pPr>
            <a:r>
              <a:t>Un LLM simule le raisonnement en prédisant, à chaque étape, quel mot a le plus de probabilité d'être juste — </a:t>
            </a:r>
            <a:r>
              <a:rPr>
                <a:solidFill>
                  <a:srgbClr val="ED7B58"/>
                </a:solidFill>
              </a:rPr>
              <a:t>et c'est cette succession de vraisemblances qui ressemble, de l'extérieur, à une pensée.</a:t>
            </a:r>
          </a:p>
        </p:txBody>
      </p:sp>
      <p:sp>
        <p:nvSpPr>
          <p:cNvPr id="392" name="LLM"/>
          <p:cNvSpPr txBox="1"/>
          <p:nvPr/>
        </p:nvSpPr>
        <p:spPr>
          <a:xfrm>
            <a:off x="818423" y="545156"/>
            <a:ext cx="1753414" cy="1018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5600">
                <a:solidFill>
                  <a:srgbClr val="ED7B58"/>
                </a:solidFill>
                <a:latin typeface="Ogilvy Serif"/>
                <a:ea typeface="Ogilvy Serif"/>
                <a:cs typeface="Ogilvy Serif"/>
                <a:sym typeface="Ogilvy Serif"/>
              </a:defRPr>
            </a:lvl1pPr>
          </a:lstStyle>
          <a:p>
            <a:pPr>
              <a:defRPr>
                <a:solidFill>
                  <a:srgbClr val="101220"/>
                </a:solidFill>
              </a:defRPr>
            </a:pPr>
            <a:r>
              <a:rPr>
                <a:solidFill>
                  <a:srgbClr val="ED7B58"/>
                </a:solidFill>
              </a:rPr>
              <a:t>LLM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" name="IMG_3285.PNG" descr="IMG_3285.PNG"/>
          <p:cNvPicPr>
            <a:picLocks noChangeAspect="1"/>
          </p:cNvPicPr>
          <p:nvPr/>
        </p:nvPicPr>
        <p:blipFill>
          <a:blip r:embed="rId2">
            <a:extLst/>
          </a:blip>
          <a:srcRect l="0" t="34624" r="0" b="18253"/>
          <a:stretch>
            <a:fillRect/>
          </a:stretch>
        </p:blipFill>
        <p:spPr>
          <a:xfrm>
            <a:off x="3750139" y="103510"/>
            <a:ext cx="8755722" cy="8936980"/>
          </a:xfrm>
          <a:prstGeom prst="rect">
            <a:avLst/>
          </a:prstGeom>
          <a:ln w="12700">
            <a:miter lim="400000"/>
          </a:ln>
        </p:spPr>
      </p:pic>
      <p:sp>
        <p:nvSpPr>
          <p:cNvPr id="190" name="https://www.anthropic.com/research/labor-market-impacts"/>
          <p:cNvSpPr txBox="1"/>
          <p:nvPr/>
        </p:nvSpPr>
        <p:spPr>
          <a:xfrm>
            <a:off x="590271" y="297398"/>
            <a:ext cx="3159869" cy="624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1600">
                <a:latin typeface="Ogilvy Sans"/>
                <a:ea typeface="Ogilvy Sans"/>
                <a:cs typeface="Ogilvy Sans"/>
                <a:sym typeface="Ogilvy Sans"/>
              </a:defRPr>
            </a:lvl1pPr>
          </a:lstStyle>
          <a:p>
            <a:pPr/>
            <a:r>
              <a:t>https://www.anthropic.com/research/labor-market-impacts</a:t>
            </a:r>
          </a:p>
        </p:txBody>
      </p:sp>
      <p:sp>
        <p:nvSpPr>
          <p:cNvPr id="191" name="mars 2026"/>
          <p:cNvSpPr txBox="1"/>
          <p:nvPr/>
        </p:nvSpPr>
        <p:spPr>
          <a:xfrm>
            <a:off x="590271" y="922238"/>
            <a:ext cx="3159869" cy="358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1600">
                <a:latin typeface="Ogilvy Sans"/>
                <a:ea typeface="Ogilvy Sans"/>
                <a:cs typeface="Ogilvy Sans"/>
                <a:sym typeface="Ogilvy Sans"/>
              </a:defRPr>
            </a:lvl1pPr>
          </a:lstStyle>
          <a:p>
            <a:pPr/>
            <a:r>
              <a:t>mars 2026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6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319994" y="-1434518"/>
            <a:ext cx="18895988" cy="10540418"/>
          </a:xfrm>
          <a:prstGeom prst="rect">
            <a:avLst/>
          </a:prstGeom>
          <a:ln w="12700">
            <a:miter lim="400000"/>
          </a:ln>
        </p:spPr>
      </p:pic>
      <p:sp>
        <p:nvSpPr>
          <p:cNvPr id="397" name="Rectangle"/>
          <p:cNvSpPr/>
          <p:nvPr/>
        </p:nvSpPr>
        <p:spPr>
          <a:xfrm>
            <a:off x="2983533" y="998638"/>
            <a:ext cx="9834004" cy="4424479"/>
          </a:xfrm>
          <a:prstGeom prst="rect">
            <a:avLst/>
          </a:prstGeom>
          <a:solidFill>
            <a:srgbClr val="F0F1EC"/>
          </a:solidFill>
          <a:ln w="12700">
            <a:miter lim="400000"/>
          </a:ln>
        </p:spPr>
        <p:txBody>
          <a:bodyPr lIns="45719" rIns="45719" anchor="ctr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319994" y="-1434518"/>
            <a:ext cx="18895988" cy="10540418"/>
          </a:xfrm>
          <a:prstGeom prst="rect">
            <a:avLst/>
          </a:prstGeom>
          <a:ln w="12700">
            <a:miter lim="400000"/>
          </a:ln>
        </p:spPr>
      </p:pic>
      <p:sp>
        <p:nvSpPr>
          <p:cNvPr id="400" name="Rectangle"/>
          <p:cNvSpPr/>
          <p:nvPr/>
        </p:nvSpPr>
        <p:spPr>
          <a:xfrm>
            <a:off x="2983533" y="998638"/>
            <a:ext cx="9834004" cy="3126433"/>
          </a:xfrm>
          <a:prstGeom prst="rect">
            <a:avLst/>
          </a:prstGeom>
          <a:solidFill>
            <a:srgbClr val="F0F1EC"/>
          </a:solidFill>
          <a:ln w="12700">
            <a:miter lim="400000"/>
          </a:ln>
        </p:spPr>
        <p:txBody>
          <a:bodyPr lIns="45719" rIns="45719" anchor="ctr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EFF1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2" name="Capture d’écran 2023-03-13 à 19.03.15.png" descr="Capture d’écran 2023-03-13 à 19.03.15.png"/>
          <p:cNvPicPr>
            <a:picLocks noChangeAspect="1"/>
          </p:cNvPicPr>
          <p:nvPr/>
        </p:nvPicPr>
        <p:blipFill>
          <a:blip r:embed="rId2">
            <a:extLst/>
          </a:blip>
          <a:srcRect l="3749" t="24965" r="71430" b="31005"/>
          <a:stretch>
            <a:fillRect/>
          </a:stretch>
        </p:blipFill>
        <p:spPr>
          <a:xfrm>
            <a:off x="897142" y="3754119"/>
            <a:ext cx="4034796" cy="4026006"/>
          </a:xfrm>
          <a:prstGeom prst="rect">
            <a:avLst/>
          </a:prstGeom>
          <a:ln w="12700">
            <a:miter lim="400000"/>
          </a:ln>
        </p:spPr>
      </p:pic>
      <p:pic>
        <p:nvPicPr>
          <p:cNvPr id="403" name="Capture d’écran 2023-03-13 à 19.03.15.png" descr="Capture d’écran 2023-03-13 à 19.03.15.png"/>
          <p:cNvPicPr>
            <a:picLocks noChangeAspect="1"/>
          </p:cNvPicPr>
          <p:nvPr/>
        </p:nvPicPr>
        <p:blipFill>
          <a:blip r:embed="rId2">
            <a:extLst/>
          </a:blip>
          <a:srcRect l="35333" t="24965" r="39845" b="31005"/>
          <a:stretch>
            <a:fillRect/>
          </a:stretch>
        </p:blipFill>
        <p:spPr>
          <a:xfrm>
            <a:off x="5980751" y="3754119"/>
            <a:ext cx="4034796" cy="4026006"/>
          </a:xfrm>
          <a:prstGeom prst="rect">
            <a:avLst/>
          </a:prstGeom>
          <a:ln w="12700">
            <a:miter lim="400000"/>
          </a:ln>
        </p:spPr>
      </p:pic>
      <p:pic>
        <p:nvPicPr>
          <p:cNvPr id="404" name="Capture d’écran 2023-03-13 à 19.03.15.png" descr="Capture d’écran 2023-03-13 à 19.03.15.png"/>
          <p:cNvPicPr>
            <a:picLocks noChangeAspect="1"/>
          </p:cNvPicPr>
          <p:nvPr/>
        </p:nvPicPr>
        <p:blipFill>
          <a:blip r:embed="rId2">
            <a:extLst/>
          </a:blip>
          <a:srcRect l="72400" t="24965" r="2778" b="31005"/>
          <a:stretch>
            <a:fillRect/>
          </a:stretch>
        </p:blipFill>
        <p:spPr>
          <a:xfrm>
            <a:off x="11324226" y="3754119"/>
            <a:ext cx="4034796" cy="4026006"/>
          </a:xfrm>
          <a:prstGeom prst="rect">
            <a:avLst/>
          </a:prstGeom>
          <a:ln w="12700">
            <a:miter lim="400000"/>
          </a:ln>
        </p:spPr>
      </p:pic>
      <p:sp>
        <p:nvSpPr>
          <p:cNvPr id="405" name="+"/>
          <p:cNvSpPr txBox="1"/>
          <p:nvPr/>
        </p:nvSpPr>
        <p:spPr>
          <a:xfrm>
            <a:off x="5177027" y="5483221"/>
            <a:ext cx="558471" cy="1120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6200">
                <a:latin typeface="Ogilvy Sans"/>
                <a:ea typeface="Ogilvy Sans"/>
                <a:cs typeface="Ogilvy Sans"/>
                <a:sym typeface="Ogilvy Sans"/>
              </a:defRPr>
            </a:lvl1pPr>
          </a:lstStyle>
          <a:p>
            <a:pPr/>
            <a:r>
              <a:t>+</a:t>
            </a:r>
          </a:p>
        </p:txBody>
      </p:sp>
      <p:sp>
        <p:nvSpPr>
          <p:cNvPr id="406" name="="/>
          <p:cNvSpPr txBox="1"/>
          <p:nvPr/>
        </p:nvSpPr>
        <p:spPr>
          <a:xfrm>
            <a:off x="10390569" y="5483221"/>
            <a:ext cx="558471" cy="1120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6200">
                <a:latin typeface="Ogilvy Sans"/>
                <a:ea typeface="Ogilvy Sans"/>
                <a:cs typeface="Ogilvy Sans"/>
                <a:sym typeface="Ogilvy Sans"/>
              </a:defRPr>
            </a:lvl1pPr>
          </a:lstStyle>
          <a:p>
            <a:pPr/>
            <a:r>
              <a:t>=</a:t>
            </a:r>
          </a:p>
        </p:txBody>
      </p:sp>
      <p:sp>
        <p:nvSpPr>
          <p:cNvPr id="407" name="95%"/>
          <p:cNvSpPr txBox="1"/>
          <p:nvPr/>
        </p:nvSpPr>
        <p:spPr>
          <a:xfrm>
            <a:off x="2245425" y="2633980"/>
            <a:ext cx="1633272" cy="1120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6200">
                <a:latin typeface="Ogilvy Sans"/>
                <a:ea typeface="Ogilvy Sans"/>
                <a:cs typeface="Ogilvy Sans"/>
                <a:sym typeface="Ogilvy Sans"/>
              </a:defRPr>
            </a:lvl1pPr>
          </a:lstStyle>
          <a:p>
            <a:pPr/>
            <a:r>
              <a:t>95%</a:t>
            </a:r>
          </a:p>
        </p:txBody>
      </p:sp>
      <p:sp>
        <p:nvSpPr>
          <p:cNvPr id="408" name="5%"/>
          <p:cNvSpPr txBox="1"/>
          <p:nvPr/>
        </p:nvSpPr>
        <p:spPr>
          <a:xfrm>
            <a:off x="7296552" y="2633980"/>
            <a:ext cx="1156107" cy="1120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6200">
                <a:latin typeface="Ogilvy Sans"/>
                <a:ea typeface="Ogilvy Sans"/>
                <a:cs typeface="Ogilvy Sans"/>
                <a:sym typeface="Ogilvy Sans"/>
              </a:defRPr>
            </a:lvl1pPr>
          </a:lstStyle>
          <a:p>
            <a:pPr/>
            <a:r>
              <a:t>5%</a:t>
            </a:r>
          </a:p>
        </p:txBody>
      </p:sp>
      <p:sp>
        <p:nvSpPr>
          <p:cNvPr id="409" name="Diffusion"/>
          <p:cNvSpPr txBox="1"/>
          <p:nvPr/>
        </p:nvSpPr>
        <p:spPr>
          <a:xfrm>
            <a:off x="818423" y="545156"/>
            <a:ext cx="3256179" cy="1018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5600">
                <a:solidFill>
                  <a:srgbClr val="ED7B58"/>
                </a:solidFill>
                <a:latin typeface="Ogilvy Serif"/>
                <a:ea typeface="Ogilvy Serif"/>
                <a:cs typeface="Ogilvy Serif"/>
                <a:sym typeface="Ogilvy Serif"/>
              </a:defRPr>
            </a:lvl1pPr>
          </a:lstStyle>
          <a:p>
            <a:pPr>
              <a:defRPr>
                <a:solidFill>
                  <a:srgbClr val="101220"/>
                </a:solidFill>
              </a:defRPr>
            </a:pPr>
            <a:r>
              <a:rPr>
                <a:solidFill>
                  <a:srgbClr val="ED7B58"/>
                </a:solidFill>
              </a:rPr>
              <a:t>Diffusion</a:t>
            </a:r>
          </a:p>
        </p:txBody>
      </p:sp>
      <p:sp>
        <p:nvSpPr>
          <p:cNvPr id="410" name="Le bruit"/>
          <p:cNvSpPr txBox="1"/>
          <p:nvPr/>
        </p:nvSpPr>
        <p:spPr>
          <a:xfrm>
            <a:off x="881923" y="1563696"/>
            <a:ext cx="1809813" cy="5918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0959" tIns="60959" rIns="60959" bIns="60959">
            <a:spAutoFit/>
          </a:bodyPr>
          <a:lstStyle/>
          <a:p>
            <a:pPr lvl="1" indent="0" defTabSz="1219200">
              <a:lnSpc>
                <a:spcPct val="90000"/>
              </a:lnSpc>
              <a:defRPr sz="2800">
                <a:solidFill>
                  <a:srgbClr val="01AFEF"/>
                </a:solidFill>
                <a:latin typeface="Ogilvy Sans"/>
                <a:ea typeface="Ogilvy Sans"/>
                <a:cs typeface="Ogilvy Sans"/>
                <a:sym typeface="Ogilvy Sans"/>
              </a:defRPr>
            </a:pPr>
            <a:r>
              <a:rPr>
                <a:solidFill>
                  <a:srgbClr val="000000"/>
                </a:solidFill>
              </a:rPr>
              <a:t>Le bruit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2EE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4" name="Grouper"/>
          <p:cNvGrpSpPr/>
          <p:nvPr/>
        </p:nvGrpSpPr>
        <p:grpSpPr>
          <a:xfrm>
            <a:off x="2189187" y="1563696"/>
            <a:ext cx="13812813" cy="7709478"/>
            <a:chOff x="0" y="0"/>
            <a:chExt cx="13812812" cy="7709476"/>
          </a:xfrm>
        </p:grpSpPr>
        <p:pic>
          <p:nvPicPr>
            <p:cNvPr id="412" name="vidéo-collée.png" descr="vidéo-collée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13812813" cy="770947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13" name="Capture d’écran 2023-03-13 à 19.03.15.png" descr="Capture d’écran 2023-03-13 à 19.03.15.png"/>
            <p:cNvPicPr>
              <a:picLocks noChangeAspect="1"/>
            </p:cNvPicPr>
            <p:nvPr/>
          </p:nvPicPr>
          <p:blipFill>
            <a:blip r:embed="rId3">
              <a:extLst/>
            </a:blip>
            <a:srcRect l="35333" t="24965" r="39845" b="31005"/>
            <a:stretch>
              <a:fillRect/>
            </a:stretch>
          </p:blipFill>
          <p:spPr>
            <a:xfrm>
              <a:off x="1942047" y="638368"/>
              <a:ext cx="2569532" cy="256393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415" name="Diffusion"/>
          <p:cNvSpPr txBox="1"/>
          <p:nvPr/>
        </p:nvSpPr>
        <p:spPr>
          <a:xfrm>
            <a:off x="818423" y="545156"/>
            <a:ext cx="3256179" cy="1018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5600">
                <a:solidFill>
                  <a:srgbClr val="ED7B58"/>
                </a:solidFill>
                <a:latin typeface="Ogilvy Serif"/>
                <a:ea typeface="Ogilvy Serif"/>
                <a:cs typeface="Ogilvy Serif"/>
                <a:sym typeface="Ogilvy Serif"/>
              </a:defRPr>
            </a:lvl1pPr>
          </a:lstStyle>
          <a:p>
            <a:pPr>
              <a:defRPr>
                <a:solidFill>
                  <a:srgbClr val="101220"/>
                </a:solidFill>
              </a:defRPr>
            </a:pPr>
            <a:r>
              <a:rPr>
                <a:solidFill>
                  <a:srgbClr val="ED7B58"/>
                </a:solidFill>
              </a:rPr>
              <a:t>Diffusion</a:t>
            </a:r>
          </a:p>
        </p:txBody>
      </p:sp>
      <p:sp>
        <p:nvSpPr>
          <p:cNvPr id="416" name="On diffuse des milliards d'images dans du bruit.   Le modèle apprend à rembobiner ou inverser le bruit."/>
          <p:cNvSpPr txBox="1"/>
          <p:nvPr/>
        </p:nvSpPr>
        <p:spPr>
          <a:xfrm>
            <a:off x="831123" y="1563696"/>
            <a:ext cx="2375695" cy="43980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0959" tIns="60959" rIns="60959" bIns="60959">
            <a:spAutoFit/>
          </a:bodyPr>
          <a:lstStyle/>
          <a:p>
            <a:pPr defTabSz="1219200">
              <a:lnSpc>
                <a:spcPct val="90000"/>
              </a:lnSpc>
              <a:defRPr sz="2800">
                <a:latin typeface="Ogilvy Sans"/>
                <a:ea typeface="Ogilvy Sans"/>
                <a:cs typeface="Ogilvy Sans"/>
                <a:sym typeface="Ogilvy Sans"/>
              </a:defRPr>
            </a:pPr>
            <a:r>
              <a:t>On </a:t>
            </a:r>
            <a:r>
              <a:rPr i="1"/>
              <a:t>diffuse</a:t>
            </a:r>
            <a:r>
              <a:t> des milliards d'images dans du bruit. </a:t>
            </a:r>
            <a:br/>
            <a:br/>
            <a:r>
              <a:t>Le modèle apprend à rembobiner ou inverser le bruit.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2EE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Diffusion"/>
          <p:cNvSpPr txBox="1"/>
          <p:nvPr/>
        </p:nvSpPr>
        <p:spPr>
          <a:xfrm>
            <a:off x="818423" y="545156"/>
            <a:ext cx="3256179" cy="1018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5600">
                <a:solidFill>
                  <a:srgbClr val="ED7B58"/>
                </a:solidFill>
                <a:latin typeface="Ogilvy Serif"/>
                <a:ea typeface="Ogilvy Serif"/>
                <a:cs typeface="Ogilvy Serif"/>
                <a:sym typeface="Ogilvy Serif"/>
              </a:defRPr>
            </a:lvl1pPr>
          </a:lstStyle>
          <a:p>
            <a:pPr>
              <a:defRPr>
                <a:solidFill>
                  <a:srgbClr val="101220"/>
                </a:solidFill>
              </a:defRPr>
            </a:pPr>
            <a:r>
              <a:rPr>
                <a:solidFill>
                  <a:srgbClr val="ED7B58"/>
                </a:solidFill>
              </a:rPr>
              <a:t>Diffusion</a:t>
            </a:r>
          </a:p>
        </p:txBody>
      </p:sp>
      <p:sp>
        <p:nvSpPr>
          <p:cNvPr id="419" name="Prompt + LLM (encode le sens en vecteur mathématique)"/>
          <p:cNvSpPr txBox="1"/>
          <p:nvPr/>
        </p:nvSpPr>
        <p:spPr>
          <a:xfrm>
            <a:off x="831123" y="1563696"/>
            <a:ext cx="2716129" cy="22834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0959" tIns="60959" rIns="60959" bIns="60959">
            <a:spAutoFit/>
          </a:bodyPr>
          <a:lstStyle>
            <a:lvl1pPr defTabSz="1219200">
              <a:lnSpc>
                <a:spcPct val="90000"/>
              </a:lnSpc>
              <a:defRPr sz="2800">
                <a:latin typeface="Ogilvy Sans"/>
                <a:ea typeface="Ogilvy Sans"/>
                <a:cs typeface="Ogilvy Sans"/>
                <a:sym typeface="Ogilvy Sans"/>
              </a:defRPr>
            </a:lvl1pPr>
          </a:lstStyle>
          <a:p>
            <a:pPr/>
            <a:r>
              <a:t>Prompt + LLM (encode le sens en vecteur mathématique)</a:t>
            </a:r>
          </a:p>
        </p:txBody>
      </p:sp>
      <p:sp>
        <p:nvSpPr>
          <p:cNvPr id="420" name="Ligne"/>
          <p:cNvSpPr/>
          <p:nvPr/>
        </p:nvSpPr>
        <p:spPr>
          <a:xfrm>
            <a:off x="5293866" y="7629568"/>
            <a:ext cx="7897774" cy="1"/>
          </a:xfrm>
          <a:prstGeom prst="line">
            <a:avLst/>
          </a:prstGeom>
          <a:ln w="25400">
            <a:solidFill>
              <a:srgbClr val="000000"/>
            </a:solidFill>
            <a:custDash>
              <a:ds d="200000" sp="200000"/>
            </a:custDash>
            <a:miter lim="400000"/>
          </a:ln>
        </p:spPr>
        <p:txBody>
          <a:bodyPr lIns="30479" tIns="30479" rIns="30479" bIns="30479"/>
          <a:lstStyle/>
          <a:p>
            <a:pPr algn="ctr" defTabSz="1625558">
              <a:defRPr sz="160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421" name="Ligne"/>
          <p:cNvSpPr/>
          <p:nvPr/>
        </p:nvSpPr>
        <p:spPr>
          <a:xfrm flipV="1">
            <a:off x="5272699" y="1972119"/>
            <a:ext cx="1" cy="5636283"/>
          </a:xfrm>
          <a:prstGeom prst="line">
            <a:avLst/>
          </a:prstGeom>
          <a:ln w="25400">
            <a:solidFill>
              <a:srgbClr val="000000"/>
            </a:solidFill>
            <a:custDash>
              <a:ds d="200000" sp="200000"/>
            </a:custDash>
            <a:miter lim="400000"/>
          </a:ln>
        </p:spPr>
        <p:txBody>
          <a:bodyPr lIns="30479" tIns="30479" rIns="30479" bIns="30479"/>
          <a:lstStyle/>
          <a:p>
            <a:pPr algn="ctr" defTabSz="1625558">
              <a:defRPr sz="160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422" name="Ligne"/>
          <p:cNvSpPr/>
          <p:nvPr/>
        </p:nvSpPr>
        <p:spPr>
          <a:xfrm>
            <a:off x="5251532" y="1950953"/>
            <a:ext cx="7940107" cy="1"/>
          </a:xfrm>
          <a:prstGeom prst="line">
            <a:avLst/>
          </a:prstGeom>
          <a:ln w="25400">
            <a:solidFill>
              <a:srgbClr val="000000"/>
            </a:solidFill>
            <a:custDash>
              <a:ds d="200000" sp="200000"/>
            </a:custDash>
            <a:miter lim="400000"/>
          </a:ln>
        </p:spPr>
        <p:txBody>
          <a:bodyPr lIns="30479" tIns="30479" rIns="30479" bIns="30479"/>
          <a:lstStyle/>
          <a:p>
            <a:pPr algn="ctr" defTabSz="1625558">
              <a:defRPr sz="160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423" name="Ligne"/>
          <p:cNvSpPr/>
          <p:nvPr/>
        </p:nvSpPr>
        <p:spPr>
          <a:xfrm flipV="1">
            <a:off x="13170471" y="1950952"/>
            <a:ext cx="1" cy="5678617"/>
          </a:xfrm>
          <a:prstGeom prst="line">
            <a:avLst/>
          </a:prstGeom>
          <a:ln w="25400">
            <a:solidFill>
              <a:srgbClr val="000000"/>
            </a:solidFill>
            <a:custDash>
              <a:ds d="200000" sp="200000"/>
            </a:custDash>
            <a:miter lim="400000"/>
          </a:ln>
        </p:spPr>
        <p:txBody>
          <a:bodyPr lIns="30479" tIns="30479" rIns="30479" bIns="30479"/>
          <a:lstStyle/>
          <a:p>
            <a:pPr algn="ctr" defTabSz="1625558">
              <a:defRPr sz="160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424" name="Espace des probabilités"/>
          <p:cNvSpPr txBox="1"/>
          <p:nvPr/>
        </p:nvSpPr>
        <p:spPr>
          <a:xfrm>
            <a:off x="7378900" y="4509590"/>
            <a:ext cx="3727705" cy="561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defTabSz="1219200">
              <a:lnSpc>
                <a:spcPct val="90000"/>
              </a:lnSpc>
              <a:defRPr sz="2800">
                <a:latin typeface="Ogilvy Sans"/>
                <a:ea typeface="Ogilvy Sans"/>
                <a:cs typeface="Ogilvy Sans"/>
                <a:sym typeface="Ogilvy Sans"/>
              </a:defRPr>
            </a:lvl1pPr>
          </a:lstStyle>
          <a:p>
            <a:pPr/>
            <a:r>
              <a:t>Espace des probabilités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2EE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Diffusion"/>
          <p:cNvSpPr txBox="1"/>
          <p:nvPr/>
        </p:nvSpPr>
        <p:spPr>
          <a:xfrm>
            <a:off x="818423" y="545156"/>
            <a:ext cx="3256179" cy="1018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5600">
                <a:solidFill>
                  <a:srgbClr val="ED7B58"/>
                </a:solidFill>
                <a:latin typeface="Ogilvy Serif"/>
                <a:ea typeface="Ogilvy Serif"/>
                <a:cs typeface="Ogilvy Serif"/>
                <a:sym typeface="Ogilvy Serif"/>
              </a:defRPr>
            </a:lvl1pPr>
          </a:lstStyle>
          <a:p>
            <a:pPr>
              <a:defRPr>
                <a:solidFill>
                  <a:srgbClr val="101220"/>
                </a:solidFill>
              </a:defRPr>
            </a:pPr>
            <a:r>
              <a:rPr>
                <a:solidFill>
                  <a:srgbClr val="ED7B58"/>
                </a:solidFill>
              </a:rPr>
              <a:t>Diffusion</a:t>
            </a:r>
          </a:p>
        </p:txBody>
      </p:sp>
      <p:sp>
        <p:nvSpPr>
          <p:cNvPr id="427" name="Prompt + LLM (encode le sens en vecteur mathématique)"/>
          <p:cNvSpPr txBox="1"/>
          <p:nvPr/>
        </p:nvSpPr>
        <p:spPr>
          <a:xfrm>
            <a:off x="831123" y="1563696"/>
            <a:ext cx="2716129" cy="22834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0959" tIns="60959" rIns="60959" bIns="60959">
            <a:spAutoFit/>
          </a:bodyPr>
          <a:lstStyle>
            <a:lvl1pPr defTabSz="1219200">
              <a:lnSpc>
                <a:spcPct val="90000"/>
              </a:lnSpc>
              <a:defRPr sz="2800">
                <a:latin typeface="Ogilvy Sans"/>
                <a:ea typeface="Ogilvy Sans"/>
                <a:cs typeface="Ogilvy Sans"/>
                <a:sym typeface="Ogilvy Sans"/>
              </a:defRPr>
            </a:lvl1pPr>
          </a:lstStyle>
          <a:p>
            <a:pPr/>
            <a:r>
              <a:t>Prompt + LLM (encode le sens en vecteur mathématique)</a:t>
            </a:r>
          </a:p>
        </p:txBody>
      </p:sp>
      <p:sp>
        <p:nvSpPr>
          <p:cNvPr id="428" name="Ligne"/>
          <p:cNvSpPr/>
          <p:nvPr/>
        </p:nvSpPr>
        <p:spPr>
          <a:xfrm>
            <a:off x="5293866" y="7629568"/>
            <a:ext cx="7897774" cy="1"/>
          </a:xfrm>
          <a:prstGeom prst="line">
            <a:avLst/>
          </a:prstGeom>
          <a:ln w="25400">
            <a:solidFill>
              <a:srgbClr val="000000"/>
            </a:solidFill>
            <a:custDash>
              <a:ds d="200000" sp="200000"/>
            </a:custDash>
            <a:miter lim="400000"/>
          </a:ln>
        </p:spPr>
        <p:txBody>
          <a:bodyPr lIns="30479" tIns="30479" rIns="30479" bIns="30479"/>
          <a:lstStyle/>
          <a:p>
            <a:pPr algn="ctr" defTabSz="1625558">
              <a:defRPr sz="160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429" name="Ligne"/>
          <p:cNvSpPr/>
          <p:nvPr/>
        </p:nvSpPr>
        <p:spPr>
          <a:xfrm flipV="1">
            <a:off x="5272699" y="1972119"/>
            <a:ext cx="1" cy="5636283"/>
          </a:xfrm>
          <a:prstGeom prst="line">
            <a:avLst/>
          </a:prstGeom>
          <a:ln w="25400">
            <a:solidFill>
              <a:srgbClr val="000000"/>
            </a:solidFill>
            <a:custDash>
              <a:ds d="200000" sp="200000"/>
            </a:custDash>
            <a:miter lim="400000"/>
          </a:ln>
        </p:spPr>
        <p:txBody>
          <a:bodyPr lIns="30479" tIns="30479" rIns="30479" bIns="30479"/>
          <a:lstStyle/>
          <a:p>
            <a:pPr algn="ctr" defTabSz="1625558">
              <a:defRPr sz="160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430" name="Ligne"/>
          <p:cNvSpPr/>
          <p:nvPr/>
        </p:nvSpPr>
        <p:spPr>
          <a:xfrm>
            <a:off x="5251532" y="1950953"/>
            <a:ext cx="7940107" cy="1"/>
          </a:xfrm>
          <a:prstGeom prst="line">
            <a:avLst/>
          </a:prstGeom>
          <a:ln w="25400">
            <a:solidFill>
              <a:srgbClr val="000000"/>
            </a:solidFill>
            <a:custDash>
              <a:ds d="200000" sp="200000"/>
            </a:custDash>
            <a:miter lim="400000"/>
          </a:ln>
        </p:spPr>
        <p:txBody>
          <a:bodyPr lIns="30479" tIns="30479" rIns="30479" bIns="30479"/>
          <a:lstStyle/>
          <a:p>
            <a:pPr algn="ctr" defTabSz="1625558">
              <a:defRPr sz="160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431" name="Ligne"/>
          <p:cNvSpPr/>
          <p:nvPr/>
        </p:nvSpPr>
        <p:spPr>
          <a:xfrm flipV="1">
            <a:off x="13170471" y="1950952"/>
            <a:ext cx="1" cy="5678617"/>
          </a:xfrm>
          <a:prstGeom prst="line">
            <a:avLst/>
          </a:prstGeom>
          <a:ln w="25400">
            <a:solidFill>
              <a:srgbClr val="000000"/>
            </a:solidFill>
            <a:custDash>
              <a:ds d="200000" sp="200000"/>
            </a:custDash>
            <a:miter lim="400000"/>
          </a:ln>
        </p:spPr>
        <p:txBody>
          <a:bodyPr lIns="30479" tIns="30479" rIns="30479" bIns="30479"/>
          <a:lstStyle/>
          <a:p>
            <a:pPr algn="ctr" defTabSz="1625558">
              <a:defRPr sz="160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432" name="Ligne"/>
          <p:cNvSpPr/>
          <p:nvPr/>
        </p:nvSpPr>
        <p:spPr>
          <a:xfrm rot="12499590">
            <a:off x="3976601" y="4837273"/>
            <a:ext cx="2324561" cy="42172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70" h="21600" fill="norm" stroke="1" extrusionOk="0">
                <a:moveTo>
                  <a:pt x="20670" y="0"/>
                </a:moveTo>
                <a:cubicBezTo>
                  <a:pt x="13831" y="1636"/>
                  <a:pt x="8126" y="4531"/>
                  <a:pt x="4446" y="8233"/>
                </a:cubicBezTo>
                <a:cubicBezTo>
                  <a:pt x="423" y="12279"/>
                  <a:pt x="-930" y="17025"/>
                  <a:pt x="634" y="21600"/>
                </a:cubicBezTo>
              </a:path>
            </a:pathLst>
          </a:custGeom>
          <a:ln w="38100">
            <a:solidFill>
              <a:srgbClr val="000000"/>
            </a:solidFill>
            <a:custDash>
              <a:ds d="200000" sp="200000"/>
            </a:custDash>
            <a:miter lim="400000"/>
            <a:tailEnd type="triangle"/>
          </a:ln>
        </p:spPr>
        <p:txBody>
          <a:bodyPr lIns="22859" tIns="22859" rIns="22859" bIns="22859"/>
          <a:lstStyle/>
          <a:p>
            <a:pPr defTabSz="1219168">
              <a:defRPr sz="120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433" name="&quot;photographie &quot; + &quot;chat &quot; +&quot;robot&quot; + &quot;peint par Vermeer&quot;"/>
          <p:cNvSpPr txBox="1"/>
          <p:nvPr/>
        </p:nvSpPr>
        <p:spPr>
          <a:xfrm>
            <a:off x="508457" y="7629568"/>
            <a:ext cx="2604884" cy="891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defTabSz="1219168">
              <a:defRPr b="1" sz="1600">
                <a:solidFill>
                  <a:srgbClr val="ED7B58"/>
                </a:solidFill>
                <a:latin typeface="Ogilvy Serif"/>
                <a:ea typeface="Ogilvy Serif"/>
                <a:cs typeface="Ogilvy Serif"/>
                <a:sym typeface="Ogilvy Serif"/>
              </a:defRPr>
            </a:lvl1pPr>
          </a:lstStyle>
          <a:p>
            <a:pPr/>
            <a:r>
              <a:t>"photographie " + "chat " +"robot" + "peint par Vermeer"</a:t>
            </a:r>
          </a:p>
        </p:txBody>
      </p:sp>
      <p:sp>
        <p:nvSpPr>
          <p:cNvPr id="434" name="Une direction dans l'espace des probabilités"/>
          <p:cNvSpPr txBox="1"/>
          <p:nvPr/>
        </p:nvSpPr>
        <p:spPr>
          <a:xfrm>
            <a:off x="6404425" y="4416179"/>
            <a:ext cx="5854418" cy="1104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defTabSz="1625559">
              <a:lnSpc>
                <a:spcPct val="90000"/>
              </a:lnSpc>
              <a:spcBef>
                <a:spcPts val="3000"/>
              </a:spcBef>
              <a:defRPr b="1" sz="3200">
                <a:latin typeface="Ogilvy Serif"/>
                <a:ea typeface="Ogilvy Serif"/>
                <a:cs typeface="Ogilvy Serif"/>
                <a:sym typeface="Ogilvy Serif"/>
              </a:defRPr>
            </a:lvl1pPr>
          </a:lstStyle>
          <a:p>
            <a:pPr/>
            <a:r>
              <a:t>Une direction dans l'espace des probabilités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2EE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Diffusion"/>
          <p:cNvSpPr txBox="1"/>
          <p:nvPr/>
        </p:nvSpPr>
        <p:spPr>
          <a:xfrm>
            <a:off x="818423" y="545156"/>
            <a:ext cx="3256179" cy="1018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5600">
                <a:solidFill>
                  <a:srgbClr val="ED7B58"/>
                </a:solidFill>
                <a:latin typeface="Ogilvy Serif"/>
                <a:ea typeface="Ogilvy Serif"/>
                <a:cs typeface="Ogilvy Serif"/>
                <a:sym typeface="Ogilvy Serif"/>
              </a:defRPr>
            </a:lvl1pPr>
          </a:lstStyle>
          <a:p>
            <a:pPr>
              <a:defRPr>
                <a:solidFill>
                  <a:srgbClr val="101220"/>
                </a:solidFill>
              </a:defRPr>
            </a:pPr>
            <a:r>
              <a:rPr>
                <a:solidFill>
                  <a:srgbClr val="ED7B58"/>
                </a:solidFill>
              </a:rPr>
              <a:t>Diffusion</a:t>
            </a:r>
          </a:p>
        </p:txBody>
      </p:sp>
      <p:sp>
        <p:nvSpPr>
          <p:cNvPr id="437" name="Le moteur d'image débruite en étant guidé par le vecteur de sens (prompt) à chaque pas."/>
          <p:cNvSpPr txBox="1"/>
          <p:nvPr/>
        </p:nvSpPr>
        <p:spPr>
          <a:xfrm>
            <a:off x="831123" y="1563696"/>
            <a:ext cx="3375210" cy="3129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0959" tIns="60959" rIns="60959" bIns="60959">
            <a:spAutoFit/>
          </a:bodyPr>
          <a:lstStyle/>
          <a:p>
            <a:pPr defTabSz="1219200">
              <a:lnSpc>
                <a:spcPct val="90000"/>
              </a:lnSpc>
              <a:defRPr sz="2800">
                <a:latin typeface="Ogilvy Sans"/>
                <a:ea typeface="Ogilvy Sans"/>
                <a:cs typeface="Ogilvy Sans"/>
                <a:sym typeface="Ogilvy Sans"/>
              </a:defRPr>
            </a:pPr>
            <a:r>
              <a:t>Le moteur d'image débruite en étant guidé par le vecteur de sens (prompt) à chaque pas.</a:t>
            </a:r>
          </a:p>
          <a:p>
            <a:pPr defTabSz="1219200">
              <a:lnSpc>
                <a:spcPct val="90000"/>
              </a:lnSpc>
              <a:defRPr sz="2800">
                <a:latin typeface="Ogilvy Sans"/>
                <a:ea typeface="Ogilvy Sans"/>
                <a:cs typeface="Ogilvy Sans"/>
                <a:sym typeface="Ogilvy Sans"/>
              </a:defRPr>
            </a:pPr>
          </a:p>
        </p:txBody>
      </p:sp>
      <p:sp>
        <p:nvSpPr>
          <p:cNvPr id="438" name="Ligne"/>
          <p:cNvSpPr/>
          <p:nvPr/>
        </p:nvSpPr>
        <p:spPr>
          <a:xfrm>
            <a:off x="5293866" y="7629568"/>
            <a:ext cx="7897774" cy="1"/>
          </a:xfrm>
          <a:prstGeom prst="line">
            <a:avLst/>
          </a:prstGeom>
          <a:ln w="25400">
            <a:solidFill>
              <a:srgbClr val="000000"/>
            </a:solidFill>
            <a:custDash>
              <a:ds d="200000" sp="200000"/>
            </a:custDash>
            <a:miter lim="400000"/>
          </a:ln>
        </p:spPr>
        <p:txBody>
          <a:bodyPr lIns="30479" tIns="30479" rIns="30479" bIns="30479"/>
          <a:lstStyle/>
          <a:p>
            <a:pPr algn="ctr" defTabSz="1625558">
              <a:defRPr sz="160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439" name="Ligne"/>
          <p:cNvSpPr/>
          <p:nvPr/>
        </p:nvSpPr>
        <p:spPr>
          <a:xfrm flipV="1">
            <a:off x="5272699" y="1972119"/>
            <a:ext cx="1" cy="5636283"/>
          </a:xfrm>
          <a:prstGeom prst="line">
            <a:avLst/>
          </a:prstGeom>
          <a:ln w="25400">
            <a:solidFill>
              <a:srgbClr val="000000"/>
            </a:solidFill>
            <a:custDash>
              <a:ds d="200000" sp="200000"/>
            </a:custDash>
            <a:miter lim="400000"/>
          </a:ln>
        </p:spPr>
        <p:txBody>
          <a:bodyPr lIns="30479" tIns="30479" rIns="30479" bIns="30479"/>
          <a:lstStyle/>
          <a:p>
            <a:pPr algn="ctr" defTabSz="1625558">
              <a:defRPr sz="160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440" name="Ligne"/>
          <p:cNvSpPr/>
          <p:nvPr/>
        </p:nvSpPr>
        <p:spPr>
          <a:xfrm>
            <a:off x="5251532" y="1950953"/>
            <a:ext cx="7940107" cy="1"/>
          </a:xfrm>
          <a:prstGeom prst="line">
            <a:avLst/>
          </a:prstGeom>
          <a:ln w="25400">
            <a:solidFill>
              <a:srgbClr val="000000"/>
            </a:solidFill>
            <a:custDash>
              <a:ds d="200000" sp="200000"/>
            </a:custDash>
            <a:miter lim="400000"/>
          </a:ln>
        </p:spPr>
        <p:txBody>
          <a:bodyPr lIns="30479" tIns="30479" rIns="30479" bIns="30479"/>
          <a:lstStyle/>
          <a:p>
            <a:pPr algn="ctr" defTabSz="1625558">
              <a:defRPr sz="160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441" name="Ligne"/>
          <p:cNvSpPr/>
          <p:nvPr/>
        </p:nvSpPr>
        <p:spPr>
          <a:xfrm flipV="1">
            <a:off x="13170471" y="1950952"/>
            <a:ext cx="1" cy="5678617"/>
          </a:xfrm>
          <a:prstGeom prst="line">
            <a:avLst/>
          </a:prstGeom>
          <a:ln w="25400">
            <a:solidFill>
              <a:srgbClr val="000000"/>
            </a:solidFill>
            <a:custDash>
              <a:ds d="200000" sp="200000"/>
            </a:custDash>
            <a:miter lim="400000"/>
          </a:ln>
        </p:spPr>
        <p:txBody>
          <a:bodyPr lIns="30479" tIns="30479" rIns="30479" bIns="30479"/>
          <a:lstStyle/>
          <a:p>
            <a:pPr algn="ctr" defTabSz="1625558">
              <a:defRPr sz="160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pic>
        <p:nvPicPr>
          <p:cNvPr id="442" name="Extrait de IA CREA _PREPRE.002.jpeg" descr="Extrait de IA CREA _PREPRE.002.jpeg"/>
          <p:cNvPicPr>
            <a:picLocks noChangeAspect="1"/>
          </p:cNvPicPr>
          <p:nvPr/>
        </p:nvPicPr>
        <p:blipFill>
          <a:blip r:embed="rId2">
            <a:extLst/>
          </a:blip>
          <a:srcRect l="23122" t="2105" r="23529" b="4713"/>
          <a:stretch>
            <a:fillRect/>
          </a:stretch>
        </p:blipFill>
        <p:spPr>
          <a:xfrm>
            <a:off x="5868765" y="3128336"/>
            <a:ext cx="3722434" cy="3657250"/>
          </a:xfrm>
          <a:prstGeom prst="rect">
            <a:avLst/>
          </a:prstGeom>
          <a:ln w="12700">
            <a:miter lim="400000"/>
          </a:ln>
        </p:spPr>
      </p:pic>
      <p:sp>
        <p:nvSpPr>
          <p:cNvPr id="443" name="Ligne"/>
          <p:cNvSpPr/>
          <p:nvPr/>
        </p:nvSpPr>
        <p:spPr>
          <a:xfrm rot="12499590">
            <a:off x="3976601" y="4837273"/>
            <a:ext cx="2324561" cy="42172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70" h="21600" fill="norm" stroke="1" extrusionOk="0">
                <a:moveTo>
                  <a:pt x="20670" y="0"/>
                </a:moveTo>
                <a:cubicBezTo>
                  <a:pt x="13831" y="1636"/>
                  <a:pt x="8126" y="4531"/>
                  <a:pt x="4446" y="8233"/>
                </a:cubicBezTo>
                <a:cubicBezTo>
                  <a:pt x="423" y="12279"/>
                  <a:pt x="-930" y="17025"/>
                  <a:pt x="634" y="21600"/>
                </a:cubicBezTo>
              </a:path>
            </a:pathLst>
          </a:custGeom>
          <a:ln w="38100">
            <a:solidFill>
              <a:srgbClr val="000000"/>
            </a:solidFill>
            <a:custDash>
              <a:ds d="200000" sp="200000"/>
            </a:custDash>
            <a:miter lim="400000"/>
            <a:tailEnd type="triangle"/>
          </a:ln>
        </p:spPr>
        <p:txBody>
          <a:bodyPr lIns="22859" tIns="22859" rIns="22859" bIns="22859"/>
          <a:lstStyle/>
          <a:p>
            <a:pPr defTabSz="1219168">
              <a:defRPr sz="120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444" name="&quot;photographie &quot; + &quot;chat &quot; +&quot;robot&quot; + &quot;peint par Vermeer&quot;"/>
          <p:cNvSpPr txBox="1"/>
          <p:nvPr/>
        </p:nvSpPr>
        <p:spPr>
          <a:xfrm>
            <a:off x="508457" y="7629568"/>
            <a:ext cx="2604884" cy="891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defTabSz="1219168">
              <a:defRPr b="1" sz="1600">
                <a:solidFill>
                  <a:srgbClr val="ED7B58"/>
                </a:solidFill>
                <a:latin typeface="Ogilvy Serif"/>
                <a:ea typeface="Ogilvy Serif"/>
                <a:cs typeface="Ogilvy Serif"/>
                <a:sym typeface="Ogilvy Serif"/>
              </a:defRPr>
            </a:lvl1pPr>
          </a:lstStyle>
          <a:p>
            <a:pPr/>
            <a:r>
              <a:t>"photographie " + "chat " +"robot" + "peint par Vermeer"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2EE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Diffusion"/>
          <p:cNvSpPr txBox="1"/>
          <p:nvPr/>
        </p:nvSpPr>
        <p:spPr>
          <a:xfrm>
            <a:off x="818423" y="545156"/>
            <a:ext cx="3256179" cy="1018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5600">
                <a:solidFill>
                  <a:srgbClr val="ED7B58"/>
                </a:solidFill>
                <a:latin typeface="Ogilvy Serif"/>
                <a:ea typeface="Ogilvy Serif"/>
                <a:cs typeface="Ogilvy Serif"/>
                <a:sym typeface="Ogilvy Serif"/>
              </a:defRPr>
            </a:lvl1pPr>
          </a:lstStyle>
          <a:p>
            <a:pPr>
              <a:defRPr>
                <a:solidFill>
                  <a:srgbClr val="101220"/>
                </a:solidFill>
              </a:defRPr>
            </a:pPr>
            <a:r>
              <a:rPr>
                <a:solidFill>
                  <a:srgbClr val="ED7B58"/>
                </a:solidFill>
              </a:rPr>
              <a:t>Diffusion</a:t>
            </a:r>
          </a:p>
        </p:txBody>
      </p:sp>
      <p:sp>
        <p:nvSpPr>
          <p:cNvPr id="447" name="Ligne"/>
          <p:cNvSpPr/>
          <p:nvPr/>
        </p:nvSpPr>
        <p:spPr>
          <a:xfrm>
            <a:off x="5293866" y="7629568"/>
            <a:ext cx="7897774" cy="1"/>
          </a:xfrm>
          <a:prstGeom prst="line">
            <a:avLst/>
          </a:prstGeom>
          <a:ln w="25400">
            <a:solidFill>
              <a:srgbClr val="000000"/>
            </a:solidFill>
            <a:custDash>
              <a:ds d="200000" sp="200000"/>
            </a:custDash>
            <a:miter lim="400000"/>
          </a:ln>
        </p:spPr>
        <p:txBody>
          <a:bodyPr lIns="30479" tIns="30479" rIns="30479" bIns="30479"/>
          <a:lstStyle/>
          <a:p>
            <a:pPr algn="ctr" defTabSz="1625558">
              <a:defRPr sz="160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448" name="Ligne"/>
          <p:cNvSpPr/>
          <p:nvPr/>
        </p:nvSpPr>
        <p:spPr>
          <a:xfrm flipV="1">
            <a:off x="5272699" y="1972119"/>
            <a:ext cx="1" cy="5636283"/>
          </a:xfrm>
          <a:prstGeom prst="line">
            <a:avLst/>
          </a:prstGeom>
          <a:ln w="25400">
            <a:solidFill>
              <a:srgbClr val="000000"/>
            </a:solidFill>
            <a:custDash>
              <a:ds d="200000" sp="200000"/>
            </a:custDash>
            <a:miter lim="400000"/>
          </a:ln>
        </p:spPr>
        <p:txBody>
          <a:bodyPr lIns="30479" tIns="30479" rIns="30479" bIns="30479"/>
          <a:lstStyle/>
          <a:p>
            <a:pPr algn="ctr" defTabSz="1625558">
              <a:defRPr sz="160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449" name="Ligne"/>
          <p:cNvSpPr/>
          <p:nvPr/>
        </p:nvSpPr>
        <p:spPr>
          <a:xfrm>
            <a:off x="5251532" y="1950953"/>
            <a:ext cx="7940107" cy="1"/>
          </a:xfrm>
          <a:prstGeom prst="line">
            <a:avLst/>
          </a:prstGeom>
          <a:ln w="25400">
            <a:solidFill>
              <a:srgbClr val="000000"/>
            </a:solidFill>
            <a:custDash>
              <a:ds d="200000" sp="200000"/>
            </a:custDash>
            <a:miter lim="400000"/>
          </a:ln>
        </p:spPr>
        <p:txBody>
          <a:bodyPr lIns="30479" tIns="30479" rIns="30479" bIns="30479"/>
          <a:lstStyle/>
          <a:p>
            <a:pPr algn="ctr" defTabSz="1625558">
              <a:defRPr sz="160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450" name="Ligne"/>
          <p:cNvSpPr/>
          <p:nvPr/>
        </p:nvSpPr>
        <p:spPr>
          <a:xfrm flipV="1">
            <a:off x="13170471" y="1950952"/>
            <a:ext cx="1" cy="5678617"/>
          </a:xfrm>
          <a:prstGeom prst="line">
            <a:avLst/>
          </a:prstGeom>
          <a:ln w="25400">
            <a:solidFill>
              <a:srgbClr val="000000"/>
            </a:solidFill>
            <a:custDash>
              <a:ds d="200000" sp="200000"/>
            </a:custDash>
            <a:miter lim="400000"/>
          </a:ln>
        </p:spPr>
        <p:txBody>
          <a:bodyPr lIns="30479" tIns="30479" rIns="30479" bIns="30479"/>
          <a:lstStyle/>
          <a:p>
            <a:pPr algn="ctr" defTabSz="1625558">
              <a:defRPr sz="160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451" name="Le moteur d'image débruite en étant guidé par le vecteur de sens (prompt) à chaque pas."/>
          <p:cNvSpPr txBox="1"/>
          <p:nvPr/>
        </p:nvSpPr>
        <p:spPr>
          <a:xfrm>
            <a:off x="831123" y="1563696"/>
            <a:ext cx="3375210" cy="3129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0959" tIns="60959" rIns="60959" bIns="60959">
            <a:spAutoFit/>
          </a:bodyPr>
          <a:lstStyle/>
          <a:p>
            <a:pPr defTabSz="1219200">
              <a:lnSpc>
                <a:spcPct val="90000"/>
              </a:lnSpc>
              <a:defRPr sz="2800">
                <a:latin typeface="Ogilvy Sans"/>
                <a:ea typeface="Ogilvy Sans"/>
                <a:cs typeface="Ogilvy Sans"/>
                <a:sym typeface="Ogilvy Sans"/>
              </a:defRPr>
            </a:pPr>
            <a:r>
              <a:t>Le moteur d'image débruite en étant guidé par le vecteur de sens (prompt) à chaque pas.</a:t>
            </a:r>
          </a:p>
          <a:p>
            <a:pPr defTabSz="1219200">
              <a:lnSpc>
                <a:spcPct val="90000"/>
              </a:lnSpc>
              <a:defRPr sz="2800">
                <a:latin typeface="Ogilvy Sans"/>
                <a:ea typeface="Ogilvy Sans"/>
                <a:cs typeface="Ogilvy Sans"/>
                <a:sym typeface="Ogilvy Sans"/>
              </a:defRPr>
            </a:pPr>
          </a:p>
        </p:txBody>
      </p:sp>
      <p:pic>
        <p:nvPicPr>
          <p:cNvPr id="452" name="magnific-Fugx0379WrxBhbLoJltU-DaveThePreacher_realistic_photography_of_a_robot_cat_painted_by_18975eef-89ed-423d-aa17-1a5a1bc6d7ff.jpeg" descr="magnific-Fugx0379WrxBhbLoJltU-DaveThePreacher_realistic_photography_of_a_robot_cat_painted_by_18975eef-89ed-423d-aa17-1a5a1bc6d7ff.jpeg"/>
          <p:cNvPicPr>
            <a:picLocks noChangeAspect="1"/>
          </p:cNvPicPr>
          <p:nvPr/>
        </p:nvPicPr>
        <p:blipFill>
          <a:blip r:embed="rId2">
            <a:extLst/>
          </a:blip>
          <a:srcRect l="0" t="167" r="0" b="167"/>
          <a:stretch>
            <a:fillRect/>
          </a:stretch>
        </p:blipFill>
        <p:spPr>
          <a:xfrm>
            <a:off x="5866597" y="3128336"/>
            <a:ext cx="3726771" cy="3714260"/>
          </a:xfrm>
          <a:prstGeom prst="rect">
            <a:avLst/>
          </a:prstGeom>
          <a:ln w="12700">
            <a:miter lim="400000"/>
          </a:ln>
        </p:spPr>
      </p:pic>
      <p:sp>
        <p:nvSpPr>
          <p:cNvPr id="453" name="Ligne"/>
          <p:cNvSpPr/>
          <p:nvPr/>
        </p:nvSpPr>
        <p:spPr>
          <a:xfrm rot="12499590">
            <a:off x="3976601" y="4837273"/>
            <a:ext cx="2324561" cy="42172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70" h="21600" fill="norm" stroke="1" extrusionOk="0">
                <a:moveTo>
                  <a:pt x="20670" y="0"/>
                </a:moveTo>
                <a:cubicBezTo>
                  <a:pt x="13831" y="1636"/>
                  <a:pt x="8126" y="4531"/>
                  <a:pt x="4446" y="8233"/>
                </a:cubicBezTo>
                <a:cubicBezTo>
                  <a:pt x="423" y="12279"/>
                  <a:pt x="-930" y="17025"/>
                  <a:pt x="634" y="21600"/>
                </a:cubicBezTo>
              </a:path>
            </a:pathLst>
          </a:custGeom>
          <a:ln w="38100">
            <a:solidFill>
              <a:srgbClr val="000000"/>
            </a:solidFill>
            <a:custDash>
              <a:ds d="200000" sp="200000"/>
            </a:custDash>
            <a:miter lim="400000"/>
            <a:tailEnd type="triangle"/>
          </a:ln>
        </p:spPr>
        <p:txBody>
          <a:bodyPr lIns="22859" tIns="22859" rIns="22859" bIns="22859"/>
          <a:lstStyle/>
          <a:p>
            <a:pPr defTabSz="1219168">
              <a:defRPr sz="120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454" name="&quot;photographie &quot; + &quot;chat &quot; +&quot;robot&quot; + &quot;peint par Vermeer&quot;"/>
          <p:cNvSpPr txBox="1"/>
          <p:nvPr/>
        </p:nvSpPr>
        <p:spPr>
          <a:xfrm>
            <a:off x="508457" y="7629568"/>
            <a:ext cx="2604884" cy="891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defTabSz="1219168">
              <a:defRPr b="1" sz="1600">
                <a:solidFill>
                  <a:srgbClr val="ED7B58"/>
                </a:solidFill>
                <a:latin typeface="Ogilvy Serif"/>
                <a:ea typeface="Ogilvy Serif"/>
                <a:cs typeface="Ogilvy Serif"/>
                <a:sym typeface="Ogilvy Serif"/>
              </a:defRPr>
            </a:lvl1pPr>
          </a:lstStyle>
          <a:p>
            <a:pPr/>
            <a:r>
              <a:t>"photographie " + "chat " +"robot" + "peint par Vermeer"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2EE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Diffusion"/>
          <p:cNvSpPr txBox="1"/>
          <p:nvPr/>
        </p:nvSpPr>
        <p:spPr>
          <a:xfrm>
            <a:off x="818423" y="545156"/>
            <a:ext cx="3256179" cy="1018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5600">
                <a:solidFill>
                  <a:srgbClr val="ED7B58"/>
                </a:solidFill>
                <a:latin typeface="Ogilvy Serif"/>
                <a:ea typeface="Ogilvy Serif"/>
                <a:cs typeface="Ogilvy Serif"/>
                <a:sym typeface="Ogilvy Serif"/>
              </a:defRPr>
            </a:lvl1pPr>
          </a:lstStyle>
          <a:p>
            <a:pPr>
              <a:defRPr>
                <a:solidFill>
                  <a:srgbClr val="101220"/>
                </a:solidFill>
              </a:defRPr>
            </a:pPr>
            <a:r>
              <a:rPr>
                <a:solidFill>
                  <a:srgbClr val="ED7B58"/>
                </a:solidFill>
              </a:rPr>
              <a:t>Diffusion</a:t>
            </a:r>
          </a:p>
        </p:txBody>
      </p:sp>
      <p:sp>
        <p:nvSpPr>
          <p:cNvPr id="457" name="Ligne"/>
          <p:cNvSpPr/>
          <p:nvPr/>
        </p:nvSpPr>
        <p:spPr>
          <a:xfrm>
            <a:off x="5293866" y="7629568"/>
            <a:ext cx="7897774" cy="1"/>
          </a:xfrm>
          <a:prstGeom prst="line">
            <a:avLst/>
          </a:prstGeom>
          <a:ln w="25400">
            <a:solidFill>
              <a:srgbClr val="000000"/>
            </a:solidFill>
            <a:custDash>
              <a:ds d="200000" sp="200000"/>
            </a:custDash>
            <a:miter lim="400000"/>
          </a:ln>
        </p:spPr>
        <p:txBody>
          <a:bodyPr lIns="30479" tIns="30479" rIns="30479" bIns="30479"/>
          <a:lstStyle/>
          <a:p>
            <a:pPr algn="ctr" defTabSz="1625558">
              <a:defRPr sz="160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458" name="Ligne"/>
          <p:cNvSpPr/>
          <p:nvPr/>
        </p:nvSpPr>
        <p:spPr>
          <a:xfrm flipV="1">
            <a:off x="5272699" y="1972119"/>
            <a:ext cx="1" cy="5636283"/>
          </a:xfrm>
          <a:prstGeom prst="line">
            <a:avLst/>
          </a:prstGeom>
          <a:ln w="25400">
            <a:solidFill>
              <a:srgbClr val="000000"/>
            </a:solidFill>
            <a:custDash>
              <a:ds d="200000" sp="200000"/>
            </a:custDash>
            <a:miter lim="400000"/>
          </a:ln>
        </p:spPr>
        <p:txBody>
          <a:bodyPr lIns="30479" tIns="30479" rIns="30479" bIns="30479"/>
          <a:lstStyle/>
          <a:p>
            <a:pPr algn="ctr" defTabSz="1625558">
              <a:defRPr sz="160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459" name="Ligne"/>
          <p:cNvSpPr/>
          <p:nvPr/>
        </p:nvSpPr>
        <p:spPr>
          <a:xfrm>
            <a:off x="5251532" y="1950953"/>
            <a:ext cx="7940107" cy="1"/>
          </a:xfrm>
          <a:prstGeom prst="line">
            <a:avLst/>
          </a:prstGeom>
          <a:ln w="25400">
            <a:solidFill>
              <a:srgbClr val="000000"/>
            </a:solidFill>
            <a:custDash>
              <a:ds d="200000" sp="200000"/>
            </a:custDash>
            <a:miter lim="400000"/>
          </a:ln>
        </p:spPr>
        <p:txBody>
          <a:bodyPr lIns="30479" tIns="30479" rIns="30479" bIns="30479"/>
          <a:lstStyle/>
          <a:p>
            <a:pPr algn="ctr" defTabSz="1625558">
              <a:defRPr sz="160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460" name="Ligne"/>
          <p:cNvSpPr/>
          <p:nvPr/>
        </p:nvSpPr>
        <p:spPr>
          <a:xfrm flipV="1">
            <a:off x="13170471" y="1950952"/>
            <a:ext cx="1" cy="5678617"/>
          </a:xfrm>
          <a:prstGeom prst="line">
            <a:avLst/>
          </a:prstGeom>
          <a:ln w="25400">
            <a:solidFill>
              <a:srgbClr val="000000"/>
            </a:solidFill>
            <a:custDash>
              <a:ds d="200000" sp="200000"/>
            </a:custDash>
            <a:miter lim="400000"/>
          </a:ln>
        </p:spPr>
        <p:txBody>
          <a:bodyPr lIns="30479" tIns="30479" rIns="30479" bIns="30479"/>
          <a:lstStyle/>
          <a:p>
            <a:pPr algn="ctr" defTabSz="1625558">
              <a:defRPr sz="160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461" name="Le moteur d'image débruite en étant guidé par le vecteur de sens (prompt) à chaque pas."/>
          <p:cNvSpPr txBox="1"/>
          <p:nvPr/>
        </p:nvSpPr>
        <p:spPr>
          <a:xfrm>
            <a:off x="831123" y="1563696"/>
            <a:ext cx="3375210" cy="3129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0959" tIns="60959" rIns="60959" bIns="60959">
            <a:spAutoFit/>
          </a:bodyPr>
          <a:lstStyle/>
          <a:p>
            <a:pPr defTabSz="1219200">
              <a:lnSpc>
                <a:spcPct val="90000"/>
              </a:lnSpc>
              <a:defRPr sz="2800">
                <a:latin typeface="Ogilvy Sans"/>
                <a:ea typeface="Ogilvy Sans"/>
                <a:cs typeface="Ogilvy Sans"/>
                <a:sym typeface="Ogilvy Sans"/>
              </a:defRPr>
            </a:pPr>
            <a:r>
              <a:t>Le moteur d'image débruite en étant guidé par le vecteur de sens (prompt) à chaque pas.</a:t>
            </a:r>
          </a:p>
          <a:p>
            <a:pPr defTabSz="1219200">
              <a:lnSpc>
                <a:spcPct val="90000"/>
              </a:lnSpc>
              <a:defRPr sz="2800">
                <a:latin typeface="Ogilvy Sans"/>
                <a:ea typeface="Ogilvy Sans"/>
                <a:cs typeface="Ogilvy Sans"/>
                <a:sym typeface="Ogilvy Sans"/>
              </a:defRPr>
            </a:pPr>
          </a:p>
        </p:txBody>
      </p:sp>
      <p:sp>
        <p:nvSpPr>
          <p:cNvPr id="462" name="Ligne"/>
          <p:cNvSpPr/>
          <p:nvPr/>
        </p:nvSpPr>
        <p:spPr>
          <a:xfrm rot="12499590">
            <a:off x="3976601" y="4837273"/>
            <a:ext cx="2324561" cy="42172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70" h="21600" fill="norm" stroke="1" extrusionOk="0">
                <a:moveTo>
                  <a:pt x="20670" y="0"/>
                </a:moveTo>
                <a:cubicBezTo>
                  <a:pt x="13831" y="1636"/>
                  <a:pt x="8126" y="4531"/>
                  <a:pt x="4446" y="8233"/>
                </a:cubicBezTo>
                <a:cubicBezTo>
                  <a:pt x="423" y="12279"/>
                  <a:pt x="-930" y="17025"/>
                  <a:pt x="634" y="21600"/>
                </a:cubicBezTo>
              </a:path>
            </a:pathLst>
          </a:custGeom>
          <a:ln w="38100">
            <a:solidFill>
              <a:srgbClr val="000000"/>
            </a:solidFill>
            <a:custDash>
              <a:ds d="200000" sp="200000"/>
            </a:custDash>
            <a:miter lim="400000"/>
            <a:tailEnd type="triangle"/>
          </a:ln>
        </p:spPr>
        <p:txBody>
          <a:bodyPr lIns="22859" tIns="22859" rIns="22859" bIns="22859"/>
          <a:lstStyle/>
          <a:p>
            <a:pPr defTabSz="1219168">
              <a:defRPr sz="120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463" name="&quot;photographie réaliste&quot; + &quot;chat robot&quot; + &quot;peint par Vermeer&quot;"/>
          <p:cNvSpPr txBox="1"/>
          <p:nvPr/>
        </p:nvSpPr>
        <p:spPr>
          <a:xfrm>
            <a:off x="508457" y="7629568"/>
            <a:ext cx="2604884" cy="891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defTabSz="1219168">
              <a:defRPr b="1" sz="1600">
                <a:solidFill>
                  <a:srgbClr val="ED7B58"/>
                </a:solidFill>
                <a:latin typeface="Ogilvy Serif"/>
                <a:ea typeface="Ogilvy Serif"/>
                <a:cs typeface="Ogilvy Serif"/>
                <a:sym typeface="Ogilvy Serif"/>
              </a:defRPr>
            </a:lvl1pPr>
          </a:lstStyle>
          <a:p>
            <a:pPr/>
            <a:r>
              <a:t>"photographie réaliste" + "chat robot" + "peint par Vermeer"</a:t>
            </a:r>
          </a:p>
        </p:txBody>
      </p:sp>
      <p:pic>
        <p:nvPicPr>
          <p:cNvPr id="464" name="magnific-Fugx0379WrxBhbLoJltU-DaveThePreacher_realistic_photography_of_a_robot_cat_painted_by_18975eef-89ed-423d-aa17-1a5a1bc6d7ff.jpeg" descr="magnific-Fugx0379WrxBhbLoJltU-DaveThePreacher_realistic_photography_of_a_robot_cat_painted_by_18975eef-89ed-423d-aa17-1a5a1bc6d7ff.jpeg"/>
          <p:cNvPicPr>
            <a:picLocks noChangeAspect="1"/>
          </p:cNvPicPr>
          <p:nvPr/>
        </p:nvPicPr>
        <p:blipFill>
          <a:blip r:embed="rId2">
            <a:extLst/>
          </a:blip>
          <a:srcRect l="0" t="167" r="0" b="167"/>
          <a:stretch>
            <a:fillRect/>
          </a:stretch>
        </p:blipFill>
        <p:spPr>
          <a:xfrm>
            <a:off x="5866597" y="3128336"/>
            <a:ext cx="3726771" cy="371426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2EE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Puisque tout signal audio peut être représenté comme un spectrogramme — une image du son — les mêmes modèles de diffusion qui génèrent des images peuvent générer de la voix, des sons, de la musique."/>
          <p:cNvSpPr txBox="1"/>
          <p:nvPr/>
        </p:nvSpPr>
        <p:spPr>
          <a:xfrm>
            <a:off x="1116667" y="6941065"/>
            <a:ext cx="13584788" cy="1653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3100">
                <a:solidFill>
                  <a:srgbClr val="101220"/>
                </a:solidFill>
                <a:latin typeface="Ogilvy Serif"/>
                <a:ea typeface="Ogilvy Serif"/>
                <a:cs typeface="Ogilvy Serif"/>
                <a:sym typeface="Ogilvy Serif"/>
              </a:defRPr>
            </a:lvl1pPr>
          </a:lstStyle>
          <a:p>
            <a:pPr/>
            <a:r>
              <a:t>Puisque tout signal audio peut être représenté comme un spectrogramme — une image du son — les mêmes modèles de diffusion qui génèrent des images peuvent générer de la voix, des sons, de la musique.</a:t>
            </a:r>
          </a:p>
        </p:txBody>
      </p:sp>
      <p:pic>
        <p:nvPicPr>
          <p:cNvPr id="467" name="vidéo-collée.png" descr="vidéo-collé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675466" y="280001"/>
            <a:ext cx="10905068" cy="5672668"/>
          </a:xfrm>
          <a:prstGeom prst="rect">
            <a:avLst/>
          </a:prstGeom>
          <a:ln w="12700">
            <a:miter lim="400000"/>
          </a:ln>
        </p:spPr>
      </p:pic>
      <p:sp>
        <p:nvSpPr>
          <p:cNvPr id="468" name="spectrogramme"/>
          <p:cNvSpPr txBox="1"/>
          <p:nvPr/>
        </p:nvSpPr>
        <p:spPr>
          <a:xfrm>
            <a:off x="6537011" y="6006925"/>
            <a:ext cx="3119223" cy="6934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0959" tIns="60959" rIns="60959" bIns="60959">
            <a:spAutoFit/>
          </a:bodyPr>
          <a:lstStyle>
            <a:lvl1pPr defTabSz="1219200">
              <a:lnSpc>
                <a:spcPct val="90000"/>
              </a:lnSpc>
              <a:defRPr sz="3400">
                <a:solidFill>
                  <a:srgbClr val="919191"/>
                </a:solidFill>
                <a:latin typeface="Ogilvy Sans"/>
                <a:ea typeface="Ogilvy Sans"/>
                <a:cs typeface="Ogilvy Sans"/>
                <a:sym typeface="Ogilvy Sans"/>
              </a:defRPr>
            </a:lvl1pPr>
          </a:lstStyle>
          <a:p>
            <a:pPr/>
            <a:r>
              <a:t>spectrogramme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1000"/>
                                        <p:tgtEl>
                                          <p:spTgt spid="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2" dur="1000"/>
                                        <p:tgtEl>
                                          <p:spTgt spid="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468" grpId="1"/>
      <p:bldP build="whole" bldLvl="1" animBg="1" rev="0" advAuto="0" spid="466" grpId="2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3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Métiers"/>
          <p:cNvSpPr txBox="1"/>
          <p:nvPr/>
        </p:nvSpPr>
        <p:spPr>
          <a:xfrm>
            <a:off x="818423" y="545156"/>
            <a:ext cx="2692198" cy="1018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5600">
                <a:solidFill>
                  <a:srgbClr val="ED7B58"/>
                </a:solidFill>
                <a:latin typeface="Ogilvy Serif"/>
                <a:ea typeface="Ogilvy Serif"/>
                <a:cs typeface="Ogilvy Serif"/>
                <a:sym typeface="Ogilvy Serif"/>
              </a:defRPr>
            </a:lvl1pPr>
          </a:lstStyle>
          <a:p>
            <a:pPr>
              <a:defRPr>
                <a:solidFill>
                  <a:srgbClr val="101220"/>
                </a:solidFill>
              </a:defRPr>
            </a:pPr>
            <a:r>
              <a:rPr>
                <a:solidFill>
                  <a:srgbClr val="ED7B58"/>
                </a:solidFill>
              </a:rPr>
              <a:t>Métiers</a:t>
            </a:r>
          </a:p>
        </p:txBody>
      </p:sp>
      <p:sp>
        <p:nvSpPr>
          <p:cNvPr id="194" name="Concepteur-Rédacteur -&gt; Directeur Artistique…"/>
          <p:cNvSpPr txBox="1"/>
          <p:nvPr/>
        </p:nvSpPr>
        <p:spPr>
          <a:xfrm>
            <a:off x="3692715" y="4701378"/>
            <a:ext cx="9911144" cy="280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spcBef>
                <a:spcPts val="1000"/>
              </a:spcBef>
              <a:defRPr sz="3500">
                <a:latin typeface="Ogilvy Sans"/>
                <a:ea typeface="Ogilvy Sans"/>
                <a:cs typeface="Ogilvy Sans"/>
                <a:sym typeface="Ogilvy Sans"/>
              </a:defRPr>
            </a:pPr>
            <a:r>
              <a:t>Concepteur-Rédacteur -&gt; Directeur Artistique</a:t>
            </a:r>
          </a:p>
          <a:p>
            <a:pPr>
              <a:spcBef>
                <a:spcPts val="1000"/>
              </a:spcBef>
              <a:defRPr sz="3500">
                <a:latin typeface="Ogilvy Sans"/>
                <a:ea typeface="Ogilvy Sans"/>
                <a:cs typeface="Ogilvy Sans"/>
                <a:sym typeface="Ogilvy Sans"/>
              </a:defRPr>
            </a:pPr>
            <a:r>
              <a:t>Directeur Artistique -&gt; Réalisateur </a:t>
            </a:r>
          </a:p>
          <a:p>
            <a:pPr>
              <a:spcBef>
                <a:spcPts val="1000"/>
              </a:spcBef>
              <a:defRPr sz="3500">
                <a:latin typeface="Ogilvy Sans"/>
                <a:ea typeface="Ogilvy Sans"/>
                <a:cs typeface="Ogilvy Sans"/>
                <a:sym typeface="Ogilvy Sans"/>
              </a:defRPr>
            </a:pPr>
            <a:r>
              <a:t>Réalisateur -&gt; Producteur</a:t>
            </a:r>
          </a:p>
          <a:p>
            <a:pPr>
              <a:spcBef>
                <a:spcPts val="1000"/>
              </a:spcBef>
              <a:defRPr sz="3500">
                <a:latin typeface="Ogilvy Sans"/>
                <a:ea typeface="Ogilvy Sans"/>
                <a:cs typeface="Ogilvy Sans"/>
                <a:sym typeface="Ogilvy Sans"/>
              </a:defRPr>
            </a:pPr>
            <a:r>
              <a:t>Juristes -&gt; Interprètes du droit et de l'éthique de l'IA </a:t>
            </a:r>
          </a:p>
        </p:txBody>
      </p:sp>
      <p:sp>
        <p:nvSpPr>
          <p:cNvPr id="195" name="Le grand &quot;Shift&quot;"/>
          <p:cNvSpPr txBox="1"/>
          <p:nvPr/>
        </p:nvSpPr>
        <p:spPr>
          <a:xfrm>
            <a:off x="3692715" y="3134360"/>
            <a:ext cx="7939749" cy="1437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8100">
                <a:solidFill>
                  <a:srgbClr val="101220"/>
                </a:solidFill>
                <a:latin typeface="Ogilvy Serif"/>
                <a:ea typeface="Ogilvy Serif"/>
                <a:cs typeface="Ogilvy Serif"/>
                <a:sym typeface="Ogilvy Serif"/>
              </a:defRPr>
            </a:lvl1pPr>
          </a:lstStyle>
          <a:p>
            <a:pPr/>
            <a:r>
              <a:t>Le grand "Shift"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1000"/>
                                        <p:tgtEl>
                                          <p:spTgt spid="19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0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0" dur="1000"/>
                                        <p:tgtEl>
                                          <p:spTgt spid="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5" dur="1000"/>
                                        <p:tgtEl>
                                          <p:spTgt spid="1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1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0" dur="1000"/>
                                        <p:tgtEl>
                                          <p:spTgt spid="1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5" dur="1000"/>
                                        <p:tgtEl>
                                          <p:spTgt spid="1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94" grpId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0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319994" y="-1434518"/>
            <a:ext cx="18895988" cy="10540418"/>
          </a:xfrm>
          <a:prstGeom prst="rect">
            <a:avLst/>
          </a:prstGeom>
          <a:ln w="12700">
            <a:miter lim="400000"/>
          </a:ln>
        </p:spPr>
      </p:pic>
      <p:sp>
        <p:nvSpPr>
          <p:cNvPr id="471" name="Rectangle"/>
          <p:cNvSpPr/>
          <p:nvPr/>
        </p:nvSpPr>
        <p:spPr>
          <a:xfrm>
            <a:off x="2983533" y="998638"/>
            <a:ext cx="9834004" cy="3126433"/>
          </a:xfrm>
          <a:prstGeom prst="rect">
            <a:avLst/>
          </a:prstGeom>
          <a:solidFill>
            <a:srgbClr val="F0F1EC"/>
          </a:solidFill>
          <a:ln w="12700">
            <a:miter lim="400000"/>
          </a:ln>
        </p:spPr>
        <p:txBody>
          <a:bodyPr lIns="45719" rIns="45719" anchor="ctr"/>
          <a:lstStyle/>
          <a:p>
            <a:p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800">
        <p:fade/>
      </p:transition>
    </mc:Choice>
    <mc:Fallback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3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319994" y="-1434518"/>
            <a:ext cx="18895988" cy="10540418"/>
          </a:xfrm>
          <a:prstGeom prst="rect">
            <a:avLst/>
          </a:prstGeom>
          <a:ln w="12700">
            <a:miter lim="400000"/>
          </a:ln>
        </p:spPr>
      </p:pic>
      <p:sp>
        <p:nvSpPr>
          <p:cNvPr id="474" name="Rectangle"/>
          <p:cNvSpPr/>
          <p:nvPr/>
        </p:nvSpPr>
        <p:spPr>
          <a:xfrm>
            <a:off x="2983533" y="998638"/>
            <a:ext cx="9834004" cy="1814145"/>
          </a:xfrm>
          <a:prstGeom prst="rect">
            <a:avLst/>
          </a:prstGeom>
          <a:solidFill>
            <a:srgbClr val="F0F1EC"/>
          </a:solidFill>
          <a:ln w="12700">
            <a:miter lim="400000"/>
          </a:ln>
        </p:spPr>
        <p:txBody>
          <a:bodyPr lIns="45719" rIns="45719" anchor="ctr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6" name="vidéo-collée.png" descr="vidéo-collé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67733"/>
            <a:ext cx="16256000" cy="900853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8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319994" y="-1434518"/>
            <a:ext cx="18895988" cy="10540418"/>
          </a:xfrm>
          <a:prstGeom prst="rect">
            <a:avLst/>
          </a:prstGeom>
          <a:ln w="12700">
            <a:miter lim="400000"/>
          </a:ln>
        </p:spPr>
      </p:pic>
      <p:sp>
        <p:nvSpPr>
          <p:cNvPr id="479" name="Rectangle"/>
          <p:cNvSpPr/>
          <p:nvPr/>
        </p:nvSpPr>
        <p:spPr>
          <a:xfrm>
            <a:off x="2983533" y="998638"/>
            <a:ext cx="9834004" cy="1814145"/>
          </a:xfrm>
          <a:prstGeom prst="rect">
            <a:avLst/>
          </a:prstGeom>
          <a:solidFill>
            <a:srgbClr val="F0F1EC"/>
          </a:solidFill>
          <a:ln w="12700">
            <a:miter lim="400000"/>
          </a:ln>
        </p:spPr>
        <p:txBody>
          <a:bodyPr lIns="45719" rIns="45719" anchor="ctr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319994" y="-1434518"/>
            <a:ext cx="18895988" cy="1054041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2E2E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3" name="vidéo-collée.png" descr="vidéo-collé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46530" y="0"/>
            <a:ext cx="14562940" cy="9144000"/>
          </a:xfrm>
          <a:prstGeom prst="rect">
            <a:avLst/>
          </a:prstGeom>
          <a:ln w="12700">
            <a:miter lim="400000"/>
          </a:ln>
        </p:spPr>
      </p:pic>
      <p:sp>
        <p:nvSpPr>
          <p:cNvPr id="484" name="Agent de veille sur la sortie des dernières technologies IA"/>
          <p:cNvSpPr txBox="1"/>
          <p:nvPr/>
        </p:nvSpPr>
        <p:spPr>
          <a:xfrm>
            <a:off x="7015986" y="8457382"/>
            <a:ext cx="8847989" cy="561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defTabSz="1219200">
              <a:lnSpc>
                <a:spcPct val="90000"/>
              </a:lnSpc>
              <a:defRPr sz="2800">
                <a:solidFill>
                  <a:srgbClr val="FFFFFF"/>
                </a:solidFill>
                <a:latin typeface="Ogilvy Sans"/>
                <a:ea typeface="Ogilvy Sans"/>
                <a:cs typeface="Ogilvy Sans"/>
                <a:sym typeface="Ogilvy Sans"/>
              </a:defRPr>
            </a:pPr>
            <a:r>
              <a:rPr>
                <a:solidFill>
                  <a:srgbClr val="ED7B58"/>
                </a:solidFill>
              </a:rPr>
              <a:t>Agent de veille</a:t>
            </a:r>
            <a:r>
              <a:t> sur la sortie des dernières technologies IA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2EE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L'IA se pilote…"/>
          <p:cNvSpPr txBox="1"/>
          <p:nvPr/>
        </p:nvSpPr>
        <p:spPr>
          <a:xfrm>
            <a:off x="818423" y="2573237"/>
            <a:ext cx="9155693" cy="4726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b="1" sz="5600">
                <a:latin typeface="Ogilvy Serif"/>
                <a:ea typeface="Ogilvy Serif"/>
                <a:cs typeface="Ogilvy Serif"/>
                <a:sym typeface="Ogilvy Serif"/>
              </a:defRPr>
            </a:pPr>
            <a:r>
              <a:t>L'IA </a:t>
            </a:r>
            <a:r>
              <a:rPr>
                <a:solidFill>
                  <a:srgbClr val="ED7B58"/>
                </a:solidFill>
              </a:rPr>
              <a:t>se pilote</a:t>
            </a:r>
            <a:endParaRPr>
              <a:solidFill>
                <a:srgbClr val="ED7B58"/>
              </a:solidFill>
            </a:endParaRPr>
          </a:p>
          <a:p>
            <a:pPr>
              <a:defRPr b="1" sz="5600">
                <a:latin typeface="Ogilvy Serif"/>
                <a:ea typeface="Ogilvy Serif"/>
                <a:cs typeface="Ogilvy Serif"/>
                <a:sym typeface="Ogilvy Serif"/>
              </a:defRPr>
            </a:pPr>
            <a:r>
              <a:t>L'IA </a:t>
            </a:r>
            <a:r>
              <a:rPr>
                <a:solidFill>
                  <a:srgbClr val="ED7B58"/>
                </a:solidFill>
              </a:rPr>
              <a:t>réplique</a:t>
            </a:r>
          </a:p>
          <a:p>
            <a:pPr>
              <a:defRPr b="1" sz="5600">
                <a:latin typeface="Ogilvy Serif"/>
                <a:ea typeface="Ogilvy Serif"/>
                <a:cs typeface="Ogilvy Serif"/>
                <a:sym typeface="Ogilvy Serif"/>
              </a:defRPr>
            </a:pPr>
            <a:r>
              <a:t>L'IA </a:t>
            </a:r>
            <a:r>
              <a:rPr>
                <a:solidFill>
                  <a:srgbClr val="ED7B58"/>
                </a:solidFill>
              </a:rPr>
              <a:t>s'orchestre</a:t>
            </a:r>
            <a:endParaRPr>
              <a:solidFill>
                <a:srgbClr val="ED7B58"/>
              </a:solidFill>
            </a:endParaRPr>
          </a:p>
          <a:p>
            <a:pPr>
              <a:defRPr b="1" sz="5600">
                <a:latin typeface="Ogilvy Serif"/>
                <a:ea typeface="Ogilvy Serif"/>
                <a:cs typeface="Ogilvy Serif"/>
                <a:sym typeface="Ogilvy Serif"/>
              </a:defRPr>
            </a:pPr>
            <a:r>
              <a:t>L'IA </a:t>
            </a:r>
            <a:r>
              <a:rPr>
                <a:solidFill>
                  <a:srgbClr val="ED7B58"/>
                </a:solidFill>
              </a:rPr>
              <a:t>infère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8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4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4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4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4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4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486" grpId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3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3. Quelles qualités pour les futurs étudiants ?"/>
          <p:cNvSpPr txBox="1"/>
          <p:nvPr/>
        </p:nvSpPr>
        <p:spPr>
          <a:xfrm>
            <a:off x="789561" y="4062729"/>
            <a:ext cx="15137352" cy="1018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b="1" sz="5600">
                <a:solidFill>
                  <a:srgbClr val="101220"/>
                </a:solidFill>
                <a:latin typeface="Ogilvy Serif"/>
                <a:ea typeface="Ogilvy Serif"/>
                <a:cs typeface="Ogilvy Serif"/>
                <a:sym typeface="Ogilvy Serif"/>
              </a:defRPr>
            </a:pPr>
            <a:r>
              <a:rPr>
                <a:solidFill>
                  <a:srgbClr val="EE7A57"/>
                </a:solidFill>
              </a:rPr>
              <a:t>3. </a:t>
            </a:r>
            <a:r>
              <a:t>Quelles qualités pour les futurs étudiants 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3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Qualité 1"/>
          <p:cNvSpPr txBox="1"/>
          <p:nvPr/>
        </p:nvSpPr>
        <p:spPr>
          <a:xfrm>
            <a:off x="818423" y="545156"/>
            <a:ext cx="3007259" cy="1018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5600">
                <a:solidFill>
                  <a:srgbClr val="EE7A57"/>
                </a:solidFill>
                <a:latin typeface="Ogilvy Serif"/>
                <a:ea typeface="Ogilvy Serif"/>
                <a:cs typeface="Ogilvy Serif"/>
                <a:sym typeface="Ogilvy Serif"/>
              </a:defRPr>
            </a:lvl1pPr>
          </a:lstStyle>
          <a:p>
            <a:pPr>
              <a:defRPr>
                <a:solidFill>
                  <a:srgbClr val="101220"/>
                </a:solidFill>
              </a:defRPr>
            </a:pPr>
            <a:r>
              <a:rPr>
                <a:solidFill>
                  <a:srgbClr val="EE7A57"/>
                </a:solidFill>
              </a:rPr>
              <a:t>Qualité 1</a:t>
            </a:r>
          </a:p>
        </p:txBody>
      </p:sp>
      <p:sp>
        <p:nvSpPr>
          <p:cNvPr id="491" name="Il faut être le meilleur &quot;sans IA&quot; pour pouvoir bien piloter l'IA, en amont et en aval.…"/>
          <p:cNvSpPr txBox="1"/>
          <p:nvPr/>
        </p:nvSpPr>
        <p:spPr>
          <a:xfrm>
            <a:off x="2519468" y="4808213"/>
            <a:ext cx="11444507" cy="1361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 defTabSz="127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900">
                <a:latin typeface="Ogilvy Sans"/>
                <a:ea typeface="Ogilvy Sans"/>
                <a:cs typeface="Ogilvy Sans"/>
                <a:sym typeface="Ogilvy Sans"/>
              </a:defRPr>
            </a:pPr>
            <a:r>
              <a:t>Il faut être le meilleur "sans IA" pour pouvoir bien piloter l'IA,</a:t>
            </a:r>
            <a:r>
              <a:rPr b="1"/>
              <a:t> en amont et en aval.</a:t>
            </a:r>
            <a:br>
              <a:rPr b="1"/>
            </a:br>
            <a:endParaRPr b="1"/>
          </a:p>
          <a:p>
            <a:pPr algn="ctr" defTabSz="127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900">
                <a:latin typeface="Ogilvy Sans"/>
                <a:ea typeface="Ogilvy Sans"/>
                <a:cs typeface="Ogilvy Sans"/>
                <a:sym typeface="Ogilvy Sans"/>
              </a:defRPr>
            </a:pPr>
            <a:r>
              <a:t>La maîtrise d'un métier passe par la maîtrise absolue de son champ lexical : le graphisme, la rédaction publicitaire, la musique, la réalisation cinématographique....</a:t>
            </a:r>
          </a:p>
        </p:txBody>
      </p:sp>
      <p:sp>
        <p:nvSpPr>
          <p:cNvPr id="492" name="L'excellence sans IA"/>
          <p:cNvSpPr txBox="1"/>
          <p:nvPr/>
        </p:nvSpPr>
        <p:spPr>
          <a:xfrm>
            <a:off x="4804054" y="3553459"/>
            <a:ext cx="6647892" cy="1018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 sz="5600">
                <a:latin typeface="Ogilvy Serif"/>
                <a:ea typeface="Ogilvy Serif"/>
                <a:cs typeface="Ogilvy Serif"/>
                <a:sym typeface="Ogilvy Serif"/>
              </a:defRPr>
            </a:pPr>
            <a:r>
              <a:t>L'excellence </a:t>
            </a:r>
            <a:r>
              <a:rPr>
                <a:solidFill>
                  <a:srgbClr val="ED7B58"/>
                </a:solidFill>
              </a:rPr>
              <a:t>sans</a:t>
            </a:r>
            <a:r>
              <a:t> IA</a:t>
            </a:r>
          </a:p>
        </p:txBody>
      </p:sp>
      <p:grpSp>
        <p:nvGrpSpPr>
          <p:cNvPr id="495" name="Grouper"/>
          <p:cNvGrpSpPr/>
          <p:nvPr/>
        </p:nvGrpSpPr>
        <p:grpSpPr>
          <a:xfrm>
            <a:off x="13908972" y="227021"/>
            <a:ext cx="4694057" cy="636271"/>
            <a:chOff x="0" y="0"/>
            <a:chExt cx="4694055" cy="636270"/>
          </a:xfrm>
        </p:grpSpPr>
        <p:sp>
          <p:nvSpPr>
            <p:cNvPr id="493" name="Rectangle aux angles arrondis"/>
            <p:cNvSpPr/>
            <p:nvPr/>
          </p:nvSpPr>
          <p:spPr>
            <a:xfrm>
              <a:off x="0" y="0"/>
              <a:ext cx="4694056" cy="636271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/>
            </a:p>
          </p:txBody>
        </p:sp>
        <p:sp>
          <p:nvSpPr>
            <p:cNvPr id="494" name="L'IA se pilote"/>
            <p:cNvSpPr txBox="1"/>
            <p:nvPr/>
          </p:nvSpPr>
          <p:spPr>
            <a:xfrm>
              <a:off x="293599" y="62865"/>
              <a:ext cx="1892936" cy="5105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 algn="r">
                <a:defRPr sz="2500">
                  <a:solidFill>
                    <a:srgbClr val="ED7A57"/>
                  </a:solidFill>
                  <a:latin typeface="Ogilvy Serif"/>
                  <a:ea typeface="Ogilvy Serif"/>
                  <a:cs typeface="Ogilvy Serif"/>
                  <a:sym typeface="Ogilvy Serif"/>
                </a:defRPr>
              </a:lvl1pPr>
            </a:lstStyle>
            <a:p>
              <a:pPr/>
              <a:r>
                <a:t>L'IA se pilote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3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Qualité 1"/>
          <p:cNvSpPr txBox="1"/>
          <p:nvPr/>
        </p:nvSpPr>
        <p:spPr>
          <a:xfrm>
            <a:off x="818423" y="545156"/>
            <a:ext cx="3007259" cy="1018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5600">
                <a:solidFill>
                  <a:srgbClr val="EE7A57"/>
                </a:solidFill>
                <a:latin typeface="Ogilvy Serif"/>
                <a:ea typeface="Ogilvy Serif"/>
                <a:cs typeface="Ogilvy Serif"/>
                <a:sym typeface="Ogilvy Serif"/>
              </a:defRPr>
            </a:lvl1pPr>
          </a:lstStyle>
          <a:p>
            <a:pPr>
              <a:defRPr>
                <a:solidFill>
                  <a:srgbClr val="101220"/>
                </a:solidFill>
              </a:defRPr>
            </a:pPr>
            <a:r>
              <a:rPr>
                <a:solidFill>
                  <a:srgbClr val="EE7A57"/>
                </a:solidFill>
              </a:rPr>
              <a:t>Qualité 1</a:t>
            </a:r>
          </a:p>
        </p:txBody>
      </p:sp>
      <p:pic>
        <p:nvPicPr>
          <p:cNvPr id="498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rcRect l="0" t="20060" r="0" b="3800"/>
          <a:stretch>
            <a:fillRect/>
          </a:stretch>
        </p:blipFill>
        <p:spPr>
          <a:xfrm>
            <a:off x="2350095" y="2507258"/>
            <a:ext cx="11555696" cy="490785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501" name="Grouper"/>
          <p:cNvGrpSpPr/>
          <p:nvPr/>
        </p:nvGrpSpPr>
        <p:grpSpPr>
          <a:xfrm>
            <a:off x="13908972" y="227021"/>
            <a:ext cx="4694057" cy="636271"/>
            <a:chOff x="0" y="0"/>
            <a:chExt cx="4694055" cy="636270"/>
          </a:xfrm>
        </p:grpSpPr>
        <p:sp>
          <p:nvSpPr>
            <p:cNvPr id="499" name="Rectangle aux angles arrondis"/>
            <p:cNvSpPr/>
            <p:nvPr/>
          </p:nvSpPr>
          <p:spPr>
            <a:xfrm>
              <a:off x="0" y="0"/>
              <a:ext cx="4694056" cy="636271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/>
            </a:p>
          </p:txBody>
        </p:sp>
        <p:sp>
          <p:nvSpPr>
            <p:cNvPr id="500" name="L'IA se pilote"/>
            <p:cNvSpPr txBox="1"/>
            <p:nvPr/>
          </p:nvSpPr>
          <p:spPr>
            <a:xfrm>
              <a:off x="293599" y="62865"/>
              <a:ext cx="1892936" cy="5105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 algn="r">
                <a:defRPr sz="2500">
                  <a:solidFill>
                    <a:srgbClr val="ED7A57"/>
                  </a:solidFill>
                  <a:latin typeface="Ogilvy Serif"/>
                  <a:ea typeface="Ogilvy Serif"/>
                  <a:cs typeface="Ogilvy Serif"/>
                  <a:sym typeface="Ogilvy Serif"/>
                </a:defRPr>
              </a:lvl1pPr>
            </a:lstStyle>
            <a:p>
              <a:pPr/>
              <a:r>
                <a:t>L'IA se pilote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3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Agences"/>
          <p:cNvSpPr txBox="1"/>
          <p:nvPr/>
        </p:nvSpPr>
        <p:spPr>
          <a:xfrm>
            <a:off x="818423" y="545156"/>
            <a:ext cx="2904846" cy="1018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5600">
                <a:solidFill>
                  <a:srgbClr val="ED7B58"/>
                </a:solidFill>
                <a:latin typeface="Ogilvy Serif"/>
                <a:ea typeface="Ogilvy Serif"/>
                <a:cs typeface="Ogilvy Serif"/>
                <a:sym typeface="Ogilvy Serif"/>
              </a:defRPr>
            </a:lvl1pPr>
          </a:lstStyle>
          <a:p>
            <a:pPr>
              <a:defRPr>
                <a:solidFill>
                  <a:srgbClr val="101220"/>
                </a:solidFill>
              </a:defRPr>
            </a:pPr>
            <a:r>
              <a:rPr>
                <a:solidFill>
                  <a:srgbClr val="ED7B58"/>
                </a:solidFill>
              </a:rPr>
              <a:t>Agences</a:t>
            </a:r>
          </a:p>
        </p:txBody>
      </p:sp>
      <p:sp>
        <p:nvSpPr>
          <p:cNvPr id="198" name="-"/>
          <p:cNvSpPr txBox="1"/>
          <p:nvPr/>
        </p:nvSpPr>
        <p:spPr>
          <a:xfrm>
            <a:off x="-389411" y="5924928"/>
            <a:ext cx="297054" cy="675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3500">
                <a:latin typeface="Ogilvy Sans Light"/>
                <a:ea typeface="Ogilvy Sans Light"/>
                <a:cs typeface="Ogilvy Sans Light"/>
                <a:sym typeface="Ogilvy Sans Light"/>
              </a:defRPr>
            </a:lvl1pPr>
          </a:lstStyle>
          <a:p>
            <a:pPr/>
            <a:r>
              <a:t>-</a:t>
            </a:r>
          </a:p>
        </p:txBody>
      </p:sp>
      <p:sp>
        <p:nvSpPr>
          <p:cNvPr id="199" name="La chaîne de fonctionnement en mutation"/>
          <p:cNvSpPr txBox="1"/>
          <p:nvPr/>
        </p:nvSpPr>
        <p:spPr>
          <a:xfrm>
            <a:off x="818423" y="1626052"/>
            <a:ext cx="15082471" cy="2783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8100">
                <a:solidFill>
                  <a:srgbClr val="101220"/>
                </a:solidFill>
                <a:latin typeface="Ogilvy Serif"/>
                <a:ea typeface="Ogilvy Serif"/>
                <a:cs typeface="Ogilvy Serif"/>
                <a:sym typeface="Ogilvy Serif"/>
              </a:defRPr>
            </a:lvl1pPr>
          </a:lstStyle>
          <a:p>
            <a:pPr/>
            <a:r>
              <a:t>La chaîne de fonctionnement en mutation</a:t>
            </a:r>
          </a:p>
        </p:txBody>
      </p:sp>
      <p:sp>
        <p:nvSpPr>
          <p:cNvPr id="200" name="Conception"/>
          <p:cNvSpPr txBox="1"/>
          <p:nvPr/>
        </p:nvSpPr>
        <p:spPr>
          <a:xfrm>
            <a:off x="7945339" y="6161148"/>
            <a:ext cx="2387538" cy="675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3500">
                <a:latin typeface="Ogilvy Sans"/>
                <a:ea typeface="Ogilvy Sans"/>
                <a:cs typeface="Ogilvy Sans"/>
                <a:sym typeface="Ogilvy Sans"/>
              </a:defRPr>
            </a:lvl1pPr>
          </a:lstStyle>
          <a:p>
            <a:pPr/>
            <a:r>
              <a:t>Conception</a:t>
            </a:r>
          </a:p>
        </p:txBody>
      </p:sp>
      <p:sp>
        <p:nvSpPr>
          <p:cNvPr id="201" name="Production"/>
          <p:cNvSpPr txBox="1"/>
          <p:nvPr/>
        </p:nvSpPr>
        <p:spPr>
          <a:xfrm>
            <a:off x="10861677" y="6161148"/>
            <a:ext cx="2318195" cy="675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3500">
                <a:latin typeface="Ogilvy Sans"/>
                <a:ea typeface="Ogilvy Sans"/>
                <a:cs typeface="Ogilvy Sans"/>
                <a:sym typeface="Ogilvy Sans"/>
              </a:defRPr>
            </a:lvl1pPr>
          </a:lstStyle>
          <a:p>
            <a:pPr/>
            <a:r>
              <a:t> Production</a:t>
            </a:r>
          </a:p>
        </p:txBody>
      </p:sp>
      <p:sp>
        <p:nvSpPr>
          <p:cNvPr id="202" name="Stratégie"/>
          <p:cNvSpPr txBox="1"/>
          <p:nvPr/>
        </p:nvSpPr>
        <p:spPr>
          <a:xfrm>
            <a:off x="5396551" y="6161148"/>
            <a:ext cx="1867473" cy="675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3500">
                <a:latin typeface="Ogilvy Sans"/>
                <a:ea typeface="Ogilvy Sans"/>
                <a:cs typeface="Ogilvy Sans"/>
                <a:sym typeface="Ogilvy Sans"/>
              </a:defRPr>
            </a:lvl1pPr>
          </a:lstStyle>
          <a:p>
            <a:pPr/>
            <a:r>
              <a:t>Stratégie</a:t>
            </a:r>
          </a:p>
        </p:txBody>
      </p:sp>
      <p:sp>
        <p:nvSpPr>
          <p:cNvPr id="203" name="Etude"/>
          <p:cNvSpPr txBox="1"/>
          <p:nvPr/>
        </p:nvSpPr>
        <p:spPr>
          <a:xfrm>
            <a:off x="3442948" y="6161148"/>
            <a:ext cx="1241617" cy="675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3500">
                <a:latin typeface="Ogilvy Sans"/>
                <a:ea typeface="Ogilvy Sans"/>
                <a:cs typeface="Ogilvy Sans"/>
                <a:sym typeface="Ogilvy Sans"/>
              </a:defRPr>
            </a:lvl1pPr>
          </a:lstStyle>
          <a:p>
            <a:pPr/>
            <a:r>
              <a:t>Etude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3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Qualité 2"/>
          <p:cNvSpPr txBox="1"/>
          <p:nvPr/>
        </p:nvSpPr>
        <p:spPr>
          <a:xfrm>
            <a:off x="818423" y="545156"/>
            <a:ext cx="3143810" cy="1018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5600">
                <a:solidFill>
                  <a:srgbClr val="EE7A57"/>
                </a:solidFill>
                <a:latin typeface="Ogilvy Serif"/>
                <a:ea typeface="Ogilvy Serif"/>
                <a:cs typeface="Ogilvy Serif"/>
                <a:sym typeface="Ogilvy Serif"/>
              </a:defRPr>
            </a:lvl1pPr>
          </a:lstStyle>
          <a:p>
            <a:pPr>
              <a:defRPr>
                <a:solidFill>
                  <a:srgbClr val="101220"/>
                </a:solidFill>
              </a:defRPr>
            </a:pPr>
            <a:r>
              <a:rPr>
                <a:solidFill>
                  <a:srgbClr val="EE7A57"/>
                </a:solidFill>
              </a:rPr>
              <a:t>Qualité 2</a:t>
            </a:r>
          </a:p>
        </p:txBody>
      </p:sp>
      <p:sp>
        <p:nvSpPr>
          <p:cNvPr id="504" name="La disruption"/>
          <p:cNvSpPr txBox="1"/>
          <p:nvPr/>
        </p:nvSpPr>
        <p:spPr>
          <a:xfrm>
            <a:off x="5792977" y="3553459"/>
            <a:ext cx="4670045" cy="1018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b="1" sz="5600">
                <a:latin typeface="Ogilvy Serif"/>
                <a:ea typeface="Ogilvy Serif"/>
                <a:cs typeface="Ogilvy Serif"/>
                <a:sym typeface="Ogilvy Serif"/>
              </a:defRPr>
            </a:lvl1pPr>
          </a:lstStyle>
          <a:p>
            <a:pPr/>
            <a:r>
              <a:t>La disruption</a:t>
            </a:r>
          </a:p>
        </p:txBody>
      </p:sp>
      <p:sp>
        <p:nvSpPr>
          <p:cNvPr id="505" name="L'IA est experte pour répliquer ce qui a été. L'étudiant doit être formé à forger ce qui n'existe pas encore."/>
          <p:cNvSpPr txBox="1"/>
          <p:nvPr/>
        </p:nvSpPr>
        <p:spPr>
          <a:xfrm>
            <a:off x="3757589" y="4772797"/>
            <a:ext cx="8740822" cy="726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 defTabSz="127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900">
                <a:latin typeface="Ogilvy Sans"/>
                <a:ea typeface="Ogilvy Sans"/>
                <a:cs typeface="Ogilvy Sans"/>
                <a:sym typeface="Ogilvy Sans"/>
              </a:defRPr>
            </a:pPr>
            <a:r>
              <a:t>L'IA est experte pour répliquer ce qui a été. L'étudiant doit être formé à</a:t>
            </a:r>
            <a:r>
              <a:rPr b="1"/>
              <a:t> forger ce qui n'existe pas encore.</a:t>
            </a:r>
          </a:p>
        </p:txBody>
      </p:sp>
      <p:grpSp>
        <p:nvGrpSpPr>
          <p:cNvPr id="508" name="Grouper"/>
          <p:cNvGrpSpPr/>
          <p:nvPr/>
        </p:nvGrpSpPr>
        <p:grpSpPr>
          <a:xfrm>
            <a:off x="13908972" y="227021"/>
            <a:ext cx="4694057" cy="636271"/>
            <a:chOff x="0" y="0"/>
            <a:chExt cx="4694055" cy="636270"/>
          </a:xfrm>
        </p:grpSpPr>
        <p:sp>
          <p:nvSpPr>
            <p:cNvPr id="506" name="Rectangle aux angles arrondis"/>
            <p:cNvSpPr/>
            <p:nvPr/>
          </p:nvSpPr>
          <p:spPr>
            <a:xfrm>
              <a:off x="0" y="0"/>
              <a:ext cx="4694056" cy="636271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/>
            </a:p>
          </p:txBody>
        </p:sp>
        <p:sp>
          <p:nvSpPr>
            <p:cNvPr id="507" name="L'IA réplique"/>
            <p:cNvSpPr txBox="1"/>
            <p:nvPr/>
          </p:nvSpPr>
          <p:spPr>
            <a:xfrm>
              <a:off x="281217" y="62865"/>
              <a:ext cx="1905318" cy="5105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 algn="r">
                <a:defRPr sz="2500">
                  <a:solidFill>
                    <a:srgbClr val="ED7A57"/>
                  </a:solidFill>
                  <a:latin typeface="Ogilvy Serif"/>
                  <a:ea typeface="Ogilvy Serif"/>
                  <a:cs typeface="Ogilvy Serif"/>
                  <a:sym typeface="Ogilvy Serif"/>
                </a:defRPr>
              </a:lvl1pPr>
            </a:lstStyle>
            <a:p>
              <a:pPr/>
              <a:r>
                <a:t>L'IA réplique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3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Qualité 2"/>
          <p:cNvSpPr txBox="1"/>
          <p:nvPr/>
        </p:nvSpPr>
        <p:spPr>
          <a:xfrm>
            <a:off x="818423" y="545156"/>
            <a:ext cx="3143810" cy="1018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5600">
                <a:solidFill>
                  <a:srgbClr val="EE7A57"/>
                </a:solidFill>
                <a:latin typeface="Ogilvy Serif"/>
                <a:ea typeface="Ogilvy Serif"/>
                <a:cs typeface="Ogilvy Serif"/>
                <a:sym typeface="Ogilvy Serif"/>
              </a:defRPr>
            </a:lvl1pPr>
          </a:lstStyle>
          <a:p>
            <a:pPr>
              <a:defRPr>
                <a:solidFill>
                  <a:srgbClr val="101220"/>
                </a:solidFill>
              </a:defRPr>
            </a:pPr>
            <a:r>
              <a:rPr>
                <a:solidFill>
                  <a:srgbClr val="EE7A57"/>
                </a:solidFill>
              </a:rPr>
              <a:t>Qualité 2</a:t>
            </a:r>
          </a:p>
        </p:txBody>
      </p:sp>
      <p:graphicFrame>
        <p:nvGraphicFramePr>
          <p:cNvPr id="511" name="Tableau 1"/>
          <p:cNvGraphicFramePr/>
          <p:nvPr/>
        </p:nvGraphicFramePr>
        <p:xfrm>
          <a:off x="3416041" y="4572000"/>
          <a:ext cx="9072729" cy="2975427"/>
        </p:xfrm>
        <a:graphic xmlns:a="http://schemas.openxmlformats.org/drawingml/2006/main">
          <a:graphicData uri="http://schemas.openxmlformats.org/drawingml/2006/table">
            <a:tbl>
              <a:tblPr firstCol="0" firstRow="1" lastCol="0" lastRow="0" bandCol="0" bandRow="0" rtl="0">
                <a:tableStyleId>{2708684C-4D16-4618-839F-0558EEFCDFE6}</a:tableStyleId>
              </a:tblPr>
              <a:tblGrid>
                <a:gridCol w="4536364"/>
                <a:gridCol w="4536364"/>
              </a:tblGrid>
              <a:tr h="651687">
                <a:tc>
                  <a:txBody>
                    <a:bodyPr/>
                    <a:lstStyle/>
                    <a:p>
                      <a:pPr algn="ctr" defTabSz="457200">
                        <a:defRPr b="0" sz="1800"/>
                      </a:pPr>
                      <a:r>
                        <a:rPr b="1" sz="1700">
                          <a:latin typeface="Ogilvy Sans"/>
                          <a:ea typeface="Ogilvy Sans"/>
                          <a:cs typeface="Ogilvy Sans"/>
                          <a:sym typeface="Ogilvy Sans"/>
                        </a:rPr>
                        <a:t>Domaine de l'IA (La Réplication)</a:t>
                      </a:r>
                    </a:p>
                  </a:txBody>
                  <a:tcPr marL="0" marR="0" marT="0" marB="0" anchor="t" anchorCtr="0" horzOverflow="overflow">
                    <a:lnL w="0">
                      <a:miter lim="400000"/>
                    </a:lnL>
                    <a:lnT w="0"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b="0" sz="1800"/>
                      </a:pPr>
                      <a:r>
                        <a:rPr b="1" sz="1700">
                          <a:latin typeface="Ogilvy Sans"/>
                          <a:ea typeface="Ogilvy Sans"/>
                          <a:cs typeface="Ogilvy Sans"/>
                          <a:sym typeface="Ogilvy Sans"/>
                        </a:rPr>
                        <a:t>Domaine Humain (La Création)</a:t>
                      </a:r>
                    </a:p>
                  </a:txBody>
                  <a:tcPr marL="0" marR="0" marT="0" marB="0" anchor="t" anchorCtr="0" horzOverflow="overflow">
                    <a:lnR w="0">
                      <a:miter lim="400000"/>
                    </a:lnR>
                    <a:lnT w="0">
                      <a:miter lim="400000"/>
                    </a:lnT>
                  </a:tcPr>
                </a:tc>
              </a:tr>
              <a:tr h="860342">
                <a:tc>
                  <a:txBody>
                    <a:bodyPr/>
                    <a:lstStyle/>
                    <a:p>
                      <a:pPr algn="ctr" defTabSz="457200">
                        <a:defRPr sz="1800"/>
                      </a:pPr>
                      <a:r>
                        <a:rPr sz="2200">
                          <a:latin typeface="Ogilvy Sans"/>
                          <a:ea typeface="Ogilvy Sans"/>
                          <a:cs typeface="Ogilvy Sans"/>
                          <a:sym typeface="Ogilvy Sans"/>
                        </a:rPr>
                        <a:t>Logique statistique</a:t>
                      </a:r>
                    </a:p>
                  </a:txBody>
                  <a:tcPr marL="0" marR="0" marT="0" marB="0" anchor="ctr" anchorCtr="0" horzOverflow="overflow">
                    <a:lnL w="0">
                      <a:miter lim="400000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800"/>
                      </a:pPr>
                      <a:r>
                        <a:rPr sz="2200">
                          <a:latin typeface="Ogilvy Sans"/>
                          <a:ea typeface="Ogilvy Sans"/>
                          <a:cs typeface="Ogilvy Sans"/>
                          <a:sym typeface="Ogilvy Sans"/>
                        </a:rPr>
                        <a:t>Logique sémantique</a:t>
                      </a:r>
                    </a:p>
                  </a:txBody>
                  <a:tcPr marL="0" marR="0" marT="0" marB="0" anchor="ctr" anchorCtr="0" horzOverflow="overflow">
                    <a:lnR w="0">
                      <a:miter lim="400000"/>
                    </a:lnR>
                    <a:noFill/>
                  </a:tcPr>
                </a:tc>
              </a:tr>
              <a:tr h="792359">
                <a:tc>
                  <a:txBody>
                    <a:bodyPr/>
                    <a:lstStyle/>
                    <a:p>
                      <a:pPr algn="ctr" defTabSz="457200">
                        <a:defRPr sz="1800"/>
                      </a:pPr>
                      <a:r>
                        <a:rPr sz="2200">
                          <a:latin typeface="Ogilvy Sans"/>
                          <a:ea typeface="Ogilvy Sans"/>
                          <a:cs typeface="Ogilvy Sans"/>
                          <a:sym typeface="Ogilvy Sans"/>
                        </a:rPr>
                        <a:t>Optimise le probable</a:t>
                      </a:r>
                    </a:p>
                  </a:txBody>
                  <a:tcPr marL="0" marR="0" marT="0" marB="0" anchor="ctr" anchorCtr="0" horzOverflow="overflow">
                    <a:lnL w="0">
                      <a:miter lim="400000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800"/>
                      </a:pPr>
                      <a:r>
                        <a:rPr sz="2200">
                          <a:latin typeface="Ogilvy Sans"/>
                          <a:ea typeface="Ogilvy Sans"/>
                          <a:cs typeface="Ogilvy Sans"/>
                          <a:sym typeface="Ogilvy Sans"/>
                        </a:rPr>
                        <a:t>Invente l'improbable</a:t>
                      </a:r>
                    </a:p>
                  </a:txBody>
                  <a:tcPr marL="0" marR="0" marT="0" marB="0" anchor="ctr" anchorCtr="0" horzOverflow="overflow">
                    <a:lnR w="0">
                      <a:miter lim="400000"/>
                    </a:lnR>
                    <a:noFill/>
                  </a:tcPr>
                </a:tc>
              </a:tr>
              <a:tr h="671037">
                <a:tc>
                  <a:txBody>
                    <a:bodyPr/>
                    <a:lstStyle/>
                    <a:p>
                      <a:pPr algn="ctr" defTabSz="457200">
                        <a:defRPr sz="1800"/>
                      </a:pPr>
                      <a:r>
                        <a:rPr sz="2200">
                          <a:latin typeface="Ogilvy Sans"/>
                          <a:ea typeface="Ogilvy Sans"/>
                          <a:cs typeface="Ogilvy Sans"/>
                          <a:sym typeface="Ogilvy Sans"/>
                        </a:rPr>
                        <a:t>Converge vers la moyenne</a:t>
                      </a:r>
                    </a:p>
                  </a:txBody>
                  <a:tcPr marL="0" marR="0" marT="0" marB="0" anchor="ctr" anchorCtr="0" horzOverflow="overflow">
                    <a:lnL w="0">
                      <a:miter lim="400000"/>
                    </a:lnL>
                    <a:lnB w="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800"/>
                      </a:pPr>
                      <a:r>
                        <a:rPr sz="2200">
                          <a:latin typeface="Ogilvy Sans"/>
                          <a:ea typeface="Ogilvy Sans"/>
                          <a:cs typeface="Ogilvy Sans"/>
                          <a:sym typeface="Ogilvy Sans"/>
                        </a:rPr>
                        <a:t>Diverge vers l'inédit</a:t>
                      </a:r>
                    </a:p>
                  </a:txBody>
                  <a:tcPr marL="0" marR="0" marT="0" marB="0" anchor="ctr" anchorCtr="0" horzOverflow="overflow">
                    <a:lnR w="0">
                      <a:miter lim="400000"/>
                    </a:lnR>
                    <a:lnB w="0">
                      <a:miter lim="400000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12" name="De la Réplication à la Création/Innovation…"/>
          <p:cNvSpPr txBox="1"/>
          <p:nvPr/>
        </p:nvSpPr>
        <p:spPr>
          <a:xfrm>
            <a:off x="3416042" y="3180429"/>
            <a:ext cx="9072728" cy="777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 b="1" sz="2100">
                <a:latin typeface="Ogilvy Serif"/>
                <a:ea typeface="Ogilvy Serif"/>
                <a:cs typeface="Ogilvy Serif"/>
                <a:sym typeface="Ogilvy Serif"/>
              </a:defRPr>
            </a:pPr>
            <a:r>
              <a:t>De la Réplication à la Création/Innovation</a:t>
            </a:r>
          </a:p>
          <a:p>
            <a:pPr algn="ctr">
              <a:defRPr b="1" sz="2100">
                <a:latin typeface="Ogilvy Serif"/>
                <a:ea typeface="Ogilvy Serif"/>
                <a:cs typeface="Ogilvy Serif"/>
                <a:sym typeface="Ogilvy Serif"/>
              </a:defRPr>
            </a:pPr>
            <a:r>
              <a:t>Ce qu'il faut déléguer à la machine vs. ce qu'il faut cultiver chez l'humain.</a:t>
            </a:r>
          </a:p>
        </p:txBody>
      </p:sp>
      <p:grpSp>
        <p:nvGrpSpPr>
          <p:cNvPr id="516" name="Grouper"/>
          <p:cNvGrpSpPr/>
          <p:nvPr/>
        </p:nvGrpSpPr>
        <p:grpSpPr>
          <a:xfrm>
            <a:off x="13908972" y="227021"/>
            <a:ext cx="4694057" cy="636271"/>
            <a:chOff x="0" y="0"/>
            <a:chExt cx="4694055" cy="636270"/>
          </a:xfrm>
        </p:grpSpPr>
        <p:sp>
          <p:nvSpPr>
            <p:cNvPr id="513" name="Rectangle aux angles arrondis"/>
            <p:cNvSpPr/>
            <p:nvPr/>
          </p:nvSpPr>
          <p:spPr>
            <a:xfrm>
              <a:off x="0" y="0"/>
              <a:ext cx="4694056" cy="636271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/>
            </a:p>
          </p:txBody>
        </p:sp>
        <p:sp>
          <p:nvSpPr>
            <p:cNvPr id="514" name="L'IA réplique"/>
            <p:cNvSpPr txBox="1"/>
            <p:nvPr/>
          </p:nvSpPr>
          <p:spPr>
            <a:xfrm>
              <a:off x="281217" y="62865"/>
              <a:ext cx="1905318" cy="5105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 algn="r">
                <a:defRPr sz="2500">
                  <a:solidFill>
                    <a:srgbClr val="ED7A57"/>
                  </a:solidFill>
                  <a:latin typeface="Ogilvy Serif"/>
                  <a:ea typeface="Ogilvy Serif"/>
                  <a:cs typeface="Ogilvy Serif"/>
                  <a:sym typeface="Ogilvy Serif"/>
                </a:defRPr>
              </a:lvl1pPr>
            </a:lstStyle>
            <a:p>
              <a:pPr/>
              <a:r>
                <a:t>L'IA réplique</a:t>
              </a:r>
            </a:p>
          </p:txBody>
        </p:sp>
        <p:sp>
          <p:nvSpPr>
            <p:cNvPr id="515" name="L'IA réplique"/>
            <p:cNvSpPr txBox="1"/>
            <p:nvPr/>
          </p:nvSpPr>
          <p:spPr>
            <a:xfrm>
              <a:off x="281217" y="62865"/>
              <a:ext cx="1905318" cy="5105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 algn="r">
                <a:defRPr sz="2500">
                  <a:solidFill>
                    <a:srgbClr val="ED7A57"/>
                  </a:solidFill>
                  <a:latin typeface="Ogilvy Serif"/>
                  <a:ea typeface="Ogilvy Serif"/>
                  <a:cs typeface="Ogilvy Serif"/>
                  <a:sym typeface="Ogilvy Serif"/>
                </a:defRPr>
              </a:lvl1pPr>
            </a:lstStyle>
            <a:p>
              <a:pPr/>
              <a:r>
                <a:t>L'IA réplique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1000"/>
                                        <p:tgtEl>
                                          <p:spTgt spid="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511" grpId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3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Qualité 3"/>
          <p:cNvSpPr txBox="1"/>
          <p:nvPr/>
        </p:nvSpPr>
        <p:spPr>
          <a:xfrm>
            <a:off x="818423" y="545156"/>
            <a:ext cx="3145943" cy="1018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5600">
                <a:solidFill>
                  <a:srgbClr val="EE7A57"/>
                </a:solidFill>
                <a:latin typeface="Ogilvy Serif"/>
                <a:ea typeface="Ogilvy Serif"/>
                <a:cs typeface="Ogilvy Serif"/>
                <a:sym typeface="Ogilvy Serif"/>
              </a:defRPr>
            </a:lvl1pPr>
          </a:lstStyle>
          <a:p>
            <a:pPr>
              <a:defRPr>
                <a:solidFill>
                  <a:srgbClr val="101220"/>
                </a:solidFill>
              </a:defRPr>
            </a:pPr>
            <a:r>
              <a:rPr>
                <a:solidFill>
                  <a:srgbClr val="EE7A57"/>
                </a:solidFill>
              </a:rPr>
              <a:t>Qualité 3</a:t>
            </a:r>
          </a:p>
        </p:txBody>
      </p:sp>
      <p:grpSp>
        <p:nvGrpSpPr>
          <p:cNvPr id="521" name="Grouper"/>
          <p:cNvGrpSpPr/>
          <p:nvPr/>
        </p:nvGrpSpPr>
        <p:grpSpPr>
          <a:xfrm>
            <a:off x="13654972" y="227021"/>
            <a:ext cx="4694057" cy="636271"/>
            <a:chOff x="0" y="0"/>
            <a:chExt cx="4694055" cy="636270"/>
          </a:xfrm>
        </p:grpSpPr>
        <p:sp>
          <p:nvSpPr>
            <p:cNvPr id="519" name="Rectangle aux angles arrondis"/>
            <p:cNvSpPr/>
            <p:nvPr/>
          </p:nvSpPr>
          <p:spPr>
            <a:xfrm>
              <a:off x="0" y="0"/>
              <a:ext cx="4694056" cy="636271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/>
            </a:p>
          </p:txBody>
        </p:sp>
        <p:sp>
          <p:nvSpPr>
            <p:cNvPr id="520" name="L'IA s'orchestre"/>
            <p:cNvSpPr txBox="1"/>
            <p:nvPr/>
          </p:nvSpPr>
          <p:spPr>
            <a:xfrm>
              <a:off x="205017" y="62865"/>
              <a:ext cx="2235518" cy="5105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 algn="r">
                <a:defRPr sz="2500">
                  <a:solidFill>
                    <a:srgbClr val="ED7A57"/>
                  </a:solidFill>
                  <a:latin typeface="Ogilvy Serif"/>
                  <a:ea typeface="Ogilvy Serif"/>
                  <a:cs typeface="Ogilvy Serif"/>
                  <a:sym typeface="Ogilvy Serif"/>
                </a:defRPr>
              </a:lvl1pPr>
            </a:lstStyle>
            <a:p>
              <a:pPr/>
              <a:r>
                <a:t>L'IA s'orchestre</a:t>
              </a:r>
            </a:p>
          </p:txBody>
        </p:sp>
      </p:grpSp>
      <p:sp>
        <p:nvSpPr>
          <p:cNvPr id="522" name="La maîtrise technologique"/>
          <p:cNvSpPr txBox="1"/>
          <p:nvPr/>
        </p:nvSpPr>
        <p:spPr>
          <a:xfrm>
            <a:off x="3733342" y="3553459"/>
            <a:ext cx="8789316" cy="1018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b="1" sz="5600">
                <a:latin typeface="Ogilvy Serif"/>
                <a:ea typeface="Ogilvy Serif"/>
                <a:cs typeface="Ogilvy Serif"/>
                <a:sym typeface="Ogilvy Serif"/>
              </a:defRPr>
            </a:lvl1pPr>
          </a:lstStyle>
          <a:p>
            <a:pPr/>
            <a:r>
              <a:t>La maîtrise technologique</a:t>
            </a:r>
          </a:p>
        </p:txBody>
      </p:sp>
      <p:sp>
        <p:nvSpPr>
          <p:cNvPr id="523" name="Comprendre la logique du code, cultiver un réflexe d'automatisation pour créer ses propres outils, expérimenter sans que la technique soit une barrière."/>
          <p:cNvSpPr txBox="1"/>
          <p:nvPr/>
        </p:nvSpPr>
        <p:spPr>
          <a:xfrm>
            <a:off x="2614499" y="4793798"/>
            <a:ext cx="11027002" cy="726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 defTabSz="127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900">
                <a:latin typeface="Ogilvy Sans"/>
                <a:ea typeface="Ogilvy Sans"/>
                <a:cs typeface="Ogilvy Sans"/>
                <a:sym typeface="Ogilvy Sans"/>
              </a:defRPr>
            </a:lvl1pPr>
          </a:lstStyle>
          <a:p>
            <a:pPr/>
            <a:r>
              <a:t>Comprendre la logique du code, cultiver un réflexe d'automatisation pour créer ses propres outils, expérimenter sans que la technique soit une barrière.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3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Qualité 3"/>
          <p:cNvSpPr txBox="1"/>
          <p:nvPr/>
        </p:nvSpPr>
        <p:spPr>
          <a:xfrm>
            <a:off x="818423" y="545156"/>
            <a:ext cx="3145943" cy="1018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5600">
                <a:solidFill>
                  <a:srgbClr val="EE7A57"/>
                </a:solidFill>
                <a:latin typeface="Ogilvy Serif"/>
                <a:ea typeface="Ogilvy Serif"/>
                <a:cs typeface="Ogilvy Serif"/>
                <a:sym typeface="Ogilvy Serif"/>
              </a:defRPr>
            </a:lvl1pPr>
          </a:lstStyle>
          <a:p>
            <a:pPr>
              <a:defRPr>
                <a:solidFill>
                  <a:srgbClr val="101220"/>
                </a:solidFill>
              </a:defRPr>
            </a:pPr>
            <a:r>
              <a:rPr>
                <a:solidFill>
                  <a:srgbClr val="EE7A57"/>
                </a:solidFill>
              </a:rPr>
              <a:t>Qualité 3</a:t>
            </a:r>
          </a:p>
        </p:txBody>
      </p:sp>
      <p:grpSp>
        <p:nvGrpSpPr>
          <p:cNvPr id="528" name="Grouper"/>
          <p:cNvGrpSpPr/>
          <p:nvPr/>
        </p:nvGrpSpPr>
        <p:grpSpPr>
          <a:xfrm>
            <a:off x="13654972" y="227021"/>
            <a:ext cx="4694057" cy="636271"/>
            <a:chOff x="0" y="0"/>
            <a:chExt cx="4694055" cy="636270"/>
          </a:xfrm>
        </p:grpSpPr>
        <p:sp>
          <p:nvSpPr>
            <p:cNvPr id="526" name="Rectangle aux angles arrondis"/>
            <p:cNvSpPr/>
            <p:nvPr/>
          </p:nvSpPr>
          <p:spPr>
            <a:xfrm>
              <a:off x="0" y="0"/>
              <a:ext cx="4694056" cy="636271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/>
            </a:p>
          </p:txBody>
        </p:sp>
        <p:sp>
          <p:nvSpPr>
            <p:cNvPr id="527" name="L'IA s'orchestre"/>
            <p:cNvSpPr txBox="1"/>
            <p:nvPr/>
          </p:nvSpPr>
          <p:spPr>
            <a:xfrm>
              <a:off x="205017" y="62865"/>
              <a:ext cx="2235518" cy="5105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 algn="r">
                <a:defRPr sz="2500">
                  <a:solidFill>
                    <a:srgbClr val="ED7A57"/>
                  </a:solidFill>
                  <a:latin typeface="Ogilvy Serif"/>
                  <a:ea typeface="Ogilvy Serif"/>
                  <a:cs typeface="Ogilvy Serif"/>
                  <a:sym typeface="Ogilvy Serif"/>
                </a:defRPr>
              </a:lvl1pPr>
            </a:lstStyle>
            <a:p>
              <a:pPr/>
              <a:r>
                <a:t>L'IA s'orchestre</a:t>
              </a:r>
            </a:p>
          </p:txBody>
        </p:sp>
      </p:grpSp>
      <p:sp>
        <p:nvSpPr>
          <p:cNvPr id="529" name="&quot;L'IA ne vous remplacera pas, mais vous serez remplacé par quelqu'un qui maîtrise l'IA.&quot;"/>
          <p:cNvSpPr txBox="1"/>
          <p:nvPr/>
        </p:nvSpPr>
        <p:spPr>
          <a:xfrm>
            <a:off x="1242921" y="3537194"/>
            <a:ext cx="13770158" cy="2872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5600">
                <a:latin typeface="Ogilvy Serif"/>
                <a:ea typeface="Ogilvy Serif"/>
                <a:cs typeface="Ogilvy Serif"/>
                <a:sym typeface="Ogilvy Serif"/>
              </a:defRPr>
            </a:lvl1pPr>
          </a:lstStyle>
          <a:p>
            <a:pPr/>
            <a:r>
              <a:t>"L'IA ne vous remplacera pas, mais vous serez remplacé par quelqu'un qui maîtrise l'IA."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3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Qualité 3"/>
          <p:cNvSpPr txBox="1"/>
          <p:nvPr/>
        </p:nvSpPr>
        <p:spPr>
          <a:xfrm>
            <a:off x="818423" y="545156"/>
            <a:ext cx="3145943" cy="1018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5600">
                <a:solidFill>
                  <a:srgbClr val="EE7A57"/>
                </a:solidFill>
                <a:latin typeface="Ogilvy Serif"/>
                <a:ea typeface="Ogilvy Serif"/>
                <a:cs typeface="Ogilvy Serif"/>
                <a:sym typeface="Ogilvy Serif"/>
              </a:defRPr>
            </a:lvl1pPr>
          </a:lstStyle>
          <a:p>
            <a:pPr>
              <a:defRPr>
                <a:solidFill>
                  <a:srgbClr val="101220"/>
                </a:solidFill>
              </a:defRPr>
            </a:pPr>
            <a:r>
              <a:rPr>
                <a:solidFill>
                  <a:srgbClr val="EE7A57"/>
                </a:solidFill>
              </a:rPr>
              <a:t>Qualité 3</a:t>
            </a:r>
          </a:p>
        </p:txBody>
      </p:sp>
      <p:grpSp>
        <p:nvGrpSpPr>
          <p:cNvPr id="534" name="Grouper"/>
          <p:cNvGrpSpPr/>
          <p:nvPr/>
        </p:nvGrpSpPr>
        <p:grpSpPr>
          <a:xfrm>
            <a:off x="13654972" y="227021"/>
            <a:ext cx="4694057" cy="636271"/>
            <a:chOff x="0" y="0"/>
            <a:chExt cx="4694055" cy="636270"/>
          </a:xfrm>
        </p:grpSpPr>
        <p:sp>
          <p:nvSpPr>
            <p:cNvPr id="532" name="Rectangle aux angles arrondis"/>
            <p:cNvSpPr/>
            <p:nvPr/>
          </p:nvSpPr>
          <p:spPr>
            <a:xfrm>
              <a:off x="0" y="0"/>
              <a:ext cx="4694056" cy="636271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/>
            </a:p>
          </p:txBody>
        </p:sp>
        <p:sp>
          <p:nvSpPr>
            <p:cNvPr id="533" name="L'IA s'orchestre"/>
            <p:cNvSpPr txBox="1"/>
            <p:nvPr/>
          </p:nvSpPr>
          <p:spPr>
            <a:xfrm>
              <a:off x="205017" y="62865"/>
              <a:ext cx="2235518" cy="5105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 algn="r">
                <a:defRPr sz="2500">
                  <a:solidFill>
                    <a:srgbClr val="ED7A57"/>
                  </a:solidFill>
                  <a:latin typeface="Ogilvy Serif"/>
                  <a:ea typeface="Ogilvy Serif"/>
                  <a:cs typeface="Ogilvy Serif"/>
                  <a:sym typeface="Ogilvy Serif"/>
                </a:defRPr>
              </a:lvl1pPr>
            </a:lstStyle>
            <a:p>
              <a:pPr/>
              <a:r>
                <a:t>L'IA s'orchestre</a:t>
              </a:r>
            </a:p>
          </p:txBody>
        </p:sp>
      </p:grpSp>
      <p:sp>
        <p:nvSpPr>
          <p:cNvPr id="535" name="—  …dompter Python pour comprendre les IA, pas les subir.…"/>
          <p:cNvSpPr txBox="1"/>
          <p:nvPr/>
        </p:nvSpPr>
        <p:spPr>
          <a:xfrm>
            <a:off x="5216956" y="4495225"/>
            <a:ext cx="9676663" cy="2606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defTabSz="457200">
              <a:defRPr sz="2500">
                <a:latin typeface="Ogilvy Sans"/>
                <a:ea typeface="Ogilvy Sans"/>
                <a:cs typeface="Ogilvy Sans"/>
                <a:sym typeface="Ogilvy Sans"/>
              </a:defRPr>
            </a:pPr>
            <a:r>
              <a:t>—  …dompter Python pour comprendre les IA, </a:t>
            </a:r>
            <a:r>
              <a:rPr b="1"/>
              <a:t>pas les subir.</a:t>
            </a:r>
            <a:endParaRPr b="1"/>
          </a:p>
          <a:p>
            <a:pPr defTabSz="457200">
              <a:defRPr sz="2500">
                <a:latin typeface="Ogilvy Sans"/>
                <a:ea typeface="Ogilvy Sans"/>
                <a:cs typeface="Ogilvy Sans"/>
                <a:sym typeface="Ogilvy Sans"/>
              </a:defRPr>
            </a:pPr>
          </a:p>
          <a:p>
            <a:pPr defTabSz="457200">
              <a:defRPr sz="2500">
                <a:latin typeface="Ogilvy Sans"/>
                <a:ea typeface="Ogilvy Sans"/>
                <a:cs typeface="Ogilvy Sans"/>
                <a:sym typeface="Ogilvy Sans"/>
              </a:defRPr>
            </a:pPr>
            <a:r>
              <a:t>— …ouvrir un code, le comprendre, </a:t>
            </a:r>
            <a:r>
              <a:rPr b="1"/>
              <a:t>se l'approprier.</a:t>
            </a:r>
            <a:br>
              <a:rPr b="1"/>
            </a:br>
          </a:p>
          <a:p>
            <a:pPr defTabSz="457200">
              <a:defRPr sz="2500">
                <a:latin typeface="Ogilvy Sans"/>
                <a:ea typeface="Ogilvy Sans"/>
                <a:cs typeface="Ogilvy Sans"/>
                <a:sym typeface="Ogilvy Sans"/>
              </a:defRPr>
            </a:pPr>
            <a:r>
              <a:t>— ...comprendre les technologies IA j</a:t>
            </a:r>
            <a:r>
              <a:rPr b="1"/>
              <a:t>usqu'à leurs impacts environnementaux et légaux.</a:t>
            </a:r>
          </a:p>
        </p:txBody>
      </p:sp>
      <p:sp>
        <p:nvSpPr>
          <p:cNvPr id="536" name="Les étudiants devraient..."/>
          <p:cNvSpPr txBox="1"/>
          <p:nvPr/>
        </p:nvSpPr>
        <p:spPr>
          <a:xfrm>
            <a:off x="818423" y="2345652"/>
            <a:ext cx="8450784" cy="1018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b="1" sz="5600">
                <a:latin typeface="Ogilvy Serif"/>
                <a:ea typeface="Ogilvy Serif"/>
                <a:cs typeface="Ogilvy Serif"/>
                <a:sym typeface="Ogilvy Serif"/>
              </a:defRPr>
            </a:lvl1pPr>
          </a:lstStyle>
          <a:p>
            <a:pPr/>
            <a:r>
              <a:t>Les étudiants devraient...</a:t>
            </a:r>
          </a:p>
        </p:txBody>
      </p:sp>
      <p:pic>
        <p:nvPicPr>
          <p:cNvPr id="537" name="cc.png" descr="cc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37160" y="3782867"/>
            <a:ext cx="4579797" cy="403075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3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1000"/>
                                        <p:tgtEl>
                                          <p:spTgt spid="53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0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5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0" dur="1000"/>
                                        <p:tgtEl>
                                          <p:spTgt spid="5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5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5" dur="1000"/>
                                        <p:tgtEl>
                                          <p:spTgt spid="5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5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0" dur="1000"/>
                                        <p:tgtEl>
                                          <p:spTgt spid="5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5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5" dur="1000"/>
                                        <p:tgtEl>
                                          <p:spTgt spid="5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535" grpId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3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Qualité 4"/>
          <p:cNvSpPr txBox="1"/>
          <p:nvPr/>
        </p:nvSpPr>
        <p:spPr>
          <a:xfrm>
            <a:off x="818423" y="545156"/>
            <a:ext cx="3227020" cy="1018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5600">
                <a:solidFill>
                  <a:srgbClr val="EE7A57"/>
                </a:solidFill>
                <a:latin typeface="Ogilvy Serif"/>
                <a:ea typeface="Ogilvy Serif"/>
                <a:cs typeface="Ogilvy Serif"/>
                <a:sym typeface="Ogilvy Serif"/>
              </a:defRPr>
            </a:lvl1pPr>
          </a:lstStyle>
          <a:p>
            <a:pPr>
              <a:defRPr>
                <a:solidFill>
                  <a:srgbClr val="101220"/>
                </a:solidFill>
              </a:defRPr>
            </a:pPr>
            <a:r>
              <a:rPr>
                <a:solidFill>
                  <a:srgbClr val="EE7A57"/>
                </a:solidFill>
              </a:rPr>
              <a:t>Qualité 4</a:t>
            </a:r>
          </a:p>
        </p:txBody>
      </p:sp>
      <p:grpSp>
        <p:nvGrpSpPr>
          <p:cNvPr id="542" name="Grouper"/>
          <p:cNvGrpSpPr/>
          <p:nvPr/>
        </p:nvGrpSpPr>
        <p:grpSpPr>
          <a:xfrm>
            <a:off x="14289972" y="227021"/>
            <a:ext cx="4694057" cy="636271"/>
            <a:chOff x="635000" y="0"/>
            <a:chExt cx="4694055" cy="636270"/>
          </a:xfrm>
        </p:grpSpPr>
        <p:sp>
          <p:nvSpPr>
            <p:cNvPr id="540" name="Rectangle aux angles arrondis"/>
            <p:cNvSpPr/>
            <p:nvPr/>
          </p:nvSpPr>
          <p:spPr>
            <a:xfrm>
              <a:off x="635000" y="0"/>
              <a:ext cx="4694056" cy="636271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/>
            </a:p>
          </p:txBody>
        </p:sp>
        <p:sp>
          <p:nvSpPr>
            <p:cNvPr id="541" name="L'IA infère"/>
            <p:cNvSpPr txBox="1"/>
            <p:nvPr/>
          </p:nvSpPr>
          <p:spPr>
            <a:xfrm>
              <a:off x="884149" y="62865"/>
              <a:ext cx="1556386" cy="5105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 algn="r">
                <a:defRPr sz="2500">
                  <a:solidFill>
                    <a:srgbClr val="ED7A57"/>
                  </a:solidFill>
                  <a:latin typeface="Ogilvy Serif"/>
                  <a:ea typeface="Ogilvy Serif"/>
                  <a:cs typeface="Ogilvy Serif"/>
                  <a:sym typeface="Ogilvy Serif"/>
                </a:defRPr>
              </a:lvl1pPr>
            </a:lstStyle>
            <a:p>
              <a:pPr/>
              <a:r>
                <a:t>L'IA infère</a:t>
              </a:r>
            </a:p>
          </p:txBody>
        </p:sp>
      </p:grpSp>
      <p:sp>
        <p:nvSpPr>
          <p:cNvPr id="543" name="Cultiver notre imperfection"/>
          <p:cNvSpPr txBox="1"/>
          <p:nvPr/>
        </p:nvSpPr>
        <p:spPr>
          <a:xfrm>
            <a:off x="3485845" y="3553459"/>
            <a:ext cx="9284310" cy="1018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b="1" sz="5600">
                <a:latin typeface="Ogilvy Serif"/>
                <a:ea typeface="Ogilvy Serif"/>
                <a:cs typeface="Ogilvy Serif"/>
                <a:sym typeface="Ogilvy Serif"/>
              </a:defRPr>
            </a:lvl1pPr>
          </a:lstStyle>
          <a:p>
            <a:pPr/>
            <a:r>
              <a:t>Cultiver notre imperfection</a:t>
            </a:r>
          </a:p>
        </p:txBody>
      </p:sp>
      <p:sp>
        <p:nvSpPr>
          <p:cNvPr id="544" name="&quot;Les LLM lisent un brief à 100%, les créatifs non.&quot; Nous ne traitons pas l'information comme un serveur. Nos idées sont façonnées par notre passé, nos émotions, nos traumas et nos intuitions de l'instant."/>
          <p:cNvSpPr txBox="1"/>
          <p:nvPr/>
        </p:nvSpPr>
        <p:spPr>
          <a:xfrm>
            <a:off x="1066800" y="4840287"/>
            <a:ext cx="14122401" cy="929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 defTabSz="457200">
              <a:defRPr sz="2500">
                <a:latin typeface="Ogilvy Sans"/>
                <a:ea typeface="Ogilvy Sans"/>
                <a:cs typeface="Ogilvy Sans"/>
                <a:sym typeface="Ogilvy Sans"/>
              </a:defRPr>
            </a:lvl1pPr>
          </a:lstStyle>
          <a:p>
            <a:pPr/>
            <a:r>
              <a:t>"Les LLM lisent un brief à 100%, les créatifs non." Nous ne traitons pas l'information comme un serveur. Nos idées sont façonnées par notre passé, nos émotions, nos traumas et nos intuitions de l'instant.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6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rcRect l="0" t="36089" r="0" b="4295"/>
          <a:stretch>
            <a:fillRect/>
          </a:stretch>
        </p:blipFill>
        <p:spPr>
          <a:xfrm>
            <a:off x="0" y="3310634"/>
            <a:ext cx="16256000" cy="5405797"/>
          </a:xfrm>
          <a:prstGeom prst="rect">
            <a:avLst/>
          </a:prstGeom>
          <a:ln w="12700">
            <a:miter lim="400000"/>
          </a:ln>
        </p:spPr>
      </p:pic>
      <p:sp>
        <p:nvSpPr>
          <p:cNvPr id="547" name="L'idée fondatrice ne naît jamais d'une déduction logique étape par étape.…"/>
          <p:cNvSpPr txBox="1"/>
          <p:nvPr/>
        </p:nvSpPr>
        <p:spPr>
          <a:xfrm>
            <a:off x="1273486" y="2193765"/>
            <a:ext cx="13375006" cy="929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ctr" defTabSz="127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2500">
                <a:latin typeface="Ogilvy Serif"/>
                <a:ea typeface="Ogilvy Serif"/>
                <a:cs typeface="Ogilvy Serif"/>
                <a:sym typeface="Ogilvy Serif"/>
              </a:defRPr>
            </a:pPr>
            <a:r>
              <a:t>L'idée fondatrice ne naît jamais d'une déduction logique étape par étape.</a:t>
            </a:r>
          </a:p>
          <a:p>
            <a:pPr algn="ctr" defTabSz="127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2500">
                <a:latin typeface="Ogilvy Serif"/>
                <a:ea typeface="Ogilvy Serif"/>
                <a:cs typeface="Ogilvy Serif"/>
                <a:sym typeface="Ogilvy Serif"/>
              </a:defRPr>
            </a:pPr>
            <a:r>
              <a:t>Elle est un saut dans le vide, une rupture irrationnelle assumée que la statistique ne peut anticiper.</a:t>
            </a:r>
          </a:p>
        </p:txBody>
      </p:sp>
      <p:sp>
        <p:nvSpPr>
          <p:cNvPr id="548" name="Qualité 4"/>
          <p:cNvSpPr txBox="1"/>
          <p:nvPr/>
        </p:nvSpPr>
        <p:spPr>
          <a:xfrm>
            <a:off x="818423" y="545156"/>
            <a:ext cx="3227020" cy="1018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5600">
                <a:solidFill>
                  <a:srgbClr val="EE7A57"/>
                </a:solidFill>
                <a:latin typeface="Ogilvy Serif"/>
                <a:ea typeface="Ogilvy Serif"/>
                <a:cs typeface="Ogilvy Serif"/>
                <a:sym typeface="Ogilvy Serif"/>
              </a:defRPr>
            </a:lvl1pPr>
          </a:lstStyle>
          <a:p>
            <a:pPr>
              <a:defRPr>
                <a:solidFill>
                  <a:srgbClr val="101220"/>
                </a:solidFill>
              </a:defRPr>
            </a:pPr>
            <a:r>
              <a:rPr>
                <a:solidFill>
                  <a:srgbClr val="EE7A57"/>
                </a:solidFill>
              </a:rPr>
              <a:t>Qualité 4</a:t>
            </a:r>
          </a:p>
        </p:txBody>
      </p:sp>
      <p:grpSp>
        <p:nvGrpSpPr>
          <p:cNvPr id="551" name="Grouper"/>
          <p:cNvGrpSpPr/>
          <p:nvPr/>
        </p:nvGrpSpPr>
        <p:grpSpPr>
          <a:xfrm>
            <a:off x="14289972" y="227021"/>
            <a:ext cx="4694057" cy="636271"/>
            <a:chOff x="635000" y="0"/>
            <a:chExt cx="4694055" cy="636270"/>
          </a:xfrm>
        </p:grpSpPr>
        <p:sp>
          <p:nvSpPr>
            <p:cNvPr id="549" name="Rectangle aux angles arrondis"/>
            <p:cNvSpPr/>
            <p:nvPr/>
          </p:nvSpPr>
          <p:spPr>
            <a:xfrm>
              <a:off x="635000" y="0"/>
              <a:ext cx="4694056" cy="636271"/>
            </a:xfrm>
            <a:prstGeom prst="roundRect">
              <a:avLst>
                <a:gd name="adj" fmla="val 50000"/>
              </a:avLst>
            </a:prstGeom>
            <a:solidFill>
              <a:srgbClr val="F2F2F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solidFill>
                    <a:srgbClr val="AD9176"/>
                  </a:solidFill>
                </a:defRPr>
              </a:pPr>
            </a:p>
          </p:txBody>
        </p:sp>
        <p:sp>
          <p:nvSpPr>
            <p:cNvPr id="550" name="L'IA infère"/>
            <p:cNvSpPr txBox="1"/>
            <p:nvPr/>
          </p:nvSpPr>
          <p:spPr>
            <a:xfrm>
              <a:off x="884149" y="62865"/>
              <a:ext cx="1556386" cy="5105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 algn="r">
                <a:defRPr sz="2500">
                  <a:solidFill>
                    <a:srgbClr val="ED7A57"/>
                  </a:solidFill>
                  <a:latin typeface="Ogilvy Serif"/>
                  <a:ea typeface="Ogilvy Serif"/>
                  <a:cs typeface="Ogilvy Serif"/>
                  <a:sym typeface="Ogilvy Serif"/>
                </a:defRPr>
              </a:lvl1pPr>
            </a:lstStyle>
            <a:p>
              <a:pPr/>
              <a:r>
                <a:t>L'IA infère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5EF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" name="Image" descr="Image"/>
          <p:cNvPicPr>
            <a:picLocks noChangeAspect="1"/>
          </p:cNvPicPr>
          <p:nvPr/>
        </p:nvPicPr>
        <p:blipFill>
          <a:blip r:embed="rId2">
            <a:extLst/>
          </a:blip>
          <a:srcRect l="5717" t="2013" r="0" b="0"/>
          <a:stretch>
            <a:fillRect/>
          </a:stretch>
        </p:blipFill>
        <p:spPr>
          <a:xfrm>
            <a:off x="3200201" y="2124354"/>
            <a:ext cx="9855712" cy="6408695"/>
          </a:xfrm>
          <a:prstGeom prst="rect">
            <a:avLst/>
          </a:prstGeom>
          <a:ln w="12700">
            <a:miter lim="400000"/>
          </a:ln>
        </p:spPr>
      </p:pic>
      <p:sp>
        <p:nvSpPr>
          <p:cNvPr id="554" name="Être le meilleur sans l'IA…"/>
          <p:cNvSpPr txBox="1"/>
          <p:nvPr/>
        </p:nvSpPr>
        <p:spPr>
          <a:xfrm>
            <a:off x="9210885" y="3674548"/>
            <a:ext cx="2240789" cy="624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ctr" defTabSz="127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600">
                <a:latin typeface="Ogilvy Serif"/>
                <a:ea typeface="Ogilvy Serif"/>
                <a:cs typeface="Ogilvy Serif"/>
                <a:sym typeface="Ogilvy Serif"/>
              </a:defRPr>
            </a:pPr>
            <a:r>
              <a:t>Être le meilleur sans l'IA</a:t>
            </a:r>
          </a:p>
          <a:p>
            <a:pPr algn="ctr" defTabSz="127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600">
                <a:solidFill>
                  <a:srgbClr val="EE8431"/>
                </a:solidFill>
                <a:latin typeface="Ogilvy Serif"/>
                <a:ea typeface="Ogilvy Serif"/>
                <a:cs typeface="Ogilvy Serif"/>
                <a:sym typeface="Ogilvy Serif"/>
              </a:defRPr>
            </a:pPr>
            <a:r>
              <a:t>(Le Métier).</a:t>
            </a:r>
          </a:p>
        </p:txBody>
      </p:sp>
      <p:sp>
        <p:nvSpPr>
          <p:cNvPr id="555" name="Cultiver l'innovation…"/>
          <p:cNvSpPr txBox="1"/>
          <p:nvPr/>
        </p:nvSpPr>
        <p:spPr>
          <a:xfrm>
            <a:off x="9372632" y="6165456"/>
            <a:ext cx="1917295" cy="624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ctr" defTabSz="127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600">
                <a:latin typeface="Ogilvy Serif"/>
                <a:ea typeface="Ogilvy Serif"/>
                <a:cs typeface="Ogilvy Serif"/>
                <a:sym typeface="Ogilvy Serif"/>
              </a:defRPr>
            </a:pPr>
            <a:r>
              <a:t>Cultiver l'innovation</a:t>
            </a:r>
          </a:p>
          <a:p>
            <a:pPr algn="ctr" defTabSz="127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600">
                <a:solidFill>
                  <a:srgbClr val="EE8431"/>
                </a:solidFill>
                <a:latin typeface="Ogilvy Serif"/>
                <a:ea typeface="Ogilvy Serif"/>
                <a:cs typeface="Ogilvy Serif"/>
                <a:sym typeface="Ogilvy Serif"/>
              </a:defRPr>
            </a:pPr>
            <a:r>
              <a:t>(La Disruption).</a:t>
            </a:r>
          </a:p>
        </p:txBody>
      </p:sp>
      <p:sp>
        <p:nvSpPr>
          <p:cNvPr id="556" name="Devenir hyper-technophile…"/>
          <p:cNvSpPr txBox="1"/>
          <p:nvPr/>
        </p:nvSpPr>
        <p:spPr>
          <a:xfrm>
            <a:off x="4869236" y="6165456"/>
            <a:ext cx="2474672" cy="624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ctr" defTabSz="127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600">
                <a:latin typeface="Ogilvy Serif"/>
                <a:ea typeface="Ogilvy Serif"/>
                <a:cs typeface="Ogilvy Serif"/>
                <a:sym typeface="Ogilvy Serif"/>
              </a:defRPr>
            </a:pPr>
            <a:r>
              <a:t>Devenir hyper-technophile</a:t>
            </a:r>
          </a:p>
          <a:p>
            <a:pPr algn="ctr" defTabSz="127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600">
                <a:solidFill>
                  <a:srgbClr val="EE8431"/>
                </a:solidFill>
                <a:latin typeface="Ogilvy Serif"/>
                <a:ea typeface="Ogilvy Serif"/>
                <a:cs typeface="Ogilvy Serif"/>
                <a:sym typeface="Ogilvy Serif"/>
              </a:defRPr>
            </a:pPr>
            <a:r>
              <a:t>(Le Code).</a:t>
            </a:r>
          </a:p>
        </p:txBody>
      </p:sp>
      <p:sp>
        <p:nvSpPr>
          <p:cNvPr id="557" name="Chérir son imperfection…"/>
          <p:cNvSpPr txBox="1"/>
          <p:nvPr/>
        </p:nvSpPr>
        <p:spPr>
          <a:xfrm>
            <a:off x="4999894" y="3674548"/>
            <a:ext cx="2213357" cy="624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ctr" defTabSz="127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600">
                <a:latin typeface="Ogilvy Serif"/>
                <a:ea typeface="Ogilvy Serif"/>
                <a:cs typeface="Ogilvy Serif"/>
                <a:sym typeface="Ogilvy Serif"/>
              </a:defRPr>
            </a:pPr>
            <a:r>
              <a:t>Chérir son imperfection</a:t>
            </a:r>
          </a:p>
          <a:p>
            <a:pPr algn="ctr" defTabSz="127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600">
                <a:solidFill>
                  <a:srgbClr val="EE8431"/>
                </a:solidFill>
                <a:latin typeface="Ogilvy Serif"/>
                <a:ea typeface="Ogilvy Serif"/>
                <a:cs typeface="Ogilvy Serif"/>
                <a:sym typeface="Ogilvy Serif"/>
              </a:defRPr>
            </a:pPr>
            <a:r>
              <a:t>(L'Instinct).</a:t>
            </a:r>
          </a:p>
        </p:txBody>
      </p:sp>
      <p:sp>
        <p:nvSpPr>
          <p:cNvPr id="558" name="Maîtrise"/>
          <p:cNvSpPr txBox="1"/>
          <p:nvPr/>
        </p:nvSpPr>
        <p:spPr>
          <a:xfrm>
            <a:off x="12839700" y="5046783"/>
            <a:ext cx="859575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defTabSz="127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700">
                <a:latin typeface="Ogilvy Sans"/>
                <a:ea typeface="Ogilvy Sans"/>
                <a:cs typeface="Ogilvy Sans"/>
                <a:sym typeface="Ogilvy Sans"/>
              </a:defRPr>
            </a:lvl1pPr>
          </a:lstStyle>
          <a:p>
            <a:pPr/>
            <a:r>
              <a:t>Maîtrise</a:t>
            </a:r>
          </a:p>
        </p:txBody>
      </p:sp>
      <p:sp>
        <p:nvSpPr>
          <p:cNvPr id="559" name="Intuition"/>
          <p:cNvSpPr txBox="1"/>
          <p:nvPr/>
        </p:nvSpPr>
        <p:spPr>
          <a:xfrm>
            <a:off x="2613287" y="5046783"/>
            <a:ext cx="862598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defTabSz="127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700">
                <a:latin typeface="Ogilvy Sans"/>
                <a:ea typeface="Ogilvy Sans"/>
                <a:cs typeface="Ogilvy Sans"/>
                <a:sym typeface="Ogilvy Sans"/>
              </a:defRPr>
            </a:lvl1pPr>
          </a:lstStyle>
          <a:p>
            <a:pPr/>
            <a:r>
              <a:t>Intuition</a:t>
            </a:r>
          </a:p>
        </p:txBody>
      </p:sp>
      <p:sp>
        <p:nvSpPr>
          <p:cNvPr id="560" name="Technologie"/>
          <p:cNvSpPr txBox="1"/>
          <p:nvPr/>
        </p:nvSpPr>
        <p:spPr>
          <a:xfrm>
            <a:off x="7548963" y="8043784"/>
            <a:ext cx="1248843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defTabSz="127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700">
                <a:latin typeface="Ogilvy Sans"/>
                <a:ea typeface="Ogilvy Sans"/>
                <a:cs typeface="Ogilvy Sans"/>
                <a:sym typeface="Ogilvy Sans"/>
              </a:defRPr>
            </a:lvl1pPr>
          </a:lstStyle>
          <a:p>
            <a:pPr/>
            <a:r>
              <a:t>Technologie</a:t>
            </a:r>
          </a:p>
        </p:txBody>
      </p:sp>
      <p:sp>
        <p:nvSpPr>
          <p:cNvPr id="561" name="Humanité"/>
          <p:cNvSpPr txBox="1"/>
          <p:nvPr/>
        </p:nvSpPr>
        <p:spPr>
          <a:xfrm>
            <a:off x="7669220" y="1938934"/>
            <a:ext cx="1008330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defTabSz="127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700">
                <a:latin typeface="Ogilvy Sans"/>
                <a:ea typeface="Ogilvy Sans"/>
                <a:cs typeface="Ogilvy Sans"/>
                <a:sym typeface="Ogilvy Sans"/>
              </a:defRPr>
            </a:lvl1pPr>
          </a:lstStyle>
          <a:p>
            <a:pPr/>
            <a:r>
              <a:t>Humanité</a:t>
            </a:r>
          </a:p>
        </p:txBody>
      </p:sp>
      <p:sp>
        <p:nvSpPr>
          <p:cNvPr id="562" name="Le nouveau référentiel pédagogique Hybrider hyper-technophilie et ultra-humanité"/>
          <p:cNvSpPr txBox="1"/>
          <p:nvPr/>
        </p:nvSpPr>
        <p:spPr>
          <a:xfrm>
            <a:off x="2458952" y="264159"/>
            <a:ext cx="11338096" cy="1412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b="1" sz="4000">
                <a:latin typeface="Ogilvy Serif"/>
                <a:ea typeface="Ogilvy Serif"/>
                <a:cs typeface="Ogilvy Serif"/>
                <a:sym typeface="Ogilvy Serif"/>
              </a:defRPr>
            </a:pPr>
            <a:r>
              <a:t>Le nouveau référentiel pédagogique</a:t>
            </a:r>
            <a:br/>
            <a:r>
              <a:t>Hybrider hyper-technophilie et ultra-humanité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2EE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Questions ?"/>
          <p:cNvSpPr txBox="1"/>
          <p:nvPr/>
        </p:nvSpPr>
        <p:spPr>
          <a:xfrm>
            <a:off x="805723" y="4062729"/>
            <a:ext cx="4059835" cy="1018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5600">
                <a:latin typeface="Ogilvy Serif"/>
                <a:ea typeface="Ogilvy Serif"/>
                <a:cs typeface="Ogilvy Serif"/>
                <a:sym typeface="Ogilvy Serif"/>
              </a:defRPr>
            </a:lvl1pPr>
          </a:lstStyle>
          <a:p>
            <a:pPr/>
            <a:r>
              <a:t>Questions 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3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Agences"/>
          <p:cNvSpPr txBox="1"/>
          <p:nvPr/>
        </p:nvSpPr>
        <p:spPr>
          <a:xfrm>
            <a:off x="818423" y="545156"/>
            <a:ext cx="2904846" cy="1018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5600">
                <a:solidFill>
                  <a:srgbClr val="ED7B58"/>
                </a:solidFill>
                <a:latin typeface="Ogilvy Serif"/>
                <a:ea typeface="Ogilvy Serif"/>
                <a:cs typeface="Ogilvy Serif"/>
                <a:sym typeface="Ogilvy Serif"/>
              </a:defRPr>
            </a:lvl1pPr>
          </a:lstStyle>
          <a:p>
            <a:pPr>
              <a:defRPr>
                <a:solidFill>
                  <a:srgbClr val="101220"/>
                </a:solidFill>
              </a:defRPr>
            </a:pPr>
            <a:r>
              <a:rPr>
                <a:solidFill>
                  <a:srgbClr val="ED7B58"/>
                </a:solidFill>
              </a:rPr>
              <a:t>Agences</a:t>
            </a:r>
          </a:p>
        </p:txBody>
      </p:sp>
      <p:sp>
        <p:nvSpPr>
          <p:cNvPr id="206" name="La chaîne de fonctionnement en mutation"/>
          <p:cNvSpPr txBox="1"/>
          <p:nvPr/>
        </p:nvSpPr>
        <p:spPr>
          <a:xfrm>
            <a:off x="818423" y="1626052"/>
            <a:ext cx="15082471" cy="2783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8100">
                <a:solidFill>
                  <a:srgbClr val="101220"/>
                </a:solidFill>
                <a:latin typeface="Ogilvy Serif"/>
                <a:ea typeface="Ogilvy Serif"/>
                <a:cs typeface="Ogilvy Serif"/>
                <a:sym typeface="Ogilvy Serif"/>
              </a:defRPr>
            </a:lvl1pPr>
          </a:lstStyle>
          <a:p>
            <a:pPr/>
            <a:r>
              <a:t>La chaîne de fonctionnement en mutation</a:t>
            </a:r>
          </a:p>
        </p:txBody>
      </p:sp>
      <p:sp>
        <p:nvSpPr>
          <p:cNvPr id="207" name="-"/>
          <p:cNvSpPr txBox="1"/>
          <p:nvPr/>
        </p:nvSpPr>
        <p:spPr>
          <a:xfrm>
            <a:off x="-389411" y="5924928"/>
            <a:ext cx="297054" cy="675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3500">
                <a:latin typeface="Ogilvy Sans Light"/>
                <a:ea typeface="Ogilvy Sans Light"/>
                <a:cs typeface="Ogilvy Sans Light"/>
                <a:sym typeface="Ogilvy Sans Light"/>
              </a:defRPr>
            </a:lvl1pPr>
          </a:lstStyle>
          <a:p>
            <a:pPr/>
            <a:r>
              <a:t>-</a:t>
            </a:r>
          </a:p>
        </p:txBody>
      </p:sp>
      <p:sp>
        <p:nvSpPr>
          <p:cNvPr id="208" name="Conception"/>
          <p:cNvSpPr txBox="1"/>
          <p:nvPr/>
        </p:nvSpPr>
        <p:spPr>
          <a:xfrm>
            <a:off x="9806744" y="6217028"/>
            <a:ext cx="2387537" cy="675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3500">
                <a:latin typeface="Ogilvy Sans"/>
                <a:ea typeface="Ogilvy Sans"/>
                <a:cs typeface="Ogilvy Sans"/>
                <a:sym typeface="Ogilvy Sans"/>
              </a:defRPr>
            </a:lvl1pPr>
          </a:lstStyle>
          <a:p>
            <a:pPr/>
            <a:r>
              <a:t>Conception</a:t>
            </a:r>
          </a:p>
        </p:txBody>
      </p:sp>
      <p:sp>
        <p:nvSpPr>
          <p:cNvPr id="209" name="Production"/>
          <p:cNvSpPr txBox="1"/>
          <p:nvPr/>
        </p:nvSpPr>
        <p:spPr>
          <a:xfrm>
            <a:off x="11003846" y="6217028"/>
            <a:ext cx="2318195" cy="675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3500">
                <a:latin typeface="Ogilvy Sans"/>
                <a:ea typeface="Ogilvy Sans"/>
                <a:cs typeface="Ogilvy Sans"/>
                <a:sym typeface="Ogilvy Sans"/>
              </a:defRPr>
            </a:lvl1pPr>
          </a:lstStyle>
          <a:p>
            <a:pPr/>
            <a:r>
              <a:t> Production</a:t>
            </a:r>
          </a:p>
        </p:txBody>
      </p:sp>
      <p:sp>
        <p:nvSpPr>
          <p:cNvPr id="210" name="Expérimentation  permanente"/>
          <p:cNvSpPr txBox="1"/>
          <p:nvPr/>
        </p:nvSpPr>
        <p:spPr>
          <a:xfrm>
            <a:off x="6266303" y="5924928"/>
            <a:ext cx="3364104" cy="1259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 sz="3500">
                <a:solidFill>
                  <a:srgbClr val="ED7B58"/>
                </a:solidFill>
                <a:latin typeface="Ogilvy Sans"/>
                <a:ea typeface="Ogilvy Sans"/>
                <a:cs typeface="Ogilvy Sans"/>
                <a:sym typeface="Ogilvy Sans"/>
              </a:defRPr>
            </a:pPr>
            <a:r>
              <a:t> Expérimentation</a:t>
            </a:r>
            <a:br/>
            <a:r>
              <a:t> permanente</a:t>
            </a:r>
          </a:p>
        </p:txBody>
      </p:sp>
      <p:sp>
        <p:nvSpPr>
          <p:cNvPr id="211" name="Stratégie"/>
          <p:cNvSpPr txBox="1"/>
          <p:nvPr/>
        </p:nvSpPr>
        <p:spPr>
          <a:xfrm>
            <a:off x="4286948" y="6171308"/>
            <a:ext cx="1867472" cy="675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3500">
                <a:latin typeface="Ogilvy Sans"/>
                <a:ea typeface="Ogilvy Sans"/>
                <a:cs typeface="Ogilvy Sans"/>
                <a:sym typeface="Ogilvy Sans"/>
              </a:defRPr>
            </a:lvl1pPr>
          </a:lstStyle>
          <a:p>
            <a:pPr/>
            <a:r>
              <a:t>Stratégie</a:t>
            </a:r>
          </a:p>
        </p:txBody>
      </p:sp>
      <p:sp>
        <p:nvSpPr>
          <p:cNvPr id="212" name="Etude"/>
          <p:cNvSpPr txBox="1"/>
          <p:nvPr/>
        </p:nvSpPr>
        <p:spPr>
          <a:xfrm>
            <a:off x="3478503" y="6171308"/>
            <a:ext cx="1241617" cy="675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3500">
                <a:latin typeface="Ogilvy Sans"/>
                <a:ea typeface="Ogilvy Sans"/>
                <a:cs typeface="Ogilvy Sans"/>
                <a:sym typeface="Ogilvy Sans"/>
              </a:defRPr>
            </a:lvl1pPr>
          </a:lstStyle>
          <a:p>
            <a:pPr/>
            <a:r>
              <a:t>Etude</a:t>
            </a:r>
          </a:p>
        </p:txBody>
      </p:sp>
      <p:sp>
        <p:nvSpPr>
          <p:cNvPr id="213" name="5% de la marge brute des agences investie dans l’IA (étude AACC 2024)"/>
          <p:cNvSpPr txBox="1"/>
          <p:nvPr/>
        </p:nvSpPr>
        <p:spPr>
          <a:xfrm>
            <a:off x="2737840" y="7998618"/>
            <a:ext cx="10780320" cy="561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800">
                <a:latin typeface="Ogilvy Sans Light"/>
                <a:ea typeface="Ogilvy Sans Light"/>
                <a:cs typeface="Ogilvy Sans Light"/>
                <a:sym typeface="Ogilvy Sans Light"/>
              </a:defRPr>
            </a:lvl1pPr>
          </a:lstStyle>
          <a:p>
            <a:pPr/>
            <a:r>
              <a:t>5% de la marge brute des agences investie dans l’IA (étude AACC 2024)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fast" advClick="1" p14:dur="600">
        <p159:morph option="byObject"/>
      </p:transition>
    </mc:Choice>
    <mc:Fallback>
      <p:transition spd="fast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10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13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3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-"/>
          <p:cNvSpPr txBox="1"/>
          <p:nvPr/>
        </p:nvSpPr>
        <p:spPr>
          <a:xfrm>
            <a:off x="-389411" y="5924928"/>
            <a:ext cx="297054" cy="675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3500">
                <a:latin typeface="Ogilvy Sans Light"/>
                <a:ea typeface="Ogilvy Sans Light"/>
                <a:cs typeface="Ogilvy Sans Light"/>
                <a:sym typeface="Ogilvy Sans Light"/>
              </a:defRPr>
            </a:lvl1pPr>
          </a:lstStyle>
          <a:p>
            <a:pPr/>
            <a:r>
              <a:t>-</a:t>
            </a:r>
          </a:p>
        </p:txBody>
      </p:sp>
      <p:pic>
        <p:nvPicPr>
          <p:cNvPr id="216" name="vidéo-collée.png" descr="vidéo-collée.png"/>
          <p:cNvPicPr>
            <a:picLocks noChangeAspect="1"/>
          </p:cNvPicPr>
          <p:nvPr/>
        </p:nvPicPr>
        <p:blipFill>
          <a:blip r:embed="rId2">
            <a:extLst/>
          </a:blip>
          <a:srcRect l="0" t="8367" r="0" b="5903"/>
          <a:stretch>
            <a:fillRect/>
          </a:stretch>
        </p:blipFill>
        <p:spPr>
          <a:xfrm>
            <a:off x="3025576" y="1879996"/>
            <a:ext cx="10204865" cy="5383816"/>
          </a:xfrm>
          <a:prstGeom prst="rect">
            <a:avLst/>
          </a:prstGeom>
          <a:ln w="12700">
            <a:miter lim="400000"/>
          </a:ln>
        </p:spPr>
      </p:pic>
      <p:sp>
        <p:nvSpPr>
          <p:cNvPr id="217" name="fondé en janvier 2023"/>
          <p:cNvSpPr txBox="1"/>
          <p:nvPr/>
        </p:nvSpPr>
        <p:spPr>
          <a:xfrm>
            <a:off x="3025576" y="7420598"/>
            <a:ext cx="2045730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700">
                <a:latin typeface="Ogilvy Sans Light"/>
                <a:ea typeface="Ogilvy Sans Light"/>
                <a:cs typeface="Ogilvy Sans Light"/>
                <a:sym typeface="Ogilvy Sans Light"/>
              </a:defRPr>
            </a:lvl1pPr>
          </a:lstStyle>
          <a:p>
            <a:pPr/>
            <a:r>
              <a:t>fondé en janvier 2023</a:t>
            </a:r>
          </a:p>
        </p:txBody>
      </p:sp>
      <p:sp>
        <p:nvSpPr>
          <p:cNvPr id="218" name="Agences"/>
          <p:cNvSpPr txBox="1"/>
          <p:nvPr/>
        </p:nvSpPr>
        <p:spPr>
          <a:xfrm>
            <a:off x="818423" y="545156"/>
            <a:ext cx="2904846" cy="1018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5600">
                <a:solidFill>
                  <a:srgbClr val="ED7B58"/>
                </a:solidFill>
                <a:latin typeface="Ogilvy Serif"/>
                <a:ea typeface="Ogilvy Serif"/>
                <a:cs typeface="Ogilvy Serif"/>
                <a:sym typeface="Ogilvy Serif"/>
              </a:defRPr>
            </a:lvl1pPr>
          </a:lstStyle>
          <a:p>
            <a:pPr>
              <a:defRPr>
                <a:solidFill>
                  <a:srgbClr val="101220"/>
                </a:solidFill>
              </a:defRPr>
            </a:pPr>
            <a:r>
              <a:rPr>
                <a:solidFill>
                  <a:srgbClr val="ED7B58"/>
                </a:solidFill>
              </a:rPr>
              <a:t>Agences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3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Agences"/>
          <p:cNvSpPr txBox="1"/>
          <p:nvPr/>
        </p:nvSpPr>
        <p:spPr>
          <a:xfrm>
            <a:off x="818423" y="545156"/>
            <a:ext cx="2904846" cy="1018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5600">
                <a:solidFill>
                  <a:srgbClr val="ED7B58"/>
                </a:solidFill>
                <a:latin typeface="Ogilvy Serif"/>
                <a:ea typeface="Ogilvy Serif"/>
                <a:cs typeface="Ogilvy Serif"/>
                <a:sym typeface="Ogilvy Serif"/>
              </a:defRPr>
            </a:lvl1pPr>
          </a:lstStyle>
          <a:p>
            <a:pPr>
              <a:defRPr>
                <a:solidFill>
                  <a:srgbClr val="101220"/>
                </a:solidFill>
              </a:defRPr>
            </a:pPr>
            <a:r>
              <a:rPr>
                <a:solidFill>
                  <a:srgbClr val="ED7B58"/>
                </a:solidFill>
              </a:rPr>
              <a:t>Agences</a:t>
            </a:r>
          </a:p>
        </p:txBody>
      </p:sp>
      <p:sp>
        <p:nvSpPr>
          <p:cNvPr id="221" name="La chaîne de fonctionnement en mutation"/>
          <p:cNvSpPr txBox="1"/>
          <p:nvPr/>
        </p:nvSpPr>
        <p:spPr>
          <a:xfrm>
            <a:off x="818423" y="1626052"/>
            <a:ext cx="15082471" cy="2783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8100">
                <a:solidFill>
                  <a:srgbClr val="101220"/>
                </a:solidFill>
                <a:latin typeface="Ogilvy Serif"/>
                <a:ea typeface="Ogilvy Serif"/>
                <a:cs typeface="Ogilvy Serif"/>
                <a:sym typeface="Ogilvy Serif"/>
              </a:defRPr>
            </a:lvl1pPr>
          </a:lstStyle>
          <a:p>
            <a:pPr/>
            <a:r>
              <a:t>La chaîne de fonctionnement en mutation</a:t>
            </a:r>
          </a:p>
        </p:txBody>
      </p:sp>
      <p:sp>
        <p:nvSpPr>
          <p:cNvPr id="222" name="-"/>
          <p:cNvSpPr txBox="1"/>
          <p:nvPr/>
        </p:nvSpPr>
        <p:spPr>
          <a:xfrm>
            <a:off x="-389411" y="5924928"/>
            <a:ext cx="297054" cy="675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3500">
                <a:latin typeface="Ogilvy Sans Light"/>
                <a:ea typeface="Ogilvy Sans Light"/>
                <a:cs typeface="Ogilvy Sans Light"/>
                <a:sym typeface="Ogilvy Sans Light"/>
              </a:defRPr>
            </a:lvl1pPr>
          </a:lstStyle>
          <a:p>
            <a:pPr/>
            <a:r>
              <a:t>-</a:t>
            </a:r>
          </a:p>
        </p:txBody>
      </p:sp>
      <p:sp>
        <p:nvSpPr>
          <p:cNvPr id="223" name="Conception"/>
          <p:cNvSpPr txBox="1"/>
          <p:nvPr/>
        </p:nvSpPr>
        <p:spPr>
          <a:xfrm>
            <a:off x="9806744" y="5836028"/>
            <a:ext cx="2387537" cy="675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3500">
                <a:latin typeface="Ogilvy Sans"/>
                <a:ea typeface="Ogilvy Sans"/>
                <a:cs typeface="Ogilvy Sans"/>
                <a:sym typeface="Ogilvy Sans"/>
              </a:defRPr>
            </a:lvl1pPr>
          </a:lstStyle>
          <a:p>
            <a:pPr/>
            <a:r>
              <a:t>Conception</a:t>
            </a:r>
          </a:p>
        </p:txBody>
      </p:sp>
      <p:sp>
        <p:nvSpPr>
          <p:cNvPr id="224" name="Production"/>
          <p:cNvSpPr txBox="1"/>
          <p:nvPr/>
        </p:nvSpPr>
        <p:spPr>
          <a:xfrm>
            <a:off x="11003846" y="5836028"/>
            <a:ext cx="2318195" cy="675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3500">
                <a:latin typeface="Ogilvy Sans"/>
                <a:ea typeface="Ogilvy Sans"/>
                <a:cs typeface="Ogilvy Sans"/>
                <a:sym typeface="Ogilvy Sans"/>
              </a:defRPr>
            </a:lvl1pPr>
          </a:lstStyle>
          <a:p>
            <a:pPr/>
            <a:r>
              <a:t> Production</a:t>
            </a:r>
          </a:p>
        </p:txBody>
      </p:sp>
      <p:sp>
        <p:nvSpPr>
          <p:cNvPr id="225" name="Expérimentation  permanente"/>
          <p:cNvSpPr txBox="1"/>
          <p:nvPr/>
        </p:nvSpPr>
        <p:spPr>
          <a:xfrm>
            <a:off x="6266303" y="5543928"/>
            <a:ext cx="3364104" cy="1259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 sz="3500">
                <a:solidFill>
                  <a:srgbClr val="ED7B58"/>
                </a:solidFill>
                <a:latin typeface="Ogilvy Sans"/>
                <a:ea typeface="Ogilvy Sans"/>
                <a:cs typeface="Ogilvy Sans"/>
                <a:sym typeface="Ogilvy Sans"/>
              </a:defRPr>
            </a:pPr>
            <a:r>
              <a:t> Expérimentation</a:t>
            </a:r>
            <a:br/>
            <a:r>
              <a:t> permanente</a:t>
            </a:r>
          </a:p>
        </p:txBody>
      </p:sp>
      <p:sp>
        <p:nvSpPr>
          <p:cNvPr id="226" name="Stratégie"/>
          <p:cNvSpPr txBox="1"/>
          <p:nvPr/>
        </p:nvSpPr>
        <p:spPr>
          <a:xfrm>
            <a:off x="4286948" y="5790308"/>
            <a:ext cx="1867472" cy="675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3500">
                <a:latin typeface="Ogilvy Sans"/>
                <a:ea typeface="Ogilvy Sans"/>
                <a:cs typeface="Ogilvy Sans"/>
                <a:sym typeface="Ogilvy Sans"/>
              </a:defRPr>
            </a:lvl1pPr>
          </a:lstStyle>
          <a:p>
            <a:pPr/>
            <a:r>
              <a:t>Stratégie</a:t>
            </a:r>
          </a:p>
        </p:txBody>
      </p:sp>
      <p:sp>
        <p:nvSpPr>
          <p:cNvPr id="227" name="Etude"/>
          <p:cNvSpPr txBox="1"/>
          <p:nvPr/>
        </p:nvSpPr>
        <p:spPr>
          <a:xfrm>
            <a:off x="3478503" y="5790308"/>
            <a:ext cx="1241617" cy="675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3500">
                <a:latin typeface="Ogilvy Sans"/>
                <a:ea typeface="Ogilvy Sans"/>
                <a:cs typeface="Ogilvy Sans"/>
                <a:sym typeface="Ogilvy Sans"/>
              </a:defRPr>
            </a:lvl1pPr>
          </a:lstStyle>
          <a:p>
            <a:pPr/>
            <a:r>
              <a:t>Etude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