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82" r:id="rId2"/>
    <p:sldId id="283" r:id="rId3"/>
    <p:sldId id="284" r:id="rId4"/>
    <p:sldId id="285" r:id="rId5"/>
    <p:sldId id="286" r:id="rId6"/>
    <p:sldId id="258" r:id="rId7"/>
    <p:sldId id="268" r:id="rId8"/>
    <p:sldId id="272" r:id="rId9"/>
    <p:sldId id="273" r:id="rId10"/>
    <p:sldId id="274" r:id="rId11"/>
    <p:sldId id="275" r:id="rId12"/>
    <p:sldId id="277" r:id="rId13"/>
    <p:sldId id="269" r:id="rId14"/>
    <p:sldId id="279" r:id="rId15"/>
    <p:sldId id="281" r:id="rId16"/>
    <p:sldId id="270" r:id="rId17"/>
    <p:sldId id="271" r:id="rId18"/>
  </p:sldIdLst>
  <p:sldSz cx="9144000" cy="6858000" type="screen4x3"/>
  <p:notesSz cx="6662738" cy="983297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DF9207"/>
    <a:srgbClr val="FABD8A"/>
    <a:srgbClr val="CB2105"/>
    <a:srgbClr val="CC0000"/>
    <a:srgbClr val="E779DF"/>
    <a:srgbClr val="D59FC6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57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1E20B8-B6C9-4611-9ED6-D27EB5768408}" type="datetimeFigureOut">
              <a:rPr lang="fr-FR"/>
              <a:pPr>
                <a:defRPr/>
              </a:pPr>
              <a:t>03/04/2010</a:t>
            </a:fld>
            <a:endParaRPr lang="fr-FR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3AF4D4-A2D5-47B2-9477-2D903D17C7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062FD4-F64D-4428-AC8F-BF01D27A2096}" type="datetimeFigureOut">
              <a:rPr lang="fr-FR"/>
              <a:pPr>
                <a:defRPr/>
              </a:pPr>
              <a:t>03/04/2010</a:t>
            </a:fld>
            <a:endParaRPr lang="fr-F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738188"/>
            <a:ext cx="4914900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E053F2-9507-4BAA-8859-C38D55EB86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 userDrawn="1"/>
        </p:nvSpPr>
        <p:spPr>
          <a:xfrm>
            <a:off x="2286000" y="6396038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F8A818"/>
                </a:solidFill>
                <a:latin typeface="+mn-lt"/>
              </a:rPr>
              <a:t>Séminaire des 1er et 2 avril 2010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1142976" y="-24"/>
            <a:ext cx="8001024" cy="139923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504"/>
              <a:gd name="connsiteX1" fmla="*/ 21600 w 21600"/>
              <a:gd name="connsiteY1" fmla="*/ 0 h 23504"/>
              <a:gd name="connsiteX2" fmla="*/ 21600 w 21600"/>
              <a:gd name="connsiteY2" fmla="*/ 17322 h 23504"/>
              <a:gd name="connsiteX3" fmla="*/ 10993 w 21600"/>
              <a:gd name="connsiteY3" fmla="*/ 16800 h 23504"/>
              <a:gd name="connsiteX4" fmla="*/ 0 w 21600"/>
              <a:gd name="connsiteY4" fmla="*/ 20172 h 23504"/>
              <a:gd name="connsiteX5" fmla="*/ 0 w 21600"/>
              <a:gd name="connsiteY5" fmla="*/ 0 h 2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50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37" y="20654"/>
                  <a:pt x="14593" y="16325"/>
                  <a:pt x="10993" y="16800"/>
                </a:cubicBezTo>
                <a:cubicBezTo>
                  <a:pt x="7393" y="17275"/>
                  <a:pt x="1837" y="23504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B2105">
                  <a:shade val="30000"/>
                  <a:satMod val="115000"/>
                  <a:alpha val="27000"/>
                </a:srgbClr>
              </a:gs>
              <a:gs pos="50000">
                <a:srgbClr val="CB2105">
                  <a:shade val="67500"/>
                  <a:satMod val="115000"/>
                </a:srgbClr>
              </a:gs>
              <a:gs pos="100000">
                <a:srgbClr val="CB210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2644775" y="0"/>
            <a:ext cx="4572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Baccalauréat professionnel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rgbClr val="F8A818"/>
                </a:solidFill>
                <a:latin typeface="+mn-lt"/>
              </a:rPr>
              <a:t>Transport</a:t>
            </a:r>
          </a:p>
        </p:txBody>
      </p:sp>
      <p:pic>
        <p:nvPicPr>
          <p:cNvPr id="1031" name="Picture 2" descr="http://t2.gstatic.com/images?q=tbn:pj8ygaHxQhN2XM:http://www.ententesudgascogne.com/image/partenaire/aft_iftim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2563" y="6327775"/>
            <a:ext cx="67468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 17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28575"/>
            <a:ext cx="18573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Afficher l'image en taille réelle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8"/>
            <a:ext cx="1104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1071563" y="0"/>
            <a:ext cx="17859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3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Alternative 3"/>
          <p:cNvSpPr>
            <a:spLocks noChangeArrowheads="1"/>
          </p:cNvSpPr>
          <p:nvPr/>
        </p:nvSpPr>
        <p:spPr bwMode="auto">
          <a:xfrm>
            <a:off x="1928813" y="2276475"/>
            <a:ext cx="5400675" cy="7207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Groupe de compétences n°4</a:t>
            </a:r>
          </a:p>
        </p:txBody>
      </p:sp>
      <p:sp>
        <p:nvSpPr>
          <p:cNvPr id="5" name="Organigramme : Alternative 24"/>
          <p:cNvSpPr>
            <a:spLocks noChangeArrowheads="1"/>
          </p:cNvSpPr>
          <p:nvPr/>
        </p:nvSpPr>
        <p:spPr bwMode="auto">
          <a:xfrm>
            <a:off x="1258888" y="3789363"/>
            <a:ext cx="6913562" cy="129540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>
              <a:lnSpc>
                <a:spcPct val="125000"/>
              </a:lnSpc>
              <a:defRPr/>
            </a:pPr>
            <a:r>
              <a:rPr lang="fr-FR" sz="2000" b="1">
                <a:latin typeface="Calibri" pitchFamily="34" charset="0"/>
              </a:rPr>
              <a:t>	</a:t>
            </a:r>
            <a:r>
              <a:rPr lang="fr-FR" sz="2400" b="1">
                <a:latin typeface="Calibri" pitchFamily="34" charset="0"/>
              </a:rPr>
              <a:t>Le respect des procédures qualité, sécurité, sûreté et des contraintes environnementales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2781300"/>
            <a:ext cx="67691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2960688"/>
            <a:ext cx="6048375" cy="396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visites techniques des véhicules routiers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3573463"/>
            <a:ext cx="35528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395288" y="2781300"/>
            <a:ext cx="82804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27088" y="2924175"/>
            <a:ext cx="3101970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 dirty="0">
                <a:latin typeface="Calibri" pitchFamily="34" charset="0"/>
                <a:ea typeface="SimSun"/>
                <a:cs typeface="Calibri" pitchFamily="34" charset="0"/>
              </a:rPr>
              <a:t> La réglementation applicable au transport sous températures </a:t>
            </a:r>
            <a:r>
              <a:rPr lang="fr-FR" sz="2000" b="1" dirty="0" smtClean="0">
                <a:latin typeface="Calibri" pitchFamily="34" charset="0"/>
                <a:ea typeface="SimSun"/>
                <a:cs typeface="Calibri" pitchFamily="34" charset="0"/>
              </a:rPr>
              <a:t>dirigées</a:t>
            </a:r>
            <a:endParaRPr lang="fr-FR" sz="2000" dirty="0">
              <a:latin typeface="Calibri" pitchFamily="34" charset="0"/>
              <a:ea typeface="SimSun"/>
              <a:cs typeface="Calibri" pitchFamily="34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4356100" y="2927350"/>
            <a:ext cx="4032250" cy="946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</a:t>
            </a:r>
            <a:r>
              <a:rPr lang="fr-FR" b="1">
                <a:ea typeface="SimSun"/>
                <a:cs typeface="Calibri" pitchFamily="34" charset="0"/>
              </a:rPr>
              <a:t>Les transports de marchandises dangereuses (classification, signalisation des véhicules)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76700"/>
            <a:ext cx="2667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3933825"/>
            <a:ext cx="2381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2781300"/>
            <a:ext cx="67691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3032125"/>
            <a:ext cx="6048375" cy="396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trois catégories du transport exceptionnel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573463"/>
            <a:ext cx="31146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Bouton d'action : Début 6">
            <a:hlinkClick r:id="rId3" action="ppaction://hlinksldjump" highlightClick="1"/>
          </p:cNvPr>
          <p:cNvSpPr/>
          <p:nvPr/>
        </p:nvSpPr>
        <p:spPr>
          <a:xfrm>
            <a:off x="8286750" y="6215063"/>
            <a:ext cx="571500" cy="428625"/>
          </a:xfrm>
          <a:prstGeom prst="actionButtonBeginning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1476375" y="2205038"/>
            <a:ext cx="6408738" cy="6477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G4S3 – Les règles de sécurité liées au personnel</a:t>
            </a:r>
          </a:p>
          <a:p>
            <a:pPr algn="ctr">
              <a:defRPr/>
            </a:pPr>
            <a:endParaRPr lang="fr-FR" sz="2400" b="1">
              <a:latin typeface="Calibri" pitchFamily="34" charset="0"/>
            </a:endParaRP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3284538"/>
            <a:ext cx="7127875" cy="295275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3357563"/>
            <a:ext cx="3024188" cy="701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équipements</a:t>
            </a:r>
          </a:p>
          <a:p>
            <a:pPr eaLnBrk="0" hangingPunct="0"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de protection individuelle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4716463" y="3357563"/>
            <a:ext cx="3240087" cy="396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La circulation sur les quais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4076700"/>
            <a:ext cx="15144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860800"/>
            <a:ext cx="24479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1476375" y="2205038"/>
            <a:ext cx="6408738" cy="6477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G4S3 – Les règles de sécurité liées au personnel</a:t>
            </a:r>
          </a:p>
          <a:p>
            <a:pPr algn="ctr">
              <a:defRPr/>
            </a:pPr>
            <a:endParaRPr lang="fr-FR" sz="2400" b="1">
              <a:latin typeface="Calibri" pitchFamily="34" charset="0"/>
            </a:endParaRP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3284538"/>
            <a:ext cx="7200900" cy="280828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58888" y="3429000"/>
            <a:ext cx="2952750" cy="396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permis de conduire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4211638" y="3429000"/>
            <a:ext cx="3889375" cy="6715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</a:t>
            </a:r>
            <a:r>
              <a:rPr lang="fr-FR" b="1">
                <a:ea typeface="SimSun"/>
                <a:cs typeface="Calibri" pitchFamily="34" charset="0"/>
              </a:rPr>
              <a:t>Les formations professionnelles des conducteurs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933825"/>
            <a:ext cx="14097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135438"/>
            <a:ext cx="31337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1476375" y="2205038"/>
            <a:ext cx="6408738" cy="6477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G4S3 – Les règles de sécurité liées au personnel</a:t>
            </a:r>
          </a:p>
          <a:p>
            <a:pPr algn="ctr">
              <a:defRPr/>
            </a:pPr>
            <a:endParaRPr lang="fr-FR" sz="2400" b="1">
              <a:latin typeface="Calibri" pitchFamily="34" charset="0"/>
            </a:endParaRP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3068638"/>
            <a:ext cx="7200900" cy="3024187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58888" y="3846513"/>
            <a:ext cx="2590800" cy="1311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La réglementation communautaire sur les temps de conduite et de repos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3357563"/>
            <a:ext cx="37052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Bouton d'action : Début 6">
            <a:hlinkClick r:id="rId3" action="ppaction://hlinksldjump" highlightClick="1"/>
          </p:cNvPr>
          <p:cNvSpPr/>
          <p:nvPr/>
        </p:nvSpPr>
        <p:spPr>
          <a:xfrm>
            <a:off x="8286750" y="6215063"/>
            <a:ext cx="571500" cy="428625"/>
          </a:xfrm>
          <a:prstGeom prst="actionButtonBeginning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3276600" y="2060575"/>
            <a:ext cx="5400675" cy="6477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G4S4 – Les règles de sûreté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539750" y="3500438"/>
            <a:ext cx="6769100" cy="264477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11188" y="3716338"/>
            <a:ext cx="6553200" cy="2225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règles de sûreté pour les modes de transport aérien et maritime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règles de sûreté du fret en entrepôt et en transport routier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acteurs et leur rôle en matière de sécurisation du fret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outils utilisés en matières de sûreté (portiques détecteurs, détecteurs portatifs…)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89138"/>
            <a:ext cx="22288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3860800"/>
            <a:ext cx="14478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Bouton d'action : Début 9">
            <a:hlinkClick r:id="rId4" action="ppaction://hlinksldjump" highlightClick="1"/>
          </p:cNvPr>
          <p:cNvSpPr/>
          <p:nvPr/>
        </p:nvSpPr>
        <p:spPr>
          <a:xfrm>
            <a:off x="8286750" y="6215063"/>
            <a:ext cx="571500" cy="428625"/>
          </a:xfrm>
          <a:prstGeom prst="actionButtonBeginning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539750" y="1989138"/>
            <a:ext cx="7920038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G4S5 – Le développement durable dans le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2700338" y="3284538"/>
            <a:ext cx="5184775" cy="2881312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059113" y="3500438"/>
            <a:ext cx="4465637" cy="2530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La notion de développement durable dans l’entreprise de transport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 tri sélectif, le recyclage et la valorisation des déchets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La formation des conducteurs à l’éco-conduite</a:t>
            </a: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équipements et solutions technologiques pour réduire le CO2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141663"/>
            <a:ext cx="21431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005263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outon d'action : Accueil 7">
            <a:hlinkClick r:id="" action="ppaction://hlinkshowjump?jump=firstslide" highlightClick="1"/>
          </p:cNvPr>
          <p:cNvSpPr/>
          <p:nvPr/>
        </p:nvSpPr>
        <p:spPr>
          <a:xfrm>
            <a:off x="8215313" y="6143625"/>
            <a:ext cx="500062" cy="500063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6386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7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Compétences</a:t>
            </a:r>
          </a:p>
        </p:txBody>
      </p:sp>
      <p:sp>
        <p:nvSpPr>
          <p:cNvPr id="8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Comportements professionnels</a:t>
            </a: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2357438" y="2571750"/>
            <a:ext cx="5400675" cy="72072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Groupe de compétences n°4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2411413" y="3643313"/>
            <a:ext cx="5473700" cy="22860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714625" y="3933825"/>
            <a:ext cx="4881563" cy="16160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G4C1</a:t>
            </a:r>
            <a:r>
              <a:rPr lang="fr-FR" sz="2000">
                <a:latin typeface="Calibri" pitchFamily="34" charset="0"/>
                <a:ea typeface="SimSun"/>
                <a:cs typeface="Calibri" pitchFamily="34" charset="0"/>
              </a:rPr>
              <a:t>- </a:t>
            </a: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Mettre en œuvre les procédures de sûreté, de sécurité et de qualité</a:t>
            </a:r>
          </a:p>
          <a:p>
            <a:pPr eaLnBrk="0" hangingPunct="0"/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  <a:p>
            <a:pPr eaLnBrk="0" hangingPunct="0"/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G4C2</a:t>
            </a:r>
            <a:r>
              <a:rPr lang="fr-FR" sz="2000">
                <a:latin typeface="Calibri" pitchFamily="34" charset="0"/>
                <a:ea typeface="SimSun"/>
                <a:cs typeface="Calibri" pitchFamily="34" charset="0"/>
              </a:rPr>
              <a:t>- </a:t>
            </a: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Repérer les contraintes environnementales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7410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17411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2643188" y="2500313"/>
            <a:ext cx="4953000" cy="7842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fontAlgn="auto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9" name="Text Box 66"/>
          <p:cNvSpPr txBox="1">
            <a:spLocks noChangeArrowheads="1"/>
          </p:cNvSpPr>
          <p:nvPr/>
        </p:nvSpPr>
        <p:spPr bwMode="auto">
          <a:xfrm>
            <a:off x="2714625" y="2571750"/>
            <a:ext cx="4748213" cy="641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Calibri" pitchFamily="34" charset="0"/>
              </a:rPr>
              <a:t>G4C1 Mettre en œuvre les procédures de sûreté,</a:t>
            </a:r>
          </a:p>
          <a:p>
            <a:pPr>
              <a:defRPr/>
            </a:pPr>
            <a:r>
              <a:rPr lang="fr-FR">
                <a:latin typeface="Calibri" pitchFamily="34" charset="0"/>
              </a:rPr>
              <a:t>de sécurité et de qualité</a:t>
            </a: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2700338" y="3429000"/>
            <a:ext cx="4895850" cy="266541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>
                <a:latin typeface="Calibri" pitchFamily="34" charset="0"/>
              </a:rPr>
              <a:t> 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>
                <a:latin typeface="Calibri" pitchFamily="34" charset="0"/>
              </a:rPr>
              <a:t> 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</p:txBody>
      </p:sp>
      <p:sp>
        <p:nvSpPr>
          <p:cNvPr id="11" name="Rectangle 68"/>
          <p:cNvSpPr>
            <a:spLocks noChangeArrowheads="1"/>
          </p:cNvSpPr>
          <p:nvPr/>
        </p:nvSpPr>
        <p:spPr bwMode="auto">
          <a:xfrm>
            <a:off x="2843213" y="3933825"/>
            <a:ext cx="4537075" cy="641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latin typeface="Calibri" pitchFamily="34" charset="0"/>
              </a:rPr>
              <a:t>G4C1.CP1- Respecter les procédures de sûreté</a:t>
            </a:r>
          </a:p>
          <a:p>
            <a:pPr>
              <a:defRPr/>
            </a:pPr>
            <a:r>
              <a:rPr lang="fr-FR" b="1">
                <a:latin typeface="Calibri" pitchFamily="34" charset="0"/>
              </a:rPr>
              <a:t>et de qualité</a:t>
            </a:r>
          </a:p>
        </p:txBody>
      </p:sp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2919413" y="4868863"/>
            <a:ext cx="3092450" cy="641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latin typeface="Calibri" pitchFamily="34" charset="0"/>
              </a:rPr>
              <a:t>G4C1.CP2- Respecter les règles</a:t>
            </a:r>
          </a:p>
          <a:p>
            <a:pPr>
              <a:defRPr/>
            </a:pPr>
            <a:r>
              <a:rPr lang="fr-FR" b="1">
                <a:latin typeface="Calibri" pitchFamily="34" charset="0"/>
              </a:rPr>
              <a:t>de confidentialité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9"/>
          <p:cNvSpPr txBox="1">
            <a:spLocks noChangeArrowheads="1"/>
          </p:cNvSpPr>
          <p:nvPr/>
        </p:nvSpPr>
        <p:spPr bwMode="auto">
          <a:xfrm>
            <a:off x="2411413" y="23495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8434" name="Text Box 49"/>
          <p:cNvSpPr txBox="1">
            <a:spLocks noChangeArrowheads="1"/>
          </p:cNvSpPr>
          <p:nvPr/>
        </p:nvSpPr>
        <p:spPr bwMode="auto">
          <a:xfrm>
            <a:off x="3708400" y="25654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Calibri" pitchFamily="34" charset="0"/>
            </a:endParaRPr>
          </a:p>
        </p:txBody>
      </p:sp>
      <p:sp>
        <p:nvSpPr>
          <p:cNvPr id="18435" name="Text Box 63"/>
          <p:cNvSpPr txBox="1">
            <a:spLocks noChangeArrowheads="1"/>
          </p:cNvSpPr>
          <p:nvPr/>
        </p:nvSpPr>
        <p:spPr bwMode="auto">
          <a:xfrm>
            <a:off x="2627313" y="4076700"/>
            <a:ext cx="397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Organigramme : Alternative 7"/>
          <p:cNvSpPr>
            <a:spLocks noChangeArrowheads="1"/>
          </p:cNvSpPr>
          <p:nvPr/>
        </p:nvSpPr>
        <p:spPr bwMode="auto">
          <a:xfrm>
            <a:off x="2643188" y="2500313"/>
            <a:ext cx="4953000" cy="78422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fontAlgn="auto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9" name="Text Box 66"/>
          <p:cNvSpPr txBox="1">
            <a:spLocks noChangeArrowheads="1"/>
          </p:cNvSpPr>
          <p:nvPr/>
        </p:nvSpPr>
        <p:spPr bwMode="auto">
          <a:xfrm>
            <a:off x="2714625" y="2701925"/>
            <a:ext cx="4754563" cy="3667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latin typeface="Calibri" pitchFamily="34" charset="0"/>
              </a:rPr>
              <a:t>G4C2 Repérer les contraintes environnementales</a:t>
            </a:r>
          </a:p>
        </p:txBody>
      </p:sp>
      <p:sp>
        <p:nvSpPr>
          <p:cNvPr id="10" name="Organigramme : Alternative 24"/>
          <p:cNvSpPr>
            <a:spLocks noChangeArrowheads="1"/>
          </p:cNvSpPr>
          <p:nvPr/>
        </p:nvSpPr>
        <p:spPr bwMode="auto">
          <a:xfrm>
            <a:off x="2700338" y="3429000"/>
            <a:ext cx="4895850" cy="2665413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>
                <a:latin typeface="Calibri" pitchFamily="34" charset="0"/>
              </a:rPr>
              <a:t> 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>
                <a:latin typeface="Calibri" pitchFamily="34" charset="0"/>
              </a:rPr>
              <a:t> 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Calibri" pitchFamily="34" charset="0"/>
            </a:endParaRPr>
          </a:p>
        </p:txBody>
      </p:sp>
      <p:sp>
        <p:nvSpPr>
          <p:cNvPr id="11" name="Rectangle 68"/>
          <p:cNvSpPr>
            <a:spLocks noChangeArrowheads="1"/>
          </p:cNvSpPr>
          <p:nvPr/>
        </p:nvSpPr>
        <p:spPr bwMode="auto">
          <a:xfrm>
            <a:off x="2843213" y="3933825"/>
            <a:ext cx="3321050" cy="3667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latin typeface="Calibri" pitchFamily="34" charset="0"/>
              </a:rPr>
              <a:t>G4C2.CP1- Appliquer les mesures</a:t>
            </a:r>
          </a:p>
        </p:txBody>
      </p:sp>
      <p:sp>
        <p:nvSpPr>
          <p:cNvPr id="12" name="Rectangle 69"/>
          <p:cNvSpPr>
            <a:spLocks noChangeArrowheads="1"/>
          </p:cNvSpPr>
          <p:nvPr/>
        </p:nvSpPr>
        <p:spPr bwMode="auto">
          <a:xfrm>
            <a:off x="2916238" y="4652963"/>
            <a:ext cx="3414712" cy="6413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latin typeface="Calibri" pitchFamily="34" charset="0"/>
              </a:rPr>
              <a:t>G4C2.CP2- Adopter une démarche</a:t>
            </a:r>
          </a:p>
          <a:p>
            <a:pPr>
              <a:defRPr/>
            </a:pPr>
            <a:r>
              <a:rPr lang="fr-FR" b="1">
                <a:latin typeface="Calibri" pitchFamily="34" charset="0"/>
              </a:rPr>
              <a:t>éco-responsable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Comportements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357938" y="1928813"/>
            <a:ext cx="2233612" cy="36036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latin typeface="Calibri" pitchFamily="34" charset="0"/>
              </a:rPr>
              <a:t>Savoirs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500063" y="1928813"/>
            <a:ext cx="2519362" cy="360362"/>
          </a:xfrm>
          <a:prstGeom prst="flowChart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7154B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Compétences</a:t>
            </a:r>
          </a:p>
        </p:txBody>
      </p:sp>
      <p:sp>
        <p:nvSpPr>
          <p:cNvPr id="19" name="AutoShape 31"/>
          <p:cNvSpPr>
            <a:spLocks noChangeArrowheads="1"/>
          </p:cNvSpPr>
          <p:nvPr/>
        </p:nvSpPr>
        <p:spPr bwMode="auto">
          <a:xfrm>
            <a:off x="3000375" y="1928813"/>
            <a:ext cx="3357563" cy="36036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latin typeface="Calibri" pitchFamily="34" charset="0"/>
              </a:rPr>
              <a:t>Comportements professionnels</a:t>
            </a:r>
          </a:p>
        </p:txBody>
      </p:sp>
      <p:sp>
        <p:nvSpPr>
          <p:cNvPr id="7172" name="AutoShape 10"/>
          <p:cNvSpPr>
            <a:spLocks noChangeArrowheads="1"/>
          </p:cNvSpPr>
          <p:nvPr/>
        </p:nvSpPr>
        <p:spPr bwMode="auto">
          <a:xfrm>
            <a:off x="1143000" y="2924175"/>
            <a:ext cx="2493963" cy="576263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Calibri" pitchFamily="34" charset="0"/>
                <a:hlinkClick r:id="rId2" action="ppaction://hlinksldjump"/>
              </a:rPr>
              <a:t>S1 La démarche qualité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7173" name="AutoShape 10"/>
          <p:cNvSpPr>
            <a:spLocks noChangeArrowheads="1"/>
          </p:cNvSpPr>
          <p:nvPr/>
        </p:nvSpPr>
        <p:spPr bwMode="auto">
          <a:xfrm>
            <a:off x="2916238" y="5300663"/>
            <a:ext cx="3455987" cy="792162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Calibri" pitchFamily="34" charset="0"/>
                <a:hlinkClick r:id="rId3" action="ppaction://hlinksldjump"/>
              </a:rPr>
              <a:t>S5 Le développement durable</a:t>
            </a:r>
          </a:p>
          <a:p>
            <a:pPr algn="ctr"/>
            <a:r>
              <a:rPr lang="fr-FR" sz="2000">
                <a:latin typeface="Calibri" pitchFamily="34" charset="0"/>
                <a:hlinkClick r:id="rId3" action="ppaction://hlinksldjump"/>
              </a:rPr>
              <a:t>dans le transport et la logistique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7174" name="AutoShape 10"/>
          <p:cNvSpPr>
            <a:spLocks noChangeArrowheads="1"/>
          </p:cNvSpPr>
          <p:nvPr/>
        </p:nvSpPr>
        <p:spPr bwMode="auto">
          <a:xfrm>
            <a:off x="1065213" y="3789363"/>
            <a:ext cx="2706687" cy="1079500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Calibri" pitchFamily="34" charset="0"/>
                <a:hlinkClick r:id="rId4" action="ppaction://hlinksldjump"/>
              </a:rPr>
              <a:t>S2 Les règles de sécurité</a:t>
            </a:r>
          </a:p>
          <a:p>
            <a:pPr algn="ctr"/>
            <a:r>
              <a:rPr lang="fr-FR" sz="2000">
                <a:latin typeface="Calibri" pitchFamily="34" charset="0"/>
                <a:hlinkClick r:id="rId4" action="ppaction://hlinksldjump"/>
              </a:rPr>
              <a:t>liées au transport</a:t>
            </a:r>
          </a:p>
          <a:p>
            <a:pPr algn="ctr"/>
            <a:r>
              <a:rPr lang="fr-FR" sz="2000">
                <a:latin typeface="Calibri" pitchFamily="34" charset="0"/>
                <a:hlinkClick r:id="rId4" action="ppaction://hlinksldjump"/>
              </a:rPr>
              <a:t>et à la logistique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7175" name="AutoShape 10"/>
          <p:cNvSpPr>
            <a:spLocks noChangeArrowheads="1"/>
          </p:cNvSpPr>
          <p:nvPr/>
        </p:nvSpPr>
        <p:spPr bwMode="auto">
          <a:xfrm>
            <a:off x="5003800" y="2997200"/>
            <a:ext cx="2640013" cy="719138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Calibri" pitchFamily="34" charset="0"/>
                <a:hlinkClick r:id="rId5" action="ppaction://hlinksldjump"/>
              </a:rPr>
              <a:t>S3 Les règles de sécurité</a:t>
            </a:r>
          </a:p>
          <a:p>
            <a:pPr algn="ctr"/>
            <a:r>
              <a:rPr lang="fr-FR" sz="2000">
                <a:latin typeface="Calibri" pitchFamily="34" charset="0"/>
                <a:hlinkClick r:id="rId5" action="ppaction://hlinksldjump"/>
              </a:rPr>
              <a:t>liées au personnel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7176" name="AutoShape 10"/>
          <p:cNvSpPr>
            <a:spLocks noChangeArrowheads="1"/>
          </p:cNvSpPr>
          <p:nvPr/>
        </p:nvSpPr>
        <p:spPr bwMode="auto">
          <a:xfrm>
            <a:off x="5002213" y="4076700"/>
            <a:ext cx="2641600" cy="576263"/>
          </a:xfrm>
          <a:prstGeom prst="flowChartProcess">
            <a:avLst/>
          </a:prstGeom>
          <a:solidFill>
            <a:srgbClr val="D9969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000">
                <a:latin typeface="Calibri" pitchFamily="34" charset="0"/>
                <a:hlinkClick r:id="rId6" action="ppaction://hlinksldjump"/>
              </a:rPr>
              <a:t>S4 Les règles de sûreté</a:t>
            </a:r>
            <a:endParaRPr lang="fr-FR" sz="2000">
              <a:latin typeface="Calibr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172" grpId="0" animBg="1"/>
      <p:bldP spid="7173" grpId="0" animBg="1"/>
      <p:bldP spid="7174" grpId="0" animBg="1"/>
      <p:bldP spid="7175" grpId="0" animBg="1"/>
      <p:bldP spid="71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1692275" y="2205038"/>
            <a:ext cx="5400675" cy="6477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G4S1 – La démarche qualité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3284538"/>
            <a:ext cx="6769100" cy="264477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3500438"/>
            <a:ext cx="6048375" cy="2225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indicateurs de la qualité (taux de litiges, de satisfaction de la clientèle, de retard, des pertes, d’accidents…)</a:t>
            </a:r>
          </a:p>
          <a:p>
            <a:pPr eaLnBrk="0" hangingPunct="0">
              <a:buFontTx/>
              <a:buChar char="•"/>
              <a:defRPr/>
            </a:pPr>
            <a:endParaRPr lang="fr-FR" sz="2000" b="1">
              <a:latin typeface="Calibri" pitchFamily="34" charset="0"/>
              <a:ea typeface="SimSun"/>
              <a:cs typeface="Calibri" pitchFamily="34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tableaux de bord qualité</a:t>
            </a:r>
          </a:p>
          <a:p>
            <a:pPr eaLnBrk="0" hangingPunct="0">
              <a:buFontTx/>
              <a:buChar char="•"/>
              <a:defRPr/>
            </a:pPr>
            <a:endParaRPr lang="fr-FR" sz="2000" b="1">
              <a:latin typeface="Calibri" pitchFamily="34" charset="0"/>
              <a:ea typeface="SimSun"/>
              <a:cs typeface="Calibri" pitchFamily="34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outils de traçabilité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4292600"/>
            <a:ext cx="10668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292600"/>
            <a:ext cx="11620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outon d'action : Début 7">
            <a:hlinkClick r:id="rId4" action="ppaction://hlinksldjump" highlightClick="1"/>
          </p:cNvPr>
          <p:cNvSpPr/>
          <p:nvPr/>
        </p:nvSpPr>
        <p:spPr>
          <a:xfrm>
            <a:off x="8286750" y="6215063"/>
            <a:ext cx="571500" cy="428625"/>
          </a:xfrm>
          <a:prstGeom prst="actionButtonBeginning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2781300"/>
            <a:ext cx="67691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3068638"/>
            <a:ext cx="6048375" cy="701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 dirty="0">
                <a:latin typeface="Calibri" pitchFamily="34" charset="0"/>
                <a:ea typeface="SimSun"/>
                <a:cs typeface="Calibri" pitchFamily="34" charset="0"/>
              </a:rPr>
              <a:t> Les mesures de sécurité </a:t>
            </a:r>
            <a:r>
              <a:rPr lang="fr-FR" sz="2000" b="1" dirty="0" smtClean="0">
                <a:latin typeface="Calibri" pitchFamily="34" charset="0"/>
                <a:ea typeface="SimSun"/>
                <a:cs typeface="Calibri" pitchFamily="34" charset="0"/>
              </a:rPr>
              <a:t>liées </a:t>
            </a:r>
            <a:r>
              <a:rPr lang="fr-FR" sz="2000" b="1" dirty="0">
                <a:latin typeface="Calibri" pitchFamily="34" charset="0"/>
                <a:ea typeface="SimSun"/>
                <a:cs typeface="Calibri" pitchFamily="34" charset="0"/>
              </a:rPr>
              <a:t>au transport (arrimage, calage, lavage…)</a:t>
            </a:r>
            <a:endParaRPr lang="fr-FR" sz="2000" dirty="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4149725"/>
            <a:ext cx="31718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149725"/>
            <a:ext cx="23050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2781300"/>
            <a:ext cx="67691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2943225"/>
            <a:ext cx="3743325" cy="701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protocoles de sécurité</a:t>
            </a:r>
          </a:p>
          <a:p>
            <a:pPr eaLnBrk="0" hangingPunct="0"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(consignes, plan de circulation)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644900"/>
            <a:ext cx="15621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997200"/>
            <a:ext cx="20859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4"/>
          <p:cNvSpPr txBox="1">
            <a:spLocks noChangeArrowheads="1"/>
          </p:cNvSpPr>
          <p:nvPr/>
        </p:nvSpPr>
        <p:spPr bwMode="auto">
          <a:xfrm>
            <a:off x="6380163" y="3576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4" name="Organigramme : Alternative 13"/>
          <p:cNvSpPr>
            <a:spLocks noChangeArrowheads="1"/>
          </p:cNvSpPr>
          <p:nvPr/>
        </p:nvSpPr>
        <p:spPr bwMode="auto">
          <a:xfrm>
            <a:off x="684213" y="1773238"/>
            <a:ext cx="7920037" cy="8636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G4S2 – Les règles de sécurité liées au transport</a:t>
            </a:r>
          </a:p>
          <a:p>
            <a:pPr algn="ctr">
              <a:defRPr/>
            </a:pPr>
            <a:r>
              <a:rPr lang="fr-FR" sz="2400" b="1">
                <a:latin typeface="Calibri" pitchFamily="34" charset="0"/>
              </a:rPr>
              <a:t>et à la logistique</a:t>
            </a:r>
          </a:p>
        </p:txBody>
      </p:sp>
      <p:sp>
        <p:nvSpPr>
          <p:cNvPr id="15" name="Organigramme : Alternative 24"/>
          <p:cNvSpPr>
            <a:spLocks noChangeArrowheads="1"/>
          </p:cNvSpPr>
          <p:nvPr/>
        </p:nvSpPr>
        <p:spPr bwMode="auto">
          <a:xfrm>
            <a:off x="1116013" y="2781300"/>
            <a:ext cx="6769100" cy="3148013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lIns="68580" tIns="68580" rIns="68580" bIns="68580"/>
          <a:lstStyle/>
          <a:p>
            <a:pPr marL="2057400" lvl="4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fr-FR" sz="2000" b="1">
              <a:latin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476375" y="2943225"/>
            <a:ext cx="6048375" cy="1006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fr-FR" sz="2000" b="1">
                <a:latin typeface="Calibri" pitchFamily="34" charset="0"/>
                <a:ea typeface="SimSun"/>
                <a:cs typeface="Calibri" pitchFamily="34" charset="0"/>
              </a:rPr>
              <a:t> Les règles générales de circulation des véhicules routiers (limitations de vitesse, restrictions de circulation, barrière de dégel)</a:t>
            </a:r>
            <a:endParaRPr lang="fr-FR" sz="2000">
              <a:latin typeface="Calibri" pitchFamily="34" charset="0"/>
              <a:ea typeface="SimSun"/>
              <a:cs typeface="Calibri" pitchFamily="34" charset="0"/>
            </a:endParaRPr>
          </a:p>
        </p:txBody>
      </p:sp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4149725"/>
            <a:ext cx="2952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78936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1_Thème Office">
  <a:themeElements>
    <a:clrScheme name="1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Thème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504</Words>
  <Application>Microsoft Office PowerPoint</Application>
  <PresentationFormat>Affichage à l'écran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1_Thème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Régis BUCQUET</dc:creator>
  <cp:lastModifiedBy>dibe</cp:lastModifiedBy>
  <cp:revision>85</cp:revision>
  <dcterms:created xsi:type="dcterms:W3CDTF">2010-03-09T21:38:14Z</dcterms:created>
  <dcterms:modified xsi:type="dcterms:W3CDTF">2010-04-03T15:05:43Z</dcterms:modified>
</cp:coreProperties>
</file>