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63" r:id="rId4"/>
    <p:sldId id="265" r:id="rId5"/>
    <p:sldId id="264" r:id="rId6"/>
    <p:sldId id="266" r:id="rId7"/>
    <p:sldId id="267" r:id="rId8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2105"/>
    <a:srgbClr val="FEF1E6"/>
    <a:srgbClr val="DF9207"/>
    <a:srgbClr val="FABD8A"/>
    <a:srgbClr val="CC0000"/>
    <a:srgbClr val="E779DF"/>
    <a:srgbClr val="D6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03" autoAdjust="0"/>
    <p:restoredTop sz="94660"/>
  </p:normalViewPr>
  <p:slideViewPr>
    <p:cSldViewPr>
      <p:cViewPr>
        <p:scale>
          <a:sx n="66" d="100"/>
          <a:sy n="66" d="100"/>
        </p:scale>
        <p:origin x="-1698" y="-9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205CA83-B59A-4F42-9AE9-95B470040F98}" type="datetimeFigureOut">
              <a:rPr lang="fr-FR"/>
              <a:pPr>
                <a:defRPr/>
              </a:pPr>
              <a:t>03/04/2010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885C655-3B27-41AE-9F37-47DD49458A4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8508D3-7CA6-49B5-89DB-511057BB502F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40CC04-3927-4503-AAC5-F8580F5B609E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63FD43-F5BA-4D24-9EAE-90025F6F5792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554972-2DEB-4B1A-B94D-0FEE39CC09FF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27D502-6B1F-4256-888D-70F6868196E0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9D51F7-6E0D-42A6-A39C-86158BD624D0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C1C05B-CCE8-4270-B711-702DBB146F4A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fr/imgres?imgurl=http://www.communication.uha.fr/les-logos/logos-de-nos-partenaires/education_nationale.gif/image_preview&amp;imgrefurl=http://www.communication.uha.fr/les-logos/logos-de-nos-partenaires/education_nationale.gif/view&amp;h=400&amp;w=386&amp;sz=119&amp;tbnid=jpbI7EMTWGtcAM:&amp;tbnh=124&amp;tbnw=120&amp;prev=/images?q=logo+education+nationale&amp;hl=fr&amp;usg=__DaLvvZiT2bjc2uwbT2Cg8FEvv8k=&amp;ei=7cmWS_yRAY-C4Qb-h9XuCg&amp;sa=X&amp;oi=image_result&amp;resnum=2&amp;ct=image&amp;ved=0CAgQ9QEwAQ" TargetMode="External"/><Relationship Id="rId2" Type="http://schemas.openxmlformats.org/officeDocument/2006/relationships/hyperlink" Target="http://www.google.fr/imgres?imgurl=http://media.bestofmicro.com/Logo-du-Ministere-de-l-education-Nationale,6-U-1542-3.jpg&amp;imgrefurl=http://www.infos-du-net.com/image/logo_ministere_educ_natio,0101-1542-0----jpg-.html&amp;h=400&amp;w=386&amp;sz=27&amp;tbnid=pl157Oylaflb7M:&amp;tbnh=229&amp;tbnw=221&amp;prev=/images?q=logo+education+nationale&amp;hl=fr&amp;usg=__Z6uV-y6CKPhDTZYsWLM4GSNIHAs=&amp;ei=7cmWS_yRAY-C4Qb-h9XuCg&amp;sa=X&amp;oi=image_result&amp;resnum=1&amp;ct=image&amp;ved=0CAYQ9QEwAA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2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3" name="AutoShape 24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4" name="AutoShape 26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5" name="AutoShape 28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6" name="AutoShape 30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7" name="AutoShape 34" descr="data:image/jpg;base64,/9j/4AAQSkZJRgABAQAAAQABAAD/2wBDAAkGBwgHBgkIBwgKCgkLDRYPDQwMDRsUFRAWIB0iIiAdHx8kKDQsJCYxJx8fLT0tMTU3Ojo6Iys/RD84QzQ5Ojf/2wBDAQoKCg0MDRoPDxo3JR8lNzc3Nzc3Nzc3Nzc3Nzc3Nzc3Nzc3Nzc3Nzc3Nzc3Nzc3Nzc3Nzc3Nzc3Nzc3Nzc3Nzf/wAARCABeAFoDASIAAhEBAxEB/8QAHAAAAgIDAQEAAAAAAAAAAAAABQYABAECAwcI/8QAQBAAAgEDAwIDBAYHBQkAAAAAAQIDAAQRBRIhMUEGE1EUImGBFSMyQnGRByRSYqGx0RZTkpTBRVRVcnN0orLh/8QAGQEAAwEBAQAAAAAAAAAAAAAAAgMEAQUA/8QAIhEAAgMAAwEBAAIDAAAAAAAAAQIAAxEEEiExUQUTIkFh/9oADAMBAAIRAxEAPwD3DFCPEz3kenA2DSrKX5MS5YDax9D3AovVLVr9NNtDcSKWAOAoPU1q/Z4wRBLqQtoXfzmlW2vPeaP3iwdfLzx1wOPWsWD6k8VoZzMZAtyGeSPJ4xsJ4H/2iUutWcV09uztmO3a4kcKSqKu09e5w2eOw/Cui6pZmSFFmJadmVAEJ5VtpzxwM8ZPc0Wn8mQTppvbh9KlmN17jTh2cEBuMDPurwe2QDXLQhfiyslk8xPMvj5qiMrtXyiSDlRgbx2GOwNF31m0BZYy8jLcrbOqJkq5/mO/FbfS1orQq8u1ppniQYJyyvsPTpzgfMVun8mYP2V9Akvpbi/9tdyqzkRqyEbRluhwMjG3oT+POAY6CqtnqFteSTJbuWaFtjgqRg5I79RkHn4VvfO8ds5iQu+CFAHOaW5zTCUTVr+0BINxGCDggmu0Mscw3RMGHqKU9P0S5uLnddxtHGDltw602xRpFGqRqFUDAAqWi2yz1lwR1qIngOzepUqVVEyUL8RW1rdadsvrhLeISK3mOFK5HYhuD+FEt6/tDriqGt2X0jZiFZVjIcNkjPYj/WtX7PGULvTLN727drwgz2LxmJQuQpCguPko+Fa2EFoqWVzDqDbY4XmaQqoWSORtxz+yM+natxpDNqpufaYyqWns23adwJA+OMdDW0mjsbby/PTctiltkrxlTnP4UewZys9O0+CVAL9Xa5uva4RlRvxk4GOo97rUnstPaS2k9sY+TetlVAbLySiTafT3gvPp+dbxaK0T6UWuE3WabWGz7Z+HPFB760fSYZYxcRvPNdJcb1U5AU98nqfyoLLFRSxM1FLHqBCMN3p2j3F2be49pmd8OikHY25mwcf85qvJ4hvpWPkRqo+C5qp4a0BWe7uLuUODJuKAncM5Ybsnj7XT596Pw6xpMC7YvdA7BK51rWO2l+oPyWIqKMC6YKXXtRiOZEUjvlMUUsPEMFwwjnXynPQ9jW763pbjDncPQpVK80i3vbb2vTQVz93s1LBtT1H7Qj0bx1yMikEZFbUseHdTdZPY7knrhCe3wpl/OrqLltXsJNZWa2yJ9v4cvY9MsLdhGZYJi7lpcjPu+8uFGM4J9eTkkk12vtDu5rfUYljj2T3QlUeYoZxznLbMDqMZBIx14GGrAoZ4iS5fTWFn53m7gQsJILfDIZSB+B/PpVIc7E9RA/iDTbs2twYojOXuY3REJZuItmenUNg846ZyKzf6PcM+psGgU3pAj3OB5h3ghTkEHIBGDkdvWt776TS51GUi4S3XT5CjCTKiTYuMY7ghucfzrnFa6jImjuRdARzuzlm3uqFwVDEt02gg53cHoTjBgkCZMXOgzNfWEuISIFtkDSSZcbCSwBwM8fhnnpS7PpFzqmoahCgRmnuHkUs3G3LEHp+8B3+HGKco4L0Nbs4lJF9M8m58/VneE78DG3gf1pL0qPVVUontRuzK4O1sEZQjru6biD8+B0qS9iWRdGaI+nArHP8AUe7Gwa0e+kZUHm7NpXrtWJVwfmD+dKdrCLi7SJm2hmwT6U428Uyz6m8u/a8g8rcxI2CNOg7e9vpMijeacRR/bZsDnFQfyXrJ5sp4fxvYd/s5B/vw/IUd063FraJAr7wvRvWlT6D1H+6/86a9OjeGyhjkGHVACPjR8RQGJ6dYHIJwf5bFvxHb+yagk8XG/wB7j1FH4L+N4Y2JGWUE/lQrxeRstx3ya5Wyv7NFx9wfypRf+q5wsaEFla9o01Q1eS4RLUWzMpe5RXZVDEJznqD6dav1g11pBFZ77VAmps80kaR3aohSDc0UfmEEj3MH3cH73r3AG002oR6rdvC0zIbLcoMXulwhIIBHByemfhTPisY5ouw/JmRf0+51GSOzMkjvut7mRyI/tsHUIDlF5wT0AzjuKU5Zruw1DS7tJZ2LHfIzRbdwLIHXG0cDLAHA+FembT3qhrGmrf2+BgSryrf6Ui8Er2UeiNqIBwnwyjod5dXi6i9zJuiWRhENmNoy37o4xtPUnnrzgLcZmimEkasGU5B20RsdQudJmME8ZKDqrdvwpgt9X06ZQRKqE9nGDUFjJys09SJSoajcGgxb+ltU/vZP8FM+jzSTadHJOxLnJJPHepNqmnxDLTxn4LzQLU9ce6Bt7JGRG4zjlq1WHHPYv2/5MKm0YFyctYnOpaqsMPKKdin49zTTFaRpEibR7qgUL8P6QbUe0XA+tYe6p+6KN4p3GpJBez6Yu5x4q/BM1wu7u3s4xJdzxQRk43SyBBn0ya70j/peOPDEP/dp/Jq6Fad2C/smY4NjP9O6R/xWx/zKf1rpb6tp1xMIre/tJZTnCRzqxPyBzXztDDJO4jhQu5GcD+Pyr0n9E1g1reXz3tlLFcGNDDLJGQCmTu2kjHUDp6VTbxVrXdiktLHJ6TPNHBGZJpEjQdWdgAPmaqDWNMP+0bP/ADCf1rh4ntWvdEurZIPOaVCAMgbTjIbn0OK8Px6jnuK5ttpQjydbhcJeSpJbMnuzpp+rxnbJDcAcFonDY+YobN4XRifJnZR6MM0D/RPxZah/1k/9afRQGiq4dmWJt78a01q3yLkfhf3vrLnj0VaK2OlWllzEmX/bbk1fqUScapDoEU11jeEyCs1ipT4qSlvx3o41vSYrU3aWu2YSB3QsOAeMAimShuutKtrEYNu7zlzuZl93vgr3xWqxU6JhGjJ53pngU2t1HPb+IbYlfrFxbseQCQcbsHGM8+lNGi2K6PdSNJqNu0rH9YfydhfgHCKCFUcjkAn15rsr3flxnapZ9pX9YlHGRu7/AB4rkJ3NxH9UN7x5B8+T498/tfw5+AY9zv8AYIQD5L2syXd1C407UbSGAxOsm+FpGJ6EggjpkfnSQPAqDga5ZjA6eU3A/wAVN8hu12tGFdWC4VriVcEpnrk/eI+XxrXz58svljeRuUe1S4KnuT69OP41M1at9llPKtpGIcm3gjRRo0F3EL2O6MkiktGhAXA6ck0z0L0N5XWcSgDa4Aw7N2/e6UUHSjVQowRNljWMWb6ZKlSpWwJKlSs16en/2Q==">
            <a:hlinkClick r:id="rId3"/>
          </p:cNvPr>
          <p:cNvSpPr>
            <a:spLocks noChangeAspect="1" noChangeArrowheads="1"/>
          </p:cNvSpPr>
          <p:nvPr userDrawn="1"/>
        </p:nvSpPr>
        <p:spPr bwMode="auto">
          <a:xfrm>
            <a:off x="155575" y="-427038"/>
            <a:ext cx="857250" cy="89535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8" name="AutoShape 36" descr="data:image/jpg;base64,/9j/4AAQSkZJRgABAQAAAQABAAD/2wBDAAkGBwgHBgkIBwgKCgkLDRYPDQwMDRsUFRAWIB0iIiAdHx8kKDQsJCYxJx8fLT0tMTU3Ojo6Iys/RD84QzQ5Ojf/2wBDAQoKCg0MDRoPDxo3JR8lNzc3Nzc3Nzc3Nzc3Nzc3Nzc3Nzc3Nzc3Nzc3Nzc3Nzc3Nzc3Nzc3Nzc3Nzc3Nzc3Nzf/wAARCABeAFoDASIAAhEBAxEB/8QAHAAAAgIDAQEAAAAAAAAAAAAABQYABAECAwcI/8QAQBAAAgEDAwIDBAYHBQkAAAAAAQIDAAQRBRIhMUEGE1EUImGBFSMyQnGRByRSYqGx0RZTkpTBRVRVcnN0orLh/8QAGQEAAwEBAQAAAAAAAAAAAAAAAgMEAQUA/8QAIhEAAgMAAwEBAAIDAAAAAAAAAQIAAxEEEiExUQUTIkFh/9oADAMBAAIRAxEAPwD3DFCPEz3kenA2DSrKX5MS5YDax9D3AovVLVr9NNtDcSKWAOAoPU1q/Z4wRBLqQtoXfzmlW2vPeaP3iwdfLzx1wOPWsWD6k8VoZzMZAtyGeSPJ4xsJ4H/2iUutWcV09uztmO3a4kcKSqKu09e5w2eOw/Cui6pZmSFFmJadmVAEJ5VtpzxwM8ZPc0Wn8mQTppvbh9KlmN17jTh2cEBuMDPurwe2QDXLQhfiyslk8xPMvj5qiMrtXyiSDlRgbx2GOwNF31m0BZYy8jLcrbOqJkq5/mO/FbfS1orQq8u1ppniQYJyyvsPTpzgfMVun8mYP2V9Akvpbi/9tdyqzkRqyEbRluhwMjG3oT+POAY6CqtnqFteSTJbuWaFtjgqRg5I79RkHn4VvfO8ds5iQu+CFAHOaW5zTCUTVr+0BINxGCDggmu0Mscw3RMGHqKU9P0S5uLnddxtHGDltw602xRpFGqRqFUDAAqWi2yz1lwR1qIngOzepUqVVEyUL8RW1rdadsvrhLeISK3mOFK5HYhuD+FEt6/tDriqGt2X0jZiFZVjIcNkjPYj/WtX7PGULvTLN727drwgz2LxmJQuQpCguPko+Fa2EFoqWVzDqDbY4XmaQqoWSORtxz+yM+natxpDNqpufaYyqWns23adwJA+OMdDW0mjsbby/PTctiltkrxlTnP4UewZys9O0+CVAL9Xa5uva4RlRvxk4GOo97rUnstPaS2k9sY+TetlVAbLySiTafT3gvPp+dbxaK0T6UWuE3WabWGz7Z+HPFB760fSYZYxcRvPNdJcb1U5AU98nqfyoLLFRSxM1FLHqBCMN3p2j3F2be49pmd8OikHY25mwcf85qvJ4hvpWPkRqo+C5qp4a0BWe7uLuUODJuKAncM5Ybsnj7XT596Pw6xpMC7YvdA7BK51rWO2l+oPyWIqKMC6YKXXtRiOZEUjvlMUUsPEMFwwjnXynPQ9jW763pbjDncPQpVK80i3vbb2vTQVz93s1LBtT1H7Qj0bx1yMikEZFbUseHdTdZPY7knrhCe3wpl/OrqLltXsJNZWa2yJ9v4cvY9MsLdhGZYJi7lpcjPu+8uFGM4J9eTkkk12vtDu5rfUYljj2T3QlUeYoZxznLbMDqMZBIx14GGrAoZ4iS5fTWFn53m7gQsJILfDIZSB+B/PpVIc7E9RA/iDTbs2twYojOXuY3REJZuItmenUNg846ZyKzf6PcM+psGgU3pAj3OB5h3ghTkEHIBGDkdvWt776TS51GUi4S3XT5CjCTKiTYuMY7ghucfzrnFa6jImjuRdARzuzlm3uqFwVDEt02gg53cHoTjBgkCZMXOgzNfWEuISIFtkDSSZcbCSwBwM8fhnnpS7PpFzqmoahCgRmnuHkUs3G3LEHp+8B3+HGKco4L0Nbs4lJF9M8m58/VneE78DG3gf1pL0qPVVUontRuzK4O1sEZQjru6biD8+B0qS9iWRdGaI+nArHP8AUe7Gwa0e+kZUHm7NpXrtWJVwfmD+dKdrCLi7SJm2hmwT6U428Uyz6m8u/a8g8rcxI2CNOg7e9vpMijeacRR/bZsDnFQfyXrJ5sp4fxvYd/s5B/vw/IUd063FraJAr7wvRvWlT6D1H+6/86a9OjeGyhjkGHVACPjR8RQGJ6dYHIJwf5bFvxHb+yagk8XG/wB7j1FH4L+N4Y2JGWUE/lQrxeRstx3ya5Wyv7NFx9wfypRf+q5wsaEFla9o01Q1eS4RLUWzMpe5RXZVDEJznqD6dav1g11pBFZ77VAmps80kaR3aohSDc0UfmEEj3MH3cH73r3AG002oR6rdvC0zIbLcoMXulwhIIBHByemfhTPisY5ouw/JmRf0+51GSOzMkjvut7mRyI/tsHUIDlF5wT0AzjuKU5Zruw1DS7tJZ2LHfIzRbdwLIHXG0cDLAHA+FembT3qhrGmrf2+BgSryrf6Ui8Er2UeiNqIBwnwyjod5dXi6i9zJuiWRhENmNoy37o4xtPUnnrzgLcZmimEkasGU5B20RsdQudJmME8ZKDqrdvwpgt9X06ZQRKqE9nGDUFjJys09SJSoajcGgxb+ltU/vZP8FM+jzSTadHJOxLnJJPHepNqmnxDLTxn4LzQLU9ce6Bt7JGRG4zjlq1WHHPYv2/5MKm0YFyctYnOpaqsMPKKdin49zTTFaRpEibR7qgUL8P6QbUe0XA+tYe6p+6KN4p3GpJBez6Yu5x4q/BM1wu7u3s4xJdzxQRk43SyBBn0ya70j/peOPDEP/dp/Jq6Fad2C/smY4NjP9O6R/xWx/zKf1rpb6tp1xMIre/tJZTnCRzqxPyBzXztDDJO4jhQu5GcD+Pyr0n9E1g1reXz3tlLFcGNDDLJGQCmTu2kjHUDp6VTbxVrXdiktLHJ6TPNHBGZJpEjQdWdgAPmaqDWNMP+0bP/ADCf1rh4ntWvdEurZIPOaVCAMgbTjIbn0OK8Px6jnuK5ttpQjydbhcJeSpJbMnuzpp+rxnbJDcAcFonDY+YobN4XRifJnZR6MM0D/RPxZah/1k/9afRQGiq4dmWJt78a01q3yLkfhf3vrLnj0VaK2OlWllzEmX/bbk1fqUScapDoEU11jeEyCs1ipT4qSlvx3o41vSYrU3aWu2YSB3QsOAeMAimShuutKtrEYNu7zlzuZl93vgr3xWqxU6JhGjJ53pngU2t1HPb+IbYlfrFxbseQCQcbsHGM8+lNGi2K6PdSNJqNu0rH9YfydhfgHCKCFUcjkAn15rsr3flxnapZ9pX9YlHGRu7/AB4rkJ3NxH9UN7x5B8+T498/tfw5+AY9zv8AYIQD5L2syXd1C407UbSGAxOsm+FpGJ6EggjpkfnSQPAqDga5ZjA6eU3A/wAVN8hu12tGFdWC4VriVcEpnrk/eI+XxrXz58svljeRuUe1S4KnuT69OP41M1at9llPKtpGIcm3gjRRo0F3EL2O6MkiktGhAXA6ck0z0L0N5XWcSgDa4Aw7N2/e6UUHSjVQowRNljWMWb6ZKlSpWwJKlSs16en/2Q==">
            <a:hlinkClick r:id="rId3"/>
          </p:cNvPr>
          <p:cNvSpPr>
            <a:spLocks noChangeAspect="1" noChangeArrowheads="1"/>
          </p:cNvSpPr>
          <p:nvPr userDrawn="1"/>
        </p:nvSpPr>
        <p:spPr bwMode="auto">
          <a:xfrm>
            <a:off x="155575" y="-427038"/>
            <a:ext cx="857250" cy="89535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heme" Target="../theme/theme1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safrandefrance.fr/safran/photo2006/LogoDelegationRecherche.jpg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 userDrawn="1"/>
        </p:nvSpPr>
        <p:spPr>
          <a:xfrm>
            <a:off x="2286000" y="6396038"/>
            <a:ext cx="4572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rgbClr val="F8A818"/>
                </a:solidFill>
                <a:latin typeface="+mn-lt"/>
              </a:rPr>
              <a:t>Séminaire des 1er et 2 avril 2010</a:t>
            </a:r>
          </a:p>
        </p:txBody>
      </p:sp>
      <p:sp>
        <p:nvSpPr>
          <p:cNvPr id="14" name="Forme libre 13"/>
          <p:cNvSpPr/>
          <p:nvPr userDrawn="1"/>
        </p:nvSpPr>
        <p:spPr>
          <a:xfrm>
            <a:off x="1142976" y="-24"/>
            <a:ext cx="8001024" cy="1399232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3504"/>
              <a:gd name="connsiteX1" fmla="*/ 21600 w 21600"/>
              <a:gd name="connsiteY1" fmla="*/ 0 h 23504"/>
              <a:gd name="connsiteX2" fmla="*/ 21600 w 21600"/>
              <a:gd name="connsiteY2" fmla="*/ 17322 h 23504"/>
              <a:gd name="connsiteX3" fmla="*/ 10993 w 21600"/>
              <a:gd name="connsiteY3" fmla="*/ 16800 h 23504"/>
              <a:gd name="connsiteX4" fmla="*/ 0 w 21600"/>
              <a:gd name="connsiteY4" fmla="*/ 20172 h 23504"/>
              <a:gd name="connsiteX5" fmla="*/ 0 w 21600"/>
              <a:gd name="connsiteY5" fmla="*/ 0 h 2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350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9837" y="20654"/>
                  <a:pt x="14593" y="16325"/>
                  <a:pt x="10993" y="16800"/>
                </a:cubicBezTo>
                <a:cubicBezTo>
                  <a:pt x="7393" y="17275"/>
                  <a:pt x="1837" y="23504"/>
                  <a:pt x="0" y="20172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CB2105">
                  <a:shade val="30000"/>
                  <a:satMod val="115000"/>
                  <a:alpha val="27000"/>
                </a:srgbClr>
              </a:gs>
              <a:gs pos="50000">
                <a:srgbClr val="CB2105">
                  <a:shade val="67500"/>
                  <a:satMod val="115000"/>
                </a:srgbClr>
              </a:gs>
              <a:gs pos="100000">
                <a:srgbClr val="CB2105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5" name="ZoneTexte 14"/>
          <p:cNvSpPr txBox="1"/>
          <p:nvPr userDrawn="1"/>
        </p:nvSpPr>
        <p:spPr>
          <a:xfrm>
            <a:off x="2644775" y="0"/>
            <a:ext cx="45720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rgbClr val="F8A818"/>
                </a:solidFill>
                <a:latin typeface="+mn-lt"/>
              </a:rPr>
              <a:t>Baccalauréat professionnel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rgbClr val="F8A818"/>
                </a:solidFill>
                <a:latin typeface="+mn-lt"/>
              </a:rPr>
              <a:t>Transport</a:t>
            </a:r>
          </a:p>
        </p:txBody>
      </p:sp>
      <p:pic>
        <p:nvPicPr>
          <p:cNvPr id="1031" name="Picture 2" descr="http://t2.gstatic.com/images?q=tbn:pj8ygaHxQhN2XM:http://www.ententesudgascogne.com/image/partenaire/aft_iftim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563" y="6327775"/>
            <a:ext cx="6746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Image 16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25" y="28575"/>
            <a:ext cx="18573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Afficher l'image en taille réelle">
            <a:hlinkClick r:id="rId6"/>
          </p:cNvPr>
          <p:cNvPicPr>
            <a:picLocks noChangeAspect="1" noChangeArrowheads="1"/>
          </p:cNvPicPr>
          <p:nvPr userDrawn="1"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8588"/>
            <a:ext cx="11049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4"/>
          <p:cNvPicPr>
            <a:picLocks noChangeAspect="1" noChangeArrowheads="1"/>
          </p:cNvPicPr>
          <p:nvPr userDrawn="1"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1071563" y="0"/>
            <a:ext cx="1785937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382063">
            <a:off x="1000125" y="5000626"/>
            <a:ext cx="143827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3414478" y="3714752"/>
            <a:ext cx="2376000" cy="1260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tx1"/>
                </a:solidFill>
              </a:rPr>
              <a:t>G3C2 ‐ Traiter les dysfonctionnements et les réclamations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286512" y="3714752"/>
            <a:ext cx="2304000" cy="1260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tx1"/>
                </a:solidFill>
              </a:rPr>
              <a:t>G3C3 ‐ Clôturer le dossier de transport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5210175"/>
            <a:ext cx="16192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688" y="5281613"/>
            <a:ext cx="16192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itre 3"/>
          <p:cNvSpPr txBox="1">
            <a:spLocks/>
          </p:cNvSpPr>
          <p:nvPr/>
        </p:nvSpPr>
        <p:spPr>
          <a:xfrm>
            <a:off x="1476000" y="2815876"/>
            <a:ext cx="6192000" cy="756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rgbClr val="C00000"/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tx1"/>
                </a:solidFill>
              </a:rPr>
              <a:t>Groupe de compétences n° 3 : </a:t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b="1" dirty="0">
                <a:solidFill>
                  <a:schemeClr val="tx1"/>
                </a:solidFill>
              </a:rPr>
              <a:t>Le suivi d’une opération de transport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AutoShape 1"/>
          <p:cNvSpPr txBox="1">
            <a:spLocks noChangeArrowheads="1"/>
          </p:cNvSpPr>
          <p:nvPr/>
        </p:nvSpPr>
        <p:spPr bwMode="auto">
          <a:xfrm>
            <a:off x="685800" y="1571612"/>
            <a:ext cx="7772400" cy="5760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 cap="flat" cmpd="sng" algn="ctr">
            <a:solidFill>
              <a:srgbClr val="C00000"/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98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fr-FR" sz="2400" b="1" dirty="0">
                <a:solidFill>
                  <a:srgbClr val="000066"/>
                </a:solidFill>
              </a:rPr>
              <a:t>Activité 2 : Le suivi d’une 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</a:rPr>
              <a:t>opération de transport</a:t>
            </a:r>
            <a:endParaRPr lang="fr-FR" sz="2400" b="1" dirty="0">
              <a:solidFill>
                <a:srgbClr val="00006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42910" y="3740636"/>
            <a:ext cx="2304000" cy="1260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tx1"/>
                </a:solidFill>
              </a:rPr>
              <a:t>G3C1 ‐ Contrôler la réalisation de l’opération de transport</a:t>
            </a:r>
          </a:p>
        </p:txBody>
      </p:sp>
      <p:sp>
        <p:nvSpPr>
          <p:cNvPr id="13" name="Flèche vers le bas 4"/>
          <p:cNvSpPr>
            <a:spLocks noChangeArrowheads="1"/>
          </p:cNvSpPr>
          <p:nvPr/>
        </p:nvSpPr>
        <p:spPr bwMode="auto">
          <a:xfrm>
            <a:off x="4393406" y="2186658"/>
            <a:ext cx="357188" cy="612000"/>
          </a:xfrm>
          <a:prstGeom prst="downArrow">
            <a:avLst>
              <a:gd name="adj1" fmla="val 50000"/>
              <a:gd name="adj2" fmla="val 50000"/>
            </a:avLst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 cap="flat" cmpd="sng" algn="ctr">
            <a:solidFill>
              <a:srgbClr val="C00000"/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lang="fr-FR" sz="2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9"/>
          <p:cNvSpPr txBox="1">
            <a:spLocks noChangeArrowheads="1"/>
          </p:cNvSpPr>
          <p:nvPr/>
        </p:nvSpPr>
        <p:spPr bwMode="auto">
          <a:xfrm>
            <a:off x="2411413" y="2349500"/>
            <a:ext cx="397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4099" name="Text Box 49"/>
          <p:cNvSpPr txBox="1">
            <a:spLocks noChangeArrowheads="1"/>
          </p:cNvSpPr>
          <p:nvPr/>
        </p:nvSpPr>
        <p:spPr bwMode="auto">
          <a:xfrm>
            <a:off x="3708400" y="2565400"/>
            <a:ext cx="358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>
              <a:latin typeface="Calibri" pitchFamily="34" charset="0"/>
            </a:endParaRPr>
          </a:p>
        </p:txBody>
      </p:sp>
      <p:sp>
        <p:nvSpPr>
          <p:cNvPr id="4100" name="Text Box 63"/>
          <p:cNvSpPr txBox="1">
            <a:spLocks noChangeArrowheads="1"/>
          </p:cNvSpPr>
          <p:nvPr/>
        </p:nvSpPr>
        <p:spPr bwMode="auto">
          <a:xfrm>
            <a:off x="2627313" y="4076700"/>
            <a:ext cx="397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Organigramme : Alternative 7"/>
          <p:cNvSpPr>
            <a:spLocks noChangeArrowheads="1"/>
          </p:cNvSpPr>
          <p:nvPr/>
        </p:nvSpPr>
        <p:spPr bwMode="auto">
          <a:xfrm>
            <a:off x="714375" y="2928938"/>
            <a:ext cx="7358063" cy="784225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/>
              <a:t>G3C1- Contrôler la réalisation de l’opération de transport</a:t>
            </a:r>
          </a:p>
        </p:txBody>
      </p:sp>
      <p:sp>
        <p:nvSpPr>
          <p:cNvPr id="10" name="Organigramme : Alternative 24"/>
          <p:cNvSpPr>
            <a:spLocks noChangeArrowheads="1"/>
          </p:cNvSpPr>
          <p:nvPr/>
        </p:nvSpPr>
        <p:spPr bwMode="auto">
          <a:xfrm>
            <a:off x="928688" y="4143375"/>
            <a:ext cx="4929187" cy="1857375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/>
              <a:t>G3C1.1 - S’assurer de la réalisation de 	 	  l’opération de transport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/>
              <a:t>G3C1.2 - Collecter et contrôler les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/>
              <a:t>	 documents de retour</a:t>
            </a:r>
          </a:p>
        </p:txBody>
      </p:sp>
      <p:sp>
        <p:nvSpPr>
          <p:cNvPr id="17" name="AutoShape 10"/>
          <p:cNvSpPr>
            <a:spLocks noChangeArrowheads="1"/>
          </p:cNvSpPr>
          <p:nvPr/>
        </p:nvSpPr>
        <p:spPr bwMode="auto">
          <a:xfrm>
            <a:off x="6357938" y="1928813"/>
            <a:ext cx="2233612" cy="360362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alibri" pitchFamily="34" charset="0"/>
              </a:rPr>
              <a:t>Savoirs</a:t>
            </a:r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auto">
          <a:xfrm>
            <a:off x="500063" y="1928813"/>
            <a:ext cx="2519362" cy="360362"/>
          </a:xfrm>
          <a:prstGeom prst="flowChartProcess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7154B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alibri" pitchFamily="34" charset="0"/>
              </a:rPr>
              <a:t>Compétences</a:t>
            </a:r>
          </a:p>
        </p:txBody>
      </p:sp>
      <p:sp>
        <p:nvSpPr>
          <p:cNvPr id="19" name="AutoShape 31"/>
          <p:cNvSpPr>
            <a:spLocks noChangeArrowheads="1"/>
          </p:cNvSpPr>
          <p:nvPr/>
        </p:nvSpPr>
        <p:spPr bwMode="auto">
          <a:xfrm>
            <a:off x="3000375" y="1928813"/>
            <a:ext cx="3357563" cy="360362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Calibri" pitchFamily="34" charset="0"/>
              </a:rPr>
              <a:t>Comportements professionnels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50" y="4286250"/>
            <a:ext cx="161925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9"/>
          <p:cNvSpPr txBox="1">
            <a:spLocks noChangeArrowheads="1"/>
          </p:cNvSpPr>
          <p:nvPr/>
        </p:nvSpPr>
        <p:spPr bwMode="auto">
          <a:xfrm>
            <a:off x="2411413" y="2349500"/>
            <a:ext cx="397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5123" name="Text Box 49"/>
          <p:cNvSpPr txBox="1">
            <a:spLocks noChangeArrowheads="1"/>
          </p:cNvSpPr>
          <p:nvPr/>
        </p:nvSpPr>
        <p:spPr bwMode="auto">
          <a:xfrm>
            <a:off x="3708400" y="2565400"/>
            <a:ext cx="358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>
              <a:latin typeface="Calibri" pitchFamily="34" charset="0"/>
            </a:endParaRPr>
          </a:p>
        </p:txBody>
      </p:sp>
      <p:sp>
        <p:nvSpPr>
          <p:cNvPr id="5124" name="Text Box 63"/>
          <p:cNvSpPr txBox="1">
            <a:spLocks noChangeArrowheads="1"/>
          </p:cNvSpPr>
          <p:nvPr/>
        </p:nvSpPr>
        <p:spPr bwMode="auto">
          <a:xfrm>
            <a:off x="2627313" y="4076700"/>
            <a:ext cx="397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Organigramme : Alternative 7"/>
          <p:cNvSpPr>
            <a:spLocks noChangeArrowheads="1"/>
          </p:cNvSpPr>
          <p:nvPr/>
        </p:nvSpPr>
        <p:spPr bwMode="auto">
          <a:xfrm>
            <a:off x="1071563" y="2928938"/>
            <a:ext cx="7072312" cy="642937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/>
              <a:t>G3C2- Traiter les dysfonctionnements et les réclamations</a:t>
            </a:r>
          </a:p>
        </p:txBody>
      </p:sp>
      <p:sp>
        <p:nvSpPr>
          <p:cNvPr id="10" name="Organigramme : Alternative 24"/>
          <p:cNvSpPr>
            <a:spLocks noChangeArrowheads="1"/>
          </p:cNvSpPr>
          <p:nvPr/>
        </p:nvSpPr>
        <p:spPr bwMode="auto">
          <a:xfrm>
            <a:off x="785813" y="4000500"/>
            <a:ext cx="5786437" cy="2214563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/>
              <a:t>G3C2.1 - Identifier les dysfonctionnements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/>
              <a:t>G3C2.2 - Traiter les dysfonctionnements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/>
              <a:t>G3C2.3 - Vérifier la validité de la réclamation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/>
              <a:t>G3C2.4 - Préparer les éléments nécessaires au 	 traitement de la réclamation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/>
              <a:t>G3C2.5 -Transmettre les pièces au(x)  service(s) 	 concerné(s)</a:t>
            </a:r>
          </a:p>
        </p:txBody>
      </p:sp>
      <p:sp>
        <p:nvSpPr>
          <p:cNvPr id="17" name="AutoShape 10"/>
          <p:cNvSpPr>
            <a:spLocks noChangeArrowheads="1"/>
          </p:cNvSpPr>
          <p:nvPr/>
        </p:nvSpPr>
        <p:spPr bwMode="auto">
          <a:xfrm>
            <a:off x="6357938" y="1928813"/>
            <a:ext cx="2233612" cy="360362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alibri" pitchFamily="34" charset="0"/>
              </a:rPr>
              <a:t>Savoirs</a:t>
            </a:r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auto">
          <a:xfrm>
            <a:off x="500063" y="1928813"/>
            <a:ext cx="2519362" cy="360362"/>
          </a:xfrm>
          <a:prstGeom prst="flowChartProcess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7154B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alibri" pitchFamily="34" charset="0"/>
              </a:rPr>
              <a:t>Compétences</a:t>
            </a:r>
          </a:p>
        </p:txBody>
      </p:sp>
      <p:sp>
        <p:nvSpPr>
          <p:cNvPr id="19" name="AutoShape 31"/>
          <p:cNvSpPr>
            <a:spLocks noChangeArrowheads="1"/>
          </p:cNvSpPr>
          <p:nvPr/>
        </p:nvSpPr>
        <p:spPr bwMode="auto">
          <a:xfrm>
            <a:off x="3000375" y="1928813"/>
            <a:ext cx="3357563" cy="360362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Calibri" pitchFamily="34" charset="0"/>
              </a:rPr>
              <a:t>Comportements professionnels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75" y="4429125"/>
            <a:ext cx="16192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9"/>
          <p:cNvSpPr txBox="1">
            <a:spLocks noChangeArrowheads="1"/>
          </p:cNvSpPr>
          <p:nvPr/>
        </p:nvSpPr>
        <p:spPr bwMode="auto">
          <a:xfrm>
            <a:off x="2411413" y="2349500"/>
            <a:ext cx="397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6147" name="Text Box 49"/>
          <p:cNvSpPr txBox="1">
            <a:spLocks noChangeArrowheads="1"/>
          </p:cNvSpPr>
          <p:nvPr/>
        </p:nvSpPr>
        <p:spPr bwMode="auto">
          <a:xfrm>
            <a:off x="3708400" y="2565400"/>
            <a:ext cx="358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>
              <a:latin typeface="Calibri" pitchFamily="34" charset="0"/>
            </a:endParaRPr>
          </a:p>
        </p:txBody>
      </p:sp>
      <p:sp>
        <p:nvSpPr>
          <p:cNvPr id="6148" name="Text Box 63"/>
          <p:cNvSpPr txBox="1">
            <a:spLocks noChangeArrowheads="1"/>
          </p:cNvSpPr>
          <p:nvPr/>
        </p:nvSpPr>
        <p:spPr bwMode="auto">
          <a:xfrm>
            <a:off x="2627313" y="4076700"/>
            <a:ext cx="397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Organigramme : Alternative 7"/>
          <p:cNvSpPr>
            <a:spLocks noChangeArrowheads="1"/>
          </p:cNvSpPr>
          <p:nvPr/>
        </p:nvSpPr>
        <p:spPr bwMode="auto">
          <a:xfrm>
            <a:off x="1428750" y="2714625"/>
            <a:ext cx="6572250" cy="784225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/>
              <a:t>G3C2- Traiter les dysfonctionnements et les réclamations</a:t>
            </a:r>
            <a:endParaRPr lang="fr-FR" dirty="0"/>
          </a:p>
        </p:txBody>
      </p:sp>
      <p:sp>
        <p:nvSpPr>
          <p:cNvPr id="10" name="Organigramme : Alternative 24"/>
          <p:cNvSpPr>
            <a:spLocks noChangeArrowheads="1"/>
          </p:cNvSpPr>
          <p:nvPr/>
        </p:nvSpPr>
        <p:spPr bwMode="auto">
          <a:xfrm>
            <a:off x="1643063" y="4071938"/>
            <a:ext cx="6286500" cy="1714500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/>
              <a:t>G3C2.CP1 - Respecter les protocoles et 		       procédures</a:t>
            </a:r>
          </a:p>
        </p:txBody>
      </p:sp>
      <p:sp>
        <p:nvSpPr>
          <p:cNvPr id="17" name="AutoShape 10"/>
          <p:cNvSpPr>
            <a:spLocks noChangeArrowheads="1"/>
          </p:cNvSpPr>
          <p:nvPr/>
        </p:nvSpPr>
        <p:spPr bwMode="auto">
          <a:xfrm>
            <a:off x="6357938" y="1928813"/>
            <a:ext cx="2233612" cy="360362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alibri" pitchFamily="34" charset="0"/>
              </a:rPr>
              <a:t>Savoirs</a:t>
            </a:r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auto">
          <a:xfrm>
            <a:off x="500063" y="1928813"/>
            <a:ext cx="2519362" cy="360362"/>
          </a:xfrm>
          <a:prstGeom prst="flowChartProcess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7154B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alibri" pitchFamily="34" charset="0"/>
              </a:rPr>
              <a:t>Compétences</a:t>
            </a:r>
          </a:p>
        </p:txBody>
      </p:sp>
      <p:sp>
        <p:nvSpPr>
          <p:cNvPr id="19" name="AutoShape 31"/>
          <p:cNvSpPr>
            <a:spLocks noChangeArrowheads="1"/>
          </p:cNvSpPr>
          <p:nvPr/>
        </p:nvSpPr>
        <p:spPr bwMode="auto">
          <a:xfrm>
            <a:off x="3000375" y="1928813"/>
            <a:ext cx="3357563" cy="360362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Calibri" pitchFamily="34" charset="0"/>
              </a:rPr>
              <a:t>Comportements professionnels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9"/>
          <p:cNvSpPr txBox="1">
            <a:spLocks noChangeArrowheads="1"/>
          </p:cNvSpPr>
          <p:nvPr/>
        </p:nvSpPr>
        <p:spPr bwMode="auto">
          <a:xfrm>
            <a:off x="2411413" y="2349500"/>
            <a:ext cx="397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7171" name="Text Box 49"/>
          <p:cNvSpPr txBox="1">
            <a:spLocks noChangeArrowheads="1"/>
          </p:cNvSpPr>
          <p:nvPr/>
        </p:nvSpPr>
        <p:spPr bwMode="auto">
          <a:xfrm>
            <a:off x="3708400" y="2565400"/>
            <a:ext cx="358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>
              <a:latin typeface="Calibri" pitchFamily="34" charset="0"/>
            </a:endParaRPr>
          </a:p>
        </p:txBody>
      </p:sp>
      <p:sp>
        <p:nvSpPr>
          <p:cNvPr id="7172" name="Text Box 63"/>
          <p:cNvSpPr txBox="1">
            <a:spLocks noChangeArrowheads="1"/>
          </p:cNvSpPr>
          <p:nvPr/>
        </p:nvSpPr>
        <p:spPr bwMode="auto">
          <a:xfrm>
            <a:off x="2627313" y="4076700"/>
            <a:ext cx="397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Organigramme : Alternative 7"/>
          <p:cNvSpPr>
            <a:spLocks noChangeArrowheads="1"/>
          </p:cNvSpPr>
          <p:nvPr/>
        </p:nvSpPr>
        <p:spPr bwMode="auto">
          <a:xfrm>
            <a:off x="1000125" y="2928938"/>
            <a:ext cx="7072313" cy="784225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/>
              <a:t>G3C3- Clôturer le dossier de transport</a:t>
            </a:r>
            <a:endParaRPr lang="fr-FR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Organigramme : Alternative 24"/>
          <p:cNvSpPr>
            <a:spLocks noChangeArrowheads="1"/>
          </p:cNvSpPr>
          <p:nvPr/>
        </p:nvSpPr>
        <p:spPr bwMode="auto">
          <a:xfrm>
            <a:off x="785813" y="4143375"/>
            <a:ext cx="5538787" cy="1857375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/>
              <a:t>G3C3.1 - Mettre à jour le dossier transport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/>
              <a:t>G3C3.2 - Transmettre les éléments nécessaires 	  à la facturation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/>
              <a:t>G3C3.3 - Archiver le dossier transport</a:t>
            </a:r>
          </a:p>
        </p:txBody>
      </p:sp>
      <p:sp>
        <p:nvSpPr>
          <p:cNvPr id="17" name="AutoShape 10"/>
          <p:cNvSpPr>
            <a:spLocks noChangeArrowheads="1"/>
          </p:cNvSpPr>
          <p:nvPr/>
        </p:nvSpPr>
        <p:spPr bwMode="auto">
          <a:xfrm>
            <a:off x="6357938" y="1928813"/>
            <a:ext cx="2233612" cy="360362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alibri" pitchFamily="34" charset="0"/>
              </a:rPr>
              <a:t>Savoirs</a:t>
            </a:r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auto">
          <a:xfrm>
            <a:off x="500063" y="1928813"/>
            <a:ext cx="2519362" cy="360362"/>
          </a:xfrm>
          <a:prstGeom prst="flowChartProcess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7154B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alibri" pitchFamily="34" charset="0"/>
              </a:rPr>
              <a:t>Compétences</a:t>
            </a:r>
          </a:p>
        </p:txBody>
      </p:sp>
      <p:sp>
        <p:nvSpPr>
          <p:cNvPr id="19" name="AutoShape 31"/>
          <p:cNvSpPr>
            <a:spLocks noChangeArrowheads="1"/>
          </p:cNvSpPr>
          <p:nvPr/>
        </p:nvSpPr>
        <p:spPr bwMode="auto">
          <a:xfrm>
            <a:off x="3000375" y="1928813"/>
            <a:ext cx="3357563" cy="360362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Calibri" pitchFamily="34" charset="0"/>
              </a:rPr>
              <a:t>Comportements professionnels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38" y="4572000"/>
            <a:ext cx="16192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9"/>
          <p:cNvSpPr txBox="1">
            <a:spLocks noChangeArrowheads="1"/>
          </p:cNvSpPr>
          <p:nvPr/>
        </p:nvSpPr>
        <p:spPr bwMode="auto">
          <a:xfrm>
            <a:off x="2411413" y="2349500"/>
            <a:ext cx="397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195" name="Text Box 49"/>
          <p:cNvSpPr txBox="1">
            <a:spLocks noChangeArrowheads="1"/>
          </p:cNvSpPr>
          <p:nvPr/>
        </p:nvSpPr>
        <p:spPr bwMode="auto">
          <a:xfrm>
            <a:off x="3708400" y="2565400"/>
            <a:ext cx="358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>
              <a:latin typeface="Calibri" pitchFamily="34" charset="0"/>
            </a:endParaRPr>
          </a:p>
        </p:txBody>
      </p:sp>
      <p:sp>
        <p:nvSpPr>
          <p:cNvPr id="8196" name="Text Box 63"/>
          <p:cNvSpPr txBox="1">
            <a:spLocks noChangeArrowheads="1"/>
          </p:cNvSpPr>
          <p:nvPr/>
        </p:nvSpPr>
        <p:spPr bwMode="auto">
          <a:xfrm>
            <a:off x="2627313" y="4076700"/>
            <a:ext cx="397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Organigramme : Alternative 7"/>
          <p:cNvSpPr>
            <a:spLocks noChangeArrowheads="1"/>
          </p:cNvSpPr>
          <p:nvPr/>
        </p:nvSpPr>
        <p:spPr bwMode="auto">
          <a:xfrm>
            <a:off x="1857375" y="2714625"/>
            <a:ext cx="5929313" cy="857250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/>
              <a:t>G3C3 - Clôturer le dossier de transport</a:t>
            </a:r>
            <a:endParaRPr lang="fr-FR" sz="2000" dirty="0"/>
          </a:p>
        </p:txBody>
      </p:sp>
      <p:sp>
        <p:nvSpPr>
          <p:cNvPr id="10" name="Organigramme : Alternative 24"/>
          <p:cNvSpPr>
            <a:spLocks noChangeArrowheads="1"/>
          </p:cNvSpPr>
          <p:nvPr/>
        </p:nvSpPr>
        <p:spPr bwMode="auto">
          <a:xfrm>
            <a:off x="1928813" y="4000500"/>
            <a:ext cx="5643562" cy="1714500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/>
              <a:t>G3C3.CP1 - Être attentif à l’exactitude des 	       données transmises</a:t>
            </a:r>
          </a:p>
        </p:txBody>
      </p:sp>
      <p:sp>
        <p:nvSpPr>
          <p:cNvPr id="17" name="AutoShape 10"/>
          <p:cNvSpPr>
            <a:spLocks noChangeArrowheads="1"/>
          </p:cNvSpPr>
          <p:nvPr/>
        </p:nvSpPr>
        <p:spPr bwMode="auto">
          <a:xfrm>
            <a:off x="6357938" y="1928813"/>
            <a:ext cx="2233612" cy="360362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alibri" pitchFamily="34" charset="0"/>
              </a:rPr>
              <a:t>Savoirs</a:t>
            </a:r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auto">
          <a:xfrm>
            <a:off x="500063" y="1928813"/>
            <a:ext cx="2519362" cy="360362"/>
          </a:xfrm>
          <a:prstGeom prst="flowChartProcess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7154B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alibri" pitchFamily="34" charset="0"/>
              </a:rPr>
              <a:t>Compétences</a:t>
            </a:r>
          </a:p>
        </p:txBody>
      </p:sp>
      <p:sp>
        <p:nvSpPr>
          <p:cNvPr id="19" name="AutoShape 31"/>
          <p:cNvSpPr>
            <a:spLocks noChangeArrowheads="1"/>
          </p:cNvSpPr>
          <p:nvPr/>
        </p:nvSpPr>
        <p:spPr bwMode="auto">
          <a:xfrm>
            <a:off x="3000375" y="1928813"/>
            <a:ext cx="3357563" cy="360362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Calibri" pitchFamily="34" charset="0"/>
              </a:rPr>
              <a:t>Comportements professionnels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10"/>
          <p:cNvSpPr>
            <a:spLocks noChangeArrowheads="1"/>
          </p:cNvSpPr>
          <p:nvPr/>
        </p:nvSpPr>
        <p:spPr bwMode="auto">
          <a:xfrm>
            <a:off x="6357938" y="1928813"/>
            <a:ext cx="2233612" cy="360362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Calibri" pitchFamily="34" charset="0"/>
              </a:rPr>
              <a:t>Savoirs</a:t>
            </a:r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auto">
          <a:xfrm>
            <a:off x="500063" y="1928813"/>
            <a:ext cx="2519362" cy="360362"/>
          </a:xfrm>
          <a:prstGeom prst="flowChartProcess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7154B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alibri" pitchFamily="34" charset="0"/>
              </a:rPr>
              <a:t>Compétences</a:t>
            </a:r>
          </a:p>
        </p:txBody>
      </p:sp>
      <p:sp>
        <p:nvSpPr>
          <p:cNvPr id="19" name="AutoShape 31"/>
          <p:cNvSpPr>
            <a:spLocks noChangeArrowheads="1"/>
          </p:cNvSpPr>
          <p:nvPr/>
        </p:nvSpPr>
        <p:spPr bwMode="auto">
          <a:xfrm>
            <a:off x="3000375" y="1928813"/>
            <a:ext cx="3357563" cy="360362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alibri" pitchFamily="34" charset="0"/>
              </a:rPr>
              <a:t>Comportements professionnels</a:t>
            </a:r>
          </a:p>
        </p:txBody>
      </p:sp>
      <p:sp>
        <p:nvSpPr>
          <p:cNvPr id="7172" name="AutoShape 10"/>
          <p:cNvSpPr>
            <a:spLocks noChangeArrowheads="1"/>
          </p:cNvSpPr>
          <p:nvPr/>
        </p:nvSpPr>
        <p:spPr bwMode="auto">
          <a:xfrm>
            <a:off x="642938" y="2928938"/>
            <a:ext cx="3857625" cy="1000125"/>
          </a:xfrm>
          <a:prstGeom prst="flowChartProcess">
            <a:avLst/>
          </a:prstGeom>
          <a:solidFill>
            <a:srgbClr val="D9969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+mn-lt"/>
              </a:rPr>
              <a:t>G3S1 - Les liens entre les services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+mn-lt"/>
              </a:rPr>
              <a:t>             de l’entreprise de transport </a:t>
            </a:r>
          </a:p>
        </p:txBody>
      </p:sp>
      <p:sp>
        <p:nvSpPr>
          <p:cNvPr id="7173" name="AutoShape 10"/>
          <p:cNvSpPr>
            <a:spLocks noChangeArrowheads="1"/>
          </p:cNvSpPr>
          <p:nvPr/>
        </p:nvSpPr>
        <p:spPr bwMode="auto">
          <a:xfrm>
            <a:off x="5000625" y="5214938"/>
            <a:ext cx="3786188" cy="792162"/>
          </a:xfrm>
          <a:prstGeom prst="flowChartProcess">
            <a:avLst/>
          </a:prstGeom>
          <a:solidFill>
            <a:srgbClr val="D9969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+mn-lt"/>
              </a:rPr>
              <a:t>G3S6 - L’éthique professionnelle</a:t>
            </a:r>
          </a:p>
        </p:txBody>
      </p:sp>
      <p:sp>
        <p:nvSpPr>
          <p:cNvPr id="7174" name="AutoShape 10"/>
          <p:cNvSpPr>
            <a:spLocks noChangeArrowheads="1"/>
          </p:cNvSpPr>
          <p:nvPr/>
        </p:nvSpPr>
        <p:spPr bwMode="auto">
          <a:xfrm>
            <a:off x="642938" y="4357688"/>
            <a:ext cx="3857625" cy="571500"/>
          </a:xfrm>
          <a:prstGeom prst="flowChartProcess">
            <a:avLst/>
          </a:prstGeom>
          <a:solidFill>
            <a:srgbClr val="D9969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000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+mn-lt"/>
              </a:rPr>
              <a:t>G3S2 - L’orientation client</a:t>
            </a:r>
          </a:p>
          <a:p>
            <a:pPr algn="ctr">
              <a:defRPr/>
            </a:pPr>
            <a:endParaRPr lang="fr-FR" sz="2000" dirty="0">
              <a:latin typeface="Calibri" pitchFamily="34" charset="0"/>
            </a:endParaRPr>
          </a:p>
        </p:txBody>
      </p:sp>
      <p:sp>
        <p:nvSpPr>
          <p:cNvPr id="7175" name="AutoShape 10"/>
          <p:cNvSpPr>
            <a:spLocks noChangeArrowheads="1"/>
          </p:cNvSpPr>
          <p:nvPr/>
        </p:nvSpPr>
        <p:spPr bwMode="auto">
          <a:xfrm>
            <a:off x="5003800" y="2997200"/>
            <a:ext cx="3783013" cy="860425"/>
          </a:xfrm>
          <a:prstGeom prst="flowChartProcess">
            <a:avLst/>
          </a:prstGeom>
          <a:solidFill>
            <a:srgbClr val="D9969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000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+mn-lt"/>
              </a:rPr>
              <a:t>G3S4 - La responsabilité du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+mn-lt"/>
              </a:rPr>
              <a:t>             transporteur et du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+mn-lt"/>
              </a:rPr>
              <a:t>             commissionnaire</a:t>
            </a:r>
          </a:p>
          <a:p>
            <a:pPr algn="ctr">
              <a:defRPr/>
            </a:pPr>
            <a:endParaRPr lang="fr-FR" sz="2000" dirty="0">
              <a:latin typeface="Calibri" pitchFamily="34" charset="0"/>
            </a:endParaRPr>
          </a:p>
        </p:txBody>
      </p:sp>
      <p:sp>
        <p:nvSpPr>
          <p:cNvPr id="7176" name="AutoShape 10"/>
          <p:cNvSpPr>
            <a:spLocks noChangeArrowheads="1"/>
          </p:cNvSpPr>
          <p:nvPr/>
        </p:nvSpPr>
        <p:spPr bwMode="auto">
          <a:xfrm>
            <a:off x="5000625" y="4357688"/>
            <a:ext cx="3714750" cy="642937"/>
          </a:xfrm>
          <a:prstGeom prst="flowChartProcess">
            <a:avLst/>
          </a:prstGeom>
          <a:solidFill>
            <a:srgbClr val="D9969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fr-FR" sz="2000" b="1" dirty="0">
                <a:latin typeface="+mj-lt"/>
              </a:rPr>
              <a:t>G3S5 - La pré-facturation</a:t>
            </a:r>
            <a:endParaRPr lang="fr-FR" sz="2000" dirty="0">
              <a:latin typeface="+mj-lt"/>
            </a:endParaRPr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642938" y="5214938"/>
            <a:ext cx="3786187" cy="860425"/>
          </a:xfrm>
          <a:prstGeom prst="flowChartProcess">
            <a:avLst/>
          </a:prstGeom>
          <a:solidFill>
            <a:srgbClr val="D9969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000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+mn-lt"/>
              </a:rPr>
              <a:t>G3S3 - Les incidents liés au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+mn-lt"/>
              </a:rPr>
              <a:t>             transport</a:t>
            </a:r>
          </a:p>
          <a:p>
            <a:pPr algn="ctr">
              <a:defRPr/>
            </a:pPr>
            <a:endParaRPr lang="fr-FR" sz="2000" dirty="0">
              <a:latin typeface="Calibri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7172" grpId="0" animBg="1"/>
      <p:bldP spid="7173" grpId="0" animBg="1"/>
      <p:bldP spid="7174" grpId="0" animBg="1"/>
      <p:bldP spid="7175" grpId="0" animBg="1"/>
      <p:bldP spid="7176" grpId="0" animBg="1"/>
      <p:bldP spid="1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</Words>
  <Application>Microsoft Office PowerPoint</Application>
  <PresentationFormat>Affichage à l'écran (4:3)</PresentationFormat>
  <Paragraphs>62</Paragraphs>
  <Slides>7</Slides>
  <Notes>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Régis BUCQUET</dc:creator>
  <cp:lastModifiedBy>dibe</cp:lastModifiedBy>
  <cp:revision>85</cp:revision>
  <dcterms:created xsi:type="dcterms:W3CDTF">2010-03-09T21:38:14Z</dcterms:created>
  <dcterms:modified xsi:type="dcterms:W3CDTF">2010-04-03T15:16:44Z</dcterms:modified>
</cp:coreProperties>
</file>