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8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8565"/>
    <a:srgbClr val="9A7454"/>
    <a:srgbClr val="CC9966"/>
    <a:srgbClr val="FEF1E6"/>
    <a:srgbClr val="DF9207"/>
    <a:srgbClr val="FABD8A"/>
    <a:srgbClr val="CB2105"/>
    <a:srgbClr val="CC0000"/>
    <a:srgbClr val="E779DF"/>
    <a:srgbClr val="D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322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056126-9309-48E2-8AB4-1C8C530C8D79}" type="datetimeFigureOut">
              <a:rPr lang="fr-FR"/>
              <a:pPr>
                <a:defRPr/>
              </a:pPr>
              <a:t>03/04/2010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163554-713F-4A76-83CA-E913B349B8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839264-0D52-49F7-B241-7263D5C09AA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47584-8307-4BED-BD66-101C2232C2C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678728-E69A-44EC-9125-979693A4866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ED8B95-25BB-47EF-A57C-263209F58CB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E08DE-A77F-4ACF-B95C-6CE38978071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03D0E5-6CA8-4FC3-AAC3-23744C446C0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9680" rIns="90000" bIns="45000" anchor="b"/>
          <a:lstStyle/>
          <a:p>
            <a:pPr fontAlgn="auto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4D0200E-504C-4472-879F-2184F648C52D}" type="slidenum">
              <a:rPr lang="fr-FR">
                <a:solidFill>
                  <a:srgbClr val="000000"/>
                </a:solidFill>
                <a:latin typeface="+mn-lt" charset="0"/>
              </a:rPr>
              <a:pPr fontAlgn="auto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5</a:t>
            </a:fld>
            <a:fld id="{FBE2DC64-C268-456B-8F71-399819C8FEF0}" type="slidenum">
              <a:rPr lang="fr-FR">
                <a:solidFill>
                  <a:srgbClr val="000000"/>
                </a:solidFill>
                <a:latin typeface="+mn-lt" charset="0"/>
              </a:rPr>
              <a:pPr fontAlgn="auto"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5</a:t>
            </a:fld>
            <a:endParaRPr lang="fr-FR">
              <a:solidFill>
                <a:srgbClr val="000000"/>
              </a:solidFill>
              <a:latin typeface="+mn-lt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B42361-C40A-44AE-A56A-64CE037B95F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CF6208-B766-4B07-84E2-6387340B79B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94B36-06F2-4E3F-8487-DDA5A5BEBC8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A377A6-A19E-4F40-98D5-12426F93A93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38850" cy="480218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fr/imgres?imgurl=http://media.bestofmicro.com/Logo-du-Ministere-de-l-education-Nationale,6-U-1542-3.jpg&amp;imgrefurl=http://www.infos-du-net.com/image/logo_ministere_educ_natio,0101-1542-0----jpg-.html&amp;h=400&amp;w=386&amp;sz=27&amp;tbnid=pl157Oylaflb7M:&amp;tbnh=229&amp;tbnw=221&amp;prev=/images?q=logo+education+nationale&amp;hl=fr&amp;usg=__Z6uV-y6CKPhDTZYsWLM4GSNIHAs=&amp;ei=7cmWS_yRAY-C4Qb-h9XuCg&amp;sa=X&amp;oi=image_result&amp;resnum=1&amp;ct=image&amp;ved=0CAYQ9QEwA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2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3" name="AutoShape 24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4" name="AutoShape 26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5" name="AutoShape 28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AutoShape 30" descr="data:image/jpg;base64,/9j/4AAQSkZJRgABAQAAAQABAAD/2wBDAAkGBwgHBgkIBwgKCgkLDRYPDQwMDRsUFRAWIB0iIiAdHx8kKDQsJCYxJx8fLT0tMTU3Ojo6Iys/RD84QzQ5Ojf/2wBDAQoKCg0MDRoPDxo3JR8lNzc3Nzc3Nzc3Nzc3Nzc3Nzc3Nzc3Nzc3Nzc3Nzc3Nzc3Nzc3Nzc3Nzc3Nzc3Nzc3Nzf/wAARCADEAL0DASIAAhEBAxEB/8QAGwAAAgMBAQEAAAAAAAAAAAAAAAUDBAYBBwL/xABPEAABAwMCAwMIBAgKCAcAAAABAgMEAAUREiEGEzFBUWEHFCIycYGRoRUjQrEWFzRSksHR8DVDVWKTorLC0uElJlNUcoKUszNERWRzdfH/xAAaAQEAAgMBAAAAAAAAAAAAAAAAAQQCAwUG/8QAKxEAAgIBBAECBQQDAAAAAAAAAAECAxEEEiExUQUTFCIzQWEVIzLwcZGh/9oADAMBAAIRAxEAPwD3GiiigCkHEt3mW6Tb40COw67MWtI5y1JSNKdXYKf1nOJIkl+82J1hhbjbLzpdUkZCAWyBn31lDGeSJdFThjiabdpkZqXEYablxVSGlNOKUQEq0kKBH3Vet0rm8U3eNoWAy0wcl1RB1A9EnYe7rSTg+2TokyzKlRHWks2x1twqTjQsu5APjjenVtiSGuLbxKcZWlh9mOG3MbKIBz8Kzko5eP7yYrOBexxTNVekxnIkfzNVxXBStLiuYFBOrJBGMYplKlaOL7fF0r+siOr1B1QAwU9UdCfE7is+za54urSzDeCBxC5IKtO3LLZAX7M0+mRJC+MrbLSyox0Q321OAbJUSnAPtqWorrwFkhm364pvciHb7cmS1ELPnGFkOEL7UjpgDrmvjit6a1ebAm3qTzVvujluOKShfodFY+PQ70t4pt0qTeiYdneTKUtgtT2FkApCsrC8EAYGw65p5fIkh+/WF9ppS2o8hwuqH2AUEAn31itqwxyUuNXcrt0REUOSnS4pp3zhbXK0I1KIUjfJqwze/N+CW7yhpxzREDgQ65lSj3FWN9+2qnG1vXKmWuSYD86MwXQ81H9f0kgJ6EHGRvvUlygSHPJ+9CYt5YfVD0piNqK9BP2Qe2p+VxSHOWMnLnIhcNvXSew2XWWFPKbYUcEAZABI7qg4avcq5S5USdHaaejttOAsrUpKkuDI6gHIqa9Q35nCcuGwjMhyGW0oO3paelLuB4QjKlLTaHoCShpJcfUeY8oD0vRJOAD09tQlHa/JPOUayiijNazIK5Xy44ltClqOABk1SN2iAkFZ+VYSsjH+TMoxcui/XaX/AEtFP2/uqRme08QGtSs+FQrYN4TDhJctFyiuDrXa2GIUUUUAUUUUAV8qr6rP8W3N+A3ERFecQ9IdKEoZjh1xeASdOohIwN8mpSy8BvA+xR0/ypLCvMRnhZF3XJkSIqGeYp1xH1iu/KRjfO2KrcNXqTdbpdkPtOsNMKa5TLrYStIUjJzgnO+9TteG/BGUaPHZtXcHwpJD4mhzJERltt7VKdfbRlIxlr1s79O6uXbiiHa5pivMyVlCEOPONN6kspUcAqOe/uqNrzgZQ7xnrQdj41SudxMCMHkxJErKgnTHSFKGe3cjallwv4e4Nl3q2FTakxlrb5qN0qTnqPaKKLYyaDO2furuMjqKzsy8uJ4UNzcEiGsJTqKmEqWNwM6ScEHqN+hq/eLyzaWmFONPPOPuctlphGVrVjOACR2Cm1jKGeDjajG+aUt8QRHOH13tAcMVDSnFDSAoac5GM9dj21yx8QR7y6+01Hkx3WEoUpEhASSlYykjBIwaYYyhxXDRRmoJFd+k8iLgbE/uPnWMJyc7b+FaO9x5M53DaDoBxvnel7VlkqcSFDCSdyAa4mrVltmEjo6dwhDLZBbYKpjoCQdIO/jWyhRERUaUAau01yDERFbSlKQDjfFWqv6XTKqOX2VbrnN4+x2iiirhoCiiigCiiigCsbx9hEuxvOSlQ2kSXAuUADysoO+4I36bitlUT/Kxh7RpP52MVlF4eSGsoxcxhhPkrkNQeepjzNRRz0aXCNWckCrPBsliZe78/FdQ60oxtK0HIOGgDWswgo7NPyr4a5WDyQgf8NZb8prBG1ZPOOGH2Xb3Z4zTiFPMy7ip1A6oCicZHZmm865RbNxpPkTteH4LCWUJTlTytZGEjtIzWjt8+LNlTmWGyl2G9ynCpIGTgHI7xvU8Z9Ep17MdxBYdLYLqR6X85OOzeplPL6IS4M5x55tmyifpEIzvr+YSEAaFY1e+lsDCvJHK5YyPNX8ADqMq6VvPqnMoOhWOqdj8qCW0fV+gM/Z2+6oVmIqOCcc5MtxenPk+dCRk8hnZO/amvvjNxEeVYZT6wiOzO1OOq9VA5asEns3rTr0JRhekJ6YOMV8uctTKlKSlaAM4xkGoU+g0YeEFI8lMzUCNUaQoZGMgqUQfhV7hA/6w3Tf/AMnC/wC3WitU5i62uPNjghh9sKSlYwQO4iq827Rowy0UqPTKaxsvUIvcTCG5rA1KgBkkAVXcnR0Zy4PdWSl3iTIVlJwjs7f/AMqgtxbhytSifE1yrPUUniCL0NI3zJm0VeYg+18xXEXmIrbVj3isViitP6hb4NnwkPJvm5sdzGlwe/arCTmvO0OLb9Rak+w4phDvL8YgKUVJ+fw7a31+opvEka56Nro21FLIN2ZlADUEqpkPA10IWRmsxZTlFx4Z2iiisyAor5yO+jIqMg+qyPG0ZiXcuH2JLKXWlzFhSFjIP1Z61rMiqFwtjE+VCkPKcSuG4XG9KgASQRvt3Gs4SSeWQ1lGe4ck+beTdL/LS7yYrxDa+igCr0T4VR4BZVHvc0aY6EvQIz+iM0W0DVqPTJ37M1qotniw7GbTqcMUtqQVLUM4UTnf31BYuHI9mkOPtSZT63GkM/XrCtKE9AMAbDNZ71h/kxw8lDhaKwq/8RzCyjzhM3lB3HpadCCRnuzvUvCOPO+Ien8LOf2UU3hW1iFImvM6szHea4CcgKwBt8KIFvYt7sxyOVapb5fc1HOFEAbeG1YyknklRZguD20ovNlkpSA9JbmmQ5ndwhzbUe3FfXHkZl663h5xlC3WLWytpZAyhXNIyK1ds4Yg264JlsuSVcsLDLTjmUMhZyrSMdvjmpLrw3Dub8t2Q48DKjpjuaFAYSlWoY265rP3I7skbXgqcZOgWKKyWI7xkSWGcSW9aElRxqxnfFV+A2yxw7MZWpB5cyQjCU4TsroB2Dwp5drSxdoLcZ5bqA04hxtxpeFJUk5BzSdxhiw21yDHffd5rinFreXlalL3OTge3pWmy+FdWWZwrlOeEZxu5lrybMRmFFKzCUCQdx17aWcPx1tOPq81MZlxDfLQCCCrG5wD20wat7SYCbeNamdHL3PpEGn/AArw0zEK3XHHHXVYSpS1AkADATt0wK5rveqjOC+7/wCF32/Zal4IoVpflYykpHbgb08jcPsNgFeFH2Z++r0iSzAQkKThJ6YxVb6cid/9YVMKKKeJvkwlbbZzFcFlNtjJGAg49tcXbY6huk/GoPpyJ3/1hXPpyJ3/ANYVu3abGODXtu/JDJsDCwSjAONtsfOkc61PxTnGpPs3/wA60f05F7/6wqxHkMXBtQSnUnx6GtM6KLuIPk2xttr5kYZtaml6kEpI7RWmst31hLTx37cnpVe9WjlkvMgkfv1pClSm1hQyFD5VRTs0s+ei09l8T0UEY612k9iuPnTIbUfST++Kb126rFZHKOZOLg8MxXCXEs+6XJhqU7GcblRVyAhpGFMFKwkJO5zkHO+K47f7qi/rbDrBhIuqIPJLJ1YUjVq1Z6+6peDbNcbS42xJgQWWWGVIMhvSpx9ZVkHIAIGOw18u2G4KubshKEaFXpuWDrGeUGwknHfnsq29jk8dGnnBPf7vc2b4m321+CypMXngSf45RXjQDkY2B76scU3WZANvYivMRly3FJW86nWGwlGrpkZyds5qrxnarjddceLBhPsvMcsOuFKXGF6s6skZIx2CpuKLVJl/RbzERmaYbqiuO6oJDgKNP2gRscHFYxcXhsllW4Xd2d5PW7q8wwtx1LSlNuI1IJ1gdPnTDie4Tor9uiW9xppyWXcuuNlekIQVYxkdcVFcbTPmcGC3FuMiaUtlSGQENghYJA7thUPG5XHdtc9Jj4jKeBQ9IS1q1NlOxV1xnpRbc/7DzgJN/mq4Fj3lkNNy3UtdUakgqWEnbPjVuxXSa7Cu3nymnXrfJcaC20aAsJSFA4ycdaUwrfJuXk1t0SGkKeU2yoBZ07JcCj8hTe2WqSw3fW3glPnst1xpQVn0VIABPd06VL2pNDnIu4N4hnXScI812M6HYSJaeSjTylKUQWzuc4qk7fb89cy1HmxWmnLm7DQlUbUUhCNWc6hnuplwXabha8NyoEGK2zGS1zGdKnH1g7qKgPVx2Heq7fD9xTcWneUjlpvD0onmD/w1N6Qfbk9KnMNzI5wWE8RzBwB9OKQyZfKzjBCdWvTnHzxWcaucic5OEh9qSqM6UpeaRgLGnOcZ7/uppNtUqL5O27PIShMrQcp1ZTsvUBkUntsd4svJXGZjlxeENNEbAjG5HUk1ztfZXscPvkuaWMt24k4Iel3G6MImqbWh+GqSkpRpKcLCceNaXhNp8XziBaXkCKmcpPJ0b6tKd9WemNsYqnwfYp1vk26RJQgIatimFkLBOsu6seIwOtPbBAfhTLw48EhEqaXmiDnKShI924NW4QrgnsXZolOUuz54oz5sPZ+sVlB06D4Vq+KPyYez9YrKCvP6/i1nT0n0w93yox4fKnlkt7MxnLiACM746700+gIv7ppDRWzipImWpjF4Zj8d4+VazhcYinrnH6zUhsEXHQfCrkGEiGFBvoezFW9LpLKp7pFe/URnDCLLiQtJSoZB2NY+/QTFfK0glJIH+dbKl96jB+GrO/ZVnV0qyt+UaKLNk0ZS1yVRpaSkjSSBnu7jW3ZcDjSV9ARXnhBBweoraWJ8PQhnfGKp+n24bgyxq4cKQzwKMCu0V1yicwKW3q8R7QhkvoecceXoaaYRqWsgZOB4DemdZfjQREu2p+ROcgvNyFFiQEJUgK0HIVq2GR31MUm8EN4QxVfoP0Cq9oWtcMNF3KU+lgddu8V2PNhXWXIickOORQ2pXNbBHpp1DGfDrWclTJE/yVyZUsJ5zkNZJSnSDvscdN+tWODHmZF7vj0ZxDrRTFSFoOQSGsEZ8Kz2LDZju5RfhcUW6RcUW5pmS0tTzjCFqZw2paPWANVeLb05b5bcduaqM3yS68pmHznG0BWNZJOlKfcTWdtD7S+ILewhxBeRepy1thQKkpIOCR1xVnjpLH4QrEyeqDGdtCkLUlCVF0czdCQep3HTes9iUhltGxud2jWq3ty5BWtC1IQjlp1KWpWwAHeagvN0MS1MSg4uNzXmkjmMa1DWoDSU5GOuM52pbxekIs1pSnOE3CIASMHr21Nx4P8AQzOP9/jf90VrUVwTlkPG1xagpZQ4HFrdOENtoypWMk/dSCNcYqI6biVKVGbQXSUjfSB2Dvq15TPRnWlanuQgOrBdOMJ9E9+2/SkC0to4SeSyta2hEXoUtOCevUVzNTRBzjJ9tl6iclBrwj0y23OPMffhsaw5GQ0VhScD006k4Psotd6j3KXJYjNv4jKKFurbKUKUDggHtIpFwW+zJvl6dYdQ62WoaQttQIJDRyMirfA35Ndf/tZP9oV03BRTX+CipNlrij8mHs/WKygrV8UfkyfZ+sVlBXntf9U6ul+mXoVzdiN6Gk+/NWfp6V4/GlrcZ1wBSGyQe0V3zJ//AGSvhWmNtyWI9Gxwrbyxib/KwevxrTW11T0cLWSSTWIMKRg/VKraWgYiAYxgnOav6KyyU2plXUxgktpdqOSnWw4nvSakr5d2QfZXUl0Ul2YCanTKdH87Px3pxZXyiJgHG5FKZ5zLcPiPuFMLQlRjHAHrGvP1NxteDrTw4LJsKKKK9CckDUL7TTydDyELSeqVpBB+NTVlOL2Gpd64diSElxh2S7rbycKw3kZ99TFZZDNKpLXL0LSnRjGCNsUNNNMp0stobHaEpCax3HaC9cbPF81dltrRJHm7Z6qCBpVgkdM561y+JmRvJwwzNLiJIaYbeyo6vWSFAkHu8azUOFz2Rn7GhtlriWluS6yNZcdcfUtSUkjUckAgdKlt8qHeoMae20FtuDmNc1A1J8e3BqCDaY9pgTWYinOS4pbiW1KylvI3SnuFY/yfstsXC2chIQH7MXHQCcKXzcZI78UUdybyRnk9DWltwhLgSo+sAoA9O2urQhadK0pUM5wRtXnfJlzOMJTsWJIddj3dnVJSrAaZDY1IO/Q5zgCnlxYal8d21D6OYlqC46hJJwlYWMKx302YClku8UsIciAqSlSR2KGehrJKlsxH4oeBKXnUtpTgEb946YppxJbm7xxSuHJLhbRa+Y3pUQUL5pBUnszgdaznELCC7AjPJ5iTMShWT1GP3NcvU0J3wy+y9TY/alg9QgJaEZBabQgHrpSBk+6p2kNp1FtKBqOSUgbmvObFOW35OrohDxQ421I5atWCnc9D4U44CiSI0ia55i9DhPMsFlDmMKUEkLUACepwa6MI5i3noqS4eBtxR+TD2frFZQVq+KPyZPs/WKyY99cDXr906ek+maXhxbTbH12kA53V270558P85v4VhEuLTsFKA8DXec5+ev4msqtb7cFHaRPTb5bsm6MiHj1m/hUrLrTmQ0pJx1x2VgOa4f4xY8STWq4YJVGKlK1E9ufE1b0+r92e3aaLtPsjuyOqrz3A1GcVnBIx8anJpDxHN0N8lChk7H21bvmq63Ir1R3SSM08vW6tfeSa0/D0bMPKu3B++swy2XHUoG++N+6t1bmeTEQnGCRk1ytDXvm5MvaqW2KiW6KKK7ZzgpdcLU1NnwJi3FpXCcUtAT0UVJ0nNMaKAUXuxouy47olPxX2NYQ6zjOlYwoYII3HwokcPxH7CmzanUx0IShCwr0xpIIOe/IzTeipyyMCq1WZFuiSGTJfkOSVqceeeI1KURjoMAbdgFV7Rw1Htb8V1p95ao0PzROvG6dWrJ8c09opljCM+rheObwqeJUlKFSEyVxgoaFOpGArpnp2ZxV5dqaVemroVr5rUdTCUfZwTkn5UyopuYwIL3w0xdpQkKlyYy1M+bu8ggc1rOrScjbftGDSfimzIL8d1JUEsOBxIHbjYZ+6ttiq8yKmSypCgM9ma0XwlOHHa6NtUlCXPR5xBhMx4LkFZccjvBYdGcHCjk/fWu4Vt8eGl11uY/JfeSgKU8R6qRhIAAA2+NJbjBdiPqBB0Htr4hTHYq9SCSOpA7++uXTq7KZuM+n2XrKI2RUomtu0Jc1CUIIA7d8dopT+Da/zz+lTK33hmSga1YI6nFM0OJWMoUCD2g1edVF73lRWWVLaZr8Gl/nn9Kj8Gl/nn9KtPRnxp8DT4J+Js8mY/Bpf55/SptaISoLakKII7N96vrcQgZWrA8TSq4XllhBDZyqo9qjTvcHZZatpauU5ERlSiRrAyATWKlvqkvFas9dh3V9zJjstzU4T34NS22A5LdA0/Vj51zr75aiajHouVVRpjufZe4fgl13nLTlA6eytYBgVDEjIjMhCPfip662mpVUMFC6x2SyFFFFWDUFFFcNAdormaM0B2iuZoFAdorlFAdrhAozRmgK0yG3Kb0rxnHWspcLO9HcUW0lSe4fqrZ/fXypCVpwtIUO4iq1+lhdy+zdVfKt/g87wUnO4UD29RVxi4ymujmR4netPMszEjcJAJ/frSl/h11GeWSfnXLlpb6n8pcjfXPsiTxBIAxuff/lQviCSoYG3tV/lUKrJLB9Ufon9lCLJLP2QP+U1GdV0ZYo7IXrjJeJJcx34H66qDKldpUffmnkfhxascxRA7eym0SzR4+CUgn2VMdHdY/mMXfVDoQW60OyFgujSnrg9PfWrhxW4zYQge01OhKUjCQAB0Ar6rqUaWFK/JTtulZ2AoooqyaQooooArJcYcZjhuYxHVBVI5rZXqDoRjfGOhrW15L5Yv4ZgDujK/tGt2nhGdijIwsbUcoYfjWa/khz3SB/ho/Gu1/I7v/UD/DXmFHuNdH4OnwV/dn5PT/xrtfyQ7/1A/wANMuH+O3r9cUwodnWFY1LWuQNKE95wmvHvuzivZvJZEjs8MoksjLz7i+crtylRAHsAHzNaNRRVXDKXJnXOUnhmxSN9/vqOU6GWFuqKQEjOVKwPjUoqGStptpSnlISjG5WRiueWFwzC/jLZG30Y4cbZD4IPyo/GW1/Jbv8ATj9lY3iZlpm+S0x1NLZK9bZaACdJAIxjboRSyqMrrE2j0dXp2mnCMsdnoh8pbRH8Fu/04/ZWg4V4mTxCqQERVMcgJzqWFZznuHhXjVeh+SX1rn7G/wC9WdVspSSZp1uhpqpc4rk9Erldoq2cI5ijFdoqMA5XaKKkBRRRQBRRRQBRRRQHDXknliP+m4I/9r/eNetmvKPK5HeevcJTTLrgEXGUIKvtHuqzpXi1Gu3+J59V22wDLUXHnBHioOFvHtPYlI+0o9gHvxUPmcr/AHSR/Qq/ZVy2w5rsphpVulSkpJLbCUqSFK6kE42GeuMe2upKXy8MqpeRmeGofnIjTLp9GyFYAamsLwPDXsD7dh3V6D5PbZMszMm3ypMN9AXzUBhzUpGdtx3HGfjWYcu3E9/S5AkwmGYqFaJLnISUoB7is4z7DT/h9+FYi1bLNEckOPbkJ3UtWBlbi8aUgDsGa5985OOJMsQik8o3NQTIyJcZ2O6paUOoKVFtZSrB7iNxUufRBPdmsreeM0W64riN22TJDfruI2APcNt6ot7eWWYVyseIoyXlEhQoV1jpikpWWEpW2EnACRpSR44GMeFZPc9etOuJ5r96vDs1MOQ2gpSlCFNnIAHgO/J99KvNpH+wd/o1fsrn2fNPKPU6Re3TGMnyRV6F5Jf/AFM9/L/vVgfNpHYw9n/41fsr0LyUtONC5cxtaMlvGpJGfWqaE96NXqUovTvD/uT0CiiiugeYCiiigCiiigCiiigCiiigCiiigClNxuaocsthP1aYynPUUSpWdgMeAVn3U2rO8Sz24UuMhyXcGOagkCKGyCAtKSSFAkka07DJx0G1AfTXEKxrQ7CfWpK3MFtOElKfb27gY789xqxHurr89MXzRxHpL1qVuAEgdv8AxHHuPeKVLmR2w8t+/wBzabadLWspTgkZz/FdAUqGf5ue6pFPxkNhxXENz0FWkEISckL0EbN/nAigGNxnvtWmU+mKpl1twttJdAUFekEhex6HOd/fiqse/NN4iqS6+60pDSnEj1lK9/Z2+O3sjbXHdb5iOIbipGttvVpR6zgSU/xfaFA929QxhC5pDF+npdfUnBDSRzNWdJH1e4JCt+mc99AWUX5wNalxlrOCr0EkYBPo5HfhSM/83dTVL73MjtLiLJcaK3HARpbUMeicnO+T8KURuXLdLce/3RawhLmNCR6JGRuW8bjxqlGucZ6MiQ7e7tHacUUoU4lo5wMn1UqxjxxQDNm7SUKddkxyqOXHA2W0Y0pSopyrJ7duwdfgDiBJ0q8wkFKkaxhOdgnUc/Lx38DULhYbWpK+I5wUmQmMd29nSAQknRsSCPj31xlTTq9Ld/uavRCyrQnSkFOrc8vA23wcUwCy5fCgrQYDyFo06sgK65yBjt2Pw8RVu1TlTXXyWFNJaIR6Q3Ksel7ht99KDIiANkcR3FfNQ242EJSrWledOMNnOdJ+FNLI42tT6W58qYUK0qU+jGkglJAISAdwc9elANaKKKAKKKKAKKKKAKKKKAKKKKAKKKKAKU3mxxLtIZekqeS4wghotq0lBKkq1Db1gUJwfb3miigIGbBDSoLUXHAl7znQvSUlZ1ZztuPSPwFfK7BEcbcQpx/SpwOAFQIQSvmEAEdNRJ3z3dKKKA6jh6IwNCHpPKBaXyy4CCWwgJztk7JGd++k0iCmLfoMBDzymy2A0tagVsBByAk43znfVnoKKKAfwrPHhTC+wt0FTKGikkEaUpAG+M/OoV8L29UOJFy8ExVqcbUFAK1n7RONyOyiigOI4cgArUrmqD6hz0KVkPH0t1bdfTO/gO4VV+h2Y09u2sPyUxH4eXm+ZnmFASgZJGd07Hv60UUBOeGIHIUwFvhpYSnRqGEp1qWAnbIwVnB6jbupha7c1b3pJZW4ec4pxQXj1lKKj0Geqj1oooBlRRRQBRRRQBRRRQBRRRQBRRRQH//Z">
            <a:hlinkClick r:id="rId2"/>
          </p:cNvPr>
          <p:cNvSpPr>
            <a:spLocks noChangeAspect="1" noChangeArrowheads="1"/>
          </p:cNvSpPr>
          <p:nvPr userDrawn="1"/>
        </p:nvSpPr>
        <p:spPr bwMode="auto">
          <a:xfrm>
            <a:off x="155575" y="-890588"/>
            <a:ext cx="1800225" cy="18669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afrandefrance.fr/safran/photo2006/LogoDelegationRecherche.jpg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4775" y="0"/>
            <a:ext cx="4572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Baccalauréat professionnel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Transport</a:t>
            </a:r>
          </a:p>
        </p:txBody>
      </p:sp>
      <p:pic>
        <p:nvPicPr>
          <p:cNvPr id="10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563" y="6327775"/>
            <a:ext cx="6746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 17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8575"/>
            <a:ext cx="1857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Afficher l'image en taille réelle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04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63" y="0"/>
            <a:ext cx="17859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504825" y="1614488"/>
            <a:ext cx="8462963" cy="804862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round/>
            <a:headEnd/>
            <a:tailEnd/>
          </a:ln>
          <a:scene3d>
            <a:camera prst="legacyObliqueTopRight"/>
            <a:lightRig rig="legacyFlat3" dir="r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lIns="90000" tIns="48960" rIns="90000" bIns="45000">
            <a:flatTx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b="1">
                <a:solidFill>
                  <a:srgbClr val="FFD320"/>
                </a:solidFill>
                <a:latin typeface="Calibri" charset="0"/>
              </a:rPr>
              <a:t>GC2 </a:t>
            </a:r>
          </a:p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FFD320"/>
                </a:solidFill>
                <a:latin typeface="Calibri" charset="0"/>
              </a:rPr>
              <a:t>L’exécution d’une opération de transport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4214813" y="2879725"/>
            <a:ext cx="1725612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4679950" y="2700338"/>
            <a:ext cx="3959225" cy="3419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round/>
            <a:headEnd/>
            <a:tailEnd/>
          </a:ln>
          <a:scene3d>
            <a:camera prst="legacyObliqueTopRight"/>
            <a:lightRig rig="legacyFlat3" dir="r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endParaRPr lang="fr-FR">
              <a:latin typeface="Calibri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79388" y="2700338"/>
            <a:ext cx="4140200" cy="34194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round/>
            <a:headEnd/>
            <a:tailEnd/>
          </a:ln>
          <a:scene3d>
            <a:camera prst="legacyObliqueTopRight"/>
            <a:lightRig rig="legacyFlat3" dir="r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endParaRPr lang="fr-FR">
              <a:latin typeface="Calibri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419475"/>
            <a:ext cx="107950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219700" y="2776538"/>
            <a:ext cx="642938" cy="642937"/>
          </a:xfrm>
          <a:prstGeom prst="downArrow">
            <a:avLst>
              <a:gd name="adj1" fmla="val 100000"/>
              <a:gd name="adj2" fmla="val 100000"/>
            </a:avLst>
          </a:prstGeom>
          <a:solidFill>
            <a:srgbClr val="FFD32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7816850" y="5400675"/>
            <a:ext cx="642938" cy="642938"/>
          </a:xfrm>
          <a:prstGeom prst="downArrow">
            <a:avLst>
              <a:gd name="adj1" fmla="val 100000"/>
              <a:gd name="adj2" fmla="val 100000"/>
            </a:avLst>
          </a:prstGeom>
          <a:solidFill>
            <a:srgbClr val="FFD32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7250" y="4319588"/>
            <a:ext cx="922338" cy="1489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60363" y="2879725"/>
            <a:ext cx="1260475" cy="1243013"/>
          </a:xfrm>
          <a:prstGeom prst="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lIns="90000" tIns="52560" rIns="90000" bIns="45000" anchor="ctr" anchorCtr="1"/>
          <a:lstStyle/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6" charset="0"/>
              </a:rPr>
              <a:t>Expéditeur:</a:t>
            </a:r>
          </a:p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6" charset="0"/>
              </a:rPr>
              <a:t>Destinataire :</a:t>
            </a:r>
          </a:p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6" charset="0"/>
              </a:rPr>
              <a:t>Nature de la </a:t>
            </a:r>
          </a:p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200">
                <a:solidFill>
                  <a:srgbClr val="000000"/>
                </a:solidFill>
                <a:latin typeface="Times New Roman" pitchFamily="16" charset="0"/>
              </a:rPr>
              <a:t>marchandise :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39863" y="3779838"/>
            <a:ext cx="1800225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51575" y="4141788"/>
            <a:ext cx="1308100" cy="179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6150" grpId="0" animBg="1"/>
      <p:bldP spid="61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"/>
          <p:cNvSpPr>
            <a:spLocks noChangeArrowheads="1"/>
          </p:cNvSpPr>
          <p:nvPr/>
        </p:nvSpPr>
        <p:spPr bwMode="auto">
          <a:xfrm>
            <a:off x="539750" y="1619250"/>
            <a:ext cx="8099425" cy="126047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G2S6 - La réception des marchandises</a:t>
            </a:r>
          </a:p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G2S7 - La préparation de commande</a:t>
            </a:r>
          </a:p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G2S8 - L’expédition des marchandises</a:t>
            </a:r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539750" y="3775075"/>
            <a:ext cx="8099425" cy="25257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Les documents nécessaires,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les contrôles,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la manipulation des marchandises,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les pictogrammes,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les matériels de manutention,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l'emballage,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la pallétisation, 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. l'étiquetage.</a:t>
            </a:r>
          </a:p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000" b="1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3214688"/>
            <a:ext cx="900112" cy="161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4000500"/>
            <a:ext cx="900112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5219700"/>
            <a:ext cx="161925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4929188"/>
            <a:ext cx="1179512" cy="11811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297" name="Image 1" descr="3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3500" y="3214688"/>
            <a:ext cx="1609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9388" y="2408238"/>
            <a:ext cx="3240087" cy="650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54000" rIns="90000" bIns="45000"/>
          <a:lstStyle/>
          <a:p>
            <a:pPr algn="ctr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G2C1‐ Réaliser l’opération de transport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79388" y="3155950"/>
            <a:ext cx="6935787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54000" rIns="90000" bIns="45000"/>
          <a:lstStyle/>
          <a:p>
            <a:pPr algn="ctr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b="1" i="1" dirty="0">
              <a:latin typeface="Calibri" charset="0"/>
            </a:endParaRP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latin typeface="Calibri" charset="0"/>
              </a:rPr>
              <a:t>G2C1.1 - </a:t>
            </a:r>
            <a:r>
              <a:rPr lang="fr-FR" b="1" dirty="0">
                <a:latin typeface="Calibri" charset="0"/>
              </a:rPr>
              <a:t>Ouvrir et renseigner le dossier  transport</a:t>
            </a: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latin typeface="Calibri" charset="0"/>
              </a:rPr>
              <a:t>G2C1.2 ‐ </a:t>
            </a:r>
            <a:r>
              <a:rPr lang="fr-FR" b="1" dirty="0">
                <a:latin typeface="Calibri" charset="0"/>
              </a:rPr>
              <a:t>Préparer les documents de transport</a:t>
            </a: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latin typeface="Calibri" charset="0"/>
              </a:rPr>
              <a:t>G2C1.3 ‐ </a:t>
            </a:r>
            <a:r>
              <a:rPr lang="fr-FR" b="1" dirty="0">
                <a:latin typeface="Calibri" charset="0"/>
              </a:rPr>
              <a:t>Transmettre les instructions nécessaires à l’opération de </a:t>
            </a:r>
            <a:r>
              <a:rPr lang="fr-FR" b="1" dirty="0" smtClean="0">
                <a:latin typeface="Calibri" charset="0"/>
              </a:rPr>
              <a:t>      			transport</a:t>
            </a:r>
            <a:endParaRPr lang="fr-FR" b="1" dirty="0">
              <a:latin typeface="Calibri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619250" y="4859338"/>
            <a:ext cx="6119813" cy="1355743"/>
          </a:xfrm>
          <a:prstGeom prst="rect">
            <a:avLst/>
          </a:prstGeom>
          <a:solidFill>
            <a:srgbClr val="AB8565"/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66240" rIns="90000" bIns="45000"/>
          <a:lstStyle/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b="1" i="1" dirty="0">
              <a:latin typeface="Calibri" charset="0"/>
            </a:endParaRP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latin typeface="Calibri" charset="0"/>
              </a:rPr>
              <a:t>G2C1.CP1 - Être </a:t>
            </a:r>
            <a:r>
              <a:rPr lang="fr-FR" b="1" dirty="0">
                <a:latin typeface="Calibri" charset="0"/>
              </a:rPr>
              <a:t>vigilant dans le traitement des différentes </a:t>
            </a:r>
            <a:r>
              <a:rPr lang="fr-FR" b="1" dirty="0" smtClean="0">
                <a:latin typeface="Calibri" charset="0"/>
              </a:rPr>
              <a:t>			    étapes </a:t>
            </a:r>
            <a:r>
              <a:rPr lang="fr-FR" b="1" dirty="0" smtClean="0">
                <a:latin typeface="Calibri" charset="0"/>
              </a:rPr>
              <a:t>du dossier</a:t>
            </a:r>
            <a:endParaRPr lang="fr-FR" b="1" dirty="0">
              <a:latin typeface="Calibri" charset="0"/>
            </a:endParaRP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latin typeface="Calibri" charset="0"/>
              </a:rPr>
              <a:t>G2C1.CP2  </a:t>
            </a:r>
            <a:r>
              <a:rPr lang="fr-FR" b="1" dirty="0" smtClean="0">
                <a:latin typeface="Calibri" charset="0"/>
              </a:rPr>
              <a:t>- Être </a:t>
            </a:r>
            <a:r>
              <a:rPr lang="fr-FR" b="1" dirty="0">
                <a:latin typeface="Calibri" charset="0"/>
              </a:rPr>
              <a:t>réactif face aux imprévus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180975" y="1800225"/>
            <a:ext cx="2519363" cy="360363"/>
          </a:xfrm>
          <a:prstGeom prst="flowChartProcess">
            <a:avLst/>
          </a:prstGeom>
          <a:solidFill>
            <a:srgbClr val="CC9966">
              <a:alpha val="44706"/>
            </a:srgbClr>
          </a:solidFill>
          <a:ln w="9360">
            <a:solidFill>
              <a:srgbClr val="7154B8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Compétences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2700338" y="1800225"/>
            <a:ext cx="3959225" cy="360363"/>
          </a:xfrm>
          <a:prstGeom prst="flowChartProcess">
            <a:avLst/>
          </a:prstGeom>
          <a:solidFill>
            <a:srgbClr val="996633">
              <a:alpha val="6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>
                <a:solidFill>
                  <a:srgbClr val="000000"/>
                </a:solidFill>
                <a:latin typeface="Calibri" charset="0"/>
              </a:rPr>
              <a:t>Comportements professionnels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661150" y="1800225"/>
            <a:ext cx="2233613" cy="360363"/>
          </a:xfrm>
          <a:prstGeom prst="flowChartProcess">
            <a:avLst/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>
                <a:solidFill>
                  <a:srgbClr val="000000"/>
                </a:solidFill>
                <a:latin typeface="Calibri" charset="0"/>
              </a:rPr>
              <a:t>Savoirs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63513" y="2454275"/>
            <a:ext cx="3060700" cy="6429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54000" rIns="90000" bIns="45000"/>
          <a:lstStyle/>
          <a:p>
            <a:pPr algn="ctr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G2C2 - Traiter les flux de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	     	   marchandises</a:t>
            </a:r>
            <a:endParaRPr lang="fr-FR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9388" y="3419475"/>
            <a:ext cx="4859337" cy="1079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54000" rIns="90000" bIns="45000"/>
          <a:lstStyle/>
          <a:p>
            <a:pPr algn="ctr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b="1" i="1" dirty="0">
              <a:latin typeface="Calibri" charset="0"/>
            </a:endParaRP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latin typeface="Calibri" charset="0"/>
              </a:rPr>
              <a:t>G2C2.1 - Traiter les flux entrants</a:t>
            </a: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latin typeface="Calibri" charset="0"/>
              </a:rPr>
              <a:t>G2C2.2 - Traiter les flux sortants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60588" y="4679950"/>
            <a:ext cx="5184775" cy="1439863"/>
          </a:xfrm>
          <a:prstGeom prst="rect">
            <a:avLst/>
          </a:prstGeom>
          <a:solidFill>
            <a:srgbClr val="AB8565"/>
          </a:solidFill>
          <a:ln w="25560">
            <a:solidFill>
              <a:srgbClr val="663300"/>
            </a:solidFill>
            <a:round/>
            <a:headEnd/>
            <a:tailEnd/>
          </a:ln>
        </p:spPr>
        <p:txBody>
          <a:bodyPr lIns="90000" tIns="66240" rIns="90000" bIns="45000"/>
          <a:lstStyle/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b="1" i="1" dirty="0">
              <a:latin typeface="Calibri" charset="0"/>
            </a:endParaRP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latin typeface="Calibri" charset="0"/>
              </a:rPr>
              <a:t>G2C2.CP1 -  Appliquer les procédures en vigueur</a:t>
            </a:r>
          </a:p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latin typeface="Calibri" charset="0"/>
              </a:rPr>
              <a:t>G2C2.CP2 - Utiliser les matériels de manutention en </a:t>
            </a:r>
            <a:r>
              <a:rPr lang="fr-FR" b="1" dirty="0" smtClean="0">
                <a:latin typeface="Calibri" charset="0"/>
              </a:rPr>
              <a:t>			     sécurité</a:t>
            </a:r>
            <a:endParaRPr lang="fr-FR" b="1" dirty="0">
              <a:latin typeface="Calibri" charset="0"/>
            </a:endParaRPr>
          </a:p>
          <a:p>
            <a:pPr algn="ctr"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b="1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80975" y="1800225"/>
            <a:ext cx="2519363" cy="36036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7154B8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Compétences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659563" y="1800225"/>
            <a:ext cx="2233612" cy="360363"/>
          </a:xfrm>
          <a:prstGeom prst="flowChartProcess">
            <a:avLst/>
          </a:prstGeom>
          <a:solidFill>
            <a:srgbClr val="99663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>
                <a:solidFill>
                  <a:srgbClr val="000000"/>
                </a:solidFill>
                <a:latin typeface="Calibri" charset="0"/>
              </a:rPr>
              <a:t>Savoirs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00338" y="1800225"/>
            <a:ext cx="3959225" cy="360363"/>
          </a:xfrm>
          <a:prstGeom prst="flowChartProcess">
            <a:avLst/>
          </a:prstGeom>
          <a:solidFill>
            <a:srgbClr val="996633">
              <a:alpha val="6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>
                <a:solidFill>
                  <a:srgbClr val="000000"/>
                </a:solidFill>
                <a:latin typeface="Calibri" charset="0"/>
              </a:rPr>
              <a:t>Comportements professionnels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65088" y="1800225"/>
            <a:ext cx="8999537" cy="539750"/>
          </a:xfrm>
          <a:prstGeom prst="flowChartProcess">
            <a:avLst/>
          </a:prstGeom>
          <a:solidFill>
            <a:srgbClr val="996633">
              <a:alpha val="5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Savoirs G2 - L’exécution d’une opération de transport</a:t>
            </a: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179388" y="2519363"/>
            <a:ext cx="4319587" cy="72072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G2S1 - Utilisation des progiciels transport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		    et </a:t>
            </a:r>
            <a:r>
              <a:rPr lang="fr-FR" b="1" dirty="0">
                <a:solidFill>
                  <a:srgbClr val="000000"/>
                </a:solidFill>
                <a:latin typeface="Calibri" charset="0"/>
              </a:rPr>
              <a:t>de logistique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179388" y="3600450"/>
            <a:ext cx="4319587" cy="72072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G2S2 - Les documents liés au transport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643438" y="2519363"/>
            <a:ext cx="4356100" cy="900112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G2S5 - Les règles d’utilisation et de  circulation des  matériels de manutention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679950" y="3600450"/>
            <a:ext cx="4319588" cy="72072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G2S6 - La réception 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des  marchandises</a:t>
            </a:r>
            <a:endParaRPr lang="fr-FR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179388" y="4500563"/>
            <a:ext cx="4319587" cy="900112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G2S3 - Les espaces logistiques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679950" y="4500563"/>
            <a:ext cx="4319588" cy="900112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G2S7 - La préparation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de  </a:t>
            </a:r>
            <a:r>
              <a:rPr lang="fr-FR" b="1" dirty="0">
                <a:solidFill>
                  <a:srgbClr val="000000"/>
                </a:solidFill>
                <a:latin typeface="Calibri" charset="0"/>
              </a:rPr>
              <a:t>commande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79388" y="5580063"/>
            <a:ext cx="4319587" cy="72072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G2S4 - Les règles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et  les </a:t>
            </a:r>
            <a:r>
              <a:rPr lang="fr-FR" b="1" dirty="0">
                <a:solidFill>
                  <a:srgbClr val="000000"/>
                </a:solidFill>
                <a:latin typeface="Calibri" charset="0"/>
              </a:rPr>
              <a:t>procédures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679950" y="5580063"/>
            <a:ext cx="4319588" cy="720725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>
                <a:solidFill>
                  <a:srgbClr val="000000"/>
                </a:solidFill>
                <a:latin typeface="Calibri" charset="0"/>
              </a:rPr>
              <a:t>G2S8 - L’expédition  </a:t>
            </a:r>
            <a:r>
              <a:rPr lang="fr-FR" b="1" dirty="0" smtClean="0">
                <a:solidFill>
                  <a:srgbClr val="000000"/>
                </a:solidFill>
                <a:latin typeface="Calibri" charset="0"/>
              </a:rPr>
              <a:t>des marchandises</a:t>
            </a:r>
            <a:endParaRPr lang="fr-FR" b="1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3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3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3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3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1"/>
          <p:cNvSpPr>
            <a:spLocks noChangeArrowheads="1"/>
          </p:cNvSpPr>
          <p:nvPr/>
        </p:nvSpPr>
        <p:spPr bwMode="auto">
          <a:xfrm>
            <a:off x="714375" y="3357563"/>
            <a:ext cx="7199313" cy="2339975"/>
          </a:xfrm>
          <a:prstGeom prst="flowChartProcess">
            <a:avLst/>
          </a:prstGeom>
          <a:solidFill>
            <a:srgbClr val="996633">
              <a:alpha val="3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L’utilisation d’un EDI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L’utilisation d’un progiciel d’exploitation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L’utilisation d’un progiciel de tenue physique et  administrative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    	  des </a:t>
            </a: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stocks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charset="0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720725" y="1800225"/>
            <a:ext cx="8099425" cy="9001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200" b="1">
                <a:solidFill>
                  <a:srgbClr val="000000"/>
                </a:solidFill>
                <a:latin typeface="Calibri" charset="0"/>
              </a:rPr>
              <a:t>G2S1 - Utilisation des progiciels transport et de logistique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3357563"/>
            <a:ext cx="1390650" cy="6746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5715000"/>
            <a:ext cx="1238250" cy="6651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176" name="Image 6" descr="18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3286125"/>
            <a:ext cx="18764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1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1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720725" y="1800225"/>
            <a:ext cx="8099425" cy="9001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G2S2 - Les documents liés au transport</a:t>
            </a: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720725" y="3419475"/>
            <a:ext cx="8099425" cy="2339975"/>
          </a:xfrm>
          <a:prstGeom prst="flowChartProcess">
            <a:avLst/>
          </a:prstGeom>
          <a:solidFill>
            <a:srgbClr val="996633">
              <a:alpha val="3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Les documents matérialisant le contrat de transport dans les différents                   	  modes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Les documents d’accompagnement de la marchandise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4938" y="4754563"/>
            <a:ext cx="1285875" cy="10048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9450" y="4743450"/>
            <a:ext cx="1260475" cy="1016000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720725" y="1800225"/>
            <a:ext cx="8099425" cy="9001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G2S3 - Les espaces logistiques</a:t>
            </a:r>
          </a:p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720725" y="3419475"/>
            <a:ext cx="8099425" cy="2700338"/>
          </a:xfrm>
          <a:prstGeom prst="flowChartProcess">
            <a:avLst/>
          </a:prstGeom>
          <a:solidFill>
            <a:srgbClr val="996633">
              <a:alpha val="3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La chaîne logistique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Les équipements de sécurité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La localisation des zones de sécurité</a:t>
            </a: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>
                <a:solidFill>
                  <a:srgbClr val="000000"/>
                </a:solidFill>
                <a:latin typeface="Calibri" charset="0"/>
              </a:rPr>
              <a:t> L’organisation des zones de réception et/ou d’expédition </a:t>
            </a:r>
          </a:p>
        </p:txBody>
      </p:sp>
      <p:pic>
        <p:nvPicPr>
          <p:cNvPr id="9222" name="Imag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3214688"/>
            <a:ext cx="2851150" cy="2176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 noChangeArrowheads="1"/>
          </p:cNvSpPr>
          <p:nvPr/>
        </p:nvSpPr>
        <p:spPr bwMode="auto">
          <a:xfrm>
            <a:off x="720725" y="1800225"/>
            <a:ext cx="8099425" cy="9001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G2S4 - Les règles et les procédures</a:t>
            </a:r>
          </a:p>
          <a:p>
            <a:pPr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720725" y="3060700"/>
            <a:ext cx="8099425" cy="3240088"/>
          </a:xfrm>
          <a:prstGeom prst="flowChartProcess">
            <a:avLst/>
          </a:prstGeom>
          <a:solidFill>
            <a:srgbClr val="996633">
              <a:alpha val="3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Les consignes de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travail </a:t>
            </a:r>
            <a:endParaRPr lang="fr-FR" sz="2000" b="1" dirty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les fiches de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procédures </a:t>
            </a:r>
            <a:endParaRPr lang="fr-FR" sz="2000" b="1" dirty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les protocoles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de sécurité </a:t>
            </a:r>
            <a:endParaRPr lang="fr-FR" sz="2000" b="1" dirty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les normes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qualité</a:t>
            </a:r>
            <a:endParaRPr lang="fr-FR" sz="2000" b="1" dirty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8000"/>
              </a:lnSpc>
              <a:spcBef>
                <a:spcPts val="3125"/>
              </a:spcBef>
              <a:buSzPct val="45000"/>
              <a:buFont typeface="Symbol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 les règles d’hygiène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9313" y="5040313"/>
            <a:ext cx="1517650" cy="884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9675" y="3205163"/>
            <a:ext cx="1143000" cy="935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 noChangeArrowheads="1"/>
          </p:cNvSpPr>
          <p:nvPr/>
        </p:nvSpPr>
        <p:spPr bwMode="auto">
          <a:xfrm>
            <a:off x="514350" y="1800225"/>
            <a:ext cx="8099425" cy="900113"/>
          </a:xfrm>
          <a:prstGeom prst="flowChartProcess">
            <a:avLst/>
          </a:prstGeom>
          <a:solidFill>
            <a:srgbClr val="996633">
              <a:alpha val="45097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>
                <a:solidFill>
                  <a:srgbClr val="000000"/>
                </a:solidFill>
                <a:latin typeface="Calibri" charset="0"/>
              </a:rPr>
              <a:t>G2S5 - Les règles d’utilisation et de circulation des matériels de manutention</a:t>
            </a:r>
          </a:p>
          <a:p>
            <a:pPr algn="ctr">
              <a:lnSpc>
                <a:spcPct val="9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381000" y="2879725"/>
            <a:ext cx="8439150" cy="3419475"/>
          </a:xfrm>
          <a:prstGeom prst="flowChartProcess">
            <a:avLst/>
          </a:prstGeom>
          <a:solidFill>
            <a:srgbClr val="996633">
              <a:alpha val="34901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La règlementation en matière de conduite en sécurité des chariots          	                    	  automoteurs à conducteur porté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Les instances et organismes de prévention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Les principaux facteurs d’accidents avec les chariots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Les principaux types de chariots automoteurs à conducteur porté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La technologie des chariots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Les opérations de maintenance</a:t>
            </a:r>
          </a:p>
          <a:p>
            <a:pPr>
              <a:lnSpc>
                <a:spcPct val="98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b="1" dirty="0">
                <a:solidFill>
                  <a:srgbClr val="000000"/>
                </a:solidFill>
                <a:latin typeface="Calibri" charset="0"/>
              </a:rPr>
              <a:t>. La conduite en sécurité d’un chariot transpalettes à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conducteur </a:t>
            </a:r>
            <a:r>
              <a:rPr lang="fr-FR" sz="2000" b="1" dirty="0" smtClean="0">
                <a:solidFill>
                  <a:srgbClr val="000000"/>
                </a:solidFill>
                <a:latin typeface="Calibri" charset="0"/>
              </a:rPr>
              <a:t>porté </a:t>
            </a:r>
            <a:endParaRPr lang="fr-FR" sz="2000" b="1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3000375"/>
            <a:ext cx="1116013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269" name="Image 4" descr="C:\Users\Ombeline\Desktop\plateforme.jpg"/>
          <p:cNvPicPr>
            <a:picLocks noChangeAspect="1" noChangeArrowheads="1"/>
          </p:cNvPicPr>
          <p:nvPr/>
        </p:nvPicPr>
        <p:blipFill>
          <a:blip r:embed="rId4" cstate="print"/>
          <a:srcRect t="9746"/>
          <a:stretch>
            <a:fillRect/>
          </a:stretch>
        </p:blipFill>
        <p:spPr bwMode="auto">
          <a:xfrm>
            <a:off x="6500812" y="5349875"/>
            <a:ext cx="2357467" cy="15297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1"/>
                            </p:stCondLst>
                            <p:childTnLst>
                              <p:par>
                                <p:cTn id="12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Affichage à l'écran (4:3)</PresentationFormat>
  <Paragraphs>84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Régis BUCQUET</dc:creator>
  <cp:lastModifiedBy>dibe</cp:lastModifiedBy>
  <cp:revision>52</cp:revision>
  <dcterms:created xsi:type="dcterms:W3CDTF">2010-03-09T21:38:14Z</dcterms:created>
  <dcterms:modified xsi:type="dcterms:W3CDTF">2010-04-03T15:15:45Z</dcterms:modified>
</cp:coreProperties>
</file>