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8" r:id="rId2"/>
    <p:sldId id="259" r:id="rId3"/>
    <p:sldId id="260" r:id="rId4"/>
    <p:sldId id="261" r:id="rId5"/>
    <p:sldId id="262" r:id="rId6"/>
    <p:sldId id="268" r:id="rId7"/>
    <p:sldId id="263" r:id="rId8"/>
    <p:sldId id="264" r:id="rId9"/>
    <p:sldId id="265" r:id="rId10"/>
    <p:sldId id="266" r:id="rId11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8565"/>
    <a:srgbClr val="9A7454"/>
    <a:srgbClr val="CC9966"/>
    <a:srgbClr val="FEF1E6"/>
    <a:srgbClr val="DF9207"/>
    <a:srgbClr val="FABD8A"/>
    <a:srgbClr val="CB2105"/>
    <a:srgbClr val="CC0000"/>
    <a:srgbClr val="E779DF"/>
    <a:srgbClr val="D6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4" d="100"/>
          <a:sy n="44" d="100"/>
        </p:scale>
        <p:origin x="-2322" y="-13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6056126-9309-48E2-8AB4-1C8C530C8D79}" type="datetimeFigureOut">
              <a:rPr lang="fr-FR"/>
              <a:pPr>
                <a:defRPr/>
              </a:pPr>
              <a:t>03/04/2010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noProof="0" smtClean="0"/>
              <a:t>Cliquez pour modifier les styles du texte du masque</a:t>
            </a:r>
          </a:p>
          <a:p>
            <a:pPr lvl="1"/>
            <a:r>
              <a:rPr lang="fr-FR" noProof="0" smtClean="0"/>
              <a:t>Deuxième niveau</a:t>
            </a:r>
          </a:p>
          <a:p>
            <a:pPr lvl="2"/>
            <a:r>
              <a:rPr lang="fr-FR" noProof="0" smtClean="0"/>
              <a:t>Troisième niveau</a:t>
            </a:r>
          </a:p>
          <a:p>
            <a:pPr lvl="3"/>
            <a:r>
              <a:rPr lang="fr-FR" noProof="0" smtClean="0"/>
              <a:t>Quatrième niveau</a:t>
            </a:r>
          </a:p>
          <a:p>
            <a:pPr lvl="4"/>
            <a:r>
              <a:rPr lang="fr-FR" noProof="0" smtClean="0"/>
              <a:t>Cinquième niveau</a:t>
            </a:r>
            <a:endParaRPr lang="fr-FR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163554-713F-4A76-83CA-E913B349B802}" type="slidenum">
              <a:rPr lang="fr-FR"/>
              <a:pPr>
                <a:defRPr/>
              </a:pPr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2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839264-0D52-49F7-B241-7263D5C09AA5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fr-FR" smtClean="0"/>
          </a:p>
        </p:txBody>
      </p:sp>
      <p:sp>
        <p:nvSpPr>
          <p:cNvPr id="143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38850" cy="480218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2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747584-8307-4BED-BD66-101C2232C2CA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fr-FR" smtClean="0"/>
          </a:p>
        </p:txBody>
      </p:sp>
      <p:sp>
        <p:nvSpPr>
          <p:cNvPr id="23555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38850" cy="480218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2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7678728-E69A-44EC-9125-979693A4866F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fr-FR" smtClean="0"/>
          </a:p>
        </p:txBody>
      </p:sp>
      <p:sp>
        <p:nvSpPr>
          <p:cNvPr id="1536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38850" cy="480218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2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6ED8B95-25BB-47EF-A57C-263209F58CB2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fr-FR" smtClean="0"/>
          </a:p>
        </p:txBody>
      </p:sp>
      <p:sp>
        <p:nvSpPr>
          <p:cNvPr id="1638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6488" y="812800"/>
            <a:ext cx="5341937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38850" cy="480218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2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CAE08DE-A77F-4ACF-B95C-6CE389780712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fr-FR" smtClean="0"/>
          </a:p>
        </p:txBody>
      </p:sp>
      <p:sp>
        <p:nvSpPr>
          <p:cNvPr id="1741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6488" y="812800"/>
            <a:ext cx="5341937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38850" cy="480218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2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403D0E5-6CA8-4FC3-AAC3-23744C446C0C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fr-FR" smtClean="0"/>
          </a:p>
        </p:txBody>
      </p:sp>
      <p:sp>
        <p:nvSpPr>
          <p:cNvPr id="20481" name="Text Box 1"/>
          <p:cNvSpPr txBox="1">
            <a:spLocks noChangeArrowheads="1"/>
          </p:cNvSpPr>
          <p:nvPr/>
        </p:nvSpPr>
        <p:spPr bwMode="auto">
          <a:xfrm>
            <a:off x="0" y="0"/>
            <a:ext cx="1588" cy="1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9680" rIns="90000" bIns="45000" anchor="b"/>
          <a:lstStyle/>
          <a:p>
            <a:pPr fontAlgn="auto">
              <a:lnSpc>
                <a:spcPct val="98000"/>
              </a:lnSpc>
              <a:spcBef>
                <a:spcPts val="0"/>
              </a:spcBef>
              <a:spcAft>
                <a:spcPts val="0"/>
              </a:spcAft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fld id="{84D0200E-504C-4472-879F-2184F648C52D}" type="slidenum">
              <a:rPr lang="fr-FR">
                <a:solidFill>
                  <a:srgbClr val="000000"/>
                </a:solidFill>
                <a:latin typeface="+mn-lt" charset="0"/>
              </a:rPr>
              <a:pPr fontAlgn="auto">
                <a:lnSpc>
                  <a:spcPct val="98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5</a:t>
            </a:fld>
            <a:fld id="{FBE2DC64-C268-456B-8F71-399819C8FEF0}" type="slidenum">
              <a:rPr lang="fr-FR">
                <a:solidFill>
                  <a:srgbClr val="000000"/>
                </a:solidFill>
                <a:latin typeface="+mn-lt" charset="0"/>
              </a:rPr>
              <a:pPr fontAlgn="auto">
                <a:lnSpc>
                  <a:spcPct val="98000"/>
                </a:lnSpc>
                <a:spcBef>
                  <a:spcPts val="0"/>
                </a:spcBef>
                <a:spcAft>
                  <a:spcPts val="0"/>
                </a:spcAft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/>
              </a:pPr>
              <a:t>5</a:t>
            </a:fld>
            <a:endParaRPr lang="fr-FR">
              <a:solidFill>
                <a:srgbClr val="000000"/>
              </a:solidFill>
              <a:latin typeface="+mn-lt" charset="0"/>
            </a:endParaRPr>
          </a:p>
        </p:txBody>
      </p:sp>
      <p:sp>
        <p:nvSpPr>
          <p:cNvPr id="184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38850" cy="480218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2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FB42361-C40A-44AE-A56A-64CE037B95F9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fr-FR" smtClean="0"/>
          </a:p>
        </p:txBody>
      </p:sp>
      <p:sp>
        <p:nvSpPr>
          <p:cNvPr id="19459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6488" y="812800"/>
            <a:ext cx="5341937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0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38850" cy="480218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2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ECF6208-B766-4B07-84E2-6387340B79BE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fr-FR" smtClean="0"/>
          </a:p>
        </p:txBody>
      </p:sp>
      <p:sp>
        <p:nvSpPr>
          <p:cNvPr id="20483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6488" y="812800"/>
            <a:ext cx="5341937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484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38850" cy="480218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2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94B36-06F2-4E3F-8487-DDA5A5BEBC84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fr-FR" smtClean="0"/>
          </a:p>
        </p:txBody>
      </p:sp>
      <p:sp>
        <p:nvSpPr>
          <p:cNvPr id="21507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6488" y="812800"/>
            <a:ext cx="5341937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8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38850" cy="480218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2"/>
          <p:cNvSpPr>
            <a:spLocks noGrp="1" noChangeArrowheads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A377A6-A19E-4F40-98D5-12426F93A937}" type="slidenum">
              <a:rPr lang="fr-FR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fr-FR" smtClean="0"/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06488" y="812800"/>
            <a:ext cx="5341937" cy="40052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38850" cy="4802187"/>
          </a:xfrm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F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oogle.fr/imgres?imgurl=http://media.bestofmicro.com/Logo-du-Ministere-de-l-education-Nationale,6-U-1542-3.jpg&amp;imgrefurl=http://www.infos-du-net.com/image/logo_ministere_educ_natio,0101-1542-0----jpg-.html&amp;h=400&amp;w=386&amp;sz=27&amp;tbnid=pl157Oylaflb7M:&amp;tbnh=229&amp;tbnw=221&amp;prev=/images?q=logo+education+nationale&amp;hl=fr&amp;usg=__Z6uV-y6CKPhDTZYsWLM4GSNIHAs=&amp;ei=7cmWS_yRAY-C4Qb-h9XuCg&amp;sa=X&amp;oi=image_result&amp;resnum=1&amp;ct=image&amp;ved=0CAYQ9QEwA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2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3" name="AutoShape 24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4" name="AutoShape 26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5" name="AutoShape 28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  <p:sp>
        <p:nvSpPr>
          <p:cNvPr id="6" name="AutoShape 30" descr="data:image/jpg;base64,/9j/4AAQSkZJRgABAQAAAQABAAD/2wBDAAkGBwgHBgkIBwgKCgkLDRYPDQwMDRsUFRAWIB0iIiAdHx8kKDQsJCYxJx8fLT0tMTU3Ojo6Iys/RD84QzQ5Ojf/2wBDAQoKCg0MDRoPDxo3JR8lNzc3Nzc3Nzc3Nzc3Nzc3Nzc3Nzc3Nzc3Nzc3Nzc3Nzc3Nzc3Nzc3Nzc3Nzc3Nzc3Nzf/wAARCADEAL0DASIAAhEBAxEB/8QAGwAAAgMBAQEAAAAAAAAAAAAAAAUDBAYBBwL/xABPEAABAwMCAwMIBAgKCAcAAAABAgMEAAUREiEGEzFBUWEHFCIycYGRoRUjQrEWFzRSksHR8DVDVWKTorLC0uElJlNUcoKUszNERWRzdfH/xAAaAQEAAgMBAAAAAAAAAAAAAAAAAQQCAwUG/8QAKxEAAgIBBAECBQQDAAAAAAAAAAECAxEEEiExUQUTFCIzQWEVIzLwcZGh/9oADAMBAAIRAxEAPwD3GiiigCkHEt3mW6Tb40COw67MWtI5y1JSNKdXYKf1nOJIkl+82J1hhbjbLzpdUkZCAWyBn31lDGeSJdFThjiabdpkZqXEYablxVSGlNOKUQEq0kKBH3Vet0rm8U3eNoWAy0wcl1RB1A9EnYe7rSTg+2TokyzKlRHWks2x1twqTjQsu5APjjenVtiSGuLbxKcZWlh9mOG3MbKIBz8Kzko5eP7yYrOBexxTNVekxnIkfzNVxXBStLiuYFBOrJBGMYplKlaOL7fF0r+siOr1B1QAwU9UdCfE7is+za54urSzDeCBxC5IKtO3LLZAX7M0+mRJC+MrbLSyox0Q321OAbJUSnAPtqWorrwFkhm364pvciHb7cmS1ELPnGFkOEL7UjpgDrmvjit6a1ebAm3qTzVvujluOKShfodFY+PQ70t4pt0qTeiYdneTKUtgtT2FkApCsrC8EAYGw65p5fIkh+/WF9ppS2o8hwuqH2AUEAn31itqwxyUuNXcrt0REUOSnS4pp3zhbXK0I1KIUjfJqwze/N+CW7yhpxzREDgQ65lSj3FWN9+2qnG1vXKmWuSYD86MwXQ81H9f0kgJ6EHGRvvUlygSHPJ+9CYt5YfVD0piNqK9BP2Qe2p+VxSHOWMnLnIhcNvXSew2XWWFPKbYUcEAZABI7qg4avcq5S5USdHaaejttOAsrUpKkuDI6gHIqa9Q35nCcuGwjMhyGW0oO3paelLuB4QjKlLTaHoCShpJcfUeY8oD0vRJOAD09tQlHa/JPOUayiijNazIK5Xy44ltClqOABk1SN2iAkFZ+VYSsjH+TMoxcui/XaX/AEtFP2/uqRme08QGtSs+FQrYN4TDhJctFyiuDrXa2GIUUUUAUUUUAV8qr6rP8W3N+A3ERFecQ9IdKEoZjh1xeASdOohIwN8mpSy8BvA+xR0/ypLCvMRnhZF3XJkSIqGeYp1xH1iu/KRjfO2KrcNXqTdbpdkPtOsNMKa5TLrYStIUjJzgnO+9TteG/BGUaPHZtXcHwpJD4mhzJERltt7VKdfbRlIxlr1s79O6uXbiiHa5pivMyVlCEOPONN6kspUcAqOe/uqNrzgZQ7xnrQdj41SudxMCMHkxJErKgnTHSFKGe3cjallwv4e4Nl3q2FTakxlrb5qN0qTnqPaKKLYyaDO2furuMjqKzsy8uJ4UNzcEiGsJTqKmEqWNwM6ScEHqN+hq/eLyzaWmFONPPOPuctlphGVrVjOACR2Cm1jKGeDjajG+aUt8QRHOH13tAcMVDSnFDSAoac5GM9dj21yx8QR7y6+01Hkx3WEoUpEhASSlYykjBIwaYYyhxXDRRmoJFd+k8iLgbE/uPnWMJyc7b+FaO9x5M53DaDoBxvnel7VlkqcSFDCSdyAa4mrVltmEjo6dwhDLZBbYKpjoCQdIO/jWyhRERUaUAau01yDERFbSlKQDjfFWqv6XTKqOX2VbrnN4+x2iiirhoCiiigCiiigCsbx9hEuxvOSlQ2kSXAuUADysoO+4I36bitlUT/Kxh7RpP52MVlF4eSGsoxcxhhPkrkNQeepjzNRRz0aXCNWckCrPBsliZe78/FdQ60oxtK0HIOGgDWswgo7NPyr4a5WDyQgf8NZb8prBG1ZPOOGH2Xb3Z4zTiFPMy7ip1A6oCicZHZmm865RbNxpPkTteH4LCWUJTlTytZGEjtIzWjt8+LNlTmWGyl2G9ynCpIGTgHI7xvU8Z9Ep17MdxBYdLYLqR6X85OOzeplPL6IS4M5x55tmyifpEIzvr+YSEAaFY1e+lsDCvJHK5YyPNX8ADqMq6VvPqnMoOhWOqdj8qCW0fV+gM/Z2+6oVmIqOCcc5MtxenPk+dCRk8hnZO/amvvjNxEeVYZT6wiOzO1OOq9VA5asEns3rTr0JRhekJ6YOMV8uctTKlKSlaAM4xkGoU+g0YeEFI8lMzUCNUaQoZGMgqUQfhV7hA/6w3Tf/AMnC/wC3WitU5i62uPNjghh9sKSlYwQO4iq827Rowy0UqPTKaxsvUIvcTCG5rA1KgBkkAVXcnR0Zy4PdWSl3iTIVlJwjs7f/AMqgtxbhytSifE1yrPUUniCL0NI3zJm0VeYg+18xXEXmIrbVj3isViitP6hb4NnwkPJvm5sdzGlwe/arCTmvO0OLb9Rak+w4phDvL8YgKUVJ+fw7a31+opvEka56Nro21FLIN2ZlADUEqpkPA10IWRmsxZTlFx4Z2iiisyAor5yO+jIqMg+qyPG0ZiXcuH2JLKXWlzFhSFjIP1Z61rMiqFwtjE+VCkPKcSuG4XG9KgASQRvt3Gs4SSeWQ1lGe4ck+beTdL/LS7yYrxDa+igCr0T4VR4BZVHvc0aY6EvQIz+iM0W0DVqPTJ37M1qotniw7GbTqcMUtqQVLUM4UTnf31BYuHI9mkOPtSZT63GkM/XrCtKE9AMAbDNZ71h/kxw8lDhaKwq/8RzCyjzhM3lB3HpadCCRnuzvUvCOPO+Ien8LOf2UU3hW1iFImvM6szHea4CcgKwBt8KIFvYt7sxyOVapb5fc1HOFEAbeG1YyknklRZguD20ovNlkpSA9JbmmQ5ndwhzbUe3FfXHkZl663h5xlC3WLWytpZAyhXNIyK1ds4Yg264JlsuSVcsLDLTjmUMhZyrSMdvjmpLrw3Dub8t2Q48DKjpjuaFAYSlWoY265rP3I7skbXgqcZOgWKKyWI7xkSWGcSW9aElRxqxnfFV+A2yxw7MZWpB5cyQjCU4TsroB2Dwp5drSxdoLcZ5bqA04hxtxpeFJUk5BzSdxhiw21yDHffd5rinFreXlalL3OTge3pWmy+FdWWZwrlOeEZxu5lrybMRmFFKzCUCQdx17aWcPx1tOPq81MZlxDfLQCCCrG5wD20wat7SYCbeNamdHL3PpEGn/AArw0zEK3XHHHXVYSpS1AkADATt0wK5rveqjOC+7/wCF32/Zal4IoVpflYykpHbgb08jcPsNgFeFH2Z++r0iSzAQkKThJ6YxVb6cid/9YVMKKKeJvkwlbbZzFcFlNtjJGAg49tcXbY6huk/GoPpyJ3/1hXPpyJ3/ANYVu3abGODXtu/JDJsDCwSjAONtsfOkc61PxTnGpPs3/wA60f05F7/6wqxHkMXBtQSnUnx6GtM6KLuIPk2xttr5kYZtaml6kEpI7RWmst31hLTx37cnpVe9WjlkvMgkfv1pClSm1hQyFD5VRTs0s+ei09l8T0UEY612k9iuPnTIbUfST++Kb126rFZHKOZOLg8MxXCXEs+6XJhqU7GcblRVyAhpGFMFKwkJO5zkHO+K47f7qi/rbDrBhIuqIPJLJ1YUjVq1Z6+6peDbNcbS42xJgQWWWGVIMhvSpx9ZVkHIAIGOw18u2G4KubshKEaFXpuWDrGeUGwknHfnsq29jk8dGnnBPf7vc2b4m321+CypMXngSf45RXjQDkY2B76scU3WZANvYivMRly3FJW86nWGwlGrpkZyds5qrxnarjddceLBhPsvMcsOuFKXGF6s6skZIx2CpuKLVJl/RbzERmaYbqiuO6oJDgKNP2gRscHFYxcXhsllW4Xd2d5PW7q8wwtx1LSlNuI1IJ1gdPnTDie4Tor9uiW9xppyWXcuuNlekIQVYxkdcVFcbTPmcGC3FuMiaUtlSGQENghYJA7thUPG5XHdtc9Jj4jKeBQ9IS1q1NlOxV1xnpRbc/7DzgJN/mq4Fj3lkNNy3UtdUakgqWEnbPjVuxXSa7Cu3nymnXrfJcaC20aAsJSFA4ycdaUwrfJuXk1t0SGkKeU2yoBZ07JcCj8hTe2WqSw3fW3glPnst1xpQVn0VIABPd06VL2pNDnIu4N4hnXScI812M6HYSJaeSjTylKUQWzuc4qk7fb89cy1HmxWmnLm7DQlUbUUhCNWc6hnuplwXabha8NyoEGK2zGS1zGdKnH1g7qKgPVx2Heq7fD9xTcWneUjlpvD0onmD/w1N6Qfbk9KnMNzI5wWE8RzBwB9OKQyZfKzjBCdWvTnHzxWcaucic5OEh9qSqM6UpeaRgLGnOcZ7/uppNtUqL5O27PIShMrQcp1ZTsvUBkUntsd4svJXGZjlxeENNEbAjG5HUk1ztfZXscPvkuaWMt24k4Iel3G6MImqbWh+GqSkpRpKcLCceNaXhNp8XziBaXkCKmcpPJ0b6tKd9WemNsYqnwfYp1vk26RJQgIatimFkLBOsu6seIwOtPbBAfhTLw48EhEqaXmiDnKShI924NW4QrgnsXZolOUuz54oz5sPZ+sVlB06D4Vq+KPyYez9YrKCvP6/i1nT0n0w93yox4fKnlkt7MxnLiACM746700+gIv7ppDRWzipImWpjF4Zj8d4+VazhcYinrnH6zUhsEXHQfCrkGEiGFBvoezFW9LpLKp7pFe/URnDCLLiQtJSoZB2NY+/QTFfK0glJIH+dbKl96jB+GrO/ZVnV0qyt+UaKLNk0ZS1yVRpaSkjSSBnu7jW3ZcDjSV9ARXnhBBweoraWJ8PQhnfGKp+n24bgyxq4cKQzwKMCu0V1yicwKW3q8R7QhkvoecceXoaaYRqWsgZOB4DemdZfjQREu2p+ROcgvNyFFiQEJUgK0HIVq2GR31MUm8EN4QxVfoP0Cq9oWtcMNF3KU+lgddu8V2PNhXWXIickOORQ2pXNbBHpp1DGfDrWclTJE/yVyZUsJ5zkNZJSnSDvscdN+tWODHmZF7vj0ZxDrRTFSFoOQSGsEZ8Kz2LDZju5RfhcUW6RcUW5pmS0tTzjCFqZw2paPWANVeLb05b5bcduaqM3yS68pmHznG0BWNZJOlKfcTWdtD7S+ILewhxBeRepy1thQKkpIOCR1xVnjpLH4QrEyeqDGdtCkLUlCVF0czdCQep3HTes9iUhltGxud2jWq3ty5BWtC1IQjlp1KWpWwAHeagvN0MS1MSg4uNzXmkjmMa1DWoDSU5GOuM52pbxekIs1pSnOE3CIASMHr21Nx4P8AQzOP9/jf90VrUVwTlkPG1xagpZQ4HFrdOENtoypWMk/dSCNcYqI6biVKVGbQXSUjfSB2Dvq15TPRnWlanuQgOrBdOMJ9E9+2/SkC0to4SeSyta2hEXoUtOCevUVzNTRBzjJ9tl6iclBrwj0y23OPMffhsaw5GQ0VhScD006k4Psotd6j3KXJYjNv4jKKFurbKUKUDggHtIpFwW+zJvl6dYdQ62WoaQttQIJDRyMirfA35Ndf/tZP9oV03BRTX+CipNlrij8mHs/WKygrV8UfkyfZ+sVlBXntf9U6ul+mXoVzdiN6Gk+/NWfp6V4/GlrcZ1wBSGyQe0V3zJ//AGSvhWmNtyWI9Gxwrbyxib/KwevxrTW11T0cLWSSTWIMKRg/VKraWgYiAYxgnOav6KyyU2plXUxgktpdqOSnWw4nvSakr5d2QfZXUl0Ul2YCanTKdH87Px3pxZXyiJgHG5FKZ5zLcPiPuFMLQlRjHAHrGvP1NxteDrTw4LJsKKKK9CckDUL7TTydDyELSeqVpBB+NTVlOL2Gpd64diSElxh2S7rbycKw3kZ99TFZZDNKpLXL0LSnRjGCNsUNNNMp0stobHaEpCax3HaC9cbPF81dltrRJHm7Z6qCBpVgkdM561y+JmRvJwwzNLiJIaYbeyo6vWSFAkHu8azUOFz2Rn7GhtlriWluS6yNZcdcfUtSUkjUckAgdKlt8qHeoMae20FtuDmNc1A1J8e3BqCDaY9pgTWYinOS4pbiW1KylvI3SnuFY/yfstsXC2chIQH7MXHQCcKXzcZI78UUdybyRnk9DWltwhLgSo+sAoA9O2urQhadK0pUM5wRtXnfJlzOMJTsWJIddj3dnVJSrAaZDY1IO/Q5zgCnlxYal8d21D6OYlqC46hJJwlYWMKx302YClku8UsIciAqSlSR2KGehrJKlsxH4oeBKXnUtpTgEb946YppxJbm7xxSuHJLhbRa+Y3pUQUL5pBUnszgdaznELCC7AjPJ5iTMShWT1GP3NcvU0J3wy+y9TY/alg9QgJaEZBabQgHrpSBk+6p2kNp1FtKBqOSUgbmvObFOW35OrohDxQ421I5atWCnc9D4U44CiSI0ia55i9DhPMsFlDmMKUEkLUACepwa6MI5i3noqS4eBtxR+TD2frFZQVq+KPyZPs/WKyY99cDXr906ek+maXhxbTbH12kA53V270558P85v4VhEuLTsFKA8DXec5+ev4msqtb7cFHaRPTb5bsm6MiHj1m/hUrLrTmQ0pJx1x2VgOa4f4xY8STWq4YJVGKlK1E9ufE1b0+r92e3aaLtPsjuyOqrz3A1GcVnBIx8anJpDxHN0N8lChk7H21bvmq63Ir1R3SSM08vW6tfeSa0/D0bMPKu3B++swy2XHUoG++N+6t1bmeTEQnGCRk1ytDXvm5MvaqW2KiW6KKK7ZzgpdcLU1NnwJi3FpXCcUtAT0UVJ0nNMaKAUXuxouy47olPxX2NYQ6zjOlYwoYII3HwokcPxH7CmzanUx0IShCwr0xpIIOe/IzTeipyyMCq1WZFuiSGTJfkOSVqceeeI1KURjoMAbdgFV7Rw1Htb8V1p95ao0PzROvG6dWrJ8c09opljCM+rheObwqeJUlKFSEyVxgoaFOpGArpnp2ZxV5dqaVemroVr5rUdTCUfZwTkn5UyopuYwIL3w0xdpQkKlyYy1M+bu8ggc1rOrScjbftGDSfimzIL8d1JUEsOBxIHbjYZ+6ttiq8yKmSypCgM9ma0XwlOHHa6NtUlCXPR5xBhMx4LkFZccjvBYdGcHCjk/fWu4Vt8eGl11uY/JfeSgKU8R6qRhIAAA2+NJbjBdiPqBB0Htr4hTHYq9SCSOpA7++uXTq7KZuM+n2XrKI2RUomtu0Jc1CUIIA7d8dopT+Da/zz+lTK33hmSga1YI6nFM0OJWMoUCD2g1edVF73lRWWVLaZr8Gl/nn9Kj8Gl/nn9KtPRnxp8DT4J+Js8mY/Bpf55/SptaISoLakKII7N96vrcQgZWrA8TSq4XllhBDZyqo9qjTvcHZZatpauU5ERlSiRrAyATWKlvqkvFas9dh3V9zJjstzU4T34NS22A5LdA0/Vj51zr75aiajHouVVRpjufZe4fgl13nLTlA6eytYBgVDEjIjMhCPfip662mpVUMFC6x2SyFFFFWDUFFFcNAdormaM0B2iuZoFAdorlFAdrhAozRmgK0yG3Kb0rxnHWspcLO9HcUW0lSe4fqrZ/fXypCVpwtIUO4iq1+lhdy+zdVfKt/g87wUnO4UD29RVxi4ymujmR4netPMszEjcJAJ/frSl/h11GeWSfnXLlpb6n8pcjfXPsiTxBIAxuff/lQviCSoYG3tV/lUKrJLB9Ufon9lCLJLP2QP+U1GdV0ZYo7IXrjJeJJcx34H66qDKldpUffmnkfhxascxRA7eym0SzR4+CUgn2VMdHdY/mMXfVDoQW60OyFgujSnrg9PfWrhxW4zYQge01OhKUjCQAB0Ar6rqUaWFK/JTtulZ2AoooqyaQooooArJcYcZjhuYxHVBVI5rZXqDoRjfGOhrW15L5Yv4ZgDujK/tGt2nhGdijIwsbUcoYfjWa/khz3SB/ho/Gu1/I7v/UD/DXmFHuNdH4OnwV/dn5PT/xrtfyQ7/1A/wANMuH+O3r9cUwodnWFY1LWuQNKE95wmvHvuzivZvJZEjs8MoksjLz7i+crtylRAHsAHzNaNRRVXDKXJnXOUnhmxSN9/vqOU6GWFuqKQEjOVKwPjUoqGStptpSnlISjG5WRiueWFwzC/jLZG30Y4cbZD4IPyo/GW1/Jbv8ATj9lY3iZlpm+S0x1NLZK9bZaACdJAIxjboRSyqMrrE2j0dXp2mnCMsdnoh8pbRH8Fu/04/ZWg4V4mTxCqQERVMcgJzqWFZznuHhXjVeh+SX1rn7G/wC9WdVspSSZp1uhpqpc4rk9Erldoq2cI5ijFdoqMA5XaKKkBRRRQBRRRQBRRRQHDXknliP+m4I/9r/eNetmvKPK5HeevcJTTLrgEXGUIKvtHuqzpXi1Gu3+J59V22wDLUXHnBHioOFvHtPYlI+0o9gHvxUPmcr/AHSR/Qq/ZVy2w5rsphpVulSkpJLbCUqSFK6kE42GeuMe2upKXy8MqpeRmeGofnIjTLp9GyFYAamsLwPDXsD7dh3V6D5PbZMszMm3ypMN9AXzUBhzUpGdtx3HGfjWYcu3E9/S5AkwmGYqFaJLnISUoB7is4z7DT/h9+FYi1bLNEckOPbkJ3UtWBlbi8aUgDsGa5985OOJMsQik8o3NQTIyJcZ2O6paUOoKVFtZSrB7iNxUufRBPdmsreeM0W64riN22TJDfruI2APcNt6ot7eWWYVyseIoyXlEhQoV1jpikpWWEpW2EnACRpSR44GMeFZPc9etOuJ5r96vDs1MOQ2gpSlCFNnIAHgO/J99KvNpH+wd/o1fsrn2fNPKPU6Re3TGMnyRV6F5Jf/AFM9/L/vVgfNpHYw9n/41fsr0LyUtONC5cxtaMlvGpJGfWqaE96NXqUovTvD/uT0CiiiugeYCiiigCiiigCiiigCiiigCiiigClNxuaocsthP1aYynPUUSpWdgMeAVn3U2rO8Sz24UuMhyXcGOagkCKGyCAtKSSFAkka07DJx0G1AfTXEKxrQ7CfWpK3MFtOElKfb27gY789xqxHurr89MXzRxHpL1qVuAEgdv8AxHHuPeKVLmR2w8t+/wBzabadLWspTgkZz/FdAUqGf5ue6pFPxkNhxXENz0FWkEISckL0EbN/nAigGNxnvtWmU+mKpl1twttJdAUFekEhex6HOd/fiqse/NN4iqS6+60pDSnEj1lK9/Z2+O3sjbXHdb5iOIbipGttvVpR6zgSU/xfaFA929QxhC5pDF+npdfUnBDSRzNWdJH1e4JCt+mc99AWUX5wNalxlrOCr0EkYBPo5HfhSM/83dTVL73MjtLiLJcaK3HARpbUMeicnO+T8KURuXLdLce/3RawhLmNCR6JGRuW8bjxqlGucZ6MiQ7e7tHacUUoU4lo5wMn1UqxjxxQDNm7SUKddkxyqOXHA2W0Y0pSopyrJ7duwdfgDiBJ0q8wkFKkaxhOdgnUc/Lx38DULhYbWpK+I5wUmQmMd29nSAQknRsSCPj31xlTTq9Ld/uavRCyrQnSkFOrc8vA23wcUwCy5fCgrQYDyFo06sgK65yBjt2Pw8RVu1TlTXXyWFNJaIR6Q3Ksel7ht99KDIiANkcR3FfNQ242EJSrWledOMNnOdJ+FNLI42tT6W58qYUK0qU+jGkglJAISAdwc9elANaKKKAKKKKAKKKKAKKKKAKKKKAKKKKAKU3mxxLtIZekqeS4wghotq0lBKkq1Db1gUJwfb3miigIGbBDSoLUXHAl7znQvSUlZ1ZztuPSPwFfK7BEcbcQpx/SpwOAFQIQSvmEAEdNRJ3z3dKKKA6jh6IwNCHpPKBaXyy4CCWwgJztk7JGd++k0iCmLfoMBDzymy2A0tagVsBByAk43znfVnoKKKAfwrPHhTC+wt0FTKGikkEaUpAG+M/OoV8L29UOJFy8ExVqcbUFAK1n7RONyOyiigOI4cgArUrmqD6hz0KVkPH0t1bdfTO/gO4VV+h2Y09u2sPyUxH4eXm+ZnmFASgZJGd07Hv60UUBOeGIHIUwFvhpYSnRqGEp1qWAnbIwVnB6jbupha7c1b3pJZW4ec4pxQXj1lKKj0Geqj1oooBlRRRQBRRRQBRRRQBRRRQBRRRQH//Z">
            <a:hlinkClick r:id="rId2"/>
          </p:cNvPr>
          <p:cNvSpPr>
            <a:spLocks noChangeAspect="1" noChangeArrowheads="1"/>
          </p:cNvSpPr>
          <p:nvPr userDrawn="1"/>
        </p:nvSpPr>
        <p:spPr bwMode="auto">
          <a:xfrm>
            <a:off x="155575" y="-890588"/>
            <a:ext cx="1800225" cy="1866901"/>
          </a:xfrm>
          <a:prstGeom prst="rect">
            <a:avLst/>
          </a:prstGeom>
          <a:noFill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fr-FR">
              <a:latin typeface="+mn-lt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heme" Target="../theme/theme1.xml"/><Relationship Id="rId7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safrandefrance.fr/safran/photo2006/LogoDelegationRecherche.jpg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ZoneTexte 13"/>
          <p:cNvSpPr txBox="1"/>
          <p:nvPr userDrawn="1"/>
        </p:nvSpPr>
        <p:spPr>
          <a:xfrm>
            <a:off x="2286000" y="6396038"/>
            <a:ext cx="45720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000" b="1" dirty="0">
                <a:solidFill>
                  <a:srgbClr val="F8A818"/>
                </a:solidFill>
                <a:latin typeface="+mn-lt"/>
              </a:rPr>
              <a:t>Séminaire des 1er et 2 avril 2010</a:t>
            </a:r>
          </a:p>
        </p:txBody>
      </p:sp>
      <p:sp>
        <p:nvSpPr>
          <p:cNvPr id="15" name="Forme libre 14"/>
          <p:cNvSpPr/>
          <p:nvPr userDrawn="1"/>
        </p:nvSpPr>
        <p:spPr>
          <a:xfrm>
            <a:off x="1142976" y="-24"/>
            <a:ext cx="8001024" cy="13992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" fmla="*/ 0 w 21600"/>
              <a:gd name="connsiteY0" fmla="*/ 0 h 23504"/>
              <a:gd name="connsiteX1" fmla="*/ 21600 w 21600"/>
              <a:gd name="connsiteY1" fmla="*/ 0 h 23504"/>
              <a:gd name="connsiteX2" fmla="*/ 21600 w 21600"/>
              <a:gd name="connsiteY2" fmla="*/ 17322 h 23504"/>
              <a:gd name="connsiteX3" fmla="*/ 10993 w 21600"/>
              <a:gd name="connsiteY3" fmla="*/ 16800 h 23504"/>
              <a:gd name="connsiteX4" fmla="*/ 0 w 21600"/>
              <a:gd name="connsiteY4" fmla="*/ 20172 h 23504"/>
              <a:gd name="connsiteX5" fmla="*/ 0 w 21600"/>
              <a:gd name="connsiteY5" fmla="*/ 0 h 235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600" h="23504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9837" y="20654"/>
                  <a:pt x="14593" y="16325"/>
                  <a:pt x="10993" y="16800"/>
                </a:cubicBezTo>
                <a:cubicBezTo>
                  <a:pt x="7393" y="17275"/>
                  <a:pt x="1837" y="23504"/>
                  <a:pt x="0" y="20172"/>
                </a:cubicBez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CB2105">
                  <a:shade val="30000"/>
                  <a:satMod val="115000"/>
                  <a:alpha val="27000"/>
                </a:srgbClr>
              </a:gs>
              <a:gs pos="50000">
                <a:srgbClr val="CB2105">
                  <a:shade val="67500"/>
                  <a:satMod val="115000"/>
                </a:srgbClr>
              </a:gs>
              <a:gs pos="100000">
                <a:srgbClr val="CB2105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FR"/>
          </a:p>
        </p:txBody>
      </p:sp>
      <p:sp>
        <p:nvSpPr>
          <p:cNvPr id="16" name="ZoneTexte 15"/>
          <p:cNvSpPr txBox="1"/>
          <p:nvPr userDrawn="1"/>
        </p:nvSpPr>
        <p:spPr>
          <a:xfrm>
            <a:off x="2644775" y="0"/>
            <a:ext cx="4572000" cy="9540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rgbClr val="F8A818"/>
                </a:solidFill>
                <a:latin typeface="+mn-lt"/>
              </a:rPr>
              <a:t>Baccalauréat professionnel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2800" b="1" dirty="0">
                <a:solidFill>
                  <a:srgbClr val="F8A818"/>
                </a:solidFill>
                <a:latin typeface="+mn-lt"/>
              </a:rPr>
              <a:t>Transport</a:t>
            </a:r>
          </a:p>
        </p:txBody>
      </p:sp>
      <p:pic>
        <p:nvPicPr>
          <p:cNvPr id="1031" name="Picture 2" descr="http://t2.gstatic.com/images?q=tbn:pj8ygaHxQhN2XM:http://www.ententesudgascogne.com/image/partenaire/aft_iftim.jp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563" y="6327775"/>
            <a:ext cx="674687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Image 17"/>
          <p:cNvPicPr>
            <a:picLocks noChangeAspect="1" noChangeArrowheads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6625" y="28575"/>
            <a:ext cx="1857375" cy="100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3" name="Picture 2" descr="Afficher l'image en taille réelle">
            <a:hlinkClick r:id="rId6"/>
          </p:cNvPr>
          <p:cNvPicPr>
            <a:picLocks noChangeAspect="1" noChangeArrowheads="1"/>
          </p:cNvPicPr>
          <p:nvPr userDrawn="1"/>
        </p:nvPicPr>
        <p:blipFill>
          <a:blip r:embed="rId7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28588"/>
            <a:ext cx="1104900" cy="108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4" name="Picture 4"/>
          <p:cNvPicPr>
            <a:picLocks noChangeAspect="1" noChangeArrowheads="1"/>
          </p:cNvPicPr>
          <p:nvPr userDrawn="1"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20000"/>
          </a:blip>
          <a:srcRect/>
          <a:stretch>
            <a:fillRect/>
          </a:stretch>
        </p:blipFill>
        <p:spPr bwMode="auto">
          <a:xfrm>
            <a:off x="1071563" y="0"/>
            <a:ext cx="1785937" cy="1319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5" r:id="rId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AutoShape 1"/>
          <p:cNvSpPr>
            <a:spLocks noChangeArrowheads="1"/>
          </p:cNvSpPr>
          <p:nvPr/>
        </p:nvSpPr>
        <p:spPr bwMode="auto">
          <a:xfrm>
            <a:off x="504825" y="1614488"/>
            <a:ext cx="8462963" cy="804862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>
            <a:round/>
            <a:headEnd/>
            <a:tailEnd/>
          </a:ln>
          <a:scene3d>
            <a:camera prst="legacyObliqueTopRight"/>
            <a:lightRig rig="legacyFlat3" dir="r"/>
          </a:scene3d>
          <a:sp3d extrusionH="430200" prstMaterial="legacyMatte">
            <a:bevelT w="13500" h="13500" prst="angle"/>
            <a:bevelB w="13500" h="13500" prst="angle"/>
            <a:extrusionClr>
              <a:srgbClr val="FFCC99"/>
            </a:extrusionClr>
          </a:sp3d>
        </p:spPr>
        <p:txBody>
          <a:bodyPr lIns="90000" tIns="48960" rIns="90000" bIns="45000">
            <a:flatTx/>
          </a:bodyPr>
          <a:lstStyle/>
          <a:p>
            <a:pPr algn="ctr">
              <a:lnSpc>
                <a:spcPct val="98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600" b="1">
                <a:solidFill>
                  <a:srgbClr val="FFD320"/>
                </a:solidFill>
                <a:latin typeface="Calibri" charset="0"/>
              </a:rPr>
              <a:t>GC2 </a:t>
            </a:r>
          </a:p>
          <a:p>
            <a:pPr algn="ctr">
              <a:lnSpc>
                <a:spcPct val="98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>
                <a:solidFill>
                  <a:srgbClr val="FFD320"/>
                </a:solidFill>
                <a:latin typeface="Calibri" charset="0"/>
              </a:rPr>
              <a:t>L’exécution d’une opération de transport</a:t>
            </a:r>
          </a:p>
        </p:txBody>
      </p:sp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4214813" y="2879725"/>
            <a:ext cx="1725612" cy="1619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FR">
              <a:latin typeface="Calibri" charset="0"/>
            </a:endParaRPr>
          </a:p>
        </p:txBody>
      </p:sp>
      <p:sp>
        <p:nvSpPr>
          <p:cNvPr id="6147" name="AutoShape 3"/>
          <p:cNvSpPr>
            <a:spLocks noChangeArrowheads="1"/>
          </p:cNvSpPr>
          <p:nvPr/>
        </p:nvSpPr>
        <p:spPr bwMode="auto">
          <a:xfrm>
            <a:off x="4679950" y="2700338"/>
            <a:ext cx="3959225" cy="3419475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>
            <a:round/>
            <a:headEnd/>
            <a:tailEnd/>
          </a:ln>
          <a:scene3d>
            <a:camera prst="legacyObliqueTopRight"/>
            <a:lightRig rig="legacyFlat3" dir="r"/>
          </a:scene3d>
          <a:sp3d extrusionH="430200" prstMaterial="legacyMatte">
            <a:bevelT w="13500" h="13500" prst="angle"/>
            <a:bevelB w="13500" h="13500" prst="angle"/>
            <a:extrusionClr>
              <a:srgbClr val="FFCC99"/>
            </a:extrusionClr>
          </a:sp3d>
        </p:spPr>
        <p:txBody>
          <a:bodyPr wrap="none" anchor="ctr">
            <a:flatTx/>
          </a:bodyPr>
          <a:lstStyle/>
          <a:p>
            <a:endParaRPr lang="fr-FR">
              <a:latin typeface="Calibri" charset="0"/>
            </a:endParaRPr>
          </a:p>
        </p:txBody>
      </p:sp>
      <p:sp>
        <p:nvSpPr>
          <p:cNvPr id="6148" name="AutoShape 4"/>
          <p:cNvSpPr>
            <a:spLocks noChangeArrowheads="1"/>
          </p:cNvSpPr>
          <p:nvPr/>
        </p:nvSpPr>
        <p:spPr bwMode="auto">
          <a:xfrm>
            <a:off x="179388" y="2700338"/>
            <a:ext cx="4140200" cy="3419475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>
            <a:round/>
            <a:headEnd/>
            <a:tailEnd/>
          </a:ln>
          <a:scene3d>
            <a:camera prst="legacyObliqueTopRight"/>
            <a:lightRig rig="legacyFlat3" dir="r"/>
          </a:scene3d>
          <a:sp3d extrusionH="430200" prstMaterial="legacyMatte">
            <a:bevelT w="13500" h="13500" prst="angle"/>
            <a:bevelB w="13500" h="13500" prst="angle"/>
            <a:extrusionClr>
              <a:srgbClr val="FFCC99"/>
            </a:extrusionClr>
          </a:sp3d>
        </p:spPr>
        <p:txBody>
          <a:bodyPr wrap="none" anchor="ctr">
            <a:flatTx/>
          </a:bodyPr>
          <a:lstStyle/>
          <a:p>
            <a:endParaRPr lang="fr-FR">
              <a:latin typeface="Calibri" charset="0"/>
            </a:endParaRPr>
          </a:p>
        </p:txBody>
      </p:sp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063" y="3419475"/>
            <a:ext cx="1079500" cy="720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5219700" y="2776538"/>
            <a:ext cx="642938" cy="642937"/>
          </a:xfrm>
          <a:prstGeom prst="downArrow">
            <a:avLst>
              <a:gd name="adj1" fmla="val 100000"/>
              <a:gd name="adj2" fmla="val 100000"/>
            </a:avLst>
          </a:prstGeom>
          <a:solidFill>
            <a:srgbClr val="FFD320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>
              <a:latin typeface="Calibri" charset="0"/>
            </a:endParaRPr>
          </a:p>
        </p:txBody>
      </p:sp>
      <p:sp>
        <p:nvSpPr>
          <p:cNvPr id="6151" name="AutoShape 7"/>
          <p:cNvSpPr>
            <a:spLocks noChangeArrowheads="1"/>
          </p:cNvSpPr>
          <p:nvPr/>
        </p:nvSpPr>
        <p:spPr bwMode="auto">
          <a:xfrm>
            <a:off x="7816850" y="5400675"/>
            <a:ext cx="642938" cy="642938"/>
          </a:xfrm>
          <a:prstGeom prst="downArrow">
            <a:avLst>
              <a:gd name="adj1" fmla="val 100000"/>
              <a:gd name="adj2" fmla="val 100000"/>
            </a:avLst>
          </a:prstGeom>
          <a:solidFill>
            <a:srgbClr val="FFD320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fr-FR">
              <a:latin typeface="Calibri" charset="0"/>
            </a:endParaRPr>
          </a:p>
        </p:txBody>
      </p:sp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97250" y="4319588"/>
            <a:ext cx="922338" cy="1489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153" name="Rectangle 9"/>
          <p:cNvSpPr>
            <a:spLocks noChangeArrowheads="1"/>
          </p:cNvSpPr>
          <p:nvPr/>
        </p:nvSpPr>
        <p:spPr bwMode="auto">
          <a:xfrm>
            <a:off x="360363" y="2879725"/>
            <a:ext cx="1260475" cy="1243013"/>
          </a:xfrm>
          <a:prstGeom prst="rect">
            <a:avLst/>
          </a:prstGeom>
          <a:blipFill dpi="0" rotWithShape="0">
            <a:blip r:embed="rId5" cstate="print"/>
            <a:srcRect/>
            <a:stretch>
              <a:fillRect/>
            </a:stretch>
          </a:blipFill>
          <a:ln w="9525">
            <a:noFill/>
            <a:round/>
            <a:headEnd/>
            <a:tailEnd/>
          </a:ln>
        </p:spPr>
        <p:txBody>
          <a:bodyPr lIns="90000" tIns="52560" rIns="90000" bIns="45000" anchor="ctr" anchorCtr="1"/>
          <a:lstStyle/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200">
                <a:solidFill>
                  <a:srgbClr val="000000"/>
                </a:solidFill>
                <a:latin typeface="Times New Roman" pitchFamily="16" charset="0"/>
              </a:rPr>
              <a:t>Expéditeur:</a:t>
            </a:r>
          </a:p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200">
                <a:solidFill>
                  <a:srgbClr val="000000"/>
                </a:solidFill>
                <a:latin typeface="Times New Roman" pitchFamily="16" charset="0"/>
              </a:rPr>
              <a:t>Destinataire :</a:t>
            </a:r>
          </a:p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200">
                <a:solidFill>
                  <a:srgbClr val="000000"/>
                </a:solidFill>
                <a:latin typeface="Times New Roman" pitchFamily="16" charset="0"/>
              </a:rPr>
              <a:t>Nature de la </a:t>
            </a:r>
          </a:p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1200">
                <a:solidFill>
                  <a:srgbClr val="000000"/>
                </a:solidFill>
                <a:latin typeface="Times New Roman" pitchFamily="16" charset="0"/>
              </a:rPr>
              <a:t>marchandise :</a:t>
            </a:r>
          </a:p>
        </p:txBody>
      </p:sp>
      <p:pic>
        <p:nvPicPr>
          <p:cNvPr id="6154" name="Picture 1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39863" y="3779838"/>
            <a:ext cx="1800225" cy="14398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6155" name="Picture 1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51575" y="4141788"/>
            <a:ext cx="1308100" cy="17986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1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0.7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1000" fill="hold"/>
                                        <p:tgtEl>
                                          <p:spTgt spid="61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" dur="10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 additive="repl">
                                        <p:cTn id="14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9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2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3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 additive="repl">
                                        <p:cTn id="28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38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39" dur="500" fill="hold"/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3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4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48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49" dur="500" fill="hold"/>
                                        <p:tgtEl>
                                          <p:spTgt spid="61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53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54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/>
      <p:bldP spid="6148" grpId="0" animBg="1"/>
      <p:bldP spid="6150" grpId="0" animBg="1"/>
      <p:bldP spid="6151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AutoShape 1"/>
          <p:cNvSpPr>
            <a:spLocks noChangeArrowheads="1"/>
          </p:cNvSpPr>
          <p:nvPr/>
        </p:nvSpPr>
        <p:spPr bwMode="auto">
          <a:xfrm>
            <a:off x="539750" y="1619250"/>
            <a:ext cx="8099425" cy="1260475"/>
          </a:xfrm>
          <a:prstGeom prst="flowChartProcess">
            <a:avLst/>
          </a:prstGeom>
          <a:solidFill>
            <a:srgbClr val="996633">
              <a:alpha val="45097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>
              <a:lnSpc>
                <a:spcPct val="98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400" b="1">
                <a:solidFill>
                  <a:srgbClr val="000000"/>
                </a:solidFill>
                <a:latin typeface="Calibri" charset="0"/>
              </a:rPr>
              <a:t>G2S6 - La réception des marchandises</a:t>
            </a:r>
          </a:p>
          <a:p>
            <a:pPr>
              <a:lnSpc>
                <a:spcPct val="98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400" b="1">
                <a:solidFill>
                  <a:srgbClr val="000000"/>
                </a:solidFill>
                <a:latin typeface="Calibri" charset="0"/>
              </a:rPr>
              <a:t>G2S7 - La préparation de commande</a:t>
            </a:r>
          </a:p>
          <a:p>
            <a:pPr>
              <a:lnSpc>
                <a:spcPct val="98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400" b="1">
                <a:solidFill>
                  <a:srgbClr val="000000"/>
                </a:solidFill>
                <a:latin typeface="Calibri" charset="0"/>
              </a:rPr>
              <a:t>G2S8 - L’expédition des marchandises</a:t>
            </a:r>
          </a:p>
        </p:txBody>
      </p:sp>
      <p:sp>
        <p:nvSpPr>
          <p:cNvPr id="15362" name="AutoShape 2"/>
          <p:cNvSpPr>
            <a:spLocks noChangeArrowheads="1"/>
          </p:cNvSpPr>
          <p:nvPr/>
        </p:nvSpPr>
        <p:spPr bwMode="auto">
          <a:xfrm>
            <a:off x="539750" y="3775075"/>
            <a:ext cx="8099425" cy="2525713"/>
          </a:xfrm>
          <a:prstGeom prst="flowChartProcess">
            <a:avLst/>
          </a:prstGeom>
          <a:solidFill>
            <a:srgbClr val="996633">
              <a:alpha val="45097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>
              <a:lnSpc>
                <a:spcPct val="98000"/>
              </a:lnSpc>
              <a:buSzPct val="4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>
                <a:solidFill>
                  <a:srgbClr val="000000"/>
                </a:solidFill>
                <a:latin typeface="Calibri" charset="0"/>
              </a:rPr>
              <a:t>. Les documents nécessaires, </a:t>
            </a:r>
          </a:p>
          <a:p>
            <a:pPr>
              <a:lnSpc>
                <a:spcPct val="98000"/>
              </a:lnSpc>
              <a:buSzPct val="4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>
                <a:solidFill>
                  <a:srgbClr val="000000"/>
                </a:solidFill>
                <a:latin typeface="Calibri" charset="0"/>
              </a:rPr>
              <a:t>. les contrôles, </a:t>
            </a:r>
          </a:p>
          <a:p>
            <a:pPr>
              <a:lnSpc>
                <a:spcPct val="98000"/>
              </a:lnSpc>
              <a:buSzPct val="4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>
                <a:solidFill>
                  <a:srgbClr val="000000"/>
                </a:solidFill>
                <a:latin typeface="Calibri" charset="0"/>
              </a:rPr>
              <a:t>. la manipulation des marchandises, </a:t>
            </a:r>
          </a:p>
          <a:p>
            <a:pPr>
              <a:lnSpc>
                <a:spcPct val="98000"/>
              </a:lnSpc>
              <a:buSzPct val="4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>
                <a:solidFill>
                  <a:srgbClr val="000000"/>
                </a:solidFill>
                <a:latin typeface="Calibri" charset="0"/>
              </a:rPr>
              <a:t>. les pictogrammes, </a:t>
            </a:r>
          </a:p>
          <a:p>
            <a:pPr>
              <a:lnSpc>
                <a:spcPct val="98000"/>
              </a:lnSpc>
              <a:buSzPct val="4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>
                <a:solidFill>
                  <a:srgbClr val="000000"/>
                </a:solidFill>
                <a:latin typeface="Calibri" charset="0"/>
              </a:rPr>
              <a:t>. les matériels de manutention, </a:t>
            </a:r>
          </a:p>
          <a:p>
            <a:pPr>
              <a:lnSpc>
                <a:spcPct val="98000"/>
              </a:lnSpc>
              <a:buSzPct val="4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>
                <a:solidFill>
                  <a:srgbClr val="000000"/>
                </a:solidFill>
                <a:latin typeface="Calibri" charset="0"/>
              </a:rPr>
              <a:t>. l'emballage, </a:t>
            </a:r>
          </a:p>
          <a:p>
            <a:pPr>
              <a:lnSpc>
                <a:spcPct val="98000"/>
              </a:lnSpc>
              <a:buSzPct val="4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>
                <a:solidFill>
                  <a:srgbClr val="000000"/>
                </a:solidFill>
                <a:latin typeface="Calibri" charset="0"/>
              </a:rPr>
              <a:t>. la pallétisation, </a:t>
            </a:r>
          </a:p>
          <a:p>
            <a:pPr>
              <a:lnSpc>
                <a:spcPct val="98000"/>
              </a:lnSpc>
              <a:buSzPct val="4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>
                <a:solidFill>
                  <a:srgbClr val="000000"/>
                </a:solidFill>
                <a:latin typeface="Calibri" charset="0"/>
              </a:rPr>
              <a:t>. l'étiquetage.</a:t>
            </a:r>
          </a:p>
          <a:p>
            <a:pPr algn="ctr">
              <a:lnSpc>
                <a:spcPct val="98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sz="2000" b="1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3813" y="3214688"/>
            <a:ext cx="900112" cy="1619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786563" y="4000500"/>
            <a:ext cx="900112" cy="10810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19925" y="5219700"/>
            <a:ext cx="1619250" cy="1079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29313" y="4929188"/>
            <a:ext cx="1179512" cy="118110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12297" name="Image 1" descr="3[1]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3500" y="3214688"/>
            <a:ext cx="1609725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1" dur="2000"/>
                                        <p:tgtEl>
                                          <p:spTgt spid="15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5" dur="20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500"/>
                            </p:stCondLst>
                            <p:childTnLst>
                              <p:par>
                                <p:cTn id="27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9" dur="20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79388" y="2408238"/>
            <a:ext cx="3240087" cy="6508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560">
            <a:solidFill>
              <a:srgbClr val="663300"/>
            </a:solidFill>
            <a:round/>
            <a:headEnd/>
            <a:tailEnd/>
          </a:ln>
        </p:spPr>
        <p:txBody>
          <a:bodyPr lIns="90000" tIns="54000" rIns="90000" bIns="45000"/>
          <a:lstStyle/>
          <a:p>
            <a:pPr algn="ctr">
              <a:lnSpc>
                <a:spcPct val="9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 dirty="0">
                <a:solidFill>
                  <a:srgbClr val="000000"/>
                </a:solidFill>
                <a:latin typeface="Calibri" charset="0"/>
              </a:rPr>
              <a:t>G2C1‐ Réaliser l’opération de transport</a:t>
            </a: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79388" y="3155950"/>
            <a:ext cx="6935787" cy="15240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560">
            <a:solidFill>
              <a:srgbClr val="663300"/>
            </a:solidFill>
            <a:round/>
            <a:headEnd/>
            <a:tailEnd/>
          </a:ln>
        </p:spPr>
        <p:txBody>
          <a:bodyPr lIns="90000" tIns="54000" rIns="90000" bIns="45000"/>
          <a:lstStyle/>
          <a:p>
            <a:pPr algn="ctr">
              <a:lnSpc>
                <a:spcPct val="9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b="1" i="1" dirty="0">
              <a:latin typeface="Calibri" charset="0"/>
            </a:endParaRPr>
          </a:p>
          <a:p>
            <a:pPr>
              <a:lnSpc>
                <a:spcPct val="9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 dirty="0" smtClean="0">
                <a:latin typeface="Calibri" charset="0"/>
              </a:rPr>
              <a:t>G2C1.1 - </a:t>
            </a:r>
            <a:r>
              <a:rPr lang="fr-FR" b="1" dirty="0">
                <a:latin typeface="Calibri" charset="0"/>
              </a:rPr>
              <a:t>Ouvrir et renseigner le dossier  transport</a:t>
            </a:r>
          </a:p>
          <a:p>
            <a:pPr>
              <a:lnSpc>
                <a:spcPct val="9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 dirty="0" smtClean="0">
                <a:latin typeface="Calibri" charset="0"/>
              </a:rPr>
              <a:t>G2C1.2 ‐ </a:t>
            </a:r>
            <a:r>
              <a:rPr lang="fr-FR" b="1" dirty="0">
                <a:latin typeface="Calibri" charset="0"/>
              </a:rPr>
              <a:t>Préparer les documents de transport</a:t>
            </a:r>
          </a:p>
          <a:p>
            <a:pPr>
              <a:lnSpc>
                <a:spcPct val="9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 dirty="0" smtClean="0">
                <a:latin typeface="Calibri" charset="0"/>
              </a:rPr>
              <a:t>G2C1.3 ‐ </a:t>
            </a:r>
            <a:r>
              <a:rPr lang="fr-FR" b="1" dirty="0">
                <a:latin typeface="Calibri" charset="0"/>
              </a:rPr>
              <a:t>Transmettre les instructions nécessaires à l’opération de </a:t>
            </a:r>
            <a:r>
              <a:rPr lang="fr-FR" b="1" dirty="0" smtClean="0">
                <a:latin typeface="Calibri" charset="0"/>
              </a:rPr>
              <a:t>      			transport</a:t>
            </a:r>
            <a:endParaRPr lang="fr-FR" b="1" dirty="0">
              <a:latin typeface="Calibri" charset="0"/>
            </a:endParaRP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1619250" y="4859338"/>
            <a:ext cx="6119813" cy="1355743"/>
          </a:xfrm>
          <a:prstGeom prst="rect">
            <a:avLst/>
          </a:prstGeom>
          <a:solidFill>
            <a:srgbClr val="AB8565"/>
          </a:solidFill>
          <a:ln w="25560">
            <a:solidFill>
              <a:srgbClr val="663300"/>
            </a:solidFill>
            <a:round/>
            <a:headEnd/>
            <a:tailEnd/>
          </a:ln>
        </p:spPr>
        <p:txBody>
          <a:bodyPr lIns="90000" tIns="66240" rIns="90000" bIns="45000"/>
          <a:lstStyle/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b="1" i="1" dirty="0">
              <a:latin typeface="Calibri" charset="0"/>
            </a:endParaRPr>
          </a:p>
          <a:p>
            <a:pPr>
              <a:lnSpc>
                <a:spcPct val="9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 dirty="0" smtClean="0">
                <a:latin typeface="Calibri" charset="0"/>
              </a:rPr>
              <a:t>G2C1.CP1 - Être </a:t>
            </a:r>
            <a:r>
              <a:rPr lang="fr-FR" b="1" dirty="0">
                <a:latin typeface="Calibri" charset="0"/>
              </a:rPr>
              <a:t>vigilant dans le traitement des différentes </a:t>
            </a:r>
            <a:r>
              <a:rPr lang="fr-FR" b="1" dirty="0" smtClean="0">
                <a:latin typeface="Calibri" charset="0"/>
              </a:rPr>
              <a:t>			    étapes </a:t>
            </a:r>
            <a:r>
              <a:rPr lang="fr-FR" b="1" dirty="0" smtClean="0">
                <a:latin typeface="Calibri" charset="0"/>
              </a:rPr>
              <a:t>du dossier</a:t>
            </a:r>
            <a:endParaRPr lang="fr-FR" b="1" dirty="0">
              <a:latin typeface="Calibri" charset="0"/>
            </a:endParaRPr>
          </a:p>
          <a:p>
            <a:pPr>
              <a:lnSpc>
                <a:spcPct val="9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 dirty="0">
                <a:latin typeface="Calibri" charset="0"/>
              </a:rPr>
              <a:t>G2C1.CP2  </a:t>
            </a:r>
            <a:r>
              <a:rPr lang="fr-FR" b="1" dirty="0" smtClean="0">
                <a:latin typeface="Calibri" charset="0"/>
              </a:rPr>
              <a:t>- Être </a:t>
            </a:r>
            <a:r>
              <a:rPr lang="fr-FR" b="1" dirty="0">
                <a:latin typeface="Calibri" charset="0"/>
              </a:rPr>
              <a:t>réactif face aux imprévus</a:t>
            </a:r>
          </a:p>
        </p:txBody>
      </p:sp>
      <p:sp>
        <p:nvSpPr>
          <p:cNvPr id="7172" name="AutoShape 4"/>
          <p:cNvSpPr>
            <a:spLocks noChangeArrowheads="1"/>
          </p:cNvSpPr>
          <p:nvPr/>
        </p:nvSpPr>
        <p:spPr bwMode="auto">
          <a:xfrm>
            <a:off x="180975" y="1800225"/>
            <a:ext cx="2519363" cy="360363"/>
          </a:xfrm>
          <a:prstGeom prst="flowChartProcess">
            <a:avLst/>
          </a:prstGeom>
          <a:solidFill>
            <a:srgbClr val="CC9966">
              <a:alpha val="44706"/>
            </a:srgbClr>
          </a:solidFill>
          <a:ln w="9360">
            <a:solidFill>
              <a:srgbClr val="7154B8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 dirty="0">
                <a:solidFill>
                  <a:srgbClr val="000000"/>
                </a:solidFill>
                <a:latin typeface="Calibri" charset="0"/>
              </a:rPr>
              <a:t>Compétences</a:t>
            </a:r>
          </a:p>
        </p:txBody>
      </p:sp>
      <p:sp>
        <p:nvSpPr>
          <p:cNvPr id="7173" name="AutoShape 5"/>
          <p:cNvSpPr>
            <a:spLocks noChangeArrowheads="1"/>
          </p:cNvSpPr>
          <p:nvPr/>
        </p:nvSpPr>
        <p:spPr bwMode="auto">
          <a:xfrm>
            <a:off x="2700338" y="1800225"/>
            <a:ext cx="3959225" cy="360363"/>
          </a:xfrm>
          <a:prstGeom prst="flowChartProcess">
            <a:avLst/>
          </a:prstGeom>
          <a:solidFill>
            <a:srgbClr val="996633">
              <a:alpha val="65097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>
                <a:solidFill>
                  <a:srgbClr val="000000"/>
                </a:solidFill>
                <a:latin typeface="Calibri" charset="0"/>
              </a:rPr>
              <a:t>Comportements professionnels</a:t>
            </a:r>
          </a:p>
        </p:txBody>
      </p:sp>
      <p:sp>
        <p:nvSpPr>
          <p:cNvPr id="7174" name="AutoShape 6"/>
          <p:cNvSpPr>
            <a:spLocks noChangeArrowheads="1"/>
          </p:cNvSpPr>
          <p:nvPr/>
        </p:nvSpPr>
        <p:spPr bwMode="auto">
          <a:xfrm>
            <a:off x="6661150" y="1800225"/>
            <a:ext cx="2233613" cy="360363"/>
          </a:xfrm>
          <a:prstGeom prst="flowChartProcess">
            <a:avLst/>
          </a:prstGeom>
          <a:solidFill>
            <a:srgbClr val="99663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>
                <a:solidFill>
                  <a:srgbClr val="000000"/>
                </a:solidFill>
                <a:latin typeface="Calibri" charset="0"/>
              </a:rPr>
              <a:t>Savoirs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7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10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0.7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1000" fill="hold"/>
                                        <p:tgtEl>
                                          <p:spTgt spid="71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5" dur="1000"/>
                                        <p:tgtEl>
                                          <p:spTgt spid="7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0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5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163513" y="2454275"/>
            <a:ext cx="3060700" cy="64293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560">
            <a:solidFill>
              <a:srgbClr val="663300"/>
            </a:solidFill>
            <a:round/>
            <a:headEnd/>
            <a:tailEnd/>
          </a:ln>
        </p:spPr>
        <p:txBody>
          <a:bodyPr lIns="90000" tIns="54000" rIns="90000" bIns="45000"/>
          <a:lstStyle/>
          <a:p>
            <a:pPr algn="ctr">
              <a:lnSpc>
                <a:spcPct val="9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 dirty="0">
                <a:solidFill>
                  <a:srgbClr val="000000"/>
                </a:solidFill>
                <a:latin typeface="Calibri" charset="0"/>
              </a:rPr>
              <a:t>G2C2 - Traiter les flux de </a:t>
            </a:r>
            <a:r>
              <a:rPr lang="fr-FR" b="1" dirty="0" smtClean="0">
                <a:solidFill>
                  <a:srgbClr val="000000"/>
                </a:solidFill>
                <a:latin typeface="Calibri" charset="0"/>
              </a:rPr>
              <a:t>	     	   marchandises</a:t>
            </a:r>
            <a:endParaRPr lang="fr-FR" b="1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179388" y="3419475"/>
            <a:ext cx="4859337" cy="10795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5560">
            <a:solidFill>
              <a:srgbClr val="663300"/>
            </a:solidFill>
            <a:round/>
            <a:headEnd/>
            <a:tailEnd/>
          </a:ln>
        </p:spPr>
        <p:txBody>
          <a:bodyPr lIns="90000" tIns="54000" rIns="90000" bIns="45000"/>
          <a:lstStyle/>
          <a:p>
            <a:pPr algn="ctr">
              <a:lnSpc>
                <a:spcPct val="9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b="1" i="1" dirty="0">
              <a:latin typeface="Calibri" charset="0"/>
            </a:endParaRPr>
          </a:p>
          <a:p>
            <a:pPr>
              <a:lnSpc>
                <a:spcPct val="9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 dirty="0">
                <a:latin typeface="Calibri" charset="0"/>
              </a:rPr>
              <a:t>G2C2.1 - Traiter les flux entrants</a:t>
            </a:r>
          </a:p>
          <a:p>
            <a:pPr>
              <a:lnSpc>
                <a:spcPct val="9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 dirty="0">
                <a:latin typeface="Calibri" charset="0"/>
              </a:rPr>
              <a:t>G2C2.2 - Traiter les flux sortants</a:t>
            </a:r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2160588" y="4679950"/>
            <a:ext cx="5184775" cy="1439863"/>
          </a:xfrm>
          <a:prstGeom prst="rect">
            <a:avLst/>
          </a:prstGeom>
          <a:solidFill>
            <a:srgbClr val="AB8565"/>
          </a:solidFill>
          <a:ln w="25560">
            <a:solidFill>
              <a:srgbClr val="663300"/>
            </a:solidFill>
            <a:round/>
            <a:headEnd/>
            <a:tailEnd/>
          </a:ln>
        </p:spPr>
        <p:txBody>
          <a:bodyPr lIns="90000" tIns="66240" rIns="90000" bIns="45000"/>
          <a:lstStyle/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b="1" i="1" dirty="0">
              <a:latin typeface="Calibri" charset="0"/>
            </a:endParaRPr>
          </a:p>
          <a:p>
            <a:pPr>
              <a:lnSpc>
                <a:spcPct val="9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 dirty="0">
                <a:latin typeface="Calibri" charset="0"/>
              </a:rPr>
              <a:t>G2C2.CP1 -  Appliquer les procédures en vigueur</a:t>
            </a:r>
          </a:p>
          <a:p>
            <a:pPr>
              <a:lnSpc>
                <a:spcPct val="9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 dirty="0">
                <a:latin typeface="Calibri" charset="0"/>
              </a:rPr>
              <a:t>G2C2.CP2 - Utiliser les matériels de manutention en </a:t>
            </a:r>
            <a:r>
              <a:rPr lang="fr-FR" b="1" dirty="0" smtClean="0">
                <a:latin typeface="Calibri" charset="0"/>
              </a:rPr>
              <a:t>			     sécurité</a:t>
            </a:r>
            <a:endParaRPr lang="fr-FR" b="1" dirty="0">
              <a:latin typeface="Calibri" charset="0"/>
            </a:endParaRPr>
          </a:p>
          <a:p>
            <a:pPr algn="ctr">
              <a:lnSpc>
                <a:spcPct val="96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b="1" dirty="0">
              <a:solidFill>
                <a:srgbClr val="FF0000"/>
              </a:solidFill>
              <a:latin typeface="Calibri" charset="0"/>
            </a:endParaRPr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180975" y="1800225"/>
            <a:ext cx="2519363" cy="360363"/>
          </a:xfrm>
          <a:prstGeom prst="flowChartProcess">
            <a:avLst/>
          </a:prstGeom>
          <a:solidFill>
            <a:srgbClr val="996633">
              <a:alpha val="45097"/>
            </a:srgbClr>
          </a:solidFill>
          <a:ln w="9360">
            <a:solidFill>
              <a:srgbClr val="7154B8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>
                <a:solidFill>
                  <a:srgbClr val="000000"/>
                </a:solidFill>
                <a:latin typeface="Calibri" charset="0"/>
              </a:rPr>
              <a:t>Compétences</a:t>
            </a:r>
          </a:p>
        </p:txBody>
      </p:sp>
      <p:sp>
        <p:nvSpPr>
          <p:cNvPr id="8197" name="AutoShape 5"/>
          <p:cNvSpPr>
            <a:spLocks noChangeArrowheads="1"/>
          </p:cNvSpPr>
          <p:nvPr/>
        </p:nvSpPr>
        <p:spPr bwMode="auto">
          <a:xfrm>
            <a:off x="6659563" y="1800225"/>
            <a:ext cx="2233612" cy="360363"/>
          </a:xfrm>
          <a:prstGeom prst="flowChartProcess">
            <a:avLst/>
          </a:prstGeom>
          <a:solidFill>
            <a:srgbClr val="996633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>
                <a:solidFill>
                  <a:srgbClr val="000000"/>
                </a:solidFill>
                <a:latin typeface="Calibri" charset="0"/>
              </a:rPr>
              <a:t>Savoirs</a:t>
            </a:r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2700338" y="1800225"/>
            <a:ext cx="3959225" cy="360363"/>
          </a:xfrm>
          <a:prstGeom prst="flowChartProcess">
            <a:avLst/>
          </a:prstGeom>
          <a:solidFill>
            <a:srgbClr val="996633">
              <a:alpha val="65097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>
                <a:solidFill>
                  <a:srgbClr val="000000"/>
                </a:solidFill>
                <a:latin typeface="Calibri" charset="0"/>
              </a:rPr>
              <a:t>Comportements professionnels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8" dur="500" fill="hold"/>
                                        <p:tgtEl>
                                          <p:spTgt spid="81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2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3" dur="500" fill="hold"/>
                                        <p:tgtEl>
                                          <p:spTgt spid="81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7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8" dur="5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23" dur="10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w*0.70"/>
                                          </p:val>
                                        </p:tav>
                                        <p:tav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24" dur="1000" fill="hold"/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  <p:tav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25" dur="1000"/>
                                        <p:tgtEl>
                                          <p:spTgt spid="8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0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5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AutoShape 1"/>
          <p:cNvSpPr>
            <a:spLocks noChangeArrowheads="1"/>
          </p:cNvSpPr>
          <p:nvPr/>
        </p:nvSpPr>
        <p:spPr bwMode="auto">
          <a:xfrm>
            <a:off x="65088" y="1800225"/>
            <a:ext cx="8999537" cy="539750"/>
          </a:xfrm>
          <a:prstGeom prst="flowChartProcess">
            <a:avLst/>
          </a:prstGeom>
          <a:solidFill>
            <a:srgbClr val="996633">
              <a:alpha val="54901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8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400" b="1">
                <a:solidFill>
                  <a:srgbClr val="000000"/>
                </a:solidFill>
                <a:latin typeface="Calibri" charset="0"/>
              </a:rPr>
              <a:t>Savoirs G2 - L’exécution d’une opération de transport</a:t>
            </a:r>
          </a:p>
        </p:txBody>
      </p:sp>
      <p:sp>
        <p:nvSpPr>
          <p:cNvPr id="9218" name="AutoShape 2"/>
          <p:cNvSpPr>
            <a:spLocks noChangeArrowheads="1"/>
          </p:cNvSpPr>
          <p:nvPr/>
        </p:nvSpPr>
        <p:spPr bwMode="auto">
          <a:xfrm>
            <a:off x="179388" y="2519363"/>
            <a:ext cx="4319587" cy="720725"/>
          </a:xfrm>
          <a:prstGeom prst="flowChartProcess">
            <a:avLst/>
          </a:prstGeom>
          <a:solidFill>
            <a:srgbClr val="996633">
              <a:alpha val="45097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>
              <a:lnSpc>
                <a:spcPct val="98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 dirty="0">
                <a:solidFill>
                  <a:srgbClr val="000000"/>
                </a:solidFill>
                <a:latin typeface="Calibri" charset="0"/>
              </a:rPr>
              <a:t>G2S1 - Utilisation des progiciels transport </a:t>
            </a:r>
            <a:r>
              <a:rPr lang="fr-FR" b="1" dirty="0" smtClean="0">
                <a:solidFill>
                  <a:srgbClr val="000000"/>
                </a:solidFill>
                <a:latin typeface="Calibri" charset="0"/>
              </a:rPr>
              <a:t>		    et </a:t>
            </a:r>
            <a:r>
              <a:rPr lang="fr-FR" b="1" dirty="0">
                <a:solidFill>
                  <a:srgbClr val="000000"/>
                </a:solidFill>
                <a:latin typeface="Calibri" charset="0"/>
              </a:rPr>
              <a:t>de logistique</a:t>
            </a:r>
          </a:p>
        </p:txBody>
      </p:sp>
      <p:sp>
        <p:nvSpPr>
          <p:cNvPr id="9219" name="AutoShape 3"/>
          <p:cNvSpPr>
            <a:spLocks noChangeArrowheads="1"/>
          </p:cNvSpPr>
          <p:nvPr/>
        </p:nvSpPr>
        <p:spPr bwMode="auto">
          <a:xfrm>
            <a:off x="179388" y="3600450"/>
            <a:ext cx="4319587" cy="720725"/>
          </a:xfrm>
          <a:prstGeom prst="flowChartProcess">
            <a:avLst/>
          </a:prstGeom>
          <a:solidFill>
            <a:srgbClr val="996633">
              <a:alpha val="45097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>
              <a:lnSpc>
                <a:spcPct val="98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 dirty="0">
                <a:solidFill>
                  <a:srgbClr val="000000"/>
                </a:solidFill>
                <a:latin typeface="Calibri" charset="0"/>
              </a:rPr>
              <a:t>G2S2 - Les documents liés au transport</a:t>
            </a:r>
          </a:p>
        </p:txBody>
      </p:sp>
      <p:sp>
        <p:nvSpPr>
          <p:cNvPr id="9220" name="AutoShape 4"/>
          <p:cNvSpPr>
            <a:spLocks noChangeArrowheads="1"/>
          </p:cNvSpPr>
          <p:nvPr/>
        </p:nvSpPr>
        <p:spPr bwMode="auto">
          <a:xfrm>
            <a:off x="4643438" y="2519363"/>
            <a:ext cx="4356100" cy="900112"/>
          </a:xfrm>
          <a:prstGeom prst="flowChartProcess">
            <a:avLst/>
          </a:prstGeom>
          <a:solidFill>
            <a:srgbClr val="996633">
              <a:alpha val="45097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>
              <a:lnSpc>
                <a:spcPct val="98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 dirty="0">
                <a:solidFill>
                  <a:srgbClr val="000000"/>
                </a:solidFill>
                <a:latin typeface="Calibri" charset="0"/>
              </a:rPr>
              <a:t>G2S5 - Les règles d’utilisation et de  circulation des  matériels de manutention</a:t>
            </a:r>
          </a:p>
        </p:txBody>
      </p:sp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4679950" y="3600450"/>
            <a:ext cx="4319588" cy="720725"/>
          </a:xfrm>
          <a:prstGeom prst="flowChartProcess">
            <a:avLst/>
          </a:prstGeom>
          <a:solidFill>
            <a:srgbClr val="996633">
              <a:alpha val="45097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>
              <a:lnSpc>
                <a:spcPct val="98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 dirty="0">
                <a:solidFill>
                  <a:srgbClr val="000000"/>
                </a:solidFill>
                <a:latin typeface="Calibri" charset="0"/>
              </a:rPr>
              <a:t>G2S6 - La réception  </a:t>
            </a:r>
            <a:r>
              <a:rPr lang="fr-FR" b="1" dirty="0" smtClean="0">
                <a:solidFill>
                  <a:srgbClr val="000000"/>
                </a:solidFill>
                <a:latin typeface="Calibri" charset="0"/>
              </a:rPr>
              <a:t>des  marchandises</a:t>
            </a:r>
            <a:endParaRPr lang="fr-FR" b="1" dirty="0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179388" y="4500563"/>
            <a:ext cx="4319587" cy="900112"/>
          </a:xfrm>
          <a:prstGeom prst="flowChartProcess">
            <a:avLst/>
          </a:prstGeom>
          <a:solidFill>
            <a:srgbClr val="996633">
              <a:alpha val="45097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>
              <a:lnSpc>
                <a:spcPct val="98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 dirty="0">
                <a:solidFill>
                  <a:srgbClr val="000000"/>
                </a:solidFill>
                <a:latin typeface="Calibri" charset="0"/>
              </a:rPr>
              <a:t>G2S3 - Les espaces logistiques</a:t>
            </a:r>
          </a:p>
        </p:txBody>
      </p:sp>
      <p:sp>
        <p:nvSpPr>
          <p:cNvPr id="9223" name="AutoShape 7"/>
          <p:cNvSpPr>
            <a:spLocks noChangeArrowheads="1"/>
          </p:cNvSpPr>
          <p:nvPr/>
        </p:nvSpPr>
        <p:spPr bwMode="auto">
          <a:xfrm>
            <a:off x="4679950" y="4500563"/>
            <a:ext cx="4319588" cy="900112"/>
          </a:xfrm>
          <a:prstGeom prst="flowChartProcess">
            <a:avLst/>
          </a:prstGeom>
          <a:solidFill>
            <a:srgbClr val="996633">
              <a:alpha val="45097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>
              <a:lnSpc>
                <a:spcPct val="98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 dirty="0">
                <a:solidFill>
                  <a:srgbClr val="000000"/>
                </a:solidFill>
                <a:latin typeface="Calibri" charset="0"/>
              </a:rPr>
              <a:t>G2S7 - La préparation </a:t>
            </a:r>
            <a:r>
              <a:rPr lang="fr-FR" b="1" dirty="0" smtClean="0">
                <a:solidFill>
                  <a:srgbClr val="000000"/>
                </a:solidFill>
                <a:latin typeface="Calibri" charset="0"/>
              </a:rPr>
              <a:t>de  </a:t>
            </a:r>
            <a:r>
              <a:rPr lang="fr-FR" b="1" dirty="0">
                <a:solidFill>
                  <a:srgbClr val="000000"/>
                </a:solidFill>
                <a:latin typeface="Calibri" charset="0"/>
              </a:rPr>
              <a:t>commande</a:t>
            </a:r>
          </a:p>
        </p:txBody>
      </p:sp>
      <p:sp>
        <p:nvSpPr>
          <p:cNvPr id="9224" name="AutoShape 8"/>
          <p:cNvSpPr>
            <a:spLocks noChangeArrowheads="1"/>
          </p:cNvSpPr>
          <p:nvPr/>
        </p:nvSpPr>
        <p:spPr bwMode="auto">
          <a:xfrm>
            <a:off x="179388" y="5580063"/>
            <a:ext cx="4319587" cy="720725"/>
          </a:xfrm>
          <a:prstGeom prst="flowChartProcess">
            <a:avLst/>
          </a:prstGeom>
          <a:solidFill>
            <a:srgbClr val="996633">
              <a:alpha val="45097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>
              <a:lnSpc>
                <a:spcPct val="98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 dirty="0">
                <a:solidFill>
                  <a:srgbClr val="000000"/>
                </a:solidFill>
                <a:latin typeface="Calibri" charset="0"/>
              </a:rPr>
              <a:t>G2S4 - Les règles </a:t>
            </a:r>
            <a:r>
              <a:rPr lang="fr-FR" b="1" dirty="0" smtClean="0">
                <a:solidFill>
                  <a:srgbClr val="000000"/>
                </a:solidFill>
                <a:latin typeface="Calibri" charset="0"/>
              </a:rPr>
              <a:t>et  les </a:t>
            </a:r>
            <a:r>
              <a:rPr lang="fr-FR" b="1" dirty="0">
                <a:solidFill>
                  <a:srgbClr val="000000"/>
                </a:solidFill>
                <a:latin typeface="Calibri" charset="0"/>
              </a:rPr>
              <a:t>procédures</a:t>
            </a:r>
          </a:p>
        </p:txBody>
      </p:sp>
      <p:sp>
        <p:nvSpPr>
          <p:cNvPr id="9225" name="AutoShape 9"/>
          <p:cNvSpPr>
            <a:spLocks noChangeArrowheads="1"/>
          </p:cNvSpPr>
          <p:nvPr/>
        </p:nvSpPr>
        <p:spPr bwMode="auto">
          <a:xfrm>
            <a:off x="4679950" y="5580063"/>
            <a:ext cx="4319588" cy="720725"/>
          </a:xfrm>
          <a:prstGeom prst="flowChartProcess">
            <a:avLst/>
          </a:prstGeom>
          <a:solidFill>
            <a:srgbClr val="996633">
              <a:alpha val="45097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>
              <a:lnSpc>
                <a:spcPct val="98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b="1" dirty="0">
                <a:solidFill>
                  <a:srgbClr val="000000"/>
                </a:solidFill>
                <a:latin typeface="Calibri" charset="0"/>
              </a:rPr>
              <a:t>G2S8 - L’expédition  </a:t>
            </a:r>
            <a:r>
              <a:rPr lang="fr-FR" b="1" dirty="0" smtClean="0">
                <a:solidFill>
                  <a:srgbClr val="000000"/>
                </a:solidFill>
                <a:latin typeface="Calibri" charset="0"/>
              </a:rPr>
              <a:t>des marchandises</a:t>
            </a:r>
            <a:endParaRPr lang="fr-FR" b="1" dirty="0">
              <a:solidFill>
                <a:srgbClr val="000000"/>
              </a:solidFill>
              <a:latin typeface="Calibri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1" dur="2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5" dur="3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9" dur="3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3" dur="3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25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27" dur="30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4000"/>
                            </p:stCondLst>
                            <p:childTnLst>
                              <p:par>
                                <p:cTn id="29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1" dur="3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000"/>
                            </p:stCondLst>
                            <p:childTnLst>
                              <p:par>
                                <p:cTn id="33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5" dur="3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0"/>
                            </p:stCondLst>
                            <p:childTnLst>
                              <p:par>
                                <p:cTn id="37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39" dur="3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AutoShape 1"/>
          <p:cNvSpPr>
            <a:spLocks noChangeArrowheads="1"/>
          </p:cNvSpPr>
          <p:nvPr/>
        </p:nvSpPr>
        <p:spPr bwMode="auto">
          <a:xfrm>
            <a:off x="714375" y="3357563"/>
            <a:ext cx="7199313" cy="2339975"/>
          </a:xfrm>
          <a:prstGeom prst="flowChartProcess">
            <a:avLst/>
          </a:prstGeom>
          <a:solidFill>
            <a:srgbClr val="996633">
              <a:alpha val="34901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>
              <a:lnSpc>
                <a:spcPct val="98000"/>
              </a:lnSpc>
              <a:spcBef>
                <a:spcPts val="3125"/>
              </a:spcBef>
              <a:buSzPct val="45000"/>
              <a:buFont typeface="Symbol" charset="2"/>
              <a:buChar char="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 dirty="0">
                <a:solidFill>
                  <a:srgbClr val="000000"/>
                </a:solidFill>
                <a:latin typeface="Calibri" charset="0"/>
              </a:rPr>
              <a:t> L’utilisation d’un EDI</a:t>
            </a:r>
          </a:p>
          <a:p>
            <a:pPr>
              <a:lnSpc>
                <a:spcPct val="98000"/>
              </a:lnSpc>
              <a:spcBef>
                <a:spcPts val="3125"/>
              </a:spcBef>
              <a:buSzPct val="45000"/>
              <a:buFont typeface="Symbol" charset="2"/>
              <a:buChar char="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 dirty="0">
                <a:solidFill>
                  <a:srgbClr val="000000"/>
                </a:solidFill>
                <a:latin typeface="Calibri" charset="0"/>
              </a:rPr>
              <a:t> L’utilisation d’un progiciel d’exploitation</a:t>
            </a:r>
          </a:p>
          <a:p>
            <a:pPr>
              <a:lnSpc>
                <a:spcPct val="98000"/>
              </a:lnSpc>
              <a:spcBef>
                <a:spcPts val="3125"/>
              </a:spcBef>
              <a:buSzPct val="45000"/>
              <a:buFont typeface="Symbol" charset="2"/>
              <a:buChar char="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 dirty="0">
                <a:solidFill>
                  <a:srgbClr val="000000"/>
                </a:solidFill>
                <a:latin typeface="Calibri" charset="0"/>
              </a:rPr>
              <a:t> L’utilisation d’un progiciel de tenue physique et  administrative </a:t>
            </a:r>
            <a:r>
              <a:rPr lang="fr-FR" sz="2000" b="1" dirty="0" smtClean="0">
                <a:solidFill>
                  <a:srgbClr val="000000"/>
                </a:solidFill>
                <a:latin typeface="Calibri" charset="0"/>
              </a:rPr>
              <a:t>    	  des </a:t>
            </a:r>
            <a:r>
              <a:rPr lang="fr-FR" sz="2000" b="1" dirty="0">
                <a:solidFill>
                  <a:srgbClr val="000000"/>
                </a:solidFill>
                <a:latin typeface="Calibri" charset="0"/>
              </a:rPr>
              <a:t>stocks</a:t>
            </a:r>
          </a:p>
        </p:txBody>
      </p:sp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6380163" y="3576638"/>
            <a:ext cx="184150" cy="3667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fr-FR">
              <a:latin typeface="Calibri" charset="0"/>
            </a:endParaRPr>
          </a:p>
        </p:txBody>
      </p:sp>
      <p:sp>
        <p:nvSpPr>
          <p:cNvPr id="10244" name="AutoShape 4"/>
          <p:cNvSpPr>
            <a:spLocks noChangeArrowheads="1"/>
          </p:cNvSpPr>
          <p:nvPr/>
        </p:nvSpPr>
        <p:spPr bwMode="auto">
          <a:xfrm>
            <a:off x="720725" y="1800225"/>
            <a:ext cx="8099425" cy="900113"/>
          </a:xfrm>
          <a:prstGeom prst="flowChartProcess">
            <a:avLst/>
          </a:prstGeom>
          <a:solidFill>
            <a:srgbClr val="996633">
              <a:alpha val="45097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8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200" b="1">
                <a:solidFill>
                  <a:srgbClr val="000000"/>
                </a:solidFill>
                <a:latin typeface="Calibri" charset="0"/>
              </a:rPr>
              <a:t>G2S1 - Utilisation des progiciels transport et de logistique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72125" y="3357563"/>
            <a:ext cx="1390650" cy="674687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72250" y="5715000"/>
            <a:ext cx="1238250" cy="6651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</p:spPr>
      </p:pic>
      <p:pic>
        <p:nvPicPr>
          <p:cNvPr id="7176" name="Image 6" descr="18[1]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75" y="3286125"/>
            <a:ext cx="1876425" cy="1247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" dur="2000"/>
                                        <p:tgtEl>
                                          <p:spTgt spid="10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1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1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001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AutoShape 1"/>
          <p:cNvSpPr>
            <a:spLocks noChangeArrowheads="1"/>
          </p:cNvSpPr>
          <p:nvPr/>
        </p:nvSpPr>
        <p:spPr bwMode="auto">
          <a:xfrm>
            <a:off x="720725" y="1800225"/>
            <a:ext cx="8099425" cy="900113"/>
          </a:xfrm>
          <a:prstGeom prst="flowChartProcess">
            <a:avLst/>
          </a:prstGeom>
          <a:solidFill>
            <a:srgbClr val="996633">
              <a:alpha val="45097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8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400" b="1">
                <a:solidFill>
                  <a:srgbClr val="000000"/>
                </a:solidFill>
                <a:latin typeface="Calibri" charset="0"/>
              </a:rPr>
              <a:t>G2S2 - Les documents liés au transport</a:t>
            </a:r>
          </a:p>
        </p:txBody>
      </p:sp>
      <p:sp>
        <p:nvSpPr>
          <p:cNvPr id="11266" name="AutoShape 2"/>
          <p:cNvSpPr>
            <a:spLocks noChangeArrowheads="1"/>
          </p:cNvSpPr>
          <p:nvPr/>
        </p:nvSpPr>
        <p:spPr bwMode="auto">
          <a:xfrm>
            <a:off x="720725" y="3419475"/>
            <a:ext cx="8099425" cy="2339975"/>
          </a:xfrm>
          <a:prstGeom prst="flowChartProcess">
            <a:avLst/>
          </a:prstGeom>
          <a:solidFill>
            <a:srgbClr val="996633">
              <a:alpha val="34901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>
              <a:lnSpc>
                <a:spcPct val="98000"/>
              </a:lnSpc>
              <a:spcBef>
                <a:spcPts val="3125"/>
              </a:spcBef>
              <a:buSzPct val="45000"/>
              <a:buFont typeface="Symbol" charset="2"/>
              <a:buChar char="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>
                <a:solidFill>
                  <a:srgbClr val="000000"/>
                </a:solidFill>
                <a:latin typeface="Calibri" charset="0"/>
              </a:rPr>
              <a:t> Les documents matérialisant le contrat de transport dans les différents                   	  modes</a:t>
            </a:r>
          </a:p>
          <a:p>
            <a:pPr>
              <a:lnSpc>
                <a:spcPct val="98000"/>
              </a:lnSpc>
              <a:spcBef>
                <a:spcPts val="3125"/>
              </a:spcBef>
              <a:buSzPct val="45000"/>
              <a:buFont typeface="Symbol" charset="2"/>
              <a:buChar char="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>
                <a:solidFill>
                  <a:srgbClr val="000000"/>
                </a:solidFill>
                <a:latin typeface="Calibri" charset="0"/>
              </a:rPr>
              <a:t> Les documents d’accompagnement de la marchandise</a:t>
            </a: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74938" y="4754563"/>
            <a:ext cx="1285875" cy="1004887"/>
          </a:xfrm>
          <a:prstGeom prst="rect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59450" y="4743450"/>
            <a:ext cx="1260475" cy="1016000"/>
          </a:xfrm>
          <a:prstGeom prst="rect">
            <a:avLst/>
          </a:prstGeom>
          <a:solidFill>
            <a:srgbClr val="FF0000"/>
          </a:solidFill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" dur="2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1"/>
                            </p:stCondLst>
                            <p:childTnLst>
                              <p:par>
                                <p:cTn id="12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" dur="2000"/>
                                        <p:tgtEl>
                                          <p:spTgt spid="11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8" dur="2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AutoShape 1"/>
          <p:cNvSpPr>
            <a:spLocks noChangeArrowheads="1"/>
          </p:cNvSpPr>
          <p:nvPr/>
        </p:nvSpPr>
        <p:spPr bwMode="auto">
          <a:xfrm>
            <a:off x="720725" y="1800225"/>
            <a:ext cx="8099425" cy="900113"/>
          </a:xfrm>
          <a:prstGeom prst="flowChartProcess">
            <a:avLst/>
          </a:prstGeom>
          <a:solidFill>
            <a:srgbClr val="996633">
              <a:alpha val="45097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8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400" b="1">
                <a:solidFill>
                  <a:srgbClr val="000000"/>
                </a:solidFill>
                <a:latin typeface="Calibri" charset="0"/>
              </a:rPr>
              <a:t>G2S3 - Les espaces logistiques</a:t>
            </a:r>
          </a:p>
          <a:p>
            <a:pPr>
              <a:lnSpc>
                <a:spcPct val="98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sz="2400" b="1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2290" name="AutoShape 2"/>
          <p:cNvSpPr>
            <a:spLocks noChangeArrowheads="1"/>
          </p:cNvSpPr>
          <p:nvPr/>
        </p:nvSpPr>
        <p:spPr bwMode="auto">
          <a:xfrm>
            <a:off x="720725" y="3419475"/>
            <a:ext cx="8099425" cy="2700338"/>
          </a:xfrm>
          <a:prstGeom prst="flowChartProcess">
            <a:avLst/>
          </a:prstGeom>
          <a:solidFill>
            <a:srgbClr val="996633">
              <a:alpha val="34901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>
              <a:lnSpc>
                <a:spcPct val="98000"/>
              </a:lnSpc>
              <a:spcBef>
                <a:spcPts val="3125"/>
              </a:spcBef>
              <a:buSzPct val="45000"/>
              <a:buFont typeface="Symbol" charset="2"/>
              <a:buChar char="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>
                <a:solidFill>
                  <a:srgbClr val="000000"/>
                </a:solidFill>
                <a:latin typeface="Calibri" charset="0"/>
              </a:rPr>
              <a:t> La chaîne logistique</a:t>
            </a:r>
          </a:p>
          <a:p>
            <a:pPr>
              <a:lnSpc>
                <a:spcPct val="98000"/>
              </a:lnSpc>
              <a:spcBef>
                <a:spcPts val="3125"/>
              </a:spcBef>
              <a:buSzPct val="45000"/>
              <a:buFont typeface="Symbol" charset="2"/>
              <a:buChar char="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>
                <a:solidFill>
                  <a:srgbClr val="000000"/>
                </a:solidFill>
                <a:latin typeface="Calibri" charset="0"/>
              </a:rPr>
              <a:t> Les équipements de sécurité</a:t>
            </a:r>
          </a:p>
          <a:p>
            <a:pPr>
              <a:lnSpc>
                <a:spcPct val="98000"/>
              </a:lnSpc>
              <a:spcBef>
                <a:spcPts val="3125"/>
              </a:spcBef>
              <a:buSzPct val="45000"/>
              <a:buFont typeface="Symbol" charset="2"/>
              <a:buChar char="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>
                <a:solidFill>
                  <a:srgbClr val="000000"/>
                </a:solidFill>
                <a:latin typeface="Calibri" charset="0"/>
              </a:rPr>
              <a:t> La localisation des zones de sécurité</a:t>
            </a:r>
          </a:p>
          <a:p>
            <a:pPr>
              <a:lnSpc>
                <a:spcPct val="98000"/>
              </a:lnSpc>
              <a:spcBef>
                <a:spcPts val="3125"/>
              </a:spcBef>
              <a:buSzPct val="45000"/>
              <a:buFont typeface="Symbol" charset="2"/>
              <a:buChar char="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>
                <a:solidFill>
                  <a:srgbClr val="000000"/>
                </a:solidFill>
                <a:latin typeface="Calibri" charset="0"/>
              </a:rPr>
              <a:t> L’organisation des zones de réception et/ou d’expédition </a:t>
            </a:r>
          </a:p>
        </p:txBody>
      </p:sp>
      <p:pic>
        <p:nvPicPr>
          <p:cNvPr id="9222" name="Imag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50" y="3214688"/>
            <a:ext cx="2851150" cy="2176462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" dur="2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1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AutoShape 1"/>
          <p:cNvSpPr>
            <a:spLocks noChangeArrowheads="1"/>
          </p:cNvSpPr>
          <p:nvPr/>
        </p:nvSpPr>
        <p:spPr bwMode="auto">
          <a:xfrm>
            <a:off x="720725" y="1800225"/>
            <a:ext cx="8099425" cy="900113"/>
          </a:xfrm>
          <a:prstGeom prst="flowChartProcess">
            <a:avLst/>
          </a:prstGeom>
          <a:solidFill>
            <a:srgbClr val="996633">
              <a:alpha val="45097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8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400" b="1">
                <a:solidFill>
                  <a:srgbClr val="000000"/>
                </a:solidFill>
                <a:latin typeface="Calibri" charset="0"/>
              </a:rPr>
              <a:t>G2S4 - Les règles et les procédures</a:t>
            </a:r>
          </a:p>
          <a:p>
            <a:pPr>
              <a:lnSpc>
                <a:spcPct val="98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sz="2400" b="1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3314" name="AutoShape 2"/>
          <p:cNvSpPr>
            <a:spLocks noChangeArrowheads="1"/>
          </p:cNvSpPr>
          <p:nvPr/>
        </p:nvSpPr>
        <p:spPr bwMode="auto">
          <a:xfrm>
            <a:off x="720725" y="3060700"/>
            <a:ext cx="8099425" cy="3240088"/>
          </a:xfrm>
          <a:prstGeom prst="flowChartProcess">
            <a:avLst/>
          </a:prstGeom>
          <a:solidFill>
            <a:srgbClr val="996633">
              <a:alpha val="34901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>
              <a:lnSpc>
                <a:spcPct val="98000"/>
              </a:lnSpc>
              <a:spcBef>
                <a:spcPts val="3125"/>
              </a:spcBef>
              <a:buSzPct val="45000"/>
              <a:buFont typeface="Symbol" charset="2"/>
              <a:buChar char="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 dirty="0">
                <a:solidFill>
                  <a:srgbClr val="000000"/>
                </a:solidFill>
                <a:latin typeface="Calibri" charset="0"/>
              </a:rPr>
              <a:t> Les consignes de </a:t>
            </a:r>
            <a:r>
              <a:rPr lang="fr-FR" sz="2000" b="1" dirty="0" smtClean="0">
                <a:solidFill>
                  <a:srgbClr val="000000"/>
                </a:solidFill>
                <a:latin typeface="Calibri" charset="0"/>
              </a:rPr>
              <a:t>travail </a:t>
            </a:r>
            <a:endParaRPr lang="fr-FR" sz="2000" b="1" dirty="0">
              <a:solidFill>
                <a:srgbClr val="000000"/>
              </a:solidFill>
              <a:latin typeface="Calibri" charset="0"/>
            </a:endParaRPr>
          </a:p>
          <a:p>
            <a:pPr>
              <a:lnSpc>
                <a:spcPct val="98000"/>
              </a:lnSpc>
              <a:spcBef>
                <a:spcPts val="3125"/>
              </a:spcBef>
              <a:buSzPct val="45000"/>
              <a:buFont typeface="Symbol" charset="2"/>
              <a:buChar char="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 dirty="0">
                <a:solidFill>
                  <a:srgbClr val="000000"/>
                </a:solidFill>
                <a:latin typeface="Calibri" charset="0"/>
              </a:rPr>
              <a:t> les fiches de </a:t>
            </a:r>
            <a:r>
              <a:rPr lang="fr-FR" sz="2000" b="1" dirty="0" smtClean="0">
                <a:solidFill>
                  <a:srgbClr val="000000"/>
                </a:solidFill>
                <a:latin typeface="Calibri" charset="0"/>
              </a:rPr>
              <a:t>procédures </a:t>
            </a:r>
            <a:endParaRPr lang="fr-FR" sz="2000" b="1" dirty="0">
              <a:solidFill>
                <a:srgbClr val="000000"/>
              </a:solidFill>
              <a:latin typeface="Calibri" charset="0"/>
            </a:endParaRPr>
          </a:p>
          <a:p>
            <a:pPr>
              <a:lnSpc>
                <a:spcPct val="98000"/>
              </a:lnSpc>
              <a:spcBef>
                <a:spcPts val="3125"/>
              </a:spcBef>
              <a:buSzPct val="45000"/>
              <a:buFont typeface="Symbol" charset="2"/>
              <a:buChar char="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 dirty="0">
                <a:solidFill>
                  <a:srgbClr val="000000"/>
                </a:solidFill>
                <a:latin typeface="Calibri" charset="0"/>
              </a:rPr>
              <a:t> les protocoles </a:t>
            </a:r>
            <a:r>
              <a:rPr lang="fr-FR" sz="2000" b="1" dirty="0" smtClean="0">
                <a:solidFill>
                  <a:srgbClr val="000000"/>
                </a:solidFill>
                <a:latin typeface="Calibri" charset="0"/>
              </a:rPr>
              <a:t>de sécurité </a:t>
            </a:r>
            <a:endParaRPr lang="fr-FR" sz="2000" b="1" dirty="0">
              <a:solidFill>
                <a:srgbClr val="000000"/>
              </a:solidFill>
              <a:latin typeface="Calibri" charset="0"/>
            </a:endParaRPr>
          </a:p>
          <a:p>
            <a:pPr>
              <a:lnSpc>
                <a:spcPct val="98000"/>
              </a:lnSpc>
              <a:spcBef>
                <a:spcPts val="3125"/>
              </a:spcBef>
              <a:buSzPct val="45000"/>
              <a:buFont typeface="Symbol" charset="2"/>
              <a:buChar char="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 dirty="0">
                <a:solidFill>
                  <a:srgbClr val="000000"/>
                </a:solidFill>
                <a:latin typeface="Calibri" charset="0"/>
              </a:rPr>
              <a:t> les normes </a:t>
            </a:r>
            <a:r>
              <a:rPr lang="fr-FR" sz="2000" b="1" dirty="0" smtClean="0">
                <a:solidFill>
                  <a:srgbClr val="000000"/>
                </a:solidFill>
                <a:latin typeface="Calibri" charset="0"/>
              </a:rPr>
              <a:t>qualité</a:t>
            </a:r>
            <a:endParaRPr lang="fr-FR" sz="2000" b="1" dirty="0">
              <a:solidFill>
                <a:srgbClr val="000000"/>
              </a:solidFill>
              <a:latin typeface="Calibri" charset="0"/>
            </a:endParaRPr>
          </a:p>
          <a:p>
            <a:pPr>
              <a:lnSpc>
                <a:spcPct val="98000"/>
              </a:lnSpc>
              <a:spcBef>
                <a:spcPts val="3125"/>
              </a:spcBef>
              <a:buSzPct val="45000"/>
              <a:buFont typeface="Symbol" charset="2"/>
              <a:buChar char="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 dirty="0">
                <a:solidFill>
                  <a:srgbClr val="000000"/>
                </a:solidFill>
                <a:latin typeface="Calibri" charset="0"/>
              </a:rPr>
              <a:t> les règles d’hygiène</a:t>
            </a:r>
          </a:p>
        </p:txBody>
      </p:sp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9313" y="5040313"/>
            <a:ext cx="1517650" cy="8842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9675" y="3205163"/>
            <a:ext cx="1143000" cy="935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1"/>
                            </p:stCondLst>
                            <p:childTnLst>
                              <p:par>
                                <p:cTn id="12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8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AutoShape 1"/>
          <p:cNvSpPr>
            <a:spLocks noChangeArrowheads="1"/>
          </p:cNvSpPr>
          <p:nvPr/>
        </p:nvSpPr>
        <p:spPr bwMode="auto">
          <a:xfrm>
            <a:off x="514350" y="1800225"/>
            <a:ext cx="8099425" cy="900113"/>
          </a:xfrm>
          <a:prstGeom prst="flowChartProcess">
            <a:avLst/>
          </a:prstGeom>
          <a:solidFill>
            <a:srgbClr val="996633">
              <a:alpha val="45097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8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400" b="1">
                <a:solidFill>
                  <a:srgbClr val="000000"/>
                </a:solidFill>
                <a:latin typeface="Calibri" charset="0"/>
              </a:rPr>
              <a:t>G2S5 - Les règles d’utilisation et de circulation des matériels de manutention</a:t>
            </a:r>
          </a:p>
          <a:p>
            <a:pPr algn="ctr">
              <a:lnSpc>
                <a:spcPct val="98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fr-FR" sz="2400" b="1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4338" name="AutoShape 2"/>
          <p:cNvSpPr>
            <a:spLocks noChangeArrowheads="1"/>
          </p:cNvSpPr>
          <p:nvPr/>
        </p:nvSpPr>
        <p:spPr bwMode="auto">
          <a:xfrm>
            <a:off x="381000" y="2879725"/>
            <a:ext cx="8439150" cy="3419475"/>
          </a:xfrm>
          <a:prstGeom prst="flowChartProcess">
            <a:avLst/>
          </a:prstGeom>
          <a:solidFill>
            <a:srgbClr val="996633">
              <a:alpha val="34901"/>
            </a:srgbClr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lIns="90000" tIns="45000" rIns="90000" bIns="45000"/>
          <a:lstStyle/>
          <a:p>
            <a:pPr>
              <a:lnSpc>
                <a:spcPct val="98000"/>
              </a:lnSpc>
              <a:buSzPct val="4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 dirty="0">
                <a:solidFill>
                  <a:srgbClr val="000000"/>
                </a:solidFill>
                <a:latin typeface="Calibri" charset="0"/>
              </a:rPr>
              <a:t>. La règlementation en matière de conduite en sécurité des chariots          	                    	  automoteurs à conducteur porté</a:t>
            </a:r>
          </a:p>
          <a:p>
            <a:pPr>
              <a:lnSpc>
                <a:spcPct val="98000"/>
              </a:lnSpc>
              <a:buSzPct val="4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 dirty="0">
                <a:solidFill>
                  <a:srgbClr val="000000"/>
                </a:solidFill>
                <a:latin typeface="Calibri" charset="0"/>
              </a:rPr>
              <a:t>. Les instances et organismes de prévention</a:t>
            </a:r>
          </a:p>
          <a:p>
            <a:pPr>
              <a:lnSpc>
                <a:spcPct val="98000"/>
              </a:lnSpc>
              <a:buSzPct val="4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 dirty="0">
                <a:solidFill>
                  <a:srgbClr val="000000"/>
                </a:solidFill>
                <a:latin typeface="Calibri" charset="0"/>
              </a:rPr>
              <a:t>. Les principaux facteurs d’accidents avec les chariots</a:t>
            </a:r>
          </a:p>
          <a:p>
            <a:pPr>
              <a:lnSpc>
                <a:spcPct val="98000"/>
              </a:lnSpc>
              <a:buSzPct val="4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 dirty="0">
                <a:solidFill>
                  <a:srgbClr val="000000"/>
                </a:solidFill>
                <a:latin typeface="Calibri" charset="0"/>
              </a:rPr>
              <a:t>. Les principaux types de chariots automoteurs à conducteur porté</a:t>
            </a:r>
          </a:p>
          <a:p>
            <a:pPr>
              <a:lnSpc>
                <a:spcPct val="98000"/>
              </a:lnSpc>
              <a:buSzPct val="4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 dirty="0">
                <a:solidFill>
                  <a:srgbClr val="000000"/>
                </a:solidFill>
                <a:latin typeface="Calibri" charset="0"/>
              </a:rPr>
              <a:t>. La technologie des chariots</a:t>
            </a:r>
          </a:p>
          <a:p>
            <a:pPr>
              <a:lnSpc>
                <a:spcPct val="98000"/>
              </a:lnSpc>
              <a:buSzPct val="4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 dirty="0">
                <a:solidFill>
                  <a:srgbClr val="000000"/>
                </a:solidFill>
                <a:latin typeface="Calibri" charset="0"/>
              </a:rPr>
              <a:t>. Les opérations de maintenance</a:t>
            </a:r>
          </a:p>
          <a:p>
            <a:pPr>
              <a:lnSpc>
                <a:spcPct val="98000"/>
              </a:lnSpc>
              <a:buSzPct val="45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fr-FR" sz="2000" b="1" dirty="0">
                <a:solidFill>
                  <a:srgbClr val="000000"/>
                </a:solidFill>
                <a:latin typeface="Calibri" charset="0"/>
              </a:rPr>
              <a:t>. La conduite en sécurité d’un chariot transpalettes à </a:t>
            </a:r>
            <a:r>
              <a:rPr lang="fr-FR" sz="2000" b="1" dirty="0" smtClean="0">
                <a:solidFill>
                  <a:srgbClr val="000000"/>
                </a:solidFill>
                <a:latin typeface="Calibri" charset="0"/>
              </a:rPr>
              <a:t>conducteur </a:t>
            </a:r>
            <a:r>
              <a:rPr lang="fr-FR" sz="2000" b="1" dirty="0" smtClean="0">
                <a:solidFill>
                  <a:srgbClr val="000000"/>
                </a:solidFill>
                <a:latin typeface="Calibri" charset="0"/>
              </a:rPr>
              <a:t>porté </a:t>
            </a:r>
            <a:endParaRPr lang="fr-FR" sz="2000" b="1" dirty="0">
              <a:solidFill>
                <a:srgbClr val="000000"/>
              </a:solidFill>
              <a:latin typeface="Calibri" charset="0"/>
            </a:endParaRP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715250" y="3000375"/>
            <a:ext cx="1116013" cy="1439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1269" name="Image 4" descr="C:\Users\Ombeline\Desktop\plateforme.jpg"/>
          <p:cNvPicPr>
            <a:picLocks noChangeAspect="1" noChangeArrowheads="1"/>
          </p:cNvPicPr>
          <p:nvPr/>
        </p:nvPicPr>
        <p:blipFill>
          <a:blip r:embed="rId4" cstate="print"/>
          <a:srcRect t="9746"/>
          <a:stretch>
            <a:fillRect/>
          </a:stretch>
        </p:blipFill>
        <p:spPr bwMode="auto">
          <a:xfrm>
            <a:off x="6500812" y="5349875"/>
            <a:ext cx="2357467" cy="1529777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0" dur="2000"/>
                                        <p:tgtEl>
                                          <p:spTgt spid="143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1"/>
                            </p:stCondLst>
                            <p:childTnLst>
                              <p:par>
                                <p:cTn id="12" presetID="10" presetClass="entr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4" dur="20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347</Words>
  <Application>Microsoft Office PowerPoint</Application>
  <PresentationFormat>Affichage à l'écran (4:3)</PresentationFormat>
  <Paragraphs>84</Paragraphs>
  <Slides>10</Slides>
  <Notes>10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Régis BUCQUET</dc:creator>
  <cp:lastModifiedBy>dibe</cp:lastModifiedBy>
  <cp:revision>52</cp:revision>
  <dcterms:created xsi:type="dcterms:W3CDTF">2010-03-09T21:38:14Z</dcterms:created>
  <dcterms:modified xsi:type="dcterms:W3CDTF">2010-04-03T15:15:45Z</dcterms:modified>
</cp:coreProperties>
</file>