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1" r:id="rId4"/>
    <p:sldId id="258" r:id="rId5"/>
    <p:sldId id="262" r:id="rId6"/>
    <p:sldId id="259" r:id="rId7"/>
    <p:sldId id="263" r:id="rId8"/>
    <p:sldId id="264" r:id="rId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D8A"/>
    <a:srgbClr val="FEF1E6"/>
    <a:srgbClr val="DF9207"/>
    <a:srgbClr val="CB2105"/>
    <a:srgbClr val="CC0000"/>
    <a:srgbClr val="E779DF"/>
    <a:srgbClr val="D6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67" autoAdjust="0"/>
  </p:normalViewPr>
  <p:slideViewPr>
    <p:cSldViewPr>
      <p:cViewPr>
        <p:scale>
          <a:sx n="66" d="100"/>
          <a:sy n="66" d="100"/>
        </p:scale>
        <p:origin x="-1692" y="-8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5CB20E-ECCC-43B5-BF25-B8AB8D96A08E}" type="datetimeFigureOut">
              <a:rPr lang="fr-FR"/>
              <a:pPr>
                <a:defRPr/>
              </a:pPr>
              <a:t>31/03/2010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C45C45-1AAD-4727-A86D-9C23B9EC61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1D90FB9-92CC-44D5-8464-DD2DDB326B99}" type="datetimeFigureOut">
              <a:rPr lang="fr-FR"/>
              <a:pPr>
                <a:defRPr/>
              </a:pPr>
              <a:t>31/03/2010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E0A067-6393-45B8-B133-9F4F1C74A6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3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5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www.safrandefrance.fr/safran/photo2006/LogoDelegationRecherche.jpg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ZoneTexte 18"/>
          <p:cNvSpPr txBox="1"/>
          <p:nvPr userDrawn="1"/>
        </p:nvSpPr>
        <p:spPr>
          <a:xfrm>
            <a:off x="2286000" y="6396038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F8A818"/>
                </a:solidFill>
                <a:latin typeface="+mn-lt"/>
              </a:rPr>
              <a:t>Séminaire des 1er et 2 avril 2010</a:t>
            </a:r>
          </a:p>
        </p:txBody>
      </p:sp>
      <p:sp>
        <p:nvSpPr>
          <p:cNvPr id="20" name="Forme libre 19"/>
          <p:cNvSpPr/>
          <p:nvPr userDrawn="1"/>
        </p:nvSpPr>
        <p:spPr>
          <a:xfrm>
            <a:off x="1142976" y="-24"/>
            <a:ext cx="8001024" cy="139923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B2105">
                  <a:shade val="30000"/>
                  <a:satMod val="115000"/>
                  <a:alpha val="27000"/>
                </a:srgbClr>
              </a:gs>
              <a:gs pos="50000">
                <a:srgbClr val="CB2105">
                  <a:shade val="67500"/>
                  <a:satMod val="115000"/>
                </a:srgbClr>
              </a:gs>
              <a:gs pos="100000">
                <a:srgbClr val="CB210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1" name="ZoneTexte 20"/>
          <p:cNvSpPr txBox="1"/>
          <p:nvPr userDrawn="1"/>
        </p:nvSpPr>
        <p:spPr>
          <a:xfrm>
            <a:off x="2644775" y="0"/>
            <a:ext cx="4572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b="1" dirty="0">
                <a:solidFill>
                  <a:srgbClr val="F8A818"/>
                </a:solidFill>
              </a:rPr>
              <a:t>Baccalauréat professionnel</a:t>
            </a:r>
          </a:p>
          <a:p>
            <a:pPr algn="ctr">
              <a:defRPr/>
            </a:pPr>
            <a:r>
              <a:rPr lang="fr-FR" sz="2400" b="1" dirty="0">
                <a:solidFill>
                  <a:srgbClr val="F8A818"/>
                </a:solidFill>
              </a:rPr>
              <a:t>Transport</a:t>
            </a:r>
          </a:p>
        </p:txBody>
      </p:sp>
      <p:pic>
        <p:nvPicPr>
          <p:cNvPr id="1031" name="Picture 2" descr="http://t2.gstatic.com/images?q=tbn:pj8ygaHxQhN2XM:http://www.ententesudgascogne.com/image/partenaire/aft_iftim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563" y="6327775"/>
            <a:ext cx="6746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Image 2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28575"/>
            <a:ext cx="1857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Afficher l'image en taille réelle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88"/>
            <a:ext cx="11049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4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1071563" y="0"/>
            <a:ext cx="1785937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space réservé du contenu 3"/>
          <p:cNvPicPr>
            <a:picLocks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571625"/>
            <a:ext cx="91440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1500166" y="1601430"/>
            <a:ext cx="6192000" cy="756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>
                <a:solidFill>
                  <a:srgbClr val="000066"/>
                </a:solidFill>
              </a:rPr>
              <a:t>Groupe de compétences n° 6 : Les relations avec les partenaires </a:t>
            </a:r>
            <a:r>
              <a:rPr lang="fr-FR" b="1" dirty="0">
                <a:solidFill>
                  <a:srgbClr val="000066"/>
                </a:solidFill>
              </a:rPr>
              <a:t>(en français et en langue étrangère)</a:t>
            </a:r>
          </a:p>
        </p:txBody>
      </p:sp>
      <p:sp>
        <p:nvSpPr>
          <p:cNvPr id="5" name="Rectangle 4"/>
          <p:cNvSpPr/>
          <p:nvPr/>
        </p:nvSpPr>
        <p:spPr>
          <a:xfrm>
            <a:off x="142844" y="3857628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G6C1‐ Accueillir ou contacter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l’interlocuteur</a:t>
            </a:r>
          </a:p>
        </p:txBody>
      </p:sp>
      <p:sp>
        <p:nvSpPr>
          <p:cNvPr id="6" name="Rectangle 5"/>
          <p:cNvSpPr/>
          <p:nvPr/>
        </p:nvSpPr>
        <p:spPr>
          <a:xfrm>
            <a:off x="2387989" y="3857628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G6C2‐ Identifier le besoin de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l’interlocuteur</a:t>
            </a:r>
          </a:p>
        </p:txBody>
      </p:sp>
      <p:sp>
        <p:nvSpPr>
          <p:cNvPr id="7" name="Rectangle 6"/>
          <p:cNvSpPr/>
          <p:nvPr/>
        </p:nvSpPr>
        <p:spPr>
          <a:xfrm>
            <a:off x="4633134" y="3857628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G6C3‐ Collecter des informations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78280" y="3857628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G6C4‐ Transmettre des informations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2844" y="5206520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G6C5‐ Formuler une réponse orale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87989" y="5206520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G6C6‐ Formuler oralement un besoin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633134" y="5206520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G6C7‐ Rédiger des messages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courants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78280" y="5206520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G6C8‐ Utiliser les T.I.C.</a:t>
            </a:r>
          </a:p>
        </p:txBody>
      </p:sp>
      <p:sp>
        <p:nvSpPr>
          <p:cNvPr id="17" name="AutoShape 1"/>
          <p:cNvSpPr txBox="1">
            <a:spLocks noChangeArrowheads="1"/>
          </p:cNvSpPr>
          <p:nvPr/>
        </p:nvSpPr>
        <p:spPr bwMode="auto">
          <a:xfrm>
            <a:off x="685800" y="3067314"/>
            <a:ext cx="7772400" cy="5760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fr-FR" sz="2400" b="1" dirty="0">
                <a:solidFill>
                  <a:srgbClr val="000066"/>
                </a:solidFill>
              </a:rPr>
              <a:t>Activité 5 : Les relations avec les partenaires</a:t>
            </a:r>
          </a:p>
        </p:txBody>
      </p:sp>
      <p:sp>
        <p:nvSpPr>
          <p:cNvPr id="18" name="Flèche vers le bas 4"/>
          <p:cNvSpPr>
            <a:spLocks noChangeArrowheads="1"/>
          </p:cNvSpPr>
          <p:nvPr/>
        </p:nvSpPr>
        <p:spPr bwMode="auto">
          <a:xfrm>
            <a:off x="4393406" y="2417400"/>
            <a:ext cx="357188" cy="612000"/>
          </a:xfrm>
          <a:prstGeom prst="downArrow">
            <a:avLst>
              <a:gd name="adj1" fmla="val 50000"/>
              <a:gd name="adj2" fmla="val 50000"/>
            </a:avLst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fr-FR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stock-photo-african-and-caucasian-men-holding-cardboard-box-32801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0950" y="4171950"/>
            <a:ext cx="1665288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42844" y="3134818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G6C1‐ Accueillir ou contacter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l’interlocuteur</a:t>
            </a:r>
          </a:p>
        </p:txBody>
      </p:sp>
      <p:sp>
        <p:nvSpPr>
          <p:cNvPr id="4" name="Rectangle 3"/>
          <p:cNvSpPr/>
          <p:nvPr/>
        </p:nvSpPr>
        <p:spPr>
          <a:xfrm>
            <a:off x="1285852" y="5349396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G6C2‐ Identifier le besoin de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l’interlocuteur</a:t>
            </a:r>
          </a:p>
        </p:txBody>
      </p:sp>
      <p:sp>
        <p:nvSpPr>
          <p:cNvPr id="7" name="Rectangle 6"/>
          <p:cNvSpPr/>
          <p:nvPr/>
        </p:nvSpPr>
        <p:spPr>
          <a:xfrm>
            <a:off x="6786578" y="3134818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G6C5‐ Formuler une réponse orale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2726" y="5349396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G6C6‐ Formuler oralement un besoin</a:t>
            </a:r>
          </a:p>
        </p:txBody>
      </p:sp>
      <p:pic>
        <p:nvPicPr>
          <p:cNvPr id="13" name="Picture 16" descr="TNT-L21-bd"/>
          <p:cNvPicPr>
            <a:picLocks noChangeArrowheads="1"/>
          </p:cNvPicPr>
          <p:nvPr/>
        </p:nvPicPr>
        <p:blipFill>
          <a:blip r:embed="rId3" cstate="print"/>
          <a:srcRect t="5070" r="11281" b="12495"/>
          <a:stretch>
            <a:fillRect/>
          </a:stretch>
        </p:blipFill>
        <p:spPr bwMode="auto">
          <a:xfrm>
            <a:off x="7000875" y="4286250"/>
            <a:ext cx="200025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re 3"/>
          <p:cNvSpPr txBox="1">
            <a:spLocks/>
          </p:cNvSpPr>
          <p:nvPr/>
        </p:nvSpPr>
        <p:spPr>
          <a:xfrm>
            <a:off x="1476000" y="1458554"/>
            <a:ext cx="6192000" cy="756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>
                <a:solidFill>
                  <a:srgbClr val="000066"/>
                </a:solidFill>
              </a:rPr>
              <a:t>Groupe de compétences n° 6 : Les relations avec les partenaires </a:t>
            </a:r>
            <a:r>
              <a:rPr lang="fr-FR" b="1" dirty="0">
                <a:solidFill>
                  <a:srgbClr val="000066"/>
                </a:solidFill>
              </a:rPr>
              <a:t>(en français et en langue étrangère)</a:t>
            </a:r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6357950" y="2354258"/>
            <a:ext cx="2233612" cy="360362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1"/>
                </a:solidFill>
              </a:rPr>
              <a:t>Savoirs</a:t>
            </a: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auto">
          <a:xfrm>
            <a:off x="500063" y="2354258"/>
            <a:ext cx="2519362" cy="360362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Compétences</a:t>
            </a:r>
          </a:p>
        </p:txBody>
      </p:sp>
      <p:sp>
        <p:nvSpPr>
          <p:cNvPr id="18" name="AutoShape 31"/>
          <p:cNvSpPr>
            <a:spLocks noChangeArrowheads="1"/>
          </p:cNvSpPr>
          <p:nvPr/>
        </p:nvSpPr>
        <p:spPr bwMode="auto">
          <a:xfrm>
            <a:off x="3000375" y="2354258"/>
            <a:ext cx="3357563" cy="360362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dirty="0">
                <a:solidFill>
                  <a:srgbClr val="FF0000"/>
                </a:solidFill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stock-photo-african-and-caucasian-men-holding-cardboard-box-32801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0950" y="4171950"/>
            <a:ext cx="1665288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42844" y="3134818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G6C1‐ Accueillir ou contacter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l’interlocuteur</a:t>
            </a:r>
          </a:p>
        </p:txBody>
      </p:sp>
      <p:sp>
        <p:nvSpPr>
          <p:cNvPr id="4" name="Rectangle 3"/>
          <p:cNvSpPr/>
          <p:nvPr/>
        </p:nvSpPr>
        <p:spPr>
          <a:xfrm>
            <a:off x="1285852" y="5349396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G6C2‐ Identifier le besoin de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l’interlocuteur</a:t>
            </a:r>
          </a:p>
        </p:txBody>
      </p:sp>
      <p:sp>
        <p:nvSpPr>
          <p:cNvPr id="5" name="Rectangle 4"/>
          <p:cNvSpPr/>
          <p:nvPr/>
        </p:nvSpPr>
        <p:spPr>
          <a:xfrm>
            <a:off x="3446446" y="4134950"/>
            <a:ext cx="2340000" cy="10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b="1" dirty="0">
                <a:solidFill>
                  <a:srgbClr val="FF0000"/>
                </a:solidFill>
              </a:rPr>
              <a:t>G6CP2‐ Adapter sa</a:t>
            </a:r>
          </a:p>
          <a:p>
            <a:pPr algn="ctr">
              <a:defRPr/>
            </a:pPr>
            <a:r>
              <a:rPr lang="fr-FR" sz="1900" b="1" dirty="0">
                <a:solidFill>
                  <a:srgbClr val="FF0000"/>
                </a:solidFill>
              </a:rPr>
              <a:t>communication orale à  l’interlocuteur</a:t>
            </a:r>
          </a:p>
        </p:txBody>
      </p:sp>
      <p:sp>
        <p:nvSpPr>
          <p:cNvPr id="7" name="Rectangle 6"/>
          <p:cNvSpPr/>
          <p:nvPr/>
        </p:nvSpPr>
        <p:spPr>
          <a:xfrm>
            <a:off x="6786578" y="3134818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G6C5‐ Formuler une réponse orale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2726" y="5349396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G6C6‐ Formuler oralement un besoin</a:t>
            </a:r>
          </a:p>
        </p:txBody>
      </p:sp>
      <p:pic>
        <p:nvPicPr>
          <p:cNvPr id="9" name="Picture 31" descr="274426-0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8" y="2857500"/>
            <a:ext cx="1706562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16" descr="TNT-L21-bd"/>
          <p:cNvPicPr>
            <a:picLocks noChangeArrowheads="1"/>
          </p:cNvPicPr>
          <p:nvPr/>
        </p:nvPicPr>
        <p:blipFill>
          <a:blip r:embed="rId4" cstate="print"/>
          <a:srcRect t="5070" r="11281" b="12495"/>
          <a:stretch>
            <a:fillRect/>
          </a:stretch>
        </p:blipFill>
        <p:spPr bwMode="auto">
          <a:xfrm>
            <a:off x="7000875" y="4286250"/>
            <a:ext cx="200025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re 3"/>
          <p:cNvSpPr txBox="1">
            <a:spLocks/>
          </p:cNvSpPr>
          <p:nvPr/>
        </p:nvSpPr>
        <p:spPr>
          <a:xfrm>
            <a:off x="1476000" y="1458554"/>
            <a:ext cx="6192000" cy="756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>
                <a:solidFill>
                  <a:srgbClr val="000066"/>
                </a:solidFill>
              </a:rPr>
              <a:t>Groupe de compétences n° 6 : Les relations avec les partenaires </a:t>
            </a:r>
            <a:r>
              <a:rPr lang="fr-FR" b="1" dirty="0">
                <a:solidFill>
                  <a:srgbClr val="000066"/>
                </a:solidFill>
              </a:rPr>
              <a:t>(en français et en langue étrangère)</a:t>
            </a:r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6357950" y="2354258"/>
            <a:ext cx="2233612" cy="360362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1"/>
                </a:solidFill>
              </a:rPr>
              <a:t>Savoirs</a:t>
            </a: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auto">
          <a:xfrm>
            <a:off x="500063" y="2354258"/>
            <a:ext cx="2519362" cy="360362"/>
          </a:xfrm>
          <a:prstGeom prst="flowChartProcess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accent6">
                    <a:lumMod val="50000"/>
                  </a:schemeClr>
                </a:solidFill>
              </a:rPr>
              <a:t>Compétences</a:t>
            </a:r>
          </a:p>
        </p:txBody>
      </p:sp>
      <p:sp>
        <p:nvSpPr>
          <p:cNvPr id="18" name="AutoShape 31"/>
          <p:cNvSpPr>
            <a:spLocks noChangeArrowheads="1"/>
          </p:cNvSpPr>
          <p:nvPr/>
        </p:nvSpPr>
        <p:spPr bwMode="auto">
          <a:xfrm>
            <a:off x="3000375" y="2354258"/>
            <a:ext cx="3357563" cy="360362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b="1" dirty="0">
                <a:solidFill>
                  <a:srgbClr val="FF0000"/>
                </a:solidFill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862448"/>
            <a:ext cx="2160000" cy="1080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G6C3‐ Collecter des informations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3286116" y="2862448"/>
            <a:ext cx="2160000" cy="1080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G6C4‐ Transmettre des informations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6324760" y="2873142"/>
            <a:ext cx="2160000" cy="1080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G6C7‐ Rédiger des messages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courants</a:t>
            </a:r>
          </a:p>
        </p:txBody>
      </p:sp>
      <p:pic>
        <p:nvPicPr>
          <p:cNvPr id="7" name="Picture 25" descr="stock-vector-open-envelope-with-e-mail-sign-vector-icon-eps-441298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4071938"/>
            <a:ext cx="1371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" descr="commercial transport_vignette-bd"/>
          <p:cNvPicPr>
            <a:picLocks noChangeAspect="1" noChangeArrowheads="1"/>
          </p:cNvPicPr>
          <p:nvPr/>
        </p:nvPicPr>
        <p:blipFill>
          <a:blip r:embed="rId3" cstate="print"/>
          <a:srcRect t="7677" b="15355"/>
          <a:stretch>
            <a:fillRect/>
          </a:stretch>
        </p:blipFill>
        <p:spPr bwMode="auto">
          <a:xfrm>
            <a:off x="2428875" y="4011613"/>
            <a:ext cx="1052513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re 3"/>
          <p:cNvSpPr txBox="1">
            <a:spLocks/>
          </p:cNvSpPr>
          <p:nvPr/>
        </p:nvSpPr>
        <p:spPr>
          <a:xfrm>
            <a:off x="1476000" y="1458554"/>
            <a:ext cx="6192000" cy="756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>
                <a:solidFill>
                  <a:srgbClr val="000066"/>
                </a:solidFill>
              </a:rPr>
              <a:t>Groupe de compétences n° 6 : Les relations avec les partenaires </a:t>
            </a:r>
            <a:r>
              <a:rPr lang="fr-FR" b="1" dirty="0">
                <a:solidFill>
                  <a:srgbClr val="000066"/>
                </a:solidFill>
              </a:rPr>
              <a:t>(en français et en langue étrangère)</a:t>
            </a: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6357950" y="2354258"/>
            <a:ext cx="2233612" cy="360362"/>
          </a:xfrm>
          <a:prstGeom prst="flowChartProcess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1"/>
                </a:solidFill>
              </a:rPr>
              <a:t>Savoirs</a:t>
            </a:r>
          </a:p>
        </p:txBody>
      </p:sp>
      <p:sp>
        <p:nvSpPr>
          <p:cNvPr id="16" name="AutoShape 30"/>
          <p:cNvSpPr>
            <a:spLocks noChangeArrowheads="1"/>
          </p:cNvSpPr>
          <p:nvPr/>
        </p:nvSpPr>
        <p:spPr bwMode="auto">
          <a:xfrm>
            <a:off x="500063" y="2354258"/>
            <a:ext cx="2519362" cy="360362"/>
          </a:xfrm>
          <a:prstGeom prst="flowChartProcess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Compétences</a:t>
            </a:r>
          </a:p>
        </p:txBody>
      </p:sp>
      <p:sp>
        <p:nvSpPr>
          <p:cNvPr id="17" name="AutoShape 31"/>
          <p:cNvSpPr>
            <a:spLocks noChangeArrowheads="1"/>
          </p:cNvSpPr>
          <p:nvPr/>
        </p:nvSpPr>
        <p:spPr bwMode="auto">
          <a:xfrm>
            <a:off x="3000375" y="2354258"/>
            <a:ext cx="3357563" cy="360362"/>
          </a:xfrm>
          <a:prstGeom prst="flowChartProcess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dirty="0">
                <a:solidFill>
                  <a:srgbClr val="FF0000"/>
                </a:solidFill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862448"/>
            <a:ext cx="2160000" cy="1080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G6C3‐ Collecter des informations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3286116" y="2862448"/>
            <a:ext cx="2160000" cy="1080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G6C4‐ Transmettre des informations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1840496" y="5286388"/>
            <a:ext cx="2160000" cy="10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b="1" dirty="0">
                <a:solidFill>
                  <a:srgbClr val="FF0000"/>
                </a:solidFill>
              </a:rPr>
              <a:t>G6CP3‐ Rendre compte</a:t>
            </a:r>
          </a:p>
        </p:txBody>
      </p:sp>
      <p:sp>
        <p:nvSpPr>
          <p:cNvPr id="6" name="Rectangle 5"/>
          <p:cNvSpPr/>
          <p:nvPr/>
        </p:nvSpPr>
        <p:spPr>
          <a:xfrm>
            <a:off x="6324760" y="2873142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G6C7‐ Rédiger des messages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courants</a:t>
            </a:r>
          </a:p>
        </p:txBody>
      </p:sp>
      <p:pic>
        <p:nvPicPr>
          <p:cNvPr id="7182" name="Picture 25" descr="stock-vector-open-envelope-with-e-mail-sign-vector-icon-eps-441298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4071938"/>
            <a:ext cx="1371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00760" y="5286388"/>
            <a:ext cx="2808000" cy="10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b="1" dirty="0">
                <a:solidFill>
                  <a:srgbClr val="FF0000"/>
                </a:solidFill>
              </a:rPr>
              <a:t>G6CP4‐ Respecter les</a:t>
            </a:r>
          </a:p>
          <a:p>
            <a:pPr algn="ctr">
              <a:defRPr/>
            </a:pPr>
            <a:r>
              <a:rPr lang="fr-FR" sz="1900" b="1" dirty="0">
                <a:solidFill>
                  <a:srgbClr val="FF0000"/>
                </a:solidFill>
              </a:rPr>
              <a:t>règles et usages propres</a:t>
            </a:r>
          </a:p>
          <a:p>
            <a:pPr algn="ctr">
              <a:defRPr/>
            </a:pPr>
            <a:r>
              <a:rPr lang="fr-FR" sz="1900" b="1" dirty="0">
                <a:solidFill>
                  <a:srgbClr val="FF0000"/>
                </a:solidFill>
              </a:rPr>
              <a:t>aux écrits professionnels</a:t>
            </a:r>
          </a:p>
        </p:txBody>
      </p:sp>
      <p:pic>
        <p:nvPicPr>
          <p:cNvPr id="7186" name="Picture 20" descr="commercial transport_vignette-bd"/>
          <p:cNvPicPr>
            <a:picLocks noChangeAspect="1" noChangeArrowheads="1"/>
          </p:cNvPicPr>
          <p:nvPr/>
        </p:nvPicPr>
        <p:blipFill>
          <a:blip r:embed="rId3" cstate="print"/>
          <a:srcRect t="7677" b="15355"/>
          <a:stretch>
            <a:fillRect/>
          </a:stretch>
        </p:blipFill>
        <p:spPr bwMode="auto">
          <a:xfrm>
            <a:off x="2428875" y="4011613"/>
            <a:ext cx="1052513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re 3"/>
          <p:cNvSpPr txBox="1">
            <a:spLocks/>
          </p:cNvSpPr>
          <p:nvPr/>
        </p:nvSpPr>
        <p:spPr>
          <a:xfrm>
            <a:off x="1476000" y="1458554"/>
            <a:ext cx="6192000" cy="756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>
                <a:solidFill>
                  <a:srgbClr val="000066"/>
                </a:solidFill>
              </a:rPr>
              <a:t>Groupe de compétences n° 6 : Les relations avec les partenaires </a:t>
            </a:r>
            <a:r>
              <a:rPr lang="fr-FR" b="1" dirty="0">
                <a:solidFill>
                  <a:srgbClr val="000066"/>
                </a:solidFill>
              </a:rPr>
              <a:t>(en français et en langue étrangère)</a:t>
            </a: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6357950" y="2354258"/>
            <a:ext cx="2233612" cy="360362"/>
          </a:xfrm>
          <a:prstGeom prst="flowChartProcess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1"/>
                </a:solidFill>
              </a:rPr>
              <a:t>Savoirs</a:t>
            </a:r>
          </a:p>
        </p:txBody>
      </p:sp>
      <p:sp>
        <p:nvSpPr>
          <p:cNvPr id="14" name="AutoShape 30"/>
          <p:cNvSpPr>
            <a:spLocks noChangeArrowheads="1"/>
          </p:cNvSpPr>
          <p:nvPr/>
        </p:nvSpPr>
        <p:spPr bwMode="auto">
          <a:xfrm>
            <a:off x="500063" y="2354258"/>
            <a:ext cx="2519362" cy="360362"/>
          </a:xfrm>
          <a:prstGeom prst="flowChartProcess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accent6">
                    <a:lumMod val="50000"/>
                  </a:schemeClr>
                </a:solidFill>
              </a:rPr>
              <a:t>Compétences</a:t>
            </a:r>
          </a:p>
        </p:txBody>
      </p:sp>
      <p:sp>
        <p:nvSpPr>
          <p:cNvPr id="18" name="AutoShape 31"/>
          <p:cNvSpPr>
            <a:spLocks noChangeArrowheads="1"/>
          </p:cNvSpPr>
          <p:nvPr/>
        </p:nvSpPr>
        <p:spPr bwMode="auto">
          <a:xfrm>
            <a:off x="3000375" y="2354258"/>
            <a:ext cx="3357563" cy="360362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b="1" dirty="0">
                <a:solidFill>
                  <a:srgbClr val="FF0000"/>
                </a:solidFill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8564" y="2878094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G6C1‐ Accueillir ou contacter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l’interlocuteur</a:t>
            </a:r>
          </a:p>
        </p:txBody>
      </p:sp>
      <p:sp>
        <p:nvSpPr>
          <p:cNvPr id="3" name="Rectangle 2"/>
          <p:cNvSpPr/>
          <p:nvPr/>
        </p:nvSpPr>
        <p:spPr>
          <a:xfrm>
            <a:off x="2493709" y="2878094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G6C2‐ Identifier le besoin de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l’interlocuteur</a:t>
            </a:r>
          </a:p>
        </p:txBody>
      </p:sp>
      <p:sp>
        <p:nvSpPr>
          <p:cNvPr id="4" name="Rectangle 3"/>
          <p:cNvSpPr/>
          <p:nvPr/>
        </p:nvSpPr>
        <p:spPr>
          <a:xfrm>
            <a:off x="4738854" y="2878094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G6C3‐ Collecter des informations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6984000" y="2878094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G6C4‐ Transmettre des informations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248564" y="4063512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G6C5‐ Formuler une réponse orale</a:t>
            </a:r>
          </a:p>
        </p:txBody>
      </p:sp>
      <p:sp>
        <p:nvSpPr>
          <p:cNvPr id="7" name="Rectangle 6"/>
          <p:cNvSpPr/>
          <p:nvPr/>
        </p:nvSpPr>
        <p:spPr>
          <a:xfrm>
            <a:off x="2493709" y="4063512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G6C6‐ Formuler oralement un besoin</a:t>
            </a:r>
          </a:p>
        </p:txBody>
      </p:sp>
      <p:sp>
        <p:nvSpPr>
          <p:cNvPr id="8" name="Rectangle 7"/>
          <p:cNvSpPr/>
          <p:nvPr/>
        </p:nvSpPr>
        <p:spPr>
          <a:xfrm>
            <a:off x="4738854" y="4063512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G6C7‐ Rédiger des messages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courants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6984000" y="4063512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G6C8‐ Utiliser les T.I.C.</a:t>
            </a:r>
          </a:p>
        </p:txBody>
      </p:sp>
      <p:sp>
        <p:nvSpPr>
          <p:cNvPr id="14" name="Titre 3"/>
          <p:cNvSpPr txBox="1">
            <a:spLocks/>
          </p:cNvSpPr>
          <p:nvPr/>
        </p:nvSpPr>
        <p:spPr>
          <a:xfrm>
            <a:off x="1476000" y="1458554"/>
            <a:ext cx="6192000" cy="756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>
                <a:solidFill>
                  <a:srgbClr val="000066"/>
                </a:solidFill>
              </a:rPr>
              <a:t>Groupe de compétences n° 6 : Les relations avec les partenaires </a:t>
            </a:r>
            <a:r>
              <a:rPr lang="fr-FR" b="1" dirty="0">
                <a:solidFill>
                  <a:srgbClr val="000066"/>
                </a:solidFill>
              </a:rPr>
              <a:t>(en français et en langue étrangère)</a:t>
            </a:r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6357950" y="2354258"/>
            <a:ext cx="2233612" cy="360362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1"/>
                </a:solidFill>
              </a:rPr>
              <a:t>Savoirs</a:t>
            </a:r>
          </a:p>
        </p:txBody>
      </p:sp>
      <p:sp>
        <p:nvSpPr>
          <p:cNvPr id="19" name="AutoShape 30"/>
          <p:cNvSpPr>
            <a:spLocks noChangeArrowheads="1"/>
          </p:cNvSpPr>
          <p:nvPr/>
        </p:nvSpPr>
        <p:spPr bwMode="auto">
          <a:xfrm>
            <a:off x="500063" y="2354258"/>
            <a:ext cx="2519362" cy="360362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Compétences</a:t>
            </a:r>
          </a:p>
        </p:txBody>
      </p:sp>
      <p:sp>
        <p:nvSpPr>
          <p:cNvPr id="20" name="AutoShape 31"/>
          <p:cNvSpPr>
            <a:spLocks noChangeArrowheads="1"/>
          </p:cNvSpPr>
          <p:nvPr/>
        </p:nvSpPr>
        <p:spPr bwMode="auto">
          <a:xfrm>
            <a:off x="3000375" y="2354258"/>
            <a:ext cx="3357563" cy="360362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dirty="0">
                <a:solidFill>
                  <a:srgbClr val="FF0000"/>
                </a:solidFill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844" y="2878094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G6C1‐ Accueillir ou contacter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l’interlocuteur</a:t>
            </a:r>
          </a:p>
        </p:txBody>
      </p:sp>
      <p:sp>
        <p:nvSpPr>
          <p:cNvPr id="3" name="Rectangle 2"/>
          <p:cNvSpPr/>
          <p:nvPr/>
        </p:nvSpPr>
        <p:spPr>
          <a:xfrm>
            <a:off x="2387989" y="2878094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G6C2‐ Identifier le besoin de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l’interlocuteur</a:t>
            </a:r>
          </a:p>
        </p:txBody>
      </p:sp>
      <p:sp>
        <p:nvSpPr>
          <p:cNvPr id="4" name="Rectangle 3"/>
          <p:cNvSpPr/>
          <p:nvPr/>
        </p:nvSpPr>
        <p:spPr>
          <a:xfrm>
            <a:off x="4633134" y="2878094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G6C3‐ Collecter des informations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6878280" y="2878094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G6C4‐ Transmettre des informations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142844" y="4063512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G6C5‐ Formuler une réponse orale</a:t>
            </a:r>
          </a:p>
        </p:txBody>
      </p:sp>
      <p:sp>
        <p:nvSpPr>
          <p:cNvPr id="7" name="Rectangle 6"/>
          <p:cNvSpPr/>
          <p:nvPr/>
        </p:nvSpPr>
        <p:spPr>
          <a:xfrm>
            <a:off x="2387989" y="4063512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G6C6‐ Formuler oralement un besoin</a:t>
            </a:r>
          </a:p>
        </p:txBody>
      </p:sp>
      <p:sp>
        <p:nvSpPr>
          <p:cNvPr id="8" name="Rectangle 7"/>
          <p:cNvSpPr/>
          <p:nvPr/>
        </p:nvSpPr>
        <p:spPr>
          <a:xfrm>
            <a:off x="4633134" y="4063512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G6C7‐ Rédiger des messages</a:t>
            </a:r>
          </a:p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courants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78280" y="4063512"/>
            <a:ext cx="2160000" cy="10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G6C8‐ Utiliser les T.I.C.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7158" y="5243978"/>
            <a:ext cx="2160000" cy="10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G6CP1‐ S’intégrer à une équipe de travail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37521" y="5243978"/>
            <a:ext cx="2700000" cy="10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G6CP5‐ Être attentif à la</a:t>
            </a: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satisfaction du client ou</a:t>
            </a: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de l’interlocuteur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57884" y="5243978"/>
            <a:ext cx="3024000" cy="10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G6CP6‐ Donner une image positive et valorisante de</a:t>
            </a: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l’entreprise</a:t>
            </a:r>
          </a:p>
        </p:txBody>
      </p:sp>
      <p:sp>
        <p:nvSpPr>
          <p:cNvPr id="14" name="Titre 3"/>
          <p:cNvSpPr txBox="1">
            <a:spLocks/>
          </p:cNvSpPr>
          <p:nvPr/>
        </p:nvSpPr>
        <p:spPr>
          <a:xfrm>
            <a:off x="1476000" y="1458554"/>
            <a:ext cx="6192000" cy="756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>
                <a:solidFill>
                  <a:srgbClr val="000066"/>
                </a:solidFill>
              </a:rPr>
              <a:t>Groupe de compétences n° 6 : Les relations avec les partenaires </a:t>
            </a:r>
            <a:r>
              <a:rPr lang="fr-FR" b="1" dirty="0">
                <a:solidFill>
                  <a:srgbClr val="000066"/>
                </a:solidFill>
              </a:rPr>
              <a:t>(en français et en langue étrangère)</a:t>
            </a: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50" y="2354258"/>
            <a:ext cx="2233612" cy="360362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1"/>
                </a:solidFill>
              </a:rPr>
              <a:t>Savoirs</a:t>
            </a:r>
          </a:p>
        </p:txBody>
      </p:sp>
      <p:sp>
        <p:nvSpPr>
          <p:cNvPr id="21" name="AutoShape 30"/>
          <p:cNvSpPr>
            <a:spLocks noChangeArrowheads="1"/>
          </p:cNvSpPr>
          <p:nvPr/>
        </p:nvSpPr>
        <p:spPr bwMode="auto">
          <a:xfrm>
            <a:off x="500063" y="2354258"/>
            <a:ext cx="2519362" cy="360362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accent6">
                    <a:lumMod val="50000"/>
                  </a:schemeClr>
                </a:solidFill>
              </a:rPr>
              <a:t>Compétences</a:t>
            </a:r>
          </a:p>
        </p:txBody>
      </p:sp>
      <p:sp>
        <p:nvSpPr>
          <p:cNvPr id="22" name="AutoShape 31"/>
          <p:cNvSpPr>
            <a:spLocks noChangeArrowheads="1"/>
          </p:cNvSpPr>
          <p:nvPr/>
        </p:nvSpPr>
        <p:spPr bwMode="auto">
          <a:xfrm>
            <a:off x="3000375" y="2354258"/>
            <a:ext cx="3357563" cy="360362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b="1" dirty="0">
                <a:solidFill>
                  <a:srgbClr val="FF0000"/>
                </a:solidFill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50" autoRev="1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" dur="250" autoRev="1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" dur="250" autoRev="1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250" autoRev="1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" dur="250" autoRev="1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>
          <a:xfrm>
            <a:off x="1476000" y="1458554"/>
            <a:ext cx="6192000" cy="756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dirty="0">
                <a:solidFill>
                  <a:srgbClr val="000066"/>
                </a:solidFill>
              </a:rPr>
              <a:t>Groupe de compétences n° 6 : Les relations avec les partenaires </a:t>
            </a:r>
            <a:r>
              <a:rPr lang="fr-FR" b="1" dirty="0">
                <a:solidFill>
                  <a:srgbClr val="000066"/>
                </a:solidFill>
              </a:rPr>
              <a:t>(en français et en langue étrangère)</a:t>
            </a:r>
          </a:p>
        </p:txBody>
      </p:sp>
      <p:sp>
        <p:nvSpPr>
          <p:cNvPr id="4" name="Rectangle 3"/>
          <p:cNvSpPr/>
          <p:nvPr/>
        </p:nvSpPr>
        <p:spPr>
          <a:xfrm>
            <a:off x="1214414" y="2943016"/>
            <a:ext cx="6715172" cy="2772000"/>
          </a:xfrm>
          <a:prstGeom prst="rect">
            <a:avLst/>
          </a:prstGeom>
          <a:solidFill>
            <a:srgbClr val="FABD8A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2000" b="1" dirty="0">
                <a:solidFill>
                  <a:schemeClr val="tx1"/>
                </a:solidFill>
              </a:rPr>
              <a:t>G6S1‐ Les principes de la communication professionnelle</a:t>
            </a:r>
          </a:p>
          <a:p>
            <a:pPr>
              <a:defRPr/>
            </a:pPr>
            <a:r>
              <a:rPr lang="fr-FR" sz="2000" b="1" dirty="0">
                <a:solidFill>
                  <a:schemeClr val="tx1"/>
                </a:solidFill>
              </a:rPr>
              <a:t>G6S2‐ La communication orale</a:t>
            </a:r>
          </a:p>
          <a:p>
            <a:pPr>
              <a:defRPr/>
            </a:pPr>
            <a:r>
              <a:rPr lang="fr-FR" sz="2000" b="1" dirty="0">
                <a:solidFill>
                  <a:schemeClr val="tx1"/>
                </a:solidFill>
              </a:rPr>
              <a:t>G6S3‐ La communication téléphonique</a:t>
            </a:r>
          </a:p>
          <a:p>
            <a:pPr>
              <a:defRPr/>
            </a:pPr>
            <a:r>
              <a:rPr lang="fr-FR" sz="2000" b="1" dirty="0">
                <a:solidFill>
                  <a:schemeClr val="tx1"/>
                </a:solidFill>
              </a:rPr>
              <a:t>G6S4‐ La communication écrite </a:t>
            </a:r>
            <a:r>
              <a:rPr lang="fr-FR" sz="2000" b="1" dirty="0">
                <a:solidFill>
                  <a:schemeClr val="tx1"/>
                </a:solidFill>
              </a:rPr>
              <a:t>professionnelle </a:t>
            </a:r>
          </a:p>
          <a:p>
            <a:pPr>
              <a:defRPr/>
            </a:pPr>
            <a:r>
              <a:rPr lang="fr-FR" sz="2000" b="1" dirty="0">
                <a:solidFill>
                  <a:schemeClr val="tx1"/>
                </a:solidFill>
              </a:rPr>
              <a:t>G6S5</a:t>
            </a:r>
            <a:r>
              <a:rPr lang="fr-FR" sz="2000" b="1" dirty="0">
                <a:solidFill>
                  <a:schemeClr val="tx1"/>
                </a:solidFill>
              </a:rPr>
              <a:t>‐ Les technologies de </a:t>
            </a:r>
            <a:r>
              <a:rPr lang="fr-FR" sz="2000" b="1" dirty="0">
                <a:solidFill>
                  <a:schemeClr val="tx1"/>
                </a:solidFill>
              </a:rPr>
              <a:t>l’information et </a:t>
            </a:r>
            <a:r>
              <a:rPr lang="fr-FR" sz="2000" b="1" dirty="0">
                <a:solidFill>
                  <a:schemeClr val="tx1"/>
                </a:solidFill>
              </a:rPr>
              <a:t>de la communication</a:t>
            </a:r>
          </a:p>
          <a:p>
            <a:pPr>
              <a:defRPr/>
            </a:pPr>
            <a:r>
              <a:rPr lang="fr-FR" sz="2000" b="1" dirty="0">
                <a:solidFill>
                  <a:schemeClr val="tx1"/>
                </a:solidFill>
              </a:rPr>
              <a:t>G6S6‐ La gestion administrative des documents de transport et des documents annexes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6357950" y="2354258"/>
            <a:ext cx="2233612" cy="360362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tx1"/>
                </a:solidFill>
              </a:rPr>
              <a:t>Savoirs</a:t>
            </a:r>
          </a:p>
        </p:txBody>
      </p:sp>
      <p:sp>
        <p:nvSpPr>
          <p:cNvPr id="6" name="AutoShape 30"/>
          <p:cNvSpPr>
            <a:spLocks noChangeArrowheads="1"/>
          </p:cNvSpPr>
          <p:nvPr/>
        </p:nvSpPr>
        <p:spPr bwMode="auto">
          <a:xfrm>
            <a:off x="500063" y="2354258"/>
            <a:ext cx="2519362" cy="360362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accent6">
                    <a:lumMod val="50000"/>
                  </a:schemeClr>
                </a:solidFill>
              </a:rPr>
              <a:t>Compétences</a:t>
            </a:r>
          </a:p>
        </p:txBody>
      </p:sp>
      <p:sp>
        <p:nvSpPr>
          <p:cNvPr id="7" name="AutoShape 31"/>
          <p:cNvSpPr>
            <a:spLocks noChangeArrowheads="1"/>
          </p:cNvSpPr>
          <p:nvPr/>
        </p:nvSpPr>
        <p:spPr bwMode="auto">
          <a:xfrm>
            <a:off x="3000375" y="2354258"/>
            <a:ext cx="3357563" cy="360362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dirty="0">
                <a:solidFill>
                  <a:srgbClr val="FF0000"/>
                </a:solidFill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519</Words>
  <Application>Microsoft Office PowerPoint</Application>
  <PresentationFormat>Affichage à l'écran (4:3)</PresentationFormat>
  <Paragraphs>101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1" baseType="lpstr">
      <vt:lpstr>Arial</vt:lpstr>
      <vt:lpstr>Calibri</vt:lpstr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Régis BUCQUET</dc:creator>
  <cp:lastModifiedBy>dibe</cp:lastModifiedBy>
  <cp:revision>93</cp:revision>
  <dcterms:created xsi:type="dcterms:W3CDTF">2010-03-09T21:38:14Z</dcterms:created>
  <dcterms:modified xsi:type="dcterms:W3CDTF">2010-03-31T21:20:15Z</dcterms:modified>
</cp:coreProperties>
</file>