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13"/>
  </p:notesMasterIdLst>
  <p:handoutMasterIdLst>
    <p:handoutMasterId r:id="rId14"/>
  </p:handoutMasterIdLst>
  <p:sldIdLst>
    <p:sldId id="292" r:id="rId2"/>
    <p:sldId id="262" r:id="rId3"/>
    <p:sldId id="275" r:id="rId4"/>
    <p:sldId id="276" r:id="rId5"/>
    <p:sldId id="278" r:id="rId6"/>
    <p:sldId id="279" r:id="rId7"/>
    <p:sldId id="281" r:id="rId8"/>
    <p:sldId id="290" r:id="rId9"/>
    <p:sldId id="286" r:id="rId10"/>
    <p:sldId id="287" r:id="rId11"/>
    <p:sldId id="288" r:id="rId1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DB9"/>
    <a:srgbClr val="FBAB53"/>
    <a:srgbClr val="FF572F"/>
    <a:srgbClr val="F08106"/>
    <a:srgbClr val="FDEB67"/>
    <a:srgbClr val="1D4575"/>
    <a:srgbClr val="CC0000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4660" autoAdjust="0"/>
  </p:normalViewPr>
  <p:slideViewPr>
    <p:cSldViewPr>
      <p:cViewPr varScale="1">
        <p:scale>
          <a:sx n="100" d="100"/>
          <a:sy n="100" d="100"/>
        </p:scale>
        <p:origin x="-1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52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1664FB3-279B-49B3-80D6-7C1DDC05E924}" type="datetimeFigureOut">
              <a:rPr lang="fr-FR"/>
              <a:pPr>
                <a:defRPr/>
              </a:pPr>
              <a:t>31/03/2010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C8D7432-701E-48FE-AC7D-C4FD8208CE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E3B5AAF-23E5-40A8-B85F-6039490F0258}" type="datetimeFigureOut">
              <a:rPr lang="fr-FR"/>
              <a:pPr>
                <a:defRPr/>
              </a:pPr>
              <a:t>31/03/2010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AC20680-7854-42E5-AF05-846BABD6950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C20680-7854-42E5-AF05-846BABD6950D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fr/imgres?imgurl=http://media.bestofmicro.com/Logo-du-Ministere-de-l-education-Nationale,6-U-1542-3.jpg&amp;imgrefurl=http://www.infos-du-net.com/image/logo_ministere_educ_natio,0101-1542-0----jpg-.html&amp;h=400&amp;w=386&amp;sz=27&amp;tbnid=pl157Oylaflb7M:&amp;tbnh=229&amp;tbnw=221&amp;prev=/images?q=logo+education+nationale&amp;hl=fr&amp;usg=__Z6uV-y6CKPhDTZYsWLM4GSNIHAs=&amp;ei=7cmWS_yRAY-C4Qb-h9XuCg&amp;sa=X&amp;oi=image_result&amp;resnum=1&amp;ct=image&amp;ved=0CAYQ9QEwAA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2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>
              <a:latin typeface="+mn-lt"/>
              <a:cs typeface="+mn-cs"/>
            </a:endParaRPr>
          </a:p>
        </p:txBody>
      </p:sp>
      <p:sp>
        <p:nvSpPr>
          <p:cNvPr id="3" name="AutoShape 24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>
              <a:latin typeface="+mn-lt"/>
              <a:cs typeface="+mn-cs"/>
            </a:endParaRPr>
          </a:p>
        </p:txBody>
      </p:sp>
      <p:sp>
        <p:nvSpPr>
          <p:cNvPr id="4" name="AutoShape 26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>
              <a:latin typeface="+mn-lt"/>
              <a:cs typeface="+mn-cs"/>
            </a:endParaRPr>
          </a:p>
        </p:txBody>
      </p:sp>
      <p:sp>
        <p:nvSpPr>
          <p:cNvPr id="5" name="AutoShape 28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>
              <a:latin typeface="+mn-lt"/>
              <a:cs typeface="+mn-cs"/>
            </a:endParaRPr>
          </a:p>
        </p:txBody>
      </p:sp>
      <p:sp>
        <p:nvSpPr>
          <p:cNvPr id="6" name="AutoShape 30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cs typeface="+mn-cs"/>
              </a:defRPr>
            </a:lvl1pPr>
          </a:lstStyle>
          <a:p>
            <a:pPr>
              <a:defRPr/>
            </a:pPr>
            <a:fld id="{C07901FA-706C-4D6D-8AC8-966470CBC9B4}" type="datetimeFigureOut">
              <a:rPr lang="fr-FR"/>
              <a:pPr>
                <a:defRPr/>
              </a:pPr>
              <a:t>31/03/2010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cs typeface="+mn-cs"/>
              </a:defRPr>
            </a:lvl1pPr>
          </a:lstStyle>
          <a:p>
            <a:pPr>
              <a:defRPr/>
            </a:pPr>
            <a:fld id="{66238E36-CE6E-4D7C-A7D0-39A2CC3AAC8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cs typeface="+mn-cs"/>
              </a:defRPr>
            </a:lvl1pPr>
          </a:lstStyle>
          <a:p>
            <a:pPr>
              <a:defRPr/>
            </a:pPr>
            <a:fld id="{FF7C6FD2-BE67-4E86-928C-78CC3F3C5ACE}" type="datetimeFigureOut">
              <a:rPr lang="fr-FR"/>
              <a:pPr>
                <a:defRPr/>
              </a:pPr>
              <a:t>31/03/2010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cs typeface="+mn-cs"/>
              </a:defRPr>
            </a:lvl1pPr>
          </a:lstStyle>
          <a:p>
            <a:pPr>
              <a:defRPr/>
            </a:pPr>
            <a:fld id="{B26FF9B3-B03E-428E-92B6-653561DB485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cs typeface="+mn-cs"/>
              </a:defRPr>
            </a:lvl1pPr>
          </a:lstStyle>
          <a:p>
            <a:pPr>
              <a:defRPr/>
            </a:pPr>
            <a:fld id="{CDA01B00-67D6-42FA-BD4C-F266A2C94FBB}" type="datetimeFigureOut">
              <a:rPr lang="fr-FR"/>
              <a:pPr>
                <a:defRPr/>
              </a:pPr>
              <a:t>31/03/2010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cs typeface="+mn-cs"/>
              </a:defRPr>
            </a:lvl1pPr>
          </a:lstStyle>
          <a:p>
            <a:pPr>
              <a:defRPr/>
            </a:pPr>
            <a:fld id="{3DBBAC8A-B49B-4778-BB4B-7E86B21443C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safrandefrance.fr/safran/photo2006/LogoDelegationRecherche.jpg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 userDrawn="1"/>
        </p:nvSpPr>
        <p:spPr>
          <a:xfrm>
            <a:off x="2286000" y="6396038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rgbClr val="F8A818"/>
                </a:solidFill>
                <a:latin typeface="+mn-lt"/>
                <a:cs typeface="+mn-cs"/>
              </a:rPr>
              <a:t>Séminaire des 1er et 2 avril 2010</a:t>
            </a:r>
          </a:p>
        </p:txBody>
      </p:sp>
      <p:sp>
        <p:nvSpPr>
          <p:cNvPr id="15" name="Forme libre 14"/>
          <p:cNvSpPr/>
          <p:nvPr userDrawn="1"/>
        </p:nvSpPr>
        <p:spPr>
          <a:xfrm>
            <a:off x="1142976" y="-24"/>
            <a:ext cx="8001024" cy="139923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3504"/>
              <a:gd name="connsiteX1" fmla="*/ 21600 w 21600"/>
              <a:gd name="connsiteY1" fmla="*/ 0 h 23504"/>
              <a:gd name="connsiteX2" fmla="*/ 21600 w 21600"/>
              <a:gd name="connsiteY2" fmla="*/ 17322 h 23504"/>
              <a:gd name="connsiteX3" fmla="*/ 10993 w 21600"/>
              <a:gd name="connsiteY3" fmla="*/ 16800 h 23504"/>
              <a:gd name="connsiteX4" fmla="*/ 0 w 21600"/>
              <a:gd name="connsiteY4" fmla="*/ 20172 h 23504"/>
              <a:gd name="connsiteX5" fmla="*/ 0 w 21600"/>
              <a:gd name="connsiteY5" fmla="*/ 0 h 2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350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9837" y="20654"/>
                  <a:pt x="14593" y="16325"/>
                  <a:pt x="10993" y="16800"/>
                </a:cubicBezTo>
                <a:cubicBezTo>
                  <a:pt x="7393" y="17275"/>
                  <a:pt x="1837" y="23504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B2105">
                  <a:shade val="30000"/>
                  <a:satMod val="115000"/>
                  <a:alpha val="27000"/>
                </a:srgbClr>
              </a:gs>
              <a:gs pos="50000">
                <a:srgbClr val="CB2105">
                  <a:shade val="67500"/>
                  <a:satMod val="115000"/>
                </a:srgbClr>
              </a:gs>
              <a:gs pos="100000">
                <a:srgbClr val="CB2105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2644775" y="0"/>
            <a:ext cx="45720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rgbClr val="F8A818"/>
                </a:solidFill>
                <a:latin typeface="+mn-lt"/>
                <a:cs typeface="+mn-cs"/>
              </a:rPr>
              <a:t>Baccalauréat professionnel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rgbClr val="F8A818"/>
                </a:solidFill>
                <a:latin typeface="+mn-lt"/>
                <a:cs typeface="+mn-cs"/>
              </a:rPr>
              <a:t>Transport</a:t>
            </a:r>
          </a:p>
        </p:txBody>
      </p:sp>
      <p:pic>
        <p:nvPicPr>
          <p:cNvPr id="1031" name="Picture 2" descr="http://t2.gstatic.com/images?q=tbn:pj8ygaHxQhN2XM:http://www.ententesudgascogne.com/image/partenaire/aft_iftim.jp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2563" y="6327775"/>
            <a:ext cx="6746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Image 17"/>
          <p:cNvPicPr>
            <a:picLocks noChangeAspect="1" noChangeArrowheads="1"/>
          </p:cNvPicPr>
          <p:nvPr userDrawn="1"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25" y="28575"/>
            <a:ext cx="18573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Afficher l'image en taille réelle">
            <a:hlinkClick r:id="rId11"/>
          </p:cNvPr>
          <p:cNvPicPr>
            <a:picLocks noChangeAspect="1" noChangeArrowheads="1"/>
          </p:cNvPicPr>
          <p:nvPr userDrawn="1"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8588"/>
            <a:ext cx="11049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4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1071563" y="0"/>
            <a:ext cx="1785937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8" r:id="rId2"/>
    <p:sldLayoutId id="2147483702" r:id="rId3"/>
    <p:sldLayoutId id="2147483703" r:id="rId4"/>
    <p:sldLayoutId id="2147483704" r:id="rId5"/>
    <p:sldLayoutId id="2147483699" r:id="rId6"/>
    <p:sldLayoutId id="2147483700" r:id="rId7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/>
          </p:cNvPicPr>
          <p:nvPr>
            <p:ph idx="4294967295"/>
          </p:nvPr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1785938"/>
            <a:ext cx="9144000" cy="4143375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714375" y="2214563"/>
            <a:ext cx="6858000" cy="1571625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fr-FR" dirty="0" smtClean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</a:rPr>
              <a:t>Le règlement </a:t>
            </a:r>
            <a:br>
              <a:rPr lang="fr-FR" dirty="0" smtClean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</a:rPr>
            </a:br>
            <a:r>
              <a:rPr lang="fr-FR" dirty="0" smtClean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</a:rPr>
              <a:t>d’examen</a:t>
            </a:r>
            <a:endParaRPr lang="fr-FR" dirty="0">
              <a:solidFill>
                <a:schemeClr val="tx2">
                  <a:lumMod val="75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31" name="Rectangle 19"/>
          <p:cNvSpPr>
            <a:spLocks noChangeArrowheads="1"/>
          </p:cNvSpPr>
          <p:nvPr/>
        </p:nvSpPr>
        <p:spPr bwMode="auto">
          <a:xfrm>
            <a:off x="971550" y="3500438"/>
            <a:ext cx="2592388" cy="1225550"/>
          </a:xfrm>
          <a:prstGeom prst="rect">
            <a:avLst/>
          </a:prstGeom>
          <a:solidFill>
            <a:srgbClr val="FDDDB9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b="1">
                <a:solidFill>
                  <a:schemeClr val="accent2"/>
                </a:solidFill>
              </a:rPr>
              <a:t>Livret de compétences</a:t>
            </a:r>
          </a:p>
        </p:txBody>
      </p:sp>
      <p:sp>
        <p:nvSpPr>
          <p:cNvPr id="64532" name="Rectangle 20"/>
          <p:cNvSpPr>
            <a:spLocks noChangeArrowheads="1"/>
          </p:cNvSpPr>
          <p:nvPr/>
        </p:nvSpPr>
        <p:spPr bwMode="auto">
          <a:xfrm>
            <a:off x="4043363" y="2565400"/>
            <a:ext cx="2592387" cy="719138"/>
          </a:xfrm>
          <a:prstGeom prst="rect">
            <a:avLst/>
          </a:prstGeom>
          <a:solidFill>
            <a:srgbClr val="FDDDB9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b="1" dirty="0">
                <a:solidFill>
                  <a:schemeClr val="accent2"/>
                </a:solidFill>
              </a:rPr>
              <a:t>Fiche d’activité 1</a:t>
            </a:r>
          </a:p>
        </p:txBody>
      </p:sp>
      <p:sp>
        <p:nvSpPr>
          <p:cNvPr id="64533" name="Rectangle 21"/>
          <p:cNvSpPr>
            <a:spLocks noChangeArrowheads="1"/>
          </p:cNvSpPr>
          <p:nvPr/>
        </p:nvSpPr>
        <p:spPr bwMode="auto">
          <a:xfrm>
            <a:off x="4067175" y="3429000"/>
            <a:ext cx="2592388" cy="719138"/>
          </a:xfrm>
          <a:prstGeom prst="rect">
            <a:avLst/>
          </a:prstGeom>
          <a:solidFill>
            <a:srgbClr val="FDDDB9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b="1" dirty="0">
                <a:solidFill>
                  <a:schemeClr val="accent2"/>
                </a:solidFill>
              </a:rPr>
              <a:t>Fiche d’activité 2</a:t>
            </a:r>
          </a:p>
        </p:txBody>
      </p:sp>
      <p:sp>
        <p:nvSpPr>
          <p:cNvPr id="64534" name="Rectangle 22"/>
          <p:cNvSpPr>
            <a:spLocks noChangeArrowheads="1"/>
          </p:cNvSpPr>
          <p:nvPr/>
        </p:nvSpPr>
        <p:spPr bwMode="auto">
          <a:xfrm>
            <a:off x="4067175" y="5157788"/>
            <a:ext cx="2592388" cy="719137"/>
          </a:xfrm>
          <a:prstGeom prst="rect">
            <a:avLst/>
          </a:prstGeom>
          <a:solidFill>
            <a:srgbClr val="FDDDB9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b="1" dirty="0">
                <a:solidFill>
                  <a:schemeClr val="accent2"/>
                </a:solidFill>
              </a:rPr>
              <a:t>Fiche d’activité 4</a:t>
            </a:r>
          </a:p>
        </p:txBody>
      </p:sp>
      <p:sp>
        <p:nvSpPr>
          <p:cNvPr id="64535" name="Rectangle 23"/>
          <p:cNvSpPr>
            <a:spLocks noChangeArrowheads="1"/>
          </p:cNvSpPr>
          <p:nvPr/>
        </p:nvSpPr>
        <p:spPr bwMode="auto">
          <a:xfrm>
            <a:off x="4067175" y="4292600"/>
            <a:ext cx="2592388" cy="719138"/>
          </a:xfrm>
          <a:prstGeom prst="rect">
            <a:avLst/>
          </a:prstGeom>
          <a:solidFill>
            <a:srgbClr val="FDDDB9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b="1" dirty="0">
                <a:solidFill>
                  <a:schemeClr val="accent2"/>
                </a:solidFill>
              </a:rPr>
              <a:t>Fiche d’activité 3</a:t>
            </a:r>
          </a:p>
        </p:txBody>
      </p:sp>
      <p:sp>
        <p:nvSpPr>
          <p:cNvPr id="64536" name="Text Box 24"/>
          <p:cNvSpPr txBox="1">
            <a:spLocks noChangeArrowheads="1"/>
          </p:cNvSpPr>
          <p:nvPr/>
        </p:nvSpPr>
        <p:spPr bwMode="auto">
          <a:xfrm>
            <a:off x="7072330" y="3612845"/>
            <a:ext cx="1727200" cy="1200329"/>
          </a:xfrm>
          <a:prstGeom prst="rect">
            <a:avLst/>
          </a:prstGeom>
          <a:solidFill>
            <a:srgbClr val="FBAB53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dirty="0">
                <a:solidFill>
                  <a:schemeClr val="accent2"/>
                </a:solidFill>
              </a:rPr>
              <a:t>Entretien </a:t>
            </a:r>
          </a:p>
          <a:p>
            <a:pPr algn="ctr">
              <a:spcBef>
                <a:spcPct val="50000"/>
              </a:spcBef>
            </a:pPr>
            <a:r>
              <a:rPr lang="fr-FR" sz="1800" dirty="0">
                <a:solidFill>
                  <a:schemeClr val="accent2"/>
                </a:solidFill>
              </a:rPr>
              <a:t>de</a:t>
            </a:r>
          </a:p>
          <a:p>
            <a:pPr algn="ctr">
              <a:spcBef>
                <a:spcPct val="50000"/>
              </a:spcBef>
            </a:pPr>
            <a:r>
              <a:rPr lang="fr-FR" sz="1800" dirty="0">
                <a:solidFill>
                  <a:schemeClr val="accent2"/>
                </a:solidFill>
              </a:rPr>
              <a:t>45 min. </a:t>
            </a:r>
            <a:r>
              <a:rPr lang="fr-FR" sz="1800" dirty="0" smtClean="0">
                <a:solidFill>
                  <a:schemeClr val="accent2"/>
                </a:solidFill>
              </a:rPr>
              <a:t>maxi</a:t>
            </a:r>
            <a:endParaRPr lang="fr-FR" sz="1800" dirty="0">
              <a:solidFill>
                <a:schemeClr val="accent2"/>
              </a:solidFill>
            </a:endParaRPr>
          </a:p>
        </p:txBody>
      </p:sp>
      <p:sp>
        <p:nvSpPr>
          <p:cNvPr id="64537" name="Rectangle 25"/>
          <p:cNvSpPr>
            <a:spLocks noChangeArrowheads="1"/>
          </p:cNvSpPr>
          <p:nvPr/>
        </p:nvSpPr>
        <p:spPr bwMode="auto">
          <a:xfrm>
            <a:off x="6929454" y="3571876"/>
            <a:ext cx="1928826" cy="1355735"/>
          </a:xfrm>
          <a:prstGeom prst="rect">
            <a:avLst/>
          </a:prstGeom>
          <a:solidFill>
            <a:srgbClr val="FDDDB9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dirty="0">
                <a:solidFill>
                  <a:srgbClr val="F08106"/>
                </a:solidFill>
              </a:rPr>
              <a:t>Un professeur de</a:t>
            </a:r>
          </a:p>
          <a:p>
            <a:pPr algn="ctr"/>
            <a:r>
              <a:rPr lang="fr-FR" sz="1800" dirty="0">
                <a:solidFill>
                  <a:srgbClr val="F08106"/>
                </a:solidFill>
              </a:rPr>
              <a:t>Transport et un </a:t>
            </a:r>
          </a:p>
          <a:p>
            <a:pPr algn="ctr"/>
            <a:r>
              <a:rPr lang="fr-FR" sz="1800" dirty="0" smtClean="0">
                <a:solidFill>
                  <a:srgbClr val="F08106"/>
                </a:solidFill>
              </a:rPr>
              <a:t>Professionnel</a:t>
            </a:r>
            <a:endParaRPr lang="fr-FR" sz="1800" dirty="0">
              <a:solidFill>
                <a:srgbClr val="F08106"/>
              </a:solidFill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643042" y="2071678"/>
            <a:ext cx="2143139" cy="286232"/>
          </a:xfrm>
          <a:prstGeom prst="rect">
            <a:avLst/>
          </a:prstGeom>
          <a:solidFill>
            <a:srgbClr val="FDDDB9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sz="1800" dirty="0">
                <a:solidFill>
                  <a:srgbClr val="CC0000"/>
                </a:solidFill>
              </a:rPr>
              <a:t>Contrôle </a:t>
            </a:r>
            <a:r>
              <a:rPr lang="fr-FR" sz="1800" dirty="0" smtClean="0">
                <a:solidFill>
                  <a:srgbClr val="CC0000"/>
                </a:solidFill>
              </a:rPr>
              <a:t>ponctuel :</a:t>
            </a:r>
            <a:endParaRPr lang="fr-FR" sz="1800" dirty="0">
              <a:solidFill>
                <a:srgbClr val="CC0000"/>
              </a:solidFill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643042" y="1357298"/>
            <a:ext cx="5857917" cy="571504"/>
          </a:xfrm>
          <a:prstGeom prst="rect">
            <a:avLst/>
          </a:prstGeom>
          <a:solidFill>
            <a:srgbClr val="FDDDB9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dirty="0">
                <a:solidFill>
                  <a:srgbClr val="CC0000"/>
                </a:solidFill>
              </a:rPr>
              <a:t>E3 – Épreuve prenant en compte </a:t>
            </a:r>
          </a:p>
          <a:p>
            <a:pPr algn="ctr"/>
            <a:r>
              <a:rPr lang="fr-FR" sz="1800" dirty="0">
                <a:solidFill>
                  <a:srgbClr val="CC0000"/>
                </a:solidFill>
              </a:rPr>
              <a:t>la formation en milieu professionnel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64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64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64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64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64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64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4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4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31" grpId="0" animBg="1"/>
      <p:bldP spid="64532" grpId="0" animBg="1"/>
      <p:bldP spid="64533" grpId="0" animBg="1"/>
      <p:bldP spid="64534" grpId="0" animBg="1"/>
      <p:bldP spid="64535" grpId="0" animBg="1"/>
      <p:bldP spid="64536" grpId="0" animBg="1"/>
      <p:bldP spid="64537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3286116" y="1928802"/>
            <a:ext cx="2771913" cy="338554"/>
          </a:xfrm>
          <a:prstGeom prst="rect">
            <a:avLst/>
          </a:prstGeom>
          <a:solidFill>
            <a:srgbClr val="FDDDB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600" b="1" dirty="0" smtClean="0">
                <a:solidFill>
                  <a:srgbClr val="CC0000"/>
                </a:solidFill>
              </a:rPr>
              <a:t>CCF et épreuve </a:t>
            </a:r>
            <a:r>
              <a:rPr lang="fr-FR" sz="1600" b="1" dirty="0">
                <a:solidFill>
                  <a:srgbClr val="CC0000"/>
                </a:solidFill>
              </a:rPr>
              <a:t>ponctuelle</a:t>
            </a: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1672007" y="2357430"/>
            <a:ext cx="579998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CC0000"/>
                </a:solidFill>
              </a:rPr>
              <a:t>Le respect de la demande du client</a:t>
            </a:r>
          </a:p>
          <a:p>
            <a:r>
              <a:rPr lang="fr-FR" sz="1600" b="1" dirty="0">
                <a:solidFill>
                  <a:srgbClr val="CC0000"/>
                </a:solidFill>
              </a:rPr>
              <a:t>L’exactitude des informations consignées</a:t>
            </a:r>
          </a:p>
          <a:p>
            <a:r>
              <a:rPr lang="fr-FR" sz="1600" b="1" dirty="0">
                <a:solidFill>
                  <a:srgbClr val="CC0000"/>
                </a:solidFill>
              </a:rPr>
              <a:t>L’exactitude des instructions transmises</a:t>
            </a:r>
          </a:p>
          <a:p>
            <a:r>
              <a:rPr lang="fr-FR" sz="1600" b="1" dirty="0">
                <a:solidFill>
                  <a:srgbClr val="CC0000"/>
                </a:solidFill>
              </a:rPr>
              <a:t>Le respect des procédures dans le traitement des flux</a:t>
            </a:r>
          </a:p>
          <a:p>
            <a:r>
              <a:rPr lang="fr-FR" sz="1600" b="1" dirty="0">
                <a:solidFill>
                  <a:srgbClr val="CC0000"/>
                </a:solidFill>
              </a:rPr>
              <a:t>Le respect des règles de sécurité et d’économie d’efforts</a:t>
            </a:r>
          </a:p>
          <a:p>
            <a:r>
              <a:rPr lang="fr-FR" sz="1600" b="1" dirty="0">
                <a:solidFill>
                  <a:srgbClr val="CC0000"/>
                </a:solidFill>
              </a:rPr>
              <a:t>Le contrôle de la réalisation de l’opération de transport</a:t>
            </a:r>
          </a:p>
          <a:p>
            <a:r>
              <a:rPr lang="fr-FR" sz="1600" b="1" dirty="0">
                <a:solidFill>
                  <a:srgbClr val="CC0000"/>
                </a:solidFill>
              </a:rPr>
              <a:t>La pertinence du traitement des dysfonctionnements</a:t>
            </a:r>
          </a:p>
          <a:p>
            <a:r>
              <a:rPr lang="fr-FR" sz="1600" b="1" dirty="0">
                <a:solidFill>
                  <a:srgbClr val="CC0000"/>
                </a:solidFill>
              </a:rPr>
              <a:t>Le respect des procédures d’archivage</a:t>
            </a:r>
          </a:p>
          <a:p>
            <a:r>
              <a:rPr lang="fr-FR" sz="1600" b="1" dirty="0">
                <a:solidFill>
                  <a:srgbClr val="CC0000"/>
                </a:solidFill>
              </a:rPr>
              <a:t>Le respect des procédures qualité, sécurité, sûreté</a:t>
            </a:r>
          </a:p>
          <a:p>
            <a:r>
              <a:rPr lang="fr-FR" sz="1600" b="1" dirty="0">
                <a:solidFill>
                  <a:srgbClr val="CC0000"/>
                </a:solidFill>
              </a:rPr>
              <a:t>Le respect des contraintes environnementales</a:t>
            </a:r>
          </a:p>
          <a:p>
            <a:r>
              <a:rPr lang="fr-FR" sz="1600" b="1" dirty="0">
                <a:solidFill>
                  <a:srgbClr val="CC0000"/>
                </a:solidFill>
              </a:rPr>
              <a:t>Le respect des principes </a:t>
            </a:r>
            <a:r>
              <a:rPr lang="fr-FR" sz="1600" b="1" dirty="0">
                <a:solidFill>
                  <a:srgbClr val="CC0000"/>
                </a:solidFill>
              </a:rPr>
              <a:t>é</a:t>
            </a:r>
            <a:r>
              <a:rPr lang="fr-FR" sz="1600" b="1" dirty="0" smtClean="0">
                <a:solidFill>
                  <a:srgbClr val="CC0000"/>
                </a:solidFill>
              </a:rPr>
              <a:t>thiques</a:t>
            </a:r>
            <a:endParaRPr lang="fr-FR" sz="1600" b="1" dirty="0">
              <a:solidFill>
                <a:srgbClr val="CC0000"/>
              </a:solidFill>
            </a:endParaRPr>
          </a:p>
          <a:p>
            <a:r>
              <a:rPr lang="fr-FR" sz="1600" b="1" dirty="0">
                <a:solidFill>
                  <a:srgbClr val="CC0000"/>
                </a:solidFill>
              </a:rPr>
              <a:t>Le respect de la confidentialité</a:t>
            </a:r>
          </a:p>
          <a:p>
            <a:r>
              <a:rPr lang="fr-FR" sz="1600" b="1" dirty="0">
                <a:solidFill>
                  <a:srgbClr val="CC0000"/>
                </a:solidFill>
              </a:rPr>
              <a:t>La qualité de l’accueil</a:t>
            </a:r>
          </a:p>
          <a:p>
            <a:r>
              <a:rPr lang="fr-FR" sz="1600" b="1" dirty="0">
                <a:solidFill>
                  <a:srgbClr val="CC0000"/>
                </a:solidFill>
              </a:rPr>
              <a:t>La pertinence et l’exactitude des informations transmises</a:t>
            </a:r>
          </a:p>
          <a:p>
            <a:r>
              <a:rPr lang="fr-FR" sz="1600" b="1" dirty="0">
                <a:solidFill>
                  <a:srgbClr val="CC0000"/>
                </a:solidFill>
              </a:rPr>
              <a:t>L’efficacité de l’utilisation du système d’information</a:t>
            </a:r>
          </a:p>
          <a:p>
            <a:r>
              <a:rPr lang="fr-FR" sz="1600" b="1" dirty="0">
                <a:solidFill>
                  <a:srgbClr val="CC0000"/>
                </a:solidFill>
              </a:rPr>
              <a:t>La qualité des comptes </a:t>
            </a:r>
            <a:r>
              <a:rPr lang="fr-FR" sz="1600" b="1" dirty="0" smtClean="0">
                <a:solidFill>
                  <a:srgbClr val="CC0000"/>
                </a:solidFill>
              </a:rPr>
              <a:t>rendus</a:t>
            </a:r>
            <a:endParaRPr lang="fr-FR" sz="1800" b="1" dirty="0">
              <a:solidFill>
                <a:srgbClr val="CC0000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643042" y="1285860"/>
            <a:ext cx="5857917" cy="571504"/>
          </a:xfrm>
          <a:prstGeom prst="rect">
            <a:avLst/>
          </a:prstGeom>
          <a:solidFill>
            <a:srgbClr val="FDDDB9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dirty="0">
                <a:solidFill>
                  <a:srgbClr val="CC0000"/>
                </a:solidFill>
              </a:rPr>
              <a:t>E3 – Épreuve prenant en compte </a:t>
            </a:r>
          </a:p>
          <a:p>
            <a:pPr algn="ctr"/>
            <a:r>
              <a:rPr lang="fr-FR" sz="1800" dirty="0">
                <a:solidFill>
                  <a:srgbClr val="CC0000"/>
                </a:solidFill>
              </a:rPr>
              <a:t>la formation en milieu professionnel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65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6" grpId="0" animBg="1"/>
      <p:bldP spid="65547" grpId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439863" y="1916113"/>
            <a:ext cx="6264275" cy="701675"/>
          </a:xfrm>
          <a:prstGeom prst="rect">
            <a:avLst/>
          </a:prstGeom>
          <a:solidFill>
            <a:srgbClr val="FBAB5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4000" b="1" dirty="0">
                <a:solidFill>
                  <a:srgbClr val="CC0000"/>
                </a:solidFill>
              </a:rPr>
              <a:t>Les épreuves d’examen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11188" y="3213100"/>
            <a:ext cx="3529012" cy="20732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Épreuve E2 : étude</a:t>
            </a:r>
          </a:p>
          <a:p>
            <a:pPr algn="ctr">
              <a:defRPr/>
            </a:pP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de situations </a:t>
            </a:r>
          </a:p>
          <a:p>
            <a:pPr algn="ctr">
              <a:defRPr/>
            </a:pP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professionnelles</a:t>
            </a:r>
          </a:p>
          <a:p>
            <a:pPr algn="ctr">
              <a:defRPr/>
            </a:pPr>
            <a:endParaRPr lang="fr-FR" sz="18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Coefficient 5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4643438" y="3213100"/>
            <a:ext cx="4105275" cy="2073275"/>
          </a:xfrm>
          <a:prstGeom prst="rect">
            <a:avLst/>
          </a:prstGeom>
          <a:solidFill>
            <a:srgbClr val="FDDDB9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b="1" dirty="0">
                <a:solidFill>
                  <a:srgbClr val="CC0000"/>
                </a:solidFill>
              </a:rPr>
              <a:t>Épreuve E3 : épreuve </a:t>
            </a:r>
          </a:p>
          <a:p>
            <a:pPr algn="ctr"/>
            <a:r>
              <a:rPr lang="fr-FR" b="1" dirty="0">
                <a:solidFill>
                  <a:srgbClr val="CC0000"/>
                </a:solidFill>
              </a:rPr>
              <a:t>prenant en compte </a:t>
            </a:r>
          </a:p>
          <a:p>
            <a:pPr algn="ctr"/>
            <a:r>
              <a:rPr lang="fr-FR" b="1" dirty="0">
                <a:solidFill>
                  <a:srgbClr val="CC0000"/>
                </a:solidFill>
              </a:rPr>
              <a:t>la formation en </a:t>
            </a:r>
          </a:p>
          <a:p>
            <a:pPr algn="ctr"/>
            <a:r>
              <a:rPr lang="fr-FR" b="1" dirty="0">
                <a:solidFill>
                  <a:srgbClr val="CC0000"/>
                </a:solidFill>
              </a:rPr>
              <a:t>milieu professionnel</a:t>
            </a:r>
          </a:p>
          <a:p>
            <a:pPr algn="ctr"/>
            <a:endParaRPr lang="fr-FR" sz="1800" b="1" dirty="0">
              <a:solidFill>
                <a:srgbClr val="CC0000"/>
              </a:solidFill>
            </a:endParaRPr>
          </a:p>
          <a:p>
            <a:pPr algn="ctr"/>
            <a:r>
              <a:rPr lang="fr-FR" sz="1800" b="1" dirty="0">
                <a:solidFill>
                  <a:srgbClr val="CC0000"/>
                </a:solidFill>
              </a:rPr>
              <a:t>Coefficient 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  <p:bldP spid="61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1008063" y="1571625"/>
            <a:ext cx="7127875" cy="8302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Épreuve E2 : étude </a:t>
            </a:r>
          </a:p>
          <a:p>
            <a:pPr algn="ctr">
              <a:defRPr/>
            </a:pP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de situations professionnelles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684213" y="3452813"/>
            <a:ext cx="3600450" cy="400050"/>
          </a:xfrm>
          <a:prstGeom prst="rect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CC0000"/>
                </a:solidFill>
              </a:rPr>
              <a:t>Contrôle ponctuel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4572000" y="3457575"/>
            <a:ext cx="4000500" cy="400050"/>
          </a:xfrm>
          <a:prstGeom prst="rect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CC0000"/>
                </a:solidFill>
              </a:rPr>
              <a:t>Contrôle en cours de formation</a:t>
            </a:r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 flipH="1">
            <a:off x="2987675" y="2500313"/>
            <a:ext cx="647700" cy="8636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5867400" y="2500313"/>
            <a:ext cx="1152525" cy="8636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903288" y="4500563"/>
            <a:ext cx="7337425" cy="12001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Objectifs :</a:t>
            </a:r>
          </a:p>
          <a:p>
            <a:pPr>
              <a:defRPr/>
            </a:pPr>
            <a:endParaRPr lang="fr-FR" sz="12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 analyse de situations à caractère professionnel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 résolution de problèmes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  <p:bldP spid="39941" grpId="0" animBg="1"/>
      <p:bldP spid="39942" grpId="0" animBg="1"/>
      <p:bldP spid="39943" grpId="0" animBg="1"/>
      <p:bldP spid="39944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857250" y="3286125"/>
            <a:ext cx="3529013" cy="2308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1800" b="1" dirty="0">
                <a:solidFill>
                  <a:srgbClr val="CC0000"/>
                </a:solidFill>
              </a:rPr>
              <a:t>Groupe de compétences n° 1 : L’organisation d’une opération de transport </a:t>
            </a:r>
          </a:p>
          <a:p>
            <a:pPr>
              <a:spcBef>
                <a:spcPct val="50000"/>
              </a:spcBef>
              <a:defRPr/>
            </a:pPr>
            <a:r>
              <a:rPr lang="fr-FR" sz="1800" b="1" dirty="0">
                <a:solidFill>
                  <a:srgbClr val="CC0000"/>
                </a:solidFill>
              </a:rPr>
              <a:t>G1C1</a:t>
            </a:r>
            <a:r>
              <a:rPr lang="fr-FR" sz="1800" dirty="0">
                <a:solidFill>
                  <a:srgbClr val="CC0000"/>
                </a:solidFill>
              </a:rPr>
              <a:t>- Préparer l’opération de transport</a:t>
            </a:r>
          </a:p>
          <a:p>
            <a:pPr>
              <a:spcBef>
                <a:spcPct val="50000"/>
              </a:spcBef>
              <a:defRPr/>
            </a:pPr>
            <a:r>
              <a:rPr lang="fr-FR" sz="1800" b="1" dirty="0">
                <a:solidFill>
                  <a:srgbClr val="CC0000"/>
                </a:solidFill>
              </a:rPr>
              <a:t>G1C2</a:t>
            </a:r>
            <a:r>
              <a:rPr lang="fr-FR" sz="1800" dirty="0">
                <a:solidFill>
                  <a:srgbClr val="CC0000"/>
                </a:solidFill>
              </a:rPr>
              <a:t>- Recourir à la sous-traitance</a:t>
            </a: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4859338" y="3286125"/>
            <a:ext cx="3816350" cy="30003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1800" b="1" dirty="0">
                <a:solidFill>
                  <a:srgbClr val="CC0000"/>
                </a:solidFill>
              </a:rPr>
              <a:t>Groupe de compétences n° 5 : </a:t>
            </a:r>
            <a:br>
              <a:rPr lang="fr-FR" sz="1800" b="1" dirty="0">
                <a:solidFill>
                  <a:srgbClr val="CC0000"/>
                </a:solidFill>
              </a:rPr>
            </a:br>
            <a:r>
              <a:rPr lang="fr-FR" sz="1800" b="1" dirty="0">
                <a:solidFill>
                  <a:srgbClr val="CC0000"/>
                </a:solidFill>
              </a:rPr>
              <a:t>Le dédouanement des marchandises</a:t>
            </a:r>
          </a:p>
          <a:p>
            <a:pPr>
              <a:spcBef>
                <a:spcPct val="50000"/>
              </a:spcBef>
              <a:defRPr/>
            </a:pPr>
            <a:r>
              <a:rPr lang="fr-FR" sz="1800" b="1" dirty="0">
                <a:solidFill>
                  <a:srgbClr val="CC0000"/>
                </a:solidFill>
              </a:rPr>
              <a:t>G5C1</a:t>
            </a:r>
            <a:r>
              <a:rPr lang="fr-FR" sz="1800" dirty="0">
                <a:solidFill>
                  <a:srgbClr val="CC0000"/>
                </a:solidFill>
              </a:rPr>
              <a:t>- Préparer un dossier de dédouanement</a:t>
            </a:r>
          </a:p>
          <a:p>
            <a:pPr>
              <a:spcBef>
                <a:spcPct val="50000"/>
              </a:spcBef>
              <a:defRPr/>
            </a:pPr>
            <a:r>
              <a:rPr lang="fr-FR" sz="1800" b="1" dirty="0">
                <a:solidFill>
                  <a:srgbClr val="CC0000"/>
                </a:solidFill>
              </a:rPr>
              <a:t>G5C2</a:t>
            </a:r>
            <a:r>
              <a:rPr lang="fr-FR" sz="1800" dirty="0">
                <a:solidFill>
                  <a:srgbClr val="CC0000"/>
                </a:solidFill>
              </a:rPr>
              <a:t>- Traiter une opération douanière</a:t>
            </a:r>
          </a:p>
          <a:p>
            <a:pPr>
              <a:spcBef>
                <a:spcPct val="50000"/>
              </a:spcBef>
              <a:defRPr/>
            </a:pPr>
            <a:r>
              <a:rPr lang="fr-FR" sz="1800" b="1" dirty="0">
                <a:solidFill>
                  <a:srgbClr val="CC0000"/>
                </a:solidFill>
              </a:rPr>
              <a:t>G5C3</a:t>
            </a:r>
            <a:r>
              <a:rPr lang="fr-FR" sz="1800" dirty="0">
                <a:solidFill>
                  <a:srgbClr val="CC0000"/>
                </a:solidFill>
              </a:rPr>
              <a:t>- Clôturer un dossier de dédouanement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00125" y="2500313"/>
            <a:ext cx="1428750" cy="5000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Contenu :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008063" y="1571625"/>
            <a:ext cx="7127875" cy="8302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Épreuve E2 : étude </a:t>
            </a:r>
          </a:p>
          <a:p>
            <a:pPr algn="ctr">
              <a:defRPr/>
            </a:pP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de situations professionnelles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0" grpId="0" animBg="1"/>
      <p:bldP spid="40971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Oval 3"/>
          <p:cNvSpPr>
            <a:spLocks noChangeArrowheads="1"/>
          </p:cNvSpPr>
          <p:nvPr/>
        </p:nvSpPr>
        <p:spPr bwMode="auto">
          <a:xfrm>
            <a:off x="2643188" y="3643313"/>
            <a:ext cx="3643312" cy="142875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endParaRPr lang="fr-FR" sz="16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</a:rPr>
              <a:t>Étude de cas :</a:t>
            </a:r>
          </a:p>
          <a:p>
            <a:pPr algn="ctr">
              <a:defRPr/>
            </a:pPr>
            <a:r>
              <a:rPr lang="fr-FR" sz="1600" dirty="0">
                <a:solidFill>
                  <a:schemeClr val="tx2">
                    <a:lumMod val="75000"/>
                  </a:schemeClr>
                </a:solidFill>
              </a:rPr>
              <a:t>- une ou plusieurs</a:t>
            </a:r>
          </a:p>
          <a:p>
            <a:pPr algn="ctr">
              <a:defRPr/>
            </a:pPr>
            <a:r>
              <a:rPr lang="fr-FR" sz="1600" dirty="0">
                <a:solidFill>
                  <a:schemeClr val="tx2">
                    <a:lumMod val="75000"/>
                  </a:schemeClr>
                </a:solidFill>
              </a:rPr>
              <a:t>situations professionnelles</a:t>
            </a:r>
          </a:p>
          <a:p>
            <a:pPr algn="ctr">
              <a:defRPr/>
            </a:pPr>
            <a:r>
              <a:rPr lang="fr-FR" sz="1600" dirty="0">
                <a:solidFill>
                  <a:schemeClr val="tx2">
                    <a:lumMod val="75000"/>
                  </a:schemeClr>
                </a:solidFill>
              </a:rPr>
              <a:t>- des questions à choix </a:t>
            </a:r>
            <a:br>
              <a:rPr lang="fr-FR" sz="1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fr-FR" sz="1600" dirty="0">
                <a:solidFill>
                  <a:schemeClr val="tx2">
                    <a:lumMod val="75000"/>
                  </a:schemeClr>
                </a:solidFill>
              </a:rPr>
              <a:t>multiples</a:t>
            </a:r>
          </a:p>
          <a:p>
            <a:pPr algn="ctr">
              <a:defRPr/>
            </a:pP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012" name="Oval 4"/>
          <p:cNvSpPr>
            <a:spLocks noChangeArrowheads="1"/>
          </p:cNvSpPr>
          <p:nvPr/>
        </p:nvSpPr>
        <p:spPr bwMode="auto">
          <a:xfrm>
            <a:off x="3286125" y="4962525"/>
            <a:ext cx="215900" cy="215900"/>
          </a:xfrm>
          <a:prstGeom prst="ellipse">
            <a:avLst/>
          </a:prstGeom>
          <a:solidFill>
            <a:srgbClr val="CC0000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3" name="Oval 5"/>
          <p:cNvSpPr>
            <a:spLocks noChangeArrowheads="1"/>
          </p:cNvSpPr>
          <p:nvPr/>
        </p:nvSpPr>
        <p:spPr bwMode="auto">
          <a:xfrm>
            <a:off x="4857750" y="5072063"/>
            <a:ext cx="215900" cy="215900"/>
          </a:xfrm>
          <a:prstGeom prst="ellipse">
            <a:avLst/>
          </a:prstGeom>
          <a:solidFill>
            <a:srgbClr val="CC0000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4" name="Oval 6"/>
          <p:cNvSpPr>
            <a:spLocks noChangeArrowheads="1"/>
          </p:cNvSpPr>
          <p:nvPr/>
        </p:nvSpPr>
        <p:spPr bwMode="auto">
          <a:xfrm>
            <a:off x="4716463" y="3429000"/>
            <a:ext cx="215900" cy="215900"/>
          </a:xfrm>
          <a:prstGeom prst="ellipse">
            <a:avLst/>
          </a:prstGeom>
          <a:solidFill>
            <a:srgbClr val="CC0000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5" name="Oval 7"/>
          <p:cNvSpPr>
            <a:spLocks noChangeArrowheads="1"/>
          </p:cNvSpPr>
          <p:nvPr/>
        </p:nvSpPr>
        <p:spPr bwMode="auto">
          <a:xfrm>
            <a:off x="5905500" y="3733800"/>
            <a:ext cx="215900" cy="215900"/>
          </a:xfrm>
          <a:prstGeom prst="ellipse">
            <a:avLst/>
          </a:prstGeom>
          <a:solidFill>
            <a:srgbClr val="CC0000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6" name="Oval 8"/>
          <p:cNvSpPr>
            <a:spLocks noChangeArrowheads="1"/>
          </p:cNvSpPr>
          <p:nvPr/>
        </p:nvSpPr>
        <p:spPr bwMode="auto">
          <a:xfrm>
            <a:off x="5927725" y="4773613"/>
            <a:ext cx="215900" cy="215900"/>
          </a:xfrm>
          <a:prstGeom prst="ellipse">
            <a:avLst/>
          </a:prstGeom>
          <a:solidFill>
            <a:srgbClr val="CC0000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7" name="Oval 9"/>
          <p:cNvSpPr>
            <a:spLocks noChangeArrowheads="1"/>
          </p:cNvSpPr>
          <p:nvPr/>
        </p:nvSpPr>
        <p:spPr bwMode="auto">
          <a:xfrm>
            <a:off x="3500438" y="3500438"/>
            <a:ext cx="215900" cy="215900"/>
          </a:xfrm>
          <a:prstGeom prst="ellipse">
            <a:avLst/>
          </a:prstGeom>
          <a:solidFill>
            <a:srgbClr val="CC0000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8" name="Oval 10"/>
          <p:cNvSpPr>
            <a:spLocks noChangeArrowheads="1"/>
          </p:cNvSpPr>
          <p:nvPr/>
        </p:nvSpPr>
        <p:spPr bwMode="auto">
          <a:xfrm>
            <a:off x="2405063" y="4284663"/>
            <a:ext cx="215900" cy="215900"/>
          </a:xfrm>
          <a:prstGeom prst="ellipse">
            <a:avLst/>
          </a:prstGeom>
          <a:solidFill>
            <a:srgbClr val="CC0000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428625" y="4143375"/>
            <a:ext cx="1947863" cy="584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1600" dirty="0">
                <a:solidFill>
                  <a:srgbClr val="CC0000"/>
                </a:solidFill>
              </a:rPr>
              <a:t>La demande du client</a:t>
            </a:r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1500188" y="3357563"/>
            <a:ext cx="1804987" cy="3381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1600" dirty="0">
                <a:solidFill>
                  <a:srgbClr val="CC0000"/>
                </a:solidFill>
              </a:rPr>
              <a:t>Les contraintes</a:t>
            </a:r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4000500" y="2571750"/>
            <a:ext cx="2305050" cy="830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1600" dirty="0">
                <a:solidFill>
                  <a:srgbClr val="CC0000"/>
                </a:solidFill>
              </a:rPr>
              <a:t>Les consignes, </a:t>
            </a:r>
          </a:p>
          <a:p>
            <a:pPr algn="ctr">
              <a:spcBef>
                <a:spcPts val="0"/>
              </a:spcBef>
              <a:defRPr/>
            </a:pPr>
            <a:r>
              <a:rPr lang="fr-FR" sz="1600" dirty="0">
                <a:solidFill>
                  <a:srgbClr val="CC0000"/>
                </a:solidFill>
              </a:rPr>
              <a:t>les procédures et</a:t>
            </a:r>
          </a:p>
          <a:p>
            <a:pPr algn="ctr">
              <a:spcBef>
                <a:spcPts val="0"/>
              </a:spcBef>
              <a:defRPr/>
            </a:pPr>
            <a:r>
              <a:rPr lang="fr-FR" sz="1600" dirty="0">
                <a:solidFill>
                  <a:srgbClr val="CC0000"/>
                </a:solidFill>
              </a:rPr>
              <a:t>la réglementation</a:t>
            </a:r>
          </a:p>
        </p:txBody>
      </p:sp>
      <p:sp>
        <p:nvSpPr>
          <p:cNvPr id="43022" name="Rectangle 14"/>
          <p:cNvSpPr>
            <a:spLocks noChangeArrowheads="1"/>
          </p:cNvSpPr>
          <p:nvPr/>
        </p:nvSpPr>
        <p:spPr bwMode="auto">
          <a:xfrm>
            <a:off x="6143625" y="3500438"/>
            <a:ext cx="2305050" cy="584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1600" dirty="0">
                <a:solidFill>
                  <a:srgbClr val="CC0000"/>
                </a:solidFill>
              </a:rPr>
              <a:t>Le raisonnement et</a:t>
            </a:r>
          </a:p>
          <a:p>
            <a:pPr algn="ctr">
              <a:spcBef>
                <a:spcPts val="0"/>
              </a:spcBef>
              <a:defRPr/>
            </a:pPr>
            <a:r>
              <a:rPr lang="fr-FR" sz="1600" dirty="0">
                <a:solidFill>
                  <a:srgbClr val="CC0000"/>
                </a:solidFill>
              </a:rPr>
              <a:t>les données fournies</a:t>
            </a: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6143625" y="4714875"/>
            <a:ext cx="1857375" cy="3381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1600" dirty="0">
                <a:solidFill>
                  <a:srgbClr val="CC0000"/>
                </a:solidFill>
              </a:rPr>
              <a:t>Les résultats</a:t>
            </a:r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4500563" y="5286375"/>
            <a:ext cx="2305050" cy="584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1600" dirty="0">
                <a:solidFill>
                  <a:srgbClr val="CC0000"/>
                </a:solidFill>
              </a:rPr>
              <a:t>Les propositions,</a:t>
            </a:r>
          </a:p>
          <a:p>
            <a:pPr algn="ctr">
              <a:spcBef>
                <a:spcPts val="0"/>
              </a:spcBef>
              <a:defRPr/>
            </a:pPr>
            <a:r>
              <a:rPr lang="fr-FR" sz="1600" dirty="0">
                <a:solidFill>
                  <a:srgbClr val="CC0000"/>
                </a:solidFill>
              </a:rPr>
              <a:t>les justifications</a:t>
            </a: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928688" y="5214938"/>
            <a:ext cx="2808287" cy="584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1600" dirty="0">
                <a:solidFill>
                  <a:srgbClr val="CC0000"/>
                </a:solidFill>
              </a:rPr>
              <a:t>L’expression écrite, la présentation des travaux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00125" y="2500313"/>
            <a:ext cx="2571750" cy="5000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Contrôle ponctuel :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1008063" y="1571625"/>
            <a:ext cx="7127875" cy="8302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Épreuve E2 : étude </a:t>
            </a:r>
          </a:p>
          <a:p>
            <a:pPr algn="ctr">
              <a:defRPr/>
            </a:pP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de situations professionnelles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0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0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0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nimBg="1"/>
      <p:bldP spid="43012" grpId="0" animBg="1"/>
      <p:bldP spid="43013" grpId="0" animBg="1"/>
      <p:bldP spid="43014" grpId="0" animBg="1"/>
      <p:bldP spid="43015" grpId="0" animBg="1"/>
      <p:bldP spid="43017" grpId="0" animBg="1"/>
      <p:bldP spid="43018" grpId="0" animBg="1"/>
      <p:bldP spid="43019" grpId="0" animBg="1"/>
      <p:bldP spid="43020" grpId="0" animBg="1"/>
      <p:bldP spid="43021" grpId="0" animBg="1"/>
      <p:bldP spid="43022" grpId="0" animBg="1"/>
      <p:bldP spid="43025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52" name="Oval 20"/>
          <p:cNvSpPr>
            <a:spLocks noChangeArrowheads="1"/>
          </p:cNvSpPr>
          <p:nvPr/>
        </p:nvSpPr>
        <p:spPr bwMode="auto">
          <a:xfrm>
            <a:off x="473075" y="5000625"/>
            <a:ext cx="1511300" cy="936625"/>
          </a:xfrm>
          <a:prstGeom prst="ellipse">
            <a:avLst/>
          </a:prstGeom>
          <a:solidFill>
            <a:srgbClr val="FDEB67"/>
          </a:solidFill>
          <a:ln w="952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Situation 1</a:t>
            </a:r>
          </a:p>
          <a:p>
            <a:pPr algn="ctr">
              <a:defRPr/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1 h 30</a:t>
            </a:r>
          </a:p>
        </p:txBody>
      </p:sp>
      <p:sp>
        <p:nvSpPr>
          <p:cNvPr id="44053" name="Oval 21"/>
          <p:cNvSpPr>
            <a:spLocks noChangeArrowheads="1"/>
          </p:cNvSpPr>
          <p:nvPr/>
        </p:nvSpPr>
        <p:spPr bwMode="auto">
          <a:xfrm>
            <a:off x="2346325" y="5018088"/>
            <a:ext cx="1511300" cy="936625"/>
          </a:xfrm>
          <a:prstGeom prst="ellipse">
            <a:avLst/>
          </a:prstGeom>
          <a:solidFill>
            <a:srgbClr val="FDEB67"/>
          </a:solidFill>
          <a:ln w="952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Situation 2</a:t>
            </a:r>
          </a:p>
          <a:p>
            <a:pPr algn="ctr">
              <a:defRPr/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1 h 30</a:t>
            </a:r>
          </a:p>
        </p:txBody>
      </p:sp>
      <p:sp>
        <p:nvSpPr>
          <p:cNvPr id="44054" name="Oval 22"/>
          <p:cNvSpPr>
            <a:spLocks noChangeArrowheads="1"/>
          </p:cNvSpPr>
          <p:nvPr/>
        </p:nvSpPr>
        <p:spPr bwMode="auto">
          <a:xfrm>
            <a:off x="6732588" y="5000625"/>
            <a:ext cx="1511300" cy="936625"/>
          </a:xfrm>
          <a:prstGeom prst="ellipse">
            <a:avLst/>
          </a:prstGeom>
          <a:solidFill>
            <a:srgbClr val="FDEB67"/>
          </a:solidFill>
          <a:ln w="952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Situation 4</a:t>
            </a:r>
          </a:p>
          <a:p>
            <a:pPr algn="ctr">
              <a:defRPr/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1 h 30</a:t>
            </a:r>
          </a:p>
        </p:txBody>
      </p:sp>
      <p:sp>
        <p:nvSpPr>
          <p:cNvPr id="44055" name="Oval 23"/>
          <p:cNvSpPr>
            <a:spLocks noChangeArrowheads="1"/>
          </p:cNvSpPr>
          <p:nvPr/>
        </p:nvSpPr>
        <p:spPr bwMode="auto">
          <a:xfrm>
            <a:off x="4787900" y="5000625"/>
            <a:ext cx="1511300" cy="936625"/>
          </a:xfrm>
          <a:prstGeom prst="ellipse">
            <a:avLst/>
          </a:prstGeom>
          <a:solidFill>
            <a:srgbClr val="FDEB67"/>
          </a:solidFill>
          <a:ln w="952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Situation 3</a:t>
            </a:r>
          </a:p>
          <a:p>
            <a:pPr algn="ctr">
              <a:defRPr/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1 h 30</a:t>
            </a:r>
          </a:p>
        </p:txBody>
      </p:sp>
      <p:sp>
        <p:nvSpPr>
          <p:cNvPr id="44060" name="Line 28"/>
          <p:cNvSpPr>
            <a:spLocks noChangeShapeType="1"/>
          </p:cNvSpPr>
          <p:nvPr/>
        </p:nvSpPr>
        <p:spPr bwMode="auto">
          <a:xfrm flipH="1">
            <a:off x="1357313" y="4214813"/>
            <a:ext cx="509587" cy="792162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4061" name="Line 29"/>
          <p:cNvSpPr>
            <a:spLocks noChangeShapeType="1"/>
          </p:cNvSpPr>
          <p:nvPr/>
        </p:nvSpPr>
        <p:spPr bwMode="auto">
          <a:xfrm>
            <a:off x="2700338" y="4243388"/>
            <a:ext cx="228600" cy="792162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4062" name="Line 30"/>
          <p:cNvSpPr>
            <a:spLocks noChangeShapeType="1"/>
          </p:cNvSpPr>
          <p:nvPr/>
        </p:nvSpPr>
        <p:spPr bwMode="auto">
          <a:xfrm flipH="1">
            <a:off x="5580063" y="4214813"/>
            <a:ext cx="792162" cy="792162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4063" name="Line 31"/>
          <p:cNvSpPr>
            <a:spLocks noChangeShapeType="1"/>
          </p:cNvSpPr>
          <p:nvPr/>
        </p:nvSpPr>
        <p:spPr bwMode="auto">
          <a:xfrm>
            <a:off x="7164388" y="4214813"/>
            <a:ext cx="431800" cy="792162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000125" y="2500313"/>
            <a:ext cx="4143375" cy="5000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Contrôle en cours de formation :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008063" y="1571625"/>
            <a:ext cx="7127875" cy="8302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Épreuve E2 : étude </a:t>
            </a:r>
          </a:p>
          <a:p>
            <a:pPr algn="ctr">
              <a:defRPr/>
            </a:pP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de situations professionnelles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57250" y="3286125"/>
            <a:ext cx="3529013" cy="923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1800" b="1" dirty="0">
                <a:solidFill>
                  <a:srgbClr val="CC0000"/>
                </a:solidFill>
              </a:rPr>
              <a:t>Groupe de compétences n° 1 : L’organisation d’une opération de transport 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4859338" y="3286125"/>
            <a:ext cx="3816350" cy="923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1800" b="1" dirty="0">
                <a:solidFill>
                  <a:srgbClr val="CC0000"/>
                </a:solidFill>
              </a:rPr>
              <a:t>Groupe de compétences n° 5 : </a:t>
            </a:r>
            <a:br>
              <a:rPr lang="fr-FR" sz="1800" b="1" dirty="0">
                <a:solidFill>
                  <a:srgbClr val="CC0000"/>
                </a:solidFill>
              </a:rPr>
            </a:br>
            <a:r>
              <a:rPr lang="fr-FR" sz="1800" b="1" dirty="0">
                <a:solidFill>
                  <a:srgbClr val="CC0000"/>
                </a:solidFill>
              </a:rPr>
              <a:t>Le dédouanement des marchandises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4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4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4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4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52" grpId="0" animBg="1"/>
      <p:bldP spid="44053" grpId="0" animBg="1"/>
      <p:bldP spid="44054" grpId="0" animBg="1"/>
      <p:bldP spid="44055" grpId="0" animBg="1"/>
      <p:bldP spid="44060" grpId="0" animBg="1"/>
      <p:bldP spid="44061" grpId="0" animBg="1"/>
      <p:bldP spid="44062" grpId="0" animBg="1"/>
      <p:bldP spid="44063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1008063" y="1857364"/>
            <a:ext cx="7127875" cy="798508"/>
          </a:xfrm>
          <a:prstGeom prst="rect">
            <a:avLst/>
          </a:prstGeom>
          <a:solidFill>
            <a:srgbClr val="FDDDB9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dirty="0">
                <a:solidFill>
                  <a:srgbClr val="CC0000"/>
                </a:solidFill>
              </a:rPr>
              <a:t>E3 – Épreuve prenant en compte </a:t>
            </a:r>
          </a:p>
          <a:p>
            <a:pPr algn="ctr"/>
            <a:r>
              <a:rPr lang="fr-FR" dirty="0">
                <a:solidFill>
                  <a:srgbClr val="CC0000"/>
                </a:solidFill>
              </a:rPr>
              <a:t>la formation en milieu professionnel</a:t>
            </a:r>
          </a:p>
        </p:txBody>
      </p:sp>
      <p:sp>
        <p:nvSpPr>
          <p:cNvPr id="12291" name="Text Box 15"/>
          <p:cNvSpPr txBox="1">
            <a:spLocks noChangeArrowheads="1"/>
          </p:cNvSpPr>
          <p:nvPr/>
        </p:nvSpPr>
        <p:spPr bwMode="auto">
          <a:xfrm>
            <a:off x="468313" y="3789363"/>
            <a:ext cx="2159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sz="1800"/>
          </a:p>
        </p:txBody>
      </p:sp>
      <p:sp>
        <p:nvSpPr>
          <p:cNvPr id="52244" name="Text Box 20"/>
          <p:cNvSpPr txBox="1">
            <a:spLocks noChangeArrowheads="1"/>
          </p:cNvSpPr>
          <p:nvPr/>
        </p:nvSpPr>
        <p:spPr bwMode="auto">
          <a:xfrm>
            <a:off x="684213" y="3429000"/>
            <a:ext cx="7775575" cy="1938992"/>
          </a:xfrm>
          <a:prstGeom prst="rect">
            <a:avLst/>
          </a:prstGeom>
          <a:solidFill>
            <a:srgbClr val="FDDDB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>
                <a:solidFill>
                  <a:srgbClr val="CC0000"/>
                </a:solidFill>
              </a:rPr>
              <a:t>Objectifs :</a:t>
            </a:r>
          </a:p>
          <a:p>
            <a:pPr>
              <a:spcBef>
                <a:spcPct val="50000"/>
              </a:spcBef>
            </a:pPr>
            <a:r>
              <a:rPr lang="fr-FR" dirty="0">
                <a:solidFill>
                  <a:srgbClr val="CC0000"/>
                </a:solidFill>
              </a:rPr>
              <a:t>Évaluer les compétences et les connaissances mises en œuvre dans le cadre de la pratique </a:t>
            </a:r>
            <a:r>
              <a:rPr lang="fr-FR" dirty="0" smtClean="0">
                <a:solidFill>
                  <a:srgbClr val="CC0000"/>
                </a:solidFill>
              </a:rPr>
              <a:t>professionnelle</a:t>
            </a:r>
            <a:endParaRPr lang="fr-FR" dirty="0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</a:pPr>
            <a:endParaRPr lang="fr-FR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2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animBg="1"/>
      <p:bldP spid="522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468313" y="3789363"/>
            <a:ext cx="2159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sz="1800"/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1928794" y="2571744"/>
            <a:ext cx="2878138" cy="1196975"/>
          </a:xfrm>
          <a:prstGeom prst="rect">
            <a:avLst/>
          </a:prstGeom>
          <a:solidFill>
            <a:srgbClr val="FDDDB9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>
                <a:solidFill>
                  <a:srgbClr val="CC0000"/>
                </a:solidFill>
              </a:rPr>
              <a:t>GC2 - Exécution d’une opération de transport</a:t>
            </a:r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5240319" y="2571744"/>
            <a:ext cx="2590800" cy="1196975"/>
          </a:xfrm>
          <a:prstGeom prst="rect">
            <a:avLst/>
          </a:prstGeom>
          <a:solidFill>
            <a:srgbClr val="FDDDB9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>
                <a:solidFill>
                  <a:srgbClr val="CC0000"/>
                </a:solidFill>
              </a:rPr>
              <a:t>GC3</a:t>
            </a:r>
            <a:r>
              <a:rPr lang="fr-FR" dirty="0"/>
              <a:t> </a:t>
            </a:r>
            <a:r>
              <a:rPr lang="fr-FR" dirty="0">
                <a:solidFill>
                  <a:srgbClr val="CC0000"/>
                </a:solidFill>
              </a:rPr>
              <a:t>– Suivi d’une opération de transport</a:t>
            </a:r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>
            <a:off x="1928794" y="4011607"/>
            <a:ext cx="2878138" cy="1927225"/>
          </a:xfrm>
          <a:prstGeom prst="rect">
            <a:avLst/>
          </a:prstGeom>
          <a:solidFill>
            <a:srgbClr val="FDDDB9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>
                <a:solidFill>
                  <a:srgbClr val="CC0000"/>
                </a:solidFill>
              </a:rPr>
              <a:t>GC4</a:t>
            </a:r>
            <a:r>
              <a:rPr lang="fr-FR" dirty="0"/>
              <a:t> </a:t>
            </a:r>
            <a:r>
              <a:rPr lang="fr-FR" dirty="0">
                <a:solidFill>
                  <a:srgbClr val="CC0000"/>
                </a:solidFill>
              </a:rPr>
              <a:t>– Respect des procédures qualité, sécurité, sûreté et des contraintes environnementales</a:t>
            </a:r>
          </a:p>
        </p:txBody>
      </p:sp>
      <p:sp>
        <p:nvSpPr>
          <p:cNvPr id="75785" name="Text Box 9"/>
          <p:cNvSpPr txBox="1">
            <a:spLocks noChangeArrowheads="1"/>
          </p:cNvSpPr>
          <p:nvPr/>
        </p:nvSpPr>
        <p:spPr bwMode="auto">
          <a:xfrm>
            <a:off x="5240319" y="4083044"/>
            <a:ext cx="2590800" cy="1196975"/>
          </a:xfrm>
          <a:prstGeom prst="rect">
            <a:avLst/>
          </a:prstGeom>
          <a:solidFill>
            <a:srgbClr val="FDDDB9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>
                <a:solidFill>
                  <a:srgbClr val="CC0000"/>
                </a:solidFill>
              </a:rPr>
              <a:t>GC6 – Relations avec les partenaires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928793" y="1500174"/>
            <a:ext cx="5857917" cy="571504"/>
          </a:xfrm>
          <a:prstGeom prst="rect">
            <a:avLst/>
          </a:prstGeom>
          <a:solidFill>
            <a:srgbClr val="FDDDB9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dirty="0">
                <a:solidFill>
                  <a:srgbClr val="CC0000"/>
                </a:solidFill>
              </a:rPr>
              <a:t>E3 – Épreuve prenant en compte </a:t>
            </a:r>
          </a:p>
          <a:p>
            <a:pPr algn="ctr"/>
            <a:r>
              <a:rPr lang="fr-FR" sz="1800" dirty="0">
                <a:solidFill>
                  <a:srgbClr val="CC0000"/>
                </a:solidFill>
              </a:rPr>
              <a:t>la formation en milieu professionnel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2" grpId="0" animBg="1"/>
      <p:bldP spid="75783" grpId="0" animBg="1"/>
      <p:bldP spid="75784" grpId="0" animBg="1"/>
      <p:bldP spid="75785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643042" y="2071678"/>
            <a:ext cx="3500461" cy="286232"/>
          </a:xfrm>
          <a:prstGeom prst="rect">
            <a:avLst/>
          </a:prstGeom>
          <a:solidFill>
            <a:srgbClr val="FDDDB9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sz="1800" dirty="0">
                <a:solidFill>
                  <a:srgbClr val="CC0000"/>
                </a:solidFill>
              </a:rPr>
              <a:t>Contrôle en cours de </a:t>
            </a:r>
            <a:r>
              <a:rPr lang="fr-FR" sz="1800" dirty="0" smtClean="0">
                <a:solidFill>
                  <a:srgbClr val="CC0000"/>
                </a:solidFill>
              </a:rPr>
              <a:t>formation :</a:t>
            </a:r>
            <a:endParaRPr lang="fr-FR" sz="1800" dirty="0">
              <a:solidFill>
                <a:srgbClr val="CC0000"/>
              </a:solidFill>
            </a:endParaRPr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1042988" y="3068638"/>
            <a:ext cx="7345362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62469" name="Line 5"/>
          <p:cNvSpPr>
            <a:spLocks noChangeShapeType="1"/>
          </p:cNvSpPr>
          <p:nvPr/>
        </p:nvSpPr>
        <p:spPr bwMode="auto">
          <a:xfrm>
            <a:off x="4643438" y="2838450"/>
            <a:ext cx="0" cy="576263"/>
          </a:xfrm>
          <a:prstGeom prst="lin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2195513" y="2708275"/>
            <a:ext cx="1871662" cy="623888"/>
          </a:xfrm>
          <a:prstGeom prst="rect">
            <a:avLst/>
          </a:prstGeom>
          <a:solidFill>
            <a:srgbClr val="FDDDB9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fr-FR" sz="1800" b="1">
                <a:solidFill>
                  <a:srgbClr val="CC0000"/>
                </a:solidFill>
              </a:rPr>
              <a:t>1</a:t>
            </a:r>
            <a:r>
              <a:rPr lang="fr-FR" sz="1800" b="1" baseline="30000">
                <a:solidFill>
                  <a:srgbClr val="CC0000"/>
                </a:solidFill>
              </a:rPr>
              <a:t>ère</a:t>
            </a:r>
            <a:r>
              <a:rPr lang="fr-FR" sz="1800" b="1">
                <a:solidFill>
                  <a:srgbClr val="CC0000"/>
                </a:solidFill>
              </a:rPr>
              <a:t> situation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fr-FR" sz="1800" b="1">
                <a:solidFill>
                  <a:srgbClr val="CC0000"/>
                </a:solidFill>
              </a:rPr>
              <a:t>GC2</a:t>
            </a: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5795963" y="2781300"/>
            <a:ext cx="2159000" cy="623888"/>
          </a:xfrm>
          <a:prstGeom prst="rect">
            <a:avLst/>
          </a:prstGeom>
          <a:solidFill>
            <a:srgbClr val="FDDDB9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fr-FR" sz="1800" b="1" dirty="0">
                <a:solidFill>
                  <a:srgbClr val="CC0000"/>
                </a:solidFill>
              </a:rPr>
              <a:t>2</a:t>
            </a:r>
            <a:r>
              <a:rPr lang="fr-FR" sz="1800" b="1" baseline="30000" dirty="0">
                <a:solidFill>
                  <a:srgbClr val="CC0000"/>
                </a:solidFill>
              </a:rPr>
              <a:t>e</a:t>
            </a:r>
            <a:r>
              <a:rPr lang="fr-FR" sz="1800" b="1" dirty="0">
                <a:solidFill>
                  <a:srgbClr val="CC0000"/>
                </a:solidFill>
              </a:rPr>
              <a:t> situation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fr-FR" sz="1800" b="1" dirty="0">
                <a:solidFill>
                  <a:srgbClr val="CC0000"/>
                </a:solidFill>
              </a:rPr>
              <a:t>GC3 – GC4 – GC6</a:t>
            </a:r>
          </a:p>
        </p:txBody>
      </p:sp>
      <p:sp>
        <p:nvSpPr>
          <p:cNvPr id="62472" name="Oval 8"/>
          <p:cNvSpPr>
            <a:spLocks noChangeArrowheads="1"/>
          </p:cNvSpPr>
          <p:nvPr/>
        </p:nvSpPr>
        <p:spPr bwMode="auto">
          <a:xfrm>
            <a:off x="2195513" y="3644900"/>
            <a:ext cx="1944687" cy="647700"/>
          </a:xfrm>
          <a:prstGeom prst="ellipse">
            <a:avLst/>
          </a:prstGeom>
          <a:solidFill>
            <a:srgbClr val="FDDDB9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>
                <a:solidFill>
                  <a:srgbClr val="CC0000"/>
                </a:solidFill>
              </a:rPr>
              <a:t>Fiche d’activité</a:t>
            </a:r>
          </a:p>
          <a:p>
            <a:pPr algn="ctr"/>
            <a:r>
              <a:rPr lang="fr-FR" sz="1800">
                <a:solidFill>
                  <a:srgbClr val="CC0000"/>
                </a:solidFill>
              </a:rPr>
              <a:t>n° 1</a:t>
            </a:r>
          </a:p>
        </p:txBody>
      </p:sp>
      <p:sp>
        <p:nvSpPr>
          <p:cNvPr id="62473" name="Oval 9"/>
          <p:cNvSpPr>
            <a:spLocks noChangeArrowheads="1"/>
          </p:cNvSpPr>
          <p:nvPr/>
        </p:nvSpPr>
        <p:spPr bwMode="auto">
          <a:xfrm>
            <a:off x="5969000" y="3644900"/>
            <a:ext cx="1944688" cy="647700"/>
          </a:xfrm>
          <a:prstGeom prst="ellipse">
            <a:avLst/>
          </a:prstGeom>
          <a:solidFill>
            <a:srgbClr val="FDDDB9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dirty="0">
                <a:solidFill>
                  <a:srgbClr val="CC0000"/>
                </a:solidFill>
              </a:rPr>
              <a:t>Fiches d’activité</a:t>
            </a:r>
          </a:p>
          <a:p>
            <a:pPr algn="ctr"/>
            <a:r>
              <a:rPr lang="fr-FR" sz="1800" dirty="0">
                <a:solidFill>
                  <a:srgbClr val="CC0000"/>
                </a:solidFill>
              </a:rPr>
              <a:t>n° 2, 3 et 4</a:t>
            </a:r>
          </a:p>
        </p:txBody>
      </p:sp>
      <p:sp>
        <p:nvSpPr>
          <p:cNvPr id="62474" name="Line 10"/>
          <p:cNvSpPr>
            <a:spLocks noChangeShapeType="1"/>
          </p:cNvSpPr>
          <p:nvPr/>
        </p:nvSpPr>
        <p:spPr bwMode="auto">
          <a:xfrm>
            <a:off x="3203575" y="3357563"/>
            <a:ext cx="0" cy="287337"/>
          </a:xfrm>
          <a:prstGeom prst="line">
            <a:avLst/>
          </a:prstGeom>
          <a:noFill/>
          <a:ln w="38100">
            <a:solidFill>
              <a:srgbClr val="F0810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62475" name="Line 11"/>
          <p:cNvSpPr>
            <a:spLocks noChangeShapeType="1"/>
          </p:cNvSpPr>
          <p:nvPr/>
        </p:nvSpPr>
        <p:spPr bwMode="auto">
          <a:xfrm>
            <a:off x="6877050" y="3429000"/>
            <a:ext cx="0" cy="287338"/>
          </a:xfrm>
          <a:prstGeom prst="line">
            <a:avLst/>
          </a:prstGeom>
          <a:noFill/>
          <a:ln w="38100">
            <a:solidFill>
              <a:srgbClr val="F0810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62476" name="Rectangle 12"/>
          <p:cNvSpPr>
            <a:spLocks noChangeArrowheads="1"/>
          </p:cNvSpPr>
          <p:nvPr/>
        </p:nvSpPr>
        <p:spPr bwMode="auto">
          <a:xfrm>
            <a:off x="2195513" y="5229225"/>
            <a:ext cx="2016125" cy="1152525"/>
          </a:xfrm>
          <a:prstGeom prst="rect">
            <a:avLst/>
          </a:prstGeom>
          <a:solidFill>
            <a:srgbClr val="FDEB67"/>
          </a:solidFill>
          <a:ln w="9525">
            <a:solidFill>
              <a:srgbClr val="F0810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b="1">
                <a:solidFill>
                  <a:schemeClr val="accent2"/>
                </a:solidFill>
              </a:rPr>
              <a:t>Entretien de</a:t>
            </a:r>
          </a:p>
          <a:p>
            <a:pPr algn="ctr"/>
            <a:r>
              <a:rPr lang="fr-FR" sz="1800" b="1">
                <a:solidFill>
                  <a:schemeClr val="accent2"/>
                </a:solidFill>
              </a:rPr>
              <a:t>de 15 min. maxi</a:t>
            </a:r>
          </a:p>
          <a:p>
            <a:pPr algn="ctr"/>
            <a:r>
              <a:rPr lang="fr-FR" sz="1800" b="1">
                <a:solidFill>
                  <a:schemeClr val="accent2"/>
                </a:solidFill>
              </a:rPr>
              <a:t>Note sur 40</a:t>
            </a:r>
          </a:p>
        </p:txBody>
      </p:sp>
      <p:sp>
        <p:nvSpPr>
          <p:cNvPr id="62477" name="Rectangle 13"/>
          <p:cNvSpPr>
            <a:spLocks noChangeArrowheads="1"/>
          </p:cNvSpPr>
          <p:nvPr/>
        </p:nvSpPr>
        <p:spPr bwMode="auto">
          <a:xfrm>
            <a:off x="5867400" y="5229225"/>
            <a:ext cx="2016125" cy="1152525"/>
          </a:xfrm>
          <a:prstGeom prst="rect">
            <a:avLst/>
          </a:prstGeom>
          <a:solidFill>
            <a:srgbClr val="FDEB67"/>
          </a:solidFill>
          <a:ln w="9525">
            <a:solidFill>
              <a:srgbClr val="F0810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b="1">
                <a:solidFill>
                  <a:schemeClr val="accent2"/>
                </a:solidFill>
              </a:rPr>
              <a:t>Entretien de</a:t>
            </a:r>
          </a:p>
          <a:p>
            <a:pPr algn="ctr"/>
            <a:r>
              <a:rPr lang="fr-FR" sz="1800" b="1">
                <a:solidFill>
                  <a:schemeClr val="accent2"/>
                </a:solidFill>
              </a:rPr>
              <a:t>de 30 min. maxi</a:t>
            </a:r>
          </a:p>
          <a:p>
            <a:pPr algn="ctr"/>
            <a:r>
              <a:rPr lang="fr-FR" sz="1800" b="1">
                <a:solidFill>
                  <a:schemeClr val="accent2"/>
                </a:solidFill>
              </a:rPr>
              <a:t>Note sur 120</a:t>
            </a:r>
          </a:p>
        </p:txBody>
      </p:sp>
      <p:sp>
        <p:nvSpPr>
          <p:cNvPr id="62479" name="Oval 15"/>
          <p:cNvSpPr>
            <a:spLocks noChangeArrowheads="1"/>
          </p:cNvSpPr>
          <p:nvPr/>
        </p:nvSpPr>
        <p:spPr bwMode="auto">
          <a:xfrm>
            <a:off x="5959475" y="4292600"/>
            <a:ext cx="1944688" cy="647700"/>
          </a:xfrm>
          <a:prstGeom prst="ellipse">
            <a:avLst/>
          </a:prstGeom>
          <a:solidFill>
            <a:srgbClr val="FDDDB9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dirty="0">
                <a:solidFill>
                  <a:srgbClr val="CC0000"/>
                </a:solidFill>
              </a:rPr>
              <a:t>Livret de </a:t>
            </a:r>
          </a:p>
          <a:p>
            <a:pPr algn="ctr"/>
            <a:r>
              <a:rPr lang="fr-FR" sz="1800" dirty="0">
                <a:solidFill>
                  <a:srgbClr val="CC0000"/>
                </a:solidFill>
              </a:rPr>
              <a:t>compétences</a:t>
            </a:r>
          </a:p>
        </p:txBody>
      </p:sp>
      <p:sp>
        <p:nvSpPr>
          <p:cNvPr id="62480" name="Oval 16"/>
          <p:cNvSpPr>
            <a:spLocks noChangeArrowheads="1"/>
          </p:cNvSpPr>
          <p:nvPr/>
        </p:nvSpPr>
        <p:spPr bwMode="auto">
          <a:xfrm>
            <a:off x="2195513" y="4292600"/>
            <a:ext cx="1944687" cy="647700"/>
          </a:xfrm>
          <a:prstGeom prst="ellipse">
            <a:avLst/>
          </a:prstGeom>
          <a:solidFill>
            <a:srgbClr val="FDDDB9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>
                <a:solidFill>
                  <a:srgbClr val="CC0000"/>
                </a:solidFill>
              </a:rPr>
              <a:t>Livret de </a:t>
            </a:r>
          </a:p>
          <a:p>
            <a:pPr algn="ctr"/>
            <a:r>
              <a:rPr lang="fr-FR" sz="1800">
                <a:solidFill>
                  <a:srgbClr val="CC0000"/>
                </a:solidFill>
              </a:rPr>
              <a:t>compétences</a:t>
            </a:r>
          </a:p>
        </p:txBody>
      </p:sp>
      <p:sp>
        <p:nvSpPr>
          <p:cNvPr id="62481" name="Line 17"/>
          <p:cNvSpPr>
            <a:spLocks noChangeShapeType="1"/>
          </p:cNvSpPr>
          <p:nvPr/>
        </p:nvSpPr>
        <p:spPr bwMode="auto">
          <a:xfrm>
            <a:off x="3132138" y="4941888"/>
            <a:ext cx="0" cy="287337"/>
          </a:xfrm>
          <a:prstGeom prst="line">
            <a:avLst/>
          </a:prstGeom>
          <a:noFill/>
          <a:ln w="38100">
            <a:solidFill>
              <a:srgbClr val="F0810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62482" name="Line 18"/>
          <p:cNvSpPr>
            <a:spLocks noChangeShapeType="1"/>
          </p:cNvSpPr>
          <p:nvPr/>
        </p:nvSpPr>
        <p:spPr bwMode="auto">
          <a:xfrm>
            <a:off x="6877050" y="4941888"/>
            <a:ext cx="0" cy="287337"/>
          </a:xfrm>
          <a:prstGeom prst="line">
            <a:avLst/>
          </a:prstGeom>
          <a:noFill/>
          <a:ln w="38100">
            <a:solidFill>
              <a:srgbClr val="F0810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62485" name="Rectangle 21"/>
          <p:cNvSpPr>
            <a:spLocks noChangeArrowheads="1"/>
          </p:cNvSpPr>
          <p:nvPr/>
        </p:nvSpPr>
        <p:spPr bwMode="auto">
          <a:xfrm>
            <a:off x="2195513" y="5229225"/>
            <a:ext cx="2016125" cy="1152525"/>
          </a:xfrm>
          <a:prstGeom prst="rect">
            <a:avLst/>
          </a:prstGeom>
          <a:solidFill>
            <a:srgbClr val="FDDDB9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b="1">
                <a:solidFill>
                  <a:srgbClr val="F08106"/>
                </a:solidFill>
              </a:rPr>
              <a:t>Un professeur </a:t>
            </a:r>
          </a:p>
          <a:p>
            <a:pPr algn="ctr"/>
            <a:r>
              <a:rPr lang="fr-FR" sz="1800" b="1">
                <a:solidFill>
                  <a:srgbClr val="F08106"/>
                </a:solidFill>
              </a:rPr>
              <a:t>de transport</a:t>
            </a:r>
          </a:p>
        </p:txBody>
      </p:sp>
      <p:sp>
        <p:nvSpPr>
          <p:cNvPr id="62486" name="Rectangle 22"/>
          <p:cNvSpPr>
            <a:spLocks noChangeArrowheads="1"/>
          </p:cNvSpPr>
          <p:nvPr/>
        </p:nvSpPr>
        <p:spPr bwMode="auto">
          <a:xfrm>
            <a:off x="5867400" y="5229225"/>
            <a:ext cx="2017713" cy="1152525"/>
          </a:xfrm>
          <a:prstGeom prst="rect">
            <a:avLst/>
          </a:prstGeom>
          <a:solidFill>
            <a:srgbClr val="FDDDB9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b="1">
                <a:solidFill>
                  <a:srgbClr val="F08106"/>
                </a:solidFill>
              </a:rPr>
              <a:t>Un professeur </a:t>
            </a:r>
          </a:p>
          <a:p>
            <a:pPr algn="ctr"/>
            <a:r>
              <a:rPr lang="fr-FR" sz="1800" b="1">
                <a:solidFill>
                  <a:srgbClr val="F08106"/>
                </a:solidFill>
              </a:rPr>
              <a:t>de transport et </a:t>
            </a:r>
          </a:p>
          <a:p>
            <a:pPr algn="ctr"/>
            <a:r>
              <a:rPr lang="fr-FR" sz="1800" b="1">
                <a:solidFill>
                  <a:srgbClr val="F08106"/>
                </a:solidFill>
              </a:rPr>
              <a:t>un professionnel</a:t>
            </a: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1643042" y="1357298"/>
            <a:ext cx="5857917" cy="571504"/>
          </a:xfrm>
          <a:prstGeom prst="rect">
            <a:avLst/>
          </a:prstGeom>
          <a:solidFill>
            <a:srgbClr val="FDDDB9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 dirty="0">
                <a:solidFill>
                  <a:srgbClr val="CC0000"/>
                </a:solidFill>
              </a:rPr>
              <a:t>E3 – Épreuve prenant en compte </a:t>
            </a:r>
          </a:p>
          <a:p>
            <a:pPr algn="ctr"/>
            <a:r>
              <a:rPr lang="fr-FR" sz="1800" dirty="0">
                <a:solidFill>
                  <a:srgbClr val="CC0000"/>
                </a:solidFill>
              </a:rPr>
              <a:t>la formation en milieu professionnel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500166" y="2714620"/>
            <a:ext cx="2714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accent3">
                    <a:lumMod val="50000"/>
                  </a:schemeClr>
                </a:solidFill>
              </a:rPr>
              <a:t>Premier semestre de Terminale</a:t>
            </a:r>
            <a:endParaRPr lang="fr-FR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43504" y="2714620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accent3">
                    <a:lumMod val="50000"/>
                  </a:schemeClr>
                </a:solidFill>
              </a:rPr>
              <a:t>Deuxième semestre de Terminale</a:t>
            </a:r>
            <a:endParaRPr lang="fr-FR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62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62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62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2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2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62468" grpId="0" animBg="1"/>
      <p:bldP spid="62469" grpId="0" animBg="1"/>
      <p:bldP spid="62470" grpId="0" animBg="1"/>
      <p:bldP spid="62471" grpId="0" animBg="1"/>
      <p:bldP spid="62472" grpId="0" animBg="1"/>
      <p:bldP spid="62473" grpId="0" animBg="1"/>
      <p:bldP spid="62474" grpId="0" animBg="1"/>
      <p:bldP spid="62475" grpId="0" animBg="1"/>
      <p:bldP spid="62476" grpId="0" animBg="1"/>
      <p:bldP spid="62477" grpId="0" animBg="1"/>
      <p:bldP spid="62479" grpId="0" animBg="1"/>
      <p:bldP spid="62480" grpId="0" animBg="1"/>
      <p:bldP spid="62481" grpId="0" animBg="1"/>
      <p:bldP spid="62482" grpId="0" animBg="1"/>
      <p:bldP spid="62485" grpId="0" animBg="1"/>
      <p:bldP spid="62486" grpId="0" animBg="1"/>
      <p:bldP spid="20" grpId="0" animBg="1"/>
      <p:bldP spid="21" grpId="0"/>
      <p:bldP spid="21" grpId="1"/>
      <p:bldP spid="22" grpId="0"/>
      <p:bldP spid="22" grpId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521</Words>
  <Application>Microsoft Office PowerPoint</Application>
  <PresentationFormat>Affichage à l'écran (4:3)</PresentationFormat>
  <Paragraphs>136</Paragraphs>
  <Slides>11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Le règlement  d’examen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dibe</dc:creator>
  <cp:lastModifiedBy>dibe</cp:lastModifiedBy>
  <cp:revision>249</cp:revision>
  <dcterms:created xsi:type="dcterms:W3CDTF">2010-02-26T09:36:43Z</dcterms:created>
  <dcterms:modified xsi:type="dcterms:W3CDTF">2010-03-31T22:16:54Z</dcterms:modified>
</cp:coreProperties>
</file>