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1"/>
  </p:notesMasterIdLst>
  <p:handoutMasterIdLst>
    <p:handoutMasterId r:id="rId22"/>
  </p:handoutMasterIdLst>
  <p:sldIdLst>
    <p:sldId id="275" r:id="rId2"/>
    <p:sldId id="263" r:id="rId3"/>
    <p:sldId id="262" r:id="rId4"/>
    <p:sldId id="266" r:id="rId5"/>
    <p:sldId id="264" r:id="rId6"/>
    <p:sldId id="273" r:id="rId7"/>
    <p:sldId id="274" r:id="rId8"/>
    <p:sldId id="256" r:id="rId9"/>
    <p:sldId id="265" r:id="rId10"/>
    <p:sldId id="257" r:id="rId11"/>
    <p:sldId id="267" r:id="rId12"/>
    <p:sldId id="258" r:id="rId13"/>
    <p:sldId id="268" r:id="rId14"/>
    <p:sldId id="259" r:id="rId15"/>
    <p:sldId id="269" r:id="rId16"/>
    <p:sldId id="260" r:id="rId17"/>
    <p:sldId id="270" r:id="rId18"/>
    <p:sldId id="261" r:id="rId19"/>
    <p:sldId id="271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AB53"/>
    <a:srgbClr val="F08106"/>
    <a:srgbClr val="FDEB67"/>
    <a:srgbClr val="1D4575"/>
    <a:srgbClr val="CC0000"/>
    <a:srgbClr val="FF3300"/>
    <a:srgbClr val="FF572F"/>
    <a:srgbClr val="FF7757"/>
    <a:srgbClr val="EA2D00"/>
    <a:srgbClr val="D23F0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6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5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9173B-1EFE-4BC2-A973-3EAF27DD35A2}" type="datetimeFigureOut">
              <a:rPr lang="fr-FR" smtClean="0"/>
              <a:pPr/>
              <a:t>02/04/2010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660E0-3C92-4E33-B16E-5467CC70FA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AE651-8E56-4CD3-A475-8A2627CFE076}" type="datetimeFigureOut">
              <a:rPr lang="fr-FR" smtClean="0"/>
              <a:pPr/>
              <a:t>02/04/2010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2C2B3-C6A0-4E70-8F7A-4848CCD703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2C2B3-C6A0-4E70-8F7A-4848CCD7036F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2C2B3-C6A0-4E70-8F7A-4848CCD7036F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2C2B3-C6A0-4E70-8F7A-4848CCD7036F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2C2B3-C6A0-4E70-8F7A-4848CCD7036F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2C2B3-C6A0-4E70-8F7A-4848CCD7036F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2C2B3-C6A0-4E70-8F7A-4848CCD7036F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2C2B3-C6A0-4E70-8F7A-4848CCD7036F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0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2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6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8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FCC873-FF3A-404E-BEE5-0F6C75D0E05A}" type="datetimeFigureOut">
              <a:rPr lang="fr-FR" smtClean="0"/>
              <a:pPr/>
              <a:t>02/04/2010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4B54DD-E42F-4B21-AC99-64D5BFD1F2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FCC873-FF3A-404E-BEE5-0F6C75D0E05A}" type="datetimeFigureOut">
              <a:rPr lang="fr-FR" smtClean="0"/>
              <a:pPr/>
              <a:t>02/04/2010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4B54DD-E42F-4B21-AC99-64D5BFD1F2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FCC873-FF3A-404E-BEE5-0F6C75D0E05A}" type="datetimeFigureOut">
              <a:rPr lang="fr-FR" smtClean="0"/>
              <a:pPr/>
              <a:t>02/04/2010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4B54DD-E42F-4B21-AC99-64D5BFD1F2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safrandefrance.fr/safran/photo2006/LogoDelegationRecherche.jp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 userDrawn="1"/>
        </p:nvSpPr>
        <p:spPr>
          <a:xfrm>
            <a:off x="2285984" y="6396335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kern="1200" baseline="0" dirty="0" smtClean="0">
                <a:solidFill>
                  <a:srgbClr val="F8A818"/>
                </a:solidFill>
                <a:latin typeface="+mn-lt"/>
                <a:ea typeface="+mn-ea"/>
                <a:cs typeface="+mn-cs"/>
              </a:rPr>
              <a:t>Séminaire des 1er et 2 avril 2010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1142976" y="-24"/>
            <a:ext cx="8001024" cy="139923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B2105">
                  <a:shade val="30000"/>
                  <a:satMod val="115000"/>
                  <a:alpha val="27000"/>
                </a:srgbClr>
              </a:gs>
              <a:gs pos="50000">
                <a:srgbClr val="CB2105">
                  <a:shade val="67500"/>
                  <a:satMod val="115000"/>
                </a:srgbClr>
              </a:gs>
              <a:gs pos="100000">
                <a:srgbClr val="CB210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2645438" y="0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baseline="0" dirty="0" smtClean="0">
                <a:solidFill>
                  <a:srgbClr val="F8A818"/>
                </a:solidFill>
              </a:rPr>
              <a:t>Baccalauréat professionnel</a:t>
            </a:r>
          </a:p>
          <a:p>
            <a:pPr algn="ctr"/>
            <a:r>
              <a:rPr lang="fr-FR" sz="2800" b="1" baseline="0" dirty="0" smtClean="0">
                <a:solidFill>
                  <a:srgbClr val="F8A818"/>
                </a:solidFill>
              </a:rPr>
              <a:t>Transport</a:t>
            </a:r>
            <a:endParaRPr lang="fr-FR" sz="2800" b="1" baseline="0" dirty="0">
              <a:solidFill>
                <a:srgbClr val="F8A818"/>
              </a:solidFill>
            </a:endParaRPr>
          </a:p>
        </p:txBody>
      </p:sp>
      <p:pic>
        <p:nvPicPr>
          <p:cNvPr id="17" name="Picture 2" descr="http://t2.gstatic.com/images?q=tbn:pj8ygaHxQhN2XM:http://www.ententesudgascogne.com/image/partenaire/aft_iftim.jp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1842" y="6327366"/>
            <a:ext cx="675382" cy="530658"/>
          </a:xfrm>
          <a:prstGeom prst="rect">
            <a:avLst/>
          </a:prstGeom>
          <a:noFill/>
        </p:spPr>
      </p:pic>
      <p:pic>
        <p:nvPicPr>
          <p:cNvPr id="18" name="Image 17"/>
          <p:cNvPicPr/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29028"/>
            <a:ext cx="1857356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Afficher l'image en taille réelle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72"/>
            <a:ext cx="1104900" cy="1085850"/>
          </a:xfrm>
          <a:prstGeom prst="rect">
            <a:avLst/>
          </a:prstGeom>
          <a:noFill/>
        </p:spPr>
      </p:pic>
      <p:pic>
        <p:nvPicPr>
          <p:cNvPr id="20" name="Picture 4"/>
          <p:cNvPicPr>
            <a:picLocks noChangeAspect="1" noChangeArrowheads="1"/>
          </p:cNvPicPr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1071538" y="-24"/>
            <a:ext cx="1785950" cy="131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gif"/><Relationship Id="rId18" Type="http://schemas.openxmlformats.org/officeDocument/2006/relationships/image" Target="http://www.saga.fr/images/saga/logo.gif" TargetMode="External"/><Relationship Id="rId26" Type="http://schemas.openxmlformats.org/officeDocument/2006/relationships/image" Target="../media/image20.png"/><Relationship Id="rId39" Type="http://schemas.openxmlformats.org/officeDocument/2006/relationships/image" Target="http://upload.wikimedia.org/wikipedia/fr/thumb/b/bc/Logo_veoliatransport.png/200px-Logo_veoliatransport.png" TargetMode="External"/><Relationship Id="rId21" Type="http://schemas.openxmlformats.org/officeDocument/2006/relationships/image" Target="http://upload.wikimedia.org/wikipedia/fr/thumb/d/d7/Logo_STEF-TFE.JPG/200px-Logo_STEF-TFE.JPG" TargetMode="External"/><Relationship Id="rId34" Type="http://schemas.openxmlformats.org/officeDocument/2006/relationships/image" Target="../media/image23.gif"/><Relationship Id="rId42" Type="http://schemas.openxmlformats.org/officeDocument/2006/relationships/hyperlink" Target="http://www.terrena.fr/" TargetMode="External"/><Relationship Id="rId47" Type="http://schemas.openxmlformats.org/officeDocument/2006/relationships/image" Target="http://upload.wikimedia.org/wikipedia/fr/thumb/d/dc/Panalpina_logo.JPG/200px-Panalpina_logo.JPG" TargetMode="External"/><Relationship Id="rId50" Type="http://schemas.openxmlformats.org/officeDocument/2006/relationships/image" Target="http://upload.wikimedia.org/wikipedia/fr/thumb/1/1b/Gefco_seul_rvb.jpg/250px-Gefco_seul_rvb.jpg" TargetMode="External"/><Relationship Id="rId55" Type="http://schemas.openxmlformats.org/officeDocument/2006/relationships/image" Target="../media/image34.png"/><Relationship Id="rId7" Type="http://schemas.openxmlformats.org/officeDocument/2006/relationships/image" Target="../media/image11.gif"/><Relationship Id="rId12" Type="http://schemas.openxmlformats.org/officeDocument/2006/relationships/image" Target="http://www.calberson.fr/xMedias/barre/logo.gif" TargetMode="External"/><Relationship Id="rId17" Type="http://schemas.openxmlformats.org/officeDocument/2006/relationships/image" Target="../media/image17.gif"/><Relationship Id="rId25" Type="http://schemas.openxmlformats.org/officeDocument/2006/relationships/hyperlink" Target="http://fr.wikipedia.org/wiki/Fichier:DHL_logo.svg.png" TargetMode="External"/><Relationship Id="rId33" Type="http://schemas.openxmlformats.org/officeDocument/2006/relationships/image" Target="http://www.lactalis.fr/images/accueil/anim_international2.gif" TargetMode="External"/><Relationship Id="rId38" Type="http://schemas.openxmlformats.org/officeDocument/2006/relationships/image" Target="../media/image25.png"/><Relationship Id="rId46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6" Type="http://schemas.openxmlformats.org/officeDocument/2006/relationships/image" Target="http://www.pyretransit.fr/images/menu/menu2.gif" TargetMode="External"/><Relationship Id="rId20" Type="http://schemas.openxmlformats.org/officeDocument/2006/relationships/image" Target="../media/image18.jpeg"/><Relationship Id="rId29" Type="http://schemas.openxmlformats.org/officeDocument/2006/relationships/image" Target="../media/image21.gif"/><Relationship Id="rId41" Type="http://schemas.openxmlformats.org/officeDocument/2006/relationships/image" Target="http://upload.wikimedia.org/wikipedia/fr/thumb/7/78/Syst%C3%A8me_U_2009.jpg/200px-Syst%C3%A8me_U_2009.jpg" TargetMode="External"/><Relationship Id="rId54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wmf"/><Relationship Id="rId11" Type="http://schemas.openxmlformats.org/officeDocument/2006/relationships/image" Target="../media/image14.png"/><Relationship Id="rId24" Type="http://schemas.openxmlformats.org/officeDocument/2006/relationships/image" Target="http://www.naviland-cargo.com/IMG/siteon0.png" TargetMode="External"/><Relationship Id="rId32" Type="http://schemas.openxmlformats.org/officeDocument/2006/relationships/image" Target="../media/image22.gif"/><Relationship Id="rId37" Type="http://schemas.openxmlformats.org/officeDocument/2006/relationships/hyperlink" Target="http://fr.wikipedia.org/wiki/Fichier:Logo_veoliatransport.png" TargetMode="External"/><Relationship Id="rId40" Type="http://schemas.openxmlformats.org/officeDocument/2006/relationships/image" Target="../media/image26.jpeg"/><Relationship Id="rId45" Type="http://schemas.openxmlformats.org/officeDocument/2006/relationships/hyperlink" Target="http://fr.wikipedia.org/wiki/Fichier:Panalpina_logo.JPG" TargetMode="External"/><Relationship Id="rId53" Type="http://schemas.openxmlformats.org/officeDocument/2006/relationships/image" Target="../media/image32.png"/><Relationship Id="rId5" Type="http://schemas.openxmlformats.org/officeDocument/2006/relationships/image" Target="../media/image9.wmf"/><Relationship Id="rId15" Type="http://schemas.openxmlformats.org/officeDocument/2006/relationships/image" Target="../media/image16.gif"/><Relationship Id="rId23" Type="http://schemas.openxmlformats.org/officeDocument/2006/relationships/image" Target="../media/image19.png"/><Relationship Id="rId28" Type="http://schemas.openxmlformats.org/officeDocument/2006/relationships/hyperlink" Target="http://www.nipponexpress.com/index.html" TargetMode="External"/><Relationship Id="rId36" Type="http://schemas.openxmlformats.org/officeDocument/2006/relationships/image" Target="../media/image24.jpeg"/><Relationship Id="rId49" Type="http://schemas.openxmlformats.org/officeDocument/2006/relationships/image" Target="../media/image29.jpeg"/><Relationship Id="rId10" Type="http://schemas.openxmlformats.org/officeDocument/2006/relationships/image" Target="file:///D:\manitou_fr\images\home\slogo.gif" TargetMode="External"/><Relationship Id="rId19" Type="http://schemas.openxmlformats.org/officeDocument/2006/relationships/hyperlink" Target="http://fr.wikipedia.org/wiki/Fichier:Logo_STEF-TFE.JPG" TargetMode="External"/><Relationship Id="rId31" Type="http://schemas.openxmlformats.org/officeDocument/2006/relationships/hyperlink" Target="http://www.lactalis-international.com/index.php?Rub=1" TargetMode="External"/><Relationship Id="rId44" Type="http://schemas.openxmlformats.org/officeDocument/2006/relationships/image" Target="http://www.gastronome.fr/UserFiles/Image/logos/terrena-q.jpg" TargetMode="External"/><Relationship Id="rId52" Type="http://schemas.openxmlformats.org/officeDocument/2006/relationships/image" Target="../media/image31.png"/><Relationship Id="rId4" Type="http://schemas.openxmlformats.org/officeDocument/2006/relationships/image" Target="../media/image8.wmf"/><Relationship Id="rId9" Type="http://schemas.openxmlformats.org/officeDocument/2006/relationships/image" Target="../media/image13.png"/><Relationship Id="rId14" Type="http://schemas.openxmlformats.org/officeDocument/2006/relationships/image" Target="http://www.leonvincent-bordeaux.com/images/LOGOLV.GIF" TargetMode="External"/><Relationship Id="rId22" Type="http://schemas.openxmlformats.org/officeDocument/2006/relationships/hyperlink" Target="http://www.naviland-cargo.com/" TargetMode="External"/><Relationship Id="rId27" Type="http://schemas.openxmlformats.org/officeDocument/2006/relationships/image" Target="http://upload.wikimedia.org/wikipedia/fr/thumb/4/4d/DHL_logo.svg.png/200px-DHL_logo.svg.png" TargetMode="External"/><Relationship Id="rId30" Type="http://schemas.openxmlformats.org/officeDocument/2006/relationships/image" Target="http://www.nipponexpress.com/common/images/logo.gif" TargetMode="External"/><Relationship Id="rId35" Type="http://schemas.openxmlformats.org/officeDocument/2006/relationships/image" Target="http://www.schenker-joyau.fr/images/logo.gif" TargetMode="External"/><Relationship Id="rId43" Type="http://schemas.openxmlformats.org/officeDocument/2006/relationships/image" Target="../media/image27.jpeg"/><Relationship Id="rId48" Type="http://schemas.openxmlformats.org/officeDocument/2006/relationships/hyperlink" Target="http://fr.wikipedia.org/wiki/Fichier:Gefco_seul_rvb.jpg" TargetMode="External"/><Relationship Id="rId8" Type="http://schemas.openxmlformats.org/officeDocument/2006/relationships/image" Target="../media/image12.png"/><Relationship Id="rId51" Type="http://schemas.openxmlformats.org/officeDocument/2006/relationships/image" Target="../media/image30.png"/><Relationship Id="rId3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/>
          </p:cNvPicPr>
          <p:nvPr>
            <p:ph idx="4294967295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0" y="1785938"/>
            <a:ext cx="9144000" cy="4143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0" y="1785926"/>
            <a:ext cx="9144000" cy="4143404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557242" y="3500438"/>
            <a:ext cx="8229600" cy="185737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FR" sz="2400" b="1" dirty="0" smtClean="0">
                <a:solidFill>
                  <a:srgbClr val="C00E27"/>
                </a:solidFill>
              </a:rPr>
              <a:t>A1T1 -</a:t>
            </a:r>
            <a:r>
              <a:rPr lang="fr-FR" sz="2400" b="1" dirty="0" smtClean="0"/>
              <a:t>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La préparation de l’opération de transport</a:t>
            </a:r>
          </a:p>
          <a:p>
            <a:r>
              <a:rPr lang="fr-FR" sz="2400" b="1" dirty="0" smtClean="0">
                <a:solidFill>
                  <a:srgbClr val="C00E27"/>
                </a:solidFill>
              </a:rPr>
              <a:t>A1T2 -</a:t>
            </a:r>
            <a:r>
              <a:rPr lang="fr-FR" sz="2400" b="1" dirty="0" smtClean="0"/>
              <a:t>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Le recours à la sous-traitance</a:t>
            </a:r>
          </a:p>
          <a:p>
            <a:r>
              <a:rPr lang="fr-FR" sz="2400" b="1" dirty="0" smtClean="0">
                <a:solidFill>
                  <a:srgbClr val="C00E27"/>
                </a:solidFill>
              </a:rPr>
              <a:t>A1T3 -</a:t>
            </a:r>
            <a:r>
              <a:rPr lang="fr-FR" sz="2400" b="1" dirty="0" smtClean="0"/>
              <a:t>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La réalisation de l’opération de transport</a:t>
            </a:r>
            <a:endParaRPr lang="fr-FR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2400" b="1" dirty="0" smtClean="0">
                <a:solidFill>
                  <a:srgbClr val="C00E27"/>
                </a:solidFill>
              </a:rPr>
              <a:t>A1T4 -</a:t>
            </a:r>
            <a:r>
              <a:rPr lang="fr-FR" sz="2400" b="1" dirty="0" smtClean="0"/>
              <a:t>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Le traitement des flux de marchandises</a:t>
            </a:r>
            <a:endParaRPr lang="fr-FR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857224" y="2357430"/>
            <a:ext cx="7143800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Activité 1</a:t>
            </a:r>
          </a:p>
          <a:p>
            <a:pPr algn="ctr"/>
            <a:r>
              <a:rPr lang="fr-FR" sz="2800" b="1" cap="none" spc="0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mise en œuvre d’une opération de transport</a:t>
            </a:r>
            <a:endParaRPr lang="fr-FR" sz="2800" b="1" cap="none" spc="0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3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3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3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35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4294967295"/>
          </p:nvPr>
        </p:nvGraphicFramePr>
        <p:xfrm>
          <a:off x="414366" y="2286000"/>
          <a:ext cx="8229600" cy="3840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Conditions d’exercice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093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Ressources</a:t>
                      </a:r>
                    </a:p>
                    <a:p>
                      <a:pPr algn="ctr"/>
                      <a:r>
                        <a:rPr lang="fr-FR" b="1" dirty="0" smtClean="0"/>
                        <a:t>(Informations)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Moyens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Liaisons fonctionnelles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Autonomie</a:t>
                      </a:r>
                    </a:p>
                    <a:p>
                      <a:pPr algn="ctr"/>
                      <a:r>
                        <a:rPr lang="fr-FR" b="1" dirty="0" smtClean="0"/>
                        <a:t>Responsabilité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Résultats attendus</a:t>
                      </a:r>
                    </a:p>
                    <a:p>
                      <a:pPr algn="ctr"/>
                      <a:endParaRPr lang="fr-FR" b="1" dirty="0" smtClean="0"/>
                    </a:p>
                    <a:p>
                      <a:pPr algn="ctr"/>
                      <a:endParaRPr lang="fr-FR" b="1" dirty="0" smtClean="0"/>
                    </a:p>
                  </a:txBody>
                  <a:tcPr>
                    <a:solidFill>
                      <a:srgbClr val="ECD2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3248756" y="2285992"/>
            <a:ext cx="2571768" cy="35719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12340" y="3209922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794950" y="3214686"/>
            <a:ext cx="1428760" cy="42862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557770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629472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453542" y="5221729"/>
            <a:ext cx="2071702" cy="3354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357290" y="1743006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00E27"/>
                </a:solidFill>
              </a:rPr>
              <a:t>Activité 1 :</a:t>
            </a:r>
            <a:r>
              <a:rPr lang="fr-FR" b="1" dirty="0" smtClean="0"/>
              <a:t> </a:t>
            </a:r>
            <a:r>
              <a:rPr lang="fr-FR" sz="2000" b="1" dirty="0" smtClean="0">
                <a:solidFill>
                  <a:srgbClr val="1D4575"/>
                </a:solidFill>
              </a:rPr>
              <a:t>La mise en œuvre d’une opération de transport</a:t>
            </a:r>
            <a:endParaRPr lang="fr-FR" dirty="0">
              <a:solidFill>
                <a:srgbClr val="1D4575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85804" y="2428868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Dans quelle entreprise, quel service ? Quel est le but recherché ?</a:t>
            </a:r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85804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Où trouver l’information ?</a:t>
            </a:r>
          </a:p>
          <a:p>
            <a:pPr algn="ctr"/>
            <a:r>
              <a:rPr lang="fr-FR" dirty="0" smtClean="0"/>
              <a:t>Quels supports mobiliser ?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628944" y="3929066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 matériel (physique et numérique)</a:t>
            </a:r>
          </a:p>
          <a:p>
            <a:pPr algn="ctr"/>
            <a:r>
              <a:rPr lang="fr-FR" dirty="0" smtClean="0"/>
              <a:t>utiliser ?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557770" y="4000504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Quels sont les interlocuteurs ? </a:t>
            </a:r>
          </a:p>
          <a:p>
            <a:pPr algn="ctr"/>
            <a:r>
              <a:rPr lang="fr-FR" dirty="0" smtClean="0"/>
              <a:t>(en interne et en externe)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629472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missions</a:t>
            </a:r>
          </a:p>
          <a:p>
            <a:pPr algn="ctr"/>
            <a:r>
              <a:rPr lang="fr-FR" dirty="0" smtClean="0"/>
              <a:t>accomplir </a:t>
            </a:r>
          </a:p>
          <a:p>
            <a:pPr algn="ctr"/>
            <a:r>
              <a:rPr lang="fr-FR" dirty="0" smtClean="0"/>
              <a:t>et avec quel degré d’autonomie ?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85804" y="557214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sont les conséquences sur l’activité ?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85804" y="2568355"/>
            <a:ext cx="807249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Réception de la demande, prise en compte des besoins, mise en œuvre du mode de transport choisi, …</a:t>
            </a:r>
            <a:endParaRPr lang="fr-FR" sz="1700" b="1" dirty="0">
              <a:solidFill>
                <a:srgbClr val="1D4575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00034" y="3929066"/>
            <a:ext cx="19288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Données clients, procédures internes, plan transport, tarifs, …</a:t>
            </a:r>
            <a:endParaRPr lang="fr-FR" sz="1700" b="1" dirty="0">
              <a:solidFill>
                <a:srgbClr val="1D4575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571736" y="3929066"/>
            <a:ext cx="192882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Un poste de travail, des moyens de transport,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572000" y="3929066"/>
            <a:ext cx="20002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Responsable d’exploitation, donneur d’ordre, les sous-traitants, …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643702" y="3929066"/>
            <a:ext cx="19288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Déterminées en fonction de l’organisation de l’entreprise.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00034" y="5572140"/>
            <a:ext cx="81439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La réalisation de l’opération de transport dans le respect des réglementations.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4" grpId="1"/>
      <p:bldP spid="15" grpId="0"/>
      <p:bldP spid="16" grpId="0"/>
      <p:bldP spid="17" grpId="0"/>
      <p:bldP spid="19" grpId="0"/>
      <p:bldP spid="20" grpId="0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0" y="1785926"/>
            <a:ext cx="9144000" cy="4143404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414366" y="2428875"/>
            <a:ext cx="8229600" cy="3286125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fr-FR" sz="2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Activité 2</a:t>
            </a:r>
          </a:p>
          <a:p>
            <a:pPr algn="ctr">
              <a:spcBef>
                <a:spcPts val="0"/>
              </a:spcBef>
              <a:buNone/>
            </a:pPr>
            <a:r>
              <a:rPr lang="fr-FR" sz="28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 suivi d’une opération de transport</a:t>
            </a:r>
          </a:p>
          <a:p>
            <a:pPr>
              <a:buNone/>
            </a:pPr>
            <a:r>
              <a:rPr lang="fr-FR" sz="2200" dirty="0" smtClean="0"/>
              <a:t>	</a:t>
            </a:r>
          </a:p>
          <a:p>
            <a:r>
              <a:rPr lang="fr-FR" sz="2200" b="1" dirty="0" smtClean="0">
                <a:solidFill>
                  <a:srgbClr val="C00E27"/>
                </a:solidFill>
              </a:rPr>
              <a:t>A2T1 -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Le contrôle de la réalisation de l’opération de transport</a:t>
            </a:r>
            <a:endParaRPr lang="fr-F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2200" b="1" dirty="0" smtClean="0">
                <a:solidFill>
                  <a:srgbClr val="C00E27"/>
                </a:solidFill>
              </a:rPr>
              <a:t>A2T2 -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Le traitement des dysfonctionnements et des réclamations</a:t>
            </a:r>
            <a:endParaRPr lang="fr-F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2200" b="1" dirty="0" smtClean="0">
                <a:solidFill>
                  <a:srgbClr val="C00E27"/>
                </a:solidFill>
              </a:rPr>
              <a:t>A2T3 -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La clôture du dossier de transport</a:t>
            </a:r>
            <a:endParaRPr lang="fr-F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4294967295"/>
          </p:nvPr>
        </p:nvGraphicFramePr>
        <p:xfrm>
          <a:off x="414366" y="2286000"/>
          <a:ext cx="8229600" cy="3840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Conditions d’exercice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093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Ressources</a:t>
                      </a:r>
                    </a:p>
                    <a:p>
                      <a:pPr algn="ctr"/>
                      <a:r>
                        <a:rPr lang="fr-FR" b="1" dirty="0" smtClean="0"/>
                        <a:t>(Informations)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Moyens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Liaisons fonctionnelles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Autonomie</a:t>
                      </a:r>
                    </a:p>
                    <a:p>
                      <a:pPr algn="ctr"/>
                      <a:r>
                        <a:rPr lang="fr-FR" b="1" dirty="0" smtClean="0"/>
                        <a:t>Responsabilité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Résultats attendus</a:t>
                      </a:r>
                    </a:p>
                    <a:p>
                      <a:pPr algn="ctr"/>
                      <a:endParaRPr lang="fr-FR" b="1" dirty="0" smtClean="0"/>
                    </a:p>
                    <a:p>
                      <a:pPr algn="ctr"/>
                      <a:endParaRPr lang="fr-FR" b="1" dirty="0" smtClean="0"/>
                    </a:p>
                  </a:txBody>
                  <a:tcPr>
                    <a:solidFill>
                      <a:srgbClr val="ECD2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3248756" y="2285992"/>
            <a:ext cx="2571768" cy="35719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12340" y="3209922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794950" y="3214686"/>
            <a:ext cx="1428760" cy="42862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557770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629472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453542" y="5221729"/>
            <a:ext cx="2071702" cy="3354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714480" y="1785926"/>
            <a:ext cx="557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00E27"/>
                </a:solidFill>
              </a:rPr>
              <a:t>Activité 2 :</a:t>
            </a:r>
            <a:r>
              <a:rPr lang="fr-FR" b="1" dirty="0" smtClean="0"/>
              <a:t> </a:t>
            </a:r>
            <a:r>
              <a:rPr lang="fr-FR" sz="2000" b="1" dirty="0" smtClean="0">
                <a:solidFill>
                  <a:srgbClr val="1D4575"/>
                </a:solidFill>
              </a:rPr>
              <a:t>Le suivi d’une opération de transport</a:t>
            </a:r>
            <a:endParaRPr lang="fr-FR" sz="2000" b="1" dirty="0">
              <a:solidFill>
                <a:srgbClr val="1D4575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85804" y="2428868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Dans quelle entreprise, quel service ? Quel est le but recherché ?</a:t>
            </a:r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85804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Où trouver l’information ?</a:t>
            </a:r>
          </a:p>
          <a:p>
            <a:pPr algn="ctr"/>
            <a:r>
              <a:rPr lang="fr-FR" dirty="0" smtClean="0"/>
              <a:t>Quels supports mobiliser ?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628944" y="3929066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 matériel (physique et numérique)</a:t>
            </a:r>
          </a:p>
          <a:p>
            <a:pPr algn="ctr"/>
            <a:r>
              <a:rPr lang="fr-FR" dirty="0" smtClean="0"/>
              <a:t>utiliser ?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557770" y="4000504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Quels sont les interlocuteurs ? </a:t>
            </a:r>
          </a:p>
          <a:p>
            <a:pPr algn="ctr"/>
            <a:r>
              <a:rPr lang="fr-FR" dirty="0" smtClean="0"/>
              <a:t>(en interne et en externe)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629472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missions</a:t>
            </a:r>
          </a:p>
          <a:p>
            <a:pPr algn="ctr"/>
            <a:r>
              <a:rPr lang="fr-FR" dirty="0" smtClean="0"/>
              <a:t>accomplir </a:t>
            </a:r>
          </a:p>
          <a:p>
            <a:pPr algn="ctr"/>
            <a:r>
              <a:rPr lang="fr-FR" dirty="0" smtClean="0"/>
              <a:t>et avec quel degré d’autonomie ?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85804" y="557214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sont les conséquences sur l’activité ?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00034" y="2643182"/>
            <a:ext cx="807249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Suivi et </a:t>
            </a:r>
            <a:r>
              <a:rPr lang="fr-FR" sz="1700" b="1" dirty="0" err="1" smtClean="0">
                <a:solidFill>
                  <a:srgbClr val="1D4575"/>
                </a:solidFill>
              </a:rPr>
              <a:t>contôle</a:t>
            </a:r>
            <a:r>
              <a:rPr lang="fr-FR" sz="1700" b="1" dirty="0" smtClean="0">
                <a:solidFill>
                  <a:srgbClr val="1D4575"/>
                </a:solidFill>
              </a:rPr>
              <a:t> des étapes de l’opération. Traitement des dysfonctionnements, …</a:t>
            </a:r>
            <a:endParaRPr lang="fr-FR" sz="1700" b="1" dirty="0">
              <a:solidFill>
                <a:srgbClr val="1D4575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00034" y="3929066"/>
            <a:ext cx="192882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Le dossier, les protocoles, les accords, …</a:t>
            </a:r>
            <a:endParaRPr lang="fr-FR" sz="1700" b="1" dirty="0">
              <a:solidFill>
                <a:srgbClr val="1D4575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571736" y="3929066"/>
            <a:ext cx="192882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Les outils de traçabilité, …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533900" y="3929066"/>
            <a:ext cx="214314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Le responsable d’exploitation, les conducteurs, le SAV…</a:t>
            </a:r>
          </a:p>
          <a:p>
            <a:r>
              <a:rPr lang="fr-FR" sz="1700" b="1" dirty="0" smtClean="0">
                <a:solidFill>
                  <a:srgbClr val="1D4575"/>
                </a:solidFill>
              </a:rPr>
              <a:t>Les sous-traitants, </a:t>
            </a:r>
            <a:r>
              <a:rPr lang="fr-FR" sz="1600" b="1" dirty="0" smtClean="0">
                <a:solidFill>
                  <a:srgbClr val="1D4575"/>
                </a:solidFill>
              </a:rPr>
              <a:t>…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643702" y="3929066"/>
            <a:ext cx="19288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Déterminées en fonction de l’organisation de l’entreprise.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071670" y="5643578"/>
            <a:ext cx="478634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La clôture du dossier pour le service exploitation.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0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0"/>
                            </p:stCondLst>
                            <p:childTnLst>
                              <p:par>
                                <p:cTn id="7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8000"/>
                            </p:stCondLst>
                            <p:childTnLst>
                              <p:par>
                                <p:cTn id="8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4" grpId="0"/>
      <p:bldP spid="15" grpId="0"/>
      <p:bldP spid="16" grpId="0"/>
      <p:bldP spid="17" grpId="0"/>
      <p:bldP spid="19" grpId="0"/>
      <p:bldP spid="20" grpId="0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0" y="1785926"/>
            <a:ext cx="9144000" cy="4143404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485804" y="2357438"/>
            <a:ext cx="8229600" cy="321468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fr-FR" sz="2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Activité 3</a:t>
            </a:r>
          </a:p>
          <a:p>
            <a:pPr algn="ctr">
              <a:spcBef>
                <a:spcPts val="0"/>
              </a:spcBef>
              <a:buNone/>
            </a:pPr>
            <a:r>
              <a:rPr lang="fr-FR" sz="28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 respect des procédures de qualité, de sécurité, de</a:t>
            </a:r>
          </a:p>
          <a:p>
            <a:pPr algn="ctr">
              <a:spcBef>
                <a:spcPts val="0"/>
              </a:spcBef>
              <a:buNone/>
            </a:pPr>
            <a:r>
              <a:rPr lang="fr-FR" sz="28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sûreté et des contraintes environnementales</a:t>
            </a:r>
          </a:p>
          <a:p>
            <a:pPr algn="ctr">
              <a:buNone/>
            </a:pPr>
            <a:r>
              <a:rPr lang="fr-FR" sz="2200" b="1" dirty="0" smtClean="0"/>
              <a:t> </a:t>
            </a:r>
            <a:endParaRPr lang="fr-FR" sz="2200" dirty="0" smtClean="0"/>
          </a:p>
          <a:p>
            <a:r>
              <a:rPr lang="fr-FR" sz="2200" b="1" dirty="0" smtClean="0">
                <a:solidFill>
                  <a:srgbClr val="C00E27"/>
                </a:solidFill>
              </a:rPr>
              <a:t>A3T1 -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La mise en œuvre des procédures de qualité, de sécurité et 	    de sûreté </a:t>
            </a:r>
            <a:endParaRPr lang="fr-F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2200" b="1" dirty="0" smtClean="0">
                <a:solidFill>
                  <a:srgbClr val="C00E27"/>
                </a:solidFill>
              </a:rPr>
              <a:t>A3T2 -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Le repérage des contraintes environnementales</a:t>
            </a:r>
            <a:endParaRPr lang="fr-FR" sz="2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2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2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4294967295"/>
          </p:nvPr>
        </p:nvGraphicFramePr>
        <p:xfrm>
          <a:off x="414366" y="2286000"/>
          <a:ext cx="8229600" cy="3840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Conditions d’exercice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093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Ressources</a:t>
                      </a:r>
                    </a:p>
                    <a:p>
                      <a:pPr algn="ctr"/>
                      <a:r>
                        <a:rPr lang="fr-FR" b="1" dirty="0" smtClean="0"/>
                        <a:t>(Informations)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Moyens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Liaisons fonctionnelles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Autonomie</a:t>
                      </a:r>
                    </a:p>
                    <a:p>
                      <a:pPr algn="ctr"/>
                      <a:r>
                        <a:rPr lang="fr-FR" b="1" dirty="0" smtClean="0"/>
                        <a:t>Responsabilité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Résultats attendus</a:t>
                      </a:r>
                    </a:p>
                    <a:p>
                      <a:pPr algn="ctr"/>
                      <a:endParaRPr lang="fr-FR" b="1" dirty="0" smtClean="0"/>
                    </a:p>
                    <a:p>
                      <a:pPr algn="ctr"/>
                      <a:endParaRPr lang="fr-FR" b="1" dirty="0" smtClean="0"/>
                    </a:p>
                  </a:txBody>
                  <a:tcPr>
                    <a:solidFill>
                      <a:srgbClr val="ECD2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3248756" y="2285992"/>
            <a:ext cx="2571768" cy="35719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12340" y="3209922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794950" y="3214686"/>
            <a:ext cx="1428760" cy="42862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557770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629472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453542" y="5221729"/>
            <a:ext cx="2071702" cy="3354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7158" y="1500174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2000" b="1" dirty="0" smtClean="0">
                <a:solidFill>
                  <a:srgbClr val="C00E27"/>
                </a:solidFill>
              </a:rPr>
              <a:t>Activité 3 :</a:t>
            </a:r>
            <a:r>
              <a:rPr lang="fr-FR" b="1" dirty="0" smtClean="0"/>
              <a:t> </a:t>
            </a:r>
            <a:r>
              <a:rPr lang="fr-FR" sz="2000" b="1" dirty="0" smtClean="0">
                <a:solidFill>
                  <a:srgbClr val="1D4575"/>
                </a:solidFill>
              </a:rPr>
              <a:t>Le respect des procédures de qualité, de sécurité, de</a:t>
            </a:r>
          </a:p>
          <a:p>
            <a:pPr algn="ctr">
              <a:spcBef>
                <a:spcPts val="0"/>
              </a:spcBef>
              <a:buNone/>
            </a:pPr>
            <a:r>
              <a:rPr lang="fr-FR" sz="2000" b="1" dirty="0" smtClean="0">
                <a:solidFill>
                  <a:srgbClr val="1D4575"/>
                </a:solidFill>
              </a:rPr>
              <a:t>       sûreté et des contraintes environnementales</a:t>
            </a:r>
            <a:endParaRPr lang="fr-FR" sz="2000" b="1" dirty="0">
              <a:solidFill>
                <a:srgbClr val="1D4575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85804" y="2428868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Dans quelle entreprise, quel service ? Quel est le but recherché ?</a:t>
            </a:r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85804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Où trouver l’information ?</a:t>
            </a:r>
          </a:p>
          <a:p>
            <a:pPr algn="ctr"/>
            <a:r>
              <a:rPr lang="fr-FR" dirty="0" smtClean="0"/>
              <a:t>Quels supports mobiliser ?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628944" y="3929066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 matériel (physique et numérique)</a:t>
            </a:r>
          </a:p>
          <a:p>
            <a:pPr algn="ctr"/>
            <a:r>
              <a:rPr lang="fr-FR" dirty="0" smtClean="0"/>
              <a:t>utiliser ?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557770" y="4000504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Quels sont les interlocuteurs ? </a:t>
            </a:r>
          </a:p>
          <a:p>
            <a:pPr algn="ctr"/>
            <a:r>
              <a:rPr lang="fr-FR" dirty="0" smtClean="0"/>
              <a:t>(en interne et en externe)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629472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missions</a:t>
            </a:r>
          </a:p>
          <a:p>
            <a:pPr algn="ctr"/>
            <a:r>
              <a:rPr lang="fr-FR" dirty="0" smtClean="0"/>
              <a:t>accomplir </a:t>
            </a:r>
          </a:p>
          <a:p>
            <a:pPr algn="ctr"/>
            <a:r>
              <a:rPr lang="fr-FR" dirty="0" smtClean="0"/>
              <a:t>et avec quel degré d’autonomie ?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85804" y="557214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sont les conséquences sur l’activité ?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571604" y="2643182"/>
            <a:ext cx="58579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Application des procédures et prise en compte des contraintes.</a:t>
            </a:r>
            <a:endParaRPr lang="fr-FR" sz="1700" b="1" dirty="0">
              <a:solidFill>
                <a:srgbClr val="1D4575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00034" y="3929066"/>
            <a:ext cx="19288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Les instructions, les protocoles, les procédures, les consignes, …</a:t>
            </a:r>
            <a:endParaRPr lang="fr-FR" sz="1700" b="1" dirty="0">
              <a:solidFill>
                <a:srgbClr val="1D4575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571736" y="3929066"/>
            <a:ext cx="192882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Systèmes de géo-localisation, outils de sécurisation, …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533900" y="3929066"/>
            <a:ext cx="214314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Le responsable d’exploitation, la douane, les sous-traitants, </a:t>
            </a:r>
            <a:r>
              <a:rPr lang="fr-FR" sz="1600" b="1" dirty="0" smtClean="0">
                <a:solidFill>
                  <a:srgbClr val="1D4575"/>
                </a:solidFill>
              </a:rPr>
              <a:t>…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643702" y="3929066"/>
            <a:ext cx="19288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Déterminées en fonction de l’organisation de l’entreprise.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643042" y="5643578"/>
            <a:ext cx="58579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Respect des procédures, prise en compte des contraintes.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0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0"/>
                            </p:stCondLst>
                            <p:childTnLst>
                              <p:par>
                                <p:cTn id="7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8000"/>
                            </p:stCondLst>
                            <p:childTnLst>
                              <p:par>
                                <p:cTn id="8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4" grpId="0"/>
      <p:bldP spid="15" grpId="0"/>
      <p:bldP spid="16" grpId="0"/>
      <p:bldP spid="17" grpId="0"/>
      <p:bldP spid="19" grpId="0"/>
      <p:bldP spid="20" grpId="0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0" y="1785926"/>
            <a:ext cx="9144000" cy="4143404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557242" y="2286000"/>
            <a:ext cx="8229600" cy="3000375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fr-FR" sz="2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Activité 4</a:t>
            </a:r>
          </a:p>
          <a:p>
            <a:pPr algn="ctr">
              <a:spcBef>
                <a:spcPts val="0"/>
              </a:spcBef>
              <a:buNone/>
            </a:pPr>
            <a:r>
              <a:rPr lang="fr-FR" sz="28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 dédouanement des marchandises</a:t>
            </a:r>
          </a:p>
          <a:p>
            <a:pPr algn="ctr">
              <a:buNone/>
            </a:pPr>
            <a:r>
              <a:rPr lang="fr-FR" sz="2200" dirty="0" smtClean="0"/>
              <a:t> </a:t>
            </a:r>
          </a:p>
          <a:p>
            <a:r>
              <a:rPr lang="fr-FR" sz="2200" b="1" dirty="0" smtClean="0">
                <a:solidFill>
                  <a:srgbClr val="C00E27"/>
                </a:solidFill>
              </a:rPr>
              <a:t>A4T1 -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La préparation du dossier de dédouanement</a:t>
            </a:r>
            <a:endParaRPr lang="fr-F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2200" b="1" dirty="0" smtClean="0">
                <a:solidFill>
                  <a:srgbClr val="C00E27"/>
                </a:solidFill>
              </a:rPr>
              <a:t>A4T2 -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Le traitement de l’opération douanière</a:t>
            </a:r>
            <a:endParaRPr lang="fr-F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2200" b="1" dirty="0" smtClean="0">
                <a:solidFill>
                  <a:srgbClr val="C00E27"/>
                </a:solidFill>
              </a:rPr>
              <a:t>A4T3 -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La clôture du dossier de dédouanement </a:t>
            </a:r>
            <a:endParaRPr lang="fr-F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9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9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9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9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4294967295"/>
          </p:nvPr>
        </p:nvGraphicFramePr>
        <p:xfrm>
          <a:off x="414366" y="2286000"/>
          <a:ext cx="8229600" cy="3840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Conditions d’exercice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093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Ressources</a:t>
                      </a:r>
                    </a:p>
                    <a:p>
                      <a:pPr algn="ctr"/>
                      <a:r>
                        <a:rPr lang="fr-FR" b="1" dirty="0" smtClean="0"/>
                        <a:t>(Informations)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Moyens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Liaisons fonctionnelles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Autonomie</a:t>
                      </a:r>
                    </a:p>
                    <a:p>
                      <a:pPr algn="ctr"/>
                      <a:r>
                        <a:rPr lang="fr-FR" b="1" dirty="0" smtClean="0"/>
                        <a:t>Responsabilité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Résultats attendus</a:t>
                      </a:r>
                    </a:p>
                    <a:p>
                      <a:pPr algn="ctr"/>
                      <a:endParaRPr lang="fr-FR" b="1" dirty="0" smtClean="0"/>
                    </a:p>
                    <a:p>
                      <a:pPr algn="ctr"/>
                      <a:endParaRPr lang="fr-FR" b="1" dirty="0" smtClean="0"/>
                    </a:p>
                  </a:txBody>
                  <a:tcPr>
                    <a:solidFill>
                      <a:srgbClr val="ECD2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3248756" y="2285992"/>
            <a:ext cx="2571768" cy="35719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12340" y="3209922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794950" y="3214686"/>
            <a:ext cx="1428760" cy="42862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557770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629472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453542" y="5221729"/>
            <a:ext cx="2071702" cy="3354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7158" y="1743006"/>
            <a:ext cx="828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2000" b="1" dirty="0" smtClean="0">
                <a:solidFill>
                  <a:srgbClr val="C00E27"/>
                </a:solidFill>
              </a:rPr>
              <a:t>Activité 4 :</a:t>
            </a:r>
            <a:r>
              <a:rPr lang="fr-FR" b="1" dirty="0" smtClean="0"/>
              <a:t> </a:t>
            </a:r>
            <a:r>
              <a:rPr lang="fr-FR" sz="2000" b="1" dirty="0" smtClean="0">
                <a:solidFill>
                  <a:srgbClr val="1D4575"/>
                </a:solidFill>
              </a:rPr>
              <a:t>Le dédouanement des marchandises</a:t>
            </a:r>
            <a:endParaRPr lang="fr-FR" sz="2000" b="1" dirty="0">
              <a:solidFill>
                <a:srgbClr val="1D4575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85804" y="2428868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Dans quelle entreprise, quel service ? Quel est le but recherché ?</a:t>
            </a:r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85804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Où trouver l’information ?</a:t>
            </a:r>
          </a:p>
          <a:p>
            <a:pPr algn="ctr"/>
            <a:r>
              <a:rPr lang="fr-FR" dirty="0" smtClean="0"/>
              <a:t>Quels supports mobiliser ?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628944" y="3929066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 matériel (physique et numérique)</a:t>
            </a:r>
          </a:p>
          <a:p>
            <a:pPr algn="ctr"/>
            <a:r>
              <a:rPr lang="fr-FR" dirty="0" smtClean="0"/>
              <a:t>utiliser ?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557770" y="4000504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Quels sont les interlocuteurs ? </a:t>
            </a:r>
          </a:p>
          <a:p>
            <a:pPr algn="ctr"/>
            <a:r>
              <a:rPr lang="fr-FR" dirty="0" smtClean="0"/>
              <a:t>(en interne et en externe)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629472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missions</a:t>
            </a:r>
          </a:p>
          <a:p>
            <a:pPr algn="ctr"/>
            <a:r>
              <a:rPr lang="fr-FR" dirty="0" smtClean="0"/>
              <a:t>accomplir </a:t>
            </a:r>
          </a:p>
          <a:p>
            <a:pPr algn="ctr"/>
            <a:r>
              <a:rPr lang="fr-FR" dirty="0" smtClean="0"/>
              <a:t>et avec quel degré d’autonomie ?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85804" y="557214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sont les conséquences sur l’activité ?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928662" y="2643182"/>
            <a:ext cx="7143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Préparer le dédouanement dans le respect de la réglementation douanière</a:t>
            </a:r>
            <a:endParaRPr lang="fr-FR" sz="1700" b="1" dirty="0">
              <a:solidFill>
                <a:srgbClr val="1D4575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00034" y="3929066"/>
            <a:ext cx="192882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Les TCI, les procédures douanières, …</a:t>
            </a:r>
            <a:endParaRPr lang="fr-FR" sz="1700" b="1" dirty="0">
              <a:solidFill>
                <a:srgbClr val="1D4575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571736" y="3929066"/>
            <a:ext cx="192882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Les progiciels de dédouanement, …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533900" y="3929066"/>
            <a:ext cx="214314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La douane, les confrères, les conducteurs, …</a:t>
            </a:r>
            <a:endParaRPr lang="fr-FR" sz="1600" b="1" dirty="0" smtClean="0">
              <a:solidFill>
                <a:srgbClr val="1D4575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643702" y="3929066"/>
            <a:ext cx="19288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Déterminées en fonction de l’organisation de l’entreprise.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500298" y="5643578"/>
            <a:ext cx="400052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Le traitement douanier des marchandises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0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0"/>
                            </p:stCondLst>
                            <p:childTnLst>
                              <p:par>
                                <p:cTn id="7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8000"/>
                            </p:stCondLst>
                            <p:childTnLst>
                              <p:par>
                                <p:cTn id="8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4" grpId="0"/>
      <p:bldP spid="15" grpId="0"/>
      <p:bldP spid="16" grpId="0"/>
      <p:bldP spid="17" grpId="0"/>
      <p:bldP spid="19" grpId="0"/>
      <p:bldP spid="20" grpId="0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0" y="1785926"/>
            <a:ext cx="9144000" cy="4143404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414366" y="2428875"/>
            <a:ext cx="8229600" cy="2357438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fr-FR" sz="2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Activité 5</a:t>
            </a:r>
          </a:p>
          <a:p>
            <a:pPr algn="ctr">
              <a:spcBef>
                <a:spcPts val="0"/>
              </a:spcBef>
              <a:buNone/>
            </a:pPr>
            <a:r>
              <a:rPr lang="fr-FR" sz="28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Les relations avec les partenaires</a:t>
            </a:r>
          </a:p>
          <a:p>
            <a:pPr algn="ctr">
              <a:buNone/>
            </a:pPr>
            <a:r>
              <a:rPr lang="fr-FR" sz="2200" dirty="0" smtClean="0"/>
              <a:t> </a:t>
            </a:r>
          </a:p>
          <a:p>
            <a:r>
              <a:rPr lang="fr-FR" sz="2200" b="1" dirty="0" smtClean="0">
                <a:solidFill>
                  <a:srgbClr val="C00E27"/>
                </a:solidFill>
              </a:rPr>
              <a:t>A5T1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rgbClr val="C00E27"/>
                </a:solidFill>
              </a:rPr>
              <a:t>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La communication avec les interlocuteurs internes</a:t>
            </a:r>
            <a:endParaRPr lang="fr-F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2200" b="1" dirty="0" smtClean="0">
                <a:solidFill>
                  <a:srgbClr val="C00E27"/>
                </a:solidFill>
              </a:rPr>
              <a:t>A5T2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rgbClr val="C00E27"/>
                </a:solidFill>
              </a:rPr>
              <a:t>-</a:t>
            </a:r>
            <a:r>
              <a:rPr lang="fr-FR" sz="2200" b="1" dirty="0" smtClean="0"/>
              <a:t> 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La communication avec les interlocuteurs externes</a:t>
            </a:r>
            <a:endParaRPr lang="fr-F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4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4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4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4294967295"/>
          </p:nvPr>
        </p:nvGraphicFramePr>
        <p:xfrm>
          <a:off x="414366" y="2286000"/>
          <a:ext cx="8229600" cy="3840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Conditions d’exercice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093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Ressources</a:t>
                      </a:r>
                    </a:p>
                    <a:p>
                      <a:pPr algn="ctr"/>
                      <a:r>
                        <a:rPr lang="fr-FR" b="1" dirty="0" smtClean="0"/>
                        <a:t>(Informations)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Moyens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Liaisons fonctionnelles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Autonomie</a:t>
                      </a:r>
                    </a:p>
                    <a:p>
                      <a:pPr algn="ctr"/>
                      <a:r>
                        <a:rPr lang="fr-FR" b="1" dirty="0" smtClean="0"/>
                        <a:t>Responsabilité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Résultats attendus</a:t>
                      </a:r>
                    </a:p>
                    <a:p>
                      <a:pPr algn="ctr"/>
                      <a:endParaRPr lang="fr-FR" b="1" dirty="0" smtClean="0"/>
                    </a:p>
                    <a:p>
                      <a:pPr algn="ctr"/>
                      <a:endParaRPr lang="fr-FR" b="1" dirty="0" smtClean="0"/>
                    </a:p>
                  </a:txBody>
                  <a:tcPr>
                    <a:solidFill>
                      <a:srgbClr val="ECD2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3248756" y="2285992"/>
            <a:ext cx="2571768" cy="35719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12340" y="3209922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794950" y="3214686"/>
            <a:ext cx="1428760" cy="42862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557770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629472" y="3214686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453542" y="5221729"/>
            <a:ext cx="2071702" cy="3354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7158" y="1743006"/>
            <a:ext cx="828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2000" b="1" dirty="0" smtClean="0">
                <a:solidFill>
                  <a:srgbClr val="C00E27"/>
                </a:solidFill>
              </a:rPr>
              <a:t>Activité 5 :</a:t>
            </a:r>
            <a:r>
              <a:rPr lang="fr-FR" b="1" dirty="0" smtClean="0"/>
              <a:t> </a:t>
            </a:r>
            <a:r>
              <a:rPr lang="fr-FR" sz="2000" b="1" dirty="0" smtClean="0">
                <a:solidFill>
                  <a:srgbClr val="1D4575"/>
                </a:solidFill>
              </a:rPr>
              <a:t>Les relations avec les partenaires</a:t>
            </a:r>
            <a:endParaRPr lang="fr-FR" sz="2000" b="1" dirty="0">
              <a:solidFill>
                <a:srgbClr val="1D4575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85804" y="2428868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Dans quelle entreprise, quel service ? Quel est le but recherché ?</a:t>
            </a:r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85804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Où trouver l’information ?</a:t>
            </a:r>
          </a:p>
          <a:p>
            <a:pPr algn="ctr"/>
            <a:r>
              <a:rPr lang="fr-FR" dirty="0" smtClean="0"/>
              <a:t>Quels supports mobiliser ?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628944" y="3929066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 matériel (physique et numérique)</a:t>
            </a:r>
          </a:p>
          <a:p>
            <a:pPr algn="ctr"/>
            <a:r>
              <a:rPr lang="fr-FR" dirty="0" smtClean="0"/>
              <a:t>utiliser ?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557770" y="4000504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Quels sont les interlocuteurs ? </a:t>
            </a:r>
          </a:p>
          <a:p>
            <a:pPr algn="ctr"/>
            <a:r>
              <a:rPr lang="fr-FR" dirty="0" smtClean="0"/>
              <a:t>(en interne et en externe)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629472" y="400050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missions</a:t>
            </a:r>
          </a:p>
          <a:p>
            <a:pPr algn="ctr"/>
            <a:r>
              <a:rPr lang="fr-FR" dirty="0" smtClean="0"/>
              <a:t>accomplir </a:t>
            </a:r>
          </a:p>
          <a:p>
            <a:pPr algn="ctr"/>
            <a:r>
              <a:rPr lang="fr-FR" dirty="0" smtClean="0"/>
              <a:t>et avec quel degré d’autonomie ?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85804" y="557214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Quelles sont les conséquences sur l’activité ?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928662" y="2643182"/>
            <a:ext cx="7143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Communiquer en interne et en externe, en français et en langue étrangère.</a:t>
            </a:r>
            <a:endParaRPr lang="fr-FR" sz="1700" b="1" dirty="0">
              <a:solidFill>
                <a:srgbClr val="1D4575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00034" y="3929066"/>
            <a:ext cx="192882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Toute documentation interne ou externe.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571736" y="3929066"/>
            <a:ext cx="192882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TIC, Informatique embarquée, …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533900" y="3929066"/>
            <a:ext cx="214314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Les services de l’entreprise,  les partenaires externes.</a:t>
            </a:r>
            <a:endParaRPr lang="fr-FR" sz="1600" b="1" dirty="0" smtClean="0">
              <a:solidFill>
                <a:srgbClr val="1D4575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643702" y="3929066"/>
            <a:ext cx="192882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Agit sous le contrôle d’un responsable.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071670" y="5500702"/>
            <a:ext cx="50720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b="1" dirty="0" smtClean="0">
                <a:solidFill>
                  <a:srgbClr val="1D4575"/>
                </a:solidFill>
              </a:rPr>
              <a:t>Une communication écrite et orale adaptée.</a:t>
            </a:r>
          </a:p>
          <a:p>
            <a:r>
              <a:rPr lang="fr-FR" sz="1700" b="1" dirty="0" smtClean="0">
                <a:solidFill>
                  <a:srgbClr val="1D4575"/>
                </a:solidFill>
              </a:rPr>
              <a:t>La transmission d’une image positive de l’entreprise.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0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0"/>
                            </p:stCondLst>
                            <p:childTnLst>
                              <p:par>
                                <p:cTn id="7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8000"/>
                            </p:stCondLst>
                            <p:childTnLst>
                              <p:par>
                                <p:cTn id="8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4" grpId="0"/>
      <p:bldP spid="15" grpId="0"/>
      <p:bldP spid="16" grpId="0"/>
      <p:bldP spid="17" grpId="0"/>
      <p:bldP spid="19" grpId="0"/>
      <p:bldP spid="20" grpId="0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8596" y="1714488"/>
            <a:ext cx="4038600" cy="900105"/>
          </a:xfrm>
          <a:solidFill>
            <a:srgbClr val="FF7757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lnSpc>
                <a:spcPct val="120000"/>
              </a:lnSpc>
              <a:buNone/>
              <a:defRPr/>
            </a:pPr>
            <a:r>
              <a:rPr lang="fr-F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Profil professionnel</a:t>
            </a:r>
            <a:endParaRPr lang="fr-F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714488"/>
            <a:ext cx="4038600" cy="900105"/>
          </a:xfrm>
          <a:solidFill>
            <a:schemeClr val="bg1">
              <a:lumMod val="95000"/>
            </a:schemeClr>
          </a:solidFill>
          <a:ln w="57150">
            <a:solidFill>
              <a:srgbClr val="FF7757"/>
            </a:solidFill>
          </a:ln>
        </p:spPr>
        <p:txBody>
          <a:bodyPr>
            <a:normAutofit fontScale="92500" lnSpcReduction="20000"/>
          </a:bodyPr>
          <a:lstStyle/>
          <a:p>
            <a:pPr>
              <a:spcBef>
                <a:spcPts val="300"/>
              </a:spcBef>
            </a:pPr>
            <a:r>
              <a:rPr lang="fr-FR" sz="2000" dirty="0" smtClean="0"/>
              <a:t>Définition du métier</a:t>
            </a:r>
          </a:p>
          <a:p>
            <a:pPr>
              <a:spcBef>
                <a:spcPts val="300"/>
              </a:spcBef>
            </a:pPr>
            <a:r>
              <a:rPr lang="fr-FR" sz="2000" dirty="0" smtClean="0"/>
              <a:t>Environnement de l’emploi</a:t>
            </a:r>
          </a:p>
          <a:p>
            <a:pPr>
              <a:spcBef>
                <a:spcPts val="300"/>
              </a:spcBef>
            </a:pPr>
            <a:r>
              <a:rPr lang="fr-FR" sz="2000" dirty="0" smtClean="0"/>
              <a:t>Emplois et entreprises concernés</a:t>
            </a:r>
            <a:endParaRPr lang="fr-FR" sz="20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428596" y="2786058"/>
            <a:ext cx="4038600" cy="900105"/>
          </a:xfrm>
          <a:prstGeom prst="rect">
            <a:avLst/>
          </a:prstGeom>
          <a:solidFill>
            <a:srgbClr val="FF572F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342900" indent="-342900" algn="ctr">
              <a:lnSpc>
                <a:spcPct val="110000"/>
              </a:lnSpc>
              <a:spcBef>
                <a:spcPct val="20000"/>
              </a:spcBef>
              <a:defRPr/>
            </a:pPr>
            <a:r>
              <a:rPr lang="fr-FR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Référentiel des activités</a:t>
            </a:r>
          </a:p>
          <a:p>
            <a:pPr marL="342900" indent="-342900" algn="ctr">
              <a:lnSpc>
                <a:spcPct val="110000"/>
              </a:lnSpc>
              <a:spcBef>
                <a:spcPct val="20000"/>
              </a:spcBef>
              <a:defRPr/>
            </a:pPr>
            <a:r>
              <a:rPr lang="fr-FR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professionnelles</a:t>
            </a:r>
            <a:endParaRPr lang="fr-FR" sz="2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4643438" y="2786058"/>
            <a:ext cx="4038600" cy="90010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FF572F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Conditions d’exercice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Ressources, moyens, autonomie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Résultats attendus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28596" y="3857628"/>
            <a:ext cx="4038600" cy="900105"/>
          </a:xfrm>
          <a:prstGeom prst="rect">
            <a:avLst/>
          </a:prstGeom>
          <a:solidFill>
            <a:srgbClr val="EA2D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Référentiel de certification</a:t>
            </a:r>
            <a:endParaRPr kumimoji="0" lang="fr-FR" sz="24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3"/>
          <p:cNvSpPr txBox="1">
            <a:spLocks/>
          </p:cNvSpPr>
          <p:nvPr/>
        </p:nvSpPr>
        <p:spPr>
          <a:xfrm>
            <a:off x="4643438" y="3857629"/>
            <a:ext cx="4038600" cy="857256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FF3300"/>
            </a:solidFill>
          </a:ln>
        </p:spPr>
        <p:txBody>
          <a:bodyPr vert="horz" lIns="91440" tIns="0" rIns="91440" bIns="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Groupe de compétences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Comportements professionnels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Savoirs</a:t>
            </a:r>
            <a:endParaRPr kumimoji="0" lang="fr-FR" sz="1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28596" y="4929198"/>
            <a:ext cx="4038600" cy="857257"/>
          </a:xfrm>
          <a:prstGeom prst="rect">
            <a:avLst/>
          </a:prstGeom>
          <a:solidFill>
            <a:srgbClr val="CC00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Règlement d’examen</a:t>
            </a:r>
            <a:endParaRPr kumimoji="0" lang="fr-FR" sz="24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Espace réservé du contenu 3"/>
          <p:cNvSpPr txBox="1">
            <a:spLocks/>
          </p:cNvSpPr>
          <p:nvPr/>
        </p:nvSpPr>
        <p:spPr>
          <a:xfrm>
            <a:off x="4643438" y="4929199"/>
            <a:ext cx="4038600" cy="857256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C0000"/>
            </a:solidFill>
          </a:ln>
        </p:spPr>
        <p:txBody>
          <a:bodyPr vert="horz" lIns="91440" tIns="0" rIns="91440" bIns="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Définition des épreuves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Livret de compétences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Fiches d’activités professionnelles</a:t>
            </a:r>
            <a:endParaRPr kumimoji="0" lang="fr-FR" sz="1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lèche vers le bas 11"/>
          <p:cNvSpPr/>
          <p:nvPr/>
        </p:nvSpPr>
        <p:spPr>
          <a:xfrm>
            <a:off x="500034" y="2357430"/>
            <a:ext cx="214314" cy="64294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vers le bas 12"/>
          <p:cNvSpPr/>
          <p:nvPr/>
        </p:nvSpPr>
        <p:spPr>
          <a:xfrm>
            <a:off x="642910" y="3429000"/>
            <a:ext cx="214314" cy="64294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bas 13"/>
          <p:cNvSpPr/>
          <p:nvPr/>
        </p:nvSpPr>
        <p:spPr>
          <a:xfrm>
            <a:off x="857224" y="4572008"/>
            <a:ext cx="214314" cy="64294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animBg="1"/>
      <p:bldP spid="4" grpId="0" uiExpand="1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/>
          </p:cNvPicPr>
          <p:nvPr>
            <p:ph idx="4294967295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0" y="1785938"/>
            <a:ext cx="9144000" cy="4143375"/>
          </a:xfrm>
          <a:prstGeom prst="rect">
            <a:avLst/>
          </a:prstGeom>
        </p:spPr>
      </p:pic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714348" y="2214554"/>
            <a:ext cx="6858016" cy="1571627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Le profil </a:t>
            </a:r>
            <a:b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professionnel</a:t>
            </a:r>
            <a:endParaRPr lang="fr-FR" dirty="0">
              <a:solidFill>
                <a:schemeClr val="tx2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857224" y="1785926"/>
            <a:ext cx="751046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5857884" y="2214554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Communiquer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571604" y="414338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fluvial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571604" y="378619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aérien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428728" y="342900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maritime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71538" y="307181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Transport</a:t>
            </a:r>
            <a:r>
              <a:rPr lang="fr-FR" b="1" i="1" dirty="0" smtClean="0">
                <a:solidFill>
                  <a:srgbClr val="FF3300"/>
                </a:solidFill>
              </a:rPr>
              <a:t> </a:t>
            </a:r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routier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28662" y="1928802"/>
            <a:ext cx="21431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Mettre en œuvre</a:t>
            </a:r>
          </a:p>
          <a:p>
            <a:pPr algn="ctr"/>
            <a:r>
              <a:rPr lang="fr-FR" sz="2000" b="1" i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et suivre les opérations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500166" y="5072074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douane</a:t>
            </a:r>
          </a:p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      …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357290" y="442913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ferroviaire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500166" y="4757747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combiné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857620" y="307181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Réception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571868" y="2214554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Gérer les flux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357818" y="3071810"/>
            <a:ext cx="2857520" cy="612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Clients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fournisseurs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administrations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confrères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sous-traitants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conducteurs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chef  de quai, de parc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commerciaux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Service litige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comptables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…</a:t>
            </a:r>
          </a:p>
          <a:p>
            <a:pPr algn="ctr"/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786182" y="335756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préparation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500430" y="3714752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expédition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contrôle</a:t>
            </a:r>
          </a:p>
          <a:p>
            <a:pPr algn="ctr"/>
            <a:r>
              <a:rPr lang="fr-FR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3300"/>
                </a:solidFill>
              </a:rPr>
              <a:t>des marchandises</a:t>
            </a:r>
            <a:endParaRPr lang="fr-FR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33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857224" y="142873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Le métier :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3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30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3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30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300"/>
                            </p:stCondLst>
                            <p:childTnLst>
                              <p:par>
                                <p:cTn id="1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300"/>
                            </p:stCondLst>
                            <p:childTnLst>
                              <p:par>
                                <p:cTn id="1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30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300"/>
                            </p:stCondLst>
                            <p:childTnLst>
                              <p:par>
                                <p:cTn id="1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300"/>
                            </p:stCondLst>
                            <p:childTnLst>
                              <p:par>
                                <p:cTn id="1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300"/>
                            </p:stCondLst>
                            <p:childTnLst>
                              <p:par>
                                <p:cTn id="1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300"/>
                            </p:stCondLst>
                            <p:childTnLst>
                              <p:par>
                                <p:cTn id="1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1736" y="1643050"/>
            <a:ext cx="3571900" cy="357190"/>
          </a:xfrm>
        </p:spPr>
        <p:txBody>
          <a:bodyPr>
            <a:noAutofit/>
          </a:bodyPr>
          <a:lstStyle/>
          <a:p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Emplois concernés</a:t>
            </a:r>
            <a:endParaRPr lang="fr-F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28596" y="2000240"/>
            <a:ext cx="4040188" cy="388949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première insertion  :</a:t>
            </a:r>
            <a:endParaRPr lang="fr-FR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8596" y="2428868"/>
            <a:ext cx="4040188" cy="3571900"/>
          </a:xfr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assistant(e) d’exploitation transport 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opérateur(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trice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) de production transport 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employé(e) de transit 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employé(e) aux expéditions et aux arrivages 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chargé(e) d’expéditions 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overseas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import/export débutant(e) 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assistant(e) gestionnaire de parc de véhicules 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employé(e) service après-vente 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aide déclarant en douane 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…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3438" y="2000240"/>
            <a:ext cx="4041775" cy="388949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après une première expérience </a:t>
            </a:r>
            <a:r>
              <a:rPr lang="fr-FR" dirty="0" smtClean="0"/>
              <a:t> </a:t>
            </a:r>
            <a:r>
              <a:rPr lang="fr-FR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3438" y="2428868"/>
            <a:ext cx="4041775" cy="35719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agent d’exploitation </a:t>
            </a:r>
          </a:p>
          <a:p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affréteur </a:t>
            </a:r>
          </a:p>
          <a:p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agent de transit </a:t>
            </a:r>
          </a:p>
          <a:p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chargé(e) d’expéditions </a:t>
            </a:r>
            <a:r>
              <a:rPr lang="fr-FR" sz="1900" dirty="0" err="1" smtClean="0">
                <a:solidFill>
                  <a:schemeClr val="tx2">
                    <a:lumMod val="75000"/>
                  </a:schemeClr>
                </a:solidFill>
              </a:rPr>
              <a:t>overseas</a:t>
            </a:r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 import/export confirmé(e) </a:t>
            </a:r>
          </a:p>
          <a:p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chargé(e) de groupage </a:t>
            </a:r>
            <a:r>
              <a:rPr lang="fr-FR" sz="1900" dirty="0" err="1" smtClean="0">
                <a:solidFill>
                  <a:schemeClr val="tx2">
                    <a:lumMod val="75000"/>
                  </a:schemeClr>
                </a:solidFill>
              </a:rPr>
              <a:t>overseas</a:t>
            </a:r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adjoint sûreté/sécurité </a:t>
            </a:r>
          </a:p>
          <a:p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déclarant(e) en douane</a:t>
            </a:r>
          </a:p>
          <a:p>
            <a:r>
              <a:rPr lang="fr-FR" sz="1900" dirty="0" smtClean="0">
                <a:solidFill>
                  <a:schemeClr val="tx2">
                    <a:lumMod val="75000"/>
                  </a:schemeClr>
                </a:solidFill>
              </a:rPr>
              <a:t>…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5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6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65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5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65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65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65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650"/>
                            </p:stCondLst>
                            <p:childTnLst>
                              <p:par>
                                <p:cTn id="6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65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65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000"/>
                            </p:stCondLst>
                            <p:childTnLst>
                              <p:par>
                                <p:cTn id="1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000"/>
                            </p:stCondLst>
                            <p:childTnLst>
                              <p:par>
                                <p:cTn id="1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8000"/>
                            </p:stCondLst>
                            <p:childTnLst>
                              <p:par>
                                <p:cTn id="1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  <p:bldP spid="4" grpId="0" build="p" animBg="1"/>
      <p:bldP spid="5" grpId="0" build="p"/>
      <p:bldP spid="6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 bwMode="auto">
          <a:xfrm>
            <a:off x="1071538" y="4000504"/>
            <a:ext cx="1500198" cy="1043566"/>
            <a:chOff x="1777" y="5197"/>
            <a:chExt cx="8280" cy="576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r="1428"/>
            <a:stretch>
              <a:fillRect/>
            </a:stretch>
          </p:blipFill>
          <p:spPr bwMode="auto">
            <a:xfrm>
              <a:off x="1777" y="6637"/>
              <a:ext cx="8280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1428"/>
            <a:stretch>
              <a:fillRect/>
            </a:stretch>
          </p:blipFill>
          <p:spPr bwMode="auto">
            <a:xfrm>
              <a:off x="1777" y="8077"/>
              <a:ext cx="8280" cy="1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r="1428"/>
            <a:stretch>
              <a:fillRect/>
            </a:stretch>
          </p:blipFill>
          <p:spPr bwMode="auto">
            <a:xfrm>
              <a:off x="1777" y="9517"/>
              <a:ext cx="8280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r="1428"/>
            <a:stretch>
              <a:fillRect/>
            </a:stretch>
          </p:blipFill>
          <p:spPr bwMode="auto">
            <a:xfrm>
              <a:off x="1777" y="5197"/>
              <a:ext cx="8280" cy="1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5" name="Picture 7" descr="D:\Dibe\Word\CGM 09\TAB LOGO\LOGO TAB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5857892"/>
            <a:ext cx="2143140" cy="378201"/>
          </a:xfrm>
          <a:prstGeom prst="rect">
            <a:avLst/>
          </a:prstGeom>
          <a:noFill/>
        </p:spPr>
      </p:pic>
      <p:pic>
        <p:nvPicPr>
          <p:cNvPr id="2056" name="Picture 8" descr="logo CARREFOU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43900" y="3929066"/>
            <a:ext cx="729839" cy="67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D:\manitou_fr\images\home\slogo.gif"/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5929322" y="4286256"/>
            <a:ext cx="1500198" cy="43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http://www.calberson.fr/xMedias/barre/logo.gif"/>
          <p:cNvPicPr>
            <a:picLocks noChangeAspect="1" noChangeArrowheads="1"/>
          </p:cNvPicPr>
          <p:nvPr/>
        </p:nvPicPr>
        <p:blipFill>
          <a:blip r:embed="rId11" r:link="rId12" cstate="print"/>
          <a:srcRect/>
          <a:stretch>
            <a:fillRect/>
          </a:stretch>
        </p:blipFill>
        <p:spPr bwMode="auto">
          <a:xfrm>
            <a:off x="571472" y="5357826"/>
            <a:ext cx="1857388" cy="77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http://www.leonvincent-bordeaux.com/images/LOGOLV.GIF"/>
          <p:cNvPicPr>
            <a:picLocks noChangeAspect="1" noChangeArrowheads="1"/>
          </p:cNvPicPr>
          <p:nvPr/>
        </p:nvPicPr>
        <p:blipFill>
          <a:blip r:embed="rId13" r:link="rId14" cstate="print"/>
          <a:srcRect/>
          <a:stretch>
            <a:fillRect/>
          </a:stretch>
        </p:blipFill>
        <p:spPr bwMode="auto">
          <a:xfrm>
            <a:off x="428596" y="3000372"/>
            <a:ext cx="1071570" cy="10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accueil" descr="http://www.pyretransit.fr/images/menu/menu2.gif"/>
          <p:cNvPicPr>
            <a:picLocks noChangeAspect="1" noChangeArrowheads="1"/>
          </p:cNvPicPr>
          <p:nvPr/>
        </p:nvPicPr>
        <p:blipFill>
          <a:blip r:embed="rId15" r:link="rId16" cstate="print"/>
          <a:srcRect b="32076"/>
          <a:stretch>
            <a:fillRect/>
          </a:stretch>
        </p:blipFill>
        <p:spPr bwMode="auto">
          <a:xfrm>
            <a:off x="4214810" y="5143512"/>
            <a:ext cx="2309813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ttp://www.saga.fr/images/saga/logo.gif"/>
          <p:cNvPicPr>
            <a:picLocks noChangeAspect="1" noChangeArrowheads="1"/>
          </p:cNvPicPr>
          <p:nvPr/>
        </p:nvPicPr>
        <p:blipFill>
          <a:blip r:embed="rId17" r:link="rId18" cstate="print"/>
          <a:srcRect/>
          <a:stretch>
            <a:fillRect/>
          </a:stretch>
        </p:blipFill>
        <p:spPr bwMode="auto">
          <a:xfrm>
            <a:off x="2857488" y="4572008"/>
            <a:ext cx="1471613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 de STEF-TFE">
            <a:hlinkClick r:id="rId19" tooltip="&quot;Logo de STEF-TFE&quot;"/>
          </p:cNvPr>
          <p:cNvPicPr>
            <a:picLocks noChangeAspect="1" noChangeArrowheads="1"/>
          </p:cNvPicPr>
          <p:nvPr/>
        </p:nvPicPr>
        <p:blipFill>
          <a:blip r:embed="rId20" r:link="rId21" cstate="print"/>
          <a:srcRect/>
          <a:stretch>
            <a:fillRect/>
          </a:stretch>
        </p:blipFill>
        <p:spPr bwMode="auto">
          <a:xfrm>
            <a:off x="1785918" y="2428868"/>
            <a:ext cx="1290637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://www.naviland-cargo.com/IMG/siteon0.png">
            <a:hlinkClick r:id="rId22"/>
          </p:cNvPr>
          <p:cNvPicPr>
            <a:picLocks noChangeAspect="1" noChangeArrowheads="1"/>
          </p:cNvPicPr>
          <p:nvPr/>
        </p:nvPicPr>
        <p:blipFill>
          <a:blip r:embed="rId23" r:link="rId24" cstate="print"/>
          <a:srcRect/>
          <a:stretch>
            <a:fillRect/>
          </a:stretch>
        </p:blipFill>
        <p:spPr bwMode="auto">
          <a:xfrm>
            <a:off x="500034" y="1928802"/>
            <a:ext cx="119538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 de DHL">
            <a:hlinkClick r:id="rId25" tooltip="&quot;Logo de DHL&quot;"/>
          </p:cNvPr>
          <p:cNvPicPr>
            <a:picLocks noChangeAspect="1" noChangeArrowheads="1"/>
          </p:cNvPicPr>
          <p:nvPr/>
        </p:nvPicPr>
        <p:blipFill>
          <a:blip r:embed="rId26" r:link="rId27" cstate="print"/>
          <a:srcRect/>
          <a:stretch>
            <a:fillRect/>
          </a:stretch>
        </p:blipFill>
        <p:spPr bwMode="auto">
          <a:xfrm>
            <a:off x="5357818" y="3714752"/>
            <a:ext cx="1423710" cy="31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NIPPON EXPRESS">
            <a:hlinkClick r:id="rId28"/>
          </p:cNvPr>
          <p:cNvPicPr>
            <a:picLocks noChangeAspect="1" noChangeArrowheads="1"/>
          </p:cNvPicPr>
          <p:nvPr/>
        </p:nvPicPr>
        <p:blipFill>
          <a:blip r:embed="rId29" r:link="rId30" cstate="print"/>
          <a:srcRect/>
          <a:stretch>
            <a:fillRect/>
          </a:stretch>
        </p:blipFill>
        <p:spPr bwMode="auto">
          <a:xfrm>
            <a:off x="952162" y="1571612"/>
            <a:ext cx="1475102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actalis international">
            <a:hlinkClick r:id="rId31"/>
          </p:cNvPr>
          <p:cNvPicPr>
            <a:picLocks noChangeAspect="1" noChangeArrowheads="1"/>
          </p:cNvPicPr>
          <p:nvPr/>
        </p:nvPicPr>
        <p:blipFill>
          <a:blip r:embed="rId32" r:link="rId33" cstate="print"/>
          <a:srcRect/>
          <a:stretch>
            <a:fillRect/>
          </a:stretch>
        </p:blipFill>
        <p:spPr bwMode="auto">
          <a:xfrm>
            <a:off x="7572396" y="3269237"/>
            <a:ext cx="1000132" cy="41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Retour à l'accueil"/>
          <p:cNvPicPr>
            <a:picLocks noChangeAspect="1" noChangeArrowheads="1"/>
          </p:cNvPicPr>
          <p:nvPr/>
        </p:nvPicPr>
        <p:blipFill>
          <a:blip r:embed="rId34" r:link="rId35" cstate="print"/>
          <a:srcRect/>
          <a:stretch>
            <a:fillRect/>
          </a:stretch>
        </p:blipFill>
        <p:spPr bwMode="auto">
          <a:xfrm>
            <a:off x="4286248" y="3000372"/>
            <a:ext cx="1843924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visuel-alis2"/>
          <p:cNvPicPr>
            <a:picLocks noChangeAspect="1" noChangeArrowheads="1"/>
          </p:cNvPicPr>
          <p:nvPr/>
        </p:nvPicPr>
        <p:blipFill>
          <a:blip r:embed="rId36" cstate="print"/>
          <a:srcRect l="60268" t="71996"/>
          <a:stretch>
            <a:fillRect/>
          </a:stretch>
        </p:blipFill>
        <p:spPr bwMode="auto">
          <a:xfrm>
            <a:off x="3571868" y="2285992"/>
            <a:ext cx="5397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Logo de Veolia Transport">
            <a:hlinkClick r:id="rId37" tooltip="&quot;Logo de Veolia Transport&quot;"/>
          </p:cNvPr>
          <p:cNvPicPr>
            <a:picLocks noChangeAspect="1" noChangeArrowheads="1"/>
          </p:cNvPicPr>
          <p:nvPr/>
        </p:nvPicPr>
        <p:blipFill>
          <a:blip r:embed="rId38" r:link="rId39" cstate="print"/>
          <a:srcRect/>
          <a:stretch>
            <a:fillRect/>
          </a:stretch>
        </p:blipFill>
        <p:spPr bwMode="auto">
          <a:xfrm>
            <a:off x="4000495" y="1428736"/>
            <a:ext cx="115793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Système U 2009.jpg"/>
          <p:cNvPicPr>
            <a:picLocks noChangeAspect="1" noChangeArrowheads="1"/>
          </p:cNvPicPr>
          <p:nvPr/>
        </p:nvPicPr>
        <p:blipFill>
          <a:blip r:embed="rId40" r:link="rId41" cstate="print"/>
          <a:srcRect/>
          <a:stretch>
            <a:fillRect/>
          </a:stretch>
        </p:blipFill>
        <p:spPr bwMode="auto">
          <a:xfrm>
            <a:off x="6429388" y="2571744"/>
            <a:ext cx="836613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Gastronome - Groupe Terrena">
            <a:hlinkClick r:id="rId42"/>
          </p:cNvPr>
          <p:cNvPicPr>
            <a:picLocks noChangeAspect="1" noChangeArrowheads="1"/>
          </p:cNvPicPr>
          <p:nvPr/>
        </p:nvPicPr>
        <p:blipFill>
          <a:blip r:embed="rId43" r:link="rId44" cstate="print"/>
          <a:srcRect/>
          <a:stretch>
            <a:fillRect/>
          </a:stretch>
        </p:blipFill>
        <p:spPr bwMode="auto">
          <a:xfrm>
            <a:off x="2714612" y="1643050"/>
            <a:ext cx="98669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 descr="Logo de Panalpina">
            <a:hlinkClick r:id="rId45" tooltip="&quot;Logo de Panalpina&quot;"/>
          </p:cNvPr>
          <p:cNvPicPr>
            <a:picLocks noChangeAspect="1" noChangeArrowheads="1"/>
          </p:cNvPicPr>
          <p:nvPr/>
        </p:nvPicPr>
        <p:blipFill>
          <a:blip r:embed="rId46" r:link="rId47" cstate="print"/>
          <a:srcRect/>
          <a:stretch>
            <a:fillRect/>
          </a:stretch>
        </p:blipFill>
        <p:spPr bwMode="auto">
          <a:xfrm>
            <a:off x="2428860" y="3500438"/>
            <a:ext cx="1588066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Logo de GEFCO">
            <a:hlinkClick r:id="rId48" tooltip="&quot;Logo de GEFCO&quot;"/>
          </p:cNvPr>
          <p:cNvPicPr>
            <a:picLocks noChangeAspect="1" noChangeArrowheads="1"/>
          </p:cNvPicPr>
          <p:nvPr/>
        </p:nvPicPr>
        <p:blipFill>
          <a:blip r:embed="rId49" r:link="rId50" cstate="print"/>
          <a:srcRect/>
          <a:stretch>
            <a:fillRect/>
          </a:stretch>
        </p:blipFill>
        <p:spPr bwMode="auto">
          <a:xfrm>
            <a:off x="4571999" y="1928802"/>
            <a:ext cx="118074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ZoneTexte 26"/>
          <p:cNvSpPr txBox="1"/>
          <p:nvPr/>
        </p:nvSpPr>
        <p:spPr>
          <a:xfrm>
            <a:off x="5857884" y="142873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1D4575"/>
                </a:solidFill>
              </a:rPr>
              <a:t>Dans quelles entreprises ?</a:t>
            </a:r>
            <a:endParaRPr lang="fr-FR" b="1" dirty="0">
              <a:solidFill>
                <a:srgbClr val="1D4575"/>
              </a:solidFill>
            </a:endParaRPr>
          </a:p>
        </p:txBody>
      </p:sp>
      <p:pic>
        <p:nvPicPr>
          <p:cNvPr id="28" name="Image 27" descr="SNCF donner au train des idées d'avance"/>
          <p:cNvPicPr/>
          <p:nvPr/>
        </p:nvPicPr>
        <p:blipFill>
          <a:blip r:embed="rId51" cstate="print"/>
          <a:srcRect r="75673"/>
          <a:stretch>
            <a:fillRect/>
          </a:stretch>
        </p:blipFill>
        <p:spPr bwMode="auto">
          <a:xfrm>
            <a:off x="2786050" y="3929066"/>
            <a:ext cx="947731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2" cstate="print"/>
          <a:srcRect/>
          <a:stretch>
            <a:fillRect/>
          </a:stretch>
        </p:blipFill>
        <p:spPr bwMode="auto">
          <a:xfrm>
            <a:off x="5072066" y="5857892"/>
            <a:ext cx="3714747" cy="2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3" cstate="print"/>
          <a:srcRect/>
          <a:stretch>
            <a:fillRect/>
          </a:stretch>
        </p:blipFill>
        <p:spPr bwMode="auto">
          <a:xfrm>
            <a:off x="4143372" y="3643314"/>
            <a:ext cx="862013" cy="70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4" cstate="print"/>
          <a:srcRect/>
          <a:stretch>
            <a:fillRect/>
          </a:stretch>
        </p:blipFill>
        <p:spPr bwMode="auto">
          <a:xfrm>
            <a:off x="7500958" y="2285992"/>
            <a:ext cx="112897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5" cstate="print"/>
          <a:srcRect l="46250" t="20000" r="22812" b="67500"/>
          <a:stretch>
            <a:fillRect/>
          </a:stretch>
        </p:blipFill>
        <p:spPr bwMode="auto">
          <a:xfrm>
            <a:off x="7143768" y="4786322"/>
            <a:ext cx="1571636" cy="47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5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/>
          </p:cNvPicPr>
          <p:nvPr>
            <p:ph idx="4294967295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0" y="1785938"/>
            <a:ext cx="9144000" cy="4143375"/>
          </a:xfrm>
          <a:prstGeom prst="rect">
            <a:avLst/>
          </a:prstGeom>
        </p:spPr>
      </p:pic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571472" y="2143116"/>
            <a:ext cx="6858016" cy="214314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Le référentiel</a:t>
            </a:r>
            <a:b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des activités </a:t>
            </a:r>
            <a:b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professionnelles</a:t>
            </a:r>
            <a:endParaRPr lang="fr-FR" dirty="0">
              <a:solidFill>
                <a:schemeClr val="tx2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3"/>
          <p:cNvPicPr>
            <a:picLocks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0" y="1785926"/>
            <a:ext cx="9144000" cy="4143404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1472" y="1857364"/>
            <a:ext cx="7772400" cy="655633"/>
          </a:xfrm>
        </p:spPr>
        <p:txBody>
          <a:bodyPr>
            <a:normAutofit/>
          </a:bodyPr>
          <a:lstStyle/>
          <a:p>
            <a:r>
              <a:rPr lang="fr-FR" sz="3000" b="1" dirty="0" smtClean="0">
                <a:solidFill>
                  <a:srgbClr val="C00E27"/>
                </a:solidFill>
              </a:rPr>
              <a:t>Référentiel des activités professionnelles</a:t>
            </a:r>
            <a:endParaRPr lang="fr-FR" sz="3000" dirty="0">
              <a:solidFill>
                <a:srgbClr val="C00E27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2910" y="2786058"/>
            <a:ext cx="7786742" cy="42862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fr-FR" sz="8800" b="1" dirty="0" smtClean="0">
                <a:solidFill>
                  <a:srgbClr val="C00E27"/>
                </a:solidFill>
                <a:latin typeface="+mj-lt"/>
                <a:ea typeface="+mj-ea"/>
                <a:cs typeface="+mj-cs"/>
              </a:rPr>
              <a:t>Activité 1 :</a:t>
            </a:r>
            <a:r>
              <a:rPr lang="fr-FR" sz="88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88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La mise en œuvre d’une opération de transport</a:t>
            </a:r>
          </a:p>
          <a:p>
            <a:r>
              <a:rPr lang="fr-FR" dirty="0" smtClean="0"/>
              <a:t> </a:t>
            </a:r>
            <a:endParaRPr lang="fr-FR" dirty="0"/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642910" y="3286124"/>
            <a:ext cx="778674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lvl="0">
              <a:spcBef>
                <a:spcPct val="20000"/>
              </a:spcBef>
            </a:pPr>
            <a:r>
              <a:rPr lang="fr-FR" sz="2600" b="1" dirty="0" smtClean="0">
                <a:solidFill>
                  <a:srgbClr val="C00E27"/>
                </a:solidFill>
              </a:rPr>
              <a:t>Activité 2 :</a:t>
            </a:r>
            <a:r>
              <a:rPr lang="fr-FR" sz="2600" b="1" dirty="0" smtClean="0"/>
              <a:t> </a:t>
            </a:r>
            <a:r>
              <a:rPr lang="fr-FR" sz="2600" b="1" dirty="0" smtClean="0">
                <a:solidFill>
                  <a:schemeClr val="tx2">
                    <a:lumMod val="75000"/>
                  </a:schemeClr>
                </a:solidFill>
              </a:rPr>
              <a:t>Le suivi d’une opération de transport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642910" y="3786190"/>
            <a:ext cx="80724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r>
              <a:rPr lang="fr-FR" sz="8800" b="1" dirty="0" smtClean="0">
                <a:solidFill>
                  <a:srgbClr val="C00E27"/>
                </a:solidFill>
              </a:rPr>
              <a:t>Activité 3 :</a:t>
            </a:r>
            <a:r>
              <a:rPr lang="fr-FR" sz="8800" b="1" dirty="0" smtClean="0"/>
              <a:t> </a:t>
            </a:r>
            <a:r>
              <a:rPr lang="fr-FR" sz="8800" b="1" dirty="0" smtClean="0">
                <a:solidFill>
                  <a:schemeClr val="tx2">
                    <a:lumMod val="75000"/>
                  </a:schemeClr>
                </a:solidFill>
              </a:rPr>
              <a:t>Le respect des procédures de qualité, de sécurité, de 	      sûreté et des contraintes environnementales</a:t>
            </a:r>
            <a:endParaRPr lang="fr-FR" sz="8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642910" y="4643446"/>
            <a:ext cx="778674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>
              <a:spcBef>
                <a:spcPct val="20000"/>
              </a:spcBef>
            </a:pPr>
            <a:r>
              <a:rPr lang="fr-FR" sz="8800" b="1" dirty="0" smtClean="0">
                <a:solidFill>
                  <a:srgbClr val="C00E27"/>
                </a:solidFill>
              </a:rPr>
              <a:t>Activité 4 :</a:t>
            </a:r>
            <a:r>
              <a:rPr lang="fr-FR" sz="8800" b="1" dirty="0" smtClean="0"/>
              <a:t> </a:t>
            </a:r>
            <a:r>
              <a:rPr lang="fr-FR" sz="8800" b="1" dirty="0" smtClean="0">
                <a:solidFill>
                  <a:schemeClr val="tx2">
                    <a:lumMod val="75000"/>
                  </a:schemeClr>
                </a:solidFill>
              </a:rPr>
              <a:t>Le dédouanement des marchandises</a:t>
            </a:r>
            <a:endParaRPr kumimoji="0" lang="fr-FR" sz="8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ous-titre 2"/>
          <p:cNvSpPr txBox="1">
            <a:spLocks/>
          </p:cNvSpPr>
          <p:nvPr/>
        </p:nvSpPr>
        <p:spPr>
          <a:xfrm>
            <a:off x="642910" y="5143512"/>
            <a:ext cx="778674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spcBef>
                <a:spcPct val="20000"/>
              </a:spcBef>
            </a:pPr>
            <a:r>
              <a:rPr lang="fr-FR" sz="2600" b="1" dirty="0" smtClean="0">
                <a:solidFill>
                  <a:srgbClr val="C00E27"/>
                </a:solidFill>
              </a:rPr>
              <a:t>Activité 5 :</a:t>
            </a:r>
            <a:r>
              <a:rPr lang="fr-FR" sz="2600" b="1" dirty="0" smtClean="0"/>
              <a:t> </a:t>
            </a:r>
            <a:r>
              <a:rPr lang="fr-FR" sz="2600" b="1" dirty="0" smtClean="0">
                <a:solidFill>
                  <a:schemeClr val="tx2">
                    <a:lumMod val="75000"/>
                  </a:schemeClr>
                </a:solidFill>
              </a:rPr>
              <a:t>Les relations avec les partenaires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4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4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4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4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4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4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4294967295"/>
          </p:nvPr>
        </p:nvGraphicFramePr>
        <p:xfrm>
          <a:off x="428596" y="2000250"/>
          <a:ext cx="8229600" cy="3840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Conditions d’exercice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Dans quelle entreprise, quel</a:t>
                      </a:r>
                      <a:r>
                        <a:rPr lang="fr-FR" baseline="0" dirty="0" smtClean="0"/>
                        <a:t> service ? Quel est le but recherché ?</a:t>
                      </a:r>
                      <a:endParaRPr lang="fr-FR" b="0" dirty="0"/>
                    </a:p>
                  </a:txBody>
                  <a:tcPr>
                    <a:solidFill>
                      <a:srgbClr val="D093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Ressources</a:t>
                      </a:r>
                    </a:p>
                    <a:p>
                      <a:pPr algn="ctr"/>
                      <a:r>
                        <a:rPr lang="fr-FR" dirty="0" smtClean="0"/>
                        <a:t>(Informations)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Où trouver l’info ?</a:t>
                      </a:r>
                    </a:p>
                    <a:p>
                      <a:pPr algn="ctr"/>
                      <a:r>
                        <a:rPr lang="fr-FR" dirty="0" smtClean="0"/>
                        <a:t>Quels supports mobiliser</a:t>
                      </a:r>
                      <a:r>
                        <a:rPr lang="fr-FR" baseline="0" dirty="0" smtClean="0"/>
                        <a:t> ?</a:t>
                      </a:r>
                      <a:endParaRPr lang="fr-FR" dirty="0" smtClean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Moyens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Quel matériel</a:t>
                      </a:r>
                      <a:r>
                        <a:rPr lang="fr-FR" baseline="0" dirty="0" smtClean="0"/>
                        <a:t> (physique et numérique)</a:t>
                      </a:r>
                    </a:p>
                    <a:p>
                      <a:pPr algn="ctr"/>
                      <a:r>
                        <a:rPr lang="fr-FR" baseline="0" dirty="0" smtClean="0"/>
                        <a:t>utiliser ?</a:t>
                      </a:r>
                      <a:endParaRPr lang="fr-FR" dirty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Liaisons fonctionnelles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Quels sont les interlocuteurs ? </a:t>
                      </a:r>
                    </a:p>
                    <a:p>
                      <a:pPr algn="ctr"/>
                      <a:r>
                        <a:rPr lang="fr-FR" dirty="0" smtClean="0"/>
                        <a:t>(en interne</a:t>
                      </a:r>
                      <a:r>
                        <a:rPr lang="fr-FR" baseline="0" dirty="0" smtClean="0"/>
                        <a:t> et en</a:t>
                      </a:r>
                      <a:r>
                        <a:rPr lang="fr-FR" dirty="0" smtClean="0"/>
                        <a:t> externe)</a:t>
                      </a:r>
                      <a:endParaRPr lang="fr-FR" dirty="0"/>
                    </a:p>
                  </a:txBody>
                  <a:tcPr>
                    <a:solidFill>
                      <a:srgbClr val="DDB0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Autonomie</a:t>
                      </a:r>
                    </a:p>
                    <a:p>
                      <a:pPr algn="ctr"/>
                      <a:r>
                        <a:rPr lang="fr-FR" dirty="0" smtClean="0"/>
                        <a:t>Responsabilité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Quelles missions</a:t>
                      </a:r>
                    </a:p>
                    <a:p>
                      <a:pPr algn="ctr"/>
                      <a:r>
                        <a:rPr lang="fr-FR" dirty="0" smtClean="0"/>
                        <a:t>accomplir</a:t>
                      </a:r>
                      <a:r>
                        <a:rPr lang="fr-FR" baseline="0" dirty="0" smtClean="0"/>
                        <a:t> 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et avec quel degré d’autonomie ?</a:t>
                      </a:r>
                      <a:endParaRPr lang="fr-FR" dirty="0"/>
                    </a:p>
                  </a:txBody>
                  <a:tcPr>
                    <a:solidFill>
                      <a:srgbClr val="DDB07F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Résultats attendus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Quelles</a:t>
                      </a:r>
                      <a:r>
                        <a:rPr lang="fr-FR" baseline="0" dirty="0" smtClean="0"/>
                        <a:t> sont les conditions d</a:t>
                      </a:r>
                      <a:r>
                        <a:rPr lang="fr-FR" dirty="0" smtClean="0"/>
                        <a:t>e réussite de l’activité ?</a:t>
                      </a:r>
                      <a:endParaRPr lang="fr-FR" dirty="0"/>
                    </a:p>
                  </a:txBody>
                  <a:tcPr>
                    <a:solidFill>
                      <a:srgbClr val="ECD2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llipse 6"/>
          <p:cNvSpPr/>
          <p:nvPr/>
        </p:nvSpPr>
        <p:spPr>
          <a:xfrm>
            <a:off x="526570" y="2924170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809180" y="2928934"/>
            <a:ext cx="1428760" cy="42862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572000" y="2928934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643702" y="2928934"/>
            <a:ext cx="1857388" cy="71438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467772" y="4879532"/>
            <a:ext cx="2071702" cy="51707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286116" y="2000240"/>
            <a:ext cx="2500330" cy="42862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28575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958</Words>
  <Application>Microsoft Office PowerPoint</Application>
  <PresentationFormat>Affichage à l'écran (4:3)</PresentationFormat>
  <Paragraphs>293</Paragraphs>
  <Slides>19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Diapositive 1</vt:lpstr>
      <vt:lpstr>Diapositive 2</vt:lpstr>
      <vt:lpstr>Le profil  professionnel</vt:lpstr>
      <vt:lpstr>Diapositive 4</vt:lpstr>
      <vt:lpstr>Emplois concernés</vt:lpstr>
      <vt:lpstr>Diapositive 6</vt:lpstr>
      <vt:lpstr>Le référentiel des activités  professionnelles</vt:lpstr>
      <vt:lpstr>Référentiel des activités professionnelles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dibe</dc:creator>
  <cp:lastModifiedBy>dibe</cp:lastModifiedBy>
  <cp:revision>225</cp:revision>
  <dcterms:created xsi:type="dcterms:W3CDTF">2010-02-26T09:36:43Z</dcterms:created>
  <dcterms:modified xsi:type="dcterms:W3CDTF">2010-04-02T07:36:09Z</dcterms:modified>
</cp:coreProperties>
</file>