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11"/>
  </p:notesMasterIdLst>
  <p:handoutMasterIdLst>
    <p:handoutMasterId r:id="rId12"/>
  </p:handoutMasterIdLst>
  <p:sldIdLst>
    <p:sldId id="271" r:id="rId2"/>
    <p:sldId id="289" r:id="rId3"/>
    <p:sldId id="286" r:id="rId4"/>
    <p:sldId id="287" r:id="rId5"/>
    <p:sldId id="276" r:id="rId6"/>
    <p:sldId id="285" r:id="rId7"/>
    <p:sldId id="275" r:id="rId8"/>
    <p:sldId id="288" r:id="rId9"/>
    <p:sldId id="273" r:id="rId10"/>
  </p:sldIdLst>
  <p:sldSz cx="9906000" cy="6858000" type="A4"/>
  <p:notesSz cx="10063163" cy="6873875"/>
  <p:defaultTextStyle>
    <a:defPPr>
      <a:defRPr lang="fr-FR"/>
    </a:defPPr>
    <a:lvl1pPr algn="l" rtl="0" fontAlgn="base">
      <a:spcBef>
        <a:spcPct val="50000"/>
      </a:spcBef>
      <a:spcAft>
        <a:spcPct val="0"/>
      </a:spcAft>
      <a:buChar char="o"/>
      <a:defRPr sz="2400" kern="1200">
        <a:solidFill>
          <a:schemeClr val="bg1"/>
        </a:solidFill>
        <a:latin typeface="Frutiger 45 Light" pitchFamily="34" charset="0"/>
        <a:ea typeface="+mn-ea"/>
        <a:cs typeface="Times New Roman" pitchFamily="18" charset="0"/>
      </a:defRPr>
    </a:lvl1pPr>
    <a:lvl2pPr marL="457200" algn="l" rtl="0" fontAlgn="base">
      <a:spcBef>
        <a:spcPct val="50000"/>
      </a:spcBef>
      <a:spcAft>
        <a:spcPct val="0"/>
      </a:spcAft>
      <a:buChar char="o"/>
      <a:defRPr sz="2400" kern="1200">
        <a:solidFill>
          <a:schemeClr val="bg1"/>
        </a:solidFill>
        <a:latin typeface="Frutiger 45 Light" pitchFamily="34" charset="0"/>
        <a:ea typeface="+mn-ea"/>
        <a:cs typeface="Times New Roman" pitchFamily="18" charset="0"/>
      </a:defRPr>
    </a:lvl2pPr>
    <a:lvl3pPr marL="914400" algn="l" rtl="0" fontAlgn="base">
      <a:spcBef>
        <a:spcPct val="50000"/>
      </a:spcBef>
      <a:spcAft>
        <a:spcPct val="0"/>
      </a:spcAft>
      <a:buChar char="o"/>
      <a:defRPr sz="2400" kern="1200">
        <a:solidFill>
          <a:schemeClr val="bg1"/>
        </a:solidFill>
        <a:latin typeface="Frutiger 45 Light" pitchFamily="34" charset="0"/>
        <a:ea typeface="+mn-ea"/>
        <a:cs typeface="Times New Roman" pitchFamily="18" charset="0"/>
      </a:defRPr>
    </a:lvl3pPr>
    <a:lvl4pPr marL="1371600" algn="l" rtl="0" fontAlgn="base">
      <a:spcBef>
        <a:spcPct val="50000"/>
      </a:spcBef>
      <a:spcAft>
        <a:spcPct val="0"/>
      </a:spcAft>
      <a:buChar char="o"/>
      <a:defRPr sz="2400" kern="1200">
        <a:solidFill>
          <a:schemeClr val="bg1"/>
        </a:solidFill>
        <a:latin typeface="Frutiger 45 Light" pitchFamily="34" charset="0"/>
        <a:ea typeface="+mn-ea"/>
        <a:cs typeface="Times New Roman" pitchFamily="18" charset="0"/>
      </a:defRPr>
    </a:lvl4pPr>
    <a:lvl5pPr marL="1828800" algn="l" rtl="0" fontAlgn="base">
      <a:spcBef>
        <a:spcPct val="50000"/>
      </a:spcBef>
      <a:spcAft>
        <a:spcPct val="0"/>
      </a:spcAft>
      <a:buChar char="o"/>
      <a:defRPr sz="2400" kern="1200">
        <a:solidFill>
          <a:schemeClr val="bg1"/>
        </a:solidFill>
        <a:latin typeface="Frutiger 45 Light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Frutiger 45 Light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Frutiger 45 Light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Frutiger 45 Light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Frutiger 45 Light" pitchFamily="34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9999FF"/>
    <a:srgbClr val="CCCCFF"/>
    <a:srgbClr val="FF9933"/>
    <a:srgbClr val="FF6600"/>
    <a:srgbClr val="000099"/>
    <a:srgbClr val="883230"/>
    <a:srgbClr val="99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32" autoAdjust="0"/>
    <p:restoredTop sz="91489" autoAdjust="0"/>
  </p:normalViewPr>
  <p:slideViewPr>
    <p:cSldViewPr snapToGrid="0">
      <p:cViewPr>
        <p:scale>
          <a:sx n="100" d="100"/>
          <a:sy n="100" d="100"/>
        </p:scale>
        <p:origin x="-252" y="5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7" d="100"/>
          <a:sy n="77" d="100"/>
        </p:scale>
        <p:origin x="-852" y="-90"/>
      </p:cViewPr>
      <p:guideLst>
        <p:guide orient="horz" pos="2166"/>
        <p:guide pos="3170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9.xml"/><Relationship Id="rId1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59275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9" tIns="45718" rIns="91439" bIns="45718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FontTx/>
              <a:buNone/>
              <a:defRPr sz="120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fr-FR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703888" y="0"/>
            <a:ext cx="4359275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9" tIns="45718" rIns="91439" bIns="45718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FontTx/>
              <a:buNone/>
              <a:defRPr sz="120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fr-FR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91288"/>
            <a:ext cx="4359275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9" tIns="45718" rIns="91439" bIns="45718" numCol="1" anchor="b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FontTx/>
              <a:buNone/>
              <a:defRPr sz="120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fr-FR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703888" y="6491288"/>
            <a:ext cx="4359275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9" tIns="45718" rIns="91439" bIns="45718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FontTx/>
              <a:buNone/>
              <a:defRPr sz="1200">
                <a:solidFill>
                  <a:schemeClr val="tx1"/>
                </a:solidFill>
                <a:latin typeface="Times" charset="0"/>
              </a:defRPr>
            </a:lvl1pPr>
          </a:lstStyle>
          <a:p>
            <a:fld id="{B5DA0D61-F0BC-4EA8-AF4D-88E44FBE7363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59275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9" tIns="45718" rIns="91439" bIns="45718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FontTx/>
              <a:buNone/>
              <a:defRPr sz="120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fr-FR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703888" y="0"/>
            <a:ext cx="4359275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9" tIns="45718" rIns="91439" bIns="45718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FontTx/>
              <a:buNone/>
              <a:defRPr sz="120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fr-FR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155950" y="534988"/>
            <a:ext cx="3752850" cy="2597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41438" y="3284538"/>
            <a:ext cx="7380287" cy="305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9" tIns="45718" rIns="91439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91288"/>
            <a:ext cx="4359275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9" tIns="45718" rIns="91439" bIns="45718" numCol="1" anchor="b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FontTx/>
              <a:buNone/>
              <a:defRPr sz="120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fr-FR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703888" y="6491288"/>
            <a:ext cx="4359275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9" tIns="45718" rIns="91439" bIns="45718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FontTx/>
              <a:buNone/>
              <a:defRPr sz="1200">
                <a:solidFill>
                  <a:schemeClr val="tx1"/>
                </a:solidFill>
                <a:latin typeface="Times" charset="0"/>
              </a:defRPr>
            </a:lvl1pPr>
          </a:lstStyle>
          <a:p>
            <a:fld id="{F0574736-B54C-4936-995C-01DA09F2052F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F230E3-FF11-418E-8FCD-B277943FD267}" type="slidenum">
              <a:rPr lang="fr-FR"/>
              <a:pPr/>
              <a:t>1</a:t>
            </a:fld>
            <a:endParaRPr lang="fr-FR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DFC207-3CEA-44EF-8F21-C0B7A96FEA96}" type="slidenum">
              <a:rPr lang="fr-FR"/>
              <a:pPr/>
              <a:t>5</a:t>
            </a:fld>
            <a:endParaRPr lang="fr-FR"/>
          </a:p>
        </p:txBody>
      </p:sp>
      <p:sp>
        <p:nvSpPr>
          <p:cNvPr id="407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7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EE1A91-4443-4599-BF2F-A34B313CF7B3}" type="slidenum">
              <a:rPr lang="fr-FR"/>
              <a:pPr/>
              <a:t>6</a:t>
            </a:fld>
            <a:endParaRPr lang="fr-FR"/>
          </a:p>
        </p:txBody>
      </p:sp>
      <p:sp>
        <p:nvSpPr>
          <p:cNvPr id="412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2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837A64-C763-4BFF-8D61-A4678CFC82B1}" type="slidenum">
              <a:rPr lang="fr-FR"/>
              <a:pPr/>
              <a:t>7</a:t>
            </a:fld>
            <a:endParaRPr lang="fr-FR"/>
          </a:p>
        </p:txBody>
      </p:sp>
      <p:sp>
        <p:nvSpPr>
          <p:cNvPr id="408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8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4EF12A-C19E-408C-BEE6-911EB4D18C99}" type="slidenum">
              <a:rPr lang="fr-FR"/>
              <a:pPr/>
              <a:t>9</a:t>
            </a:fld>
            <a:endParaRPr lang="fr-FR"/>
          </a:p>
        </p:txBody>
      </p:sp>
      <p:sp>
        <p:nvSpPr>
          <p:cNvPr id="382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2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>
          <a:xfrm>
            <a:off x="495300" y="274638"/>
            <a:ext cx="89154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ableau 2"/>
          <p:cNvSpPr>
            <a:spLocks noGrp="1"/>
          </p:cNvSpPr>
          <p:nvPr>
            <p:ph type="tbl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4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hyperlink" Target="http://www.safrandefrance.fr/safran/photo2006/LogoDelegationRecherche.jpg" TargetMode="Externa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5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ZoneTexte 13"/>
          <p:cNvSpPr txBox="1"/>
          <p:nvPr userDrawn="1"/>
        </p:nvSpPr>
        <p:spPr>
          <a:xfrm>
            <a:off x="2476500" y="6396038"/>
            <a:ext cx="49530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fr-FR" sz="2000" b="1" dirty="0">
                <a:solidFill>
                  <a:srgbClr val="F8A818"/>
                </a:solidFill>
                <a:latin typeface="+mn-lt"/>
                <a:cs typeface="+mn-cs"/>
              </a:rPr>
              <a:t>Séminaire des 1er et 2 avril 2010</a:t>
            </a:r>
          </a:p>
        </p:txBody>
      </p:sp>
      <p:sp>
        <p:nvSpPr>
          <p:cNvPr id="15" name="Forme libre 14"/>
          <p:cNvSpPr/>
          <p:nvPr userDrawn="1"/>
        </p:nvSpPr>
        <p:spPr>
          <a:xfrm>
            <a:off x="1239016" y="-24"/>
            <a:ext cx="8666456" cy="1399232"/>
          </a:xfrm>
          <a:custGeom>
            <a:avLst/>
            <a:gdLst>
              <a:gd name="connsiteX0" fmla="*/ 0 w 21600"/>
              <a:gd name="connsiteY0" fmla="*/ 0 h 21600"/>
              <a:gd name="connsiteX1" fmla="*/ 21600 w 21600"/>
              <a:gd name="connsiteY1" fmla="*/ 0 h 21600"/>
              <a:gd name="connsiteX2" fmla="*/ 21600 w 21600"/>
              <a:gd name="connsiteY2" fmla="*/ 17322 h 21600"/>
              <a:gd name="connsiteX3" fmla="*/ 0 w 21600"/>
              <a:gd name="connsiteY3" fmla="*/ 20172 h 21600"/>
              <a:gd name="connsiteX4" fmla="*/ 0 w 21600"/>
              <a:gd name="connsiteY4" fmla="*/ 0 h 21600"/>
              <a:gd name="connsiteX0" fmla="*/ 0 w 21600"/>
              <a:gd name="connsiteY0" fmla="*/ 0 h 23504"/>
              <a:gd name="connsiteX1" fmla="*/ 21600 w 21600"/>
              <a:gd name="connsiteY1" fmla="*/ 0 h 23504"/>
              <a:gd name="connsiteX2" fmla="*/ 21600 w 21600"/>
              <a:gd name="connsiteY2" fmla="*/ 17322 h 23504"/>
              <a:gd name="connsiteX3" fmla="*/ 10993 w 21600"/>
              <a:gd name="connsiteY3" fmla="*/ 16800 h 23504"/>
              <a:gd name="connsiteX4" fmla="*/ 0 w 21600"/>
              <a:gd name="connsiteY4" fmla="*/ 20172 h 23504"/>
              <a:gd name="connsiteX5" fmla="*/ 0 w 21600"/>
              <a:gd name="connsiteY5" fmla="*/ 0 h 23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600" h="23504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9837" y="20654"/>
                  <a:pt x="14593" y="16325"/>
                  <a:pt x="10993" y="16800"/>
                </a:cubicBezTo>
                <a:cubicBezTo>
                  <a:pt x="7393" y="17275"/>
                  <a:pt x="1837" y="23504"/>
                  <a:pt x="0" y="20172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CB2105">
                  <a:shade val="30000"/>
                  <a:satMod val="115000"/>
                  <a:alpha val="27000"/>
                </a:srgbClr>
              </a:gs>
              <a:gs pos="50000">
                <a:srgbClr val="CB2105">
                  <a:shade val="67500"/>
                  <a:satMod val="115000"/>
                </a:srgbClr>
              </a:gs>
              <a:gs pos="100000">
                <a:srgbClr val="CB2105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fr-FR" sz="1800"/>
          </a:p>
        </p:txBody>
      </p:sp>
      <p:sp>
        <p:nvSpPr>
          <p:cNvPr id="16" name="ZoneTexte 15"/>
          <p:cNvSpPr txBox="1"/>
          <p:nvPr userDrawn="1"/>
        </p:nvSpPr>
        <p:spPr>
          <a:xfrm>
            <a:off x="2865438" y="0"/>
            <a:ext cx="4953000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fr-FR" sz="2800" b="1" dirty="0">
                <a:solidFill>
                  <a:srgbClr val="F8A818"/>
                </a:solidFill>
                <a:latin typeface="+mn-lt"/>
                <a:cs typeface="+mn-cs"/>
              </a:rPr>
              <a:t>Baccalauréat professionnel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fr-FR" sz="2800" b="1" dirty="0">
                <a:solidFill>
                  <a:srgbClr val="F8A818"/>
                </a:solidFill>
                <a:latin typeface="+mn-lt"/>
                <a:cs typeface="+mn-cs"/>
              </a:rPr>
              <a:t>Transport</a:t>
            </a:r>
          </a:p>
        </p:txBody>
      </p:sp>
      <p:pic>
        <p:nvPicPr>
          <p:cNvPr id="410631" name="Picture 2" descr="http://t2.gstatic.com/images?q=tbn:pj8ygaHxQhN2XM:http://www.ententesudgascogne.com/image/partenaire/aft_iftim.jpg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98438" y="6327775"/>
            <a:ext cx="73025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632" name="Image 17"/>
          <p:cNvPicPr>
            <a:picLocks noChangeAspect="1" noChangeArrowheads="1"/>
          </p:cNvPicPr>
          <p:nvPr userDrawn="1"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94638" y="28575"/>
            <a:ext cx="2011362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633" name="Picture 2" descr="Afficher l'image en taille réelle">
            <a:hlinkClick r:id="rId17"/>
          </p:cNvPr>
          <p:cNvPicPr>
            <a:picLocks noChangeAspect="1" noChangeArrowheads="1"/>
          </p:cNvPicPr>
          <p:nvPr userDrawn="1"/>
        </p:nvPicPr>
        <p:blipFill>
          <a:blip r:embed="rId18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28588"/>
            <a:ext cx="119697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634" name="Picture 4"/>
          <p:cNvPicPr>
            <a:picLocks noChangeAspect="1" noChangeArrowheads="1"/>
          </p:cNvPicPr>
          <p:nvPr userDrawn="1"/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20000"/>
          </a:blip>
          <a:srcRect/>
          <a:stretch>
            <a:fillRect/>
          </a:stretch>
        </p:blipFill>
        <p:spPr bwMode="auto">
          <a:xfrm>
            <a:off x="1160463" y="0"/>
            <a:ext cx="1935162" cy="1319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Feuille_Microsoft_Office_Excel_97-2003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Feuille_Microsoft_Office_Excel_97-20032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85" name="Text Box 29"/>
          <p:cNvSpPr txBox="1">
            <a:spLocks noChangeArrowheads="1"/>
          </p:cNvSpPr>
          <p:nvPr/>
        </p:nvSpPr>
        <p:spPr bwMode="auto">
          <a:xfrm>
            <a:off x="1592263" y="1909763"/>
            <a:ext cx="6926262" cy="338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buFontTx/>
              <a:buNone/>
            </a:pPr>
            <a:r>
              <a:rPr lang="fr-FR" sz="7200" b="1">
                <a:solidFill>
                  <a:srgbClr val="000099"/>
                </a:solidFill>
                <a:latin typeface="Calibri" pitchFamily="34" charset="0"/>
              </a:rPr>
              <a:t>Point de vue</a:t>
            </a:r>
            <a:br>
              <a:rPr lang="fr-FR" sz="7200" b="1">
                <a:solidFill>
                  <a:srgbClr val="000099"/>
                </a:solidFill>
                <a:latin typeface="Calibri" pitchFamily="34" charset="0"/>
              </a:rPr>
            </a:br>
            <a:r>
              <a:rPr lang="fr-FR" sz="7200" b="1">
                <a:solidFill>
                  <a:srgbClr val="000099"/>
                </a:solidFill>
                <a:latin typeface="Calibri" pitchFamily="34" charset="0"/>
              </a:rPr>
              <a:t>de la</a:t>
            </a:r>
            <a:br>
              <a:rPr lang="fr-FR" sz="7200" b="1">
                <a:solidFill>
                  <a:srgbClr val="000099"/>
                </a:solidFill>
                <a:latin typeface="Calibri" pitchFamily="34" charset="0"/>
              </a:rPr>
            </a:br>
            <a:r>
              <a:rPr lang="fr-FR" sz="7200" b="1">
                <a:solidFill>
                  <a:srgbClr val="000099"/>
                </a:solidFill>
                <a:latin typeface="Calibri" pitchFamily="34" charset="0"/>
              </a:rPr>
              <a:t>profession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44" name="Text Box 4"/>
          <p:cNvSpPr txBox="1">
            <a:spLocks noChangeArrowheads="1"/>
          </p:cNvSpPr>
          <p:nvPr/>
        </p:nvSpPr>
        <p:spPr bwMode="auto">
          <a:xfrm>
            <a:off x="1698625" y="2598738"/>
            <a:ext cx="7053263" cy="2043112"/>
          </a:xfrm>
          <a:prstGeom prst="rect">
            <a:avLst/>
          </a:prstGeom>
          <a:gradFill rotWithShape="1">
            <a:gsLst>
              <a:gs pos="0">
                <a:srgbClr val="CCCCFF">
                  <a:alpha val="57001"/>
                </a:srgbClr>
              </a:gs>
              <a:gs pos="100000">
                <a:srgbClr val="CCCC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None/>
            </a:pPr>
            <a:endParaRPr lang="fr-FR" sz="3200" b="1">
              <a:latin typeface="Arial" pitchFamily="34" charset="0"/>
            </a:endParaRPr>
          </a:p>
          <a:p>
            <a:pPr algn="ctr">
              <a:buFontTx/>
              <a:buNone/>
            </a:pPr>
            <a:r>
              <a:rPr lang="fr-FR" sz="3200" b="1">
                <a:latin typeface="Arial" pitchFamily="34" charset="0"/>
              </a:rPr>
              <a:t>QUELQUES CHIFFRES</a:t>
            </a:r>
          </a:p>
          <a:p>
            <a:pPr>
              <a:buFontTx/>
              <a:buNone/>
            </a:pPr>
            <a:endParaRPr lang="fr-FR" sz="3200" b="1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5751" name="Object 7"/>
          <p:cNvGraphicFramePr>
            <a:graphicFrameLocks noChangeAspect="1"/>
          </p:cNvGraphicFramePr>
          <p:nvPr/>
        </p:nvGraphicFramePr>
        <p:xfrm>
          <a:off x="401638" y="1366838"/>
          <a:ext cx="8816975" cy="4852987"/>
        </p:xfrm>
        <a:graphic>
          <a:graphicData uri="http://schemas.openxmlformats.org/presentationml/2006/ole">
            <p:oleObj spid="_x0000_s415751" name="Graphique" r:id="rId3" imgW="7543800" imgH="4152900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6772" name="Object 4"/>
          <p:cNvGraphicFramePr>
            <a:graphicFrameLocks noChangeAspect="1"/>
          </p:cNvGraphicFramePr>
          <p:nvPr/>
        </p:nvGraphicFramePr>
        <p:xfrm>
          <a:off x="504825" y="1570038"/>
          <a:ext cx="8729663" cy="4541837"/>
        </p:xfrm>
        <a:graphic>
          <a:graphicData uri="http://schemas.openxmlformats.org/presentationml/2006/ole">
            <p:oleObj spid="_x0000_s416772" name="Graphique" r:id="rId3" imgW="7543800" imgH="4152900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168" name="Rectangle 24"/>
          <p:cNvSpPr>
            <a:spLocks noChangeArrowheads="1"/>
          </p:cNvSpPr>
          <p:nvPr/>
        </p:nvSpPr>
        <p:spPr bwMode="auto">
          <a:xfrm>
            <a:off x="6234113" y="4786313"/>
            <a:ext cx="3151187" cy="1338262"/>
          </a:xfrm>
          <a:prstGeom prst="rect">
            <a:avLst/>
          </a:prstGeom>
          <a:noFill/>
          <a:ln w="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390225" name="Group 81"/>
          <p:cNvGrpSpPr>
            <a:grpSpLocks/>
          </p:cNvGrpSpPr>
          <p:nvPr/>
        </p:nvGrpSpPr>
        <p:grpSpPr bwMode="auto">
          <a:xfrm>
            <a:off x="6299200" y="4826000"/>
            <a:ext cx="3040063" cy="182563"/>
            <a:chOff x="4169" y="1937"/>
            <a:chExt cx="1915" cy="115"/>
          </a:xfrm>
        </p:grpSpPr>
        <p:sp>
          <p:nvSpPr>
            <p:cNvPr id="390169" name="Rectangle 25"/>
            <p:cNvSpPr>
              <a:spLocks noChangeArrowheads="1"/>
            </p:cNvSpPr>
            <p:nvPr/>
          </p:nvSpPr>
          <p:spPr bwMode="auto">
            <a:xfrm>
              <a:off x="4169" y="1969"/>
              <a:ext cx="57" cy="57"/>
            </a:xfrm>
            <a:prstGeom prst="rect">
              <a:avLst/>
            </a:prstGeom>
            <a:solidFill>
              <a:srgbClr val="99CCFF"/>
            </a:solidFill>
            <a:ln w="0">
              <a:solidFill>
                <a:srgbClr val="99CC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90170" name="Rectangle 26"/>
            <p:cNvSpPr>
              <a:spLocks noChangeArrowheads="1"/>
            </p:cNvSpPr>
            <p:nvPr/>
          </p:nvSpPr>
          <p:spPr bwMode="auto">
            <a:xfrm>
              <a:off x="4259" y="1937"/>
              <a:ext cx="1825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buFontTx/>
                <a:buNone/>
              </a:pPr>
              <a:r>
                <a:rPr lang="fr-FR" sz="1200">
                  <a:solidFill>
                    <a:srgbClr val="000000"/>
                  </a:solidFill>
                  <a:latin typeface="Arial" pitchFamily="34" charset="0"/>
                </a:rPr>
                <a:t>Poursuite études temps plein et Alternance</a:t>
              </a:r>
              <a:endParaRPr lang="fr-FR"/>
            </a:p>
          </p:txBody>
        </p:sp>
      </p:grpSp>
      <p:grpSp>
        <p:nvGrpSpPr>
          <p:cNvPr id="390228" name="Group 84"/>
          <p:cNvGrpSpPr>
            <a:grpSpLocks/>
          </p:cNvGrpSpPr>
          <p:nvPr/>
        </p:nvGrpSpPr>
        <p:grpSpPr bwMode="auto">
          <a:xfrm>
            <a:off x="6305550" y="5610225"/>
            <a:ext cx="1128713" cy="182563"/>
            <a:chOff x="4173" y="2431"/>
            <a:chExt cx="711" cy="115"/>
          </a:xfrm>
        </p:grpSpPr>
        <p:sp>
          <p:nvSpPr>
            <p:cNvPr id="390171" name="Rectangle 27"/>
            <p:cNvSpPr>
              <a:spLocks noChangeArrowheads="1"/>
            </p:cNvSpPr>
            <p:nvPr/>
          </p:nvSpPr>
          <p:spPr bwMode="auto">
            <a:xfrm>
              <a:off x="4173" y="2463"/>
              <a:ext cx="57" cy="57"/>
            </a:xfrm>
            <a:prstGeom prst="rect">
              <a:avLst/>
            </a:prstGeom>
            <a:solidFill>
              <a:srgbClr val="003366"/>
            </a:solidFill>
            <a:ln w="12700">
              <a:solidFill>
                <a:srgbClr val="00336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90172" name="Rectangle 28"/>
            <p:cNvSpPr>
              <a:spLocks noChangeArrowheads="1"/>
            </p:cNvSpPr>
            <p:nvPr/>
          </p:nvSpPr>
          <p:spPr bwMode="auto">
            <a:xfrm>
              <a:off x="4263" y="2431"/>
              <a:ext cx="62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buFontTx/>
                <a:buNone/>
              </a:pPr>
              <a:r>
                <a:rPr lang="fr-FR" sz="1200">
                  <a:solidFill>
                    <a:srgbClr val="000000"/>
                  </a:solidFill>
                  <a:latin typeface="Arial" pitchFamily="34" charset="0"/>
                </a:rPr>
                <a:t>Redoublement</a:t>
              </a:r>
              <a:endParaRPr lang="fr-FR"/>
            </a:p>
          </p:txBody>
        </p:sp>
      </p:grpSp>
      <p:grpSp>
        <p:nvGrpSpPr>
          <p:cNvPr id="390226" name="Group 82"/>
          <p:cNvGrpSpPr>
            <a:grpSpLocks/>
          </p:cNvGrpSpPr>
          <p:nvPr/>
        </p:nvGrpSpPr>
        <p:grpSpPr bwMode="auto">
          <a:xfrm>
            <a:off x="6299200" y="5084763"/>
            <a:ext cx="606425" cy="182562"/>
            <a:chOff x="4169" y="2100"/>
            <a:chExt cx="382" cy="115"/>
          </a:xfrm>
        </p:grpSpPr>
        <p:sp>
          <p:nvSpPr>
            <p:cNvPr id="390173" name="Rectangle 29"/>
            <p:cNvSpPr>
              <a:spLocks noChangeArrowheads="1"/>
            </p:cNvSpPr>
            <p:nvPr/>
          </p:nvSpPr>
          <p:spPr bwMode="auto">
            <a:xfrm>
              <a:off x="4169" y="2132"/>
              <a:ext cx="57" cy="57"/>
            </a:xfrm>
            <a:prstGeom prst="rect">
              <a:avLst/>
            </a:prstGeom>
            <a:solidFill>
              <a:srgbClr val="99CC00"/>
            </a:solidFill>
            <a:ln w="12700">
              <a:solidFill>
                <a:srgbClr val="99CC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90174" name="Rectangle 30"/>
            <p:cNvSpPr>
              <a:spLocks noChangeArrowheads="1"/>
            </p:cNvSpPr>
            <p:nvPr/>
          </p:nvSpPr>
          <p:spPr bwMode="auto">
            <a:xfrm>
              <a:off x="4259" y="2100"/>
              <a:ext cx="292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buFontTx/>
                <a:buNone/>
              </a:pPr>
              <a:r>
                <a:rPr lang="fr-FR" sz="1200">
                  <a:solidFill>
                    <a:srgbClr val="000000"/>
                  </a:solidFill>
                  <a:latin typeface="Arial" pitchFamily="34" charset="0"/>
                </a:rPr>
                <a:t>Emploi</a:t>
              </a:r>
              <a:endParaRPr lang="fr-FR"/>
            </a:p>
          </p:txBody>
        </p:sp>
      </p:grpSp>
      <p:grpSp>
        <p:nvGrpSpPr>
          <p:cNvPr id="390229" name="Group 85"/>
          <p:cNvGrpSpPr>
            <a:grpSpLocks/>
          </p:cNvGrpSpPr>
          <p:nvPr/>
        </p:nvGrpSpPr>
        <p:grpSpPr bwMode="auto">
          <a:xfrm>
            <a:off x="6305550" y="5868988"/>
            <a:ext cx="1365250" cy="182562"/>
            <a:chOff x="4173" y="2594"/>
            <a:chExt cx="860" cy="115"/>
          </a:xfrm>
        </p:grpSpPr>
        <p:sp>
          <p:nvSpPr>
            <p:cNvPr id="390175" name="Rectangle 31"/>
            <p:cNvSpPr>
              <a:spLocks noChangeArrowheads="1"/>
            </p:cNvSpPr>
            <p:nvPr/>
          </p:nvSpPr>
          <p:spPr bwMode="auto">
            <a:xfrm>
              <a:off x="4173" y="2626"/>
              <a:ext cx="57" cy="57"/>
            </a:xfrm>
            <a:prstGeom prst="rect">
              <a:avLst/>
            </a:prstGeom>
            <a:solidFill>
              <a:srgbClr val="008000"/>
            </a:solidFill>
            <a:ln w="12700">
              <a:solidFill>
                <a:srgbClr val="008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90176" name="Rectangle 32"/>
            <p:cNvSpPr>
              <a:spLocks noChangeArrowheads="1"/>
            </p:cNvSpPr>
            <p:nvPr/>
          </p:nvSpPr>
          <p:spPr bwMode="auto">
            <a:xfrm>
              <a:off x="4263" y="2594"/>
              <a:ext cx="77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buFontTx/>
                <a:buNone/>
              </a:pPr>
              <a:r>
                <a:rPr lang="fr-FR" sz="1200">
                  <a:solidFill>
                    <a:srgbClr val="000000"/>
                  </a:solidFill>
                  <a:latin typeface="Arial" pitchFamily="34" charset="0"/>
                </a:rPr>
                <a:t>Recherche emploi</a:t>
              </a:r>
              <a:endParaRPr lang="fr-FR"/>
            </a:p>
          </p:txBody>
        </p:sp>
      </p:grpSp>
      <p:grpSp>
        <p:nvGrpSpPr>
          <p:cNvPr id="390227" name="Group 83"/>
          <p:cNvGrpSpPr>
            <a:grpSpLocks/>
          </p:cNvGrpSpPr>
          <p:nvPr/>
        </p:nvGrpSpPr>
        <p:grpSpPr bwMode="auto">
          <a:xfrm>
            <a:off x="6299200" y="5343525"/>
            <a:ext cx="1951038" cy="182563"/>
            <a:chOff x="4169" y="2263"/>
            <a:chExt cx="1229" cy="115"/>
          </a:xfrm>
        </p:grpSpPr>
        <p:sp>
          <p:nvSpPr>
            <p:cNvPr id="390177" name="Rectangle 33"/>
            <p:cNvSpPr>
              <a:spLocks noChangeArrowheads="1"/>
            </p:cNvSpPr>
            <p:nvPr/>
          </p:nvSpPr>
          <p:spPr bwMode="auto">
            <a:xfrm>
              <a:off x="4169" y="2295"/>
              <a:ext cx="57" cy="57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90178" name="Rectangle 34"/>
            <p:cNvSpPr>
              <a:spLocks noChangeArrowheads="1"/>
            </p:cNvSpPr>
            <p:nvPr/>
          </p:nvSpPr>
          <p:spPr bwMode="auto">
            <a:xfrm>
              <a:off x="4259" y="2263"/>
              <a:ext cx="1139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buFontTx/>
                <a:buNone/>
              </a:pPr>
              <a:r>
                <a:rPr lang="fr-FR" sz="1200">
                  <a:solidFill>
                    <a:srgbClr val="000000"/>
                  </a:solidFill>
                  <a:latin typeface="Arial" pitchFamily="34" charset="0"/>
                </a:rPr>
                <a:t>Inactivité ou autre situation</a:t>
              </a:r>
              <a:endParaRPr lang="fr-FR"/>
            </a:p>
          </p:txBody>
        </p:sp>
      </p:grpSp>
      <p:sp>
        <p:nvSpPr>
          <p:cNvPr id="390183" name="Text Box 39"/>
          <p:cNvSpPr txBox="1">
            <a:spLocks noChangeArrowheads="1"/>
          </p:cNvSpPr>
          <p:nvPr/>
        </p:nvSpPr>
        <p:spPr bwMode="auto">
          <a:xfrm>
            <a:off x="587375" y="1512888"/>
            <a:ext cx="9096375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buFontTx/>
              <a:buNone/>
            </a:pPr>
            <a:r>
              <a:rPr lang="fr-FR" b="1">
                <a:solidFill>
                  <a:srgbClr val="660066"/>
                </a:solidFill>
                <a:latin typeface="Tahoma" pitchFamily="34" charset="0"/>
              </a:rPr>
              <a:t>Insertion à 6 mois Bac pro Exploitation des Transports</a:t>
            </a:r>
          </a:p>
          <a:p>
            <a:pPr algn="ctr">
              <a:lnSpc>
                <a:spcPct val="50000"/>
              </a:lnSpc>
              <a:buFontTx/>
              <a:buNone/>
            </a:pPr>
            <a:r>
              <a:rPr lang="fr-FR">
                <a:solidFill>
                  <a:srgbClr val="4D4D4D"/>
                </a:solidFill>
                <a:latin typeface="Tahoma" pitchFamily="34" charset="0"/>
              </a:rPr>
              <a:t>Pour les établissements de l’éducation nationale</a:t>
            </a:r>
          </a:p>
        </p:txBody>
      </p:sp>
      <p:sp>
        <p:nvSpPr>
          <p:cNvPr id="390236" name="Text Box 92"/>
          <p:cNvSpPr txBox="1">
            <a:spLocks noChangeArrowheads="1"/>
          </p:cNvSpPr>
          <p:nvPr/>
        </p:nvSpPr>
        <p:spPr bwMode="auto">
          <a:xfrm>
            <a:off x="252413" y="5789613"/>
            <a:ext cx="3167062" cy="274637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fr-FR" sz="1200" u="sng" dirty="0">
                <a:solidFill>
                  <a:schemeClr val="tx1"/>
                </a:solidFill>
              </a:rPr>
              <a:t>Source</a:t>
            </a:r>
            <a:r>
              <a:rPr lang="fr-FR" sz="1200" dirty="0">
                <a:solidFill>
                  <a:schemeClr val="tx1"/>
                </a:solidFill>
              </a:rPr>
              <a:t> : Enquête insertion session 2009</a:t>
            </a:r>
          </a:p>
        </p:txBody>
      </p:sp>
      <p:grpSp>
        <p:nvGrpSpPr>
          <p:cNvPr id="390312" name="Group 168"/>
          <p:cNvGrpSpPr>
            <a:grpSpLocks/>
          </p:cNvGrpSpPr>
          <p:nvPr/>
        </p:nvGrpSpPr>
        <p:grpSpPr bwMode="auto">
          <a:xfrm>
            <a:off x="4430713" y="2925763"/>
            <a:ext cx="2478087" cy="2406650"/>
            <a:chOff x="2791" y="1843"/>
            <a:chExt cx="1561" cy="1516"/>
          </a:xfrm>
        </p:grpSpPr>
        <p:grpSp>
          <p:nvGrpSpPr>
            <p:cNvPr id="390303" name="Group 159"/>
            <p:cNvGrpSpPr>
              <a:grpSpLocks/>
            </p:cNvGrpSpPr>
            <p:nvPr/>
          </p:nvGrpSpPr>
          <p:grpSpPr bwMode="auto">
            <a:xfrm>
              <a:off x="2791" y="1843"/>
              <a:ext cx="1020" cy="1516"/>
              <a:chOff x="2666" y="2156"/>
              <a:chExt cx="876" cy="738"/>
            </a:xfrm>
          </p:grpSpPr>
          <p:sp>
            <p:nvSpPr>
              <p:cNvPr id="390268" name="Freeform 124"/>
              <p:cNvSpPr>
                <a:spLocks/>
              </p:cNvSpPr>
              <p:nvPr/>
            </p:nvSpPr>
            <p:spPr bwMode="auto">
              <a:xfrm>
                <a:off x="2675" y="2420"/>
                <a:ext cx="30" cy="47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0" y="228"/>
                  </a:cxn>
                  <a:cxn ang="0">
                    <a:pos x="30" y="474"/>
                  </a:cxn>
                  <a:cxn ang="0">
                    <a:pos x="0" y="246"/>
                  </a:cxn>
                  <a:cxn ang="0">
                    <a:pos x="0" y="0"/>
                  </a:cxn>
                </a:cxnLst>
                <a:rect l="0" t="0" r="r" b="b"/>
                <a:pathLst>
                  <a:path w="30" h="474">
                    <a:moveTo>
                      <a:pt x="0" y="0"/>
                    </a:moveTo>
                    <a:lnTo>
                      <a:pt x="30" y="228"/>
                    </a:lnTo>
                    <a:lnTo>
                      <a:pt x="30" y="474"/>
                    </a:lnTo>
                    <a:lnTo>
                      <a:pt x="0" y="24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D6680"/>
              </a:solidFill>
              <a:ln w="0">
                <a:solidFill>
                  <a:srgbClr val="99CC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90267" name="Freeform 123"/>
              <p:cNvSpPr>
                <a:spLocks/>
              </p:cNvSpPr>
              <p:nvPr/>
            </p:nvSpPr>
            <p:spPr bwMode="auto">
              <a:xfrm>
                <a:off x="2687" y="2384"/>
                <a:ext cx="846" cy="474"/>
              </a:xfrm>
              <a:custGeom>
                <a:avLst/>
                <a:gdLst/>
                <a:ahLst/>
                <a:cxnLst>
                  <a:cxn ang="0">
                    <a:pos x="846" y="6"/>
                  </a:cxn>
                  <a:cxn ang="0">
                    <a:pos x="840" y="18"/>
                  </a:cxn>
                  <a:cxn ang="0">
                    <a:pos x="834" y="30"/>
                  </a:cxn>
                  <a:cxn ang="0">
                    <a:pos x="828" y="42"/>
                  </a:cxn>
                  <a:cxn ang="0">
                    <a:pos x="816" y="60"/>
                  </a:cxn>
                  <a:cxn ang="0">
                    <a:pos x="804" y="66"/>
                  </a:cxn>
                  <a:cxn ang="0">
                    <a:pos x="786" y="78"/>
                  </a:cxn>
                  <a:cxn ang="0">
                    <a:pos x="768" y="90"/>
                  </a:cxn>
                  <a:cxn ang="0">
                    <a:pos x="744" y="108"/>
                  </a:cxn>
                  <a:cxn ang="0">
                    <a:pos x="720" y="114"/>
                  </a:cxn>
                  <a:cxn ang="0">
                    <a:pos x="696" y="126"/>
                  </a:cxn>
                  <a:cxn ang="0">
                    <a:pos x="666" y="138"/>
                  </a:cxn>
                  <a:cxn ang="0">
                    <a:pos x="630" y="150"/>
                  </a:cxn>
                  <a:cxn ang="0">
                    <a:pos x="600" y="156"/>
                  </a:cxn>
                  <a:cxn ang="0">
                    <a:pos x="564" y="168"/>
                  </a:cxn>
                  <a:cxn ang="0">
                    <a:pos x="522" y="174"/>
                  </a:cxn>
                  <a:cxn ang="0">
                    <a:pos x="486" y="180"/>
                  </a:cxn>
                  <a:cxn ang="0">
                    <a:pos x="444" y="192"/>
                  </a:cxn>
                  <a:cxn ang="0">
                    <a:pos x="408" y="198"/>
                  </a:cxn>
                  <a:cxn ang="0">
                    <a:pos x="354" y="204"/>
                  </a:cxn>
                  <a:cxn ang="0">
                    <a:pos x="312" y="210"/>
                  </a:cxn>
                  <a:cxn ang="0">
                    <a:pos x="270" y="210"/>
                  </a:cxn>
                  <a:cxn ang="0">
                    <a:pos x="228" y="216"/>
                  </a:cxn>
                  <a:cxn ang="0">
                    <a:pos x="168" y="222"/>
                  </a:cxn>
                  <a:cxn ang="0">
                    <a:pos x="126" y="222"/>
                  </a:cxn>
                  <a:cxn ang="0">
                    <a:pos x="78" y="222"/>
                  </a:cxn>
                  <a:cxn ang="0">
                    <a:pos x="30" y="228"/>
                  </a:cxn>
                  <a:cxn ang="0">
                    <a:pos x="0" y="474"/>
                  </a:cxn>
                  <a:cxn ang="0">
                    <a:pos x="48" y="474"/>
                  </a:cxn>
                  <a:cxn ang="0">
                    <a:pos x="108" y="468"/>
                  </a:cxn>
                  <a:cxn ang="0">
                    <a:pos x="156" y="468"/>
                  </a:cxn>
                  <a:cxn ang="0">
                    <a:pos x="198" y="462"/>
                  </a:cxn>
                  <a:cxn ang="0">
                    <a:pos x="240" y="462"/>
                  </a:cxn>
                  <a:cxn ang="0">
                    <a:pos x="300" y="456"/>
                  </a:cxn>
                  <a:cxn ang="0">
                    <a:pos x="342" y="450"/>
                  </a:cxn>
                  <a:cxn ang="0">
                    <a:pos x="384" y="444"/>
                  </a:cxn>
                  <a:cxn ang="0">
                    <a:pos x="420" y="438"/>
                  </a:cxn>
                  <a:cxn ang="0">
                    <a:pos x="474" y="432"/>
                  </a:cxn>
                  <a:cxn ang="0">
                    <a:pos x="510" y="426"/>
                  </a:cxn>
                  <a:cxn ang="0">
                    <a:pos x="546" y="414"/>
                  </a:cxn>
                  <a:cxn ang="0">
                    <a:pos x="576" y="408"/>
                  </a:cxn>
                  <a:cxn ang="0">
                    <a:pos x="618" y="396"/>
                  </a:cxn>
                  <a:cxn ang="0">
                    <a:pos x="648" y="390"/>
                  </a:cxn>
                  <a:cxn ang="0">
                    <a:pos x="678" y="378"/>
                  </a:cxn>
                  <a:cxn ang="0">
                    <a:pos x="702" y="366"/>
                  </a:cxn>
                  <a:cxn ang="0">
                    <a:pos x="738" y="354"/>
                  </a:cxn>
                  <a:cxn ang="0">
                    <a:pos x="756" y="342"/>
                  </a:cxn>
                  <a:cxn ang="0">
                    <a:pos x="774" y="336"/>
                  </a:cxn>
                  <a:cxn ang="0">
                    <a:pos x="792" y="324"/>
                  </a:cxn>
                  <a:cxn ang="0">
                    <a:pos x="810" y="306"/>
                  </a:cxn>
                  <a:cxn ang="0">
                    <a:pos x="822" y="294"/>
                  </a:cxn>
                  <a:cxn ang="0">
                    <a:pos x="834" y="282"/>
                  </a:cxn>
                  <a:cxn ang="0">
                    <a:pos x="840" y="270"/>
                  </a:cxn>
                  <a:cxn ang="0">
                    <a:pos x="846" y="258"/>
                  </a:cxn>
                  <a:cxn ang="0">
                    <a:pos x="846" y="246"/>
                  </a:cxn>
                </a:cxnLst>
                <a:rect l="0" t="0" r="r" b="b"/>
                <a:pathLst>
                  <a:path w="846" h="474">
                    <a:moveTo>
                      <a:pt x="846" y="0"/>
                    </a:moveTo>
                    <a:lnTo>
                      <a:pt x="846" y="6"/>
                    </a:lnTo>
                    <a:lnTo>
                      <a:pt x="846" y="12"/>
                    </a:lnTo>
                    <a:lnTo>
                      <a:pt x="840" y="18"/>
                    </a:lnTo>
                    <a:lnTo>
                      <a:pt x="840" y="24"/>
                    </a:lnTo>
                    <a:lnTo>
                      <a:pt x="834" y="30"/>
                    </a:lnTo>
                    <a:lnTo>
                      <a:pt x="834" y="36"/>
                    </a:lnTo>
                    <a:lnTo>
                      <a:pt x="828" y="42"/>
                    </a:lnTo>
                    <a:lnTo>
                      <a:pt x="822" y="48"/>
                    </a:lnTo>
                    <a:lnTo>
                      <a:pt x="816" y="60"/>
                    </a:lnTo>
                    <a:lnTo>
                      <a:pt x="810" y="60"/>
                    </a:lnTo>
                    <a:lnTo>
                      <a:pt x="804" y="66"/>
                    </a:lnTo>
                    <a:lnTo>
                      <a:pt x="792" y="78"/>
                    </a:lnTo>
                    <a:lnTo>
                      <a:pt x="786" y="78"/>
                    </a:lnTo>
                    <a:lnTo>
                      <a:pt x="774" y="90"/>
                    </a:lnTo>
                    <a:lnTo>
                      <a:pt x="768" y="90"/>
                    </a:lnTo>
                    <a:lnTo>
                      <a:pt x="756" y="96"/>
                    </a:lnTo>
                    <a:lnTo>
                      <a:pt x="744" y="108"/>
                    </a:lnTo>
                    <a:lnTo>
                      <a:pt x="738" y="108"/>
                    </a:lnTo>
                    <a:lnTo>
                      <a:pt x="720" y="114"/>
                    </a:lnTo>
                    <a:lnTo>
                      <a:pt x="702" y="120"/>
                    </a:lnTo>
                    <a:lnTo>
                      <a:pt x="696" y="126"/>
                    </a:lnTo>
                    <a:lnTo>
                      <a:pt x="678" y="132"/>
                    </a:lnTo>
                    <a:lnTo>
                      <a:pt x="666" y="138"/>
                    </a:lnTo>
                    <a:lnTo>
                      <a:pt x="648" y="144"/>
                    </a:lnTo>
                    <a:lnTo>
                      <a:pt x="630" y="150"/>
                    </a:lnTo>
                    <a:lnTo>
                      <a:pt x="618" y="150"/>
                    </a:lnTo>
                    <a:lnTo>
                      <a:pt x="600" y="156"/>
                    </a:lnTo>
                    <a:lnTo>
                      <a:pt x="576" y="162"/>
                    </a:lnTo>
                    <a:lnTo>
                      <a:pt x="564" y="168"/>
                    </a:lnTo>
                    <a:lnTo>
                      <a:pt x="546" y="168"/>
                    </a:lnTo>
                    <a:lnTo>
                      <a:pt x="522" y="174"/>
                    </a:lnTo>
                    <a:lnTo>
                      <a:pt x="510" y="180"/>
                    </a:lnTo>
                    <a:lnTo>
                      <a:pt x="486" y="180"/>
                    </a:lnTo>
                    <a:lnTo>
                      <a:pt x="474" y="186"/>
                    </a:lnTo>
                    <a:lnTo>
                      <a:pt x="444" y="192"/>
                    </a:lnTo>
                    <a:lnTo>
                      <a:pt x="420" y="192"/>
                    </a:lnTo>
                    <a:lnTo>
                      <a:pt x="408" y="198"/>
                    </a:lnTo>
                    <a:lnTo>
                      <a:pt x="384" y="198"/>
                    </a:lnTo>
                    <a:lnTo>
                      <a:pt x="354" y="204"/>
                    </a:lnTo>
                    <a:lnTo>
                      <a:pt x="342" y="204"/>
                    </a:lnTo>
                    <a:lnTo>
                      <a:pt x="312" y="210"/>
                    </a:lnTo>
                    <a:lnTo>
                      <a:pt x="300" y="210"/>
                    </a:lnTo>
                    <a:lnTo>
                      <a:pt x="270" y="210"/>
                    </a:lnTo>
                    <a:lnTo>
                      <a:pt x="240" y="216"/>
                    </a:lnTo>
                    <a:lnTo>
                      <a:pt x="228" y="216"/>
                    </a:lnTo>
                    <a:lnTo>
                      <a:pt x="198" y="216"/>
                    </a:lnTo>
                    <a:lnTo>
                      <a:pt x="168" y="222"/>
                    </a:lnTo>
                    <a:lnTo>
                      <a:pt x="156" y="222"/>
                    </a:lnTo>
                    <a:lnTo>
                      <a:pt x="126" y="222"/>
                    </a:lnTo>
                    <a:lnTo>
                      <a:pt x="108" y="222"/>
                    </a:lnTo>
                    <a:lnTo>
                      <a:pt x="78" y="222"/>
                    </a:lnTo>
                    <a:lnTo>
                      <a:pt x="48" y="228"/>
                    </a:lnTo>
                    <a:lnTo>
                      <a:pt x="30" y="228"/>
                    </a:lnTo>
                    <a:lnTo>
                      <a:pt x="0" y="228"/>
                    </a:lnTo>
                    <a:lnTo>
                      <a:pt x="0" y="474"/>
                    </a:lnTo>
                    <a:lnTo>
                      <a:pt x="30" y="474"/>
                    </a:lnTo>
                    <a:lnTo>
                      <a:pt x="48" y="474"/>
                    </a:lnTo>
                    <a:lnTo>
                      <a:pt x="78" y="468"/>
                    </a:lnTo>
                    <a:lnTo>
                      <a:pt x="108" y="468"/>
                    </a:lnTo>
                    <a:lnTo>
                      <a:pt x="126" y="468"/>
                    </a:lnTo>
                    <a:lnTo>
                      <a:pt x="156" y="468"/>
                    </a:lnTo>
                    <a:lnTo>
                      <a:pt x="168" y="468"/>
                    </a:lnTo>
                    <a:lnTo>
                      <a:pt x="198" y="462"/>
                    </a:lnTo>
                    <a:lnTo>
                      <a:pt x="228" y="462"/>
                    </a:lnTo>
                    <a:lnTo>
                      <a:pt x="240" y="462"/>
                    </a:lnTo>
                    <a:lnTo>
                      <a:pt x="270" y="456"/>
                    </a:lnTo>
                    <a:lnTo>
                      <a:pt x="300" y="456"/>
                    </a:lnTo>
                    <a:lnTo>
                      <a:pt x="312" y="456"/>
                    </a:lnTo>
                    <a:lnTo>
                      <a:pt x="342" y="450"/>
                    </a:lnTo>
                    <a:lnTo>
                      <a:pt x="354" y="450"/>
                    </a:lnTo>
                    <a:lnTo>
                      <a:pt x="384" y="444"/>
                    </a:lnTo>
                    <a:lnTo>
                      <a:pt x="408" y="444"/>
                    </a:lnTo>
                    <a:lnTo>
                      <a:pt x="420" y="438"/>
                    </a:lnTo>
                    <a:lnTo>
                      <a:pt x="444" y="438"/>
                    </a:lnTo>
                    <a:lnTo>
                      <a:pt x="474" y="432"/>
                    </a:lnTo>
                    <a:lnTo>
                      <a:pt x="486" y="426"/>
                    </a:lnTo>
                    <a:lnTo>
                      <a:pt x="510" y="426"/>
                    </a:lnTo>
                    <a:lnTo>
                      <a:pt x="522" y="420"/>
                    </a:lnTo>
                    <a:lnTo>
                      <a:pt x="546" y="414"/>
                    </a:lnTo>
                    <a:lnTo>
                      <a:pt x="564" y="414"/>
                    </a:lnTo>
                    <a:lnTo>
                      <a:pt x="576" y="408"/>
                    </a:lnTo>
                    <a:lnTo>
                      <a:pt x="600" y="402"/>
                    </a:lnTo>
                    <a:lnTo>
                      <a:pt x="618" y="396"/>
                    </a:lnTo>
                    <a:lnTo>
                      <a:pt x="630" y="396"/>
                    </a:lnTo>
                    <a:lnTo>
                      <a:pt x="648" y="390"/>
                    </a:lnTo>
                    <a:lnTo>
                      <a:pt x="666" y="384"/>
                    </a:lnTo>
                    <a:lnTo>
                      <a:pt x="678" y="378"/>
                    </a:lnTo>
                    <a:lnTo>
                      <a:pt x="696" y="372"/>
                    </a:lnTo>
                    <a:lnTo>
                      <a:pt x="702" y="366"/>
                    </a:lnTo>
                    <a:lnTo>
                      <a:pt x="720" y="360"/>
                    </a:lnTo>
                    <a:lnTo>
                      <a:pt x="738" y="354"/>
                    </a:lnTo>
                    <a:lnTo>
                      <a:pt x="744" y="354"/>
                    </a:lnTo>
                    <a:lnTo>
                      <a:pt x="756" y="342"/>
                    </a:lnTo>
                    <a:lnTo>
                      <a:pt x="768" y="336"/>
                    </a:lnTo>
                    <a:lnTo>
                      <a:pt x="774" y="336"/>
                    </a:lnTo>
                    <a:lnTo>
                      <a:pt x="786" y="324"/>
                    </a:lnTo>
                    <a:lnTo>
                      <a:pt x="792" y="324"/>
                    </a:lnTo>
                    <a:lnTo>
                      <a:pt x="804" y="312"/>
                    </a:lnTo>
                    <a:lnTo>
                      <a:pt x="810" y="306"/>
                    </a:lnTo>
                    <a:lnTo>
                      <a:pt x="816" y="306"/>
                    </a:lnTo>
                    <a:lnTo>
                      <a:pt x="822" y="294"/>
                    </a:lnTo>
                    <a:lnTo>
                      <a:pt x="828" y="288"/>
                    </a:lnTo>
                    <a:lnTo>
                      <a:pt x="834" y="282"/>
                    </a:lnTo>
                    <a:lnTo>
                      <a:pt x="834" y="276"/>
                    </a:lnTo>
                    <a:lnTo>
                      <a:pt x="840" y="270"/>
                    </a:lnTo>
                    <a:lnTo>
                      <a:pt x="840" y="264"/>
                    </a:lnTo>
                    <a:lnTo>
                      <a:pt x="846" y="258"/>
                    </a:lnTo>
                    <a:lnTo>
                      <a:pt x="846" y="252"/>
                    </a:lnTo>
                    <a:lnTo>
                      <a:pt x="846" y="246"/>
                    </a:lnTo>
                    <a:lnTo>
                      <a:pt x="846" y="0"/>
                    </a:lnTo>
                    <a:close/>
                  </a:path>
                </a:pathLst>
              </a:custGeom>
              <a:solidFill>
                <a:srgbClr val="4D6680"/>
              </a:solidFill>
              <a:ln w="0">
                <a:solidFill>
                  <a:srgbClr val="99CC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90269" name="Freeform 125"/>
              <p:cNvSpPr>
                <a:spLocks/>
              </p:cNvSpPr>
              <p:nvPr/>
            </p:nvSpPr>
            <p:spPr bwMode="auto">
              <a:xfrm>
                <a:off x="2666" y="2156"/>
                <a:ext cx="876" cy="456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78" y="0"/>
                  </a:cxn>
                  <a:cxn ang="0">
                    <a:pos x="120" y="0"/>
                  </a:cxn>
                  <a:cxn ang="0">
                    <a:pos x="186" y="6"/>
                  </a:cxn>
                  <a:cxn ang="0">
                    <a:pos x="228" y="6"/>
                  </a:cxn>
                  <a:cxn ang="0">
                    <a:pos x="270" y="12"/>
                  </a:cxn>
                  <a:cxn ang="0">
                    <a:pos x="312" y="12"/>
                  </a:cxn>
                  <a:cxn ang="0">
                    <a:pos x="372" y="18"/>
                  </a:cxn>
                  <a:cxn ang="0">
                    <a:pos x="414" y="24"/>
                  </a:cxn>
                  <a:cxn ang="0">
                    <a:pos x="450" y="30"/>
                  </a:cxn>
                  <a:cxn ang="0">
                    <a:pos x="504" y="42"/>
                  </a:cxn>
                  <a:cxn ang="0">
                    <a:pos x="540" y="48"/>
                  </a:cxn>
                  <a:cxn ang="0">
                    <a:pos x="576" y="54"/>
                  </a:cxn>
                  <a:cxn ang="0">
                    <a:pos x="618" y="66"/>
                  </a:cxn>
                  <a:cxn ang="0">
                    <a:pos x="648" y="72"/>
                  </a:cxn>
                  <a:cxn ang="0">
                    <a:pos x="678" y="84"/>
                  </a:cxn>
                  <a:cxn ang="0">
                    <a:pos x="708" y="90"/>
                  </a:cxn>
                  <a:cxn ang="0">
                    <a:pos x="744" y="108"/>
                  </a:cxn>
                  <a:cxn ang="0">
                    <a:pos x="768" y="114"/>
                  </a:cxn>
                  <a:cxn ang="0">
                    <a:pos x="786" y="126"/>
                  </a:cxn>
                  <a:cxn ang="0">
                    <a:pos x="810" y="144"/>
                  </a:cxn>
                  <a:cxn ang="0">
                    <a:pos x="828" y="150"/>
                  </a:cxn>
                  <a:cxn ang="0">
                    <a:pos x="840" y="162"/>
                  </a:cxn>
                  <a:cxn ang="0">
                    <a:pos x="852" y="174"/>
                  </a:cxn>
                  <a:cxn ang="0">
                    <a:pos x="864" y="192"/>
                  </a:cxn>
                  <a:cxn ang="0">
                    <a:pos x="870" y="204"/>
                  </a:cxn>
                  <a:cxn ang="0">
                    <a:pos x="876" y="216"/>
                  </a:cxn>
                  <a:cxn ang="0">
                    <a:pos x="876" y="228"/>
                  </a:cxn>
                  <a:cxn ang="0">
                    <a:pos x="870" y="240"/>
                  </a:cxn>
                  <a:cxn ang="0">
                    <a:pos x="870" y="252"/>
                  </a:cxn>
                  <a:cxn ang="0">
                    <a:pos x="858" y="270"/>
                  </a:cxn>
                  <a:cxn ang="0">
                    <a:pos x="846" y="282"/>
                  </a:cxn>
                  <a:cxn ang="0">
                    <a:pos x="834" y="294"/>
                  </a:cxn>
                  <a:cxn ang="0">
                    <a:pos x="822" y="306"/>
                  </a:cxn>
                  <a:cxn ang="0">
                    <a:pos x="798" y="318"/>
                  </a:cxn>
                  <a:cxn ang="0">
                    <a:pos x="780" y="330"/>
                  </a:cxn>
                  <a:cxn ang="0">
                    <a:pos x="756" y="342"/>
                  </a:cxn>
                  <a:cxn ang="0">
                    <a:pos x="726" y="354"/>
                  </a:cxn>
                  <a:cxn ang="0">
                    <a:pos x="696" y="366"/>
                  </a:cxn>
                  <a:cxn ang="0">
                    <a:pos x="672" y="372"/>
                  </a:cxn>
                  <a:cxn ang="0">
                    <a:pos x="630" y="384"/>
                  </a:cxn>
                  <a:cxn ang="0">
                    <a:pos x="594" y="396"/>
                  </a:cxn>
                  <a:cxn ang="0">
                    <a:pos x="564" y="402"/>
                  </a:cxn>
                  <a:cxn ang="0">
                    <a:pos x="528" y="408"/>
                  </a:cxn>
                  <a:cxn ang="0">
                    <a:pos x="474" y="420"/>
                  </a:cxn>
                  <a:cxn ang="0">
                    <a:pos x="438" y="426"/>
                  </a:cxn>
                  <a:cxn ang="0">
                    <a:pos x="396" y="432"/>
                  </a:cxn>
                  <a:cxn ang="0">
                    <a:pos x="342" y="438"/>
                  </a:cxn>
                  <a:cxn ang="0">
                    <a:pos x="300" y="438"/>
                  </a:cxn>
                  <a:cxn ang="0">
                    <a:pos x="258" y="444"/>
                  </a:cxn>
                  <a:cxn ang="0">
                    <a:pos x="210" y="450"/>
                  </a:cxn>
                  <a:cxn ang="0">
                    <a:pos x="156" y="450"/>
                  </a:cxn>
                  <a:cxn ang="0">
                    <a:pos x="108" y="450"/>
                  </a:cxn>
                  <a:cxn ang="0">
                    <a:pos x="60" y="456"/>
                  </a:cxn>
                  <a:cxn ang="0">
                    <a:pos x="0" y="228"/>
                  </a:cxn>
                </a:cxnLst>
                <a:rect l="0" t="0" r="r" b="b"/>
                <a:pathLst>
                  <a:path w="876" h="456">
                    <a:moveTo>
                      <a:pt x="0" y="0"/>
                    </a:moveTo>
                    <a:lnTo>
                      <a:pt x="30" y="0"/>
                    </a:lnTo>
                    <a:lnTo>
                      <a:pt x="48" y="0"/>
                    </a:lnTo>
                    <a:lnTo>
                      <a:pt x="78" y="0"/>
                    </a:lnTo>
                    <a:lnTo>
                      <a:pt x="108" y="0"/>
                    </a:lnTo>
                    <a:lnTo>
                      <a:pt x="120" y="0"/>
                    </a:lnTo>
                    <a:lnTo>
                      <a:pt x="156" y="0"/>
                    </a:lnTo>
                    <a:lnTo>
                      <a:pt x="186" y="6"/>
                    </a:lnTo>
                    <a:lnTo>
                      <a:pt x="198" y="6"/>
                    </a:lnTo>
                    <a:lnTo>
                      <a:pt x="228" y="6"/>
                    </a:lnTo>
                    <a:lnTo>
                      <a:pt x="240" y="6"/>
                    </a:lnTo>
                    <a:lnTo>
                      <a:pt x="270" y="12"/>
                    </a:lnTo>
                    <a:lnTo>
                      <a:pt x="300" y="12"/>
                    </a:lnTo>
                    <a:lnTo>
                      <a:pt x="312" y="12"/>
                    </a:lnTo>
                    <a:lnTo>
                      <a:pt x="342" y="18"/>
                    </a:lnTo>
                    <a:lnTo>
                      <a:pt x="372" y="18"/>
                    </a:lnTo>
                    <a:lnTo>
                      <a:pt x="384" y="24"/>
                    </a:lnTo>
                    <a:lnTo>
                      <a:pt x="414" y="24"/>
                    </a:lnTo>
                    <a:lnTo>
                      <a:pt x="438" y="30"/>
                    </a:lnTo>
                    <a:lnTo>
                      <a:pt x="450" y="30"/>
                    </a:lnTo>
                    <a:lnTo>
                      <a:pt x="474" y="36"/>
                    </a:lnTo>
                    <a:lnTo>
                      <a:pt x="504" y="42"/>
                    </a:lnTo>
                    <a:lnTo>
                      <a:pt x="516" y="42"/>
                    </a:lnTo>
                    <a:lnTo>
                      <a:pt x="540" y="48"/>
                    </a:lnTo>
                    <a:lnTo>
                      <a:pt x="564" y="54"/>
                    </a:lnTo>
                    <a:lnTo>
                      <a:pt x="576" y="54"/>
                    </a:lnTo>
                    <a:lnTo>
                      <a:pt x="594" y="60"/>
                    </a:lnTo>
                    <a:lnTo>
                      <a:pt x="618" y="66"/>
                    </a:lnTo>
                    <a:lnTo>
                      <a:pt x="630" y="66"/>
                    </a:lnTo>
                    <a:lnTo>
                      <a:pt x="648" y="72"/>
                    </a:lnTo>
                    <a:lnTo>
                      <a:pt x="660" y="78"/>
                    </a:lnTo>
                    <a:lnTo>
                      <a:pt x="678" y="84"/>
                    </a:lnTo>
                    <a:lnTo>
                      <a:pt x="696" y="90"/>
                    </a:lnTo>
                    <a:lnTo>
                      <a:pt x="708" y="90"/>
                    </a:lnTo>
                    <a:lnTo>
                      <a:pt x="726" y="102"/>
                    </a:lnTo>
                    <a:lnTo>
                      <a:pt x="744" y="108"/>
                    </a:lnTo>
                    <a:lnTo>
                      <a:pt x="750" y="108"/>
                    </a:lnTo>
                    <a:lnTo>
                      <a:pt x="768" y="114"/>
                    </a:lnTo>
                    <a:lnTo>
                      <a:pt x="780" y="120"/>
                    </a:lnTo>
                    <a:lnTo>
                      <a:pt x="786" y="126"/>
                    </a:lnTo>
                    <a:lnTo>
                      <a:pt x="798" y="132"/>
                    </a:lnTo>
                    <a:lnTo>
                      <a:pt x="810" y="144"/>
                    </a:lnTo>
                    <a:lnTo>
                      <a:pt x="816" y="144"/>
                    </a:lnTo>
                    <a:lnTo>
                      <a:pt x="828" y="150"/>
                    </a:lnTo>
                    <a:lnTo>
                      <a:pt x="834" y="162"/>
                    </a:lnTo>
                    <a:lnTo>
                      <a:pt x="840" y="162"/>
                    </a:lnTo>
                    <a:lnTo>
                      <a:pt x="846" y="174"/>
                    </a:lnTo>
                    <a:lnTo>
                      <a:pt x="852" y="174"/>
                    </a:lnTo>
                    <a:lnTo>
                      <a:pt x="858" y="180"/>
                    </a:lnTo>
                    <a:lnTo>
                      <a:pt x="864" y="192"/>
                    </a:lnTo>
                    <a:lnTo>
                      <a:pt x="864" y="192"/>
                    </a:lnTo>
                    <a:lnTo>
                      <a:pt x="870" y="204"/>
                    </a:lnTo>
                    <a:lnTo>
                      <a:pt x="870" y="210"/>
                    </a:lnTo>
                    <a:lnTo>
                      <a:pt x="876" y="216"/>
                    </a:lnTo>
                    <a:lnTo>
                      <a:pt x="876" y="222"/>
                    </a:lnTo>
                    <a:lnTo>
                      <a:pt x="876" y="228"/>
                    </a:lnTo>
                    <a:lnTo>
                      <a:pt x="876" y="234"/>
                    </a:lnTo>
                    <a:lnTo>
                      <a:pt x="870" y="240"/>
                    </a:lnTo>
                    <a:lnTo>
                      <a:pt x="870" y="252"/>
                    </a:lnTo>
                    <a:lnTo>
                      <a:pt x="870" y="252"/>
                    </a:lnTo>
                    <a:lnTo>
                      <a:pt x="864" y="264"/>
                    </a:lnTo>
                    <a:lnTo>
                      <a:pt x="858" y="270"/>
                    </a:lnTo>
                    <a:lnTo>
                      <a:pt x="858" y="276"/>
                    </a:lnTo>
                    <a:lnTo>
                      <a:pt x="846" y="282"/>
                    </a:lnTo>
                    <a:lnTo>
                      <a:pt x="846" y="288"/>
                    </a:lnTo>
                    <a:lnTo>
                      <a:pt x="834" y="294"/>
                    </a:lnTo>
                    <a:lnTo>
                      <a:pt x="828" y="300"/>
                    </a:lnTo>
                    <a:lnTo>
                      <a:pt x="822" y="306"/>
                    </a:lnTo>
                    <a:lnTo>
                      <a:pt x="810" y="312"/>
                    </a:lnTo>
                    <a:lnTo>
                      <a:pt x="798" y="318"/>
                    </a:lnTo>
                    <a:lnTo>
                      <a:pt x="792" y="324"/>
                    </a:lnTo>
                    <a:lnTo>
                      <a:pt x="780" y="330"/>
                    </a:lnTo>
                    <a:lnTo>
                      <a:pt x="768" y="336"/>
                    </a:lnTo>
                    <a:lnTo>
                      <a:pt x="756" y="342"/>
                    </a:lnTo>
                    <a:lnTo>
                      <a:pt x="744" y="348"/>
                    </a:lnTo>
                    <a:lnTo>
                      <a:pt x="726" y="354"/>
                    </a:lnTo>
                    <a:lnTo>
                      <a:pt x="714" y="360"/>
                    </a:lnTo>
                    <a:lnTo>
                      <a:pt x="696" y="366"/>
                    </a:lnTo>
                    <a:lnTo>
                      <a:pt x="678" y="372"/>
                    </a:lnTo>
                    <a:lnTo>
                      <a:pt x="672" y="372"/>
                    </a:lnTo>
                    <a:lnTo>
                      <a:pt x="648" y="378"/>
                    </a:lnTo>
                    <a:lnTo>
                      <a:pt x="630" y="384"/>
                    </a:lnTo>
                    <a:lnTo>
                      <a:pt x="618" y="390"/>
                    </a:lnTo>
                    <a:lnTo>
                      <a:pt x="594" y="396"/>
                    </a:lnTo>
                    <a:lnTo>
                      <a:pt x="588" y="396"/>
                    </a:lnTo>
                    <a:lnTo>
                      <a:pt x="564" y="402"/>
                    </a:lnTo>
                    <a:lnTo>
                      <a:pt x="540" y="408"/>
                    </a:lnTo>
                    <a:lnTo>
                      <a:pt x="528" y="408"/>
                    </a:lnTo>
                    <a:lnTo>
                      <a:pt x="504" y="414"/>
                    </a:lnTo>
                    <a:lnTo>
                      <a:pt x="474" y="420"/>
                    </a:lnTo>
                    <a:lnTo>
                      <a:pt x="462" y="420"/>
                    </a:lnTo>
                    <a:lnTo>
                      <a:pt x="438" y="426"/>
                    </a:lnTo>
                    <a:lnTo>
                      <a:pt x="414" y="426"/>
                    </a:lnTo>
                    <a:lnTo>
                      <a:pt x="396" y="432"/>
                    </a:lnTo>
                    <a:lnTo>
                      <a:pt x="372" y="432"/>
                    </a:lnTo>
                    <a:lnTo>
                      <a:pt x="342" y="438"/>
                    </a:lnTo>
                    <a:lnTo>
                      <a:pt x="330" y="438"/>
                    </a:lnTo>
                    <a:lnTo>
                      <a:pt x="300" y="438"/>
                    </a:lnTo>
                    <a:lnTo>
                      <a:pt x="270" y="444"/>
                    </a:lnTo>
                    <a:lnTo>
                      <a:pt x="258" y="444"/>
                    </a:lnTo>
                    <a:lnTo>
                      <a:pt x="228" y="444"/>
                    </a:lnTo>
                    <a:lnTo>
                      <a:pt x="210" y="450"/>
                    </a:lnTo>
                    <a:lnTo>
                      <a:pt x="186" y="450"/>
                    </a:lnTo>
                    <a:lnTo>
                      <a:pt x="156" y="450"/>
                    </a:lnTo>
                    <a:lnTo>
                      <a:pt x="138" y="450"/>
                    </a:lnTo>
                    <a:lnTo>
                      <a:pt x="108" y="450"/>
                    </a:lnTo>
                    <a:lnTo>
                      <a:pt x="78" y="456"/>
                    </a:lnTo>
                    <a:lnTo>
                      <a:pt x="60" y="456"/>
                    </a:lnTo>
                    <a:lnTo>
                      <a:pt x="30" y="456"/>
                    </a:lnTo>
                    <a:lnTo>
                      <a:pt x="0" y="22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CCFF"/>
              </a:solidFill>
              <a:ln w="0">
                <a:solidFill>
                  <a:srgbClr val="99CC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390300" name="Text Box 156"/>
            <p:cNvSpPr txBox="1">
              <a:spLocks noChangeArrowheads="1"/>
            </p:cNvSpPr>
            <p:nvPr/>
          </p:nvSpPr>
          <p:spPr bwMode="auto">
            <a:xfrm>
              <a:off x="3821" y="2362"/>
              <a:ext cx="53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buFontTx/>
                <a:buNone/>
              </a:pPr>
              <a:r>
                <a:rPr lang="fr-FR" sz="1600" b="1">
                  <a:solidFill>
                    <a:schemeClr val="tx1"/>
                  </a:solidFill>
                </a:rPr>
                <a:t>50%</a:t>
              </a:r>
            </a:p>
          </p:txBody>
        </p:sp>
      </p:grpSp>
      <p:grpSp>
        <p:nvGrpSpPr>
          <p:cNvPr id="390316" name="Group 172"/>
          <p:cNvGrpSpPr>
            <a:grpSpLocks/>
          </p:cNvGrpSpPr>
          <p:nvPr/>
        </p:nvGrpSpPr>
        <p:grpSpPr bwMode="auto">
          <a:xfrm>
            <a:off x="3803650" y="4227513"/>
            <a:ext cx="741363" cy="1562100"/>
            <a:chOff x="2396" y="2663"/>
            <a:chExt cx="467" cy="984"/>
          </a:xfrm>
        </p:grpSpPr>
        <p:grpSp>
          <p:nvGrpSpPr>
            <p:cNvPr id="390292" name="Group 148"/>
            <p:cNvGrpSpPr>
              <a:grpSpLocks/>
            </p:cNvGrpSpPr>
            <p:nvPr/>
          </p:nvGrpSpPr>
          <p:grpSpPr bwMode="auto">
            <a:xfrm>
              <a:off x="2494" y="2663"/>
              <a:ext cx="70" cy="693"/>
              <a:chOff x="2969" y="1889"/>
              <a:chExt cx="60" cy="474"/>
            </a:xfrm>
          </p:grpSpPr>
          <p:sp>
            <p:nvSpPr>
              <p:cNvPr id="390273" name="Freeform 129"/>
              <p:cNvSpPr>
                <a:spLocks/>
              </p:cNvSpPr>
              <p:nvPr/>
            </p:nvSpPr>
            <p:spPr bwMode="auto">
              <a:xfrm>
                <a:off x="2969" y="2117"/>
                <a:ext cx="60" cy="246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48" y="0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246"/>
                  </a:cxn>
                  <a:cxn ang="0">
                    <a:pos x="18" y="246"/>
                  </a:cxn>
                  <a:cxn ang="0">
                    <a:pos x="48" y="246"/>
                  </a:cxn>
                  <a:cxn ang="0">
                    <a:pos x="60" y="246"/>
                  </a:cxn>
                  <a:cxn ang="0">
                    <a:pos x="60" y="0"/>
                  </a:cxn>
                </a:cxnLst>
                <a:rect l="0" t="0" r="r" b="b"/>
                <a:pathLst>
                  <a:path w="60" h="246">
                    <a:moveTo>
                      <a:pt x="60" y="0"/>
                    </a:moveTo>
                    <a:lnTo>
                      <a:pt x="48" y="0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46"/>
                    </a:lnTo>
                    <a:lnTo>
                      <a:pt x="18" y="246"/>
                    </a:lnTo>
                    <a:lnTo>
                      <a:pt x="48" y="246"/>
                    </a:lnTo>
                    <a:lnTo>
                      <a:pt x="60" y="246"/>
                    </a:lnTo>
                    <a:lnTo>
                      <a:pt x="60" y="0"/>
                    </a:lnTo>
                    <a:close/>
                  </a:path>
                </a:pathLst>
              </a:custGeom>
              <a:solidFill>
                <a:srgbClr val="001A33"/>
              </a:solidFill>
              <a:ln w="9525">
                <a:solidFill>
                  <a:srgbClr val="0033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90274" name="Freeform 130"/>
              <p:cNvSpPr>
                <a:spLocks/>
              </p:cNvSpPr>
              <p:nvPr/>
            </p:nvSpPr>
            <p:spPr bwMode="auto">
              <a:xfrm>
                <a:off x="2969" y="1889"/>
                <a:ext cx="60" cy="228"/>
              </a:xfrm>
              <a:custGeom>
                <a:avLst/>
                <a:gdLst/>
                <a:ahLst/>
                <a:cxnLst>
                  <a:cxn ang="0">
                    <a:pos x="60" y="228"/>
                  </a:cxn>
                  <a:cxn ang="0">
                    <a:pos x="48" y="228"/>
                  </a:cxn>
                  <a:cxn ang="0">
                    <a:pos x="18" y="228"/>
                  </a:cxn>
                  <a:cxn ang="0">
                    <a:pos x="0" y="228"/>
                  </a:cxn>
                  <a:cxn ang="0">
                    <a:pos x="30" y="0"/>
                  </a:cxn>
                  <a:cxn ang="0">
                    <a:pos x="60" y="228"/>
                  </a:cxn>
                </a:cxnLst>
                <a:rect l="0" t="0" r="r" b="b"/>
                <a:pathLst>
                  <a:path w="60" h="228">
                    <a:moveTo>
                      <a:pt x="60" y="228"/>
                    </a:moveTo>
                    <a:lnTo>
                      <a:pt x="48" y="228"/>
                    </a:lnTo>
                    <a:lnTo>
                      <a:pt x="18" y="228"/>
                    </a:lnTo>
                    <a:lnTo>
                      <a:pt x="0" y="228"/>
                    </a:lnTo>
                    <a:lnTo>
                      <a:pt x="30" y="0"/>
                    </a:lnTo>
                    <a:lnTo>
                      <a:pt x="60" y="228"/>
                    </a:lnTo>
                    <a:close/>
                  </a:path>
                </a:pathLst>
              </a:custGeom>
              <a:solidFill>
                <a:srgbClr val="003366"/>
              </a:solidFill>
              <a:ln w="9525">
                <a:solidFill>
                  <a:srgbClr val="0033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390305" name="Text Box 161"/>
            <p:cNvSpPr txBox="1">
              <a:spLocks noChangeArrowheads="1"/>
            </p:cNvSpPr>
            <p:nvPr/>
          </p:nvSpPr>
          <p:spPr bwMode="auto">
            <a:xfrm>
              <a:off x="2396" y="3435"/>
              <a:ext cx="46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buFontTx/>
                <a:buNone/>
              </a:pPr>
              <a:r>
                <a:rPr lang="fr-FR" sz="1600" b="1">
                  <a:solidFill>
                    <a:schemeClr val="tx1"/>
                  </a:solidFill>
                </a:rPr>
                <a:t>1%</a:t>
              </a:r>
            </a:p>
          </p:txBody>
        </p:sp>
      </p:grpSp>
      <p:grpSp>
        <p:nvGrpSpPr>
          <p:cNvPr id="390315" name="Group 171"/>
          <p:cNvGrpSpPr>
            <a:grpSpLocks/>
          </p:cNvGrpSpPr>
          <p:nvPr/>
        </p:nvGrpSpPr>
        <p:grpSpPr bwMode="auto">
          <a:xfrm>
            <a:off x="1111250" y="3971925"/>
            <a:ext cx="2532063" cy="1357313"/>
            <a:chOff x="700" y="2502"/>
            <a:chExt cx="1595" cy="855"/>
          </a:xfrm>
        </p:grpSpPr>
        <p:grpSp>
          <p:nvGrpSpPr>
            <p:cNvPr id="390301" name="Group 157"/>
            <p:cNvGrpSpPr>
              <a:grpSpLocks/>
            </p:cNvGrpSpPr>
            <p:nvPr/>
          </p:nvGrpSpPr>
          <p:grpSpPr bwMode="auto">
            <a:xfrm>
              <a:off x="1282" y="2502"/>
              <a:ext cx="1013" cy="855"/>
              <a:chOff x="1072" y="2476"/>
              <a:chExt cx="870" cy="585"/>
            </a:xfrm>
          </p:grpSpPr>
          <p:sp>
            <p:nvSpPr>
              <p:cNvPr id="390271" name="Freeform 127"/>
              <p:cNvSpPr>
                <a:spLocks/>
              </p:cNvSpPr>
              <p:nvPr/>
            </p:nvSpPr>
            <p:spPr bwMode="auto">
              <a:xfrm>
                <a:off x="1911" y="2587"/>
                <a:ext cx="30" cy="474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0" y="228"/>
                  </a:cxn>
                  <a:cxn ang="0">
                    <a:pos x="0" y="474"/>
                  </a:cxn>
                  <a:cxn ang="0">
                    <a:pos x="30" y="246"/>
                  </a:cxn>
                  <a:cxn ang="0">
                    <a:pos x="30" y="0"/>
                  </a:cxn>
                </a:cxnLst>
                <a:rect l="0" t="0" r="r" b="b"/>
                <a:pathLst>
                  <a:path w="30" h="474">
                    <a:moveTo>
                      <a:pt x="30" y="0"/>
                    </a:moveTo>
                    <a:lnTo>
                      <a:pt x="0" y="228"/>
                    </a:lnTo>
                    <a:lnTo>
                      <a:pt x="0" y="474"/>
                    </a:lnTo>
                    <a:lnTo>
                      <a:pt x="30" y="246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4D6600"/>
              </a:solidFill>
              <a:ln w="9525">
                <a:solidFill>
                  <a:srgbClr val="99CC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390293" name="Group 149"/>
              <p:cNvGrpSpPr>
                <a:grpSpLocks/>
              </p:cNvGrpSpPr>
              <p:nvPr/>
            </p:nvGrpSpPr>
            <p:grpSpPr bwMode="auto">
              <a:xfrm>
                <a:off x="1072" y="2476"/>
                <a:ext cx="870" cy="558"/>
                <a:chOff x="1949" y="1781"/>
                <a:chExt cx="870" cy="558"/>
              </a:xfrm>
            </p:grpSpPr>
            <p:sp>
              <p:nvSpPr>
                <p:cNvPr id="390270" name="Freeform 126"/>
                <p:cNvSpPr>
                  <a:spLocks/>
                </p:cNvSpPr>
                <p:nvPr/>
              </p:nvSpPr>
              <p:spPr bwMode="auto">
                <a:xfrm>
                  <a:off x="1949" y="1865"/>
                  <a:ext cx="840" cy="474"/>
                </a:xfrm>
                <a:custGeom>
                  <a:avLst/>
                  <a:gdLst/>
                  <a:ahLst/>
                  <a:cxnLst>
                    <a:cxn ang="0">
                      <a:pos x="810" y="228"/>
                    </a:cxn>
                    <a:cxn ang="0">
                      <a:pos x="768" y="222"/>
                    </a:cxn>
                    <a:cxn ang="0">
                      <a:pos x="720" y="222"/>
                    </a:cxn>
                    <a:cxn ang="0">
                      <a:pos x="678" y="222"/>
                    </a:cxn>
                    <a:cxn ang="0">
                      <a:pos x="618" y="216"/>
                    </a:cxn>
                    <a:cxn ang="0">
                      <a:pos x="570" y="210"/>
                    </a:cxn>
                    <a:cxn ang="0">
                      <a:pos x="528" y="210"/>
                    </a:cxn>
                    <a:cxn ang="0">
                      <a:pos x="486" y="204"/>
                    </a:cxn>
                    <a:cxn ang="0">
                      <a:pos x="432" y="198"/>
                    </a:cxn>
                    <a:cxn ang="0">
                      <a:pos x="396" y="192"/>
                    </a:cxn>
                    <a:cxn ang="0">
                      <a:pos x="360" y="180"/>
                    </a:cxn>
                    <a:cxn ang="0">
                      <a:pos x="324" y="174"/>
                    </a:cxn>
                    <a:cxn ang="0">
                      <a:pos x="276" y="168"/>
                    </a:cxn>
                    <a:cxn ang="0">
                      <a:pos x="246" y="156"/>
                    </a:cxn>
                    <a:cxn ang="0">
                      <a:pos x="210" y="150"/>
                    </a:cxn>
                    <a:cxn ang="0">
                      <a:pos x="174" y="138"/>
                    </a:cxn>
                    <a:cxn ang="0">
                      <a:pos x="150" y="126"/>
                    </a:cxn>
                    <a:cxn ang="0">
                      <a:pos x="126" y="114"/>
                    </a:cxn>
                    <a:cxn ang="0">
                      <a:pos x="102" y="108"/>
                    </a:cxn>
                    <a:cxn ang="0">
                      <a:pos x="72" y="90"/>
                    </a:cxn>
                    <a:cxn ang="0">
                      <a:pos x="54" y="78"/>
                    </a:cxn>
                    <a:cxn ang="0">
                      <a:pos x="42" y="66"/>
                    </a:cxn>
                    <a:cxn ang="0">
                      <a:pos x="30" y="60"/>
                    </a:cxn>
                    <a:cxn ang="0">
                      <a:pos x="12" y="42"/>
                    </a:cxn>
                    <a:cxn ang="0">
                      <a:pos x="6" y="30"/>
                    </a:cxn>
                    <a:cxn ang="0">
                      <a:pos x="0" y="18"/>
                    </a:cxn>
                    <a:cxn ang="0">
                      <a:pos x="0" y="6"/>
                    </a:cxn>
                    <a:cxn ang="0">
                      <a:pos x="0" y="246"/>
                    </a:cxn>
                    <a:cxn ang="0">
                      <a:pos x="0" y="258"/>
                    </a:cxn>
                    <a:cxn ang="0">
                      <a:pos x="6" y="270"/>
                    </a:cxn>
                    <a:cxn ang="0">
                      <a:pos x="12" y="282"/>
                    </a:cxn>
                    <a:cxn ang="0">
                      <a:pos x="18" y="294"/>
                    </a:cxn>
                    <a:cxn ang="0">
                      <a:pos x="30" y="306"/>
                    </a:cxn>
                    <a:cxn ang="0">
                      <a:pos x="54" y="324"/>
                    </a:cxn>
                    <a:cxn ang="0">
                      <a:pos x="66" y="336"/>
                    </a:cxn>
                    <a:cxn ang="0">
                      <a:pos x="84" y="342"/>
                    </a:cxn>
                    <a:cxn ang="0">
                      <a:pos x="108" y="354"/>
                    </a:cxn>
                    <a:cxn ang="0">
                      <a:pos x="138" y="366"/>
                    </a:cxn>
                    <a:cxn ang="0">
                      <a:pos x="168" y="378"/>
                    </a:cxn>
                    <a:cxn ang="0">
                      <a:pos x="192" y="390"/>
                    </a:cxn>
                    <a:cxn ang="0">
                      <a:pos x="222" y="396"/>
                    </a:cxn>
                    <a:cxn ang="0">
                      <a:pos x="264" y="408"/>
                    </a:cxn>
                    <a:cxn ang="0">
                      <a:pos x="300" y="414"/>
                    </a:cxn>
                    <a:cxn ang="0">
                      <a:pos x="336" y="426"/>
                    </a:cxn>
                    <a:cxn ang="0">
                      <a:pos x="372" y="432"/>
                    </a:cxn>
                    <a:cxn ang="0">
                      <a:pos x="420" y="438"/>
                    </a:cxn>
                    <a:cxn ang="0">
                      <a:pos x="462" y="444"/>
                    </a:cxn>
                    <a:cxn ang="0">
                      <a:pos x="504" y="450"/>
                    </a:cxn>
                    <a:cxn ang="0">
                      <a:pos x="546" y="456"/>
                    </a:cxn>
                    <a:cxn ang="0">
                      <a:pos x="600" y="462"/>
                    </a:cxn>
                    <a:cxn ang="0">
                      <a:pos x="648" y="462"/>
                    </a:cxn>
                    <a:cxn ang="0">
                      <a:pos x="690" y="468"/>
                    </a:cxn>
                    <a:cxn ang="0">
                      <a:pos x="732" y="468"/>
                    </a:cxn>
                    <a:cxn ang="0">
                      <a:pos x="798" y="474"/>
                    </a:cxn>
                    <a:cxn ang="0">
                      <a:pos x="840" y="474"/>
                    </a:cxn>
                  </a:cxnLst>
                  <a:rect l="0" t="0" r="r" b="b"/>
                  <a:pathLst>
                    <a:path w="840" h="474">
                      <a:moveTo>
                        <a:pt x="840" y="228"/>
                      </a:moveTo>
                      <a:lnTo>
                        <a:pt x="810" y="228"/>
                      </a:lnTo>
                      <a:lnTo>
                        <a:pt x="798" y="228"/>
                      </a:lnTo>
                      <a:lnTo>
                        <a:pt x="768" y="222"/>
                      </a:lnTo>
                      <a:lnTo>
                        <a:pt x="732" y="222"/>
                      </a:lnTo>
                      <a:lnTo>
                        <a:pt x="720" y="222"/>
                      </a:lnTo>
                      <a:lnTo>
                        <a:pt x="690" y="222"/>
                      </a:lnTo>
                      <a:lnTo>
                        <a:pt x="678" y="222"/>
                      </a:lnTo>
                      <a:lnTo>
                        <a:pt x="648" y="216"/>
                      </a:lnTo>
                      <a:lnTo>
                        <a:pt x="618" y="216"/>
                      </a:lnTo>
                      <a:lnTo>
                        <a:pt x="600" y="216"/>
                      </a:lnTo>
                      <a:lnTo>
                        <a:pt x="570" y="210"/>
                      </a:lnTo>
                      <a:lnTo>
                        <a:pt x="546" y="210"/>
                      </a:lnTo>
                      <a:lnTo>
                        <a:pt x="528" y="210"/>
                      </a:lnTo>
                      <a:lnTo>
                        <a:pt x="504" y="204"/>
                      </a:lnTo>
                      <a:lnTo>
                        <a:pt x="486" y="204"/>
                      </a:lnTo>
                      <a:lnTo>
                        <a:pt x="462" y="198"/>
                      </a:lnTo>
                      <a:lnTo>
                        <a:pt x="432" y="198"/>
                      </a:lnTo>
                      <a:lnTo>
                        <a:pt x="420" y="192"/>
                      </a:lnTo>
                      <a:lnTo>
                        <a:pt x="396" y="192"/>
                      </a:lnTo>
                      <a:lnTo>
                        <a:pt x="372" y="186"/>
                      </a:lnTo>
                      <a:lnTo>
                        <a:pt x="360" y="180"/>
                      </a:lnTo>
                      <a:lnTo>
                        <a:pt x="336" y="180"/>
                      </a:lnTo>
                      <a:lnTo>
                        <a:pt x="324" y="174"/>
                      </a:lnTo>
                      <a:lnTo>
                        <a:pt x="300" y="168"/>
                      </a:lnTo>
                      <a:lnTo>
                        <a:pt x="276" y="168"/>
                      </a:lnTo>
                      <a:lnTo>
                        <a:pt x="264" y="162"/>
                      </a:lnTo>
                      <a:lnTo>
                        <a:pt x="246" y="156"/>
                      </a:lnTo>
                      <a:lnTo>
                        <a:pt x="222" y="150"/>
                      </a:lnTo>
                      <a:lnTo>
                        <a:pt x="210" y="150"/>
                      </a:lnTo>
                      <a:lnTo>
                        <a:pt x="192" y="144"/>
                      </a:lnTo>
                      <a:lnTo>
                        <a:pt x="174" y="138"/>
                      </a:lnTo>
                      <a:lnTo>
                        <a:pt x="168" y="132"/>
                      </a:lnTo>
                      <a:lnTo>
                        <a:pt x="150" y="126"/>
                      </a:lnTo>
                      <a:lnTo>
                        <a:pt x="138" y="120"/>
                      </a:lnTo>
                      <a:lnTo>
                        <a:pt x="126" y="114"/>
                      </a:lnTo>
                      <a:lnTo>
                        <a:pt x="108" y="108"/>
                      </a:lnTo>
                      <a:lnTo>
                        <a:pt x="102" y="108"/>
                      </a:lnTo>
                      <a:lnTo>
                        <a:pt x="84" y="96"/>
                      </a:lnTo>
                      <a:lnTo>
                        <a:pt x="72" y="90"/>
                      </a:lnTo>
                      <a:lnTo>
                        <a:pt x="66" y="90"/>
                      </a:lnTo>
                      <a:lnTo>
                        <a:pt x="54" y="78"/>
                      </a:lnTo>
                      <a:lnTo>
                        <a:pt x="54" y="78"/>
                      </a:lnTo>
                      <a:lnTo>
                        <a:pt x="42" y="66"/>
                      </a:lnTo>
                      <a:lnTo>
                        <a:pt x="30" y="60"/>
                      </a:lnTo>
                      <a:lnTo>
                        <a:pt x="30" y="60"/>
                      </a:lnTo>
                      <a:lnTo>
                        <a:pt x="18" y="48"/>
                      </a:lnTo>
                      <a:lnTo>
                        <a:pt x="12" y="42"/>
                      </a:lnTo>
                      <a:lnTo>
                        <a:pt x="12" y="36"/>
                      </a:lnTo>
                      <a:lnTo>
                        <a:pt x="6" y="30"/>
                      </a:lnTo>
                      <a:lnTo>
                        <a:pt x="6" y="24"/>
                      </a:lnTo>
                      <a:lnTo>
                        <a:pt x="0" y="18"/>
                      </a:lnTo>
                      <a:lnTo>
                        <a:pt x="0" y="12"/>
                      </a:lnTo>
                      <a:lnTo>
                        <a:pt x="0" y="6"/>
                      </a:lnTo>
                      <a:lnTo>
                        <a:pt x="0" y="0"/>
                      </a:lnTo>
                      <a:lnTo>
                        <a:pt x="0" y="246"/>
                      </a:lnTo>
                      <a:lnTo>
                        <a:pt x="0" y="252"/>
                      </a:lnTo>
                      <a:lnTo>
                        <a:pt x="0" y="258"/>
                      </a:lnTo>
                      <a:lnTo>
                        <a:pt x="0" y="264"/>
                      </a:lnTo>
                      <a:lnTo>
                        <a:pt x="6" y="270"/>
                      </a:lnTo>
                      <a:lnTo>
                        <a:pt x="6" y="276"/>
                      </a:lnTo>
                      <a:lnTo>
                        <a:pt x="12" y="282"/>
                      </a:lnTo>
                      <a:lnTo>
                        <a:pt x="12" y="288"/>
                      </a:lnTo>
                      <a:lnTo>
                        <a:pt x="18" y="294"/>
                      </a:lnTo>
                      <a:lnTo>
                        <a:pt x="30" y="306"/>
                      </a:lnTo>
                      <a:lnTo>
                        <a:pt x="30" y="306"/>
                      </a:lnTo>
                      <a:lnTo>
                        <a:pt x="42" y="312"/>
                      </a:lnTo>
                      <a:lnTo>
                        <a:pt x="54" y="324"/>
                      </a:lnTo>
                      <a:lnTo>
                        <a:pt x="54" y="324"/>
                      </a:lnTo>
                      <a:lnTo>
                        <a:pt x="66" y="336"/>
                      </a:lnTo>
                      <a:lnTo>
                        <a:pt x="72" y="336"/>
                      </a:lnTo>
                      <a:lnTo>
                        <a:pt x="84" y="342"/>
                      </a:lnTo>
                      <a:lnTo>
                        <a:pt x="102" y="354"/>
                      </a:lnTo>
                      <a:lnTo>
                        <a:pt x="108" y="354"/>
                      </a:lnTo>
                      <a:lnTo>
                        <a:pt x="126" y="360"/>
                      </a:lnTo>
                      <a:lnTo>
                        <a:pt x="138" y="366"/>
                      </a:lnTo>
                      <a:lnTo>
                        <a:pt x="150" y="372"/>
                      </a:lnTo>
                      <a:lnTo>
                        <a:pt x="168" y="378"/>
                      </a:lnTo>
                      <a:lnTo>
                        <a:pt x="174" y="384"/>
                      </a:lnTo>
                      <a:lnTo>
                        <a:pt x="192" y="390"/>
                      </a:lnTo>
                      <a:lnTo>
                        <a:pt x="210" y="396"/>
                      </a:lnTo>
                      <a:lnTo>
                        <a:pt x="222" y="396"/>
                      </a:lnTo>
                      <a:lnTo>
                        <a:pt x="246" y="402"/>
                      </a:lnTo>
                      <a:lnTo>
                        <a:pt x="264" y="408"/>
                      </a:lnTo>
                      <a:lnTo>
                        <a:pt x="276" y="414"/>
                      </a:lnTo>
                      <a:lnTo>
                        <a:pt x="300" y="414"/>
                      </a:lnTo>
                      <a:lnTo>
                        <a:pt x="324" y="420"/>
                      </a:lnTo>
                      <a:lnTo>
                        <a:pt x="336" y="426"/>
                      </a:lnTo>
                      <a:lnTo>
                        <a:pt x="360" y="426"/>
                      </a:lnTo>
                      <a:lnTo>
                        <a:pt x="372" y="432"/>
                      </a:lnTo>
                      <a:lnTo>
                        <a:pt x="396" y="438"/>
                      </a:lnTo>
                      <a:lnTo>
                        <a:pt x="420" y="438"/>
                      </a:lnTo>
                      <a:lnTo>
                        <a:pt x="432" y="444"/>
                      </a:lnTo>
                      <a:lnTo>
                        <a:pt x="462" y="444"/>
                      </a:lnTo>
                      <a:lnTo>
                        <a:pt x="486" y="450"/>
                      </a:lnTo>
                      <a:lnTo>
                        <a:pt x="504" y="450"/>
                      </a:lnTo>
                      <a:lnTo>
                        <a:pt x="528" y="456"/>
                      </a:lnTo>
                      <a:lnTo>
                        <a:pt x="546" y="456"/>
                      </a:lnTo>
                      <a:lnTo>
                        <a:pt x="570" y="456"/>
                      </a:lnTo>
                      <a:lnTo>
                        <a:pt x="600" y="462"/>
                      </a:lnTo>
                      <a:lnTo>
                        <a:pt x="618" y="462"/>
                      </a:lnTo>
                      <a:lnTo>
                        <a:pt x="648" y="462"/>
                      </a:lnTo>
                      <a:lnTo>
                        <a:pt x="678" y="468"/>
                      </a:lnTo>
                      <a:lnTo>
                        <a:pt x="690" y="468"/>
                      </a:lnTo>
                      <a:lnTo>
                        <a:pt x="720" y="468"/>
                      </a:lnTo>
                      <a:lnTo>
                        <a:pt x="732" y="468"/>
                      </a:lnTo>
                      <a:lnTo>
                        <a:pt x="768" y="468"/>
                      </a:lnTo>
                      <a:lnTo>
                        <a:pt x="798" y="474"/>
                      </a:lnTo>
                      <a:lnTo>
                        <a:pt x="810" y="474"/>
                      </a:lnTo>
                      <a:lnTo>
                        <a:pt x="840" y="474"/>
                      </a:lnTo>
                      <a:lnTo>
                        <a:pt x="840" y="228"/>
                      </a:lnTo>
                      <a:close/>
                    </a:path>
                  </a:pathLst>
                </a:custGeom>
                <a:solidFill>
                  <a:srgbClr val="4D6600"/>
                </a:solidFill>
                <a:ln w="9525">
                  <a:solidFill>
                    <a:srgbClr val="99CC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90272" name="Freeform 128"/>
                <p:cNvSpPr>
                  <a:spLocks/>
                </p:cNvSpPr>
                <p:nvPr/>
              </p:nvSpPr>
              <p:spPr bwMode="auto">
                <a:xfrm>
                  <a:off x="1949" y="1781"/>
                  <a:ext cx="870" cy="312"/>
                </a:xfrm>
                <a:custGeom>
                  <a:avLst/>
                  <a:gdLst/>
                  <a:ahLst/>
                  <a:cxnLst>
                    <a:cxn ang="0">
                      <a:pos x="810" y="312"/>
                    </a:cxn>
                    <a:cxn ang="0">
                      <a:pos x="768" y="306"/>
                    </a:cxn>
                    <a:cxn ang="0">
                      <a:pos x="720" y="306"/>
                    </a:cxn>
                    <a:cxn ang="0">
                      <a:pos x="660" y="306"/>
                    </a:cxn>
                    <a:cxn ang="0">
                      <a:pos x="618" y="300"/>
                    </a:cxn>
                    <a:cxn ang="0">
                      <a:pos x="570" y="294"/>
                    </a:cxn>
                    <a:cxn ang="0">
                      <a:pos x="528" y="294"/>
                    </a:cxn>
                    <a:cxn ang="0">
                      <a:pos x="474" y="288"/>
                    </a:cxn>
                    <a:cxn ang="0">
                      <a:pos x="432" y="282"/>
                    </a:cxn>
                    <a:cxn ang="0">
                      <a:pos x="396" y="276"/>
                    </a:cxn>
                    <a:cxn ang="0">
                      <a:pos x="348" y="264"/>
                    </a:cxn>
                    <a:cxn ang="0">
                      <a:pos x="312" y="258"/>
                    </a:cxn>
                    <a:cxn ang="0">
                      <a:pos x="276" y="252"/>
                    </a:cxn>
                    <a:cxn ang="0">
                      <a:pos x="234" y="240"/>
                    </a:cxn>
                    <a:cxn ang="0">
                      <a:pos x="204" y="228"/>
                    </a:cxn>
                    <a:cxn ang="0">
                      <a:pos x="174" y="222"/>
                    </a:cxn>
                    <a:cxn ang="0">
                      <a:pos x="138" y="204"/>
                    </a:cxn>
                    <a:cxn ang="0">
                      <a:pos x="114" y="198"/>
                    </a:cxn>
                    <a:cxn ang="0">
                      <a:pos x="96" y="186"/>
                    </a:cxn>
                    <a:cxn ang="0">
                      <a:pos x="72" y="174"/>
                    </a:cxn>
                    <a:cxn ang="0">
                      <a:pos x="54" y="162"/>
                    </a:cxn>
                    <a:cxn ang="0">
                      <a:pos x="36" y="150"/>
                    </a:cxn>
                    <a:cxn ang="0">
                      <a:pos x="24" y="138"/>
                    </a:cxn>
                    <a:cxn ang="0">
                      <a:pos x="12" y="120"/>
                    </a:cxn>
                    <a:cxn ang="0">
                      <a:pos x="6" y="108"/>
                    </a:cxn>
                    <a:cxn ang="0">
                      <a:pos x="0" y="96"/>
                    </a:cxn>
                    <a:cxn ang="0">
                      <a:pos x="0" y="84"/>
                    </a:cxn>
                    <a:cxn ang="0">
                      <a:pos x="0" y="72"/>
                    </a:cxn>
                    <a:cxn ang="0">
                      <a:pos x="6" y="60"/>
                    </a:cxn>
                    <a:cxn ang="0">
                      <a:pos x="12" y="48"/>
                    </a:cxn>
                    <a:cxn ang="0">
                      <a:pos x="18" y="30"/>
                    </a:cxn>
                    <a:cxn ang="0">
                      <a:pos x="30" y="18"/>
                    </a:cxn>
                    <a:cxn ang="0">
                      <a:pos x="48" y="6"/>
                    </a:cxn>
                    <a:cxn ang="0">
                      <a:pos x="870" y="84"/>
                    </a:cxn>
                  </a:cxnLst>
                  <a:rect l="0" t="0" r="r" b="b"/>
                  <a:pathLst>
                    <a:path w="870" h="312">
                      <a:moveTo>
                        <a:pt x="840" y="312"/>
                      </a:moveTo>
                      <a:lnTo>
                        <a:pt x="810" y="312"/>
                      </a:lnTo>
                      <a:lnTo>
                        <a:pt x="798" y="312"/>
                      </a:lnTo>
                      <a:lnTo>
                        <a:pt x="768" y="306"/>
                      </a:lnTo>
                      <a:lnTo>
                        <a:pt x="732" y="306"/>
                      </a:lnTo>
                      <a:lnTo>
                        <a:pt x="720" y="306"/>
                      </a:lnTo>
                      <a:lnTo>
                        <a:pt x="690" y="306"/>
                      </a:lnTo>
                      <a:lnTo>
                        <a:pt x="660" y="306"/>
                      </a:lnTo>
                      <a:lnTo>
                        <a:pt x="648" y="300"/>
                      </a:lnTo>
                      <a:lnTo>
                        <a:pt x="618" y="300"/>
                      </a:lnTo>
                      <a:lnTo>
                        <a:pt x="588" y="300"/>
                      </a:lnTo>
                      <a:lnTo>
                        <a:pt x="570" y="294"/>
                      </a:lnTo>
                      <a:lnTo>
                        <a:pt x="546" y="294"/>
                      </a:lnTo>
                      <a:lnTo>
                        <a:pt x="528" y="294"/>
                      </a:lnTo>
                      <a:lnTo>
                        <a:pt x="504" y="288"/>
                      </a:lnTo>
                      <a:lnTo>
                        <a:pt x="474" y="288"/>
                      </a:lnTo>
                      <a:lnTo>
                        <a:pt x="462" y="282"/>
                      </a:lnTo>
                      <a:lnTo>
                        <a:pt x="432" y="282"/>
                      </a:lnTo>
                      <a:lnTo>
                        <a:pt x="408" y="276"/>
                      </a:lnTo>
                      <a:lnTo>
                        <a:pt x="396" y="276"/>
                      </a:lnTo>
                      <a:lnTo>
                        <a:pt x="372" y="270"/>
                      </a:lnTo>
                      <a:lnTo>
                        <a:pt x="348" y="264"/>
                      </a:lnTo>
                      <a:lnTo>
                        <a:pt x="336" y="264"/>
                      </a:lnTo>
                      <a:lnTo>
                        <a:pt x="312" y="258"/>
                      </a:lnTo>
                      <a:lnTo>
                        <a:pt x="288" y="252"/>
                      </a:lnTo>
                      <a:lnTo>
                        <a:pt x="276" y="252"/>
                      </a:lnTo>
                      <a:lnTo>
                        <a:pt x="252" y="246"/>
                      </a:lnTo>
                      <a:lnTo>
                        <a:pt x="234" y="240"/>
                      </a:lnTo>
                      <a:lnTo>
                        <a:pt x="222" y="234"/>
                      </a:lnTo>
                      <a:lnTo>
                        <a:pt x="204" y="228"/>
                      </a:lnTo>
                      <a:lnTo>
                        <a:pt x="186" y="222"/>
                      </a:lnTo>
                      <a:lnTo>
                        <a:pt x="174" y="222"/>
                      </a:lnTo>
                      <a:lnTo>
                        <a:pt x="156" y="216"/>
                      </a:lnTo>
                      <a:lnTo>
                        <a:pt x="138" y="204"/>
                      </a:lnTo>
                      <a:lnTo>
                        <a:pt x="132" y="204"/>
                      </a:lnTo>
                      <a:lnTo>
                        <a:pt x="114" y="198"/>
                      </a:lnTo>
                      <a:lnTo>
                        <a:pt x="108" y="192"/>
                      </a:lnTo>
                      <a:lnTo>
                        <a:pt x="96" y="186"/>
                      </a:lnTo>
                      <a:lnTo>
                        <a:pt x="78" y="180"/>
                      </a:lnTo>
                      <a:lnTo>
                        <a:pt x="72" y="174"/>
                      </a:lnTo>
                      <a:lnTo>
                        <a:pt x="60" y="168"/>
                      </a:lnTo>
                      <a:lnTo>
                        <a:pt x="54" y="162"/>
                      </a:lnTo>
                      <a:lnTo>
                        <a:pt x="48" y="156"/>
                      </a:lnTo>
                      <a:lnTo>
                        <a:pt x="36" y="150"/>
                      </a:lnTo>
                      <a:lnTo>
                        <a:pt x="30" y="144"/>
                      </a:lnTo>
                      <a:lnTo>
                        <a:pt x="24" y="138"/>
                      </a:lnTo>
                      <a:lnTo>
                        <a:pt x="18" y="132"/>
                      </a:lnTo>
                      <a:lnTo>
                        <a:pt x="12" y="120"/>
                      </a:lnTo>
                      <a:lnTo>
                        <a:pt x="12" y="120"/>
                      </a:lnTo>
                      <a:lnTo>
                        <a:pt x="6" y="108"/>
                      </a:lnTo>
                      <a:lnTo>
                        <a:pt x="0" y="102"/>
                      </a:lnTo>
                      <a:lnTo>
                        <a:pt x="0" y="96"/>
                      </a:lnTo>
                      <a:lnTo>
                        <a:pt x="0" y="90"/>
                      </a:lnTo>
                      <a:lnTo>
                        <a:pt x="0" y="84"/>
                      </a:lnTo>
                      <a:lnTo>
                        <a:pt x="0" y="78"/>
                      </a:lnTo>
                      <a:lnTo>
                        <a:pt x="0" y="72"/>
                      </a:lnTo>
                      <a:lnTo>
                        <a:pt x="0" y="66"/>
                      </a:lnTo>
                      <a:lnTo>
                        <a:pt x="6" y="60"/>
                      </a:lnTo>
                      <a:lnTo>
                        <a:pt x="6" y="48"/>
                      </a:lnTo>
                      <a:lnTo>
                        <a:pt x="12" y="48"/>
                      </a:lnTo>
                      <a:lnTo>
                        <a:pt x="12" y="36"/>
                      </a:lnTo>
                      <a:lnTo>
                        <a:pt x="18" y="30"/>
                      </a:lnTo>
                      <a:lnTo>
                        <a:pt x="24" y="30"/>
                      </a:lnTo>
                      <a:lnTo>
                        <a:pt x="30" y="18"/>
                      </a:lnTo>
                      <a:lnTo>
                        <a:pt x="42" y="12"/>
                      </a:lnTo>
                      <a:lnTo>
                        <a:pt x="48" y="6"/>
                      </a:lnTo>
                      <a:lnTo>
                        <a:pt x="54" y="0"/>
                      </a:lnTo>
                      <a:lnTo>
                        <a:pt x="870" y="84"/>
                      </a:lnTo>
                      <a:lnTo>
                        <a:pt x="840" y="312"/>
                      </a:lnTo>
                      <a:close/>
                    </a:path>
                  </a:pathLst>
                </a:custGeom>
                <a:solidFill>
                  <a:srgbClr val="99CC00"/>
                </a:solidFill>
                <a:ln w="9525">
                  <a:solidFill>
                    <a:srgbClr val="99CC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</p:grpSp>
        </p:grpSp>
        <p:sp>
          <p:nvSpPr>
            <p:cNvPr id="390306" name="Text Box 162"/>
            <p:cNvSpPr txBox="1">
              <a:spLocks noChangeArrowheads="1"/>
            </p:cNvSpPr>
            <p:nvPr/>
          </p:nvSpPr>
          <p:spPr bwMode="auto">
            <a:xfrm>
              <a:off x="700" y="2826"/>
              <a:ext cx="53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buFontTx/>
                <a:buNone/>
              </a:pPr>
              <a:r>
                <a:rPr lang="fr-FR" sz="1600" b="1">
                  <a:solidFill>
                    <a:schemeClr val="tx1"/>
                  </a:solidFill>
                </a:rPr>
                <a:t>30%</a:t>
              </a:r>
            </a:p>
          </p:txBody>
        </p:sp>
      </p:grpSp>
      <p:grpSp>
        <p:nvGrpSpPr>
          <p:cNvPr id="390314" name="Group 170"/>
          <p:cNvGrpSpPr>
            <a:grpSpLocks/>
          </p:cNvGrpSpPr>
          <p:nvPr/>
        </p:nvGrpSpPr>
        <p:grpSpPr bwMode="auto">
          <a:xfrm>
            <a:off x="1727200" y="2632075"/>
            <a:ext cx="1917700" cy="1350963"/>
            <a:chOff x="1088" y="1658"/>
            <a:chExt cx="1208" cy="851"/>
          </a:xfrm>
        </p:grpSpPr>
        <p:grpSp>
          <p:nvGrpSpPr>
            <p:cNvPr id="390294" name="Group 150"/>
            <p:cNvGrpSpPr>
              <a:grpSpLocks/>
            </p:cNvGrpSpPr>
            <p:nvPr/>
          </p:nvGrpSpPr>
          <p:grpSpPr bwMode="auto">
            <a:xfrm>
              <a:off x="1336" y="1829"/>
              <a:ext cx="960" cy="680"/>
              <a:chOff x="1277" y="1428"/>
              <a:chExt cx="825" cy="465"/>
            </a:xfrm>
          </p:grpSpPr>
          <p:sp>
            <p:nvSpPr>
              <p:cNvPr id="390265" name="Freeform 121"/>
              <p:cNvSpPr>
                <a:spLocks/>
              </p:cNvSpPr>
              <p:nvPr/>
            </p:nvSpPr>
            <p:spPr bwMode="auto">
              <a:xfrm>
                <a:off x="1277" y="1569"/>
                <a:ext cx="816" cy="324"/>
              </a:xfrm>
              <a:custGeom>
                <a:avLst/>
                <a:gdLst/>
                <a:ahLst/>
                <a:cxnLst>
                  <a:cxn ang="0">
                    <a:pos x="816" y="78"/>
                  </a:cxn>
                  <a:cxn ang="0">
                    <a:pos x="0" y="0"/>
                  </a:cxn>
                  <a:cxn ang="0">
                    <a:pos x="0" y="246"/>
                  </a:cxn>
                  <a:cxn ang="0">
                    <a:pos x="816" y="324"/>
                  </a:cxn>
                  <a:cxn ang="0">
                    <a:pos x="816" y="78"/>
                  </a:cxn>
                </a:cxnLst>
                <a:rect l="0" t="0" r="r" b="b"/>
                <a:pathLst>
                  <a:path w="816" h="324">
                    <a:moveTo>
                      <a:pt x="816" y="78"/>
                    </a:moveTo>
                    <a:lnTo>
                      <a:pt x="0" y="0"/>
                    </a:lnTo>
                    <a:lnTo>
                      <a:pt x="0" y="246"/>
                    </a:lnTo>
                    <a:lnTo>
                      <a:pt x="816" y="324"/>
                    </a:lnTo>
                    <a:lnTo>
                      <a:pt x="816" y="78"/>
                    </a:lnTo>
                    <a:close/>
                  </a:path>
                </a:pathLst>
              </a:custGeom>
              <a:solidFill>
                <a:srgbClr val="004000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90266" name="Freeform 122"/>
              <p:cNvSpPr>
                <a:spLocks/>
              </p:cNvSpPr>
              <p:nvPr/>
            </p:nvSpPr>
            <p:spPr bwMode="auto">
              <a:xfrm>
                <a:off x="1286" y="1428"/>
                <a:ext cx="816" cy="228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12" y="138"/>
                  </a:cxn>
                  <a:cxn ang="0">
                    <a:pos x="18" y="132"/>
                  </a:cxn>
                  <a:cxn ang="0">
                    <a:pos x="30" y="126"/>
                  </a:cxn>
                  <a:cxn ang="0">
                    <a:pos x="42" y="120"/>
                  </a:cxn>
                  <a:cxn ang="0">
                    <a:pos x="54" y="114"/>
                  </a:cxn>
                  <a:cxn ang="0">
                    <a:pos x="72" y="108"/>
                  </a:cxn>
                  <a:cxn ang="0">
                    <a:pos x="78" y="108"/>
                  </a:cxn>
                  <a:cxn ang="0">
                    <a:pos x="96" y="102"/>
                  </a:cxn>
                  <a:cxn ang="0">
                    <a:pos x="114" y="90"/>
                  </a:cxn>
                  <a:cxn ang="0">
                    <a:pos x="120" y="90"/>
                  </a:cxn>
                  <a:cxn ang="0">
                    <a:pos x="138" y="84"/>
                  </a:cxn>
                  <a:cxn ang="0">
                    <a:pos x="150" y="78"/>
                  </a:cxn>
                  <a:cxn ang="0">
                    <a:pos x="168" y="72"/>
                  </a:cxn>
                  <a:cxn ang="0">
                    <a:pos x="192" y="66"/>
                  </a:cxn>
                  <a:cxn ang="0">
                    <a:pos x="198" y="66"/>
                  </a:cxn>
                  <a:cxn ang="0">
                    <a:pos x="222" y="60"/>
                  </a:cxn>
                  <a:cxn ang="0">
                    <a:pos x="234" y="60"/>
                  </a:cxn>
                  <a:cxn ang="0">
                    <a:pos x="258" y="54"/>
                  </a:cxn>
                  <a:cxn ang="0">
                    <a:pos x="282" y="48"/>
                  </a:cxn>
                  <a:cxn ang="0">
                    <a:pos x="294" y="42"/>
                  </a:cxn>
                  <a:cxn ang="0">
                    <a:pos x="318" y="42"/>
                  </a:cxn>
                  <a:cxn ang="0">
                    <a:pos x="330" y="36"/>
                  </a:cxn>
                  <a:cxn ang="0">
                    <a:pos x="354" y="36"/>
                  </a:cxn>
                  <a:cxn ang="0">
                    <a:pos x="378" y="30"/>
                  </a:cxn>
                  <a:cxn ang="0">
                    <a:pos x="396" y="30"/>
                  </a:cxn>
                  <a:cxn ang="0">
                    <a:pos x="420" y="24"/>
                  </a:cxn>
                  <a:cxn ang="0">
                    <a:pos x="450" y="18"/>
                  </a:cxn>
                  <a:cxn ang="0">
                    <a:pos x="462" y="18"/>
                  </a:cxn>
                  <a:cxn ang="0">
                    <a:pos x="492" y="18"/>
                  </a:cxn>
                  <a:cxn ang="0">
                    <a:pos x="504" y="12"/>
                  </a:cxn>
                  <a:cxn ang="0">
                    <a:pos x="534" y="12"/>
                  </a:cxn>
                  <a:cxn ang="0">
                    <a:pos x="564" y="6"/>
                  </a:cxn>
                  <a:cxn ang="0">
                    <a:pos x="576" y="6"/>
                  </a:cxn>
                  <a:cxn ang="0">
                    <a:pos x="606" y="6"/>
                  </a:cxn>
                  <a:cxn ang="0">
                    <a:pos x="624" y="6"/>
                  </a:cxn>
                  <a:cxn ang="0">
                    <a:pos x="648" y="0"/>
                  </a:cxn>
                  <a:cxn ang="0">
                    <a:pos x="816" y="228"/>
                  </a:cxn>
                  <a:cxn ang="0">
                    <a:pos x="0" y="144"/>
                  </a:cxn>
                </a:cxnLst>
                <a:rect l="0" t="0" r="r" b="b"/>
                <a:pathLst>
                  <a:path w="816" h="228">
                    <a:moveTo>
                      <a:pt x="0" y="144"/>
                    </a:moveTo>
                    <a:lnTo>
                      <a:pt x="12" y="138"/>
                    </a:lnTo>
                    <a:lnTo>
                      <a:pt x="18" y="132"/>
                    </a:lnTo>
                    <a:lnTo>
                      <a:pt x="30" y="126"/>
                    </a:lnTo>
                    <a:lnTo>
                      <a:pt x="42" y="120"/>
                    </a:lnTo>
                    <a:lnTo>
                      <a:pt x="54" y="114"/>
                    </a:lnTo>
                    <a:lnTo>
                      <a:pt x="72" y="108"/>
                    </a:lnTo>
                    <a:lnTo>
                      <a:pt x="78" y="108"/>
                    </a:lnTo>
                    <a:lnTo>
                      <a:pt x="96" y="102"/>
                    </a:lnTo>
                    <a:lnTo>
                      <a:pt x="114" y="90"/>
                    </a:lnTo>
                    <a:lnTo>
                      <a:pt x="120" y="90"/>
                    </a:lnTo>
                    <a:lnTo>
                      <a:pt x="138" y="84"/>
                    </a:lnTo>
                    <a:lnTo>
                      <a:pt x="150" y="78"/>
                    </a:lnTo>
                    <a:lnTo>
                      <a:pt x="168" y="72"/>
                    </a:lnTo>
                    <a:lnTo>
                      <a:pt x="192" y="66"/>
                    </a:lnTo>
                    <a:lnTo>
                      <a:pt x="198" y="66"/>
                    </a:lnTo>
                    <a:lnTo>
                      <a:pt x="222" y="60"/>
                    </a:lnTo>
                    <a:lnTo>
                      <a:pt x="234" y="60"/>
                    </a:lnTo>
                    <a:lnTo>
                      <a:pt x="258" y="54"/>
                    </a:lnTo>
                    <a:lnTo>
                      <a:pt x="282" y="48"/>
                    </a:lnTo>
                    <a:lnTo>
                      <a:pt x="294" y="42"/>
                    </a:lnTo>
                    <a:lnTo>
                      <a:pt x="318" y="42"/>
                    </a:lnTo>
                    <a:lnTo>
                      <a:pt x="330" y="36"/>
                    </a:lnTo>
                    <a:lnTo>
                      <a:pt x="354" y="36"/>
                    </a:lnTo>
                    <a:lnTo>
                      <a:pt x="378" y="30"/>
                    </a:lnTo>
                    <a:lnTo>
                      <a:pt x="396" y="30"/>
                    </a:lnTo>
                    <a:lnTo>
                      <a:pt x="420" y="24"/>
                    </a:lnTo>
                    <a:lnTo>
                      <a:pt x="450" y="18"/>
                    </a:lnTo>
                    <a:lnTo>
                      <a:pt x="462" y="18"/>
                    </a:lnTo>
                    <a:lnTo>
                      <a:pt x="492" y="18"/>
                    </a:lnTo>
                    <a:lnTo>
                      <a:pt x="504" y="12"/>
                    </a:lnTo>
                    <a:lnTo>
                      <a:pt x="534" y="12"/>
                    </a:lnTo>
                    <a:lnTo>
                      <a:pt x="564" y="6"/>
                    </a:lnTo>
                    <a:lnTo>
                      <a:pt x="576" y="6"/>
                    </a:lnTo>
                    <a:lnTo>
                      <a:pt x="606" y="6"/>
                    </a:lnTo>
                    <a:lnTo>
                      <a:pt x="624" y="6"/>
                    </a:lnTo>
                    <a:lnTo>
                      <a:pt x="648" y="0"/>
                    </a:lnTo>
                    <a:lnTo>
                      <a:pt x="816" y="228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390307" name="Text Box 163"/>
            <p:cNvSpPr txBox="1">
              <a:spLocks noChangeArrowheads="1"/>
            </p:cNvSpPr>
            <p:nvPr/>
          </p:nvSpPr>
          <p:spPr bwMode="auto">
            <a:xfrm>
              <a:off x="1088" y="1658"/>
              <a:ext cx="53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buFontTx/>
                <a:buNone/>
              </a:pPr>
              <a:r>
                <a:rPr lang="fr-FR" sz="1600" b="1">
                  <a:solidFill>
                    <a:schemeClr val="tx1"/>
                  </a:solidFill>
                </a:rPr>
                <a:t>16%</a:t>
              </a:r>
            </a:p>
          </p:txBody>
        </p:sp>
      </p:grpSp>
      <p:grpSp>
        <p:nvGrpSpPr>
          <p:cNvPr id="390313" name="Group 169"/>
          <p:cNvGrpSpPr>
            <a:grpSpLocks/>
          </p:cNvGrpSpPr>
          <p:nvPr/>
        </p:nvGrpSpPr>
        <p:grpSpPr bwMode="auto">
          <a:xfrm>
            <a:off x="3473450" y="2435225"/>
            <a:ext cx="842963" cy="1546225"/>
            <a:chOff x="2188" y="1534"/>
            <a:chExt cx="531" cy="974"/>
          </a:xfrm>
        </p:grpSpPr>
        <p:grpSp>
          <p:nvGrpSpPr>
            <p:cNvPr id="390295" name="Group 151"/>
            <p:cNvGrpSpPr>
              <a:grpSpLocks/>
            </p:cNvGrpSpPr>
            <p:nvPr/>
          </p:nvGrpSpPr>
          <p:grpSpPr bwMode="auto">
            <a:xfrm>
              <a:off x="2418" y="1815"/>
              <a:ext cx="195" cy="693"/>
              <a:chOff x="2807" y="1553"/>
              <a:chExt cx="168" cy="474"/>
            </a:xfrm>
          </p:grpSpPr>
          <p:sp>
            <p:nvSpPr>
              <p:cNvPr id="390263" name="Freeform 119"/>
              <p:cNvSpPr>
                <a:spLocks/>
              </p:cNvSpPr>
              <p:nvPr/>
            </p:nvSpPr>
            <p:spPr bwMode="auto">
              <a:xfrm>
                <a:off x="2807" y="1559"/>
                <a:ext cx="168" cy="468"/>
              </a:xfrm>
              <a:custGeom>
                <a:avLst/>
                <a:gdLst/>
                <a:ahLst/>
                <a:cxnLst>
                  <a:cxn ang="0">
                    <a:pos x="168" y="222"/>
                  </a:cxn>
                  <a:cxn ang="0">
                    <a:pos x="0" y="0"/>
                  </a:cxn>
                  <a:cxn ang="0">
                    <a:pos x="0" y="246"/>
                  </a:cxn>
                  <a:cxn ang="0">
                    <a:pos x="168" y="468"/>
                  </a:cxn>
                  <a:cxn ang="0">
                    <a:pos x="168" y="222"/>
                  </a:cxn>
                </a:cxnLst>
                <a:rect l="0" t="0" r="r" b="b"/>
                <a:pathLst>
                  <a:path w="168" h="468">
                    <a:moveTo>
                      <a:pt x="168" y="222"/>
                    </a:moveTo>
                    <a:lnTo>
                      <a:pt x="0" y="0"/>
                    </a:lnTo>
                    <a:lnTo>
                      <a:pt x="0" y="246"/>
                    </a:lnTo>
                    <a:lnTo>
                      <a:pt x="168" y="468"/>
                    </a:lnTo>
                    <a:lnTo>
                      <a:pt x="168" y="222"/>
                    </a:lnTo>
                    <a:close/>
                  </a:path>
                </a:pathLst>
              </a:custGeom>
              <a:solidFill>
                <a:srgbClr val="80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90264" name="Freeform 120"/>
              <p:cNvSpPr>
                <a:spLocks/>
              </p:cNvSpPr>
              <p:nvPr/>
            </p:nvSpPr>
            <p:spPr bwMode="auto">
              <a:xfrm>
                <a:off x="2807" y="1553"/>
                <a:ext cx="168" cy="22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8" y="0"/>
                  </a:cxn>
                  <a:cxn ang="0">
                    <a:pos x="30" y="0"/>
                  </a:cxn>
                  <a:cxn ang="0">
                    <a:pos x="66" y="0"/>
                  </a:cxn>
                  <a:cxn ang="0">
                    <a:pos x="78" y="0"/>
                  </a:cxn>
                  <a:cxn ang="0">
                    <a:pos x="96" y="0"/>
                  </a:cxn>
                  <a:cxn ang="0">
                    <a:pos x="108" y="0"/>
                  </a:cxn>
                  <a:cxn ang="0">
                    <a:pos x="138" y="0"/>
                  </a:cxn>
                  <a:cxn ang="0">
                    <a:pos x="156" y="0"/>
                  </a:cxn>
                  <a:cxn ang="0">
                    <a:pos x="168" y="0"/>
                  </a:cxn>
                  <a:cxn ang="0">
                    <a:pos x="168" y="228"/>
                  </a:cxn>
                  <a:cxn ang="0">
                    <a:pos x="0" y="0"/>
                  </a:cxn>
                </a:cxnLst>
                <a:rect l="0" t="0" r="r" b="b"/>
                <a:pathLst>
                  <a:path w="168" h="228">
                    <a:moveTo>
                      <a:pt x="0" y="0"/>
                    </a:moveTo>
                    <a:lnTo>
                      <a:pt x="18" y="0"/>
                    </a:lnTo>
                    <a:lnTo>
                      <a:pt x="30" y="0"/>
                    </a:lnTo>
                    <a:lnTo>
                      <a:pt x="66" y="0"/>
                    </a:lnTo>
                    <a:lnTo>
                      <a:pt x="78" y="0"/>
                    </a:lnTo>
                    <a:lnTo>
                      <a:pt x="96" y="0"/>
                    </a:lnTo>
                    <a:lnTo>
                      <a:pt x="108" y="0"/>
                    </a:lnTo>
                    <a:lnTo>
                      <a:pt x="138" y="0"/>
                    </a:lnTo>
                    <a:lnTo>
                      <a:pt x="156" y="0"/>
                    </a:lnTo>
                    <a:lnTo>
                      <a:pt x="168" y="0"/>
                    </a:lnTo>
                    <a:lnTo>
                      <a:pt x="168" y="22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390308" name="Text Box 164"/>
            <p:cNvSpPr txBox="1">
              <a:spLocks noChangeArrowheads="1"/>
            </p:cNvSpPr>
            <p:nvPr/>
          </p:nvSpPr>
          <p:spPr bwMode="auto">
            <a:xfrm>
              <a:off x="2188" y="1534"/>
              <a:ext cx="53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buFontTx/>
                <a:buNone/>
              </a:pPr>
              <a:r>
                <a:rPr lang="fr-FR" sz="1600" b="1">
                  <a:solidFill>
                    <a:schemeClr val="tx1"/>
                  </a:solidFill>
                </a:rPr>
                <a:t>3%</a:t>
              </a:r>
            </a:p>
          </p:txBody>
        </p:sp>
      </p:grpSp>
      <p:sp>
        <p:nvSpPr>
          <p:cNvPr id="48" name="Text Box 92"/>
          <p:cNvSpPr txBox="1">
            <a:spLocks noChangeArrowheads="1"/>
          </p:cNvSpPr>
          <p:nvPr/>
        </p:nvSpPr>
        <p:spPr bwMode="auto">
          <a:xfrm>
            <a:off x="4338639" y="2170113"/>
            <a:ext cx="1624012" cy="274637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fr-FR" sz="1200" u="sng" dirty="0" smtClean="0">
                <a:solidFill>
                  <a:schemeClr val="tx1"/>
                </a:solidFill>
              </a:rPr>
              <a:t>Taux de retour 48%</a:t>
            </a:r>
            <a:endParaRPr lang="fr-FR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90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90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0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0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90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90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90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90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90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90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90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390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016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744" name="Text Box 96"/>
          <p:cNvSpPr txBox="1">
            <a:spLocks noChangeArrowheads="1"/>
          </p:cNvSpPr>
          <p:nvPr/>
        </p:nvSpPr>
        <p:spPr bwMode="auto">
          <a:xfrm>
            <a:off x="6681788" y="6108700"/>
            <a:ext cx="3009900" cy="274638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fr-FR" sz="1200" u="sng">
                <a:solidFill>
                  <a:schemeClr val="tx1"/>
                </a:solidFill>
              </a:rPr>
              <a:t>Source</a:t>
            </a:r>
            <a:r>
              <a:rPr lang="fr-FR" sz="1200">
                <a:solidFill>
                  <a:schemeClr val="tx1"/>
                </a:solidFill>
              </a:rPr>
              <a:t> : Enquête insertion session 2009</a:t>
            </a:r>
          </a:p>
        </p:txBody>
      </p:sp>
      <p:sp>
        <p:nvSpPr>
          <p:cNvPr id="411745" name="Text Box 97"/>
          <p:cNvSpPr txBox="1">
            <a:spLocks noChangeArrowheads="1"/>
          </p:cNvSpPr>
          <p:nvPr/>
        </p:nvSpPr>
        <p:spPr bwMode="auto">
          <a:xfrm>
            <a:off x="587375" y="1411288"/>
            <a:ext cx="9096375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buFontTx/>
              <a:buNone/>
            </a:pPr>
            <a:r>
              <a:rPr lang="fr-FR" b="1">
                <a:solidFill>
                  <a:srgbClr val="660066"/>
                </a:solidFill>
                <a:latin typeface="Tahoma" pitchFamily="34" charset="0"/>
              </a:rPr>
              <a:t>Emploi à 6 mois Bac pro Exploitation des Transports</a:t>
            </a:r>
          </a:p>
          <a:p>
            <a:pPr algn="ctr">
              <a:lnSpc>
                <a:spcPct val="50000"/>
              </a:lnSpc>
              <a:buFontTx/>
              <a:buNone/>
            </a:pPr>
            <a:r>
              <a:rPr lang="fr-FR">
                <a:solidFill>
                  <a:srgbClr val="4D4D4D"/>
                </a:solidFill>
                <a:latin typeface="Tahoma" pitchFamily="34" charset="0"/>
              </a:rPr>
              <a:t>Pour les établissements de l’éducation nationale</a:t>
            </a:r>
          </a:p>
        </p:txBody>
      </p:sp>
      <p:sp>
        <p:nvSpPr>
          <p:cNvPr id="411750" name="Freeform 102"/>
          <p:cNvSpPr>
            <a:spLocks/>
          </p:cNvSpPr>
          <p:nvPr/>
        </p:nvSpPr>
        <p:spPr bwMode="auto">
          <a:xfrm>
            <a:off x="4710113" y="2366963"/>
            <a:ext cx="209550" cy="923925"/>
          </a:xfrm>
          <a:custGeom>
            <a:avLst/>
            <a:gdLst/>
            <a:ahLst/>
            <a:cxnLst>
              <a:cxn ang="0">
                <a:pos x="132" y="282"/>
              </a:cxn>
              <a:cxn ang="0">
                <a:pos x="0" y="0"/>
              </a:cxn>
              <a:cxn ang="0">
                <a:pos x="0" y="300"/>
              </a:cxn>
              <a:cxn ang="0">
                <a:pos x="132" y="582"/>
              </a:cxn>
              <a:cxn ang="0">
                <a:pos x="132" y="282"/>
              </a:cxn>
            </a:cxnLst>
            <a:rect l="0" t="0" r="r" b="b"/>
            <a:pathLst>
              <a:path w="132" h="582">
                <a:moveTo>
                  <a:pt x="132" y="282"/>
                </a:moveTo>
                <a:lnTo>
                  <a:pt x="0" y="0"/>
                </a:lnTo>
                <a:lnTo>
                  <a:pt x="0" y="300"/>
                </a:lnTo>
                <a:lnTo>
                  <a:pt x="132" y="582"/>
                </a:lnTo>
                <a:lnTo>
                  <a:pt x="132" y="282"/>
                </a:lnTo>
                <a:close/>
              </a:path>
            </a:pathLst>
          </a:custGeom>
          <a:solidFill>
            <a:srgbClr val="40000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11751" name="Freeform 103"/>
          <p:cNvSpPr>
            <a:spLocks/>
          </p:cNvSpPr>
          <p:nvPr/>
        </p:nvSpPr>
        <p:spPr bwMode="auto">
          <a:xfrm>
            <a:off x="4700588" y="2366963"/>
            <a:ext cx="219075" cy="4476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4" y="0"/>
              </a:cxn>
              <a:cxn ang="0">
                <a:pos x="42" y="0"/>
              </a:cxn>
              <a:cxn ang="0">
                <a:pos x="78" y="0"/>
              </a:cxn>
              <a:cxn ang="0">
                <a:pos x="96" y="0"/>
              </a:cxn>
              <a:cxn ang="0">
                <a:pos x="120" y="0"/>
              </a:cxn>
              <a:cxn ang="0">
                <a:pos x="138" y="0"/>
              </a:cxn>
              <a:cxn ang="0">
                <a:pos x="138" y="282"/>
              </a:cxn>
              <a:cxn ang="0">
                <a:pos x="0" y="0"/>
              </a:cxn>
            </a:cxnLst>
            <a:rect l="0" t="0" r="r" b="b"/>
            <a:pathLst>
              <a:path w="138" h="282">
                <a:moveTo>
                  <a:pt x="0" y="0"/>
                </a:moveTo>
                <a:lnTo>
                  <a:pt x="24" y="0"/>
                </a:lnTo>
                <a:lnTo>
                  <a:pt x="42" y="0"/>
                </a:lnTo>
                <a:lnTo>
                  <a:pt x="78" y="0"/>
                </a:lnTo>
                <a:lnTo>
                  <a:pt x="96" y="0"/>
                </a:lnTo>
                <a:lnTo>
                  <a:pt x="120" y="0"/>
                </a:lnTo>
                <a:lnTo>
                  <a:pt x="138" y="0"/>
                </a:lnTo>
                <a:lnTo>
                  <a:pt x="138" y="282"/>
                </a:lnTo>
                <a:lnTo>
                  <a:pt x="0" y="0"/>
                </a:lnTo>
                <a:close/>
              </a:path>
            </a:pathLst>
          </a:custGeom>
          <a:solidFill>
            <a:srgbClr val="80000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11752" name="Freeform 104"/>
          <p:cNvSpPr>
            <a:spLocks/>
          </p:cNvSpPr>
          <p:nvPr/>
        </p:nvSpPr>
        <p:spPr bwMode="auto">
          <a:xfrm>
            <a:off x="2852738" y="2862263"/>
            <a:ext cx="19050" cy="542925"/>
          </a:xfrm>
          <a:custGeom>
            <a:avLst/>
            <a:gdLst/>
            <a:ahLst/>
            <a:cxnLst>
              <a:cxn ang="0">
                <a:pos x="12" y="42"/>
              </a:cxn>
              <a:cxn ang="0">
                <a:pos x="6" y="36"/>
              </a:cxn>
              <a:cxn ang="0">
                <a:pos x="0" y="24"/>
              </a:cxn>
              <a:cxn ang="0">
                <a:pos x="0" y="24"/>
              </a:cxn>
              <a:cxn ang="0">
                <a:pos x="0" y="18"/>
              </a:cxn>
              <a:cxn ang="0">
                <a:pos x="0" y="6"/>
              </a:cxn>
              <a:cxn ang="0">
                <a:pos x="0" y="0"/>
              </a:cxn>
              <a:cxn ang="0">
                <a:pos x="0" y="300"/>
              </a:cxn>
              <a:cxn ang="0">
                <a:pos x="0" y="306"/>
              </a:cxn>
              <a:cxn ang="0">
                <a:pos x="0" y="318"/>
              </a:cxn>
              <a:cxn ang="0">
                <a:pos x="0" y="324"/>
              </a:cxn>
              <a:cxn ang="0">
                <a:pos x="0" y="324"/>
              </a:cxn>
              <a:cxn ang="0">
                <a:pos x="6" y="336"/>
              </a:cxn>
              <a:cxn ang="0">
                <a:pos x="12" y="342"/>
              </a:cxn>
              <a:cxn ang="0">
                <a:pos x="12" y="42"/>
              </a:cxn>
            </a:cxnLst>
            <a:rect l="0" t="0" r="r" b="b"/>
            <a:pathLst>
              <a:path w="12" h="342">
                <a:moveTo>
                  <a:pt x="12" y="42"/>
                </a:moveTo>
                <a:lnTo>
                  <a:pt x="6" y="36"/>
                </a:lnTo>
                <a:lnTo>
                  <a:pt x="0" y="24"/>
                </a:lnTo>
                <a:lnTo>
                  <a:pt x="0" y="24"/>
                </a:lnTo>
                <a:lnTo>
                  <a:pt x="0" y="18"/>
                </a:lnTo>
                <a:lnTo>
                  <a:pt x="0" y="6"/>
                </a:lnTo>
                <a:lnTo>
                  <a:pt x="0" y="0"/>
                </a:lnTo>
                <a:lnTo>
                  <a:pt x="0" y="300"/>
                </a:lnTo>
                <a:lnTo>
                  <a:pt x="0" y="306"/>
                </a:lnTo>
                <a:lnTo>
                  <a:pt x="0" y="318"/>
                </a:lnTo>
                <a:lnTo>
                  <a:pt x="0" y="324"/>
                </a:lnTo>
                <a:lnTo>
                  <a:pt x="0" y="324"/>
                </a:lnTo>
                <a:lnTo>
                  <a:pt x="6" y="336"/>
                </a:lnTo>
                <a:lnTo>
                  <a:pt x="12" y="342"/>
                </a:lnTo>
                <a:lnTo>
                  <a:pt x="12" y="42"/>
                </a:lnTo>
                <a:close/>
              </a:path>
            </a:pathLst>
          </a:custGeom>
          <a:solidFill>
            <a:srgbClr val="40004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11753" name="Freeform 105"/>
          <p:cNvSpPr>
            <a:spLocks/>
          </p:cNvSpPr>
          <p:nvPr/>
        </p:nvSpPr>
        <p:spPr bwMode="auto">
          <a:xfrm>
            <a:off x="2871788" y="2862263"/>
            <a:ext cx="1724025" cy="533400"/>
          </a:xfrm>
          <a:custGeom>
            <a:avLst/>
            <a:gdLst/>
            <a:ahLst/>
            <a:cxnLst>
              <a:cxn ang="0">
                <a:pos x="1086" y="0"/>
              </a:cxn>
              <a:cxn ang="0">
                <a:pos x="0" y="36"/>
              </a:cxn>
              <a:cxn ang="0">
                <a:pos x="0" y="336"/>
              </a:cxn>
              <a:cxn ang="0">
                <a:pos x="1086" y="300"/>
              </a:cxn>
              <a:cxn ang="0">
                <a:pos x="1086" y="0"/>
              </a:cxn>
            </a:cxnLst>
            <a:rect l="0" t="0" r="r" b="b"/>
            <a:pathLst>
              <a:path w="1086" h="336">
                <a:moveTo>
                  <a:pt x="1086" y="0"/>
                </a:moveTo>
                <a:lnTo>
                  <a:pt x="0" y="36"/>
                </a:lnTo>
                <a:lnTo>
                  <a:pt x="0" y="336"/>
                </a:lnTo>
                <a:lnTo>
                  <a:pt x="1086" y="300"/>
                </a:lnTo>
                <a:lnTo>
                  <a:pt x="1086" y="0"/>
                </a:lnTo>
                <a:close/>
              </a:path>
            </a:pathLst>
          </a:custGeom>
          <a:solidFill>
            <a:srgbClr val="40004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11754" name="Freeform 106"/>
          <p:cNvSpPr>
            <a:spLocks/>
          </p:cNvSpPr>
          <p:nvPr/>
        </p:nvSpPr>
        <p:spPr bwMode="auto">
          <a:xfrm>
            <a:off x="2852738" y="2414588"/>
            <a:ext cx="1743075" cy="514350"/>
          </a:xfrm>
          <a:custGeom>
            <a:avLst/>
            <a:gdLst/>
            <a:ahLst/>
            <a:cxnLst>
              <a:cxn ang="0">
                <a:pos x="6" y="318"/>
              </a:cxn>
              <a:cxn ang="0">
                <a:pos x="0" y="306"/>
              </a:cxn>
              <a:cxn ang="0">
                <a:pos x="0" y="288"/>
              </a:cxn>
              <a:cxn ang="0">
                <a:pos x="0" y="276"/>
              </a:cxn>
              <a:cxn ang="0">
                <a:pos x="0" y="264"/>
              </a:cxn>
              <a:cxn ang="0">
                <a:pos x="6" y="246"/>
              </a:cxn>
              <a:cxn ang="0">
                <a:pos x="12" y="240"/>
              </a:cxn>
              <a:cxn ang="0">
                <a:pos x="24" y="222"/>
              </a:cxn>
              <a:cxn ang="0">
                <a:pos x="30" y="216"/>
              </a:cxn>
              <a:cxn ang="0">
                <a:pos x="48" y="198"/>
              </a:cxn>
              <a:cxn ang="0">
                <a:pos x="66" y="186"/>
              </a:cxn>
              <a:cxn ang="0">
                <a:pos x="78" y="174"/>
              </a:cxn>
              <a:cxn ang="0">
                <a:pos x="102" y="162"/>
              </a:cxn>
              <a:cxn ang="0">
                <a:pos x="126" y="150"/>
              </a:cxn>
              <a:cxn ang="0">
                <a:pos x="144" y="138"/>
              </a:cxn>
              <a:cxn ang="0">
                <a:pos x="174" y="126"/>
              </a:cxn>
              <a:cxn ang="0">
                <a:pos x="210" y="114"/>
              </a:cxn>
              <a:cxn ang="0">
                <a:pos x="234" y="108"/>
              </a:cxn>
              <a:cxn ang="0">
                <a:pos x="270" y="96"/>
              </a:cxn>
              <a:cxn ang="0">
                <a:pos x="294" y="90"/>
              </a:cxn>
              <a:cxn ang="0">
                <a:pos x="336" y="78"/>
              </a:cxn>
              <a:cxn ang="0">
                <a:pos x="378" y="66"/>
              </a:cxn>
              <a:cxn ang="0">
                <a:pos x="408" y="60"/>
              </a:cxn>
              <a:cxn ang="0">
                <a:pos x="450" y="54"/>
              </a:cxn>
              <a:cxn ang="0">
                <a:pos x="498" y="42"/>
              </a:cxn>
              <a:cxn ang="0">
                <a:pos x="528" y="42"/>
              </a:cxn>
              <a:cxn ang="0">
                <a:pos x="582" y="30"/>
              </a:cxn>
              <a:cxn ang="0">
                <a:pos x="630" y="24"/>
              </a:cxn>
              <a:cxn ang="0">
                <a:pos x="666" y="24"/>
              </a:cxn>
              <a:cxn ang="0">
                <a:pos x="720" y="18"/>
              </a:cxn>
              <a:cxn ang="0">
                <a:pos x="756" y="12"/>
              </a:cxn>
              <a:cxn ang="0">
                <a:pos x="810" y="6"/>
              </a:cxn>
              <a:cxn ang="0">
                <a:pos x="870" y="6"/>
              </a:cxn>
              <a:cxn ang="0">
                <a:pos x="906" y="0"/>
              </a:cxn>
              <a:cxn ang="0">
                <a:pos x="960" y="0"/>
              </a:cxn>
              <a:cxn ang="0">
                <a:pos x="12" y="324"/>
              </a:cxn>
            </a:cxnLst>
            <a:rect l="0" t="0" r="r" b="b"/>
            <a:pathLst>
              <a:path w="1098" h="324">
                <a:moveTo>
                  <a:pt x="12" y="324"/>
                </a:moveTo>
                <a:lnTo>
                  <a:pt x="6" y="318"/>
                </a:lnTo>
                <a:lnTo>
                  <a:pt x="0" y="306"/>
                </a:lnTo>
                <a:lnTo>
                  <a:pt x="0" y="306"/>
                </a:lnTo>
                <a:lnTo>
                  <a:pt x="0" y="300"/>
                </a:lnTo>
                <a:lnTo>
                  <a:pt x="0" y="288"/>
                </a:lnTo>
                <a:lnTo>
                  <a:pt x="0" y="282"/>
                </a:lnTo>
                <a:lnTo>
                  <a:pt x="0" y="276"/>
                </a:lnTo>
                <a:lnTo>
                  <a:pt x="0" y="270"/>
                </a:lnTo>
                <a:lnTo>
                  <a:pt x="0" y="264"/>
                </a:lnTo>
                <a:lnTo>
                  <a:pt x="0" y="258"/>
                </a:lnTo>
                <a:lnTo>
                  <a:pt x="6" y="246"/>
                </a:lnTo>
                <a:lnTo>
                  <a:pt x="12" y="246"/>
                </a:lnTo>
                <a:lnTo>
                  <a:pt x="12" y="240"/>
                </a:lnTo>
                <a:lnTo>
                  <a:pt x="18" y="234"/>
                </a:lnTo>
                <a:lnTo>
                  <a:pt x="24" y="222"/>
                </a:lnTo>
                <a:lnTo>
                  <a:pt x="24" y="222"/>
                </a:lnTo>
                <a:lnTo>
                  <a:pt x="30" y="216"/>
                </a:lnTo>
                <a:lnTo>
                  <a:pt x="42" y="204"/>
                </a:lnTo>
                <a:lnTo>
                  <a:pt x="48" y="198"/>
                </a:lnTo>
                <a:lnTo>
                  <a:pt x="54" y="198"/>
                </a:lnTo>
                <a:lnTo>
                  <a:pt x="66" y="186"/>
                </a:lnTo>
                <a:lnTo>
                  <a:pt x="72" y="180"/>
                </a:lnTo>
                <a:lnTo>
                  <a:pt x="78" y="174"/>
                </a:lnTo>
                <a:lnTo>
                  <a:pt x="96" y="168"/>
                </a:lnTo>
                <a:lnTo>
                  <a:pt x="102" y="162"/>
                </a:lnTo>
                <a:lnTo>
                  <a:pt x="108" y="156"/>
                </a:lnTo>
                <a:lnTo>
                  <a:pt x="126" y="150"/>
                </a:lnTo>
                <a:lnTo>
                  <a:pt x="138" y="144"/>
                </a:lnTo>
                <a:lnTo>
                  <a:pt x="144" y="138"/>
                </a:lnTo>
                <a:lnTo>
                  <a:pt x="168" y="132"/>
                </a:lnTo>
                <a:lnTo>
                  <a:pt x="174" y="126"/>
                </a:lnTo>
                <a:lnTo>
                  <a:pt x="186" y="126"/>
                </a:lnTo>
                <a:lnTo>
                  <a:pt x="210" y="114"/>
                </a:lnTo>
                <a:lnTo>
                  <a:pt x="222" y="114"/>
                </a:lnTo>
                <a:lnTo>
                  <a:pt x="234" y="108"/>
                </a:lnTo>
                <a:lnTo>
                  <a:pt x="246" y="102"/>
                </a:lnTo>
                <a:lnTo>
                  <a:pt x="270" y="96"/>
                </a:lnTo>
                <a:lnTo>
                  <a:pt x="282" y="90"/>
                </a:lnTo>
                <a:lnTo>
                  <a:pt x="294" y="90"/>
                </a:lnTo>
                <a:lnTo>
                  <a:pt x="318" y="84"/>
                </a:lnTo>
                <a:lnTo>
                  <a:pt x="336" y="78"/>
                </a:lnTo>
                <a:lnTo>
                  <a:pt x="348" y="78"/>
                </a:lnTo>
                <a:lnTo>
                  <a:pt x="378" y="66"/>
                </a:lnTo>
                <a:lnTo>
                  <a:pt x="390" y="66"/>
                </a:lnTo>
                <a:lnTo>
                  <a:pt x="408" y="60"/>
                </a:lnTo>
                <a:lnTo>
                  <a:pt x="438" y="54"/>
                </a:lnTo>
                <a:lnTo>
                  <a:pt x="450" y="54"/>
                </a:lnTo>
                <a:lnTo>
                  <a:pt x="468" y="48"/>
                </a:lnTo>
                <a:lnTo>
                  <a:pt x="498" y="42"/>
                </a:lnTo>
                <a:lnTo>
                  <a:pt x="516" y="42"/>
                </a:lnTo>
                <a:lnTo>
                  <a:pt x="528" y="42"/>
                </a:lnTo>
                <a:lnTo>
                  <a:pt x="564" y="36"/>
                </a:lnTo>
                <a:lnTo>
                  <a:pt x="582" y="30"/>
                </a:lnTo>
                <a:lnTo>
                  <a:pt x="600" y="30"/>
                </a:lnTo>
                <a:lnTo>
                  <a:pt x="630" y="24"/>
                </a:lnTo>
                <a:lnTo>
                  <a:pt x="648" y="24"/>
                </a:lnTo>
                <a:lnTo>
                  <a:pt x="666" y="24"/>
                </a:lnTo>
                <a:lnTo>
                  <a:pt x="684" y="18"/>
                </a:lnTo>
                <a:lnTo>
                  <a:pt x="720" y="18"/>
                </a:lnTo>
                <a:lnTo>
                  <a:pt x="738" y="12"/>
                </a:lnTo>
                <a:lnTo>
                  <a:pt x="756" y="12"/>
                </a:lnTo>
                <a:lnTo>
                  <a:pt x="792" y="12"/>
                </a:lnTo>
                <a:lnTo>
                  <a:pt x="810" y="6"/>
                </a:lnTo>
                <a:lnTo>
                  <a:pt x="828" y="6"/>
                </a:lnTo>
                <a:lnTo>
                  <a:pt x="870" y="6"/>
                </a:lnTo>
                <a:lnTo>
                  <a:pt x="888" y="6"/>
                </a:lnTo>
                <a:lnTo>
                  <a:pt x="906" y="0"/>
                </a:lnTo>
                <a:lnTo>
                  <a:pt x="942" y="0"/>
                </a:lnTo>
                <a:lnTo>
                  <a:pt x="960" y="0"/>
                </a:lnTo>
                <a:lnTo>
                  <a:pt x="1098" y="282"/>
                </a:lnTo>
                <a:lnTo>
                  <a:pt x="12" y="324"/>
                </a:lnTo>
                <a:close/>
              </a:path>
            </a:pathLst>
          </a:custGeom>
          <a:solidFill>
            <a:srgbClr val="80008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11755" name="Freeform 107"/>
          <p:cNvSpPr>
            <a:spLocks/>
          </p:cNvSpPr>
          <p:nvPr/>
        </p:nvSpPr>
        <p:spPr bwMode="auto">
          <a:xfrm>
            <a:off x="2795588" y="3024188"/>
            <a:ext cx="76200" cy="561975"/>
          </a:xfrm>
          <a:custGeom>
            <a:avLst/>
            <a:gdLst/>
            <a:ahLst/>
            <a:cxnLst>
              <a:cxn ang="0">
                <a:pos x="48" y="54"/>
              </a:cxn>
              <a:cxn ang="0">
                <a:pos x="42" y="48"/>
              </a:cxn>
              <a:cxn ang="0">
                <a:pos x="36" y="42"/>
              </a:cxn>
              <a:cxn ang="0">
                <a:pos x="24" y="36"/>
              </a:cxn>
              <a:cxn ang="0">
                <a:pos x="18" y="30"/>
              </a:cxn>
              <a:cxn ang="0">
                <a:pos x="12" y="24"/>
              </a:cxn>
              <a:cxn ang="0">
                <a:pos x="12" y="18"/>
              </a:cxn>
              <a:cxn ang="0">
                <a:pos x="6" y="6"/>
              </a:cxn>
              <a:cxn ang="0">
                <a:pos x="0" y="6"/>
              </a:cxn>
              <a:cxn ang="0">
                <a:pos x="0" y="0"/>
              </a:cxn>
              <a:cxn ang="0">
                <a:pos x="0" y="300"/>
              </a:cxn>
              <a:cxn ang="0">
                <a:pos x="0" y="306"/>
              </a:cxn>
              <a:cxn ang="0">
                <a:pos x="6" y="306"/>
              </a:cxn>
              <a:cxn ang="0">
                <a:pos x="12" y="318"/>
              </a:cxn>
              <a:cxn ang="0">
                <a:pos x="12" y="324"/>
              </a:cxn>
              <a:cxn ang="0">
                <a:pos x="18" y="330"/>
              </a:cxn>
              <a:cxn ang="0">
                <a:pos x="24" y="336"/>
              </a:cxn>
              <a:cxn ang="0">
                <a:pos x="36" y="342"/>
              </a:cxn>
              <a:cxn ang="0">
                <a:pos x="42" y="348"/>
              </a:cxn>
              <a:cxn ang="0">
                <a:pos x="48" y="354"/>
              </a:cxn>
              <a:cxn ang="0">
                <a:pos x="48" y="54"/>
              </a:cxn>
            </a:cxnLst>
            <a:rect l="0" t="0" r="r" b="b"/>
            <a:pathLst>
              <a:path w="48" h="354">
                <a:moveTo>
                  <a:pt x="48" y="54"/>
                </a:moveTo>
                <a:lnTo>
                  <a:pt x="42" y="48"/>
                </a:lnTo>
                <a:lnTo>
                  <a:pt x="36" y="42"/>
                </a:lnTo>
                <a:lnTo>
                  <a:pt x="24" y="36"/>
                </a:lnTo>
                <a:lnTo>
                  <a:pt x="18" y="30"/>
                </a:lnTo>
                <a:lnTo>
                  <a:pt x="12" y="24"/>
                </a:lnTo>
                <a:lnTo>
                  <a:pt x="12" y="18"/>
                </a:lnTo>
                <a:lnTo>
                  <a:pt x="6" y="6"/>
                </a:lnTo>
                <a:lnTo>
                  <a:pt x="0" y="6"/>
                </a:lnTo>
                <a:lnTo>
                  <a:pt x="0" y="0"/>
                </a:lnTo>
                <a:lnTo>
                  <a:pt x="0" y="300"/>
                </a:lnTo>
                <a:lnTo>
                  <a:pt x="0" y="306"/>
                </a:lnTo>
                <a:lnTo>
                  <a:pt x="6" y="306"/>
                </a:lnTo>
                <a:lnTo>
                  <a:pt x="12" y="318"/>
                </a:lnTo>
                <a:lnTo>
                  <a:pt x="12" y="324"/>
                </a:lnTo>
                <a:lnTo>
                  <a:pt x="18" y="330"/>
                </a:lnTo>
                <a:lnTo>
                  <a:pt x="24" y="336"/>
                </a:lnTo>
                <a:lnTo>
                  <a:pt x="36" y="342"/>
                </a:lnTo>
                <a:lnTo>
                  <a:pt x="42" y="348"/>
                </a:lnTo>
                <a:lnTo>
                  <a:pt x="48" y="354"/>
                </a:lnTo>
                <a:lnTo>
                  <a:pt x="48" y="54"/>
                </a:lnTo>
                <a:close/>
              </a:path>
            </a:pathLst>
          </a:custGeom>
          <a:solidFill>
            <a:srgbClr val="00808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11756" name="Freeform 108"/>
          <p:cNvSpPr>
            <a:spLocks/>
          </p:cNvSpPr>
          <p:nvPr/>
        </p:nvSpPr>
        <p:spPr bwMode="auto">
          <a:xfrm>
            <a:off x="2871788" y="2957513"/>
            <a:ext cx="1647825" cy="619125"/>
          </a:xfrm>
          <a:custGeom>
            <a:avLst/>
            <a:gdLst/>
            <a:ahLst/>
            <a:cxnLst>
              <a:cxn ang="0">
                <a:pos x="1038" y="0"/>
              </a:cxn>
              <a:cxn ang="0">
                <a:pos x="0" y="90"/>
              </a:cxn>
              <a:cxn ang="0">
                <a:pos x="0" y="390"/>
              </a:cxn>
              <a:cxn ang="0">
                <a:pos x="1038" y="300"/>
              </a:cxn>
              <a:cxn ang="0">
                <a:pos x="1038" y="0"/>
              </a:cxn>
            </a:cxnLst>
            <a:rect l="0" t="0" r="r" b="b"/>
            <a:pathLst>
              <a:path w="1038" h="390">
                <a:moveTo>
                  <a:pt x="1038" y="0"/>
                </a:moveTo>
                <a:lnTo>
                  <a:pt x="0" y="90"/>
                </a:lnTo>
                <a:lnTo>
                  <a:pt x="0" y="390"/>
                </a:lnTo>
                <a:lnTo>
                  <a:pt x="1038" y="300"/>
                </a:lnTo>
                <a:lnTo>
                  <a:pt x="1038" y="0"/>
                </a:lnTo>
                <a:close/>
              </a:path>
            </a:pathLst>
          </a:custGeom>
          <a:solidFill>
            <a:srgbClr val="00808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11757" name="Freeform 109"/>
          <p:cNvSpPr>
            <a:spLocks/>
          </p:cNvSpPr>
          <p:nvPr/>
        </p:nvSpPr>
        <p:spPr bwMode="auto">
          <a:xfrm>
            <a:off x="2795588" y="2957513"/>
            <a:ext cx="1724025" cy="152400"/>
          </a:xfrm>
          <a:custGeom>
            <a:avLst/>
            <a:gdLst/>
            <a:ahLst/>
            <a:cxnLst>
              <a:cxn ang="0">
                <a:pos x="48" y="96"/>
              </a:cxn>
              <a:cxn ang="0">
                <a:pos x="42" y="90"/>
              </a:cxn>
              <a:cxn ang="0">
                <a:pos x="36" y="84"/>
              </a:cxn>
              <a:cxn ang="0">
                <a:pos x="24" y="78"/>
              </a:cxn>
              <a:cxn ang="0">
                <a:pos x="18" y="72"/>
              </a:cxn>
              <a:cxn ang="0">
                <a:pos x="12" y="66"/>
              </a:cxn>
              <a:cxn ang="0">
                <a:pos x="12" y="60"/>
              </a:cxn>
              <a:cxn ang="0">
                <a:pos x="6" y="48"/>
              </a:cxn>
              <a:cxn ang="0">
                <a:pos x="0" y="48"/>
              </a:cxn>
              <a:cxn ang="0">
                <a:pos x="0" y="42"/>
              </a:cxn>
              <a:cxn ang="0">
                <a:pos x="1086" y="0"/>
              </a:cxn>
              <a:cxn ang="0">
                <a:pos x="48" y="96"/>
              </a:cxn>
            </a:cxnLst>
            <a:rect l="0" t="0" r="r" b="b"/>
            <a:pathLst>
              <a:path w="1086" h="96">
                <a:moveTo>
                  <a:pt x="48" y="96"/>
                </a:moveTo>
                <a:lnTo>
                  <a:pt x="42" y="90"/>
                </a:lnTo>
                <a:lnTo>
                  <a:pt x="36" y="84"/>
                </a:lnTo>
                <a:lnTo>
                  <a:pt x="24" y="78"/>
                </a:lnTo>
                <a:lnTo>
                  <a:pt x="18" y="72"/>
                </a:lnTo>
                <a:lnTo>
                  <a:pt x="12" y="66"/>
                </a:lnTo>
                <a:lnTo>
                  <a:pt x="12" y="60"/>
                </a:lnTo>
                <a:lnTo>
                  <a:pt x="6" y="48"/>
                </a:lnTo>
                <a:lnTo>
                  <a:pt x="0" y="48"/>
                </a:lnTo>
                <a:lnTo>
                  <a:pt x="0" y="42"/>
                </a:lnTo>
                <a:lnTo>
                  <a:pt x="1086" y="0"/>
                </a:lnTo>
                <a:lnTo>
                  <a:pt x="48" y="96"/>
                </a:lnTo>
                <a:close/>
              </a:path>
            </a:pathLst>
          </a:custGeom>
          <a:solidFill>
            <a:srgbClr val="00FFFF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11758" name="Freeform 110"/>
          <p:cNvSpPr>
            <a:spLocks/>
          </p:cNvSpPr>
          <p:nvPr/>
        </p:nvSpPr>
        <p:spPr bwMode="auto">
          <a:xfrm>
            <a:off x="2890838" y="3119438"/>
            <a:ext cx="38100" cy="504825"/>
          </a:xfrm>
          <a:custGeom>
            <a:avLst/>
            <a:gdLst/>
            <a:ahLst/>
            <a:cxnLst>
              <a:cxn ang="0">
                <a:pos x="24" y="18"/>
              </a:cxn>
              <a:cxn ang="0">
                <a:pos x="18" y="12"/>
              </a:cxn>
              <a:cxn ang="0">
                <a:pos x="6" y="0"/>
              </a:cxn>
              <a:cxn ang="0">
                <a:pos x="0" y="0"/>
              </a:cxn>
              <a:cxn ang="0">
                <a:pos x="0" y="300"/>
              </a:cxn>
              <a:cxn ang="0">
                <a:pos x="6" y="300"/>
              </a:cxn>
              <a:cxn ang="0">
                <a:pos x="18" y="312"/>
              </a:cxn>
              <a:cxn ang="0">
                <a:pos x="24" y="318"/>
              </a:cxn>
              <a:cxn ang="0">
                <a:pos x="24" y="18"/>
              </a:cxn>
            </a:cxnLst>
            <a:rect l="0" t="0" r="r" b="b"/>
            <a:pathLst>
              <a:path w="24" h="318">
                <a:moveTo>
                  <a:pt x="24" y="18"/>
                </a:moveTo>
                <a:lnTo>
                  <a:pt x="18" y="12"/>
                </a:lnTo>
                <a:lnTo>
                  <a:pt x="6" y="0"/>
                </a:lnTo>
                <a:lnTo>
                  <a:pt x="0" y="0"/>
                </a:lnTo>
                <a:lnTo>
                  <a:pt x="0" y="300"/>
                </a:lnTo>
                <a:lnTo>
                  <a:pt x="6" y="300"/>
                </a:lnTo>
                <a:lnTo>
                  <a:pt x="18" y="312"/>
                </a:lnTo>
                <a:lnTo>
                  <a:pt x="24" y="318"/>
                </a:lnTo>
                <a:lnTo>
                  <a:pt x="24" y="18"/>
                </a:lnTo>
                <a:close/>
              </a:path>
            </a:pathLst>
          </a:custGeom>
          <a:solidFill>
            <a:srgbClr val="80800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11759" name="Freeform 111"/>
          <p:cNvSpPr>
            <a:spLocks/>
          </p:cNvSpPr>
          <p:nvPr/>
        </p:nvSpPr>
        <p:spPr bwMode="auto">
          <a:xfrm>
            <a:off x="2938463" y="2967038"/>
            <a:ext cx="1600200" cy="647700"/>
          </a:xfrm>
          <a:custGeom>
            <a:avLst/>
            <a:gdLst/>
            <a:ahLst/>
            <a:cxnLst>
              <a:cxn ang="0">
                <a:pos x="1008" y="0"/>
              </a:cxn>
              <a:cxn ang="0">
                <a:pos x="0" y="108"/>
              </a:cxn>
              <a:cxn ang="0">
                <a:pos x="0" y="408"/>
              </a:cxn>
              <a:cxn ang="0">
                <a:pos x="1008" y="300"/>
              </a:cxn>
              <a:cxn ang="0">
                <a:pos x="1008" y="0"/>
              </a:cxn>
            </a:cxnLst>
            <a:rect l="0" t="0" r="r" b="b"/>
            <a:pathLst>
              <a:path w="1008" h="408">
                <a:moveTo>
                  <a:pt x="1008" y="0"/>
                </a:moveTo>
                <a:lnTo>
                  <a:pt x="0" y="108"/>
                </a:lnTo>
                <a:lnTo>
                  <a:pt x="0" y="408"/>
                </a:lnTo>
                <a:lnTo>
                  <a:pt x="1008" y="300"/>
                </a:lnTo>
                <a:lnTo>
                  <a:pt x="1008" y="0"/>
                </a:lnTo>
                <a:close/>
              </a:path>
            </a:pathLst>
          </a:custGeom>
          <a:solidFill>
            <a:srgbClr val="80800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11760" name="Freeform 112"/>
          <p:cNvSpPr>
            <a:spLocks/>
          </p:cNvSpPr>
          <p:nvPr/>
        </p:nvSpPr>
        <p:spPr bwMode="auto">
          <a:xfrm>
            <a:off x="2890838" y="2967038"/>
            <a:ext cx="1647825" cy="180975"/>
          </a:xfrm>
          <a:custGeom>
            <a:avLst/>
            <a:gdLst/>
            <a:ahLst/>
            <a:cxnLst>
              <a:cxn ang="0">
                <a:pos x="24" y="114"/>
              </a:cxn>
              <a:cxn ang="0">
                <a:pos x="18" y="108"/>
              </a:cxn>
              <a:cxn ang="0">
                <a:pos x="6" y="96"/>
              </a:cxn>
              <a:cxn ang="0">
                <a:pos x="0" y="96"/>
              </a:cxn>
              <a:cxn ang="0">
                <a:pos x="1038" y="0"/>
              </a:cxn>
              <a:cxn ang="0">
                <a:pos x="24" y="114"/>
              </a:cxn>
            </a:cxnLst>
            <a:rect l="0" t="0" r="r" b="b"/>
            <a:pathLst>
              <a:path w="1038" h="114">
                <a:moveTo>
                  <a:pt x="24" y="114"/>
                </a:moveTo>
                <a:lnTo>
                  <a:pt x="18" y="108"/>
                </a:lnTo>
                <a:lnTo>
                  <a:pt x="6" y="96"/>
                </a:lnTo>
                <a:lnTo>
                  <a:pt x="0" y="96"/>
                </a:lnTo>
                <a:lnTo>
                  <a:pt x="1038" y="0"/>
                </a:lnTo>
                <a:lnTo>
                  <a:pt x="24" y="114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11761" name="Freeform 113"/>
          <p:cNvSpPr>
            <a:spLocks/>
          </p:cNvSpPr>
          <p:nvPr/>
        </p:nvSpPr>
        <p:spPr bwMode="auto">
          <a:xfrm>
            <a:off x="2947988" y="3157538"/>
            <a:ext cx="95250" cy="523875"/>
          </a:xfrm>
          <a:custGeom>
            <a:avLst/>
            <a:gdLst/>
            <a:ahLst/>
            <a:cxnLst>
              <a:cxn ang="0">
                <a:pos x="60" y="30"/>
              </a:cxn>
              <a:cxn ang="0">
                <a:pos x="54" y="24"/>
              </a:cxn>
              <a:cxn ang="0">
                <a:pos x="42" y="24"/>
              </a:cxn>
              <a:cxn ang="0">
                <a:pos x="24" y="12"/>
              </a:cxn>
              <a:cxn ang="0">
                <a:pos x="18" y="6"/>
              </a:cxn>
              <a:cxn ang="0">
                <a:pos x="12" y="6"/>
              </a:cxn>
              <a:cxn ang="0">
                <a:pos x="0" y="0"/>
              </a:cxn>
              <a:cxn ang="0">
                <a:pos x="0" y="300"/>
              </a:cxn>
              <a:cxn ang="0">
                <a:pos x="12" y="306"/>
              </a:cxn>
              <a:cxn ang="0">
                <a:pos x="18" y="306"/>
              </a:cxn>
              <a:cxn ang="0">
                <a:pos x="24" y="312"/>
              </a:cxn>
              <a:cxn ang="0">
                <a:pos x="42" y="324"/>
              </a:cxn>
              <a:cxn ang="0">
                <a:pos x="54" y="324"/>
              </a:cxn>
              <a:cxn ang="0">
                <a:pos x="60" y="330"/>
              </a:cxn>
              <a:cxn ang="0">
                <a:pos x="60" y="30"/>
              </a:cxn>
            </a:cxnLst>
            <a:rect l="0" t="0" r="r" b="b"/>
            <a:pathLst>
              <a:path w="60" h="330">
                <a:moveTo>
                  <a:pt x="60" y="30"/>
                </a:moveTo>
                <a:lnTo>
                  <a:pt x="54" y="24"/>
                </a:lnTo>
                <a:lnTo>
                  <a:pt x="42" y="24"/>
                </a:lnTo>
                <a:lnTo>
                  <a:pt x="24" y="12"/>
                </a:lnTo>
                <a:lnTo>
                  <a:pt x="18" y="6"/>
                </a:lnTo>
                <a:lnTo>
                  <a:pt x="12" y="6"/>
                </a:lnTo>
                <a:lnTo>
                  <a:pt x="0" y="0"/>
                </a:lnTo>
                <a:lnTo>
                  <a:pt x="0" y="300"/>
                </a:lnTo>
                <a:lnTo>
                  <a:pt x="12" y="306"/>
                </a:lnTo>
                <a:lnTo>
                  <a:pt x="18" y="306"/>
                </a:lnTo>
                <a:lnTo>
                  <a:pt x="24" y="312"/>
                </a:lnTo>
                <a:lnTo>
                  <a:pt x="42" y="324"/>
                </a:lnTo>
                <a:lnTo>
                  <a:pt x="54" y="324"/>
                </a:lnTo>
                <a:lnTo>
                  <a:pt x="60" y="330"/>
                </a:lnTo>
                <a:lnTo>
                  <a:pt x="60" y="30"/>
                </a:lnTo>
                <a:close/>
              </a:path>
            </a:pathLst>
          </a:custGeom>
          <a:solidFill>
            <a:srgbClr val="80008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11762" name="Freeform 114"/>
          <p:cNvSpPr>
            <a:spLocks/>
          </p:cNvSpPr>
          <p:nvPr/>
        </p:nvSpPr>
        <p:spPr bwMode="auto">
          <a:xfrm>
            <a:off x="3052763" y="2976563"/>
            <a:ext cx="1504950" cy="704850"/>
          </a:xfrm>
          <a:custGeom>
            <a:avLst/>
            <a:gdLst/>
            <a:ahLst/>
            <a:cxnLst>
              <a:cxn ang="0">
                <a:pos x="948" y="0"/>
              </a:cxn>
              <a:cxn ang="0">
                <a:pos x="0" y="144"/>
              </a:cxn>
              <a:cxn ang="0">
                <a:pos x="0" y="444"/>
              </a:cxn>
              <a:cxn ang="0">
                <a:pos x="948" y="300"/>
              </a:cxn>
              <a:cxn ang="0">
                <a:pos x="948" y="0"/>
              </a:cxn>
            </a:cxnLst>
            <a:rect l="0" t="0" r="r" b="b"/>
            <a:pathLst>
              <a:path w="948" h="444">
                <a:moveTo>
                  <a:pt x="948" y="0"/>
                </a:moveTo>
                <a:lnTo>
                  <a:pt x="0" y="144"/>
                </a:lnTo>
                <a:lnTo>
                  <a:pt x="0" y="444"/>
                </a:lnTo>
                <a:lnTo>
                  <a:pt x="948" y="300"/>
                </a:lnTo>
                <a:lnTo>
                  <a:pt x="948" y="0"/>
                </a:lnTo>
                <a:close/>
              </a:path>
            </a:pathLst>
          </a:custGeom>
          <a:solidFill>
            <a:srgbClr val="80008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11763" name="Freeform 115"/>
          <p:cNvSpPr>
            <a:spLocks/>
          </p:cNvSpPr>
          <p:nvPr/>
        </p:nvSpPr>
        <p:spPr bwMode="auto">
          <a:xfrm>
            <a:off x="2947988" y="2976563"/>
            <a:ext cx="1609725" cy="228600"/>
          </a:xfrm>
          <a:custGeom>
            <a:avLst/>
            <a:gdLst/>
            <a:ahLst/>
            <a:cxnLst>
              <a:cxn ang="0">
                <a:pos x="60" y="144"/>
              </a:cxn>
              <a:cxn ang="0">
                <a:pos x="54" y="138"/>
              </a:cxn>
              <a:cxn ang="0">
                <a:pos x="42" y="138"/>
              </a:cxn>
              <a:cxn ang="0">
                <a:pos x="24" y="126"/>
              </a:cxn>
              <a:cxn ang="0">
                <a:pos x="18" y="120"/>
              </a:cxn>
              <a:cxn ang="0">
                <a:pos x="12" y="120"/>
              </a:cxn>
              <a:cxn ang="0">
                <a:pos x="0" y="114"/>
              </a:cxn>
              <a:cxn ang="0">
                <a:pos x="1014" y="0"/>
              </a:cxn>
              <a:cxn ang="0">
                <a:pos x="60" y="144"/>
              </a:cxn>
            </a:cxnLst>
            <a:rect l="0" t="0" r="r" b="b"/>
            <a:pathLst>
              <a:path w="1014" h="144">
                <a:moveTo>
                  <a:pt x="60" y="144"/>
                </a:moveTo>
                <a:lnTo>
                  <a:pt x="54" y="138"/>
                </a:lnTo>
                <a:lnTo>
                  <a:pt x="42" y="138"/>
                </a:lnTo>
                <a:lnTo>
                  <a:pt x="24" y="126"/>
                </a:lnTo>
                <a:lnTo>
                  <a:pt x="18" y="120"/>
                </a:lnTo>
                <a:lnTo>
                  <a:pt x="12" y="120"/>
                </a:lnTo>
                <a:lnTo>
                  <a:pt x="0" y="114"/>
                </a:lnTo>
                <a:lnTo>
                  <a:pt x="1014" y="0"/>
                </a:lnTo>
                <a:lnTo>
                  <a:pt x="60" y="144"/>
                </a:lnTo>
                <a:close/>
              </a:path>
            </a:pathLst>
          </a:custGeom>
          <a:solidFill>
            <a:srgbClr val="FF00FF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11764" name="Freeform 116"/>
          <p:cNvSpPr>
            <a:spLocks/>
          </p:cNvSpPr>
          <p:nvPr/>
        </p:nvSpPr>
        <p:spPr bwMode="auto">
          <a:xfrm>
            <a:off x="3062288" y="3214688"/>
            <a:ext cx="66675" cy="504825"/>
          </a:xfrm>
          <a:custGeom>
            <a:avLst/>
            <a:gdLst/>
            <a:ahLst/>
            <a:cxnLst>
              <a:cxn ang="0">
                <a:pos x="42" y="18"/>
              </a:cxn>
              <a:cxn ang="0">
                <a:pos x="30" y="12"/>
              </a:cxn>
              <a:cxn ang="0">
                <a:pos x="12" y="6"/>
              </a:cxn>
              <a:cxn ang="0">
                <a:pos x="0" y="0"/>
              </a:cxn>
              <a:cxn ang="0">
                <a:pos x="0" y="300"/>
              </a:cxn>
              <a:cxn ang="0">
                <a:pos x="12" y="306"/>
              </a:cxn>
              <a:cxn ang="0">
                <a:pos x="30" y="312"/>
              </a:cxn>
              <a:cxn ang="0">
                <a:pos x="42" y="318"/>
              </a:cxn>
              <a:cxn ang="0">
                <a:pos x="42" y="18"/>
              </a:cxn>
            </a:cxnLst>
            <a:rect l="0" t="0" r="r" b="b"/>
            <a:pathLst>
              <a:path w="42" h="318">
                <a:moveTo>
                  <a:pt x="42" y="18"/>
                </a:moveTo>
                <a:lnTo>
                  <a:pt x="30" y="12"/>
                </a:lnTo>
                <a:lnTo>
                  <a:pt x="12" y="6"/>
                </a:lnTo>
                <a:lnTo>
                  <a:pt x="0" y="0"/>
                </a:lnTo>
                <a:lnTo>
                  <a:pt x="0" y="300"/>
                </a:lnTo>
                <a:lnTo>
                  <a:pt x="12" y="306"/>
                </a:lnTo>
                <a:lnTo>
                  <a:pt x="30" y="312"/>
                </a:lnTo>
                <a:lnTo>
                  <a:pt x="42" y="318"/>
                </a:lnTo>
                <a:lnTo>
                  <a:pt x="42" y="18"/>
                </a:lnTo>
                <a:close/>
              </a:path>
            </a:pathLst>
          </a:custGeom>
          <a:solidFill>
            <a:srgbClr val="00004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11765" name="Freeform 117"/>
          <p:cNvSpPr>
            <a:spLocks/>
          </p:cNvSpPr>
          <p:nvPr/>
        </p:nvSpPr>
        <p:spPr bwMode="auto">
          <a:xfrm>
            <a:off x="3138488" y="2986088"/>
            <a:ext cx="1438275" cy="723900"/>
          </a:xfrm>
          <a:custGeom>
            <a:avLst/>
            <a:gdLst/>
            <a:ahLst/>
            <a:cxnLst>
              <a:cxn ang="0">
                <a:pos x="906" y="0"/>
              </a:cxn>
              <a:cxn ang="0">
                <a:pos x="0" y="156"/>
              </a:cxn>
              <a:cxn ang="0">
                <a:pos x="0" y="456"/>
              </a:cxn>
              <a:cxn ang="0">
                <a:pos x="906" y="300"/>
              </a:cxn>
              <a:cxn ang="0">
                <a:pos x="906" y="0"/>
              </a:cxn>
            </a:cxnLst>
            <a:rect l="0" t="0" r="r" b="b"/>
            <a:pathLst>
              <a:path w="906" h="456">
                <a:moveTo>
                  <a:pt x="906" y="0"/>
                </a:moveTo>
                <a:lnTo>
                  <a:pt x="0" y="156"/>
                </a:lnTo>
                <a:lnTo>
                  <a:pt x="0" y="456"/>
                </a:lnTo>
                <a:lnTo>
                  <a:pt x="906" y="300"/>
                </a:lnTo>
                <a:lnTo>
                  <a:pt x="906" y="0"/>
                </a:lnTo>
                <a:close/>
              </a:path>
            </a:pathLst>
          </a:custGeom>
          <a:solidFill>
            <a:srgbClr val="00004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11766" name="Freeform 118"/>
          <p:cNvSpPr>
            <a:spLocks/>
          </p:cNvSpPr>
          <p:nvPr/>
        </p:nvSpPr>
        <p:spPr bwMode="auto">
          <a:xfrm>
            <a:off x="3062288" y="2986088"/>
            <a:ext cx="1514475" cy="257175"/>
          </a:xfrm>
          <a:custGeom>
            <a:avLst/>
            <a:gdLst/>
            <a:ahLst/>
            <a:cxnLst>
              <a:cxn ang="0">
                <a:pos x="42" y="162"/>
              </a:cxn>
              <a:cxn ang="0">
                <a:pos x="30" y="156"/>
              </a:cxn>
              <a:cxn ang="0">
                <a:pos x="12" y="150"/>
              </a:cxn>
              <a:cxn ang="0">
                <a:pos x="0" y="144"/>
              </a:cxn>
              <a:cxn ang="0">
                <a:pos x="954" y="0"/>
              </a:cxn>
              <a:cxn ang="0">
                <a:pos x="42" y="162"/>
              </a:cxn>
            </a:cxnLst>
            <a:rect l="0" t="0" r="r" b="b"/>
            <a:pathLst>
              <a:path w="954" h="162">
                <a:moveTo>
                  <a:pt x="42" y="162"/>
                </a:moveTo>
                <a:lnTo>
                  <a:pt x="30" y="156"/>
                </a:lnTo>
                <a:lnTo>
                  <a:pt x="12" y="150"/>
                </a:lnTo>
                <a:lnTo>
                  <a:pt x="0" y="144"/>
                </a:lnTo>
                <a:lnTo>
                  <a:pt x="954" y="0"/>
                </a:lnTo>
                <a:lnTo>
                  <a:pt x="42" y="162"/>
                </a:lnTo>
                <a:close/>
              </a:path>
            </a:pathLst>
          </a:custGeom>
          <a:solidFill>
            <a:srgbClr val="00008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11767" name="Freeform 119"/>
          <p:cNvSpPr>
            <a:spLocks/>
          </p:cNvSpPr>
          <p:nvPr/>
        </p:nvSpPr>
        <p:spPr bwMode="auto">
          <a:xfrm>
            <a:off x="3167063" y="3262313"/>
            <a:ext cx="209550" cy="542925"/>
          </a:xfrm>
          <a:custGeom>
            <a:avLst/>
            <a:gdLst/>
            <a:ahLst/>
            <a:cxnLst>
              <a:cxn ang="0">
                <a:pos x="132" y="42"/>
              </a:cxn>
              <a:cxn ang="0">
                <a:pos x="120" y="36"/>
              </a:cxn>
              <a:cxn ang="0">
                <a:pos x="108" y="36"/>
              </a:cxn>
              <a:cxn ang="0">
                <a:pos x="84" y="24"/>
              </a:cxn>
              <a:cxn ang="0">
                <a:pos x="72" y="24"/>
              </a:cxn>
              <a:cxn ang="0">
                <a:pos x="60" y="18"/>
              </a:cxn>
              <a:cxn ang="0">
                <a:pos x="48" y="12"/>
              </a:cxn>
              <a:cxn ang="0">
                <a:pos x="24" y="6"/>
              </a:cxn>
              <a:cxn ang="0">
                <a:pos x="12" y="0"/>
              </a:cxn>
              <a:cxn ang="0">
                <a:pos x="0" y="0"/>
              </a:cxn>
              <a:cxn ang="0">
                <a:pos x="0" y="300"/>
              </a:cxn>
              <a:cxn ang="0">
                <a:pos x="12" y="300"/>
              </a:cxn>
              <a:cxn ang="0">
                <a:pos x="24" y="306"/>
              </a:cxn>
              <a:cxn ang="0">
                <a:pos x="48" y="312"/>
              </a:cxn>
              <a:cxn ang="0">
                <a:pos x="60" y="318"/>
              </a:cxn>
              <a:cxn ang="0">
                <a:pos x="72" y="324"/>
              </a:cxn>
              <a:cxn ang="0">
                <a:pos x="84" y="324"/>
              </a:cxn>
              <a:cxn ang="0">
                <a:pos x="108" y="336"/>
              </a:cxn>
              <a:cxn ang="0">
                <a:pos x="120" y="336"/>
              </a:cxn>
              <a:cxn ang="0">
                <a:pos x="132" y="342"/>
              </a:cxn>
              <a:cxn ang="0">
                <a:pos x="132" y="42"/>
              </a:cxn>
            </a:cxnLst>
            <a:rect l="0" t="0" r="r" b="b"/>
            <a:pathLst>
              <a:path w="132" h="342">
                <a:moveTo>
                  <a:pt x="132" y="42"/>
                </a:moveTo>
                <a:lnTo>
                  <a:pt x="120" y="36"/>
                </a:lnTo>
                <a:lnTo>
                  <a:pt x="108" y="36"/>
                </a:lnTo>
                <a:lnTo>
                  <a:pt x="84" y="24"/>
                </a:lnTo>
                <a:lnTo>
                  <a:pt x="72" y="24"/>
                </a:lnTo>
                <a:lnTo>
                  <a:pt x="60" y="18"/>
                </a:lnTo>
                <a:lnTo>
                  <a:pt x="48" y="12"/>
                </a:lnTo>
                <a:lnTo>
                  <a:pt x="24" y="6"/>
                </a:lnTo>
                <a:lnTo>
                  <a:pt x="12" y="0"/>
                </a:lnTo>
                <a:lnTo>
                  <a:pt x="0" y="0"/>
                </a:lnTo>
                <a:lnTo>
                  <a:pt x="0" y="300"/>
                </a:lnTo>
                <a:lnTo>
                  <a:pt x="12" y="300"/>
                </a:lnTo>
                <a:lnTo>
                  <a:pt x="24" y="306"/>
                </a:lnTo>
                <a:lnTo>
                  <a:pt x="48" y="312"/>
                </a:lnTo>
                <a:lnTo>
                  <a:pt x="60" y="318"/>
                </a:lnTo>
                <a:lnTo>
                  <a:pt x="72" y="324"/>
                </a:lnTo>
                <a:lnTo>
                  <a:pt x="84" y="324"/>
                </a:lnTo>
                <a:lnTo>
                  <a:pt x="108" y="336"/>
                </a:lnTo>
                <a:lnTo>
                  <a:pt x="120" y="336"/>
                </a:lnTo>
                <a:lnTo>
                  <a:pt x="132" y="342"/>
                </a:lnTo>
                <a:lnTo>
                  <a:pt x="132" y="42"/>
                </a:lnTo>
                <a:close/>
              </a:path>
            </a:pathLst>
          </a:custGeom>
          <a:solidFill>
            <a:srgbClr val="66668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11768" name="Freeform 120"/>
          <p:cNvSpPr>
            <a:spLocks/>
          </p:cNvSpPr>
          <p:nvPr/>
        </p:nvSpPr>
        <p:spPr bwMode="auto">
          <a:xfrm>
            <a:off x="3386138" y="3005138"/>
            <a:ext cx="1228725" cy="790575"/>
          </a:xfrm>
          <a:custGeom>
            <a:avLst/>
            <a:gdLst/>
            <a:ahLst/>
            <a:cxnLst>
              <a:cxn ang="0">
                <a:pos x="774" y="0"/>
              </a:cxn>
              <a:cxn ang="0">
                <a:pos x="0" y="198"/>
              </a:cxn>
              <a:cxn ang="0">
                <a:pos x="0" y="498"/>
              </a:cxn>
              <a:cxn ang="0">
                <a:pos x="774" y="300"/>
              </a:cxn>
              <a:cxn ang="0">
                <a:pos x="774" y="0"/>
              </a:cxn>
            </a:cxnLst>
            <a:rect l="0" t="0" r="r" b="b"/>
            <a:pathLst>
              <a:path w="774" h="498">
                <a:moveTo>
                  <a:pt x="774" y="0"/>
                </a:moveTo>
                <a:lnTo>
                  <a:pt x="0" y="198"/>
                </a:lnTo>
                <a:lnTo>
                  <a:pt x="0" y="498"/>
                </a:lnTo>
                <a:lnTo>
                  <a:pt x="774" y="300"/>
                </a:lnTo>
                <a:lnTo>
                  <a:pt x="774" y="0"/>
                </a:lnTo>
                <a:close/>
              </a:path>
            </a:pathLst>
          </a:custGeom>
          <a:solidFill>
            <a:srgbClr val="66668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11769" name="Freeform 121"/>
          <p:cNvSpPr>
            <a:spLocks/>
          </p:cNvSpPr>
          <p:nvPr/>
        </p:nvSpPr>
        <p:spPr bwMode="auto">
          <a:xfrm>
            <a:off x="3167063" y="3005138"/>
            <a:ext cx="1447800" cy="323850"/>
          </a:xfrm>
          <a:custGeom>
            <a:avLst/>
            <a:gdLst/>
            <a:ahLst/>
            <a:cxnLst>
              <a:cxn ang="0">
                <a:pos x="132" y="204"/>
              </a:cxn>
              <a:cxn ang="0">
                <a:pos x="120" y="198"/>
              </a:cxn>
              <a:cxn ang="0">
                <a:pos x="108" y="198"/>
              </a:cxn>
              <a:cxn ang="0">
                <a:pos x="84" y="186"/>
              </a:cxn>
              <a:cxn ang="0">
                <a:pos x="72" y="186"/>
              </a:cxn>
              <a:cxn ang="0">
                <a:pos x="60" y="180"/>
              </a:cxn>
              <a:cxn ang="0">
                <a:pos x="48" y="174"/>
              </a:cxn>
              <a:cxn ang="0">
                <a:pos x="24" y="168"/>
              </a:cxn>
              <a:cxn ang="0">
                <a:pos x="12" y="162"/>
              </a:cxn>
              <a:cxn ang="0">
                <a:pos x="0" y="162"/>
              </a:cxn>
              <a:cxn ang="0">
                <a:pos x="912" y="0"/>
              </a:cxn>
              <a:cxn ang="0">
                <a:pos x="132" y="204"/>
              </a:cxn>
            </a:cxnLst>
            <a:rect l="0" t="0" r="r" b="b"/>
            <a:pathLst>
              <a:path w="912" h="204">
                <a:moveTo>
                  <a:pt x="132" y="204"/>
                </a:moveTo>
                <a:lnTo>
                  <a:pt x="120" y="198"/>
                </a:lnTo>
                <a:lnTo>
                  <a:pt x="108" y="198"/>
                </a:lnTo>
                <a:lnTo>
                  <a:pt x="84" y="186"/>
                </a:lnTo>
                <a:lnTo>
                  <a:pt x="72" y="186"/>
                </a:lnTo>
                <a:lnTo>
                  <a:pt x="60" y="180"/>
                </a:lnTo>
                <a:lnTo>
                  <a:pt x="48" y="174"/>
                </a:lnTo>
                <a:lnTo>
                  <a:pt x="24" y="168"/>
                </a:lnTo>
                <a:lnTo>
                  <a:pt x="12" y="162"/>
                </a:lnTo>
                <a:lnTo>
                  <a:pt x="0" y="162"/>
                </a:lnTo>
                <a:lnTo>
                  <a:pt x="912" y="0"/>
                </a:lnTo>
                <a:lnTo>
                  <a:pt x="132" y="204"/>
                </a:lnTo>
                <a:close/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11770" name="Freeform 122"/>
          <p:cNvSpPr>
            <a:spLocks/>
          </p:cNvSpPr>
          <p:nvPr/>
        </p:nvSpPr>
        <p:spPr bwMode="auto">
          <a:xfrm>
            <a:off x="3452813" y="3348038"/>
            <a:ext cx="447675" cy="561975"/>
          </a:xfrm>
          <a:custGeom>
            <a:avLst/>
            <a:gdLst/>
            <a:ahLst/>
            <a:cxnLst>
              <a:cxn ang="0">
                <a:pos x="282" y="54"/>
              </a:cxn>
              <a:cxn ang="0">
                <a:pos x="264" y="48"/>
              </a:cxn>
              <a:cxn ang="0">
                <a:pos x="246" y="48"/>
              </a:cxn>
              <a:cxn ang="0">
                <a:pos x="210" y="42"/>
              </a:cxn>
              <a:cxn ang="0">
                <a:pos x="198" y="42"/>
              </a:cxn>
              <a:cxn ang="0">
                <a:pos x="180" y="36"/>
              </a:cxn>
              <a:cxn ang="0">
                <a:pos x="162" y="36"/>
              </a:cxn>
              <a:cxn ang="0">
                <a:pos x="150" y="30"/>
              </a:cxn>
              <a:cxn ang="0">
                <a:pos x="120" y="24"/>
              </a:cxn>
              <a:cxn ang="0">
                <a:pos x="102" y="24"/>
              </a:cxn>
              <a:cxn ang="0">
                <a:pos x="90" y="18"/>
              </a:cxn>
              <a:cxn ang="0">
                <a:pos x="72" y="18"/>
              </a:cxn>
              <a:cxn ang="0">
                <a:pos x="60" y="12"/>
              </a:cxn>
              <a:cxn ang="0">
                <a:pos x="30" y="6"/>
              </a:cxn>
              <a:cxn ang="0">
                <a:pos x="18" y="0"/>
              </a:cxn>
              <a:cxn ang="0">
                <a:pos x="0" y="0"/>
              </a:cxn>
              <a:cxn ang="0">
                <a:pos x="0" y="300"/>
              </a:cxn>
              <a:cxn ang="0">
                <a:pos x="18" y="300"/>
              </a:cxn>
              <a:cxn ang="0">
                <a:pos x="30" y="306"/>
              </a:cxn>
              <a:cxn ang="0">
                <a:pos x="60" y="312"/>
              </a:cxn>
              <a:cxn ang="0">
                <a:pos x="72" y="318"/>
              </a:cxn>
              <a:cxn ang="0">
                <a:pos x="90" y="318"/>
              </a:cxn>
              <a:cxn ang="0">
                <a:pos x="102" y="324"/>
              </a:cxn>
              <a:cxn ang="0">
                <a:pos x="120" y="324"/>
              </a:cxn>
              <a:cxn ang="0">
                <a:pos x="150" y="330"/>
              </a:cxn>
              <a:cxn ang="0">
                <a:pos x="162" y="336"/>
              </a:cxn>
              <a:cxn ang="0">
                <a:pos x="180" y="336"/>
              </a:cxn>
              <a:cxn ang="0">
                <a:pos x="198" y="342"/>
              </a:cxn>
              <a:cxn ang="0">
                <a:pos x="210" y="342"/>
              </a:cxn>
              <a:cxn ang="0">
                <a:pos x="246" y="348"/>
              </a:cxn>
              <a:cxn ang="0">
                <a:pos x="264" y="348"/>
              </a:cxn>
              <a:cxn ang="0">
                <a:pos x="282" y="354"/>
              </a:cxn>
              <a:cxn ang="0">
                <a:pos x="282" y="54"/>
              </a:cxn>
            </a:cxnLst>
            <a:rect l="0" t="0" r="r" b="b"/>
            <a:pathLst>
              <a:path w="282" h="354">
                <a:moveTo>
                  <a:pt x="282" y="54"/>
                </a:moveTo>
                <a:lnTo>
                  <a:pt x="264" y="48"/>
                </a:lnTo>
                <a:lnTo>
                  <a:pt x="246" y="48"/>
                </a:lnTo>
                <a:lnTo>
                  <a:pt x="210" y="42"/>
                </a:lnTo>
                <a:lnTo>
                  <a:pt x="198" y="42"/>
                </a:lnTo>
                <a:lnTo>
                  <a:pt x="180" y="36"/>
                </a:lnTo>
                <a:lnTo>
                  <a:pt x="162" y="36"/>
                </a:lnTo>
                <a:lnTo>
                  <a:pt x="150" y="30"/>
                </a:lnTo>
                <a:lnTo>
                  <a:pt x="120" y="24"/>
                </a:lnTo>
                <a:lnTo>
                  <a:pt x="102" y="24"/>
                </a:lnTo>
                <a:lnTo>
                  <a:pt x="90" y="18"/>
                </a:lnTo>
                <a:lnTo>
                  <a:pt x="72" y="18"/>
                </a:lnTo>
                <a:lnTo>
                  <a:pt x="60" y="12"/>
                </a:lnTo>
                <a:lnTo>
                  <a:pt x="30" y="6"/>
                </a:lnTo>
                <a:lnTo>
                  <a:pt x="18" y="0"/>
                </a:lnTo>
                <a:lnTo>
                  <a:pt x="0" y="0"/>
                </a:lnTo>
                <a:lnTo>
                  <a:pt x="0" y="300"/>
                </a:lnTo>
                <a:lnTo>
                  <a:pt x="18" y="300"/>
                </a:lnTo>
                <a:lnTo>
                  <a:pt x="30" y="306"/>
                </a:lnTo>
                <a:lnTo>
                  <a:pt x="60" y="312"/>
                </a:lnTo>
                <a:lnTo>
                  <a:pt x="72" y="318"/>
                </a:lnTo>
                <a:lnTo>
                  <a:pt x="90" y="318"/>
                </a:lnTo>
                <a:lnTo>
                  <a:pt x="102" y="324"/>
                </a:lnTo>
                <a:lnTo>
                  <a:pt x="120" y="324"/>
                </a:lnTo>
                <a:lnTo>
                  <a:pt x="150" y="330"/>
                </a:lnTo>
                <a:lnTo>
                  <a:pt x="162" y="336"/>
                </a:lnTo>
                <a:lnTo>
                  <a:pt x="180" y="336"/>
                </a:lnTo>
                <a:lnTo>
                  <a:pt x="198" y="342"/>
                </a:lnTo>
                <a:lnTo>
                  <a:pt x="210" y="342"/>
                </a:lnTo>
                <a:lnTo>
                  <a:pt x="246" y="348"/>
                </a:lnTo>
                <a:lnTo>
                  <a:pt x="264" y="348"/>
                </a:lnTo>
                <a:lnTo>
                  <a:pt x="282" y="354"/>
                </a:lnTo>
                <a:lnTo>
                  <a:pt x="282" y="54"/>
                </a:lnTo>
                <a:close/>
              </a:path>
            </a:pathLst>
          </a:custGeom>
          <a:solidFill>
            <a:srgbClr val="003366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11771" name="Freeform 123"/>
          <p:cNvSpPr>
            <a:spLocks/>
          </p:cNvSpPr>
          <p:nvPr/>
        </p:nvSpPr>
        <p:spPr bwMode="auto">
          <a:xfrm>
            <a:off x="3900488" y="3024188"/>
            <a:ext cx="790575" cy="876300"/>
          </a:xfrm>
          <a:custGeom>
            <a:avLst/>
            <a:gdLst/>
            <a:ahLst/>
            <a:cxnLst>
              <a:cxn ang="0">
                <a:pos x="498" y="0"/>
              </a:cxn>
              <a:cxn ang="0">
                <a:pos x="0" y="252"/>
              </a:cxn>
              <a:cxn ang="0">
                <a:pos x="0" y="552"/>
              </a:cxn>
              <a:cxn ang="0">
                <a:pos x="498" y="300"/>
              </a:cxn>
              <a:cxn ang="0">
                <a:pos x="498" y="0"/>
              </a:cxn>
            </a:cxnLst>
            <a:rect l="0" t="0" r="r" b="b"/>
            <a:pathLst>
              <a:path w="498" h="552">
                <a:moveTo>
                  <a:pt x="498" y="0"/>
                </a:moveTo>
                <a:lnTo>
                  <a:pt x="0" y="252"/>
                </a:lnTo>
                <a:lnTo>
                  <a:pt x="0" y="552"/>
                </a:lnTo>
                <a:lnTo>
                  <a:pt x="498" y="300"/>
                </a:lnTo>
                <a:lnTo>
                  <a:pt x="498" y="0"/>
                </a:lnTo>
                <a:close/>
              </a:path>
            </a:pathLst>
          </a:custGeom>
          <a:solidFill>
            <a:srgbClr val="003366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11772" name="Freeform 124"/>
          <p:cNvSpPr>
            <a:spLocks/>
          </p:cNvSpPr>
          <p:nvPr/>
        </p:nvSpPr>
        <p:spPr bwMode="auto">
          <a:xfrm>
            <a:off x="3452813" y="3024188"/>
            <a:ext cx="1238250" cy="409575"/>
          </a:xfrm>
          <a:custGeom>
            <a:avLst/>
            <a:gdLst/>
            <a:ahLst/>
            <a:cxnLst>
              <a:cxn ang="0">
                <a:pos x="282" y="258"/>
              </a:cxn>
              <a:cxn ang="0">
                <a:pos x="264" y="252"/>
              </a:cxn>
              <a:cxn ang="0">
                <a:pos x="246" y="252"/>
              </a:cxn>
              <a:cxn ang="0">
                <a:pos x="210" y="246"/>
              </a:cxn>
              <a:cxn ang="0">
                <a:pos x="198" y="246"/>
              </a:cxn>
              <a:cxn ang="0">
                <a:pos x="180" y="240"/>
              </a:cxn>
              <a:cxn ang="0">
                <a:pos x="162" y="240"/>
              </a:cxn>
              <a:cxn ang="0">
                <a:pos x="150" y="234"/>
              </a:cxn>
              <a:cxn ang="0">
                <a:pos x="120" y="228"/>
              </a:cxn>
              <a:cxn ang="0">
                <a:pos x="102" y="228"/>
              </a:cxn>
              <a:cxn ang="0">
                <a:pos x="90" y="222"/>
              </a:cxn>
              <a:cxn ang="0">
                <a:pos x="72" y="222"/>
              </a:cxn>
              <a:cxn ang="0">
                <a:pos x="60" y="216"/>
              </a:cxn>
              <a:cxn ang="0">
                <a:pos x="30" y="210"/>
              </a:cxn>
              <a:cxn ang="0">
                <a:pos x="18" y="204"/>
              </a:cxn>
              <a:cxn ang="0">
                <a:pos x="0" y="204"/>
              </a:cxn>
              <a:cxn ang="0">
                <a:pos x="780" y="0"/>
              </a:cxn>
              <a:cxn ang="0">
                <a:pos x="282" y="258"/>
              </a:cxn>
            </a:cxnLst>
            <a:rect l="0" t="0" r="r" b="b"/>
            <a:pathLst>
              <a:path w="780" h="258">
                <a:moveTo>
                  <a:pt x="282" y="258"/>
                </a:moveTo>
                <a:lnTo>
                  <a:pt x="264" y="252"/>
                </a:lnTo>
                <a:lnTo>
                  <a:pt x="246" y="252"/>
                </a:lnTo>
                <a:lnTo>
                  <a:pt x="210" y="246"/>
                </a:lnTo>
                <a:lnTo>
                  <a:pt x="198" y="246"/>
                </a:lnTo>
                <a:lnTo>
                  <a:pt x="180" y="240"/>
                </a:lnTo>
                <a:lnTo>
                  <a:pt x="162" y="240"/>
                </a:lnTo>
                <a:lnTo>
                  <a:pt x="150" y="234"/>
                </a:lnTo>
                <a:lnTo>
                  <a:pt x="120" y="228"/>
                </a:lnTo>
                <a:lnTo>
                  <a:pt x="102" y="228"/>
                </a:lnTo>
                <a:lnTo>
                  <a:pt x="90" y="222"/>
                </a:lnTo>
                <a:lnTo>
                  <a:pt x="72" y="222"/>
                </a:lnTo>
                <a:lnTo>
                  <a:pt x="60" y="216"/>
                </a:lnTo>
                <a:lnTo>
                  <a:pt x="30" y="210"/>
                </a:lnTo>
                <a:lnTo>
                  <a:pt x="18" y="204"/>
                </a:lnTo>
                <a:lnTo>
                  <a:pt x="0" y="204"/>
                </a:lnTo>
                <a:lnTo>
                  <a:pt x="780" y="0"/>
                </a:lnTo>
                <a:lnTo>
                  <a:pt x="282" y="258"/>
                </a:lnTo>
                <a:close/>
              </a:path>
            </a:pathLst>
          </a:custGeom>
          <a:solidFill>
            <a:srgbClr val="0066CC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11773" name="Freeform 125"/>
          <p:cNvSpPr>
            <a:spLocks/>
          </p:cNvSpPr>
          <p:nvPr/>
        </p:nvSpPr>
        <p:spPr bwMode="auto">
          <a:xfrm>
            <a:off x="3986213" y="3443288"/>
            <a:ext cx="190500" cy="495300"/>
          </a:xfrm>
          <a:custGeom>
            <a:avLst/>
            <a:gdLst/>
            <a:ahLst/>
            <a:cxnLst>
              <a:cxn ang="0">
                <a:pos x="120" y="12"/>
              </a:cxn>
              <a:cxn ang="0">
                <a:pos x="102" y="12"/>
              </a:cxn>
              <a:cxn ang="0">
                <a:pos x="84" y="6"/>
              </a:cxn>
              <a:cxn ang="0">
                <a:pos x="48" y="6"/>
              </a:cxn>
              <a:cxn ang="0">
                <a:pos x="30" y="0"/>
              </a:cxn>
              <a:cxn ang="0">
                <a:pos x="18" y="0"/>
              </a:cxn>
              <a:cxn ang="0">
                <a:pos x="0" y="0"/>
              </a:cxn>
              <a:cxn ang="0">
                <a:pos x="0" y="300"/>
              </a:cxn>
              <a:cxn ang="0">
                <a:pos x="18" y="300"/>
              </a:cxn>
              <a:cxn ang="0">
                <a:pos x="30" y="300"/>
              </a:cxn>
              <a:cxn ang="0">
                <a:pos x="48" y="306"/>
              </a:cxn>
              <a:cxn ang="0">
                <a:pos x="84" y="306"/>
              </a:cxn>
              <a:cxn ang="0">
                <a:pos x="102" y="312"/>
              </a:cxn>
              <a:cxn ang="0">
                <a:pos x="120" y="312"/>
              </a:cxn>
              <a:cxn ang="0">
                <a:pos x="120" y="12"/>
              </a:cxn>
            </a:cxnLst>
            <a:rect l="0" t="0" r="r" b="b"/>
            <a:pathLst>
              <a:path w="120" h="312">
                <a:moveTo>
                  <a:pt x="120" y="12"/>
                </a:moveTo>
                <a:lnTo>
                  <a:pt x="102" y="12"/>
                </a:lnTo>
                <a:lnTo>
                  <a:pt x="84" y="6"/>
                </a:lnTo>
                <a:lnTo>
                  <a:pt x="48" y="6"/>
                </a:lnTo>
                <a:lnTo>
                  <a:pt x="30" y="0"/>
                </a:lnTo>
                <a:lnTo>
                  <a:pt x="18" y="0"/>
                </a:lnTo>
                <a:lnTo>
                  <a:pt x="0" y="0"/>
                </a:lnTo>
                <a:lnTo>
                  <a:pt x="0" y="300"/>
                </a:lnTo>
                <a:lnTo>
                  <a:pt x="18" y="300"/>
                </a:lnTo>
                <a:lnTo>
                  <a:pt x="30" y="300"/>
                </a:lnTo>
                <a:lnTo>
                  <a:pt x="48" y="306"/>
                </a:lnTo>
                <a:lnTo>
                  <a:pt x="84" y="306"/>
                </a:lnTo>
                <a:lnTo>
                  <a:pt x="102" y="312"/>
                </a:lnTo>
                <a:lnTo>
                  <a:pt x="120" y="312"/>
                </a:lnTo>
                <a:lnTo>
                  <a:pt x="120" y="12"/>
                </a:lnTo>
                <a:close/>
              </a:path>
            </a:pathLst>
          </a:custGeom>
          <a:solidFill>
            <a:srgbClr val="1A3380"/>
          </a:solidFill>
          <a:ln w="9525">
            <a:solidFill>
              <a:srgbClr val="3366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11774" name="Freeform 126"/>
          <p:cNvSpPr>
            <a:spLocks/>
          </p:cNvSpPr>
          <p:nvPr/>
        </p:nvSpPr>
        <p:spPr bwMode="auto">
          <a:xfrm>
            <a:off x="4186238" y="3033713"/>
            <a:ext cx="590550" cy="895350"/>
          </a:xfrm>
          <a:custGeom>
            <a:avLst/>
            <a:gdLst/>
            <a:ahLst/>
            <a:cxnLst>
              <a:cxn ang="0">
                <a:pos x="372" y="0"/>
              </a:cxn>
              <a:cxn ang="0">
                <a:pos x="0" y="264"/>
              </a:cxn>
              <a:cxn ang="0">
                <a:pos x="0" y="564"/>
              </a:cxn>
              <a:cxn ang="0">
                <a:pos x="372" y="300"/>
              </a:cxn>
              <a:cxn ang="0">
                <a:pos x="372" y="0"/>
              </a:cxn>
            </a:cxnLst>
            <a:rect l="0" t="0" r="r" b="b"/>
            <a:pathLst>
              <a:path w="372" h="564">
                <a:moveTo>
                  <a:pt x="372" y="0"/>
                </a:moveTo>
                <a:lnTo>
                  <a:pt x="0" y="264"/>
                </a:lnTo>
                <a:lnTo>
                  <a:pt x="0" y="564"/>
                </a:lnTo>
                <a:lnTo>
                  <a:pt x="372" y="300"/>
                </a:lnTo>
                <a:lnTo>
                  <a:pt x="372" y="0"/>
                </a:lnTo>
                <a:close/>
              </a:path>
            </a:pathLst>
          </a:custGeom>
          <a:solidFill>
            <a:srgbClr val="1A3380"/>
          </a:solidFill>
          <a:ln w="9525">
            <a:solidFill>
              <a:srgbClr val="3366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11775" name="Freeform 127"/>
          <p:cNvSpPr>
            <a:spLocks/>
          </p:cNvSpPr>
          <p:nvPr/>
        </p:nvSpPr>
        <p:spPr bwMode="auto">
          <a:xfrm>
            <a:off x="3986213" y="3033713"/>
            <a:ext cx="790575" cy="428625"/>
          </a:xfrm>
          <a:custGeom>
            <a:avLst/>
            <a:gdLst/>
            <a:ahLst/>
            <a:cxnLst>
              <a:cxn ang="0">
                <a:pos x="120" y="270"/>
              </a:cxn>
              <a:cxn ang="0">
                <a:pos x="102" y="270"/>
              </a:cxn>
              <a:cxn ang="0">
                <a:pos x="84" y="264"/>
              </a:cxn>
              <a:cxn ang="0">
                <a:pos x="48" y="264"/>
              </a:cxn>
              <a:cxn ang="0">
                <a:pos x="30" y="258"/>
              </a:cxn>
              <a:cxn ang="0">
                <a:pos x="18" y="258"/>
              </a:cxn>
              <a:cxn ang="0">
                <a:pos x="0" y="258"/>
              </a:cxn>
              <a:cxn ang="0">
                <a:pos x="498" y="0"/>
              </a:cxn>
              <a:cxn ang="0">
                <a:pos x="120" y="270"/>
              </a:cxn>
            </a:cxnLst>
            <a:rect l="0" t="0" r="r" b="b"/>
            <a:pathLst>
              <a:path w="498" h="270">
                <a:moveTo>
                  <a:pt x="120" y="270"/>
                </a:moveTo>
                <a:lnTo>
                  <a:pt x="102" y="270"/>
                </a:lnTo>
                <a:lnTo>
                  <a:pt x="84" y="264"/>
                </a:lnTo>
                <a:lnTo>
                  <a:pt x="48" y="264"/>
                </a:lnTo>
                <a:lnTo>
                  <a:pt x="30" y="258"/>
                </a:lnTo>
                <a:lnTo>
                  <a:pt x="18" y="258"/>
                </a:lnTo>
                <a:lnTo>
                  <a:pt x="0" y="258"/>
                </a:lnTo>
                <a:lnTo>
                  <a:pt x="498" y="0"/>
                </a:lnTo>
                <a:lnTo>
                  <a:pt x="120" y="270"/>
                </a:lnTo>
                <a:close/>
              </a:path>
            </a:pathLst>
          </a:custGeom>
          <a:solidFill>
            <a:srgbClr val="3366FF"/>
          </a:solidFill>
          <a:ln w="9525">
            <a:solidFill>
              <a:srgbClr val="3366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11779" name="Freeform 131"/>
          <p:cNvSpPr>
            <a:spLocks/>
          </p:cNvSpPr>
          <p:nvPr/>
        </p:nvSpPr>
        <p:spPr bwMode="auto">
          <a:xfrm>
            <a:off x="5310188" y="3481388"/>
            <a:ext cx="209550" cy="485775"/>
          </a:xfrm>
          <a:custGeom>
            <a:avLst/>
            <a:gdLst/>
            <a:ahLst/>
            <a:cxnLst>
              <a:cxn ang="0">
                <a:pos x="132" y="0"/>
              </a:cxn>
              <a:cxn ang="0">
                <a:pos x="114" y="0"/>
              </a:cxn>
              <a:cxn ang="0">
                <a:pos x="96" y="0"/>
              </a:cxn>
              <a:cxn ang="0">
                <a:pos x="60" y="6"/>
              </a:cxn>
              <a:cxn ang="0">
                <a:pos x="42" y="6"/>
              </a:cxn>
              <a:cxn ang="0">
                <a:pos x="24" y="6"/>
              </a:cxn>
              <a:cxn ang="0">
                <a:pos x="0" y="6"/>
              </a:cxn>
              <a:cxn ang="0">
                <a:pos x="0" y="306"/>
              </a:cxn>
              <a:cxn ang="0">
                <a:pos x="24" y="306"/>
              </a:cxn>
              <a:cxn ang="0">
                <a:pos x="42" y="306"/>
              </a:cxn>
              <a:cxn ang="0">
                <a:pos x="60" y="306"/>
              </a:cxn>
              <a:cxn ang="0">
                <a:pos x="96" y="300"/>
              </a:cxn>
              <a:cxn ang="0">
                <a:pos x="114" y="300"/>
              </a:cxn>
              <a:cxn ang="0">
                <a:pos x="132" y="300"/>
              </a:cxn>
              <a:cxn ang="0">
                <a:pos x="132" y="0"/>
              </a:cxn>
            </a:cxnLst>
            <a:rect l="0" t="0" r="r" b="b"/>
            <a:pathLst>
              <a:path w="132" h="306">
                <a:moveTo>
                  <a:pt x="132" y="0"/>
                </a:moveTo>
                <a:lnTo>
                  <a:pt x="114" y="0"/>
                </a:lnTo>
                <a:lnTo>
                  <a:pt x="96" y="0"/>
                </a:lnTo>
                <a:lnTo>
                  <a:pt x="60" y="6"/>
                </a:lnTo>
                <a:lnTo>
                  <a:pt x="42" y="6"/>
                </a:lnTo>
                <a:lnTo>
                  <a:pt x="24" y="6"/>
                </a:lnTo>
                <a:lnTo>
                  <a:pt x="0" y="6"/>
                </a:lnTo>
                <a:lnTo>
                  <a:pt x="0" y="306"/>
                </a:lnTo>
                <a:lnTo>
                  <a:pt x="24" y="306"/>
                </a:lnTo>
                <a:lnTo>
                  <a:pt x="42" y="306"/>
                </a:lnTo>
                <a:lnTo>
                  <a:pt x="60" y="306"/>
                </a:lnTo>
                <a:lnTo>
                  <a:pt x="96" y="300"/>
                </a:lnTo>
                <a:lnTo>
                  <a:pt x="114" y="300"/>
                </a:lnTo>
                <a:lnTo>
                  <a:pt x="132" y="300"/>
                </a:lnTo>
                <a:lnTo>
                  <a:pt x="132" y="0"/>
                </a:lnTo>
                <a:close/>
              </a:path>
            </a:pathLst>
          </a:custGeom>
          <a:solidFill>
            <a:srgbClr val="803300"/>
          </a:solidFill>
          <a:ln w="9525">
            <a:solidFill>
              <a:srgbClr val="FF66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11780" name="Freeform 132"/>
          <p:cNvSpPr>
            <a:spLocks/>
          </p:cNvSpPr>
          <p:nvPr/>
        </p:nvSpPr>
        <p:spPr bwMode="auto">
          <a:xfrm>
            <a:off x="5043488" y="3043238"/>
            <a:ext cx="266700" cy="9239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68" y="282"/>
              </a:cxn>
              <a:cxn ang="0">
                <a:pos x="168" y="582"/>
              </a:cxn>
              <a:cxn ang="0">
                <a:pos x="0" y="300"/>
              </a:cxn>
              <a:cxn ang="0">
                <a:pos x="0" y="0"/>
              </a:cxn>
            </a:cxnLst>
            <a:rect l="0" t="0" r="r" b="b"/>
            <a:pathLst>
              <a:path w="168" h="582">
                <a:moveTo>
                  <a:pt x="0" y="0"/>
                </a:moveTo>
                <a:lnTo>
                  <a:pt x="168" y="282"/>
                </a:lnTo>
                <a:lnTo>
                  <a:pt x="168" y="582"/>
                </a:lnTo>
                <a:lnTo>
                  <a:pt x="0" y="300"/>
                </a:lnTo>
                <a:lnTo>
                  <a:pt x="0" y="0"/>
                </a:lnTo>
                <a:close/>
              </a:path>
            </a:pathLst>
          </a:custGeom>
          <a:solidFill>
            <a:srgbClr val="803300"/>
          </a:solidFill>
          <a:ln w="9525">
            <a:solidFill>
              <a:srgbClr val="FF66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11781" name="Freeform 133"/>
          <p:cNvSpPr>
            <a:spLocks/>
          </p:cNvSpPr>
          <p:nvPr/>
        </p:nvSpPr>
        <p:spPr bwMode="auto">
          <a:xfrm>
            <a:off x="5043488" y="3043238"/>
            <a:ext cx="476250" cy="447675"/>
          </a:xfrm>
          <a:custGeom>
            <a:avLst/>
            <a:gdLst/>
            <a:ahLst/>
            <a:cxnLst>
              <a:cxn ang="0">
                <a:pos x="300" y="276"/>
              </a:cxn>
              <a:cxn ang="0">
                <a:pos x="282" y="276"/>
              </a:cxn>
              <a:cxn ang="0">
                <a:pos x="264" y="276"/>
              </a:cxn>
              <a:cxn ang="0">
                <a:pos x="228" y="282"/>
              </a:cxn>
              <a:cxn ang="0">
                <a:pos x="210" y="282"/>
              </a:cxn>
              <a:cxn ang="0">
                <a:pos x="192" y="282"/>
              </a:cxn>
              <a:cxn ang="0">
                <a:pos x="168" y="282"/>
              </a:cxn>
              <a:cxn ang="0">
                <a:pos x="0" y="0"/>
              </a:cxn>
              <a:cxn ang="0">
                <a:pos x="300" y="276"/>
              </a:cxn>
            </a:cxnLst>
            <a:rect l="0" t="0" r="r" b="b"/>
            <a:pathLst>
              <a:path w="300" h="282">
                <a:moveTo>
                  <a:pt x="300" y="276"/>
                </a:moveTo>
                <a:lnTo>
                  <a:pt x="282" y="276"/>
                </a:lnTo>
                <a:lnTo>
                  <a:pt x="264" y="276"/>
                </a:lnTo>
                <a:lnTo>
                  <a:pt x="228" y="282"/>
                </a:lnTo>
                <a:lnTo>
                  <a:pt x="210" y="282"/>
                </a:lnTo>
                <a:lnTo>
                  <a:pt x="192" y="282"/>
                </a:lnTo>
                <a:lnTo>
                  <a:pt x="168" y="282"/>
                </a:lnTo>
                <a:lnTo>
                  <a:pt x="0" y="0"/>
                </a:lnTo>
                <a:lnTo>
                  <a:pt x="300" y="276"/>
                </a:lnTo>
                <a:close/>
              </a:path>
            </a:pathLst>
          </a:custGeom>
          <a:solidFill>
            <a:srgbClr val="FF6600"/>
          </a:solidFill>
          <a:ln w="9525">
            <a:solidFill>
              <a:srgbClr val="FF66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11785" name="Freeform 137"/>
          <p:cNvSpPr>
            <a:spLocks/>
          </p:cNvSpPr>
          <p:nvPr/>
        </p:nvSpPr>
        <p:spPr bwMode="auto">
          <a:xfrm>
            <a:off x="4776788" y="3500438"/>
            <a:ext cx="85725" cy="476250"/>
          </a:xfrm>
          <a:custGeom>
            <a:avLst/>
            <a:gdLst/>
            <a:ahLst/>
            <a:cxnLst>
              <a:cxn ang="0">
                <a:pos x="54" y="0"/>
              </a:cxn>
              <a:cxn ang="0">
                <a:pos x="36" y="0"/>
              </a:cxn>
              <a:cxn ang="0">
                <a:pos x="18" y="0"/>
              </a:cxn>
              <a:cxn ang="0">
                <a:pos x="0" y="0"/>
              </a:cxn>
              <a:cxn ang="0">
                <a:pos x="0" y="300"/>
              </a:cxn>
              <a:cxn ang="0">
                <a:pos x="18" y="300"/>
              </a:cxn>
              <a:cxn ang="0">
                <a:pos x="36" y="300"/>
              </a:cxn>
              <a:cxn ang="0">
                <a:pos x="54" y="300"/>
              </a:cxn>
              <a:cxn ang="0">
                <a:pos x="54" y="0"/>
              </a:cxn>
            </a:cxnLst>
            <a:rect l="0" t="0" r="r" b="b"/>
            <a:pathLst>
              <a:path w="54" h="300">
                <a:moveTo>
                  <a:pt x="54" y="0"/>
                </a:moveTo>
                <a:lnTo>
                  <a:pt x="36" y="0"/>
                </a:lnTo>
                <a:lnTo>
                  <a:pt x="18" y="0"/>
                </a:lnTo>
                <a:lnTo>
                  <a:pt x="0" y="0"/>
                </a:lnTo>
                <a:lnTo>
                  <a:pt x="0" y="300"/>
                </a:lnTo>
                <a:lnTo>
                  <a:pt x="18" y="300"/>
                </a:lnTo>
                <a:lnTo>
                  <a:pt x="36" y="300"/>
                </a:lnTo>
                <a:lnTo>
                  <a:pt x="54" y="300"/>
                </a:lnTo>
                <a:lnTo>
                  <a:pt x="54" y="0"/>
                </a:lnTo>
                <a:close/>
              </a:path>
            </a:pathLst>
          </a:custGeom>
          <a:solidFill>
            <a:srgbClr val="4D1A00"/>
          </a:solidFill>
          <a:ln w="9525">
            <a:solidFill>
              <a:srgbClr val="9933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11786" name="Freeform 138"/>
          <p:cNvSpPr>
            <a:spLocks/>
          </p:cNvSpPr>
          <p:nvPr/>
        </p:nvSpPr>
        <p:spPr bwMode="auto">
          <a:xfrm>
            <a:off x="4872038" y="3071813"/>
            <a:ext cx="57150" cy="923925"/>
          </a:xfrm>
          <a:custGeom>
            <a:avLst/>
            <a:gdLst/>
            <a:ahLst/>
            <a:cxnLst>
              <a:cxn ang="0">
                <a:pos x="36" y="0"/>
              </a:cxn>
              <a:cxn ang="0">
                <a:pos x="0" y="282"/>
              </a:cxn>
              <a:cxn ang="0">
                <a:pos x="0" y="582"/>
              </a:cxn>
              <a:cxn ang="0">
                <a:pos x="36" y="300"/>
              </a:cxn>
              <a:cxn ang="0">
                <a:pos x="36" y="0"/>
              </a:cxn>
            </a:cxnLst>
            <a:rect l="0" t="0" r="r" b="b"/>
            <a:pathLst>
              <a:path w="36" h="582">
                <a:moveTo>
                  <a:pt x="36" y="0"/>
                </a:moveTo>
                <a:lnTo>
                  <a:pt x="0" y="282"/>
                </a:lnTo>
                <a:lnTo>
                  <a:pt x="0" y="582"/>
                </a:lnTo>
                <a:lnTo>
                  <a:pt x="36" y="300"/>
                </a:lnTo>
                <a:lnTo>
                  <a:pt x="36" y="0"/>
                </a:lnTo>
                <a:close/>
              </a:path>
            </a:pathLst>
          </a:custGeom>
          <a:solidFill>
            <a:srgbClr val="4D1A00"/>
          </a:solidFill>
          <a:ln w="9525">
            <a:solidFill>
              <a:srgbClr val="9933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11787" name="Freeform 139"/>
          <p:cNvSpPr>
            <a:spLocks/>
          </p:cNvSpPr>
          <p:nvPr/>
        </p:nvSpPr>
        <p:spPr bwMode="auto">
          <a:xfrm>
            <a:off x="4776788" y="3043238"/>
            <a:ext cx="152400" cy="457200"/>
          </a:xfrm>
          <a:custGeom>
            <a:avLst/>
            <a:gdLst/>
            <a:ahLst/>
            <a:cxnLst>
              <a:cxn ang="0">
                <a:pos x="54" y="288"/>
              </a:cxn>
              <a:cxn ang="0">
                <a:pos x="36" y="288"/>
              </a:cxn>
              <a:cxn ang="0">
                <a:pos x="18" y="288"/>
              </a:cxn>
              <a:cxn ang="0">
                <a:pos x="0" y="288"/>
              </a:cxn>
              <a:cxn ang="0">
                <a:pos x="96" y="0"/>
              </a:cxn>
              <a:cxn ang="0">
                <a:pos x="54" y="288"/>
              </a:cxn>
            </a:cxnLst>
            <a:rect l="0" t="0" r="r" b="b"/>
            <a:pathLst>
              <a:path w="96" h="288">
                <a:moveTo>
                  <a:pt x="54" y="288"/>
                </a:moveTo>
                <a:lnTo>
                  <a:pt x="36" y="288"/>
                </a:lnTo>
                <a:lnTo>
                  <a:pt x="18" y="288"/>
                </a:lnTo>
                <a:lnTo>
                  <a:pt x="0" y="288"/>
                </a:lnTo>
                <a:lnTo>
                  <a:pt x="96" y="0"/>
                </a:lnTo>
                <a:lnTo>
                  <a:pt x="54" y="288"/>
                </a:lnTo>
                <a:close/>
              </a:path>
            </a:pathLst>
          </a:custGeom>
          <a:solidFill>
            <a:srgbClr val="993300"/>
          </a:solidFill>
          <a:ln w="9525">
            <a:solidFill>
              <a:srgbClr val="9933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411836" name="Group 188"/>
          <p:cNvGrpSpPr>
            <a:grpSpLocks/>
          </p:cNvGrpSpPr>
          <p:nvPr/>
        </p:nvGrpSpPr>
        <p:grpSpPr bwMode="auto">
          <a:xfrm>
            <a:off x="5386388" y="2462213"/>
            <a:ext cx="2122487" cy="1362075"/>
            <a:chOff x="3393" y="1551"/>
            <a:chExt cx="1337" cy="858"/>
          </a:xfrm>
        </p:grpSpPr>
        <p:sp>
          <p:nvSpPr>
            <p:cNvPr id="411776" name="Freeform 128"/>
            <p:cNvSpPr>
              <a:spLocks/>
            </p:cNvSpPr>
            <p:nvPr/>
          </p:nvSpPr>
          <p:spPr bwMode="auto">
            <a:xfrm>
              <a:off x="3693" y="1833"/>
              <a:ext cx="798" cy="576"/>
            </a:xfrm>
            <a:custGeom>
              <a:avLst/>
              <a:gdLst/>
              <a:ahLst/>
              <a:cxnLst>
                <a:cxn ang="0">
                  <a:pos x="798" y="6"/>
                </a:cxn>
                <a:cxn ang="0">
                  <a:pos x="792" y="24"/>
                </a:cxn>
                <a:cxn ang="0">
                  <a:pos x="792" y="30"/>
                </a:cxn>
                <a:cxn ang="0">
                  <a:pos x="780" y="48"/>
                </a:cxn>
                <a:cxn ang="0">
                  <a:pos x="774" y="60"/>
                </a:cxn>
                <a:cxn ang="0">
                  <a:pos x="762" y="72"/>
                </a:cxn>
                <a:cxn ang="0">
                  <a:pos x="750" y="84"/>
                </a:cxn>
                <a:cxn ang="0">
                  <a:pos x="738" y="96"/>
                </a:cxn>
                <a:cxn ang="0">
                  <a:pos x="714" y="108"/>
                </a:cxn>
                <a:cxn ang="0">
                  <a:pos x="696" y="120"/>
                </a:cxn>
                <a:cxn ang="0">
                  <a:pos x="678" y="132"/>
                </a:cxn>
                <a:cxn ang="0">
                  <a:pos x="648" y="144"/>
                </a:cxn>
                <a:cxn ang="0">
                  <a:pos x="630" y="150"/>
                </a:cxn>
                <a:cxn ang="0">
                  <a:pos x="600" y="162"/>
                </a:cxn>
                <a:cxn ang="0">
                  <a:pos x="564" y="174"/>
                </a:cxn>
                <a:cxn ang="0">
                  <a:pos x="540" y="186"/>
                </a:cxn>
                <a:cxn ang="0">
                  <a:pos x="504" y="198"/>
                </a:cxn>
                <a:cxn ang="0">
                  <a:pos x="474" y="204"/>
                </a:cxn>
                <a:cxn ang="0">
                  <a:pos x="432" y="216"/>
                </a:cxn>
                <a:cxn ang="0">
                  <a:pos x="390" y="222"/>
                </a:cxn>
                <a:cxn ang="0">
                  <a:pos x="360" y="228"/>
                </a:cxn>
                <a:cxn ang="0">
                  <a:pos x="312" y="240"/>
                </a:cxn>
                <a:cxn ang="0">
                  <a:pos x="282" y="246"/>
                </a:cxn>
                <a:cxn ang="0">
                  <a:pos x="228" y="252"/>
                </a:cxn>
                <a:cxn ang="0">
                  <a:pos x="180" y="258"/>
                </a:cxn>
                <a:cxn ang="0">
                  <a:pos x="144" y="264"/>
                </a:cxn>
                <a:cxn ang="0">
                  <a:pos x="90" y="270"/>
                </a:cxn>
                <a:cxn ang="0">
                  <a:pos x="54" y="270"/>
                </a:cxn>
                <a:cxn ang="0">
                  <a:pos x="0" y="276"/>
                </a:cxn>
                <a:cxn ang="0">
                  <a:pos x="18" y="576"/>
                </a:cxn>
                <a:cxn ang="0">
                  <a:pos x="72" y="570"/>
                </a:cxn>
                <a:cxn ang="0">
                  <a:pos x="108" y="564"/>
                </a:cxn>
                <a:cxn ang="0">
                  <a:pos x="162" y="558"/>
                </a:cxn>
                <a:cxn ang="0">
                  <a:pos x="216" y="552"/>
                </a:cxn>
                <a:cxn ang="0">
                  <a:pos x="246" y="546"/>
                </a:cxn>
                <a:cxn ang="0">
                  <a:pos x="294" y="540"/>
                </a:cxn>
                <a:cxn ang="0">
                  <a:pos x="330" y="534"/>
                </a:cxn>
                <a:cxn ang="0">
                  <a:pos x="372" y="528"/>
                </a:cxn>
                <a:cxn ang="0">
                  <a:pos x="420" y="516"/>
                </a:cxn>
                <a:cxn ang="0">
                  <a:pos x="450" y="510"/>
                </a:cxn>
                <a:cxn ang="0">
                  <a:pos x="486" y="498"/>
                </a:cxn>
                <a:cxn ang="0">
                  <a:pos x="516" y="492"/>
                </a:cxn>
                <a:cxn ang="0">
                  <a:pos x="552" y="480"/>
                </a:cxn>
                <a:cxn ang="0">
                  <a:pos x="588" y="468"/>
                </a:cxn>
                <a:cxn ang="0">
                  <a:pos x="606" y="462"/>
                </a:cxn>
                <a:cxn ang="0">
                  <a:pos x="642" y="450"/>
                </a:cxn>
                <a:cxn ang="0">
                  <a:pos x="660" y="438"/>
                </a:cxn>
                <a:cxn ang="0">
                  <a:pos x="684" y="426"/>
                </a:cxn>
                <a:cxn ang="0">
                  <a:pos x="708" y="414"/>
                </a:cxn>
                <a:cxn ang="0">
                  <a:pos x="726" y="402"/>
                </a:cxn>
                <a:cxn ang="0">
                  <a:pos x="744" y="390"/>
                </a:cxn>
                <a:cxn ang="0">
                  <a:pos x="756" y="378"/>
                </a:cxn>
                <a:cxn ang="0">
                  <a:pos x="768" y="366"/>
                </a:cxn>
                <a:cxn ang="0">
                  <a:pos x="780" y="348"/>
                </a:cxn>
                <a:cxn ang="0">
                  <a:pos x="786" y="342"/>
                </a:cxn>
                <a:cxn ang="0">
                  <a:pos x="792" y="324"/>
                </a:cxn>
                <a:cxn ang="0">
                  <a:pos x="792" y="318"/>
                </a:cxn>
                <a:cxn ang="0">
                  <a:pos x="798" y="300"/>
                </a:cxn>
              </a:cxnLst>
              <a:rect l="0" t="0" r="r" b="b"/>
              <a:pathLst>
                <a:path w="798" h="576">
                  <a:moveTo>
                    <a:pt x="798" y="0"/>
                  </a:moveTo>
                  <a:lnTo>
                    <a:pt x="798" y="6"/>
                  </a:lnTo>
                  <a:lnTo>
                    <a:pt x="792" y="18"/>
                  </a:lnTo>
                  <a:lnTo>
                    <a:pt x="792" y="24"/>
                  </a:lnTo>
                  <a:lnTo>
                    <a:pt x="792" y="24"/>
                  </a:lnTo>
                  <a:lnTo>
                    <a:pt x="792" y="30"/>
                  </a:lnTo>
                  <a:lnTo>
                    <a:pt x="786" y="42"/>
                  </a:lnTo>
                  <a:lnTo>
                    <a:pt x="780" y="48"/>
                  </a:lnTo>
                  <a:lnTo>
                    <a:pt x="780" y="48"/>
                  </a:lnTo>
                  <a:lnTo>
                    <a:pt x="774" y="60"/>
                  </a:lnTo>
                  <a:lnTo>
                    <a:pt x="768" y="66"/>
                  </a:lnTo>
                  <a:lnTo>
                    <a:pt x="762" y="72"/>
                  </a:lnTo>
                  <a:lnTo>
                    <a:pt x="756" y="78"/>
                  </a:lnTo>
                  <a:lnTo>
                    <a:pt x="750" y="84"/>
                  </a:lnTo>
                  <a:lnTo>
                    <a:pt x="744" y="90"/>
                  </a:lnTo>
                  <a:lnTo>
                    <a:pt x="738" y="96"/>
                  </a:lnTo>
                  <a:lnTo>
                    <a:pt x="726" y="102"/>
                  </a:lnTo>
                  <a:lnTo>
                    <a:pt x="714" y="108"/>
                  </a:lnTo>
                  <a:lnTo>
                    <a:pt x="708" y="114"/>
                  </a:lnTo>
                  <a:lnTo>
                    <a:pt x="696" y="120"/>
                  </a:lnTo>
                  <a:lnTo>
                    <a:pt x="684" y="126"/>
                  </a:lnTo>
                  <a:lnTo>
                    <a:pt x="678" y="132"/>
                  </a:lnTo>
                  <a:lnTo>
                    <a:pt x="660" y="138"/>
                  </a:lnTo>
                  <a:lnTo>
                    <a:pt x="648" y="144"/>
                  </a:lnTo>
                  <a:lnTo>
                    <a:pt x="642" y="150"/>
                  </a:lnTo>
                  <a:lnTo>
                    <a:pt x="630" y="150"/>
                  </a:lnTo>
                  <a:lnTo>
                    <a:pt x="606" y="162"/>
                  </a:lnTo>
                  <a:lnTo>
                    <a:pt x="600" y="162"/>
                  </a:lnTo>
                  <a:lnTo>
                    <a:pt x="588" y="168"/>
                  </a:lnTo>
                  <a:lnTo>
                    <a:pt x="564" y="174"/>
                  </a:lnTo>
                  <a:lnTo>
                    <a:pt x="552" y="180"/>
                  </a:lnTo>
                  <a:lnTo>
                    <a:pt x="540" y="186"/>
                  </a:lnTo>
                  <a:lnTo>
                    <a:pt x="516" y="192"/>
                  </a:lnTo>
                  <a:lnTo>
                    <a:pt x="504" y="198"/>
                  </a:lnTo>
                  <a:lnTo>
                    <a:pt x="486" y="198"/>
                  </a:lnTo>
                  <a:lnTo>
                    <a:pt x="474" y="204"/>
                  </a:lnTo>
                  <a:lnTo>
                    <a:pt x="450" y="210"/>
                  </a:lnTo>
                  <a:lnTo>
                    <a:pt x="432" y="216"/>
                  </a:lnTo>
                  <a:lnTo>
                    <a:pt x="420" y="216"/>
                  </a:lnTo>
                  <a:lnTo>
                    <a:pt x="390" y="222"/>
                  </a:lnTo>
                  <a:lnTo>
                    <a:pt x="372" y="228"/>
                  </a:lnTo>
                  <a:lnTo>
                    <a:pt x="360" y="228"/>
                  </a:lnTo>
                  <a:lnTo>
                    <a:pt x="330" y="234"/>
                  </a:lnTo>
                  <a:lnTo>
                    <a:pt x="312" y="240"/>
                  </a:lnTo>
                  <a:lnTo>
                    <a:pt x="294" y="240"/>
                  </a:lnTo>
                  <a:lnTo>
                    <a:pt x="282" y="246"/>
                  </a:lnTo>
                  <a:lnTo>
                    <a:pt x="246" y="246"/>
                  </a:lnTo>
                  <a:lnTo>
                    <a:pt x="228" y="252"/>
                  </a:lnTo>
                  <a:lnTo>
                    <a:pt x="216" y="252"/>
                  </a:lnTo>
                  <a:lnTo>
                    <a:pt x="180" y="258"/>
                  </a:lnTo>
                  <a:lnTo>
                    <a:pt x="162" y="258"/>
                  </a:lnTo>
                  <a:lnTo>
                    <a:pt x="144" y="264"/>
                  </a:lnTo>
                  <a:lnTo>
                    <a:pt x="108" y="264"/>
                  </a:lnTo>
                  <a:lnTo>
                    <a:pt x="90" y="270"/>
                  </a:lnTo>
                  <a:lnTo>
                    <a:pt x="72" y="270"/>
                  </a:lnTo>
                  <a:lnTo>
                    <a:pt x="54" y="270"/>
                  </a:lnTo>
                  <a:lnTo>
                    <a:pt x="18" y="276"/>
                  </a:lnTo>
                  <a:lnTo>
                    <a:pt x="0" y="276"/>
                  </a:lnTo>
                  <a:lnTo>
                    <a:pt x="0" y="576"/>
                  </a:lnTo>
                  <a:lnTo>
                    <a:pt x="18" y="576"/>
                  </a:lnTo>
                  <a:lnTo>
                    <a:pt x="54" y="570"/>
                  </a:lnTo>
                  <a:lnTo>
                    <a:pt x="72" y="570"/>
                  </a:lnTo>
                  <a:lnTo>
                    <a:pt x="90" y="570"/>
                  </a:lnTo>
                  <a:lnTo>
                    <a:pt x="108" y="564"/>
                  </a:lnTo>
                  <a:lnTo>
                    <a:pt x="144" y="564"/>
                  </a:lnTo>
                  <a:lnTo>
                    <a:pt x="162" y="558"/>
                  </a:lnTo>
                  <a:lnTo>
                    <a:pt x="180" y="558"/>
                  </a:lnTo>
                  <a:lnTo>
                    <a:pt x="216" y="552"/>
                  </a:lnTo>
                  <a:lnTo>
                    <a:pt x="228" y="552"/>
                  </a:lnTo>
                  <a:lnTo>
                    <a:pt x="246" y="546"/>
                  </a:lnTo>
                  <a:lnTo>
                    <a:pt x="282" y="546"/>
                  </a:lnTo>
                  <a:lnTo>
                    <a:pt x="294" y="540"/>
                  </a:lnTo>
                  <a:lnTo>
                    <a:pt x="312" y="540"/>
                  </a:lnTo>
                  <a:lnTo>
                    <a:pt x="330" y="534"/>
                  </a:lnTo>
                  <a:lnTo>
                    <a:pt x="360" y="528"/>
                  </a:lnTo>
                  <a:lnTo>
                    <a:pt x="372" y="528"/>
                  </a:lnTo>
                  <a:lnTo>
                    <a:pt x="390" y="522"/>
                  </a:lnTo>
                  <a:lnTo>
                    <a:pt x="420" y="516"/>
                  </a:lnTo>
                  <a:lnTo>
                    <a:pt x="432" y="516"/>
                  </a:lnTo>
                  <a:lnTo>
                    <a:pt x="450" y="510"/>
                  </a:lnTo>
                  <a:lnTo>
                    <a:pt x="474" y="504"/>
                  </a:lnTo>
                  <a:lnTo>
                    <a:pt x="486" y="498"/>
                  </a:lnTo>
                  <a:lnTo>
                    <a:pt x="504" y="498"/>
                  </a:lnTo>
                  <a:lnTo>
                    <a:pt x="516" y="492"/>
                  </a:lnTo>
                  <a:lnTo>
                    <a:pt x="540" y="486"/>
                  </a:lnTo>
                  <a:lnTo>
                    <a:pt x="552" y="480"/>
                  </a:lnTo>
                  <a:lnTo>
                    <a:pt x="564" y="474"/>
                  </a:lnTo>
                  <a:lnTo>
                    <a:pt x="588" y="468"/>
                  </a:lnTo>
                  <a:lnTo>
                    <a:pt x="600" y="462"/>
                  </a:lnTo>
                  <a:lnTo>
                    <a:pt x="606" y="462"/>
                  </a:lnTo>
                  <a:lnTo>
                    <a:pt x="630" y="450"/>
                  </a:lnTo>
                  <a:lnTo>
                    <a:pt x="642" y="450"/>
                  </a:lnTo>
                  <a:lnTo>
                    <a:pt x="648" y="444"/>
                  </a:lnTo>
                  <a:lnTo>
                    <a:pt x="660" y="438"/>
                  </a:lnTo>
                  <a:lnTo>
                    <a:pt x="678" y="432"/>
                  </a:lnTo>
                  <a:lnTo>
                    <a:pt x="684" y="426"/>
                  </a:lnTo>
                  <a:lnTo>
                    <a:pt x="696" y="420"/>
                  </a:lnTo>
                  <a:lnTo>
                    <a:pt x="708" y="414"/>
                  </a:lnTo>
                  <a:lnTo>
                    <a:pt x="714" y="408"/>
                  </a:lnTo>
                  <a:lnTo>
                    <a:pt x="726" y="402"/>
                  </a:lnTo>
                  <a:lnTo>
                    <a:pt x="738" y="396"/>
                  </a:lnTo>
                  <a:lnTo>
                    <a:pt x="744" y="390"/>
                  </a:lnTo>
                  <a:lnTo>
                    <a:pt x="750" y="384"/>
                  </a:lnTo>
                  <a:lnTo>
                    <a:pt x="756" y="378"/>
                  </a:lnTo>
                  <a:lnTo>
                    <a:pt x="762" y="372"/>
                  </a:lnTo>
                  <a:lnTo>
                    <a:pt x="768" y="366"/>
                  </a:lnTo>
                  <a:lnTo>
                    <a:pt x="774" y="360"/>
                  </a:lnTo>
                  <a:lnTo>
                    <a:pt x="780" y="348"/>
                  </a:lnTo>
                  <a:lnTo>
                    <a:pt x="780" y="348"/>
                  </a:lnTo>
                  <a:lnTo>
                    <a:pt x="786" y="342"/>
                  </a:lnTo>
                  <a:lnTo>
                    <a:pt x="792" y="330"/>
                  </a:lnTo>
                  <a:lnTo>
                    <a:pt x="792" y="324"/>
                  </a:lnTo>
                  <a:lnTo>
                    <a:pt x="792" y="324"/>
                  </a:lnTo>
                  <a:lnTo>
                    <a:pt x="792" y="318"/>
                  </a:lnTo>
                  <a:lnTo>
                    <a:pt x="798" y="306"/>
                  </a:lnTo>
                  <a:lnTo>
                    <a:pt x="798" y="300"/>
                  </a:lnTo>
                  <a:lnTo>
                    <a:pt x="798" y="0"/>
                  </a:lnTo>
                  <a:close/>
                </a:path>
              </a:pathLst>
            </a:custGeom>
            <a:solidFill>
              <a:srgbClr val="806600"/>
            </a:solidFill>
            <a:ln w="0">
              <a:solidFill>
                <a:srgbClr val="FFCC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11777" name="Freeform 129"/>
            <p:cNvSpPr>
              <a:spLocks/>
            </p:cNvSpPr>
            <p:nvPr/>
          </p:nvSpPr>
          <p:spPr bwMode="auto">
            <a:xfrm>
              <a:off x="3393" y="1833"/>
              <a:ext cx="300" cy="57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0" y="270"/>
                </a:cxn>
                <a:cxn ang="0">
                  <a:pos x="300" y="570"/>
                </a:cxn>
                <a:cxn ang="0">
                  <a:pos x="0" y="300"/>
                </a:cxn>
                <a:cxn ang="0">
                  <a:pos x="0" y="0"/>
                </a:cxn>
              </a:cxnLst>
              <a:rect l="0" t="0" r="r" b="b"/>
              <a:pathLst>
                <a:path w="300" h="570">
                  <a:moveTo>
                    <a:pt x="0" y="0"/>
                  </a:moveTo>
                  <a:lnTo>
                    <a:pt x="300" y="270"/>
                  </a:lnTo>
                  <a:lnTo>
                    <a:pt x="300" y="570"/>
                  </a:lnTo>
                  <a:lnTo>
                    <a:pt x="0" y="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6600"/>
            </a:solidFill>
            <a:ln w="0">
              <a:solidFill>
                <a:srgbClr val="FFCC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11778" name="Freeform 130"/>
            <p:cNvSpPr>
              <a:spLocks/>
            </p:cNvSpPr>
            <p:nvPr/>
          </p:nvSpPr>
          <p:spPr bwMode="auto">
            <a:xfrm>
              <a:off x="3393" y="1551"/>
              <a:ext cx="1098" cy="558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78" y="0"/>
                </a:cxn>
                <a:cxn ang="0">
                  <a:pos x="132" y="0"/>
                </a:cxn>
                <a:cxn ang="0">
                  <a:pos x="168" y="0"/>
                </a:cxn>
                <a:cxn ang="0">
                  <a:pos x="228" y="6"/>
                </a:cxn>
                <a:cxn ang="0">
                  <a:pos x="282" y="6"/>
                </a:cxn>
                <a:cxn ang="0">
                  <a:pos x="318" y="12"/>
                </a:cxn>
                <a:cxn ang="0">
                  <a:pos x="372" y="18"/>
                </a:cxn>
                <a:cxn ang="0">
                  <a:pos x="426" y="24"/>
                </a:cxn>
                <a:cxn ang="0">
                  <a:pos x="462" y="24"/>
                </a:cxn>
                <a:cxn ang="0">
                  <a:pos x="516" y="30"/>
                </a:cxn>
                <a:cxn ang="0">
                  <a:pos x="564" y="42"/>
                </a:cxn>
                <a:cxn ang="0">
                  <a:pos x="594" y="42"/>
                </a:cxn>
                <a:cxn ang="0">
                  <a:pos x="642" y="54"/>
                </a:cxn>
                <a:cxn ang="0">
                  <a:pos x="690" y="60"/>
                </a:cxn>
                <a:cxn ang="0">
                  <a:pos x="720" y="66"/>
                </a:cxn>
                <a:cxn ang="0">
                  <a:pos x="762" y="78"/>
                </a:cxn>
                <a:cxn ang="0">
                  <a:pos x="804" y="90"/>
                </a:cxn>
                <a:cxn ang="0">
                  <a:pos x="828" y="96"/>
                </a:cxn>
                <a:cxn ang="0">
                  <a:pos x="864" y="108"/>
                </a:cxn>
                <a:cxn ang="0">
                  <a:pos x="900" y="120"/>
                </a:cxn>
                <a:cxn ang="0">
                  <a:pos x="918" y="126"/>
                </a:cxn>
                <a:cxn ang="0">
                  <a:pos x="948" y="138"/>
                </a:cxn>
                <a:cxn ang="0">
                  <a:pos x="978" y="156"/>
                </a:cxn>
                <a:cxn ang="0">
                  <a:pos x="996" y="162"/>
                </a:cxn>
                <a:cxn ang="0">
                  <a:pos x="1014" y="174"/>
                </a:cxn>
                <a:cxn ang="0">
                  <a:pos x="1038" y="192"/>
                </a:cxn>
                <a:cxn ang="0">
                  <a:pos x="1050" y="198"/>
                </a:cxn>
                <a:cxn ang="0">
                  <a:pos x="1062" y="216"/>
                </a:cxn>
                <a:cxn ang="0">
                  <a:pos x="1074" y="228"/>
                </a:cxn>
                <a:cxn ang="0">
                  <a:pos x="1080" y="240"/>
                </a:cxn>
                <a:cxn ang="0">
                  <a:pos x="1092" y="252"/>
                </a:cxn>
                <a:cxn ang="0">
                  <a:pos x="1092" y="270"/>
                </a:cxn>
                <a:cxn ang="0">
                  <a:pos x="1098" y="276"/>
                </a:cxn>
                <a:cxn ang="0">
                  <a:pos x="1098" y="294"/>
                </a:cxn>
                <a:cxn ang="0">
                  <a:pos x="1092" y="306"/>
                </a:cxn>
                <a:cxn ang="0">
                  <a:pos x="1086" y="318"/>
                </a:cxn>
                <a:cxn ang="0">
                  <a:pos x="1080" y="330"/>
                </a:cxn>
                <a:cxn ang="0">
                  <a:pos x="1068" y="348"/>
                </a:cxn>
                <a:cxn ang="0">
                  <a:pos x="1062" y="360"/>
                </a:cxn>
                <a:cxn ang="0">
                  <a:pos x="1044" y="372"/>
                </a:cxn>
                <a:cxn ang="0">
                  <a:pos x="1026" y="384"/>
                </a:cxn>
                <a:cxn ang="0">
                  <a:pos x="1008" y="396"/>
                </a:cxn>
                <a:cxn ang="0">
                  <a:pos x="984" y="408"/>
                </a:cxn>
                <a:cxn ang="0">
                  <a:pos x="960" y="420"/>
                </a:cxn>
                <a:cxn ang="0">
                  <a:pos x="942" y="432"/>
                </a:cxn>
                <a:cxn ang="0">
                  <a:pos x="906" y="444"/>
                </a:cxn>
                <a:cxn ang="0">
                  <a:pos x="876" y="456"/>
                </a:cxn>
                <a:cxn ang="0">
                  <a:pos x="852" y="462"/>
                </a:cxn>
                <a:cxn ang="0">
                  <a:pos x="816" y="474"/>
                </a:cxn>
                <a:cxn ang="0">
                  <a:pos x="774" y="486"/>
                </a:cxn>
                <a:cxn ang="0">
                  <a:pos x="750" y="492"/>
                </a:cxn>
                <a:cxn ang="0">
                  <a:pos x="702" y="504"/>
                </a:cxn>
                <a:cxn ang="0">
                  <a:pos x="660" y="510"/>
                </a:cxn>
                <a:cxn ang="0">
                  <a:pos x="630" y="516"/>
                </a:cxn>
                <a:cxn ang="0">
                  <a:pos x="582" y="528"/>
                </a:cxn>
                <a:cxn ang="0">
                  <a:pos x="528" y="534"/>
                </a:cxn>
                <a:cxn ang="0">
                  <a:pos x="498" y="540"/>
                </a:cxn>
                <a:cxn ang="0">
                  <a:pos x="444" y="546"/>
                </a:cxn>
                <a:cxn ang="0">
                  <a:pos x="390" y="552"/>
                </a:cxn>
                <a:cxn ang="0">
                  <a:pos x="354" y="552"/>
                </a:cxn>
                <a:cxn ang="0">
                  <a:pos x="300" y="558"/>
                </a:cxn>
                <a:cxn ang="0">
                  <a:pos x="0" y="0"/>
                </a:cxn>
              </a:cxnLst>
              <a:rect l="0" t="0" r="r" b="b"/>
              <a:pathLst>
                <a:path w="1098" h="558">
                  <a:moveTo>
                    <a:pt x="0" y="0"/>
                  </a:moveTo>
                  <a:lnTo>
                    <a:pt x="18" y="0"/>
                  </a:lnTo>
                  <a:lnTo>
                    <a:pt x="54" y="0"/>
                  </a:lnTo>
                  <a:lnTo>
                    <a:pt x="78" y="0"/>
                  </a:lnTo>
                  <a:lnTo>
                    <a:pt x="96" y="0"/>
                  </a:lnTo>
                  <a:lnTo>
                    <a:pt x="132" y="0"/>
                  </a:lnTo>
                  <a:lnTo>
                    <a:pt x="150" y="0"/>
                  </a:lnTo>
                  <a:lnTo>
                    <a:pt x="168" y="0"/>
                  </a:lnTo>
                  <a:lnTo>
                    <a:pt x="210" y="6"/>
                  </a:lnTo>
                  <a:lnTo>
                    <a:pt x="228" y="6"/>
                  </a:lnTo>
                  <a:lnTo>
                    <a:pt x="246" y="6"/>
                  </a:lnTo>
                  <a:lnTo>
                    <a:pt x="282" y="6"/>
                  </a:lnTo>
                  <a:lnTo>
                    <a:pt x="300" y="12"/>
                  </a:lnTo>
                  <a:lnTo>
                    <a:pt x="318" y="12"/>
                  </a:lnTo>
                  <a:lnTo>
                    <a:pt x="354" y="12"/>
                  </a:lnTo>
                  <a:lnTo>
                    <a:pt x="372" y="18"/>
                  </a:lnTo>
                  <a:lnTo>
                    <a:pt x="390" y="18"/>
                  </a:lnTo>
                  <a:lnTo>
                    <a:pt x="426" y="24"/>
                  </a:lnTo>
                  <a:lnTo>
                    <a:pt x="444" y="24"/>
                  </a:lnTo>
                  <a:lnTo>
                    <a:pt x="462" y="24"/>
                  </a:lnTo>
                  <a:lnTo>
                    <a:pt x="498" y="30"/>
                  </a:lnTo>
                  <a:lnTo>
                    <a:pt x="516" y="30"/>
                  </a:lnTo>
                  <a:lnTo>
                    <a:pt x="528" y="36"/>
                  </a:lnTo>
                  <a:lnTo>
                    <a:pt x="564" y="42"/>
                  </a:lnTo>
                  <a:lnTo>
                    <a:pt x="582" y="42"/>
                  </a:lnTo>
                  <a:lnTo>
                    <a:pt x="594" y="42"/>
                  </a:lnTo>
                  <a:lnTo>
                    <a:pt x="630" y="48"/>
                  </a:lnTo>
                  <a:lnTo>
                    <a:pt x="642" y="54"/>
                  </a:lnTo>
                  <a:lnTo>
                    <a:pt x="660" y="54"/>
                  </a:lnTo>
                  <a:lnTo>
                    <a:pt x="690" y="60"/>
                  </a:lnTo>
                  <a:lnTo>
                    <a:pt x="702" y="66"/>
                  </a:lnTo>
                  <a:lnTo>
                    <a:pt x="720" y="66"/>
                  </a:lnTo>
                  <a:lnTo>
                    <a:pt x="750" y="78"/>
                  </a:lnTo>
                  <a:lnTo>
                    <a:pt x="762" y="78"/>
                  </a:lnTo>
                  <a:lnTo>
                    <a:pt x="774" y="84"/>
                  </a:lnTo>
                  <a:lnTo>
                    <a:pt x="804" y="90"/>
                  </a:lnTo>
                  <a:lnTo>
                    <a:pt x="816" y="90"/>
                  </a:lnTo>
                  <a:lnTo>
                    <a:pt x="828" y="96"/>
                  </a:lnTo>
                  <a:lnTo>
                    <a:pt x="852" y="102"/>
                  </a:lnTo>
                  <a:lnTo>
                    <a:pt x="864" y="108"/>
                  </a:lnTo>
                  <a:lnTo>
                    <a:pt x="876" y="114"/>
                  </a:lnTo>
                  <a:lnTo>
                    <a:pt x="900" y="120"/>
                  </a:lnTo>
                  <a:lnTo>
                    <a:pt x="906" y="126"/>
                  </a:lnTo>
                  <a:lnTo>
                    <a:pt x="918" y="126"/>
                  </a:lnTo>
                  <a:lnTo>
                    <a:pt x="942" y="138"/>
                  </a:lnTo>
                  <a:lnTo>
                    <a:pt x="948" y="138"/>
                  </a:lnTo>
                  <a:lnTo>
                    <a:pt x="960" y="144"/>
                  </a:lnTo>
                  <a:lnTo>
                    <a:pt x="978" y="156"/>
                  </a:lnTo>
                  <a:lnTo>
                    <a:pt x="984" y="156"/>
                  </a:lnTo>
                  <a:lnTo>
                    <a:pt x="996" y="162"/>
                  </a:lnTo>
                  <a:lnTo>
                    <a:pt x="1008" y="174"/>
                  </a:lnTo>
                  <a:lnTo>
                    <a:pt x="1014" y="174"/>
                  </a:lnTo>
                  <a:lnTo>
                    <a:pt x="1026" y="180"/>
                  </a:lnTo>
                  <a:lnTo>
                    <a:pt x="1038" y="192"/>
                  </a:lnTo>
                  <a:lnTo>
                    <a:pt x="1044" y="198"/>
                  </a:lnTo>
                  <a:lnTo>
                    <a:pt x="1050" y="198"/>
                  </a:lnTo>
                  <a:lnTo>
                    <a:pt x="1062" y="210"/>
                  </a:lnTo>
                  <a:lnTo>
                    <a:pt x="1062" y="216"/>
                  </a:lnTo>
                  <a:lnTo>
                    <a:pt x="1068" y="222"/>
                  </a:lnTo>
                  <a:lnTo>
                    <a:pt x="1074" y="228"/>
                  </a:lnTo>
                  <a:lnTo>
                    <a:pt x="1080" y="234"/>
                  </a:lnTo>
                  <a:lnTo>
                    <a:pt x="1080" y="240"/>
                  </a:lnTo>
                  <a:lnTo>
                    <a:pt x="1086" y="246"/>
                  </a:lnTo>
                  <a:lnTo>
                    <a:pt x="1092" y="252"/>
                  </a:lnTo>
                  <a:lnTo>
                    <a:pt x="1092" y="258"/>
                  </a:lnTo>
                  <a:lnTo>
                    <a:pt x="1092" y="270"/>
                  </a:lnTo>
                  <a:lnTo>
                    <a:pt x="1098" y="276"/>
                  </a:lnTo>
                  <a:lnTo>
                    <a:pt x="1098" y="276"/>
                  </a:lnTo>
                  <a:lnTo>
                    <a:pt x="1098" y="288"/>
                  </a:lnTo>
                  <a:lnTo>
                    <a:pt x="1098" y="294"/>
                  </a:lnTo>
                  <a:lnTo>
                    <a:pt x="1092" y="300"/>
                  </a:lnTo>
                  <a:lnTo>
                    <a:pt x="1092" y="306"/>
                  </a:lnTo>
                  <a:lnTo>
                    <a:pt x="1092" y="312"/>
                  </a:lnTo>
                  <a:lnTo>
                    <a:pt x="1086" y="318"/>
                  </a:lnTo>
                  <a:lnTo>
                    <a:pt x="1080" y="330"/>
                  </a:lnTo>
                  <a:lnTo>
                    <a:pt x="1080" y="330"/>
                  </a:lnTo>
                  <a:lnTo>
                    <a:pt x="1074" y="336"/>
                  </a:lnTo>
                  <a:lnTo>
                    <a:pt x="1068" y="348"/>
                  </a:lnTo>
                  <a:lnTo>
                    <a:pt x="1062" y="354"/>
                  </a:lnTo>
                  <a:lnTo>
                    <a:pt x="1062" y="360"/>
                  </a:lnTo>
                  <a:lnTo>
                    <a:pt x="1050" y="366"/>
                  </a:lnTo>
                  <a:lnTo>
                    <a:pt x="1044" y="372"/>
                  </a:lnTo>
                  <a:lnTo>
                    <a:pt x="1038" y="378"/>
                  </a:lnTo>
                  <a:lnTo>
                    <a:pt x="1026" y="384"/>
                  </a:lnTo>
                  <a:lnTo>
                    <a:pt x="1014" y="390"/>
                  </a:lnTo>
                  <a:lnTo>
                    <a:pt x="1008" y="396"/>
                  </a:lnTo>
                  <a:lnTo>
                    <a:pt x="996" y="402"/>
                  </a:lnTo>
                  <a:lnTo>
                    <a:pt x="984" y="408"/>
                  </a:lnTo>
                  <a:lnTo>
                    <a:pt x="978" y="414"/>
                  </a:lnTo>
                  <a:lnTo>
                    <a:pt x="960" y="420"/>
                  </a:lnTo>
                  <a:lnTo>
                    <a:pt x="948" y="426"/>
                  </a:lnTo>
                  <a:lnTo>
                    <a:pt x="942" y="432"/>
                  </a:lnTo>
                  <a:lnTo>
                    <a:pt x="918" y="438"/>
                  </a:lnTo>
                  <a:lnTo>
                    <a:pt x="906" y="444"/>
                  </a:lnTo>
                  <a:lnTo>
                    <a:pt x="900" y="444"/>
                  </a:lnTo>
                  <a:lnTo>
                    <a:pt x="876" y="456"/>
                  </a:lnTo>
                  <a:lnTo>
                    <a:pt x="864" y="456"/>
                  </a:lnTo>
                  <a:lnTo>
                    <a:pt x="852" y="462"/>
                  </a:lnTo>
                  <a:lnTo>
                    <a:pt x="828" y="468"/>
                  </a:lnTo>
                  <a:lnTo>
                    <a:pt x="816" y="474"/>
                  </a:lnTo>
                  <a:lnTo>
                    <a:pt x="804" y="480"/>
                  </a:lnTo>
                  <a:lnTo>
                    <a:pt x="774" y="486"/>
                  </a:lnTo>
                  <a:lnTo>
                    <a:pt x="762" y="486"/>
                  </a:lnTo>
                  <a:lnTo>
                    <a:pt x="750" y="492"/>
                  </a:lnTo>
                  <a:lnTo>
                    <a:pt x="720" y="498"/>
                  </a:lnTo>
                  <a:lnTo>
                    <a:pt x="702" y="504"/>
                  </a:lnTo>
                  <a:lnTo>
                    <a:pt x="690" y="504"/>
                  </a:lnTo>
                  <a:lnTo>
                    <a:pt x="660" y="510"/>
                  </a:lnTo>
                  <a:lnTo>
                    <a:pt x="642" y="516"/>
                  </a:lnTo>
                  <a:lnTo>
                    <a:pt x="630" y="516"/>
                  </a:lnTo>
                  <a:lnTo>
                    <a:pt x="594" y="522"/>
                  </a:lnTo>
                  <a:lnTo>
                    <a:pt x="582" y="528"/>
                  </a:lnTo>
                  <a:lnTo>
                    <a:pt x="564" y="528"/>
                  </a:lnTo>
                  <a:lnTo>
                    <a:pt x="528" y="534"/>
                  </a:lnTo>
                  <a:lnTo>
                    <a:pt x="516" y="534"/>
                  </a:lnTo>
                  <a:lnTo>
                    <a:pt x="498" y="540"/>
                  </a:lnTo>
                  <a:lnTo>
                    <a:pt x="462" y="540"/>
                  </a:lnTo>
                  <a:lnTo>
                    <a:pt x="444" y="546"/>
                  </a:lnTo>
                  <a:lnTo>
                    <a:pt x="426" y="546"/>
                  </a:lnTo>
                  <a:lnTo>
                    <a:pt x="390" y="552"/>
                  </a:lnTo>
                  <a:lnTo>
                    <a:pt x="372" y="552"/>
                  </a:lnTo>
                  <a:lnTo>
                    <a:pt x="354" y="552"/>
                  </a:lnTo>
                  <a:lnTo>
                    <a:pt x="318" y="558"/>
                  </a:lnTo>
                  <a:lnTo>
                    <a:pt x="300" y="558"/>
                  </a:lnTo>
                  <a:lnTo>
                    <a:pt x="0" y="2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00"/>
            </a:solidFill>
            <a:ln w="0">
              <a:solidFill>
                <a:srgbClr val="FFCC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11790" name="Rectangle 142"/>
            <p:cNvSpPr>
              <a:spLocks noChangeArrowheads="1"/>
            </p:cNvSpPr>
            <p:nvPr/>
          </p:nvSpPr>
          <p:spPr bwMode="auto">
            <a:xfrm>
              <a:off x="4539" y="1725"/>
              <a:ext cx="19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buFontTx/>
                <a:buNone/>
              </a:pPr>
              <a:r>
                <a:rPr lang="fr-FR" sz="1200" b="1">
                  <a:solidFill>
                    <a:srgbClr val="000000"/>
                  </a:solidFill>
                  <a:latin typeface="Arial" pitchFamily="34" charset="0"/>
                </a:rPr>
                <a:t>46%</a:t>
              </a:r>
              <a:endParaRPr lang="fr-FR" b="1"/>
            </a:p>
          </p:txBody>
        </p:sp>
      </p:grpSp>
      <p:sp>
        <p:nvSpPr>
          <p:cNvPr id="411791" name="Rectangle 143"/>
          <p:cNvSpPr>
            <a:spLocks noChangeArrowheads="1"/>
          </p:cNvSpPr>
          <p:nvPr/>
        </p:nvSpPr>
        <p:spPr bwMode="auto">
          <a:xfrm>
            <a:off x="5443538" y="4005263"/>
            <a:ext cx="21907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buFontTx/>
              <a:buNone/>
            </a:pPr>
            <a:r>
              <a:rPr lang="fr-FR" sz="1200">
                <a:solidFill>
                  <a:srgbClr val="000000"/>
                </a:solidFill>
                <a:latin typeface="Arial" pitchFamily="34" charset="0"/>
              </a:rPr>
              <a:t>2%</a:t>
            </a:r>
            <a:endParaRPr lang="fr-FR"/>
          </a:p>
        </p:txBody>
      </p:sp>
      <p:grpSp>
        <p:nvGrpSpPr>
          <p:cNvPr id="411835" name="Group 187"/>
          <p:cNvGrpSpPr>
            <a:grpSpLocks/>
          </p:cNvGrpSpPr>
          <p:nvPr/>
        </p:nvGrpSpPr>
        <p:grpSpPr bwMode="auto">
          <a:xfrm>
            <a:off x="4910138" y="3043238"/>
            <a:ext cx="333375" cy="1154112"/>
            <a:chOff x="3093" y="1917"/>
            <a:chExt cx="210" cy="727"/>
          </a:xfrm>
        </p:grpSpPr>
        <p:sp>
          <p:nvSpPr>
            <p:cNvPr id="411788" name="Freeform 140"/>
            <p:cNvSpPr>
              <a:spLocks/>
            </p:cNvSpPr>
            <p:nvPr/>
          </p:nvSpPr>
          <p:spPr bwMode="auto">
            <a:xfrm>
              <a:off x="3093" y="2199"/>
              <a:ext cx="210" cy="306"/>
            </a:xfrm>
            <a:custGeom>
              <a:avLst/>
              <a:gdLst/>
              <a:ahLst/>
              <a:cxnLst>
                <a:cxn ang="0">
                  <a:pos x="210" y="0"/>
                </a:cxn>
                <a:cxn ang="0">
                  <a:pos x="192" y="0"/>
                </a:cxn>
                <a:cxn ang="0">
                  <a:pos x="174" y="0"/>
                </a:cxn>
                <a:cxn ang="0">
                  <a:pos x="138" y="6"/>
                </a:cxn>
                <a:cxn ang="0">
                  <a:pos x="120" y="6"/>
                </a:cxn>
                <a:cxn ang="0">
                  <a:pos x="96" y="6"/>
                </a:cxn>
                <a:cxn ang="0">
                  <a:pos x="78" y="6"/>
                </a:cxn>
                <a:cxn ang="0">
                  <a:pos x="42" y="6"/>
                </a:cxn>
                <a:cxn ang="0">
                  <a:pos x="24" y="6"/>
                </a:cxn>
                <a:cxn ang="0">
                  <a:pos x="0" y="6"/>
                </a:cxn>
                <a:cxn ang="0">
                  <a:pos x="0" y="306"/>
                </a:cxn>
                <a:cxn ang="0">
                  <a:pos x="24" y="306"/>
                </a:cxn>
                <a:cxn ang="0">
                  <a:pos x="42" y="306"/>
                </a:cxn>
                <a:cxn ang="0">
                  <a:pos x="78" y="306"/>
                </a:cxn>
                <a:cxn ang="0">
                  <a:pos x="96" y="306"/>
                </a:cxn>
                <a:cxn ang="0">
                  <a:pos x="120" y="306"/>
                </a:cxn>
                <a:cxn ang="0">
                  <a:pos x="138" y="306"/>
                </a:cxn>
                <a:cxn ang="0">
                  <a:pos x="174" y="300"/>
                </a:cxn>
                <a:cxn ang="0">
                  <a:pos x="192" y="300"/>
                </a:cxn>
                <a:cxn ang="0">
                  <a:pos x="210" y="300"/>
                </a:cxn>
                <a:cxn ang="0">
                  <a:pos x="210" y="0"/>
                </a:cxn>
              </a:cxnLst>
              <a:rect l="0" t="0" r="r" b="b"/>
              <a:pathLst>
                <a:path w="210" h="306">
                  <a:moveTo>
                    <a:pt x="210" y="0"/>
                  </a:moveTo>
                  <a:lnTo>
                    <a:pt x="192" y="0"/>
                  </a:lnTo>
                  <a:lnTo>
                    <a:pt x="174" y="0"/>
                  </a:lnTo>
                  <a:lnTo>
                    <a:pt x="138" y="6"/>
                  </a:lnTo>
                  <a:lnTo>
                    <a:pt x="120" y="6"/>
                  </a:lnTo>
                  <a:lnTo>
                    <a:pt x="96" y="6"/>
                  </a:lnTo>
                  <a:lnTo>
                    <a:pt x="78" y="6"/>
                  </a:lnTo>
                  <a:lnTo>
                    <a:pt x="42" y="6"/>
                  </a:lnTo>
                  <a:lnTo>
                    <a:pt x="24" y="6"/>
                  </a:lnTo>
                  <a:lnTo>
                    <a:pt x="0" y="6"/>
                  </a:lnTo>
                  <a:lnTo>
                    <a:pt x="0" y="306"/>
                  </a:lnTo>
                  <a:lnTo>
                    <a:pt x="24" y="306"/>
                  </a:lnTo>
                  <a:lnTo>
                    <a:pt x="42" y="306"/>
                  </a:lnTo>
                  <a:lnTo>
                    <a:pt x="78" y="306"/>
                  </a:lnTo>
                  <a:lnTo>
                    <a:pt x="96" y="306"/>
                  </a:lnTo>
                  <a:lnTo>
                    <a:pt x="120" y="306"/>
                  </a:lnTo>
                  <a:lnTo>
                    <a:pt x="138" y="306"/>
                  </a:lnTo>
                  <a:lnTo>
                    <a:pt x="174" y="300"/>
                  </a:lnTo>
                  <a:lnTo>
                    <a:pt x="192" y="300"/>
                  </a:lnTo>
                  <a:lnTo>
                    <a:pt x="210" y="300"/>
                  </a:lnTo>
                  <a:lnTo>
                    <a:pt x="210" y="0"/>
                  </a:lnTo>
                  <a:close/>
                </a:path>
              </a:pathLst>
            </a:custGeom>
            <a:solidFill>
              <a:srgbClr val="4D6600"/>
            </a:solidFill>
            <a:ln w="9525">
              <a:solidFill>
                <a:srgbClr val="99CC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11789" name="Freeform 141"/>
            <p:cNvSpPr>
              <a:spLocks/>
            </p:cNvSpPr>
            <p:nvPr/>
          </p:nvSpPr>
          <p:spPr bwMode="auto">
            <a:xfrm>
              <a:off x="3093" y="1917"/>
              <a:ext cx="210" cy="288"/>
            </a:xfrm>
            <a:custGeom>
              <a:avLst/>
              <a:gdLst/>
              <a:ahLst/>
              <a:cxnLst>
                <a:cxn ang="0">
                  <a:pos x="210" y="282"/>
                </a:cxn>
                <a:cxn ang="0">
                  <a:pos x="192" y="282"/>
                </a:cxn>
                <a:cxn ang="0">
                  <a:pos x="174" y="282"/>
                </a:cxn>
                <a:cxn ang="0">
                  <a:pos x="138" y="288"/>
                </a:cxn>
                <a:cxn ang="0">
                  <a:pos x="120" y="288"/>
                </a:cxn>
                <a:cxn ang="0">
                  <a:pos x="96" y="288"/>
                </a:cxn>
                <a:cxn ang="0">
                  <a:pos x="78" y="288"/>
                </a:cxn>
                <a:cxn ang="0">
                  <a:pos x="42" y="288"/>
                </a:cxn>
                <a:cxn ang="0">
                  <a:pos x="24" y="288"/>
                </a:cxn>
                <a:cxn ang="0">
                  <a:pos x="0" y="288"/>
                </a:cxn>
                <a:cxn ang="0">
                  <a:pos x="42" y="0"/>
                </a:cxn>
                <a:cxn ang="0">
                  <a:pos x="210" y="282"/>
                </a:cxn>
              </a:cxnLst>
              <a:rect l="0" t="0" r="r" b="b"/>
              <a:pathLst>
                <a:path w="210" h="288">
                  <a:moveTo>
                    <a:pt x="210" y="282"/>
                  </a:moveTo>
                  <a:lnTo>
                    <a:pt x="192" y="282"/>
                  </a:lnTo>
                  <a:lnTo>
                    <a:pt x="174" y="282"/>
                  </a:lnTo>
                  <a:lnTo>
                    <a:pt x="138" y="288"/>
                  </a:lnTo>
                  <a:lnTo>
                    <a:pt x="120" y="288"/>
                  </a:lnTo>
                  <a:lnTo>
                    <a:pt x="96" y="288"/>
                  </a:lnTo>
                  <a:lnTo>
                    <a:pt x="78" y="288"/>
                  </a:lnTo>
                  <a:lnTo>
                    <a:pt x="42" y="288"/>
                  </a:lnTo>
                  <a:lnTo>
                    <a:pt x="24" y="288"/>
                  </a:lnTo>
                  <a:lnTo>
                    <a:pt x="0" y="288"/>
                  </a:lnTo>
                  <a:lnTo>
                    <a:pt x="42" y="0"/>
                  </a:lnTo>
                  <a:lnTo>
                    <a:pt x="210" y="282"/>
                  </a:lnTo>
                  <a:close/>
                </a:path>
              </a:pathLst>
            </a:custGeom>
            <a:solidFill>
              <a:srgbClr val="99CC00"/>
            </a:solidFill>
            <a:ln w="9525">
              <a:solidFill>
                <a:srgbClr val="99CC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11792" name="Rectangle 144"/>
            <p:cNvSpPr>
              <a:spLocks noChangeArrowheads="1"/>
            </p:cNvSpPr>
            <p:nvPr/>
          </p:nvSpPr>
          <p:spPr bwMode="auto">
            <a:xfrm>
              <a:off x="3165" y="2529"/>
              <a:ext cx="13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buFontTx/>
                <a:buNone/>
              </a:pPr>
              <a:r>
                <a:rPr lang="fr-FR" sz="1200">
                  <a:solidFill>
                    <a:srgbClr val="000000"/>
                  </a:solidFill>
                  <a:latin typeface="Arial" pitchFamily="34" charset="0"/>
                </a:rPr>
                <a:t>3%</a:t>
              </a:r>
              <a:endParaRPr lang="fr-FR"/>
            </a:p>
          </p:txBody>
        </p:sp>
      </p:grpSp>
      <p:grpSp>
        <p:nvGrpSpPr>
          <p:cNvPr id="411841" name="Group 193"/>
          <p:cNvGrpSpPr>
            <a:grpSpLocks/>
          </p:cNvGrpSpPr>
          <p:nvPr/>
        </p:nvGrpSpPr>
        <p:grpSpPr bwMode="auto">
          <a:xfrm>
            <a:off x="4252913" y="3043238"/>
            <a:ext cx="600075" cy="1187450"/>
            <a:chOff x="2670" y="2151"/>
            <a:chExt cx="378" cy="748"/>
          </a:xfrm>
        </p:grpSpPr>
        <p:sp>
          <p:nvSpPr>
            <p:cNvPr id="411783" name="Freeform 135"/>
            <p:cNvSpPr>
              <a:spLocks/>
            </p:cNvSpPr>
            <p:nvPr/>
          </p:nvSpPr>
          <p:spPr bwMode="auto">
            <a:xfrm>
              <a:off x="2943" y="2151"/>
              <a:ext cx="96" cy="582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282"/>
                </a:cxn>
                <a:cxn ang="0">
                  <a:pos x="0" y="582"/>
                </a:cxn>
                <a:cxn ang="0">
                  <a:pos x="96" y="300"/>
                </a:cxn>
                <a:cxn ang="0">
                  <a:pos x="96" y="0"/>
                </a:cxn>
              </a:cxnLst>
              <a:rect l="0" t="0" r="r" b="b"/>
              <a:pathLst>
                <a:path w="96" h="582">
                  <a:moveTo>
                    <a:pt x="96" y="0"/>
                  </a:moveTo>
                  <a:lnTo>
                    <a:pt x="0" y="282"/>
                  </a:lnTo>
                  <a:lnTo>
                    <a:pt x="0" y="582"/>
                  </a:lnTo>
                  <a:lnTo>
                    <a:pt x="96" y="300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804D66"/>
            </a:solidFill>
            <a:ln w="9525">
              <a:solidFill>
                <a:srgbClr val="FF99C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411840" name="Group 192"/>
            <p:cNvGrpSpPr>
              <a:grpSpLocks/>
            </p:cNvGrpSpPr>
            <p:nvPr/>
          </p:nvGrpSpPr>
          <p:grpSpPr bwMode="auto">
            <a:xfrm>
              <a:off x="2670" y="2160"/>
              <a:ext cx="378" cy="739"/>
              <a:chOff x="2670" y="1926"/>
              <a:chExt cx="378" cy="739"/>
            </a:xfrm>
          </p:grpSpPr>
          <p:sp>
            <p:nvSpPr>
              <p:cNvPr id="411782" name="Freeform 134"/>
              <p:cNvSpPr>
                <a:spLocks/>
              </p:cNvSpPr>
              <p:nvPr/>
            </p:nvSpPr>
            <p:spPr bwMode="auto">
              <a:xfrm>
                <a:off x="2670" y="2196"/>
                <a:ext cx="282" cy="318"/>
              </a:xfrm>
              <a:custGeom>
                <a:avLst/>
                <a:gdLst/>
                <a:ahLst/>
                <a:cxnLst>
                  <a:cxn ang="0">
                    <a:pos x="282" y="18"/>
                  </a:cxn>
                  <a:cxn ang="0">
                    <a:pos x="264" y="12"/>
                  </a:cxn>
                  <a:cxn ang="0">
                    <a:pos x="222" y="12"/>
                  </a:cxn>
                  <a:cxn ang="0">
                    <a:pos x="204" y="12"/>
                  </a:cxn>
                  <a:cxn ang="0">
                    <a:pos x="186" y="12"/>
                  </a:cxn>
                  <a:cxn ang="0">
                    <a:pos x="168" y="12"/>
                  </a:cxn>
                  <a:cxn ang="0">
                    <a:pos x="132" y="12"/>
                  </a:cxn>
                  <a:cxn ang="0">
                    <a:pos x="108" y="6"/>
                  </a:cxn>
                  <a:cxn ang="0">
                    <a:pos x="90" y="6"/>
                  </a:cxn>
                  <a:cxn ang="0">
                    <a:pos x="72" y="6"/>
                  </a:cxn>
                  <a:cxn ang="0">
                    <a:pos x="36" y="0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300"/>
                  </a:cxn>
                  <a:cxn ang="0">
                    <a:pos x="18" y="300"/>
                  </a:cxn>
                  <a:cxn ang="0">
                    <a:pos x="36" y="300"/>
                  </a:cxn>
                  <a:cxn ang="0">
                    <a:pos x="72" y="306"/>
                  </a:cxn>
                  <a:cxn ang="0">
                    <a:pos x="90" y="306"/>
                  </a:cxn>
                  <a:cxn ang="0">
                    <a:pos x="108" y="306"/>
                  </a:cxn>
                  <a:cxn ang="0">
                    <a:pos x="132" y="312"/>
                  </a:cxn>
                  <a:cxn ang="0">
                    <a:pos x="168" y="312"/>
                  </a:cxn>
                  <a:cxn ang="0">
                    <a:pos x="186" y="312"/>
                  </a:cxn>
                  <a:cxn ang="0">
                    <a:pos x="204" y="312"/>
                  </a:cxn>
                  <a:cxn ang="0">
                    <a:pos x="222" y="312"/>
                  </a:cxn>
                  <a:cxn ang="0">
                    <a:pos x="264" y="312"/>
                  </a:cxn>
                  <a:cxn ang="0">
                    <a:pos x="282" y="318"/>
                  </a:cxn>
                  <a:cxn ang="0">
                    <a:pos x="282" y="18"/>
                  </a:cxn>
                </a:cxnLst>
                <a:rect l="0" t="0" r="r" b="b"/>
                <a:pathLst>
                  <a:path w="282" h="318">
                    <a:moveTo>
                      <a:pt x="282" y="18"/>
                    </a:moveTo>
                    <a:lnTo>
                      <a:pt x="264" y="12"/>
                    </a:lnTo>
                    <a:lnTo>
                      <a:pt x="222" y="12"/>
                    </a:lnTo>
                    <a:lnTo>
                      <a:pt x="204" y="12"/>
                    </a:lnTo>
                    <a:lnTo>
                      <a:pt x="186" y="12"/>
                    </a:lnTo>
                    <a:lnTo>
                      <a:pt x="168" y="12"/>
                    </a:lnTo>
                    <a:lnTo>
                      <a:pt x="132" y="12"/>
                    </a:lnTo>
                    <a:lnTo>
                      <a:pt x="108" y="6"/>
                    </a:lnTo>
                    <a:lnTo>
                      <a:pt x="90" y="6"/>
                    </a:lnTo>
                    <a:lnTo>
                      <a:pt x="72" y="6"/>
                    </a:lnTo>
                    <a:lnTo>
                      <a:pt x="36" y="0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300"/>
                    </a:lnTo>
                    <a:lnTo>
                      <a:pt x="18" y="300"/>
                    </a:lnTo>
                    <a:lnTo>
                      <a:pt x="36" y="300"/>
                    </a:lnTo>
                    <a:lnTo>
                      <a:pt x="72" y="306"/>
                    </a:lnTo>
                    <a:lnTo>
                      <a:pt x="90" y="306"/>
                    </a:lnTo>
                    <a:lnTo>
                      <a:pt x="108" y="306"/>
                    </a:lnTo>
                    <a:lnTo>
                      <a:pt x="132" y="312"/>
                    </a:lnTo>
                    <a:lnTo>
                      <a:pt x="168" y="312"/>
                    </a:lnTo>
                    <a:lnTo>
                      <a:pt x="186" y="312"/>
                    </a:lnTo>
                    <a:lnTo>
                      <a:pt x="204" y="312"/>
                    </a:lnTo>
                    <a:lnTo>
                      <a:pt x="222" y="312"/>
                    </a:lnTo>
                    <a:lnTo>
                      <a:pt x="264" y="312"/>
                    </a:lnTo>
                    <a:lnTo>
                      <a:pt x="282" y="318"/>
                    </a:lnTo>
                    <a:lnTo>
                      <a:pt x="282" y="18"/>
                    </a:lnTo>
                    <a:close/>
                  </a:path>
                </a:pathLst>
              </a:custGeom>
              <a:solidFill>
                <a:srgbClr val="804D66"/>
              </a:solidFill>
              <a:ln w="9525">
                <a:solidFill>
                  <a:srgbClr val="FF99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11784" name="Freeform 136"/>
              <p:cNvSpPr>
                <a:spLocks/>
              </p:cNvSpPr>
              <p:nvPr/>
            </p:nvSpPr>
            <p:spPr bwMode="auto">
              <a:xfrm>
                <a:off x="2670" y="1926"/>
                <a:ext cx="378" cy="288"/>
              </a:xfrm>
              <a:custGeom>
                <a:avLst/>
                <a:gdLst/>
                <a:ahLst/>
                <a:cxnLst>
                  <a:cxn ang="0">
                    <a:pos x="282" y="288"/>
                  </a:cxn>
                  <a:cxn ang="0">
                    <a:pos x="264" y="282"/>
                  </a:cxn>
                  <a:cxn ang="0">
                    <a:pos x="222" y="282"/>
                  </a:cxn>
                  <a:cxn ang="0">
                    <a:pos x="204" y="282"/>
                  </a:cxn>
                  <a:cxn ang="0">
                    <a:pos x="186" y="282"/>
                  </a:cxn>
                  <a:cxn ang="0">
                    <a:pos x="168" y="282"/>
                  </a:cxn>
                  <a:cxn ang="0">
                    <a:pos x="132" y="282"/>
                  </a:cxn>
                  <a:cxn ang="0">
                    <a:pos x="108" y="276"/>
                  </a:cxn>
                  <a:cxn ang="0">
                    <a:pos x="90" y="276"/>
                  </a:cxn>
                  <a:cxn ang="0">
                    <a:pos x="72" y="276"/>
                  </a:cxn>
                  <a:cxn ang="0">
                    <a:pos x="36" y="270"/>
                  </a:cxn>
                  <a:cxn ang="0">
                    <a:pos x="18" y="270"/>
                  </a:cxn>
                  <a:cxn ang="0">
                    <a:pos x="0" y="270"/>
                  </a:cxn>
                  <a:cxn ang="0">
                    <a:pos x="378" y="0"/>
                  </a:cxn>
                  <a:cxn ang="0">
                    <a:pos x="282" y="288"/>
                  </a:cxn>
                </a:cxnLst>
                <a:rect l="0" t="0" r="r" b="b"/>
                <a:pathLst>
                  <a:path w="378" h="288">
                    <a:moveTo>
                      <a:pt x="282" y="288"/>
                    </a:moveTo>
                    <a:lnTo>
                      <a:pt x="264" y="282"/>
                    </a:lnTo>
                    <a:lnTo>
                      <a:pt x="222" y="282"/>
                    </a:lnTo>
                    <a:lnTo>
                      <a:pt x="204" y="282"/>
                    </a:lnTo>
                    <a:lnTo>
                      <a:pt x="186" y="282"/>
                    </a:lnTo>
                    <a:lnTo>
                      <a:pt x="168" y="282"/>
                    </a:lnTo>
                    <a:lnTo>
                      <a:pt x="132" y="282"/>
                    </a:lnTo>
                    <a:lnTo>
                      <a:pt x="108" y="276"/>
                    </a:lnTo>
                    <a:lnTo>
                      <a:pt x="90" y="276"/>
                    </a:lnTo>
                    <a:lnTo>
                      <a:pt x="72" y="276"/>
                    </a:lnTo>
                    <a:lnTo>
                      <a:pt x="36" y="270"/>
                    </a:lnTo>
                    <a:lnTo>
                      <a:pt x="18" y="270"/>
                    </a:lnTo>
                    <a:lnTo>
                      <a:pt x="0" y="270"/>
                    </a:lnTo>
                    <a:lnTo>
                      <a:pt x="378" y="0"/>
                    </a:lnTo>
                    <a:lnTo>
                      <a:pt x="282" y="288"/>
                    </a:lnTo>
                    <a:close/>
                  </a:path>
                </a:pathLst>
              </a:custGeom>
              <a:solidFill>
                <a:srgbClr val="FF99CC"/>
              </a:solidFill>
              <a:ln w="9525">
                <a:solidFill>
                  <a:srgbClr val="FF99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11793" name="Rectangle 145"/>
              <p:cNvSpPr>
                <a:spLocks noChangeArrowheads="1"/>
              </p:cNvSpPr>
              <p:nvPr/>
            </p:nvSpPr>
            <p:spPr bwMode="auto">
              <a:xfrm>
                <a:off x="2712" y="2550"/>
                <a:ext cx="138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buFontTx/>
                  <a:buNone/>
                </a:pPr>
                <a:r>
                  <a:rPr lang="fr-FR" sz="1200" b="1">
                    <a:solidFill>
                      <a:srgbClr val="000000"/>
                    </a:solidFill>
                    <a:latin typeface="Arial" pitchFamily="34" charset="0"/>
                  </a:rPr>
                  <a:t>4%</a:t>
                </a:r>
                <a:endParaRPr lang="fr-FR" b="1"/>
              </a:p>
            </p:txBody>
          </p:sp>
        </p:grpSp>
      </p:grpSp>
      <p:sp>
        <p:nvSpPr>
          <p:cNvPr id="411794" name="Rectangle 146"/>
          <p:cNvSpPr>
            <a:spLocks noChangeArrowheads="1"/>
          </p:cNvSpPr>
          <p:nvPr/>
        </p:nvSpPr>
        <p:spPr bwMode="auto">
          <a:xfrm>
            <a:off x="3967163" y="3995738"/>
            <a:ext cx="21907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buFontTx/>
              <a:buNone/>
            </a:pPr>
            <a:r>
              <a:rPr lang="fr-FR" sz="1200">
                <a:solidFill>
                  <a:srgbClr val="000000"/>
                </a:solidFill>
                <a:latin typeface="Arial" pitchFamily="34" charset="0"/>
              </a:rPr>
              <a:t>2%</a:t>
            </a:r>
            <a:endParaRPr lang="fr-FR"/>
          </a:p>
        </p:txBody>
      </p:sp>
      <p:sp>
        <p:nvSpPr>
          <p:cNvPr id="411795" name="Rectangle 147"/>
          <p:cNvSpPr>
            <a:spLocks noChangeArrowheads="1"/>
          </p:cNvSpPr>
          <p:nvPr/>
        </p:nvSpPr>
        <p:spPr bwMode="auto">
          <a:xfrm>
            <a:off x="3500438" y="3952875"/>
            <a:ext cx="2190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buFontTx/>
              <a:buNone/>
            </a:pPr>
            <a:r>
              <a:rPr lang="fr-FR" sz="1200">
                <a:solidFill>
                  <a:srgbClr val="000000"/>
                </a:solidFill>
                <a:latin typeface="Arial" pitchFamily="34" charset="0"/>
              </a:rPr>
              <a:t>5%</a:t>
            </a:r>
            <a:endParaRPr lang="fr-FR"/>
          </a:p>
        </p:txBody>
      </p:sp>
      <p:sp>
        <p:nvSpPr>
          <p:cNvPr id="411796" name="Rectangle 148"/>
          <p:cNvSpPr>
            <a:spLocks noChangeArrowheads="1"/>
          </p:cNvSpPr>
          <p:nvPr/>
        </p:nvSpPr>
        <p:spPr bwMode="auto">
          <a:xfrm>
            <a:off x="3167063" y="3838575"/>
            <a:ext cx="2190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buFontTx/>
              <a:buNone/>
            </a:pPr>
            <a:r>
              <a:rPr lang="fr-FR" sz="1200">
                <a:solidFill>
                  <a:srgbClr val="000000"/>
                </a:solidFill>
                <a:latin typeface="Arial" pitchFamily="34" charset="0"/>
              </a:rPr>
              <a:t>3%</a:t>
            </a:r>
            <a:endParaRPr lang="fr-FR"/>
          </a:p>
        </p:txBody>
      </p:sp>
      <p:sp>
        <p:nvSpPr>
          <p:cNvPr id="411797" name="Rectangle 149"/>
          <p:cNvSpPr>
            <a:spLocks noChangeArrowheads="1"/>
          </p:cNvSpPr>
          <p:nvPr/>
        </p:nvSpPr>
        <p:spPr bwMode="auto">
          <a:xfrm>
            <a:off x="2847975" y="3800475"/>
            <a:ext cx="2190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buFontTx/>
              <a:buNone/>
            </a:pPr>
            <a:r>
              <a:rPr lang="fr-FR" sz="1200">
                <a:solidFill>
                  <a:srgbClr val="000000"/>
                </a:solidFill>
                <a:latin typeface="Arial" pitchFamily="34" charset="0"/>
              </a:rPr>
              <a:t>1%</a:t>
            </a:r>
            <a:endParaRPr lang="fr-FR"/>
          </a:p>
        </p:txBody>
      </p:sp>
      <p:sp>
        <p:nvSpPr>
          <p:cNvPr id="411798" name="Rectangle 150"/>
          <p:cNvSpPr>
            <a:spLocks noChangeArrowheads="1"/>
          </p:cNvSpPr>
          <p:nvPr/>
        </p:nvSpPr>
        <p:spPr bwMode="auto">
          <a:xfrm>
            <a:off x="2624138" y="3690938"/>
            <a:ext cx="21907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buFontTx/>
              <a:buNone/>
            </a:pPr>
            <a:r>
              <a:rPr lang="fr-FR" sz="1200">
                <a:solidFill>
                  <a:srgbClr val="000000"/>
                </a:solidFill>
                <a:latin typeface="Arial" pitchFamily="34" charset="0"/>
              </a:rPr>
              <a:t>2%</a:t>
            </a:r>
            <a:endParaRPr lang="fr-FR"/>
          </a:p>
        </p:txBody>
      </p:sp>
      <p:sp>
        <p:nvSpPr>
          <p:cNvPr id="411799" name="Rectangle 151"/>
          <p:cNvSpPr>
            <a:spLocks noChangeArrowheads="1"/>
          </p:cNvSpPr>
          <p:nvPr/>
        </p:nvSpPr>
        <p:spPr bwMode="auto">
          <a:xfrm>
            <a:off x="2490788" y="3538538"/>
            <a:ext cx="21907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buFontTx/>
              <a:buNone/>
            </a:pPr>
            <a:r>
              <a:rPr lang="fr-FR" sz="1200">
                <a:solidFill>
                  <a:srgbClr val="000000"/>
                </a:solidFill>
                <a:latin typeface="Arial" pitchFamily="34" charset="0"/>
              </a:rPr>
              <a:t>1%</a:t>
            </a:r>
            <a:endParaRPr lang="fr-FR"/>
          </a:p>
        </p:txBody>
      </p:sp>
      <p:sp>
        <p:nvSpPr>
          <p:cNvPr id="411800" name="Rectangle 152"/>
          <p:cNvSpPr>
            <a:spLocks noChangeArrowheads="1"/>
          </p:cNvSpPr>
          <p:nvPr/>
        </p:nvSpPr>
        <p:spPr bwMode="auto">
          <a:xfrm>
            <a:off x="2405063" y="3233738"/>
            <a:ext cx="21907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buFontTx/>
              <a:buNone/>
            </a:pPr>
            <a:r>
              <a:rPr lang="fr-FR" sz="1200">
                <a:solidFill>
                  <a:srgbClr val="000000"/>
                </a:solidFill>
                <a:latin typeface="Arial" pitchFamily="34" charset="0"/>
              </a:rPr>
              <a:t>3%</a:t>
            </a:r>
            <a:endParaRPr lang="fr-FR"/>
          </a:p>
        </p:txBody>
      </p:sp>
      <p:sp>
        <p:nvSpPr>
          <p:cNvPr id="411801" name="Rectangle 153"/>
          <p:cNvSpPr>
            <a:spLocks noChangeArrowheads="1"/>
          </p:cNvSpPr>
          <p:nvPr/>
        </p:nvSpPr>
        <p:spPr bwMode="auto">
          <a:xfrm>
            <a:off x="2814638" y="2414588"/>
            <a:ext cx="303212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buFontTx/>
              <a:buNone/>
            </a:pPr>
            <a:r>
              <a:rPr lang="fr-FR" sz="1200">
                <a:solidFill>
                  <a:srgbClr val="000000"/>
                </a:solidFill>
                <a:latin typeface="Arial" pitchFamily="34" charset="0"/>
              </a:rPr>
              <a:t>25%</a:t>
            </a:r>
            <a:endParaRPr lang="fr-FR"/>
          </a:p>
        </p:txBody>
      </p:sp>
      <p:sp>
        <p:nvSpPr>
          <p:cNvPr id="411802" name="Rectangle 154"/>
          <p:cNvSpPr>
            <a:spLocks noChangeArrowheads="1"/>
          </p:cNvSpPr>
          <p:nvPr/>
        </p:nvSpPr>
        <p:spPr bwMode="auto">
          <a:xfrm>
            <a:off x="4662488" y="2147888"/>
            <a:ext cx="21907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buFontTx/>
              <a:buNone/>
            </a:pPr>
            <a:r>
              <a:rPr lang="fr-FR" sz="1200">
                <a:solidFill>
                  <a:srgbClr val="000000"/>
                </a:solidFill>
                <a:latin typeface="Arial" pitchFamily="34" charset="0"/>
              </a:rPr>
              <a:t>2%</a:t>
            </a:r>
            <a:endParaRPr lang="fr-FR"/>
          </a:p>
        </p:txBody>
      </p:sp>
      <p:sp>
        <p:nvSpPr>
          <p:cNvPr id="411803" name="Rectangle 155"/>
          <p:cNvSpPr>
            <a:spLocks noChangeArrowheads="1"/>
          </p:cNvSpPr>
          <p:nvPr/>
        </p:nvSpPr>
        <p:spPr bwMode="auto">
          <a:xfrm>
            <a:off x="4710113" y="4052888"/>
            <a:ext cx="21907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buFontTx/>
              <a:buNone/>
            </a:pPr>
            <a:r>
              <a:rPr lang="fr-FR" sz="1200">
                <a:solidFill>
                  <a:srgbClr val="000000"/>
                </a:solidFill>
                <a:latin typeface="Arial" pitchFamily="34" charset="0"/>
              </a:rPr>
              <a:t>1%</a:t>
            </a:r>
            <a:endParaRPr lang="fr-FR"/>
          </a:p>
        </p:txBody>
      </p:sp>
      <p:grpSp>
        <p:nvGrpSpPr>
          <p:cNvPr id="411833" name="Group 185"/>
          <p:cNvGrpSpPr>
            <a:grpSpLocks/>
          </p:cNvGrpSpPr>
          <p:nvPr/>
        </p:nvGrpSpPr>
        <p:grpSpPr bwMode="auto">
          <a:xfrm>
            <a:off x="819150" y="4437063"/>
            <a:ext cx="7785100" cy="1576387"/>
            <a:chOff x="1275" y="2604"/>
            <a:chExt cx="3698" cy="600"/>
          </a:xfrm>
        </p:grpSpPr>
        <p:sp>
          <p:nvSpPr>
            <p:cNvPr id="411804" name="Rectangle 156"/>
            <p:cNvSpPr>
              <a:spLocks noChangeArrowheads="1"/>
            </p:cNvSpPr>
            <p:nvPr/>
          </p:nvSpPr>
          <p:spPr bwMode="auto">
            <a:xfrm>
              <a:off x="1275" y="2604"/>
              <a:ext cx="3678" cy="600"/>
            </a:xfrm>
            <a:prstGeom prst="rect">
              <a:avLst/>
            </a:prstGeom>
            <a:noFill/>
            <a:ln w="0">
              <a:solidFill>
                <a:srgbClr val="C0C0C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11805" name="Rectangle 157"/>
            <p:cNvSpPr>
              <a:spLocks noChangeArrowheads="1"/>
            </p:cNvSpPr>
            <p:nvPr/>
          </p:nvSpPr>
          <p:spPr bwMode="auto">
            <a:xfrm>
              <a:off x="1299" y="2634"/>
              <a:ext cx="30" cy="30"/>
            </a:xfrm>
            <a:prstGeom prst="rect">
              <a:avLst/>
            </a:prstGeom>
            <a:solidFill>
              <a:srgbClr val="FFCC00"/>
            </a:solidFill>
            <a:ln w="0">
              <a:solidFill>
                <a:srgbClr val="FFCC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11806" name="Rectangle 158"/>
            <p:cNvSpPr>
              <a:spLocks noChangeArrowheads="1"/>
            </p:cNvSpPr>
            <p:nvPr/>
          </p:nvSpPr>
          <p:spPr bwMode="auto">
            <a:xfrm>
              <a:off x="1347" y="2616"/>
              <a:ext cx="1387" cy="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buFontTx/>
                <a:buBlip>
                  <a:blip r:embed="rId3"/>
                </a:buBlip>
              </a:pPr>
              <a:r>
                <a:rPr lang="fr-FR" sz="900">
                  <a:solidFill>
                    <a:srgbClr val="000000"/>
                  </a:solidFill>
                  <a:latin typeface="Small Fonts" charset="0"/>
                </a:rPr>
                <a:t>Conducteur routier de marchandises ou de personnes…</a:t>
              </a:r>
              <a:endParaRPr lang="fr-FR" sz="900"/>
            </a:p>
          </p:txBody>
        </p:sp>
        <p:sp>
          <p:nvSpPr>
            <p:cNvPr id="411807" name="Rectangle 159"/>
            <p:cNvSpPr>
              <a:spLocks noChangeArrowheads="1"/>
            </p:cNvSpPr>
            <p:nvPr/>
          </p:nvSpPr>
          <p:spPr bwMode="auto">
            <a:xfrm>
              <a:off x="3135" y="2634"/>
              <a:ext cx="30" cy="30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11808" name="Rectangle 160"/>
            <p:cNvSpPr>
              <a:spLocks noChangeArrowheads="1"/>
            </p:cNvSpPr>
            <p:nvPr/>
          </p:nvSpPr>
          <p:spPr bwMode="auto">
            <a:xfrm>
              <a:off x="3183" y="2616"/>
              <a:ext cx="1543" cy="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buFontTx/>
                <a:buBlip>
                  <a:blip r:embed="rId3"/>
                </a:buBlip>
              </a:pPr>
              <a:r>
                <a:rPr lang="fr-FR" sz="900">
                  <a:solidFill>
                    <a:srgbClr val="000000"/>
                  </a:solidFill>
                  <a:latin typeface="Small Fonts" charset="0"/>
                </a:rPr>
                <a:t>Conducteur de chariots élévateurs ou d'engins de manutention</a:t>
              </a:r>
              <a:endParaRPr lang="fr-FR" sz="900"/>
            </a:p>
          </p:txBody>
        </p:sp>
        <p:sp>
          <p:nvSpPr>
            <p:cNvPr id="411809" name="Rectangle 161"/>
            <p:cNvSpPr>
              <a:spLocks noChangeArrowheads="1"/>
            </p:cNvSpPr>
            <p:nvPr/>
          </p:nvSpPr>
          <p:spPr bwMode="auto">
            <a:xfrm>
              <a:off x="1299" y="2718"/>
              <a:ext cx="30" cy="30"/>
            </a:xfrm>
            <a:prstGeom prst="rect">
              <a:avLst/>
            </a:prstGeom>
            <a:solidFill>
              <a:srgbClr val="99CC00"/>
            </a:solidFill>
            <a:ln w="9525">
              <a:solidFill>
                <a:srgbClr val="99CC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11810" name="Rectangle 162"/>
            <p:cNvSpPr>
              <a:spLocks noChangeArrowheads="1"/>
            </p:cNvSpPr>
            <p:nvPr/>
          </p:nvSpPr>
          <p:spPr bwMode="auto">
            <a:xfrm>
              <a:off x="1347" y="2700"/>
              <a:ext cx="1196" cy="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buFontTx/>
                <a:buBlip>
                  <a:blip r:embed="rId3"/>
                </a:buBlip>
              </a:pPr>
              <a:r>
                <a:rPr lang="fr-FR" sz="900">
                  <a:solidFill>
                    <a:srgbClr val="000000"/>
                  </a:solidFill>
                  <a:latin typeface="Small Fonts" charset="0"/>
                </a:rPr>
                <a:t>Conducteur d'engins de chantiers, ouvrier (BTP)</a:t>
              </a:r>
              <a:endParaRPr lang="fr-FR" sz="900"/>
            </a:p>
          </p:txBody>
        </p:sp>
        <p:sp>
          <p:nvSpPr>
            <p:cNvPr id="411811" name="Rectangle 163"/>
            <p:cNvSpPr>
              <a:spLocks noChangeArrowheads="1"/>
            </p:cNvSpPr>
            <p:nvPr/>
          </p:nvSpPr>
          <p:spPr bwMode="auto">
            <a:xfrm>
              <a:off x="3135" y="2718"/>
              <a:ext cx="30" cy="30"/>
            </a:xfrm>
            <a:prstGeom prst="rect">
              <a:avLst/>
            </a:prstGeom>
            <a:solidFill>
              <a:srgbClr val="993300"/>
            </a:solidFill>
            <a:ln w="9525">
              <a:solidFill>
                <a:srgbClr val="99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11812" name="Rectangle 164"/>
            <p:cNvSpPr>
              <a:spLocks noChangeArrowheads="1"/>
            </p:cNvSpPr>
            <p:nvPr/>
          </p:nvSpPr>
          <p:spPr bwMode="auto">
            <a:xfrm>
              <a:off x="3183" y="2700"/>
              <a:ext cx="1790" cy="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buFontTx/>
                <a:buBlip>
                  <a:blip r:embed="rId3"/>
                </a:buBlip>
              </a:pPr>
              <a:r>
                <a:rPr lang="fr-FR" sz="900">
                  <a:solidFill>
                    <a:srgbClr val="000000"/>
                  </a:solidFill>
                  <a:latin typeface="Small Fonts" charset="0"/>
                </a:rPr>
                <a:t>Responsable d'entrepôts et magasinage, de manutention, chef de quai…</a:t>
              </a:r>
              <a:endParaRPr lang="fr-FR" sz="900"/>
            </a:p>
          </p:txBody>
        </p:sp>
        <p:sp>
          <p:nvSpPr>
            <p:cNvPr id="411813" name="Rectangle 165"/>
            <p:cNvSpPr>
              <a:spLocks noChangeArrowheads="1"/>
            </p:cNvSpPr>
            <p:nvPr/>
          </p:nvSpPr>
          <p:spPr bwMode="auto">
            <a:xfrm>
              <a:off x="1299" y="2802"/>
              <a:ext cx="30" cy="30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rgbClr val="FF99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11814" name="Rectangle 166"/>
            <p:cNvSpPr>
              <a:spLocks noChangeArrowheads="1"/>
            </p:cNvSpPr>
            <p:nvPr/>
          </p:nvSpPr>
          <p:spPr bwMode="auto">
            <a:xfrm>
              <a:off x="1347" y="2784"/>
              <a:ext cx="1684" cy="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buFontTx/>
                <a:buBlip>
                  <a:blip r:embed="rId3"/>
                </a:buBlip>
              </a:pPr>
              <a:r>
                <a:rPr lang="fr-FR" sz="900">
                  <a:solidFill>
                    <a:srgbClr val="000000"/>
                  </a:solidFill>
                  <a:latin typeface="Small Fonts" charset="0"/>
                </a:rPr>
                <a:t>Agents de services d'exploitation ou services commerciaux, affréteur</a:t>
              </a:r>
              <a:endParaRPr lang="fr-FR" sz="900"/>
            </a:p>
          </p:txBody>
        </p:sp>
        <p:sp>
          <p:nvSpPr>
            <p:cNvPr id="411815" name="Rectangle 167"/>
            <p:cNvSpPr>
              <a:spLocks noChangeArrowheads="1"/>
            </p:cNvSpPr>
            <p:nvPr/>
          </p:nvSpPr>
          <p:spPr bwMode="auto">
            <a:xfrm>
              <a:off x="3135" y="2802"/>
              <a:ext cx="30" cy="30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rgbClr val="3366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11816" name="Rectangle 168"/>
            <p:cNvSpPr>
              <a:spLocks noChangeArrowheads="1"/>
            </p:cNvSpPr>
            <p:nvPr/>
          </p:nvSpPr>
          <p:spPr bwMode="auto">
            <a:xfrm>
              <a:off x="3183" y="2784"/>
              <a:ext cx="980" cy="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buFontTx/>
                <a:buBlip>
                  <a:blip r:embed="rId3"/>
                </a:buBlip>
              </a:pPr>
              <a:r>
                <a:rPr lang="fr-FR" sz="900">
                  <a:solidFill>
                    <a:srgbClr val="000000"/>
                  </a:solidFill>
                  <a:latin typeface="Small Fonts" charset="0"/>
                </a:rPr>
                <a:t>Agent de production, ouvrier, opérateur</a:t>
              </a:r>
              <a:endParaRPr lang="fr-FR" sz="900"/>
            </a:p>
          </p:txBody>
        </p:sp>
        <p:sp>
          <p:nvSpPr>
            <p:cNvPr id="411817" name="Rectangle 169"/>
            <p:cNvSpPr>
              <a:spLocks noChangeArrowheads="1"/>
            </p:cNvSpPr>
            <p:nvPr/>
          </p:nvSpPr>
          <p:spPr bwMode="auto">
            <a:xfrm>
              <a:off x="1299" y="2886"/>
              <a:ext cx="30" cy="30"/>
            </a:xfrm>
            <a:prstGeom prst="rect">
              <a:avLst/>
            </a:prstGeom>
            <a:solidFill>
              <a:srgbClr val="0066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11818" name="Rectangle 170"/>
            <p:cNvSpPr>
              <a:spLocks noChangeArrowheads="1"/>
            </p:cNvSpPr>
            <p:nvPr/>
          </p:nvSpPr>
          <p:spPr bwMode="auto">
            <a:xfrm>
              <a:off x="1347" y="2868"/>
              <a:ext cx="1639" cy="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buFontTx/>
                <a:buBlip>
                  <a:blip r:embed="rId3"/>
                </a:buBlip>
              </a:pPr>
              <a:r>
                <a:rPr lang="fr-FR" sz="900">
                  <a:solidFill>
                    <a:srgbClr val="000000"/>
                  </a:solidFill>
                  <a:latin typeface="Small Fonts" charset="0"/>
                </a:rPr>
                <a:t>Manutentionnaire, ouvrier du tri et de l'emballage, conditionnement</a:t>
              </a:r>
              <a:endParaRPr lang="fr-FR" sz="900"/>
            </a:p>
          </p:txBody>
        </p:sp>
        <p:sp>
          <p:nvSpPr>
            <p:cNvPr id="411819" name="Rectangle 171"/>
            <p:cNvSpPr>
              <a:spLocks noChangeArrowheads="1"/>
            </p:cNvSpPr>
            <p:nvPr/>
          </p:nvSpPr>
          <p:spPr bwMode="auto">
            <a:xfrm>
              <a:off x="3135" y="2886"/>
              <a:ext cx="30" cy="30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11820" name="Rectangle 172"/>
            <p:cNvSpPr>
              <a:spLocks noChangeArrowheads="1"/>
            </p:cNvSpPr>
            <p:nvPr/>
          </p:nvSpPr>
          <p:spPr bwMode="auto">
            <a:xfrm>
              <a:off x="3183" y="2868"/>
              <a:ext cx="301" cy="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buFontTx/>
                <a:buBlip>
                  <a:blip r:embed="rId3"/>
                </a:buBlip>
              </a:pPr>
              <a:r>
                <a:rPr lang="fr-FR" sz="900">
                  <a:solidFill>
                    <a:srgbClr val="000000"/>
                  </a:solidFill>
                  <a:latin typeface="Small Fonts" charset="0"/>
                </a:rPr>
                <a:t>Magasinier</a:t>
              </a:r>
              <a:endParaRPr lang="fr-FR" sz="900"/>
            </a:p>
          </p:txBody>
        </p:sp>
        <p:sp>
          <p:nvSpPr>
            <p:cNvPr id="411821" name="Rectangle 173"/>
            <p:cNvSpPr>
              <a:spLocks noChangeArrowheads="1"/>
            </p:cNvSpPr>
            <p:nvPr/>
          </p:nvSpPr>
          <p:spPr bwMode="auto">
            <a:xfrm>
              <a:off x="1299" y="2970"/>
              <a:ext cx="30" cy="30"/>
            </a:xfrm>
            <a:prstGeom prst="rect">
              <a:avLst/>
            </a:prstGeom>
            <a:solidFill>
              <a:srgbClr val="00008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11822" name="Rectangle 174"/>
            <p:cNvSpPr>
              <a:spLocks noChangeArrowheads="1"/>
            </p:cNvSpPr>
            <p:nvPr/>
          </p:nvSpPr>
          <p:spPr bwMode="auto">
            <a:xfrm>
              <a:off x="1347" y="2952"/>
              <a:ext cx="886" cy="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buFontTx/>
                <a:buBlip>
                  <a:blip r:embed="rId3"/>
                </a:buBlip>
              </a:pPr>
              <a:r>
                <a:rPr lang="fr-FR" sz="900">
                  <a:solidFill>
                    <a:srgbClr val="000000"/>
                  </a:solidFill>
                  <a:latin typeface="Small Fonts" charset="0"/>
                </a:rPr>
                <a:t>Livreur, conducteur, livreur couriser</a:t>
              </a:r>
              <a:endParaRPr lang="fr-FR" sz="900"/>
            </a:p>
          </p:txBody>
        </p:sp>
        <p:sp>
          <p:nvSpPr>
            <p:cNvPr id="411823" name="Rectangle 175"/>
            <p:cNvSpPr>
              <a:spLocks noChangeArrowheads="1"/>
            </p:cNvSpPr>
            <p:nvPr/>
          </p:nvSpPr>
          <p:spPr bwMode="auto">
            <a:xfrm>
              <a:off x="3135" y="2970"/>
              <a:ext cx="30" cy="30"/>
            </a:xfrm>
            <a:prstGeom prst="rect">
              <a:avLst/>
            </a:prstGeom>
            <a:solidFill>
              <a:srgbClr val="FF00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11824" name="Rectangle 176"/>
            <p:cNvSpPr>
              <a:spLocks noChangeArrowheads="1"/>
            </p:cNvSpPr>
            <p:nvPr/>
          </p:nvSpPr>
          <p:spPr bwMode="auto">
            <a:xfrm>
              <a:off x="3183" y="2952"/>
              <a:ext cx="350" cy="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buFontTx/>
                <a:buBlip>
                  <a:blip r:embed="rId3"/>
                </a:buBlip>
              </a:pPr>
              <a:r>
                <a:rPr lang="fr-FR" sz="900">
                  <a:solidFill>
                    <a:srgbClr val="000000"/>
                  </a:solidFill>
                  <a:latin typeface="Small Fonts" charset="0"/>
                </a:rPr>
                <a:t>Déménageur</a:t>
              </a:r>
              <a:endParaRPr lang="fr-FR" sz="900"/>
            </a:p>
          </p:txBody>
        </p:sp>
        <p:sp>
          <p:nvSpPr>
            <p:cNvPr id="411825" name="Rectangle 177"/>
            <p:cNvSpPr>
              <a:spLocks noChangeArrowheads="1"/>
            </p:cNvSpPr>
            <p:nvPr/>
          </p:nvSpPr>
          <p:spPr bwMode="auto">
            <a:xfrm>
              <a:off x="1299" y="3054"/>
              <a:ext cx="30" cy="3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11826" name="Rectangle 178"/>
            <p:cNvSpPr>
              <a:spLocks noChangeArrowheads="1"/>
            </p:cNvSpPr>
            <p:nvPr/>
          </p:nvSpPr>
          <p:spPr bwMode="auto">
            <a:xfrm>
              <a:off x="1347" y="3036"/>
              <a:ext cx="693" cy="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buFontTx/>
                <a:buBlip>
                  <a:blip r:embed="rId3"/>
                </a:buBlip>
              </a:pPr>
              <a:r>
                <a:rPr lang="fr-FR" sz="900">
                  <a:solidFill>
                    <a:srgbClr val="000000"/>
                  </a:solidFill>
                  <a:latin typeface="Small Fonts" charset="0"/>
                </a:rPr>
                <a:t>Mécanicien, moto, auto, PL</a:t>
              </a:r>
              <a:endParaRPr lang="fr-FR" sz="900"/>
            </a:p>
          </p:txBody>
        </p:sp>
        <p:sp>
          <p:nvSpPr>
            <p:cNvPr id="411827" name="Rectangle 179"/>
            <p:cNvSpPr>
              <a:spLocks noChangeArrowheads="1"/>
            </p:cNvSpPr>
            <p:nvPr/>
          </p:nvSpPr>
          <p:spPr bwMode="auto">
            <a:xfrm>
              <a:off x="3135" y="3054"/>
              <a:ext cx="30" cy="30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11828" name="Rectangle 180"/>
            <p:cNvSpPr>
              <a:spLocks noChangeArrowheads="1"/>
            </p:cNvSpPr>
            <p:nvPr/>
          </p:nvSpPr>
          <p:spPr bwMode="auto">
            <a:xfrm>
              <a:off x="3183" y="3036"/>
              <a:ext cx="1120" cy="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buFontTx/>
                <a:buBlip>
                  <a:blip r:embed="rId3"/>
                </a:buBlip>
              </a:pPr>
              <a:r>
                <a:rPr lang="fr-FR" sz="900" dirty="0">
                  <a:solidFill>
                    <a:srgbClr val="000000"/>
                  </a:solidFill>
                  <a:latin typeface="Small Fonts" charset="0"/>
                </a:rPr>
                <a:t>Employé </a:t>
              </a:r>
              <a:r>
                <a:rPr lang="fr-FR" sz="900" dirty="0" smtClean="0">
                  <a:solidFill>
                    <a:srgbClr val="000000"/>
                  </a:solidFill>
                  <a:latin typeface="Small Fonts" charset="0"/>
                </a:rPr>
                <a:t>administratif, </a:t>
              </a:r>
              <a:r>
                <a:rPr lang="fr-FR" sz="900" dirty="0">
                  <a:solidFill>
                    <a:srgbClr val="000000"/>
                  </a:solidFill>
                  <a:latin typeface="Small Fonts" charset="0"/>
                </a:rPr>
                <a:t>assistante de gestion</a:t>
              </a:r>
              <a:endParaRPr lang="fr-FR" sz="900" dirty="0"/>
            </a:p>
          </p:txBody>
        </p:sp>
        <p:sp>
          <p:nvSpPr>
            <p:cNvPr id="411829" name="Rectangle 181"/>
            <p:cNvSpPr>
              <a:spLocks noChangeArrowheads="1"/>
            </p:cNvSpPr>
            <p:nvPr/>
          </p:nvSpPr>
          <p:spPr bwMode="auto">
            <a:xfrm>
              <a:off x="1299" y="3138"/>
              <a:ext cx="30" cy="30"/>
            </a:xfrm>
            <a:prstGeom prst="rect">
              <a:avLst/>
            </a:prstGeom>
            <a:solidFill>
              <a:srgbClr val="80008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11830" name="Rectangle 182"/>
            <p:cNvSpPr>
              <a:spLocks noChangeArrowheads="1"/>
            </p:cNvSpPr>
            <p:nvPr/>
          </p:nvSpPr>
          <p:spPr bwMode="auto">
            <a:xfrm>
              <a:off x="1347" y="3120"/>
              <a:ext cx="193" cy="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buFontTx/>
                <a:buBlip>
                  <a:blip r:embed="rId3"/>
                </a:buBlip>
              </a:pPr>
              <a:r>
                <a:rPr lang="fr-FR" sz="900">
                  <a:solidFill>
                    <a:srgbClr val="000000"/>
                  </a:solidFill>
                  <a:latin typeface="Small Fonts" charset="0"/>
                </a:rPr>
                <a:t>Autres</a:t>
              </a:r>
              <a:endParaRPr lang="fr-FR" sz="900"/>
            </a:p>
          </p:txBody>
        </p:sp>
        <p:sp>
          <p:nvSpPr>
            <p:cNvPr id="411831" name="Rectangle 183"/>
            <p:cNvSpPr>
              <a:spLocks noChangeArrowheads="1"/>
            </p:cNvSpPr>
            <p:nvPr/>
          </p:nvSpPr>
          <p:spPr bwMode="auto">
            <a:xfrm>
              <a:off x="3135" y="3138"/>
              <a:ext cx="30" cy="30"/>
            </a:xfrm>
            <a:prstGeom prst="rect">
              <a:avLst/>
            </a:prstGeom>
            <a:solidFill>
              <a:srgbClr val="8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11832" name="Rectangle 184"/>
            <p:cNvSpPr>
              <a:spLocks noChangeArrowheads="1"/>
            </p:cNvSpPr>
            <p:nvPr/>
          </p:nvSpPr>
          <p:spPr bwMode="auto">
            <a:xfrm>
              <a:off x="3183" y="3120"/>
              <a:ext cx="223" cy="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buFontTx/>
                <a:buBlip>
                  <a:blip r:embed="rId3"/>
                </a:buBlip>
              </a:pPr>
              <a:r>
                <a:rPr lang="fr-FR" sz="900">
                  <a:solidFill>
                    <a:srgbClr val="000000"/>
                  </a:solidFill>
                  <a:latin typeface="Small Fonts" charset="0"/>
                </a:rPr>
                <a:t>Militaire</a:t>
              </a:r>
              <a:endParaRPr lang="fr-FR" sz="9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1183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41184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411836"/>
                                        </p:tgtEl>
                                      </p:cBhvr>
                                      <p:by x="70000" y="7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30250" y="1314450"/>
            <a:ext cx="8891588" cy="11557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sz="2400" b="1">
                <a:solidFill>
                  <a:srgbClr val="660066"/>
                </a:solidFill>
                <a:latin typeface="Arial" pitchFamily="34" charset="0"/>
              </a:rPr>
              <a:t>LES EMPLOIS DE L’EXPLOITATION</a:t>
            </a:r>
            <a:br>
              <a:rPr lang="fr-FR" sz="2400" b="1">
                <a:solidFill>
                  <a:srgbClr val="660066"/>
                </a:solidFill>
                <a:latin typeface="Arial" pitchFamily="34" charset="0"/>
              </a:rPr>
            </a:br>
            <a:r>
              <a:rPr lang="fr-FR" sz="2400" b="1">
                <a:solidFill>
                  <a:srgbClr val="660066"/>
                </a:solidFill>
                <a:latin typeface="Arial" pitchFamily="34" charset="0"/>
              </a:rPr>
              <a:t>Effectifs dans l’ensemble des secteurs de l’économie (données 2007)</a:t>
            </a:r>
            <a:endParaRPr lang="fr-FR" sz="2400" b="1">
              <a:latin typeface="Arial" pitchFamily="34" charset="0"/>
            </a:endParaRPr>
          </a:p>
        </p:txBody>
      </p:sp>
      <p:sp>
        <p:nvSpPr>
          <p:cNvPr id="388200" name="Text Box 104"/>
          <p:cNvSpPr txBox="1">
            <a:spLocks noChangeArrowheads="1"/>
          </p:cNvSpPr>
          <p:nvPr/>
        </p:nvSpPr>
        <p:spPr bwMode="auto">
          <a:xfrm>
            <a:off x="442913" y="5614988"/>
            <a:ext cx="4757737" cy="244475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fr-FR" sz="1000" b="1" u="sng" dirty="0">
                <a:solidFill>
                  <a:schemeClr val="tx1"/>
                </a:solidFill>
              </a:rPr>
              <a:t>Source</a:t>
            </a:r>
            <a:r>
              <a:rPr lang="fr-FR" sz="1000" b="1" dirty="0">
                <a:solidFill>
                  <a:schemeClr val="tx1"/>
                </a:solidFill>
              </a:rPr>
              <a:t> : Déclarations Annuelles Données Statistiques 2007 INSEE</a:t>
            </a:r>
          </a:p>
        </p:txBody>
      </p:sp>
      <p:graphicFrame>
        <p:nvGraphicFramePr>
          <p:cNvPr id="388269" name="Group 173"/>
          <p:cNvGraphicFramePr>
            <a:graphicFrameLocks noGrp="1"/>
          </p:cNvGraphicFramePr>
          <p:nvPr>
            <p:ph type="tbl" idx="1"/>
          </p:nvPr>
        </p:nvGraphicFramePr>
        <p:xfrm>
          <a:off x="466725" y="2801938"/>
          <a:ext cx="8915400" cy="2408238"/>
        </p:xfrm>
        <a:graphic>
          <a:graphicData uri="http://schemas.openxmlformats.org/drawingml/2006/table">
            <a:tbl>
              <a:tblPr/>
              <a:tblGrid>
                <a:gridCol w="3597275"/>
                <a:gridCol w="1016000"/>
                <a:gridCol w="1074738"/>
                <a:gridCol w="1276350"/>
                <a:gridCol w="914400"/>
                <a:gridCol w="1036637"/>
              </a:tblGrid>
              <a:tr h="390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fr-FR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fr-F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Calibri" pitchFamily="34" charset="0"/>
                        </a:rPr>
                        <a:t>INDUSTRIE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fr-F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Calibri" pitchFamily="34" charset="0"/>
                        </a:rPr>
                        <a:t>COMMERCE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fr-F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Calibri" pitchFamily="34" charset="0"/>
                        </a:rPr>
                        <a:t>TRANSPORTS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fr-F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Calibri" pitchFamily="34" charset="0"/>
                        </a:rPr>
                        <a:t>AUTRES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fr-F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Calibri" pitchFamily="34" charset="0"/>
                        </a:rPr>
                        <a:t>TOTAL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5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Calibri" pitchFamily="34" charset="0"/>
                        </a:rPr>
                        <a:t>Employés administratifs d’exploitation des transports de marchandises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Calibri" pitchFamily="34" charset="0"/>
                        </a:rPr>
                        <a:t>9%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Calibri" pitchFamily="34" charset="0"/>
                        </a:rPr>
                        <a:t>5%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fr-F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fr-F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Calibri" pitchFamily="34" charset="0"/>
                        </a:rPr>
                        <a:t>76%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Calibri" pitchFamily="34" charset="0"/>
                        </a:rPr>
                        <a:t>10%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fr-F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fr-F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Calibri" pitchFamily="34" charset="0"/>
                        </a:rPr>
                        <a:t>25 380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1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Calibri" pitchFamily="34" charset="0"/>
                        </a:rPr>
                        <a:t>Autres agents et ouvriers qualifiés (sédentaires) des services d’exploitation des transports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Calibri" pitchFamily="34" charset="0"/>
                        </a:rPr>
                        <a:t>5%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Calibri" pitchFamily="34" charset="0"/>
                        </a:rPr>
                        <a:t>2%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fr-F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fr-F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Calibri" pitchFamily="34" charset="0"/>
                        </a:rPr>
                        <a:t>81%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Calibri" pitchFamily="34" charset="0"/>
                        </a:rPr>
                        <a:t>12%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fr-F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fr-F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Calibri" pitchFamily="34" charset="0"/>
                        </a:rPr>
                        <a:t>42408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7842" name="Group 50"/>
          <p:cNvGraphicFramePr>
            <a:graphicFrameLocks noGrp="1"/>
          </p:cNvGraphicFramePr>
          <p:nvPr>
            <p:ph idx="1"/>
          </p:nvPr>
        </p:nvGraphicFramePr>
        <p:xfrm>
          <a:off x="1062038" y="2714625"/>
          <a:ext cx="4497387" cy="2743200"/>
        </p:xfrm>
        <a:graphic>
          <a:graphicData uri="http://schemas.openxmlformats.org/drawingml/2006/table">
            <a:tbl>
              <a:tblPr/>
              <a:tblGrid>
                <a:gridCol w="3563937"/>
                <a:gridCol w="933450"/>
              </a:tblGrid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fr-F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Calibri" pitchFamily="34" charset="0"/>
                        </a:rPr>
                        <a:t>Transports Routiers Marchandises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fr-F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Calibri" pitchFamily="34" charset="0"/>
                        </a:rPr>
                        <a:t>18 294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Calibri" pitchFamily="34" charset="0"/>
                        </a:rPr>
                        <a:t>Transports Routiers Voyageurs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Calibri" pitchFamily="34" charset="0"/>
                        </a:rPr>
                        <a:t>2 956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Calibri" pitchFamily="34" charset="0"/>
                        </a:rPr>
                        <a:t>Déménagement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Calibri" pitchFamily="34" charset="0"/>
                        </a:rPr>
                        <a:t>822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Calibri" pitchFamily="34" charset="0"/>
                        </a:rPr>
                        <a:t>Location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Calibri" pitchFamily="34" charset="0"/>
                        </a:rPr>
                        <a:t>1 012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fr-F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Calibri" pitchFamily="34" charset="0"/>
                        </a:rPr>
                        <a:t>Auxiliaires de transport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fr-F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Calibri" pitchFamily="34" charset="0"/>
                        </a:rPr>
                        <a:t>23 825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Calibri" pitchFamily="34" charset="0"/>
                        </a:rPr>
                        <a:t>Prestataires Logistiques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Calibri" pitchFamily="34" charset="0"/>
                        </a:rPr>
                        <a:t>1 486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Calibri" pitchFamily="34" charset="0"/>
                        </a:rPr>
                        <a:t>Transports Sanitaires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Calibri" pitchFamily="34" charset="0"/>
                        </a:rPr>
                        <a:t>639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Calibri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Calibri" pitchFamily="34" charset="0"/>
                        </a:rPr>
                        <a:t>49 035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7832" name="Rectangle 40"/>
          <p:cNvSpPr>
            <a:spLocks noGrp="1" noChangeArrowheads="1"/>
          </p:cNvSpPr>
          <p:nvPr>
            <p:ph type="title"/>
          </p:nvPr>
        </p:nvSpPr>
        <p:spPr bwMode="auto">
          <a:xfrm>
            <a:off x="730250" y="1258888"/>
            <a:ext cx="8529638" cy="10826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sz="2400" b="1">
                <a:solidFill>
                  <a:srgbClr val="660066"/>
                </a:solidFill>
                <a:latin typeface="Arial" pitchFamily="34" charset="0"/>
              </a:rPr>
              <a:t>LES EMPLOIS DE L’EXPLOITATION</a:t>
            </a:r>
            <a:br>
              <a:rPr lang="fr-FR" sz="2400" b="1">
                <a:solidFill>
                  <a:srgbClr val="660066"/>
                </a:solidFill>
                <a:latin typeface="Arial" pitchFamily="34" charset="0"/>
              </a:rPr>
            </a:br>
            <a:r>
              <a:rPr lang="fr-FR" sz="2400" b="1">
                <a:solidFill>
                  <a:srgbClr val="660066"/>
                </a:solidFill>
                <a:latin typeface="Arial" pitchFamily="34" charset="0"/>
              </a:rPr>
              <a:t>Effectifs dans la branche conventionnelle</a:t>
            </a:r>
            <a:br>
              <a:rPr lang="fr-FR" sz="2400" b="1">
                <a:solidFill>
                  <a:srgbClr val="660066"/>
                </a:solidFill>
                <a:latin typeface="Arial" pitchFamily="34" charset="0"/>
              </a:rPr>
            </a:br>
            <a:r>
              <a:rPr lang="fr-FR" sz="2400" b="1">
                <a:solidFill>
                  <a:srgbClr val="660066"/>
                </a:solidFill>
                <a:latin typeface="Arial" pitchFamily="34" charset="0"/>
              </a:rPr>
              <a:t>(données 2008)</a:t>
            </a:r>
          </a:p>
        </p:txBody>
      </p:sp>
      <p:sp>
        <p:nvSpPr>
          <p:cNvPr id="417839" name="Text Box 47"/>
          <p:cNvSpPr txBox="1">
            <a:spLocks noChangeArrowheads="1"/>
          </p:cNvSpPr>
          <p:nvPr/>
        </p:nvSpPr>
        <p:spPr bwMode="auto">
          <a:xfrm>
            <a:off x="442913" y="5614988"/>
            <a:ext cx="6519862" cy="244475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fr-FR" sz="1000" b="1" u="sng" dirty="0">
                <a:solidFill>
                  <a:schemeClr val="tx1"/>
                </a:solidFill>
              </a:rPr>
              <a:t>Source</a:t>
            </a:r>
            <a:r>
              <a:rPr lang="fr-FR" sz="1000" b="1" dirty="0">
                <a:solidFill>
                  <a:schemeClr val="tx1"/>
                </a:solidFill>
              </a:rPr>
              <a:t> : tableau de bord de l’emploi et de la formation professionnelle dans les transports routiers</a:t>
            </a:r>
          </a:p>
        </p:txBody>
      </p:sp>
      <p:sp>
        <p:nvSpPr>
          <p:cNvPr id="417844" name="Text Box 52"/>
          <p:cNvSpPr txBox="1">
            <a:spLocks noChangeArrowheads="1"/>
          </p:cNvSpPr>
          <p:nvPr/>
        </p:nvSpPr>
        <p:spPr bwMode="auto">
          <a:xfrm>
            <a:off x="6438900" y="3316288"/>
            <a:ext cx="2938463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fr-FR" sz="1800" b="1" dirty="0">
                <a:solidFill>
                  <a:schemeClr val="tx1"/>
                </a:solidFill>
                <a:latin typeface="Arial" pitchFamily="34" charset="0"/>
              </a:rPr>
              <a:t>Soit près de la moitié </a:t>
            </a:r>
            <a:r>
              <a:rPr lang="fr-FR" sz="1800" b="1" dirty="0" smtClean="0">
                <a:solidFill>
                  <a:schemeClr val="tx1"/>
                </a:solidFill>
                <a:latin typeface="Arial" pitchFamily="34" charset="0"/>
              </a:rPr>
              <a:t>est employé </a:t>
            </a:r>
            <a:r>
              <a:rPr lang="fr-FR" sz="1800" b="1" dirty="0">
                <a:solidFill>
                  <a:schemeClr val="tx1"/>
                </a:solidFill>
                <a:latin typeface="Arial" pitchFamily="34" charset="0"/>
              </a:rPr>
              <a:t>chez les auxiliaires de transport, et 37% dans le secteur du transport routier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17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784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957" name="Text Box 5"/>
          <p:cNvSpPr txBox="1">
            <a:spLocks noChangeArrowheads="1"/>
          </p:cNvSpPr>
          <p:nvPr/>
        </p:nvSpPr>
        <p:spPr bwMode="auto">
          <a:xfrm>
            <a:off x="811213" y="2022475"/>
            <a:ext cx="8202612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buFontTx/>
              <a:buNone/>
            </a:pPr>
            <a:r>
              <a:rPr lang="fr-FR" sz="3600" b="1">
                <a:solidFill>
                  <a:srgbClr val="990000"/>
                </a:solidFill>
                <a:latin typeface="Tahoma" pitchFamily="34" charset="0"/>
              </a:rPr>
              <a:t>La profession soutient</a:t>
            </a:r>
          </a:p>
          <a:p>
            <a:pPr algn="ctr">
              <a:buFontTx/>
              <a:buNone/>
            </a:pPr>
            <a:r>
              <a:rPr lang="fr-FR" sz="3600" b="1">
                <a:solidFill>
                  <a:srgbClr val="990000"/>
                </a:solidFill>
                <a:latin typeface="Tahoma" pitchFamily="34" charset="0"/>
              </a:rPr>
              <a:t>cette rénovation</a:t>
            </a:r>
          </a:p>
        </p:txBody>
      </p:sp>
      <p:sp>
        <p:nvSpPr>
          <p:cNvPr id="381960" name="Text Box 8"/>
          <p:cNvSpPr txBox="1">
            <a:spLocks noChangeArrowheads="1"/>
          </p:cNvSpPr>
          <p:nvPr/>
        </p:nvSpPr>
        <p:spPr bwMode="auto">
          <a:xfrm>
            <a:off x="1746250" y="4092575"/>
            <a:ext cx="6345238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buFontTx/>
              <a:buNone/>
            </a:pPr>
            <a:r>
              <a:rPr lang="fr-FR" sz="36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Le R.A.P. correspond aux attentes des professionnels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819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819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196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Thème 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009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Blip>
            <a:blip xmlns:r="http://schemas.openxmlformats.org/officeDocument/2006/relationships" r:embed="rId1"/>
          </a:buBlip>
          <a:tabLst/>
          <a:defRPr kumimoji="0" lang="fr-FR" altLang="fr-F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Frutiger 45 Light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009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Blip>
            <a:blip xmlns:r="http://schemas.openxmlformats.org/officeDocument/2006/relationships" r:embed="rId1"/>
          </a:buBlip>
          <a:tabLst/>
          <a:defRPr kumimoji="0" lang="fr-FR" altLang="fr-F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Frutiger 45 Light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336</Words>
  <Application>Microsoft Office PowerPoint</Application>
  <PresentationFormat>Format A4 (210 x 297 mm)</PresentationFormat>
  <Paragraphs>104</Paragraphs>
  <Slides>9</Slides>
  <Notes>5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1" baseType="lpstr">
      <vt:lpstr>Thème Office</vt:lpstr>
      <vt:lpstr>Graphique</vt:lpstr>
      <vt:lpstr>Diapositive 1</vt:lpstr>
      <vt:lpstr>Diapositive 2</vt:lpstr>
      <vt:lpstr>Diapositive 3</vt:lpstr>
      <vt:lpstr>Diapositive 4</vt:lpstr>
      <vt:lpstr>Diapositive 5</vt:lpstr>
      <vt:lpstr>Diapositive 6</vt:lpstr>
      <vt:lpstr>LES EMPLOIS DE L’EXPLOITATION Effectifs dans l’ensemble des secteurs de l’économie (données 2007)</vt:lpstr>
      <vt:lpstr>LES EMPLOIS DE L’EXPLOITATION Effectifs dans la branche conventionnelle (données 2008)</vt:lpstr>
      <vt:lpstr>Diapositive 9</vt:lpstr>
    </vt:vector>
  </TitlesOfParts>
  <Company>RB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Aucun titre de diapositive</dc:title>
  <dc:creator>RB</dc:creator>
  <cp:lastModifiedBy>dibe</cp:lastModifiedBy>
  <cp:revision>329</cp:revision>
  <dcterms:created xsi:type="dcterms:W3CDTF">2004-12-16T10:29:58Z</dcterms:created>
  <dcterms:modified xsi:type="dcterms:W3CDTF">2010-04-03T14:57:43Z</dcterms:modified>
</cp:coreProperties>
</file>