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16"/>
  </p:notesMasterIdLst>
  <p:handoutMasterIdLst>
    <p:handoutMasterId r:id="rId17"/>
  </p:handoutMasterIdLst>
  <p:sldIdLst>
    <p:sldId id="331" r:id="rId5"/>
    <p:sldId id="327" r:id="rId6"/>
    <p:sldId id="346" r:id="rId7"/>
    <p:sldId id="355" r:id="rId8"/>
    <p:sldId id="356" r:id="rId9"/>
    <p:sldId id="357" r:id="rId10"/>
    <p:sldId id="358" r:id="rId11"/>
    <p:sldId id="359" r:id="rId12"/>
    <p:sldId id="361" r:id="rId13"/>
    <p:sldId id="360" r:id="rId14"/>
    <p:sldId id="363" r:id="rId15"/>
  </p:sldIdLst>
  <p:sldSz cx="10691813" cy="7559675"/>
  <p:notesSz cx="6884988" cy="10018713"/>
  <p:defaultTextStyle>
    <a:defPPr>
      <a:defRPr lang="fr-FR"/>
    </a:defPPr>
    <a:lvl1pPr marL="0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1pPr>
    <a:lvl2pPr marL="584027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2pPr>
    <a:lvl3pPr marL="1168055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3pPr>
    <a:lvl4pPr marL="1752082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4pPr>
    <a:lvl5pPr marL="2336109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5pPr>
    <a:lvl6pPr marL="2920136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6pPr>
    <a:lvl7pPr marL="3504164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7pPr>
    <a:lvl8pPr marL="4088191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8pPr>
    <a:lvl9pPr marL="4672218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PÉRATEURS" id="{0B896E98-F45E-4768-8620-EDDF394BE181}">
          <p14:sldIdLst>
            <p14:sldId id="331"/>
            <p14:sldId id="327"/>
            <p14:sldId id="346"/>
            <p14:sldId id="355"/>
            <p14:sldId id="356"/>
            <p14:sldId id="357"/>
            <p14:sldId id="358"/>
            <p14:sldId id="359"/>
            <p14:sldId id="361"/>
            <p14:sldId id="360"/>
            <p14:sldId id="363"/>
          </p14:sldIdLst>
        </p14:section>
        <p14:section name="MÉTHODOLOGIE" id="{EB03BDE6-D677-4574-A7BF-9721F91BDEB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orient="horz" pos="281" userDrawn="1">
          <p15:clr>
            <a:srgbClr val="A4A3A4"/>
          </p15:clr>
        </p15:guide>
        <p15:guide id="3" orient="horz" pos="1255" userDrawn="1">
          <p15:clr>
            <a:srgbClr val="A4A3A4"/>
          </p15:clr>
        </p15:guide>
        <p15:guide id="4" orient="horz" pos="1207" userDrawn="1">
          <p15:clr>
            <a:srgbClr val="A4A3A4"/>
          </p15:clr>
        </p15:guide>
        <p15:guide id="5" orient="horz" pos="4481" userDrawn="1">
          <p15:clr>
            <a:srgbClr val="A4A3A4"/>
          </p15:clr>
        </p15:guide>
        <p15:guide id="6" orient="horz" pos="4631" userDrawn="1">
          <p15:clr>
            <a:srgbClr val="A4A3A4"/>
          </p15:clr>
        </p15:guide>
        <p15:guide id="7" pos="3368" userDrawn="1">
          <p15:clr>
            <a:srgbClr val="A4A3A4"/>
          </p15:clr>
        </p15:guide>
        <p15:guide id="8" pos="557" userDrawn="1">
          <p15:clr>
            <a:srgbClr val="A4A3A4"/>
          </p15:clr>
        </p15:guide>
        <p15:guide id="9" pos="6072" userDrawn="1">
          <p15:clr>
            <a:srgbClr val="A4A3A4"/>
          </p15:clr>
        </p15:guide>
        <p15:guide id="10" pos="639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MINIQUE CATOIR" initials="DC" lastIdx="3" clrIdx="0">
    <p:extLst>
      <p:ext uri="{19B8F6BF-5375-455C-9EA6-DF929625EA0E}">
        <p15:presenceInfo xmlns:p15="http://schemas.microsoft.com/office/powerpoint/2012/main" userId="S-1-5-21-1616320312-2655828719-4280963109-18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4"/>
    <p:restoredTop sz="94660"/>
  </p:normalViewPr>
  <p:slideViewPr>
    <p:cSldViewPr showGuides="1">
      <p:cViewPr varScale="1">
        <p:scale>
          <a:sx n="102" d="100"/>
          <a:sy n="102" d="100"/>
        </p:scale>
        <p:origin x="1888" y="176"/>
      </p:cViewPr>
      <p:guideLst>
        <p:guide orient="horz" pos="2381"/>
        <p:guide orient="horz" pos="281"/>
        <p:guide orient="horz" pos="1255"/>
        <p:guide orient="horz" pos="1207"/>
        <p:guide orient="horz" pos="4481"/>
        <p:guide orient="horz" pos="4631"/>
        <p:guide pos="3368"/>
        <p:guide pos="557"/>
        <p:guide pos="6072"/>
        <p:guide pos="639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94BA9E-F6F3-4070-94BD-34CB1AD6E23D}" type="datetimeFigureOut">
              <a:rPr lang="fr-FR" smtClean="0"/>
              <a:t>06/11/2023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00488" y="9517063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770C9-1E22-4423-9E91-E2E0BCBBFADC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6044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3495" cy="500936"/>
          </a:xfrm>
          <a:prstGeom prst="rect">
            <a:avLst/>
          </a:prstGeom>
        </p:spPr>
        <p:txBody>
          <a:bodyPr vert="horz" lIns="96588" tIns="48294" rIns="96588" bIns="48294" rtlCol="0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99900" y="0"/>
            <a:ext cx="2983495" cy="500936"/>
          </a:xfrm>
          <a:prstGeom prst="rect">
            <a:avLst/>
          </a:prstGeom>
        </p:spPr>
        <p:txBody>
          <a:bodyPr vert="horz" lIns="96588" tIns="48294" rIns="96588" bIns="48294" rtlCol="0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06/11/2023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85813" y="750888"/>
            <a:ext cx="53133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88" tIns="48294" rIns="96588" bIns="48294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 vert="horz" lIns="96588" tIns="48294" rIns="96588" bIns="48294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3495" cy="500936"/>
          </a:xfrm>
          <a:prstGeom prst="rect">
            <a:avLst/>
          </a:prstGeom>
        </p:spPr>
        <p:txBody>
          <a:bodyPr vert="horz" lIns="96588" tIns="48294" rIns="96588" bIns="48294" rtlCol="0" anchor="b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99900" y="9516038"/>
            <a:ext cx="2983495" cy="500936"/>
          </a:xfrm>
          <a:prstGeom prst="rect">
            <a:avLst/>
          </a:prstGeom>
        </p:spPr>
        <p:txBody>
          <a:bodyPr vert="horz" lIns="96588" tIns="48294" rIns="96588" bIns="48294" rtlCol="0" anchor="b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68055" rtl="0" eaLnBrk="1" latinLnBrk="0" hangingPunct="1">
      <a:defRPr sz="1533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584027" algn="l" defTabSz="1168055" rtl="0" eaLnBrk="1" latinLnBrk="0" hangingPunct="1">
      <a:defRPr sz="1533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168055" algn="l" defTabSz="1168055" rtl="0" eaLnBrk="1" latinLnBrk="0" hangingPunct="1">
      <a:defRPr sz="1533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752082" algn="l" defTabSz="1168055" rtl="0" eaLnBrk="1" latinLnBrk="0" hangingPunct="1">
      <a:defRPr sz="1533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336109" algn="l" defTabSz="1168055" rtl="0" eaLnBrk="1" latinLnBrk="0" hangingPunct="1">
      <a:defRPr sz="1533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920136" algn="l" defTabSz="1168055" rtl="0" eaLnBrk="1" latinLnBrk="0" hangingPunct="1">
      <a:defRPr sz="1533" kern="1200">
        <a:solidFill>
          <a:schemeClr val="tx1"/>
        </a:solidFill>
        <a:latin typeface="+mn-lt"/>
        <a:ea typeface="+mn-ea"/>
        <a:cs typeface="+mn-cs"/>
      </a:defRPr>
    </a:lvl6pPr>
    <a:lvl7pPr marL="3504164" algn="l" defTabSz="1168055" rtl="0" eaLnBrk="1" latinLnBrk="0" hangingPunct="1">
      <a:defRPr sz="1533" kern="1200">
        <a:solidFill>
          <a:schemeClr val="tx1"/>
        </a:solidFill>
        <a:latin typeface="+mn-lt"/>
        <a:ea typeface="+mn-ea"/>
        <a:cs typeface="+mn-cs"/>
      </a:defRPr>
    </a:lvl7pPr>
    <a:lvl8pPr marL="4088191" algn="l" defTabSz="1168055" rtl="0" eaLnBrk="1" latinLnBrk="0" hangingPunct="1">
      <a:defRPr sz="1533" kern="1200">
        <a:solidFill>
          <a:schemeClr val="tx1"/>
        </a:solidFill>
        <a:latin typeface="+mn-lt"/>
        <a:ea typeface="+mn-ea"/>
        <a:cs typeface="+mn-cs"/>
      </a:defRPr>
    </a:lvl8pPr>
    <a:lvl9pPr marL="4672218" algn="l" defTabSz="1168055" rtl="0" eaLnBrk="1" latinLnBrk="0" hangingPunct="1">
      <a:defRPr sz="153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7295119"/>
            <a:ext cx="210469" cy="264556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17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XX/XX/XXXX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41875" y="5761281"/>
            <a:ext cx="3788438" cy="1322778"/>
          </a:xfrm>
        </p:spPr>
        <p:txBody>
          <a:bodyPr anchor="b" anchorCtr="0"/>
          <a:lstStyle>
            <a:lvl1pPr>
              <a:defRPr sz="1345"/>
            </a:lvl1pPr>
          </a:lstStyle>
          <a:p>
            <a:r>
              <a:rPr lang="fr-FR" dirty="0"/>
              <a:t>Inspection générale de l’éducation,</a:t>
            </a:r>
            <a:br>
              <a:rPr lang="fr-FR" dirty="0"/>
            </a:br>
            <a:r>
              <a:rPr lang="fr-FR" dirty="0"/>
              <a:t>du sport et de la recherche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7295119"/>
            <a:ext cx="210469" cy="264556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17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10469" cy="264556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17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1A51B89-DE04-6E40-BAFF-FB2B04B841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74098" y="792785"/>
            <a:ext cx="2841834" cy="176023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BAEE7B9-44D3-4D49-ADC3-FC194FE0805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3095" y="260256"/>
            <a:ext cx="4441234" cy="402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10469" cy="264556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17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09/10/2020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Inspection générale de l’éducation, du sport et de la recherche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20938" y="3448108"/>
            <a:ext cx="9849938" cy="3052971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800" b="1" cap="all" baseline="0"/>
            </a:lvl1pPr>
            <a:lvl2pPr marL="0" indent="0">
              <a:spcBef>
                <a:spcPts val="585"/>
              </a:spcBef>
              <a:spcAft>
                <a:spcPts val="0"/>
              </a:spcAft>
              <a:buNone/>
              <a:defRPr sz="2163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20938" y="7031887"/>
            <a:ext cx="9849938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 15">
            <a:extLst>
              <a:ext uri="{FF2B5EF4-FFF2-40B4-BE49-F238E27FC236}">
                <a16:creationId xmlns:a16="http://schemas.microsoft.com/office/drawing/2014/main" id="{D77251EE-E782-1E42-9EBA-41C4EA8EBF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70242" y="557490"/>
            <a:ext cx="1900634" cy="117725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0665F7DE-F019-C64D-AEC0-2ED999D34C4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0469" y="264557"/>
            <a:ext cx="1823069" cy="165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20936" y="1322778"/>
            <a:ext cx="9849938" cy="1058222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09/10/2020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Inspection générale de l’éducation, du sport et de la recherche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20935" y="2780726"/>
            <a:ext cx="2946563" cy="3719651"/>
          </a:xfrm>
        </p:spPr>
        <p:txBody>
          <a:bodyPr/>
          <a:lstStyle>
            <a:lvl1pPr marL="168379" indent="-168379">
              <a:spcBef>
                <a:spcPts val="468"/>
              </a:spcBef>
              <a:spcAft>
                <a:spcPts val="935"/>
              </a:spcAft>
              <a:buFont typeface="+mj-lt"/>
              <a:buAutoNum type="arabicPeriod"/>
              <a:defRPr b="1"/>
            </a:lvl1pPr>
            <a:lvl2pPr marL="378853" indent="-168379">
              <a:spcBef>
                <a:spcPts val="702"/>
              </a:spcBef>
              <a:spcAft>
                <a:spcPts val="935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872625" y="2783125"/>
            <a:ext cx="2946563" cy="3719651"/>
          </a:xfrm>
        </p:spPr>
        <p:txBody>
          <a:bodyPr/>
          <a:lstStyle>
            <a:lvl1pPr marL="168379" indent="-168379">
              <a:spcBef>
                <a:spcPts val="468"/>
              </a:spcBef>
              <a:spcAft>
                <a:spcPts val="935"/>
              </a:spcAft>
              <a:buFont typeface="+mj-lt"/>
              <a:buAutoNum type="arabicPeriod"/>
              <a:defRPr b="1"/>
            </a:lvl1pPr>
            <a:lvl2pPr marL="378853" indent="-168379">
              <a:spcBef>
                <a:spcPts val="702"/>
              </a:spcBef>
              <a:spcAft>
                <a:spcPts val="935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7324311" y="2783125"/>
            <a:ext cx="2946563" cy="3719651"/>
          </a:xfrm>
        </p:spPr>
        <p:txBody>
          <a:bodyPr/>
          <a:lstStyle>
            <a:lvl1pPr marL="168379" indent="-168379">
              <a:spcBef>
                <a:spcPts val="468"/>
              </a:spcBef>
              <a:spcAft>
                <a:spcPts val="935"/>
              </a:spcAft>
              <a:buFont typeface="+mj-lt"/>
              <a:buAutoNum type="arabicPeriod"/>
              <a:defRPr b="1"/>
            </a:lvl1pPr>
            <a:lvl2pPr marL="378853" indent="-168379">
              <a:spcBef>
                <a:spcPts val="702"/>
              </a:spcBef>
              <a:spcAft>
                <a:spcPts val="935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84678"/>
            <a:ext cx="10691813" cy="647632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20936" y="1084678"/>
            <a:ext cx="9849938" cy="5947209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463043" indent="-463043">
              <a:buFont typeface="+mj-lt"/>
              <a:buAutoNum type="arabicPeriod"/>
              <a:defRPr sz="380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09/10/2020X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Inspection générale de l’éducation, du sport et de la recherche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20936" y="1322778"/>
            <a:ext cx="9849938" cy="1058222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XX/XX/XXXX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Inspection générale de l’éducation, du sport et de la recherche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872625" y="264556"/>
            <a:ext cx="6398250" cy="529111"/>
          </a:xfrm>
        </p:spPr>
        <p:txBody>
          <a:bodyPr/>
          <a:lstStyle>
            <a:lvl1pPr marL="126284" indent="-126284" algn="r">
              <a:spcAft>
                <a:spcPts val="0"/>
              </a:spcAft>
              <a:buFont typeface="+mj-lt"/>
              <a:buAutoNum type="arabicPeriod"/>
              <a:defRPr sz="877" b="1"/>
            </a:lvl1pPr>
            <a:lvl2pPr marL="126284" indent="-126284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87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20936" y="2698467"/>
            <a:ext cx="2946563" cy="378314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872625" y="2698467"/>
            <a:ext cx="2946563" cy="378314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324313" y="2698467"/>
            <a:ext cx="2946563" cy="378314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20936" y="1322778"/>
            <a:ext cx="9849938" cy="10582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20936" y="2698467"/>
            <a:ext cx="9849938" cy="37831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8902829" y="7030564"/>
            <a:ext cx="1368047" cy="52911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877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 dirty="0"/>
              <a:t>XX/XX/XXXX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20938" y="7030564"/>
            <a:ext cx="6903375" cy="52911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877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Inspection générale de l’éducation, du sport et de la recherche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7324313" y="7030564"/>
            <a:ext cx="1578516" cy="52911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877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20938" y="7031887"/>
            <a:ext cx="9849938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B6CD1464-E142-534E-8F43-3E15D7E5E83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83859" y="251445"/>
            <a:ext cx="812625" cy="50334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4E7F0D1-17F4-4C4E-978B-1D06B05B3A1D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32336" y="158733"/>
            <a:ext cx="760683" cy="6898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</p:sldLayoutIdLst>
  <p:hf hdr="0"/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2982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69208" rtl="0" eaLnBrk="1" latinLnBrk="0" hangingPunct="1">
        <a:lnSpc>
          <a:spcPct val="100000"/>
        </a:lnSpc>
        <a:spcBef>
          <a:spcPts val="0"/>
        </a:spcBef>
        <a:spcAft>
          <a:spcPts val="585"/>
        </a:spcAft>
        <a:buFont typeface="Arial" pitchFamily="34" charset="0"/>
        <a:buNone/>
        <a:defRPr sz="1228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94664" indent="-84190" algn="l" defTabSz="1069208" rtl="0" eaLnBrk="1" latinLnBrk="0" hangingPunct="1">
        <a:lnSpc>
          <a:spcPct val="100000"/>
        </a:lnSpc>
        <a:spcBef>
          <a:spcPts val="702"/>
        </a:spcBef>
        <a:spcAft>
          <a:spcPts val="702"/>
        </a:spcAft>
        <a:buFont typeface="Arial" pitchFamily="34" charset="0"/>
        <a:buChar char="•"/>
        <a:defRPr sz="1111" kern="1200">
          <a:solidFill>
            <a:schemeClr val="tx1"/>
          </a:solidFill>
          <a:latin typeface="+mn-lt"/>
          <a:ea typeface="+mn-ea"/>
          <a:cs typeface="+mn-cs"/>
        </a:defRPr>
      </a:lvl2pPr>
      <a:lvl3pPr marL="505138" indent="-84190" algn="l" defTabSz="1069208" rtl="0" eaLnBrk="1" latinLnBrk="0" hangingPunct="1">
        <a:lnSpc>
          <a:spcPct val="100000"/>
        </a:lnSpc>
        <a:spcBef>
          <a:spcPts val="117"/>
        </a:spcBef>
        <a:spcAft>
          <a:spcPts val="117"/>
        </a:spcAft>
        <a:buSzPct val="100000"/>
        <a:buFont typeface="Arial" pitchFamily="34" charset="0"/>
        <a:buChar char="•"/>
        <a:defRPr sz="994" kern="1200">
          <a:solidFill>
            <a:schemeClr val="tx1"/>
          </a:solidFill>
          <a:latin typeface="+mn-lt"/>
          <a:ea typeface="+mn-ea"/>
          <a:cs typeface="+mn-cs"/>
        </a:defRPr>
      </a:lvl3pPr>
      <a:lvl4pPr marL="715612" indent="-84190" algn="l" defTabSz="1069208" rtl="0" eaLnBrk="1" latinLnBrk="0" hangingPunct="1">
        <a:lnSpc>
          <a:spcPct val="100000"/>
        </a:lnSpc>
        <a:spcBef>
          <a:spcPts val="117"/>
        </a:spcBef>
        <a:spcAft>
          <a:spcPts val="117"/>
        </a:spcAft>
        <a:buSzPct val="100000"/>
        <a:buFont typeface="Arial" pitchFamily="34" charset="0"/>
        <a:buChar char="•"/>
        <a:defRPr sz="877" kern="1200">
          <a:solidFill>
            <a:schemeClr val="tx1"/>
          </a:solidFill>
          <a:latin typeface="+mn-lt"/>
          <a:ea typeface="+mn-ea"/>
          <a:cs typeface="+mn-cs"/>
        </a:defRPr>
      </a:lvl4pPr>
      <a:lvl5pPr marL="968180" indent="-84190" algn="l" defTabSz="1069208" rtl="0" eaLnBrk="1" latinLnBrk="0" hangingPunct="1">
        <a:lnSpc>
          <a:spcPct val="100000"/>
        </a:lnSpc>
        <a:spcBef>
          <a:spcPts val="117"/>
        </a:spcBef>
        <a:spcAft>
          <a:spcPts val="117"/>
        </a:spcAft>
        <a:buSzPct val="100000"/>
        <a:buFont typeface="Arial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spcBef>
          <a:spcPct val="20000"/>
        </a:spcBef>
        <a:buFont typeface="Arial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spcBef>
          <a:spcPct val="20000"/>
        </a:spcBef>
        <a:buFont typeface="Arial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spcBef>
          <a:spcPct val="20000"/>
        </a:spcBef>
        <a:buFont typeface="Arial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spcBef>
          <a:spcPct val="20000"/>
        </a:spcBef>
        <a:buFont typeface="Arial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49362" y="3419797"/>
            <a:ext cx="10037536" cy="4521443"/>
          </a:xfrm>
        </p:spPr>
        <p:txBody>
          <a:bodyPr/>
          <a:lstStyle/>
          <a:p>
            <a:pPr algn="ctr"/>
            <a:r>
              <a:rPr lang="fr-FR" sz="2400" dirty="0"/>
              <a:t>BTS CCST</a:t>
            </a:r>
          </a:p>
          <a:p>
            <a:pPr algn="ctr"/>
            <a:r>
              <a:rPr lang="fr-FR" sz="2400" dirty="0"/>
              <a:t>Bilan de la session 2023 et perspectives</a:t>
            </a:r>
          </a:p>
          <a:p>
            <a:pPr algn="ctr"/>
            <a:endParaRPr lang="fr-FR" sz="2400" dirty="0"/>
          </a:p>
          <a:p>
            <a:pPr algn="ctr"/>
            <a:endParaRPr lang="fr-FR" sz="2400" dirty="0"/>
          </a:p>
          <a:p>
            <a:r>
              <a:rPr lang="fr-FR" dirty="0"/>
              <a:t>		</a:t>
            </a:r>
            <a:endParaRPr lang="fr-FR" sz="120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BTS CCST – bilan et perspectives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9" name="Espace réservé du texte 18"/>
          <p:cNvSpPr>
            <a:spLocks noGrp="1"/>
          </p:cNvSpPr>
          <p:nvPr>
            <p:ph type="title"/>
          </p:nvPr>
        </p:nvSpPr>
        <p:spPr>
          <a:xfrm>
            <a:off x="2825626" y="384132"/>
            <a:ext cx="9849938" cy="1058222"/>
          </a:xfrm>
        </p:spPr>
        <p:txBody>
          <a:bodyPr/>
          <a:lstStyle/>
          <a:p>
            <a:pPr marL="0" indent="0">
              <a:buNone/>
            </a:pPr>
            <a:r>
              <a:rPr lang="fr-FR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2. Perspectives – des différences par académie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901ACC4-EBBC-B875-74B1-C0CFDFA281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589778"/>
              </p:ext>
            </p:extLst>
          </p:nvPr>
        </p:nvGraphicFramePr>
        <p:xfrm>
          <a:off x="2609602" y="1111340"/>
          <a:ext cx="5904656" cy="53369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93229">
                  <a:extLst>
                    <a:ext uri="{9D8B030D-6E8A-4147-A177-3AD203B41FA5}">
                      <a16:colId xmlns:a16="http://schemas.microsoft.com/office/drawing/2014/main" val="332554973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496632624"/>
                    </a:ext>
                  </a:extLst>
                </a:gridCol>
                <a:gridCol w="2211227">
                  <a:extLst>
                    <a:ext uri="{9D8B030D-6E8A-4147-A177-3AD203B41FA5}">
                      <a16:colId xmlns:a16="http://schemas.microsoft.com/office/drawing/2014/main" val="3462788266"/>
                    </a:ext>
                  </a:extLst>
                </a:gridCol>
              </a:tblGrid>
              <a:tr h="59378">
                <a:tc>
                  <a:txBody>
                    <a:bodyPr/>
                    <a:lstStyle/>
                    <a:p>
                      <a:pPr algn="ct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>
                          <a:effectLst/>
                        </a:rPr>
                        <a:t>Taux de remplissage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>
                          <a:effectLst/>
                        </a:rPr>
                        <a:t>Taux de pression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3976553080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Aix-Marseille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90,5%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12,17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4131594134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Amiens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73,6%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15,20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1238537208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Besançon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71,2%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10,47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3339236347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 dirty="0">
                          <a:effectLst/>
                        </a:rPr>
                        <a:t>Bordeaux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90,1%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9,49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1190056390"/>
                  </a:ext>
                </a:extLst>
              </a:tr>
              <a:tr h="22867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Clermont-Ferrand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71,8%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6,58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3838659140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Créteil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77,3%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18,29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3091434248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Dijon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70,0%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10,56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2515200870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Grenoble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80,3%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8,72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633662490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Guadeloupe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78,6%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7,34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2438096825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La Réunion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81,9%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7,10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2408087648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Lille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58,4%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9,84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4041911858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Limoges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85,7%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10,36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851162073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Lyon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66,2%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12,79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1250804399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Martinique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85,7%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6,04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2712503585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Montpellier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63,7%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9,12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2511649994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Nancy-Metz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89,6%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11,63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410498332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Nantes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76,6%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7,71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4134799224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Nice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60,4%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9,96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1845832730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Normandie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60,2%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10,12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573591489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Orléans-Tours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68,6%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10,08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2926643144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Paris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92,9%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23,28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3099148080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Poitiers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26,4%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5,71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893360289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Reims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74,5%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7,63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2288728420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Rennes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55,5%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9,12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3764344280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Strasbourg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67,4%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8,10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478485011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Toulouse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73,8%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17,42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1871113918"/>
                  </a:ext>
                </a:extLst>
              </a:tr>
              <a:tr h="12633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Versailles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80,1%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 dirty="0">
                          <a:effectLst/>
                        </a:rPr>
                        <a:t>12,35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17" marR="6317" marT="6317" marB="0" anchor="ctr"/>
                </a:tc>
                <a:extLst>
                  <a:ext uri="{0D108BD9-81ED-4DB2-BD59-A6C34878D82A}">
                    <a16:rowId xmlns:a16="http://schemas.microsoft.com/office/drawing/2014/main" val="2406471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748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BTS CCST – bilan et perspectives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9" name="Espace réservé du texte 18"/>
          <p:cNvSpPr>
            <a:spLocks noGrp="1"/>
          </p:cNvSpPr>
          <p:nvPr>
            <p:ph type="title"/>
          </p:nvPr>
        </p:nvSpPr>
        <p:spPr>
          <a:xfrm>
            <a:off x="2969642" y="507180"/>
            <a:ext cx="9849938" cy="1058222"/>
          </a:xfrm>
        </p:spPr>
        <p:txBody>
          <a:bodyPr/>
          <a:lstStyle/>
          <a:p>
            <a:pPr marL="0" indent="0">
              <a:buNone/>
            </a:pPr>
            <a:r>
              <a:rPr lang="fr-FR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2. Perspectives – quel rôle pour l’apprentissage ?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D04EF8A7-DFD7-419A-B4B4-427CAB9D22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644911"/>
              </p:ext>
            </p:extLst>
          </p:nvPr>
        </p:nvGraphicFramePr>
        <p:xfrm>
          <a:off x="989423" y="1259557"/>
          <a:ext cx="8712966" cy="5324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161">
                  <a:extLst>
                    <a:ext uri="{9D8B030D-6E8A-4147-A177-3AD203B41FA5}">
                      <a16:colId xmlns:a16="http://schemas.microsoft.com/office/drawing/2014/main" val="2487835630"/>
                    </a:ext>
                  </a:extLst>
                </a:gridCol>
                <a:gridCol w="1452161">
                  <a:extLst>
                    <a:ext uri="{9D8B030D-6E8A-4147-A177-3AD203B41FA5}">
                      <a16:colId xmlns:a16="http://schemas.microsoft.com/office/drawing/2014/main" val="1409356775"/>
                    </a:ext>
                  </a:extLst>
                </a:gridCol>
                <a:gridCol w="1452161">
                  <a:extLst>
                    <a:ext uri="{9D8B030D-6E8A-4147-A177-3AD203B41FA5}">
                      <a16:colId xmlns:a16="http://schemas.microsoft.com/office/drawing/2014/main" val="1611980777"/>
                    </a:ext>
                  </a:extLst>
                </a:gridCol>
                <a:gridCol w="1452161">
                  <a:extLst>
                    <a:ext uri="{9D8B030D-6E8A-4147-A177-3AD203B41FA5}">
                      <a16:colId xmlns:a16="http://schemas.microsoft.com/office/drawing/2014/main" val="3537648397"/>
                    </a:ext>
                  </a:extLst>
                </a:gridCol>
                <a:gridCol w="1452161">
                  <a:extLst>
                    <a:ext uri="{9D8B030D-6E8A-4147-A177-3AD203B41FA5}">
                      <a16:colId xmlns:a16="http://schemas.microsoft.com/office/drawing/2014/main" val="1634920415"/>
                    </a:ext>
                  </a:extLst>
                </a:gridCol>
                <a:gridCol w="1452161">
                  <a:extLst>
                    <a:ext uri="{9D8B030D-6E8A-4147-A177-3AD203B41FA5}">
                      <a16:colId xmlns:a16="http://schemas.microsoft.com/office/drawing/2014/main" val="39680154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36232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Nombre d'inscrits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285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1 - Lycées publics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01546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2 - Lycées privés sous contrat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19796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3 - Lycées privés hors contrat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04178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4 - Apprentissage (CFA publics et privés)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0727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5 - Formation continue (GRETA et hors contrat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24147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6 - Formation à distance (CNED) et autres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5810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7 - VAE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98517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Poids de l'apprentissage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708045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1281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0936" y="1322778"/>
            <a:ext cx="3052762" cy="826097"/>
          </a:xfrm>
        </p:spPr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4"/>
          </p:nvPr>
        </p:nvSpPr>
        <p:spPr>
          <a:xfrm>
            <a:off x="1229964" y="3643379"/>
            <a:ext cx="9073008" cy="3402318"/>
          </a:xfrm>
        </p:spPr>
        <p:txBody>
          <a:bodyPr/>
          <a:lstStyle/>
          <a:p>
            <a:pPr>
              <a:buFont typeface="+mj-lt"/>
              <a:buAutoNum type="arabicPeriod" startAt="2"/>
            </a:pPr>
            <a:r>
              <a:rPr lang="fr-FR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Perspectives</a:t>
            </a:r>
          </a:p>
          <a:p>
            <a:pPr>
              <a:buAutoNum type="alphaLcPeriod"/>
            </a:pPr>
            <a:r>
              <a:rPr lang="fr-FR" sz="1600" dirty="0"/>
              <a:t> La session 2024</a:t>
            </a:r>
          </a:p>
          <a:p>
            <a:pPr>
              <a:buAutoNum type="alphaLcPeriod"/>
            </a:pPr>
            <a:r>
              <a:rPr lang="fr-FR" sz="1600" dirty="0"/>
              <a:t> La question de l’attractivité du BTS CCST</a:t>
            </a:r>
          </a:p>
          <a:p>
            <a:pPr marL="0" indent="0">
              <a:buNone/>
            </a:pPr>
            <a:endParaRPr lang="fr-FR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210474" lvl="1" indent="0">
              <a:buNone/>
            </a:pPr>
            <a:endParaRPr lang="fr-FR" sz="1400" b="1" dirty="0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5"/>
          </p:nvPr>
        </p:nvSpPr>
        <p:spPr>
          <a:xfrm>
            <a:off x="1241450" y="2126708"/>
            <a:ext cx="5921971" cy="1638687"/>
          </a:xfrm>
        </p:spPr>
        <p:txBody>
          <a:bodyPr/>
          <a:lstStyle/>
          <a:p>
            <a:pPr marL="0" indent="0">
              <a:buNone/>
            </a:pPr>
            <a:r>
              <a:rPr lang="fr-FR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1. Bilan de la session 2023 </a:t>
            </a:r>
          </a:p>
          <a:p>
            <a:pPr lvl="1"/>
            <a:r>
              <a:rPr lang="fr-FR" sz="1400" b="1" dirty="0"/>
              <a:t>Bilan général</a:t>
            </a:r>
          </a:p>
          <a:p>
            <a:pPr lvl="1"/>
            <a:r>
              <a:rPr lang="fr-FR" sz="1400" b="1" dirty="0"/>
              <a:t>Retour sur l’épreuve E5</a:t>
            </a:r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BTS CCST – bilan et perspectives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BTS CCST – bilan et perspectives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9" name="Espace réservé du text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1. Bilan de la session 2023 – bilan général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480151B-B37C-C1B1-F7FC-22F9249ABA22}"/>
              </a:ext>
            </a:extLst>
          </p:cNvPr>
          <p:cNvSpPr/>
          <p:nvPr/>
        </p:nvSpPr>
        <p:spPr>
          <a:xfrm>
            <a:off x="420936" y="1691605"/>
            <a:ext cx="100905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800" b="1" dirty="0">
                <a:solidFill>
                  <a:srgbClr val="002060"/>
                </a:solidFill>
              </a:rPr>
              <a:t>Les taux de réussite</a:t>
            </a:r>
          </a:p>
          <a:p>
            <a:pPr lvl="0"/>
            <a:endParaRPr lang="fr-FR" sz="1800" dirty="0"/>
          </a:p>
          <a:p>
            <a:pPr lvl="0"/>
            <a:r>
              <a:rPr lang="fr-FR" sz="1800" dirty="0"/>
              <a:t>Un taux de réussite en baisse, notamment en raison de l’épreuve E5 (pas de résultats définitifs à ce jour)</a:t>
            </a:r>
          </a:p>
          <a:p>
            <a:pPr lvl="0"/>
            <a:br>
              <a:rPr lang="fr-FR" sz="1800" dirty="0">
                <a:solidFill>
                  <a:srgbClr val="002060"/>
                </a:solidFill>
              </a:rPr>
            </a:br>
            <a:endParaRPr lang="fr-FR" sz="1800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6DFB7FF-D7FA-CA0D-D79F-9831CE0CE1AB}"/>
              </a:ext>
            </a:extLst>
          </p:cNvPr>
          <p:cNvSpPr txBox="1"/>
          <p:nvPr/>
        </p:nvSpPr>
        <p:spPr>
          <a:xfrm>
            <a:off x="3689722" y="3174665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i="1" dirty="0"/>
              <a:t>Pour rappel : résultats BTS TC</a:t>
            </a:r>
          </a:p>
        </p:txBody>
      </p:sp>
      <p:graphicFrame>
        <p:nvGraphicFramePr>
          <p:cNvPr id="18" name="Tableau 17">
            <a:extLst>
              <a:ext uri="{FF2B5EF4-FFF2-40B4-BE49-F238E27FC236}">
                <a16:creationId xmlns:a16="http://schemas.microsoft.com/office/drawing/2014/main" id="{A8008EDA-0E7C-D0D1-008A-76E267D8F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135355"/>
              </p:ext>
            </p:extLst>
          </p:nvPr>
        </p:nvGraphicFramePr>
        <p:xfrm>
          <a:off x="834700" y="3677011"/>
          <a:ext cx="8471646" cy="25598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90631">
                  <a:extLst>
                    <a:ext uri="{9D8B030D-6E8A-4147-A177-3AD203B41FA5}">
                      <a16:colId xmlns:a16="http://schemas.microsoft.com/office/drawing/2014/main" val="1459765056"/>
                    </a:ext>
                  </a:extLst>
                </a:gridCol>
                <a:gridCol w="976203">
                  <a:extLst>
                    <a:ext uri="{9D8B030D-6E8A-4147-A177-3AD203B41FA5}">
                      <a16:colId xmlns:a16="http://schemas.microsoft.com/office/drawing/2014/main" val="557703534"/>
                    </a:ext>
                  </a:extLst>
                </a:gridCol>
                <a:gridCol w="976203">
                  <a:extLst>
                    <a:ext uri="{9D8B030D-6E8A-4147-A177-3AD203B41FA5}">
                      <a16:colId xmlns:a16="http://schemas.microsoft.com/office/drawing/2014/main" val="2776854272"/>
                    </a:ext>
                  </a:extLst>
                </a:gridCol>
                <a:gridCol w="976203">
                  <a:extLst>
                    <a:ext uri="{9D8B030D-6E8A-4147-A177-3AD203B41FA5}">
                      <a16:colId xmlns:a16="http://schemas.microsoft.com/office/drawing/2014/main" val="608249072"/>
                    </a:ext>
                  </a:extLst>
                </a:gridCol>
                <a:gridCol w="976203">
                  <a:extLst>
                    <a:ext uri="{9D8B030D-6E8A-4147-A177-3AD203B41FA5}">
                      <a16:colId xmlns:a16="http://schemas.microsoft.com/office/drawing/2014/main" val="820213421"/>
                    </a:ext>
                  </a:extLst>
                </a:gridCol>
                <a:gridCol w="976203">
                  <a:extLst>
                    <a:ext uri="{9D8B030D-6E8A-4147-A177-3AD203B41FA5}">
                      <a16:colId xmlns:a16="http://schemas.microsoft.com/office/drawing/2014/main" val="2545142331"/>
                    </a:ext>
                  </a:extLst>
                </a:gridCol>
              </a:tblGrid>
              <a:tr h="426648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effectLst/>
                        </a:rPr>
                        <a:t>2022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effectLst/>
                        </a:rPr>
                        <a:t>2021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effectLst/>
                        </a:rPr>
                        <a:t>2020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effectLst/>
                        </a:rPr>
                        <a:t>2019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effectLst/>
                        </a:rPr>
                        <a:t>2018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56891217"/>
                  </a:ext>
                </a:extLst>
              </a:tr>
              <a:tr h="426648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Nombre d'inscrits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2483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2449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2447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2431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2223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53005363"/>
                  </a:ext>
                </a:extLst>
              </a:tr>
              <a:tr h="426648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Nombre de présents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2338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2408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2398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2362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2190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07260140"/>
                  </a:ext>
                </a:extLst>
              </a:tr>
              <a:tr h="426648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Nombre d'admis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1995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2226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2112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1920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1783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04452146"/>
                  </a:ext>
                </a:extLst>
              </a:tr>
              <a:tr h="426648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Taux de présence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94,2%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98,3%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98,0%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97,2%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98,5%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95570186"/>
                  </a:ext>
                </a:extLst>
              </a:tr>
              <a:tr h="426648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Taux de réussite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85,3%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92,4%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88,1%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81,3%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81,4%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794006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2179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BTS CCST – bilan et perspectives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9" name="Espace réservé du texte 18"/>
          <p:cNvSpPr>
            <a:spLocks noGrp="1"/>
          </p:cNvSpPr>
          <p:nvPr>
            <p:ph type="title"/>
          </p:nvPr>
        </p:nvSpPr>
        <p:spPr>
          <a:xfrm>
            <a:off x="2399344" y="411529"/>
            <a:ext cx="9849938" cy="1058222"/>
          </a:xfrm>
        </p:spPr>
        <p:txBody>
          <a:bodyPr/>
          <a:lstStyle/>
          <a:p>
            <a:pPr marL="0" indent="0">
              <a:buNone/>
            </a:pPr>
            <a:r>
              <a:rPr lang="fr-FR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1. Bilan de la session 2023 – les chiffres de l’épreuve E5 (1)</a:t>
            </a:r>
            <a:br>
              <a:rPr lang="fr-FR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fr-FR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5C4E422-C90E-63EB-AF3C-A490EBD2D7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12" y="1043533"/>
            <a:ext cx="10441160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27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BTS CCST – bilan et perspectives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9" name="Espace réservé du texte 18"/>
          <p:cNvSpPr>
            <a:spLocks noGrp="1"/>
          </p:cNvSpPr>
          <p:nvPr>
            <p:ph type="title"/>
          </p:nvPr>
        </p:nvSpPr>
        <p:spPr>
          <a:xfrm>
            <a:off x="1313458" y="1043533"/>
            <a:ext cx="9849938" cy="1058222"/>
          </a:xfrm>
        </p:spPr>
        <p:txBody>
          <a:bodyPr/>
          <a:lstStyle/>
          <a:p>
            <a:pPr marL="0" indent="0">
              <a:buNone/>
            </a:pPr>
            <a:r>
              <a:rPr lang="fr-FR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1. Bilan de la session 2023 – les chiffres de l’épreuve E5 (2)</a:t>
            </a:r>
            <a:br>
              <a:rPr lang="fr-FR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fr-FR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0FCB440-F50E-50A3-E7C0-6A68B95D5358}"/>
              </a:ext>
            </a:extLst>
          </p:cNvPr>
          <p:cNvSpPr/>
          <p:nvPr/>
        </p:nvSpPr>
        <p:spPr>
          <a:xfrm>
            <a:off x="300627" y="1656179"/>
            <a:ext cx="10090557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800" b="1" dirty="0">
                <a:solidFill>
                  <a:srgbClr val="002060"/>
                </a:solidFill>
              </a:rPr>
              <a:t>Des résultats historiquement faibles</a:t>
            </a:r>
          </a:p>
          <a:p>
            <a:endParaRPr lang="fr-FR" sz="1800" b="1" dirty="0">
              <a:solidFill>
                <a:srgbClr val="002060"/>
              </a:solidFill>
            </a:endParaRPr>
          </a:p>
          <a:p>
            <a:endParaRPr lang="fr-FR" sz="1800" b="1" dirty="0">
              <a:solidFill>
                <a:srgbClr val="002060"/>
              </a:solidFill>
            </a:endParaRPr>
          </a:p>
          <a:p>
            <a:endParaRPr lang="fr-FR" sz="1800" b="1" dirty="0">
              <a:solidFill>
                <a:srgbClr val="002060"/>
              </a:solidFill>
            </a:endParaRPr>
          </a:p>
          <a:p>
            <a:endParaRPr lang="fr-FR" sz="1800" b="1" dirty="0">
              <a:solidFill>
                <a:srgbClr val="002060"/>
              </a:solidFill>
            </a:endParaRPr>
          </a:p>
          <a:p>
            <a:endParaRPr lang="fr-FR" sz="1800" b="1" dirty="0">
              <a:solidFill>
                <a:srgbClr val="002060"/>
              </a:solidFill>
            </a:endParaRPr>
          </a:p>
          <a:p>
            <a:r>
              <a:rPr lang="fr-FR" sz="1800" b="1" dirty="0">
                <a:solidFill>
                  <a:srgbClr val="002060"/>
                </a:solidFill>
              </a:rPr>
              <a:t>Des résultats inégaux par académie</a:t>
            </a:r>
          </a:p>
          <a:p>
            <a:pPr lvl="0"/>
            <a:r>
              <a:rPr lang="fr-FR" sz="1800" dirty="0"/>
              <a:t>Moyenne s’étalant de 5,88 à 10,91</a:t>
            </a:r>
          </a:p>
          <a:p>
            <a:pPr lvl="0"/>
            <a:endParaRPr lang="fr-FR" sz="1800" dirty="0">
              <a:solidFill>
                <a:srgbClr val="002060"/>
              </a:solidFill>
            </a:endParaRPr>
          </a:p>
          <a:p>
            <a:pPr lvl="0"/>
            <a:br>
              <a:rPr lang="fr-FR" sz="1800" dirty="0">
                <a:solidFill>
                  <a:srgbClr val="002060"/>
                </a:solidFill>
              </a:rPr>
            </a:br>
            <a:r>
              <a:rPr lang="fr-FR" sz="1800" b="1" dirty="0">
                <a:solidFill>
                  <a:srgbClr val="002060"/>
                </a:solidFill>
              </a:rPr>
              <a:t>Peu de différences de notes entre la partie 1 et la partie 2, mais quelques questions moins réussies</a:t>
            </a:r>
          </a:p>
          <a:p>
            <a:r>
              <a:rPr lang="fr-FR" sz="1800" dirty="0"/>
              <a:t>14 % de non réponses à la Q1.3 (concevoir une grille de compétences d’évaluation des collaborateurs)</a:t>
            </a:r>
          </a:p>
          <a:p>
            <a:r>
              <a:rPr lang="fr-FR" sz="1800" dirty="0"/>
              <a:t>11 % de non réponses à la Q2.2 (préconiser les critères d’évaluation de l’efficacité du support digital)</a:t>
            </a:r>
          </a:p>
          <a:p>
            <a:pPr lvl="0"/>
            <a:br>
              <a:rPr lang="fr-FR" sz="2400" dirty="0"/>
            </a:br>
            <a:endParaRPr lang="fr-FR" sz="1800"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6598BC64-E9B2-4FC9-620A-061BD8CD5B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746814"/>
              </p:ext>
            </p:extLst>
          </p:nvPr>
        </p:nvGraphicFramePr>
        <p:xfrm>
          <a:off x="1169442" y="2108175"/>
          <a:ext cx="8001002" cy="8075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40760">
                  <a:extLst>
                    <a:ext uri="{9D8B030D-6E8A-4147-A177-3AD203B41FA5}">
                      <a16:colId xmlns:a16="http://schemas.microsoft.com/office/drawing/2014/main" val="2182080252"/>
                    </a:ext>
                  </a:extLst>
                </a:gridCol>
                <a:gridCol w="826707">
                  <a:extLst>
                    <a:ext uri="{9D8B030D-6E8A-4147-A177-3AD203B41FA5}">
                      <a16:colId xmlns:a16="http://schemas.microsoft.com/office/drawing/2014/main" val="752269965"/>
                    </a:ext>
                  </a:extLst>
                </a:gridCol>
                <a:gridCol w="826707">
                  <a:extLst>
                    <a:ext uri="{9D8B030D-6E8A-4147-A177-3AD203B41FA5}">
                      <a16:colId xmlns:a16="http://schemas.microsoft.com/office/drawing/2014/main" val="1509565854"/>
                    </a:ext>
                  </a:extLst>
                </a:gridCol>
                <a:gridCol w="826707">
                  <a:extLst>
                    <a:ext uri="{9D8B030D-6E8A-4147-A177-3AD203B41FA5}">
                      <a16:colId xmlns:a16="http://schemas.microsoft.com/office/drawing/2014/main" val="2819875175"/>
                    </a:ext>
                  </a:extLst>
                </a:gridCol>
                <a:gridCol w="826707">
                  <a:extLst>
                    <a:ext uri="{9D8B030D-6E8A-4147-A177-3AD203B41FA5}">
                      <a16:colId xmlns:a16="http://schemas.microsoft.com/office/drawing/2014/main" val="2251274174"/>
                    </a:ext>
                  </a:extLst>
                </a:gridCol>
                <a:gridCol w="826707">
                  <a:extLst>
                    <a:ext uri="{9D8B030D-6E8A-4147-A177-3AD203B41FA5}">
                      <a16:colId xmlns:a16="http://schemas.microsoft.com/office/drawing/2014/main" val="1969654500"/>
                    </a:ext>
                  </a:extLst>
                </a:gridCol>
                <a:gridCol w="826707">
                  <a:extLst>
                    <a:ext uri="{9D8B030D-6E8A-4147-A177-3AD203B41FA5}">
                      <a16:colId xmlns:a16="http://schemas.microsoft.com/office/drawing/2014/main" val="1542812620"/>
                    </a:ext>
                  </a:extLst>
                </a:gridCol>
              </a:tblGrid>
              <a:tr h="40378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effectLst/>
                        </a:rPr>
                        <a:t>2023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effectLst/>
                        </a:rPr>
                        <a:t>2022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effectLst/>
                        </a:rPr>
                        <a:t>2021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effectLst/>
                        </a:rPr>
                        <a:t>2020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effectLst/>
                        </a:rPr>
                        <a:t>2019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effectLst/>
                        </a:rPr>
                        <a:t>2018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955997"/>
                  </a:ext>
                </a:extLst>
              </a:tr>
              <a:tr h="40378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Moyenne épreuve E5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8,55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11,17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10,33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11,19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10,05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10,39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15689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8922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BTS CCST – bilan et perspectives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9" name="Espace réservé du texte 18"/>
          <p:cNvSpPr>
            <a:spLocks noGrp="1"/>
          </p:cNvSpPr>
          <p:nvPr>
            <p:ph type="title"/>
          </p:nvPr>
        </p:nvSpPr>
        <p:spPr>
          <a:xfrm>
            <a:off x="1313458" y="1043533"/>
            <a:ext cx="9849938" cy="1058222"/>
          </a:xfrm>
        </p:spPr>
        <p:txBody>
          <a:bodyPr/>
          <a:lstStyle/>
          <a:p>
            <a:pPr marL="0" indent="0">
              <a:buNone/>
            </a:pPr>
            <a:r>
              <a:rPr lang="fr-FR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1. Bilan de la session 2023 – éléments qualitatifs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0FCB440-F50E-50A3-E7C0-6A68B95D5358}"/>
              </a:ext>
            </a:extLst>
          </p:cNvPr>
          <p:cNvSpPr/>
          <p:nvPr/>
        </p:nvSpPr>
        <p:spPr>
          <a:xfrm>
            <a:off x="300627" y="1656179"/>
            <a:ext cx="9365759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1800" dirty="0"/>
              <a:t>Un contexte doublement particulier : première année de réforme et conséquence de la crise sanitaire</a:t>
            </a:r>
          </a:p>
          <a:p>
            <a:pPr lvl="0"/>
            <a:endParaRPr lang="fr-FR" sz="1800" dirty="0"/>
          </a:p>
          <a:p>
            <a:pPr lvl="0"/>
            <a:r>
              <a:rPr lang="fr-FR" sz="1800" dirty="0"/>
              <a:t>L’évaluation par compétences</a:t>
            </a:r>
          </a:p>
          <a:p>
            <a:pPr lvl="0"/>
            <a:endParaRPr lang="fr-FR" sz="1800" dirty="0">
              <a:solidFill>
                <a:srgbClr val="002060"/>
              </a:solidFill>
            </a:endParaRPr>
          </a:p>
          <a:p>
            <a:pPr lvl="0"/>
            <a:br>
              <a:rPr lang="fr-FR" sz="1800" dirty="0">
                <a:solidFill>
                  <a:srgbClr val="002060"/>
                </a:solidFill>
              </a:rPr>
            </a:br>
            <a:br>
              <a:rPr lang="fr-FR" sz="2400" dirty="0"/>
            </a:br>
            <a:endParaRPr lang="fr-FR" sz="1800" dirty="0"/>
          </a:p>
        </p:txBody>
      </p:sp>
      <p:pic>
        <p:nvPicPr>
          <p:cNvPr id="3" name="Picture 4" descr="Résultat de recherche d'images pour &quot;échange&quot;">
            <a:extLst>
              <a:ext uri="{FF2B5EF4-FFF2-40B4-BE49-F238E27FC236}">
                <a16:creationId xmlns:a16="http://schemas.microsoft.com/office/drawing/2014/main" id="{A2323595-18AE-289B-C23D-BADDD977D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526" y="3131765"/>
            <a:ext cx="5328987" cy="351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349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BTS CCST – bilan et perspectives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9" name="Espace réservé du texte 18"/>
          <p:cNvSpPr>
            <a:spLocks noGrp="1"/>
          </p:cNvSpPr>
          <p:nvPr>
            <p:ph type="title"/>
          </p:nvPr>
        </p:nvSpPr>
        <p:spPr>
          <a:xfrm>
            <a:off x="1313458" y="1043533"/>
            <a:ext cx="9849938" cy="1058222"/>
          </a:xfrm>
        </p:spPr>
        <p:txBody>
          <a:bodyPr/>
          <a:lstStyle/>
          <a:p>
            <a:pPr marL="0" indent="0">
              <a:buNone/>
            </a:pPr>
            <a:r>
              <a:rPr lang="fr-FR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2. Perspectives – la session 2024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0FCB440-F50E-50A3-E7C0-6A68B95D5358}"/>
              </a:ext>
            </a:extLst>
          </p:cNvPr>
          <p:cNvSpPr/>
          <p:nvPr/>
        </p:nvSpPr>
        <p:spPr>
          <a:xfrm>
            <a:off x="601256" y="1835621"/>
            <a:ext cx="10090557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800" b="1" dirty="0">
                <a:solidFill>
                  <a:srgbClr val="002060"/>
                </a:solidFill>
              </a:rPr>
              <a:t>Une session dans la continuité de la session 2023</a:t>
            </a:r>
          </a:p>
          <a:p>
            <a:r>
              <a:rPr lang="fr-FR" sz="1800" dirty="0"/>
              <a:t>Des corrections dématérialisées</a:t>
            </a:r>
          </a:p>
          <a:p>
            <a:r>
              <a:rPr lang="fr-FR" sz="1800" dirty="0"/>
              <a:t>L’évaluation par compétences</a:t>
            </a:r>
          </a:p>
          <a:p>
            <a:endParaRPr lang="fr-FR" sz="1800" b="1" dirty="0">
              <a:solidFill>
                <a:srgbClr val="002060"/>
              </a:solidFill>
            </a:endParaRPr>
          </a:p>
          <a:p>
            <a:endParaRPr lang="fr-FR" sz="1800" b="1" dirty="0">
              <a:solidFill>
                <a:srgbClr val="002060"/>
              </a:solidFill>
            </a:endParaRPr>
          </a:p>
          <a:p>
            <a:r>
              <a:rPr lang="fr-FR" sz="1800" b="1" dirty="0">
                <a:solidFill>
                  <a:srgbClr val="002060"/>
                </a:solidFill>
              </a:rPr>
              <a:t>Une réflexion sur la grille d’évaluation</a:t>
            </a:r>
          </a:p>
          <a:p>
            <a:pPr lvl="0"/>
            <a:endParaRPr lang="fr-FR" sz="1800" dirty="0">
              <a:solidFill>
                <a:srgbClr val="002060"/>
              </a:solidFill>
            </a:endParaRPr>
          </a:p>
          <a:p>
            <a:pPr lvl="0"/>
            <a:br>
              <a:rPr lang="fr-FR" sz="1800" dirty="0">
                <a:solidFill>
                  <a:srgbClr val="002060"/>
                </a:solidFill>
              </a:rPr>
            </a:br>
            <a:r>
              <a:rPr lang="fr-FR" sz="1800" b="1" dirty="0">
                <a:solidFill>
                  <a:srgbClr val="002060"/>
                </a:solidFill>
              </a:rPr>
              <a:t>Eléments de calendrier</a:t>
            </a:r>
          </a:p>
          <a:p>
            <a:r>
              <a:rPr lang="fr-FR" sz="1800" dirty="0"/>
              <a:t>CEJM : le mardi 14 mai 2023</a:t>
            </a:r>
          </a:p>
          <a:p>
            <a:pPr lvl="0"/>
            <a:br>
              <a:rPr lang="fr-FR" sz="2400" dirty="0"/>
            </a:b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703306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BTS CCST – bilan et perspectives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Espace réservé du texte 18"/>
          <p:cNvSpPr>
            <a:spLocks noGrp="1"/>
          </p:cNvSpPr>
          <p:nvPr>
            <p:ph type="title"/>
          </p:nvPr>
        </p:nvSpPr>
        <p:spPr>
          <a:xfrm>
            <a:off x="1313458" y="1043533"/>
            <a:ext cx="9849938" cy="1058222"/>
          </a:xfrm>
        </p:spPr>
        <p:txBody>
          <a:bodyPr/>
          <a:lstStyle/>
          <a:p>
            <a:pPr marL="0" indent="0">
              <a:buNone/>
            </a:pPr>
            <a:r>
              <a:rPr lang="fr-FR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2. Perspectives – la question de l’attractivité du BTS CCST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B88C9F8B-CDEA-2AA8-8D36-67CCEC7E44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098880"/>
              </p:ext>
            </p:extLst>
          </p:nvPr>
        </p:nvGraphicFramePr>
        <p:xfrm>
          <a:off x="1313458" y="1763613"/>
          <a:ext cx="7992890" cy="3143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8578">
                  <a:extLst>
                    <a:ext uri="{9D8B030D-6E8A-4147-A177-3AD203B41FA5}">
                      <a16:colId xmlns:a16="http://schemas.microsoft.com/office/drawing/2014/main" val="959542890"/>
                    </a:ext>
                  </a:extLst>
                </a:gridCol>
                <a:gridCol w="1598578">
                  <a:extLst>
                    <a:ext uri="{9D8B030D-6E8A-4147-A177-3AD203B41FA5}">
                      <a16:colId xmlns:a16="http://schemas.microsoft.com/office/drawing/2014/main" val="333858773"/>
                    </a:ext>
                  </a:extLst>
                </a:gridCol>
                <a:gridCol w="1598578">
                  <a:extLst>
                    <a:ext uri="{9D8B030D-6E8A-4147-A177-3AD203B41FA5}">
                      <a16:colId xmlns:a16="http://schemas.microsoft.com/office/drawing/2014/main" val="2409827026"/>
                    </a:ext>
                  </a:extLst>
                </a:gridCol>
                <a:gridCol w="1598578">
                  <a:extLst>
                    <a:ext uri="{9D8B030D-6E8A-4147-A177-3AD203B41FA5}">
                      <a16:colId xmlns:a16="http://schemas.microsoft.com/office/drawing/2014/main" val="393383387"/>
                    </a:ext>
                  </a:extLst>
                </a:gridCol>
                <a:gridCol w="1598578">
                  <a:extLst>
                    <a:ext uri="{9D8B030D-6E8A-4147-A177-3AD203B41FA5}">
                      <a16:colId xmlns:a16="http://schemas.microsoft.com/office/drawing/2014/main" val="3813063387"/>
                    </a:ext>
                  </a:extLst>
                </a:gridCol>
              </a:tblGrid>
              <a:tr h="72728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Moyenne taux de pression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Capacités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Nb places vacantes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Taux place vacante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09454579"/>
                  </a:ext>
                </a:extLst>
              </a:tr>
              <a:tr h="48320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 2018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14806961"/>
                  </a:ext>
                </a:extLst>
              </a:tr>
              <a:tr h="48320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 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72684632"/>
                  </a:ext>
                </a:extLst>
              </a:tr>
              <a:tr h="48320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 2020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92167841"/>
                  </a:ext>
                </a:extLst>
              </a:tr>
              <a:tr h="48320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CCST 2021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41154690"/>
                  </a:ext>
                </a:extLst>
              </a:tr>
              <a:tr h="48320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CCST 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26437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5906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BTS CCST – bilan et perspectives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9" name="Espace réservé du texte 18"/>
          <p:cNvSpPr>
            <a:spLocks noGrp="1"/>
          </p:cNvSpPr>
          <p:nvPr>
            <p:ph type="title"/>
          </p:nvPr>
        </p:nvSpPr>
        <p:spPr>
          <a:xfrm>
            <a:off x="1097434" y="1043533"/>
            <a:ext cx="9849938" cy="1058222"/>
          </a:xfrm>
        </p:spPr>
        <p:txBody>
          <a:bodyPr/>
          <a:lstStyle/>
          <a:p>
            <a:pPr marL="0" indent="0">
              <a:buNone/>
            </a:pPr>
            <a:r>
              <a:rPr lang="fr-FR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2. Perspectives – une problématique commune à de nombreux BTS, mais plus marquée en CCST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AA8A0429-E943-1857-4222-36F6E59BC6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222471"/>
              </p:ext>
            </p:extLst>
          </p:nvPr>
        </p:nvGraphicFramePr>
        <p:xfrm>
          <a:off x="2178473" y="1835621"/>
          <a:ext cx="5904656" cy="4536511"/>
        </p:xfrm>
        <a:graphic>
          <a:graphicData uri="http://schemas.openxmlformats.org/drawingml/2006/table">
            <a:tbl>
              <a:tblPr/>
              <a:tblGrid>
                <a:gridCol w="38012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16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1691">
                  <a:extLst>
                    <a:ext uri="{9D8B030D-6E8A-4147-A177-3AD203B41FA5}">
                      <a16:colId xmlns:a16="http://schemas.microsoft.com/office/drawing/2014/main" val="3517168127"/>
                    </a:ext>
                  </a:extLst>
                </a:gridCol>
              </a:tblGrid>
              <a:tr h="468377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Entre 2021 et 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Entre 1A et 2A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9331184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Conseil &amp;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commerc.sol.tech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-15,9%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-36,5%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Support à l'action managériale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-9,3%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-27,2%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Comptabilité - Gestion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-8,7%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-28,7%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275688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Assurance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-8,6%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-29,6%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Management Hôtellerie Rest.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-5,5%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-18,0%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Gestion de la PME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-4,2%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-21,2%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Tourisme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-3,2%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-18,8%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Management com. Opérat.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-20,0%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Edition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-28,1%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Négociation et digitalisation de la RC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-19,5%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Services informatiques aux org.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-16,4%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Banque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-18,7%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Commerce international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-17,5%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Gest. Des transports et logistique ass.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4,9%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-20,2%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Communication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29,2%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-3,5%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Professions immobilières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36,1%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-7,5%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930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Notariat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42,3%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5,9%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0294975"/>
      </p:ext>
    </p:extLst>
  </p:cSld>
  <p:clrMapOvr>
    <a:masterClrMapping/>
  </p:clrMapOvr>
</p:sld>
</file>

<file path=ppt/theme/theme1.xml><?xml version="1.0" encoding="utf-8"?>
<a:theme xmlns:a="http://schemas.openxmlformats.org/drawingml/2006/main" name="OPÉRATEURS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operateurs_marianne" id="{1EB93FB9-5B2A-4444-9D92-666D34DD4FF3}" vid="{9879FAF7-A2DC-4F74-A711-29419AA131B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5761E08C1A07DB43B3A357B10727CD5A" ma:contentTypeVersion="2" ma:contentTypeDescription="Crée un document." ma:contentTypeScope="" ma:versionID="3b2eb62d90c0b376c2b485a936e4b745">
  <xsd:schema xmlns:xsd="http://www.w3.org/2001/XMLSchema" xmlns:xs="http://www.w3.org/2001/XMLSchema" xmlns:p="http://schemas.microsoft.com/office/2006/metadata/properties" xmlns:ns2="d9b8819f-644e-4e2e-bf09-8a76532e681c" targetNamespace="http://schemas.microsoft.com/office/2006/metadata/properties" ma:root="true" ma:fieldsID="974c2ac12628b5015b2945173a957d44" ns2:_="">
    <xsd:import namespace="d9b8819f-644e-4e2e-bf09-8a76532e681c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b8819f-644e-4e2e-bf09-8a76532e681c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d9b8819f-644e-4e2e-bf09-8a76532e681c" xsi:nil="true"/>
  </documentManagement>
</p:properties>
</file>

<file path=customXml/itemProps1.xml><?xml version="1.0" encoding="utf-8"?>
<ds:datastoreItem xmlns:ds="http://schemas.openxmlformats.org/officeDocument/2006/customXml" ds:itemID="{5A401AD5-3E6E-4C41-BBAE-B0DC63B7ED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b8819f-644e-4e2e-bf09-8a76532e68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0B01E4A-6250-4DC4-8C0F-248F68C3B43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5BF1EF-D936-47F8-9D63-E7CD7DF4D37F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d9b8819f-644e-4e2e-bf09-8a76532e681c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OPÉRATEURS</Template>
  <TotalTime>1258</TotalTime>
  <Words>871</Words>
  <Application>Microsoft Macintosh PowerPoint</Application>
  <PresentationFormat>Personnalisé</PresentationFormat>
  <Paragraphs>351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OPÉRATEURS</vt:lpstr>
      <vt:lpstr>Présentation PowerPoint</vt:lpstr>
      <vt:lpstr>Sommaire</vt:lpstr>
      <vt:lpstr>1. Bilan de la session 2023 – bilan général</vt:lpstr>
      <vt:lpstr>1. Bilan de la session 2023 – les chiffres de l’épreuve E5 (1) </vt:lpstr>
      <vt:lpstr>1. Bilan de la session 2023 – les chiffres de l’épreuve E5 (2) </vt:lpstr>
      <vt:lpstr>1. Bilan de la session 2023 – éléments qualitatifs</vt:lpstr>
      <vt:lpstr>2. Perspectives – la session 2024</vt:lpstr>
      <vt:lpstr>2. Perspectives – la question de l’attractivité du BTS CCST</vt:lpstr>
      <vt:lpstr>2. Perspectives – une problématique commune à de nombreux BTS, mais plus marquée en CCST</vt:lpstr>
      <vt:lpstr>2. Perspectives – des différences par académie</vt:lpstr>
      <vt:lpstr>2. Perspectives – quel rôle pour l’apprentissage ?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 format 4/3</dc:title>
  <dc:subject>Client</dc:subject>
  <dc:creator>Microsoft Office User</dc:creator>
  <cp:lastModifiedBy>Mathieu Labbouz</cp:lastModifiedBy>
  <cp:revision>156</cp:revision>
  <cp:lastPrinted>2021-09-20T13:44:29Z</cp:lastPrinted>
  <dcterms:created xsi:type="dcterms:W3CDTF">2020-08-05T13:45:51Z</dcterms:created>
  <dcterms:modified xsi:type="dcterms:W3CDTF">2023-11-06T18:41:44Z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0x010100873AB55E0CC5DA459F57F5A42893F46A005A087D358B12CA4E82A8A8BA9B8A8CF200D3544DBFAD4F664AA25DF68E6D1F0A9E00689F2856DFEDCE40890FDCED81A7DFC9005761E08C1A07DB43B3A357B10727CD5A</vt:lpwstr>
  </property>
</Properties>
</file>