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6" r:id="rId4"/>
    <p:sldId id="259" r:id="rId5"/>
    <p:sldId id="260" r:id="rId6"/>
    <p:sldId id="261" r:id="rId7"/>
    <p:sldId id="275" r:id="rId8"/>
    <p:sldId id="262" r:id="rId9"/>
    <p:sldId id="263" r:id="rId10"/>
    <p:sldId id="264" r:id="rId11"/>
    <p:sldId id="265" r:id="rId12"/>
    <p:sldId id="266" r:id="rId13"/>
    <p:sldId id="267" r:id="rId14"/>
    <p:sldId id="268" r:id="rId15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013" autoAdjust="0"/>
    <p:restoredTop sz="94660"/>
  </p:normalViewPr>
  <p:slideViewPr>
    <p:cSldViewPr snapToGrid="0">
      <p:cViewPr varScale="1">
        <p:scale>
          <a:sx n="70" d="100"/>
          <a:sy n="70" d="100"/>
        </p:scale>
        <p:origin x="384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="" xmlns:a16="http://schemas.microsoft.com/office/drawing/2014/main" id="{30009B0A-2AE3-4A30-A46D-639AA5130F8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="" xmlns:a16="http://schemas.microsoft.com/office/drawing/2014/main" id="{2732859C-978F-4756-A0D5-2A5924D73E7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="" xmlns:a16="http://schemas.microsoft.com/office/drawing/2014/main" id="{2C8E3861-F109-4147-A268-85E58D9349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4C5994-5810-4425-8035-1EAD37926BE1}" type="datetimeFigureOut">
              <a:rPr lang="fr-FR" smtClean="0"/>
              <a:t>21/01/2022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="" xmlns:a16="http://schemas.microsoft.com/office/drawing/2014/main" id="{1C0C93AC-4861-4BB5-8DF0-6B993B5545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="" xmlns:a16="http://schemas.microsoft.com/office/drawing/2014/main" id="{883627B7-5F36-45A2-A93E-ABE9469263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4C26B-F976-4EE5-9C69-66F22A4245C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016723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="" xmlns:a16="http://schemas.microsoft.com/office/drawing/2014/main" id="{502541A7-01AE-4E66-BB04-F2FCE05A2A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="" xmlns:a16="http://schemas.microsoft.com/office/drawing/2014/main" id="{7FD543F1-C687-41E9-848F-34170966B06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="" xmlns:a16="http://schemas.microsoft.com/office/drawing/2014/main" id="{70020A7E-EF99-40DF-98CB-BB2BE995DD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4C5994-5810-4425-8035-1EAD37926BE1}" type="datetimeFigureOut">
              <a:rPr lang="fr-FR" smtClean="0"/>
              <a:t>21/01/2022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="" xmlns:a16="http://schemas.microsoft.com/office/drawing/2014/main" id="{44149E65-0D0D-47DE-A79A-90D4B125BC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="" xmlns:a16="http://schemas.microsoft.com/office/drawing/2014/main" id="{EBAFD865-AD9A-4BE5-99E9-C04EB36C31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4C26B-F976-4EE5-9C69-66F22A4245C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667002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="" xmlns:a16="http://schemas.microsoft.com/office/drawing/2014/main" id="{5F713BD3-D8E7-49D4-B466-A4BC2B31E50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="" xmlns:a16="http://schemas.microsoft.com/office/drawing/2014/main" id="{F51A8FDF-52BC-497F-BF2E-86AF4156D0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="" xmlns:a16="http://schemas.microsoft.com/office/drawing/2014/main" id="{F6901364-DCED-49CB-A285-18EAB585AE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4C5994-5810-4425-8035-1EAD37926BE1}" type="datetimeFigureOut">
              <a:rPr lang="fr-FR" smtClean="0"/>
              <a:t>21/01/2022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="" xmlns:a16="http://schemas.microsoft.com/office/drawing/2014/main" id="{C3138EEF-62D0-49EE-9829-DE9C578CE7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="" xmlns:a16="http://schemas.microsoft.com/office/drawing/2014/main" id="{76055558-E9B1-4A34-B99A-BDD65D5D76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4C26B-F976-4EE5-9C69-66F22A4245C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923970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="" xmlns:a16="http://schemas.microsoft.com/office/drawing/2014/main" id="{ACFC75D5-9E97-41E5-BA7E-7282523387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="" xmlns:a16="http://schemas.microsoft.com/office/drawing/2014/main" id="{8DD92B41-E89B-4AAB-9CC7-82E6603EFE6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="" xmlns:a16="http://schemas.microsoft.com/office/drawing/2014/main" id="{8947F10B-1FCF-45C4-A7E8-41BFFFE28C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4C5994-5810-4425-8035-1EAD37926BE1}" type="datetimeFigureOut">
              <a:rPr lang="fr-FR" smtClean="0"/>
              <a:t>21/01/2022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="" xmlns:a16="http://schemas.microsoft.com/office/drawing/2014/main" id="{E5677304-6F47-4D2E-8131-F33537900A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="" xmlns:a16="http://schemas.microsoft.com/office/drawing/2014/main" id="{E520102F-1FB5-4C58-B6EF-47ACD09608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4C26B-F976-4EE5-9C69-66F22A4245C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27000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="" xmlns:a16="http://schemas.microsoft.com/office/drawing/2014/main" id="{D4099088-10EE-4752-990C-80D5172BB6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="" xmlns:a16="http://schemas.microsoft.com/office/drawing/2014/main" id="{CA09D584-FEF6-49D6-A22E-5A27A35F7A4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="" xmlns:a16="http://schemas.microsoft.com/office/drawing/2014/main" id="{176E3DE0-25CA-4232-86ED-2BBC2573D8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4C5994-5810-4425-8035-1EAD37926BE1}" type="datetimeFigureOut">
              <a:rPr lang="fr-FR" smtClean="0"/>
              <a:t>21/01/2022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="" xmlns:a16="http://schemas.microsoft.com/office/drawing/2014/main" id="{CBE91DC7-DEC9-4ACE-A655-EAAB75192B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="" xmlns:a16="http://schemas.microsoft.com/office/drawing/2014/main" id="{8FE3B254-49B2-42E9-9B82-F331F0999C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4C26B-F976-4EE5-9C69-66F22A4245C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670624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="" xmlns:a16="http://schemas.microsoft.com/office/drawing/2014/main" id="{75F13B99-49F1-4D4A-AA64-CC97F6128C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="" xmlns:a16="http://schemas.microsoft.com/office/drawing/2014/main" id="{ACF73FD9-BFAF-4A15-A036-91BB4192E71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="" xmlns:a16="http://schemas.microsoft.com/office/drawing/2014/main" id="{5C7C2D9F-8771-4C05-B79E-6CBB040B1E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="" xmlns:a16="http://schemas.microsoft.com/office/drawing/2014/main" id="{F1CECFE3-D7F8-4857-BF02-F878F979E9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4C5994-5810-4425-8035-1EAD37926BE1}" type="datetimeFigureOut">
              <a:rPr lang="fr-FR" smtClean="0"/>
              <a:t>21/01/2022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="" xmlns:a16="http://schemas.microsoft.com/office/drawing/2014/main" id="{5414058E-64C9-451F-8672-95FC97C647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="" xmlns:a16="http://schemas.microsoft.com/office/drawing/2014/main" id="{122D1454-ED4D-4E67-B1CD-E19BE515DD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4C26B-F976-4EE5-9C69-66F22A4245C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794267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="" xmlns:a16="http://schemas.microsoft.com/office/drawing/2014/main" id="{E36CED4D-780F-4B75-B735-F18C08B020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="" xmlns:a16="http://schemas.microsoft.com/office/drawing/2014/main" id="{CE6578DA-FF62-4273-9F4F-EA0EEE95C5D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="" xmlns:a16="http://schemas.microsoft.com/office/drawing/2014/main" id="{8D68F785-343B-4896-80C9-ECB8A5CF94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="" xmlns:a16="http://schemas.microsoft.com/office/drawing/2014/main" id="{8DECDD6A-AAE4-4E2C-A5D2-6EFC06C263F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="" xmlns:a16="http://schemas.microsoft.com/office/drawing/2014/main" id="{11CA68D8-B8E4-45DB-834D-541A7C81899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="" xmlns:a16="http://schemas.microsoft.com/office/drawing/2014/main" id="{25E89E91-3E5E-4FF9-B9DF-7CCF96ECFF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4C5994-5810-4425-8035-1EAD37926BE1}" type="datetimeFigureOut">
              <a:rPr lang="fr-FR" smtClean="0"/>
              <a:t>21/01/2022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="" xmlns:a16="http://schemas.microsoft.com/office/drawing/2014/main" id="{90CA090A-233C-41B5-A627-4144E6173C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="" xmlns:a16="http://schemas.microsoft.com/office/drawing/2014/main" id="{10EF9EF7-CE17-46B2-94DA-4F4B10A11B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4C26B-F976-4EE5-9C69-66F22A4245C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609530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="" xmlns:a16="http://schemas.microsoft.com/office/drawing/2014/main" id="{62383AF9-5C7A-48AF-BAC1-98A6EBD1DA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="" xmlns:a16="http://schemas.microsoft.com/office/drawing/2014/main" id="{2457AD6D-C276-4CD1-B32D-531411AE30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4C5994-5810-4425-8035-1EAD37926BE1}" type="datetimeFigureOut">
              <a:rPr lang="fr-FR" smtClean="0"/>
              <a:t>21/01/2022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="" xmlns:a16="http://schemas.microsoft.com/office/drawing/2014/main" id="{4C4698E6-2D75-4AFA-9F70-CD2639071C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="" xmlns:a16="http://schemas.microsoft.com/office/drawing/2014/main" id="{021540B5-9F3A-414E-AD55-52893EDD3A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4C26B-F976-4EE5-9C69-66F22A4245C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447812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="" xmlns:a16="http://schemas.microsoft.com/office/drawing/2014/main" id="{C6304986-B24D-49B6-9DA2-792E0968E6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4C5994-5810-4425-8035-1EAD37926BE1}" type="datetimeFigureOut">
              <a:rPr lang="fr-FR" smtClean="0"/>
              <a:t>21/01/2022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="" xmlns:a16="http://schemas.microsoft.com/office/drawing/2014/main" id="{4D56B0F8-975C-4D17-9753-83D9864C36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="" xmlns:a16="http://schemas.microsoft.com/office/drawing/2014/main" id="{12857FE1-1A27-4325-AA0F-6821CAD344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4C26B-F976-4EE5-9C69-66F22A4245C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749515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="" xmlns:a16="http://schemas.microsoft.com/office/drawing/2014/main" id="{2F22E7CD-7584-4D31-9B28-31F18165A6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="" xmlns:a16="http://schemas.microsoft.com/office/drawing/2014/main" id="{D79F16B7-1FD6-4F93-8428-76F94CB84A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="" xmlns:a16="http://schemas.microsoft.com/office/drawing/2014/main" id="{8A6F8244-F190-470E-A0F8-62CABB97592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="" xmlns:a16="http://schemas.microsoft.com/office/drawing/2014/main" id="{45E83389-DC8E-4207-87C1-3162E66851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4C5994-5810-4425-8035-1EAD37926BE1}" type="datetimeFigureOut">
              <a:rPr lang="fr-FR" smtClean="0"/>
              <a:t>21/01/2022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="" xmlns:a16="http://schemas.microsoft.com/office/drawing/2014/main" id="{E5D5D4E8-0A2C-4FFD-AC5A-A120344243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="" xmlns:a16="http://schemas.microsoft.com/office/drawing/2014/main" id="{F4696762-11C9-466E-9784-C2F9D08C02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4C26B-F976-4EE5-9C69-66F22A4245C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229618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="" xmlns:a16="http://schemas.microsoft.com/office/drawing/2014/main" id="{B6D9531D-6E3A-4633-88C0-C9524C9436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="" xmlns:a16="http://schemas.microsoft.com/office/drawing/2014/main" id="{7A3BBD66-FA55-4E0C-9D41-683FF406D82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="" xmlns:a16="http://schemas.microsoft.com/office/drawing/2014/main" id="{427F1E10-9D6D-41FD-96CC-F59881F22D5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="" xmlns:a16="http://schemas.microsoft.com/office/drawing/2014/main" id="{0E432C60-3D39-4C68-AA66-CD303B9346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4C5994-5810-4425-8035-1EAD37926BE1}" type="datetimeFigureOut">
              <a:rPr lang="fr-FR" smtClean="0"/>
              <a:t>21/01/2022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="" xmlns:a16="http://schemas.microsoft.com/office/drawing/2014/main" id="{627372F9-17AC-44F7-A49D-99E7018D79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="" xmlns:a16="http://schemas.microsoft.com/office/drawing/2014/main" id="{71622242-DEFA-4000-B0F9-6C3C53AD35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4C26B-F976-4EE5-9C69-66F22A4245C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432094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="" xmlns:a16="http://schemas.microsoft.com/office/drawing/2014/main" id="{097794AB-2A1E-4147-986E-E5790B2F60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="" xmlns:a16="http://schemas.microsoft.com/office/drawing/2014/main" id="{B569BCF1-CF1C-4236-8466-FF4041A58C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="" xmlns:a16="http://schemas.microsoft.com/office/drawing/2014/main" id="{51DF55AB-C6ED-49A1-85EB-22CD6640A87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4C5994-5810-4425-8035-1EAD37926BE1}" type="datetimeFigureOut">
              <a:rPr lang="fr-FR" smtClean="0"/>
              <a:t>21/01/2022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="" xmlns:a16="http://schemas.microsoft.com/office/drawing/2014/main" id="{95BE8218-35FF-4298-9C7F-19C5829701D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="" xmlns:a16="http://schemas.microsoft.com/office/drawing/2014/main" id="{E88BC1F0-668C-4642-A82C-FFDFAA1C94C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14C26B-F976-4EE5-9C69-66F22A4245C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85989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>
            <a:extLst>
              <a:ext uri="{FF2B5EF4-FFF2-40B4-BE49-F238E27FC236}">
                <a16:creationId xmlns="" xmlns:a16="http://schemas.microsoft.com/office/drawing/2014/main" id="{B8ECB13D-0005-46B0-895B-726F5E219A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13293" y="3736887"/>
            <a:ext cx="2242614" cy="2792129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="" xmlns:a16="http://schemas.microsoft.com/office/drawing/2014/main" id="{90F2AC2D-4B38-4614-A25D-CE0E78E7674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3736887"/>
          </a:xfrm>
          <a:prstGeom prst="rect">
            <a:avLst/>
          </a:prstGeom>
        </p:spPr>
      </p:pic>
      <p:pic>
        <p:nvPicPr>
          <p:cNvPr id="10" name="Picture 12" descr="Notre Charte graphique - SERAP - Fabricant Tank à lait et Cuve vinicole -  Gorron">
            <a:extLst>
              <a:ext uri="{FF2B5EF4-FFF2-40B4-BE49-F238E27FC236}">
                <a16:creationId xmlns="" xmlns:a16="http://schemas.microsoft.com/office/drawing/2014/main" id="{48D734DF-0CD9-4367-B593-0E167FD301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559" y="4519280"/>
            <a:ext cx="3178175" cy="156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Image 15">
            <a:extLst>
              <a:ext uri="{FF2B5EF4-FFF2-40B4-BE49-F238E27FC236}">
                <a16:creationId xmlns="" xmlns:a16="http://schemas.microsoft.com/office/drawing/2014/main" id="{B835B5DB-241F-40AA-9760-8C890BD46A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3298" y="4626436"/>
            <a:ext cx="2767012" cy="1347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2476228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="" xmlns:a16="http://schemas.microsoft.com/office/drawing/2014/main" id="{18BCEC48-0D24-4016-ACE9-306A27FA89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4400" y="855396"/>
            <a:ext cx="10736062" cy="51472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02618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>
            <a:extLst>
              <a:ext uri="{FF2B5EF4-FFF2-40B4-BE49-F238E27FC236}">
                <a16:creationId xmlns="" xmlns:a16="http://schemas.microsoft.com/office/drawing/2014/main" id="{8240B20C-FEFC-4BF0-B0C8-01D13C6B09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9866"/>
            <a:ext cx="12192000" cy="5003653"/>
          </a:xfrm>
          <a:prstGeom prst="rect">
            <a:avLst/>
          </a:prstGeom>
        </p:spPr>
      </p:pic>
      <p:sp>
        <p:nvSpPr>
          <p:cNvPr id="2" name="Accolade fermante 1">
            <a:extLst>
              <a:ext uri="{FF2B5EF4-FFF2-40B4-BE49-F238E27FC236}">
                <a16:creationId xmlns="" xmlns:a16="http://schemas.microsoft.com/office/drawing/2014/main" id="{0008BBBB-E46B-4EFE-B6EA-40E785839A84}"/>
              </a:ext>
            </a:extLst>
          </p:cNvPr>
          <p:cNvSpPr/>
          <p:nvPr/>
        </p:nvSpPr>
        <p:spPr>
          <a:xfrm rot="5400000">
            <a:off x="3292952" y="2391799"/>
            <a:ext cx="315868" cy="5047572"/>
          </a:xfrm>
          <a:prstGeom prst="rightBrac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2" name="Image 11">
            <a:extLst>
              <a:ext uri="{FF2B5EF4-FFF2-40B4-BE49-F238E27FC236}">
                <a16:creationId xmlns="" xmlns:a16="http://schemas.microsoft.com/office/drawing/2014/main" id="{DBD6B9F8-7F80-4D2A-95E6-D7B99B9FB3C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269" y="5669363"/>
            <a:ext cx="12192000" cy="1085300"/>
          </a:xfrm>
          <a:prstGeom prst="rect">
            <a:avLst/>
          </a:prstGeom>
        </p:spPr>
      </p:pic>
      <p:sp>
        <p:nvSpPr>
          <p:cNvPr id="13" name="ZoneTexte 12">
            <a:extLst>
              <a:ext uri="{FF2B5EF4-FFF2-40B4-BE49-F238E27FC236}">
                <a16:creationId xmlns="" xmlns:a16="http://schemas.microsoft.com/office/drawing/2014/main" id="{DB0D62FF-F14D-4D7F-932B-915F222F81B8}"/>
              </a:ext>
            </a:extLst>
          </p:cNvPr>
          <p:cNvSpPr txBox="1"/>
          <p:nvPr/>
        </p:nvSpPr>
        <p:spPr>
          <a:xfrm>
            <a:off x="2505900" y="5150254"/>
            <a:ext cx="20752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/>
              <a:t>2 </a:t>
            </a:r>
            <a:r>
              <a:rPr lang="fr-FR" b="1" dirty="0" smtClean="0"/>
              <a:t>jours (4 traites) </a:t>
            </a:r>
            <a:endParaRPr lang="fr-FR" b="1" dirty="0"/>
          </a:p>
        </p:txBody>
      </p:sp>
      <p:sp>
        <p:nvSpPr>
          <p:cNvPr id="14" name="Accolade fermante 13">
            <a:extLst>
              <a:ext uri="{FF2B5EF4-FFF2-40B4-BE49-F238E27FC236}">
                <a16:creationId xmlns="" xmlns:a16="http://schemas.microsoft.com/office/drawing/2014/main" id="{A09E0DB2-AF1B-4491-9BCF-80C9439E0D0B}"/>
              </a:ext>
            </a:extLst>
          </p:cNvPr>
          <p:cNvSpPr/>
          <p:nvPr/>
        </p:nvSpPr>
        <p:spPr>
          <a:xfrm rot="5400000">
            <a:off x="8743350" y="2581020"/>
            <a:ext cx="315868" cy="4806025"/>
          </a:xfrm>
          <a:prstGeom prst="rightBrac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6" name="Connecteur droit avec flèche 5"/>
          <p:cNvCxnSpPr/>
          <p:nvPr/>
        </p:nvCxnSpPr>
        <p:spPr>
          <a:xfrm flipH="1">
            <a:off x="1253172" y="1932136"/>
            <a:ext cx="928116" cy="508048"/>
          </a:xfrm>
          <a:prstGeom prst="straightConnector1">
            <a:avLst/>
          </a:prstGeom>
          <a:ln w="38100">
            <a:solidFill>
              <a:srgbClr val="92D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ZoneTexte 2"/>
          <p:cNvSpPr txBox="1"/>
          <p:nvPr/>
        </p:nvSpPr>
        <p:spPr>
          <a:xfrm>
            <a:off x="1252362" y="1697546"/>
            <a:ext cx="1856232" cy="369332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T°C d’ambiance</a:t>
            </a:r>
            <a:endParaRPr lang="fr-FR" dirty="0"/>
          </a:p>
        </p:txBody>
      </p:sp>
      <p:cxnSp>
        <p:nvCxnSpPr>
          <p:cNvPr id="15" name="Connecteur droit avec flèche 14"/>
          <p:cNvCxnSpPr/>
          <p:nvPr/>
        </p:nvCxnSpPr>
        <p:spPr>
          <a:xfrm flipH="1" flipV="1">
            <a:off x="2669238" y="4162257"/>
            <a:ext cx="579390" cy="412482"/>
          </a:xfrm>
          <a:prstGeom prst="straightConnector1">
            <a:avLst/>
          </a:prstGeom>
          <a:ln w="381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ZoneTexte 8"/>
          <p:cNvSpPr txBox="1"/>
          <p:nvPr/>
        </p:nvSpPr>
        <p:spPr>
          <a:xfrm>
            <a:off x="3017964" y="4433222"/>
            <a:ext cx="1389444" cy="369332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>
            <a:defPPr>
              <a:defRPr lang="fr-FR"/>
            </a:defPPr>
            <a:lvl1pPr algn="ctr"/>
          </a:lstStyle>
          <a:p>
            <a:r>
              <a:rPr lang="fr-FR" dirty="0"/>
              <a:t>T°C du lait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="" xmlns:a16="http://schemas.microsoft.com/office/drawing/2014/main" id="{DB0D62FF-F14D-4D7F-932B-915F222F81B8}"/>
              </a:ext>
            </a:extLst>
          </p:cNvPr>
          <p:cNvSpPr txBox="1"/>
          <p:nvPr/>
        </p:nvSpPr>
        <p:spPr>
          <a:xfrm>
            <a:off x="7589342" y="5141967"/>
            <a:ext cx="29354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/>
              <a:t>2 </a:t>
            </a:r>
            <a:r>
              <a:rPr lang="fr-FR" b="1" dirty="0" smtClean="0"/>
              <a:t>jours traite en continu</a:t>
            </a:r>
            <a:endParaRPr lang="fr-FR" b="1" dirty="0"/>
          </a:p>
        </p:txBody>
      </p:sp>
    </p:spTree>
    <p:extLst>
      <p:ext uri="{BB962C8B-B14F-4D97-AF65-F5344CB8AC3E}">
        <p14:creationId xmlns:p14="http://schemas.microsoft.com/office/powerpoint/2010/main" val="14558601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="" xmlns:a16="http://schemas.microsoft.com/office/drawing/2014/main" id="{C39E1B16-2C4E-4C19-8112-3A3BC287A4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19240"/>
            <a:ext cx="12192000" cy="60195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634928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="" xmlns:a16="http://schemas.microsoft.com/office/drawing/2014/main" id="{BDEA58E6-486B-482D-8D58-18A9B37412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06318"/>
            <a:ext cx="12192000" cy="5845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471545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="" xmlns:a16="http://schemas.microsoft.com/office/drawing/2014/main" id="{717CDAFE-1A9E-410E-BFDF-E29FA0CED0A8}"/>
              </a:ext>
            </a:extLst>
          </p:cNvPr>
          <p:cNvSpPr txBox="1"/>
          <p:nvPr/>
        </p:nvSpPr>
        <p:spPr>
          <a:xfrm>
            <a:off x="2177249" y="56293"/>
            <a:ext cx="246577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2800" b="1" i="1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Conclusions</a:t>
            </a:r>
            <a:endParaRPr lang="fr-FR" dirty="0"/>
          </a:p>
        </p:txBody>
      </p:sp>
      <p:sp>
        <p:nvSpPr>
          <p:cNvPr id="6" name="ZoneTexte 5">
            <a:extLst>
              <a:ext uri="{FF2B5EF4-FFF2-40B4-BE49-F238E27FC236}">
                <a16:creationId xmlns="" xmlns:a16="http://schemas.microsoft.com/office/drawing/2014/main" id="{5235ECE5-6650-4523-B24A-D1FE5115A8EF}"/>
              </a:ext>
            </a:extLst>
          </p:cNvPr>
          <p:cNvSpPr txBox="1"/>
          <p:nvPr/>
        </p:nvSpPr>
        <p:spPr>
          <a:xfrm>
            <a:off x="235073" y="579513"/>
            <a:ext cx="11721854" cy="378565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fr-FR" sz="1600" b="0" i="0" dirty="0">
                <a:solidFill>
                  <a:srgbClr val="000000"/>
                </a:solidFill>
                <a:effectLst/>
                <a:latin typeface="Wingdings" panose="05000000000000000000" pitchFamily="2" charset="2"/>
              </a:rPr>
              <a:t> </a:t>
            </a:r>
            <a:r>
              <a:rPr lang="fr-FR" sz="16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Tank consommant le moins :</a:t>
            </a:r>
            <a:br>
              <a:rPr lang="fr-FR" sz="16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</a:br>
            <a:r>
              <a:rPr lang="fr-FR" sz="16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	</a:t>
            </a:r>
            <a:r>
              <a:rPr lang="fr-FR" sz="1600" b="0" i="0" dirty="0">
                <a:solidFill>
                  <a:srgbClr val="00B050"/>
                </a:solidFill>
                <a:effectLst/>
                <a:latin typeface="Wingdings" panose="05000000000000000000" pitchFamily="2" charset="2"/>
              </a:rPr>
              <a:t> </a:t>
            </a:r>
            <a:r>
              <a:rPr lang="fr-FR" sz="16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Condenseur extérieur,</a:t>
            </a:r>
            <a:br>
              <a:rPr lang="fr-FR" sz="16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</a:br>
            <a:r>
              <a:rPr lang="fr-FR" sz="16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	</a:t>
            </a:r>
            <a:r>
              <a:rPr lang="fr-FR" sz="1600" b="0" i="0" dirty="0">
                <a:solidFill>
                  <a:srgbClr val="00B050"/>
                </a:solidFill>
                <a:effectLst/>
                <a:latin typeface="Wingdings" panose="05000000000000000000" pitchFamily="2" charset="2"/>
              </a:rPr>
              <a:t> </a:t>
            </a:r>
            <a:r>
              <a:rPr lang="fr-FR" sz="16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Pré refroidisseur, gain potentiel de 40% à 50 % sur la consommation du tank !</a:t>
            </a:r>
            <a:br>
              <a:rPr lang="fr-FR" sz="16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</a:br>
            <a:r>
              <a:rPr lang="fr-FR" sz="16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	</a:t>
            </a:r>
            <a:r>
              <a:rPr lang="fr-FR" sz="1600" b="0" i="0" dirty="0">
                <a:solidFill>
                  <a:srgbClr val="00B050"/>
                </a:solidFill>
                <a:effectLst/>
                <a:latin typeface="Wingdings" panose="05000000000000000000" pitchFamily="2" charset="2"/>
              </a:rPr>
              <a:t> </a:t>
            </a:r>
            <a:r>
              <a:rPr lang="fr-FR" sz="16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Compresseur Scroll.</a:t>
            </a:r>
            <a:br>
              <a:rPr lang="fr-FR" sz="16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</a:br>
            <a:r>
              <a:rPr lang="fr-FR" sz="1600" b="0" i="0" dirty="0">
                <a:solidFill>
                  <a:srgbClr val="000000"/>
                </a:solidFill>
                <a:effectLst/>
                <a:latin typeface="Wingdings" panose="05000000000000000000" pitchFamily="2" charset="2"/>
              </a:rPr>
              <a:t> </a:t>
            </a:r>
            <a:r>
              <a:rPr lang="fr-FR" sz="16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Condenseur intérieur </a:t>
            </a:r>
            <a:r>
              <a:rPr lang="fr-FR" sz="105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et</a:t>
            </a:r>
            <a:r>
              <a:rPr lang="fr-FR" sz="16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/</a:t>
            </a:r>
            <a:r>
              <a:rPr lang="fr-FR" sz="105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ou </a:t>
            </a:r>
            <a:r>
              <a:rPr lang="fr-FR" sz="16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mauvaise circulation d’air = Augmentation de température d’air de 10 à 20°C en hiver (fonction local tank)</a:t>
            </a:r>
            <a:br>
              <a:rPr lang="fr-FR" sz="16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</a:br>
            <a:r>
              <a:rPr lang="fr-FR" sz="16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	</a:t>
            </a:r>
            <a:r>
              <a:rPr lang="fr-FR" sz="1600" b="0" i="0" dirty="0">
                <a:solidFill>
                  <a:srgbClr val="FF0000"/>
                </a:solidFill>
                <a:effectLst/>
                <a:latin typeface="Wingdings" panose="05000000000000000000" pitchFamily="2" charset="2"/>
              </a:rPr>
              <a:t> </a:t>
            </a:r>
            <a:r>
              <a:rPr lang="fr-FR" sz="16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Estimation surplus de consommation : +20%</a:t>
            </a:r>
            <a:br>
              <a:rPr lang="fr-FR" sz="16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</a:br>
            <a:r>
              <a:rPr lang="fr-FR" sz="16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	</a:t>
            </a:r>
            <a:r>
              <a:rPr lang="fr-FR" sz="1600" b="0" i="0" dirty="0">
                <a:solidFill>
                  <a:srgbClr val="FF0000"/>
                </a:solidFill>
                <a:effectLst/>
                <a:latin typeface="Wingdings" panose="05000000000000000000" pitchFamily="2" charset="2"/>
              </a:rPr>
              <a:t> </a:t>
            </a:r>
            <a:r>
              <a:rPr lang="fr-FR" sz="16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Risque de mise en sécurité des compresseurs en été (si température d’air trop </a:t>
            </a:r>
            <a:r>
              <a:rPr lang="fr-FR" sz="16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élévée</a:t>
            </a:r>
            <a:r>
              <a:rPr lang="fr-FR" sz="16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)</a:t>
            </a:r>
            <a:br>
              <a:rPr lang="fr-FR" sz="16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</a:br>
            <a:r>
              <a:rPr lang="fr-FR" sz="1600" b="0" i="0" dirty="0">
                <a:solidFill>
                  <a:srgbClr val="000000"/>
                </a:solidFill>
                <a:effectLst/>
                <a:latin typeface="Wingdings" panose="05000000000000000000" pitchFamily="2" charset="2"/>
              </a:rPr>
              <a:t> </a:t>
            </a:r>
            <a:r>
              <a:rPr lang="fr-FR" sz="16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BEC consommant le moins :</a:t>
            </a:r>
            <a:br>
              <a:rPr lang="fr-FR" sz="16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</a:br>
            <a:r>
              <a:rPr lang="fr-FR" sz="16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	</a:t>
            </a:r>
            <a:r>
              <a:rPr lang="fr-FR" sz="1600" b="0" i="0" dirty="0">
                <a:solidFill>
                  <a:srgbClr val="00B050"/>
                </a:solidFill>
                <a:effectLst/>
                <a:latin typeface="Wingdings" panose="05000000000000000000" pitchFamily="2" charset="2"/>
              </a:rPr>
              <a:t> </a:t>
            </a:r>
            <a:r>
              <a:rPr lang="fr-FR" sz="16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Récupérateur de chaleur, gain potentiel de 70% sur la consommation du BEC !</a:t>
            </a:r>
            <a:br>
              <a:rPr lang="fr-FR" sz="16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</a:br>
            <a:r>
              <a:rPr lang="fr-FR" sz="1600" b="0" i="0" dirty="0">
                <a:solidFill>
                  <a:srgbClr val="000000"/>
                </a:solidFill>
                <a:effectLst/>
                <a:latin typeface="Wingdings" panose="05000000000000000000" pitchFamily="2" charset="2"/>
              </a:rPr>
              <a:t> </a:t>
            </a:r>
            <a:r>
              <a:rPr lang="fr-FR" sz="16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Association PR et RC possible</a:t>
            </a:r>
            <a:br>
              <a:rPr lang="fr-FR" sz="16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</a:br>
            <a:r>
              <a:rPr lang="fr-FR" sz="16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	</a:t>
            </a:r>
            <a:r>
              <a:rPr lang="fr-FR" sz="1600" b="0" i="0" dirty="0">
                <a:solidFill>
                  <a:srgbClr val="00B050"/>
                </a:solidFill>
                <a:effectLst/>
                <a:latin typeface="Wingdings" panose="05000000000000000000" pitchFamily="2" charset="2"/>
              </a:rPr>
              <a:t> </a:t>
            </a:r>
            <a:r>
              <a:rPr lang="fr-FR" sz="16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Pas de surconsommation du BEC lorsque le pré refroidisseur est route !</a:t>
            </a:r>
            <a:br>
              <a:rPr lang="fr-FR" sz="16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</a:br>
            <a:r>
              <a:rPr lang="fr-FR" sz="1600" b="0" i="0" dirty="0">
                <a:solidFill>
                  <a:srgbClr val="000000"/>
                </a:solidFill>
                <a:effectLst/>
                <a:latin typeface="Wingdings" panose="05000000000000000000" pitchFamily="2" charset="2"/>
              </a:rPr>
              <a:t> </a:t>
            </a:r>
            <a:r>
              <a:rPr lang="fr-FR" sz="16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Traite robotisée :</a:t>
            </a:r>
            <a:br>
              <a:rPr lang="fr-FR" sz="16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</a:br>
            <a:r>
              <a:rPr lang="fr-FR" sz="16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	</a:t>
            </a:r>
            <a:r>
              <a:rPr lang="fr-FR" sz="1600" b="0" i="0" dirty="0">
                <a:solidFill>
                  <a:srgbClr val="FF0000"/>
                </a:solidFill>
                <a:effectLst/>
                <a:latin typeface="Wingdings" panose="05000000000000000000" pitchFamily="2" charset="2"/>
              </a:rPr>
              <a:t> </a:t>
            </a:r>
            <a:r>
              <a:rPr lang="fr-FR" sz="16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Démarrage fréquent des compresseurs en détente directe = risque d’usure plus important,</a:t>
            </a:r>
            <a:br>
              <a:rPr lang="fr-FR" sz="16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</a:br>
            <a:r>
              <a:rPr lang="fr-FR" sz="16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	</a:t>
            </a:r>
            <a:r>
              <a:rPr lang="fr-FR" sz="1600" b="0" i="0" dirty="0">
                <a:solidFill>
                  <a:srgbClr val="00B050"/>
                </a:solidFill>
                <a:effectLst/>
                <a:latin typeface="Wingdings" panose="05000000000000000000" pitchFamily="2" charset="2"/>
              </a:rPr>
              <a:t> </a:t>
            </a:r>
            <a:r>
              <a:rPr lang="fr-FR" sz="16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Débits de lait relativement faibles = meilleur échange si débit d’eau bien plus grand (x2)</a:t>
            </a:r>
            <a:r>
              <a:rPr lang="fr-FR" sz="1600" dirty="0"/>
              <a:t> </a:t>
            </a:r>
            <a:br>
              <a:rPr lang="fr-FR" sz="1600" dirty="0"/>
            </a:br>
            <a:endParaRPr lang="fr-FR" sz="1600" dirty="0"/>
          </a:p>
        </p:txBody>
      </p:sp>
      <p:sp>
        <p:nvSpPr>
          <p:cNvPr id="8" name="ZoneTexte 7">
            <a:extLst>
              <a:ext uri="{FF2B5EF4-FFF2-40B4-BE49-F238E27FC236}">
                <a16:creationId xmlns="" xmlns:a16="http://schemas.microsoft.com/office/drawing/2014/main" id="{885203FA-F12F-4DCF-9E39-7C626B4583C2}"/>
              </a:ext>
            </a:extLst>
          </p:cNvPr>
          <p:cNvSpPr txBox="1"/>
          <p:nvPr/>
        </p:nvSpPr>
        <p:spPr>
          <a:xfrm>
            <a:off x="2246051" y="4475874"/>
            <a:ext cx="6507332" cy="229293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fr-FR" sz="1800" b="0" i="0" dirty="0">
                <a:solidFill>
                  <a:srgbClr val="558ED5"/>
                </a:solidFill>
                <a:effectLst/>
                <a:latin typeface="Calibri" panose="020F0502020204030204" pitchFamily="34" charset="0"/>
              </a:rPr>
              <a:t>Effectuer des Tests sur des prototypes en laboratoire puis en fermes en associant:</a:t>
            </a:r>
            <a:br>
              <a:rPr lang="fr-FR" sz="1800" b="0" i="0" dirty="0">
                <a:solidFill>
                  <a:srgbClr val="558ED5"/>
                </a:solidFill>
                <a:effectLst/>
                <a:latin typeface="Calibri" panose="020F0502020204030204" pitchFamily="34" charset="0"/>
              </a:rPr>
            </a:br>
            <a:r>
              <a:rPr lang="fr-FR" sz="1600" b="0" i="0" dirty="0">
                <a:solidFill>
                  <a:srgbClr val="000000"/>
                </a:solidFill>
                <a:effectLst/>
                <a:latin typeface="Wingdings" panose="05000000000000000000" pitchFamily="2" charset="2"/>
              </a:rPr>
              <a:t> </a:t>
            </a:r>
            <a:r>
              <a:rPr lang="fr-FR" sz="16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Fluides frigorigènes à faible PRG</a:t>
            </a:r>
            <a:br>
              <a:rPr lang="fr-FR" sz="16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</a:br>
            <a:r>
              <a:rPr lang="fr-FR" sz="1600" b="0" i="0" dirty="0">
                <a:solidFill>
                  <a:srgbClr val="000000"/>
                </a:solidFill>
                <a:effectLst/>
                <a:latin typeface="Wingdings" panose="05000000000000000000" pitchFamily="2" charset="2"/>
              </a:rPr>
              <a:t> </a:t>
            </a:r>
            <a:r>
              <a:rPr lang="fr-FR" sz="16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Nouvelles technologies</a:t>
            </a:r>
          </a:p>
          <a:p>
            <a:pPr>
              <a:spcAft>
                <a:spcPts val="600"/>
              </a:spcAft>
            </a:pPr>
            <a:r>
              <a:rPr lang="fr-FR" sz="16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/>
            </a:r>
            <a:br>
              <a:rPr lang="fr-FR" sz="16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</a:br>
            <a:r>
              <a:rPr lang="fr-FR" sz="1800" b="0" i="0" dirty="0">
                <a:solidFill>
                  <a:srgbClr val="558ED5"/>
                </a:solidFill>
                <a:effectLst/>
                <a:latin typeface="Arial" panose="020B0604020202020204" pitchFamily="34" charset="0"/>
              </a:rPr>
              <a:t>• </a:t>
            </a:r>
            <a:r>
              <a:rPr lang="fr-FR" sz="1800" b="0" i="0" dirty="0">
                <a:solidFill>
                  <a:srgbClr val="558ED5"/>
                </a:solidFill>
                <a:effectLst/>
                <a:latin typeface="Calibri" panose="020F0502020204030204" pitchFamily="34" charset="0"/>
              </a:rPr>
              <a:t>Réaliser des conférences au fur et à mesure de l’avancement du projet pour diffuser les résultats</a:t>
            </a:r>
            <a:r>
              <a:rPr lang="fr-FR" dirty="0"/>
              <a:t> </a:t>
            </a:r>
            <a:br>
              <a:rPr lang="fr-FR" dirty="0"/>
            </a:br>
            <a:endParaRPr lang="fr-FR" dirty="0"/>
          </a:p>
        </p:txBody>
      </p:sp>
      <p:sp>
        <p:nvSpPr>
          <p:cNvPr id="9" name="ZoneTexte 8">
            <a:extLst>
              <a:ext uri="{FF2B5EF4-FFF2-40B4-BE49-F238E27FC236}">
                <a16:creationId xmlns="" xmlns:a16="http://schemas.microsoft.com/office/drawing/2014/main" id="{688AB913-CFA2-43AD-822A-32CEDD5C99FE}"/>
              </a:ext>
            </a:extLst>
          </p:cNvPr>
          <p:cNvSpPr txBox="1"/>
          <p:nvPr/>
        </p:nvSpPr>
        <p:spPr>
          <a:xfrm>
            <a:off x="162018" y="5145289"/>
            <a:ext cx="2015232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2800" b="1" i="1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Perspectives du projet</a:t>
            </a:r>
            <a:endParaRPr lang="fr-FR" dirty="0"/>
          </a:p>
        </p:txBody>
      </p:sp>
      <p:sp>
        <p:nvSpPr>
          <p:cNvPr id="11" name="ZoneTexte 10">
            <a:extLst>
              <a:ext uri="{FF2B5EF4-FFF2-40B4-BE49-F238E27FC236}">
                <a16:creationId xmlns="" xmlns:a16="http://schemas.microsoft.com/office/drawing/2014/main" id="{9E1AE555-187F-4623-A65E-B6C449ECE9AE}"/>
              </a:ext>
            </a:extLst>
          </p:cNvPr>
          <p:cNvSpPr txBox="1"/>
          <p:nvPr/>
        </p:nvSpPr>
        <p:spPr>
          <a:xfrm>
            <a:off x="9013054" y="5955321"/>
            <a:ext cx="311384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800" b="1" i="0" dirty="0">
                <a:effectLst/>
                <a:latin typeface="Calibri" panose="020F0502020204030204" pitchFamily="34" charset="0"/>
              </a:rPr>
              <a:t>www.gie-elevages-bretagne.fr</a:t>
            </a:r>
            <a:r>
              <a:rPr lang="fr-FR" dirty="0"/>
              <a:t/>
            </a:r>
            <a:br>
              <a:rPr lang="fr-FR" dirty="0"/>
            </a:b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8734163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="" xmlns:a16="http://schemas.microsoft.com/office/drawing/2014/main" id="{69353D58-83FF-4DE6-87BF-D73B756C87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9192" y="717487"/>
            <a:ext cx="11073414" cy="54230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08847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="" xmlns:a16="http://schemas.microsoft.com/office/drawing/2014/main" id="{D4602605-F36B-4CC4-806D-DB143460C0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3203" y="228153"/>
            <a:ext cx="10345594" cy="64016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3375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="" xmlns:a16="http://schemas.microsoft.com/office/drawing/2014/main" id="{B3174F71-F5DF-4AAB-9307-25CB9DD9BC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1029" y="880122"/>
            <a:ext cx="9075174" cy="45244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41139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="" xmlns:a16="http://schemas.microsoft.com/office/drawing/2014/main" id="{C398E4DC-3CB9-49B2-BC2E-3D47FF667A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70038" y="468376"/>
            <a:ext cx="9362384" cy="4740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20701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="" xmlns:a16="http://schemas.microsoft.com/office/drawing/2014/main" id="{66D0AD07-1085-4C57-9F76-53B674976B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777181" cy="6858000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="" xmlns:a16="http://schemas.microsoft.com/office/drawing/2014/main" id="{7D06AFA6-6198-4EAA-B4B5-053E5CAF8269}"/>
              </a:ext>
            </a:extLst>
          </p:cNvPr>
          <p:cNvSpPr txBox="1"/>
          <p:nvPr/>
        </p:nvSpPr>
        <p:spPr>
          <a:xfrm>
            <a:off x="7419067" y="380594"/>
            <a:ext cx="3903407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>
                <a:latin typeface="Arial" panose="020B0604020202020204" pitchFamily="34" charset="0"/>
                <a:cs typeface="Arial" panose="020B0604020202020204" pitchFamily="34" charset="0"/>
              </a:rPr>
              <a:t>Utilisation du modèle</a:t>
            </a:r>
          </a:p>
          <a:p>
            <a:endParaRPr lang="fr-F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sz="18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Etude de l’influence des différents paramètres sur la consommation</a:t>
            </a:r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b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fr-F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fr-FR" dirty="0"/>
          </a:p>
          <a:p>
            <a:endParaRPr lang="fr-FR" dirty="0"/>
          </a:p>
        </p:txBody>
      </p:sp>
      <p:sp>
        <p:nvSpPr>
          <p:cNvPr id="7" name="ZoneTexte 6">
            <a:extLst>
              <a:ext uri="{FF2B5EF4-FFF2-40B4-BE49-F238E27FC236}">
                <a16:creationId xmlns="" xmlns:a16="http://schemas.microsoft.com/office/drawing/2014/main" id="{7495150D-A517-40F8-97C9-2247A59BF8F7}"/>
              </a:ext>
            </a:extLst>
          </p:cNvPr>
          <p:cNvSpPr txBox="1"/>
          <p:nvPr/>
        </p:nvSpPr>
        <p:spPr>
          <a:xfrm>
            <a:off x="7030172" y="2327406"/>
            <a:ext cx="4876506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800" b="0" i="0" dirty="0">
                <a:solidFill>
                  <a:srgbClr val="000000"/>
                </a:solidFill>
                <a:effectLst/>
                <a:latin typeface="Cambria Math" panose="02040503050406030204" pitchFamily="18" charset="0"/>
              </a:rPr>
              <a:t>→ </a:t>
            </a:r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Mettre des chiffres sur l’importance de</a:t>
            </a:r>
            <a:b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chacun des paramètres</a:t>
            </a:r>
          </a:p>
          <a:p>
            <a:pPr algn="ctr"/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• Pré-refroidisseur</a:t>
            </a:r>
            <a:b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• Type de compresseur et puissance</a:t>
            </a:r>
            <a:b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• Emplacement du condenseur…</a:t>
            </a:r>
          </a:p>
          <a:p>
            <a:pPr algn="ctr"/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→ Aide à la conception, régulation du</a:t>
            </a:r>
            <a:b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système pour étudier le choix de certains</a:t>
            </a:r>
            <a:b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composants ou fluides </a:t>
            </a:r>
          </a:p>
        </p:txBody>
      </p:sp>
    </p:spTree>
    <p:extLst>
      <p:ext uri="{BB962C8B-B14F-4D97-AF65-F5344CB8AC3E}">
        <p14:creationId xmlns:p14="http://schemas.microsoft.com/office/powerpoint/2010/main" val="27670203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="" xmlns:a16="http://schemas.microsoft.com/office/drawing/2014/main" id="{0EF18A3E-8B6A-47D4-9E8D-4C17F61467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77853" y="288741"/>
            <a:ext cx="7036293" cy="842238"/>
          </a:xfrm>
        </p:spPr>
        <p:txBody>
          <a:bodyPr/>
          <a:lstStyle/>
          <a:p>
            <a:pPr algn="ctr"/>
            <a:r>
              <a:rPr lang="fr-FR" b="1" dirty="0"/>
              <a:t>Condenseur à l’extérieur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="" xmlns:a16="http://schemas.microsoft.com/office/drawing/2014/main" id="{0ACAEC1E-0456-4DE1-BF7D-2AE3947323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4440" y="1169073"/>
            <a:ext cx="9696111" cy="5400186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06102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="" xmlns:a16="http://schemas.microsoft.com/office/drawing/2014/main" id="{7FC4FDBA-4A6B-45C4-98C5-064062C5EB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7828" y="151942"/>
            <a:ext cx="10374173" cy="65541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55870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="" xmlns:a16="http://schemas.microsoft.com/office/drawing/2014/main" id="{637318D2-B338-4E09-B4D3-BB5A1CD929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0606" y="1085712"/>
            <a:ext cx="10785987" cy="5072500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2796836849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120</TotalTime>
  <Words>63</Words>
  <Application>Microsoft Office PowerPoint</Application>
  <PresentationFormat>Grand écran</PresentationFormat>
  <Paragraphs>17</Paragraphs>
  <Slides>14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14</vt:i4>
      </vt:variant>
    </vt:vector>
  </HeadingPairs>
  <TitlesOfParts>
    <vt:vector size="20" baseType="lpstr">
      <vt:lpstr>Arial</vt:lpstr>
      <vt:lpstr>Calibri</vt:lpstr>
      <vt:lpstr>Calibri Light</vt:lpstr>
      <vt:lpstr>Cambria Math</vt:lpstr>
      <vt:lpstr>Wingdings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Condenseur à l’extérieur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XAVIER KERGOAT</dc:creator>
  <cp:lastModifiedBy>UNiK</cp:lastModifiedBy>
  <cp:revision>13</cp:revision>
  <dcterms:created xsi:type="dcterms:W3CDTF">2022-01-16T10:10:29Z</dcterms:created>
  <dcterms:modified xsi:type="dcterms:W3CDTF">2022-01-21T14:16:33Z</dcterms:modified>
</cp:coreProperties>
</file>