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4"/>
  </p:notesMasterIdLst>
  <p:handoutMasterIdLst>
    <p:handoutMasterId r:id="rId15"/>
  </p:handoutMasterIdLst>
  <p:sldIdLst>
    <p:sldId id="332" r:id="rId5"/>
    <p:sldId id="411" r:id="rId6"/>
    <p:sldId id="418" r:id="rId7"/>
    <p:sldId id="414" r:id="rId8"/>
    <p:sldId id="419" r:id="rId9"/>
    <p:sldId id="415" r:id="rId10"/>
    <p:sldId id="420" r:id="rId11"/>
    <p:sldId id="421" r:id="rId12"/>
    <p:sldId id="422" r:id="rId13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411"/>
            <p14:sldId id="418"/>
            <p14:sldId id="414"/>
            <p14:sldId id="419"/>
            <p14:sldId id="415"/>
            <p14:sldId id="420"/>
            <p14:sldId id="421"/>
            <p14:sldId id="4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C7E"/>
    <a:srgbClr val="F1AA2B"/>
    <a:srgbClr val="7D9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60"/>
  </p:normalViewPr>
  <p:slideViewPr>
    <p:cSldViewPr showGuides="1">
      <p:cViewPr varScale="1">
        <p:scale>
          <a:sx n="147" d="100"/>
          <a:sy n="147" d="100"/>
        </p:scale>
        <p:origin x="1020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42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pPr/>
              <a:t>23/03/2021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23/03/2021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– C1-2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Direction générale de l’enseignement scolaire – Bureau de la formation des personnels enseignants et d’éducation (C1-2) – Bureau de l’innovation pédagogique (C1-1)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Conseil et commercialisation </a:t>
            </a: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solutions techniques (BTS CCST) </a:t>
            </a:r>
          </a:p>
          <a:p>
            <a:pPr algn="ctr"/>
            <a:endParaRPr lang="fr-FR" sz="2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Lundi 22 &amp; Mardi 23 mars 2021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11560" y="1748358"/>
            <a:ext cx="7704856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 dossier U62 sera principalement numérique, avec si possible une organisation sous forme de carte mentale (style </a:t>
            </a:r>
            <a:r>
              <a:rPr kumimoji="0" lang="fr-F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Mindview</a:t>
            </a: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fr-FR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fr-FR" sz="16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Dossier « papier » de 20 pages maximum (hors annexes).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Les contenus seront adaptés à un environnement TC (domaine technique, distributeur, fabricant mono produit …).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fr-FR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Conseiller les étudiant(e)s à mettre à contribution les maîtres de stage (conseils, relecture …).</a:t>
            </a:r>
            <a:endParaRPr kumimoji="0" lang="fr-FR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339752" y="771550"/>
            <a:ext cx="4572000" cy="707886"/>
          </a:xfrm>
          <a:prstGeom prst="rect">
            <a:avLst/>
          </a:prstGeom>
          <a:solidFill>
            <a:srgbClr val="8DB3E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PREPARATION DE LA CONSTITUTION DU DOSSIER U62</a:t>
            </a: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7" name="Organigramme : Multidocument 6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99592" y="1936308"/>
            <a:ext cx="417646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Proposition</a:t>
            </a:r>
            <a:r>
              <a:rPr kumimoji="0" lang="fr-FR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de </a:t>
            </a: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dossier </a:t>
            </a:r>
            <a:r>
              <a:rPr kumimoji="0" 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composé de quatre parties</a:t>
            </a: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aménagé en entonnoir</a:t>
            </a:r>
            <a:r>
              <a:rPr kumimoji="0" lang="fr-FR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:</a:t>
            </a:r>
            <a:endParaRPr lang="fr-FR" sz="11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fr-FR" sz="1100" dirty="0"/>
              <a:t>  </a:t>
            </a:r>
          </a:p>
          <a:p>
            <a:pPr algn="ctr"/>
            <a:r>
              <a:rPr lang="fr-FR" sz="1100" b="1" u="sng" dirty="0"/>
              <a:t>1) L’offre globale de l’entreprise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u="sng" dirty="0"/>
              <a:t>2) L’environnement normatif et commercial de l’offre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u="sng" dirty="0"/>
              <a:t>3) Focus sur une solution technique 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u="sng" dirty="0"/>
              <a:t>4) Animation-Formation technique </a:t>
            </a:r>
            <a:r>
              <a:rPr lang="fr-FR" sz="1100" dirty="0"/>
              <a:t> </a:t>
            </a:r>
            <a:endParaRPr kumimoji="0" lang="fr-F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339752" y="627534"/>
            <a:ext cx="4572000" cy="584775"/>
          </a:xfrm>
          <a:prstGeom prst="rect">
            <a:avLst/>
          </a:prstGeom>
          <a:solidFill>
            <a:srgbClr val="8DB3E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PROPOSITION</a:t>
            </a: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D’ORGANISATION et CONSTITUTION  DU DOSSIER U62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11" name="Organigramme : Multidocument 10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2067694"/>
            <a:ext cx="2588480" cy="1921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572000" y="627534"/>
          <a:ext cx="2677795" cy="961898"/>
        </p:xfrm>
        <a:graphic>
          <a:graphicData uri="http://schemas.openxmlformats.org/drawingml/2006/table">
            <a:tbl>
              <a:tblPr/>
              <a:tblGrid>
                <a:gridCol w="1687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Éléments</a:t>
                      </a:r>
                      <a:r>
                        <a:rPr lang="fr-FR" sz="1000" b="1" baseline="0" dirty="0">
                          <a:latin typeface="Calibri"/>
                          <a:ea typeface="Calibri"/>
                          <a:cs typeface="Times New Roman"/>
                        </a:rPr>
                        <a:t> possibles </a:t>
                      </a: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du dossier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Repère temporel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Présentation de la (ou les) gamme(s)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Courant de la première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Glossaire technique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Questions réponses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699542"/>
            <a:ext cx="1800200" cy="76944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100" b="1" u="sng" dirty="0"/>
              <a:t>PREMIERE PARTIE :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dirty="0"/>
              <a:t>L’offre globale de l’entreprise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504" y="2283718"/>
            <a:ext cx="1656184" cy="938719"/>
          </a:xfrm>
          <a:prstGeom prst="rect">
            <a:avLst/>
          </a:prstGeom>
          <a:solidFill>
            <a:srgbClr val="AFDC7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100" b="1" u="sng" dirty="0"/>
              <a:t>DEUXIEME PARTIE :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dirty="0"/>
              <a:t>L’environnement normatif et commercial de l’offre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736840"/>
              </p:ext>
            </p:extLst>
          </p:nvPr>
        </p:nvGraphicFramePr>
        <p:xfrm>
          <a:off x="5796136" y="3003798"/>
          <a:ext cx="2896235" cy="1410081"/>
        </p:xfrm>
        <a:graphic>
          <a:graphicData uri="http://schemas.openxmlformats.org/drawingml/2006/table">
            <a:tbl>
              <a:tblPr/>
              <a:tblGrid>
                <a:gridCol w="1707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Éléments possibles du dossier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Repère temporel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Carnet de bord de suivi d’une </a:t>
                      </a:r>
                      <a:r>
                        <a:rPr lang="fr-FR" sz="1000" dirty="0" err="1">
                          <a:latin typeface="Calibri"/>
                          <a:ea typeface="Calibri"/>
                          <a:cs typeface="Times New Roman"/>
                        </a:rPr>
                        <a:t>Newletter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Tout au long de la 2</a:t>
                      </a:r>
                      <a:r>
                        <a:rPr lang="fr-FR" sz="1000" baseline="3000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Bilan des autres solutions existantes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1ère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Présentation d’innovations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Bilan sur les normes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1ère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Préconisation « sécurité »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1ère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4097" name="Groupe 224"/>
          <p:cNvGrpSpPr>
            <a:grpSpLocks/>
          </p:cNvGrpSpPr>
          <p:nvPr/>
        </p:nvGrpSpPr>
        <p:grpSpPr bwMode="auto">
          <a:xfrm>
            <a:off x="1979712" y="2211710"/>
            <a:ext cx="3565842" cy="2305484"/>
            <a:chOff x="620" y="5267"/>
            <a:chExt cx="5616" cy="3630"/>
          </a:xfrm>
        </p:grpSpPr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H="1" flipV="1">
              <a:off x="1754" y="6522"/>
              <a:ext cx="680" cy="2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" name="AutoShape 25"/>
            <p:cNvCxnSpPr>
              <a:cxnSpLocks noChangeShapeType="1"/>
            </p:cNvCxnSpPr>
            <p:nvPr/>
          </p:nvCxnSpPr>
          <p:spPr bwMode="auto">
            <a:xfrm>
              <a:off x="3686" y="6863"/>
              <a:ext cx="1276" cy="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6" name="AutoShape 26"/>
            <p:cNvCxnSpPr>
              <a:cxnSpLocks noChangeShapeType="1"/>
            </p:cNvCxnSpPr>
            <p:nvPr/>
          </p:nvCxnSpPr>
          <p:spPr bwMode="auto">
            <a:xfrm flipH="1">
              <a:off x="1754" y="6854"/>
              <a:ext cx="567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7" name="AutoShape 27"/>
            <p:cNvCxnSpPr>
              <a:cxnSpLocks noChangeShapeType="1"/>
            </p:cNvCxnSpPr>
            <p:nvPr/>
          </p:nvCxnSpPr>
          <p:spPr bwMode="auto">
            <a:xfrm flipV="1">
              <a:off x="3741" y="5834"/>
              <a:ext cx="1075" cy="8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8" name="AutoShape 28"/>
            <p:cNvCxnSpPr>
              <a:cxnSpLocks noChangeShapeType="1"/>
            </p:cNvCxnSpPr>
            <p:nvPr/>
          </p:nvCxnSpPr>
          <p:spPr bwMode="auto">
            <a:xfrm>
              <a:off x="3282" y="6917"/>
              <a:ext cx="604" cy="8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9" name="AutoShape 29"/>
            <p:cNvCxnSpPr>
              <a:cxnSpLocks noChangeShapeType="1"/>
              <a:endCxn id="232" idx="2"/>
            </p:cNvCxnSpPr>
            <p:nvPr/>
          </p:nvCxnSpPr>
          <p:spPr bwMode="auto">
            <a:xfrm flipV="1">
              <a:off x="2941" y="5925"/>
              <a:ext cx="306" cy="7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0" name="AutoShape 30"/>
            <p:cNvCxnSpPr>
              <a:cxnSpLocks noChangeShapeType="1"/>
            </p:cNvCxnSpPr>
            <p:nvPr/>
          </p:nvCxnSpPr>
          <p:spPr bwMode="auto">
            <a:xfrm flipV="1">
              <a:off x="1641" y="6917"/>
              <a:ext cx="847" cy="12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1" name="AutoShape 31"/>
            <p:cNvCxnSpPr>
              <a:cxnSpLocks noChangeShapeType="1"/>
            </p:cNvCxnSpPr>
            <p:nvPr/>
          </p:nvCxnSpPr>
          <p:spPr bwMode="auto">
            <a:xfrm>
              <a:off x="1754" y="5834"/>
              <a:ext cx="613" cy="7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2" name="Text Box 32"/>
            <p:cNvSpPr txBox="1">
              <a:spLocks noChangeArrowheads="1"/>
            </p:cNvSpPr>
            <p:nvPr/>
          </p:nvSpPr>
          <p:spPr bwMode="auto">
            <a:xfrm>
              <a:off x="2321" y="5267"/>
              <a:ext cx="1851" cy="6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La réglementation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Les normes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Text Box 33"/>
            <p:cNvSpPr txBox="1">
              <a:spLocks noChangeArrowheads="1"/>
            </p:cNvSpPr>
            <p:nvPr/>
          </p:nvSpPr>
          <p:spPr bwMode="auto">
            <a:xfrm>
              <a:off x="2321" y="7534"/>
              <a:ext cx="3915" cy="1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8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Les produits similaires et/ou concurrents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Les produits associés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8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 Les innovations dans le domaine</a:t>
              </a:r>
            </a:p>
          </p:txBody>
        </p:sp>
        <p:sp>
          <p:nvSpPr>
            <p:cNvPr id="234" name="Text Box 34"/>
            <p:cNvSpPr txBox="1">
              <a:spLocks noChangeArrowheads="1"/>
            </p:cNvSpPr>
            <p:nvPr/>
          </p:nvSpPr>
          <p:spPr bwMode="auto">
            <a:xfrm>
              <a:off x="620" y="6174"/>
              <a:ext cx="1265" cy="4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La sécurité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Text Box 35"/>
            <p:cNvSpPr txBox="1">
              <a:spLocks noChangeArrowheads="1"/>
            </p:cNvSpPr>
            <p:nvPr/>
          </p:nvSpPr>
          <p:spPr bwMode="auto">
            <a:xfrm>
              <a:off x="620" y="8215"/>
              <a:ext cx="1502" cy="68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Les segments de clientèles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Text Box 36"/>
            <p:cNvSpPr txBox="1">
              <a:spLocks noChangeArrowheads="1"/>
            </p:cNvSpPr>
            <p:nvPr/>
          </p:nvSpPr>
          <p:spPr bwMode="auto">
            <a:xfrm>
              <a:off x="2229" y="6401"/>
              <a:ext cx="1657" cy="794"/>
            </a:xfrm>
            <a:prstGeom prst="rect">
              <a:avLst/>
            </a:prstGeom>
            <a:gradFill rotWithShape="0">
              <a:gsLst>
                <a:gs pos="0">
                  <a:srgbClr val="0070C0"/>
                </a:gs>
                <a:gs pos="100000">
                  <a:srgbClr val="00437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Le produit</a:t>
              </a:r>
              <a:endPara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Text Box 37"/>
            <p:cNvSpPr txBox="1">
              <a:spLocks noChangeArrowheads="1"/>
            </p:cNvSpPr>
            <p:nvPr/>
          </p:nvSpPr>
          <p:spPr bwMode="auto">
            <a:xfrm>
              <a:off x="4703" y="5267"/>
              <a:ext cx="1450" cy="6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Efficacité énergétique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Text Box 38"/>
            <p:cNvSpPr txBox="1">
              <a:spLocks noChangeArrowheads="1"/>
            </p:cNvSpPr>
            <p:nvPr/>
          </p:nvSpPr>
          <p:spPr bwMode="auto">
            <a:xfrm>
              <a:off x="4510" y="6401"/>
              <a:ext cx="1667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Respect de l’environnement énergétique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Text Box 39"/>
            <p:cNvSpPr txBox="1">
              <a:spLocks noChangeArrowheads="1"/>
            </p:cNvSpPr>
            <p:nvPr/>
          </p:nvSpPr>
          <p:spPr bwMode="auto">
            <a:xfrm>
              <a:off x="620" y="7081"/>
              <a:ext cx="1253" cy="4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Ergonomie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Text Box 40"/>
            <p:cNvSpPr txBox="1">
              <a:spLocks noChangeArrowheads="1"/>
            </p:cNvSpPr>
            <p:nvPr/>
          </p:nvSpPr>
          <p:spPr bwMode="auto">
            <a:xfrm>
              <a:off x="620" y="5267"/>
              <a:ext cx="1265" cy="6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Brevets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Labels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34" name="Organigramme : Multidocument 33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19872" y="411510"/>
            <a:ext cx="3744416" cy="600164"/>
          </a:xfrm>
          <a:prstGeom prst="rect">
            <a:avLst/>
          </a:prstGeom>
          <a:solidFill>
            <a:srgbClr val="F1AA2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100" b="1" u="sng" dirty="0"/>
              <a:t>TROISIEME PARTIE :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dirty="0"/>
              <a:t>Focus sur une solution technique</a:t>
            </a:r>
          </a:p>
        </p:txBody>
      </p:sp>
      <p:grpSp>
        <p:nvGrpSpPr>
          <p:cNvPr id="9" name="Groupe 3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34" name="Organigramme : Multidocument 33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740781"/>
              </p:ext>
            </p:extLst>
          </p:nvPr>
        </p:nvGraphicFramePr>
        <p:xfrm>
          <a:off x="6156176" y="1563638"/>
          <a:ext cx="2823081" cy="1995932"/>
        </p:xfrm>
        <a:graphic>
          <a:graphicData uri="http://schemas.openxmlformats.org/drawingml/2006/table">
            <a:tbl>
              <a:tblPr/>
              <a:tblGrid>
                <a:gridCol w="1690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Éléments possibles du dossier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Repère temporel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Dossier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latin typeface="Calibri"/>
                          <a:cs typeface="Times New Roman"/>
                        </a:rPr>
                        <a:t>Utilisation/Compréhension du système</a:t>
                      </a:r>
                      <a:endParaRPr lang="fr-FR" sz="10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Tout au long de la 2</a:t>
                      </a:r>
                      <a:r>
                        <a:rPr lang="fr-FR" sz="1000" baseline="3000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Dossier « Production »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Début 2</a:t>
                      </a:r>
                      <a:r>
                        <a:rPr lang="fr-FR" sz="1000" baseline="3000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Dossier « installation + Entretien »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Début 2</a:t>
                      </a:r>
                      <a:r>
                        <a:rPr lang="fr-FR" sz="1000" baseline="3000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Vidéo explicative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000" baseline="3000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Notice de calcul ou Tableur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000" baseline="30000" dirty="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Exemple de situation avec solution proposée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A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1522" name="Groupe 206"/>
          <p:cNvGrpSpPr>
            <a:grpSpLocks/>
          </p:cNvGrpSpPr>
          <p:nvPr/>
        </p:nvGrpSpPr>
        <p:grpSpPr bwMode="auto">
          <a:xfrm>
            <a:off x="755576" y="1275606"/>
            <a:ext cx="5112547" cy="3384068"/>
            <a:chOff x="-471" y="8558"/>
            <a:chExt cx="8050" cy="5328"/>
          </a:xfrm>
        </p:grpSpPr>
        <p:cxnSp>
          <p:nvCxnSpPr>
            <p:cNvPr id="10" name="AutoShape 8"/>
            <p:cNvCxnSpPr>
              <a:cxnSpLocks noChangeShapeType="1"/>
            </p:cNvCxnSpPr>
            <p:nvPr/>
          </p:nvCxnSpPr>
          <p:spPr bwMode="auto">
            <a:xfrm>
              <a:off x="5992" y="11505"/>
              <a:ext cx="625" cy="1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9"/>
            <p:cNvCxnSpPr>
              <a:cxnSpLocks noChangeShapeType="1"/>
            </p:cNvCxnSpPr>
            <p:nvPr/>
          </p:nvCxnSpPr>
          <p:spPr bwMode="auto">
            <a:xfrm flipV="1">
              <a:off x="5017" y="9914"/>
              <a:ext cx="368" cy="11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 flipH="1">
              <a:off x="1456" y="11236"/>
              <a:ext cx="2681" cy="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 flipH="1">
              <a:off x="2477" y="10997"/>
              <a:ext cx="2485" cy="14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" name="AutoShape 12"/>
            <p:cNvCxnSpPr>
              <a:cxnSpLocks noChangeShapeType="1"/>
            </p:cNvCxnSpPr>
            <p:nvPr/>
          </p:nvCxnSpPr>
          <p:spPr bwMode="auto">
            <a:xfrm flipH="1" flipV="1">
              <a:off x="3157" y="10031"/>
              <a:ext cx="1305" cy="10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" name="AutoShape 13"/>
            <p:cNvCxnSpPr>
              <a:cxnSpLocks noChangeShapeType="1"/>
              <a:endCxn id="19" idx="0"/>
            </p:cNvCxnSpPr>
            <p:nvPr/>
          </p:nvCxnSpPr>
          <p:spPr bwMode="auto">
            <a:xfrm flipH="1">
              <a:off x="4480" y="11505"/>
              <a:ext cx="378" cy="1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-131" y="11959"/>
              <a:ext cx="2948" cy="19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Installation</a:t>
              </a: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8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Outillage de mise en place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Les branchements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Les essais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La formation client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-471" y="10938"/>
              <a:ext cx="2292" cy="6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Les </a:t>
              </a:r>
              <a:r>
                <a:rPr kumimoji="0" lang="fr-FR" sz="1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critères de choix</a:t>
              </a: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de dimensionnement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198" y="8558"/>
              <a:ext cx="2381" cy="15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Production :</a:t>
              </a:r>
            </a:p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fr-FR" sz="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8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Mode de fabrication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Les matériaux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Assemblage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3724" y="12752"/>
              <a:ext cx="1512" cy="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Entretien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Maintenance</a:t>
              </a:r>
              <a:endParaRPr kumimoji="0" 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323" y="9059"/>
              <a:ext cx="1906" cy="16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Fonction –usage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Caractéristiques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Approche du comportement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Les options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4064" y="10598"/>
              <a:ext cx="2958" cy="1247"/>
            </a:xfrm>
            <a:prstGeom prst="rect">
              <a:avLst/>
            </a:prstGeom>
            <a:gradFill rotWithShape="0">
              <a:gsLst>
                <a:gs pos="0">
                  <a:srgbClr val="0070C0"/>
                </a:gs>
                <a:gs pos="100000">
                  <a:srgbClr val="00437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Le produit</a:t>
              </a:r>
              <a:endParaRPr kumimoji="0" lang="fr-FR" sz="10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Exemple pour un produit mécatronique (*)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6218" y="12639"/>
              <a:ext cx="1289" cy="9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Fin de vie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Dépollution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Recyclage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229" y="9059"/>
              <a:ext cx="2282" cy="1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fr-FR" sz="1000" dirty="0">
                  <a:latin typeface="Calibri" pitchFamily="34" charset="0"/>
                  <a:cs typeface="Arial" pitchFamily="34" charset="0"/>
                </a:rPr>
                <a:t>  Analyse fonctionnelle et structurelle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Chaîne d’information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Chaîne de puissance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323" y="8671"/>
              <a:ext cx="4188" cy="3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Utilisation / Compréhension du système</a:t>
              </a:r>
              <a:endPara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3511" y="10484"/>
              <a:ext cx="2123" cy="1889"/>
            </a:xfrm>
            <a:custGeom>
              <a:avLst/>
              <a:gdLst>
                <a:gd name="T0" fmla="*/ 2089 w 2372"/>
                <a:gd name="T1" fmla="*/ 97 h 1312"/>
                <a:gd name="T2" fmla="*/ 715 w 2372"/>
                <a:gd name="T3" fmla="*/ 133 h 1312"/>
                <a:gd name="T4" fmla="*/ 99 w 2372"/>
                <a:gd name="T5" fmla="*/ 888 h 1312"/>
                <a:gd name="T6" fmla="*/ 379 w 2372"/>
                <a:gd name="T7" fmla="*/ 1786 h 1312"/>
                <a:gd name="T8" fmla="*/ 2372 w 2372"/>
                <a:gd name="T9" fmla="*/ 1523 h 1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8596 w 9789"/>
                <a:gd name="connsiteY0" fmla="*/ 172 h 9218"/>
                <a:gd name="connsiteX1" fmla="*/ 906 w 9789"/>
                <a:gd name="connsiteY1" fmla="*/ 362 h 9218"/>
                <a:gd name="connsiteX2" fmla="*/ 206 w 9789"/>
                <a:gd name="connsiteY2" fmla="*/ 4356 h 9218"/>
                <a:gd name="connsiteX3" fmla="*/ 1387 w 9789"/>
                <a:gd name="connsiteY3" fmla="*/ 9105 h 9218"/>
                <a:gd name="connsiteX4" fmla="*/ 9789 w 9789"/>
                <a:gd name="connsiteY4" fmla="*/ 7717 h 9218"/>
                <a:gd name="connsiteX0" fmla="*/ 8465 w 9684"/>
                <a:gd name="connsiteY0" fmla="*/ 181 h 9994"/>
                <a:gd name="connsiteX1" fmla="*/ 610 w 9684"/>
                <a:gd name="connsiteY1" fmla="*/ 387 h 9994"/>
                <a:gd name="connsiteX2" fmla="*/ 583 w 9684"/>
                <a:gd name="connsiteY2" fmla="*/ 4670 h 9994"/>
                <a:gd name="connsiteX3" fmla="*/ 1101 w 9684"/>
                <a:gd name="connsiteY3" fmla="*/ 9871 h 9994"/>
                <a:gd name="connsiteX4" fmla="*/ 9684 w 9684"/>
                <a:gd name="connsiteY4" fmla="*/ 8366 h 9994"/>
                <a:gd name="connsiteX0" fmla="*/ 8606 w 9865"/>
                <a:gd name="connsiteY0" fmla="*/ 322 h 10141"/>
                <a:gd name="connsiteX1" fmla="*/ 2540 w 9865"/>
                <a:gd name="connsiteY1" fmla="*/ 326 h 10141"/>
                <a:gd name="connsiteX2" fmla="*/ 467 w 9865"/>
                <a:gd name="connsiteY2" fmla="*/ 4814 h 10141"/>
                <a:gd name="connsiteX3" fmla="*/ 1002 w 9865"/>
                <a:gd name="connsiteY3" fmla="*/ 10018 h 10141"/>
                <a:gd name="connsiteX4" fmla="*/ 9865 w 9865"/>
                <a:gd name="connsiteY4" fmla="*/ 8512 h 10141"/>
                <a:gd name="connsiteX0" fmla="*/ 8293 w 9569"/>
                <a:gd name="connsiteY0" fmla="*/ 318 h 9403"/>
                <a:gd name="connsiteX1" fmla="*/ 2144 w 9569"/>
                <a:gd name="connsiteY1" fmla="*/ 321 h 9403"/>
                <a:gd name="connsiteX2" fmla="*/ 42 w 9569"/>
                <a:gd name="connsiteY2" fmla="*/ 4747 h 9403"/>
                <a:gd name="connsiteX3" fmla="*/ 1576 w 9569"/>
                <a:gd name="connsiteY3" fmla="*/ 9232 h 9403"/>
                <a:gd name="connsiteX4" fmla="*/ 9569 w 9569"/>
                <a:gd name="connsiteY4" fmla="*/ 8394 h 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69" h="9403">
                  <a:moveTo>
                    <a:pt x="8293" y="318"/>
                  </a:moveTo>
                  <a:cubicBezTo>
                    <a:pt x="7260" y="349"/>
                    <a:pt x="3519" y="-416"/>
                    <a:pt x="2144" y="321"/>
                  </a:cubicBezTo>
                  <a:cubicBezTo>
                    <a:pt x="768" y="1060"/>
                    <a:pt x="137" y="3262"/>
                    <a:pt x="42" y="4747"/>
                  </a:cubicBezTo>
                  <a:cubicBezTo>
                    <a:pt x="-53" y="6232"/>
                    <a:pt x="-133" y="8636"/>
                    <a:pt x="1576" y="9232"/>
                  </a:cubicBezTo>
                  <a:cubicBezTo>
                    <a:pt x="3284" y="9827"/>
                    <a:pt x="7698" y="8703"/>
                    <a:pt x="9569" y="8394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1539" name="Zone de texte 2"/>
          <p:cNvSpPr txBox="1">
            <a:spLocks noChangeArrowheads="1"/>
          </p:cNvSpPr>
          <p:nvPr/>
        </p:nvSpPr>
        <p:spPr bwMode="auto">
          <a:xfrm>
            <a:off x="6444208" y="3640966"/>
            <a:ext cx="2448272" cy="596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(*) Pour un autre secteur d’activité (par exemple, les matériaux du bâtiment, il faudra adapter le contenu)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41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267494"/>
            <a:ext cx="94510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675946"/>
              </p:ext>
            </p:extLst>
          </p:nvPr>
        </p:nvGraphicFramePr>
        <p:xfrm>
          <a:off x="4499992" y="1286233"/>
          <a:ext cx="3615169" cy="2072233"/>
        </p:xfrm>
        <a:graphic>
          <a:graphicData uri="http://schemas.openxmlformats.org/drawingml/2006/table">
            <a:tbl>
              <a:tblPr/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Éléments possibles du dossier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Repère temporel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Ressources méthodologiques (scénario)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000" dirty="0">
                        <a:latin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b="1" dirty="0">
                          <a:latin typeface="Calibri"/>
                          <a:cs typeface="Times New Roman"/>
                        </a:rPr>
                        <a:t>2</a:t>
                      </a:r>
                      <a:r>
                        <a:rPr lang="fr-FR" sz="1000" b="1" baseline="30000" dirty="0">
                          <a:latin typeface="Calibri"/>
                          <a:cs typeface="Times New Roman"/>
                        </a:rPr>
                        <a:t>ème</a:t>
                      </a:r>
                      <a:r>
                        <a:rPr lang="fr-FR" sz="1000" b="1" dirty="0">
                          <a:latin typeface="Calibri"/>
                          <a:cs typeface="Times New Roman"/>
                        </a:rPr>
                        <a:t> année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Eléments pour la formation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(diaporama, vidéo …)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80415"/>
                  </a:ext>
                </a:extLst>
              </a:tr>
              <a:tr h="308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Démonstrateur physique, Système didactisé (avec prise de mesures)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622276"/>
                  </a:ext>
                </a:extLst>
              </a:tr>
              <a:tr h="1913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Maquette virtuelle, simulateur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972636"/>
                  </a:ext>
                </a:extLst>
              </a:tr>
              <a:tr h="2139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Fiche technique pédagogique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000" baseline="30000" dirty="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Test de connaissance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000" baseline="30000" dirty="0">
                          <a:latin typeface="Calibri"/>
                          <a:ea typeface="Calibri"/>
                          <a:cs typeface="Times New Roman"/>
                        </a:rPr>
                        <a:t>ème</a:t>
                      </a: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 année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Groupe 3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7" name="Organigramme : Multidocument 6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79785" y="442634"/>
            <a:ext cx="2808312" cy="6001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100" b="1" u="sng" dirty="0"/>
              <a:t>QUATRIEME  PARTIE :</a:t>
            </a:r>
          </a:p>
          <a:p>
            <a:pPr algn="ctr"/>
            <a:endParaRPr lang="fr-FR" sz="1100" b="1" u="sng" dirty="0"/>
          </a:p>
          <a:p>
            <a:pPr algn="ctr"/>
            <a:r>
              <a:rPr lang="fr-FR" sz="1100" b="1" dirty="0"/>
              <a:t>Animation-Formation technique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3511135"/>
            <a:ext cx="1388644" cy="122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1995686"/>
            <a:ext cx="2756357" cy="11521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e 243"/>
          <p:cNvGrpSpPr>
            <a:grpSpLocks/>
          </p:cNvGrpSpPr>
          <p:nvPr/>
        </p:nvGrpSpPr>
        <p:grpSpPr bwMode="auto">
          <a:xfrm>
            <a:off x="6246310" y="3579828"/>
            <a:ext cx="925229" cy="570600"/>
            <a:chOff x="-58731" y="-30595"/>
            <a:chExt cx="9255" cy="5706"/>
          </a:xfrm>
        </p:grpSpPr>
        <p:sp>
          <p:nvSpPr>
            <p:cNvPr id="82" name="Connecteur droit avec flèche 13"/>
            <p:cNvSpPr>
              <a:spLocks/>
            </p:cNvSpPr>
            <p:nvPr/>
          </p:nvSpPr>
          <p:spPr bwMode="auto">
            <a:xfrm flipV="1">
              <a:off x="-55462" y="-30595"/>
              <a:ext cx="721" cy="28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Text Box 53"/>
            <p:cNvSpPr txBox="1">
              <a:spLocks noChangeArrowheads="1"/>
            </p:cNvSpPr>
            <p:nvPr/>
          </p:nvSpPr>
          <p:spPr bwMode="auto">
            <a:xfrm>
              <a:off x="-58731" y="-28489"/>
              <a:ext cx="9255" cy="36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Oraux U61 + </a:t>
              </a:r>
              <a:r>
                <a:rPr lang="fr-FR" sz="900" b="1" dirty="0">
                  <a:latin typeface="Arial" pitchFamily="34" charset="0"/>
                  <a:cs typeface="Times New Roman" pitchFamily="18" charset="0"/>
                </a:rPr>
                <a:t>CCF2 (E4)</a:t>
              </a:r>
              <a:endParaRPr kumimoji="0" lang="fr-F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 – Bureau de l’innovation pédagogique (C1-1)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23728" y="1275606"/>
          <a:ext cx="6131412" cy="516001"/>
        </p:xfrm>
        <a:graphic>
          <a:graphicData uri="http://schemas.openxmlformats.org/drawingml/2006/table">
            <a:tbl>
              <a:tblPr/>
              <a:tblGrid>
                <a:gridCol w="1108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0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7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42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18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7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46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628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617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1 CCST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 dirty="0">
                          <a:solidFill>
                            <a:srgbClr val="E5B8B7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76" marR="44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763688" y="3075806"/>
          <a:ext cx="6126140" cy="504056"/>
        </p:xfrm>
        <a:graphic>
          <a:graphicData uri="http://schemas.openxmlformats.org/drawingml/2006/table">
            <a:tbl>
              <a:tblPr/>
              <a:tblGrid>
                <a:gridCol w="1196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1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71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8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10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18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68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36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343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218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4698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8810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fr-FR" sz="1100" b="1" dirty="0">
                          <a:latin typeface="Calibri"/>
                          <a:cs typeface="Times New Roman"/>
                        </a:rPr>
                        <a:t>2 CCST</a:t>
                      </a:r>
                      <a:r>
                        <a:rPr lang="fr-FR" sz="700" dirty="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fr-FR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b="1" dirty="0">
                          <a:solidFill>
                            <a:srgbClr val="E5B8B7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9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Ecrits du BTS</a:t>
                      </a:r>
                      <a:endParaRPr lang="fr-FR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36" marR="482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oupe 10">
            <a:extLst>
              <a:ext uri="{FF2B5EF4-FFF2-40B4-BE49-F238E27FC236}">
                <a16:creationId xmlns:a16="http://schemas.microsoft.com/office/drawing/2014/main" id="{2F15868F-50E8-489B-A83B-B5E66DDF8036}"/>
              </a:ext>
            </a:extLst>
          </p:cNvPr>
          <p:cNvGrpSpPr/>
          <p:nvPr/>
        </p:nvGrpSpPr>
        <p:grpSpPr>
          <a:xfrm>
            <a:off x="3870156" y="2023839"/>
            <a:ext cx="1818618" cy="292257"/>
            <a:chOff x="3870156" y="2023839"/>
            <a:chExt cx="1818618" cy="292257"/>
          </a:xfrm>
        </p:grpSpPr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8F179AEE-7371-4991-BA6F-1E4D82BFBE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3920" y="2023839"/>
              <a:ext cx="324854" cy="1403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8" name="Text Box 50"/>
            <p:cNvSpPr txBox="1">
              <a:spLocks noChangeArrowheads="1"/>
            </p:cNvSpPr>
            <p:nvPr/>
          </p:nvSpPr>
          <p:spPr bwMode="auto">
            <a:xfrm>
              <a:off x="3870156" y="2100073"/>
              <a:ext cx="1512168" cy="216023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Réalisation du Glossaire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99" name="Groupe 243"/>
          <p:cNvGrpSpPr>
            <a:grpSpLocks/>
          </p:cNvGrpSpPr>
          <p:nvPr/>
        </p:nvGrpSpPr>
        <p:grpSpPr bwMode="auto">
          <a:xfrm>
            <a:off x="5477098" y="516221"/>
            <a:ext cx="1224141" cy="480000"/>
            <a:chOff x="-61945" y="-40676"/>
            <a:chExt cx="12245" cy="4800"/>
          </a:xfrm>
        </p:grpSpPr>
        <p:sp>
          <p:nvSpPr>
            <p:cNvPr id="2101" name="Text Box 53"/>
            <p:cNvSpPr txBox="1">
              <a:spLocks noChangeArrowheads="1"/>
            </p:cNvSpPr>
            <p:nvPr/>
          </p:nvSpPr>
          <p:spPr bwMode="auto">
            <a:xfrm>
              <a:off x="-61945" y="-40676"/>
              <a:ext cx="12245" cy="3600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Réalisation des questions réponses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onnecteur droit avec flèche 13"/>
            <p:cNvSpPr>
              <a:spLocks/>
            </p:cNvSpPr>
            <p:nvPr/>
          </p:nvSpPr>
          <p:spPr bwMode="auto">
            <a:xfrm>
              <a:off x="-54695" y="-37031"/>
              <a:ext cx="2059" cy="11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/>
            </a:p>
          </p:txBody>
        </p:sp>
      </p:grpSp>
      <p:grpSp>
        <p:nvGrpSpPr>
          <p:cNvPr id="2056" name="Groupe 26"/>
          <p:cNvGrpSpPr>
            <a:grpSpLocks/>
          </p:cNvGrpSpPr>
          <p:nvPr/>
        </p:nvGrpSpPr>
        <p:grpSpPr bwMode="auto">
          <a:xfrm>
            <a:off x="2411718" y="3579862"/>
            <a:ext cx="986811" cy="720160"/>
            <a:chOff x="-1441" y="3906"/>
            <a:chExt cx="9871" cy="7206"/>
          </a:xfrm>
        </p:grpSpPr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-1441" y="7509"/>
              <a:ext cx="9871" cy="3603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/>
                <a:t>Réalisation de tests</a:t>
              </a:r>
            </a:p>
          </p:txBody>
        </p:sp>
        <p:sp>
          <p:nvSpPr>
            <p:cNvPr id="16" name="Connecteur droit avec flèche 16"/>
            <p:cNvSpPr>
              <a:spLocks noChangeShapeType="1"/>
            </p:cNvSpPr>
            <p:nvPr/>
          </p:nvSpPr>
          <p:spPr bwMode="auto">
            <a:xfrm flipH="1" flipV="1">
              <a:off x="1035" y="3992"/>
              <a:ext cx="457" cy="35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Connecteur droit avec flèche 90"/>
            <p:cNvSpPr>
              <a:spLocks noChangeShapeType="1"/>
            </p:cNvSpPr>
            <p:nvPr/>
          </p:nvSpPr>
          <p:spPr bwMode="auto">
            <a:xfrm flipV="1">
              <a:off x="6483" y="3906"/>
              <a:ext cx="1695" cy="36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78" name="Groupe 20"/>
          <p:cNvGrpSpPr>
            <a:grpSpLocks/>
          </p:cNvGrpSpPr>
          <p:nvPr/>
        </p:nvGrpSpPr>
        <p:grpSpPr bwMode="auto">
          <a:xfrm>
            <a:off x="5868143" y="2571750"/>
            <a:ext cx="1250434" cy="503959"/>
            <a:chOff x="37591" y="-7249"/>
            <a:chExt cx="12508" cy="5044"/>
          </a:xfrm>
        </p:grpSpPr>
        <p:sp>
          <p:nvSpPr>
            <p:cNvPr id="2081" name="Text Box 33"/>
            <p:cNvSpPr txBox="1">
              <a:spLocks noChangeArrowheads="1"/>
            </p:cNvSpPr>
            <p:nvPr/>
          </p:nvSpPr>
          <p:spPr bwMode="auto">
            <a:xfrm>
              <a:off x="37591" y="-7249"/>
              <a:ext cx="12508" cy="3604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Programme d’une journée de formation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Connecteur droit avec flèche 19"/>
            <p:cNvSpPr>
              <a:spLocks noChangeShapeType="1"/>
            </p:cNvSpPr>
            <p:nvPr/>
          </p:nvSpPr>
          <p:spPr bwMode="auto">
            <a:xfrm>
              <a:off x="41192" y="-3646"/>
              <a:ext cx="457" cy="14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Connecteur droit avec flèche 106"/>
            <p:cNvSpPr>
              <a:spLocks noChangeShapeType="1"/>
            </p:cNvSpPr>
            <p:nvPr/>
          </p:nvSpPr>
          <p:spPr bwMode="auto">
            <a:xfrm>
              <a:off x="44397" y="-3646"/>
              <a:ext cx="457" cy="14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63" name="Groupe 23"/>
          <p:cNvGrpSpPr>
            <a:grpSpLocks/>
          </p:cNvGrpSpPr>
          <p:nvPr/>
        </p:nvGrpSpPr>
        <p:grpSpPr bwMode="auto">
          <a:xfrm>
            <a:off x="3625216" y="3586268"/>
            <a:ext cx="864059" cy="761604"/>
            <a:chOff x="-3191" y="963"/>
            <a:chExt cx="8651" cy="7623"/>
          </a:xfrm>
        </p:grpSpPr>
        <p:sp>
          <p:nvSpPr>
            <p:cNvPr id="25" name="Connecteur droit avec flèche 25"/>
            <p:cNvSpPr>
              <a:spLocks noChangeShapeType="1"/>
            </p:cNvSpPr>
            <p:nvPr/>
          </p:nvSpPr>
          <p:spPr bwMode="auto">
            <a:xfrm flipH="1" flipV="1">
              <a:off x="1398" y="963"/>
              <a:ext cx="458" cy="40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Text Box 17"/>
            <p:cNvSpPr txBox="1">
              <a:spLocks noChangeArrowheads="1"/>
            </p:cNvSpPr>
            <p:nvPr/>
          </p:nvSpPr>
          <p:spPr bwMode="auto">
            <a:xfrm>
              <a:off x="-3191" y="4567"/>
              <a:ext cx="8651" cy="4019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900" dirty="0"/>
                <a:t>Recherche d’innovations</a:t>
              </a:r>
            </a:p>
          </p:txBody>
        </p:sp>
      </p:grp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2411760" y="699542"/>
            <a:ext cx="1584176" cy="255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1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Thèmes transversaux</a:t>
            </a:r>
            <a:endParaRPr kumimoji="0" lang="fr-FR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75" name="Groupe 31"/>
          <p:cNvGrpSpPr>
            <a:grpSpLocks/>
          </p:cNvGrpSpPr>
          <p:nvPr/>
        </p:nvGrpSpPr>
        <p:grpSpPr bwMode="auto">
          <a:xfrm>
            <a:off x="4644008" y="2499738"/>
            <a:ext cx="978113" cy="565030"/>
            <a:chOff x="1524" y="11401"/>
            <a:chExt cx="9784" cy="5655"/>
          </a:xfrm>
        </p:grpSpPr>
        <p:sp>
          <p:nvSpPr>
            <p:cNvPr id="2077" name="Text Box 29"/>
            <p:cNvSpPr txBox="1">
              <a:spLocks noChangeArrowheads="1"/>
            </p:cNvSpPr>
            <p:nvPr/>
          </p:nvSpPr>
          <p:spPr bwMode="auto">
            <a:xfrm>
              <a:off x="1524" y="11401"/>
              <a:ext cx="9784" cy="3603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Création vidéo produit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Connecteur droit avec flèche 193"/>
            <p:cNvSpPr>
              <a:spLocks noChangeShapeType="1"/>
            </p:cNvSpPr>
            <p:nvPr/>
          </p:nvSpPr>
          <p:spPr bwMode="auto">
            <a:xfrm flipH="1">
              <a:off x="3429" y="15004"/>
              <a:ext cx="976" cy="20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60" name="Groupe 8"/>
          <p:cNvGrpSpPr>
            <a:grpSpLocks/>
          </p:cNvGrpSpPr>
          <p:nvPr/>
        </p:nvGrpSpPr>
        <p:grpSpPr bwMode="auto">
          <a:xfrm>
            <a:off x="1687182" y="1956025"/>
            <a:ext cx="1323016" cy="1108764"/>
            <a:chOff x="-12329" y="3417"/>
            <a:chExt cx="20580" cy="15444"/>
          </a:xfrm>
        </p:grpSpPr>
        <p:sp>
          <p:nvSpPr>
            <p:cNvPr id="22" name="Connecteur droit avec flèche 22"/>
            <p:cNvSpPr>
              <a:spLocks noChangeShapeType="1"/>
            </p:cNvSpPr>
            <p:nvPr/>
          </p:nvSpPr>
          <p:spPr bwMode="auto">
            <a:xfrm>
              <a:off x="-6249" y="8493"/>
              <a:ext cx="711" cy="103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-12329" y="3417"/>
              <a:ext cx="20580" cy="5075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900" dirty="0"/>
                <a:t>Réalisation de fiche pédagogique produit</a:t>
              </a:r>
            </a:p>
          </p:txBody>
        </p:sp>
      </p:grpSp>
      <p:grpSp>
        <p:nvGrpSpPr>
          <p:cNvPr id="2052" name="Groupe 288"/>
          <p:cNvGrpSpPr>
            <a:grpSpLocks/>
          </p:cNvGrpSpPr>
          <p:nvPr/>
        </p:nvGrpSpPr>
        <p:grpSpPr bwMode="auto">
          <a:xfrm>
            <a:off x="6300192" y="4083918"/>
            <a:ext cx="2448273" cy="648106"/>
            <a:chOff x="3601" y="-753"/>
            <a:chExt cx="24485" cy="6482"/>
          </a:xfrm>
        </p:grpSpPr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601" y="1714"/>
              <a:ext cx="10082" cy="4015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/>
                <a:t>Carnet de bord Newsletter</a:t>
              </a: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6002" y="1905"/>
              <a:ext cx="12084" cy="38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Tout au long de la 2</a:t>
              </a:r>
              <a:r>
                <a:rPr kumimoji="0" lang="fr-FR" sz="900" b="1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ème</a:t>
              </a: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année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Forme libre 203"/>
            <p:cNvSpPr>
              <a:spLocks/>
            </p:cNvSpPr>
            <p:nvPr/>
          </p:nvSpPr>
          <p:spPr bwMode="auto">
            <a:xfrm>
              <a:off x="10477" y="-753"/>
              <a:ext cx="9620" cy="2646"/>
            </a:xfrm>
            <a:custGeom>
              <a:avLst/>
              <a:gdLst>
                <a:gd name="T0" fmla="*/ 0 w 448035"/>
                <a:gd name="T1" fmla="*/ 247461 h 264512"/>
                <a:gd name="T2" fmla="*/ 529266 w 448035"/>
                <a:gd name="T3" fmla="*/ 789 h 264512"/>
                <a:gd name="T4" fmla="*/ 962025 w 448035"/>
                <a:gd name="T5" fmla="*/ 264707 h 2645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8035" h="264512">
                  <a:moveTo>
                    <a:pt x="0" y="247279"/>
                  </a:moveTo>
                  <a:cubicBezTo>
                    <a:pt x="88127" y="131322"/>
                    <a:pt x="176254" y="15365"/>
                    <a:pt x="246490" y="788"/>
                  </a:cubicBezTo>
                  <a:cubicBezTo>
                    <a:pt x="316726" y="-13789"/>
                    <a:pt x="395688" y="177710"/>
                    <a:pt x="448035" y="264512"/>
                  </a:cubicBez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88" name="Groupe 245"/>
          <p:cNvGrpSpPr>
            <a:grpSpLocks/>
          </p:cNvGrpSpPr>
          <p:nvPr/>
        </p:nvGrpSpPr>
        <p:grpSpPr bwMode="auto">
          <a:xfrm>
            <a:off x="107504" y="2355726"/>
            <a:ext cx="1732523" cy="600075"/>
            <a:chOff x="1725" y="-95"/>
            <a:chExt cx="17325" cy="6000"/>
          </a:xfrm>
        </p:grpSpPr>
        <p:sp>
          <p:nvSpPr>
            <p:cNvPr id="17" name="Rectangle 17"/>
            <p:cNvSpPr>
              <a:spLocks/>
            </p:cNvSpPr>
            <p:nvPr/>
          </p:nvSpPr>
          <p:spPr bwMode="auto">
            <a:xfrm>
              <a:off x="1725" y="476"/>
              <a:ext cx="4275" cy="1702"/>
            </a:xfrm>
            <a:prstGeom prst="rect">
              <a:avLst/>
            </a:prstGeom>
            <a:solidFill>
              <a:srgbClr val="E5B8B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" name="Rectangle 18"/>
            <p:cNvSpPr>
              <a:spLocks noChangeArrowheads="1"/>
            </p:cNvSpPr>
            <p:nvPr/>
          </p:nvSpPr>
          <p:spPr bwMode="auto">
            <a:xfrm>
              <a:off x="1725" y="2857"/>
              <a:ext cx="4180" cy="1715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Text Box 41"/>
            <p:cNvSpPr txBox="1">
              <a:spLocks noChangeArrowheads="1"/>
            </p:cNvSpPr>
            <p:nvPr/>
          </p:nvSpPr>
          <p:spPr bwMode="auto">
            <a:xfrm>
              <a:off x="5715" y="-95"/>
              <a:ext cx="13335" cy="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Périodes de stage</a:t>
              </a:r>
              <a:endParaRPr kumimoji="0" lang="fr-FR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Périodes de cours</a:t>
              </a:r>
              <a:endPara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82" name="Groupe 200"/>
          <p:cNvGrpSpPr>
            <a:grpSpLocks/>
          </p:cNvGrpSpPr>
          <p:nvPr/>
        </p:nvGrpSpPr>
        <p:grpSpPr bwMode="auto">
          <a:xfrm>
            <a:off x="7668365" y="1779640"/>
            <a:ext cx="1152094" cy="773670"/>
            <a:chOff x="-5093" y="-556"/>
            <a:chExt cx="11523" cy="7746"/>
          </a:xfrm>
        </p:grpSpPr>
        <p:sp>
          <p:nvSpPr>
            <p:cNvPr id="202" name="Connecteur droit avec flèche 202"/>
            <p:cNvSpPr>
              <a:spLocks noChangeShapeType="1"/>
            </p:cNvSpPr>
            <p:nvPr/>
          </p:nvSpPr>
          <p:spPr bwMode="auto">
            <a:xfrm flipH="1" flipV="1">
              <a:off x="-2212" y="-556"/>
              <a:ext cx="2161" cy="50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Text Box 36"/>
            <p:cNvSpPr txBox="1">
              <a:spLocks noChangeArrowheads="1"/>
            </p:cNvSpPr>
            <p:nvPr/>
          </p:nvSpPr>
          <p:spPr bwMode="auto">
            <a:xfrm>
              <a:off x="-5093" y="2328"/>
              <a:ext cx="11523" cy="4862"/>
            </a:xfrm>
            <a:prstGeom prst="rect">
              <a:avLst/>
            </a:pr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Repérage d’une négociation pour le CCF1 (E4)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72" name="Groupe 294"/>
          <p:cNvGrpSpPr>
            <a:grpSpLocks/>
          </p:cNvGrpSpPr>
          <p:nvPr/>
        </p:nvGrpSpPr>
        <p:grpSpPr bwMode="auto">
          <a:xfrm>
            <a:off x="2699792" y="2643758"/>
            <a:ext cx="1872143" cy="720001"/>
            <a:chOff x="-9033" y="9960"/>
            <a:chExt cx="18718" cy="7206"/>
          </a:xfrm>
        </p:grpSpPr>
        <p:sp>
          <p:nvSpPr>
            <p:cNvPr id="89" name="Connecteur droit avec flèche 296"/>
            <p:cNvSpPr>
              <a:spLocks noChangeShapeType="1"/>
            </p:cNvSpPr>
            <p:nvPr/>
          </p:nvSpPr>
          <p:spPr bwMode="auto">
            <a:xfrm flipH="1">
              <a:off x="-9033" y="11401"/>
              <a:ext cx="11519" cy="57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" name="Connecteur droit avec flèche 296"/>
            <p:cNvSpPr>
              <a:spLocks noChangeShapeType="1"/>
            </p:cNvSpPr>
            <p:nvPr/>
          </p:nvSpPr>
          <p:spPr bwMode="auto">
            <a:xfrm flipH="1">
              <a:off x="2486" y="12122"/>
              <a:ext cx="2880" cy="36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Text Box 26"/>
            <p:cNvSpPr txBox="1">
              <a:spLocks noChangeArrowheads="1"/>
            </p:cNvSpPr>
            <p:nvPr/>
          </p:nvSpPr>
          <p:spPr bwMode="auto">
            <a:xfrm>
              <a:off x="1766" y="9960"/>
              <a:ext cx="7919" cy="21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9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Oraux U62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2339752" y="123478"/>
            <a:ext cx="3816424" cy="288032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Exemple d’organisation possible des deux</a:t>
            </a:r>
            <a:r>
              <a:rPr kumimoji="0" lang="fr-FR" sz="1100" b="1" i="0" u="none" strike="noStrike" cap="none" normalizeH="0" dirty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années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42050" algn="l"/>
              </a:tabLst>
            </a:pPr>
            <a:br>
              <a:rPr kumimoji="0" 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42050" algn="l"/>
              </a:tabLst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0" name="Rectangle 72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42050" algn="l"/>
              </a:tabLst>
            </a:pPr>
            <a:br>
              <a:rPr kumimoji="0" 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-2484784" y="638817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30" name="Rectangle 8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Accolade fermante 68"/>
          <p:cNvSpPr/>
          <p:nvPr/>
        </p:nvSpPr>
        <p:spPr>
          <a:xfrm rot="16200000">
            <a:off x="3131840" y="-20538"/>
            <a:ext cx="216024" cy="2232248"/>
          </a:xfrm>
          <a:prstGeom prst="rightBrace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algn="ctr"/>
            <a:endParaRPr lang="fr-FR" dirty="0"/>
          </a:p>
        </p:txBody>
      </p:sp>
      <p:grpSp>
        <p:nvGrpSpPr>
          <p:cNvPr id="70" name="Groupe 243"/>
          <p:cNvGrpSpPr>
            <a:grpSpLocks/>
          </p:cNvGrpSpPr>
          <p:nvPr/>
        </p:nvGrpSpPr>
        <p:grpSpPr bwMode="auto">
          <a:xfrm>
            <a:off x="4105599" y="575973"/>
            <a:ext cx="1224141" cy="688600"/>
            <a:chOff x="-56903" y="-34195"/>
            <a:chExt cx="12245" cy="6886"/>
          </a:xfrm>
        </p:grpSpPr>
        <p:sp>
          <p:nvSpPr>
            <p:cNvPr id="71" name="Text Box 53"/>
            <p:cNvSpPr txBox="1">
              <a:spLocks noChangeArrowheads="1"/>
            </p:cNvSpPr>
            <p:nvPr/>
          </p:nvSpPr>
          <p:spPr bwMode="auto">
            <a:xfrm>
              <a:off x="-56903" y="-34195"/>
              <a:ext cx="12245" cy="3600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Présentation de la gamme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Connecteur droit avec flèche 13"/>
            <p:cNvSpPr>
              <a:spLocks/>
            </p:cNvSpPr>
            <p:nvPr/>
          </p:nvSpPr>
          <p:spPr bwMode="auto">
            <a:xfrm>
              <a:off x="-48636" y="-30595"/>
              <a:ext cx="1130" cy="3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6" name="Groupe 243"/>
          <p:cNvGrpSpPr>
            <a:grpSpLocks/>
          </p:cNvGrpSpPr>
          <p:nvPr/>
        </p:nvGrpSpPr>
        <p:grpSpPr bwMode="auto">
          <a:xfrm>
            <a:off x="7812331" y="339526"/>
            <a:ext cx="1080084" cy="936100"/>
            <a:chOff x="-60504" y="-32035"/>
            <a:chExt cx="10804" cy="9361"/>
          </a:xfrm>
        </p:grpSpPr>
        <p:sp>
          <p:nvSpPr>
            <p:cNvPr id="78" name="Connecteur droit avec flèche 13"/>
            <p:cNvSpPr>
              <a:spLocks/>
            </p:cNvSpPr>
            <p:nvPr/>
          </p:nvSpPr>
          <p:spPr bwMode="auto">
            <a:xfrm flipH="1">
              <a:off x="-56182" y="-29155"/>
              <a:ext cx="1441" cy="64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Text Box 53"/>
            <p:cNvSpPr txBox="1">
              <a:spLocks noChangeArrowheads="1"/>
            </p:cNvSpPr>
            <p:nvPr/>
          </p:nvSpPr>
          <p:spPr bwMode="auto">
            <a:xfrm>
              <a:off x="-60504" y="-32035"/>
              <a:ext cx="10804" cy="36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Oraux U62 au retour de stage</a:t>
              </a:r>
              <a:endParaRPr kumimoji="0" lang="fr-F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9" name="Accolade fermante 78"/>
          <p:cNvSpPr/>
          <p:nvPr/>
        </p:nvSpPr>
        <p:spPr>
          <a:xfrm rot="16200000" flipH="1">
            <a:off x="6264190" y="87472"/>
            <a:ext cx="288027" cy="3672408"/>
          </a:xfrm>
          <a:prstGeom prst="rightBrace">
            <a:avLst>
              <a:gd name="adj1" fmla="val 8333"/>
              <a:gd name="adj2" fmla="val 30911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algn="ctr"/>
            <a:endParaRPr lang="fr-FR" dirty="0"/>
          </a:p>
        </p:txBody>
      </p:sp>
      <p:grpSp>
        <p:nvGrpSpPr>
          <p:cNvPr id="83" name="Groupe 243"/>
          <p:cNvGrpSpPr>
            <a:grpSpLocks/>
          </p:cNvGrpSpPr>
          <p:nvPr/>
        </p:nvGrpSpPr>
        <p:grpSpPr bwMode="auto">
          <a:xfrm>
            <a:off x="4427954" y="3579894"/>
            <a:ext cx="935925" cy="977400"/>
            <a:chOff x="-59783" y="-33475"/>
            <a:chExt cx="9362" cy="9774"/>
          </a:xfrm>
        </p:grpSpPr>
        <p:sp>
          <p:nvSpPr>
            <p:cNvPr id="84" name="Text Box 53"/>
            <p:cNvSpPr txBox="1">
              <a:spLocks noChangeArrowheads="1"/>
            </p:cNvSpPr>
            <p:nvPr/>
          </p:nvSpPr>
          <p:spPr bwMode="auto">
            <a:xfrm>
              <a:off x="-56902" y="-27715"/>
              <a:ext cx="6481" cy="401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CCF1 (E4)</a:t>
              </a:r>
              <a:endParaRPr kumimoji="0" lang="fr-F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Connecteur droit avec flèche 13"/>
            <p:cNvSpPr>
              <a:spLocks/>
            </p:cNvSpPr>
            <p:nvPr/>
          </p:nvSpPr>
          <p:spPr bwMode="auto">
            <a:xfrm flipH="1" flipV="1">
              <a:off x="-59783" y="-33475"/>
              <a:ext cx="3602" cy="5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1" name="Groupe 31"/>
          <p:cNvGrpSpPr>
            <a:grpSpLocks/>
          </p:cNvGrpSpPr>
          <p:nvPr/>
        </p:nvGrpSpPr>
        <p:grpSpPr bwMode="auto">
          <a:xfrm>
            <a:off x="6156143" y="1791601"/>
            <a:ext cx="1368199" cy="640069"/>
            <a:chOff x="-2798" y="10039"/>
            <a:chExt cx="13686" cy="6406"/>
          </a:xfrm>
        </p:grpSpPr>
        <p:sp>
          <p:nvSpPr>
            <p:cNvPr id="93" name="Connecteur droit avec flèche 193"/>
            <p:cNvSpPr>
              <a:spLocks noChangeShapeType="1"/>
            </p:cNvSpPr>
            <p:nvPr/>
          </p:nvSpPr>
          <p:spPr bwMode="auto">
            <a:xfrm flipH="1" flipV="1">
              <a:off x="2094" y="10039"/>
              <a:ext cx="1145" cy="27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Text Box 29"/>
            <p:cNvSpPr txBox="1">
              <a:spLocks noChangeArrowheads="1"/>
            </p:cNvSpPr>
            <p:nvPr/>
          </p:nvSpPr>
          <p:spPr bwMode="auto">
            <a:xfrm>
              <a:off x="-2798" y="12842"/>
              <a:ext cx="13686" cy="3603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Bilan sur d’autres solutions existantes</a:t>
              </a:r>
              <a:endPara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4" name="Groupe 26"/>
          <p:cNvGrpSpPr>
            <a:grpSpLocks/>
          </p:cNvGrpSpPr>
          <p:nvPr/>
        </p:nvGrpSpPr>
        <p:grpSpPr bwMode="auto">
          <a:xfrm>
            <a:off x="6775481" y="243255"/>
            <a:ext cx="962536" cy="1031170"/>
            <a:chOff x="-3633" y="5670"/>
            <a:chExt cx="12245" cy="10318"/>
          </a:xfrm>
        </p:grpSpPr>
        <p:sp>
          <p:nvSpPr>
            <p:cNvPr id="86" name="Connecteur droit avec flèche 16">
              <a:extLst>
                <a:ext uri="{FF2B5EF4-FFF2-40B4-BE49-F238E27FC236}">
                  <a16:creationId xmlns:a16="http://schemas.microsoft.com/office/drawing/2014/main" id="{DE7190FF-984D-4857-850C-2ED852585B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433" y="10305"/>
              <a:ext cx="769" cy="56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Connecteur droit avec flèche 16"/>
            <p:cNvSpPr>
              <a:spLocks noChangeShapeType="1"/>
            </p:cNvSpPr>
            <p:nvPr/>
          </p:nvSpPr>
          <p:spPr bwMode="auto">
            <a:xfrm>
              <a:off x="2618" y="10305"/>
              <a:ext cx="2330" cy="55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Text Box 11"/>
            <p:cNvSpPr txBox="1">
              <a:spLocks noChangeArrowheads="1"/>
            </p:cNvSpPr>
            <p:nvPr/>
          </p:nvSpPr>
          <p:spPr bwMode="auto">
            <a:xfrm>
              <a:off x="-3633" y="5670"/>
              <a:ext cx="12245" cy="4865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/>
                <a:t>Topo sur les normes et la sécurité</a:t>
              </a:r>
            </a:p>
          </p:txBody>
        </p:sp>
      </p:grpSp>
      <p:grpSp>
        <p:nvGrpSpPr>
          <p:cNvPr id="98" name="Groupe 294"/>
          <p:cNvGrpSpPr>
            <a:grpSpLocks/>
          </p:cNvGrpSpPr>
          <p:nvPr/>
        </p:nvGrpSpPr>
        <p:grpSpPr bwMode="auto">
          <a:xfrm>
            <a:off x="5408724" y="3567917"/>
            <a:ext cx="780143" cy="561933"/>
            <a:chOff x="-65" y="6357"/>
            <a:chExt cx="7800" cy="5624"/>
          </a:xfrm>
        </p:grpSpPr>
        <p:sp>
          <p:nvSpPr>
            <p:cNvPr id="100" name="Connecteur droit avec flèche 296"/>
            <p:cNvSpPr>
              <a:spLocks noChangeShapeType="1"/>
            </p:cNvSpPr>
            <p:nvPr/>
          </p:nvSpPr>
          <p:spPr bwMode="auto">
            <a:xfrm flipV="1">
              <a:off x="3554" y="6357"/>
              <a:ext cx="1812" cy="36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Text Box 26"/>
            <p:cNvSpPr txBox="1">
              <a:spLocks noChangeArrowheads="1"/>
            </p:cNvSpPr>
            <p:nvPr/>
          </p:nvSpPr>
          <p:spPr bwMode="auto">
            <a:xfrm>
              <a:off x="-65" y="9819"/>
              <a:ext cx="7800" cy="21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9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Oraux U62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5" name="Accolade fermante 74">
            <a:extLst>
              <a:ext uri="{FF2B5EF4-FFF2-40B4-BE49-F238E27FC236}">
                <a16:creationId xmlns:a16="http://schemas.microsoft.com/office/drawing/2014/main" id="{7C8DE988-3759-472D-8C84-36C42DA23F00}"/>
              </a:ext>
            </a:extLst>
          </p:cNvPr>
          <p:cNvSpPr/>
          <p:nvPr/>
        </p:nvSpPr>
        <p:spPr>
          <a:xfrm rot="5400000" flipH="1">
            <a:off x="6279910" y="-34284"/>
            <a:ext cx="328600" cy="2304251"/>
          </a:xfrm>
          <a:prstGeom prst="rightBrace">
            <a:avLst>
              <a:gd name="adj1" fmla="val 8333"/>
              <a:gd name="adj2" fmla="val 50339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fontAlgn="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endParaRPr lang="fr-FR" dirty="0">
              <a:latin typeface="Calibri"/>
              <a:ea typeface="Calibri"/>
              <a:cs typeface="Times New Roman"/>
            </a:endParaRPr>
          </a:p>
          <a:p>
            <a:pPr algn="ctr"/>
            <a:endParaRPr lang="fr-FR" dirty="0"/>
          </a:p>
        </p:txBody>
      </p:sp>
      <p:grpSp>
        <p:nvGrpSpPr>
          <p:cNvPr id="87" name="Groupe 8">
            <a:extLst>
              <a:ext uri="{FF2B5EF4-FFF2-40B4-BE49-F238E27FC236}">
                <a16:creationId xmlns:a16="http://schemas.microsoft.com/office/drawing/2014/main" id="{BC3D7C71-EAF0-4B9C-A8BB-2D9199005FFD}"/>
              </a:ext>
            </a:extLst>
          </p:cNvPr>
          <p:cNvGrpSpPr>
            <a:grpSpLocks/>
          </p:cNvGrpSpPr>
          <p:nvPr/>
        </p:nvGrpSpPr>
        <p:grpSpPr bwMode="auto">
          <a:xfrm>
            <a:off x="2319515" y="2419213"/>
            <a:ext cx="1323016" cy="652451"/>
            <a:chOff x="-12329" y="3417"/>
            <a:chExt cx="20580" cy="9088"/>
          </a:xfrm>
        </p:grpSpPr>
        <p:sp>
          <p:nvSpPr>
            <p:cNvPr id="88" name="Connecteur droit avec flèche 22">
              <a:extLst>
                <a:ext uri="{FF2B5EF4-FFF2-40B4-BE49-F238E27FC236}">
                  <a16:creationId xmlns:a16="http://schemas.microsoft.com/office/drawing/2014/main" id="{C62EBBCA-81B9-4BA1-83C3-A91A5A9777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7753" y="8493"/>
              <a:ext cx="1504" cy="40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Text Box 14">
              <a:extLst>
                <a:ext uri="{FF2B5EF4-FFF2-40B4-BE49-F238E27FC236}">
                  <a16:creationId xmlns:a16="http://schemas.microsoft.com/office/drawing/2014/main" id="{05760212-BAFB-4B06-B982-A20A2D195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2329" y="3417"/>
              <a:ext cx="20580" cy="5075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900" dirty="0"/>
                <a:t>Mise en place Entretien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63688" y="1707654"/>
            <a:ext cx="583264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Evaluation pouvant comporter plusieurs séquences sous la forme d’entretiens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lang="fr-FR" sz="14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Conduite</a:t>
            </a:r>
            <a:r>
              <a:rPr kumimoji="0" lang="fr-FR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par </a:t>
            </a:r>
            <a:r>
              <a:rPr lang="fr-FR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un professeur d’économie et gestion et un professeur de sciences industrielles </a:t>
            </a:r>
            <a:r>
              <a:rPr lang="fr-FR" sz="1400" b="1">
                <a:latin typeface="Arial" pitchFamily="34" charset="0"/>
                <a:ea typeface="Calibri" pitchFamily="34" charset="0"/>
                <a:cs typeface="Times New Roman" pitchFamily="18" charset="0"/>
              </a:rPr>
              <a:t>de l’ingénieur (SII)  </a:t>
            </a:r>
            <a:r>
              <a:rPr lang="fr-FR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intervenant dans les enseignements concernés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endParaRPr lang="fr-FR" sz="14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fr-FR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L’évaluation est faite à partir d’une grille d’aide à l’évaluation fournie dans la circulaire d’organisation nationale</a:t>
            </a:r>
            <a:r>
              <a:rPr lang="fr-FR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339752" y="925438"/>
            <a:ext cx="4572000" cy="400110"/>
          </a:xfrm>
          <a:prstGeom prst="rect">
            <a:avLst/>
          </a:prstGeom>
          <a:solidFill>
            <a:srgbClr val="8DB3E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EVALUATION DU DOSSIER U62</a:t>
            </a: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e 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7" name="Organigramme : Multidocument 6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15616" y="1270590"/>
            <a:ext cx="7632848" cy="311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>
              <a:lnSpc>
                <a:spcPct val="107000"/>
              </a:lnSpc>
            </a:pPr>
            <a:r>
              <a:rPr lang="fr-FR" sz="16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Les critères retenus pour l’évaluation :</a:t>
            </a:r>
            <a:endParaRPr lang="fr-FR" sz="9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endParaRPr lang="fr-FR" sz="9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Une synthèse des informations pertinentes est produite. 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La diffusion est adaptée à la cible.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besoins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du</a:t>
            </a: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segment sont identifiés.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démarches et techniques de l’entreprise sont intégrées.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critères technico-économiques sont identifiés et pris en compte.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solutions retenues sont conformes aux objectifs fixés dans le respect des exigences.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besoins et les objectifs de formation sont clairement définis.</a:t>
            </a:r>
          </a:p>
          <a:p>
            <a:pPr marL="342900" lvl="0" indent="-342900" algn="just" eaLnBrk="0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Les supports de formation sont adaptés au segment cible.</a:t>
            </a:r>
          </a:p>
          <a:p>
            <a:pPr marL="342900" lvl="0" indent="-342900" algn="just" eaLnBrk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-"/>
            </a:pPr>
            <a:r>
              <a:rPr lang="fr-FR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L’animation de la formation est efficiente.</a:t>
            </a:r>
            <a:endParaRPr lang="fr-FR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352191" y="290790"/>
            <a:ext cx="4572000" cy="400110"/>
          </a:xfrm>
          <a:prstGeom prst="rect">
            <a:avLst/>
          </a:prstGeom>
          <a:solidFill>
            <a:srgbClr val="8DB3E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EVALUATION DU DOSSIER U62</a:t>
            </a: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e 5"/>
          <p:cNvGrpSpPr/>
          <p:nvPr/>
        </p:nvGrpSpPr>
        <p:grpSpPr>
          <a:xfrm>
            <a:off x="7860704" y="0"/>
            <a:ext cx="1283296" cy="1114301"/>
            <a:chOff x="1835696" y="195486"/>
            <a:chExt cx="1283296" cy="1114301"/>
          </a:xfrm>
        </p:grpSpPr>
        <p:sp>
          <p:nvSpPr>
            <p:cNvPr id="7" name="Organigramme : Multidocument 6"/>
            <p:cNvSpPr/>
            <p:nvPr/>
          </p:nvSpPr>
          <p:spPr>
            <a:xfrm>
              <a:off x="1835696" y="195486"/>
              <a:ext cx="1283296" cy="111430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835696" y="555526"/>
              <a:ext cx="1152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100" b="1" dirty="0"/>
                <a:t>DOSSIER U62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2c7ddd52-0a06-43b1-a35c-dcb15ea2e3f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924</Words>
  <Application>Microsoft Office PowerPoint</Application>
  <PresentationFormat>Affichage à l'écran (16:9)</PresentationFormat>
  <Paragraphs>192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Wingdings</vt:lpstr>
      <vt:lpstr>MINISTÈRIEL</vt:lpstr>
      <vt:lpstr>Présentation PowerPoint</vt:lpstr>
      <vt:lpstr>Présentation PowerPoint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XAVIER KERGOAT</dc:creator>
  <cp:lastModifiedBy>XAVIER KERGOAT</cp:lastModifiedBy>
  <cp:revision>163</cp:revision>
  <cp:lastPrinted>2020-07-02T13:56:43Z</cp:lastPrinted>
  <dcterms:created xsi:type="dcterms:W3CDTF">2020-03-05T15:21:24Z</dcterms:created>
  <dcterms:modified xsi:type="dcterms:W3CDTF">2021-03-23T15:05:17Z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