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55"/>
  </p:notesMasterIdLst>
  <p:sldIdLst>
    <p:sldId id="331" r:id="rId5"/>
    <p:sldId id="335" r:id="rId6"/>
    <p:sldId id="344" r:id="rId7"/>
    <p:sldId id="337" r:id="rId8"/>
    <p:sldId id="341" r:id="rId9"/>
    <p:sldId id="398" r:id="rId10"/>
    <p:sldId id="399" r:id="rId11"/>
    <p:sldId id="345" r:id="rId12"/>
    <p:sldId id="349" r:id="rId13"/>
    <p:sldId id="356" r:id="rId14"/>
    <p:sldId id="351" r:id="rId15"/>
    <p:sldId id="403" r:id="rId16"/>
    <p:sldId id="400" r:id="rId17"/>
    <p:sldId id="401" r:id="rId18"/>
    <p:sldId id="348" r:id="rId19"/>
    <p:sldId id="352" r:id="rId20"/>
    <p:sldId id="353" r:id="rId21"/>
    <p:sldId id="357" r:id="rId22"/>
    <p:sldId id="387" r:id="rId23"/>
    <p:sldId id="393" r:id="rId24"/>
    <p:sldId id="358" r:id="rId25"/>
    <p:sldId id="350" r:id="rId26"/>
    <p:sldId id="359" r:id="rId27"/>
    <p:sldId id="347" r:id="rId28"/>
    <p:sldId id="363" r:id="rId29"/>
    <p:sldId id="364" r:id="rId30"/>
    <p:sldId id="365" r:id="rId31"/>
    <p:sldId id="366" r:id="rId32"/>
    <p:sldId id="367" r:id="rId33"/>
    <p:sldId id="368" r:id="rId34"/>
    <p:sldId id="396" r:id="rId35"/>
    <p:sldId id="323" r:id="rId36"/>
    <p:sldId id="388" r:id="rId37"/>
    <p:sldId id="361" r:id="rId38"/>
    <p:sldId id="390" r:id="rId39"/>
    <p:sldId id="386" r:id="rId40"/>
    <p:sldId id="395" r:id="rId41"/>
    <p:sldId id="370" r:id="rId42"/>
    <p:sldId id="402" r:id="rId43"/>
    <p:sldId id="373" r:id="rId44"/>
    <p:sldId id="374" r:id="rId45"/>
    <p:sldId id="376" r:id="rId46"/>
    <p:sldId id="378" r:id="rId47"/>
    <p:sldId id="375" r:id="rId48"/>
    <p:sldId id="379" r:id="rId49"/>
    <p:sldId id="377" r:id="rId50"/>
    <p:sldId id="381" r:id="rId51"/>
    <p:sldId id="397" r:id="rId52"/>
    <p:sldId id="382" r:id="rId53"/>
    <p:sldId id="385" r:id="rId5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1"/>
            <p14:sldId id="335"/>
            <p14:sldId id="344"/>
            <p14:sldId id="337"/>
            <p14:sldId id="341"/>
            <p14:sldId id="398"/>
            <p14:sldId id="399"/>
            <p14:sldId id="345"/>
            <p14:sldId id="349"/>
            <p14:sldId id="356"/>
            <p14:sldId id="351"/>
            <p14:sldId id="403"/>
            <p14:sldId id="400"/>
            <p14:sldId id="401"/>
            <p14:sldId id="348"/>
            <p14:sldId id="352"/>
            <p14:sldId id="353"/>
            <p14:sldId id="357"/>
            <p14:sldId id="387"/>
            <p14:sldId id="393"/>
            <p14:sldId id="358"/>
            <p14:sldId id="350"/>
            <p14:sldId id="359"/>
            <p14:sldId id="347"/>
            <p14:sldId id="363"/>
            <p14:sldId id="364"/>
            <p14:sldId id="365"/>
            <p14:sldId id="366"/>
            <p14:sldId id="367"/>
            <p14:sldId id="368"/>
            <p14:sldId id="396"/>
            <p14:sldId id="323"/>
            <p14:sldId id="388"/>
            <p14:sldId id="361"/>
            <p14:sldId id="390"/>
            <p14:sldId id="386"/>
            <p14:sldId id="395"/>
            <p14:sldId id="370"/>
            <p14:sldId id="402"/>
            <p14:sldId id="373"/>
            <p14:sldId id="374"/>
            <p14:sldId id="376"/>
            <p14:sldId id="378"/>
            <p14:sldId id="375"/>
            <p14:sldId id="379"/>
            <p14:sldId id="377"/>
            <p14:sldId id="381"/>
            <p14:sldId id="397"/>
            <p14:sldId id="382"/>
            <p14:sldId id="385"/>
          </p14:sldIdLst>
        </p14:section>
        <p14:section name="MÉTHODOLOGIE" id="{EB03BDE6-D677-4574-A7BF-9721F91BDEB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f" initials="P" lastIdx="1" clrIdx="0">
    <p:extLst>
      <p:ext uri="{19B8F6BF-5375-455C-9EA6-DF929625EA0E}">
        <p15:presenceInfo xmlns:p15="http://schemas.microsoft.com/office/powerpoint/2012/main" userId="Pro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89744" autoAdjust="0"/>
  </p:normalViewPr>
  <p:slideViewPr>
    <p:cSldViewPr showGuides="1">
      <p:cViewPr varScale="1">
        <p:scale>
          <a:sx n="127" d="100"/>
          <a:sy n="127" d="100"/>
        </p:scale>
        <p:origin x="996" y="12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19T18:32:13.831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05/02/2022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Présenter</a:t>
            </a:r>
            <a:r>
              <a:rPr lang="fr-FR" baseline="0" dirty="0"/>
              <a:t> l’objectif de ce bloc (réf référentiel et GAP)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0339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5016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Se sont des choix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1336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4032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21508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94DD80E-6B6C-4E30-8DDC-4E110C9A728D}" type="slidenum">
              <a:rPr lang="fr-FR" altLang="fr-FR" sz="1200"/>
              <a:pPr/>
              <a:t>20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099757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4317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/>
              <a:t>Tank à lait ou refroidisseur à lait</a:t>
            </a:r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683CD67-1678-4632-9D5A-D3EAC031153D}" type="slidenum">
              <a:rPr lang="fr-FR" altLang="fr-FR" sz="1200"/>
              <a:pPr/>
              <a:t>23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3054185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1582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13316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A059167-3B08-41F7-8E50-4CC897C6123F}" type="slidenum">
              <a:rPr lang="fr-FR" altLang="fr-FR" sz="1200"/>
              <a:pPr/>
              <a:t>25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8197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r>
              <a:rPr lang="fr-FR" altLang="fr-FR" dirty="0"/>
              <a:t>Que me faut-il pour pouvoir comprendre le système et atteindre une expertise ?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F39CBED-D70A-4C54-98C4-E3729CB78733}" type="slidenum">
              <a:rPr lang="fr-FR" altLang="fr-FR" sz="1200"/>
              <a:pPr/>
              <a:t>28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38700431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Température</a:t>
            </a:r>
            <a:r>
              <a:rPr lang="fr-FR" baseline="0" dirty="0"/>
              <a:t> du fluide va passer 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d'environ 60°C à -20°C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908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activités sont issus des périodes de stages en entreprise mais peuvent être complétées par d’autres réalisations effectuées au cours de la formation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265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r>
              <a:rPr lang="fr-FR" altLang="fr-FR" dirty="0"/>
              <a:t>- 40% de conso électrique pour le refroidissement du lait</a:t>
            </a:r>
          </a:p>
          <a:p>
            <a:pPr marL="171450" indent="-171450">
              <a:buFontTx/>
              <a:buChar char="-"/>
            </a:pPr>
            <a:r>
              <a:rPr lang="fr-FR" altLang="fr-FR" dirty="0"/>
              <a:t>70% de conso avec ajout d’un pré-refroidisseur</a:t>
            </a:r>
          </a:p>
          <a:p>
            <a:pPr marL="171450" indent="-171450">
              <a:buFontTx/>
              <a:buChar char="-"/>
            </a:pPr>
            <a:r>
              <a:rPr lang="fr-FR" altLang="fr-FR" dirty="0"/>
              <a:t>Récupération des calories : économie de 50% sur le chauffage de l’eau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F39CBED-D70A-4C54-98C4-E3729CB78733}" type="slidenum">
              <a:rPr lang="fr-FR" altLang="fr-FR" sz="1200"/>
              <a:pPr/>
              <a:t>31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42744909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>
            <a:extLst>
              <a:ext uri="{FF2B5EF4-FFF2-40B4-BE49-F238E27FC236}">
                <a16:creationId xmlns:a16="http://schemas.microsoft.com/office/drawing/2014/main" id="{CB76BAE6-305E-48C6-8E83-5C222C6610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Espace réservé des notes 2">
            <a:extLst>
              <a:ext uri="{FF2B5EF4-FFF2-40B4-BE49-F238E27FC236}">
                <a16:creationId xmlns:a16="http://schemas.microsoft.com/office/drawing/2014/main" id="{E08A97AF-CBD8-48A7-BB2E-D909ADD0CA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25604" name="Espace réservé du numéro de diapositive 3">
            <a:extLst>
              <a:ext uri="{FF2B5EF4-FFF2-40B4-BE49-F238E27FC236}">
                <a16:creationId xmlns:a16="http://schemas.microsoft.com/office/drawing/2014/main" id="{7858A19F-4B36-453B-8D14-454E24667E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606B5ED-1A8D-42CF-9420-975004A6D306}" type="slidenum">
              <a:rPr lang="fr-FR" altLang="fr-FR" sz="1200" smtClean="0"/>
              <a:pPr/>
              <a:t>32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54714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40792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32138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77446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33845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</a:pPr>
            <a:r>
              <a:rPr lang="fr-FR" sz="18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Cible possible :           TC</a:t>
            </a:r>
            <a:r>
              <a:rPr lang="fr-FR" sz="18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 Technico-commercial (Distributeur ou SERAP)             </a:t>
            </a:r>
            <a:r>
              <a:rPr lang="fr-FR" sz="1800" b="1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FFL</a:t>
            </a:r>
            <a:r>
              <a:rPr lang="fr-FR" sz="18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 Responsable « Froid-Ferme » d’une laiterie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07392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556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638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9975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Culture technologie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372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/>
              <a:t>Tank à lait ou refroidisseur à lait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Une vache en moyenne produit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25 litres de lait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par jour, sur neuf à dix mois dans l’année. Les deux mois suivants elle est en pause avant de repartir sur un cycle de 9/10 mois avec la conception d’un nouveau veau.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À titre de comparaison une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chèvre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produit seulement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 litres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au quotidien et une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brebis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litres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altLang="fr-FR" dirty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1D34D65-8A5C-404D-B50E-F1154AF6D06D}" type="slidenum">
              <a:rPr lang="fr-FR" altLang="fr-FR" sz="1200"/>
              <a:pPr/>
              <a:t>11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670030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notes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15364" name="Espace réservé du numéro de diapositive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5E0DB21-908C-4415-AAA5-E99F78829D33}" type="slidenum">
              <a:rPr lang="fr-FR" altLang="fr-FR" sz="1200"/>
              <a:pPr/>
              <a:t>12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448304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4200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5F47762-892E-4043-953B-875E57308F6B}" type="slidenum">
              <a:rPr lang="fr-FR" altLang="fr-FR" sz="1200"/>
              <a:pPr/>
              <a:t>16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205896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7168" y="100868"/>
            <a:ext cx="3916800" cy="388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000" y="123478"/>
            <a:ext cx="1982701" cy="19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95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D72B-E718-462F-A6DC-0EEED749389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411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59F69-AA04-4773-8736-CC035396A8B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441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76A16-7161-488F-85E3-3B013B5C73F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866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23528" y="108000"/>
            <a:ext cx="684000" cy="68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  <p:sldLayoutId id="2147483829" r:id="rId7"/>
    <p:sldLayoutId id="2147483830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uest-france.fr/economie/agricultur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web-agri.fr/traite/article/167369/mieux-vaut-il-etre-proprietaire-ou-locataire-de-son-tank-a-lait-" TargetMode="External"/><Relationship Id="rId5" Type="http://schemas.openxmlformats.org/officeDocument/2006/relationships/hyperlink" Target="https://www.reussir.fr/lait/effacez-la-consommation-electrique-du-tank-lait-cest-possible" TargetMode="External"/><Relationship Id="rId4" Type="http://schemas.openxmlformats.org/officeDocument/2006/relationships/hyperlink" Target="https://www.anjou-agricole.com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5.jpe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5.jpeg"/><Relationship Id="rId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/>
              <a:t>BTS Conseil et commercialisation </a:t>
            </a:r>
          </a:p>
          <a:p>
            <a:pPr algn="ctr">
              <a:defRPr/>
            </a:pPr>
            <a:r>
              <a:rPr lang="fr-FR" dirty="0"/>
              <a:t>de solutions techniques (BTS CCST) </a:t>
            </a:r>
          </a:p>
          <a:p>
            <a:pPr algn="ctr">
              <a:defRPr/>
            </a:pPr>
            <a:endParaRPr lang="fr-FR" sz="2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fr-FR" sz="1850" dirty="0"/>
              <a:t>Vendredi 4 février 2022</a:t>
            </a:r>
          </a:p>
          <a:p>
            <a:endParaRPr lang="fr-FR" sz="185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-13148"/>
            <a:ext cx="3799655" cy="5152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79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3" descr="1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r="10193" b="17162"/>
          <a:stretch>
            <a:fillRect/>
          </a:stretch>
        </p:blipFill>
        <p:spPr bwMode="auto">
          <a:xfrm>
            <a:off x="1141810" y="152787"/>
            <a:ext cx="2893219" cy="9310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9" descr="https://www.limko.be/images/stories/Gamme_FSE_2010_450x2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031" y="764381"/>
            <a:ext cx="3624263" cy="185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28084" y="187747"/>
            <a:ext cx="4581703" cy="6001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3672"/>
                </a:solidFill>
              </a:rPr>
              <a:t>La gamme tanks à lait</a:t>
            </a:r>
          </a:p>
        </p:txBody>
      </p:sp>
      <p:pic>
        <p:nvPicPr>
          <p:cNvPr id="23557" name="Picture 6" descr="FIRST.SE 900 à 30 000 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856" y="1495122"/>
            <a:ext cx="1821656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ZoneTexte 5"/>
          <p:cNvSpPr txBox="1">
            <a:spLocks noChangeArrowheads="1"/>
          </p:cNvSpPr>
          <p:nvPr/>
        </p:nvSpPr>
        <p:spPr bwMode="auto">
          <a:xfrm>
            <a:off x="2710457" y="2472453"/>
            <a:ext cx="11751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First SE</a:t>
            </a:r>
          </a:p>
        </p:txBody>
      </p:sp>
      <p:pic>
        <p:nvPicPr>
          <p:cNvPr id="23559" name="Picture 8" descr="FIRST.SV 2.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444" y="1767286"/>
            <a:ext cx="1579960" cy="244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ZoneTexte 7"/>
          <p:cNvSpPr txBox="1">
            <a:spLocks noChangeArrowheads="1"/>
          </p:cNvSpPr>
          <p:nvPr/>
        </p:nvSpPr>
        <p:spPr bwMode="auto">
          <a:xfrm>
            <a:off x="6625295" y="4208082"/>
            <a:ext cx="15799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Refroidisseur vertical First SV</a:t>
            </a:r>
          </a:p>
        </p:txBody>
      </p:sp>
      <p:pic>
        <p:nvPicPr>
          <p:cNvPr id="23561" name="Picture 10" descr="FIRST. C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245" y="2973274"/>
            <a:ext cx="1918097" cy="126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ZoneTexte 9"/>
          <p:cNvSpPr txBox="1">
            <a:spLocks noChangeArrowheads="1"/>
          </p:cNvSpPr>
          <p:nvPr/>
        </p:nvSpPr>
        <p:spPr bwMode="auto">
          <a:xfrm>
            <a:off x="4332812" y="4300416"/>
            <a:ext cx="11739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First CS</a:t>
            </a:r>
          </a:p>
        </p:txBody>
      </p:sp>
      <p:pic>
        <p:nvPicPr>
          <p:cNvPr id="23563" name="Imag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12" y="2752410"/>
            <a:ext cx="2755343" cy="155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ZoneTexte 12"/>
          <p:cNvSpPr txBox="1">
            <a:spLocks noChangeArrowheads="1"/>
          </p:cNvSpPr>
          <p:nvPr/>
        </p:nvSpPr>
        <p:spPr bwMode="auto">
          <a:xfrm>
            <a:off x="1259632" y="4360512"/>
            <a:ext cx="117514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endParaRPr lang="fr-FR" alt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281311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0"/>
          <p:cNvSpPr>
            <a:spLocks noChangeArrowheads="1"/>
          </p:cNvSpPr>
          <p:nvPr/>
        </p:nvSpPr>
        <p:spPr bwMode="auto">
          <a:xfrm>
            <a:off x="2278857" y="327422"/>
            <a:ext cx="41695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Structuration du dossier</a:t>
            </a: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48C1D7-07E0-4FD7-B450-892687613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3" y="843503"/>
            <a:ext cx="8076013" cy="2448272"/>
          </a:xfrm>
          <a:prstGeom prst="rect">
            <a:avLst/>
          </a:prstGeom>
        </p:spPr>
      </p:pic>
      <p:sp>
        <p:nvSpPr>
          <p:cNvPr id="7" name="Flèche droite 5">
            <a:extLst>
              <a:ext uri="{FF2B5EF4-FFF2-40B4-BE49-F238E27FC236}">
                <a16:creationId xmlns:a16="http://schemas.microsoft.com/office/drawing/2014/main" id="{04858DB1-CF3A-4D0D-BE63-88F9994B4868}"/>
              </a:ext>
            </a:extLst>
          </p:cNvPr>
          <p:cNvSpPr/>
          <p:nvPr/>
        </p:nvSpPr>
        <p:spPr>
          <a:xfrm>
            <a:off x="209957" y="3808751"/>
            <a:ext cx="648072" cy="26304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E797F12-5614-42B5-8B20-A7D9B190C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003798"/>
            <a:ext cx="2876951" cy="17023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16381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699542"/>
            <a:ext cx="3384376" cy="39604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COMPETENCES :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C4-1 Réaliser une veille sectorielle et concurrentielle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C4-2 Analyser les besoins d’un secteur/segment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C4-3 Produire des solutions TC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3995936" y="16356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436096" y="1093887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3975616" y="25357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436096" y="223060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3992126" y="3327834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445472" y="309032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3975616" y="4246272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445472" y="4119922"/>
            <a:ext cx="323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36096" y="123478"/>
            <a:ext cx="324036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ELEMENTS A ABORDER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85" y="2099426"/>
            <a:ext cx="8480271" cy="913695"/>
          </a:xfrm>
          <a:prstGeom prst="rect">
            <a:avLst/>
          </a:prstGeom>
        </p:spPr>
      </p:pic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156501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BD72B-E718-462F-A6DC-0EEED7493891}" type="slidenum">
              <a:rPr lang="fr-FR" altLang="fr-FR" smtClean="0"/>
              <a:pPr>
                <a:defRPr/>
              </a:pPr>
              <a:t>14</a:t>
            </a:fld>
            <a:endParaRPr lang="fr-FR" altLang="fr-FR" dirty="0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49745"/>
              </p:ext>
            </p:extLst>
          </p:nvPr>
        </p:nvGraphicFramePr>
        <p:xfrm>
          <a:off x="683568" y="1275606"/>
          <a:ext cx="7938657" cy="2568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8657">
                  <a:extLst>
                    <a:ext uri="{9D8B030D-6E8A-4147-A177-3AD203B41FA5}">
                      <a16:colId xmlns:a16="http://schemas.microsoft.com/office/drawing/2014/main" val="409447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C4-2 Analyser les besoins d’un secteur/d’un segment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1953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Déterminer les besoins d’un segment/ou d’un secteur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Prendre en compte les différents objectifs de l’entreprise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Intégrer les normes en vigueur pour le segment cible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Déterminer les différentes composantes d’une solution technico-commerciale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-Participer à l’élaboration du cahier des charges fonctionnel, à son évolution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412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3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115616" y="195486"/>
            <a:ext cx="8028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u="sng" dirty="0"/>
              <a:t>PARTIE B : L’ANALYSE ENVIRONNEMENTALE DU TANK A LAIT :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2517675" y="744961"/>
            <a:ext cx="6516887" cy="4090391"/>
            <a:chOff x="2517675" y="744961"/>
            <a:chExt cx="6516887" cy="4090391"/>
          </a:xfrm>
        </p:grpSpPr>
        <p:pic>
          <p:nvPicPr>
            <p:cNvPr id="19" name="Picture 6" descr="RÃ©sultat de recherche d'images pour &quot;Les manchons trayeurs&quot;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675" y="764850"/>
              <a:ext cx="1226344" cy="183713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" descr="Avec Opticool, le refroidissement du lait ne devrait plus coûter aussi cher qu'avant. (©Serap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2435" y="744961"/>
              <a:ext cx="2671763" cy="1501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996" y="1519730"/>
              <a:ext cx="2620566" cy="17335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Imag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319" y="3362549"/>
              <a:ext cx="2341960" cy="14728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Imag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7561" y="3108349"/>
              <a:ext cx="2286000" cy="1571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Forme libre 9"/>
            <p:cNvSpPr>
              <a:spLocks/>
            </p:cNvSpPr>
            <p:nvPr/>
          </p:nvSpPr>
          <p:spPr bwMode="auto">
            <a:xfrm>
              <a:off x="3654722" y="1804021"/>
              <a:ext cx="1943100" cy="838200"/>
            </a:xfrm>
            <a:custGeom>
              <a:avLst/>
              <a:gdLst>
                <a:gd name="T0" fmla="*/ 0 w 2590800"/>
                <a:gd name="T1" fmla="*/ 608810 h 1117745"/>
                <a:gd name="T2" fmla="*/ 899160 w 2590800"/>
                <a:gd name="T3" fmla="*/ 1095860 h 1117745"/>
                <a:gd name="T4" fmla="*/ 2590800 w 2590800"/>
                <a:gd name="T5" fmla="*/ 0 h 11177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90800" h="1117745">
                  <a:moveTo>
                    <a:pt x="0" y="609600"/>
                  </a:moveTo>
                  <a:cubicBezTo>
                    <a:pt x="233680" y="904240"/>
                    <a:pt x="467360" y="1198880"/>
                    <a:pt x="899160" y="1097280"/>
                  </a:cubicBezTo>
                  <a:cubicBezTo>
                    <a:pt x="1330960" y="995680"/>
                    <a:pt x="1960880" y="497840"/>
                    <a:pt x="2590800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" name="Forme libre 10"/>
            <p:cNvSpPr>
              <a:spLocks/>
            </p:cNvSpPr>
            <p:nvPr/>
          </p:nvSpPr>
          <p:spPr bwMode="auto">
            <a:xfrm>
              <a:off x="5916910" y="1219693"/>
              <a:ext cx="1189142" cy="703986"/>
            </a:xfrm>
            <a:custGeom>
              <a:avLst/>
              <a:gdLst>
                <a:gd name="T0" fmla="*/ 0 w 1325880"/>
                <a:gd name="T1" fmla="*/ 0 h 1554480"/>
                <a:gd name="T2" fmla="*/ 1018633 w 1325880"/>
                <a:gd name="T3" fmla="*/ 322664 h 1554480"/>
                <a:gd name="T4" fmla="*/ 1322703 w 1325880"/>
                <a:gd name="T5" fmla="*/ 1567225 h 15544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25880" h="1554480">
                  <a:moveTo>
                    <a:pt x="0" y="0"/>
                  </a:moveTo>
                  <a:cubicBezTo>
                    <a:pt x="400050" y="30480"/>
                    <a:pt x="800100" y="60960"/>
                    <a:pt x="1021080" y="320040"/>
                  </a:cubicBezTo>
                  <a:cubicBezTo>
                    <a:pt x="1242060" y="579120"/>
                    <a:pt x="1282700" y="1343660"/>
                    <a:pt x="1325880" y="155448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6" name="Forme libre 11"/>
            <p:cNvSpPr>
              <a:spLocks/>
            </p:cNvSpPr>
            <p:nvPr/>
          </p:nvSpPr>
          <p:spPr bwMode="auto">
            <a:xfrm>
              <a:off x="7519491" y="3192290"/>
              <a:ext cx="976313" cy="834628"/>
            </a:xfrm>
            <a:custGeom>
              <a:avLst/>
              <a:gdLst>
                <a:gd name="T0" fmla="*/ 6241463 w 1102626"/>
                <a:gd name="T1" fmla="*/ 0 h 1112520"/>
                <a:gd name="T2" fmla="*/ 6241463 w 1102626"/>
                <a:gd name="T3" fmla="*/ 794740 h 1112520"/>
                <a:gd name="T4" fmla="*/ 0 w 1102626"/>
                <a:gd name="T5" fmla="*/ 1115694 h 11125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02626" h="1112520">
                  <a:moveTo>
                    <a:pt x="1005840" y="0"/>
                  </a:moveTo>
                  <a:cubicBezTo>
                    <a:pt x="1089660" y="303530"/>
                    <a:pt x="1173480" y="607060"/>
                    <a:pt x="1005840" y="792480"/>
                  </a:cubicBezTo>
                  <a:cubicBezTo>
                    <a:pt x="838200" y="977900"/>
                    <a:pt x="419100" y="1045210"/>
                    <a:pt x="0" y="111252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7" name="Forme libre 12"/>
            <p:cNvSpPr>
              <a:spLocks/>
            </p:cNvSpPr>
            <p:nvPr/>
          </p:nvSpPr>
          <p:spPr bwMode="auto">
            <a:xfrm>
              <a:off x="4467920" y="2712468"/>
              <a:ext cx="1394222" cy="697706"/>
            </a:xfrm>
            <a:custGeom>
              <a:avLst/>
              <a:gdLst>
                <a:gd name="T0" fmla="*/ 1856110 w 1859280"/>
                <a:gd name="T1" fmla="*/ 936009 h 929640"/>
                <a:gd name="T2" fmla="*/ 1262765 w 1859280"/>
                <a:gd name="T3" fmla="*/ 0 h 929640"/>
                <a:gd name="T4" fmla="*/ 0 w 1859280"/>
                <a:gd name="T5" fmla="*/ 936009 h 9296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59280" h="929640">
                  <a:moveTo>
                    <a:pt x="1859280" y="929640"/>
                  </a:moveTo>
                  <a:cubicBezTo>
                    <a:pt x="1717040" y="464820"/>
                    <a:pt x="1574800" y="0"/>
                    <a:pt x="1264920" y="0"/>
                  </a:cubicBezTo>
                  <a:cubicBezTo>
                    <a:pt x="955040" y="0"/>
                    <a:pt x="477520" y="464820"/>
                    <a:pt x="0" y="92964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254371" y="206167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fr-FR" b="1" dirty="0"/>
              <a:t>La filière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21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835696" y="152040"/>
            <a:ext cx="680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B.1 Analyse du marché des tanks ou refroidisseurs de lait   </a:t>
            </a:r>
            <a:r>
              <a:rPr lang="fr-FR" dirty="0"/>
              <a:t> </a:t>
            </a:r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20450"/>
              </p:ext>
            </p:extLst>
          </p:nvPr>
        </p:nvGraphicFramePr>
        <p:xfrm>
          <a:off x="179512" y="669838"/>
          <a:ext cx="439248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225013"/>
              </p:ext>
            </p:extLst>
          </p:nvPr>
        </p:nvGraphicFramePr>
        <p:xfrm>
          <a:off x="1331640" y="489081"/>
          <a:ext cx="7019641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1958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LES</a:t>
                      </a:r>
                      <a:r>
                        <a:rPr lang="fr-FR" sz="2400" b="1" baseline="0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 PRINCIPALES TENDANCES :</a:t>
                      </a:r>
                      <a:endParaRPr lang="fr-FR" sz="2400" b="1" dirty="0">
                        <a:ln w="22225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003672"/>
                        </a:solidFill>
                      </a:endParaRPr>
                    </a:p>
                    <a:p>
                      <a:pPr algn="ctr"/>
                      <a:r>
                        <a:rPr lang="fr-FR" sz="2400" b="1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rgbClr val="003672"/>
                          </a:solidFill>
                        </a:rPr>
                        <a:t>L’offre</a:t>
                      </a:r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69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FR" b="1" dirty="0"/>
                        <a:t>Marché de niche, faible taux de renouvellement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55600" marR="0" lvl="0" indent="-355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Importantes dépenses en R&amp;D : Innovations (fabrication de la cuve, équipements), démarches de </a:t>
                      </a:r>
                      <a:r>
                        <a:rPr lang="fr-FR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rétrofit</a:t>
                      </a:r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12939"/>
            <a:ext cx="3736467" cy="225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5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052143"/>
              </p:ext>
            </p:extLst>
          </p:nvPr>
        </p:nvGraphicFramePr>
        <p:xfrm>
          <a:off x="360363" y="1836738"/>
          <a:ext cx="4392488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86256" y="4583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3672"/>
                </a:solidFill>
              </a:rPr>
              <a:t>La demande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1430248" y="383505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                                typologie de clients  :</a:t>
            </a:r>
          </a:p>
          <a:p>
            <a:endParaRPr lang="fr-FR" dirty="0"/>
          </a:p>
        </p:txBody>
      </p:sp>
      <p:sp>
        <p:nvSpPr>
          <p:cNvPr id="10" name="Forme libre : forme 3"/>
          <p:cNvSpPr>
            <a:spLocks/>
          </p:cNvSpPr>
          <p:nvPr/>
        </p:nvSpPr>
        <p:spPr bwMode="auto">
          <a:xfrm>
            <a:off x="2411760" y="733583"/>
            <a:ext cx="1315641" cy="417910"/>
          </a:xfrm>
          <a:custGeom>
            <a:avLst/>
            <a:gdLst>
              <a:gd name="T0" fmla="*/ 1754188 w 1755228"/>
              <a:gd name="T1" fmla="*/ 0 h 788276"/>
              <a:gd name="T2" fmla="*/ 1743683 w 1755228"/>
              <a:gd name="T3" fmla="*/ 241546 h 788276"/>
              <a:gd name="T4" fmla="*/ 0 w 1755228"/>
              <a:gd name="T5" fmla="*/ 231044 h 788276"/>
              <a:gd name="T6" fmla="*/ 0 w 1755228"/>
              <a:gd name="T7" fmla="*/ 393826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11" name="Forme libre : forme 14"/>
          <p:cNvSpPr>
            <a:spLocks/>
          </p:cNvSpPr>
          <p:nvPr/>
        </p:nvSpPr>
        <p:spPr bwMode="auto">
          <a:xfrm flipH="1">
            <a:off x="5548496" y="706670"/>
            <a:ext cx="1183743" cy="484585"/>
          </a:xfrm>
          <a:custGeom>
            <a:avLst/>
            <a:gdLst>
              <a:gd name="T0" fmla="*/ 2039601 w 1755228"/>
              <a:gd name="T1" fmla="*/ 0 h 788276"/>
              <a:gd name="T2" fmla="*/ 2027387 w 1755228"/>
              <a:gd name="T3" fmla="*/ 324743 h 788276"/>
              <a:gd name="T4" fmla="*/ 0 w 1755228"/>
              <a:gd name="T5" fmla="*/ 310623 h 788276"/>
              <a:gd name="T6" fmla="*/ 0 w 1755228"/>
              <a:gd name="T7" fmla="*/ 529471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7" name="ZoneTexte 6"/>
          <p:cNvSpPr txBox="1"/>
          <p:nvPr/>
        </p:nvSpPr>
        <p:spPr>
          <a:xfrm>
            <a:off x="677534" y="1113437"/>
            <a:ext cx="34684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/>
              <a:t>Les </a:t>
            </a:r>
            <a:r>
              <a:rPr lang="fr-FR" b="1" u="sng" dirty="0"/>
              <a:t>éleveurs laitiers</a:t>
            </a:r>
            <a:r>
              <a:rPr lang="fr-FR" u="sng" dirty="0"/>
              <a:t> </a:t>
            </a:r>
          </a:p>
          <a:p>
            <a:pPr lvl="0"/>
            <a:r>
              <a:rPr lang="fr-FR" dirty="0"/>
              <a:t>- </a:t>
            </a:r>
            <a:r>
              <a:rPr lang="fr-FR" u="sng" dirty="0"/>
              <a:t>32,5 </a:t>
            </a:r>
            <a:r>
              <a:rPr lang="fr-FR" dirty="0"/>
              <a:t>% des producteurs de lait  </a:t>
            </a:r>
          </a:p>
          <a:p>
            <a:pPr lvl="0"/>
            <a:r>
              <a:rPr lang="fr-FR" u="sng" dirty="0"/>
              <a:t>propriétaires</a:t>
            </a:r>
            <a:r>
              <a:rPr lang="fr-FR" dirty="0"/>
              <a:t> de leur tank. </a:t>
            </a:r>
          </a:p>
          <a:p>
            <a:pPr lvl="0"/>
            <a:endParaRPr lang="fr-FR" dirty="0"/>
          </a:p>
          <a:p>
            <a:pPr marL="285750" lvl="0" indent="-285750">
              <a:buFontTx/>
              <a:buChar char="-"/>
            </a:pPr>
            <a:r>
              <a:rPr lang="fr-FR" u="sng" dirty="0"/>
              <a:t>Critères d’achat </a:t>
            </a:r>
            <a:r>
              <a:rPr lang="fr-FR" dirty="0"/>
              <a:t>:</a:t>
            </a:r>
          </a:p>
          <a:p>
            <a:pPr lvl="0"/>
            <a:r>
              <a:rPr lang="fr-FR" dirty="0"/>
              <a:t>° qualité du lait, </a:t>
            </a:r>
          </a:p>
          <a:p>
            <a:pPr lvl="0"/>
            <a:r>
              <a:rPr lang="fr-FR" dirty="0"/>
              <a:t>° indépendance, </a:t>
            </a:r>
          </a:p>
          <a:p>
            <a:pPr lvl="0"/>
            <a:r>
              <a:rPr lang="fr-FR" dirty="0"/>
              <a:t>° Coût de fonctionnement,</a:t>
            </a:r>
          </a:p>
          <a:p>
            <a:pPr lvl="0"/>
            <a:r>
              <a:rPr lang="fr-FR" dirty="0"/>
              <a:t>° création de valeur avec le retour sur investissement, </a:t>
            </a:r>
          </a:p>
          <a:p>
            <a:pPr marL="285750" lvl="0" indent="-285750">
              <a:buFontTx/>
              <a:buChar char="-"/>
            </a:pPr>
            <a:r>
              <a:rPr lang="fr-FR" dirty="0"/>
              <a:t>Développement d’achats </a:t>
            </a:r>
          </a:p>
          <a:p>
            <a:pPr lvl="0"/>
            <a:r>
              <a:rPr lang="fr-FR" dirty="0"/>
              <a:t>groupés</a:t>
            </a:r>
          </a:p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752851" y="1210565"/>
            <a:ext cx="38871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Les </a:t>
            </a:r>
            <a:r>
              <a:rPr lang="fr-FR" b="1" u="sng" dirty="0"/>
              <a:t>laiteries</a:t>
            </a:r>
            <a:r>
              <a:rPr lang="fr-FR" b="1" dirty="0"/>
              <a:t> </a:t>
            </a:r>
            <a:r>
              <a:rPr lang="fr-FR" dirty="0"/>
              <a:t>:</a:t>
            </a:r>
          </a:p>
          <a:p>
            <a:pPr marL="285750" indent="-285750">
              <a:buFontTx/>
              <a:buChar char="-"/>
            </a:pPr>
            <a:r>
              <a:rPr lang="fr-FR" dirty="0"/>
              <a:t>5 groupes industriels, </a:t>
            </a:r>
          </a:p>
          <a:p>
            <a:pPr marL="285750" indent="-285750">
              <a:buFontTx/>
              <a:buChar char="-"/>
            </a:pPr>
            <a:r>
              <a:rPr lang="fr-FR" dirty="0"/>
              <a:t>Achats annuels de renouvellement ou de développement des parcs de location,</a:t>
            </a:r>
          </a:p>
          <a:p>
            <a:pPr marL="285750" indent="-285750">
              <a:buFontTx/>
              <a:buChar char="-"/>
            </a:pPr>
            <a:r>
              <a:rPr lang="fr-FR" u="sng" dirty="0"/>
              <a:t>Intervenants</a:t>
            </a:r>
            <a:r>
              <a:rPr lang="fr-FR" dirty="0"/>
              <a:t> dans le processus d’achat : directeur des achats, responsable froid ferme….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112937" y="3837197"/>
            <a:ext cx="51065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Sources :</a:t>
            </a:r>
          </a:p>
          <a:p>
            <a:r>
              <a:rPr lang="fr-FR" sz="1000" dirty="0">
                <a:hlinkClick r:id="rId3"/>
              </a:rPr>
              <a:t>https://www.ouest-france.fr/economie/agriculture</a:t>
            </a:r>
            <a:r>
              <a:rPr lang="fr-FR" sz="1000" dirty="0"/>
              <a:t> 		</a:t>
            </a:r>
            <a:r>
              <a:rPr lang="fr-FR" sz="1000" dirty="0">
                <a:hlinkClick r:id="rId4"/>
              </a:rPr>
              <a:t>https://www.anjou-agricole.com</a:t>
            </a:r>
            <a:endParaRPr lang="fr-FR" sz="1000" dirty="0"/>
          </a:p>
          <a:p>
            <a:r>
              <a:rPr lang="fr-FR" sz="1000" dirty="0">
                <a:hlinkClick r:id="rId5"/>
              </a:rPr>
              <a:t>https://www.reussir.fr/lait/effacez-la-consommation-electrique-du-tank-lait-cest-possible</a:t>
            </a:r>
            <a:endParaRPr lang="fr-FR" sz="1000" dirty="0"/>
          </a:p>
          <a:p>
            <a:r>
              <a:rPr lang="fr-FR" sz="1000" dirty="0">
                <a:hlinkClick r:id="rId6"/>
              </a:rPr>
              <a:t>https://www.web-agri.fr/traite/article/167369/mieux-vaut-il-etre-proprietaire-ou-locataire-de-son-tank-a-lait-</a:t>
            </a:r>
            <a:endParaRPr lang="fr-FR" sz="1000" dirty="0"/>
          </a:p>
          <a:p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01460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195398" y="143201"/>
            <a:ext cx="7703647" cy="48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principales variables environnementales du tank à lait :</a:t>
            </a:r>
            <a:endParaRPr lang="fr-FR" altLang="fr-FR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699" name="Image 2" descr="Une image contenant texte, extérieur, mammifère, boviné&#10;&#10;Description générée automatiqueme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/>
          <a:stretch/>
        </p:blipFill>
        <p:spPr bwMode="auto">
          <a:xfrm>
            <a:off x="361950" y="839689"/>
            <a:ext cx="847725" cy="429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Image 3" descr="Une image contenant intérieur&#10;&#10;Description générée automatique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566" y="701279"/>
            <a:ext cx="1533525" cy="105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Image 4" descr="Une image contenant texte, arbre, extérieur, route&#10;&#10;Description générée automatiqueme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701279"/>
            <a:ext cx="135255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Image 5" descr="bouteille et verre de lait 1313476 Banque de photo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604" y="1927622"/>
            <a:ext cx="1694259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Image 6" descr="Une image contenant invertébré, cœlentéré, fermer&#10;&#10;Description générée automatiqueme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32" y="1927622"/>
            <a:ext cx="1302544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Imag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885" y="3334941"/>
            <a:ext cx="769144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918222" y="3408760"/>
            <a:ext cx="25827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ISO 5708 et EN 13 732</a:t>
            </a:r>
            <a:endParaRPr lang="fr-FR" altLang="fr-FR" sz="1800"/>
          </a:p>
        </p:txBody>
      </p:sp>
      <p:pic>
        <p:nvPicPr>
          <p:cNvPr id="29706" name="Image 10" descr="Une image contenant texte&#10;&#10;Description générée automatiquemen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4310063"/>
            <a:ext cx="1583531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Image 11" descr="Gie Elevages de Bretagne elevage subvention charte bâtiment traite énergie  vache apiculture qualité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916" y="4040982"/>
            <a:ext cx="607219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3786188" y="4639866"/>
            <a:ext cx="196720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Dossier PCAEA</a:t>
            </a:r>
            <a:r>
              <a:rPr lang="fr-FR" altLang="fr-FR" sz="1800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altLang="fr-FR" sz="1800" dirty="0"/>
          </a:p>
        </p:txBody>
      </p:sp>
      <p:sp>
        <p:nvSpPr>
          <p:cNvPr id="29709" name="Accolade fermante 13"/>
          <p:cNvSpPr>
            <a:spLocks/>
          </p:cNvSpPr>
          <p:nvPr/>
        </p:nvSpPr>
        <p:spPr bwMode="auto">
          <a:xfrm>
            <a:off x="5463778" y="701279"/>
            <a:ext cx="365522" cy="1057275"/>
          </a:xfrm>
          <a:prstGeom prst="rightBrace">
            <a:avLst>
              <a:gd name="adj1" fmla="val 8329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9710" name="Accolade fermante 14"/>
          <p:cNvSpPr>
            <a:spLocks/>
          </p:cNvSpPr>
          <p:nvPr/>
        </p:nvSpPr>
        <p:spPr bwMode="auto">
          <a:xfrm>
            <a:off x="5525691" y="1931194"/>
            <a:ext cx="365522" cy="1058466"/>
          </a:xfrm>
          <a:prstGeom prst="rightBrace">
            <a:avLst>
              <a:gd name="adj1" fmla="val 8339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9711" name="Accolade fermante 15"/>
          <p:cNvSpPr>
            <a:spLocks/>
          </p:cNvSpPr>
          <p:nvPr/>
        </p:nvSpPr>
        <p:spPr bwMode="auto">
          <a:xfrm>
            <a:off x="5579269" y="3120629"/>
            <a:ext cx="365522" cy="752475"/>
          </a:xfrm>
          <a:prstGeom prst="rightBrace">
            <a:avLst>
              <a:gd name="adj1" fmla="val 8330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9712" name="Accolade fermante 16"/>
          <p:cNvSpPr>
            <a:spLocks/>
          </p:cNvSpPr>
          <p:nvPr/>
        </p:nvSpPr>
        <p:spPr bwMode="auto">
          <a:xfrm>
            <a:off x="5579269" y="4051698"/>
            <a:ext cx="365522" cy="934640"/>
          </a:xfrm>
          <a:prstGeom prst="rightBrace">
            <a:avLst>
              <a:gd name="adj1" fmla="val 8346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9715" name="Rectangle 21"/>
          <p:cNvSpPr>
            <a:spLocks noChangeArrowheads="1"/>
          </p:cNvSpPr>
          <p:nvPr/>
        </p:nvSpPr>
        <p:spPr bwMode="auto">
          <a:xfrm>
            <a:off x="6096000" y="3028951"/>
            <a:ext cx="1827610" cy="9814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fr-FR" sz="1800" dirty="0">
                <a:latin typeface="Arial" panose="020B0604020202020204" pitchFamily="34" charset="0"/>
                <a:cs typeface="Arial" panose="020B0604020202020204" pitchFamily="34" charset="0"/>
              </a:rPr>
              <a:t>Réglementation refroidisseur à lait</a:t>
            </a:r>
            <a:endParaRPr lang="fr-FR" altLang="fr-F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5891213" y="910829"/>
            <a:ext cx="2641227" cy="685059"/>
            <a:chOff x="5891213" y="910829"/>
            <a:chExt cx="2641227" cy="685059"/>
          </a:xfrm>
        </p:grpSpPr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5891213" y="910829"/>
              <a:ext cx="2055019" cy="68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fr-FR" altLang="fr-FR" sz="1800" dirty="0">
                  <a:latin typeface="Arial" panose="020B0604020202020204" pitchFamily="34" charset="0"/>
                  <a:cs typeface="Arial" panose="020B0604020202020204" pitchFamily="34" charset="0"/>
                </a:rPr>
                <a:t>La traite et la collecte du lait</a:t>
              </a:r>
              <a:endParaRPr lang="fr-FR" alt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7946232" y="1059582"/>
              <a:ext cx="586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B.2</a:t>
              </a:r>
              <a:endParaRPr lang="fr-FR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6005513" y="2127648"/>
            <a:ext cx="2370158" cy="685059"/>
            <a:chOff x="6005513" y="2127648"/>
            <a:chExt cx="2370158" cy="685059"/>
          </a:xfrm>
        </p:grpSpPr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6005513" y="2127648"/>
              <a:ext cx="1826419" cy="68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fr-FR" altLang="fr-FR" sz="1800" dirty="0">
                  <a:latin typeface="Arial" panose="020B0604020202020204" pitchFamily="34" charset="0"/>
                  <a:cs typeface="Arial" panose="020B0604020202020204" pitchFamily="34" charset="0"/>
                </a:rPr>
                <a:t>Le lait un produit délicat</a:t>
              </a:r>
              <a:endParaRPr lang="fr-FR" altLang="fr-FR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7831932" y="2366831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/>
                <a:t>B.3</a:t>
              </a:r>
              <a:endParaRPr lang="fr-FR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7897807" y="3334996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B.4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6200775" y="4310063"/>
            <a:ext cx="1940650" cy="417214"/>
            <a:chOff x="6200775" y="4310063"/>
            <a:chExt cx="1940650" cy="417214"/>
          </a:xfrm>
        </p:grpSpPr>
        <p:sp>
          <p:nvSpPr>
            <p:cNvPr id="29716" name="Rectangle 22"/>
            <p:cNvSpPr>
              <a:spLocks noChangeArrowheads="1"/>
            </p:cNvSpPr>
            <p:nvPr/>
          </p:nvSpPr>
          <p:spPr bwMode="auto">
            <a:xfrm>
              <a:off x="6200775" y="4310063"/>
              <a:ext cx="1445419" cy="3886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fr-FR" altLang="fr-FR" sz="1800">
                  <a:latin typeface="Arial" panose="020B0604020202020204" pitchFamily="34" charset="0"/>
                  <a:cs typeface="Arial" panose="020B0604020202020204" pitchFamily="34" charset="0"/>
                </a:rPr>
                <a:t>Les aides</a:t>
              </a:r>
              <a:endParaRPr lang="fr-FR" altLang="fr-FR" sz="1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597686" y="4357945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/>
                <a:t>B.5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28956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403648" y="19548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B.6 La concurrence 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/>
          <a:srcRect r="44820" b="15799"/>
          <a:stretch/>
        </p:blipFill>
        <p:spPr>
          <a:xfrm>
            <a:off x="2483768" y="531219"/>
            <a:ext cx="4821758" cy="42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60000" y="1923678"/>
            <a:ext cx="8424000" cy="2077200"/>
          </a:xfrm>
        </p:spPr>
        <p:txBody>
          <a:bodyPr/>
          <a:lstStyle/>
          <a:p>
            <a:pPr algn="ctr">
              <a:defRPr/>
            </a:pPr>
            <a:r>
              <a:rPr lang="fr-FR" sz="3600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Bloc de compétences 4 </a:t>
            </a:r>
          </a:p>
          <a:p>
            <a:pPr algn="ctr">
              <a:defRPr/>
            </a:pPr>
            <a:endParaRPr lang="fr-FR" sz="3600" dirty="0">
              <a:ln w="1905"/>
              <a:solidFill>
                <a:srgbClr val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fr-FR" sz="3600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Mettre en œuvre l’expertise technico-commerciale</a:t>
            </a:r>
          </a:p>
        </p:txBody>
      </p:sp>
    </p:spTree>
    <p:extLst>
      <p:ext uri="{BB962C8B-B14F-4D97-AF65-F5344CB8AC3E}">
        <p14:creationId xmlns:p14="http://schemas.microsoft.com/office/powerpoint/2010/main" val="226227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592838E0-3C26-4AD2-AFC8-C367D088B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97" y="1044462"/>
            <a:ext cx="8192103" cy="3054575"/>
          </a:xfrm>
          <a:prstGeom prst="rect">
            <a:avLst/>
          </a:prstGeom>
        </p:spPr>
      </p:pic>
      <p:sp>
        <p:nvSpPr>
          <p:cNvPr id="1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1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20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51719" y="118229"/>
            <a:ext cx="6147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3672"/>
                </a:solidFill>
              </a:rPr>
              <a:t>La formalisation du contenu du dossier </a:t>
            </a:r>
          </a:p>
        </p:txBody>
      </p:sp>
    </p:spTree>
    <p:extLst>
      <p:ext uri="{BB962C8B-B14F-4D97-AF65-F5344CB8AC3E}">
        <p14:creationId xmlns:p14="http://schemas.microsoft.com/office/powerpoint/2010/main" val="123425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843558"/>
            <a:ext cx="3384376" cy="3816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COMPETENCES :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C4-1 Réaliser une veille sectorielle et concurrentielle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C4-2 Analyser les besoins d’un secteur/segment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C4-3 Produire des solutions TC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3995936" y="16356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436096" y="1093887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3975616" y="25357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436096" y="223060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3992126" y="3327834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445472" y="309032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3975616" y="4246272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445472" y="4119922"/>
            <a:ext cx="323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36096" y="123478"/>
            <a:ext cx="324036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ELEMENTS A ABORDER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82248" y="3090320"/>
            <a:ext cx="8424936" cy="9044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415087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38370"/>
              </p:ext>
            </p:extLst>
          </p:nvPr>
        </p:nvGraphicFramePr>
        <p:xfrm>
          <a:off x="323528" y="1275606"/>
          <a:ext cx="8244448" cy="29023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44448">
                  <a:extLst>
                    <a:ext uri="{9D8B030D-6E8A-4147-A177-3AD203B41FA5}">
                      <a16:colId xmlns:a16="http://schemas.microsoft.com/office/drawing/2014/main" val="10692846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C4-3 Produire des solutions technico-commerciales pour un segment cible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85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Identifier et caractériser des solutions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Classifier des solutions à partir de critères technico-économiques (techniques, économiques, financiers) du cahier des charges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Mobiliser des ressources les partenaires externes et internes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- Élaborer des solutions adaptées à un problème technico-économique identifié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476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ChangeArrowheads="1"/>
          </p:cNvSpPr>
          <p:nvPr/>
        </p:nvSpPr>
        <p:spPr bwMode="auto">
          <a:xfrm>
            <a:off x="1143001" y="-1321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0" name="Organigramme : Multidocument 9"/>
          <p:cNvSpPr/>
          <p:nvPr/>
        </p:nvSpPr>
        <p:spPr>
          <a:xfrm>
            <a:off x="490836" y="166712"/>
            <a:ext cx="7605463" cy="489704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350" b="1" dirty="0">
              <a:solidFill>
                <a:srgbClr val="FFFF00"/>
              </a:solidFill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662237" y="956503"/>
            <a:ext cx="5579866" cy="406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spcAft>
                <a:spcPts val="450"/>
              </a:spcAft>
              <a:buNone/>
            </a:pPr>
            <a:r>
              <a:rPr lang="fr-FR" altLang="fr-FR" sz="1350" b="1" u="sng" dirty="0">
                <a:latin typeface="Arial" panose="020B0604020202020204" pitchFamily="34" charset="0"/>
                <a:cs typeface="Arial" panose="020B0604020202020204" pitchFamily="34" charset="0"/>
              </a:rPr>
              <a:t>C- Le tank à lait avec système </a:t>
            </a:r>
            <a:r>
              <a:rPr lang="fr-FR" altLang="fr-FR" sz="135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altLang="fr-FR" sz="1350" b="1" u="sng" dirty="0">
                <a:latin typeface="Arial" panose="020B0604020202020204" pitchFamily="34" charset="0"/>
                <a:cs typeface="Arial" panose="020B0604020202020204" pitchFamily="34" charset="0"/>
              </a:rPr>
              <a:t> : 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C-1) Le projet tank 2020 (1)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C-2) Présentation du tank à lait (2)</a:t>
            </a:r>
          </a:p>
          <a:p>
            <a:pPr marL="285750" lvl="0" indent="257175">
              <a:buFont typeface="Wingdings" panose="05000000000000000000" pitchFamily="2" charset="2"/>
              <a:buChar char="Ø"/>
            </a:pPr>
            <a:r>
              <a:rPr lang="fr-FR" sz="13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C-2bis) Vidéo Mise en place chez un client (annexe N°1)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C-3) Présentation du tank à lait avec système </a:t>
            </a:r>
            <a:r>
              <a:rPr lang="fr-FR" sz="1350" dirty="0" err="1"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 (1)</a:t>
            </a:r>
          </a:p>
          <a:p>
            <a:pPr marL="542925" lvl="0" indent="-266700">
              <a:buFont typeface="Wingdings" panose="05000000000000000000" pitchFamily="2" charset="2"/>
              <a:buChar char="Ø"/>
            </a:pPr>
            <a:r>
              <a:rPr lang="fr-FR" sz="13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C-3-0) La plaquette du tank </a:t>
            </a:r>
            <a:r>
              <a:rPr lang="fr-FR" sz="135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3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(annexe)</a:t>
            </a:r>
          </a:p>
          <a:p>
            <a:pPr marL="542925" lvl="0" indent="-266700">
              <a:buFont typeface="Wingdings" panose="05000000000000000000" pitchFamily="2" charset="2"/>
              <a:buChar char="Ø"/>
            </a:pPr>
            <a:r>
              <a:rPr lang="fr-FR" sz="13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C-2bis) Vidéo Motion Design </a:t>
            </a:r>
            <a:r>
              <a:rPr lang="fr-FR" sz="135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Opticool</a:t>
            </a:r>
            <a:r>
              <a:rPr lang="fr-FR" sz="13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(annexe)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C-3-1) Les échangeurs thermiques (1)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C-3-2) Le principe du cycle thermodynamique (1)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C-3-3) Le fluide caloporteur (1)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C-3-4) L’automate programmable (1)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C-4) Caractérisation de la solution et identification</a:t>
            </a:r>
          </a:p>
          <a:p>
            <a:pPr lvl="0">
              <a:buNone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		 des paramètres influents (1)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C-5) La chaudronnerie fine inoxydable alimentaire</a:t>
            </a:r>
          </a:p>
          <a:p>
            <a:pPr lvl="0">
              <a:buNone/>
            </a:pPr>
            <a:r>
              <a:rPr lang="fr-FR" sz="1350" dirty="0">
                <a:latin typeface="Arial" panose="020B0604020202020204" pitchFamily="34" charset="0"/>
                <a:cs typeface="Arial" panose="020B0604020202020204" pitchFamily="34" charset="0"/>
              </a:rPr>
              <a:t>		 (l’inox et les soudures) (1)</a:t>
            </a:r>
          </a:p>
          <a:p>
            <a:pPr>
              <a:lnSpc>
                <a:spcPct val="107000"/>
              </a:lnSpc>
              <a:spcBef>
                <a:spcPct val="0"/>
              </a:spcBef>
              <a:buFontTx/>
              <a:buNone/>
            </a:pPr>
            <a:endParaRPr lang="fr-FR" altLang="fr-FR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5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34" y="2250785"/>
            <a:ext cx="1632346" cy="9171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188F54-3A86-4B3B-949D-ECBF1889D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025" y="454525"/>
            <a:ext cx="1065090" cy="7173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7C58491-AF85-415A-A571-91F6D33B0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3333" y="1173558"/>
            <a:ext cx="1280722" cy="8457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AFDF66-3DF1-4142-B552-9C4D029F08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3504" y="3305634"/>
            <a:ext cx="1438476" cy="8764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5B7D16E-3AD1-4DC1-B515-93B4C0892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2030" y="4308837"/>
            <a:ext cx="1438476" cy="581106"/>
          </a:xfrm>
          <a:prstGeom prst="rect">
            <a:avLst/>
          </a:prstGeom>
        </p:spPr>
      </p:pic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F79EC4B4-7C34-4EEB-BECE-D3DB581767EE}"/>
              </a:ext>
            </a:extLst>
          </p:cNvPr>
          <p:cNvSpPr/>
          <p:nvPr/>
        </p:nvSpPr>
        <p:spPr>
          <a:xfrm>
            <a:off x="3195392" y="958473"/>
            <a:ext cx="1821243" cy="528992"/>
          </a:xfrm>
          <a:custGeom>
            <a:avLst/>
            <a:gdLst>
              <a:gd name="connsiteX0" fmla="*/ 0 w 1821243"/>
              <a:gd name="connsiteY0" fmla="*/ 528992 h 528992"/>
              <a:gd name="connsiteX1" fmla="*/ 1254467 w 1821243"/>
              <a:gd name="connsiteY1" fmla="*/ 408080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330037 w 1821243"/>
              <a:gd name="connsiteY1" fmla="*/ 287168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088212 w 1821243"/>
              <a:gd name="connsiteY1" fmla="*/ 400523 h 528992"/>
              <a:gd name="connsiteX2" fmla="*/ 1821243 w 1821243"/>
              <a:gd name="connsiteY2" fmla="*/ 0 h 528992"/>
              <a:gd name="connsiteX0" fmla="*/ 0 w 1821243"/>
              <a:gd name="connsiteY0" fmla="*/ 528992 h 528992"/>
              <a:gd name="connsiteX1" fmla="*/ 1088212 w 1821243"/>
              <a:gd name="connsiteY1" fmla="*/ 400523 h 528992"/>
              <a:gd name="connsiteX2" fmla="*/ 1821243 w 1821243"/>
              <a:gd name="connsiteY2" fmla="*/ 0 h 52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1243" h="528992">
                <a:moveTo>
                  <a:pt x="0" y="528992"/>
                </a:moveTo>
                <a:cubicBezTo>
                  <a:pt x="475463" y="512618"/>
                  <a:pt x="784672" y="488688"/>
                  <a:pt x="1088212" y="400523"/>
                </a:cubicBezTo>
                <a:cubicBezTo>
                  <a:pt x="1391752" y="312358"/>
                  <a:pt x="1296660" y="39044"/>
                  <a:pt x="1821243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7FFEEAED-C142-41C1-B24C-83F2FE859064}"/>
              </a:ext>
            </a:extLst>
          </p:cNvPr>
          <p:cNvSpPr/>
          <p:nvPr/>
        </p:nvSpPr>
        <p:spPr>
          <a:xfrm>
            <a:off x="3770956" y="1394120"/>
            <a:ext cx="2471147" cy="321869"/>
          </a:xfrm>
          <a:custGeom>
            <a:avLst/>
            <a:gdLst>
              <a:gd name="connsiteX0" fmla="*/ 0 w 2456033"/>
              <a:gd name="connsiteY0" fmla="*/ 367211 h 367211"/>
              <a:gd name="connsiteX1" fmla="*/ 1586976 w 2456033"/>
              <a:gd name="connsiteY1" fmla="*/ 12031 h 367211"/>
              <a:gd name="connsiteX2" fmla="*/ 2456033 w 2456033"/>
              <a:gd name="connsiteY2" fmla="*/ 117829 h 367211"/>
              <a:gd name="connsiteX0" fmla="*/ 0 w 2456033"/>
              <a:gd name="connsiteY0" fmla="*/ 367211 h 367211"/>
              <a:gd name="connsiteX1" fmla="*/ 1586976 w 2456033"/>
              <a:gd name="connsiteY1" fmla="*/ 12031 h 367211"/>
              <a:gd name="connsiteX2" fmla="*/ 2456033 w 2456033"/>
              <a:gd name="connsiteY2" fmla="*/ 117829 h 367211"/>
              <a:gd name="connsiteX0" fmla="*/ 0 w 2456033"/>
              <a:gd name="connsiteY0" fmla="*/ 367211 h 367211"/>
              <a:gd name="connsiteX1" fmla="*/ 687690 w 2456033"/>
              <a:gd name="connsiteY1" fmla="*/ 253856 h 367211"/>
              <a:gd name="connsiteX2" fmla="*/ 1586976 w 2456033"/>
              <a:gd name="connsiteY2" fmla="*/ 12031 h 367211"/>
              <a:gd name="connsiteX3" fmla="*/ 2456033 w 2456033"/>
              <a:gd name="connsiteY3" fmla="*/ 117829 h 367211"/>
              <a:gd name="connsiteX0" fmla="*/ 0 w 2471147"/>
              <a:gd name="connsiteY0" fmla="*/ 321869 h 321869"/>
              <a:gd name="connsiteX1" fmla="*/ 702804 w 2471147"/>
              <a:gd name="connsiteY1" fmla="*/ 253856 h 321869"/>
              <a:gd name="connsiteX2" fmla="*/ 1602090 w 2471147"/>
              <a:gd name="connsiteY2" fmla="*/ 12031 h 321869"/>
              <a:gd name="connsiteX3" fmla="*/ 2471147 w 2471147"/>
              <a:gd name="connsiteY3" fmla="*/ 117829 h 321869"/>
              <a:gd name="connsiteX0" fmla="*/ 0 w 2471147"/>
              <a:gd name="connsiteY0" fmla="*/ 321869 h 322482"/>
              <a:gd name="connsiteX1" fmla="*/ 702804 w 2471147"/>
              <a:gd name="connsiteY1" fmla="*/ 253856 h 322482"/>
              <a:gd name="connsiteX2" fmla="*/ 1602090 w 2471147"/>
              <a:gd name="connsiteY2" fmla="*/ 12031 h 322482"/>
              <a:gd name="connsiteX3" fmla="*/ 2471147 w 2471147"/>
              <a:gd name="connsiteY3" fmla="*/ 117829 h 322482"/>
              <a:gd name="connsiteX0" fmla="*/ 0 w 2471147"/>
              <a:gd name="connsiteY0" fmla="*/ 321869 h 321869"/>
              <a:gd name="connsiteX1" fmla="*/ 702804 w 2471147"/>
              <a:gd name="connsiteY1" fmla="*/ 253856 h 321869"/>
              <a:gd name="connsiteX2" fmla="*/ 1602090 w 2471147"/>
              <a:gd name="connsiteY2" fmla="*/ 12031 h 321869"/>
              <a:gd name="connsiteX3" fmla="*/ 2471147 w 2471147"/>
              <a:gd name="connsiteY3" fmla="*/ 117829 h 32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147" h="321869">
                <a:moveTo>
                  <a:pt x="0" y="321869"/>
                </a:moveTo>
                <a:cubicBezTo>
                  <a:pt x="258198" y="310534"/>
                  <a:pt x="438308" y="313053"/>
                  <a:pt x="702804" y="253856"/>
                </a:cubicBezTo>
                <a:cubicBezTo>
                  <a:pt x="967300" y="194659"/>
                  <a:pt x="1299809" y="34702"/>
                  <a:pt x="1602090" y="12031"/>
                </a:cubicBezTo>
                <a:cubicBezTo>
                  <a:pt x="2011429" y="-29533"/>
                  <a:pt x="2241288" y="44148"/>
                  <a:pt x="2471147" y="117829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C2DB7261-D865-4544-B458-A905C1529F10}"/>
              </a:ext>
            </a:extLst>
          </p:cNvPr>
          <p:cNvSpPr/>
          <p:nvPr/>
        </p:nvSpPr>
        <p:spPr>
          <a:xfrm>
            <a:off x="5478843" y="2177373"/>
            <a:ext cx="1042869" cy="536429"/>
          </a:xfrm>
          <a:custGeom>
            <a:avLst/>
            <a:gdLst>
              <a:gd name="connsiteX0" fmla="*/ 0 w 1042869"/>
              <a:gd name="connsiteY0" fmla="*/ 59506 h 536429"/>
              <a:gd name="connsiteX1" fmla="*/ 445864 w 1042869"/>
              <a:gd name="connsiteY1" fmla="*/ 36835 h 536429"/>
              <a:gd name="connsiteX2" fmla="*/ 657461 w 1042869"/>
              <a:gd name="connsiteY2" fmla="*/ 490257 h 536429"/>
              <a:gd name="connsiteX3" fmla="*/ 1042869 w 1042869"/>
              <a:gd name="connsiteY3" fmla="*/ 497814 h 53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869" h="536429">
                <a:moveTo>
                  <a:pt x="0" y="59506"/>
                </a:moveTo>
                <a:cubicBezTo>
                  <a:pt x="168143" y="12274"/>
                  <a:pt x="336287" y="-34957"/>
                  <a:pt x="445864" y="36835"/>
                </a:cubicBezTo>
                <a:cubicBezTo>
                  <a:pt x="555441" y="108627"/>
                  <a:pt x="557960" y="413427"/>
                  <a:pt x="657461" y="490257"/>
                </a:cubicBezTo>
                <a:cubicBezTo>
                  <a:pt x="756962" y="567087"/>
                  <a:pt x="899915" y="532450"/>
                  <a:pt x="1042869" y="497814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469E3BB3-3C8A-4A38-99ED-71CA6DC6267B}"/>
              </a:ext>
            </a:extLst>
          </p:cNvPr>
          <p:cNvSpPr/>
          <p:nvPr/>
        </p:nvSpPr>
        <p:spPr>
          <a:xfrm>
            <a:off x="4932041" y="3710499"/>
            <a:ext cx="1438476" cy="279610"/>
          </a:xfrm>
          <a:custGeom>
            <a:avLst/>
            <a:gdLst>
              <a:gd name="connsiteX0" fmla="*/ 0 w 1201567"/>
              <a:gd name="connsiteY0" fmla="*/ 279610 h 279610"/>
              <a:gd name="connsiteX1" fmla="*/ 695246 w 1201567"/>
              <a:gd name="connsiteY1" fmla="*/ 226711 h 279610"/>
              <a:gd name="connsiteX2" fmla="*/ 1201567 w 1201567"/>
              <a:gd name="connsiteY2" fmla="*/ 0 h 27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1567" h="279610">
                <a:moveTo>
                  <a:pt x="0" y="279610"/>
                </a:moveTo>
                <a:cubicBezTo>
                  <a:pt x="247492" y="276461"/>
                  <a:pt x="494985" y="273313"/>
                  <a:pt x="695246" y="226711"/>
                </a:cubicBezTo>
                <a:cubicBezTo>
                  <a:pt x="895507" y="180109"/>
                  <a:pt x="1048537" y="90054"/>
                  <a:pt x="1201567" y="0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59E0FFFA-D2C9-46A9-8A8C-9E1D14F02D4C}"/>
              </a:ext>
            </a:extLst>
          </p:cNvPr>
          <p:cNvSpPr/>
          <p:nvPr/>
        </p:nvSpPr>
        <p:spPr>
          <a:xfrm>
            <a:off x="4745867" y="4429991"/>
            <a:ext cx="1959912" cy="158456"/>
          </a:xfrm>
          <a:custGeom>
            <a:avLst/>
            <a:gdLst>
              <a:gd name="connsiteX0" fmla="*/ 0 w 1201567"/>
              <a:gd name="connsiteY0" fmla="*/ 279610 h 279610"/>
              <a:gd name="connsiteX1" fmla="*/ 695246 w 1201567"/>
              <a:gd name="connsiteY1" fmla="*/ 226711 h 279610"/>
              <a:gd name="connsiteX2" fmla="*/ 1201567 w 1201567"/>
              <a:gd name="connsiteY2" fmla="*/ 0 h 279610"/>
              <a:gd name="connsiteX0" fmla="*/ 0 w 1637125"/>
              <a:gd name="connsiteY0" fmla="*/ 62889 h 62889"/>
              <a:gd name="connsiteX1" fmla="*/ 695246 w 1637125"/>
              <a:gd name="connsiteY1" fmla="*/ 9990 h 62889"/>
              <a:gd name="connsiteX2" fmla="*/ 1637125 w 1637125"/>
              <a:gd name="connsiteY2" fmla="*/ 9990 h 62889"/>
              <a:gd name="connsiteX0" fmla="*/ 0 w 1637125"/>
              <a:gd name="connsiteY0" fmla="*/ 158456 h 158456"/>
              <a:gd name="connsiteX1" fmla="*/ 695246 w 1637125"/>
              <a:gd name="connsiteY1" fmla="*/ 105557 h 158456"/>
              <a:gd name="connsiteX2" fmla="*/ 1637125 w 1637125"/>
              <a:gd name="connsiteY2" fmla="*/ 105557 h 15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125" h="158456">
                <a:moveTo>
                  <a:pt x="0" y="158456"/>
                </a:moveTo>
                <a:cubicBezTo>
                  <a:pt x="247492" y="155307"/>
                  <a:pt x="494985" y="152159"/>
                  <a:pt x="695246" y="105557"/>
                </a:cubicBezTo>
                <a:cubicBezTo>
                  <a:pt x="895507" y="58955"/>
                  <a:pt x="1117975" y="-106670"/>
                  <a:pt x="1637125" y="10555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72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755121" y="124575"/>
            <a:ext cx="634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/>
              <a:t>PARTIE C : LE TANK A LAIT AVEC SYSTÈME OPTICOOL</a:t>
            </a:r>
            <a:endParaRPr lang="fr-FR" dirty="0"/>
          </a:p>
        </p:txBody>
      </p:sp>
      <p:sp>
        <p:nvSpPr>
          <p:cNvPr id="6" name="Titre 1"/>
          <p:cNvSpPr txBox="1">
            <a:spLocks noChangeArrowheads="1"/>
          </p:cNvSpPr>
          <p:nvPr/>
        </p:nvSpPr>
        <p:spPr>
          <a:xfrm>
            <a:off x="1475656" y="585316"/>
            <a:ext cx="4211241" cy="4001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altLang="fr-FR" sz="1800" dirty="0">
                <a:latin typeface="+mn-lt"/>
              </a:rPr>
              <a:t>C.1 Le projet Tank 2020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339507" y="2617722"/>
            <a:ext cx="6048673" cy="1910555"/>
            <a:chOff x="1057151" y="2369525"/>
            <a:chExt cx="7310975" cy="2293994"/>
          </a:xfrm>
        </p:grpSpPr>
        <p:pic>
          <p:nvPicPr>
            <p:cNvPr id="12" name="Imag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7151" y="2397802"/>
              <a:ext cx="1675209" cy="796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Imag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997" y="2369525"/>
              <a:ext cx="1022747" cy="684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age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594" y="2513299"/>
              <a:ext cx="1350169" cy="634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ag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166" y="3100993"/>
              <a:ext cx="1019175" cy="67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Imag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039" y="3164822"/>
              <a:ext cx="1460897" cy="54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Imag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9926" y="2505311"/>
              <a:ext cx="838200" cy="668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Image 20" descr="Une image contenant texte, hache&#10;&#10;Description générée automatiquement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3911072"/>
              <a:ext cx="753666" cy="69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1572" y="3806400"/>
              <a:ext cx="754856" cy="857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 22" descr="Une image contenant texte&#10;&#10;Description générée automatiquement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462" y="4083634"/>
              <a:ext cx="1604963" cy="545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e 20"/>
          <p:cNvGrpSpPr/>
          <p:nvPr/>
        </p:nvGrpSpPr>
        <p:grpSpPr>
          <a:xfrm>
            <a:off x="423576" y="541485"/>
            <a:ext cx="6194822" cy="2139042"/>
            <a:chOff x="435938" y="620980"/>
            <a:chExt cx="6194822" cy="2139042"/>
          </a:xfrm>
        </p:grpSpPr>
        <p:sp>
          <p:nvSpPr>
            <p:cNvPr id="11" name="Titre 1"/>
            <p:cNvSpPr txBox="1">
              <a:spLocks noChangeArrowheads="1"/>
            </p:cNvSpPr>
            <p:nvPr/>
          </p:nvSpPr>
          <p:spPr bwMode="auto">
            <a:xfrm>
              <a:off x="435938" y="620980"/>
              <a:ext cx="6194822" cy="2139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571500" indent="-5715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485900" indent="-5715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fr-FR" altLang="fr-FR" sz="2000" dirty="0">
                  <a:latin typeface="+mj-lt"/>
                </a:rPr>
                <a:t>- Démarrage en 2015</a:t>
              </a:r>
            </a:p>
            <a:p>
              <a:pPr marL="0" indent="0">
                <a:spcBef>
                  <a:spcPct val="0"/>
                </a:spcBef>
                <a:buNone/>
              </a:pPr>
              <a:r>
                <a:rPr lang="fr-FR" altLang="fr-FR" sz="2000" dirty="0">
                  <a:latin typeface="+mj-lt"/>
                </a:rPr>
                <a:t>- Objectifs :      Réduire la consommation d’énergie</a:t>
              </a:r>
            </a:p>
            <a:p>
              <a:pPr marL="914400" lvl="2" indent="0">
                <a:spcBef>
                  <a:spcPct val="0"/>
                </a:spcBef>
                <a:buNone/>
              </a:pPr>
              <a:r>
                <a:rPr lang="fr-FR" altLang="fr-FR" sz="2000" dirty="0">
                  <a:latin typeface="+mj-lt"/>
                </a:rPr>
                <a:t>            Fluide frigorigène à faible PRG</a:t>
              </a:r>
            </a:p>
            <a:p>
              <a:pPr algn="ctr">
                <a:spcBef>
                  <a:spcPct val="0"/>
                </a:spcBef>
              </a:pPr>
              <a:endParaRPr lang="fr-FR" altLang="fr-FR" sz="2000" dirty="0">
                <a:latin typeface="+mj-lt"/>
              </a:endParaRP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867623" y="1399691"/>
              <a:ext cx="276225" cy="265176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868122" y="1681758"/>
              <a:ext cx="319088" cy="306324"/>
            </a:xfrm>
            <a:prstGeom prst="rect">
              <a:avLst/>
            </a:prstGeom>
          </p:spPr>
        </p:pic>
      </p:grpSp>
      <p:pic>
        <p:nvPicPr>
          <p:cNvPr id="23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5"/>
          <a:stretch/>
        </p:blipFill>
        <p:spPr bwMode="auto">
          <a:xfrm>
            <a:off x="6769326" y="2964733"/>
            <a:ext cx="1965393" cy="122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766765" y="2125549"/>
            <a:ext cx="61834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dirty="0"/>
              <a:t>- </a:t>
            </a:r>
            <a:r>
              <a:rPr lang="fr-FR" altLang="fr-FR" sz="2000" dirty="0"/>
              <a:t>Consortium (soutien technique et financier)</a:t>
            </a:r>
          </a:p>
          <a:p>
            <a:endParaRPr lang="fr-FR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5CAE932D-3E30-4CA7-99A4-B6076E1E2CC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80" y="1026425"/>
            <a:ext cx="2369665" cy="104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74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 2" descr="Une image contenant texte, intérieur, plafond, plusieurs&#10;&#10;Description générée automatiqu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797" y="0"/>
            <a:ext cx="1785938" cy="123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ZoneTexte 1"/>
          <p:cNvSpPr txBox="1">
            <a:spLocks noChangeArrowheads="1"/>
          </p:cNvSpPr>
          <p:nvPr/>
        </p:nvSpPr>
        <p:spPr bwMode="auto">
          <a:xfrm>
            <a:off x="5101828" y="102394"/>
            <a:ext cx="17859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bg1"/>
                </a:solidFill>
              </a:rPr>
              <a:t>Septembre 2021</a:t>
            </a:r>
          </a:p>
        </p:txBody>
      </p:sp>
      <p:pic>
        <p:nvPicPr>
          <p:cNvPr id="5" name="Imag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7574"/>
            <a:ext cx="1341437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64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mage 23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55"/>
          <a:stretch>
            <a:fillRect/>
          </a:stretch>
        </p:blipFill>
        <p:spPr bwMode="auto">
          <a:xfrm>
            <a:off x="5086350" y="1"/>
            <a:ext cx="2914650" cy="198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"/>
          <p:cNvSpPr txBox="1">
            <a:spLocks noChangeArrowheads="1"/>
          </p:cNvSpPr>
          <p:nvPr/>
        </p:nvSpPr>
        <p:spPr bwMode="auto">
          <a:xfrm>
            <a:off x="1375172" y="285750"/>
            <a:ext cx="3300413" cy="6167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fr-FR" altLang="fr-FR" sz="1800" b="1" kern="0" dirty="0"/>
              <a:t>C.2 Présentation du tank</a:t>
            </a:r>
          </a:p>
        </p:txBody>
      </p:sp>
      <p:pic>
        <p:nvPicPr>
          <p:cNvPr id="34820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898106"/>
            <a:ext cx="1989535" cy="97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862012"/>
            <a:ext cx="5155406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11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 noChangeArrowheads="1"/>
          </p:cNvSpPr>
          <p:nvPr/>
        </p:nvSpPr>
        <p:spPr bwMode="auto">
          <a:xfrm>
            <a:off x="1375172" y="285750"/>
            <a:ext cx="7013252" cy="6167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fr-FR" altLang="fr-FR" sz="1800" b="1" kern="0" dirty="0"/>
              <a:t>Réalisation éventuelle d’une vidéo d’une installation d’un tank</a:t>
            </a:r>
          </a:p>
        </p:txBody>
      </p:sp>
      <p:pic>
        <p:nvPicPr>
          <p:cNvPr id="35843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687" y="690680"/>
            <a:ext cx="1989535" cy="97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D5C37D3-B05C-4B0B-8FA4-304D89847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20614" y="1149066"/>
            <a:ext cx="3600400" cy="3382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BE26379-53FB-4488-9F3C-918F0CD88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650487" y="1682320"/>
            <a:ext cx="3056245" cy="26331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4DBE0D1-3792-4672-B122-900856821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434" y="794442"/>
            <a:ext cx="1186637" cy="69063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73D1F2-8E3B-463B-958D-69F593DA39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8882" y="1967252"/>
            <a:ext cx="2810267" cy="15337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07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46710"/>
            <a:ext cx="68580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94" y="934641"/>
            <a:ext cx="1501379" cy="111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356" y="487888"/>
            <a:ext cx="2952328" cy="16588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Imag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590" y="872950"/>
            <a:ext cx="1501378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3592711" y="1334956"/>
            <a:ext cx="1958578" cy="300082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35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Refroidisseur à lait</a:t>
            </a:r>
            <a:endParaRPr lang="fr-FR" altLang="fr-FR" sz="10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871" name="Forme libre : forme 1"/>
          <p:cNvSpPr>
            <a:spLocks/>
          </p:cNvSpPr>
          <p:nvPr/>
        </p:nvSpPr>
        <p:spPr bwMode="auto">
          <a:xfrm flipH="1">
            <a:off x="2806304" y="1497806"/>
            <a:ext cx="450056" cy="1309688"/>
          </a:xfrm>
          <a:custGeom>
            <a:avLst/>
            <a:gdLst>
              <a:gd name="T0" fmla="*/ 17 w 1270961"/>
              <a:gd name="T1" fmla="*/ 3 h 2393330"/>
              <a:gd name="T2" fmla="*/ 1 w 1270961"/>
              <a:gd name="T3" fmla="*/ 33 h 2393330"/>
              <a:gd name="T4" fmla="*/ 4 w 1270961"/>
              <a:gd name="T5" fmla="*/ 238 h 23933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70961" h="2393330">
                <a:moveTo>
                  <a:pt x="1270961" y="28503"/>
                </a:moveTo>
                <a:cubicBezTo>
                  <a:pt x="748947" y="-16166"/>
                  <a:pt x="226933" y="-60835"/>
                  <a:pt x="62271" y="333303"/>
                </a:cubicBezTo>
                <a:cubicBezTo>
                  <a:pt x="-102391" y="727441"/>
                  <a:pt x="90298" y="1560385"/>
                  <a:pt x="282988" y="239333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pic>
        <p:nvPicPr>
          <p:cNvPr id="36872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42" y="905216"/>
            <a:ext cx="1799034" cy="88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Flèche : gauche 1"/>
          <p:cNvSpPr>
            <a:spLocks noChangeArrowheads="1"/>
          </p:cNvSpPr>
          <p:nvPr/>
        </p:nvSpPr>
        <p:spPr bwMode="auto">
          <a:xfrm rot="12281462">
            <a:off x="2726532" y="1844279"/>
            <a:ext cx="465535" cy="88106"/>
          </a:xfrm>
          <a:prstGeom prst="leftArrow">
            <a:avLst>
              <a:gd name="adj1" fmla="val 50000"/>
              <a:gd name="adj2" fmla="val 49658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fr-FR" altLang="fr-FR" sz="1800"/>
          </a:p>
        </p:txBody>
      </p:sp>
      <p:sp>
        <p:nvSpPr>
          <p:cNvPr id="36874" name="Flèche : gauche 11"/>
          <p:cNvSpPr>
            <a:spLocks noChangeArrowheads="1"/>
          </p:cNvSpPr>
          <p:nvPr/>
        </p:nvSpPr>
        <p:spPr bwMode="auto">
          <a:xfrm rot="5400000">
            <a:off x="2415778" y="1982391"/>
            <a:ext cx="413147" cy="103584"/>
          </a:xfrm>
          <a:prstGeom prst="leftArrow">
            <a:avLst>
              <a:gd name="adj1" fmla="val 50000"/>
              <a:gd name="adj2" fmla="val 49967"/>
            </a:avLst>
          </a:prstGeom>
          <a:solidFill>
            <a:srgbClr val="0099FF"/>
          </a:solidFill>
          <a:ln w="12700" algn="ctr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fr-FR" altLang="fr-FR" sz="180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210866" y="1983582"/>
            <a:ext cx="1238250" cy="43806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fr-FR" altLang="fr-FR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Echangeur tubulaire coaxiaux</a:t>
            </a:r>
            <a:endParaRPr lang="fr-FR" altLang="fr-FR" sz="788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40376" y="75277"/>
            <a:ext cx="3891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b="1" kern="0" dirty="0"/>
              <a:t>C.3 Système </a:t>
            </a:r>
            <a:r>
              <a:rPr lang="fr-FR" altLang="fr-FR" b="1" kern="0" dirty="0" err="1"/>
              <a:t>Opticool</a:t>
            </a:r>
            <a:r>
              <a:rPr lang="fr-FR" altLang="fr-FR" b="1" kern="0" dirty="0"/>
              <a:t>, analyses fonctionnelle, structurelle et comportementale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31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2790785" y="44537"/>
            <a:ext cx="5616795" cy="48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fr-FR" alt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connaissances techniques associées....</a:t>
            </a:r>
            <a:endParaRPr lang="fr-FR" altLang="fr-FR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790785" y="798235"/>
            <a:ext cx="6307358" cy="899598"/>
            <a:chOff x="1469456" y="701279"/>
            <a:chExt cx="7412880" cy="1057275"/>
          </a:xfrm>
        </p:grpSpPr>
        <p:sp>
          <p:nvSpPr>
            <p:cNvPr id="38915" name="Accolade fermante 13"/>
            <p:cNvSpPr>
              <a:spLocks/>
            </p:cNvSpPr>
            <p:nvPr/>
          </p:nvSpPr>
          <p:spPr bwMode="auto">
            <a:xfrm>
              <a:off x="5463778" y="701279"/>
              <a:ext cx="365522" cy="1057275"/>
            </a:xfrm>
            <a:prstGeom prst="rightBrace">
              <a:avLst>
                <a:gd name="adj1" fmla="val 8329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pic>
          <p:nvPicPr>
            <p:cNvPr id="38922" name="Imag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5984" y="763865"/>
              <a:ext cx="3110794" cy="974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Imag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12652">
              <a:off x="1469456" y="870286"/>
              <a:ext cx="1444489" cy="71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e 2"/>
            <p:cNvGrpSpPr/>
            <p:nvPr/>
          </p:nvGrpSpPr>
          <p:grpSpPr>
            <a:xfrm>
              <a:off x="5891213" y="910829"/>
              <a:ext cx="2991123" cy="648079"/>
              <a:chOff x="5891213" y="910829"/>
              <a:chExt cx="2991123" cy="648079"/>
            </a:xfrm>
          </p:grpSpPr>
          <p:sp>
            <p:nvSpPr>
              <p:cNvPr id="38918" name="Rectangle 17"/>
              <p:cNvSpPr>
                <a:spLocks noChangeArrowheads="1"/>
              </p:cNvSpPr>
              <p:nvPr/>
            </p:nvSpPr>
            <p:spPr bwMode="auto">
              <a:xfrm>
                <a:off x="5891213" y="910829"/>
                <a:ext cx="2055019" cy="6480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lnSpc>
                    <a:spcPct val="107000"/>
                  </a:lnSpc>
                  <a:spcBef>
                    <a:spcPct val="0"/>
                  </a:spcBef>
                  <a:spcAft>
                    <a:spcPts val="600"/>
                  </a:spcAft>
                  <a:buNone/>
                </a:pPr>
                <a:r>
                  <a:rPr lang="fr-FR" alt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Echangeurs thermiques</a:t>
                </a:r>
                <a:endParaRPr lang="fr-FR" altLang="fr-FR" sz="11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ZoneTexte 1"/>
              <p:cNvSpPr txBox="1"/>
              <p:nvPr/>
            </p:nvSpPr>
            <p:spPr>
              <a:xfrm>
                <a:off x="7946232" y="1015414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C3.1</a:t>
                </a:r>
              </a:p>
            </p:txBody>
          </p:sp>
        </p:grpSp>
      </p:grpSp>
      <p:grpSp>
        <p:nvGrpSpPr>
          <p:cNvPr id="7" name="Groupe 6"/>
          <p:cNvGrpSpPr/>
          <p:nvPr/>
        </p:nvGrpSpPr>
        <p:grpSpPr>
          <a:xfrm>
            <a:off x="323528" y="1760270"/>
            <a:ext cx="6535182" cy="1056058"/>
            <a:chOff x="451386" y="1724632"/>
            <a:chExt cx="6535182" cy="1056058"/>
          </a:xfrm>
        </p:grpSpPr>
        <p:sp>
          <p:nvSpPr>
            <p:cNvPr id="38919" name="Rectangle 18"/>
            <p:cNvSpPr>
              <a:spLocks noChangeArrowheads="1"/>
            </p:cNvSpPr>
            <p:nvPr/>
          </p:nvSpPr>
          <p:spPr bwMode="auto">
            <a:xfrm>
              <a:off x="3356618" y="1995086"/>
              <a:ext cx="2838418" cy="619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buNone/>
              </a:pPr>
              <a:r>
                <a:rPr lang="fr-FR" alt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Le cycle thermodynamique (transfert de calories)</a:t>
              </a:r>
            </a:p>
          </p:txBody>
        </p:sp>
        <p:pic>
          <p:nvPicPr>
            <p:cNvPr id="38926" name="Imag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86" y="1724632"/>
              <a:ext cx="2555061" cy="1056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7" name="Accolade fermante 14"/>
            <p:cNvSpPr>
              <a:spLocks/>
            </p:cNvSpPr>
            <p:nvPr/>
          </p:nvSpPr>
          <p:spPr bwMode="auto">
            <a:xfrm>
              <a:off x="3006447" y="1928106"/>
              <a:ext cx="252966" cy="649111"/>
            </a:xfrm>
            <a:prstGeom prst="rightBrace">
              <a:avLst>
                <a:gd name="adj1" fmla="val 8366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6156544" y="2109764"/>
              <a:ext cx="830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C3.2</a:t>
              </a: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4246582" y="2870413"/>
            <a:ext cx="4507681" cy="912826"/>
            <a:chOff x="2033359" y="1117078"/>
            <a:chExt cx="4986913" cy="1009872"/>
          </a:xfrm>
        </p:grpSpPr>
        <p:sp>
          <p:nvSpPr>
            <p:cNvPr id="16" name="Accolade fermante 15"/>
            <p:cNvSpPr>
              <a:spLocks/>
            </p:cNvSpPr>
            <p:nvPr/>
          </p:nvSpPr>
          <p:spPr bwMode="auto">
            <a:xfrm>
              <a:off x="4019643" y="1251617"/>
              <a:ext cx="365522" cy="752475"/>
            </a:xfrm>
            <a:prstGeom prst="rightBrace">
              <a:avLst>
                <a:gd name="adj1" fmla="val 8330"/>
                <a:gd name="adj2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4670230" y="1352741"/>
              <a:ext cx="1500188" cy="6850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r>
                <a:rPr lang="fr-FR" alt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Le fluide caloporteur</a:t>
              </a:r>
              <a:endParaRPr lang="fr-FR" alt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8" name="Image 27" descr="Un « bonus-malus » sur les fluides frigorigènes introduit dans le projet de  loi de finances 201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359" y="1117078"/>
              <a:ext cx="1917621" cy="1009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6170418" y="1435017"/>
              <a:ext cx="8498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C3.3</a:t>
              </a:r>
            </a:p>
            <a:p>
              <a:endParaRPr lang="fr-FR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631755" y="3702656"/>
            <a:ext cx="5348169" cy="1014161"/>
            <a:chOff x="604100" y="2829424"/>
            <a:chExt cx="5930789" cy="1124642"/>
          </a:xfrm>
          <a:solidFill>
            <a:schemeClr val="bg1"/>
          </a:solidFill>
        </p:grpSpPr>
        <p:sp>
          <p:nvSpPr>
            <p:cNvPr id="21" name="Accolade fermante 16"/>
            <p:cNvSpPr>
              <a:spLocks/>
            </p:cNvSpPr>
            <p:nvPr/>
          </p:nvSpPr>
          <p:spPr bwMode="auto">
            <a:xfrm>
              <a:off x="2987824" y="2859882"/>
              <a:ext cx="365522" cy="1094184"/>
            </a:xfrm>
            <a:prstGeom prst="rightBrace">
              <a:avLst>
                <a:gd name="adj1" fmla="val 8343"/>
                <a:gd name="adj2" fmla="val 50000"/>
              </a:avLst>
            </a:prstGeom>
            <a:grpFill/>
            <a:ln w="381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591655" y="3053728"/>
              <a:ext cx="1827610" cy="73906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buNone/>
              </a:pPr>
              <a:r>
                <a:rPr lang="fr-FR" altLang="fr-FR" sz="1600" dirty="0">
                  <a:latin typeface="Arial" panose="020B0604020202020204" pitchFamily="34" charset="0"/>
                  <a:cs typeface="Arial" panose="020B0604020202020204" pitchFamily="34" charset="0"/>
                </a:rPr>
                <a:t>Les automates programmables</a:t>
              </a:r>
            </a:p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</a:pPr>
              <a:endParaRPr lang="fr-FR" altLang="fr-FR" sz="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3" name="Image 10" descr="Une image contenant microscope&#10;&#10;Description générée automatiquemen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100" y="2829424"/>
              <a:ext cx="2264569" cy="11156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ZoneTexte 23"/>
            <p:cNvSpPr txBox="1"/>
            <p:nvPr/>
          </p:nvSpPr>
          <p:spPr>
            <a:xfrm>
              <a:off x="5460337" y="3190851"/>
              <a:ext cx="1074552" cy="7167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C3.4</a:t>
              </a:r>
            </a:p>
            <a:p>
              <a:endParaRPr lang="fr-FR" dirty="0"/>
            </a:p>
          </p:txBody>
        </p:sp>
      </p:grpSp>
      <p:cxnSp>
        <p:nvCxnSpPr>
          <p:cNvPr id="9" name="Connecteur droit 8"/>
          <p:cNvCxnSpPr/>
          <p:nvPr/>
        </p:nvCxnSpPr>
        <p:spPr>
          <a:xfrm>
            <a:off x="7236296" y="2283718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cxnSpLocks/>
          </p:cNvCxnSpPr>
          <p:nvPr/>
        </p:nvCxnSpPr>
        <p:spPr>
          <a:xfrm>
            <a:off x="251520" y="3300100"/>
            <a:ext cx="297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5864602" y="4205666"/>
            <a:ext cx="25429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23528" y="1248033"/>
            <a:ext cx="2396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71076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911344" y="627534"/>
            <a:ext cx="630936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</a:rPr>
              <a:t>A partir des activités réalisées par l’étudiant(e)</a:t>
            </a: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</a:rPr>
              <a:t>Élaboration d’un dossier</a:t>
            </a:r>
            <a:endParaRPr lang="fr-FR" sz="2400" dirty="0"/>
          </a:p>
          <a:p>
            <a:pPr algn="ctr">
              <a:defRPr/>
            </a:pPr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</a:rPr>
              <a:t>Support de l’épreuve U62 – </a:t>
            </a:r>
            <a:r>
              <a:rPr lang="fr-FR" sz="2400" b="1" dirty="0" err="1">
                <a:ln w="22225">
                  <a:solidFill>
                    <a:schemeClr val="accent2"/>
                  </a:solidFill>
                  <a:prstDash val="solid"/>
                </a:ln>
              </a:rPr>
              <a:t>Coef</a:t>
            </a:r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</a:rPr>
              <a:t> : 3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Flèche vers le bas 2"/>
          <p:cNvSpPr>
            <a:spLocks noChangeArrowheads="1"/>
          </p:cNvSpPr>
          <p:nvPr/>
        </p:nvSpPr>
        <p:spPr bwMode="auto">
          <a:xfrm>
            <a:off x="4716016" y="2427734"/>
            <a:ext cx="606028" cy="663179"/>
          </a:xfrm>
          <a:prstGeom prst="downArrow">
            <a:avLst>
              <a:gd name="adj1" fmla="val 50000"/>
              <a:gd name="adj2" fmla="val 49999"/>
            </a:avLst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368229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6948264" y="1564707"/>
            <a:ext cx="0" cy="3312368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5177110" y="195486"/>
            <a:ext cx="3240360" cy="1508880"/>
            <a:chOff x="5256076" y="3182187"/>
            <a:chExt cx="3240360" cy="1508880"/>
          </a:xfrm>
        </p:grpSpPr>
        <p:pic>
          <p:nvPicPr>
            <p:cNvPr id="3" name="Image 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076" y="3182187"/>
              <a:ext cx="3240360" cy="1508880"/>
            </a:xfrm>
            <a:prstGeom prst="rect">
              <a:avLst/>
            </a:prstGeom>
          </p:spPr>
        </p:pic>
        <p:cxnSp>
          <p:nvCxnSpPr>
            <p:cNvPr id="4" name="Connecteur droit avec flèche 3"/>
            <p:cNvCxnSpPr/>
            <p:nvPr/>
          </p:nvCxnSpPr>
          <p:spPr>
            <a:xfrm flipH="1">
              <a:off x="5443054" y="3398211"/>
              <a:ext cx="57606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7596336" y="4371950"/>
              <a:ext cx="792088" cy="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074" y="1834205"/>
            <a:ext cx="1434503" cy="277337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2696" y="1836492"/>
            <a:ext cx="1329972" cy="283117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3D505CB-4D1F-4D15-A57D-050BB4C1F1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539" y="-27867"/>
            <a:ext cx="3890096" cy="5143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150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1398"/>
            <a:ext cx="8993625" cy="35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108" y="648361"/>
            <a:ext cx="1800200" cy="54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795" y="287380"/>
            <a:ext cx="1285052" cy="63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755576" y="648361"/>
            <a:ext cx="2257606" cy="1635357"/>
            <a:chOff x="1210866" y="916387"/>
            <a:chExt cx="2257606" cy="1635357"/>
          </a:xfrm>
        </p:grpSpPr>
        <p:pic>
          <p:nvPicPr>
            <p:cNvPr id="36867" name="Imag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526" y="916387"/>
              <a:ext cx="1501379" cy="1112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1" name="Forme libre : forme 1"/>
            <p:cNvSpPr>
              <a:spLocks/>
            </p:cNvSpPr>
            <p:nvPr/>
          </p:nvSpPr>
          <p:spPr bwMode="auto">
            <a:xfrm flipH="1">
              <a:off x="2806304" y="1504297"/>
              <a:ext cx="662168" cy="1047447"/>
            </a:xfrm>
            <a:custGeom>
              <a:avLst/>
              <a:gdLst>
                <a:gd name="T0" fmla="*/ 17 w 1270961"/>
                <a:gd name="T1" fmla="*/ 3 h 2393330"/>
                <a:gd name="T2" fmla="*/ 1 w 1270961"/>
                <a:gd name="T3" fmla="*/ 33 h 2393330"/>
                <a:gd name="T4" fmla="*/ 4 w 1270961"/>
                <a:gd name="T5" fmla="*/ 238 h 2393330"/>
                <a:gd name="T6" fmla="*/ 0 60000 65536"/>
                <a:gd name="T7" fmla="*/ 0 60000 65536"/>
                <a:gd name="T8" fmla="*/ 0 60000 65536"/>
                <a:gd name="connsiteX0" fmla="*/ 1869967 w 1869967"/>
                <a:gd name="connsiteY0" fmla="*/ 13763 h 2378590"/>
                <a:gd name="connsiteX1" fmla="*/ 21423 w 1869967"/>
                <a:gd name="connsiteY1" fmla="*/ 410442 h 2378590"/>
                <a:gd name="connsiteX2" fmla="*/ 881994 w 1869967"/>
                <a:gd name="connsiteY2" fmla="*/ 2378590 h 237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9967" h="2378590">
                  <a:moveTo>
                    <a:pt x="1869967" y="13763"/>
                  </a:moveTo>
                  <a:cubicBezTo>
                    <a:pt x="1347953" y="-30906"/>
                    <a:pt x="186085" y="16304"/>
                    <a:pt x="21423" y="410442"/>
                  </a:cubicBezTo>
                  <a:cubicBezTo>
                    <a:pt x="-143239" y="804580"/>
                    <a:pt x="689304" y="1545645"/>
                    <a:pt x="881994" y="2378590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873" name="Flèche : gauche 1"/>
            <p:cNvSpPr>
              <a:spLocks noChangeArrowheads="1"/>
            </p:cNvSpPr>
            <p:nvPr/>
          </p:nvSpPr>
          <p:spPr bwMode="auto">
            <a:xfrm rot="12372242">
              <a:off x="2769255" y="1830823"/>
              <a:ext cx="465535" cy="88106"/>
            </a:xfrm>
            <a:prstGeom prst="leftArrow">
              <a:avLst>
                <a:gd name="adj1" fmla="val 50000"/>
                <a:gd name="adj2" fmla="val 49658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fr-FR" altLang="fr-FR" sz="1800"/>
            </a:p>
          </p:txBody>
        </p:sp>
        <p:sp>
          <p:nvSpPr>
            <p:cNvPr id="36874" name="Flèche : gauche 11"/>
            <p:cNvSpPr>
              <a:spLocks noChangeArrowheads="1"/>
            </p:cNvSpPr>
            <p:nvPr/>
          </p:nvSpPr>
          <p:spPr bwMode="auto">
            <a:xfrm rot="5400000">
              <a:off x="2459769" y="1976639"/>
              <a:ext cx="413147" cy="103584"/>
            </a:xfrm>
            <a:prstGeom prst="leftArrow">
              <a:avLst>
                <a:gd name="adj1" fmla="val 50000"/>
                <a:gd name="adj2" fmla="val 49967"/>
              </a:avLst>
            </a:prstGeom>
            <a:solidFill>
              <a:srgbClr val="0099FF"/>
            </a:solidFill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fr-FR" altLang="fr-FR" sz="1800"/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210866" y="1983582"/>
              <a:ext cx="1238250" cy="43806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107000"/>
                </a:lnSpc>
                <a:spcBef>
                  <a:spcPct val="0"/>
                </a:spcBef>
                <a:spcAft>
                  <a:spcPts val="600"/>
                </a:spcAft>
                <a:buNone/>
                <a:defRPr/>
              </a:pPr>
              <a:r>
                <a:rPr lang="fr-FR" altLang="fr-FR" sz="105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Echangeur tubulaire coaxiaux</a:t>
              </a:r>
              <a:endParaRPr lang="fr-FR" altLang="fr-FR" sz="78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703"/>
            <a:ext cx="2407954" cy="13529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4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 4">
            <a:extLst>
              <a:ext uri="{FF2B5EF4-FFF2-40B4-BE49-F238E27FC236}">
                <a16:creationId xmlns:a16="http://schemas.microsoft.com/office/drawing/2014/main" id="{77672B92-3351-4F17-838A-B85BF52C5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918" y="1002129"/>
            <a:ext cx="4299262" cy="346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>
            <a:extLst>
              <a:ext uri="{FF2B5EF4-FFF2-40B4-BE49-F238E27FC236}">
                <a16:creationId xmlns:a16="http://schemas.microsoft.com/office/drawing/2014/main" id="{7C4D9DC1-7512-4ABE-BC61-2A1518AC4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669" y="1111548"/>
            <a:ext cx="1843088" cy="553998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haut les ventilateurs</a:t>
            </a:r>
            <a:endParaRPr lang="fr-FR" altLang="fr-FR" sz="12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583" name="Forme libre : forme 5">
            <a:extLst>
              <a:ext uri="{FF2B5EF4-FFF2-40B4-BE49-F238E27FC236}">
                <a16:creationId xmlns:a16="http://schemas.microsoft.com/office/drawing/2014/main" id="{E91E227F-5DAB-45F3-9224-26528C2AB813}"/>
              </a:ext>
            </a:extLst>
          </p:cNvPr>
          <p:cNvSpPr>
            <a:spLocks/>
          </p:cNvSpPr>
          <p:nvPr/>
        </p:nvSpPr>
        <p:spPr bwMode="auto">
          <a:xfrm>
            <a:off x="7379097" y="1088093"/>
            <a:ext cx="509588" cy="1056084"/>
          </a:xfrm>
          <a:custGeom>
            <a:avLst/>
            <a:gdLst>
              <a:gd name="T0" fmla="*/ 0 w 680632"/>
              <a:gd name="T1" fmla="*/ 0 h 1408387"/>
              <a:gd name="T2" fmla="*/ 641131 w 680632"/>
              <a:gd name="T3" fmla="*/ 599090 h 1408387"/>
              <a:gd name="T4" fmla="*/ 557048 w 680632"/>
              <a:gd name="T5" fmla="*/ 1408387 h 14083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80632" h="1408387">
                <a:moveTo>
                  <a:pt x="0" y="0"/>
                </a:moveTo>
                <a:cubicBezTo>
                  <a:pt x="274145" y="182179"/>
                  <a:pt x="548290" y="364359"/>
                  <a:pt x="641131" y="599090"/>
                </a:cubicBezTo>
                <a:cubicBezTo>
                  <a:pt x="733972" y="833821"/>
                  <a:pt x="645510" y="1121104"/>
                  <a:pt x="557048" y="1408387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24584" name="Forme libre : forme 6">
            <a:extLst>
              <a:ext uri="{FF2B5EF4-FFF2-40B4-BE49-F238E27FC236}">
                <a16:creationId xmlns:a16="http://schemas.microsoft.com/office/drawing/2014/main" id="{A291EB38-E3F8-43CF-A82F-CC4B50C3E27C}"/>
              </a:ext>
            </a:extLst>
          </p:cNvPr>
          <p:cNvSpPr>
            <a:spLocks/>
          </p:cNvSpPr>
          <p:nvPr/>
        </p:nvSpPr>
        <p:spPr bwMode="auto">
          <a:xfrm>
            <a:off x="4384181" y="1488143"/>
            <a:ext cx="978692" cy="255985"/>
          </a:xfrm>
          <a:custGeom>
            <a:avLst/>
            <a:gdLst>
              <a:gd name="T0" fmla="*/ 0 w 1303282"/>
              <a:gd name="T1" fmla="*/ 16119 h 341940"/>
              <a:gd name="T2" fmla="*/ 409903 w 1303282"/>
              <a:gd name="T3" fmla="*/ 37140 h 341940"/>
              <a:gd name="T4" fmla="*/ 1303282 w 1303282"/>
              <a:gd name="T5" fmla="*/ 341940 h 3419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03282" h="341940">
                <a:moveTo>
                  <a:pt x="0" y="16119"/>
                </a:moveTo>
                <a:cubicBezTo>
                  <a:pt x="96344" y="-522"/>
                  <a:pt x="192689" y="-17163"/>
                  <a:pt x="409903" y="37140"/>
                </a:cubicBezTo>
                <a:cubicBezTo>
                  <a:pt x="627117" y="91443"/>
                  <a:pt x="965199" y="216691"/>
                  <a:pt x="1303282" y="341940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24585" name="Forme libre : forme 10">
            <a:extLst>
              <a:ext uri="{FF2B5EF4-FFF2-40B4-BE49-F238E27FC236}">
                <a16:creationId xmlns:a16="http://schemas.microsoft.com/office/drawing/2014/main" id="{B3AA36D4-0B4F-486D-832A-BB90EFC75DDB}"/>
              </a:ext>
            </a:extLst>
          </p:cNvPr>
          <p:cNvSpPr>
            <a:spLocks/>
          </p:cNvSpPr>
          <p:nvPr/>
        </p:nvSpPr>
        <p:spPr bwMode="auto">
          <a:xfrm>
            <a:off x="4384181" y="2710731"/>
            <a:ext cx="900732" cy="149052"/>
          </a:xfrm>
          <a:custGeom>
            <a:avLst/>
            <a:gdLst>
              <a:gd name="T0" fmla="*/ 0 w 2154620"/>
              <a:gd name="T1" fmla="*/ 0 h 236252"/>
              <a:gd name="T2" fmla="*/ 1208689 w 2154620"/>
              <a:gd name="T3" fmla="*/ 231228 h 236252"/>
              <a:gd name="T4" fmla="*/ 2154620 w 2154620"/>
              <a:gd name="T5" fmla="*/ 136635 h 23625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54620" h="236252">
                <a:moveTo>
                  <a:pt x="0" y="0"/>
                </a:moveTo>
                <a:cubicBezTo>
                  <a:pt x="424793" y="104228"/>
                  <a:pt x="849586" y="208456"/>
                  <a:pt x="1208689" y="231228"/>
                </a:cubicBezTo>
                <a:cubicBezTo>
                  <a:pt x="1567792" y="254000"/>
                  <a:pt x="1861206" y="195317"/>
                  <a:pt x="2154620" y="136635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24586" name="Forme libre : forme 11">
            <a:extLst>
              <a:ext uri="{FF2B5EF4-FFF2-40B4-BE49-F238E27FC236}">
                <a16:creationId xmlns:a16="http://schemas.microsoft.com/office/drawing/2014/main" id="{3C8C2FCB-739E-420F-9A71-BFB5E11AEF20}"/>
              </a:ext>
            </a:extLst>
          </p:cNvPr>
          <p:cNvSpPr>
            <a:spLocks/>
          </p:cNvSpPr>
          <p:nvPr/>
        </p:nvSpPr>
        <p:spPr bwMode="auto">
          <a:xfrm>
            <a:off x="4650262" y="3892499"/>
            <a:ext cx="900732" cy="410766"/>
          </a:xfrm>
          <a:custGeom>
            <a:avLst/>
            <a:gdLst>
              <a:gd name="T0" fmla="*/ 0 w 1555531"/>
              <a:gd name="T1" fmla="*/ 546538 h 546538"/>
              <a:gd name="T2" fmla="*/ 630621 w 1555531"/>
              <a:gd name="T3" fmla="*/ 388883 h 546538"/>
              <a:gd name="T4" fmla="*/ 1555531 w 1555531"/>
              <a:gd name="T5" fmla="*/ 0 h 54653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55531" h="546538">
                <a:moveTo>
                  <a:pt x="0" y="546538"/>
                </a:moveTo>
                <a:cubicBezTo>
                  <a:pt x="185683" y="513255"/>
                  <a:pt x="371366" y="479973"/>
                  <a:pt x="630621" y="388883"/>
                </a:cubicBezTo>
                <a:cubicBezTo>
                  <a:pt x="889876" y="297793"/>
                  <a:pt x="1222703" y="148896"/>
                  <a:pt x="1555531" y="0"/>
                </a:cubicBezTo>
              </a:path>
            </a:pathLst>
          </a:cu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pic>
        <p:nvPicPr>
          <p:cNvPr id="24587" name="Image 6">
            <a:extLst>
              <a:ext uri="{FF2B5EF4-FFF2-40B4-BE49-F238E27FC236}">
                <a16:creationId xmlns:a16="http://schemas.microsoft.com/office/drawing/2014/main" id="{BC0FDF3D-E664-457C-BFA8-6AAEDEF03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486" y="177370"/>
            <a:ext cx="2201466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3">
            <a:extLst>
              <a:ext uri="{FF2B5EF4-FFF2-40B4-BE49-F238E27FC236}">
                <a16:creationId xmlns:a16="http://schemas.microsoft.com/office/drawing/2014/main" id="{1AAA6EEC-08B5-4056-B201-F5D2DF1CE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762" y="494224"/>
            <a:ext cx="2496740" cy="78483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Ballon d’eau chaude pour récupération des calories</a:t>
            </a:r>
            <a:endParaRPr lang="fr-FR" altLang="fr-FR" sz="12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0" descr="Avec Opticool, le refroidissement du lait ne devrait plus coûter aussi cher qu'avant. (©Serap)">
            <a:extLst>
              <a:ext uri="{FF2B5EF4-FFF2-40B4-BE49-F238E27FC236}">
                <a16:creationId xmlns:a16="http://schemas.microsoft.com/office/drawing/2014/main" id="{2A3DE5A5-C972-4FED-B9EF-49065EFAF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08" y="1191693"/>
            <a:ext cx="2171466" cy="122007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Rectangle 3">
            <a:extLst>
              <a:ext uri="{FF2B5EF4-FFF2-40B4-BE49-F238E27FC236}">
                <a16:creationId xmlns:a16="http://schemas.microsoft.com/office/drawing/2014/main" id="{C65A535A-97FE-4743-A329-06D015D05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2189" y="2433731"/>
            <a:ext cx="1841897" cy="553998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 milieu le coffret électrique</a:t>
            </a:r>
            <a:endParaRPr lang="fr-FR" altLang="fr-FR" sz="12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4E44EEAD-5E46-4FF6-B2C8-42DC76E1A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310" y="3892499"/>
            <a:ext cx="1841897" cy="78483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5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bas les compresseurs détendeurs</a:t>
            </a:r>
            <a:endParaRPr lang="fr-FR" altLang="fr-FR" sz="12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380253-5E8D-4A5F-89B4-C1A4DF277D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874" y="3079328"/>
            <a:ext cx="2484144" cy="1386652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84417587-9E5C-47DF-BBD5-A936BBA23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478" y="4335175"/>
            <a:ext cx="2322624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4230688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4230688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2306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230688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Condenseur à l’extérieur</a:t>
            </a:r>
            <a:endParaRPr lang="fr-FR" altLang="fr-FR" sz="1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187624" y="128955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C.4 Etude de la solution et identification des paramètres influents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41" y="1800619"/>
            <a:ext cx="8748464" cy="313982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415" y="610034"/>
            <a:ext cx="3190479" cy="1975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599852" y="1218726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Evolution des températures d’ambiance : des situations + /– favorables pour le tank 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6564" y="2686674"/>
            <a:ext cx="1065090" cy="717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251520" y="4398002"/>
            <a:ext cx="2016224" cy="280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Traite conventionnelle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679548" y="450650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Traite robotisée</a:t>
            </a:r>
          </a:p>
        </p:txBody>
      </p:sp>
    </p:spTree>
    <p:extLst>
      <p:ext uri="{BB962C8B-B14F-4D97-AF65-F5344CB8AC3E}">
        <p14:creationId xmlns:p14="http://schemas.microsoft.com/office/powerpoint/2010/main" val="146656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475656" y="12347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C.4 Etude de la solution et identification des paramètres influents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96" y="1869970"/>
            <a:ext cx="8279904" cy="29135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1131133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Optimisation des consommations grâce au récupérateur de calories (RC) et pré-refroidisseur (PR)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201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475656" y="12347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C.4 Etude de la solution et identification des paramètres influents</a:t>
            </a:r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5235ECE5-6650-4523-B24A-D1FE5115A8EF}"/>
              </a:ext>
            </a:extLst>
          </p:cNvPr>
          <p:cNvSpPr txBox="1"/>
          <p:nvPr/>
        </p:nvSpPr>
        <p:spPr>
          <a:xfrm>
            <a:off x="107504" y="913825"/>
            <a:ext cx="8892480" cy="3754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16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Bilan de l’analyse permettant une expertise :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Tank consommant le moins :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Condenseur extérieur,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Pré refroidisseur, gain potentiel de 40% à 50 % sur la consommation du tank. 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Condenseur </a:t>
            </a:r>
            <a:r>
              <a:rPr lang="fr-FR" sz="1600" u="sng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</a:t>
            </a: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fr-FR" sz="11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</a:t>
            </a: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fr-FR" sz="11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</a:t>
            </a: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mauvaise circulation d’air = Augmentation de T°C d’air de 10 à 20°C en hiver : 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Estimation surplus de consommation : +20%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Risque de mise en sécurité des compresseurs en été (si température d’air trop élevée)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BEC consommant le moins :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Récupérateur de chaleur, gain potentiel de 70% sur la consommation du BEC.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 PR et RC possible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Pas de surconsommation du BEC lorsque le pré refroidisseur est route.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Traite robotisée :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Démarrage fréquent des compresseurs en détente directe = risque d’usure plus important,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80340">
              <a:spcAft>
                <a:spcPts val="0"/>
              </a:spcAft>
            </a:pPr>
            <a:r>
              <a:rPr lang="fr-FR" sz="16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☺</a:t>
            </a:r>
            <a:r>
              <a:rPr lang="fr-FR" sz="1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Débits de lait relativement faibles = meilleur échange si débit d’eau bien plus grand (x2) </a:t>
            </a:r>
            <a:endParaRPr lang="fr-FR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10" descr="Avec Opticool, le refroidissement du lait ne devrait plus coûter aussi cher qu'avant. (©Serap)">
            <a:extLst>
              <a:ext uri="{FF2B5EF4-FFF2-40B4-BE49-F238E27FC236}">
                <a16:creationId xmlns:a16="http://schemas.microsoft.com/office/drawing/2014/main" id="{C9AE87BA-8252-4655-BFBF-66BEE0CAC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637" y="356077"/>
            <a:ext cx="1985347" cy="11154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822632" y="12347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C-5) La chaudronnerie fine inoxydable alimentaire</a:t>
            </a:r>
          </a:p>
          <a:p>
            <a:pPr algn="ctr"/>
            <a:r>
              <a:rPr lang="fr-FR" b="1" dirty="0"/>
              <a:t>(l’inox et les soudures)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768" y="2686641"/>
            <a:ext cx="2662040" cy="19244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862794"/>
            <a:ext cx="3889796" cy="157212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900" y="895482"/>
            <a:ext cx="6372200" cy="15930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4034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18656" y="1374937"/>
            <a:ext cx="293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C-5) La chaudronnerie fine inoxydable alimentaire</a:t>
            </a:r>
          </a:p>
          <a:p>
            <a:pPr algn="ctr"/>
            <a:r>
              <a:rPr lang="fr-FR" b="1" dirty="0"/>
              <a:t>(l’inox et les soudures)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312" y="0"/>
            <a:ext cx="3675888" cy="5143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5146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843558"/>
            <a:ext cx="3384376" cy="38164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COMPETENCES :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C4-1 Réaliser une veille sectorielle et concurrentielle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C4-2 Analyser les besoins d’un secteur/segment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C4-3 Produire des solutions TC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3995936" y="16356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436096" y="1093887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3928341" y="2373728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436096" y="210454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3975616" y="3219468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445472" y="292093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3975616" y="4246272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445472" y="4119922"/>
            <a:ext cx="323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36096" y="123478"/>
            <a:ext cx="324036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ELEMENTS A ABORDER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60000" y="3907516"/>
            <a:ext cx="7848872" cy="73365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239891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04/04/2022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BD72B-E718-462F-A6DC-0EEED7493891}" type="slidenum">
              <a:rPr lang="fr-FR" altLang="fr-FR" smtClean="0"/>
              <a:pPr>
                <a:defRPr/>
              </a:pPr>
              <a:t>39</a:t>
            </a:fld>
            <a:endParaRPr lang="fr-FR" alt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36162"/>
              </p:ext>
            </p:extLst>
          </p:nvPr>
        </p:nvGraphicFramePr>
        <p:xfrm>
          <a:off x="539552" y="1059582"/>
          <a:ext cx="7074448" cy="2250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74448">
                  <a:extLst>
                    <a:ext uri="{9D8B030D-6E8A-4147-A177-3AD203B41FA5}">
                      <a16:colId xmlns:a16="http://schemas.microsoft.com/office/drawing/2014/main" val="10741178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>
                          <a:effectLst/>
                        </a:rPr>
                        <a:t>C4-4 Mettre en œuvre une formation technique ciblée</a:t>
                      </a:r>
                      <a:endParaRPr lang="fr-F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2015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Identifier les besoins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Définir les objectifs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Définir une méthodologie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Choisir les ressources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Élaborer des supports adaptés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- Animer la formation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172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94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grpSp>
        <p:nvGrpSpPr>
          <p:cNvPr id="5" name="Groupe 8"/>
          <p:cNvGrpSpPr>
            <a:grpSpLocks/>
          </p:cNvGrpSpPr>
          <p:nvPr/>
        </p:nvGrpSpPr>
        <p:grpSpPr bwMode="auto">
          <a:xfrm>
            <a:off x="1043608" y="184466"/>
            <a:ext cx="3513535" cy="1003697"/>
            <a:chOff x="1835696" y="195486"/>
            <a:chExt cx="1197934" cy="1030871"/>
          </a:xfrm>
        </p:grpSpPr>
        <p:sp>
          <p:nvSpPr>
            <p:cNvPr id="6" name="Organigramme : Multidocument 5"/>
            <p:cNvSpPr/>
            <p:nvPr/>
          </p:nvSpPr>
          <p:spPr>
            <a:xfrm>
              <a:off x="1906736" y="195486"/>
              <a:ext cx="1126894" cy="1030871"/>
            </a:xfrm>
            <a:prstGeom prst="flowChartMultidocumen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1835696" y="472955"/>
              <a:ext cx="1152128" cy="426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fr-FR" altLang="fr-FR" sz="2100" b="1" dirty="0">
                  <a:solidFill>
                    <a:srgbClr val="000000"/>
                  </a:solidFill>
                </a:rPr>
                <a:t>Exemple</a:t>
              </a:r>
            </a:p>
          </p:txBody>
        </p:sp>
      </p:grp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pic>
        <p:nvPicPr>
          <p:cNvPr id="10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9" y="2006744"/>
            <a:ext cx="3845719" cy="21597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Notre Charte graphique - SERAP - Fabricant Tank à lait et Cuve vinicole -  Gorr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49" y="1214596"/>
            <a:ext cx="2041922" cy="100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172112" y="436543"/>
            <a:ext cx="3533775" cy="981423"/>
          </a:xfrm>
          <a:prstGeom prst="rect">
            <a:avLst/>
          </a:prstGeom>
          <a:solidFill>
            <a:schemeClr val="accent2">
              <a:lumMod val="20000"/>
              <a:lumOff val="80000"/>
              <a:alpha val="8117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8181" indent="-28575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Démarche d’élaboration  </a:t>
            </a:r>
          </a:p>
          <a:p>
            <a:pPr marL="688181" indent="-28575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Présentation du dossier</a:t>
            </a:r>
          </a:p>
          <a:p>
            <a:pPr algn="ctr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fr-FR" altLang="fr-FR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Evaluation des compétences</a:t>
            </a:r>
          </a:p>
        </p:txBody>
      </p:sp>
      <p:sp>
        <p:nvSpPr>
          <p:cNvPr id="13" name="Parenthèse ouvrante 4"/>
          <p:cNvSpPr>
            <a:spLocks/>
          </p:cNvSpPr>
          <p:nvPr/>
        </p:nvSpPr>
        <p:spPr bwMode="auto">
          <a:xfrm>
            <a:off x="5508104" y="497249"/>
            <a:ext cx="147638" cy="508397"/>
          </a:xfrm>
          <a:prstGeom prst="leftBracket">
            <a:avLst>
              <a:gd name="adj" fmla="val 8322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800">
              <a:solidFill>
                <a:srgbClr val="000000"/>
              </a:solidFill>
            </a:endParaRPr>
          </a:p>
        </p:txBody>
      </p:sp>
      <p:pic>
        <p:nvPicPr>
          <p:cNvPr id="14" name="Picture 10" descr="Avec Opticool, le refroidissement du lait ne devrait plus coûter aussi cher qu'avant. (©Serap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91" y="1614578"/>
            <a:ext cx="4391025" cy="246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918250" y="2671142"/>
            <a:ext cx="229254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400" b="1" dirty="0">
                <a:ln w="22225">
                  <a:solidFill>
                    <a:srgbClr val="3333CC"/>
                  </a:solidFill>
                  <a:prstDash val="solid"/>
                </a:ln>
                <a:solidFill>
                  <a:srgbClr val="000000"/>
                </a:solidFill>
              </a:rPr>
              <a:t>Le tank à lait Opticool</a:t>
            </a:r>
          </a:p>
        </p:txBody>
      </p:sp>
      <p:pic>
        <p:nvPicPr>
          <p:cNvPr id="16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330" y="3850731"/>
            <a:ext cx="123706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837" y="3895974"/>
            <a:ext cx="765572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1201341" y="1833562"/>
          <a:ext cx="4939903" cy="1691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9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1699">
                <a:tc>
                  <a:txBody>
                    <a:bodyPr/>
                    <a:lstStyle/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fr-FR" sz="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654685" indent="-457200">
                        <a:spcBef>
                          <a:spcPts val="60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fr-FR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Présentation de la solution Opticool en 5 volets</a:t>
                      </a:r>
                    </a:p>
                    <a:p>
                      <a:pPr marL="197485" indent="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fr-FR" sz="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9" marR="514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8963">
                <a:tc>
                  <a:txBody>
                    <a:bodyPr/>
                    <a:lstStyle/>
                    <a:p>
                      <a:pPr marL="19748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fr-FR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 Formation à partir des éléments R&amp;D du projet « Tank 2020 »</a:t>
                      </a:r>
                    </a:p>
                    <a:p>
                      <a:pPr marL="197485"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endParaRPr lang="fr-FR" sz="15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439" marR="514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7114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36" y="1689496"/>
            <a:ext cx="1732860" cy="143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5" name="Imag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53" y="603050"/>
            <a:ext cx="1731169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6" name="Imag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244" y="415172"/>
            <a:ext cx="2712244" cy="106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7" name="Imag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69" y="645319"/>
            <a:ext cx="2157413" cy="95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284935"/>
            <a:ext cx="2770585" cy="17156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9" name="Imag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3454004"/>
            <a:ext cx="2783681" cy="15454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120" name="Connecteur droit avec flèche 12"/>
          <p:cNvCxnSpPr>
            <a:cxnSpLocks/>
          </p:cNvCxnSpPr>
          <p:nvPr/>
        </p:nvCxnSpPr>
        <p:spPr bwMode="auto">
          <a:xfrm flipV="1">
            <a:off x="3274219" y="1327547"/>
            <a:ext cx="0" cy="56078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1" name="Connecteur droit avec flèche 13"/>
          <p:cNvCxnSpPr>
            <a:cxnSpLocks/>
          </p:cNvCxnSpPr>
          <p:nvPr/>
        </p:nvCxnSpPr>
        <p:spPr bwMode="auto">
          <a:xfrm>
            <a:off x="5191125" y="3077766"/>
            <a:ext cx="244971" cy="3762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7122" name="ZoneTexte 17"/>
          <p:cNvSpPr txBox="1">
            <a:spLocks noChangeArrowheads="1"/>
          </p:cNvSpPr>
          <p:nvPr/>
        </p:nvSpPr>
        <p:spPr bwMode="auto">
          <a:xfrm>
            <a:off x="1409700" y="20241"/>
            <a:ext cx="6618684" cy="36933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Identification des besoins et objectifs des formations</a:t>
            </a:r>
          </a:p>
        </p:txBody>
      </p:sp>
      <p:cxnSp>
        <p:nvCxnSpPr>
          <p:cNvPr id="47123" name="Connecteur droit avec flèche 18"/>
          <p:cNvCxnSpPr>
            <a:cxnSpLocks/>
          </p:cNvCxnSpPr>
          <p:nvPr/>
        </p:nvCxnSpPr>
        <p:spPr bwMode="auto">
          <a:xfrm flipV="1">
            <a:off x="5868144" y="1494831"/>
            <a:ext cx="632669" cy="43398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4" name="Connecteur droit avec flèche 20"/>
          <p:cNvCxnSpPr>
            <a:cxnSpLocks/>
            <a:endCxn id="47114" idx="1"/>
          </p:cNvCxnSpPr>
          <p:nvPr/>
        </p:nvCxnSpPr>
        <p:spPr bwMode="auto">
          <a:xfrm>
            <a:off x="5796136" y="2191940"/>
            <a:ext cx="834800" cy="21728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5" name="Connecteur droit avec flèche 22"/>
          <p:cNvCxnSpPr>
            <a:cxnSpLocks/>
          </p:cNvCxnSpPr>
          <p:nvPr/>
        </p:nvCxnSpPr>
        <p:spPr bwMode="auto">
          <a:xfrm flipH="1" flipV="1">
            <a:off x="4651772" y="1445419"/>
            <a:ext cx="166688" cy="526256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7126" name="Connecteur droit avec flèche 24"/>
          <p:cNvCxnSpPr>
            <a:cxnSpLocks/>
          </p:cNvCxnSpPr>
          <p:nvPr/>
        </p:nvCxnSpPr>
        <p:spPr bwMode="auto">
          <a:xfrm>
            <a:off x="3686175" y="2965847"/>
            <a:ext cx="21729" cy="30718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50286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764490"/>
              </p:ext>
            </p:extLst>
          </p:nvPr>
        </p:nvGraphicFramePr>
        <p:xfrm>
          <a:off x="1143000" y="1818085"/>
          <a:ext cx="5819775" cy="1626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9331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3) Formation rentabilité-Amortissement d’une installation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9" marR="514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53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4) Formation chaudronnerie soudage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439" marR="514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32">
                <a:tc>
                  <a:txBody>
                    <a:bodyPr/>
                    <a:lstStyle/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5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5) Test sous forme de diaporama</a:t>
                      </a:r>
                    </a:p>
                    <a:p>
                      <a:pPr marL="19748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1439" marR="5143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140" name="ZoneTexte 10"/>
          <p:cNvSpPr txBox="1">
            <a:spLocks noChangeArrowheads="1"/>
          </p:cNvSpPr>
          <p:nvPr/>
        </p:nvSpPr>
        <p:spPr bwMode="auto">
          <a:xfrm>
            <a:off x="3002756" y="20241"/>
            <a:ext cx="3138488" cy="36933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Objectif des formations</a:t>
            </a:r>
          </a:p>
        </p:txBody>
      </p:sp>
      <p:pic>
        <p:nvPicPr>
          <p:cNvPr id="48141" name="Imag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44" y="501254"/>
            <a:ext cx="5667375" cy="103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2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519" y="3137297"/>
            <a:ext cx="2326481" cy="14656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143" name="Connecteur droit avec flèche 17"/>
          <p:cNvCxnSpPr>
            <a:cxnSpLocks/>
          </p:cNvCxnSpPr>
          <p:nvPr/>
        </p:nvCxnSpPr>
        <p:spPr bwMode="auto">
          <a:xfrm flipV="1">
            <a:off x="3883819" y="1300163"/>
            <a:ext cx="0" cy="5619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8144" name="Connecteur droit avec flèche 18"/>
          <p:cNvCxnSpPr>
            <a:cxnSpLocks/>
          </p:cNvCxnSpPr>
          <p:nvPr/>
        </p:nvCxnSpPr>
        <p:spPr bwMode="auto">
          <a:xfrm>
            <a:off x="5264944" y="2714626"/>
            <a:ext cx="409575" cy="42267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48145" name="Imag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92" y="3755231"/>
            <a:ext cx="4266010" cy="138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146" name="Connecteur droit avec flèche 24"/>
          <p:cNvCxnSpPr>
            <a:cxnSpLocks/>
          </p:cNvCxnSpPr>
          <p:nvPr/>
        </p:nvCxnSpPr>
        <p:spPr bwMode="auto">
          <a:xfrm>
            <a:off x="3469481" y="3373041"/>
            <a:ext cx="0" cy="36790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16225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A671F29-9AEE-4795-A7C1-47A5018F0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3518"/>
            <a:ext cx="7731862" cy="4477096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678969" y="3010388"/>
            <a:ext cx="1316831" cy="1649016"/>
            <a:chOff x="1373982" y="90488"/>
            <a:chExt cx="1316831" cy="1649016"/>
          </a:xfrm>
        </p:grpSpPr>
        <p:grpSp>
          <p:nvGrpSpPr>
            <p:cNvPr id="50179" name="Groupe 8"/>
            <p:cNvGrpSpPr>
              <a:grpSpLocks/>
            </p:cNvGrpSpPr>
            <p:nvPr/>
          </p:nvGrpSpPr>
          <p:grpSpPr bwMode="auto">
            <a:xfrm>
              <a:off x="1373982" y="717948"/>
              <a:ext cx="1316831" cy="1021556"/>
              <a:chOff x="1888653" y="201434"/>
              <a:chExt cx="520234" cy="515529"/>
            </a:xfrm>
          </p:grpSpPr>
          <p:sp>
            <p:nvSpPr>
              <p:cNvPr id="5" name="Organigramme : Multidocument 4"/>
              <p:cNvSpPr/>
              <p:nvPr/>
            </p:nvSpPr>
            <p:spPr>
              <a:xfrm>
                <a:off x="1906527" y="201434"/>
                <a:ext cx="502360" cy="515529"/>
              </a:xfrm>
              <a:prstGeom prst="flowChartMultidocumen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 sz="135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0190" name="Rectangle 1"/>
              <p:cNvSpPr>
                <a:spLocks noChangeArrowheads="1"/>
              </p:cNvSpPr>
              <p:nvPr/>
            </p:nvSpPr>
            <p:spPr bwMode="auto">
              <a:xfrm>
                <a:off x="1888653" y="287864"/>
                <a:ext cx="502143" cy="279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fr-FR" sz="1500" b="1" dirty="0"/>
                  <a:t>Carte mentale</a:t>
                </a:r>
              </a:p>
            </p:txBody>
          </p:sp>
        </p:grpSp>
        <p:pic>
          <p:nvPicPr>
            <p:cNvPr id="50180" name="Picture 2" descr="Biochimie - Génie biologique, Aix - Marseille, tutorie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813" y="90488"/>
              <a:ext cx="626269" cy="627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181" name="ZoneTexte 1"/>
          <p:cNvSpPr txBox="1">
            <a:spLocks noChangeArrowheads="1"/>
          </p:cNvSpPr>
          <p:nvPr/>
        </p:nvSpPr>
        <p:spPr bwMode="auto">
          <a:xfrm>
            <a:off x="6648393" y="483518"/>
            <a:ext cx="11418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2 pages</a:t>
            </a:r>
          </a:p>
        </p:txBody>
      </p:sp>
      <p:sp>
        <p:nvSpPr>
          <p:cNvPr id="50182" name="ZoneTexte 8"/>
          <p:cNvSpPr txBox="1">
            <a:spLocks noChangeArrowheads="1"/>
          </p:cNvSpPr>
          <p:nvPr/>
        </p:nvSpPr>
        <p:spPr bwMode="auto">
          <a:xfrm>
            <a:off x="7790203" y="1215568"/>
            <a:ext cx="8703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6 pages</a:t>
            </a:r>
          </a:p>
        </p:txBody>
      </p:sp>
      <p:sp>
        <p:nvSpPr>
          <p:cNvPr id="50183" name="ZoneTexte 9"/>
          <p:cNvSpPr txBox="1">
            <a:spLocks noChangeArrowheads="1"/>
          </p:cNvSpPr>
          <p:nvPr/>
        </p:nvSpPr>
        <p:spPr bwMode="auto">
          <a:xfrm>
            <a:off x="8125662" y="2642100"/>
            <a:ext cx="9394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10 pages</a:t>
            </a:r>
          </a:p>
        </p:txBody>
      </p:sp>
      <p:sp>
        <p:nvSpPr>
          <p:cNvPr id="50184" name="ZoneTexte 10"/>
          <p:cNvSpPr txBox="1">
            <a:spLocks noChangeArrowheads="1"/>
          </p:cNvSpPr>
          <p:nvPr/>
        </p:nvSpPr>
        <p:spPr bwMode="auto">
          <a:xfrm>
            <a:off x="7846989" y="3964778"/>
            <a:ext cx="11418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1 page</a:t>
            </a:r>
          </a:p>
        </p:txBody>
      </p:sp>
      <p:sp>
        <p:nvSpPr>
          <p:cNvPr id="50185" name="Accolade fermante 3"/>
          <p:cNvSpPr>
            <a:spLocks/>
          </p:cNvSpPr>
          <p:nvPr/>
        </p:nvSpPr>
        <p:spPr bwMode="auto">
          <a:xfrm>
            <a:off x="7506793" y="929396"/>
            <a:ext cx="257175" cy="1221581"/>
          </a:xfrm>
          <a:prstGeom prst="rightBrace">
            <a:avLst>
              <a:gd name="adj1" fmla="val 833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0186" name="Accolade fermante 15"/>
          <p:cNvSpPr>
            <a:spLocks/>
          </p:cNvSpPr>
          <p:nvPr/>
        </p:nvSpPr>
        <p:spPr bwMode="auto">
          <a:xfrm>
            <a:off x="7868487" y="2215081"/>
            <a:ext cx="257175" cy="1500371"/>
          </a:xfrm>
          <a:prstGeom prst="rightBrace">
            <a:avLst>
              <a:gd name="adj1" fmla="val 833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0187" name="Accolade fermante 16"/>
          <p:cNvSpPr>
            <a:spLocks/>
          </p:cNvSpPr>
          <p:nvPr/>
        </p:nvSpPr>
        <p:spPr bwMode="auto">
          <a:xfrm>
            <a:off x="7630188" y="3759274"/>
            <a:ext cx="257175" cy="1201340"/>
          </a:xfrm>
          <a:prstGeom prst="rightBrace">
            <a:avLst>
              <a:gd name="adj1" fmla="val 832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0188" name="ZoneTexte 10"/>
          <p:cNvSpPr txBox="1">
            <a:spLocks noChangeArrowheads="1"/>
          </p:cNvSpPr>
          <p:nvPr/>
        </p:nvSpPr>
        <p:spPr bwMode="auto">
          <a:xfrm>
            <a:off x="3563888" y="0"/>
            <a:ext cx="21550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 1 page de garde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11974" y="602226"/>
            <a:ext cx="2238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Le dossier final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11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1895475" cy="5143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563888" y="466378"/>
            <a:ext cx="4531283" cy="601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  <a:defRPr/>
            </a:pPr>
            <a:r>
              <a:rPr lang="fr-FR" sz="1350" b="1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Gestion – Organisation du travail </a:t>
            </a:r>
          </a:p>
          <a:p>
            <a:pPr algn="ctr">
              <a:lnSpc>
                <a:spcPct val="107000"/>
              </a:lnSpc>
              <a:spcAft>
                <a:spcPts val="450"/>
              </a:spcAft>
              <a:defRPr/>
            </a:pPr>
            <a:r>
              <a:rPr lang="fr-FR" sz="1350" b="1" dirty="0">
                <a:solidFill>
                  <a:srgbClr val="20212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(possibilité de créer une deuxième carte mentale)</a:t>
            </a:r>
            <a:endParaRPr lang="fr-FR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2228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7614"/>
            <a:ext cx="4857750" cy="291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64095" y="2886320"/>
            <a:ext cx="1584176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Carte mentale N°1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972827" y="3506113"/>
            <a:ext cx="1584176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Carte mentale N°2</a:t>
            </a:r>
          </a:p>
        </p:txBody>
      </p:sp>
    </p:spTree>
    <p:extLst>
      <p:ext uri="{BB962C8B-B14F-4D97-AF65-F5344CB8AC3E}">
        <p14:creationId xmlns:p14="http://schemas.microsoft.com/office/powerpoint/2010/main" val="876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39052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23528" y="1059582"/>
            <a:ext cx="424847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u="sng" dirty="0"/>
              <a:t>Autres annexes « papier »:</a:t>
            </a:r>
          </a:p>
          <a:p>
            <a:pPr marL="342900" indent="-342900">
              <a:buFontTx/>
              <a:buChar char="-"/>
            </a:pPr>
            <a:endParaRPr lang="fr-FR" sz="1600" b="1" dirty="0"/>
          </a:p>
          <a:p>
            <a:pPr marL="342900" indent="-342900">
              <a:buFontTx/>
              <a:buChar char="-"/>
            </a:pPr>
            <a:r>
              <a:rPr lang="fr-FR" sz="1600" b="1" dirty="0"/>
              <a:t>Les acteurs du projet « tank 2020 »</a:t>
            </a:r>
          </a:p>
          <a:p>
            <a:pPr marL="342900" indent="-342900">
              <a:buFontTx/>
              <a:buChar char="-"/>
            </a:pPr>
            <a:r>
              <a:rPr lang="fr-FR" sz="1600" b="1" dirty="0"/>
              <a:t>Le Glossaire</a:t>
            </a:r>
          </a:p>
          <a:p>
            <a:pPr marL="342900" indent="-342900">
              <a:buFontTx/>
              <a:buChar char="-"/>
            </a:pPr>
            <a:r>
              <a:rPr lang="fr-FR" sz="1600" b="1" dirty="0"/>
              <a:t>Schéma « solution </a:t>
            </a:r>
            <a:r>
              <a:rPr lang="fr-FR" sz="1600" b="1" dirty="0" err="1"/>
              <a:t>Opticool</a:t>
            </a:r>
            <a:r>
              <a:rPr lang="fr-FR" sz="1600" b="1" dirty="0"/>
              <a:t> » pour formation</a:t>
            </a:r>
          </a:p>
          <a:p>
            <a:pPr marL="342900" indent="-342900">
              <a:buFontTx/>
              <a:buChar char="-"/>
            </a:pPr>
            <a:r>
              <a:rPr lang="fr-FR" sz="1600" b="1" dirty="0"/>
              <a:t>Conclusion</a:t>
            </a:r>
          </a:p>
          <a:p>
            <a:pPr marL="342900" indent="-342900">
              <a:buFontTx/>
              <a:buChar char="-"/>
            </a:pPr>
            <a:endParaRPr lang="fr-FR" sz="1600" b="1" dirty="0"/>
          </a:p>
          <a:p>
            <a:pPr marL="342900" indent="-342900">
              <a:buFontTx/>
              <a:buChar char="-"/>
            </a:pPr>
            <a:endParaRPr lang="fr-FR" sz="20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217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9"/>
          <p:cNvSpPr>
            <a:spLocks noChangeArrowheads="1"/>
          </p:cNvSpPr>
          <p:nvPr/>
        </p:nvSpPr>
        <p:spPr bwMode="auto">
          <a:xfrm>
            <a:off x="3302715" y="185821"/>
            <a:ext cx="2704587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Remerciements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683447" y="771550"/>
            <a:ext cx="7943121" cy="3757366"/>
            <a:chOff x="504851" y="972632"/>
            <a:chExt cx="7943121" cy="3757366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34010" y="1180712"/>
              <a:ext cx="525850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M. Patrick PERSON 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dirty="0">
                  <a:latin typeface="Arial" panose="020B0604020202020204" pitchFamily="34" charset="0"/>
                  <a:cs typeface="Arial" panose="020B0604020202020204" pitchFamily="34" charset="0"/>
                </a:rPr>
                <a:t>Responsable marketing « Refroidisseurs à lait » de la société Serap</a:t>
              </a:r>
              <a:endParaRPr lang="fr-FR" altLang="fr-FR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504851" y="2512622"/>
              <a:ext cx="583264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M. Logan LECOQ 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dirty="0">
                  <a:latin typeface="Arial" panose="020B0604020202020204" pitchFamily="34" charset="0"/>
                  <a:cs typeface="Arial" panose="020B0604020202020204" pitchFamily="34" charset="0"/>
                </a:rPr>
                <a:t>Dr R&amp;D génie thermique du Pôle Cristal (Dinan)</a:t>
              </a: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534010" y="3685366"/>
              <a:ext cx="5065149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M. Denis MOREAU 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2000" dirty="0">
                  <a:latin typeface="Arial" panose="020B0604020202020204" pitchFamily="34" charset="0"/>
                  <a:cs typeface="Arial" panose="020B0604020202020204" pitchFamily="34" charset="0"/>
                </a:rPr>
                <a:t>Frigoriste et responsable tank de la coopérative laitière </a:t>
              </a:r>
              <a:r>
                <a:rPr lang="fr-FR" altLang="fr-FR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Terrena</a:t>
              </a:r>
              <a:r>
                <a:rPr lang="fr-FR" altLang="fr-FR" sz="2000" dirty="0">
                  <a:latin typeface="Arial" panose="020B0604020202020204" pitchFamily="34" charset="0"/>
                  <a:cs typeface="Arial" panose="020B0604020202020204" pitchFamily="34" charset="0"/>
                </a:rPr>
                <a:t> (Nantes)</a:t>
              </a:r>
            </a:p>
          </p:txBody>
        </p:sp>
        <p:pic>
          <p:nvPicPr>
            <p:cNvPr id="10" name="Image 13" descr="Terrena, la nouvelle agricultur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568" y="3828298"/>
              <a:ext cx="1639888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 descr="Notre Charte graphique - SERAP - Fabricant Tank à lait et Cuve vinicole -  Gorr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931" y="972632"/>
              <a:ext cx="2563030" cy="1259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2153" y="2477203"/>
              <a:ext cx="2295819" cy="11182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199715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"/>
          <p:cNvSpPr>
            <a:spLocks noChangeArrowheads="1"/>
          </p:cNvSpPr>
          <p:nvPr/>
        </p:nvSpPr>
        <p:spPr bwMode="auto">
          <a:xfrm>
            <a:off x="3194448" y="110729"/>
            <a:ext cx="23883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>
                <a:latin typeface="Arial" panose="020B0604020202020204" pitchFamily="34" charset="0"/>
                <a:cs typeface="Arial" panose="020B0604020202020204" pitchFamily="34" charset="0"/>
              </a:rPr>
              <a:t>Planification </a:t>
            </a:r>
            <a:endParaRPr lang="fr-FR" altLang="fr-F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80061"/>
            <a:ext cx="6898380" cy="449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2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4470" y="262890"/>
            <a:ext cx="630936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47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979712" y="434285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L’évaluation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546471" y="1967052"/>
            <a:ext cx="25400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ctr">
              <a:buFontTx/>
              <a:buChar char="-"/>
              <a:defRPr/>
            </a:pPr>
            <a:r>
              <a:rPr lang="fr-FR" sz="2400" dirty="0">
                <a:latin typeface="Calibri" panose="020F0502020204030204" pitchFamily="34" charset="0"/>
              </a:rPr>
              <a:t>En </a:t>
            </a:r>
            <a:r>
              <a:rPr lang="fr-FR" sz="2400" u="sng" dirty="0">
                <a:latin typeface="Calibri" panose="020F0502020204030204" pitchFamily="34" charset="0"/>
              </a:rPr>
              <a:t>Contrôle en </a:t>
            </a:r>
          </a:p>
          <a:p>
            <a:pPr algn="ctr">
              <a:defRPr/>
            </a:pPr>
            <a:r>
              <a:rPr lang="fr-FR" sz="2400" u="sng" dirty="0">
                <a:latin typeface="Calibri" panose="020F0502020204030204" pitchFamily="34" charset="0"/>
              </a:rPr>
              <a:t>Cours de </a:t>
            </a:r>
          </a:p>
          <a:p>
            <a:pPr algn="ctr">
              <a:defRPr/>
            </a:pPr>
            <a:r>
              <a:rPr lang="fr-FR" sz="2400" u="sng" dirty="0">
                <a:latin typeface="Calibri" panose="020F0502020204030204" pitchFamily="34" charset="0"/>
              </a:rPr>
              <a:t>Formation</a:t>
            </a:r>
          </a:p>
          <a:p>
            <a:pPr marL="257175" indent="-257175" algn="ctr">
              <a:buFontTx/>
              <a:buChar char="-"/>
              <a:defRPr/>
            </a:pPr>
            <a:endParaRPr lang="fr-FR" sz="2400" dirty="0">
              <a:latin typeface="Calibri" panose="020F050202020403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71800" y="131785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Elle se déroule :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79544" y="1830698"/>
            <a:ext cx="41044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alibri" panose="020F0502020204030204" pitchFamily="34" charset="0"/>
              </a:rPr>
              <a:t>- Situation d’évaluation orale qui </a:t>
            </a:r>
            <a:r>
              <a:rPr lang="fr-FR" sz="2400" u="sng" dirty="0">
                <a:latin typeface="Calibri" panose="020F0502020204030204" pitchFamily="34" charset="0"/>
              </a:rPr>
              <a:t>peut comporter plusieurs séquences sous la forme d’entretiens ou de revues de projet. </a:t>
            </a: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EE50A3-74FF-47D2-AE79-19DEE100A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196" y="494072"/>
            <a:ext cx="1585608" cy="10546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2D45963-7682-421E-B889-9D385F487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494" y="3219822"/>
            <a:ext cx="1644413" cy="14094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0202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"/>
          <p:cNvSpPr>
            <a:spLocks noChangeArrowheads="1"/>
          </p:cNvSpPr>
          <p:nvPr/>
        </p:nvSpPr>
        <p:spPr bwMode="auto">
          <a:xfrm>
            <a:off x="3194448" y="110729"/>
            <a:ext cx="23883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800" b="1">
                <a:latin typeface="Arial" panose="020B0604020202020204" pitchFamily="34" charset="0"/>
                <a:cs typeface="Arial" panose="020B0604020202020204" pitchFamily="34" charset="0"/>
              </a:rPr>
              <a:t>Planification </a:t>
            </a:r>
            <a:endParaRPr lang="fr-FR" altLang="fr-FR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80061"/>
            <a:ext cx="6898380" cy="4495863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3491880" y="915566"/>
            <a:ext cx="864096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4644008" y="4587973"/>
            <a:ext cx="504056" cy="4060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4211960" y="1262264"/>
            <a:ext cx="1656183" cy="116547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5652120" y="4569915"/>
            <a:ext cx="504056" cy="4060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orme libre 3"/>
          <p:cNvSpPr/>
          <p:nvPr/>
        </p:nvSpPr>
        <p:spPr>
          <a:xfrm>
            <a:off x="3923927" y="1563639"/>
            <a:ext cx="955569" cy="2975994"/>
          </a:xfrm>
          <a:custGeom>
            <a:avLst/>
            <a:gdLst>
              <a:gd name="connsiteX0" fmla="*/ 0 w 971044"/>
              <a:gd name="connsiteY0" fmla="*/ 0 h 2921225"/>
              <a:gd name="connsiteX1" fmla="*/ 258945 w 971044"/>
              <a:gd name="connsiteY1" fmla="*/ 1917812 h 2921225"/>
              <a:gd name="connsiteX2" fmla="*/ 849664 w 971044"/>
              <a:gd name="connsiteY2" fmla="*/ 2484255 h 2921225"/>
              <a:gd name="connsiteX3" fmla="*/ 971044 w 971044"/>
              <a:gd name="connsiteY3" fmla="*/ 2921225 h 292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1044" h="2921225">
                <a:moveTo>
                  <a:pt x="0" y="0"/>
                </a:moveTo>
                <a:cubicBezTo>
                  <a:pt x="58667" y="751885"/>
                  <a:pt x="117334" y="1503770"/>
                  <a:pt x="258945" y="1917812"/>
                </a:cubicBezTo>
                <a:cubicBezTo>
                  <a:pt x="400556" y="2331854"/>
                  <a:pt x="730981" y="2317020"/>
                  <a:pt x="849664" y="2484255"/>
                </a:cubicBezTo>
                <a:cubicBezTo>
                  <a:pt x="968347" y="2651491"/>
                  <a:pt x="971044" y="2921225"/>
                  <a:pt x="971044" y="292122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 8"/>
          <p:cNvSpPr/>
          <p:nvPr/>
        </p:nvSpPr>
        <p:spPr>
          <a:xfrm>
            <a:off x="5292080" y="2427735"/>
            <a:ext cx="687456" cy="2103806"/>
          </a:xfrm>
          <a:custGeom>
            <a:avLst/>
            <a:gdLst>
              <a:gd name="connsiteX0" fmla="*/ 0 w 703529"/>
              <a:gd name="connsiteY0" fmla="*/ 0 h 2047285"/>
              <a:gd name="connsiteX1" fmla="*/ 631179 w 703529"/>
              <a:gd name="connsiteY1" fmla="*/ 825387 h 2047285"/>
              <a:gd name="connsiteX2" fmla="*/ 663547 w 703529"/>
              <a:gd name="connsiteY2" fmla="*/ 2047285 h 2047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529" h="2047285">
                <a:moveTo>
                  <a:pt x="0" y="0"/>
                </a:moveTo>
                <a:cubicBezTo>
                  <a:pt x="260294" y="242086"/>
                  <a:pt x="520588" y="484173"/>
                  <a:pt x="631179" y="825387"/>
                </a:cubicBezTo>
                <a:cubicBezTo>
                  <a:pt x="741770" y="1166601"/>
                  <a:pt x="702658" y="1606943"/>
                  <a:pt x="663547" y="2047285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7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74470" y="262890"/>
            <a:ext cx="630936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defRPr/>
            </a:pPr>
            <a:endParaRPr lang="fr-FR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49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763688" y="262890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La grille d’évaluation (C.C.F)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b="26736"/>
          <a:stretch/>
        </p:blipFill>
        <p:spPr>
          <a:xfrm>
            <a:off x="119727" y="1062396"/>
            <a:ext cx="4649248" cy="334125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9307" y="638319"/>
            <a:ext cx="440055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8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699542"/>
            <a:ext cx="3384376" cy="39604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COMPETENCES :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C4-1 Réaliser une veille sectorielle et concurrentielle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C4-2 Analyser les besoins d’un secteur/segment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C4-3 Produire des solutions TC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</a:rPr>
              <a:t>C4-4 Mettre en œuvre une formation technique ciblée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3995936" y="16356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436096" y="1281993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1° le secteur d’activité ou le marché de l’entreprise de référence choisie</a:t>
            </a:r>
          </a:p>
        </p:txBody>
      </p:sp>
      <p:sp>
        <p:nvSpPr>
          <p:cNvPr id="6" name="Flèche droite 5"/>
          <p:cNvSpPr/>
          <p:nvPr/>
        </p:nvSpPr>
        <p:spPr>
          <a:xfrm>
            <a:off x="3975616" y="2535746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436096" y="223060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2° l’environnement technologique et normatif</a:t>
            </a:r>
          </a:p>
        </p:txBody>
      </p:sp>
      <p:sp>
        <p:nvSpPr>
          <p:cNvPr id="8" name="Flèche droite 7"/>
          <p:cNvSpPr/>
          <p:nvPr/>
        </p:nvSpPr>
        <p:spPr>
          <a:xfrm>
            <a:off x="3992126" y="3327834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445472" y="309032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3°la description, l’analyse, la performance de la solution choisie</a:t>
            </a:r>
          </a:p>
        </p:txBody>
      </p:sp>
      <p:sp>
        <p:nvSpPr>
          <p:cNvPr id="10" name="Flèche droite 9"/>
          <p:cNvSpPr/>
          <p:nvPr/>
        </p:nvSpPr>
        <p:spPr>
          <a:xfrm>
            <a:off x="3975616" y="4246272"/>
            <a:ext cx="1368152" cy="21602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445472" y="4119922"/>
            <a:ext cx="323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4°la formation associée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36096" y="123478"/>
            <a:ext cx="324036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ELEMENTS A ABORDER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64" y="1266784"/>
            <a:ext cx="8480271" cy="959074"/>
          </a:xfrm>
          <a:prstGeom prst="rect">
            <a:avLst/>
          </a:prstGeom>
        </p:spPr>
      </p:pic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</p:spTree>
    <p:extLst>
      <p:ext uri="{BB962C8B-B14F-4D97-AF65-F5344CB8AC3E}">
        <p14:creationId xmlns:p14="http://schemas.microsoft.com/office/powerpoint/2010/main" val="307784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9"/>
          <p:cNvSpPr>
            <a:spLocks noChangeArrowheads="1"/>
          </p:cNvSpPr>
          <p:nvPr/>
        </p:nvSpPr>
        <p:spPr bwMode="auto">
          <a:xfrm>
            <a:off x="2160940" y="1803000"/>
            <a:ext cx="1207383" cy="8540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sz="4950" dirty="0">
                <a:solidFill>
                  <a:srgbClr val="000066"/>
                </a:solidFill>
              </a:rPr>
              <a:t>FIN</a:t>
            </a:r>
            <a:endParaRPr lang="en-US" sz="4950" dirty="0">
              <a:solidFill>
                <a:srgbClr val="0000CC"/>
              </a:solidFill>
            </a:endParaRPr>
          </a:p>
        </p:txBody>
      </p:sp>
      <p:pic>
        <p:nvPicPr>
          <p:cNvPr id="53251" name="Picture 5" descr="http://www.adepta.com/wp-content/uploads/2015/12/serapphoto-370x2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" r="26025"/>
          <a:stretch>
            <a:fillRect/>
          </a:stretch>
        </p:blipFill>
        <p:spPr bwMode="auto">
          <a:xfrm>
            <a:off x="4102894" y="659606"/>
            <a:ext cx="2857500" cy="280154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2" y="3793332"/>
            <a:ext cx="3214688" cy="13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33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BD72B-E718-462F-A6DC-0EEED7493891}" type="slidenum">
              <a:rPr lang="fr-FR" altLang="fr-FR" smtClean="0"/>
              <a:pPr>
                <a:defRPr/>
              </a:pPr>
              <a:t>6</a:t>
            </a:fld>
            <a:endParaRPr lang="fr-FR" altLang="fr-FR"/>
          </a:p>
        </p:txBody>
      </p:sp>
      <p:sp>
        <p:nvSpPr>
          <p:cNvPr id="9" name="ZoneTexte 8"/>
          <p:cNvSpPr txBox="1"/>
          <p:nvPr/>
        </p:nvSpPr>
        <p:spPr>
          <a:xfrm>
            <a:off x="411352" y="4847508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187624" y="915566"/>
            <a:ext cx="5272400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963389"/>
              </p:ext>
            </p:extLst>
          </p:nvPr>
        </p:nvGraphicFramePr>
        <p:xfrm>
          <a:off x="1187624" y="1506894"/>
          <a:ext cx="7344468" cy="2250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44468">
                  <a:extLst>
                    <a:ext uri="{9D8B030D-6E8A-4147-A177-3AD203B41FA5}">
                      <a16:colId xmlns:a16="http://schemas.microsoft.com/office/drawing/2014/main" val="556102107"/>
                    </a:ext>
                  </a:extLst>
                </a:gridCol>
              </a:tblGrid>
              <a:tr h="2601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C4-1 Réaliser une veille sectorielle et concurrentielle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9510" marR="99510" marT="0" marB="0"/>
                </a:tc>
                <a:extLst>
                  <a:ext uri="{0D108BD9-81ED-4DB2-BD59-A6C34878D82A}">
                    <a16:rowId xmlns:a16="http://schemas.microsoft.com/office/drawing/2014/main" val="4271961551"/>
                  </a:ext>
                </a:extLst>
              </a:tr>
              <a:tr h="12766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Identifier les sources d’informations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Rechercher les informations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Classifier les données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- Mettre en forme l’information à la cible et la diffuser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fr-FR" sz="2000" dirty="0">
                          <a:effectLst/>
                        </a:rPr>
                        <a:t>- Respecter les règles de communication technique et les procédures de l’entreprise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9510" marR="99510" marT="0" marB="0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271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99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04/02/2022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BD72B-E718-462F-A6DC-0EEED7493891}" type="slidenum">
              <a:rPr lang="fr-FR" altLang="fr-FR" smtClean="0"/>
              <a:pPr>
                <a:defRPr/>
              </a:pPr>
              <a:t>7</a:t>
            </a:fld>
            <a:endParaRPr lang="fr-FR" altLang="fr-FR"/>
          </a:p>
        </p:txBody>
      </p:sp>
      <p:sp>
        <p:nvSpPr>
          <p:cNvPr id="9" name="ZoneTexte 8"/>
          <p:cNvSpPr txBox="1"/>
          <p:nvPr/>
        </p:nvSpPr>
        <p:spPr>
          <a:xfrm>
            <a:off x="411352" y="4847508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78857" y="327422"/>
            <a:ext cx="41695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Structuration de la démarche</a:t>
            </a: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9582"/>
            <a:ext cx="762593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73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23528" y="4876006"/>
            <a:ext cx="604867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50" b="1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</p:txBody>
      </p:sp>
      <p:sp>
        <p:nvSpPr>
          <p:cNvPr id="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467827" y="142389"/>
            <a:ext cx="69548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/>
              <a:t>PARTIE A : LE SECTEUR D’ACTIVITÉ  DE SERAP Group</a:t>
            </a:r>
          </a:p>
          <a:p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467827" y="941906"/>
            <a:ext cx="6885538" cy="1443038"/>
            <a:chOff x="2102998" y="928088"/>
            <a:chExt cx="6885538" cy="1443038"/>
          </a:xfrm>
        </p:grpSpPr>
        <p:pic>
          <p:nvPicPr>
            <p:cNvPr id="20" name="Imag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2998" y="928088"/>
              <a:ext cx="6849665" cy="144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6059464" y="1421004"/>
              <a:ext cx="2929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/>
                <a:t>https://www.groupeserap.fr</a:t>
              </a:r>
            </a:p>
          </p:txBody>
        </p:sp>
      </p:grpSp>
      <p:cxnSp>
        <p:nvCxnSpPr>
          <p:cNvPr id="22" name="Connecteur droit avec flèche 7"/>
          <p:cNvCxnSpPr>
            <a:cxnSpLocks noChangeShapeType="1"/>
          </p:cNvCxnSpPr>
          <p:nvPr/>
        </p:nvCxnSpPr>
        <p:spPr bwMode="auto">
          <a:xfrm>
            <a:off x="1979712" y="2400322"/>
            <a:ext cx="0" cy="46434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463" y="2885572"/>
            <a:ext cx="1583531" cy="120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ZoneTexte 21"/>
          <p:cNvSpPr txBox="1">
            <a:spLocks noChangeArrowheads="1"/>
          </p:cNvSpPr>
          <p:nvPr/>
        </p:nvSpPr>
        <p:spPr bwMode="auto">
          <a:xfrm>
            <a:off x="390866" y="3914969"/>
            <a:ext cx="11739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Tank à lait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2623122" y="2477450"/>
            <a:ext cx="1808365" cy="2214838"/>
            <a:chOff x="3419872" y="2463928"/>
            <a:chExt cx="1808365" cy="2214838"/>
          </a:xfrm>
        </p:grpSpPr>
        <p:pic>
          <p:nvPicPr>
            <p:cNvPr id="26" name="Imag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9543" y="2463928"/>
              <a:ext cx="978694" cy="215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ZoneTexte 19"/>
            <p:cNvSpPr txBox="1">
              <a:spLocks noChangeArrowheads="1"/>
            </p:cNvSpPr>
            <p:nvPr/>
          </p:nvSpPr>
          <p:spPr bwMode="auto">
            <a:xfrm>
              <a:off x="3419872" y="4401767"/>
              <a:ext cx="11739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Cuve vinicole</a:t>
              </a:r>
            </a:p>
          </p:txBody>
        </p:sp>
      </p:grpSp>
      <p:sp>
        <p:nvSpPr>
          <p:cNvPr id="28" name="ZoneTexte 10"/>
          <p:cNvSpPr txBox="1">
            <a:spLocks noChangeArrowheads="1"/>
          </p:cNvSpPr>
          <p:nvPr/>
        </p:nvSpPr>
        <p:spPr bwMode="auto">
          <a:xfrm>
            <a:off x="4626749" y="4160166"/>
            <a:ext cx="2652471" cy="577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Container : </a:t>
            </a:r>
            <a:r>
              <a:rPr lang="fr-FR" alt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st</a:t>
            </a:r>
            <a:r>
              <a:rPr lang="fr-FR" altLang="fr-FR" sz="1050" dirty="0">
                <a:solidFill>
                  <a:srgbClr val="40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ockage et transports de produits liquides ou granulés pour l’industrie alimentaire, pharmaceutique </a:t>
            </a:r>
            <a:r>
              <a:rPr lang="fr-FR" altLang="fr-FR" sz="900" dirty="0">
                <a:solidFill>
                  <a:srgbClr val="403E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fr-FR" alt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Imag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62" y="2452714"/>
            <a:ext cx="1252538" cy="171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Connecteur droit avec flèche 6"/>
          <p:cNvCxnSpPr>
            <a:cxnSpLocks noChangeShapeType="1"/>
          </p:cNvCxnSpPr>
          <p:nvPr/>
        </p:nvCxnSpPr>
        <p:spPr bwMode="auto">
          <a:xfrm>
            <a:off x="7668344" y="2402254"/>
            <a:ext cx="0" cy="464344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1" name="Imag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519" y="2939775"/>
            <a:ext cx="1949053" cy="9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ZoneTexte 4"/>
          <p:cNvSpPr txBox="1">
            <a:spLocks noChangeArrowheads="1"/>
          </p:cNvSpPr>
          <p:nvPr/>
        </p:nvSpPr>
        <p:spPr bwMode="auto">
          <a:xfrm>
            <a:off x="7624343" y="3962522"/>
            <a:ext cx="11751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b="1">
                <a:latin typeface="Arial" panose="020B0604020202020204" pitchFamily="34" charset="0"/>
                <a:cs typeface="Arial" panose="020B0604020202020204" pitchFamily="34" charset="0"/>
              </a:rPr>
              <a:t>Tunnel cryogénique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312000" y="5456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/>
              <a:t>A.1 L’offre globale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69680" y="4468192"/>
            <a:ext cx="146065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Sources : vidéos SERAP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965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oneTexte 1"/>
          <p:cNvSpPr txBox="1">
            <a:spLocks noChangeArrowheads="1"/>
          </p:cNvSpPr>
          <p:nvPr/>
        </p:nvSpPr>
        <p:spPr bwMode="auto">
          <a:xfrm>
            <a:off x="1956197" y="93555"/>
            <a:ext cx="554831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fr-FR" alt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A.2 Cryogénie : Savoir-faire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1214816" y="1045348"/>
            <a:ext cx="2734866" cy="3093243"/>
            <a:chOff x="4981575" y="1510904"/>
            <a:chExt cx="2734866" cy="3093243"/>
          </a:xfrm>
        </p:grpSpPr>
        <p:sp>
          <p:nvSpPr>
            <p:cNvPr id="22532" name="ZoneTexte 3"/>
            <p:cNvSpPr txBox="1">
              <a:spLocks noChangeArrowheads="1"/>
            </p:cNvSpPr>
            <p:nvPr/>
          </p:nvSpPr>
          <p:spPr bwMode="auto">
            <a:xfrm>
              <a:off x="5593556" y="1510904"/>
              <a:ext cx="191095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Surgélation</a:t>
              </a:r>
            </a:p>
          </p:txBody>
        </p:sp>
        <p:pic>
          <p:nvPicPr>
            <p:cNvPr id="2253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400" y="3518297"/>
              <a:ext cx="1468041" cy="1085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4" name="Picture 8" descr="White Frozen Prawns at Rs 500/pack | Tiger Prawns | ID: 170156231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1575" y="3518297"/>
              <a:ext cx="1085850" cy="1085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5" name="Image 6" descr="Une image contenant alimentation, plastique, conteneur, plateau&#10;&#10;Description générée automatiquemen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535" y="2038350"/>
              <a:ext cx="1166813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e 5"/>
          <p:cNvGrpSpPr/>
          <p:nvPr/>
        </p:nvGrpSpPr>
        <p:grpSpPr>
          <a:xfrm>
            <a:off x="5090044" y="1019340"/>
            <a:ext cx="3509167" cy="3132759"/>
            <a:chOff x="5090044" y="1019340"/>
            <a:chExt cx="3509167" cy="3132759"/>
          </a:xfrm>
        </p:grpSpPr>
        <p:sp>
          <p:nvSpPr>
            <p:cNvPr id="22531" name="ZoneTexte 2"/>
            <p:cNvSpPr txBox="1">
              <a:spLocks noChangeArrowheads="1"/>
            </p:cNvSpPr>
            <p:nvPr/>
          </p:nvSpPr>
          <p:spPr bwMode="auto">
            <a:xfrm>
              <a:off x="5564146" y="1019340"/>
              <a:ext cx="263485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Réfrigération + maintien du froid</a:t>
              </a:r>
            </a:p>
          </p:txBody>
        </p:sp>
        <p:pic>
          <p:nvPicPr>
            <p:cNvPr id="22536" name="Imag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945" y="1691679"/>
              <a:ext cx="978694" cy="215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7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094" y="2067694"/>
              <a:ext cx="1855117" cy="1410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538" name="ZoneTexte 19"/>
            <p:cNvSpPr txBox="1">
              <a:spLocks noChangeArrowheads="1"/>
            </p:cNvSpPr>
            <p:nvPr/>
          </p:nvSpPr>
          <p:spPr bwMode="auto">
            <a:xfrm>
              <a:off x="5090044" y="3875100"/>
              <a:ext cx="11739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Cuve vinicole</a:t>
              </a:r>
            </a:p>
          </p:txBody>
        </p:sp>
        <p:sp>
          <p:nvSpPr>
            <p:cNvPr id="22539" name="ZoneTexte 21"/>
            <p:cNvSpPr txBox="1">
              <a:spLocks noChangeArrowheads="1"/>
            </p:cNvSpPr>
            <p:nvPr/>
          </p:nvSpPr>
          <p:spPr bwMode="auto">
            <a:xfrm>
              <a:off x="7027022" y="3477862"/>
              <a:ext cx="11739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Tank à lait</a:t>
              </a:r>
            </a:p>
          </p:txBody>
        </p:sp>
      </p:grpSp>
      <p:cxnSp>
        <p:nvCxnSpPr>
          <p:cNvPr id="22540" name="Connecteur droit 2"/>
          <p:cNvCxnSpPr>
            <a:cxnSpLocks noChangeShapeType="1"/>
          </p:cNvCxnSpPr>
          <p:nvPr/>
        </p:nvCxnSpPr>
        <p:spPr bwMode="auto">
          <a:xfrm>
            <a:off x="4572000" y="1203598"/>
            <a:ext cx="0" cy="314086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1" name="Forme libre : forme 3"/>
          <p:cNvSpPr>
            <a:spLocks/>
          </p:cNvSpPr>
          <p:nvPr/>
        </p:nvSpPr>
        <p:spPr bwMode="auto">
          <a:xfrm>
            <a:off x="2848792" y="485271"/>
            <a:ext cx="1315641" cy="417910"/>
          </a:xfrm>
          <a:custGeom>
            <a:avLst/>
            <a:gdLst>
              <a:gd name="T0" fmla="*/ 1754188 w 1755228"/>
              <a:gd name="T1" fmla="*/ 0 h 788276"/>
              <a:gd name="T2" fmla="*/ 1743683 w 1755228"/>
              <a:gd name="T3" fmla="*/ 241546 h 788276"/>
              <a:gd name="T4" fmla="*/ 0 w 1755228"/>
              <a:gd name="T5" fmla="*/ 231044 h 788276"/>
              <a:gd name="T6" fmla="*/ 0 w 1755228"/>
              <a:gd name="T7" fmla="*/ 393826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22542" name="Forme libre : forme 14"/>
          <p:cNvSpPr>
            <a:spLocks/>
          </p:cNvSpPr>
          <p:nvPr/>
        </p:nvSpPr>
        <p:spPr bwMode="auto">
          <a:xfrm flipH="1">
            <a:off x="5129808" y="492442"/>
            <a:ext cx="1419225" cy="484585"/>
          </a:xfrm>
          <a:custGeom>
            <a:avLst/>
            <a:gdLst>
              <a:gd name="T0" fmla="*/ 2039601 w 1755228"/>
              <a:gd name="T1" fmla="*/ 0 h 788276"/>
              <a:gd name="T2" fmla="*/ 2027387 w 1755228"/>
              <a:gd name="T3" fmla="*/ 324743 h 788276"/>
              <a:gd name="T4" fmla="*/ 0 w 1755228"/>
              <a:gd name="T5" fmla="*/ 310623 h 788276"/>
              <a:gd name="T6" fmla="*/ 0 w 1755228"/>
              <a:gd name="T7" fmla="*/ 529471 h 7882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55228" h="788276">
                <a:moveTo>
                  <a:pt x="1755228" y="0"/>
                </a:moveTo>
                <a:lnTo>
                  <a:pt x="1744717" y="483476"/>
                </a:lnTo>
                <a:lnTo>
                  <a:pt x="0" y="462455"/>
                </a:lnTo>
                <a:lnTo>
                  <a:pt x="0" y="78827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614000" y="4783500"/>
            <a:ext cx="1170000" cy="360000"/>
          </a:xfrm>
        </p:spPr>
        <p:txBody>
          <a:bodyPr/>
          <a:lstStyle/>
          <a:p>
            <a:pPr algn="r"/>
            <a:r>
              <a:rPr lang="fr-FR" cap="all" dirty="0"/>
              <a:t>04/02/2022</a:t>
            </a:r>
          </a:p>
          <a:p>
            <a:pPr algn="r"/>
            <a:endParaRPr lang="fr-FR" cap="all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60000" y="4783500"/>
            <a:ext cx="590400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</a:t>
            </a:r>
          </a:p>
        </p:txBody>
      </p: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264000" y="4783500"/>
            <a:ext cx="135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740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  <a:headEnd type="none" w="med" len="med"/>
          <a:tailEnd type="arrow" w="med" len="med"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headEnd type="none" w="med" len="med"/>
          <a:tailEnd type="arrow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FCAED9DFBF6A44A548820E5329224B" ma:contentTypeVersion="1" ma:contentTypeDescription="Crée un document." ma:contentTypeScope="" ma:versionID="5415f2bb9d56da0acdfb4450274b328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D3F96DC-4CBA-4842-B498-B5C3EC1ACD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1011</TotalTime>
  <Words>2442</Words>
  <Application>Microsoft Office PowerPoint</Application>
  <PresentationFormat>Affichage à l'écran (16:9)</PresentationFormat>
  <Paragraphs>400</Paragraphs>
  <Slides>50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5" baseType="lpstr">
      <vt:lpstr>Arial</vt:lpstr>
      <vt:lpstr>Calibri</vt:lpstr>
      <vt:lpstr>Times New Roman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User; XAVIER KERGOAT</dc:creator>
  <cp:lastModifiedBy>XAVIER KERGOAT</cp:lastModifiedBy>
  <cp:revision>195</cp:revision>
  <dcterms:created xsi:type="dcterms:W3CDTF">2020-03-05T15:21:24Z</dcterms:created>
  <dcterms:modified xsi:type="dcterms:W3CDTF">2022-02-05T09:15:53Z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0x01010093FCAED9DFBF6A44A548820E5329224B</vt:lpwstr>
  </property>
</Properties>
</file>