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9" r:id="rId2"/>
    <p:sldMasterId id="2147483691" r:id="rId3"/>
    <p:sldMasterId id="2147483710" r:id="rId4"/>
  </p:sldMasterIdLst>
  <p:notesMasterIdLst>
    <p:notesMasterId r:id="rId70"/>
  </p:notesMasterIdLst>
  <p:handoutMasterIdLst>
    <p:handoutMasterId r:id="rId7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9" r:id="rId66"/>
    <p:sldId id="317" r:id="rId67"/>
    <p:sldId id="318" r:id="rId68"/>
    <p:sldId id="320" r:id="rId6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24B39F-A0CC-2000-9F6A-65CA745D3166}" v="1" dt="2021-03-11T06:58:49.010"/>
    <p1510:client id="{16DFB19F-E002-2000-9F6A-63F56861A8AB}" v="5" dt="2021-03-07T08:19:45.927"/>
    <p1510:client id="{1C9DB918-5B06-4B88-BA0A-6FF54C27C54C}" v="1" dt="2021-03-05T13:59:11.136"/>
    <p1510:client id="{46319265-7451-80AA-CB25-E80E5A512927}" v="3" dt="2021-03-05T15:02:09.166"/>
    <p1510:client id="{4725B39F-201F-2000-9F29-99FFECC06DFF}" v="51" dt="2021-03-11T07:39:10.336"/>
    <p1510:client id="{4E529126-88C9-0D35-14B4-B0918EE54D0C}" v="1" dt="2021-03-10T17:38:58.870"/>
    <p1510:client id="{513218AF-BB54-6170-83F1-8509C4221E8D}" v="58" dt="2021-03-05T09:20:54.928"/>
    <p1510:client id="{5DA3232B-94DB-3298-F884-A33E562A47D0}" v="49" dt="2021-03-10T14:19:18.321"/>
    <p1510:client id="{6799B39F-107D-2000-9F6A-639D026407F6}" v="4" dt="2021-03-12T17:09:28.935"/>
    <p1510:client id="{8BA21B3D-D178-9547-189E-DD293290D04B}" v="121" dt="2021-03-11T08:10:53.028"/>
    <p1510:client id="{9B10B29F-E08F-2000-9F6A-64563757883F}" v="11" dt="2021-03-07T22:45:34.820"/>
    <p1510:client id="{A4A6B29F-6067-2000-9F6A-6B01FDC31580}" v="29" dt="2021-03-09T18:32:29.761"/>
    <p1510:client id="{AD08B29F-D0A1-2000-9F6A-60D6A9CE5CC5}" v="44" dt="2021-03-07T20:30:16.291"/>
    <p1510:client id="{DA80A9EF-508C-99E3-85E5-58A90E28F4D5}" v="13" dt="2021-03-08T16:10:32.506"/>
    <p1510:client id="{F59DE204-8EA9-C695-D8C8-1E7A09CDF731}" v="18" dt="2021-03-10T09:14:26.54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71" autoAdjust="0"/>
  </p:normalViewPr>
  <p:slideViewPr>
    <p:cSldViewPr>
      <p:cViewPr varScale="1">
        <p:scale>
          <a:sx n="69" d="100"/>
          <a:sy n="69" d="100"/>
        </p:scale>
        <p:origin x="1428"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921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47D61B-2BCE-42E1-ACEF-F2E0A44F58CE}"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fr-FR"/>
        </a:p>
      </dgm:t>
    </dgm:pt>
    <dgm:pt modelId="{2029F13A-3744-47E8-B22E-1CC2C911652D}">
      <dgm:prSet phldrT="[Texte]" custT="1"/>
      <dgm:spPr/>
      <dgm:t>
        <a:bodyPr/>
        <a:lstStyle/>
        <a:p>
          <a:r>
            <a:rPr lang="fr-FR" sz="3200" dirty="0"/>
            <a:t>1 Dossier Professionnel </a:t>
          </a:r>
        </a:p>
        <a:p>
          <a:r>
            <a:rPr lang="fr-FR" sz="2000" dirty="0"/>
            <a:t>(production originale et personnelle) </a:t>
          </a:r>
        </a:p>
      </dgm:t>
    </dgm:pt>
    <dgm:pt modelId="{ABDA187B-EB3C-43CD-BE9D-ED3EC2DC36FC}" type="parTrans" cxnId="{E91EE122-138E-472E-BAEF-9D1E985A6081}">
      <dgm:prSet/>
      <dgm:spPr/>
      <dgm:t>
        <a:bodyPr/>
        <a:lstStyle/>
        <a:p>
          <a:endParaRPr lang="fr-FR"/>
        </a:p>
      </dgm:t>
    </dgm:pt>
    <dgm:pt modelId="{45119A33-DD21-4CC8-AAF1-9AFC28E3BCF6}" type="sibTrans" cxnId="{E91EE122-138E-472E-BAEF-9D1E985A6081}">
      <dgm:prSet/>
      <dgm:spPr/>
      <dgm:t>
        <a:bodyPr/>
        <a:lstStyle/>
        <a:p>
          <a:endParaRPr lang="fr-FR"/>
        </a:p>
      </dgm:t>
    </dgm:pt>
    <dgm:pt modelId="{2CB1AB29-5A16-4E22-8C70-B916CAFB295F}">
      <dgm:prSet phldrT="[Texte]" custT="1"/>
      <dgm:spPr/>
      <dgm:t>
        <a:bodyPr anchor="t"/>
        <a:lstStyle/>
        <a:p>
          <a:pPr algn="ctr"/>
          <a:r>
            <a:rPr lang="fr-FR" sz="2000" dirty="0"/>
            <a:t>1 ou plusieurs SP vécues en entreprise</a:t>
          </a:r>
        </a:p>
        <a:p>
          <a:pPr algn="ctr"/>
          <a:r>
            <a:rPr lang="fr-FR" sz="2000" dirty="0"/>
            <a:t>ET</a:t>
          </a:r>
        </a:p>
        <a:p>
          <a:pPr algn="ctr"/>
          <a:r>
            <a:rPr lang="fr-FR" sz="2000" dirty="0"/>
            <a:t>1 ou plusieurs SP observées ou construites en cours de formation</a:t>
          </a:r>
        </a:p>
        <a:p>
          <a:pPr algn="ctr"/>
          <a:endParaRPr lang="fr-FR" sz="3200" dirty="0"/>
        </a:p>
      </dgm:t>
    </dgm:pt>
    <dgm:pt modelId="{F65234DB-3AAF-435E-AF2D-486CA8715A25}" type="parTrans" cxnId="{504F0572-05C2-4F0F-8A03-6DDD082515BC}">
      <dgm:prSet/>
      <dgm:spPr/>
      <dgm:t>
        <a:bodyPr/>
        <a:lstStyle/>
        <a:p>
          <a:endParaRPr lang="fr-FR"/>
        </a:p>
      </dgm:t>
    </dgm:pt>
    <dgm:pt modelId="{A136AF19-3B0E-4CFE-A63B-0DC37166E2A9}" type="sibTrans" cxnId="{504F0572-05C2-4F0F-8A03-6DDD082515BC}">
      <dgm:prSet/>
      <dgm:spPr/>
      <dgm:t>
        <a:bodyPr/>
        <a:lstStyle/>
        <a:p>
          <a:endParaRPr lang="fr-FR"/>
        </a:p>
      </dgm:t>
    </dgm:pt>
    <dgm:pt modelId="{577BE889-33AE-49CF-B44B-1C5348B56C4C}">
      <dgm:prSet/>
      <dgm:spPr/>
      <dgm:t>
        <a:bodyPr/>
        <a:lstStyle/>
        <a:p>
          <a:endParaRPr lang="fr-FR"/>
        </a:p>
      </dgm:t>
    </dgm:pt>
    <dgm:pt modelId="{A1B0FC15-917A-4E49-B528-83439F5782F7}" type="parTrans" cxnId="{204987E7-CAD3-4275-85F1-B83E6519F4C6}">
      <dgm:prSet/>
      <dgm:spPr/>
      <dgm:t>
        <a:bodyPr/>
        <a:lstStyle/>
        <a:p>
          <a:endParaRPr lang="fr-FR"/>
        </a:p>
      </dgm:t>
    </dgm:pt>
    <dgm:pt modelId="{22E5C443-7634-4E8A-A78C-91112EABB2B8}" type="sibTrans" cxnId="{204987E7-CAD3-4275-85F1-B83E6519F4C6}">
      <dgm:prSet/>
      <dgm:spPr/>
      <dgm:t>
        <a:bodyPr/>
        <a:lstStyle/>
        <a:p>
          <a:endParaRPr lang="fr-FR"/>
        </a:p>
      </dgm:t>
    </dgm:pt>
    <dgm:pt modelId="{A853D052-35D4-4336-A6ED-1EE9B278763B}">
      <dgm:prSet/>
      <dgm:spPr/>
      <dgm:t>
        <a:bodyPr/>
        <a:lstStyle/>
        <a:p>
          <a:endParaRPr lang="fr-FR"/>
        </a:p>
      </dgm:t>
    </dgm:pt>
    <dgm:pt modelId="{CEF4C4ED-255E-46C4-A619-B16E9A9289FE}" type="parTrans" cxnId="{4F3BCB68-BBD5-49BB-B55A-1819B261FF77}">
      <dgm:prSet/>
      <dgm:spPr/>
      <dgm:t>
        <a:bodyPr/>
        <a:lstStyle/>
        <a:p>
          <a:endParaRPr lang="fr-FR"/>
        </a:p>
      </dgm:t>
    </dgm:pt>
    <dgm:pt modelId="{C141DEBC-A403-4293-91FB-30D454878BCA}" type="sibTrans" cxnId="{4F3BCB68-BBD5-49BB-B55A-1819B261FF77}">
      <dgm:prSet/>
      <dgm:spPr/>
      <dgm:t>
        <a:bodyPr/>
        <a:lstStyle/>
        <a:p>
          <a:endParaRPr lang="fr-FR"/>
        </a:p>
      </dgm:t>
    </dgm:pt>
    <dgm:pt modelId="{DCAF36C5-7ADA-4DEF-BDD3-52FA16B0DB26}">
      <dgm:prSet/>
      <dgm:spPr/>
      <dgm:t>
        <a:bodyPr/>
        <a:lstStyle/>
        <a:p>
          <a:endParaRPr lang="fr-FR"/>
        </a:p>
      </dgm:t>
    </dgm:pt>
    <dgm:pt modelId="{36A92813-5DB8-48BE-93E5-7FDCFCA949C4}" type="parTrans" cxnId="{1EFE27D9-9662-4549-AA13-145E044E4BB0}">
      <dgm:prSet/>
      <dgm:spPr/>
      <dgm:t>
        <a:bodyPr/>
        <a:lstStyle/>
        <a:p>
          <a:endParaRPr lang="fr-FR"/>
        </a:p>
      </dgm:t>
    </dgm:pt>
    <dgm:pt modelId="{DC33C15A-2383-4C71-B79D-0EC657847407}" type="sibTrans" cxnId="{1EFE27D9-9662-4549-AA13-145E044E4BB0}">
      <dgm:prSet/>
      <dgm:spPr/>
      <dgm:t>
        <a:bodyPr/>
        <a:lstStyle/>
        <a:p>
          <a:endParaRPr lang="fr-FR"/>
        </a:p>
      </dgm:t>
    </dgm:pt>
    <dgm:pt modelId="{384B9BC1-DE08-49F8-96F3-318C9B965097}">
      <dgm:prSet/>
      <dgm:spPr/>
      <dgm:t>
        <a:bodyPr/>
        <a:lstStyle/>
        <a:p>
          <a:endParaRPr lang="fr-FR"/>
        </a:p>
      </dgm:t>
    </dgm:pt>
    <dgm:pt modelId="{E112A515-E151-4F74-B423-0EFBDD345548}" type="parTrans" cxnId="{F0FCAE87-0A19-496B-98FD-B2E52C21809B}">
      <dgm:prSet/>
      <dgm:spPr/>
      <dgm:t>
        <a:bodyPr/>
        <a:lstStyle/>
        <a:p>
          <a:endParaRPr lang="fr-FR"/>
        </a:p>
      </dgm:t>
    </dgm:pt>
    <dgm:pt modelId="{F68317BA-5E0D-41DE-A7BD-2216833364F1}" type="sibTrans" cxnId="{F0FCAE87-0A19-496B-98FD-B2E52C21809B}">
      <dgm:prSet/>
      <dgm:spPr/>
      <dgm:t>
        <a:bodyPr/>
        <a:lstStyle/>
        <a:p>
          <a:endParaRPr lang="fr-FR"/>
        </a:p>
      </dgm:t>
    </dgm:pt>
    <dgm:pt modelId="{11B6D314-67A7-492B-8A77-5E35D368E066}">
      <dgm:prSet/>
      <dgm:spPr/>
      <dgm:t>
        <a:bodyPr/>
        <a:lstStyle/>
        <a:p>
          <a:endParaRPr lang="fr-FR"/>
        </a:p>
      </dgm:t>
    </dgm:pt>
    <dgm:pt modelId="{9160F914-3013-4D60-8B34-BE28E933A328}" type="parTrans" cxnId="{2A02F1F8-33B0-42AA-9320-D50AEDA159C7}">
      <dgm:prSet/>
      <dgm:spPr/>
      <dgm:t>
        <a:bodyPr/>
        <a:lstStyle/>
        <a:p>
          <a:endParaRPr lang="fr-FR"/>
        </a:p>
      </dgm:t>
    </dgm:pt>
    <dgm:pt modelId="{7AEAC7B5-05D7-4C5D-B67A-8791819BA422}" type="sibTrans" cxnId="{2A02F1F8-33B0-42AA-9320-D50AEDA159C7}">
      <dgm:prSet/>
      <dgm:spPr/>
      <dgm:t>
        <a:bodyPr/>
        <a:lstStyle/>
        <a:p>
          <a:endParaRPr lang="fr-FR"/>
        </a:p>
      </dgm:t>
    </dgm:pt>
    <dgm:pt modelId="{FFBC023D-DAEE-4BEA-8A24-FDA3538282AB}">
      <dgm:prSet/>
      <dgm:spPr/>
      <dgm:t>
        <a:bodyPr/>
        <a:lstStyle/>
        <a:p>
          <a:endParaRPr lang="fr-FR"/>
        </a:p>
      </dgm:t>
    </dgm:pt>
    <dgm:pt modelId="{C5A9AFAC-ACB2-4374-A646-CACD4A4A5DEC}" type="parTrans" cxnId="{9D36F8A8-432B-443F-B964-74BCA4AB8FA4}">
      <dgm:prSet/>
      <dgm:spPr/>
      <dgm:t>
        <a:bodyPr/>
        <a:lstStyle/>
        <a:p>
          <a:endParaRPr lang="fr-FR"/>
        </a:p>
      </dgm:t>
    </dgm:pt>
    <dgm:pt modelId="{4488A5C0-4119-4E18-A2D7-DC286D79681A}" type="sibTrans" cxnId="{9D36F8A8-432B-443F-B964-74BCA4AB8FA4}">
      <dgm:prSet/>
      <dgm:spPr/>
      <dgm:t>
        <a:bodyPr/>
        <a:lstStyle/>
        <a:p>
          <a:endParaRPr lang="fr-FR"/>
        </a:p>
      </dgm:t>
    </dgm:pt>
    <dgm:pt modelId="{5DB3FCE7-790A-4EC2-8401-0BC48CC83B1A}">
      <dgm:prSet/>
      <dgm:spPr/>
      <dgm:t>
        <a:bodyPr/>
        <a:lstStyle/>
        <a:p>
          <a:endParaRPr lang="fr-FR"/>
        </a:p>
      </dgm:t>
    </dgm:pt>
    <dgm:pt modelId="{CAA81435-F91F-4A08-A0EF-95A415D119B2}" type="parTrans" cxnId="{A5B1107C-A218-4A3C-9C9D-16573F643A90}">
      <dgm:prSet/>
      <dgm:spPr/>
      <dgm:t>
        <a:bodyPr/>
        <a:lstStyle/>
        <a:p>
          <a:endParaRPr lang="fr-FR"/>
        </a:p>
      </dgm:t>
    </dgm:pt>
    <dgm:pt modelId="{D62019BE-7EB5-479C-A69D-21F346F9A30A}" type="sibTrans" cxnId="{A5B1107C-A218-4A3C-9C9D-16573F643A90}">
      <dgm:prSet/>
      <dgm:spPr/>
      <dgm:t>
        <a:bodyPr/>
        <a:lstStyle/>
        <a:p>
          <a:endParaRPr lang="fr-FR"/>
        </a:p>
      </dgm:t>
    </dgm:pt>
    <dgm:pt modelId="{CA3D623E-21C6-45F6-B81B-C78627FAAE97}">
      <dgm:prSet/>
      <dgm:spPr/>
      <dgm:t>
        <a:bodyPr/>
        <a:lstStyle/>
        <a:p>
          <a:endParaRPr lang="fr-FR"/>
        </a:p>
      </dgm:t>
    </dgm:pt>
    <dgm:pt modelId="{2F955235-B8D8-4529-8377-654B39F4BA6B}" type="parTrans" cxnId="{CE0B1B6B-FB05-45F0-BB0A-6095BE9D252F}">
      <dgm:prSet/>
      <dgm:spPr/>
      <dgm:t>
        <a:bodyPr/>
        <a:lstStyle/>
        <a:p>
          <a:endParaRPr lang="fr-FR"/>
        </a:p>
      </dgm:t>
    </dgm:pt>
    <dgm:pt modelId="{02ABAF90-8330-4D6F-8B3F-70797DEE1A62}" type="sibTrans" cxnId="{CE0B1B6B-FB05-45F0-BB0A-6095BE9D252F}">
      <dgm:prSet/>
      <dgm:spPr/>
      <dgm:t>
        <a:bodyPr/>
        <a:lstStyle/>
        <a:p>
          <a:endParaRPr lang="fr-FR"/>
        </a:p>
      </dgm:t>
    </dgm:pt>
    <dgm:pt modelId="{8DE20A57-AE8E-4FEC-9F83-716846DEA43C}">
      <dgm:prSet/>
      <dgm:spPr/>
      <dgm:t>
        <a:bodyPr/>
        <a:lstStyle/>
        <a:p>
          <a:endParaRPr lang="fr-FR"/>
        </a:p>
      </dgm:t>
    </dgm:pt>
    <dgm:pt modelId="{72167139-B613-4EFF-A5CA-3F5B91494809}" type="parTrans" cxnId="{8C491C67-CF2B-4CE0-A023-71D25103CBD4}">
      <dgm:prSet/>
      <dgm:spPr/>
      <dgm:t>
        <a:bodyPr/>
        <a:lstStyle/>
        <a:p>
          <a:endParaRPr lang="fr-FR"/>
        </a:p>
      </dgm:t>
    </dgm:pt>
    <dgm:pt modelId="{1CC22CE9-BEEF-4C30-96C2-872AA6922F48}" type="sibTrans" cxnId="{8C491C67-CF2B-4CE0-A023-71D25103CBD4}">
      <dgm:prSet/>
      <dgm:spPr/>
      <dgm:t>
        <a:bodyPr/>
        <a:lstStyle/>
        <a:p>
          <a:endParaRPr lang="fr-FR"/>
        </a:p>
      </dgm:t>
    </dgm:pt>
    <dgm:pt modelId="{1B34E816-E191-4B8C-86D3-3A1F767E46CC}" type="pres">
      <dgm:prSet presAssocID="{4E47D61B-2BCE-42E1-ACEF-F2E0A44F58CE}" presName="composite" presStyleCnt="0">
        <dgm:presLayoutVars>
          <dgm:chMax val="1"/>
          <dgm:dir/>
          <dgm:resizeHandles val="exact"/>
        </dgm:presLayoutVars>
      </dgm:prSet>
      <dgm:spPr/>
    </dgm:pt>
    <dgm:pt modelId="{BFA6C3B6-03E2-4A45-92AB-E5A3B253C0CA}" type="pres">
      <dgm:prSet presAssocID="{2029F13A-3744-47E8-B22E-1CC2C911652D}" presName="roof" presStyleLbl="dkBgShp" presStyleIdx="0" presStyleCnt="2" custScaleY="64838" custLinFactNeighborY="-6337"/>
      <dgm:spPr/>
    </dgm:pt>
    <dgm:pt modelId="{0D354961-EFFB-4BB3-82C2-A4B8DE29F6EC}" type="pres">
      <dgm:prSet presAssocID="{2029F13A-3744-47E8-B22E-1CC2C911652D}" presName="pillars" presStyleCnt="0"/>
      <dgm:spPr/>
    </dgm:pt>
    <dgm:pt modelId="{E4DF6239-2E3B-42DB-9BC3-477EE4B88A91}" type="pres">
      <dgm:prSet presAssocID="{2029F13A-3744-47E8-B22E-1CC2C911652D}" presName="pillar1" presStyleLbl="node1" presStyleIdx="0" presStyleCnt="1" custScaleY="42324" custLinFactNeighborX="386" custLinFactNeighborY="-31322">
        <dgm:presLayoutVars>
          <dgm:bulletEnabled val="1"/>
        </dgm:presLayoutVars>
      </dgm:prSet>
      <dgm:spPr/>
    </dgm:pt>
    <dgm:pt modelId="{8544A522-1EBC-4770-B206-128E562E79BE}" type="pres">
      <dgm:prSet presAssocID="{2029F13A-3744-47E8-B22E-1CC2C911652D}" presName="base" presStyleLbl="dkBgShp" presStyleIdx="1" presStyleCnt="2" custScaleY="487509" custLinFactY="-65862" custLinFactNeighborY="-100000"/>
      <dgm:spPr>
        <a:solidFill>
          <a:schemeClr val="bg1"/>
        </a:solidFill>
      </dgm:spPr>
    </dgm:pt>
  </dgm:ptLst>
  <dgm:cxnLst>
    <dgm:cxn modelId="{EEA4AE03-B145-43A3-9030-B97211B675C5}" type="presOf" srcId="{2CB1AB29-5A16-4E22-8C70-B916CAFB295F}" destId="{E4DF6239-2E3B-42DB-9BC3-477EE4B88A91}" srcOrd="0" destOrd="0" presId="urn:microsoft.com/office/officeart/2005/8/layout/hList3"/>
    <dgm:cxn modelId="{0533EC07-A648-46F7-9874-55B89352FA9B}" type="presOf" srcId="{2029F13A-3744-47E8-B22E-1CC2C911652D}" destId="{BFA6C3B6-03E2-4A45-92AB-E5A3B253C0CA}" srcOrd="0" destOrd="0" presId="urn:microsoft.com/office/officeart/2005/8/layout/hList3"/>
    <dgm:cxn modelId="{8CD98711-71D5-41B0-9A1B-B9FB99DC69EE}" type="presOf" srcId="{4E47D61B-2BCE-42E1-ACEF-F2E0A44F58CE}" destId="{1B34E816-E191-4B8C-86D3-3A1F767E46CC}" srcOrd="0" destOrd="0" presId="urn:microsoft.com/office/officeart/2005/8/layout/hList3"/>
    <dgm:cxn modelId="{E91EE122-138E-472E-BAEF-9D1E985A6081}" srcId="{4E47D61B-2BCE-42E1-ACEF-F2E0A44F58CE}" destId="{2029F13A-3744-47E8-B22E-1CC2C911652D}" srcOrd="0" destOrd="0" parTransId="{ABDA187B-EB3C-43CD-BE9D-ED3EC2DC36FC}" sibTransId="{45119A33-DD21-4CC8-AAF1-9AFC28E3BCF6}"/>
    <dgm:cxn modelId="{8C491C67-CF2B-4CE0-A023-71D25103CBD4}" srcId="{4E47D61B-2BCE-42E1-ACEF-F2E0A44F58CE}" destId="{8DE20A57-AE8E-4FEC-9F83-716846DEA43C}" srcOrd="9" destOrd="0" parTransId="{72167139-B613-4EFF-A5CA-3F5B91494809}" sibTransId="{1CC22CE9-BEEF-4C30-96C2-872AA6922F48}"/>
    <dgm:cxn modelId="{4F3BCB68-BBD5-49BB-B55A-1819B261FF77}" srcId="{4E47D61B-2BCE-42E1-ACEF-F2E0A44F58CE}" destId="{A853D052-35D4-4336-A6ED-1EE9B278763B}" srcOrd="2" destOrd="0" parTransId="{CEF4C4ED-255E-46C4-A619-B16E9A9289FE}" sibTransId="{C141DEBC-A403-4293-91FB-30D454878BCA}"/>
    <dgm:cxn modelId="{CE0B1B6B-FB05-45F0-BB0A-6095BE9D252F}" srcId="{4E47D61B-2BCE-42E1-ACEF-F2E0A44F58CE}" destId="{CA3D623E-21C6-45F6-B81B-C78627FAAE97}" srcOrd="8" destOrd="0" parTransId="{2F955235-B8D8-4529-8377-654B39F4BA6B}" sibTransId="{02ABAF90-8330-4D6F-8B3F-70797DEE1A62}"/>
    <dgm:cxn modelId="{504F0572-05C2-4F0F-8A03-6DDD082515BC}" srcId="{2029F13A-3744-47E8-B22E-1CC2C911652D}" destId="{2CB1AB29-5A16-4E22-8C70-B916CAFB295F}" srcOrd="0" destOrd="0" parTransId="{F65234DB-3AAF-435E-AF2D-486CA8715A25}" sibTransId="{A136AF19-3B0E-4CFE-A63B-0DC37166E2A9}"/>
    <dgm:cxn modelId="{A5B1107C-A218-4A3C-9C9D-16573F643A90}" srcId="{4E47D61B-2BCE-42E1-ACEF-F2E0A44F58CE}" destId="{5DB3FCE7-790A-4EC2-8401-0BC48CC83B1A}" srcOrd="7" destOrd="0" parTransId="{CAA81435-F91F-4A08-A0EF-95A415D119B2}" sibTransId="{D62019BE-7EB5-479C-A69D-21F346F9A30A}"/>
    <dgm:cxn modelId="{F0FCAE87-0A19-496B-98FD-B2E52C21809B}" srcId="{4E47D61B-2BCE-42E1-ACEF-F2E0A44F58CE}" destId="{384B9BC1-DE08-49F8-96F3-318C9B965097}" srcOrd="4" destOrd="0" parTransId="{E112A515-E151-4F74-B423-0EFBDD345548}" sibTransId="{F68317BA-5E0D-41DE-A7BD-2216833364F1}"/>
    <dgm:cxn modelId="{9D36F8A8-432B-443F-B964-74BCA4AB8FA4}" srcId="{4E47D61B-2BCE-42E1-ACEF-F2E0A44F58CE}" destId="{FFBC023D-DAEE-4BEA-8A24-FDA3538282AB}" srcOrd="6" destOrd="0" parTransId="{C5A9AFAC-ACB2-4374-A646-CACD4A4A5DEC}" sibTransId="{4488A5C0-4119-4E18-A2D7-DC286D79681A}"/>
    <dgm:cxn modelId="{1EFE27D9-9662-4549-AA13-145E044E4BB0}" srcId="{4E47D61B-2BCE-42E1-ACEF-F2E0A44F58CE}" destId="{DCAF36C5-7ADA-4DEF-BDD3-52FA16B0DB26}" srcOrd="3" destOrd="0" parTransId="{36A92813-5DB8-48BE-93E5-7FDCFCA949C4}" sibTransId="{DC33C15A-2383-4C71-B79D-0EC657847407}"/>
    <dgm:cxn modelId="{204987E7-CAD3-4275-85F1-B83E6519F4C6}" srcId="{4E47D61B-2BCE-42E1-ACEF-F2E0A44F58CE}" destId="{577BE889-33AE-49CF-B44B-1C5348B56C4C}" srcOrd="1" destOrd="0" parTransId="{A1B0FC15-917A-4E49-B528-83439F5782F7}" sibTransId="{22E5C443-7634-4E8A-A78C-91112EABB2B8}"/>
    <dgm:cxn modelId="{2A02F1F8-33B0-42AA-9320-D50AEDA159C7}" srcId="{4E47D61B-2BCE-42E1-ACEF-F2E0A44F58CE}" destId="{11B6D314-67A7-492B-8A77-5E35D368E066}" srcOrd="5" destOrd="0" parTransId="{9160F914-3013-4D60-8B34-BE28E933A328}" sibTransId="{7AEAC7B5-05D7-4C5D-B67A-8791819BA422}"/>
    <dgm:cxn modelId="{50E6CD30-9F13-4EEF-B2D6-E6DB912A627D}" type="presParOf" srcId="{1B34E816-E191-4B8C-86D3-3A1F767E46CC}" destId="{BFA6C3B6-03E2-4A45-92AB-E5A3B253C0CA}" srcOrd="0" destOrd="0" presId="urn:microsoft.com/office/officeart/2005/8/layout/hList3"/>
    <dgm:cxn modelId="{01059893-E6CE-4913-A3D4-780AF820999C}" type="presParOf" srcId="{1B34E816-E191-4B8C-86D3-3A1F767E46CC}" destId="{0D354961-EFFB-4BB3-82C2-A4B8DE29F6EC}" srcOrd="1" destOrd="0" presId="urn:microsoft.com/office/officeart/2005/8/layout/hList3"/>
    <dgm:cxn modelId="{E4338189-0897-4E07-803A-D25F542A80AB}" type="presParOf" srcId="{0D354961-EFFB-4BB3-82C2-A4B8DE29F6EC}" destId="{E4DF6239-2E3B-42DB-9BC3-477EE4B88A91}" srcOrd="0" destOrd="0" presId="urn:microsoft.com/office/officeart/2005/8/layout/hList3"/>
    <dgm:cxn modelId="{CF2C68F1-A75C-418A-9920-7C1EAF0AE4D0}" type="presParOf" srcId="{1B34E816-E191-4B8C-86D3-3A1F767E46CC}" destId="{8544A522-1EBC-4770-B206-128E562E79BE}"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D346C3-AEC2-4E71-A201-DCDA4D64FCD7}"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fr-FR"/>
        </a:p>
      </dgm:t>
    </dgm:pt>
    <dgm:pt modelId="{E44B612A-12E9-436D-A5D6-EA50E4CC321E}">
      <dgm:prSet phldrT="[Texte]"/>
      <dgm:spPr/>
      <dgm:t>
        <a:bodyPr/>
        <a:lstStyle/>
        <a:p>
          <a:r>
            <a:rPr lang="fr-FR" dirty="0"/>
            <a:t>Contexte Diagnostic</a:t>
          </a:r>
        </a:p>
      </dgm:t>
    </dgm:pt>
    <dgm:pt modelId="{41BCFD9C-B418-4E4B-AC17-91AAD602609E}" type="parTrans" cxnId="{3215B94A-205F-42E7-834C-041A60C6D806}">
      <dgm:prSet/>
      <dgm:spPr/>
      <dgm:t>
        <a:bodyPr/>
        <a:lstStyle/>
        <a:p>
          <a:endParaRPr lang="fr-FR"/>
        </a:p>
      </dgm:t>
    </dgm:pt>
    <dgm:pt modelId="{B6AB7F26-C068-4229-895B-EB3784A8620A}" type="sibTrans" cxnId="{3215B94A-205F-42E7-834C-041A60C6D806}">
      <dgm:prSet/>
      <dgm:spPr/>
      <dgm:t>
        <a:bodyPr/>
        <a:lstStyle/>
        <a:p>
          <a:endParaRPr lang="fr-FR"/>
        </a:p>
      </dgm:t>
    </dgm:pt>
    <dgm:pt modelId="{A8E73256-2A0C-477F-A7F0-73F10091ED9D}">
      <dgm:prSet phldrT="[Texte]"/>
      <dgm:spPr/>
      <dgm:t>
        <a:bodyPr/>
        <a:lstStyle/>
        <a:p>
          <a:r>
            <a:rPr lang="fr-FR" dirty="0"/>
            <a:t>Objectifs Méthodologies</a:t>
          </a:r>
        </a:p>
      </dgm:t>
    </dgm:pt>
    <dgm:pt modelId="{9E85A007-B9F1-4EE7-9B8F-515DC01E1C79}" type="parTrans" cxnId="{1A3BCD9E-D4DC-4802-B213-1BB92E84BD4F}">
      <dgm:prSet/>
      <dgm:spPr/>
      <dgm:t>
        <a:bodyPr/>
        <a:lstStyle/>
        <a:p>
          <a:endParaRPr lang="fr-FR"/>
        </a:p>
      </dgm:t>
    </dgm:pt>
    <dgm:pt modelId="{78E3742C-4438-46FD-BDA9-FB577911E1E7}" type="sibTrans" cxnId="{1A3BCD9E-D4DC-4802-B213-1BB92E84BD4F}">
      <dgm:prSet/>
      <dgm:spPr/>
      <dgm:t>
        <a:bodyPr/>
        <a:lstStyle/>
        <a:p>
          <a:endParaRPr lang="fr-FR"/>
        </a:p>
      </dgm:t>
    </dgm:pt>
    <dgm:pt modelId="{0B9C45F2-6204-4563-8806-7117F7DC13E4}">
      <dgm:prSet phldrT="[Texte]"/>
      <dgm:spPr/>
      <dgm:t>
        <a:bodyPr/>
        <a:lstStyle/>
        <a:p>
          <a:r>
            <a:rPr lang="fr-FR" dirty="0"/>
            <a:t>Résultats</a:t>
          </a:r>
        </a:p>
        <a:p>
          <a:r>
            <a:rPr lang="fr-FR" dirty="0"/>
            <a:t>Préconisations.</a:t>
          </a:r>
        </a:p>
      </dgm:t>
    </dgm:pt>
    <dgm:pt modelId="{E64F8DD9-9708-4306-8797-7BA8843106F4}" type="parTrans" cxnId="{18FC642A-8B67-4684-8D76-ACCA6118D400}">
      <dgm:prSet/>
      <dgm:spPr/>
      <dgm:t>
        <a:bodyPr/>
        <a:lstStyle/>
        <a:p>
          <a:endParaRPr lang="fr-FR"/>
        </a:p>
      </dgm:t>
    </dgm:pt>
    <dgm:pt modelId="{33C14D25-CEA5-4111-9380-22DD4491B477}" type="sibTrans" cxnId="{18FC642A-8B67-4684-8D76-ACCA6118D400}">
      <dgm:prSet/>
      <dgm:spPr/>
      <dgm:t>
        <a:bodyPr/>
        <a:lstStyle/>
        <a:p>
          <a:endParaRPr lang="fr-FR"/>
        </a:p>
      </dgm:t>
    </dgm:pt>
    <dgm:pt modelId="{8DDC3C3B-BD45-489D-9000-FE1FCA0B053C}" type="pres">
      <dgm:prSet presAssocID="{3ED346C3-AEC2-4E71-A201-DCDA4D64FCD7}" presName="Name0" presStyleCnt="0">
        <dgm:presLayoutVars>
          <dgm:chMax val="7"/>
          <dgm:chPref val="7"/>
          <dgm:dir/>
          <dgm:animLvl val="lvl"/>
        </dgm:presLayoutVars>
      </dgm:prSet>
      <dgm:spPr/>
    </dgm:pt>
    <dgm:pt modelId="{E4831CF5-7F8C-4750-A6C6-260E357515BD}" type="pres">
      <dgm:prSet presAssocID="{E44B612A-12E9-436D-A5D6-EA50E4CC321E}" presName="Accent1" presStyleCnt="0"/>
      <dgm:spPr/>
    </dgm:pt>
    <dgm:pt modelId="{FD72905C-6D6A-4C9B-BF28-114077C5CCCB}" type="pres">
      <dgm:prSet presAssocID="{E44B612A-12E9-436D-A5D6-EA50E4CC321E}" presName="Accent" presStyleLbl="node1" presStyleIdx="0" presStyleCnt="3"/>
      <dgm:spPr/>
    </dgm:pt>
    <dgm:pt modelId="{E6883321-60F7-492D-A9DC-F15B9E8FEFA8}" type="pres">
      <dgm:prSet presAssocID="{E44B612A-12E9-436D-A5D6-EA50E4CC321E}" presName="Parent1" presStyleLbl="revTx" presStyleIdx="0" presStyleCnt="3">
        <dgm:presLayoutVars>
          <dgm:chMax val="1"/>
          <dgm:chPref val="1"/>
          <dgm:bulletEnabled val="1"/>
        </dgm:presLayoutVars>
      </dgm:prSet>
      <dgm:spPr/>
    </dgm:pt>
    <dgm:pt modelId="{C3A80397-A289-4E5A-B710-ADBBA8D13AD1}" type="pres">
      <dgm:prSet presAssocID="{A8E73256-2A0C-477F-A7F0-73F10091ED9D}" presName="Accent2" presStyleCnt="0"/>
      <dgm:spPr/>
    </dgm:pt>
    <dgm:pt modelId="{73F21480-2735-4FC8-ABAA-1284751C1FD2}" type="pres">
      <dgm:prSet presAssocID="{A8E73256-2A0C-477F-A7F0-73F10091ED9D}" presName="Accent" presStyleLbl="node1" presStyleIdx="1" presStyleCnt="3"/>
      <dgm:spPr/>
    </dgm:pt>
    <dgm:pt modelId="{4A5067A2-2901-40A6-A9F7-6FA47EF5133C}" type="pres">
      <dgm:prSet presAssocID="{A8E73256-2A0C-477F-A7F0-73F10091ED9D}" presName="Parent2" presStyleLbl="revTx" presStyleIdx="1" presStyleCnt="3">
        <dgm:presLayoutVars>
          <dgm:chMax val="1"/>
          <dgm:chPref val="1"/>
          <dgm:bulletEnabled val="1"/>
        </dgm:presLayoutVars>
      </dgm:prSet>
      <dgm:spPr/>
    </dgm:pt>
    <dgm:pt modelId="{CE5C42C7-CD87-400C-93C6-8DDF46207D1F}" type="pres">
      <dgm:prSet presAssocID="{0B9C45F2-6204-4563-8806-7117F7DC13E4}" presName="Accent3" presStyleCnt="0"/>
      <dgm:spPr/>
    </dgm:pt>
    <dgm:pt modelId="{D7CF7E51-E647-4F77-BF59-5179C5CA2891}" type="pres">
      <dgm:prSet presAssocID="{0B9C45F2-6204-4563-8806-7117F7DC13E4}" presName="Accent" presStyleLbl="node1" presStyleIdx="2" presStyleCnt="3"/>
      <dgm:spPr/>
    </dgm:pt>
    <dgm:pt modelId="{853C09C5-0BBA-4686-8978-C0694CFA93E3}" type="pres">
      <dgm:prSet presAssocID="{0B9C45F2-6204-4563-8806-7117F7DC13E4}" presName="Parent3" presStyleLbl="revTx" presStyleIdx="2" presStyleCnt="3">
        <dgm:presLayoutVars>
          <dgm:chMax val="1"/>
          <dgm:chPref val="1"/>
          <dgm:bulletEnabled val="1"/>
        </dgm:presLayoutVars>
      </dgm:prSet>
      <dgm:spPr/>
    </dgm:pt>
  </dgm:ptLst>
  <dgm:cxnLst>
    <dgm:cxn modelId="{567F381F-CEDD-4114-8176-BD821B5A3D85}" type="presOf" srcId="{E44B612A-12E9-436D-A5D6-EA50E4CC321E}" destId="{E6883321-60F7-492D-A9DC-F15B9E8FEFA8}" srcOrd="0" destOrd="0" presId="urn:microsoft.com/office/officeart/2009/layout/CircleArrowProcess"/>
    <dgm:cxn modelId="{E06BBC21-7D3F-4A2C-A619-D9AAD5BFF9DC}" type="presOf" srcId="{3ED346C3-AEC2-4E71-A201-DCDA4D64FCD7}" destId="{8DDC3C3B-BD45-489D-9000-FE1FCA0B053C}" srcOrd="0" destOrd="0" presId="urn:microsoft.com/office/officeart/2009/layout/CircleArrowProcess"/>
    <dgm:cxn modelId="{18FC642A-8B67-4684-8D76-ACCA6118D400}" srcId="{3ED346C3-AEC2-4E71-A201-DCDA4D64FCD7}" destId="{0B9C45F2-6204-4563-8806-7117F7DC13E4}" srcOrd="2" destOrd="0" parTransId="{E64F8DD9-9708-4306-8797-7BA8843106F4}" sibTransId="{33C14D25-CEA5-4111-9380-22DD4491B477}"/>
    <dgm:cxn modelId="{3215B94A-205F-42E7-834C-041A60C6D806}" srcId="{3ED346C3-AEC2-4E71-A201-DCDA4D64FCD7}" destId="{E44B612A-12E9-436D-A5D6-EA50E4CC321E}" srcOrd="0" destOrd="0" parTransId="{41BCFD9C-B418-4E4B-AC17-91AAD602609E}" sibTransId="{B6AB7F26-C068-4229-895B-EB3784A8620A}"/>
    <dgm:cxn modelId="{9342CF82-B1B0-4326-A703-812940F22A2C}" type="presOf" srcId="{0B9C45F2-6204-4563-8806-7117F7DC13E4}" destId="{853C09C5-0BBA-4686-8978-C0694CFA93E3}" srcOrd="0" destOrd="0" presId="urn:microsoft.com/office/officeart/2009/layout/CircleArrowProcess"/>
    <dgm:cxn modelId="{E7B7E98E-5778-43DA-9FED-DF2D8D09F56C}" type="presOf" srcId="{A8E73256-2A0C-477F-A7F0-73F10091ED9D}" destId="{4A5067A2-2901-40A6-A9F7-6FA47EF5133C}" srcOrd="0" destOrd="0" presId="urn:microsoft.com/office/officeart/2009/layout/CircleArrowProcess"/>
    <dgm:cxn modelId="{1A3BCD9E-D4DC-4802-B213-1BB92E84BD4F}" srcId="{3ED346C3-AEC2-4E71-A201-DCDA4D64FCD7}" destId="{A8E73256-2A0C-477F-A7F0-73F10091ED9D}" srcOrd="1" destOrd="0" parTransId="{9E85A007-B9F1-4EE7-9B8F-515DC01E1C79}" sibTransId="{78E3742C-4438-46FD-BDA9-FB577911E1E7}"/>
    <dgm:cxn modelId="{41AE2994-DB98-4E61-BE0F-F49D85E6D444}" type="presParOf" srcId="{8DDC3C3B-BD45-489D-9000-FE1FCA0B053C}" destId="{E4831CF5-7F8C-4750-A6C6-260E357515BD}" srcOrd="0" destOrd="0" presId="urn:microsoft.com/office/officeart/2009/layout/CircleArrowProcess"/>
    <dgm:cxn modelId="{050B1B1A-2C65-44F7-A2D5-3F66923DECAD}" type="presParOf" srcId="{E4831CF5-7F8C-4750-A6C6-260E357515BD}" destId="{FD72905C-6D6A-4C9B-BF28-114077C5CCCB}" srcOrd="0" destOrd="0" presId="urn:microsoft.com/office/officeart/2009/layout/CircleArrowProcess"/>
    <dgm:cxn modelId="{DC6FE834-439A-4005-9494-CCBE232A28F2}" type="presParOf" srcId="{8DDC3C3B-BD45-489D-9000-FE1FCA0B053C}" destId="{E6883321-60F7-492D-A9DC-F15B9E8FEFA8}" srcOrd="1" destOrd="0" presId="urn:microsoft.com/office/officeart/2009/layout/CircleArrowProcess"/>
    <dgm:cxn modelId="{468E4EAE-6B2F-4157-BD50-C34E78C76E23}" type="presParOf" srcId="{8DDC3C3B-BD45-489D-9000-FE1FCA0B053C}" destId="{C3A80397-A289-4E5A-B710-ADBBA8D13AD1}" srcOrd="2" destOrd="0" presId="urn:microsoft.com/office/officeart/2009/layout/CircleArrowProcess"/>
    <dgm:cxn modelId="{18CEA603-F969-4513-BD0A-D5D2DD5382D6}" type="presParOf" srcId="{C3A80397-A289-4E5A-B710-ADBBA8D13AD1}" destId="{73F21480-2735-4FC8-ABAA-1284751C1FD2}" srcOrd="0" destOrd="0" presId="urn:microsoft.com/office/officeart/2009/layout/CircleArrowProcess"/>
    <dgm:cxn modelId="{9F041D5D-89B3-452C-B225-263530AEFD37}" type="presParOf" srcId="{8DDC3C3B-BD45-489D-9000-FE1FCA0B053C}" destId="{4A5067A2-2901-40A6-A9F7-6FA47EF5133C}" srcOrd="3" destOrd="0" presId="urn:microsoft.com/office/officeart/2009/layout/CircleArrowProcess"/>
    <dgm:cxn modelId="{78431111-811B-48BB-BD1B-445D3D28A7A8}" type="presParOf" srcId="{8DDC3C3B-BD45-489D-9000-FE1FCA0B053C}" destId="{CE5C42C7-CD87-400C-93C6-8DDF46207D1F}" srcOrd="4" destOrd="0" presId="urn:microsoft.com/office/officeart/2009/layout/CircleArrowProcess"/>
    <dgm:cxn modelId="{36178F17-3682-4C31-849E-29A02F6FD42C}" type="presParOf" srcId="{CE5C42C7-CD87-400C-93C6-8DDF46207D1F}" destId="{D7CF7E51-E647-4F77-BF59-5179C5CA2891}" srcOrd="0" destOrd="0" presId="urn:microsoft.com/office/officeart/2009/layout/CircleArrowProcess"/>
    <dgm:cxn modelId="{C227C50A-4931-41B8-BEFA-83F9365BB942}" type="presParOf" srcId="{8DDC3C3B-BD45-489D-9000-FE1FCA0B053C}" destId="{853C09C5-0BBA-4686-8978-C0694CFA93E3}"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6C3B6-03E2-4A45-92AB-E5A3B253C0CA}">
      <dsp:nvSpPr>
        <dsp:cNvPr id="0" name=""/>
        <dsp:cNvSpPr/>
      </dsp:nvSpPr>
      <dsp:spPr>
        <a:xfrm>
          <a:off x="0" y="-219695"/>
          <a:ext cx="8064896" cy="103115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fr-FR" sz="3200" kern="1200" dirty="0"/>
            <a:t>1 Dossier Professionnel </a:t>
          </a:r>
        </a:p>
        <a:p>
          <a:pPr marL="0" lvl="0" indent="0" algn="ctr" defTabSz="1422400">
            <a:lnSpc>
              <a:spcPct val="90000"/>
            </a:lnSpc>
            <a:spcBef>
              <a:spcPct val="0"/>
            </a:spcBef>
            <a:spcAft>
              <a:spcPct val="35000"/>
            </a:spcAft>
            <a:buNone/>
          </a:pPr>
          <a:r>
            <a:rPr lang="fr-FR" sz="2000" kern="1200" dirty="0"/>
            <a:t>(production originale et personnelle) </a:t>
          </a:r>
        </a:p>
      </dsp:txBody>
      <dsp:txXfrm>
        <a:off x="0" y="-219695"/>
        <a:ext cx="8064896" cy="1031159"/>
      </dsp:txXfrm>
    </dsp:sp>
    <dsp:sp modelId="{E4DF6239-2E3B-42DB-9BC3-477EE4B88A91}">
      <dsp:nvSpPr>
        <dsp:cNvPr id="0" name=""/>
        <dsp:cNvSpPr/>
      </dsp:nvSpPr>
      <dsp:spPr>
        <a:xfrm>
          <a:off x="0" y="1008105"/>
          <a:ext cx="8064896" cy="1413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ctr" defTabSz="889000">
            <a:lnSpc>
              <a:spcPct val="90000"/>
            </a:lnSpc>
            <a:spcBef>
              <a:spcPct val="0"/>
            </a:spcBef>
            <a:spcAft>
              <a:spcPct val="35000"/>
            </a:spcAft>
            <a:buNone/>
          </a:pPr>
          <a:r>
            <a:rPr lang="fr-FR" sz="2000" kern="1200" dirty="0"/>
            <a:t>1 ou plusieurs SP vécues en entreprise</a:t>
          </a:r>
        </a:p>
        <a:p>
          <a:pPr marL="0" lvl="0" indent="0" algn="ctr" defTabSz="889000">
            <a:lnSpc>
              <a:spcPct val="90000"/>
            </a:lnSpc>
            <a:spcBef>
              <a:spcPct val="0"/>
            </a:spcBef>
            <a:spcAft>
              <a:spcPct val="35000"/>
            </a:spcAft>
            <a:buNone/>
          </a:pPr>
          <a:r>
            <a:rPr lang="fr-FR" sz="2000" kern="1200" dirty="0"/>
            <a:t>ET</a:t>
          </a:r>
        </a:p>
        <a:p>
          <a:pPr marL="0" lvl="0" indent="0" algn="ctr" defTabSz="889000">
            <a:lnSpc>
              <a:spcPct val="90000"/>
            </a:lnSpc>
            <a:spcBef>
              <a:spcPct val="0"/>
            </a:spcBef>
            <a:spcAft>
              <a:spcPct val="35000"/>
            </a:spcAft>
            <a:buNone/>
          </a:pPr>
          <a:r>
            <a:rPr lang="fr-FR" sz="2000" kern="1200" dirty="0"/>
            <a:t>1 ou plusieurs SP observées ou construites en cours de formation</a:t>
          </a:r>
        </a:p>
        <a:p>
          <a:pPr marL="0" lvl="0" indent="0" algn="ctr" defTabSz="889000">
            <a:lnSpc>
              <a:spcPct val="90000"/>
            </a:lnSpc>
            <a:spcBef>
              <a:spcPct val="0"/>
            </a:spcBef>
            <a:spcAft>
              <a:spcPct val="35000"/>
            </a:spcAft>
            <a:buNone/>
          </a:pPr>
          <a:endParaRPr lang="fr-FR" sz="3200" kern="1200" dirty="0"/>
        </a:p>
      </dsp:txBody>
      <dsp:txXfrm>
        <a:off x="0" y="1008105"/>
        <a:ext cx="8064896" cy="1413520"/>
      </dsp:txXfrm>
    </dsp:sp>
    <dsp:sp modelId="{8544A522-1EBC-4770-B206-128E562E79BE}">
      <dsp:nvSpPr>
        <dsp:cNvPr id="0" name=""/>
        <dsp:cNvSpPr/>
      </dsp:nvSpPr>
      <dsp:spPr>
        <a:xfrm>
          <a:off x="0" y="3096344"/>
          <a:ext cx="8064896" cy="1809070"/>
        </a:xfrm>
        <a:prstGeom prst="rect">
          <a:avLst/>
        </a:prstGeom>
        <a:solidFill>
          <a:schemeClr val="bg1"/>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72905C-6D6A-4C9B-BF28-114077C5CCCB}">
      <dsp:nvSpPr>
        <dsp:cNvPr id="0" name=""/>
        <dsp:cNvSpPr/>
      </dsp:nvSpPr>
      <dsp:spPr>
        <a:xfrm>
          <a:off x="2504987" y="0"/>
          <a:ext cx="2980706" cy="2981160"/>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883321-60F7-492D-A9DC-F15B9E8FEFA8}">
      <dsp:nvSpPr>
        <dsp:cNvPr id="0" name=""/>
        <dsp:cNvSpPr/>
      </dsp:nvSpPr>
      <dsp:spPr>
        <a:xfrm>
          <a:off x="3163821" y="1076289"/>
          <a:ext cx="1656321" cy="827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dirty="0"/>
            <a:t>Contexte Diagnostic</a:t>
          </a:r>
        </a:p>
      </dsp:txBody>
      <dsp:txXfrm>
        <a:off x="3163821" y="1076289"/>
        <a:ext cx="1656321" cy="827962"/>
      </dsp:txXfrm>
    </dsp:sp>
    <dsp:sp modelId="{73F21480-2735-4FC8-ABAA-1284751C1FD2}">
      <dsp:nvSpPr>
        <dsp:cNvPr id="0" name=""/>
        <dsp:cNvSpPr/>
      </dsp:nvSpPr>
      <dsp:spPr>
        <a:xfrm>
          <a:off x="1677106" y="1712897"/>
          <a:ext cx="2980706" cy="2981160"/>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5067A2-2901-40A6-A9F7-6FA47EF5133C}">
      <dsp:nvSpPr>
        <dsp:cNvPr id="0" name=""/>
        <dsp:cNvSpPr/>
      </dsp:nvSpPr>
      <dsp:spPr>
        <a:xfrm>
          <a:off x="2339299" y="2799094"/>
          <a:ext cx="1656321" cy="827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dirty="0"/>
            <a:t>Objectifs Méthodologies</a:t>
          </a:r>
        </a:p>
      </dsp:txBody>
      <dsp:txXfrm>
        <a:off x="2339299" y="2799094"/>
        <a:ext cx="1656321" cy="827962"/>
      </dsp:txXfrm>
    </dsp:sp>
    <dsp:sp modelId="{D7CF7E51-E647-4F77-BF59-5179C5CA2891}">
      <dsp:nvSpPr>
        <dsp:cNvPr id="0" name=""/>
        <dsp:cNvSpPr/>
      </dsp:nvSpPr>
      <dsp:spPr>
        <a:xfrm>
          <a:off x="2717135" y="3630772"/>
          <a:ext cx="2560888" cy="2561915"/>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3C09C5-0BBA-4686-8978-C0694CFA93E3}">
      <dsp:nvSpPr>
        <dsp:cNvPr id="0" name=""/>
        <dsp:cNvSpPr/>
      </dsp:nvSpPr>
      <dsp:spPr>
        <a:xfrm>
          <a:off x="3167739" y="4524377"/>
          <a:ext cx="1656321" cy="827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dirty="0"/>
            <a:t>Résultats</a:t>
          </a:r>
        </a:p>
        <a:p>
          <a:pPr marL="0" lvl="0" indent="0" algn="ctr" defTabSz="889000">
            <a:lnSpc>
              <a:spcPct val="90000"/>
            </a:lnSpc>
            <a:spcBef>
              <a:spcPct val="0"/>
            </a:spcBef>
            <a:spcAft>
              <a:spcPct val="35000"/>
            </a:spcAft>
            <a:buNone/>
          </a:pPr>
          <a:r>
            <a:rPr lang="fr-FR" sz="2000" kern="1200" dirty="0"/>
            <a:t>Préconisations.</a:t>
          </a:r>
        </a:p>
      </dsp:txBody>
      <dsp:txXfrm>
        <a:off x="3167739" y="4524377"/>
        <a:ext cx="1656321" cy="827962"/>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F5DEF9-74D4-4657-B188-3F0C46B16070}" type="datetimeFigureOut">
              <a:rPr lang="fr-FR" smtClean="0"/>
              <a:t>06/04/2021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D997D-9B81-4B56-9B3A-1B32AC615CE2}" type="slidenum">
              <a:rPr lang="fr-FR" smtClean="0"/>
              <a:t>‹#›</a:t>
            </a:fld>
            <a:endParaRPr lang="fr-FR"/>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D538F-4FC1-4B8A-B515-9D34CC5A139B}" type="datetimeFigureOut">
              <a:rPr lang="fr-FR" smtClean="0"/>
              <a:t>06/04/2021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B669CA-A650-483F-9B85-67827F5D288E}" type="slidenum">
              <a:rPr lang="fr-FR" smtClean="0"/>
              <a:t>‹#›</a:t>
            </a:fld>
            <a:endParaRPr lang="fr-FR"/>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a:p>
        </p:txBody>
      </p:sp>
    </p:spTree>
    <p:extLst>
      <p:ext uri="{BB962C8B-B14F-4D97-AF65-F5344CB8AC3E}">
        <p14:creationId xmlns:p14="http://schemas.microsoft.com/office/powerpoint/2010/main" val="38077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travail </a:t>
            </a:r>
            <a:r>
              <a:rPr lang="en-US" dirty="0" err="1"/>
              <a:t>progressif</a:t>
            </a:r>
            <a:r>
              <a:rPr lang="en-US" dirty="0"/>
              <a:t>/</a:t>
            </a:r>
            <a:r>
              <a:rPr lang="en-US" dirty="0" err="1"/>
              <a:t>incrémental</a:t>
            </a:r>
            <a:r>
              <a:rPr lang="en-US" dirty="0"/>
              <a:t> et par </a:t>
            </a:r>
            <a:r>
              <a:rPr lang="en-US" dirty="0" err="1"/>
              <a:t>compétences</a:t>
            </a:r>
            <a:r>
              <a:rPr lang="en-US" dirty="0"/>
              <a:t>/MES suppose un </a:t>
            </a:r>
            <a:r>
              <a:rPr lang="en-US" dirty="0" err="1"/>
              <a:t>suivi</a:t>
            </a:r>
            <a:r>
              <a:rPr lang="en-US" dirty="0"/>
              <a:t> des </a:t>
            </a:r>
            <a:r>
              <a:rPr lang="en-US" dirty="0" err="1"/>
              <a:t>compétences</a:t>
            </a:r>
            <a:r>
              <a:rPr lang="en-US" dirty="0"/>
              <a:t> mises </a:t>
            </a:r>
            <a:r>
              <a:rPr lang="en-US" dirty="0" err="1"/>
              <a:t>en</a:t>
            </a:r>
            <a:r>
              <a:rPr lang="en-US" dirty="0"/>
              <a:t> oeuvre et du </a:t>
            </a:r>
            <a:r>
              <a:rPr lang="en-US" dirty="0" err="1"/>
              <a:t>niveau</a:t>
            </a:r>
            <a:r>
              <a:rPr lang="en-US" dirty="0"/>
              <a:t> </a:t>
            </a:r>
            <a:r>
              <a:rPr lang="en-US" dirty="0" err="1"/>
              <a:t>travaillé</a:t>
            </a:r>
            <a:r>
              <a:rPr lang="en-US" dirty="0"/>
              <a:t>. De </a:t>
            </a:r>
            <a:r>
              <a:rPr lang="en-US" dirty="0" err="1"/>
              <a:t>même</a:t>
            </a:r>
            <a:r>
              <a:rPr lang="en-US" dirty="0"/>
              <a:t>, </a:t>
            </a:r>
            <a:r>
              <a:rPr lang="en-US" dirty="0" err="1"/>
              <a:t>chaque</a:t>
            </a:r>
            <a:r>
              <a:rPr lang="en-US" dirty="0"/>
              <a:t> “type” da </a:t>
            </a:r>
            <a:r>
              <a:rPr lang="en-US" dirty="0" err="1"/>
              <a:t>savoirs</a:t>
            </a:r>
            <a:r>
              <a:rPr lang="en-US" dirty="0"/>
              <a:t> </a:t>
            </a:r>
            <a:r>
              <a:rPr lang="en-US" dirty="0" err="1"/>
              <a:t>est</a:t>
            </a:r>
            <a:r>
              <a:rPr lang="en-US" dirty="0"/>
              <a:t> </a:t>
            </a:r>
            <a:r>
              <a:rPr lang="en-US" dirty="0" err="1"/>
              <a:t>découvert</a:t>
            </a:r>
            <a:r>
              <a:rPr lang="en-US" dirty="0"/>
              <a:t> et </a:t>
            </a:r>
            <a:r>
              <a:rPr lang="en-US" dirty="0" err="1"/>
              <a:t>utilisé</a:t>
            </a:r>
            <a:r>
              <a:rPr lang="en-US" dirty="0"/>
              <a:t> </a:t>
            </a:r>
            <a:r>
              <a:rPr lang="en-US" dirty="0" err="1"/>
              <a:t>en</a:t>
            </a:r>
            <a:r>
              <a:rPr lang="en-US" dirty="0"/>
              <a:t> </a:t>
            </a:r>
            <a:r>
              <a:rPr lang="en-US" dirty="0" err="1"/>
              <a:t>fonction</a:t>
            </a:r>
            <a:r>
              <a:rPr lang="en-US" dirty="0"/>
              <a:t> des </a:t>
            </a:r>
            <a:r>
              <a:rPr lang="en-US" dirty="0" err="1"/>
              <a:t>besoins</a:t>
            </a:r>
            <a:r>
              <a:rPr lang="en-US" dirty="0"/>
              <a:t> </a:t>
            </a:r>
            <a:r>
              <a:rPr lang="en-US" dirty="0" err="1"/>
              <a:t>pédagogiques</a:t>
            </a:r>
            <a:r>
              <a:rPr lang="en-US" dirty="0"/>
              <a:t>. </a:t>
            </a:r>
            <a:r>
              <a:rPr lang="en-US" dirty="0" err="1"/>
              <a:t>D’où</a:t>
            </a:r>
            <a:r>
              <a:rPr lang="en-US" dirty="0"/>
              <a:t> la </a:t>
            </a:r>
            <a:r>
              <a:rPr lang="en-US" dirty="0" err="1"/>
              <a:t>nécessité</a:t>
            </a:r>
            <a:r>
              <a:rPr lang="en-US" dirty="0"/>
              <a:t> de </a:t>
            </a:r>
            <a:r>
              <a:rPr lang="en-US" dirty="0" err="1"/>
              <a:t>mettre</a:t>
            </a:r>
            <a:r>
              <a:rPr lang="en-US" dirty="0"/>
              <a:t> </a:t>
            </a:r>
            <a:r>
              <a:rPr lang="en-US" dirty="0" err="1"/>
              <a:t>en</a:t>
            </a:r>
            <a:r>
              <a:rPr lang="en-US" dirty="0"/>
              <a:t> place un </a:t>
            </a:r>
            <a:r>
              <a:rPr lang="en-US" dirty="0" err="1"/>
              <a:t>outil</a:t>
            </a:r>
            <a:r>
              <a:rPr lang="en-US" dirty="0"/>
              <a:t> de </a:t>
            </a:r>
            <a:r>
              <a:rPr lang="en-US" dirty="0" err="1"/>
              <a:t>suivi</a:t>
            </a:r>
            <a:r>
              <a:rPr lang="en-US" dirty="0"/>
              <a:t> de la construction des </a:t>
            </a:r>
            <a:r>
              <a:rPr lang="en-US" dirty="0" err="1"/>
              <a:t>compétences</a:t>
            </a:r>
            <a:r>
              <a:rPr lang="en-US" dirty="0"/>
              <a:t> et </a:t>
            </a:r>
            <a:r>
              <a:rPr lang="en-US" dirty="0" err="1"/>
              <a:t>savoirs</a:t>
            </a:r>
            <a:r>
              <a:rPr lang="en-US" dirty="0"/>
              <a:t> pour </a:t>
            </a:r>
            <a:r>
              <a:rPr lang="en-US" dirty="0" err="1"/>
              <a:t>vérifier</a:t>
            </a:r>
            <a:r>
              <a:rPr lang="en-US" dirty="0"/>
              <a:t> au fur et à </a:t>
            </a:r>
            <a:r>
              <a:rPr lang="en-US" dirty="0" err="1"/>
              <a:t>mesure</a:t>
            </a:r>
            <a:r>
              <a:rPr lang="en-US" dirty="0"/>
              <a:t> la couverture du </a:t>
            </a:r>
            <a:r>
              <a:rPr lang="en-US" dirty="0" err="1"/>
              <a:t>référentiel</a:t>
            </a:r>
            <a:r>
              <a:rPr lang="en-US" dirty="0"/>
              <a:t>, un </a:t>
            </a:r>
            <a:r>
              <a:rPr lang="en-US" dirty="0" err="1"/>
              <a:t>outil</a:t>
            </a:r>
            <a:r>
              <a:rPr lang="en-US" dirty="0"/>
              <a:t> de guidance pour </a:t>
            </a:r>
            <a:r>
              <a:rPr lang="en-US" dirty="0" err="1"/>
              <a:t>l’équipe</a:t>
            </a:r>
            <a:r>
              <a:rPr lang="en-US" dirty="0"/>
              <a:t> </a:t>
            </a:r>
            <a:r>
              <a:rPr lang="en-US" dirty="0" err="1"/>
              <a:t>en</a:t>
            </a:r>
            <a:r>
              <a:rPr lang="en-US" dirty="0"/>
              <a:t> charge du bloc 2. Sous </a:t>
            </a:r>
            <a:r>
              <a:rPr lang="en-US" dirty="0" err="1"/>
              <a:t>forme</a:t>
            </a:r>
            <a:r>
              <a:rPr lang="en-US" dirty="0"/>
              <a:t> de tableau </a:t>
            </a:r>
            <a:r>
              <a:rPr lang="en-US" dirty="0" err="1"/>
              <a:t>ou</a:t>
            </a:r>
            <a:r>
              <a:rPr lang="en-US" dirty="0"/>
              <a:t> de carte </a:t>
            </a:r>
            <a:r>
              <a:rPr lang="en-US" dirty="0" err="1"/>
              <a:t>heuristique</a:t>
            </a:r>
            <a:r>
              <a:rPr lang="en-US" dirty="0"/>
              <a:t>, </a:t>
            </a:r>
            <a:r>
              <a:rPr lang="en-US" dirty="0" err="1"/>
              <a:t>selon</a:t>
            </a:r>
            <a:r>
              <a:rPr lang="en-US" dirty="0"/>
              <a:t> </a:t>
            </a:r>
            <a:r>
              <a:rPr lang="en-US" dirty="0" err="1"/>
              <a:t>préférence</a:t>
            </a:r>
            <a:r>
              <a:rPr lang="en-US" dirty="0"/>
              <a:t> </a:t>
            </a:r>
            <a:r>
              <a:rPr lang="en-US" dirty="0" err="1"/>
              <a:t>personnelle</a:t>
            </a:r>
            <a:r>
              <a:rPr lang="en-US" dirty="0"/>
              <a:t>. Les </a:t>
            </a:r>
            <a:r>
              <a:rPr lang="en-US" dirty="0" err="1"/>
              <a:t>savoirs</a:t>
            </a:r>
            <a:r>
              <a:rPr lang="en-US" dirty="0"/>
              <a:t> y </a:t>
            </a:r>
            <a:r>
              <a:rPr lang="en-US" dirty="0" err="1"/>
              <a:t>sont</a:t>
            </a:r>
            <a:r>
              <a:rPr lang="en-US" dirty="0"/>
              <a:t> </a:t>
            </a:r>
            <a:r>
              <a:rPr lang="en-US" dirty="0" err="1"/>
              <a:t>finement</a:t>
            </a:r>
            <a:r>
              <a:rPr lang="en-US" dirty="0"/>
              <a:t> </a:t>
            </a:r>
            <a:r>
              <a:rPr lang="en-US" dirty="0" err="1"/>
              <a:t>développés</a:t>
            </a:r>
            <a:r>
              <a:rPr lang="en-US" dirty="0"/>
              <a:t> . Ex </a:t>
            </a:r>
            <a:r>
              <a:rPr lang="en-US" dirty="0" err="1"/>
              <a:t>parlant</a:t>
            </a:r>
            <a:r>
              <a:rPr lang="en-US" dirty="0"/>
              <a:t> pour les incoterms. </a:t>
            </a:r>
          </a:p>
          <a:p>
            <a:r>
              <a:rPr lang="en-US" dirty="0"/>
              <a:t>Rappel : dans les documents du GAP, </a:t>
            </a:r>
            <a:r>
              <a:rPr lang="en-US" dirty="0" err="1"/>
              <a:t>savoirs</a:t>
            </a:r>
            <a:r>
              <a:rPr lang="en-US" dirty="0"/>
              <a:t> </a:t>
            </a:r>
            <a:r>
              <a:rPr lang="en-US" dirty="0" err="1"/>
              <a:t>développés</a:t>
            </a:r>
            <a:r>
              <a:rPr lang="en-US" dirty="0"/>
              <a:t> à </a:t>
            </a:r>
            <a:r>
              <a:rPr lang="en-US" dirty="0" err="1"/>
              <a:t>ce</a:t>
            </a:r>
            <a:r>
              <a:rPr lang="en-US" dirty="0"/>
              <a:t> jour date, à </a:t>
            </a:r>
            <a:r>
              <a:rPr lang="en-US" dirty="0" err="1"/>
              <a:t>actualiser</a:t>
            </a:r>
            <a:r>
              <a:rPr lang="en-US" dirty="0"/>
              <a:t>, le </a:t>
            </a:r>
            <a:r>
              <a:rPr lang="en-US" dirty="0" err="1"/>
              <a:t>cas</a:t>
            </a:r>
            <a:r>
              <a:rPr lang="en-US" dirty="0"/>
              <a:t> </a:t>
            </a:r>
            <a:r>
              <a:rPr lang="en-US" dirty="0" err="1"/>
              <a:t>échéant</a:t>
            </a: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10</a:t>
            </a:fld>
            <a:endParaRPr lang="fr-FR"/>
          </a:p>
        </p:txBody>
      </p:sp>
    </p:spTree>
    <p:extLst>
      <p:ext uri="{BB962C8B-B14F-4D97-AF65-F5344CB8AC3E}">
        <p14:creationId xmlns:p14="http://schemas.microsoft.com/office/powerpoint/2010/main" val="3453905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 fiches de </a:t>
            </a:r>
            <a:r>
              <a:rPr lang="en-US" dirty="0" err="1"/>
              <a:t>synthèse</a:t>
            </a:r>
            <a:r>
              <a:rPr lang="en-US" dirty="0"/>
              <a:t> des </a:t>
            </a:r>
            <a:r>
              <a:rPr lang="en-US" dirty="0" err="1"/>
              <a:t>ressources</a:t>
            </a:r>
            <a:r>
              <a:rPr lang="en-US" dirty="0"/>
              <a:t> </a:t>
            </a:r>
            <a:r>
              <a:rPr lang="en-US" dirty="0" err="1"/>
              <a:t>notionnelles</a:t>
            </a:r>
            <a:r>
              <a:rPr lang="en-US" dirty="0"/>
              <a:t> et </a:t>
            </a:r>
            <a:r>
              <a:rPr lang="en-US" dirty="0" err="1"/>
              <a:t>méthodologiques</a:t>
            </a:r>
            <a:r>
              <a:rPr lang="en-US" dirty="0"/>
              <a:t> </a:t>
            </a:r>
            <a:r>
              <a:rPr lang="en-US" dirty="0" err="1"/>
              <a:t>sont</a:t>
            </a:r>
            <a:r>
              <a:rPr lang="en-US" dirty="0"/>
              <a:t> </a:t>
            </a:r>
            <a:r>
              <a:rPr lang="en-US" dirty="0" err="1"/>
              <a:t>complétées</a:t>
            </a:r>
            <a:r>
              <a:rPr lang="en-US" dirty="0"/>
              <a:t> </a:t>
            </a:r>
            <a:r>
              <a:rPr lang="en-US" dirty="0" err="1"/>
              <a:t>progressivement</a:t>
            </a:r>
            <a:r>
              <a:rPr lang="en-US" dirty="0"/>
              <a:t> à </a:t>
            </a:r>
            <a:r>
              <a:rPr lang="en-US" dirty="0" err="1"/>
              <a:t>l’occasion</a:t>
            </a:r>
            <a:r>
              <a:rPr lang="en-US" dirty="0"/>
              <a:t> de </a:t>
            </a:r>
            <a:r>
              <a:rPr lang="en-US" dirty="0" err="1"/>
              <a:t>chaque</a:t>
            </a:r>
            <a:r>
              <a:rPr lang="en-US" dirty="0"/>
              <a:t> MES. </a:t>
            </a:r>
          </a:p>
          <a:p>
            <a:r>
              <a:rPr lang="en-US" dirty="0"/>
              <a:t>Proposition pour que la trace </a:t>
            </a:r>
            <a:r>
              <a:rPr lang="en-US" dirty="0" err="1"/>
              <a:t>écrite</a:t>
            </a:r>
            <a:r>
              <a:rPr lang="en-US" dirty="0"/>
              <a:t> </a:t>
            </a:r>
            <a:r>
              <a:rPr lang="en-US" dirty="0" err="1"/>
              <a:t>soit</a:t>
            </a:r>
            <a:r>
              <a:rPr lang="en-US" dirty="0"/>
              <a:t> bien </a:t>
            </a:r>
            <a:r>
              <a:rPr lang="en-US" dirty="0" err="1"/>
              <a:t>structurée</a:t>
            </a:r>
            <a:r>
              <a:rPr lang="en-US" dirty="0"/>
              <a:t> : </a:t>
            </a:r>
            <a:r>
              <a:rPr lang="en-US" dirty="0" err="1"/>
              <a:t>utilisation</a:t>
            </a:r>
            <a:r>
              <a:rPr lang="en-US" dirty="0"/>
              <a:t> d’un </a:t>
            </a:r>
            <a:r>
              <a:rPr lang="en-US" dirty="0" err="1"/>
              <a:t>classeur</a:t>
            </a:r>
            <a:r>
              <a:rPr lang="en-US" dirty="0"/>
              <a:t> </a:t>
            </a:r>
            <a:r>
              <a:rPr lang="en-US" dirty="0" err="1"/>
              <a:t>ou</a:t>
            </a:r>
            <a:r>
              <a:rPr lang="en-US" dirty="0"/>
              <a:t> </a:t>
            </a:r>
            <a:r>
              <a:rPr lang="en-US" dirty="0" err="1"/>
              <a:t>trieur</a:t>
            </a:r>
            <a:r>
              <a:rPr lang="en-US" dirty="0"/>
              <a:t>. </a:t>
            </a:r>
          </a:p>
          <a:p>
            <a:r>
              <a:rPr lang="en-US" dirty="0" err="1"/>
              <a:t>Chaque</a:t>
            </a:r>
            <a:r>
              <a:rPr lang="en-US" dirty="0"/>
              <a:t> </a:t>
            </a:r>
            <a:r>
              <a:rPr lang="en-US" dirty="0" err="1"/>
              <a:t>intercalaire</a:t>
            </a:r>
            <a:r>
              <a:rPr lang="en-US" dirty="0"/>
              <a:t> </a:t>
            </a:r>
            <a:r>
              <a:rPr lang="en-US" dirty="0" err="1"/>
              <a:t>reprend</a:t>
            </a:r>
            <a:r>
              <a:rPr lang="en-US" dirty="0"/>
              <a:t> les </a:t>
            </a:r>
            <a:r>
              <a:rPr lang="en-US" dirty="0" err="1"/>
              <a:t>grandes</a:t>
            </a:r>
            <a:r>
              <a:rPr lang="en-US" dirty="0"/>
              <a:t> </a:t>
            </a:r>
            <a:r>
              <a:rPr lang="en-US" dirty="0" err="1"/>
              <a:t>thématiques</a:t>
            </a:r>
            <a:r>
              <a:rPr lang="en-US" dirty="0"/>
              <a:t> du </a:t>
            </a:r>
            <a:r>
              <a:rPr lang="en-US" dirty="0" err="1"/>
              <a:t>référentiel</a:t>
            </a:r>
            <a:r>
              <a:rPr lang="en-US" dirty="0"/>
              <a:t>. A </a:t>
            </a:r>
            <a:r>
              <a:rPr lang="en-US" dirty="0" err="1"/>
              <a:t>l’intérieur</a:t>
            </a:r>
            <a:r>
              <a:rPr lang="en-US" dirty="0"/>
              <a:t>, de </a:t>
            </a:r>
            <a:r>
              <a:rPr lang="en-US" dirty="0" err="1"/>
              <a:t>chaque</a:t>
            </a:r>
            <a:r>
              <a:rPr lang="en-US" dirty="0"/>
              <a:t> </a:t>
            </a:r>
            <a:r>
              <a:rPr lang="en-US" dirty="0" err="1"/>
              <a:t>intercalaire</a:t>
            </a:r>
            <a:r>
              <a:rPr lang="en-US" dirty="0"/>
              <a:t>, des fiches de </a:t>
            </a:r>
            <a:r>
              <a:rPr lang="en-US" dirty="0" err="1"/>
              <a:t>synthèse</a:t>
            </a:r>
            <a:r>
              <a:rPr lang="en-US" dirty="0"/>
              <a:t> </a:t>
            </a:r>
            <a:r>
              <a:rPr lang="en-US" dirty="0" err="1"/>
              <a:t>complétées</a:t>
            </a:r>
            <a:r>
              <a:rPr lang="en-US" dirty="0"/>
              <a:t> au fur et à </a:t>
            </a:r>
            <a:r>
              <a:rPr lang="en-US" dirty="0" err="1"/>
              <a:t>mesure</a:t>
            </a:r>
            <a:r>
              <a:rPr lang="en-US" dirty="0"/>
              <a:t> des MES. </a:t>
            </a:r>
            <a:r>
              <a:rPr lang="en-US" dirty="0" err="1"/>
              <a:t>Exemple</a:t>
            </a:r>
            <a:r>
              <a:rPr lang="en-US" dirty="0"/>
              <a:t> de </a:t>
            </a:r>
            <a:r>
              <a:rPr lang="en-US" dirty="0" err="1"/>
              <a:t>découpage</a:t>
            </a: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11</a:t>
            </a:fld>
            <a:endParaRPr lang="fr-FR"/>
          </a:p>
        </p:txBody>
      </p:sp>
    </p:spTree>
    <p:extLst>
      <p:ext uri="{BB962C8B-B14F-4D97-AF65-F5344CB8AC3E}">
        <p14:creationId xmlns:p14="http://schemas.microsoft.com/office/powerpoint/2010/main" val="4169160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(22) critères d’évaluation sont listés</a:t>
            </a:r>
            <a:r>
              <a:rPr lang="fr-FR" baseline="0" dirty="0"/>
              <a:t> P 28 du référentiel.</a:t>
            </a:r>
          </a:p>
          <a:p>
            <a:r>
              <a:rPr lang="fr-FR" baseline="0" dirty="0"/>
              <a:t>Attention, le questionnement de l’étude de cas sera moins guidant que celui des précédentes études de cas dites « anciennes sessions » (cf. « esprit compétences »).</a:t>
            </a:r>
          </a:p>
          <a:p>
            <a:r>
              <a:rPr lang="fr-FR" dirty="0"/>
              <a:t>Les autres</a:t>
            </a:r>
            <a:r>
              <a:rPr lang="fr-FR" baseline="0" dirty="0"/>
              <a:t> situations professionnelles sont indépendantes de la situation professionnelle principale. Elles permettent de poser des questions plus ciblées et d’investir plus largement les compétences du référentiel et certains savoirs associés. </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12</a:t>
            </a:fld>
            <a:endParaRPr lang="fr-FR"/>
          </a:p>
        </p:txBody>
      </p:sp>
    </p:spTree>
    <p:extLst>
      <p:ext uri="{BB962C8B-B14F-4D97-AF65-F5344CB8AC3E}">
        <p14:creationId xmlns:p14="http://schemas.microsoft.com/office/powerpoint/2010/main" val="135017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13</a:t>
            </a:fld>
            <a:endParaRPr lang="fr-FR"/>
          </a:p>
        </p:txBody>
      </p:sp>
    </p:spTree>
    <p:extLst>
      <p:ext uri="{BB962C8B-B14F-4D97-AF65-F5344CB8AC3E}">
        <p14:creationId xmlns:p14="http://schemas.microsoft.com/office/powerpoint/2010/main" val="4141927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pPr algn="just"/>
            <a:r>
              <a:rPr lang="en-US" sz="1100" dirty="0" err="1"/>
              <a:t>À</a:t>
            </a:r>
            <a:r>
              <a:rPr lang="en-US" sz="1100" dirty="0"/>
              <a:t> </a:t>
            </a:r>
            <a:r>
              <a:rPr lang="en-US" sz="1100" dirty="0" err="1"/>
              <a:t>partir</a:t>
            </a:r>
            <a:r>
              <a:rPr lang="en-US" sz="1100" dirty="0"/>
              <a:t> du </a:t>
            </a:r>
            <a:r>
              <a:rPr lang="en-US" sz="1100" dirty="0" err="1"/>
              <a:t>constat</a:t>
            </a:r>
            <a:r>
              <a:rPr lang="en-US" sz="1100" dirty="0"/>
              <a:t> des </a:t>
            </a:r>
            <a:r>
              <a:rPr lang="en-US" sz="1100" dirty="0" err="1"/>
              <a:t>évolutions</a:t>
            </a:r>
            <a:r>
              <a:rPr lang="en-US" sz="1100" dirty="0"/>
              <a:t> </a:t>
            </a:r>
            <a:r>
              <a:rPr lang="en-US" sz="1100" dirty="0" err="1"/>
              <a:t>rapides</a:t>
            </a:r>
            <a:r>
              <a:rPr lang="en-US" sz="1100" dirty="0"/>
              <a:t> d’un ensemble de </a:t>
            </a:r>
            <a:r>
              <a:rPr lang="en-US" sz="1100" dirty="0" err="1"/>
              <a:t>facteurs</a:t>
            </a:r>
            <a:r>
              <a:rPr lang="en-US" sz="1100" dirty="0"/>
              <a:t> qui </a:t>
            </a:r>
            <a:r>
              <a:rPr lang="en-US" sz="1100" dirty="0" err="1"/>
              <a:t>touchent</a:t>
            </a:r>
            <a:r>
              <a:rPr lang="en-US" sz="1100" dirty="0"/>
              <a:t> </a:t>
            </a:r>
            <a:r>
              <a:rPr lang="en-US" sz="1100" dirty="0" err="1"/>
              <a:t>fortement</a:t>
            </a:r>
            <a:r>
              <a:rPr lang="en-US" sz="1100" dirty="0"/>
              <a:t> le monde </a:t>
            </a:r>
            <a:r>
              <a:rPr lang="en-US" sz="1100" dirty="0" err="1"/>
              <a:t>professionnel</a:t>
            </a:r>
            <a:r>
              <a:rPr lang="en-US" sz="1100" dirty="0"/>
              <a:t>, </a:t>
            </a:r>
            <a:r>
              <a:rPr lang="en-US" sz="1100" dirty="0" err="1"/>
              <a:t>ses</a:t>
            </a:r>
            <a:r>
              <a:rPr lang="en-US" sz="1100" dirty="0"/>
              <a:t> métiers et </a:t>
            </a:r>
            <a:r>
              <a:rPr lang="en-US" sz="1100" dirty="0" err="1"/>
              <a:t>ses</a:t>
            </a:r>
            <a:r>
              <a:rPr lang="en-US" sz="1100" dirty="0"/>
              <a:t> </a:t>
            </a:r>
            <a:r>
              <a:rPr lang="en-US" sz="1100" dirty="0" err="1"/>
              <a:t>méthodes</a:t>
            </a:r>
            <a:r>
              <a:rPr lang="en-US" sz="1100" dirty="0"/>
              <a:t> </a:t>
            </a:r>
            <a:r>
              <a:rPr lang="en-US" sz="1100" dirty="0" err="1"/>
              <a:t>parmi</a:t>
            </a:r>
            <a:r>
              <a:rPr lang="en-US" sz="1100" dirty="0"/>
              <a:t> </a:t>
            </a:r>
            <a:r>
              <a:rPr lang="en-US" sz="1100" dirty="0" err="1"/>
              <a:t>lesquels</a:t>
            </a:r>
            <a:r>
              <a:rPr lang="en-US" sz="1100" dirty="0"/>
              <a:t> :</a:t>
            </a:r>
          </a:p>
          <a:p>
            <a:pPr marL="285750" indent="-285750" algn="just">
              <a:buFontTx/>
              <a:buChar char="-"/>
            </a:pPr>
            <a:r>
              <a:rPr lang="en-US" sz="1100" dirty="0"/>
              <a:t>les techniques et technologies : la </a:t>
            </a:r>
            <a:r>
              <a:rPr lang="en-US" sz="1100" dirty="0" err="1"/>
              <a:t>digitalisation</a:t>
            </a:r>
            <a:r>
              <a:rPr lang="en-US" sz="1100" dirty="0"/>
              <a:t> (la </a:t>
            </a:r>
            <a:r>
              <a:rPr lang="en-US" sz="1100" dirty="0" err="1"/>
              <a:t>blockchain</a:t>
            </a:r>
            <a:r>
              <a:rPr lang="en-US" sz="1100" dirty="0"/>
              <a:t>), les </a:t>
            </a:r>
            <a:r>
              <a:rPr lang="en-US" sz="1100" dirty="0" err="1"/>
              <a:t>réseaux</a:t>
            </a:r>
            <a:r>
              <a:rPr lang="en-US" sz="1100" dirty="0"/>
              <a:t> </a:t>
            </a:r>
            <a:r>
              <a:rPr lang="en-US" sz="1100" dirty="0" err="1"/>
              <a:t>sociaux</a:t>
            </a:r>
            <a:r>
              <a:rPr lang="en-US" sz="1100" dirty="0"/>
              <a:t>, </a:t>
            </a:r>
            <a:r>
              <a:rPr lang="en-US" sz="1100" dirty="0" err="1"/>
              <a:t>l’intelligence</a:t>
            </a:r>
            <a:r>
              <a:rPr lang="en-US" sz="1100" dirty="0"/>
              <a:t> </a:t>
            </a:r>
            <a:r>
              <a:rPr lang="en-US" sz="1100" dirty="0" err="1"/>
              <a:t>artificielle</a:t>
            </a:r>
            <a:r>
              <a:rPr lang="en-US" sz="1100" dirty="0"/>
              <a:t>, la 5G…; et </a:t>
            </a:r>
            <a:r>
              <a:rPr lang="en-US" sz="1100" dirty="0" err="1"/>
              <a:t>toutes</a:t>
            </a:r>
            <a:r>
              <a:rPr lang="en-US" sz="1100" dirty="0"/>
              <a:t> les </a:t>
            </a:r>
            <a:r>
              <a:rPr lang="en-US" sz="1100" dirty="0" err="1"/>
              <a:t>nouvelles</a:t>
            </a:r>
            <a:r>
              <a:rPr lang="en-US" sz="1100" dirty="0"/>
              <a:t> technologies </a:t>
            </a:r>
            <a:r>
              <a:rPr lang="en-US" sz="1100" dirty="0" err="1"/>
              <a:t>révélées</a:t>
            </a:r>
            <a:r>
              <a:rPr lang="en-US" sz="1100" dirty="0"/>
              <a:t> par les start-up qui les </a:t>
            </a:r>
            <a:r>
              <a:rPr lang="en-US" sz="1100" dirty="0" err="1"/>
              <a:t>déploient</a:t>
            </a:r>
            <a:r>
              <a:rPr lang="en-US" sz="1100" dirty="0"/>
              <a:t>;</a:t>
            </a:r>
          </a:p>
          <a:p>
            <a:pPr marL="285750" indent="-285750" algn="just">
              <a:buFontTx/>
              <a:buChar char="-"/>
            </a:pPr>
            <a:r>
              <a:rPr lang="en-US" sz="1100" dirty="0"/>
              <a:t>la </a:t>
            </a:r>
            <a:r>
              <a:rPr lang="en-US" sz="1100" dirty="0" err="1"/>
              <a:t>géoéconomie</a:t>
            </a:r>
            <a:r>
              <a:rPr lang="en-US" sz="1100" dirty="0"/>
              <a:t> et la </a:t>
            </a:r>
            <a:r>
              <a:rPr lang="en-US" sz="1100" dirty="0" err="1"/>
              <a:t>géopolitique</a:t>
            </a:r>
            <a:r>
              <a:rPr lang="en-US" sz="1100" dirty="0"/>
              <a:t> </a:t>
            </a:r>
            <a:r>
              <a:rPr lang="en-US" sz="1100" dirty="0" err="1"/>
              <a:t>mondiales</a:t>
            </a:r>
            <a:r>
              <a:rPr lang="en-US" sz="1100" dirty="0"/>
              <a:t> : le </a:t>
            </a:r>
            <a:r>
              <a:rPr lang="en-US" sz="1100" dirty="0" err="1"/>
              <a:t>basculement</a:t>
            </a:r>
            <a:r>
              <a:rPr lang="en-US" sz="1100" dirty="0"/>
              <a:t> </a:t>
            </a:r>
            <a:r>
              <a:rPr lang="en-US" sz="1100" dirty="0" err="1"/>
              <a:t>économique</a:t>
            </a:r>
            <a:r>
              <a:rPr lang="en-US" sz="1100" dirty="0"/>
              <a:t> du monde </a:t>
            </a:r>
            <a:r>
              <a:rPr lang="en-US" sz="1100" dirty="0" err="1"/>
              <a:t>vers</a:t>
            </a:r>
            <a:r>
              <a:rPr lang="en-US" sz="1100" dirty="0"/>
              <a:t> </a:t>
            </a:r>
            <a:r>
              <a:rPr lang="en-US" sz="1100" dirty="0" err="1"/>
              <a:t>l’Asie</a:t>
            </a:r>
            <a:r>
              <a:rPr lang="en-US" sz="1100" dirty="0"/>
              <a:t>; les rapports de force </a:t>
            </a:r>
            <a:r>
              <a:rPr lang="en-US" sz="1100" dirty="0" err="1"/>
              <a:t>exacerbés</a:t>
            </a:r>
            <a:r>
              <a:rPr lang="en-US" sz="1100" dirty="0"/>
              <a:t>; les </a:t>
            </a:r>
            <a:r>
              <a:rPr lang="en-US" sz="1100" dirty="0" err="1"/>
              <a:t>nouvelles</a:t>
            </a:r>
            <a:r>
              <a:rPr lang="en-US" sz="1100" dirty="0"/>
              <a:t> routes de la </a:t>
            </a:r>
            <a:r>
              <a:rPr lang="en-US" sz="1100" dirty="0" err="1"/>
              <a:t>soie</a:t>
            </a:r>
            <a:r>
              <a:rPr lang="en-US" sz="1100" dirty="0"/>
              <a:t> (BRI)…</a:t>
            </a:r>
          </a:p>
          <a:p>
            <a:pPr marL="285750" indent="-285750" algn="just">
              <a:buFontTx/>
              <a:buChar char="-"/>
            </a:pPr>
            <a:r>
              <a:rPr lang="en-US" sz="1100" dirty="0"/>
              <a:t>le </a:t>
            </a:r>
            <a:r>
              <a:rPr lang="en-US" sz="1100" dirty="0" err="1"/>
              <a:t>réglementaire</a:t>
            </a:r>
            <a:r>
              <a:rPr lang="en-US" sz="1100" dirty="0"/>
              <a:t> : le </a:t>
            </a:r>
            <a:r>
              <a:rPr lang="en-US" sz="1100" dirty="0" err="1"/>
              <a:t>renforcement</a:t>
            </a:r>
            <a:r>
              <a:rPr lang="en-US" sz="1100" dirty="0"/>
              <a:t> des </a:t>
            </a:r>
            <a:r>
              <a:rPr lang="en-US" sz="1100" dirty="0" err="1"/>
              <a:t>règles</a:t>
            </a:r>
            <a:r>
              <a:rPr lang="en-US" sz="1100" dirty="0"/>
              <a:t> </a:t>
            </a:r>
            <a:r>
              <a:rPr lang="en-US" sz="1100" dirty="0" err="1"/>
              <a:t>douanières</a:t>
            </a:r>
            <a:r>
              <a:rPr lang="en-US" sz="1100" dirty="0"/>
              <a:t> et des </a:t>
            </a:r>
            <a:r>
              <a:rPr lang="en-US" sz="1100" dirty="0" err="1"/>
              <a:t>contrôles</a:t>
            </a:r>
            <a:r>
              <a:rPr lang="en-US" sz="1100" dirty="0"/>
              <a:t> (BDU), le </a:t>
            </a:r>
            <a:r>
              <a:rPr lang="en-US" sz="1100" dirty="0" err="1"/>
              <a:t>droit</a:t>
            </a:r>
            <a:r>
              <a:rPr lang="en-US" sz="1100" dirty="0"/>
              <a:t> </a:t>
            </a:r>
            <a:r>
              <a:rPr lang="en-US" sz="1100" dirty="0" err="1"/>
              <a:t>américain</a:t>
            </a:r>
            <a:r>
              <a:rPr lang="en-US" sz="1100" dirty="0"/>
              <a:t> et son </a:t>
            </a:r>
            <a:r>
              <a:rPr lang="en-US" sz="1100" dirty="0" err="1"/>
              <a:t>extraterritorialité</a:t>
            </a:r>
            <a:r>
              <a:rPr lang="en-US" sz="1100" dirty="0"/>
              <a:t> </a:t>
            </a:r>
            <a:r>
              <a:rPr lang="en-US" sz="1100" dirty="0" err="1"/>
              <a:t>appliquée</a:t>
            </a:r>
            <a:r>
              <a:rPr lang="en-US" sz="1100" dirty="0"/>
              <a:t>; le </a:t>
            </a:r>
            <a:r>
              <a:rPr lang="en-US" sz="1100" dirty="0" err="1"/>
              <a:t>reforcement</a:t>
            </a:r>
            <a:r>
              <a:rPr lang="en-US" sz="1100" dirty="0"/>
              <a:t> de la “compliance”…</a:t>
            </a:r>
          </a:p>
          <a:p>
            <a:pPr marL="285750" indent="-285750" algn="just">
              <a:buFontTx/>
              <a:buChar char="-"/>
            </a:pPr>
            <a:r>
              <a:rPr lang="en-US" sz="1100" dirty="0"/>
              <a:t>la </a:t>
            </a:r>
            <a:r>
              <a:rPr lang="en-US" sz="1100" dirty="0" err="1"/>
              <a:t>montée</a:t>
            </a:r>
            <a:r>
              <a:rPr lang="en-US" sz="1100" dirty="0"/>
              <a:t> des </a:t>
            </a:r>
            <a:r>
              <a:rPr lang="en-US" sz="1100" dirty="0" err="1"/>
              <a:t>risques</a:t>
            </a:r>
            <a:r>
              <a:rPr lang="en-US" sz="1100" dirty="0"/>
              <a:t>: </a:t>
            </a:r>
            <a:r>
              <a:rPr lang="en-US" sz="1100" dirty="0" err="1"/>
              <a:t>géopolitiques</a:t>
            </a:r>
            <a:r>
              <a:rPr lang="en-US" sz="1100" dirty="0"/>
              <a:t>, </a:t>
            </a:r>
            <a:r>
              <a:rPr lang="en-US" sz="1100" dirty="0" err="1"/>
              <a:t>économiques</a:t>
            </a:r>
            <a:r>
              <a:rPr lang="en-US" sz="1100" dirty="0"/>
              <a:t>, financiers, </a:t>
            </a:r>
            <a:r>
              <a:rPr lang="en-US" sz="1100" dirty="0" err="1"/>
              <a:t>logistiques</a:t>
            </a:r>
            <a:r>
              <a:rPr lang="en-US" sz="1100" dirty="0"/>
              <a:t>, …</a:t>
            </a:r>
          </a:p>
          <a:p>
            <a:pPr marL="285750" indent="-285750" algn="just">
              <a:buFontTx/>
              <a:buChar char="-"/>
            </a:pPr>
            <a:r>
              <a:rPr lang="en-US" sz="1100" dirty="0"/>
              <a:t>la </a:t>
            </a:r>
            <a:r>
              <a:rPr lang="en-US" sz="1100" dirty="0" err="1"/>
              <a:t>gestion</a:t>
            </a:r>
            <a:r>
              <a:rPr lang="en-US" sz="1100" dirty="0"/>
              <a:t> </a:t>
            </a:r>
            <a:r>
              <a:rPr lang="en-US" sz="1100" dirty="0" err="1"/>
              <a:t>organisationnelle</a:t>
            </a:r>
            <a:r>
              <a:rPr lang="en-US" sz="1100" dirty="0"/>
              <a:t> : le marketing 4.1 et les </a:t>
            </a:r>
            <a:r>
              <a:rPr lang="en-US" sz="1100" dirty="0" err="1"/>
              <a:t>réseaux</a:t>
            </a:r>
            <a:r>
              <a:rPr lang="en-US" sz="1100" dirty="0"/>
              <a:t> </a:t>
            </a:r>
            <a:r>
              <a:rPr lang="en-US" sz="1100" dirty="0" err="1"/>
              <a:t>sociaux</a:t>
            </a:r>
            <a:r>
              <a:rPr lang="en-US" sz="1100" dirty="0"/>
              <a:t> </a:t>
            </a:r>
            <a:r>
              <a:rPr lang="en-US" sz="1100" dirty="0" err="1"/>
              <a:t>dans</a:t>
            </a:r>
            <a:r>
              <a:rPr lang="en-US" sz="1100" dirty="0"/>
              <a:t> la </a:t>
            </a:r>
            <a:r>
              <a:rPr lang="en-US" sz="1100" dirty="0" err="1"/>
              <a:t>démarche</a:t>
            </a:r>
            <a:r>
              <a:rPr lang="en-US" sz="1100" dirty="0"/>
              <a:t> marketing et </a:t>
            </a:r>
            <a:r>
              <a:rPr lang="en-US" sz="1100" dirty="0" err="1"/>
              <a:t>commerciale</a:t>
            </a:r>
            <a:r>
              <a:rPr lang="en-US" sz="1100" dirty="0"/>
              <a:t>; les “smart contracts”; </a:t>
            </a:r>
          </a:p>
          <a:p>
            <a:pPr marL="285750" indent="-285750" algn="just">
              <a:buFontTx/>
              <a:buChar char="-"/>
            </a:pPr>
            <a:r>
              <a:rPr lang="en-US" sz="1100" dirty="0"/>
              <a:t>le bouleversement </a:t>
            </a:r>
            <a:r>
              <a:rPr lang="en-US" sz="1100" dirty="0" err="1"/>
              <a:t>révélateur</a:t>
            </a:r>
            <a:r>
              <a:rPr lang="en-US" sz="1100" dirty="0"/>
              <a:t> de la </a:t>
            </a:r>
            <a:r>
              <a:rPr lang="en-US" sz="1100" dirty="0" err="1"/>
              <a:t>pandémie</a:t>
            </a:r>
            <a:r>
              <a:rPr lang="en-US" sz="1100" dirty="0"/>
              <a:t> et du </a:t>
            </a:r>
            <a:r>
              <a:rPr lang="en-US" sz="1100" dirty="0" err="1"/>
              <a:t>réchauffement</a:t>
            </a:r>
            <a:r>
              <a:rPr lang="en-US" sz="1100" dirty="0"/>
              <a:t> </a:t>
            </a:r>
            <a:r>
              <a:rPr lang="en-US" sz="1100" dirty="0" err="1"/>
              <a:t>climatique</a:t>
            </a:r>
            <a:r>
              <a:rPr lang="en-US" sz="1100" dirty="0"/>
              <a:t> : augmentation du </a:t>
            </a:r>
            <a:r>
              <a:rPr lang="en-US" sz="1100" dirty="0" err="1"/>
              <a:t>télétravail</a:t>
            </a:r>
            <a:r>
              <a:rPr lang="en-US" sz="1100" dirty="0"/>
              <a:t> et de </a:t>
            </a:r>
            <a:r>
              <a:rPr lang="en-US" sz="1100" dirty="0" err="1"/>
              <a:t>nouvelles</a:t>
            </a:r>
            <a:r>
              <a:rPr lang="en-US" sz="1100" dirty="0"/>
              <a:t> </a:t>
            </a:r>
            <a:r>
              <a:rPr lang="en-US" sz="1100" dirty="0" err="1"/>
              <a:t>organisations</a:t>
            </a:r>
            <a:r>
              <a:rPr lang="en-US" sz="1100" dirty="0"/>
              <a:t> du travail; des </a:t>
            </a:r>
            <a:r>
              <a:rPr lang="en-US" sz="1100" dirty="0" err="1"/>
              <a:t>normes</a:t>
            </a:r>
            <a:r>
              <a:rPr lang="en-US" sz="1100" dirty="0"/>
              <a:t> </a:t>
            </a:r>
            <a:r>
              <a:rPr lang="en-US" sz="1100" dirty="0" err="1"/>
              <a:t>environnementales</a:t>
            </a:r>
            <a:r>
              <a:rPr lang="en-US" sz="1100" dirty="0"/>
              <a:t> </a:t>
            </a:r>
            <a:r>
              <a:rPr lang="en-US" sz="1100" dirty="0" err="1"/>
              <a:t>à</a:t>
            </a:r>
            <a:r>
              <a:rPr lang="en-US" sz="1100" dirty="0"/>
              <a:t> </a:t>
            </a:r>
            <a:r>
              <a:rPr lang="en-US" sz="1100" dirty="0" err="1"/>
              <a:t>prendre</a:t>
            </a:r>
            <a:r>
              <a:rPr lang="en-US" sz="1100" dirty="0"/>
              <a:t> en </a:t>
            </a:r>
            <a:r>
              <a:rPr lang="en-US" sz="1100" dirty="0" err="1"/>
              <a:t>compte</a:t>
            </a:r>
            <a:r>
              <a:rPr lang="en-US" sz="1100" dirty="0"/>
              <a:t>.</a:t>
            </a:r>
          </a:p>
          <a:p>
            <a:pPr algn="just"/>
            <a:r>
              <a:rPr lang="en-US" sz="1100" dirty="0"/>
              <a:t>…</a:t>
            </a:r>
          </a:p>
          <a:p>
            <a:pPr algn="just"/>
            <a:r>
              <a:rPr lang="en-US" sz="1100" dirty="0"/>
              <a:t>nous </a:t>
            </a:r>
            <a:r>
              <a:rPr lang="en-US" sz="1100" dirty="0" err="1"/>
              <a:t>avons</a:t>
            </a:r>
            <a:r>
              <a:rPr lang="en-US" sz="1100" dirty="0"/>
              <a:t> </a:t>
            </a:r>
            <a:r>
              <a:rPr lang="en-US" sz="1100" dirty="0" err="1"/>
              <a:t>mesuré</a:t>
            </a:r>
            <a:r>
              <a:rPr lang="en-US" sz="1100" dirty="0"/>
              <a:t> </a:t>
            </a:r>
            <a:r>
              <a:rPr lang="en-US" sz="1100" dirty="0" err="1"/>
              <a:t>que</a:t>
            </a:r>
            <a:r>
              <a:rPr lang="en-US" sz="1100" dirty="0"/>
              <a:t> la </a:t>
            </a:r>
            <a:r>
              <a:rPr lang="en-US" sz="1100" dirty="0" err="1"/>
              <a:t>mise</a:t>
            </a:r>
            <a:r>
              <a:rPr lang="en-US" sz="1100" dirty="0"/>
              <a:t> en oeuvre des </a:t>
            </a:r>
            <a:r>
              <a:rPr lang="en-US" sz="1100" dirty="0" err="1"/>
              <a:t>opérations</a:t>
            </a:r>
            <a:r>
              <a:rPr lang="en-US" sz="1100" dirty="0"/>
              <a:t> </a:t>
            </a:r>
            <a:r>
              <a:rPr lang="en-US" sz="1100" dirty="0" err="1"/>
              <a:t>internationales</a:t>
            </a:r>
            <a:r>
              <a:rPr lang="en-US" sz="1100" dirty="0"/>
              <a:t> </a:t>
            </a:r>
            <a:r>
              <a:rPr lang="en-US" sz="1100" dirty="0" err="1"/>
              <a:t>dépend</a:t>
            </a:r>
            <a:r>
              <a:rPr lang="en-US" sz="1100" dirty="0"/>
              <a:t> </a:t>
            </a:r>
            <a:r>
              <a:rPr lang="en-US" sz="1100" dirty="0" err="1"/>
              <a:t>essentiellement</a:t>
            </a:r>
            <a:r>
              <a:rPr lang="en-US" sz="1100" dirty="0"/>
              <a:t> des engagements </a:t>
            </a:r>
            <a:r>
              <a:rPr lang="en-US" sz="1100" dirty="0" err="1"/>
              <a:t>pris</a:t>
            </a:r>
            <a:r>
              <a:rPr lang="en-US" sz="1100" dirty="0"/>
              <a:t> entre les </a:t>
            </a:r>
            <a:r>
              <a:rPr lang="en-US" sz="1100" dirty="0" err="1"/>
              <a:t>opérateurs</a:t>
            </a:r>
            <a:r>
              <a:rPr lang="en-US" sz="1100" dirty="0"/>
              <a:t> (</a:t>
            </a:r>
            <a:r>
              <a:rPr lang="en-US" sz="1100" dirty="0" err="1"/>
              <a:t>acheteur</a:t>
            </a:r>
            <a:r>
              <a:rPr lang="en-US" sz="1100" dirty="0"/>
              <a:t>/</a:t>
            </a:r>
            <a:r>
              <a:rPr lang="en-US" sz="1100" dirty="0" err="1"/>
              <a:t>vendeur</a:t>
            </a:r>
            <a:r>
              <a:rPr lang="en-US" sz="1100" dirty="0"/>
              <a:t>/</a:t>
            </a:r>
            <a:r>
              <a:rPr lang="en-US" sz="1100" dirty="0" err="1"/>
              <a:t>partenaires</a:t>
            </a:r>
            <a:r>
              <a:rPr lang="en-US" sz="1100" dirty="0"/>
              <a:t> divers), et </a:t>
            </a:r>
            <a:r>
              <a:rPr lang="en-US" sz="1100" dirty="0" err="1"/>
              <a:t>donc</a:t>
            </a:r>
            <a:r>
              <a:rPr lang="en-US" sz="1100" dirty="0"/>
              <a:t> de tout </a:t>
            </a:r>
            <a:r>
              <a:rPr lang="en-US" sz="1100" dirty="0" err="1"/>
              <a:t>contrat</a:t>
            </a:r>
            <a:r>
              <a:rPr lang="en-US" sz="1100" dirty="0"/>
              <a:t> </a:t>
            </a:r>
            <a:r>
              <a:rPr lang="en-US" sz="1100" dirty="0" err="1"/>
              <a:t>négocié</a:t>
            </a:r>
            <a:r>
              <a:rPr lang="en-US" sz="1100" dirty="0"/>
              <a:t> et </a:t>
            </a:r>
            <a:r>
              <a:rPr lang="en-US" sz="1100" dirty="0" err="1"/>
              <a:t>signé</a:t>
            </a:r>
            <a:r>
              <a:rPr lang="en-US" sz="1100" dirty="0"/>
              <a:t>. </a:t>
            </a:r>
            <a:r>
              <a:rPr lang="en-US" sz="1100" dirty="0" err="1"/>
              <a:t>Ces</a:t>
            </a:r>
            <a:r>
              <a:rPr lang="en-US" sz="1100" dirty="0"/>
              <a:t> engagements </a:t>
            </a:r>
            <a:r>
              <a:rPr lang="en-US" sz="1100" dirty="0" err="1"/>
              <a:t>intègrent</a:t>
            </a:r>
            <a:r>
              <a:rPr lang="en-US" sz="1100" dirty="0"/>
              <a:t> entre </a:t>
            </a:r>
            <a:r>
              <a:rPr lang="en-US" sz="1100" dirty="0" err="1"/>
              <a:t>opérateurs</a:t>
            </a:r>
            <a:r>
              <a:rPr lang="en-US" sz="1100" dirty="0"/>
              <a:t> les </a:t>
            </a:r>
            <a:r>
              <a:rPr lang="en-US" sz="1100" dirty="0" err="1"/>
              <a:t>différents</a:t>
            </a:r>
            <a:r>
              <a:rPr lang="en-US" sz="1100" dirty="0"/>
              <a:t> </a:t>
            </a:r>
            <a:r>
              <a:rPr lang="en-US" sz="1100" dirty="0" err="1"/>
              <a:t>constats</a:t>
            </a:r>
            <a:r>
              <a:rPr lang="en-US" sz="1100" dirty="0"/>
              <a:t> </a:t>
            </a:r>
            <a:r>
              <a:rPr lang="en-US" sz="1100" dirty="0" err="1"/>
              <a:t>évoqués</a:t>
            </a:r>
            <a:r>
              <a:rPr lang="en-US" sz="1100" dirty="0"/>
              <a:t> </a:t>
            </a:r>
            <a:r>
              <a:rPr lang="en-US" sz="1100" dirty="0" err="1"/>
              <a:t>précédemment</a:t>
            </a:r>
            <a:r>
              <a:rPr lang="en-US" sz="11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14</a:t>
            </a:fld>
            <a:endParaRPr lang="fr-FR"/>
          </a:p>
        </p:txBody>
      </p:sp>
    </p:spTree>
    <p:extLst>
      <p:ext uri="{BB962C8B-B14F-4D97-AF65-F5344CB8AC3E}">
        <p14:creationId xmlns:p14="http://schemas.microsoft.com/office/powerpoint/2010/main" val="2604987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79500" y="669925"/>
            <a:ext cx="4572000" cy="3429000"/>
          </a:xfrm>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Nous présentons les </a:t>
            </a:r>
            <a:r>
              <a:rPr lang="fr-FR" b="1" dirty="0"/>
              <a:t>différentes phases et actions des opérations internationales </a:t>
            </a:r>
            <a:r>
              <a:rPr lang="fr-FR" dirty="0"/>
              <a:t>qui sont engagées au travers du </a:t>
            </a:r>
            <a:r>
              <a:rPr lang="fr-FR" b="1" dirty="0"/>
              <a:t>contrat de vente et/ou d’achat à l’international </a:t>
            </a:r>
            <a:r>
              <a:rPr lang="fr-FR" dirty="0"/>
              <a:t>en y intégrant une approche par les </a:t>
            </a:r>
            <a:r>
              <a:rPr lang="fr-FR" b="1" dirty="0"/>
              <a:t>risques à maîtriser</a:t>
            </a:r>
            <a:r>
              <a:rPr lang="fr-FR" dirty="0"/>
              <a:t>.</a:t>
            </a:r>
          </a:p>
          <a:p>
            <a:endParaRPr lang="fr-FR" dirty="0"/>
          </a:p>
          <a:p>
            <a:r>
              <a:rPr lang="fr-FR" dirty="0"/>
              <a:t>Les points développés sont les suivants :</a:t>
            </a:r>
          </a:p>
          <a:p>
            <a:endParaRPr lang="fr-FR" dirty="0"/>
          </a:p>
          <a:p>
            <a:pPr marL="171450" indent="-171450">
              <a:buFontTx/>
              <a:buChar char="•"/>
            </a:pPr>
            <a:r>
              <a:rPr lang="fr-FR" dirty="0"/>
              <a:t>Les contractants : acheteurs/ fournisseurs et les risques à prendre en compte</a:t>
            </a:r>
          </a:p>
          <a:p>
            <a:endParaRPr lang="fr-FR" dirty="0"/>
          </a:p>
          <a:p>
            <a:pPr marL="171450" indent="-171450">
              <a:buFontTx/>
              <a:buChar char="•"/>
            </a:pPr>
            <a:r>
              <a:rPr lang="fr-FR" dirty="0"/>
              <a:t>Les produits et services : </a:t>
            </a:r>
          </a:p>
          <a:p>
            <a:pPr marL="628650" lvl="1" indent="-171450">
              <a:buFontTx/>
              <a:buChar char="•"/>
            </a:pPr>
            <a:r>
              <a:rPr lang="fr-FR" dirty="0"/>
              <a:t>Les prestations et leur définition</a:t>
            </a:r>
          </a:p>
          <a:p>
            <a:pPr marL="628650" lvl="1" indent="-171450">
              <a:buFontTx/>
              <a:buChar char="•"/>
            </a:pPr>
            <a:r>
              <a:rPr lang="fr-FR" dirty="0"/>
              <a:t>La réalisation des prestations</a:t>
            </a:r>
          </a:p>
          <a:p>
            <a:pPr marL="628650" lvl="1" indent="-171450">
              <a:buFontTx/>
              <a:buChar char="•"/>
            </a:pPr>
            <a:r>
              <a:rPr lang="fr-FR" dirty="0"/>
              <a:t>Les assurances dommages</a:t>
            </a:r>
          </a:p>
          <a:p>
            <a:pPr marL="628650" lvl="1" indent="-171450">
              <a:buFontTx/>
              <a:buChar char="•"/>
            </a:pPr>
            <a:r>
              <a:rPr lang="fr-FR" dirty="0"/>
              <a:t>La logistique et la douane</a:t>
            </a:r>
          </a:p>
          <a:p>
            <a:pPr marL="628650" lvl="1" indent="-171450">
              <a:buFontTx/>
              <a:buChar char="•"/>
            </a:pPr>
            <a:endParaRPr lang="fr-FR" dirty="0"/>
          </a:p>
          <a:p>
            <a:pPr marL="171450" indent="-171450">
              <a:buFontTx/>
              <a:buChar char="•"/>
            </a:pPr>
            <a:r>
              <a:rPr lang="fr-FR" dirty="0"/>
              <a:t>La éléments de la négociation intégrant la phase </a:t>
            </a:r>
            <a:r>
              <a:rPr lang="fr-FR" dirty="0" err="1"/>
              <a:t>pré-contractuelle</a:t>
            </a:r>
            <a:r>
              <a:rPr lang="fr-FR" dirty="0"/>
              <a:t> </a:t>
            </a:r>
          </a:p>
          <a:p>
            <a:endParaRPr lang="fr-FR" dirty="0"/>
          </a:p>
          <a:p>
            <a:pPr marL="171450" indent="-171450">
              <a:buFontTx/>
              <a:buChar char="•"/>
            </a:pPr>
            <a:r>
              <a:rPr lang="fr-FR" dirty="0"/>
              <a:t>Les points-clés juridiques </a:t>
            </a:r>
          </a:p>
          <a:p>
            <a:pPr marL="171450" indent="-171450">
              <a:buFontTx/>
              <a:buChar char="•"/>
            </a:pPr>
            <a:endParaRPr lang="fr-FR" dirty="0"/>
          </a:p>
          <a:p>
            <a:pPr marL="171450" indent="-171450">
              <a:buFontTx/>
              <a:buChar char="•"/>
            </a:pPr>
            <a:endParaRPr lang="fr-FR" dirty="0"/>
          </a:p>
          <a:p>
            <a:r>
              <a:rPr lang="en-US" dirty="0"/>
              <a:t>(NDA : Non Disclosure Agreement : engagement à la </a:t>
            </a:r>
            <a:r>
              <a:rPr lang="en-US" dirty="0" err="1"/>
              <a:t>confidentialité</a:t>
            </a:r>
            <a:r>
              <a:rPr lang="en-US" dirty="0"/>
              <a:t> ; MOU </a:t>
            </a:r>
            <a:r>
              <a:rPr lang="en-US" dirty="0" err="1"/>
              <a:t>Mémorandum</a:t>
            </a:r>
            <a:r>
              <a:rPr lang="en-US" dirty="0"/>
              <a:t> Of Understanding : </a:t>
            </a:r>
            <a:r>
              <a:rPr lang="en-US" dirty="0" err="1"/>
              <a:t>protocole</a:t>
            </a:r>
            <a:r>
              <a:rPr lang="en-US" dirty="0"/>
              <a:t> </a:t>
            </a:r>
            <a:r>
              <a:rPr lang="en-US" dirty="0" err="1"/>
              <a:t>d’accord</a:t>
            </a:r>
            <a:r>
              <a:rPr lang="en-US" dirty="0"/>
              <a:t> </a:t>
            </a:r>
            <a:r>
              <a:rPr lang="en-US" dirty="0" err="1"/>
              <a:t>avant</a:t>
            </a:r>
            <a:r>
              <a:rPr lang="en-US" dirty="0"/>
              <a:t> </a:t>
            </a:r>
            <a:r>
              <a:rPr lang="en-US" dirty="0" err="1"/>
              <a:t>d’entrer</a:t>
            </a:r>
            <a:r>
              <a:rPr lang="en-US" dirty="0"/>
              <a:t> plus </a:t>
            </a:r>
            <a:r>
              <a:rPr lang="en-US" dirty="0" err="1"/>
              <a:t>avant</a:t>
            </a:r>
            <a:r>
              <a:rPr lang="en-US" dirty="0"/>
              <a:t> dans le </a:t>
            </a:r>
            <a:r>
              <a:rPr lang="en-US" dirty="0" err="1"/>
              <a:t>contrat</a:t>
            </a:r>
            <a:r>
              <a:rPr lang="en-US" dirty="0"/>
              <a:t>); OCI </a:t>
            </a:r>
            <a:r>
              <a:rPr lang="en-US" dirty="0" err="1"/>
              <a:t>Offre</a:t>
            </a:r>
            <a:r>
              <a:rPr lang="en-US" dirty="0"/>
              <a:t> </a:t>
            </a:r>
            <a:r>
              <a:rPr lang="en-US" dirty="0" err="1"/>
              <a:t>commerciale</a:t>
            </a:r>
            <a:r>
              <a:rPr lang="en-US" dirty="0"/>
              <a:t> </a:t>
            </a:r>
            <a:r>
              <a:rPr lang="en-US" dirty="0" err="1"/>
              <a:t>internationale</a:t>
            </a:r>
            <a:r>
              <a:rPr lang="en-US" dirty="0"/>
              <a: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15</a:t>
            </a:fld>
            <a:endParaRPr lang="fr-FR"/>
          </a:p>
        </p:txBody>
      </p:sp>
    </p:spTree>
    <p:extLst>
      <p:ext uri="{BB962C8B-B14F-4D97-AF65-F5344CB8AC3E}">
        <p14:creationId xmlns:p14="http://schemas.microsoft.com/office/powerpoint/2010/main" val="3805653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en-US" dirty="0"/>
              <a:t>Dans </a:t>
            </a:r>
            <a:r>
              <a:rPr lang="en-US" dirty="0" err="1"/>
              <a:t>une</a:t>
            </a:r>
            <a:r>
              <a:rPr lang="en-US" dirty="0"/>
              <a:t> MES, </a:t>
            </a:r>
            <a:r>
              <a:rPr lang="en-US" dirty="0" err="1"/>
              <a:t>délimitation</a:t>
            </a:r>
            <a:r>
              <a:rPr lang="en-US" dirty="0"/>
              <a:t> </a:t>
            </a:r>
            <a:r>
              <a:rPr lang="en-US" dirty="0" err="1"/>
              <a:t>volontaire</a:t>
            </a:r>
            <a:r>
              <a:rPr lang="en-US" dirty="0"/>
              <a:t> du </a:t>
            </a:r>
            <a:r>
              <a:rPr lang="en-US" dirty="0" err="1"/>
              <a:t>choix</a:t>
            </a:r>
            <a:r>
              <a:rPr lang="en-US" dirty="0"/>
              <a:t> et du </a:t>
            </a:r>
            <a:r>
              <a:rPr lang="en-US" dirty="0" err="1"/>
              <a:t>périmètre</a:t>
            </a:r>
            <a:r>
              <a:rPr lang="en-US" dirty="0"/>
              <a:t> des </a:t>
            </a:r>
            <a:r>
              <a:rPr lang="en-US" dirty="0" err="1"/>
              <a:t>savoirs</a:t>
            </a:r>
            <a:r>
              <a:rPr lang="en-US" dirty="0"/>
              <a:t> </a:t>
            </a:r>
            <a:r>
              <a:rPr lang="en-US" dirty="0" err="1"/>
              <a:t>associés</a:t>
            </a:r>
            <a:r>
              <a:rPr lang="en-US" dirty="0"/>
              <a:t>, des </a:t>
            </a:r>
            <a:r>
              <a:rPr lang="en-US" dirty="0" err="1"/>
              <a:t>compétences</a:t>
            </a:r>
            <a:r>
              <a:rPr lang="en-US" dirty="0"/>
              <a:t> mises </a:t>
            </a:r>
            <a:r>
              <a:rPr lang="en-US" dirty="0" err="1"/>
              <a:t>en</a:t>
            </a:r>
            <a:r>
              <a:rPr lang="en-US" dirty="0"/>
              <a:t> oeuvre </a:t>
            </a:r>
            <a:r>
              <a:rPr lang="en-US" dirty="0" err="1"/>
              <a:t>ainsi</a:t>
            </a:r>
            <a:r>
              <a:rPr lang="en-US" dirty="0"/>
              <a:t> que du </a:t>
            </a:r>
            <a:r>
              <a:rPr lang="en-US" dirty="0" err="1"/>
              <a:t>niveau</a:t>
            </a:r>
            <a:r>
              <a:rPr lang="en-US" dirty="0"/>
              <a:t> </a:t>
            </a:r>
            <a:r>
              <a:rPr lang="en-US" dirty="0" err="1"/>
              <a:t>travaillé</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 </a:t>
            </a:r>
            <a:r>
              <a:rPr lang="en-US" b="0" dirty="0" err="1"/>
              <a:t>l’aide</a:t>
            </a:r>
            <a:r>
              <a:rPr lang="en-US" b="0" dirty="0"/>
              <a:t> </a:t>
            </a:r>
            <a:r>
              <a:rPr lang="en-US" b="0" dirty="0" err="1"/>
              <a:t>d’annexes</a:t>
            </a:r>
            <a:r>
              <a:rPr lang="en-US" b="0" dirty="0"/>
              <a:t> (documents </a:t>
            </a:r>
            <a:r>
              <a:rPr lang="en-US" b="0" dirty="0" err="1"/>
              <a:t>professionnels</a:t>
            </a:r>
            <a:r>
              <a:rPr lang="en-US" b="0" dirty="0"/>
              <a:t> </a:t>
            </a:r>
            <a:r>
              <a:rPr lang="en-US" b="0" dirty="0" err="1"/>
              <a:t>didactisés</a:t>
            </a:r>
            <a:r>
              <a:rPr lang="en-US" b="0" dirty="0"/>
              <a:t>) et de </a:t>
            </a:r>
            <a:r>
              <a:rPr lang="en-US" b="0" dirty="0" err="1"/>
              <a:t>ressources</a:t>
            </a:r>
            <a:r>
              <a:rPr lang="en-US" b="0" dirty="0"/>
              <a:t> </a:t>
            </a:r>
            <a:r>
              <a:rPr lang="en-US" b="0" dirty="0" err="1"/>
              <a:t>notionnelles</a:t>
            </a:r>
            <a:r>
              <a:rPr lang="en-US" b="0" dirty="0"/>
              <a:t> et </a:t>
            </a:r>
            <a:r>
              <a:rPr lang="en-US" b="0" dirty="0" err="1"/>
              <a:t>méthodologiques</a:t>
            </a:r>
            <a:r>
              <a:rPr lang="en-US" b="0" dirty="0"/>
              <a:t> (</a:t>
            </a:r>
            <a:r>
              <a:rPr lang="en-US" b="0" dirty="0" err="1"/>
              <a:t>calculs</a:t>
            </a:r>
            <a:r>
              <a:rPr lang="en-US" b="0" dirty="0"/>
              <a:t> et </a:t>
            </a:r>
            <a:r>
              <a:rPr lang="en-US" b="0" dirty="0" err="1"/>
              <a:t>analyse</a:t>
            </a:r>
            <a:r>
              <a:rPr lang="en-US" b="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 </a:t>
            </a:r>
            <a:r>
              <a:rPr lang="en-US" b="0" dirty="0" err="1"/>
              <a:t>l’issue</a:t>
            </a:r>
            <a:r>
              <a:rPr lang="en-US" b="0" dirty="0"/>
              <a:t> de la mise </a:t>
            </a:r>
            <a:r>
              <a:rPr lang="en-US" b="0" dirty="0" err="1"/>
              <a:t>en</a:t>
            </a:r>
            <a:r>
              <a:rPr lang="en-US" b="0" dirty="0"/>
              <a:t> </a:t>
            </a:r>
            <a:r>
              <a:rPr lang="en-US" b="0" dirty="0" err="1"/>
              <a:t>commun</a:t>
            </a:r>
            <a:r>
              <a:rPr lang="en-US" b="0" dirty="0"/>
              <a:t> des actions </a:t>
            </a:r>
            <a:r>
              <a:rPr lang="en-US" b="0" dirty="0" err="1"/>
              <a:t>réalisées</a:t>
            </a:r>
            <a:r>
              <a:rPr lang="en-US" b="0" dirty="0"/>
              <a:t>, les fiches de </a:t>
            </a:r>
            <a:r>
              <a:rPr lang="en-US" b="0" dirty="0" err="1"/>
              <a:t>synthèses</a:t>
            </a:r>
            <a:r>
              <a:rPr lang="en-US" b="0" dirty="0"/>
              <a:t> </a:t>
            </a:r>
            <a:r>
              <a:rPr lang="en-US" b="0" dirty="0" err="1"/>
              <a:t>sont</a:t>
            </a:r>
            <a:r>
              <a:rPr lang="en-US" b="0" dirty="0"/>
              <a:t> </a:t>
            </a:r>
            <a:r>
              <a:rPr lang="en-US" b="0" dirty="0" err="1"/>
              <a:t>complétées</a:t>
            </a:r>
            <a:r>
              <a:rPr lang="en-US" b="0" dirty="0"/>
              <a:t> des </a:t>
            </a:r>
            <a:r>
              <a:rPr lang="en-US" b="0" dirty="0" err="1"/>
              <a:t>savoirs</a:t>
            </a:r>
            <a:r>
              <a:rPr lang="en-US" b="0" dirty="0"/>
              <a:t> et </a:t>
            </a:r>
            <a:r>
              <a:rPr lang="en-US" b="0" dirty="0" err="1"/>
              <a:t>méthodologies</a:t>
            </a:r>
            <a:r>
              <a:rPr lang="en-US" b="0" dirty="0"/>
              <a:t> </a:t>
            </a:r>
            <a:r>
              <a:rPr lang="en-US" b="0" dirty="0" err="1"/>
              <a:t>découverts</a:t>
            </a: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t>Des </a:t>
            </a:r>
            <a:r>
              <a:rPr lang="en-US" sz="1500" b="0" dirty="0" err="1"/>
              <a:t>prolongements</a:t>
            </a:r>
            <a:r>
              <a:rPr lang="en-US" sz="1500" b="0" dirty="0"/>
              <a:t> </a:t>
            </a:r>
            <a:r>
              <a:rPr lang="en-US" sz="1500" b="0" dirty="0" err="1"/>
              <a:t>sont</a:t>
            </a:r>
            <a:r>
              <a:rPr lang="en-US" sz="1500" b="0" dirty="0"/>
              <a:t> </a:t>
            </a:r>
            <a:r>
              <a:rPr lang="en-US" sz="1500" b="0" dirty="0" err="1"/>
              <a:t>envisagés</a:t>
            </a:r>
            <a:r>
              <a:rPr lang="en-US" sz="1500" b="0" dirty="0"/>
              <a:t> (</a:t>
            </a:r>
            <a:r>
              <a:rPr lang="en-US" sz="1500" b="0" dirty="0" err="1"/>
              <a:t>poursuivre</a:t>
            </a:r>
            <a:r>
              <a:rPr lang="en-US" sz="1500" b="0" dirty="0"/>
              <a:t> la </a:t>
            </a:r>
            <a:r>
              <a:rPr lang="en-US" sz="1500" b="0" dirty="0" err="1"/>
              <a:t>réflexion</a:t>
            </a:r>
            <a:r>
              <a:rPr lang="en-US" sz="1500" b="0" dirty="0"/>
              <a:t>, </a:t>
            </a:r>
            <a:r>
              <a:rPr lang="en-US" sz="1500" b="0" dirty="0" err="1"/>
              <a:t>réaliser</a:t>
            </a:r>
            <a:r>
              <a:rPr lang="en-US" sz="1500" b="0" dirty="0"/>
              <a:t> des mini-</a:t>
            </a:r>
            <a:r>
              <a:rPr lang="en-US" sz="1500" b="0" dirty="0" err="1"/>
              <a:t>cas</a:t>
            </a:r>
            <a:r>
              <a:rPr lang="en-US" sz="1500" b="0" dirty="0"/>
              <a:t> </a:t>
            </a:r>
            <a:r>
              <a:rPr lang="en-US" sz="1500" b="0" dirty="0" err="1"/>
              <a:t>d’application</a:t>
            </a:r>
            <a:r>
              <a:rPr lang="en-US" sz="1500" b="0" dirty="0"/>
              <a:t> pour </a:t>
            </a:r>
            <a:r>
              <a:rPr lang="en-US" sz="1500" b="0" dirty="0" err="1"/>
              <a:t>ancrer</a:t>
            </a:r>
            <a:r>
              <a:rPr lang="en-US" sz="1500" b="0" dirty="0"/>
              <a:t> les </a:t>
            </a:r>
            <a:r>
              <a:rPr lang="en-US" sz="1500" b="0" dirty="0" err="1"/>
              <a:t>savoirs</a:t>
            </a:r>
            <a:r>
              <a:rPr lang="en-US" sz="1500" b="0" dirty="0"/>
              <a:t> </a:t>
            </a:r>
            <a:r>
              <a:rPr lang="en-US" sz="1500" b="0" dirty="0" err="1"/>
              <a:t>associés</a:t>
            </a:r>
            <a:r>
              <a:rPr lang="en-US" sz="1500" b="0" dirty="0"/>
              <a:t>…).</a:t>
            </a:r>
          </a:p>
          <a:p>
            <a:pPr marL="0" indent="0" algn="just">
              <a:buFontTx/>
              <a:buNone/>
            </a:pPr>
            <a:endParaRPr lang="en-US" sz="1500" b="0" dirty="0"/>
          </a:p>
          <a:p>
            <a:pPr marL="0" indent="0" algn="just">
              <a:buFontTx/>
              <a:buNone/>
            </a:pPr>
            <a:r>
              <a:rPr lang="en-US" sz="1500" b="0" dirty="0"/>
              <a:t>Des liens avec les blocs 2 et 3 </a:t>
            </a:r>
            <a:r>
              <a:rPr lang="en-US" sz="1500" b="0" dirty="0" err="1"/>
              <a:t>sont</a:t>
            </a:r>
            <a:r>
              <a:rPr lang="en-US" sz="1500" b="0" dirty="0"/>
              <a:t> </a:t>
            </a:r>
            <a:r>
              <a:rPr lang="en-US" sz="1500" b="0" dirty="0" err="1"/>
              <a:t>determinés</a:t>
            </a:r>
            <a:r>
              <a:rPr lang="en-US" sz="1500" b="0" dirty="0"/>
              <a:t> pour </a:t>
            </a:r>
            <a:r>
              <a:rPr lang="en-US" sz="1500" b="0" dirty="0" err="1"/>
              <a:t>utiliser</a:t>
            </a:r>
            <a:r>
              <a:rPr lang="en-US" sz="1500" b="0" dirty="0"/>
              <a:t> </a:t>
            </a:r>
            <a:r>
              <a:rPr lang="en-US" sz="1500" b="0" dirty="0" err="1"/>
              <a:t>judicieusement</a:t>
            </a:r>
            <a:r>
              <a:rPr lang="en-US" sz="1500" b="0" dirty="0"/>
              <a:t> </a:t>
            </a:r>
            <a:r>
              <a:rPr lang="en-US" sz="1500" b="0" dirty="0" err="1"/>
              <a:t>ces</a:t>
            </a:r>
            <a:r>
              <a:rPr lang="en-US" sz="1500" b="0" dirty="0"/>
              <a:t> </a:t>
            </a:r>
            <a:r>
              <a:rPr lang="en-US" sz="1500" b="0" dirty="0" err="1"/>
              <a:t>contextes</a:t>
            </a:r>
            <a:r>
              <a:rPr lang="en-US" sz="1500" b="0" dirty="0"/>
              <a:t> dans les 3 blocs, </a:t>
            </a:r>
            <a:r>
              <a:rPr lang="en-US" sz="1500" b="0" dirty="0" err="1"/>
              <a:t>afin</a:t>
            </a:r>
            <a:r>
              <a:rPr lang="en-US" sz="1500" b="0" dirty="0"/>
              <a:t> de </a:t>
            </a:r>
            <a:r>
              <a:rPr lang="en-US" sz="1500" b="0" dirty="0" err="1"/>
              <a:t>montrer</a:t>
            </a:r>
            <a:r>
              <a:rPr lang="en-US" sz="1500" b="0" dirty="0"/>
              <a:t> </a:t>
            </a:r>
            <a:r>
              <a:rPr lang="en-US" sz="1500" b="0" dirty="0" err="1"/>
              <a:t>l’unicité</a:t>
            </a:r>
            <a:r>
              <a:rPr lang="en-US" sz="1500" b="0" dirty="0"/>
              <a:t> de </a:t>
            </a:r>
            <a:r>
              <a:rPr lang="en-US" sz="1500" b="0" dirty="0" err="1"/>
              <a:t>l’activité</a:t>
            </a:r>
            <a:r>
              <a:rPr lang="en-US" sz="1500" b="0" dirty="0"/>
              <a:t> </a:t>
            </a:r>
            <a:r>
              <a:rPr lang="en-US" sz="1500" b="0" dirty="0" err="1"/>
              <a:t>professionnelle</a:t>
            </a:r>
            <a:r>
              <a:rPr lang="en-US" sz="1500" b="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16</a:t>
            </a:fld>
            <a:endParaRPr lang="fr-FR"/>
          </a:p>
        </p:txBody>
      </p:sp>
    </p:spTree>
    <p:extLst>
      <p:ext uri="{BB962C8B-B14F-4D97-AF65-F5344CB8AC3E}">
        <p14:creationId xmlns:p14="http://schemas.microsoft.com/office/powerpoint/2010/main" val="3663675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en-US" dirty="0"/>
              <a:t>Les 2 MES </a:t>
            </a:r>
            <a:r>
              <a:rPr lang="en-US" dirty="0" err="1"/>
              <a:t>proposées</a:t>
            </a:r>
            <a:r>
              <a:rPr lang="en-US" dirty="0"/>
              <a:t> ne </a:t>
            </a:r>
            <a:r>
              <a:rPr lang="en-US" dirty="0" err="1"/>
              <a:t>préfigurent</a:t>
            </a:r>
            <a:r>
              <a:rPr lang="en-US" dirty="0"/>
              <a:t> pas les situations </a:t>
            </a:r>
            <a:r>
              <a:rPr lang="en-US" dirty="0" err="1"/>
              <a:t>professionnelles</a:t>
            </a:r>
            <a:r>
              <a:rPr lang="en-US" dirty="0"/>
              <a:t> sur </a:t>
            </a:r>
            <a:r>
              <a:rPr lang="en-US" dirty="0" err="1"/>
              <a:t>lesquelles</a:t>
            </a:r>
            <a:r>
              <a:rPr lang="en-US" dirty="0"/>
              <a:t> </a:t>
            </a:r>
            <a:r>
              <a:rPr lang="en-US" dirty="0" err="1"/>
              <a:t>prendra</a:t>
            </a:r>
            <a:r>
              <a:rPr lang="en-US" dirty="0"/>
              <a:t> </a:t>
            </a:r>
            <a:r>
              <a:rPr lang="en-US" dirty="0" err="1"/>
              <a:t>appui</a:t>
            </a:r>
            <a:r>
              <a:rPr lang="en-US" dirty="0"/>
              <a:t> </a:t>
            </a:r>
            <a:r>
              <a:rPr lang="en-US" dirty="0" err="1"/>
              <a:t>l’épreuve</a:t>
            </a:r>
            <a:r>
              <a:rPr lang="en-US" dirty="0"/>
              <a:t> de certification. </a:t>
            </a:r>
          </a:p>
          <a:p>
            <a:endParaRPr lang="en-US" dirty="0"/>
          </a:p>
          <a:p>
            <a:r>
              <a:rPr lang="en-US" dirty="0" err="1"/>
              <a:t>Elles</a:t>
            </a:r>
            <a:r>
              <a:rPr lang="en-US" dirty="0"/>
              <a:t> </a:t>
            </a:r>
            <a:r>
              <a:rPr lang="en-US" dirty="0" err="1"/>
              <a:t>cherchent</a:t>
            </a:r>
            <a:r>
              <a:rPr lang="en-US" dirty="0"/>
              <a:t> à </a:t>
            </a:r>
            <a:r>
              <a:rPr lang="en-US" dirty="0" err="1"/>
              <a:t>positionner</a:t>
            </a:r>
            <a:r>
              <a:rPr lang="en-US" dirty="0"/>
              <a:t> le </a:t>
            </a:r>
            <a:r>
              <a:rPr lang="en-US" dirty="0" err="1"/>
              <a:t>sens</a:t>
            </a:r>
            <a:r>
              <a:rPr lang="en-US" dirty="0"/>
              <a:t> et </a:t>
            </a:r>
            <a:r>
              <a:rPr lang="en-US" dirty="0" err="1"/>
              <a:t>l’utilité</a:t>
            </a:r>
            <a:r>
              <a:rPr lang="en-US" dirty="0"/>
              <a:t> de </a:t>
            </a:r>
            <a:r>
              <a:rPr lang="en-US" dirty="0" err="1"/>
              <a:t>l’enseignement</a:t>
            </a:r>
            <a:r>
              <a:rPr lang="en-US" dirty="0"/>
              <a:t>, </a:t>
            </a:r>
            <a:r>
              <a:rPr lang="en-US" dirty="0" err="1"/>
              <a:t>développer</a:t>
            </a:r>
            <a:r>
              <a:rPr lang="en-US" dirty="0"/>
              <a:t> </a:t>
            </a:r>
            <a:r>
              <a:rPr lang="en-US" dirty="0" err="1"/>
              <a:t>l’appétence</a:t>
            </a:r>
            <a:r>
              <a:rPr lang="en-US" dirty="0"/>
              <a:t> pour le </a:t>
            </a:r>
            <a:r>
              <a:rPr lang="en-US" dirty="0" err="1"/>
              <a:t>cours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ea typeface="Calibri" panose="020F0502020204030204" pitchFamily="34" charset="0"/>
                <a:cs typeface="Times New Roman" panose="02020603050405020304" pitchFamily="18" charset="0"/>
              </a:rPr>
              <a:t>Compétences mises en œuvre : 1. Organiser, contrôler et suivre la réalisation d’un contrat international et 3 - </a:t>
            </a:r>
            <a:r>
              <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Mesurer les risques, gérer leur couverture, les sinistres et les litiges au niveau découverte.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Situation de vente export en UE (Allemagne), puis hors UE (Chine)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endParaRPr>
          </a:p>
          <a:p>
            <a:pPr algn="just"/>
            <a:r>
              <a:rPr lang="fr-FR" dirty="0">
                <a:solidFill>
                  <a:srgbClr val="000000"/>
                </a:solidFill>
                <a:ea typeface="Calibri" panose="020F0502020204030204" pitchFamily="34" charset="0"/>
                <a:cs typeface="Times New Roman" panose="02020603050405020304" pitchFamily="18" charset="0"/>
              </a:rPr>
              <a:t>Clé d’entrée : le contrat : Comprendre ce qu’est une opération internationale de vente et appréhender son élément fondateur : le contrat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FBB669CA-A650-483F-9B85-67827F5D288E}" type="slidenum">
              <a:rPr lang="fr-FR" smtClean="0"/>
              <a:t>17</a:t>
            </a:fld>
            <a:endParaRPr lang="fr-FR"/>
          </a:p>
        </p:txBody>
      </p:sp>
    </p:spTree>
    <p:extLst>
      <p:ext uri="{BB962C8B-B14F-4D97-AF65-F5344CB8AC3E}">
        <p14:creationId xmlns:p14="http://schemas.microsoft.com/office/powerpoint/2010/main" val="2040447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tyle>
          <a:lnRef idx="2">
            <a:schemeClr val="accent1"/>
          </a:lnRef>
          <a:fillRef idx="1">
            <a:schemeClr val="lt1"/>
          </a:fillRef>
          <a:effectRef idx="0">
            <a:schemeClr val="accent1"/>
          </a:effectRef>
          <a:fontRef idx="minor">
            <a:schemeClr val="dk1"/>
          </a:fontRef>
        </p:style>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dirty="0">
                <a:effectLst/>
                <a:latin typeface="Arial" panose="020B0604020202020204" pitchFamily="34" charset="0"/>
                <a:ea typeface="Calibri" panose="020F0502020204030204" pitchFamily="34" charset="0"/>
              </a:rPr>
              <a:t>Découverte des fondations d’une OI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le contrat : ses clauses commerciales (prix export, modalités de livraison dont incoterm et de paiement),  techniques et juridiques. L’avant-contrat : l’offre /facture proforma</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dirty="0">
              <a:effectLst/>
              <a:latin typeface="Arial" panose="020B0604020202020204" pitchFamily="34" charset="0"/>
              <a:ea typeface="Calibri" panose="020F0502020204030204" pitchFamily="34"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ses principaux risques (paiement, change, transport / risque pays)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200" dirty="0">
              <a:effectLst/>
              <a:latin typeface="Arial" panose="020B0604020202020204" pitchFamily="34" charset="0"/>
              <a:ea typeface="Calibri" panose="020F0502020204030204" pitchFamily="34"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200" dirty="0">
                <a:effectLst/>
                <a:latin typeface="Arial" panose="020B0604020202020204" pitchFamily="34" charset="0"/>
                <a:ea typeface="Calibri" panose="020F0502020204030204" pitchFamily="34" charset="0"/>
              </a:rPr>
              <a:t>l’environnement import-export des entreprises : nécessité de solliciter des partenaires/prestataires (PSL, RDE, Banque, Assurance). </a:t>
            </a:r>
            <a:endParaRPr lang="fr-FR"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en-US" dirty="0"/>
          </a:p>
          <a:p>
            <a:pPr algn="just"/>
            <a:endParaRPr lang="en-US" dirty="0"/>
          </a:p>
          <a:p>
            <a:pPr algn="just"/>
            <a:r>
              <a:rPr lang="en-US" dirty="0" err="1"/>
              <a:t>Découverte</a:t>
            </a:r>
            <a:r>
              <a:rPr lang="en-US" dirty="0"/>
              <a:t> de </a:t>
            </a:r>
            <a:r>
              <a:rPr lang="en-US" dirty="0" err="1"/>
              <a:t>méthodologies</a:t>
            </a:r>
            <a:r>
              <a:rPr lang="en-US" dirty="0"/>
              <a:t> :</a:t>
            </a:r>
          </a:p>
          <a:p>
            <a:pPr marL="171450" indent="-171450" algn="just">
              <a:buFontTx/>
              <a:buChar char="-"/>
            </a:pPr>
            <a:r>
              <a:rPr lang="en-US" dirty="0" err="1"/>
              <a:t>Calculs</a:t>
            </a:r>
            <a:r>
              <a:rPr lang="en-US" dirty="0"/>
              <a:t> : </a:t>
            </a:r>
            <a:r>
              <a:rPr lang="en-US" dirty="0" err="1"/>
              <a:t>poids</a:t>
            </a:r>
            <a:r>
              <a:rPr lang="en-US" dirty="0"/>
              <a:t> taxable </a:t>
            </a:r>
            <a:r>
              <a:rPr lang="en-US" dirty="0" err="1"/>
              <a:t>en</a:t>
            </a:r>
            <a:r>
              <a:rPr lang="en-US" dirty="0"/>
              <a:t> </a:t>
            </a:r>
            <a:r>
              <a:rPr lang="en-US" dirty="0" err="1"/>
              <a:t>routier</a:t>
            </a:r>
            <a:r>
              <a:rPr lang="en-US" dirty="0"/>
              <a:t>, maritime et </a:t>
            </a:r>
            <a:r>
              <a:rPr lang="en-US" dirty="0" err="1"/>
              <a:t>aérien</a:t>
            </a:r>
            <a:r>
              <a:rPr lang="en-US" dirty="0"/>
              <a:t>, </a:t>
            </a:r>
            <a:r>
              <a:rPr lang="en-US" dirty="0" err="1"/>
              <a:t>payant</a:t>
            </a:r>
            <a:r>
              <a:rPr lang="en-US" dirty="0"/>
              <a:t> pour, </a:t>
            </a:r>
            <a:r>
              <a:rPr lang="en-US" dirty="0" err="1"/>
              <a:t>tarification</a:t>
            </a:r>
            <a:r>
              <a:rPr lang="en-US" dirty="0"/>
              <a:t> export </a:t>
            </a:r>
            <a:r>
              <a:rPr lang="en-US" dirty="0" err="1"/>
              <a:t>selon</a:t>
            </a:r>
            <a:r>
              <a:rPr lang="en-US" dirty="0"/>
              <a:t> 3 incoterms. </a:t>
            </a:r>
          </a:p>
          <a:p>
            <a:pPr marL="0" indent="0" algn="just">
              <a:buFontTx/>
              <a:buNone/>
            </a:pPr>
            <a:endParaRPr lang="en-US" dirty="0"/>
          </a:p>
          <a:p>
            <a:pPr algn="just"/>
            <a:r>
              <a:rPr lang="en-US" dirty="0"/>
              <a:t>- </a:t>
            </a:r>
            <a:r>
              <a:rPr lang="en-US" dirty="0" err="1"/>
              <a:t>Analyse</a:t>
            </a:r>
            <a:r>
              <a:rPr lang="en-US" dirty="0"/>
              <a:t> : </a:t>
            </a:r>
            <a:r>
              <a:rPr lang="en-US" dirty="0" err="1"/>
              <a:t>comparaison</a:t>
            </a:r>
            <a:r>
              <a:rPr lang="en-US" dirty="0"/>
              <a:t> de solutions transport à </a:t>
            </a:r>
            <a:r>
              <a:rPr lang="en-US" dirty="0" err="1"/>
              <a:t>l’aide</a:t>
            </a:r>
            <a:r>
              <a:rPr lang="en-US" dirty="0"/>
              <a:t> des </a:t>
            </a:r>
            <a:r>
              <a:rPr lang="en-US" dirty="0" err="1"/>
              <a:t>critères</a:t>
            </a:r>
            <a:r>
              <a:rPr lang="en-US" dirty="0"/>
              <a:t> </a:t>
            </a:r>
            <a:r>
              <a:rPr lang="en-US" dirty="0" err="1"/>
              <a:t>fondamentaux</a:t>
            </a:r>
            <a:r>
              <a:rPr lang="en-US" dirty="0"/>
              <a:t> (</a:t>
            </a:r>
            <a:r>
              <a:rPr lang="en-US" dirty="0" err="1"/>
              <a:t>coût</a:t>
            </a:r>
            <a:r>
              <a:rPr lang="en-US" dirty="0"/>
              <a:t>, </a:t>
            </a:r>
            <a:r>
              <a:rPr lang="en-US" dirty="0" err="1"/>
              <a:t>délai</a:t>
            </a:r>
            <a:r>
              <a:rPr lang="en-US" dirty="0"/>
              <a:t>, </a:t>
            </a:r>
            <a:r>
              <a:rPr lang="en-US" dirty="0" err="1"/>
              <a:t>sécurité</a:t>
            </a:r>
            <a:r>
              <a:rPr lang="en-US" dirty="0"/>
              <a:t>, </a:t>
            </a:r>
            <a:r>
              <a:rPr lang="en-US" dirty="0" err="1"/>
              <a:t>environnement</a:t>
            </a:r>
            <a:r>
              <a:rPr lang="en-US" dirty="0"/>
              <a:t>)</a:t>
            </a:r>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18</a:t>
            </a:fld>
            <a:endParaRPr lang="fr-FR"/>
          </a:p>
        </p:txBody>
      </p:sp>
    </p:spTree>
    <p:extLst>
      <p:ext uri="{BB962C8B-B14F-4D97-AF65-F5344CB8AC3E}">
        <p14:creationId xmlns:p14="http://schemas.microsoft.com/office/powerpoint/2010/main" val="3901885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lstStyle/>
          <a:p>
            <a:r>
              <a:rPr lang="en-US" dirty="0"/>
              <a:t>Au final, on </a:t>
            </a:r>
            <a:r>
              <a:rPr lang="en-US" dirty="0" err="1"/>
              <a:t>balaie</a:t>
            </a:r>
            <a:r>
              <a:rPr lang="en-US" dirty="0"/>
              <a:t> beaucoup de concepts qui </a:t>
            </a:r>
            <a:r>
              <a:rPr lang="en-US" dirty="0" err="1"/>
              <a:t>permettent</a:t>
            </a:r>
            <a:r>
              <a:rPr lang="en-US" dirty="0"/>
              <a:t> </a:t>
            </a:r>
            <a:r>
              <a:rPr lang="en-US" dirty="0" err="1"/>
              <a:t>d’ancrer</a:t>
            </a:r>
            <a:r>
              <a:rPr lang="en-US" dirty="0"/>
              <a:t> les </a:t>
            </a:r>
            <a:r>
              <a:rPr lang="en-US" dirty="0" err="1"/>
              <a:t>fondements</a:t>
            </a:r>
            <a:r>
              <a:rPr lang="en-US" dirty="0"/>
              <a:t> </a:t>
            </a:r>
            <a:r>
              <a:rPr lang="en-US" dirty="0" err="1"/>
              <a:t>d’une</a:t>
            </a:r>
            <a:r>
              <a:rPr lang="en-US" dirty="0"/>
              <a:t> OI, </a:t>
            </a:r>
            <a:r>
              <a:rPr lang="en-US" dirty="0" err="1"/>
              <a:t>d’en</a:t>
            </a:r>
            <a:r>
              <a:rPr lang="en-US" dirty="0"/>
              <a:t> </a:t>
            </a:r>
            <a:r>
              <a:rPr lang="en-US" dirty="0" err="1"/>
              <a:t>avoir</a:t>
            </a:r>
            <a:r>
              <a:rPr lang="en-US" dirty="0"/>
              <a:t> </a:t>
            </a:r>
            <a:r>
              <a:rPr lang="en-US" dirty="0" err="1"/>
              <a:t>une</a:t>
            </a:r>
            <a:r>
              <a:rPr lang="en-US" dirty="0"/>
              <a:t> vision </a:t>
            </a:r>
            <a:r>
              <a:rPr lang="en-US" dirty="0" err="1"/>
              <a:t>globale</a:t>
            </a:r>
            <a:r>
              <a:rPr lang="en-US" dirty="0"/>
              <a:t>. </a:t>
            </a:r>
            <a:r>
              <a:rPr lang="en-US" dirty="0" err="1"/>
              <a:t>Tous</a:t>
            </a:r>
            <a:r>
              <a:rPr lang="en-US" dirty="0"/>
              <a:t> les </a:t>
            </a:r>
            <a:r>
              <a:rPr lang="en-US" dirty="0" err="1"/>
              <a:t>domaines</a:t>
            </a:r>
            <a:r>
              <a:rPr lang="en-US" dirty="0"/>
              <a:t> </a:t>
            </a:r>
            <a:r>
              <a:rPr lang="en-US" dirty="0" err="1"/>
              <a:t>sont</a:t>
            </a:r>
            <a:r>
              <a:rPr lang="en-US" dirty="0"/>
              <a:t> </a:t>
            </a:r>
            <a:r>
              <a:rPr lang="en-US" dirty="0" err="1"/>
              <a:t>abordés</a:t>
            </a:r>
            <a:r>
              <a:rPr lang="en-US" dirty="0"/>
              <a:t> </a:t>
            </a:r>
            <a:r>
              <a:rPr lang="en-US" dirty="0" err="1"/>
              <a:t>excepté</a:t>
            </a:r>
            <a:r>
              <a:rPr lang="en-US" dirty="0"/>
              <a:t> “</a:t>
            </a:r>
            <a:r>
              <a:rPr lang="en-US" dirty="0" err="1"/>
              <a:t>Procédures</a:t>
            </a:r>
            <a:r>
              <a:rPr lang="en-US" dirty="0"/>
              <a:t> et reporting”.</a:t>
            </a:r>
          </a:p>
          <a:p>
            <a:endParaRPr lang="en-US" dirty="0"/>
          </a:p>
          <a:p>
            <a:r>
              <a:rPr lang="en-US" dirty="0" err="1"/>
              <a:t>Polongements</a:t>
            </a:r>
            <a:r>
              <a:rPr lang="en-US" dirty="0"/>
              <a:t> </a:t>
            </a:r>
            <a:r>
              <a:rPr lang="en-US" dirty="0" err="1"/>
              <a:t>envisagés</a:t>
            </a:r>
            <a:r>
              <a:rPr lang="en-US" dirty="0"/>
              <a:t> : </a:t>
            </a:r>
          </a:p>
          <a:p>
            <a:pPr marL="171450" indent="-171450">
              <a:buFontTx/>
              <a:buChar char="-"/>
            </a:pPr>
            <a:r>
              <a:rPr lang="en-US" dirty="0"/>
              <a:t>Mini-</a:t>
            </a:r>
            <a:r>
              <a:rPr lang="en-US" dirty="0" err="1"/>
              <a:t>cas</a:t>
            </a:r>
            <a:r>
              <a:rPr lang="en-US" dirty="0"/>
              <a:t> </a:t>
            </a:r>
            <a:r>
              <a:rPr lang="en-US" dirty="0" err="1"/>
              <a:t>d’application</a:t>
            </a:r>
            <a:r>
              <a:rPr lang="en-US" dirty="0"/>
              <a:t> pour </a:t>
            </a:r>
            <a:r>
              <a:rPr lang="en-US" dirty="0" err="1"/>
              <a:t>ancrer</a:t>
            </a:r>
            <a:r>
              <a:rPr lang="en-US" dirty="0"/>
              <a:t> les </a:t>
            </a:r>
            <a:r>
              <a:rPr lang="en-US" dirty="0" err="1"/>
              <a:t>savoirs</a:t>
            </a:r>
            <a:r>
              <a:rPr lang="en-US" dirty="0"/>
              <a:t> </a:t>
            </a:r>
            <a:r>
              <a:rPr lang="en-US" dirty="0" err="1"/>
              <a:t>emblématiques</a:t>
            </a:r>
            <a:r>
              <a:rPr lang="en-US" dirty="0"/>
              <a:t> </a:t>
            </a:r>
            <a:r>
              <a:rPr lang="en-US" dirty="0" err="1"/>
              <a:t>découverts</a:t>
            </a:r>
            <a:r>
              <a:rPr lang="en-US" dirty="0"/>
              <a:t> et </a:t>
            </a:r>
            <a:r>
              <a:rPr lang="en-US" dirty="0" err="1"/>
              <a:t>méthodes</a:t>
            </a:r>
            <a:r>
              <a:rPr lang="en-US" dirty="0"/>
              <a:t>. </a:t>
            </a:r>
          </a:p>
          <a:p>
            <a:pPr marL="171450" indent="-171450">
              <a:buFontTx/>
              <a:buChar char="-"/>
            </a:pPr>
            <a:r>
              <a:rPr lang="en-US" dirty="0"/>
              <a:t>Changer de regard : imaginer </a:t>
            </a:r>
            <a:r>
              <a:rPr lang="en-US" dirty="0" err="1"/>
              <a:t>qu’Euristide</a:t>
            </a:r>
            <a:r>
              <a:rPr lang="en-US" dirty="0"/>
              <a:t> </a:t>
            </a:r>
            <a:r>
              <a:rPr lang="en-US" dirty="0" err="1"/>
              <a:t>est</a:t>
            </a:r>
            <a:r>
              <a:rPr lang="en-US" dirty="0"/>
              <a:t> </a:t>
            </a:r>
            <a:r>
              <a:rPr lang="en-US" dirty="0" err="1"/>
              <a:t>en</a:t>
            </a:r>
            <a:r>
              <a:rPr lang="en-US" dirty="0"/>
              <a:t> position </a:t>
            </a:r>
            <a:r>
              <a:rPr lang="en-US" dirty="0" err="1"/>
              <a:t>d’acheteur-importateur</a:t>
            </a:r>
            <a:r>
              <a:rPr lang="en-US" dirty="0"/>
              <a:t> dans </a:t>
            </a:r>
            <a:r>
              <a:rPr lang="en-US" dirty="0" err="1"/>
              <a:t>ces</a:t>
            </a:r>
            <a:r>
              <a:rPr lang="en-US" dirty="0"/>
              <a:t> 2 situations. </a:t>
            </a:r>
            <a:r>
              <a:rPr lang="en-US" dirty="0" err="1"/>
              <a:t>Quelles</a:t>
            </a:r>
            <a:r>
              <a:rPr lang="en-US" dirty="0"/>
              <a:t> </a:t>
            </a:r>
            <a:r>
              <a:rPr lang="en-US" dirty="0" err="1"/>
              <a:t>activités</a:t>
            </a:r>
            <a:r>
              <a:rPr lang="en-US" dirty="0"/>
              <a:t> </a:t>
            </a:r>
            <a:r>
              <a:rPr lang="en-US" dirty="0" err="1"/>
              <a:t>devrait</a:t>
            </a:r>
            <a:r>
              <a:rPr lang="en-US" dirty="0"/>
              <a:t> </a:t>
            </a:r>
            <a:r>
              <a:rPr lang="en-US" dirty="0" err="1"/>
              <a:t>réaliser</a:t>
            </a:r>
            <a:r>
              <a:rPr lang="en-US" dirty="0"/>
              <a:t> </a:t>
            </a:r>
            <a:r>
              <a:rPr lang="en-US" dirty="0" err="1"/>
              <a:t>l’assistant</a:t>
            </a:r>
            <a:r>
              <a:rPr lang="en-US" dirty="0"/>
              <a:t> import pour </a:t>
            </a:r>
            <a:r>
              <a:rPr lang="en-US" dirty="0" err="1"/>
              <a:t>mettre</a:t>
            </a:r>
            <a:r>
              <a:rPr lang="en-US" dirty="0"/>
              <a:t> </a:t>
            </a:r>
            <a:r>
              <a:rPr lang="en-US" dirty="0" err="1"/>
              <a:t>en</a:t>
            </a:r>
            <a:r>
              <a:rPr lang="en-US" dirty="0"/>
              <a:t> oeuvre </a:t>
            </a:r>
            <a:r>
              <a:rPr lang="en-US" dirty="0" err="1"/>
              <a:t>ces</a:t>
            </a:r>
            <a:r>
              <a:rPr lang="en-US" dirty="0"/>
              <a:t> 2OI ? </a:t>
            </a:r>
            <a:r>
              <a:rPr lang="en-US" dirty="0" err="1"/>
              <a:t>Quels</a:t>
            </a:r>
            <a:r>
              <a:rPr lang="en-US" dirty="0"/>
              <a:t> </a:t>
            </a:r>
            <a:r>
              <a:rPr lang="en-US" dirty="0" err="1"/>
              <a:t>seraient</a:t>
            </a:r>
            <a:r>
              <a:rPr lang="en-US" dirty="0"/>
              <a:t> les </a:t>
            </a:r>
            <a:r>
              <a:rPr lang="en-US" dirty="0" err="1"/>
              <a:t>risques</a:t>
            </a:r>
            <a:r>
              <a:rPr lang="en-US" dirty="0"/>
              <a:t>?...</a:t>
            </a:r>
          </a:p>
          <a:p>
            <a:endParaRPr lang="en-US" dirty="0"/>
          </a:p>
          <a:p>
            <a:r>
              <a:rPr lang="en-US" dirty="0" err="1"/>
              <a:t>Exemples</a:t>
            </a:r>
            <a:r>
              <a:rPr lang="en-US" dirty="0"/>
              <a:t> de liens avec :</a:t>
            </a:r>
          </a:p>
          <a:p>
            <a:r>
              <a:rPr lang="en-US" dirty="0"/>
              <a:t>RCI = </a:t>
            </a:r>
            <a:r>
              <a:rPr lang="fr-FR" dirty="0">
                <a:effectLst/>
                <a:latin typeface="Arial" panose="020B0604020202020204" pitchFamily="34" charset="0"/>
                <a:ea typeface="Calibri" panose="020F0502020204030204" pitchFamily="34" charset="0"/>
              </a:rPr>
              <a:t>Communiquer en anglais avec le client en prenant en compte la dimension interculturelle (mail accompagnant l’offre définitive ; mail avertissant le client de l’expédition de la marchandise avec envoi de la facture commerciale et des données relatives au suivi du transport)… </a:t>
            </a:r>
          </a:p>
          <a:p>
            <a:endParaRPr lang="fr-FR"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rPr>
              <a:t>DCI = </a:t>
            </a:r>
            <a:r>
              <a:rPr lang="fr-FR" dirty="0">
                <a:effectLst/>
                <a:latin typeface="Arial" panose="020B0604020202020204" pitchFamily="34" charset="0"/>
                <a:ea typeface="Calibri" panose="020F0502020204030204" pitchFamily="34" charset="0"/>
                <a:cs typeface="Times New Roman" panose="02020603050405020304" pitchFamily="18" charset="0"/>
              </a:rPr>
              <a:t>Réaliser une synthèse de l’environnement macro-économique de ces situations ; Appréhender la démarche de prospection ; Participer au suivi de la mission export et à son évaluation à l’aide d’indicateurs fiables et pertinent.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effectLst/>
                <a:latin typeface="Arial" panose="020B0604020202020204" pitchFamily="34" charset="0"/>
                <a:ea typeface="Calibri" panose="020F0502020204030204" pitchFamily="34" charset="0"/>
                <a:cs typeface="Times New Roman" panose="02020603050405020304" pitchFamily="18" charset="0"/>
              </a:rPr>
              <a:t>Temps prévisionnel avec les prolongements et pour bien ancrer la façon de travailler et la prise de notes : 4 premières semaines de cours.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000" dirty="0"/>
          </a:p>
          <a:p>
            <a:endParaRPr lang="en-US" sz="1000" dirty="0"/>
          </a:p>
        </p:txBody>
      </p:sp>
      <p:sp>
        <p:nvSpPr>
          <p:cNvPr id="4" name="Slide Number Placeholder 3"/>
          <p:cNvSpPr>
            <a:spLocks noGrp="1"/>
          </p:cNvSpPr>
          <p:nvPr>
            <p:ph type="sldNum" sz="quarter" idx="5"/>
          </p:nvPr>
        </p:nvSpPr>
        <p:spPr/>
        <p:txBody>
          <a:bodyPr/>
          <a:lstStyle/>
          <a:p>
            <a:fld id="{FBB669CA-A650-483F-9B85-67827F5D288E}" type="slidenum">
              <a:rPr lang="fr-FR" smtClean="0"/>
              <a:t>19</a:t>
            </a:fld>
            <a:endParaRPr lang="fr-FR"/>
          </a:p>
        </p:txBody>
      </p:sp>
    </p:spTree>
    <p:extLst>
      <p:ext uri="{BB962C8B-B14F-4D97-AF65-F5344CB8AC3E}">
        <p14:creationId xmlns:p14="http://schemas.microsoft.com/office/powerpoint/2010/main" val="324158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a:t>
            </a:fld>
            <a:endParaRPr lang="fr-FR"/>
          </a:p>
        </p:txBody>
      </p:sp>
    </p:spTree>
    <p:extLst>
      <p:ext uri="{BB962C8B-B14F-4D97-AF65-F5344CB8AC3E}">
        <p14:creationId xmlns:p14="http://schemas.microsoft.com/office/powerpoint/2010/main" val="2755644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43399"/>
            <a:ext cx="5486400" cy="4341813"/>
          </a:xfrm>
        </p:spPr>
        <p:style>
          <a:lnRef idx="2">
            <a:schemeClr val="dk1"/>
          </a:lnRef>
          <a:fillRef idx="1">
            <a:schemeClr val="lt1"/>
          </a:fillRef>
          <a:effectRef idx="0">
            <a:schemeClr val="dk1"/>
          </a:effectRef>
          <a:fontRef idx="minor">
            <a:schemeClr val="dk1"/>
          </a:fontRef>
        </p:style>
        <p:txBody>
          <a:bodyPr/>
          <a:lstStyle/>
          <a:p>
            <a:r>
              <a:rPr lang="fr-FR" dirty="0"/>
              <a:t>Quoi?</a:t>
            </a:r>
            <a:r>
              <a:rPr lang="fr-FR" baseline="0" dirty="0"/>
              <a:t>   </a:t>
            </a:r>
            <a:r>
              <a:rPr lang="fr-FR" dirty="0"/>
              <a:t>Un 2eme exemple de mise en situation que les professeurs pourront construire à partir de cas existant</a:t>
            </a:r>
            <a:r>
              <a:rPr lang="fr-FR" baseline="0" dirty="0"/>
              <a:t>s.</a:t>
            </a:r>
          </a:p>
          <a:p>
            <a:endParaRPr lang="fr-FR" dirty="0"/>
          </a:p>
          <a:p>
            <a:r>
              <a:rPr lang="fr-FR" baseline="0" dirty="0"/>
              <a:t>Même approche pédagogique que MS1 : il s’agit de construire le cours en plaçant les étudiants face à des activités professionnelles à réaliser, qui font naître des besoins d’informations et requièrent des savoirs nouveaux, apportés en complément du cas.</a:t>
            </a:r>
          </a:p>
          <a:p>
            <a:endParaRPr lang="fr-FR" baseline="0" dirty="0"/>
          </a:p>
          <a:p>
            <a:r>
              <a:rPr lang="fr-FR" baseline="0" dirty="0"/>
              <a:t>Idée : travailler sur un contexte professionnel, comme fil conducteur qui sera repris en plusieurs étapes au cours de l’enseignement MOI, selon le degré de développement des compétences et permettra d’aborder progressivement les trois niveaux de compétence : découverte, appropriation et approfondissement.</a:t>
            </a:r>
          </a:p>
          <a:p>
            <a:endParaRPr lang="fr-FR" baseline="0" dirty="0"/>
          </a:p>
          <a:p>
            <a:r>
              <a:rPr lang="fr-FR" sz="1200" kern="1200" dirty="0">
                <a:solidFill>
                  <a:schemeClr val="tx1"/>
                </a:solidFill>
                <a:effectLst/>
                <a:latin typeface="+mn-lt"/>
                <a:ea typeface="+mn-ea"/>
                <a:cs typeface="+mn-cs"/>
              </a:rPr>
              <a:t>Les 4 activités seront entrecoupées d’exercices</a:t>
            </a:r>
            <a:r>
              <a:rPr lang="fr-FR" sz="1200" kern="1200" baseline="0" dirty="0">
                <a:solidFill>
                  <a:schemeClr val="tx1"/>
                </a:solidFill>
                <a:effectLst/>
                <a:latin typeface="+mn-lt"/>
                <a:ea typeface="+mn-ea"/>
                <a:cs typeface="+mn-cs"/>
              </a:rPr>
              <a:t> et de </a:t>
            </a:r>
            <a:r>
              <a:rPr lang="fr-FR" sz="1200" kern="1200" dirty="0">
                <a:solidFill>
                  <a:schemeClr val="tx1"/>
                </a:solidFill>
                <a:effectLst/>
                <a:latin typeface="+mn-lt"/>
                <a:ea typeface="+mn-ea"/>
                <a:cs typeface="+mn-cs"/>
              </a:rPr>
              <a:t>mises en situation de consolidation des savoirs, de découverte ou centrés sur une thématique précise</a:t>
            </a:r>
            <a:r>
              <a:rPr lang="fr-FR" sz="1200" kern="1200" baseline="0" dirty="0">
                <a:solidFill>
                  <a:schemeClr val="tx1"/>
                </a:solidFill>
                <a:effectLst/>
                <a:latin typeface="+mn-lt"/>
                <a:ea typeface="+mn-ea"/>
                <a:cs typeface="+mn-cs"/>
              </a:rPr>
              <a:t> en fonction de la progression du professeur.</a:t>
            </a:r>
            <a:r>
              <a:rPr lang="fr-FR" sz="1200" kern="1200" dirty="0">
                <a:solidFill>
                  <a:schemeClr val="tx1"/>
                </a:solidFill>
                <a:effectLst/>
                <a:latin typeface="+mn-lt"/>
                <a:ea typeface="+mn-ea"/>
                <a:cs typeface="+mn-cs"/>
              </a:rPr>
              <a:t> Elles peuvent permettre des « retours en arrière » pertinents pour resituer les thématiques abordées</a:t>
            </a:r>
            <a:r>
              <a:rPr lang="fr-FR" sz="1200" kern="1200" baseline="0" dirty="0">
                <a:solidFill>
                  <a:schemeClr val="tx1"/>
                </a:solidFill>
                <a:effectLst/>
                <a:latin typeface="+mn-lt"/>
                <a:ea typeface="+mn-ea"/>
                <a:cs typeface="+mn-cs"/>
              </a:rPr>
              <a:t> dans le cadre général du traitement d’une opération d’import et d’export.</a:t>
            </a:r>
            <a:endParaRPr lang="fr-FR" sz="1200" kern="1200" dirty="0">
              <a:solidFill>
                <a:schemeClr val="tx1"/>
              </a:solidFill>
              <a:effectLst/>
              <a:latin typeface="+mn-lt"/>
              <a:ea typeface="+mn-ea"/>
              <a:cs typeface="+mn-cs"/>
            </a:endParaRPr>
          </a:p>
          <a:p>
            <a:endParaRPr lang="fr-FR" baseline="0" dirty="0"/>
          </a:p>
          <a:p>
            <a:r>
              <a:rPr lang="fr-FR" i="1" baseline="0" dirty="0"/>
              <a:t>*Les compétences 2 (Évaluer les conséquences des choix opérés) et 7 (Concevoir et analyser des tableaux de bord de suivi de la gestion des opérations) qui supposent un bon niveau de compréhension et d’analyse des opérations et des processus, seront plutôt abordées au 4eme semestre de la formation, en s ’appuyant notamment sur les  activités menées en stage.</a:t>
            </a:r>
          </a:p>
          <a:p>
            <a:br>
              <a:rPr lang="fr-FR" dirty="0"/>
            </a:b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20</a:t>
            </a:fld>
            <a:endParaRPr lang="fr-FR"/>
          </a:p>
        </p:txBody>
      </p:sp>
    </p:spTree>
    <p:extLst>
      <p:ext uri="{BB962C8B-B14F-4D97-AF65-F5344CB8AC3E}">
        <p14:creationId xmlns:p14="http://schemas.microsoft.com/office/powerpoint/2010/main" val="1160712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Comment?</a:t>
            </a:r>
          </a:p>
          <a:p>
            <a:endParaRPr lang="fr-FR" dirty="0"/>
          </a:p>
          <a:p>
            <a:r>
              <a:rPr lang="fr-FR" dirty="0"/>
              <a:t>Dans une démarche didactique de pédagogie inversée, chaque activité est accompagnée de</a:t>
            </a:r>
            <a:r>
              <a:rPr lang="fr-FR" baseline="0" dirty="0"/>
              <a:t> </a:t>
            </a:r>
            <a:r>
              <a:rPr lang="fr-FR" dirty="0"/>
              <a:t>fiches ressources . Ces fiches sont à construire par le professeur selon ses objectifs de progression pédagogique</a:t>
            </a:r>
            <a:r>
              <a:rPr lang="fr-FR" baseline="0" dirty="0"/>
              <a:t> (axes schématiques donnés dans l’exemple à titre indicatif).</a:t>
            </a:r>
            <a:endParaRPr lang="fr-FR" dirty="0"/>
          </a:p>
          <a:p>
            <a:endParaRPr lang="fr-FR" dirty="0"/>
          </a:p>
          <a:p>
            <a:r>
              <a:rPr lang="fr-FR" dirty="0"/>
              <a:t>Ces fiches permettent aux étudiants d’appréhender les savoirs thématiques nécessaires. Elles constituent la trace écrite du cours</a:t>
            </a:r>
            <a:r>
              <a:rPr lang="fr-FR" baseline="0" dirty="0"/>
              <a:t> et sont complétées par les</a:t>
            </a:r>
            <a:r>
              <a:rPr lang="fr-FR" dirty="0"/>
              <a:t> synthèses élaborées en fin de situation</a:t>
            </a:r>
            <a:r>
              <a:rPr lang="fr-FR" baseline="0" dirty="0"/>
              <a:t> avec les étudiants et formalisées grâce à des outils prédéfinis par le professeur (carte heuristique, schémas, tableaux…selon les thèmes abordés).</a:t>
            </a:r>
            <a:br>
              <a:rPr lang="fr-FR" dirty="0"/>
            </a:br>
            <a:endParaRPr lang="fr-FR" dirty="0"/>
          </a:p>
          <a:p>
            <a:r>
              <a:rPr lang="fr-FR" dirty="0"/>
              <a:t>Après avoir identifié les besoins d’informations</a:t>
            </a:r>
            <a:r>
              <a:rPr lang="fr-FR" baseline="0" dirty="0"/>
              <a:t> et de savoirs nécessaires pour traiter chaque activité, l</a:t>
            </a:r>
            <a:r>
              <a:rPr lang="fr-FR" dirty="0"/>
              <a:t>es étudiants recherchent dans les fiches</a:t>
            </a:r>
            <a:r>
              <a:rPr lang="fr-FR" baseline="0" dirty="0"/>
              <a:t> l</a:t>
            </a:r>
            <a:r>
              <a:rPr lang="fr-FR" dirty="0"/>
              <a:t>es éléments utiles.</a:t>
            </a:r>
          </a:p>
          <a:p>
            <a:r>
              <a:rPr lang="fr-FR" dirty="0"/>
              <a:t>(développement de compétences</a:t>
            </a:r>
            <a:r>
              <a:rPr lang="fr-FR" baseline="0" dirty="0"/>
              <a:t> d’analyse d’un besoin d’information adapté à une situation contextualisée).</a:t>
            </a:r>
            <a:r>
              <a:rPr lang="fr-FR" dirty="0"/>
              <a:t> </a:t>
            </a:r>
          </a:p>
          <a:p>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Le</a:t>
            </a:r>
            <a:r>
              <a:rPr lang="fr-FR" baseline="0" dirty="0"/>
              <a:t> professeur</a:t>
            </a:r>
            <a:r>
              <a:rPr lang="fr-FR" dirty="0"/>
              <a:t> peut intervenir si nécessaire à tout moment qu’il juge utile (lors de la lecture des fiches, en introduction à l’activité, en introduction à la question…)</a:t>
            </a:r>
            <a:r>
              <a:rPr lang="fr-FR" baseline="0" dirty="0"/>
              <a:t> </a:t>
            </a:r>
            <a:r>
              <a:rPr lang="fr-FR" dirty="0"/>
              <a:t>pour apporter l’expertise nécessaire à une bonne appropriation des savoirs.</a:t>
            </a: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21</a:t>
            </a:fld>
            <a:endParaRPr lang="fr-FR"/>
          </a:p>
        </p:txBody>
      </p:sp>
    </p:spTree>
    <p:extLst>
      <p:ext uri="{BB962C8B-B14F-4D97-AF65-F5344CB8AC3E}">
        <p14:creationId xmlns:p14="http://schemas.microsoft.com/office/powerpoint/2010/main" val="2411920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1"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dirty="0">
                <a:latin typeface="Arial" panose="020B0604020202020204" pitchFamily="34" charset="0"/>
                <a:cs typeface="Arial" panose="020B0604020202020204" pitchFamily="34" charset="0"/>
              </a:rPr>
              <a:t>Dans</a:t>
            </a:r>
            <a:r>
              <a:rPr lang="fr-FR" sz="1200" i="0" baseline="0" dirty="0">
                <a:latin typeface="Arial" panose="020B0604020202020204" pitchFamily="34" charset="0"/>
                <a:cs typeface="Arial" panose="020B0604020202020204" pitchFamily="34" charset="0"/>
              </a:rPr>
              <a:t> l</a:t>
            </a:r>
            <a:r>
              <a:rPr lang="fr-FR" sz="1200" i="0" dirty="0">
                <a:latin typeface="Arial" panose="020B0604020202020204" pitchFamily="34" charset="0"/>
                <a:cs typeface="Arial" panose="020B0604020202020204" pitchFamily="34" charset="0"/>
              </a:rPr>
              <a:t>’activité 1, en tout début de formation, l’étudiant</a:t>
            </a:r>
            <a:r>
              <a:rPr lang="fr-FR" sz="1200" i="0" baseline="0" dirty="0">
                <a:latin typeface="Arial" panose="020B0604020202020204" pitchFamily="34" charset="0"/>
                <a:cs typeface="Arial" panose="020B0604020202020204" pitchFamily="34" charset="0"/>
              </a:rPr>
              <a:t> est confronté à un premier contexte professionnel d’une entreprise dont les activités sont essentiellement conduites à l’international (import et export).</a:t>
            </a:r>
          </a:p>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baseline="0" dirty="0">
                <a:latin typeface="Arial" panose="020B0604020202020204" pitchFamily="34" charset="0"/>
                <a:cs typeface="Arial" panose="020B0604020202020204" pitchFamily="34" charset="0"/>
              </a:rPr>
              <a:t>A partir d’un questionnement des étudiants sur l’environnement international de l’entreprise, l’objectif de cette activité est centré sur un repérage des acteurs internes et externes et des  contraintes qui pèsent sur l’entreprise dans la mise en œuvre de ses opérations internationales : </a:t>
            </a:r>
            <a:r>
              <a:rPr lang="fr-FR" sz="1200" i="0" dirty="0">
                <a:latin typeface="Arial" panose="020B0604020202020204" pitchFamily="34" charset="0"/>
                <a:cs typeface="Arial" panose="020B0604020202020204" pitchFamily="34" charset="0"/>
              </a:rPr>
              <a:t>éléments de complexité, première approche transport-logistique.</a:t>
            </a:r>
          </a:p>
          <a:p>
            <a:pPr marL="0" marR="0" lvl="1" indent="0" algn="l" defTabSz="914400" rtl="0" eaLnBrk="1" fontAlgn="auto" latinLnBrk="0" hangingPunct="1">
              <a:lnSpc>
                <a:spcPct val="100000"/>
              </a:lnSpc>
              <a:spcBef>
                <a:spcPts val="0"/>
              </a:spcBef>
              <a:spcAft>
                <a:spcPts val="0"/>
              </a:spcAft>
              <a:buClrTx/>
              <a:buSzTx/>
              <a:buFontTx/>
              <a:buNone/>
              <a:tabLst/>
              <a:defRPr/>
            </a:pPr>
            <a:endParaRPr lang="fr-FR" sz="1200" i="0" dirty="0">
              <a:latin typeface="Arial" panose="020B0604020202020204" pitchFamily="34" charset="0"/>
              <a:cs typeface="Arial" panose="020B060402020202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fr-FR" sz="1200" i="0" dirty="0">
                <a:latin typeface="Arial" panose="020B0604020202020204" pitchFamily="34" charset="0"/>
                <a:cs typeface="Arial" panose="020B0604020202020204" pitchFamily="34" charset="0"/>
              </a:rPr>
              <a:t>L’activité 2 s’inscrit également dans une approche « découverte » (niveau 1 des compétences), mais est centrée </a:t>
            </a:r>
            <a:r>
              <a:rPr lang="fr-FR" sz="1200" i="0" baseline="0" dirty="0">
                <a:latin typeface="Arial" panose="020B0604020202020204" pitchFamily="34" charset="0"/>
                <a:cs typeface="Arial" panose="020B0604020202020204" pitchFamily="34" charset="0"/>
              </a:rPr>
              <a:t>sur la mise en œuvre d’une première  opération d’import </a:t>
            </a:r>
            <a:r>
              <a:rPr lang="fr-FR" sz="1200" i="0" dirty="0">
                <a:latin typeface="Arial" panose="020B0604020202020204" pitchFamily="34" charset="0"/>
                <a:cs typeface="Arial" panose="020B0604020202020204" pitchFamily="34" charset="0"/>
              </a:rPr>
              <a:t>: gestion documentaire, analyse simple et comparative des modalités d’une commande (prix d’offre FCA, virement Swift, mode d’expédition…).</a:t>
            </a:r>
          </a:p>
          <a:p>
            <a:endParaRPr lang="fr-FR" sz="1000" i="0"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22</a:t>
            </a:fld>
            <a:endParaRPr lang="fr-FR"/>
          </a:p>
        </p:txBody>
      </p:sp>
    </p:spTree>
    <p:extLst>
      <p:ext uri="{BB962C8B-B14F-4D97-AF65-F5344CB8AC3E}">
        <p14:creationId xmlns:p14="http://schemas.microsoft.com/office/powerpoint/2010/main" val="1314876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59681"/>
            <a:ext cx="5486400" cy="4114800"/>
          </a:xfrm>
        </p:spPr>
        <p:style>
          <a:lnRef idx="2">
            <a:schemeClr val="dk1"/>
          </a:lnRef>
          <a:fillRef idx="1">
            <a:schemeClr val="lt1"/>
          </a:fillRef>
          <a:effectRef idx="0">
            <a:schemeClr val="dk1"/>
          </a:effectRef>
          <a:fontRef idx="minor">
            <a:schemeClr val="dk1"/>
          </a:fontRef>
        </p:style>
        <p:txBody>
          <a:bodyPr/>
          <a:lstStyle/>
          <a:p>
            <a:r>
              <a:rPr lang="fr-FR" sz="1200" i="0" dirty="0">
                <a:latin typeface="Arial" panose="020B0604020202020204" pitchFamily="34" charset="0"/>
                <a:cs typeface="Arial" panose="020B0604020202020204" pitchFamily="34" charset="0"/>
              </a:rPr>
              <a:t>Les activités 3 et 4 sont proposées dans un second temps de la formation</a:t>
            </a:r>
            <a:r>
              <a:rPr lang="fr-FR" sz="1200" i="0" baseline="0" dirty="0">
                <a:latin typeface="Arial" panose="020B0604020202020204" pitchFamily="34" charset="0"/>
                <a:cs typeface="Arial" panose="020B0604020202020204" pitchFamily="34" charset="0"/>
              </a:rPr>
              <a:t> (semestres 2 et 3) et visent à la fois un développement de compétences d’analyse, d’approfondissement et d’appropriation de nouveaux champs thématiques. </a:t>
            </a:r>
          </a:p>
          <a:p>
            <a:endParaRPr lang="fr-FR" sz="1200" i="0" baseline="0" dirty="0">
              <a:latin typeface="Arial" panose="020B0604020202020204" pitchFamily="34" charset="0"/>
              <a:cs typeface="Arial" panose="020B0604020202020204" pitchFamily="34" charset="0"/>
            </a:endParaRPr>
          </a:p>
          <a:p>
            <a:r>
              <a:rPr lang="fr-FR" sz="1200" i="0" baseline="0" dirty="0">
                <a:latin typeface="Arial" panose="020B0604020202020204" pitchFamily="34" charset="0"/>
                <a:cs typeface="Arial" panose="020B0604020202020204" pitchFamily="34" charset="0"/>
              </a:rPr>
              <a:t>Elles permettent notamment de travailler la compétence 6 : </a:t>
            </a:r>
            <a:r>
              <a:rPr lang="fr-FR" sz="1200" b="1" i="0" baseline="0" dirty="0">
                <a:latin typeface="Arial" panose="020B0604020202020204" pitchFamily="34" charset="0"/>
                <a:cs typeface="Arial" panose="020B0604020202020204" pitchFamily="34" charset="0"/>
              </a:rPr>
              <a:t>Proposer des pistes d’amélioration de gestion des opérations</a:t>
            </a:r>
          </a:p>
          <a:p>
            <a:endParaRPr lang="fr-FR" sz="1200" i="1" baseline="0" dirty="0">
              <a:latin typeface="Arial" panose="020B0604020202020204" pitchFamily="34" charset="0"/>
              <a:cs typeface="Arial" panose="020B0604020202020204" pitchFamily="34" charset="0"/>
            </a:endParaRPr>
          </a:p>
          <a:p>
            <a:r>
              <a:rPr lang="fr-FR" sz="1200" i="0" baseline="0" dirty="0">
                <a:latin typeface="Arial" panose="020B0604020202020204" pitchFamily="34" charset="0"/>
                <a:cs typeface="Arial" panose="020B0604020202020204" pitchFamily="34" charset="0"/>
              </a:rPr>
              <a:t>Activité 3 : 	- analyse de la responsabilité fournisseur et transitaire</a:t>
            </a:r>
          </a:p>
          <a:p>
            <a:r>
              <a:rPr lang="fr-FR" sz="1200" i="0" baseline="0" dirty="0">
                <a:latin typeface="Arial" panose="020B0604020202020204" pitchFamily="34" charset="0"/>
                <a:cs typeface="Arial" panose="020B0604020202020204" pitchFamily="34" charset="0"/>
              </a:rPr>
              <a:t>	- choix d’une procédure douanière simplifiée  et d’un régime douanier adapté</a:t>
            </a:r>
          </a:p>
          <a:p>
            <a:endParaRPr lang="fr-FR" sz="1200" i="0" baseline="0" dirty="0">
              <a:latin typeface="Arial" panose="020B0604020202020204" pitchFamily="34" charset="0"/>
              <a:cs typeface="Arial" panose="020B0604020202020204" pitchFamily="34" charset="0"/>
            </a:endParaRPr>
          </a:p>
          <a:p>
            <a:r>
              <a:rPr lang="fr-FR" sz="1200" i="0" dirty="0">
                <a:latin typeface="Arial" panose="020B0604020202020204" pitchFamily="34" charset="0"/>
                <a:cs typeface="Arial" panose="020B0604020202020204" pitchFamily="34" charset="0"/>
              </a:rPr>
              <a:t>L’ activité 4  met en œuvre des compétences méthodologiques</a:t>
            </a:r>
            <a:r>
              <a:rPr lang="fr-FR" sz="1200" i="0" baseline="0" dirty="0">
                <a:latin typeface="Arial" panose="020B0604020202020204" pitchFamily="34" charset="0"/>
                <a:cs typeface="Arial" panose="020B0604020202020204" pitchFamily="34" charset="0"/>
              </a:rPr>
              <a:t> et d’approfondissement </a:t>
            </a:r>
            <a:r>
              <a:rPr lang="fr-FR" sz="1200" i="0" dirty="0">
                <a:latin typeface="Arial" panose="020B0604020202020204" pitchFamily="34" charset="0"/>
                <a:cs typeface="Arial" panose="020B0604020202020204" pitchFamily="34" charset="0"/>
              </a:rPr>
              <a:t>de</a:t>
            </a:r>
            <a:r>
              <a:rPr lang="fr-FR" sz="1200" i="0" baseline="0" dirty="0">
                <a:latin typeface="Arial" panose="020B0604020202020204" pitchFamily="34" charset="0"/>
                <a:cs typeface="Arial" panose="020B0604020202020204" pitchFamily="34" charset="0"/>
              </a:rPr>
              <a:t> </a:t>
            </a:r>
            <a:r>
              <a:rPr lang="fr-FR" sz="1200" i="0" dirty="0">
                <a:latin typeface="Arial" panose="020B0604020202020204" pitchFamily="34" charset="0"/>
                <a:cs typeface="Arial" panose="020B0604020202020204" pitchFamily="34" charset="0"/>
              </a:rPr>
              <a:t>niveau 3 :</a:t>
            </a:r>
            <a:r>
              <a:rPr lang="fr-FR" sz="1200" i="0" baseline="0" dirty="0">
                <a:latin typeface="Arial" panose="020B0604020202020204" pitchFamily="34" charset="0"/>
                <a:cs typeface="Arial" panose="020B0604020202020204" pitchFamily="34" charset="0"/>
              </a:rPr>
              <a:t> </a:t>
            </a:r>
            <a:r>
              <a:rPr lang="fr-FR" sz="1200" i="0" dirty="0">
                <a:latin typeface="Arial" panose="020B0604020202020204" pitchFamily="34" charset="0"/>
                <a:cs typeface="Arial" panose="020B0604020202020204" pitchFamily="34" charset="0"/>
              </a:rPr>
              <a:t>comparaison de coûts logistiques LCL et FCL, choix d’un mode d’expédition, couverture du risque de transport, choix et mise en œuvre d’un mode de paiement documentaire. </a:t>
            </a:r>
            <a:endParaRPr lang="fr-FR" i="0"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23</a:t>
            </a:fld>
            <a:endParaRPr lang="fr-FR"/>
          </a:p>
        </p:txBody>
      </p:sp>
    </p:spTree>
    <p:extLst>
      <p:ext uri="{BB962C8B-B14F-4D97-AF65-F5344CB8AC3E}">
        <p14:creationId xmlns:p14="http://schemas.microsoft.com/office/powerpoint/2010/main" val="25175943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fr-FR" dirty="0"/>
              <a:t>Le  tableau proposé ici</a:t>
            </a:r>
            <a:r>
              <a:rPr lang="fr-FR" baseline="0" dirty="0"/>
              <a:t> </a:t>
            </a:r>
            <a:r>
              <a:rPr lang="fr-FR" dirty="0"/>
              <a:t>présente l’ensemble des savoirs abordés dans les 4 activités, par thème et par niveau</a:t>
            </a:r>
            <a:r>
              <a:rPr lang="fr-FR" baseline="0" dirty="0"/>
              <a:t> de compétences</a:t>
            </a:r>
            <a:r>
              <a:rPr lang="fr-FR" dirty="0"/>
              <a:t>.</a:t>
            </a:r>
            <a:r>
              <a:rPr lang="fr-FR" baseline="0" dirty="0"/>
              <a:t> </a:t>
            </a:r>
            <a:r>
              <a:rPr lang="fr-FR" dirty="0"/>
              <a:t>L’ensemble des domaines est abordé à l’issue de cette</a:t>
            </a:r>
            <a:r>
              <a:rPr lang="fr-FR" baseline="0" dirty="0"/>
              <a:t> mise en situation.</a:t>
            </a:r>
            <a:endParaRPr lang="fr-FR" dirty="0"/>
          </a:p>
          <a:p>
            <a:endParaRPr lang="fr-FR" dirty="0"/>
          </a:p>
          <a:p>
            <a:r>
              <a:rPr lang="fr-FR" dirty="0"/>
              <a:t>Il constitue une illustration des outils de progression proposés dans le document 2 du GAP ( III. Outil de suivi de la construction des compétences et des savoirs )</a:t>
            </a:r>
            <a:r>
              <a:rPr lang="fr-FR" baseline="0" dirty="0"/>
              <a:t> et peut être utilisé par le/les professeurs chargés de l’enseignement de MOI pour valider les savoirs associés par niveau de compétences à l’issue de chacune des activités.</a:t>
            </a:r>
          </a:p>
          <a:p>
            <a:endParaRPr lang="fr-FR" baseline="0"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24</a:t>
            </a:fld>
            <a:endParaRPr lang="fr-FR"/>
          </a:p>
        </p:txBody>
      </p:sp>
    </p:spTree>
    <p:extLst>
      <p:ext uri="{BB962C8B-B14F-4D97-AF65-F5344CB8AC3E}">
        <p14:creationId xmlns:p14="http://schemas.microsoft.com/office/powerpoint/2010/main" val="4226636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25</a:t>
            </a:fld>
            <a:endParaRPr lang="fr-FR"/>
          </a:p>
        </p:txBody>
      </p:sp>
    </p:spTree>
    <p:extLst>
      <p:ext uri="{BB962C8B-B14F-4D97-AF65-F5344CB8AC3E}">
        <p14:creationId xmlns:p14="http://schemas.microsoft.com/office/powerpoint/2010/main" val="14847233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31</a:t>
            </a:fld>
            <a:endParaRPr lang="fr-FR"/>
          </a:p>
        </p:txBody>
      </p:sp>
    </p:spTree>
    <p:extLst>
      <p:ext uri="{BB962C8B-B14F-4D97-AF65-F5344CB8AC3E}">
        <p14:creationId xmlns:p14="http://schemas.microsoft.com/office/powerpoint/2010/main" val="37861907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41</a:t>
            </a:fld>
            <a:endParaRPr lang="fr-FR"/>
          </a:p>
        </p:txBody>
      </p:sp>
    </p:spTree>
    <p:extLst>
      <p:ext uri="{BB962C8B-B14F-4D97-AF65-F5344CB8AC3E}">
        <p14:creationId xmlns:p14="http://schemas.microsoft.com/office/powerpoint/2010/main" val="2818881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Notes commentaires : Démarche OMC (Objectifs,</a:t>
            </a:r>
            <a:r>
              <a:rPr lang="fr-FR" baseline="0" dirty="0"/>
              <a:t> Moyens Contrôles)</a:t>
            </a:r>
          </a:p>
          <a:p>
            <a:r>
              <a:rPr lang="fr-FR" baseline="0" dirty="0"/>
              <a:t>Démarche amélioration continue ( roue de DEMING : Plan Do  Check </a:t>
            </a:r>
            <a:r>
              <a:rPr lang="fr-FR" baseline="0" dirty="0" err="1"/>
              <a:t>Act</a:t>
            </a:r>
            <a:r>
              <a:rPr lang="fr-FR" baseline="0" dirty="0"/>
              <a:t>) </a:t>
            </a: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43</a:t>
            </a:fld>
            <a:endParaRPr lang="fr-FR"/>
          </a:p>
        </p:txBody>
      </p:sp>
    </p:spTree>
    <p:extLst>
      <p:ext uri="{BB962C8B-B14F-4D97-AF65-F5344CB8AC3E}">
        <p14:creationId xmlns:p14="http://schemas.microsoft.com/office/powerpoint/2010/main" val="2473638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47</a:t>
            </a:fld>
            <a:endParaRPr lang="fr-FR"/>
          </a:p>
        </p:txBody>
      </p:sp>
    </p:spTree>
    <p:extLst>
      <p:ext uri="{BB962C8B-B14F-4D97-AF65-F5344CB8AC3E}">
        <p14:creationId xmlns:p14="http://schemas.microsoft.com/office/powerpoint/2010/main" val="3690124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France, un acteur majeur</a:t>
            </a:r>
            <a:r>
              <a:rPr lang="fr-FR" baseline="0" dirty="0"/>
              <a:t> du commerce international. Un déficit structurel qui cache une relation dynamique à l’import et export. Un nombre croissant d’entreprises exportatrices </a:t>
            </a:r>
            <a:r>
              <a:rPr lang="fr-FR" baseline="0" dirty="0">
                <a:sym typeface="Wingdings" panose="05000000000000000000" pitchFamily="2" charset="2"/>
              </a:rPr>
              <a:t> « l’international » n’est plus une exception. </a:t>
            </a:r>
          </a:p>
          <a:p>
            <a:r>
              <a:rPr lang="fr-FR" baseline="0" dirty="0">
                <a:sym typeface="Wingdings" panose="05000000000000000000" pitchFamily="2" charset="2"/>
              </a:rPr>
              <a:t>De plus en plus d’entreprises maîtrisent ou souhaitent maîtriser les spécificités liées aux opérations internationales. Adossée à des techniques variées et parfois complexes, la mise en œuvre des opérations internationales représente un coût à l’entrée non négligeable pour les entreprises néophytes, soucieuses de réussir et de sécuriser leur développement à l’international. C’est l’objet du bloc 2.</a:t>
            </a:r>
          </a:p>
          <a:p>
            <a:r>
              <a:rPr lang="fr-FR" baseline="0" dirty="0">
                <a:sym typeface="Wingdings" panose="05000000000000000000" pitchFamily="2" charset="2"/>
              </a:rPr>
              <a:t>Mais, cantonner l’international aux seuls aspects techniques serait réducteur. Ces derniers s’inscrivent dans des réalités culturelles, économiques, juridiques, commerciales, de marché, etc. spécifiques à l’aire géographique considérée. On ne saurait aborder la technique liée à la mise en œuvre des opérations internationales de façon déconnectée des risques géopolitiques, économiques, commerciaux, de la complexité réglementaire (cf. bloc 3). On ne saurait mobiliser la technique sans tenir compte des exigences, des remontées des clients par exemple, sans les traduire en solutions adaptées, sans faire preuve d’</a:t>
            </a:r>
            <a:r>
              <a:rPr lang="fr-FR" baseline="0" dirty="0" err="1">
                <a:sym typeface="Wingdings" panose="05000000000000000000" pitchFamily="2" charset="2"/>
              </a:rPr>
              <a:t>adaptatbilité</a:t>
            </a:r>
            <a:r>
              <a:rPr lang="fr-FR" baseline="0" dirty="0">
                <a:sym typeface="Wingdings" panose="05000000000000000000" pitchFamily="2" charset="2"/>
              </a:rPr>
              <a:t> (bloc 1). </a:t>
            </a:r>
          </a:p>
          <a:p>
            <a:r>
              <a:rPr lang="fr-FR" baseline="0" dirty="0"/>
              <a:t>Le bloc 2 est volontairement enchâssé, dans le référentiel, entre, d’une part, le bloc 1 qui renvoie à une dimension plus micro, plus personnalisée, au service de la relation commerciale engagée et, d’autre part, le bloc 3 qui aborde les dimensions macro au sens large et qui conditionne la mise en œuvre de certaines techniques du commerce international. </a:t>
            </a:r>
            <a:r>
              <a:rPr lang="fr-FR" baseline="0" dirty="0">
                <a:sym typeface="Wingdings" panose="05000000000000000000" pitchFamily="2" charset="2"/>
              </a:rPr>
              <a:t> des activités réalisées dans le cadre du bloc 2 peuvent servir d’appui au développement de compétences du bloc 1. De même, des informations découlant d’activités menées dans le bloc 3 peuvent alimenter la réflexion menée à travers des activités du bloc 2…</a:t>
            </a:r>
            <a:endParaRPr lang="fr-FR" baseline="0" dirty="0"/>
          </a:p>
          <a:p>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a:p>
        </p:txBody>
      </p:sp>
    </p:spTree>
    <p:extLst>
      <p:ext uri="{BB962C8B-B14F-4D97-AF65-F5344CB8AC3E}">
        <p14:creationId xmlns:p14="http://schemas.microsoft.com/office/powerpoint/2010/main" val="221558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65</a:t>
            </a:fld>
            <a:endParaRPr lang="fr-FR"/>
          </a:p>
        </p:txBody>
      </p:sp>
    </p:spTree>
    <p:extLst>
      <p:ext uri="{BB962C8B-B14F-4D97-AF65-F5344CB8AC3E}">
        <p14:creationId xmlns:p14="http://schemas.microsoft.com/office/powerpoint/2010/main" val="2405040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aseline="0" dirty="0"/>
          </a:p>
          <a:p>
            <a:r>
              <a:rPr lang="fr-FR" baseline="0" dirty="0"/>
              <a:t>Des conditions d’exercice qui illustrent la diversité et la richesse de la technique évoquée précédemment. Cette diversité renvoie </a:t>
            </a:r>
            <a:r>
              <a:rPr lang="fr-FR" b="1" baseline="0" dirty="0"/>
              <a:t>au cœur de métier </a:t>
            </a:r>
            <a:r>
              <a:rPr lang="fr-FR" baseline="0" dirty="0"/>
              <a:t>de l’assistant import/export.</a:t>
            </a:r>
          </a:p>
          <a:p>
            <a:r>
              <a:rPr lang="fr-FR" baseline="0" dirty="0"/>
              <a:t>(Pour info, ces conditions d’exercice renvoient essentiellement à des savoirs mobilisés dans le précédent référentiel (pas de grande nouveautés mais des évolutions néanmoins (cf. Isabelle). La quasi intégralité des savoirs de E61 se retrouve dans le bloc 2 (sauf achat à l’import) et très ponctuellement des savoirs liés à E62 (ex : composante de la chaîne documentaire) et E52 (Elaboration d’une offre commerciale export). Ces aspects seront évoqués ultérieurement.</a:t>
            </a:r>
          </a:p>
          <a:p>
            <a:endParaRPr lang="fr-FR" baseline="0" dirty="0"/>
          </a:p>
          <a:p>
            <a:r>
              <a:rPr lang="fr-FR" baseline="0" dirty="0"/>
              <a:t>Sur le fond, ces savoirs seront mobilisés </a:t>
            </a:r>
            <a:r>
              <a:rPr lang="fr-FR" b="1" baseline="0" dirty="0"/>
              <a:t>à travers et à partir des compétences </a:t>
            </a:r>
            <a:r>
              <a:rPr lang="fr-FR" baseline="0" dirty="0"/>
              <a:t>à construire tout au long du cycle de formation. Pour ce faire : </a:t>
            </a:r>
          </a:p>
          <a:p>
            <a:pPr marL="171450" indent="-171450">
              <a:buFontTx/>
              <a:buChar char="-"/>
            </a:pPr>
            <a:r>
              <a:rPr lang="fr-FR" baseline="0" dirty="0"/>
              <a:t>Un volume horaire confortable : heures élèves hebdomadaire : 5H en 1A et 6H en 2A ; (pas seulement en 2</a:t>
            </a:r>
            <a:r>
              <a:rPr lang="fr-FR" baseline="30000" dirty="0"/>
              <a:t>ème</a:t>
            </a:r>
            <a:r>
              <a:rPr lang="fr-FR" baseline="0" dirty="0"/>
              <a:t> année ! ).</a:t>
            </a:r>
          </a:p>
          <a:p>
            <a:pPr marL="171450" indent="-171450">
              <a:buFontTx/>
              <a:buChar char="-"/>
            </a:pPr>
            <a:r>
              <a:rPr lang="fr-FR" baseline="0" dirty="0"/>
              <a:t>Un choix pédagogique assumé : </a:t>
            </a:r>
            <a:r>
              <a:rPr lang="fr-FR" b="1" baseline="0" dirty="0"/>
              <a:t>les mises en situation professionnelle</a:t>
            </a:r>
            <a:r>
              <a:rPr lang="fr-FR" baseline="0" dirty="0"/>
              <a:t>. Des propositions pédagogiques variées qui ont pour objet de construire du sens chez les étudiants en leur donnant progressivement la lisibilité et l’intelligence de situation nécessaires au service d’une mise en œuvre efficace et efficiente d’une opération internationale (deuxième partie de l’intervention : Isabelle, Jocelyne et Fabrice).</a:t>
            </a:r>
          </a:p>
          <a:p>
            <a:r>
              <a:rPr lang="fr-FR" baseline="0" dirty="0"/>
              <a:t> Pour l’heure, les compétences à construire sont au nombre de 7. </a:t>
            </a:r>
            <a:r>
              <a:rPr lang="fr-FR" baseline="0" dirty="0">
                <a:sym typeface="Wingdings" panose="05000000000000000000" pitchFamily="2" charset="2"/>
              </a:rPr>
              <a:t>C’est le travail de ces compétences qui fera progressivement émerger les savoirs utiles.  cf. Isabelle Fermas. </a:t>
            </a: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a:t>
            </a:fld>
            <a:endParaRPr lang="fr-FR"/>
          </a:p>
        </p:txBody>
      </p:sp>
    </p:spTree>
    <p:extLst>
      <p:ext uri="{BB962C8B-B14F-4D97-AF65-F5344CB8AC3E}">
        <p14:creationId xmlns:p14="http://schemas.microsoft.com/office/powerpoint/2010/main" val="197792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a:t>
            </a:r>
            <a:r>
              <a:rPr lang="en-US" dirty="0" err="1"/>
              <a:t>compétence</a:t>
            </a:r>
            <a:r>
              <a:rPr lang="en-US" dirty="0"/>
              <a:t> 1 “</a:t>
            </a:r>
            <a:r>
              <a:rPr lang="en-US" dirty="0" err="1"/>
              <a:t>Organiser</a:t>
            </a:r>
            <a:r>
              <a:rPr lang="en-US" dirty="0"/>
              <a:t>, </a:t>
            </a:r>
            <a:r>
              <a:rPr lang="en-US" dirty="0" err="1"/>
              <a:t>contrôler</a:t>
            </a:r>
            <a:r>
              <a:rPr lang="en-US" dirty="0"/>
              <a:t>, </a:t>
            </a:r>
            <a:r>
              <a:rPr lang="en-US" dirty="0" err="1"/>
              <a:t>suivre</a:t>
            </a:r>
            <a:r>
              <a:rPr lang="en-US" dirty="0"/>
              <a:t> la </a:t>
            </a:r>
            <a:r>
              <a:rPr lang="en-US" dirty="0" err="1"/>
              <a:t>réalisation</a:t>
            </a:r>
            <a:r>
              <a:rPr lang="en-US" dirty="0"/>
              <a:t> d’un </a:t>
            </a:r>
            <a:r>
              <a:rPr lang="en-US" dirty="0" err="1"/>
              <a:t>contrat</a:t>
            </a:r>
            <a:r>
              <a:rPr lang="en-US" dirty="0"/>
              <a:t> international” : Coeur de </a:t>
            </a:r>
            <a:r>
              <a:rPr lang="en-US" dirty="0" err="1"/>
              <a:t>l’activité</a:t>
            </a:r>
            <a:r>
              <a:rPr lang="en-US" dirty="0"/>
              <a:t> de </a:t>
            </a:r>
            <a:r>
              <a:rPr lang="en-US" dirty="0" err="1"/>
              <a:t>l’assistant</a:t>
            </a:r>
            <a:r>
              <a:rPr lang="en-US" dirty="0"/>
              <a:t> import-export. </a:t>
            </a:r>
            <a:r>
              <a:rPr lang="en-US" dirty="0" err="1"/>
              <a:t>Monter</a:t>
            </a:r>
            <a:r>
              <a:rPr lang="en-US" dirty="0"/>
              <a:t>/MOI (X/M, B/S, B2B/B2C) : </a:t>
            </a:r>
            <a:r>
              <a:rPr lang="en-US" dirty="0" err="1"/>
              <a:t>Compétence</a:t>
            </a:r>
            <a:r>
              <a:rPr lang="en-US" dirty="0"/>
              <a:t> centrale </a:t>
            </a:r>
            <a:r>
              <a:rPr lang="en-US" dirty="0" err="1"/>
              <a:t>autour</a:t>
            </a:r>
            <a:r>
              <a:rPr lang="en-US" dirty="0"/>
              <a:t> de </a:t>
            </a:r>
            <a:r>
              <a:rPr lang="en-US" dirty="0" err="1"/>
              <a:t>laquelle</a:t>
            </a:r>
            <a:r>
              <a:rPr lang="en-US" dirty="0"/>
              <a:t> </a:t>
            </a:r>
            <a:r>
              <a:rPr lang="en-US" dirty="0" err="1"/>
              <a:t>s’articulent</a:t>
            </a:r>
            <a:r>
              <a:rPr lang="en-US" dirty="0"/>
              <a:t> les </a:t>
            </a:r>
            <a:r>
              <a:rPr lang="en-US" dirty="0" err="1"/>
              <a:t>autres</a:t>
            </a:r>
            <a:r>
              <a:rPr lang="en-US" dirty="0"/>
              <a:t> </a:t>
            </a:r>
            <a:r>
              <a:rPr lang="en-US" dirty="0" err="1"/>
              <a:t>compétences</a:t>
            </a:r>
            <a:r>
              <a:rPr lang="en-US" dirty="0"/>
              <a:t> qui </a:t>
            </a:r>
            <a:r>
              <a:rPr lang="en-US" dirty="0" err="1"/>
              <a:t>doivent</a:t>
            </a:r>
            <a:r>
              <a:rPr lang="en-US" dirty="0"/>
              <a:t> </a:t>
            </a:r>
            <a:r>
              <a:rPr lang="en-US" dirty="0" err="1"/>
              <a:t>être</a:t>
            </a:r>
            <a:r>
              <a:rPr lang="en-US" dirty="0"/>
              <a:t> mises </a:t>
            </a:r>
            <a:r>
              <a:rPr lang="en-US" dirty="0" err="1"/>
              <a:t>en</a:t>
            </a:r>
            <a:r>
              <a:rPr lang="en-US" dirty="0"/>
              <a:t> oeuvre. </a:t>
            </a:r>
          </a:p>
          <a:p>
            <a:r>
              <a:rPr lang="en-US" dirty="0"/>
              <a:t>2 types de </a:t>
            </a:r>
            <a:r>
              <a:rPr lang="en-US" dirty="0" err="1"/>
              <a:t>compétences</a:t>
            </a:r>
            <a:r>
              <a:rPr lang="en-US" dirty="0"/>
              <a:t> : à droite les </a:t>
            </a:r>
            <a:r>
              <a:rPr lang="en-US" dirty="0" err="1"/>
              <a:t>compétences</a:t>
            </a:r>
            <a:r>
              <a:rPr lang="en-US" dirty="0"/>
              <a:t> </a:t>
            </a:r>
            <a:r>
              <a:rPr lang="en-US" dirty="0" err="1"/>
              <a:t>nécessaires</a:t>
            </a:r>
            <a:r>
              <a:rPr lang="en-US" dirty="0"/>
              <a:t> à la </a:t>
            </a:r>
            <a:r>
              <a:rPr lang="en-US" dirty="0" err="1"/>
              <a:t>réalisation</a:t>
            </a:r>
            <a:r>
              <a:rPr lang="en-US" dirty="0"/>
              <a:t> de la </a:t>
            </a:r>
            <a:r>
              <a:rPr lang="en-US" dirty="0" err="1"/>
              <a:t>compétence</a:t>
            </a:r>
            <a:r>
              <a:rPr lang="en-US" dirty="0"/>
              <a:t> 1 (</a:t>
            </a:r>
            <a:r>
              <a:rPr lang="en-US" dirty="0" err="1"/>
              <a:t>efficacité</a:t>
            </a:r>
            <a:r>
              <a:rPr lang="en-US" dirty="0"/>
              <a:t> – </a:t>
            </a:r>
            <a:r>
              <a:rPr lang="en-US" dirty="0" err="1"/>
              <a:t>atteindre</a:t>
            </a:r>
            <a:r>
              <a:rPr lang="en-US" dirty="0"/>
              <a:t> les </a:t>
            </a:r>
            <a:r>
              <a:rPr lang="en-US" dirty="0" err="1"/>
              <a:t>objectifs</a:t>
            </a:r>
            <a:r>
              <a:rPr lang="en-US" dirty="0"/>
              <a:t>) ; à gauche, des </a:t>
            </a:r>
            <a:r>
              <a:rPr lang="en-US" dirty="0" err="1"/>
              <a:t>compétences</a:t>
            </a:r>
            <a:r>
              <a:rPr lang="en-US" dirty="0"/>
              <a:t> “</a:t>
            </a:r>
            <a:r>
              <a:rPr lang="en-US" dirty="0" err="1"/>
              <a:t>niveau</a:t>
            </a:r>
            <a:r>
              <a:rPr lang="en-US" dirty="0"/>
              <a:t> 2” </a:t>
            </a:r>
            <a:r>
              <a:rPr lang="en-US" dirty="0" err="1"/>
              <a:t>supposant</a:t>
            </a:r>
            <a:r>
              <a:rPr lang="en-US" dirty="0"/>
              <a:t> un bon </a:t>
            </a:r>
            <a:r>
              <a:rPr lang="en-US" dirty="0" err="1"/>
              <a:t>niveau</a:t>
            </a:r>
            <a:r>
              <a:rPr lang="en-US" dirty="0"/>
              <a:t> de </a:t>
            </a:r>
            <a:r>
              <a:rPr lang="en-US" dirty="0" err="1"/>
              <a:t>compréhension</a:t>
            </a:r>
            <a:r>
              <a:rPr lang="en-US" dirty="0"/>
              <a:t> des </a:t>
            </a:r>
            <a:r>
              <a:rPr lang="en-US" dirty="0" err="1"/>
              <a:t>opérations</a:t>
            </a:r>
            <a:r>
              <a:rPr lang="en-US" dirty="0"/>
              <a:t> et des </a:t>
            </a:r>
            <a:r>
              <a:rPr lang="en-US" dirty="0" err="1"/>
              <a:t>processus</a:t>
            </a:r>
            <a:r>
              <a:rPr lang="en-US" dirty="0"/>
              <a:t> pour les </a:t>
            </a:r>
            <a:r>
              <a:rPr lang="en-US" dirty="0" err="1"/>
              <a:t>mettre</a:t>
            </a:r>
            <a:r>
              <a:rPr lang="en-US" dirty="0"/>
              <a:t> </a:t>
            </a:r>
            <a:r>
              <a:rPr lang="en-US" dirty="0" err="1"/>
              <a:t>en</a:t>
            </a:r>
            <a:r>
              <a:rPr lang="en-US" dirty="0"/>
              <a:t> oeuvre. Il </a:t>
            </a:r>
            <a:r>
              <a:rPr lang="en-US" dirty="0" err="1"/>
              <a:t>s’agit</a:t>
            </a:r>
            <a:r>
              <a:rPr lang="en-US" dirty="0"/>
              <a:t> </a:t>
            </a:r>
            <a:r>
              <a:rPr lang="en-US" dirty="0" err="1"/>
              <a:t>là</a:t>
            </a:r>
            <a:r>
              <a:rPr lang="en-US" dirty="0"/>
              <a:t> de </a:t>
            </a:r>
            <a:r>
              <a:rPr lang="en-US" dirty="0" err="1"/>
              <a:t>chercher</a:t>
            </a:r>
            <a:r>
              <a:rPr lang="en-US" dirty="0"/>
              <a:t> à pallier les </a:t>
            </a:r>
            <a:r>
              <a:rPr lang="en-US" dirty="0" err="1"/>
              <a:t>difficultés</a:t>
            </a:r>
            <a:r>
              <a:rPr lang="en-US" dirty="0"/>
              <a:t>, </a:t>
            </a:r>
            <a:r>
              <a:rPr lang="en-US" dirty="0" err="1"/>
              <a:t>optimiser</a:t>
            </a:r>
            <a:r>
              <a:rPr lang="en-US" dirty="0"/>
              <a:t> les </a:t>
            </a:r>
            <a:r>
              <a:rPr lang="en-US" dirty="0" err="1"/>
              <a:t>opérations</a:t>
            </a:r>
            <a:r>
              <a:rPr lang="en-US" dirty="0"/>
              <a:t>. (</a:t>
            </a:r>
            <a:r>
              <a:rPr lang="en-US" dirty="0" err="1"/>
              <a:t>Efficience</a:t>
            </a:r>
            <a:r>
              <a:rPr lang="en-US" dirty="0"/>
              <a:t> – </a:t>
            </a:r>
            <a:r>
              <a:rPr lang="en-US" dirty="0" err="1"/>
              <a:t>atteindre</a:t>
            </a:r>
            <a:r>
              <a:rPr lang="en-US" dirty="0"/>
              <a:t> les </a:t>
            </a:r>
            <a:r>
              <a:rPr lang="en-US" dirty="0" err="1"/>
              <a:t>objectifs</a:t>
            </a:r>
            <a:r>
              <a:rPr lang="en-US" dirty="0"/>
              <a:t> </a:t>
            </a:r>
            <a:r>
              <a:rPr lang="en-US" dirty="0" err="1"/>
              <a:t>en</a:t>
            </a:r>
            <a:r>
              <a:rPr lang="en-US" dirty="0"/>
              <a:t> </a:t>
            </a:r>
            <a:r>
              <a:rPr lang="en-US" dirty="0" err="1"/>
              <a:t>cherchant</a:t>
            </a:r>
            <a:r>
              <a:rPr lang="en-US" dirty="0"/>
              <a:t> à limiter les </a:t>
            </a:r>
            <a:r>
              <a:rPr lang="en-US" dirty="0" err="1"/>
              <a:t>ressources</a:t>
            </a:r>
            <a:r>
              <a:rPr lang="en-US" dirty="0"/>
              <a:t>).</a:t>
            </a:r>
          </a:p>
        </p:txBody>
      </p:sp>
      <p:sp>
        <p:nvSpPr>
          <p:cNvPr id="4" name="Slide Number Placeholder 3"/>
          <p:cNvSpPr>
            <a:spLocks noGrp="1"/>
          </p:cNvSpPr>
          <p:nvPr>
            <p:ph type="sldNum" sz="quarter" idx="5"/>
          </p:nvPr>
        </p:nvSpPr>
        <p:spPr/>
        <p:txBody>
          <a:bodyPr/>
          <a:lstStyle/>
          <a:p>
            <a:fld id="{FBB669CA-A650-483F-9B85-67827F5D288E}" type="slidenum">
              <a:rPr lang="fr-FR" smtClean="0"/>
              <a:t>5</a:t>
            </a:fld>
            <a:endParaRPr lang="fr-FR"/>
          </a:p>
        </p:txBody>
      </p:sp>
    </p:spTree>
    <p:extLst>
      <p:ext uri="{BB962C8B-B14F-4D97-AF65-F5344CB8AC3E}">
        <p14:creationId xmlns:p14="http://schemas.microsoft.com/office/powerpoint/2010/main" val="2217112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Contenu</a:t>
            </a:r>
            <a:r>
              <a:rPr lang="en-US" dirty="0"/>
              <a:t> :</a:t>
            </a:r>
          </a:p>
          <a:p>
            <a:r>
              <a:rPr lang="en-US" dirty="0"/>
              <a:t>-OI : </a:t>
            </a:r>
            <a:r>
              <a:rPr lang="en-US" dirty="0" err="1"/>
              <a:t>achat</a:t>
            </a:r>
            <a:r>
              <a:rPr lang="en-US" dirty="0"/>
              <a:t>-vente de B/S </a:t>
            </a:r>
            <a:r>
              <a:rPr lang="en-US" dirty="0" err="1"/>
              <a:t>en</a:t>
            </a:r>
            <a:r>
              <a:rPr lang="en-US" dirty="0"/>
              <a:t> B2B/B2C, </a:t>
            </a:r>
            <a:r>
              <a:rPr lang="en-US" dirty="0" err="1"/>
              <a:t>en</a:t>
            </a:r>
            <a:r>
              <a:rPr lang="en-US" dirty="0"/>
              <a:t> UE, hors UE</a:t>
            </a:r>
          </a:p>
          <a:p>
            <a:r>
              <a:rPr lang="en-US" dirty="0"/>
              <a:t>-Importance </a:t>
            </a:r>
            <a:r>
              <a:rPr lang="en-US" dirty="0" err="1"/>
              <a:t>grandissante</a:t>
            </a:r>
            <a:r>
              <a:rPr lang="en-US" dirty="0"/>
              <a:t> de la compliance : </a:t>
            </a:r>
            <a:r>
              <a:rPr lang="en-US" dirty="0" err="1"/>
              <a:t>réglementaire</a:t>
            </a:r>
            <a:r>
              <a:rPr lang="en-US" dirty="0"/>
              <a:t>/</a:t>
            </a:r>
            <a:r>
              <a:rPr lang="en-US" dirty="0" err="1"/>
              <a:t>éthique</a:t>
            </a:r>
            <a:r>
              <a:rPr lang="en-US" dirty="0"/>
              <a:t>/normative/</a:t>
            </a:r>
            <a:r>
              <a:rPr lang="en-US" dirty="0" err="1"/>
              <a:t>commerciale</a:t>
            </a:r>
            <a:r>
              <a:rPr lang="en-US" dirty="0"/>
              <a:t>. Identifier les conditions, les </a:t>
            </a:r>
            <a:r>
              <a:rPr lang="en-US" dirty="0" err="1"/>
              <a:t>valider</a:t>
            </a:r>
            <a:r>
              <a:rPr lang="en-US" dirty="0"/>
              <a:t> </a:t>
            </a:r>
            <a:r>
              <a:rPr lang="en-US" dirty="0" err="1"/>
              <a:t>ou</a:t>
            </a:r>
            <a:r>
              <a:rPr lang="en-US" dirty="0"/>
              <a:t> non, </a:t>
            </a:r>
            <a:r>
              <a:rPr lang="en-US" dirty="0" err="1"/>
              <a:t>alerter</a:t>
            </a:r>
            <a:r>
              <a:rPr lang="en-US" dirty="0"/>
              <a:t> </a:t>
            </a:r>
            <a:r>
              <a:rPr lang="en-US" dirty="0" err="1"/>
              <a:t>en</a:t>
            </a:r>
            <a:r>
              <a:rPr lang="en-US" dirty="0"/>
              <a:t> </a:t>
            </a:r>
            <a:r>
              <a:rPr lang="en-US" dirty="0" err="1"/>
              <a:t>cas</a:t>
            </a:r>
            <a:r>
              <a:rPr lang="en-US" dirty="0"/>
              <a:t> de non-</a:t>
            </a:r>
            <a:r>
              <a:rPr lang="en-US" dirty="0" err="1"/>
              <a:t>validité</a:t>
            </a:r>
            <a:endParaRPr lang="en-US" dirty="0"/>
          </a:p>
          <a:p>
            <a:r>
              <a:rPr lang="en-US" dirty="0"/>
              <a:t>-On ne fait plus de marketing </a:t>
            </a:r>
            <a:r>
              <a:rPr lang="en-US" dirty="0" err="1"/>
              <a:t>achat</a:t>
            </a:r>
            <a:r>
              <a:rPr lang="en-US" dirty="0"/>
              <a:t>. On se </a:t>
            </a:r>
            <a:r>
              <a:rPr lang="en-US" dirty="0" err="1"/>
              <a:t>recentre</a:t>
            </a:r>
            <a:r>
              <a:rPr lang="en-US" dirty="0"/>
              <a:t> sur les </a:t>
            </a:r>
            <a:r>
              <a:rPr lang="en-US" dirty="0" err="1"/>
              <a:t>activités</a:t>
            </a:r>
            <a:r>
              <a:rPr lang="en-US" dirty="0"/>
              <a:t> de </a:t>
            </a:r>
            <a:r>
              <a:rPr lang="en-US" dirty="0" err="1"/>
              <a:t>l’assistant</a:t>
            </a:r>
            <a:r>
              <a:rPr lang="en-US" dirty="0"/>
              <a:t>/</a:t>
            </a:r>
            <a:r>
              <a:rPr lang="en-US" dirty="0" err="1"/>
              <a:t>gestionnaire</a:t>
            </a:r>
            <a:r>
              <a:rPr lang="en-US" dirty="0"/>
              <a:t> import-export qui </a:t>
            </a:r>
            <a:r>
              <a:rPr lang="en-US" dirty="0" err="1"/>
              <a:t>est</a:t>
            </a:r>
            <a:r>
              <a:rPr lang="en-US" dirty="0"/>
              <a:t> </a:t>
            </a:r>
            <a:r>
              <a:rPr lang="en-US" dirty="0" err="1"/>
              <a:t>sollicité</a:t>
            </a:r>
            <a:r>
              <a:rPr lang="en-US" dirty="0"/>
              <a:t> par </a:t>
            </a:r>
            <a:r>
              <a:rPr lang="en-US" dirty="0" err="1"/>
              <a:t>l’acheteur</a:t>
            </a:r>
            <a:r>
              <a:rPr lang="en-US" dirty="0"/>
              <a:t> pour </a:t>
            </a:r>
            <a:r>
              <a:rPr lang="en-US" dirty="0" err="1"/>
              <a:t>l’accompagner</a:t>
            </a:r>
            <a:r>
              <a:rPr lang="en-US" dirty="0"/>
              <a:t> dans </a:t>
            </a:r>
            <a:r>
              <a:rPr lang="en-US" dirty="0" err="1"/>
              <a:t>ses</a:t>
            </a:r>
            <a:r>
              <a:rPr lang="en-US" dirty="0"/>
              <a:t> missions. </a:t>
            </a:r>
            <a:r>
              <a:rPr lang="en-US" dirty="0" err="1"/>
              <a:t>Comparaison</a:t>
            </a:r>
            <a:r>
              <a:rPr lang="en-US" dirty="0"/>
              <a:t> </a:t>
            </a:r>
            <a:r>
              <a:rPr lang="en-US" dirty="0" err="1"/>
              <a:t>offres</a:t>
            </a:r>
            <a:r>
              <a:rPr lang="en-US" dirty="0"/>
              <a:t> </a:t>
            </a:r>
            <a:r>
              <a:rPr lang="en-US" dirty="0" err="1"/>
              <a:t>fournisseur</a:t>
            </a:r>
            <a:r>
              <a:rPr lang="en-US" dirty="0"/>
              <a:t>, </a:t>
            </a:r>
            <a:r>
              <a:rPr lang="en-US" dirty="0" err="1"/>
              <a:t>suivi</a:t>
            </a:r>
            <a:r>
              <a:rPr lang="en-US" dirty="0"/>
              <a:t> de la démarche </a:t>
            </a:r>
            <a:r>
              <a:rPr lang="en-US" dirty="0" err="1"/>
              <a:t>achat</a:t>
            </a:r>
            <a:r>
              <a:rPr lang="en-US" dirty="0"/>
              <a:t>, </a:t>
            </a:r>
            <a:r>
              <a:rPr lang="en-US" dirty="0" err="1"/>
              <a:t>calcul</a:t>
            </a:r>
            <a:r>
              <a:rPr lang="en-US" dirty="0"/>
              <a:t> </a:t>
            </a:r>
            <a:r>
              <a:rPr lang="en-US" dirty="0" err="1"/>
              <a:t>coût</a:t>
            </a:r>
            <a:r>
              <a:rPr lang="en-US" dirty="0"/>
              <a:t> import. </a:t>
            </a:r>
          </a:p>
          <a:p>
            <a:pPr marL="171450" indent="-171450">
              <a:buFontTx/>
              <a:buChar char="-"/>
            </a:pPr>
            <a:r>
              <a:rPr lang="en-US" dirty="0"/>
              <a:t>Introduction du PGI dans les 3 blocs. </a:t>
            </a:r>
            <a:r>
              <a:rPr lang="en-US" dirty="0" err="1"/>
              <a:t>En</a:t>
            </a:r>
            <a:r>
              <a:rPr lang="en-US" dirty="0"/>
              <a:t> </a:t>
            </a:r>
            <a:r>
              <a:rPr lang="en-US" dirty="0" err="1"/>
              <a:t>cours</a:t>
            </a:r>
            <a:r>
              <a:rPr lang="en-US" dirty="0"/>
              <a:t>, principales fonctionnalités via </a:t>
            </a:r>
            <a:r>
              <a:rPr lang="en-US" dirty="0" err="1"/>
              <a:t>qques</a:t>
            </a:r>
            <a:r>
              <a:rPr lang="en-US" dirty="0"/>
              <a:t> TP </a:t>
            </a:r>
            <a:r>
              <a:rPr lang="en-US" dirty="0" err="1"/>
              <a:t>puis</a:t>
            </a:r>
            <a:r>
              <a:rPr lang="en-US" dirty="0"/>
              <a:t> </a:t>
            </a:r>
            <a:r>
              <a:rPr lang="en-US" dirty="0" err="1"/>
              <a:t>développement</a:t>
            </a:r>
            <a:r>
              <a:rPr lang="en-US" dirty="0"/>
              <a:t> </a:t>
            </a:r>
            <a:r>
              <a:rPr lang="en-US" dirty="0" err="1"/>
              <a:t>en</a:t>
            </a:r>
            <a:r>
              <a:rPr lang="en-US" dirty="0"/>
              <a:t> stage de </a:t>
            </a:r>
            <a:r>
              <a:rPr lang="en-US" dirty="0" err="1"/>
              <a:t>l’usage</a:t>
            </a:r>
            <a:r>
              <a:rPr lang="en-US" dirty="0"/>
              <a:t>. (Structure </a:t>
            </a:r>
            <a:r>
              <a:rPr lang="en-US" dirty="0" err="1"/>
              <a:t>globale</a:t>
            </a:r>
            <a:r>
              <a:rPr lang="en-US" dirty="0"/>
              <a:t> </a:t>
            </a:r>
            <a:r>
              <a:rPr lang="en-US" dirty="0" err="1"/>
              <a:t>puis</a:t>
            </a:r>
            <a:r>
              <a:rPr lang="en-US" dirty="0"/>
              <a:t> pour le bloc 2 : </a:t>
            </a:r>
            <a:r>
              <a:rPr lang="en-US" dirty="0" err="1"/>
              <a:t>principalement</a:t>
            </a:r>
            <a:r>
              <a:rPr lang="en-US" dirty="0"/>
              <a:t> fonctionnalités </a:t>
            </a:r>
            <a:r>
              <a:rPr lang="en-US" dirty="0" err="1"/>
              <a:t>achat</a:t>
            </a:r>
            <a:r>
              <a:rPr lang="en-US" dirty="0"/>
              <a:t>, vente, reporting, commerce </a:t>
            </a:r>
            <a:r>
              <a:rPr lang="en-US" dirty="0" err="1"/>
              <a:t>en</a:t>
            </a:r>
            <a:r>
              <a:rPr lang="en-US" dirty="0"/>
              <a:t> </a:t>
            </a:r>
            <a:r>
              <a:rPr lang="en-US" dirty="0" err="1"/>
              <a:t>ligne</a:t>
            </a:r>
            <a:r>
              <a:rPr lang="en-US" dirty="0"/>
              <a:t> </a:t>
            </a:r>
            <a:r>
              <a:rPr lang="en-US" dirty="0" err="1"/>
              <a:t>éventuellement</a:t>
            </a:r>
            <a:r>
              <a:rPr lang="en-US" dirty="0"/>
              <a:t>).</a:t>
            </a:r>
          </a:p>
          <a:p>
            <a:pPr marL="0" indent="0">
              <a:buFontTx/>
              <a:buNone/>
            </a:pPr>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6</a:t>
            </a:fld>
            <a:endParaRPr lang="fr-FR"/>
          </a:p>
        </p:txBody>
      </p:sp>
    </p:spTree>
    <p:extLst>
      <p:ext uri="{BB962C8B-B14F-4D97-AF65-F5344CB8AC3E}">
        <p14:creationId xmlns:p14="http://schemas.microsoft.com/office/powerpoint/2010/main" val="99753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err="1"/>
              <a:t>Approche</a:t>
            </a:r>
            <a:r>
              <a:rPr lang="en-US" dirty="0"/>
              <a:t> : </a:t>
            </a:r>
          </a:p>
          <a:p>
            <a:pPr marL="171450" indent="-171450">
              <a:buFontTx/>
              <a:buChar char="-"/>
            </a:pPr>
            <a:r>
              <a:rPr lang="en-US" dirty="0"/>
              <a:t>Par les </a:t>
            </a:r>
            <a:r>
              <a:rPr lang="en-US" dirty="0" err="1"/>
              <a:t>compétences</a:t>
            </a:r>
            <a:r>
              <a:rPr lang="en-US" dirty="0"/>
              <a:t> : DAP </a:t>
            </a:r>
            <a:r>
              <a:rPr lang="en-US" dirty="0" err="1"/>
              <a:t>définit</a:t>
            </a:r>
            <a:r>
              <a:rPr lang="en-US" dirty="0"/>
              <a:t> des </a:t>
            </a:r>
            <a:r>
              <a:rPr lang="en-US" dirty="0" err="1"/>
              <a:t>compétences</a:t>
            </a:r>
            <a:r>
              <a:rPr lang="en-US" dirty="0"/>
              <a:t> </a:t>
            </a:r>
            <a:r>
              <a:rPr lang="en-US" dirty="0" err="1"/>
              <a:t>nécessaires</a:t>
            </a:r>
            <a:r>
              <a:rPr lang="en-US" dirty="0"/>
              <a:t> à </a:t>
            </a:r>
            <a:r>
              <a:rPr lang="en-US" dirty="0" err="1"/>
              <a:t>l’exercices</a:t>
            </a:r>
            <a:r>
              <a:rPr lang="en-US" dirty="0"/>
              <a:t> de </a:t>
            </a:r>
            <a:r>
              <a:rPr lang="en-US" dirty="0" err="1"/>
              <a:t>ces</a:t>
            </a:r>
            <a:r>
              <a:rPr lang="en-US" dirty="0"/>
              <a:t> </a:t>
            </a:r>
            <a:r>
              <a:rPr lang="en-US" dirty="0" err="1"/>
              <a:t>activités</a:t>
            </a:r>
            <a:r>
              <a:rPr lang="en-US" dirty="0"/>
              <a:t>.  </a:t>
            </a:r>
            <a:r>
              <a:rPr lang="en-US" dirty="0" err="1"/>
              <a:t>Ces</a:t>
            </a:r>
            <a:r>
              <a:rPr lang="en-US" dirty="0"/>
              <a:t> </a:t>
            </a:r>
            <a:r>
              <a:rPr lang="en-US" dirty="0" err="1"/>
              <a:t>compétences</a:t>
            </a:r>
            <a:r>
              <a:rPr lang="en-US" dirty="0"/>
              <a:t> </a:t>
            </a:r>
            <a:r>
              <a:rPr lang="en-US" dirty="0" err="1"/>
              <a:t>nécessitent</a:t>
            </a:r>
            <a:r>
              <a:rPr lang="en-US" dirty="0"/>
              <a:t> la </a:t>
            </a:r>
            <a:r>
              <a:rPr lang="en-US" dirty="0" err="1"/>
              <a:t>maîtrise</a:t>
            </a:r>
            <a:r>
              <a:rPr lang="en-US" dirty="0"/>
              <a:t> de </a:t>
            </a:r>
            <a:r>
              <a:rPr lang="en-US" dirty="0" err="1"/>
              <a:t>savoirs</a:t>
            </a:r>
            <a:r>
              <a:rPr lang="en-US" dirty="0"/>
              <a:t> et </a:t>
            </a:r>
            <a:r>
              <a:rPr lang="en-US" dirty="0" err="1"/>
              <a:t>méthodes</a:t>
            </a:r>
            <a:r>
              <a:rPr lang="en-US" dirty="0"/>
              <a:t> </a:t>
            </a:r>
            <a:r>
              <a:rPr lang="en-US" dirty="0" err="1"/>
              <a:t>d’analyse</a:t>
            </a:r>
            <a:r>
              <a:rPr lang="en-US" dirty="0"/>
              <a:t> et de </a:t>
            </a:r>
            <a:r>
              <a:rPr lang="en-US" dirty="0" err="1"/>
              <a:t>calcul</a:t>
            </a:r>
            <a:r>
              <a:rPr lang="en-US" dirty="0"/>
              <a:t>. </a:t>
            </a:r>
            <a:r>
              <a:rPr lang="en-US" dirty="0" err="1"/>
              <a:t>Cette</a:t>
            </a:r>
            <a:r>
              <a:rPr lang="en-US" dirty="0"/>
              <a:t> </a:t>
            </a:r>
            <a:r>
              <a:rPr lang="en-US" dirty="0" err="1"/>
              <a:t>approche</a:t>
            </a:r>
            <a:r>
              <a:rPr lang="en-US" dirty="0"/>
              <a:t> </a:t>
            </a:r>
            <a:r>
              <a:rPr lang="en-US" dirty="0" err="1"/>
              <a:t>permet</a:t>
            </a:r>
            <a:r>
              <a:rPr lang="en-US" dirty="0"/>
              <a:t> </a:t>
            </a:r>
            <a:r>
              <a:rPr lang="en-US" dirty="0" err="1"/>
              <a:t>aussi</a:t>
            </a:r>
            <a:r>
              <a:rPr lang="en-US" dirty="0"/>
              <a:t> de  donner du </a:t>
            </a:r>
            <a:r>
              <a:rPr lang="en-US" dirty="0" err="1"/>
              <a:t>sens</a:t>
            </a:r>
            <a:r>
              <a:rPr lang="en-US" dirty="0"/>
              <a:t> à </a:t>
            </a:r>
            <a:r>
              <a:rPr lang="en-US" dirty="0" err="1"/>
              <a:t>l’enseignement</a:t>
            </a:r>
            <a:r>
              <a:rPr lang="en-US" dirty="0"/>
              <a:t>. Justification </a:t>
            </a:r>
            <a:r>
              <a:rPr lang="en-US" dirty="0" err="1"/>
              <a:t>développée</a:t>
            </a:r>
            <a:r>
              <a:rPr lang="en-US" dirty="0"/>
              <a:t>, </a:t>
            </a:r>
            <a:r>
              <a:rPr lang="en-US" dirty="0" err="1"/>
              <a:t>ainsi</a:t>
            </a:r>
            <a:r>
              <a:rPr lang="en-US" dirty="0"/>
              <a:t> que concept de mise </a:t>
            </a:r>
            <a:r>
              <a:rPr lang="en-US" dirty="0" err="1"/>
              <a:t>en</a:t>
            </a:r>
            <a:r>
              <a:rPr lang="en-US" dirty="0"/>
              <a:t> situation </a:t>
            </a:r>
            <a:r>
              <a:rPr lang="en-US" dirty="0" err="1"/>
              <a:t>professionnelle</a:t>
            </a:r>
            <a:r>
              <a:rPr lang="en-US" dirty="0"/>
              <a:t> (MES) dans conf. de 14h20. </a:t>
            </a:r>
            <a:r>
              <a:rPr lang="en-US" dirty="0" err="1"/>
              <a:t>Variété</a:t>
            </a:r>
            <a:r>
              <a:rPr lang="en-US" dirty="0"/>
              <a:t> des mises </a:t>
            </a:r>
            <a:r>
              <a:rPr lang="en-US" dirty="0" err="1"/>
              <a:t>en</a:t>
            </a:r>
            <a:r>
              <a:rPr lang="en-US" dirty="0"/>
              <a:t> situation : “</a:t>
            </a:r>
            <a:r>
              <a:rPr lang="en-US" dirty="0" err="1"/>
              <a:t>globale</a:t>
            </a:r>
            <a:r>
              <a:rPr lang="en-US" dirty="0"/>
              <a:t>” </a:t>
            </a:r>
            <a:r>
              <a:rPr lang="en-US" dirty="0" err="1"/>
              <a:t>montrant</a:t>
            </a:r>
            <a:r>
              <a:rPr lang="en-US" dirty="0"/>
              <a:t> </a:t>
            </a:r>
            <a:r>
              <a:rPr lang="en-US" dirty="0" err="1"/>
              <a:t>une</a:t>
            </a:r>
            <a:r>
              <a:rPr lang="en-US" dirty="0"/>
              <a:t> OI dans son ensemble pour </a:t>
            </a:r>
            <a:r>
              <a:rPr lang="en-US" dirty="0" err="1"/>
              <a:t>montrer</a:t>
            </a:r>
            <a:r>
              <a:rPr lang="en-US" dirty="0"/>
              <a:t> </a:t>
            </a:r>
            <a:r>
              <a:rPr lang="en-US" dirty="0" err="1"/>
              <a:t>ses</a:t>
            </a:r>
            <a:r>
              <a:rPr lang="en-US" dirty="0"/>
              <a:t> </a:t>
            </a:r>
            <a:r>
              <a:rPr lang="en-US" dirty="0" err="1"/>
              <a:t>enjeux</a:t>
            </a:r>
            <a:r>
              <a:rPr lang="en-US" dirty="0"/>
              <a:t>, les </a:t>
            </a:r>
            <a:r>
              <a:rPr lang="en-US" dirty="0" err="1"/>
              <a:t>différentes</a:t>
            </a:r>
            <a:r>
              <a:rPr lang="en-US" dirty="0"/>
              <a:t> dimensions (</a:t>
            </a:r>
            <a:r>
              <a:rPr lang="en-US" dirty="0" err="1"/>
              <a:t>logistique</a:t>
            </a:r>
            <a:r>
              <a:rPr lang="en-US" dirty="0"/>
              <a:t>, </a:t>
            </a:r>
            <a:r>
              <a:rPr lang="en-US" dirty="0" err="1"/>
              <a:t>paiement</a:t>
            </a:r>
            <a:r>
              <a:rPr lang="en-US" dirty="0"/>
              <a:t>/</a:t>
            </a:r>
            <a:r>
              <a:rPr lang="en-US" dirty="0" err="1"/>
              <a:t>réglement</a:t>
            </a:r>
            <a:r>
              <a:rPr lang="en-US" dirty="0"/>
              <a:t>…) et </a:t>
            </a:r>
            <a:r>
              <a:rPr lang="en-US" dirty="0" err="1"/>
              <a:t>risques</a:t>
            </a:r>
            <a:r>
              <a:rPr lang="en-US" dirty="0"/>
              <a:t> à </a:t>
            </a:r>
            <a:r>
              <a:rPr lang="en-US" dirty="0" err="1"/>
              <a:t>gérer</a:t>
            </a:r>
            <a:r>
              <a:rPr lang="en-US" dirty="0"/>
              <a:t> dans le respect des </a:t>
            </a:r>
            <a:r>
              <a:rPr lang="en-US" dirty="0" err="1"/>
              <a:t>processus</a:t>
            </a:r>
            <a:r>
              <a:rPr lang="en-US" dirty="0"/>
              <a:t> et </a:t>
            </a:r>
            <a:r>
              <a:rPr lang="en-US" dirty="0" err="1"/>
              <a:t>procédures</a:t>
            </a:r>
            <a:r>
              <a:rPr lang="en-US" dirty="0"/>
              <a:t> ; “</a:t>
            </a:r>
            <a:r>
              <a:rPr lang="en-US" dirty="0" err="1"/>
              <a:t>recentrée</a:t>
            </a:r>
            <a:r>
              <a:rPr lang="en-US" dirty="0"/>
              <a:t>” sur </a:t>
            </a:r>
            <a:r>
              <a:rPr lang="en-US" dirty="0" err="1"/>
              <a:t>une</a:t>
            </a:r>
            <a:r>
              <a:rPr lang="en-US" dirty="0"/>
              <a:t> </a:t>
            </a:r>
            <a:r>
              <a:rPr lang="en-US" dirty="0" err="1"/>
              <a:t>thématique</a:t>
            </a:r>
            <a:r>
              <a:rPr lang="en-US" dirty="0"/>
              <a:t> </a:t>
            </a:r>
            <a:r>
              <a:rPr lang="en-US" dirty="0" err="1"/>
              <a:t>précise</a:t>
            </a:r>
            <a:r>
              <a:rPr lang="en-US" dirty="0"/>
              <a:t> pour </a:t>
            </a:r>
            <a:r>
              <a:rPr lang="en-US" dirty="0" err="1"/>
              <a:t>approfondir</a:t>
            </a:r>
            <a:r>
              <a:rPr lang="en-US" dirty="0"/>
              <a:t> (ex : gestion du </a:t>
            </a:r>
            <a:r>
              <a:rPr lang="en-US" dirty="0" err="1"/>
              <a:t>risque</a:t>
            </a:r>
            <a:r>
              <a:rPr lang="en-US" dirty="0"/>
              <a:t> transport…), des mini-situations… Les </a:t>
            </a:r>
            <a:r>
              <a:rPr lang="en-US" dirty="0" err="1"/>
              <a:t>savoirs</a:t>
            </a:r>
            <a:r>
              <a:rPr lang="en-US" dirty="0"/>
              <a:t> </a:t>
            </a:r>
            <a:r>
              <a:rPr lang="en-US" dirty="0" err="1"/>
              <a:t>sont</a:t>
            </a:r>
            <a:r>
              <a:rPr lang="en-US" dirty="0"/>
              <a:t> “</a:t>
            </a:r>
            <a:r>
              <a:rPr lang="en-US" dirty="0" err="1"/>
              <a:t>apportés</a:t>
            </a:r>
            <a:r>
              <a:rPr lang="en-US" dirty="0"/>
              <a:t>” </a:t>
            </a:r>
            <a:r>
              <a:rPr lang="en-US" dirty="0" err="1"/>
              <a:t>en</a:t>
            </a:r>
            <a:r>
              <a:rPr lang="en-US" dirty="0"/>
              <a:t> </a:t>
            </a:r>
            <a:r>
              <a:rPr lang="en-US" dirty="0" err="1"/>
              <a:t>fonction</a:t>
            </a:r>
            <a:r>
              <a:rPr lang="en-US" dirty="0"/>
              <a:t> du </a:t>
            </a:r>
            <a:r>
              <a:rPr lang="en-US" dirty="0" err="1"/>
              <a:t>besoin</a:t>
            </a:r>
            <a:r>
              <a:rPr lang="en-US" dirty="0"/>
              <a:t> </a:t>
            </a:r>
            <a:r>
              <a:rPr lang="en-US" dirty="0" err="1"/>
              <a:t>exprimé</a:t>
            </a:r>
            <a:r>
              <a:rPr lang="en-US" dirty="0"/>
              <a:t> par la situation </a:t>
            </a:r>
            <a:r>
              <a:rPr lang="en-US" dirty="0" err="1"/>
              <a:t>professionnelle</a:t>
            </a:r>
            <a:r>
              <a:rPr lang="en-US" dirty="0"/>
              <a:t> </a:t>
            </a:r>
            <a:r>
              <a:rPr lang="en-US" dirty="0" err="1"/>
              <a:t>nécessitant</a:t>
            </a:r>
            <a:r>
              <a:rPr lang="en-US" dirty="0"/>
              <a:t> la mise </a:t>
            </a:r>
            <a:r>
              <a:rPr lang="en-US" dirty="0" err="1"/>
              <a:t>en</a:t>
            </a:r>
            <a:r>
              <a:rPr lang="en-US" dirty="0"/>
              <a:t> action de </a:t>
            </a:r>
            <a:r>
              <a:rPr lang="en-US" dirty="0" err="1"/>
              <a:t>l’étudiant</a:t>
            </a:r>
            <a:r>
              <a:rPr lang="en-US" dirty="0"/>
              <a:t>. </a:t>
            </a:r>
          </a:p>
          <a:p>
            <a:pPr marL="171450" indent="-171450">
              <a:buFontTx/>
              <a:buChar char="-"/>
            </a:pPr>
            <a:endParaRPr lang="en-US" dirty="0"/>
          </a:p>
          <a:p>
            <a:pPr marL="171450" indent="-171450">
              <a:buFontTx/>
              <a:buChar char="-"/>
            </a:pPr>
            <a:r>
              <a:rPr lang="en-US" dirty="0"/>
              <a:t>Progressive :</a:t>
            </a:r>
          </a:p>
          <a:p>
            <a:pPr marL="0" indent="0">
              <a:buFontTx/>
              <a:buNone/>
            </a:pPr>
            <a:r>
              <a:rPr lang="en-US" dirty="0"/>
              <a:t>	- Au </a:t>
            </a:r>
            <a:r>
              <a:rPr lang="en-US" dirty="0" err="1"/>
              <a:t>niveau</a:t>
            </a:r>
            <a:r>
              <a:rPr lang="en-US" dirty="0"/>
              <a:t> des </a:t>
            </a:r>
            <a:r>
              <a:rPr lang="en-US" dirty="0" err="1"/>
              <a:t>compétences</a:t>
            </a:r>
            <a:r>
              <a:rPr lang="en-US" dirty="0"/>
              <a:t> : 3 </a:t>
            </a:r>
            <a:r>
              <a:rPr lang="en-US" dirty="0" err="1"/>
              <a:t>niveaux</a:t>
            </a:r>
            <a:r>
              <a:rPr lang="en-US" dirty="0"/>
              <a:t> : </a:t>
            </a:r>
            <a:r>
              <a:rPr lang="en-US" dirty="0" err="1"/>
              <a:t>découverte</a:t>
            </a:r>
            <a:r>
              <a:rPr lang="en-US" dirty="0"/>
              <a:t>/</a:t>
            </a:r>
            <a:r>
              <a:rPr lang="en-US" dirty="0" err="1"/>
              <a:t>intiation</a:t>
            </a:r>
            <a:r>
              <a:rPr lang="en-US" dirty="0"/>
              <a:t> ; </a:t>
            </a:r>
            <a:r>
              <a:rPr lang="en-US" dirty="0" err="1"/>
              <a:t>intermédiaire</a:t>
            </a:r>
            <a:r>
              <a:rPr lang="en-US" dirty="0"/>
              <a:t>/appropriation ; </a:t>
            </a:r>
            <a:r>
              <a:rPr lang="en-US" dirty="0" err="1"/>
              <a:t>Confirmé</a:t>
            </a:r>
            <a:r>
              <a:rPr lang="en-US" dirty="0"/>
              <a:t>/</a:t>
            </a:r>
            <a:r>
              <a:rPr lang="en-US" dirty="0" err="1"/>
              <a:t>approfondissement</a:t>
            </a:r>
            <a:r>
              <a:rPr lang="en-US" dirty="0"/>
              <a:t> (</a:t>
            </a:r>
            <a:r>
              <a:rPr lang="en-US" dirty="0" err="1"/>
              <a:t>niveau</a:t>
            </a:r>
            <a:r>
              <a:rPr lang="en-US" dirty="0"/>
              <a:t> certification). MES simples </a:t>
            </a:r>
            <a:r>
              <a:rPr lang="en-US" dirty="0" err="1"/>
              <a:t>puis</a:t>
            </a:r>
            <a:r>
              <a:rPr lang="en-US" dirty="0"/>
              <a:t> de plus </a:t>
            </a:r>
            <a:r>
              <a:rPr lang="en-US" dirty="0" err="1"/>
              <a:t>en</a:t>
            </a:r>
            <a:r>
              <a:rPr lang="en-US" dirty="0"/>
              <a:t> plus complexes, </a:t>
            </a:r>
            <a:r>
              <a:rPr lang="en-US" dirty="0" err="1"/>
              <a:t>variées</a:t>
            </a:r>
            <a:r>
              <a:rPr lang="en-US" dirty="0"/>
              <a:t>, </a:t>
            </a:r>
            <a:r>
              <a:rPr lang="en-US" dirty="0" err="1"/>
              <a:t>en</a:t>
            </a:r>
            <a:r>
              <a:rPr lang="en-US" dirty="0"/>
              <a:t> UE, </a:t>
            </a:r>
            <a:r>
              <a:rPr lang="en-US" dirty="0" err="1"/>
              <a:t>puis</a:t>
            </a:r>
            <a:r>
              <a:rPr lang="en-US" dirty="0"/>
              <a:t> hors UE, sans </a:t>
            </a:r>
            <a:r>
              <a:rPr lang="en-US" dirty="0" err="1"/>
              <a:t>puis</a:t>
            </a:r>
            <a:r>
              <a:rPr lang="en-US" dirty="0"/>
              <a:t> avec accord commercial, </a:t>
            </a:r>
            <a:r>
              <a:rPr lang="en-US" dirty="0" err="1"/>
              <a:t>réglementation</a:t>
            </a:r>
            <a:r>
              <a:rPr lang="en-US" dirty="0"/>
              <a:t> </a:t>
            </a:r>
            <a:r>
              <a:rPr lang="en-US" dirty="0" err="1"/>
              <a:t>particulière</a:t>
            </a:r>
            <a:r>
              <a:rPr lang="en-US" dirty="0"/>
              <a:t> (ex : </a:t>
            </a:r>
            <a:r>
              <a:rPr lang="en-US" dirty="0" err="1"/>
              <a:t>biens</a:t>
            </a:r>
            <a:r>
              <a:rPr lang="en-US" dirty="0"/>
              <a:t> à double usage), </a:t>
            </a:r>
            <a:r>
              <a:rPr lang="en-US" dirty="0" err="1"/>
              <a:t>nécessitant</a:t>
            </a:r>
            <a:r>
              <a:rPr lang="en-US" dirty="0"/>
              <a:t> du </a:t>
            </a:r>
            <a:r>
              <a:rPr lang="en-US" dirty="0" err="1"/>
              <a:t>recul</a:t>
            </a:r>
            <a:r>
              <a:rPr lang="en-US" dirty="0"/>
              <a:t>. </a:t>
            </a:r>
          </a:p>
          <a:p>
            <a:pPr marL="0" indent="0">
              <a:buFontTx/>
              <a:buNone/>
            </a:pPr>
            <a:r>
              <a:rPr lang="en-US" dirty="0"/>
              <a:t>	- Au </a:t>
            </a:r>
            <a:r>
              <a:rPr lang="en-US" dirty="0" err="1"/>
              <a:t>niveau</a:t>
            </a:r>
            <a:r>
              <a:rPr lang="en-US" dirty="0"/>
              <a:t> des </a:t>
            </a:r>
            <a:r>
              <a:rPr lang="en-US" dirty="0" err="1"/>
              <a:t>savoirs</a:t>
            </a:r>
            <a:r>
              <a:rPr lang="en-US" dirty="0"/>
              <a:t> : </a:t>
            </a:r>
            <a:r>
              <a:rPr lang="en-US" dirty="0" err="1"/>
              <a:t>savoirs</a:t>
            </a:r>
            <a:r>
              <a:rPr lang="en-US" dirty="0"/>
              <a:t> et </a:t>
            </a:r>
            <a:r>
              <a:rPr lang="en-US" dirty="0" err="1"/>
              <a:t>méthodologies</a:t>
            </a:r>
            <a:r>
              <a:rPr lang="en-US" dirty="0"/>
              <a:t> “</a:t>
            </a:r>
            <a:r>
              <a:rPr lang="en-US" dirty="0" err="1"/>
              <a:t>amenés</a:t>
            </a:r>
            <a:r>
              <a:rPr lang="en-US" dirty="0"/>
              <a:t>” </a:t>
            </a:r>
            <a:r>
              <a:rPr lang="en-US" dirty="0" err="1"/>
              <a:t>en</a:t>
            </a:r>
            <a:r>
              <a:rPr lang="en-US" dirty="0"/>
              <a:t> </a:t>
            </a:r>
            <a:r>
              <a:rPr lang="en-US" dirty="0" err="1"/>
              <a:t>fonction</a:t>
            </a:r>
            <a:r>
              <a:rPr lang="en-US" dirty="0"/>
              <a:t> des </a:t>
            </a:r>
            <a:r>
              <a:rPr lang="en-US" dirty="0" err="1"/>
              <a:t>besoins</a:t>
            </a:r>
            <a:r>
              <a:rPr lang="en-US" dirty="0"/>
              <a:t> </a:t>
            </a:r>
            <a:r>
              <a:rPr lang="en-US" dirty="0" err="1"/>
              <a:t>exprimés</a:t>
            </a:r>
            <a:r>
              <a:rPr lang="en-US" dirty="0"/>
              <a:t> par les MES, </a:t>
            </a:r>
            <a:r>
              <a:rPr lang="en-US" dirty="0" err="1"/>
              <a:t>éviter</a:t>
            </a:r>
            <a:r>
              <a:rPr lang="en-US" dirty="0"/>
              <a:t> </a:t>
            </a:r>
            <a:r>
              <a:rPr lang="en-US" dirty="0" err="1"/>
              <a:t>apprentissage</a:t>
            </a:r>
            <a:r>
              <a:rPr lang="en-US" dirty="0"/>
              <a:t>-catalogue. </a:t>
            </a:r>
          </a:p>
          <a:p>
            <a:pPr marL="0" indent="0">
              <a:buFontTx/>
              <a:buNone/>
            </a:pPr>
            <a:endParaRPr lang="en-US" dirty="0"/>
          </a:p>
          <a:p>
            <a:pPr marL="0" indent="0">
              <a:buFontTx/>
              <a:buNone/>
            </a:pPr>
            <a:r>
              <a:rPr lang="en-US" dirty="0"/>
              <a:t>	- </a:t>
            </a:r>
            <a:r>
              <a:rPr lang="en-US" dirty="0" err="1"/>
              <a:t>Principes</a:t>
            </a:r>
            <a:r>
              <a:rPr lang="en-US" dirty="0"/>
              <a:t> </a:t>
            </a:r>
            <a:r>
              <a:rPr lang="en-US" dirty="0" err="1"/>
              <a:t>généraux</a:t>
            </a:r>
            <a:r>
              <a:rPr lang="en-US" dirty="0"/>
              <a:t> : 1CI : les </a:t>
            </a:r>
            <a:r>
              <a:rPr lang="en-US" dirty="0" err="1"/>
              <a:t>fondations</a:t>
            </a:r>
            <a:r>
              <a:rPr lang="en-US" dirty="0"/>
              <a:t> et les </a:t>
            </a:r>
            <a:r>
              <a:rPr lang="en-US" dirty="0" err="1"/>
              <a:t>fondamentaux</a:t>
            </a:r>
            <a:r>
              <a:rPr lang="en-US" dirty="0"/>
              <a:t> de la MOI – 2CI : </a:t>
            </a:r>
            <a:r>
              <a:rPr lang="en-US" dirty="0" err="1"/>
              <a:t>Approfondissement</a:t>
            </a:r>
            <a:r>
              <a:rPr lang="en-US" dirty="0"/>
              <a:t>, montée </a:t>
            </a:r>
            <a:r>
              <a:rPr lang="en-US" dirty="0" err="1"/>
              <a:t>en</a:t>
            </a:r>
            <a:r>
              <a:rPr lang="en-US" dirty="0"/>
              <a:t> </a:t>
            </a:r>
            <a:r>
              <a:rPr lang="en-US" dirty="0" err="1"/>
              <a:t>compétences</a:t>
            </a:r>
            <a:r>
              <a:rPr lang="en-US" dirty="0"/>
              <a:t>, </a:t>
            </a:r>
            <a:r>
              <a:rPr lang="en-US" dirty="0" err="1"/>
              <a:t>capacité</a:t>
            </a:r>
            <a:r>
              <a:rPr lang="en-US" dirty="0"/>
              <a:t> à prendre du </a:t>
            </a:r>
            <a:r>
              <a:rPr lang="en-US" dirty="0" err="1"/>
              <a:t>recul</a:t>
            </a:r>
            <a:r>
              <a:rPr lang="en-US" dirty="0"/>
              <a:t> par rapport à son </a:t>
            </a:r>
            <a:r>
              <a:rPr lang="en-US" dirty="0" err="1"/>
              <a:t>activité</a:t>
            </a:r>
            <a:r>
              <a:rPr lang="en-US" dirty="0"/>
              <a:t> pour </a:t>
            </a:r>
            <a:r>
              <a:rPr lang="en-US" dirty="0" err="1"/>
              <a:t>mieux</a:t>
            </a:r>
            <a:r>
              <a:rPr lang="en-US" dirty="0"/>
              <a:t> </a:t>
            </a:r>
            <a:r>
              <a:rPr lang="en-US" dirty="0" err="1"/>
              <a:t>gérer</a:t>
            </a:r>
            <a:r>
              <a:rPr lang="en-US" dirty="0"/>
              <a:t> les </a:t>
            </a:r>
            <a:r>
              <a:rPr lang="en-US" dirty="0" err="1"/>
              <a:t>dysfonctionnements</a:t>
            </a:r>
            <a:r>
              <a:rPr lang="en-US" dirty="0"/>
              <a:t> et proposer des </a:t>
            </a:r>
            <a:r>
              <a:rPr lang="en-US" dirty="0" err="1"/>
              <a:t>pistes</a:t>
            </a:r>
            <a:r>
              <a:rPr lang="en-US" dirty="0"/>
              <a:t> </a:t>
            </a:r>
            <a:r>
              <a:rPr lang="en-US" dirty="0" err="1"/>
              <a:t>d’amélioration</a:t>
            </a:r>
            <a:r>
              <a:rPr lang="en-US" dirty="0"/>
              <a:t>.</a:t>
            </a:r>
          </a:p>
          <a:p>
            <a:pPr marL="0" indent="0">
              <a:buFontTx/>
              <a:buNone/>
            </a:pPr>
            <a:r>
              <a:rPr lang="en-US" dirty="0"/>
              <a:t>	 </a:t>
            </a:r>
          </a:p>
        </p:txBody>
      </p:sp>
      <p:sp>
        <p:nvSpPr>
          <p:cNvPr id="4" name="Slide Number Placeholder 3"/>
          <p:cNvSpPr>
            <a:spLocks noGrp="1"/>
          </p:cNvSpPr>
          <p:nvPr>
            <p:ph type="sldNum" sz="quarter" idx="5"/>
          </p:nvPr>
        </p:nvSpPr>
        <p:spPr/>
        <p:txBody>
          <a:bodyPr/>
          <a:lstStyle/>
          <a:p>
            <a:fld id="{FBB669CA-A650-483F-9B85-67827F5D288E}" type="slidenum">
              <a:rPr lang="fr-FR" smtClean="0"/>
              <a:t>7</a:t>
            </a:fld>
            <a:endParaRPr lang="fr-FR"/>
          </a:p>
        </p:txBody>
      </p:sp>
    </p:spTree>
    <p:extLst>
      <p:ext uri="{BB962C8B-B14F-4D97-AF65-F5344CB8AC3E}">
        <p14:creationId xmlns:p14="http://schemas.microsoft.com/office/powerpoint/2010/main" val="3123320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Une progression </a:t>
            </a:r>
            <a:r>
              <a:rPr lang="en-US" dirty="0" err="1"/>
              <a:t>est</a:t>
            </a:r>
            <a:r>
              <a:rPr lang="en-US" dirty="0"/>
              <a:t> </a:t>
            </a:r>
            <a:r>
              <a:rPr lang="en-US" dirty="0" err="1"/>
              <a:t>proposée</a:t>
            </a:r>
            <a:r>
              <a:rPr lang="en-US" dirty="0"/>
              <a:t>, </a:t>
            </a:r>
            <a:r>
              <a:rPr lang="en-US" dirty="0" err="1"/>
              <a:t>elle</a:t>
            </a:r>
            <a:r>
              <a:rPr lang="en-US" dirty="0"/>
              <a:t> </a:t>
            </a:r>
            <a:r>
              <a:rPr lang="en-US" dirty="0" err="1"/>
              <a:t>n’est</a:t>
            </a:r>
            <a:r>
              <a:rPr lang="en-US" dirty="0"/>
              <a:t> </a:t>
            </a:r>
            <a:r>
              <a:rPr lang="en-US" dirty="0" err="1"/>
              <a:t>qu’un</a:t>
            </a:r>
            <a:r>
              <a:rPr lang="en-US" dirty="0"/>
              <a:t> </a:t>
            </a:r>
            <a:r>
              <a:rPr lang="en-US" dirty="0" err="1"/>
              <a:t>exemple</a:t>
            </a:r>
            <a:r>
              <a:rPr lang="en-US" dirty="0"/>
              <a:t> pour engager </a:t>
            </a:r>
            <a:r>
              <a:rPr lang="en-US" dirty="0" err="1"/>
              <a:t>sa</a:t>
            </a:r>
            <a:r>
              <a:rPr lang="en-US" dirty="0"/>
              <a:t> </a:t>
            </a:r>
            <a:r>
              <a:rPr lang="en-US" dirty="0" err="1"/>
              <a:t>réflexion</a:t>
            </a:r>
            <a:r>
              <a:rPr lang="en-US" dirty="0"/>
              <a:t> </a:t>
            </a:r>
            <a:r>
              <a:rPr lang="en-US" dirty="0" err="1"/>
              <a:t>personnelle</a:t>
            </a:r>
            <a:r>
              <a:rPr lang="en-US" dirty="0"/>
              <a:t>, determiner </a:t>
            </a:r>
            <a:r>
              <a:rPr lang="en-US" dirty="0" err="1"/>
              <a:t>ses</a:t>
            </a:r>
            <a:r>
              <a:rPr lang="en-US" dirty="0"/>
              <a:t> </a:t>
            </a:r>
            <a:r>
              <a:rPr lang="en-US" dirty="0" err="1"/>
              <a:t>choix</a:t>
            </a:r>
            <a:r>
              <a:rPr lang="en-US" dirty="0"/>
              <a:t>. </a:t>
            </a:r>
            <a:r>
              <a:rPr lang="en-US" dirty="0" err="1"/>
              <a:t>Chacun</a:t>
            </a:r>
            <a:r>
              <a:rPr lang="en-US" dirty="0"/>
              <a:t> a </a:t>
            </a:r>
            <a:r>
              <a:rPr lang="en-US" dirty="0" err="1"/>
              <a:t>sa</a:t>
            </a:r>
            <a:r>
              <a:rPr lang="en-US" dirty="0"/>
              <a:t> propre vision de </a:t>
            </a:r>
            <a:r>
              <a:rPr lang="en-US" dirty="0" err="1"/>
              <a:t>ce</a:t>
            </a:r>
            <a:r>
              <a:rPr lang="en-US" dirty="0"/>
              <a:t> qui </a:t>
            </a:r>
            <a:r>
              <a:rPr lang="en-US" dirty="0" err="1"/>
              <a:t>est</a:t>
            </a:r>
            <a:r>
              <a:rPr lang="en-US" dirty="0"/>
              <a:t> </a:t>
            </a:r>
            <a:r>
              <a:rPr lang="en-US" dirty="0" err="1"/>
              <a:t>fondamental</a:t>
            </a:r>
            <a:r>
              <a:rPr lang="en-US" dirty="0"/>
              <a:t> de </a:t>
            </a:r>
            <a:r>
              <a:rPr lang="en-US" dirty="0" err="1"/>
              <a:t>ce</a:t>
            </a:r>
            <a:r>
              <a:rPr lang="en-US" dirty="0"/>
              <a:t> qui ne </a:t>
            </a:r>
            <a:r>
              <a:rPr lang="en-US" dirty="0" err="1"/>
              <a:t>l’est</a:t>
            </a:r>
            <a:r>
              <a:rPr lang="en-US" dirty="0"/>
              <a:t> pas, </a:t>
            </a:r>
            <a:r>
              <a:rPr lang="en-US" dirty="0" err="1"/>
              <a:t>en</a:t>
            </a:r>
            <a:r>
              <a:rPr lang="en-US" dirty="0"/>
              <a:t> </a:t>
            </a:r>
            <a:r>
              <a:rPr lang="en-US" dirty="0" err="1"/>
              <a:t>fonction</a:t>
            </a:r>
            <a:r>
              <a:rPr lang="en-US" dirty="0"/>
              <a:t> de </a:t>
            </a:r>
            <a:r>
              <a:rPr lang="en-US" dirty="0" err="1"/>
              <a:t>sa</a:t>
            </a:r>
            <a:r>
              <a:rPr lang="en-US" dirty="0"/>
              <a:t> pratique et de son public. </a:t>
            </a:r>
          </a:p>
          <a:p>
            <a:endParaRPr lang="en-US" dirty="0"/>
          </a:p>
        </p:txBody>
      </p:sp>
      <p:sp>
        <p:nvSpPr>
          <p:cNvPr id="4" name="Slide Number Placeholder 3"/>
          <p:cNvSpPr>
            <a:spLocks noGrp="1"/>
          </p:cNvSpPr>
          <p:nvPr>
            <p:ph type="sldNum" sz="quarter" idx="5"/>
          </p:nvPr>
        </p:nvSpPr>
        <p:spPr/>
        <p:txBody>
          <a:bodyPr/>
          <a:lstStyle/>
          <a:p>
            <a:fld id="{FBB669CA-A650-483F-9B85-67827F5D288E}" type="slidenum">
              <a:rPr lang="fr-FR" smtClean="0"/>
              <a:t>8</a:t>
            </a:fld>
            <a:endParaRPr lang="fr-FR"/>
          </a:p>
        </p:txBody>
      </p:sp>
    </p:spTree>
    <p:extLst>
      <p:ext uri="{BB962C8B-B14F-4D97-AF65-F5344CB8AC3E}">
        <p14:creationId xmlns:p14="http://schemas.microsoft.com/office/powerpoint/2010/main" val="1390537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Pour </a:t>
            </a:r>
            <a:r>
              <a:rPr lang="en-US" dirty="0" err="1"/>
              <a:t>montrer</a:t>
            </a:r>
            <a:r>
              <a:rPr lang="en-US" dirty="0"/>
              <a:t> les distinctions possible entre 1CI et 2CI, les </a:t>
            </a:r>
            <a:r>
              <a:rPr lang="en-US" dirty="0" err="1"/>
              <a:t>limites</a:t>
            </a:r>
            <a:r>
              <a:rPr lang="en-US" dirty="0"/>
              <a:t> de </a:t>
            </a:r>
            <a:r>
              <a:rPr lang="en-US" dirty="0" err="1"/>
              <a:t>savoirs</a:t>
            </a:r>
            <a:r>
              <a:rPr lang="en-US" dirty="0"/>
              <a:t> </a:t>
            </a:r>
            <a:r>
              <a:rPr lang="en-US" dirty="0" err="1"/>
              <a:t>ont</a:t>
            </a:r>
            <a:r>
              <a:rPr lang="en-US" dirty="0"/>
              <a:t> </a:t>
            </a:r>
            <a:r>
              <a:rPr lang="en-US" dirty="0" err="1"/>
              <a:t>été</a:t>
            </a:r>
            <a:r>
              <a:rPr lang="en-US" dirty="0"/>
              <a:t> </a:t>
            </a:r>
            <a:r>
              <a:rPr lang="en-US" dirty="0" err="1"/>
              <a:t>détaillées</a:t>
            </a:r>
            <a:r>
              <a:rPr lang="en-US" dirty="0"/>
              <a:t>…. Dans les documents du GAP, </a:t>
            </a:r>
            <a:r>
              <a:rPr lang="en-US" dirty="0" err="1"/>
              <a:t>savoirs</a:t>
            </a:r>
            <a:r>
              <a:rPr lang="en-US" dirty="0"/>
              <a:t> </a:t>
            </a:r>
            <a:r>
              <a:rPr lang="en-US" dirty="0" err="1"/>
              <a:t>détaillés</a:t>
            </a:r>
            <a:r>
              <a:rPr lang="en-US" dirty="0"/>
              <a:t> A CE JOUR! A </a:t>
            </a:r>
            <a:r>
              <a:rPr lang="en-US" dirty="0" err="1"/>
              <a:t>actualiser</a:t>
            </a:r>
            <a:r>
              <a:rPr lang="en-US" dirty="0"/>
              <a:t>, le </a:t>
            </a:r>
            <a:r>
              <a:rPr lang="en-US" dirty="0" err="1"/>
              <a:t>cas</a:t>
            </a:r>
            <a:r>
              <a:rPr lang="en-US" dirty="0"/>
              <a:t> </a:t>
            </a:r>
            <a:r>
              <a:rPr lang="en-US" dirty="0" err="1"/>
              <a:t>échéant</a:t>
            </a:r>
            <a:r>
              <a:rPr lang="en-US" dirty="0"/>
              <a:t>… Ex : la crise sanitaire </a:t>
            </a:r>
            <a:r>
              <a:rPr lang="en-US" dirty="0" err="1"/>
              <a:t>va</a:t>
            </a:r>
            <a:r>
              <a:rPr lang="en-US" dirty="0"/>
              <a:t> </a:t>
            </a:r>
            <a:r>
              <a:rPr lang="en-US" dirty="0" err="1"/>
              <a:t>très</a:t>
            </a:r>
            <a:r>
              <a:rPr lang="en-US" dirty="0"/>
              <a:t> </a:t>
            </a:r>
            <a:r>
              <a:rPr lang="en-US" dirty="0" err="1"/>
              <a:t>certainement</a:t>
            </a:r>
            <a:r>
              <a:rPr lang="en-US" dirty="0"/>
              <a:t> </a:t>
            </a:r>
            <a:r>
              <a:rPr lang="en-US" dirty="0" err="1"/>
              <a:t>induire</a:t>
            </a:r>
            <a:r>
              <a:rPr lang="en-US" dirty="0"/>
              <a:t> </a:t>
            </a:r>
            <a:r>
              <a:rPr lang="en-US" dirty="0" err="1"/>
              <a:t>une</a:t>
            </a:r>
            <a:r>
              <a:rPr lang="en-US" dirty="0"/>
              <a:t> </a:t>
            </a:r>
            <a:r>
              <a:rPr lang="en-US" dirty="0" err="1"/>
              <a:t>évolution</a:t>
            </a:r>
            <a:r>
              <a:rPr lang="en-US" dirty="0"/>
              <a:t> </a:t>
            </a:r>
            <a:r>
              <a:rPr lang="en-US" dirty="0" err="1"/>
              <a:t>rapide</a:t>
            </a:r>
            <a:r>
              <a:rPr lang="en-US" dirty="0"/>
              <a:t> de </a:t>
            </a:r>
            <a:r>
              <a:rPr lang="en-US" dirty="0" err="1"/>
              <a:t>certaines</a:t>
            </a:r>
            <a:r>
              <a:rPr lang="en-US" dirty="0"/>
              <a:t> techniques de </a:t>
            </a:r>
            <a:r>
              <a:rPr lang="en-US" dirty="0" err="1"/>
              <a:t>paiement</a:t>
            </a:r>
            <a:r>
              <a:rPr lang="en-US" dirty="0"/>
              <a:t> </a:t>
            </a:r>
            <a:r>
              <a:rPr lang="en-US" dirty="0" err="1"/>
              <a:t>ou</a:t>
            </a:r>
            <a:r>
              <a:rPr lang="en-US" dirty="0"/>
              <a:t> du </a:t>
            </a:r>
            <a:r>
              <a:rPr lang="en-US" dirty="0" err="1"/>
              <a:t>moins</a:t>
            </a:r>
            <a:r>
              <a:rPr lang="en-US" dirty="0"/>
              <a:t> de </a:t>
            </a:r>
            <a:r>
              <a:rPr lang="en-US" dirty="0" err="1"/>
              <a:t>leur</a:t>
            </a:r>
            <a:r>
              <a:rPr lang="en-US" dirty="0"/>
              <a:t> </a:t>
            </a:r>
            <a:r>
              <a:rPr lang="en-US" dirty="0" err="1"/>
              <a:t>processus</a:t>
            </a:r>
            <a:r>
              <a:rPr lang="en-US" dirty="0"/>
              <a:t> de gestion (plus de </a:t>
            </a:r>
            <a:r>
              <a:rPr lang="en-US" dirty="0" err="1"/>
              <a:t>technologie</a:t>
            </a:r>
            <a:r>
              <a:rPr lang="en-US" dirty="0"/>
              <a:t>, </a:t>
            </a:r>
            <a:r>
              <a:rPr lang="en-US" dirty="0" err="1"/>
              <a:t>moins</a:t>
            </a:r>
            <a:r>
              <a:rPr lang="en-US" dirty="0"/>
              <a:t> de papier). </a:t>
            </a:r>
          </a:p>
        </p:txBody>
      </p:sp>
      <p:sp>
        <p:nvSpPr>
          <p:cNvPr id="4" name="Slide Number Placeholder 3"/>
          <p:cNvSpPr>
            <a:spLocks noGrp="1"/>
          </p:cNvSpPr>
          <p:nvPr>
            <p:ph type="sldNum" sz="quarter" idx="5"/>
          </p:nvPr>
        </p:nvSpPr>
        <p:spPr/>
        <p:txBody>
          <a:bodyPr/>
          <a:lstStyle/>
          <a:p>
            <a:fld id="{FBB669CA-A650-483F-9B85-67827F5D288E}" type="slidenum">
              <a:rPr lang="fr-FR" smtClean="0"/>
              <a:t>9</a:t>
            </a:fld>
            <a:endParaRPr lang="fr-FR"/>
          </a:p>
        </p:txBody>
      </p:sp>
    </p:spTree>
    <p:extLst>
      <p:ext uri="{BB962C8B-B14F-4D97-AF65-F5344CB8AC3E}">
        <p14:creationId xmlns:p14="http://schemas.microsoft.com/office/powerpoint/2010/main" val="2700558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52705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95654D5A-192B-4B07-8F58-250CDD527E53}" type="slidenum">
              <a:rPr lang="fr-FR" smtClean="0"/>
              <a:t>‹#›</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40152" y="5733256"/>
            <a:ext cx="3081571" cy="1022779"/>
          </a:xfrm>
          <a:prstGeom prst="rect">
            <a:avLst/>
          </a:prstGeom>
        </p:spPr>
      </p:pic>
    </p:spTree>
    <p:extLst>
      <p:ext uri="{BB962C8B-B14F-4D97-AF65-F5344CB8AC3E}">
        <p14:creationId xmlns:p14="http://schemas.microsoft.com/office/powerpoint/2010/main" val="42753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a:t>
            </a:fld>
            <a:endParaRPr lang="fr-FR"/>
          </a:p>
        </p:txBody>
      </p:sp>
    </p:spTree>
    <p:extLst>
      <p:ext uri="{BB962C8B-B14F-4D97-AF65-F5344CB8AC3E}">
        <p14:creationId xmlns:p14="http://schemas.microsoft.com/office/powerpoint/2010/main" val="3543808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a:xfrm>
            <a:off x="805400" y="0"/>
            <a:ext cx="7881400" cy="1286937"/>
          </a:xfrm>
          <a:prstGeom prst="rect">
            <a:avLst/>
          </a:prstGeom>
        </p:spPr>
        <p:txBody>
          <a:bodyPr/>
          <a:lstStyle/>
          <a:p>
            <a:r>
              <a:rPr lang="fr-FR"/>
              <a:t>Modifiez le style du titre</a:t>
            </a: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a:t>
            </a:fld>
            <a:endParaRPr lang="fr-FR" dirty="0"/>
          </a:p>
        </p:txBody>
      </p:sp>
      <p:sp>
        <p:nvSpPr>
          <p:cNvPr id="6" name="Espace réservé du texte 6"/>
          <p:cNvSpPr>
            <a:spLocks noGrp="1"/>
          </p:cNvSpPr>
          <p:nvPr>
            <p:ph type="body" sz="quarter" idx="13" hasCustomPrompt="1"/>
          </p:nvPr>
        </p:nvSpPr>
        <p:spPr>
          <a:xfrm>
            <a:off x="804863" y="1471083"/>
            <a:ext cx="7881937" cy="4598988"/>
          </a:xfrm>
          <a:prstGeom prst="rect">
            <a:avLst/>
          </a:prstGeo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339791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a:xfrm>
            <a:off x="805400" y="0"/>
            <a:ext cx="7881400" cy="1286937"/>
          </a:xfrm>
          <a:prstGeom prst="rect">
            <a:avLst/>
          </a:prstGeom>
        </p:spPr>
        <p:txBody>
          <a:bodyPr/>
          <a:lstStyle/>
          <a:p>
            <a:r>
              <a:rPr lang="fr-FR"/>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a:prstGeom prst="rect">
            <a:avLst/>
          </a:prstGeo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t>‹#›</a:t>
            </a:fld>
            <a:endParaRPr lang="fr-FR"/>
          </a:p>
        </p:txBody>
      </p:sp>
    </p:spTree>
    <p:extLst>
      <p:ext uri="{BB962C8B-B14F-4D97-AF65-F5344CB8AC3E}">
        <p14:creationId xmlns:p14="http://schemas.microsoft.com/office/powerpoint/2010/main" val="6815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a:xfrm>
            <a:off x="805400" y="0"/>
            <a:ext cx="7881400" cy="1286937"/>
          </a:xfrm>
          <a:prstGeom prst="rect">
            <a:avLst/>
          </a:prstGeom>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a:t>
            </a:fld>
            <a:endParaRPr lang="fr-FR" dirty="0"/>
          </a:p>
        </p:txBody>
      </p:sp>
      <p:sp>
        <p:nvSpPr>
          <p:cNvPr id="7" name="Espace réservé du texte 6"/>
          <p:cNvSpPr>
            <a:spLocks noGrp="1"/>
          </p:cNvSpPr>
          <p:nvPr>
            <p:ph type="body" sz="quarter" idx="13" hasCustomPrompt="1"/>
          </p:nvPr>
        </p:nvSpPr>
        <p:spPr>
          <a:xfrm>
            <a:off x="804863" y="1469378"/>
            <a:ext cx="7881937" cy="4397375"/>
          </a:xfrm>
          <a:prstGeom prst="rect">
            <a:avLst/>
          </a:prstGeo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1917172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a:prstGeom prst="rect">
            <a:avLst/>
          </a:prstGeom>
        </p:spPr>
        <p:txBody>
          <a:bodyPr anchor="b">
            <a:normAutofit/>
          </a:bodyPr>
          <a:lstStyle>
            <a:lvl1pPr algn="l">
              <a:defRPr sz="3000" b="0"/>
            </a:lvl1pPr>
          </a:lstStyle>
          <a:p>
            <a:r>
              <a:rPr lang="fr-FR"/>
              <a:t>Modifiez le style du titre</a:t>
            </a:r>
            <a:endParaRPr lang="fr-FR" dirty="0"/>
          </a:p>
        </p:txBody>
      </p:sp>
      <p:sp>
        <p:nvSpPr>
          <p:cNvPr id="3" name="Espace réservé pour une image  2"/>
          <p:cNvSpPr>
            <a:spLocks noGrp="1"/>
          </p:cNvSpPr>
          <p:nvPr>
            <p:ph type="pic" idx="1"/>
          </p:nvPr>
        </p:nvSpPr>
        <p:spPr>
          <a:xfrm>
            <a:off x="677333" y="1494531"/>
            <a:ext cx="7923066" cy="323304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677333" y="5367338"/>
            <a:ext cx="7923066"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7" name="Espace réservé du numéro de diapositive 6"/>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t>‹#›</a:t>
            </a:fld>
            <a:endParaRPr lang="fr-FR"/>
          </a:p>
        </p:txBody>
      </p:sp>
    </p:spTree>
    <p:extLst>
      <p:ext uri="{BB962C8B-B14F-4D97-AF65-F5344CB8AC3E}">
        <p14:creationId xmlns:p14="http://schemas.microsoft.com/office/powerpoint/2010/main" val="2430925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10" y="976322"/>
            <a:ext cx="7894637" cy="2433895"/>
          </a:xfrm>
          <a:prstGeom prst="rect">
            <a:avLst/>
          </a:prstGeom>
        </p:spPr>
        <p:txBody>
          <a:bodyPr/>
          <a:lstStyle/>
          <a:p>
            <a:r>
              <a:rPr lang="fr-FR" dirty="0"/>
              <a:t>CLIQUEZ ET MODIFIEZ LE TITRE</a:t>
            </a:r>
          </a:p>
        </p:txBody>
      </p:sp>
      <p:sp>
        <p:nvSpPr>
          <p:cNvPr id="3" name="Sous-titre 2"/>
          <p:cNvSpPr>
            <a:spLocks noGrp="1"/>
          </p:cNvSpPr>
          <p:nvPr>
            <p:ph type="subTitle" idx="1"/>
          </p:nvPr>
        </p:nvSpPr>
        <p:spPr>
          <a:xfrm>
            <a:off x="1090609" y="3472208"/>
            <a:ext cx="7596190" cy="1752600"/>
          </a:xfrm>
          <a:prstGeom prst="rect">
            <a:avLst/>
          </a:prstGeom>
        </p:spPr>
        <p:txBody>
          <a:bodyPr/>
          <a:lstStyle>
            <a:lvl1pPr marL="0" indent="0" algn="l">
              <a:buNone/>
              <a:defRPr>
                <a:solidFill>
                  <a:srgbClr val="68308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a:t>Modifiez le style des sous-titres du masque</a:t>
            </a:r>
            <a:endParaRPr lang="fr-FR" dirty="0"/>
          </a:p>
        </p:txBody>
      </p:sp>
      <p:sp>
        <p:nvSpPr>
          <p:cNvPr id="6" name="Espace réservé du numéro de diapositive 5"/>
          <p:cNvSpPr>
            <a:spLocks noGrp="1"/>
          </p:cNvSpPr>
          <p:nvPr>
            <p:ph type="sldNum" sz="quarter" idx="12"/>
          </p:nvPr>
        </p:nvSpPr>
        <p:spPr>
          <a:xfrm>
            <a:off x="8197502" y="6390912"/>
            <a:ext cx="403878" cy="365125"/>
          </a:xfrm>
          <a:prstGeom prst="rect">
            <a:avLst/>
          </a:prstGeom>
        </p:spPr>
        <p:txBody>
          <a:bodyPr/>
          <a:lstStyle/>
          <a:p>
            <a:fld id="{95654D5A-192B-4B07-8F58-250CDD527E53}" type="slidenum">
              <a:rPr lang="fr-FR" smtClean="0"/>
              <a:t>‹#›</a:t>
            </a:fld>
            <a:endParaRPr lang="fr-FR"/>
          </a:p>
        </p:txBody>
      </p:sp>
    </p:spTree>
    <p:extLst>
      <p:ext uri="{BB962C8B-B14F-4D97-AF65-F5344CB8AC3E}">
        <p14:creationId xmlns:p14="http://schemas.microsoft.com/office/powerpoint/2010/main" val="690719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g"/><Relationship Id="rId5" Type="http://schemas.openxmlformats.org/officeDocument/2006/relationships/theme" Target="../theme/theme3.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2.jpe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a:t>CLIQUEZ ET MODIFIEZ </a:t>
            </a:r>
            <a:br>
              <a:rPr lang="fr-FR" dirty="0"/>
            </a:br>
            <a:r>
              <a:rPr lang="fr-FR" dirty="0"/>
              <a:t>LE TITRE</a:t>
            </a:r>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a:t>
            </a:fld>
            <a:endParaRPr lang="fr-FR"/>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7" r:id="rId1"/>
    <p:sldLayoutId id="2147483726" r:id="rId2"/>
    <p:sldLayoutId id="2147483725" r:id="rId3"/>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a:t>Cliquez pour modifier </a:t>
            </a:r>
            <a:br>
              <a:rPr lang="fr-FR" dirty="0"/>
            </a:br>
            <a:r>
              <a:rPr lang="fr-FR" dirty="0"/>
              <a:t>les styles du texte du masque</a:t>
            </a:r>
          </a:p>
          <a:p>
            <a:pPr lvl="0"/>
            <a:endParaRPr lang="fr-FR" dirty="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BBAEE7B9-44D3-4D49-ADC3-FC194FE08050}"/>
              </a:ext>
            </a:extLst>
          </p:cNvPr>
          <p:cNvPicPr>
            <a:picLocks noChangeAspect="1"/>
          </p:cNvPicPr>
          <p:nvPr userDrawn="1"/>
        </p:nvPicPr>
        <p:blipFill>
          <a:blip r:embed="rId6"/>
          <a:stretch>
            <a:fillRect/>
          </a:stretch>
        </p:blipFill>
        <p:spPr>
          <a:xfrm>
            <a:off x="0" y="5807407"/>
            <a:ext cx="1192088" cy="1081118"/>
          </a:xfrm>
          <a:prstGeom prst="rect">
            <a:avLst/>
          </a:prstGeom>
        </p:spPr>
      </p:pic>
      <p:pic>
        <p:nvPicPr>
          <p:cNvPr id="12" name="Imag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056744" y="5780629"/>
            <a:ext cx="3081571" cy="1022779"/>
          </a:xfrm>
          <a:prstGeom prst="rect">
            <a:avLst/>
          </a:prstGeom>
        </p:spPr>
      </p:pic>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6" name="Connecteur droit 15"/>
          <p:cNvCxnSpPr/>
          <p:nvPr/>
        </p:nvCxnSpPr>
        <p:spPr>
          <a:xfrm>
            <a:off x="698885" y="119675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2684" y="172287"/>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V="1">
            <a:off x="698885" y="3"/>
            <a:ext cx="2" cy="11967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pic>
        <p:nvPicPr>
          <p:cNvPr id="9" name="Image 8">
            <a:extLst>
              <a:ext uri="{FF2B5EF4-FFF2-40B4-BE49-F238E27FC236}">
                <a16:creationId xmlns:a16="http://schemas.microsoft.com/office/drawing/2014/main" id="{BBAEE7B9-44D3-4D49-ADC3-FC194FE08050}"/>
              </a:ext>
            </a:extLst>
          </p:cNvPr>
          <p:cNvPicPr>
            <a:picLocks noChangeAspect="1"/>
          </p:cNvPicPr>
          <p:nvPr userDrawn="1"/>
        </p:nvPicPr>
        <p:blipFill>
          <a:blip r:embed="rId4"/>
          <a:stretch>
            <a:fillRect/>
          </a:stretch>
        </p:blipFill>
        <p:spPr>
          <a:xfrm>
            <a:off x="-14808" y="5810062"/>
            <a:ext cx="1192088" cy="1081118"/>
          </a:xfrm>
          <a:prstGeom prst="rect">
            <a:avLst/>
          </a:prstGeom>
        </p:spPr>
      </p:pic>
      <p:pic>
        <p:nvPicPr>
          <p:cNvPr id="10" name="Imag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059018" y="5810062"/>
            <a:ext cx="3081571" cy="1022779"/>
          </a:xfrm>
          <a:prstGeom prst="rect">
            <a:avLst/>
          </a:prstGeom>
        </p:spPr>
      </p:pic>
    </p:spTree>
    <p:extLst>
      <p:ext uri="{BB962C8B-B14F-4D97-AF65-F5344CB8AC3E}">
        <p14:creationId xmlns:p14="http://schemas.microsoft.com/office/powerpoint/2010/main" val="1393703953"/>
      </p:ext>
    </p:extLst>
  </p:cSld>
  <p:clrMap bg1="lt1" tx1="dk1" bg2="lt2" tx2="dk2" accent1="accent1" accent2="accent2" accent3="accent3" accent4="accent4" accent5="accent5" accent6="accent6" hlink="hlink" folHlink="folHlink"/>
  <p:sldLayoutIdLst>
    <p:sldLayoutId id="2147483711" r:id="rId1"/>
    <p:sldLayoutId id="2147483727" r:id="rId2"/>
  </p:sldLayoutIdLst>
  <p:hf hdr="0" ftr="0" dt="0"/>
  <p:txStyles>
    <p:titleStyle>
      <a:lvl1pPr algn="l" defTabSz="342900" rtl="0" eaLnBrk="1" latinLnBrk="0" hangingPunct="1">
        <a:spcBef>
          <a:spcPct val="0"/>
        </a:spcBef>
        <a:buNone/>
        <a:defRPr sz="15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342900" rtl="0" eaLnBrk="1" latinLnBrk="0" hangingPunct="1">
        <a:spcBef>
          <a:spcPct val="20000"/>
        </a:spcBef>
        <a:buFont typeface="Arial"/>
        <a:buNone/>
        <a:defRPr sz="1200" kern="1200">
          <a:solidFill>
            <a:srgbClr val="683086"/>
          </a:solidFill>
          <a:latin typeface="Arial" panose="020B0604020202020204" pitchFamily="34" charset="0"/>
          <a:ea typeface="+mn-ea"/>
          <a:cs typeface="Arial" panose="020B0604020202020204" pitchFamily="34" charset="0"/>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24.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7.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hyperlink" Target="https://eduscol.education.fr/721/cadre-de-reference-des-competences-numerique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6" name="Rectangle 5"/>
          <p:cNvSpPr/>
          <p:nvPr/>
        </p:nvSpPr>
        <p:spPr>
          <a:xfrm>
            <a:off x="725310" y="1277701"/>
            <a:ext cx="8496944" cy="369332"/>
          </a:xfrm>
          <a:prstGeom prst="rect">
            <a:avLst/>
          </a:prstGeom>
        </p:spPr>
        <p:txBody>
          <a:bodyPr wrap="square" lIns="91440" tIns="45720" rIns="91440" bIns="45720" anchor="t">
            <a:spAutoFit/>
          </a:bodyPr>
          <a:lstStyle/>
          <a:p>
            <a:pPr>
              <a:spcAft>
                <a:spcPts val="0"/>
              </a:spcAft>
              <a:tabLst>
                <a:tab pos="1097280" algn="l"/>
                <a:tab pos="5212715" algn="l"/>
              </a:tabLst>
            </a:pPr>
            <a:endParaRPr lang="fr-FR" dirty="0">
              <a:effectLst/>
              <a:latin typeface="Arial"/>
              <a:ea typeface="Times New Roman" panose="02020603050405020304" pitchFamily="18" charset="0"/>
              <a:cs typeface="Times New Roman" panose="02020603050405020304" pitchFamily="18" charset="0"/>
            </a:endParaRPr>
          </a:p>
        </p:txBody>
      </p:sp>
      <p:pic>
        <p:nvPicPr>
          <p:cNvPr id="9" name="Image 9" descr="Une image contenant carte&#10;&#10;Description générée automatiquement">
            <a:extLst>
              <a:ext uri="{FF2B5EF4-FFF2-40B4-BE49-F238E27FC236}">
                <a16:creationId xmlns:a16="http://schemas.microsoft.com/office/drawing/2014/main" id="{9003E551-EECB-45CB-A041-ED91125A3185}"/>
              </a:ext>
            </a:extLst>
          </p:cNvPr>
          <p:cNvPicPr>
            <a:picLocks noChangeAspect="1"/>
          </p:cNvPicPr>
          <p:nvPr/>
        </p:nvPicPr>
        <p:blipFill>
          <a:blip r:embed="rId3"/>
          <a:stretch>
            <a:fillRect/>
          </a:stretch>
        </p:blipFill>
        <p:spPr>
          <a:xfrm>
            <a:off x="793921" y="404664"/>
            <a:ext cx="7769498" cy="4980058"/>
          </a:xfrm>
          <a:prstGeom prst="rect">
            <a:avLst/>
          </a:prstGeom>
        </p:spPr>
      </p:pic>
      <p:sp>
        <p:nvSpPr>
          <p:cNvPr id="4" name="Rectangle 3"/>
          <p:cNvSpPr/>
          <p:nvPr/>
        </p:nvSpPr>
        <p:spPr>
          <a:xfrm>
            <a:off x="3224819" y="3861048"/>
            <a:ext cx="4950623" cy="830997"/>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p>
          <a:p>
            <a:pPr algn="ctr"/>
            <a:r>
              <a:rPr lang="fr-FR" sz="1400" b="1" cap="all" dirty="0">
                <a:solidFill>
                  <a:srgbClr val="0070C0"/>
                </a:solidFill>
                <a:latin typeface="Arial" panose="020B0604020202020204" pitchFamily="34" charset="0"/>
                <a:cs typeface="Arial" panose="020B0604020202020204" pitchFamily="34" charset="0"/>
              </a:rPr>
              <a:t>14h-17h</a:t>
            </a:r>
            <a:endParaRPr lang="fr-FR" sz="1400" dirty="0">
              <a:latin typeface="Arial" panose="020B0604020202020204" pitchFamily="34" charset="0"/>
              <a:cs typeface="Arial" panose="020B0604020202020204" pitchFamily="34" charset="0"/>
            </a:endParaRPr>
          </a:p>
        </p:txBody>
      </p:sp>
      <p:sp>
        <p:nvSpPr>
          <p:cNvPr id="7" name="Espace réservé du numéro de diapositive 6"/>
          <p:cNvSpPr>
            <a:spLocks noGrp="1"/>
          </p:cNvSpPr>
          <p:nvPr>
            <p:ph type="sldNum" sz="quarter" idx="12"/>
          </p:nvPr>
        </p:nvSpPr>
        <p:spPr/>
        <p:txBody>
          <a:bodyPr/>
          <a:lstStyle/>
          <a:p>
            <a:fld id="{95654D5A-192B-4B07-8F58-250CDD527E53}" type="slidenum">
              <a:rPr lang="fr-FR" smtClean="0"/>
              <a:t>1</a:t>
            </a:fld>
            <a:endParaRPr lang="fr-FR"/>
          </a:p>
        </p:txBody>
      </p:sp>
    </p:spTree>
    <p:extLst>
      <p:ext uri="{BB962C8B-B14F-4D97-AF65-F5344CB8AC3E}">
        <p14:creationId xmlns:p14="http://schemas.microsoft.com/office/powerpoint/2010/main" val="344971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E1C003-AB62-4C4B-9CCA-E20BAF07A327}"/>
              </a:ext>
            </a:extLst>
          </p:cNvPr>
          <p:cNvSpPr>
            <a:spLocks noGrp="1"/>
          </p:cNvSpPr>
          <p:nvPr>
            <p:ph type="sldNum" sz="quarter" idx="12"/>
          </p:nvPr>
        </p:nvSpPr>
        <p:spPr/>
        <p:txBody>
          <a:bodyPr/>
          <a:lstStyle/>
          <a:p>
            <a:fld id="{95654D5A-192B-4B07-8F58-250CDD527E53}" type="slidenum">
              <a:rPr lang="fr-FR" smtClean="0"/>
              <a:t>10</a:t>
            </a:fld>
            <a:endParaRPr lang="fr-FR"/>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4294967295"/>
          </p:nvPr>
        </p:nvSpPr>
        <p:spPr>
          <a:xfrm>
            <a:off x="757001" y="154283"/>
            <a:ext cx="7845425" cy="5233987"/>
          </a:xfrm>
          <a:prstGeom prst="rect">
            <a:avLst/>
          </a:prstGeom>
        </p:spPr>
        <p:txBody>
          <a:bodyPr>
            <a:normAutofit/>
          </a:bodyPr>
          <a:lstStyle/>
          <a:p>
            <a:pPr algn="just"/>
            <a:r>
              <a:rPr lang="en-US" sz="1800" b="1" dirty="0">
                <a:solidFill>
                  <a:schemeClr val="tx1"/>
                </a:solidFill>
                <a:latin typeface="+mn-lt"/>
              </a:rPr>
              <a:t>2. Outil de </a:t>
            </a:r>
            <a:r>
              <a:rPr lang="en-US" sz="1800" b="1" dirty="0" err="1">
                <a:solidFill>
                  <a:schemeClr val="tx1"/>
                </a:solidFill>
                <a:latin typeface="+mn-lt"/>
              </a:rPr>
              <a:t>suivi</a:t>
            </a:r>
            <a:r>
              <a:rPr lang="en-US" sz="1800" b="1" dirty="0">
                <a:solidFill>
                  <a:schemeClr val="tx1"/>
                </a:solidFill>
                <a:latin typeface="+mn-lt"/>
              </a:rPr>
              <a:t> de la construction des </a:t>
            </a:r>
            <a:r>
              <a:rPr lang="en-US" sz="1800" b="1" dirty="0" err="1">
                <a:solidFill>
                  <a:schemeClr val="tx1"/>
                </a:solidFill>
                <a:latin typeface="+mn-lt"/>
              </a:rPr>
              <a:t>compétences</a:t>
            </a:r>
            <a:r>
              <a:rPr lang="en-US" sz="1800" b="1" dirty="0">
                <a:solidFill>
                  <a:schemeClr val="tx1"/>
                </a:solidFill>
                <a:latin typeface="+mn-lt"/>
              </a:rPr>
              <a:t> et des </a:t>
            </a:r>
            <a:r>
              <a:rPr lang="en-US" sz="1800" b="1" dirty="0" err="1">
                <a:solidFill>
                  <a:schemeClr val="tx1"/>
                </a:solidFill>
                <a:latin typeface="+mn-lt"/>
              </a:rPr>
              <a:t>savoirs</a:t>
            </a:r>
            <a:r>
              <a:rPr lang="en-US" sz="1800" b="1" dirty="0">
                <a:solidFill>
                  <a:schemeClr val="tx1"/>
                </a:solidFill>
                <a:latin typeface="+mn-lt"/>
              </a:rPr>
              <a:t> : </a:t>
            </a:r>
            <a:r>
              <a:rPr lang="en-US" sz="1800" b="1" dirty="0" err="1">
                <a:solidFill>
                  <a:schemeClr val="tx1"/>
                </a:solidFill>
                <a:latin typeface="+mn-lt"/>
              </a:rPr>
              <a:t>Exemple</a:t>
            </a:r>
            <a:r>
              <a:rPr lang="en-US" sz="1800" b="1" dirty="0">
                <a:solidFill>
                  <a:schemeClr val="tx1"/>
                </a:solidFill>
                <a:latin typeface="+mn-lt"/>
              </a:rPr>
              <a:t> </a:t>
            </a:r>
            <a:r>
              <a:rPr lang="en-US" sz="1800" b="1" dirty="0" err="1">
                <a:solidFill>
                  <a:schemeClr val="tx1"/>
                </a:solidFill>
                <a:latin typeface="+mn-lt"/>
              </a:rPr>
              <a:t>en</a:t>
            </a:r>
            <a:r>
              <a:rPr lang="en-US" sz="1800" b="1" dirty="0">
                <a:solidFill>
                  <a:schemeClr val="tx1"/>
                </a:solidFill>
                <a:latin typeface="+mn-lt"/>
              </a:rPr>
              <a:t> 1CI</a:t>
            </a:r>
          </a:p>
        </p:txBody>
      </p:sp>
      <p:pic>
        <p:nvPicPr>
          <p:cNvPr id="5" name="Picture 4">
            <a:extLst>
              <a:ext uri="{FF2B5EF4-FFF2-40B4-BE49-F238E27FC236}">
                <a16:creationId xmlns:a16="http://schemas.microsoft.com/office/drawing/2014/main" id="{7D12FE97-B7DF-4F05-95D9-10A01DDC21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783" y="1121481"/>
            <a:ext cx="8349860" cy="1635585"/>
          </a:xfrm>
          <a:prstGeom prst="rect">
            <a:avLst/>
          </a:prstGeom>
        </p:spPr>
      </p:pic>
      <p:pic>
        <p:nvPicPr>
          <p:cNvPr id="7" name="Picture 6">
            <a:extLst>
              <a:ext uri="{FF2B5EF4-FFF2-40B4-BE49-F238E27FC236}">
                <a16:creationId xmlns:a16="http://schemas.microsoft.com/office/drawing/2014/main" id="{3B122D4F-CFC5-49C1-B63B-C8926A8979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783" y="2757066"/>
            <a:ext cx="8424936" cy="2964862"/>
          </a:xfrm>
          <a:prstGeom prst="rect">
            <a:avLst/>
          </a:prstGeom>
        </p:spPr>
      </p:pic>
    </p:spTree>
    <p:extLst>
      <p:ext uri="{BB962C8B-B14F-4D97-AF65-F5344CB8AC3E}">
        <p14:creationId xmlns:p14="http://schemas.microsoft.com/office/powerpoint/2010/main" val="1654546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title"/>
          </p:nvPr>
        </p:nvSpPr>
        <p:spPr/>
        <p:txBody>
          <a:bodyPr/>
          <a:lstStyle/>
          <a:p>
            <a:r>
              <a:rPr lang="en-US" sz="1800" b="1" dirty="0">
                <a:latin typeface="+mn-lt"/>
              </a:rPr>
              <a:t>3. Construction progressive de la trace </a:t>
            </a:r>
            <a:r>
              <a:rPr lang="en-US" sz="1800" b="1" dirty="0" err="1">
                <a:latin typeface="+mn-lt"/>
              </a:rPr>
              <a:t>écrite</a:t>
            </a:r>
            <a:r>
              <a:rPr lang="en-US" sz="1800" b="1" dirty="0">
                <a:latin typeface="+mn-lt"/>
              </a:rPr>
              <a:t> de </a:t>
            </a:r>
            <a:r>
              <a:rPr lang="en-US" sz="1800" b="1" dirty="0" err="1">
                <a:latin typeface="+mn-lt"/>
              </a:rPr>
              <a:t>l’étudiant</a:t>
            </a:r>
            <a:endParaRPr lang="en-US" sz="1800" b="1" dirty="0">
              <a:latin typeface="+mn-lt"/>
            </a:endParaRPr>
          </a:p>
        </p:txBody>
      </p:sp>
      <p:pic>
        <p:nvPicPr>
          <p:cNvPr id="6" name="Picture 5">
            <a:extLst>
              <a:ext uri="{FF2B5EF4-FFF2-40B4-BE49-F238E27FC236}">
                <a16:creationId xmlns:a16="http://schemas.microsoft.com/office/drawing/2014/main" id="{79A8C86B-2143-48BE-9D33-962481AE93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476672"/>
            <a:ext cx="7426072" cy="5250151"/>
          </a:xfrm>
          <a:prstGeom prst="rect">
            <a:avLst/>
          </a:prstGeom>
        </p:spPr>
      </p:pic>
      <p:sp>
        <p:nvSpPr>
          <p:cNvPr id="9" name="Espace réservé du numéro de diapositive 8"/>
          <p:cNvSpPr>
            <a:spLocks noGrp="1"/>
          </p:cNvSpPr>
          <p:nvPr>
            <p:ph type="sldNum" sz="quarter" idx="12"/>
          </p:nvPr>
        </p:nvSpPr>
        <p:spPr/>
        <p:txBody>
          <a:bodyPr/>
          <a:lstStyle/>
          <a:p>
            <a:fld id="{A786685B-2977-D546-9E3D-3CA676A47F0C}" type="slidenum">
              <a:rPr lang="fr-FR" smtClean="0"/>
              <a:pPr/>
              <a:t>11</a:t>
            </a:fld>
            <a:endParaRPr lang="fr-FR" dirty="0"/>
          </a:p>
        </p:txBody>
      </p:sp>
    </p:spTree>
    <p:extLst>
      <p:ext uri="{BB962C8B-B14F-4D97-AF65-F5344CB8AC3E}">
        <p14:creationId xmlns:p14="http://schemas.microsoft.com/office/powerpoint/2010/main" val="3087773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404664"/>
            <a:ext cx="7772400" cy="864096"/>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III. L’épreuve E5  : Mise en œuvre des opérations internationales</a:t>
            </a:r>
            <a:endParaRPr lang="en-US" b="1"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971600" y="1287697"/>
            <a:ext cx="6400800" cy="3888432"/>
          </a:xfrm>
        </p:spPr>
        <p:txBody>
          <a:bodyPr vert="horz" lIns="91440" tIns="45720" rIns="91440" bIns="45720" rtlCol="0" anchor="t">
            <a:normAutofit lnSpcReduction="10000"/>
          </a:bodyPr>
          <a:lstStyle/>
          <a:p>
            <a:pPr algn="just"/>
            <a:r>
              <a:rPr lang="en-US" dirty="0" err="1">
                <a:solidFill>
                  <a:schemeClr val="tx1"/>
                </a:solidFill>
                <a:latin typeface="Arial"/>
                <a:cs typeface="Arial"/>
              </a:rPr>
              <a:t>Épreuve</a:t>
            </a:r>
            <a:r>
              <a:rPr lang="en-US" dirty="0">
                <a:solidFill>
                  <a:schemeClr val="tx1"/>
                </a:solidFill>
                <a:latin typeface="Arial"/>
                <a:cs typeface="Arial"/>
              </a:rPr>
              <a:t> </a:t>
            </a:r>
            <a:r>
              <a:rPr lang="en-US" dirty="0" err="1">
                <a:solidFill>
                  <a:schemeClr val="tx1"/>
                </a:solidFill>
                <a:latin typeface="Arial"/>
                <a:cs typeface="Arial"/>
              </a:rPr>
              <a:t>ponctuelle</a:t>
            </a:r>
            <a:r>
              <a:rPr lang="en-US" dirty="0">
                <a:solidFill>
                  <a:schemeClr val="tx1"/>
                </a:solidFill>
                <a:latin typeface="Arial"/>
                <a:cs typeface="Arial"/>
              </a:rPr>
              <a:t> </a:t>
            </a:r>
            <a:r>
              <a:rPr lang="en-US" dirty="0" err="1">
                <a:solidFill>
                  <a:schemeClr val="tx1"/>
                </a:solidFill>
                <a:latin typeface="Arial"/>
                <a:cs typeface="Arial"/>
              </a:rPr>
              <a:t>écrite</a:t>
            </a:r>
            <a:r>
              <a:rPr lang="en-US" dirty="0">
                <a:solidFill>
                  <a:schemeClr val="tx1"/>
                </a:solidFill>
                <a:latin typeface="Arial"/>
                <a:cs typeface="Arial"/>
              </a:rPr>
              <a:t> : 4 </a:t>
            </a:r>
            <a:r>
              <a:rPr lang="en-US" dirty="0" err="1">
                <a:solidFill>
                  <a:schemeClr val="tx1"/>
                </a:solidFill>
                <a:latin typeface="Arial"/>
                <a:cs typeface="Arial"/>
              </a:rPr>
              <a:t>heures</a:t>
            </a:r>
            <a:r>
              <a:rPr lang="en-US" dirty="0">
                <a:solidFill>
                  <a:schemeClr val="tx1"/>
                </a:solidFill>
                <a:latin typeface="Arial"/>
                <a:cs typeface="Arial"/>
              </a:rPr>
              <a:t> (</a:t>
            </a:r>
            <a:r>
              <a:rPr lang="en-US" dirty="0" err="1">
                <a:solidFill>
                  <a:schemeClr val="tx1"/>
                </a:solidFill>
                <a:latin typeface="Arial"/>
                <a:cs typeface="Arial"/>
              </a:rPr>
              <a:t>coef</a:t>
            </a:r>
            <a:r>
              <a:rPr lang="en-US" dirty="0">
                <a:solidFill>
                  <a:schemeClr val="tx1"/>
                </a:solidFill>
                <a:latin typeface="Arial"/>
                <a:cs typeface="Arial"/>
              </a:rPr>
              <a:t> 5/25 hors EF)</a:t>
            </a:r>
          </a:p>
          <a:p>
            <a:pPr algn="just"/>
            <a:endParaRPr lang="en-US" dirty="0">
              <a:solidFill>
                <a:schemeClr val="tx1"/>
              </a:solidFill>
            </a:endParaRPr>
          </a:p>
          <a:p>
            <a:pPr marL="285750" indent="-285750" algn="just">
              <a:buFontTx/>
              <a:buChar char="-"/>
            </a:pPr>
            <a:r>
              <a:rPr lang="en-US" dirty="0">
                <a:solidFill>
                  <a:schemeClr val="tx1"/>
                </a:solidFill>
                <a:latin typeface="Arial"/>
                <a:cs typeface="Arial"/>
              </a:rPr>
              <a:t>Analyse </a:t>
            </a:r>
            <a:r>
              <a:rPr lang="en-US" dirty="0" err="1">
                <a:solidFill>
                  <a:schemeClr val="tx1"/>
                </a:solidFill>
                <a:latin typeface="Arial"/>
                <a:cs typeface="Arial"/>
              </a:rPr>
              <a:t>d’une</a:t>
            </a:r>
            <a:r>
              <a:rPr lang="en-US" dirty="0">
                <a:solidFill>
                  <a:schemeClr val="tx1"/>
                </a:solidFill>
                <a:latin typeface="Arial"/>
                <a:cs typeface="Arial"/>
              </a:rPr>
              <a:t> situation </a:t>
            </a:r>
            <a:r>
              <a:rPr lang="en-US" dirty="0" err="1">
                <a:solidFill>
                  <a:schemeClr val="tx1"/>
                </a:solidFill>
                <a:latin typeface="Arial"/>
                <a:cs typeface="Arial"/>
              </a:rPr>
              <a:t>professionnelle</a:t>
            </a:r>
            <a:r>
              <a:rPr lang="en-US" dirty="0">
                <a:solidFill>
                  <a:schemeClr val="tx1"/>
                </a:solidFill>
                <a:latin typeface="Arial"/>
                <a:cs typeface="Arial"/>
              </a:rPr>
              <a:t>. La situation </a:t>
            </a:r>
            <a:r>
              <a:rPr lang="en-US" dirty="0" err="1">
                <a:solidFill>
                  <a:schemeClr val="tx1"/>
                </a:solidFill>
                <a:latin typeface="Arial"/>
                <a:cs typeface="Arial"/>
              </a:rPr>
              <a:t>professionnelle</a:t>
            </a:r>
            <a:r>
              <a:rPr lang="en-US" dirty="0">
                <a:solidFill>
                  <a:schemeClr val="tx1"/>
                </a:solidFill>
                <a:latin typeface="Arial"/>
                <a:cs typeface="Arial"/>
              </a:rPr>
              <a:t> </a:t>
            </a:r>
            <a:r>
              <a:rPr lang="en-US" dirty="0" err="1">
                <a:solidFill>
                  <a:schemeClr val="tx1"/>
                </a:solidFill>
                <a:latin typeface="Arial"/>
                <a:cs typeface="Arial"/>
              </a:rPr>
              <a:t>est</a:t>
            </a:r>
            <a:r>
              <a:rPr lang="en-US" dirty="0">
                <a:solidFill>
                  <a:schemeClr val="tx1"/>
                </a:solidFill>
                <a:latin typeface="Arial"/>
                <a:cs typeface="Arial"/>
              </a:rPr>
              <a:t> </a:t>
            </a:r>
            <a:r>
              <a:rPr lang="en-US" dirty="0" err="1">
                <a:solidFill>
                  <a:schemeClr val="tx1"/>
                </a:solidFill>
                <a:latin typeface="Arial"/>
                <a:cs typeface="Arial"/>
              </a:rPr>
              <a:t>accompagnée</a:t>
            </a:r>
            <a:r>
              <a:rPr lang="en-US" dirty="0">
                <a:solidFill>
                  <a:schemeClr val="tx1"/>
                </a:solidFill>
                <a:latin typeface="Arial"/>
                <a:cs typeface="Arial"/>
              </a:rPr>
              <a:t> de documents </a:t>
            </a:r>
            <a:r>
              <a:rPr lang="en-US" dirty="0" err="1">
                <a:solidFill>
                  <a:schemeClr val="tx1"/>
                </a:solidFill>
                <a:latin typeface="Arial"/>
                <a:cs typeface="Arial"/>
              </a:rPr>
              <a:t>visant</a:t>
            </a:r>
            <a:r>
              <a:rPr lang="en-US" dirty="0">
                <a:solidFill>
                  <a:schemeClr val="tx1"/>
                </a:solidFill>
                <a:latin typeface="Arial"/>
                <a:cs typeface="Arial"/>
              </a:rPr>
              <a:t> à </a:t>
            </a:r>
            <a:r>
              <a:rPr lang="en-US" dirty="0" err="1">
                <a:solidFill>
                  <a:schemeClr val="tx1"/>
                </a:solidFill>
                <a:latin typeface="Arial"/>
                <a:cs typeface="Arial"/>
              </a:rPr>
              <a:t>présenter</a:t>
            </a:r>
            <a:r>
              <a:rPr lang="en-US" dirty="0">
                <a:solidFill>
                  <a:schemeClr val="tx1"/>
                </a:solidFill>
                <a:latin typeface="Arial"/>
                <a:cs typeface="Arial"/>
              </a:rPr>
              <a:t> le </a:t>
            </a:r>
            <a:r>
              <a:rPr lang="en-US" dirty="0" err="1">
                <a:solidFill>
                  <a:schemeClr val="tx1"/>
                </a:solidFill>
                <a:latin typeface="Arial"/>
                <a:cs typeface="Arial"/>
              </a:rPr>
              <a:t>contexte</a:t>
            </a:r>
            <a:r>
              <a:rPr lang="en-US" dirty="0">
                <a:solidFill>
                  <a:schemeClr val="tx1"/>
                </a:solidFill>
                <a:latin typeface="Arial"/>
                <a:cs typeface="Arial"/>
              </a:rPr>
              <a:t> </a:t>
            </a:r>
            <a:r>
              <a:rPr lang="en-US" dirty="0" err="1">
                <a:solidFill>
                  <a:schemeClr val="tx1"/>
                </a:solidFill>
                <a:latin typeface="Arial"/>
                <a:cs typeface="Arial"/>
              </a:rPr>
              <a:t>d’entreprise</a:t>
            </a:r>
            <a:r>
              <a:rPr lang="en-US" dirty="0">
                <a:solidFill>
                  <a:schemeClr val="tx1"/>
                </a:solidFill>
                <a:latin typeface="Arial"/>
                <a:cs typeface="Arial"/>
              </a:rPr>
              <a:t> support de </a:t>
            </a:r>
            <a:r>
              <a:rPr lang="en-US" dirty="0" err="1">
                <a:solidFill>
                  <a:schemeClr val="tx1"/>
                </a:solidFill>
                <a:latin typeface="Arial"/>
                <a:cs typeface="Arial"/>
              </a:rPr>
              <a:t>l’épreuve</a:t>
            </a:r>
            <a:r>
              <a:rPr lang="en-US" dirty="0">
                <a:solidFill>
                  <a:schemeClr val="tx1"/>
                </a:solidFill>
                <a:latin typeface="Arial"/>
                <a:cs typeface="Arial"/>
              </a:rPr>
              <a:t> et les </a:t>
            </a:r>
            <a:r>
              <a:rPr lang="en-US" dirty="0" err="1">
                <a:solidFill>
                  <a:schemeClr val="tx1"/>
                </a:solidFill>
                <a:latin typeface="Arial"/>
                <a:cs typeface="Arial"/>
              </a:rPr>
              <a:t>informations</a:t>
            </a:r>
            <a:r>
              <a:rPr lang="en-US" dirty="0">
                <a:solidFill>
                  <a:schemeClr val="tx1"/>
                </a:solidFill>
                <a:latin typeface="Arial"/>
                <a:cs typeface="Arial"/>
              </a:rPr>
              <a:t> </a:t>
            </a:r>
            <a:r>
              <a:rPr lang="en-US" dirty="0" err="1">
                <a:solidFill>
                  <a:schemeClr val="tx1"/>
                </a:solidFill>
                <a:latin typeface="Arial"/>
                <a:cs typeface="Arial"/>
              </a:rPr>
              <a:t>utiles</a:t>
            </a:r>
            <a:r>
              <a:rPr lang="en-US" dirty="0">
                <a:solidFill>
                  <a:schemeClr val="tx1"/>
                </a:solidFill>
                <a:latin typeface="Arial"/>
                <a:cs typeface="Arial"/>
              </a:rPr>
              <a:t> pour la </a:t>
            </a:r>
            <a:r>
              <a:rPr lang="en-US" dirty="0" err="1">
                <a:solidFill>
                  <a:schemeClr val="tx1"/>
                </a:solidFill>
                <a:latin typeface="Arial"/>
                <a:cs typeface="Arial"/>
              </a:rPr>
              <a:t>résolution</a:t>
            </a:r>
            <a:r>
              <a:rPr lang="en-US" dirty="0">
                <a:solidFill>
                  <a:schemeClr val="tx1"/>
                </a:solidFill>
                <a:latin typeface="Arial"/>
                <a:cs typeface="Arial"/>
              </a:rPr>
              <a:t> des </a:t>
            </a:r>
            <a:r>
              <a:rPr lang="en-US" dirty="0" err="1">
                <a:solidFill>
                  <a:schemeClr val="tx1"/>
                </a:solidFill>
                <a:latin typeface="Arial"/>
                <a:cs typeface="Arial"/>
              </a:rPr>
              <a:t>problèmes</a:t>
            </a:r>
            <a:r>
              <a:rPr lang="en-US" dirty="0">
                <a:solidFill>
                  <a:schemeClr val="tx1"/>
                </a:solidFill>
                <a:latin typeface="Arial"/>
                <a:cs typeface="Arial"/>
              </a:rPr>
              <a:t> </a:t>
            </a:r>
            <a:r>
              <a:rPr lang="en-US" dirty="0" err="1">
                <a:solidFill>
                  <a:schemeClr val="tx1"/>
                </a:solidFill>
                <a:latin typeface="Arial"/>
                <a:cs typeface="Arial"/>
              </a:rPr>
              <a:t>posés</a:t>
            </a:r>
            <a:r>
              <a:rPr lang="en-US" dirty="0">
                <a:solidFill>
                  <a:schemeClr val="tx1"/>
                </a:solidFill>
                <a:latin typeface="Arial"/>
                <a:cs typeface="Arial"/>
              </a:rPr>
              <a:t>. (Etude de </a:t>
            </a:r>
            <a:r>
              <a:rPr lang="en-US" dirty="0" err="1">
                <a:solidFill>
                  <a:schemeClr val="tx1"/>
                </a:solidFill>
                <a:latin typeface="Arial"/>
                <a:cs typeface="Arial"/>
              </a:rPr>
              <a:t>cas</a:t>
            </a:r>
            <a:r>
              <a:rPr lang="en-US" dirty="0">
                <a:solidFill>
                  <a:schemeClr val="tx1"/>
                </a:solidFill>
                <a:latin typeface="Arial"/>
                <a:cs typeface="Arial"/>
              </a:rPr>
              <a:t> “</a:t>
            </a:r>
            <a:r>
              <a:rPr lang="en-US" dirty="0" err="1">
                <a:solidFill>
                  <a:schemeClr val="tx1"/>
                </a:solidFill>
                <a:latin typeface="Arial"/>
                <a:cs typeface="Arial"/>
              </a:rPr>
              <a:t>classique</a:t>
            </a:r>
            <a:r>
              <a:rPr lang="en-US" dirty="0">
                <a:solidFill>
                  <a:schemeClr val="tx1"/>
                </a:solidFill>
                <a:latin typeface="Arial"/>
                <a:cs typeface="Arial"/>
              </a:rPr>
              <a:t>”). Des documents </a:t>
            </a:r>
            <a:r>
              <a:rPr lang="en-US" dirty="0" err="1">
                <a:solidFill>
                  <a:schemeClr val="tx1"/>
                </a:solidFill>
                <a:latin typeface="Arial"/>
                <a:cs typeface="Arial"/>
              </a:rPr>
              <a:t>peuvent</a:t>
            </a:r>
            <a:r>
              <a:rPr lang="en-US" dirty="0">
                <a:solidFill>
                  <a:schemeClr val="tx1"/>
                </a:solidFill>
                <a:latin typeface="Arial"/>
                <a:cs typeface="Arial"/>
              </a:rPr>
              <a:t> </a:t>
            </a:r>
            <a:r>
              <a:rPr lang="en-US" dirty="0" err="1">
                <a:solidFill>
                  <a:schemeClr val="tx1"/>
                </a:solidFill>
                <a:latin typeface="Arial"/>
                <a:cs typeface="Arial"/>
              </a:rPr>
              <a:t>être</a:t>
            </a:r>
            <a:r>
              <a:rPr lang="en-US" dirty="0">
                <a:solidFill>
                  <a:schemeClr val="tx1"/>
                </a:solidFill>
                <a:latin typeface="Arial"/>
                <a:cs typeface="Arial"/>
              </a:rPr>
              <a:t> en </a:t>
            </a:r>
            <a:r>
              <a:rPr lang="en-US" dirty="0" err="1">
                <a:solidFill>
                  <a:schemeClr val="tx1"/>
                </a:solidFill>
                <a:latin typeface="Arial"/>
                <a:cs typeface="Arial"/>
              </a:rPr>
              <a:t>anglais</a:t>
            </a:r>
            <a:r>
              <a:rPr lang="en-US" dirty="0">
                <a:solidFill>
                  <a:schemeClr val="tx1"/>
                </a:solidFill>
                <a:latin typeface="Arial"/>
                <a:cs typeface="Arial"/>
              </a:rPr>
              <a:t>.</a:t>
            </a:r>
          </a:p>
          <a:p>
            <a:pPr marL="285750" indent="-285750" algn="just">
              <a:buFontTx/>
              <a:buChar char="-"/>
            </a:pPr>
            <a:endParaRPr lang="en-US" dirty="0">
              <a:solidFill>
                <a:schemeClr val="tx1"/>
              </a:solidFill>
            </a:endParaRPr>
          </a:p>
          <a:p>
            <a:pPr marL="285750" indent="-285750" algn="just">
              <a:buFontTx/>
              <a:buChar char="-"/>
            </a:pPr>
            <a:r>
              <a:rPr lang="en-US" dirty="0">
                <a:solidFill>
                  <a:schemeClr val="tx1"/>
                </a:solidFill>
                <a:latin typeface="Arial"/>
                <a:cs typeface="Arial"/>
              </a:rPr>
              <a:t>Des questions </a:t>
            </a:r>
            <a:r>
              <a:rPr lang="en-US" dirty="0" err="1">
                <a:solidFill>
                  <a:schemeClr val="tx1"/>
                </a:solidFill>
                <a:latin typeface="Arial"/>
                <a:cs typeface="Arial"/>
              </a:rPr>
              <a:t>complémentaires</a:t>
            </a:r>
            <a:r>
              <a:rPr lang="en-US" dirty="0">
                <a:solidFill>
                  <a:schemeClr val="tx1"/>
                </a:solidFill>
                <a:latin typeface="Arial"/>
                <a:cs typeface="Arial"/>
              </a:rPr>
              <a:t> </a:t>
            </a:r>
            <a:r>
              <a:rPr lang="en-US" dirty="0" err="1">
                <a:solidFill>
                  <a:schemeClr val="tx1"/>
                </a:solidFill>
                <a:latin typeface="Arial"/>
                <a:cs typeface="Arial"/>
              </a:rPr>
              <a:t>portant</a:t>
            </a:r>
            <a:r>
              <a:rPr lang="en-US" dirty="0">
                <a:solidFill>
                  <a:schemeClr val="tx1"/>
                </a:solidFill>
                <a:latin typeface="Arial"/>
                <a:cs typeface="Arial"/>
              </a:rPr>
              <a:t> sur </a:t>
            </a:r>
            <a:r>
              <a:rPr lang="en-US" dirty="0" err="1">
                <a:solidFill>
                  <a:schemeClr val="tx1"/>
                </a:solidFill>
                <a:latin typeface="Arial"/>
                <a:cs typeface="Arial"/>
              </a:rPr>
              <a:t>d’autres</a:t>
            </a:r>
            <a:r>
              <a:rPr lang="en-US" dirty="0">
                <a:solidFill>
                  <a:schemeClr val="tx1"/>
                </a:solidFill>
                <a:latin typeface="Arial"/>
                <a:cs typeface="Arial"/>
              </a:rPr>
              <a:t> situations </a:t>
            </a:r>
            <a:r>
              <a:rPr lang="en-US" dirty="0" err="1">
                <a:solidFill>
                  <a:schemeClr val="tx1"/>
                </a:solidFill>
                <a:latin typeface="Arial"/>
                <a:cs typeface="Arial"/>
              </a:rPr>
              <a:t>professionnelles</a:t>
            </a:r>
            <a:r>
              <a:rPr lang="en-US" dirty="0">
                <a:solidFill>
                  <a:schemeClr val="tx1"/>
                </a:solidFill>
                <a:latin typeface="Arial"/>
                <a:cs typeface="Arial"/>
              </a:rPr>
              <a:t> (mini </a:t>
            </a:r>
            <a:r>
              <a:rPr lang="en-US" dirty="0" err="1">
                <a:solidFill>
                  <a:schemeClr val="tx1"/>
                </a:solidFill>
                <a:latin typeface="Arial"/>
                <a:cs typeface="Arial"/>
              </a:rPr>
              <a:t>cas</a:t>
            </a:r>
            <a:r>
              <a:rPr lang="en-US" dirty="0">
                <a:solidFill>
                  <a:schemeClr val="tx1"/>
                </a:solidFill>
                <a:latin typeface="Arial"/>
                <a:cs typeface="Arial"/>
              </a:rPr>
              <a:t>) </a:t>
            </a:r>
            <a:r>
              <a:rPr lang="en-US" dirty="0" err="1">
                <a:solidFill>
                  <a:schemeClr val="tx1"/>
                </a:solidFill>
                <a:latin typeface="Arial"/>
                <a:cs typeface="Arial"/>
              </a:rPr>
              <a:t>peuvent</a:t>
            </a:r>
            <a:r>
              <a:rPr lang="en-US" dirty="0">
                <a:solidFill>
                  <a:schemeClr val="tx1"/>
                </a:solidFill>
                <a:latin typeface="Arial"/>
                <a:cs typeface="Arial"/>
              </a:rPr>
              <a:t> </a:t>
            </a:r>
            <a:r>
              <a:rPr lang="en-US" dirty="0" err="1">
                <a:solidFill>
                  <a:schemeClr val="tx1"/>
                </a:solidFill>
                <a:latin typeface="Arial"/>
                <a:cs typeface="Arial"/>
              </a:rPr>
              <a:t>être</a:t>
            </a:r>
            <a:r>
              <a:rPr lang="en-US" dirty="0">
                <a:solidFill>
                  <a:schemeClr val="tx1"/>
                </a:solidFill>
                <a:latin typeface="Arial"/>
                <a:cs typeface="Arial"/>
              </a:rPr>
              <a:t> </a:t>
            </a:r>
            <a:r>
              <a:rPr lang="en-US" dirty="0" err="1">
                <a:solidFill>
                  <a:schemeClr val="tx1"/>
                </a:solidFill>
                <a:latin typeface="Arial"/>
                <a:cs typeface="Arial"/>
              </a:rPr>
              <a:t>posées</a:t>
            </a:r>
            <a:r>
              <a:rPr lang="en-US" dirty="0">
                <a:solidFill>
                  <a:schemeClr val="tx1"/>
                </a:solidFill>
                <a:latin typeface="Arial"/>
                <a:cs typeface="Arial"/>
              </a:rPr>
              <a:t>. Des documents </a:t>
            </a:r>
            <a:r>
              <a:rPr lang="en-US" dirty="0" err="1">
                <a:solidFill>
                  <a:schemeClr val="tx1"/>
                </a:solidFill>
                <a:latin typeface="Arial"/>
                <a:cs typeface="Arial"/>
              </a:rPr>
              <a:t>peuvent</a:t>
            </a:r>
            <a:r>
              <a:rPr lang="en-US" dirty="0">
                <a:solidFill>
                  <a:schemeClr val="tx1"/>
                </a:solidFill>
                <a:latin typeface="Arial"/>
                <a:cs typeface="Arial"/>
              </a:rPr>
              <a:t> </a:t>
            </a:r>
            <a:r>
              <a:rPr lang="en-US" dirty="0" err="1">
                <a:solidFill>
                  <a:schemeClr val="tx1"/>
                </a:solidFill>
                <a:latin typeface="Arial"/>
                <a:cs typeface="Arial"/>
              </a:rPr>
              <a:t>être</a:t>
            </a:r>
            <a:r>
              <a:rPr lang="en-US" dirty="0">
                <a:solidFill>
                  <a:schemeClr val="tx1"/>
                </a:solidFill>
                <a:latin typeface="Arial"/>
                <a:cs typeface="Arial"/>
              </a:rPr>
              <a:t> en </a:t>
            </a:r>
            <a:r>
              <a:rPr lang="en-US" dirty="0" err="1">
                <a:solidFill>
                  <a:schemeClr val="tx1"/>
                </a:solidFill>
                <a:latin typeface="Arial"/>
                <a:cs typeface="Arial"/>
              </a:rPr>
              <a:t>anglais</a:t>
            </a:r>
            <a:r>
              <a:rPr lang="en-US" dirty="0">
                <a:solidFill>
                  <a:schemeClr val="tx1"/>
                </a:solidFill>
                <a:latin typeface="Arial"/>
                <a:cs typeface="Arial"/>
              </a:rPr>
              <a:t> </a:t>
            </a:r>
            <a:r>
              <a:rPr lang="en-US" dirty="0" err="1">
                <a:solidFill>
                  <a:schemeClr val="tx1"/>
                </a:solidFill>
                <a:latin typeface="Arial"/>
                <a:cs typeface="Arial"/>
              </a:rPr>
              <a:t>également</a:t>
            </a:r>
            <a:r>
              <a:rPr lang="en-US" dirty="0">
                <a:solidFill>
                  <a:schemeClr val="tx1"/>
                </a:solidFill>
                <a:latin typeface="Arial"/>
                <a:cs typeface="Arial"/>
              </a:rPr>
              <a:t>.</a:t>
            </a:r>
          </a:p>
          <a:p>
            <a:pPr algn="just"/>
            <a:endParaRPr lang="en-US" dirty="0">
              <a:solidFill>
                <a:schemeClr val="tx1"/>
              </a:solidFill>
            </a:endParaRPr>
          </a:p>
          <a:p>
            <a:pPr marL="285750" indent="-285750" algn="just">
              <a:buFontTx/>
              <a:buChar char="-"/>
            </a:pPr>
            <a:r>
              <a:rPr lang="en-US" dirty="0" err="1">
                <a:solidFill>
                  <a:schemeClr val="tx1"/>
                </a:solidFill>
                <a:latin typeface="Arial"/>
                <a:cs typeface="Arial"/>
              </a:rPr>
              <a:t>Épreuve</a:t>
            </a:r>
            <a:r>
              <a:rPr lang="en-US" dirty="0">
                <a:solidFill>
                  <a:schemeClr val="tx1"/>
                </a:solidFill>
                <a:latin typeface="Arial"/>
                <a:cs typeface="Arial"/>
              </a:rPr>
              <a:t> </a:t>
            </a:r>
            <a:r>
              <a:rPr lang="en-US" dirty="0" err="1">
                <a:solidFill>
                  <a:schemeClr val="tx1"/>
                </a:solidFill>
                <a:latin typeface="Arial"/>
                <a:cs typeface="Arial"/>
              </a:rPr>
              <a:t>corrigée</a:t>
            </a:r>
            <a:r>
              <a:rPr lang="en-US" dirty="0">
                <a:solidFill>
                  <a:schemeClr val="tx1"/>
                </a:solidFill>
                <a:latin typeface="Arial"/>
                <a:cs typeface="Arial"/>
              </a:rPr>
              <a:t> par un </a:t>
            </a:r>
            <a:r>
              <a:rPr lang="en-US" dirty="0" err="1">
                <a:solidFill>
                  <a:schemeClr val="tx1"/>
                </a:solidFill>
                <a:latin typeface="Arial"/>
                <a:cs typeface="Arial"/>
              </a:rPr>
              <a:t>professeur</a:t>
            </a:r>
            <a:r>
              <a:rPr lang="en-US" dirty="0">
                <a:solidFill>
                  <a:schemeClr val="tx1"/>
                </a:solidFill>
                <a:latin typeface="Arial"/>
                <a:cs typeface="Arial"/>
              </a:rPr>
              <a:t> en charge des </a:t>
            </a:r>
            <a:r>
              <a:rPr lang="en-US" dirty="0" err="1">
                <a:solidFill>
                  <a:schemeClr val="tx1"/>
                </a:solidFill>
                <a:latin typeface="Arial"/>
                <a:cs typeface="Arial"/>
              </a:rPr>
              <a:t>enseignements</a:t>
            </a:r>
            <a:r>
              <a:rPr lang="en-US" dirty="0">
                <a:solidFill>
                  <a:schemeClr val="tx1"/>
                </a:solidFill>
                <a:latin typeface="Arial"/>
                <a:cs typeface="Arial"/>
              </a:rPr>
              <a:t> </a:t>
            </a:r>
            <a:r>
              <a:rPr lang="en-US" dirty="0" err="1">
                <a:solidFill>
                  <a:schemeClr val="tx1"/>
                </a:solidFill>
                <a:latin typeface="Arial"/>
                <a:cs typeface="Arial"/>
              </a:rPr>
              <a:t>professionnels</a:t>
            </a:r>
            <a:r>
              <a:rPr lang="en-US" dirty="0">
                <a:solidFill>
                  <a:schemeClr val="tx1"/>
                </a:solidFill>
                <a:latin typeface="Arial"/>
                <a:cs typeface="Arial"/>
              </a:rPr>
              <a:t> CI.</a:t>
            </a: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12</a:t>
            </a:fld>
            <a:endParaRPr lang="fr-FR"/>
          </a:p>
        </p:txBody>
      </p:sp>
    </p:spTree>
    <p:extLst>
      <p:ext uri="{BB962C8B-B14F-4D97-AF65-F5344CB8AC3E}">
        <p14:creationId xmlns:p14="http://schemas.microsoft.com/office/powerpoint/2010/main" val="2733794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043608" y="1700808"/>
            <a:ext cx="7416824" cy="2082107"/>
          </a:xfrm>
        </p:spPr>
        <p:txBody>
          <a:bodyPr>
            <a:normAutofit/>
          </a:bodyPr>
          <a:lstStyle/>
          <a:p>
            <a:endParaRPr lang="fr-FR" sz="2400" b="1" dirty="0">
              <a:solidFill>
                <a:srgbClr val="7030A0"/>
              </a:solidFill>
            </a:endParaRPr>
          </a:p>
          <a:p>
            <a:endParaRPr lang="fr-FR" b="1" dirty="0"/>
          </a:p>
          <a:p>
            <a:endParaRPr lang="fr-FR" sz="1400" b="1" cap="all" dirty="0">
              <a:solidFill>
                <a:srgbClr val="0070C0"/>
              </a:solidFill>
            </a:endParaRP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6" name="Rectangle 5"/>
          <p:cNvSpPr/>
          <p:nvPr/>
        </p:nvSpPr>
        <p:spPr>
          <a:xfrm>
            <a:off x="1187624" y="1772816"/>
            <a:ext cx="6768752" cy="2185214"/>
          </a:xfrm>
          <a:prstGeom prst="rect">
            <a:avLst/>
          </a:prstGeom>
        </p:spPr>
        <p:txBody>
          <a:bodyPr wrap="square" lIns="91440" tIns="45720" rIns="91440" bIns="45720" anchor="t">
            <a:spAutoFit/>
          </a:bodyPr>
          <a:lstStyle/>
          <a:p>
            <a:pPr algn="ctr"/>
            <a:r>
              <a:rPr lang="fr-FR" sz="2400" b="1" cap="all" dirty="0">
                <a:solidFill>
                  <a:srgbClr val="0070C0"/>
                </a:solidFill>
                <a:latin typeface="Arial" panose="020B0604020202020204" pitchFamily="34" charset="0"/>
                <a:cs typeface="Arial" panose="020B0604020202020204" pitchFamily="34" charset="0"/>
              </a:rPr>
              <a:t>BLOC 2 : Mise en œuvre des opérations internationales</a:t>
            </a:r>
          </a:p>
          <a:p>
            <a:pPr algn="ctr"/>
            <a:endParaRPr lang="fr-FR" sz="2400" b="1" cap="all" dirty="0">
              <a:solidFill>
                <a:srgbClr val="0070C0"/>
              </a:solidFill>
              <a:latin typeface="Arial" panose="020B0604020202020204" pitchFamily="34" charset="0"/>
              <a:cs typeface="Arial" panose="020B0604020202020204" pitchFamily="34" charset="0"/>
            </a:endParaRPr>
          </a:p>
          <a:p>
            <a:pPr algn="ctr"/>
            <a:r>
              <a:rPr lang="fr-FR" sz="3200" b="1" dirty="0">
                <a:solidFill>
                  <a:srgbClr val="0070C0"/>
                </a:solidFill>
                <a:effectLst/>
                <a:latin typeface="Arial"/>
                <a:ea typeface="Calibri" panose="020F0502020204030204" pitchFamily="34" charset="0"/>
                <a:cs typeface="Arial"/>
              </a:rPr>
              <a:t>Approche didactique et de professionnalisation</a:t>
            </a:r>
            <a:endParaRPr lang="fr-FR" sz="3200" i="1" dirty="0">
              <a:solidFill>
                <a:srgbClr val="0070C0"/>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80C63D54-8028-4767-BD35-7B6721762239}"/>
              </a:ext>
            </a:extLst>
          </p:cNvPr>
          <p:cNvSpPr txBox="1"/>
          <p:nvPr/>
        </p:nvSpPr>
        <p:spPr>
          <a:xfrm>
            <a:off x="943154" y="4307457"/>
            <a:ext cx="609312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i="1" dirty="0">
                <a:cs typeface="Calibri"/>
              </a:rPr>
              <a:t>Isabelle FERMAS, professeure</a:t>
            </a:r>
          </a:p>
          <a:p>
            <a:r>
              <a:rPr lang="fr-FR" i="1" dirty="0">
                <a:cs typeface="Calibri"/>
              </a:rPr>
              <a:t>Joselyne STUDER-LAURENS, CCEF</a:t>
            </a:r>
          </a:p>
          <a:p>
            <a:r>
              <a:rPr lang="fr-FR" i="1" dirty="0">
                <a:cs typeface="Calibri"/>
              </a:rPr>
              <a:t>Fabrice FERREIRA, professeur</a:t>
            </a:r>
          </a:p>
        </p:txBody>
      </p:sp>
      <p:sp>
        <p:nvSpPr>
          <p:cNvPr id="7" name="Espace réservé du numéro de diapositive 6"/>
          <p:cNvSpPr>
            <a:spLocks noGrp="1"/>
          </p:cNvSpPr>
          <p:nvPr>
            <p:ph type="sldNum" sz="quarter" idx="12"/>
          </p:nvPr>
        </p:nvSpPr>
        <p:spPr/>
        <p:txBody>
          <a:bodyPr/>
          <a:lstStyle/>
          <a:p>
            <a:fld id="{95654D5A-192B-4B07-8F58-250CDD527E53}" type="slidenum">
              <a:rPr lang="fr-FR" smtClean="0"/>
              <a:t>13</a:t>
            </a:fld>
            <a:endParaRPr lang="fr-FR"/>
          </a:p>
        </p:txBody>
      </p:sp>
    </p:spTree>
    <p:extLst>
      <p:ext uri="{BB962C8B-B14F-4D97-AF65-F5344CB8AC3E}">
        <p14:creationId xmlns:p14="http://schemas.microsoft.com/office/powerpoint/2010/main" val="3339306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1296144"/>
          </a:xfrm>
        </p:spPr>
        <p:txBody>
          <a:bodyPr/>
          <a:lstStyle/>
          <a:p>
            <a:r>
              <a:rPr lang="fr-FR"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 Justification de l’enseignement et de sa didactique par l’évolution des métiers et des compétences   </a:t>
            </a:r>
            <a:r>
              <a:rPr lang="fr-FR"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899592" y="980728"/>
            <a:ext cx="7632848" cy="4320480"/>
          </a:xfrm>
        </p:spPr>
        <p:txBody>
          <a:bodyPr>
            <a:normAutofit fontScale="92500" lnSpcReduction="10000"/>
          </a:bodyPr>
          <a:lstStyle/>
          <a:p>
            <a:pPr marL="285750" indent="-285750" algn="just">
              <a:buFont typeface="Arial"/>
              <a:buChar char="•"/>
            </a:pPr>
            <a:r>
              <a:rPr lang="en-US" sz="2200" b="1" dirty="0" err="1">
                <a:latin typeface="Arial"/>
                <a:cs typeface="Arial"/>
              </a:rPr>
              <a:t>Constat</a:t>
            </a:r>
            <a:r>
              <a:rPr lang="en-US" sz="2200" b="1" dirty="0">
                <a:latin typeface="Arial"/>
                <a:cs typeface="Arial"/>
              </a:rPr>
              <a:t> des </a:t>
            </a:r>
            <a:r>
              <a:rPr lang="en-US" sz="2200" b="1" dirty="0" err="1">
                <a:latin typeface="Arial"/>
                <a:cs typeface="Arial"/>
              </a:rPr>
              <a:t>évolutions</a:t>
            </a:r>
            <a:r>
              <a:rPr lang="en-US" sz="2200" b="1" dirty="0">
                <a:latin typeface="Arial"/>
                <a:cs typeface="Arial"/>
              </a:rPr>
              <a:t> </a:t>
            </a:r>
            <a:r>
              <a:rPr lang="en-US" sz="2200" b="1" dirty="0" err="1">
                <a:latin typeface="Arial"/>
                <a:cs typeface="Arial"/>
              </a:rPr>
              <a:t>rapides</a:t>
            </a:r>
            <a:r>
              <a:rPr lang="en-US" sz="2200" b="1" dirty="0">
                <a:latin typeface="Arial"/>
                <a:cs typeface="Arial"/>
              </a:rPr>
              <a:t> </a:t>
            </a:r>
            <a:endParaRPr lang="en-US" b="1" dirty="0">
              <a:latin typeface="Arial"/>
              <a:cs typeface="Arial"/>
            </a:endParaRPr>
          </a:p>
          <a:p>
            <a:pPr marL="742950" lvl="1" indent="-285750" algn="just">
              <a:buFont typeface="Wingdings" charset="2"/>
              <a:buChar char="Ø"/>
            </a:pPr>
            <a:r>
              <a:rPr lang="en-US" sz="1800" b="1" dirty="0">
                <a:latin typeface="Arial"/>
                <a:cs typeface="Arial"/>
              </a:rPr>
              <a:t>des techniques et technologies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géoéconomie</a:t>
            </a:r>
            <a:r>
              <a:rPr lang="en-US" sz="1800" b="1" dirty="0">
                <a:latin typeface="Arial"/>
                <a:cs typeface="Arial"/>
              </a:rPr>
              <a:t> et de la </a:t>
            </a:r>
            <a:r>
              <a:rPr lang="en-US" sz="1800" b="1" dirty="0" err="1">
                <a:latin typeface="Arial"/>
                <a:cs typeface="Arial"/>
              </a:rPr>
              <a:t>géopolitique</a:t>
            </a:r>
            <a:r>
              <a:rPr lang="en-US" sz="1800" b="1" dirty="0">
                <a:latin typeface="Arial"/>
                <a:cs typeface="Arial"/>
              </a:rPr>
              <a:t> </a:t>
            </a:r>
            <a:r>
              <a:rPr lang="en-US" sz="1800" b="1" dirty="0" err="1">
                <a:latin typeface="Arial"/>
                <a:cs typeface="Arial"/>
              </a:rPr>
              <a:t>mondiales</a:t>
            </a:r>
            <a:endParaRPr lang="en-US" sz="1800" b="1" dirty="0">
              <a:latin typeface="Arial"/>
              <a:cs typeface="Arial"/>
            </a:endParaRPr>
          </a:p>
          <a:p>
            <a:pPr marL="742950" lvl="1" indent="-285750" algn="just">
              <a:buFont typeface="Wingdings" charset="2"/>
              <a:buChar char="Ø"/>
            </a:pPr>
            <a:r>
              <a:rPr lang="en-US" sz="1800" b="1" dirty="0">
                <a:latin typeface="Arial"/>
                <a:cs typeface="Arial"/>
              </a:rPr>
              <a:t>du </a:t>
            </a:r>
            <a:r>
              <a:rPr lang="en-US" sz="1800" b="1" dirty="0" err="1">
                <a:latin typeface="Arial"/>
                <a:cs typeface="Arial"/>
              </a:rPr>
              <a:t>réglementaire</a:t>
            </a:r>
            <a:r>
              <a:rPr lang="en-US" sz="1800" b="1" dirty="0">
                <a:latin typeface="Arial"/>
                <a:cs typeface="Arial"/>
              </a:rPr>
              <a:t>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montée</a:t>
            </a:r>
            <a:r>
              <a:rPr lang="en-US" sz="1800" b="1" dirty="0">
                <a:latin typeface="Arial"/>
                <a:cs typeface="Arial"/>
              </a:rPr>
              <a:t> des </a:t>
            </a:r>
            <a:r>
              <a:rPr lang="en-US" sz="1800" b="1" dirty="0" err="1">
                <a:latin typeface="Arial"/>
                <a:cs typeface="Arial"/>
              </a:rPr>
              <a:t>risques</a:t>
            </a:r>
            <a:r>
              <a:rPr lang="en-US" sz="1800" b="1" dirty="0">
                <a:latin typeface="Arial"/>
                <a:cs typeface="Arial"/>
              </a:rPr>
              <a:t> </a:t>
            </a:r>
          </a:p>
          <a:p>
            <a:pPr marL="742950" lvl="1" indent="-285750" algn="just">
              <a:buFont typeface="Wingdings" charset="2"/>
              <a:buChar char="Ø"/>
            </a:pPr>
            <a:r>
              <a:rPr lang="en-US" sz="1800" b="1" dirty="0">
                <a:latin typeface="Arial"/>
                <a:cs typeface="Arial"/>
              </a:rPr>
              <a:t>de la </a:t>
            </a:r>
            <a:r>
              <a:rPr lang="en-US" sz="1800" b="1" dirty="0" err="1">
                <a:latin typeface="Arial"/>
                <a:cs typeface="Arial"/>
              </a:rPr>
              <a:t>gestion</a:t>
            </a:r>
            <a:r>
              <a:rPr lang="en-US" sz="1800" b="1" dirty="0">
                <a:latin typeface="Arial"/>
                <a:cs typeface="Arial"/>
              </a:rPr>
              <a:t> </a:t>
            </a:r>
            <a:r>
              <a:rPr lang="en-US" sz="1800" b="1" dirty="0" err="1">
                <a:latin typeface="Arial"/>
                <a:cs typeface="Arial"/>
              </a:rPr>
              <a:t>organisationnelle</a:t>
            </a:r>
            <a:endParaRPr lang="en-US" sz="1800" b="1" dirty="0">
              <a:latin typeface="Arial"/>
              <a:cs typeface="Arial"/>
            </a:endParaRPr>
          </a:p>
          <a:p>
            <a:pPr marL="342900" indent="-342900" algn="just">
              <a:buFont typeface="Arial"/>
              <a:buChar char="•"/>
            </a:pPr>
            <a:r>
              <a:rPr lang="en-US" sz="2200" b="1" dirty="0" err="1">
                <a:latin typeface="Arial"/>
                <a:cs typeface="Arial"/>
              </a:rPr>
              <a:t>Survenance</a:t>
            </a:r>
            <a:r>
              <a:rPr lang="en-US" sz="2200" b="1" dirty="0">
                <a:latin typeface="Arial"/>
                <a:cs typeface="Arial"/>
              </a:rPr>
              <a:t> des </a:t>
            </a:r>
            <a:r>
              <a:rPr lang="en-US" sz="2000" b="1" dirty="0">
                <a:latin typeface="Arial"/>
                <a:cs typeface="Arial"/>
              </a:rPr>
              <a:t>bouleversements </a:t>
            </a:r>
            <a:r>
              <a:rPr lang="en-US" sz="2000" b="1" dirty="0" err="1">
                <a:latin typeface="Arial"/>
                <a:cs typeface="Arial"/>
              </a:rPr>
              <a:t>révélateurs</a:t>
            </a:r>
            <a:r>
              <a:rPr lang="en-US" sz="2000" b="1" dirty="0">
                <a:latin typeface="Arial"/>
                <a:cs typeface="Arial"/>
              </a:rPr>
              <a:t> </a:t>
            </a:r>
          </a:p>
          <a:p>
            <a:pPr marL="800100" lvl="1" indent="-342900" algn="just">
              <a:buFont typeface="Wingdings" charset="2"/>
              <a:buChar char="Ø"/>
            </a:pPr>
            <a:r>
              <a:rPr lang="en-US" sz="1800" b="1" dirty="0">
                <a:latin typeface="Arial"/>
                <a:cs typeface="Arial"/>
              </a:rPr>
              <a:t>la </a:t>
            </a:r>
            <a:r>
              <a:rPr lang="en-US" sz="1800" b="1" dirty="0" err="1">
                <a:latin typeface="Arial"/>
                <a:cs typeface="Arial"/>
              </a:rPr>
              <a:t>pandémie</a:t>
            </a:r>
            <a:r>
              <a:rPr lang="en-US" sz="1800" b="1" dirty="0">
                <a:latin typeface="Arial"/>
                <a:cs typeface="Arial"/>
              </a:rPr>
              <a:t> et le </a:t>
            </a:r>
            <a:r>
              <a:rPr lang="en-US" sz="1800" b="1" dirty="0" err="1">
                <a:latin typeface="Arial"/>
                <a:cs typeface="Arial"/>
              </a:rPr>
              <a:t>réchauffement</a:t>
            </a:r>
            <a:r>
              <a:rPr lang="en-US" sz="1800" b="1" dirty="0">
                <a:latin typeface="Arial"/>
                <a:cs typeface="Arial"/>
              </a:rPr>
              <a:t> </a:t>
            </a:r>
            <a:r>
              <a:rPr lang="en-US" sz="1800" b="1" dirty="0" err="1">
                <a:latin typeface="Arial"/>
                <a:cs typeface="Arial"/>
              </a:rPr>
              <a:t>climatique</a:t>
            </a:r>
            <a:endParaRPr lang="en-US" sz="1800" b="1" dirty="0">
              <a:latin typeface="Arial"/>
              <a:cs typeface="Arial"/>
            </a:endParaRPr>
          </a:p>
          <a:p>
            <a:pPr algn="just"/>
            <a:endParaRPr lang="en-US" b="1" dirty="0"/>
          </a:p>
          <a:p>
            <a:pPr marL="342900" indent="-342900" algn="just">
              <a:buFont typeface="Wingdings" charset="0"/>
              <a:buChar char="è"/>
            </a:pPr>
            <a:r>
              <a:rPr lang="en-US" sz="2400" b="1" dirty="0">
                <a:latin typeface="Arial"/>
                <a:cs typeface="Arial"/>
                <a:sym typeface="Wingdings"/>
              </a:rPr>
              <a:t>Impacts </a:t>
            </a:r>
            <a:r>
              <a:rPr lang="en-US" sz="2400" b="1" dirty="0" err="1">
                <a:latin typeface="Arial"/>
                <a:cs typeface="Arial"/>
                <a:sym typeface="Wingdings"/>
              </a:rPr>
              <a:t>sur</a:t>
            </a:r>
            <a:r>
              <a:rPr lang="en-US" sz="2400" b="1" dirty="0">
                <a:latin typeface="Arial"/>
                <a:cs typeface="Arial"/>
                <a:sym typeface="Wingdings"/>
              </a:rPr>
              <a:t> : </a:t>
            </a:r>
          </a:p>
          <a:p>
            <a:pPr marL="800100" lvl="1" indent="-342900" algn="just">
              <a:buFont typeface="Wingdings" charset="0"/>
              <a:buChar char="è"/>
            </a:pPr>
            <a:r>
              <a:rPr lang="en-US" sz="2200" b="1" dirty="0">
                <a:latin typeface="Arial"/>
                <a:cs typeface="Arial"/>
                <a:sym typeface="Wingdings"/>
              </a:rPr>
              <a:t>les relations </a:t>
            </a:r>
            <a:r>
              <a:rPr lang="en-US" sz="2200" b="1" dirty="0" err="1">
                <a:latin typeface="Arial"/>
                <a:cs typeface="Arial"/>
                <a:sym typeface="Wingdings"/>
              </a:rPr>
              <a:t>commerciales</a:t>
            </a:r>
            <a:endParaRPr lang="en-US" sz="2200" b="1" dirty="0">
              <a:latin typeface="Arial"/>
              <a:cs typeface="Arial"/>
              <a:sym typeface="Wingdings"/>
            </a:endParaRPr>
          </a:p>
          <a:p>
            <a:pPr marL="800100" lvl="1" indent="-342900" algn="just">
              <a:buFont typeface="Wingdings" charset="0"/>
              <a:buChar char="è"/>
            </a:pPr>
            <a:r>
              <a:rPr lang="en-US" sz="2200" b="1" dirty="0">
                <a:latin typeface="Arial"/>
                <a:cs typeface="Arial"/>
                <a:sym typeface="Wingdings"/>
              </a:rPr>
              <a:t>le </a:t>
            </a:r>
            <a:r>
              <a:rPr lang="en-US" sz="2200" b="1" dirty="0" err="1">
                <a:latin typeface="Arial"/>
                <a:cs typeface="Arial"/>
                <a:sym typeface="Wingdings"/>
              </a:rPr>
              <a:t>contenu</a:t>
            </a:r>
            <a:r>
              <a:rPr lang="en-US" sz="2200" b="1" dirty="0">
                <a:latin typeface="Arial"/>
                <a:cs typeface="Arial"/>
                <a:sym typeface="Wingdings"/>
              </a:rPr>
              <a:t> des </a:t>
            </a:r>
            <a:r>
              <a:rPr lang="en-US" sz="2200" b="1" dirty="0" err="1">
                <a:latin typeface="Arial"/>
                <a:cs typeface="Arial"/>
                <a:sym typeface="Wingdings"/>
              </a:rPr>
              <a:t>contrats</a:t>
            </a:r>
            <a:r>
              <a:rPr lang="en-US" sz="2200" b="1" dirty="0">
                <a:latin typeface="Arial"/>
                <a:cs typeface="Arial"/>
                <a:sym typeface="Wingdings"/>
              </a:rPr>
              <a:t> </a:t>
            </a:r>
            <a:r>
              <a:rPr lang="en-US" sz="2200" b="1" dirty="0" err="1">
                <a:latin typeface="Arial"/>
                <a:cs typeface="Arial"/>
                <a:sym typeface="Wingdings"/>
              </a:rPr>
              <a:t>internationaux</a:t>
            </a:r>
            <a:endParaRPr lang="en-US" sz="2200" b="1" dirty="0">
              <a:latin typeface="Arial"/>
              <a:cs typeface="Arial"/>
              <a:sym typeface="Wingdings"/>
            </a:endParaRPr>
          </a:p>
          <a:p>
            <a:pPr marL="800100" lvl="1" indent="-342900" algn="just">
              <a:buFont typeface="Wingdings" charset="0"/>
              <a:buChar char="è"/>
            </a:pPr>
            <a:r>
              <a:rPr lang="en-US" sz="2200" b="1" dirty="0" err="1">
                <a:latin typeface="Arial"/>
                <a:cs typeface="Arial"/>
                <a:sym typeface="Wingdings"/>
              </a:rPr>
              <a:t>leur</a:t>
            </a:r>
            <a:r>
              <a:rPr lang="en-US" sz="2200" b="1" dirty="0">
                <a:latin typeface="Arial"/>
                <a:cs typeface="Arial"/>
                <a:sym typeface="Wingdings"/>
              </a:rPr>
              <a:t> </a:t>
            </a:r>
            <a:r>
              <a:rPr lang="en-US" sz="2200" b="1" dirty="0" err="1">
                <a:latin typeface="Arial"/>
                <a:cs typeface="Arial"/>
                <a:sym typeface="Wingdings"/>
              </a:rPr>
              <a:t>mise</a:t>
            </a:r>
            <a:r>
              <a:rPr lang="en-US" sz="2200" b="1" dirty="0">
                <a:latin typeface="Arial"/>
                <a:cs typeface="Arial"/>
                <a:sym typeface="Wingdings"/>
              </a:rPr>
              <a:t> en oeuvre  </a:t>
            </a:r>
            <a:endParaRPr lang="en-US" sz="2200" b="1" dirty="0"/>
          </a:p>
          <a:p>
            <a:pPr algn="just"/>
            <a:endParaRPr lang="en-US" b="1"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14</a:t>
            </a:fld>
            <a:endParaRPr lang="fr-FR"/>
          </a:p>
        </p:txBody>
      </p:sp>
    </p:spTree>
    <p:extLst>
      <p:ext uri="{BB962C8B-B14F-4D97-AF65-F5344CB8AC3E}">
        <p14:creationId xmlns:p14="http://schemas.microsoft.com/office/powerpoint/2010/main" val="577696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stretch>
            <a:fillRect/>
          </a:stretch>
        </p:blipFill>
        <p:spPr>
          <a:xfrm>
            <a:off x="-72465" y="260648"/>
            <a:ext cx="9216465" cy="5256584"/>
          </a:xfrm>
          <a:prstGeom prst="rect">
            <a:avLst/>
          </a:prstGeom>
        </p:spPr>
      </p:pic>
      <p:sp>
        <p:nvSpPr>
          <p:cNvPr id="8" name="Espace réservé du numéro de diapositive 7"/>
          <p:cNvSpPr>
            <a:spLocks noGrp="1"/>
          </p:cNvSpPr>
          <p:nvPr>
            <p:ph type="sldNum" sz="quarter" idx="12"/>
          </p:nvPr>
        </p:nvSpPr>
        <p:spPr/>
        <p:txBody>
          <a:bodyPr/>
          <a:lstStyle/>
          <a:p>
            <a:fld id="{A786685B-2977-D546-9E3D-3CA676A47F0C}" type="slidenum">
              <a:rPr lang="fr-FR" smtClean="0"/>
              <a:pPr/>
              <a:t>15</a:t>
            </a:fld>
            <a:endParaRPr lang="fr-FR" dirty="0"/>
          </a:p>
        </p:txBody>
      </p:sp>
    </p:spTree>
    <p:extLst>
      <p:ext uri="{BB962C8B-B14F-4D97-AF65-F5344CB8AC3E}">
        <p14:creationId xmlns:p14="http://schemas.microsoft.com/office/powerpoint/2010/main" val="920165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1296144"/>
          </a:xfrm>
        </p:spPr>
        <p:txBody>
          <a:bodyPr/>
          <a:lstStyle/>
          <a:p>
            <a:r>
              <a:rPr lang="fr-FR"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II. Mise en œuvre concrète de l’approche didactique par les compétences  </a:t>
            </a:r>
            <a:r>
              <a:rPr lang="fr-FR"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971600" y="1124744"/>
            <a:ext cx="6800800" cy="4514056"/>
          </a:xfrm>
        </p:spPr>
        <p:txBody>
          <a:bodyPr vert="horz" lIns="91440" tIns="45720" rIns="91440" bIns="45720" rtlCol="0" anchor="t">
            <a:normAutofit/>
          </a:bodyPr>
          <a:lstStyle/>
          <a:p>
            <a:pPr algn="just"/>
            <a:r>
              <a:rPr lang="en-US" b="1" dirty="0">
                <a:latin typeface="Arial"/>
                <a:cs typeface="Arial"/>
              </a:rPr>
              <a:t>Une Mise En Situation </a:t>
            </a:r>
            <a:r>
              <a:rPr lang="en-US" b="1" dirty="0" err="1">
                <a:latin typeface="Arial"/>
                <a:cs typeface="Arial"/>
              </a:rPr>
              <a:t>professionnelle</a:t>
            </a:r>
            <a:r>
              <a:rPr lang="en-US" b="1" dirty="0">
                <a:latin typeface="Arial"/>
                <a:cs typeface="Arial"/>
              </a:rPr>
              <a:t>, </a:t>
            </a:r>
            <a:r>
              <a:rPr lang="en-US" b="1" dirty="0" err="1">
                <a:latin typeface="Arial"/>
                <a:cs typeface="Arial"/>
              </a:rPr>
              <a:t>c’est</a:t>
            </a:r>
            <a:r>
              <a:rPr lang="en-US" b="1" dirty="0">
                <a:latin typeface="Arial"/>
                <a:cs typeface="Arial"/>
              </a:rPr>
              <a:t>  :</a:t>
            </a:r>
          </a:p>
          <a:p>
            <a:pPr algn="just"/>
            <a:endParaRPr lang="en-US" b="1" dirty="0"/>
          </a:p>
          <a:p>
            <a:pPr marL="285750" indent="-285750" algn="just">
              <a:buFontTx/>
              <a:buChar char="-"/>
            </a:pPr>
            <a:r>
              <a:rPr lang="en-US" b="1" dirty="0"/>
              <a:t>Un </a:t>
            </a:r>
            <a:r>
              <a:rPr lang="en-US" b="1" dirty="0" err="1"/>
              <a:t>contexte</a:t>
            </a:r>
            <a:endParaRPr lang="en-US" b="1" dirty="0"/>
          </a:p>
          <a:p>
            <a:pPr marL="285750" indent="-285750" algn="just">
              <a:buFontTx/>
              <a:buChar char="-"/>
            </a:pPr>
            <a:r>
              <a:rPr lang="en-US" b="1" dirty="0"/>
              <a:t>Des </a:t>
            </a:r>
            <a:r>
              <a:rPr lang="en-US" b="1" dirty="0" err="1"/>
              <a:t>activités</a:t>
            </a:r>
            <a:r>
              <a:rPr lang="en-US" b="1" dirty="0"/>
              <a:t> à </a:t>
            </a:r>
            <a:r>
              <a:rPr lang="en-US" b="1" dirty="0" err="1"/>
              <a:t>mener</a:t>
            </a:r>
            <a:endParaRPr lang="en-US" b="1" dirty="0"/>
          </a:p>
          <a:p>
            <a:pPr marL="285750" indent="-285750" algn="just">
              <a:buFontTx/>
              <a:buChar char="-"/>
            </a:pPr>
            <a:r>
              <a:rPr lang="en-US" b="1" dirty="0">
                <a:latin typeface="Arial"/>
                <a:cs typeface="Arial"/>
              </a:rPr>
              <a:t>À </a:t>
            </a:r>
            <a:r>
              <a:rPr lang="en-US" b="1" dirty="0" err="1">
                <a:latin typeface="Arial"/>
                <a:cs typeface="Arial"/>
              </a:rPr>
              <a:t>l’aide</a:t>
            </a:r>
            <a:r>
              <a:rPr lang="en-US" b="1" dirty="0">
                <a:latin typeface="Arial"/>
                <a:cs typeface="Arial"/>
              </a:rPr>
              <a:t> </a:t>
            </a:r>
            <a:r>
              <a:rPr lang="en-US" b="1" dirty="0" err="1">
                <a:latin typeface="Arial"/>
                <a:cs typeface="Arial"/>
              </a:rPr>
              <a:t>d’annexes</a:t>
            </a:r>
            <a:r>
              <a:rPr lang="en-US" b="1" dirty="0">
                <a:latin typeface="Arial"/>
                <a:cs typeface="Arial"/>
              </a:rPr>
              <a:t> et de </a:t>
            </a:r>
            <a:r>
              <a:rPr lang="en-US" b="1" dirty="0" err="1">
                <a:latin typeface="Arial"/>
                <a:cs typeface="Arial"/>
              </a:rPr>
              <a:t>ressources</a:t>
            </a:r>
            <a:endParaRPr lang="en-US" b="1" dirty="0">
              <a:latin typeface="Arial"/>
              <a:cs typeface="Arial"/>
            </a:endParaRPr>
          </a:p>
          <a:p>
            <a:pPr algn="just"/>
            <a:endParaRPr lang="en-US" b="1" dirty="0"/>
          </a:p>
          <a:p>
            <a:pPr algn="just"/>
            <a:endParaRPr lang="en-US" b="1" dirty="0"/>
          </a:p>
          <a:p>
            <a:pPr marL="285750" indent="-285750" algn="just">
              <a:buFontTx/>
              <a:buChar char="-"/>
            </a:pPr>
            <a:r>
              <a:rPr lang="en-US" b="1" dirty="0">
                <a:latin typeface="Arial"/>
                <a:cs typeface="Arial"/>
              </a:rPr>
              <a:t>À </a:t>
            </a:r>
            <a:r>
              <a:rPr lang="en-US" b="1" dirty="0" err="1">
                <a:latin typeface="Arial"/>
                <a:cs typeface="Arial"/>
              </a:rPr>
              <a:t>l’issue</a:t>
            </a:r>
            <a:r>
              <a:rPr lang="en-US" b="1" dirty="0">
                <a:latin typeface="Arial"/>
                <a:cs typeface="Arial"/>
              </a:rPr>
              <a:t> de la mise en </a:t>
            </a:r>
            <a:r>
              <a:rPr lang="en-US" b="1" dirty="0" err="1">
                <a:latin typeface="Arial"/>
                <a:cs typeface="Arial"/>
              </a:rPr>
              <a:t>commun</a:t>
            </a:r>
            <a:r>
              <a:rPr lang="en-US" b="1" dirty="0">
                <a:latin typeface="Arial"/>
                <a:cs typeface="Arial"/>
              </a:rPr>
              <a:t> : </a:t>
            </a:r>
            <a:r>
              <a:rPr lang="en-US" b="1" dirty="0" err="1">
                <a:latin typeface="Arial"/>
                <a:cs typeface="Arial"/>
              </a:rPr>
              <a:t>synthétisation</a:t>
            </a:r>
            <a:r>
              <a:rPr lang="en-US" b="1" dirty="0">
                <a:latin typeface="Arial"/>
                <a:cs typeface="Arial"/>
              </a:rPr>
              <a:t> des </a:t>
            </a:r>
            <a:r>
              <a:rPr lang="en-US" b="1" dirty="0" err="1">
                <a:latin typeface="Arial"/>
                <a:cs typeface="Arial"/>
              </a:rPr>
              <a:t>savoirs</a:t>
            </a:r>
            <a:r>
              <a:rPr lang="en-US" b="1" dirty="0">
                <a:latin typeface="Arial"/>
                <a:cs typeface="Arial"/>
              </a:rPr>
              <a:t> </a:t>
            </a:r>
            <a:r>
              <a:rPr lang="en-US" b="1" dirty="0" err="1">
                <a:latin typeface="Arial"/>
                <a:cs typeface="Arial"/>
              </a:rPr>
              <a:t>associés</a:t>
            </a:r>
            <a:r>
              <a:rPr lang="en-US" b="1" dirty="0">
                <a:latin typeface="Arial"/>
                <a:cs typeface="Arial"/>
              </a:rPr>
              <a:t>.</a:t>
            </a:r>
          </a:p>
          <a:p>
            <a:pPr marL="285750" indent="-285750" algn="just">
              <a:buFontTx/>
              <a:buChar char="-"/>
            </a:pPr>
            <a:endParaRPr lang="en-US" b="1" dirty="0"/>
          </a:p>
          <a:p>
            <a:pPr marL="285750" indent="-285750" algn="just">
              <a:buFontTx/>
              <a:buChar char="-"/>
            </a:pPr>
            <a:endParaRPr lang="en-US" b="1" dirty="0"/>
          </a:p>
          <a:p>
            <a:pPr marL="285750" indent="-285750" algn="just">
              <a:buFontTx/>
              <a:buChar char="-"/>
            </a:pPr>
            <a:r>
              <a:rPr lang="en-US" b="1" dirty="0" err="1"/>
              <a:t>Envisager</a:t>
            </a:r>
            <a:r>
              <a:rPr lang="en-US" b="1" dirty="0"/>
              <a:t> :</a:t>
            </a:r>
          </a:p>
          <a:p>
            <a:pPr marL="742950" lvl="1" indent="-285750" algn="just">
              <a:buFontTx/>
              <a:buChar char="-"/>
            </a:pPr>
            <a:r>
              <a:rPr lang="en-US" sz="1600" b="1" dirty="0">
                <a:latin typeface="Arial" panose="020B0604020202020204" pitchFamily="34" charset="0"/>
                <a:cs typeface="Arial" panose="020B0604020202020204" pitchFamily="34" charset="0"/>
              </a:rPr>
              <a:t>Des </a:t>
            </a:r>
            <a:r>
              <a:rPr lang="en-US" sz="1600" b="1" dirty="0" err="1">
                <a:latin typeface="Arial" panose="020B0604020202020204" pitchFamily="34" charset="0"/>
                <a:cs typeface="Arial" panose="020B0604020202020204" pitchFamily="34" charset="0"/>
              </a:rPr>
              <a:t>prolongements</a:t>
            </a:r>
            <a:r>
              <a:rPr lang="en-US" sz="1600" b="1" dirty="0">
                <a:latin typeface="Arial" panose="020B0604020202020204" pitchFamily="34" charset="0"/>
                <a:cs typeface="Arial" panose="020B0604020202020204" pitchFamily="34" charset="0"/>
              </a:rPr>
              <a:t> </a:t>
            </a:r>
          </a:p>
          <a:p>
            <a:pPr marL="742950" lvl="1" indent="-285750" algn="just">
              <a:buFontTx/>
              <a:buChar char="-"/>
            </a:pPr>
            <a:r>
              <a:rPr lang="en-US" sz="1600" b="1" dirty="0">
                <a:latin typeface="Arial" panose="020B0604020202020204" pitchFamily="34" charset="0"/>
                <a:cs typeface="Arial" panose="020B0604020202020204" pitchFamily="34" charset="0"/>
              </a:rPr>
              <a:t>Des liens avec les blocs 2 et 3</a:t>
            </a:r>
            <a:endParaRPr lang="en-US" b="1" dirty="0">
              <a:latin typeface="Arial" panose="020B0604020202020204" pitchFamily="34" charset="0"/>
              <a:cs typeface="Arial" panose="020B0604020202020204" pitchFamily="34" charset="0"/>
            </a:endParaRPr>
          </a:p>
          <a:p>
            <a:pPr marL="285750" indent="-285750" algn="just">
              <a:buFontTx/>
              <a:buChar char="-"/>
            </a:pPr>
            <a:endParaRPr lang="en-US" b="1" dirty="0"/>
          </a:p>
          <a:p>
            <a:pPr marL="285750" indent="-285750" algn="just">
              <a:buFontTx/>
              <a:buChar char="-"/>
            </a:pPr>
            <a:endParaRPr lang="en-US" b="1"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16</a:t>
            </a:fld>
            <a:endParaRPr lang="fr-FR"/>
          </a:p>
        </p:txBody>
      </p:sp>
    </p:spTree>
    <p:extLst>
      <p:ext uri="{BB962C8B-B14F-4D97-AF65-F5344CB8AC3E}">
        <p14:creationId xmlns:p14="http://schemas.microsoft.com/office/powerpoint/2010/main" val="2102497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188641"/>
            <a:ext cx="7772400" cy="720080"/>
          </a:xfrm>
        </p:spPr>
        <p:txBody>
          <a:bodyPr/>
          <a:lstStyle/>
          <a:p>
            <a:r>
              <a:rPr lang="fr-FR" sz="1800" b="1" dirty="0">
                <a:solidFill>
                  <a:srgbClr val="0070C0"/>
                </a:solidFill>
                <a:effectLst/>
                <a:ea typeface="Calibri" panose="020F0502020204030204" pitchFamily="34" charset="0"/>
              </a:rPr>
              <a:t>A. Exemple 1 : Les 2 mises en situation professionnelle EURISTIDE pour débuter l’enseignement du bloc 2</a:t>
            </a:r>
            <a:endParaRPr lang="en-US" sz="1800" b="1" dirty="0">
              <a:solidFill>
                <a:srgbClr val="0070C0"/>
              </a:solidFill>
            </a:endParaRPr>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1054625" y="908721"/>
            <a:ext cx="7344816" cy="4730079"/>
          </a:xfrm>
        </p:spPr>
        <p:txBody>
          <a:bodyPr/>
          <a:lstStyle/>
          <a:p>
            <a:pPr algn="just"/>
            <a:endParaRPr lang="en-US" dirty="0"/>
          </a:p>
          <a:p>
            <a:pPr algn="just"/>
            <a:r>
              <a:rPr lang="en-US" b="1" dirty="0" err="1">
                <a:solidFill>
                  <a:schemeClr val="bg1">
                    <a:lumMod val="50000"/>
                  </a:schemeClr>
                </a:solidFill>
              </a:rPr>
              <a:t>Objectifs</a:t>
            </a:r>
            <a:r>
              <a:rPr lang="en-US" b="1" dirty="0">
                <a:solidFill>
                  <a:schemeClr val="bg1">
                    <a:lumMod val="50000"/>
                  </a:schemeClr>
                </a:solidFill>
              </a:rPr>
              <a:t> : </a:t>
            </a:r>
          </a:p>
          <a:p>
            <a:pPr marL="285750" indent="-285750" algn="just">
              <a:buFontTx/>
              <a:buChar char="-"/>
            </a:pPr>
            <a:r>
              <a:rPr lang="en-US" b="1" dirty="0" err="1">
                <a:solidFill>
                  <a:schemeClr val="bg1">
                    <a:lumMod val="50000"/>
                  </a:schemeClr>
                </a:solidFill>
              </a:rPr>
              <a:t>Mettre</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perspective le </a:t>
            </a:r>
            <a:r>
              <a:rPr lang="en-US" b="1" dirty="0" err="1">
                <a:solidFill>
                  <a:schemeClr val="bg1">
                    <a:lumMod val="50000"/>
                  </a:schemeClr>
                </a:solidFill>
              </a:rPr>
              <a:t>cours</a:t>
            </a:r>
            <a:r>
              <a:rPr lang="en-US" b="1" dirty="0">
                <a:solidFill>
                  <a:schemeClr val="bg1">
                    <a:lumMod val="50000"/>
                  </a:schemeClr>
                </a:solidFill>
              </a:rPr>
              <a:t> de MOI, </a:t>
            </a:r>
            <a:r>
              <a:rPr lang="en-US" b="1" dirty="0" err="1">
                <a:solidFill>
                  <a:schemeClr val="bg1">
                    <a:lumMod val="50000"/>
                  </a:schemeClr>
                </a:solidFill>
              </a:rPr>
              <a:t>comprendre</a:t>
            </a:r>
            <a:r>
              <a:rPr lang="en-US" b="1" dirty="0">
                <a:solidFill>
                  <a:schemeClr val="bg1">
                    <a:lumMod val="50000"/>
                  </a:schemeClr>
                </a:solidFill>
              </a:rPr>
              <a:t> </a:t>
            </a:r>
            <a:r>
              <a:rPr lang="en-US" b="1" dirty="0" err="1">
                <a:solidFill>
                  <a:schemeClr val="bg1">
                    <a:lumMod val="50000"/>
                  </a:schemeClr>
                </a:solidFill>
              </a:rPr>
              <a:t>ses</a:t>
            </a:r>
            <a:r>
              <a:rPr lang="en-US" b="1" dirty="0">
                <a:solidFill>
                  <a:schemeClr val="bg1">
                    <a:lumMod val="50000"/>
                  </a:schemeClr>
                </a:solidFill>
              </a:rPr>
              <a:t> </a:t>
            </a:r>
            <a:r>
              <a:rPr lang="en-US" b="1" dirty="0" err="1">
                <a:solidFill>
                  <a:schemeClr val="bg1">
                    <a:lumMod val="50000"/>
                  </a:schemeClr>
                </a:solidFill>
              </a:rPr>
              <a:t>enjeux</a:t>
            </a:r>
            <a:r>
              <a:rPr lang="en-US" b="1" dirty="0">
                <a:solidFill>
                  <a:schemeClr val="bg1">
                    <a:lumMod val="50000"/>
                  </a:schemeClr>
                </a:solidFill>
              </a:rPr>
              <a:t>, son </a:t>
            </a:r>
            <a:r>
              <a:rPr lang="en-US" b="1" dirty="0" err="1">
                <a:solidFill>
                  <a:schemeClr val="bg1">
                    <a:lumMod val="50000"/>
                  </a:schemeClr>
                </a:solidFill>
              </a:rPr>
              <a:t>utilité</a:t>
            </a:r>
            <a:endParaRPr lang="en-US" b="1" dirty="0">
              <a:solidFill>
                <a:schemeClr val="bg1">
                  <a:lumMod val="50000"/>
                </a:schemeClr>
              </a:solidFill>
            </a:endParaRPr>
          </a:p>
          <a:p>
            <a:pPr algn="just"/>
            <a:endParaRPr lang="en-US" b="1" dirty="0">
              <a:solidFill>
                <a:schemeClr val="bg1">
                  <a:lumMod val="50000"/>
                </a:schemeClr>
              </a:solidFill>
            </a:endParaRPr>
          </a:p>
          <a:p>
            <a:pPr marL="285750" indent="-285750" algn="just">
              <a:buFontTx/>
              <a:buChar char="-"/>
            </a:pPr>
            <a:r>
              <a:rPr lang="en-US" b="1" dirty="0" err="1">
                <a:solidFill>
                  <a:schemeClr val="bg1">
                    <a:lumMod val="50000"/>
                  </a:schemeClr>
                </a:solidFill>
              </a:rPr>
              <a:t>Mettre</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oeuvre les 2 </a:t>
            </a:r>
            <a:r>
              <a:rPr lang="en-US" b="1" dirty="0" err="1">
                <a:solidFill>
                  <a:schemeClr val="bg1">
                    <a:lumMod val="50000"/>
                  </a:schemeClr>
                </a:solidFill>
              </a:rPr>
              <a:t>compétences</a:t>
            </a:r>
            <a:r>
              <a:rPr lang="en-US" b="1" dirty="0">
                <a:solidFill>
                  <a:schemeClr val="bg1">
                    <a:lumMod val="50000"/>
                  </a:schemeClr>
                </a:solidFill>
              </a:rPr>
              <a:t> </a:t>
            </a:r>
            <a:r>
              <a:rPr lang="en-US" b="1" dirty="0" err="1">
                <a:solidFill>
                  <a:schemeClr val="bg1">
                    <a:lumMod val="50000"/>
                  </a:schemeClr>
                </a:solidFill>
              </a:rPr>
              <a:t>clés</a:t>
            </a:r>
            <a:r>
              <a:rPr lang="en-US" b="1" dirty="0">
                <a:solidFill>
                  <a:schemeClr val="bg1">
                    <a:lumMod val="50000"/>
                  </a:schemeClr>
                </a:solidFill>
              </a:rPr>
              <a:t> de la MOI au </a:t>
            </a:r>
            <a:r>
              <a:rPr lang="en-US" b="1" dirty="0" err="1">
                <a:solidFill>
                  <a:schemeClr val="bg1">
                    <a:lumMod val="50000"/>
                  </a:schemeClr>
                </a:solidFill>
              </a:rPr>
              <a:t>niveau</a:t>
            </a:r>
            <a:r>
              <a:rPr lang="en-US" b="1" dirty="0">
                <a:solidFill>
                  <a:schemeClr val="bg1">
                    <a:lumMod val="50000"/>
                  </a:schemeClr>
                </a:solidFill>
              </a:rPr>
              <a:t> </a:t>
            </a:r>
            <a:r>
              <a:rPr lang="en-US" b="1" dirty="0" err="1">
                <a:solidFill>
                  <a:schemeClr val="bg1">
                    <a:lumMod val="50000"/>
                  </a:schemeClr>
                </a:solidFill>
              </a:rPr>
              <a:t>découverte</a:t>
            </a:r>
            <a:r>
              <a:rPr lang="en-US" b="1" dirty="0">
                <a:solidFill>
                  <a:schemeClr val="bg1">
                    <a:lumMod val="50000"/>
                  </a:schemeClr>
                </a:solidFill>
              </a:rPr>
              <a:t> : </a:t>
            </a:r>
            <a:r>
              <a:rPr lang="en-US" b="1" dirty="0" err="1">
                <a:solidFill>
                  <a:schemeClr val="bg1">
                    <a:lumMod val="50000"/>
                  </a:schemeClr>
                </a:solidFill>
              </a:rPr>
              <a:t>organiser</a:t>
            </a:r>
            <a:r>
              <a:rPr lang="en-US" b="1" dirty="0">
                <a:solidFill>
                  <a:schemeClr val="bg1">
                    <a:lumMod val="50000"/>
                  </a:schemeClr>
                </a:solidFill>
              </a:rPr>
              <a:t> </a:t>
            </a:r>
            <a:r>
              <a:rPr lang="en-US" b="1" dirty="0" err="1">
                <a:solidFill>
                  <a:schemeClr val="bg1">
                    <a:lumMod val="50000"/>
                  </a:schemeClr>
                </a:solidFill>
              </a:rPr>
              <a:t>une</a:t>
            </a:r>
            <a:r>
              <a:rPr lang="en-US" b="1" dirty="0">
                <a:solidFill>
                  <a:schemeClr val="bg1">
                    <a:lumMod val="50000"/>
                  </a:schemeClr>
                </a:solidFill>
              </a:rPr>
              <a:t> OI </a:t>
            </a:r>
            <a:r>
              <a:rPr lang="en-US" b="1" dirty="0" err="1">
                <a:solidFill>
                  <a:schemeClr val="bg1">
                    <a:lumMod val="50000"/>
                  </a:schemeClr>
                </a:solidFill>
              </a:rPr>
              <a:t>en</a:t>
            </a:r>
            <a:r>
              <a:rPr lang="en-US" b="1" dirty="0">
                <a:solidFill>
                  <a:schemeClr val="bg1">
                    <a:lumMod val="50000"/>
                  </a:schemeClr>
                </a:solidFill>
              </a:rPr>
              <a:t> </a:t>
            </a:r>
            <a:r>
              <a:rPr lang="en-US" b="1" dirty="0" err="1">
                <a:solidFill>
                  <a:schemeClr val="bg1">
                    <a:lumMod val="50000"/>
                  </a:schemeClr>
                </a:solidFill>
              </a:rPr>
              <a:t>prenant</a:t>
            </a:r>
            <a:r>
              <a:rPr lang="en-US" b="1" dirty="0">
                <a:solidFill>
                  <a:schemeClr val="bg1">
                    <a:lumMod val="50000"/>
                  </a:schemeClr>
                </a:solidFill>
              </a:rPr>
              <a:t> </a:t>
            </a:r>
            <a:r>
              <a:rPr lang="en-US" b="1" dirty="0" err="1">
                <a:solidFill>
                  <a:schemeClr val="bg1">
                    <a:lumMod val="50000"/>
                  </a:schemeClr>
                </a:solidFill>
              </a:rPr>
              <a:t>en</a:t>
            </a:r>
            <a:r>
              <a:rPr lang="en-US" b="1" dirty="0">
                <a:solidFill>
                  <a:schemeClr val="bg1">
                    <a:lumMod val="50000"/>
                  </a:schemeClr>
                </a:solidFill>
              </a:rPr>
              <a:t> </a:t>
            </a:r>
            <a:r>
              <a:rPr lang="en-US" b="1" dirty="0" err="1">
                <a:solidFill>
                  <a:schemeClr val="bg1">
                    <a:lumMod val="50000"/>
                  </a:schemeClr>
                </a:solidFill>
              </a:rPr>
              <a:t>compte</a:t>
            </a:r>
            <a:r>
              <a:rPr lang="en-US" b="1" dirty="0">
                <a:solidFill>
                  <a:schemeClr val="bg1">
                    <a:lumMod val="50000"/>
                  </a:schemeClr>
                </a:solidFill>
              </a:rPr>
              <a:t> </a:t>
            </a:r>
            <a:r>
              <a:rPr lang="en-US" b="1" dirty="0" err="1">
                <a:solidFill>
                  <a:schemeClr val="bg1">
                    <a:lumMod val="50000"/>
                  </a:schemeClr>
                </a:solidFill>
              </a:rPr>
              <a:t>ses</a:t>
            </a:r>
            <a:r>
              <a:rPr lang="en-US" b="1" dirty="0">
                <a:solidFill>
                  <a:schemeClr val="bg1">
                    <a:lumMod val="50000"/>
                  </a:schemeClr>
                </a:solidFill>
              </a:rPr>
              <a:t> </a:t>
            </a:r>
            <a:r>
              <a:rPr lang="en-US" b="1" dirty="0" err="1">
                <a:solidFill>
                  <a:schemeClr val="bg1">
                    <a:lumMod val="50000"/>
                  </a:schemeClr>
                </a:solidFill>
              </a:rPr>
              <a:t>risques</a:t>
            </a:r>
            <a:r>
              <a:rPr lang="en-US" b="1" dirty="0">
                <a:solidFill>
                  <a:schemeClr val="bg1">
                    <a:lumMod val="50000"/>
                  </a:schemeClr>
                </a:solidFill>
              </a:rPr>
              <a:t> </a:t>
            </a:r>
          </a:p>
          <a:p>
            <a:pPr algn="just"/>
            <a:endParaRPr lang="fr-FR" sz="1800" b="1" dirty="0">
              <a:solidFill>
                <a:schemeClr val="bg1">
                  <a:lumMod val="50000"/>
                </a:schemeClr>
              </a:solidFill>
              <a:ea typeface="Calibri" panose="020F0502020204030204" pitchFamily="34" charset="0"/>
              <a:cs typeface="Times New Roman" panose="02020603050405020304" pitchFamily="18" charset="0"/>
            </a:endParaRPr>
          </a:p>
          <a:p>
            <a:pPr algn="just"/>
            <a:endParaRPr lang="fr-FR" sz="1800" b="1" dirty="0">
              <a:solidFill>
                <a:schemeClr val="bg1">
                  <a:lumMod val="50000"/>
                </a:schemeClr>
              </a:solidFill>
              <a:ea typeface="Calibri" panose="020F0502020204030204" pitchFamily="34" charset="0"/>
              <a:cs typeface="Times New Roman" panose="02020603050405020304" pitchFamily="18" charset="0"/>
            </a:endParaRPr>
          </a:p>
          <a:p>
            <a:pPr algn="just"/>
            <a:r>
              <a:rPr lang="fr-FR" b="1" dirty="0">
                <a:solidFill>
                  <a:schemeClr val="bg1">
                    <a:lumMod val="50000"/>
                  </a:schemeClr>
                </a:solidFill>
                <a:ea typeface="Calibri" panose="020F0502020204030204" pitchFamily="34" charset="0"/>
                <a:cs typeface="Times New Roman" panose="02020603050405020304" pitchFamily="18" charset="0"/>
              </a:rPr>
              <a:t>La clé d’entrée : le contrat</a:t>
            </a:r>
          </a:p>
          <a:p>
            <a:pPr algn="just"/>
            <a:endPar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endParaRPr>
          </a:p>
          <a:p>
            <a:pPr algn="just"/>
            <a:r>
              <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But : Envisager les problèmes de gestion posés par une vente en UE</a:t>
            </a:r>
            <a:r>
              <a:rPr lang="fr-FR" b="1" dirty="0">
                <a:solidFill>
                  <a:schemeClr val="bg1">
                    <a:lumMod val="50000"/>
                  </a:schemeClr>
                </a:solidFill>
                <a:ea typeface="Calibri" panose="020F0502020204030204" pitchFamily="34" charset="0"/>
                <a:cs typeface="Times New Roman" panose="02020603050405020304" pitchFamily="18" charset="0"/>
              </a:rPr>
              <a:t>, puis hors UE sur un produit simple.</a:t>
            </a:r>
            <a:endParaRPr lang="fr-FR" b="1"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endParaRPr>
          </a:p>
          <a:p>
            <a:pPr marL="342900" indent="-342900" algn="just">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US"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17</a:t>
            </a:fld>
            <a:endParaRPr lang="fr-FR"/>
          </a:p>
        </p:txBody>
      </p:sp>
    </p:spTree>
    <p:extLst>
      <p:ext uri="{BB962C8B-B14F-4D97-AF65-F5344CB8AC3E}">
        <p14:creationId xmlns:p14="http://schemas.microsoft.com/office/powerpoint/2010/main" val="3737443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ctrTitle"/>
          </p:nvPr>
        </p:nvSpPr>
        <p:spPr>
          <a:xfrm>
            <a:off x="971600" y="260649"/>
            <a:ext cx="7772400" cy="958552"/>
          </a:xfrm>
        </p:spPr>
        <p:txBody>
          <a:bodyPr/>
          <a:lstStyle/>
          <a:p>
            <a:r>
              <a:rPr lang="en-US" sz="1800" b="1" dirty="0" err="1">
                <a:solidFill>
                  <a:srgbClr val="0070C0"/>
                </a:solidFill>
              </a:rPr>
              <a:t>Découverte</a:t>
            </a:r>
            <a:r>
              <a:rPr lang="en-US" sz="1800" b="1" dirty="0">
                <a:solidFill>
                  <a:srgbClr val="0070C0"/>
                </a:solidFill>
              </a:rPr>
              <a:t> des </a:t>
            </a:r>
            <a:r>
              <a:rPr lang="en-US" sz="1800" b="1" dirty="0" err="1">
                <a:solidFill>
                  <a:srgbClr val="0070C0"/>
                </a:solidFill>
              </a:rPr>
              <a:t>fondations</a:t>
            </a:r>
            <a:r>
              <a:rPr lang="en-US" sz="1800" b="1" dirty="0">
                <a:solidFill>
                  <a:srgbClr val="0070C0"/>
                </a:solidFill>
              </a:rPr>
              <a:t> </a:t>
            </a:r>
            <a:r>
              <a:rPr lang="en-US" sz="1800" b="1" dirty="0" err="1">
                <a:solidFill>
                  <a:srgbClr val="0070C0"/>
                </a:solidFill>
              </a:rPr>
              <a:t>d’une</a:t>
            </a:r>
            <a:r>
              <a:rPr lang="en-US" sz="1800" b="1" dirty="0">
                <a:solidFill>
                  <a:srgbClr val="0070C0"/>
                </a:solidFill>
              </a:rPr>
              <a:t> </a:t>
            </a:r>
            <a:r>
              <a:rPr lang="en-US" sz="1800" b="1" dirty="0" err="1">
                <a:solidFill>
                  <a:srgbClr val="0070C0"/>
                </a:solidFill>
              </a:rPr>
              <a:t>opération</a:t>
            </a:r>
            <a:r>
              <a:rPr lang="en-US" sz="1800" b="1" dirty="0">
                <a:solidFill>
                  <a:srgbClr val="0070C0"/>
                </a:solidFill>
              </a:rPr>
              <a:t> </a:t>
            </a:r>
            <a:r>
              <a:rPr lang="en-US" sz="1800" b="1" dirty="0" err="1">
                <a:solidFill>
                  <a:srgbClr val="0070C0"/>
                </a:solidFill>
              </a:rPr>
              <a:t>internationale</a:t>
            </a:r>
            <a:r>
              <a:rPr lang="en-US" sz="1800" b="1" dirty="0">
                <a:solidFill>
                  <a:srgbClr val="0070C0"/>
                </a:solidFill>
              </a:rPr>
              <a:t> de vente</a:t>
            </a:r>
          </a:p>
        </p:txBody>
      </p:sp>
      <p:sp>
        <p:nvSpPr>
          <p:cNvPr id="3" name="Subtitle 2">
            <a:extLst>
              <a:ext uri="{FF2B5EF4-FFF2-40B4-BE49-F238E27FC236}">
                <a16:creationId xmlns:a16="http://schemas.microsoft.com/office/drawing/2014/main" id="{50DAD984-3721-49EA-A57B-00AE0A6524B4}"/>
              </a:ext>
            </a:extLst>
          </p:cNvPr>
          <p:cNvSpPr>
            <a:spLocks noGrp="1"/>
          </p:cNvSpPr>
          <p:nvPr>
            <p:ph type="subTitle" idx="1"/>
          </p:nvPr>
        </p:nvSpPr>
        <p:spPr>
          <a:xfrm>
            <a:off x="971600" y="1219201"/>
            <a:ext cx="6800800" cy="4419599"/>
          </a:xfrm>
        </p:spPr>
        <p:txBody>
          <a:bodyPr>
            <a:normAutofit/>
          </a:bodyPr>
          <a:lstStyle/>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Le contrat et l’avant-contrat : l’offre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Les principaux risques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lang="fr-FR" sz="1800" b="1" dirty="0">
                <a:effectLst/>
                <a:latin typeface="Arial" panose="020B0604020202020204" pitchFamily="34" charset="0"/>
                <a:ea typeface="Calibri" panose="020F0502020204030204" pitchFamily="34" charset="0"/>
              </a:rPr>
              <a:t>La nécessité de solliciter des prestataires externes</a:t>
            </a:r>
            <a:endParaRPr lang="fr-FR"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en-US" sz="1800" b="1" dirty="0"/>
          </a:p>
          <a:p>
            <a:pPr algn="just"/>
            <a:endParaRPr lang="en-US" sz="1800" b="1" dirty="0">
              <a:solidFill>
                <a:srgbClr val="0070C0"/>
              </a:solidFill>
            </a:endParaRPr>
          </a:p>
          <a:p>
            <a:pPr algn="just"/>
            <a:r>
              <a:rPr lang="en-US" sz="1800" b="1" dirty="0" err="1">
                <a:solidFill>
                  <a:srgbClr val="0070C0"/>
                </a:solidFill>
              </a:rPr>
              <a:t>Découverte</a:t>
            </a:r>
            <a:r>
              <a:rPr lang="en-US" sz="1800" b="1" dirty="0">
                <a:solidFill>
                  <a:srgbClr val="0070C0"/>
                </a:solidFill>
              </a:rPr>
              <a:t> de </a:t>
            </a:r>
            <a:r>
              <a:rPr lang="en-US" sz="1800" b="1" dirty="0" err="1">
                <a:solidFill>
                  <a:srgbClr val="0070C0"/>
                </a:solidFill>
              </a:rPr>
              <a:t>méthodologies</a:t>
            </a:r>
            <a:r>
              <a:rPr lang="en-US" sz="1800" b="1" dirty="0">
                <a:solidFill>
                  <a:srgbClr val="0070C0"/>
                </a:solidFill>
              </a:rPr>
              <a:t> </a:t>
            </a:r>
            <a:r>
              <a:rPr lang="en-US" sz="1800" b="1" dirty="0" err="1">
                <a:solidFill>
                  <a:srgbClr val="0070C0"/>
                </a:solidFill>
              </a:rPr>
              <a:t>basiques</a:t>
            </a:r>
            <a:r>
              <a:rPr lang="en-US" sz="1800" b="1" dirty="0">
                <a:solidFill>
                  <a:srgbClr val="0070C0"/>
                </a:solidFill>
              </a:rPr>
              <a:t> </a:t>
            </a:r>
          </a:p>
          <a:p>
            <a:pPr algn="just"/>
            <a:endParaRPr lang="en-US" sz="1800" b="1" dirty="0">
              <a:solidFill>
                <a:srgbClr val="0070C0"/>
              </a:solidFill>
            </a:endParaRPr>
          </a:p>
          <a:p>
            <a:pPr algn="just"/>
            <a:r>
              <a:rPr lang="en-US" sz="1800" b="1" dirty="0"/>
              <a:t>- </a:t>
            </a:r>
            <a:r>
              <a:rPr lang="en-US" sz="1800" b="1" dirty="0" err="1"/>
              <a:t>Calculs</a:t>
            </a:r>
            <a:r>
              <a:rPr lang="en-US" sz="1800" b="1" dirty="0"/>
              <a:t> : </a:t>
            </a:r>
            <a:r>
              <a:rPr lang="en-US" sz="1800" b="1" dirty="0" err="1"/>
              <a:t>poids</a:t>
            </a:r>
            <a:r>
              <a:rPr lang="en-US" sz="1800" b="1" dirty="0"/>
              <a:t> taxable, </a:t>
            </a:r>
            <a:r>
              <a:rPr lang="en-US" sz="1800" b="1" dirty="0" err="1"/>
              <a:t>payant</a:t>
            </a:r>
            <a:r>
              <a:rPr lang="en-US" sz="1800" b="1" dirty="0"/>
              <a:t> pour, </a:t>
            </a:r>
            <a:r>
              <a:rPr lang="en-US" sz="1800" b="1" dirty="0" err="1"/>
              <a:t>tarification</a:t>
            </a:r>
            <a:r>
              <a:rPr lang="en-US" sz="1800" b="1" dirty="0"/>
              <a:t> export </a:t>
            </a:r>
            <a:r>
              <a:rPr lang="en-US" sz="1800" b="1" dirty="0" err="1"/>
              <a:t>selon</a:t>
            </a:r>
            <a:r>
              <a:rPr lang="en-US" sz="1800" b="1" dirty="0"/>
              <a:t> 3 incoterms. </a:t>
            </a:r>
          </a:p>
          <a:p>
            <a:pPr algn="just"/>
            <a:r>
              <a:rPr lang="en-US" sz="1800" b="1" dirty="0"/>
              <a:t>-  </a:t>
            </a:r>
            <a:r>
              <a:rPr lang="en-US" sz="1800" b="1" dirty="0" err="1"/>
              <a:t>Analyse</a:t>
            </a:r>
            <a:r>
              <a:rPr lang="en-US" sz="1800" b="1" dirty="0"/>
              <a:t> : </a:t>
            </a:r>
            <a:r>
              <a:rPr lang="en-US" sz="1800" b="1" dirty="0" err="1"/>
              <a:t>comparaison</a:t>
            </a:r>
            <a:r>
              <a:rPr lang="en-US" sz="1800" b="1" dirty="0"/>
              <a:t> de solutions transport à </a:t>
            </a:r>
            <a:r>
              <a:rPr lang="en-US" sz="1800" b="1" dirty="0" err="1"/>
              <a:t>l’aide</a:t>
            </a:r>
            <a:r>
              <a:rPr lang="en-US" sz="1800" b="1" dirty="0"/>
              <a:t> des </a:t>
            </a:r>
            <a:r>
              <a:rPr lang="en-US" sz="1800" b="1" dirty="0" err="1"/>
              <a:t>critères</a:t>
            </a:r>
            <a:r>
              <a:rPr lang="en-US" sz="1800" b="1" dirty="0"/>
              <a:t> </a:t>
            </a:r>
            <a:r>
              <a:rPr lang="en-US" sz="1800" b="1" dirty="0" err="1"/>
              <a:t>fondamentaux</a:t>
            </a:r>
            <a:endParaRPr lang="en-US" sz="1800" b="1" dirty="0"/>
          </a:p>
          <a:p>
            <a:endParaRPr lang="en-US"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18</a:t>
            </a:fld>
            <a:endParaRPr lang="fr-FR"/>
          </a:p>
        </p:txBody>
      </p:sp>
    </p:spTree>
    <p:extLst>
      <p:ext uri="{BB962C8B-B14F-4D97-AF65-F5344CB8AC3E}">
        <p14:creationId xmlns:p14="http://schemas.microsoft.com/office/powerpoint/2010/main" val="1661376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55C-8D69-4349-821C-9D0A752D242C}"/>
              </a:ext>
            </a:extLst>
          </p:cNvPr>
          <p:cNvSpPr>
            <a:spLocks noGrp="1"/>
          </p:cNvSpPr>
          <p:nvPr>
            <p:ph type="title"/>
          </p:nvPr>
        </p:nvSpPr>
        <p:spPr>
          <a:xfrm>
            <a:off x="251520" y="125533"/>
            <a:ext cx="8686800" cy="548680"/>
          </a:xfrm>
        </p:spPr>
        <p:txBody>
          <a:bodyPr/>
          <a:lstStyle/>
          <a:p>
            <a:r>
              <a:rPr lang="en-US" sz="1800" b="1" dirty="0">
                <a:solidFill>
                  <a:srgbClr val="0070C0"/>
                </a:solidFill>
                <a:latin typeface="+mn-lt"/>
              </a:rPr>
              <a:t>Panorama des </a:t>
            </a:r>
            <a:r>
              <a:rPr lang="en-US" sz="1800" b="1" dirty="0" err="1">
                <a:solidFill>
                  <a:srgbClr val="0070C0"/>
                </a:solidFill>
                <a:latin typeface="+mn-lt"/>
              </a:rPr>
              <a:t>savoirs</a:t>
            </a:r>
            <a:r>
              <a:rPr lang="en-US" sz="1800" b="1" dirty="0">
                <a:solidFill>
                  <a:srgbClr val="0070C0"/>
                </a:solidFill>
                <a:latin typeface="+mn-lt"/>
              </a:rPr>
              <a:t> et </a:t>
            </a:r>
            <a:r>
              <a:rPr lang="en-US" sz="1800" b="1" dirty="0" err="1">
                <a:solidFill>
                  <a:srgbClr val="0070C0"/>
                </a:solidFill>
                <a:latin typeface="+mn-lt"/>
              </a:rPr>
              <a:t>méthodes</a:t>
            </a:r>
            <a:r>
              <a:rPr lang="en-US" sz="1800" b="1" dirty="0">
                <a:solidFill>
                  <a:srgbClr val="0070C0"/>
                </a:solidFill>
                <a:latin typeface="+mn-lt"/>
              </a:rPr>
              <a:t> </a:t>
            </a:r>
            <a:r>
              <a:rPr lang="en-US" sz="1800" b="1" dirty="0" err="1">
                <a:solidFill>
                  <a:srgbClr val="0070C0"/>
                </a:solidFill>
                <a:latin typeface="+mn-lt"/>
              </a:rPr>
              <a:t>découverts</a:t>
            </a:r>
            <a:r>
              <a:rPr lang="en-US" sz="1800" b="1" dirty="0">
                <a:solidFill>
                  <a:srgbClr val="0070C0"/>
                </a:solidFill>
                <a:latin typeface="+mn-lt"/>
              </a:rPr>
              <a:t> à </a:t>
            </a:r>
            <a:r>
              <a:rPr lang="en-US" sz="1800" b="1" dirty="0" err="1">
                <a:solidFill>
                  <a:srgbClr val="0070C0"/>
                </a:solidFill>
                <a:latin typeface="+mn-lt"/>
              </a:rPr>
              <a:t>l’issue</a:t>
            </a:r>
            <a:r>
              <a:rPr lang="en-US" sz="1800" b="1" dirty="0">
                <a:solidFill>
                  <a:srgbClr val="0070C0"/>
                </a:solidFill>
                <a:latin typeface="+mn-lt"/>
              </a:rPr>
              <a:t> des 2 MES </a:t>
            </a:r>
            <a:r>
              <a:rPr lang="en-US" sz="1800" b="1" dirty="0" err="1">
                <a:solidFill>
                  <a:srgbClr val="0070C0"/>
                </a:solidFill>
                <a:latin typeface="+mn-lt"/>
              </a:rPr>
              <a:t>Euristide</a:t>
            </a:r>
            <a:endParaRPr lang="en-US" sz="1800" b="1" dirty="0">
              <a:solidFill>
                <a:srgbClr val="0070C0"/>
              </a:solidFill>
              <a:latin typeface="+mn-lt"/>
            </a:endParaRPr>
          </a:p>
        </p:txBody>
      </p:sp>
      <p:pic>
        <p:nvPicPr>
          <p:cNvPr id="8" name="Picture 7">
            <a:extLst>
              <a:ext uri="{FF2B5EF4-FFF2-40B4-BE49-F238E27FC236}">
                <a16:creationId xmlns:a16="http://schemas.microsoft.com/office/drawing/2014/main" id="{15C83FDC-F174-4B89-AA8D-F48CC0F4FE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49" y="647070"/>
            <a:ext cx="8149942" cy="5143816"/>
          </a:xfrm>
          <a:prstGeom prst="rect">
            <a:avLst/>
          </a:prstGeom>
        </p:spPr>
      </p:pic>
      <p:sp>
        <p:nvSpPr>
          <p:cNvPr id="6" name="Espace réservé du numéro de diapositive 5"/>
          <p:cNvSpPr>
            <a:spLocks noGrp="1"/>
          </p:cNvSpPr>
          <p:nvPr>
            <p:ph type="sldNum" sz="quarter" idx="12"/>
          </p:nvPr>
        </p:nvSpPr>
        <p:spPr/>
        <p:txBody>
          <a:bodyPr/>
          <a:lstStyle/>
          <a:p>
            <a:fld id="{A786685B-2977-D546-9E3D-3CA676A47F0C}" type="slidenum">
              <a:rPr lang="fr-FR" smtClean="0"/>
              <a:pPr/>
              <a:t>19</a:t>
            </a:fld>
            <a:endParaRPr lang="fr-FR" dirty="0"/>
          </a:p>
        </p:txBody>
      </p:sp>
    </p:spTree>
    <p:extLst>
      <p:ext uri="{BB962C8B-B14F-4D97-AF65-F5344CB8AC3E}">
        <p14:creationId xmlns:p14="http://schemas.microsoft.com/office/powerpoint/2010/main" val="830677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57246" y="1078504"/>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0427A358-A367-460D-9E9D-4FAC392F44F6}"/>
              </a:ext>
            </a:extLst>
          </p:cNvPr>
          <p:cNvSpPr txBox="1"/>
          <p:nvPr/>
        </p:nvSpPr>
        <p:spPr>
          <a:xfrm>
            <a:off x="1331640" y="1949871"/>
            <a:ext cx="7242430" cy="1384995"/>
          </a:xfrm>
          <a:prstGeom prst="rect">
            <a:avLst/>
          </a:prstGeom>
          <a:noFill/>
        </p:spPr>
        <p:txBody>
          <a:bodyPr wrap="square">
            <a:spAutoFit/>
          </a:bodyPr>
          <a:lstStyle/>
          <a:p>
            <a:pPr algn="ct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Bloc 2 </a:t>
            </a:r>
          </a:p>
          <a:p>
            <a:pPr algn="ct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Mise en œuvre des Opérations Internationales :</a:t>
            </a:r>
          </a:p>
          <a:p>
            <a:pPr algn="ctr"/>
            <a:r>
              <a:rPr lang="fr-FR" sz="28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Enseignement </a:t>
            </a:r>
            <a:r>
              <a:rPr lang="fr-FR" sz="2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et épreuve E5 </a:t>
            </a:r>
            <a:endParaRPr lang="en-US" sz="2800" dirty="0">
              <a:solidFill>
                <a:srgbClr val="0070C0"/>
              </a:solidFill>
            </a:endParaRPr>
          </a:p>
        </p:txBody>
      </p:sp>
      <p:sp>
        <p:nvSpPr>
          <p:cNvPr id="5" name="ZoneTexte 4">
            <a:extLst>
              <a:ext uri="{FF2B5EF4-FFF2-40B4-BE49-F238E27FC236}">
                <a16:creationId xmlns:a16="http://schemas.microsoft.com/office/drawing/2014/main" id="{1C237EB8-945E-471A-8C82-0B2565FFC16F}"/>
              </a:ext>
            </a:extLst>
          </p:cNvPr>
          <p:cNvSpPr txBox="1"/>
          <p:nvPr/>
        </p:nvSpPr>
        <p:spPr>
          <a:xfrm>
            <a:off x="986287" y="4609381"/>
            <a:ext cx="501482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i="1" dirty="0">
                <a:cs typeface="Calibri"/>
              </a:rPr>
              <a:t>Isabelle FERMAS, professeure</a:t>
            </a:r>
          </a:p>
          <a:p>
            <a:r>
              <a:rPr lang="fr-FR" i="1" dirty="0">
                <a:cs typeface="Calibri"/>
              </a:rPr>
              <a:t>Christophe CORNOLTI, IA-IPR d'économie et gestion</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a:t>
            </a:fld>
            <a:endParaRPr lang="fr-FR"/>
          </a:p>
        </p:txBody>
      </p:sp>
    </p:spTree>
    <p:extLst>
      <p:ext uri="{BB962C8B-B14F-4D97-AF65-F5344CB8AC3E}">
        <p14:creationId xmlns:p14="http://schemas.microsoft.com/office/powerpoint/2010/main" val="3100262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755576" y="1628800"/>
            <a:ext cx="7560840" cy="3505944"/>
          </a:xfrm>
        </p:spPr>
        <p:txBody>
          <a:bodyPr>
            <a:normAutofit fontScale="92500"/>
          </a:bodyPr>
          <a:lstStyle/>
          <a:p>
            <a:pPr algn="l"/>
            <a:r>
              <a:rPr lang="fr-FR" sz="2000" b="1" dirty="0"/>
              <a:t>Didactique :</a:t>
            </a:r>
          </a:p>
          <a:p>
            <a:pPr algn="l"/>
            <a:endParaRPr lang="fr-FR" sz="1000" b="1" dirty="0"/>
          </a:p>
          <a:p>
            <a:pPr marL="342900" indent="-342900" algn="l">
              <a:buFont typeface="Wingdings" panose="05000000000000000000" pitchFamily="2" charset="2"/>
              <a:buChar char="ü"/>
            </a:pPr>
            <a:r>
              <a:rPr lang="fr-FR" sz="2000" b="1" dirty="0"/>
              <a:t>4 activités </a:t>
            </a:r>
            <a:r>
              <a:rPr lang="fr-FR" sz="2000" dirty="0"/>
              <a:t>: développement progressif des compétences ci-dessous* au cours des </a:t>
            </a:r>
            <a:r>
              <a:rPr lang="fr-FR" sz="2000" b="1" dirty="0"/>
              <a:t>3 premiers semestres </a:t>
            </a:r>
            <a:r>
              <a:rPr lang="fr-FR" sz="2000" dirty="0"/>
              <a:t>de la formation :</a:t>
            </a:r>
          </a:p>
          <a:p>
            <a:pPr algn="l"/>
            <a:endParaRPr lang="fr-FR" sz="1000" dirty="0"/>
          </a:p>
          <a:p>
            <a:pPr marL="900113" lvl="1" indent="-457200" algn="l"/>
            <a:r>
              <a:rPr lang="fr-FR" sz="1800" i="1" dirty="0">
                <a:latin typeface="Arial" panose="020B0604020202020204" pitchFamily="34" charset="0"/>
                <a:cs typeface="Arial" panose="020B0604020202020204" pitchFamily="34" charset="0"/>
              </a:rPr>
              <a:t>1. Organiser, contrôler et suivre la réalisation d’un contrat international</a:t>
            </a:r>
          </a:p>
          <a:p>
            <a:pPr lvl="1" algn="l"/>
            <a:r>
              <a:rPr lang="fr-FR" sz="1800" i="1" dirty="0">
                <a:latin typeface="Arial" panose="020B0604020202020204" pitchFamily="34" charset="0"/>
                <a:cs typeface="Arial" panose="020B0604020202020204" pitchFamily="34" charset="0"/>
              </a:rPr>
              <a:t>3. Mesurer les risques, gérer leur couverture, les sinistres et les litiges</a:t>
            </a:r>
          </a:p>
          <a:p>
            <a:pPr lvl="1" algn="l"/>
            <a:r>
              <a:rPr lang="fr-FR" sz="1800" i="1" dirty="0">
                <a:latin typeface="Arial" panose="020B0604020202020204" pitchFamily="34" charset="0"/>
                <a:cs typeface="Arial" panose="020B0604020202020204" pitchFamily="34" charset="0"/>
              </a:rPr>
              <a:t>4. Contrôler et suivre les processus et la chaîne documentaire</a:t>
            </a:r>
          </a:p>
          <a:p>
            <a:pPr lvl="1" algn="l"/>
            <a:r>
              <a:rPr lang="fr-FR" sz="1800" i="1" dirty="0">
                <a:latin typeface="Arial" panose="020B0604020202020204" pitchFamily="34" charset="0"/>
                <a:cs typeface="Arial" panose="020B0604020202020204" pitchFamily="34" charset="0"/>
              </a:rPr>
              <a:t>5. Évaluer les prestations de service et les offres fournisseurs</a:t>
            </a:r>
          </a:p>
          <a:p>
            <a:pPr lvl="1" algn="l"/>
            <a:r>
              <a:rPr lang="fr-FR" sz="1800" i="1" dirty="0">
                <a:latin typeface="Arial" panose="020B0604020202020204" pitchFamily="34" charset="0"/>
                <a:cs typeface="Arial" panose="020B0604020202020204" pitchFamily="34" charset="0"/>
              </a:rPr>
              <a:t>6. Proposer des pistes d’amélioration de gestion des opérations</a:t>
            </a:r>
          </a:p>
          <a:p>
            <a:pPr marL="900113" lvl="1" indent="-357188" algn="l"/>
            <a:r>
              <a:rPr lang="fr-FR" sz="1800" i="1" dirty="0">
                <a:latin typeface="Arial" panose="020B0604020202020204" pitchFamily="34" charset="0"/>
                <a:cs typeface="Arial" panose="020B0604020202020204" pitchFamily="34" charset="0"/>
              </a:rPr>
              <a:t>et suivre les processus et la chaîne documentaire</a:t>
            </a:r>
          </a:p>
          <a:p>
            <a:pPr algn="l"/>
            <a:endParaRPr lang="fr-FR" sz="2000" dirty="0"/>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B. Exemple 2 : une mise en situation en 4 temps:</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20</a:t>
            </a:fld>
            <a:endParaRPr lang="fr-FR"/>
          </a:p>
        </p:txBody>
      </p:sp>
    </p:spTree>
    <p:extLst>
      <p:ext uri="{BB962C8B-B14F-4D97-AF65-F5344CB8AC3E}">
        <p14:creationId xmlns:p14="http://schemas.microsoft.com/office/powerpoint/2010/main" val="1063693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27584" y="1772816"/>
            <a:ext cx="7776864" cy="3505944"/>
          </a:xfrm>
        </p:spPr>
        <p:txBody>
          <a:bodyPr>
            <a:normAutofit/>
          </a:bodyPr>
          <a:lstStyle/>
          <a:p>
            <a:pPr algn="l"/>
            <a:r>
              <a:rPr lang="fr-FR" sz="2000" b="1" dirty="0"/>
              <a:t>Didactique :</a:t>
            </a:r>
          </a:p>
          <a:p>
            <a:pPr algn="l"/>
            <a:endParaRPr lang="fr-FR" sz="1000" dirty="0"/>
          </a:p>
          <a:p>
            <a:pPr marL="342900" indent="-342900" algn="l">
              <a:spcAft>
                <a:spcPts val="600"/>
              </a:spcAft>
              <a:buFont typeface="Wingdings" panose="05000000000000000000" pitchFamily="2" charset="2"/>
              <a:buChar char="ü"/>
            </a:pPr>
            <a:r>
              <a:rPr lang="fr-FR" sz="2000" dirty="0"/>
              <a:t>des </a:t>
            </a:r>
            <a:r>
              <a:rPr lang="fr-FR" sz="2000" b="1" dirty="0"/>
              <a:t>fiches ressources </a:t>
            </a:r>
            <a:r>
              <a:rPr lang="fr-FR" sz="2000" dirty="0"/>
              <a:t>explicitées par le professeur en introduction à l’activité ou la question</a:t>
            </a:r>
          </a:p>
          <a:p>
            <a:pPr marL="342900" indent="-342900" algn="l">
              <a:spcAft>
                <a:spcPts val="600"/>
              </a:spcAft>
              <a:buFont typeface="Wingdings" panose="05000000000000000000" pitchFamily="2" charset="2"/>
              <a:buChar char="ü"/>
            </a:pPr>
            <a:r>
              <a:rPr lang="fr-FR" sz="2000" dirty="0"/>
              <a:t>des </a:t>
            </a:r>
            <a:r>
              <a:rPr lang="fr-FR" sz="2000" b="1" dirty="0"/>
              <a:t>remédiations</a:t>
            </a:r>
            <a:r>
              <a:rPr lang="fr-FR" sz="2000" dirty="0"/>
              <a:t> en cours d’activité, selon le degré d’autonomie des étudiants</a:t>
            </a:r>
          </a:p>
          <a:p>
            <a:pPr marL="342900" indent="-342900" algn="l">
              <a:spcAft>
                <a:spcPts val="600"/>
              </a:spcAft>
              <a:buFont typeface="Wingdings" panose="05000000000000000000" pitchFamily="2" charset="2"/>
              <a:buChar char="ü"/>
            </a:pPr>
            <a:r>
              <a:rPr lang="fr-FR" sz="2000" dirty="0"/>
              <a:t>une </a:t>
            </a:r>
            <a:r>
              <a:rPr lang="fr-FR" sz="2000" b="1" dirty="0"/>
              <a:t>synthèse des notions </a:t>
            </a:r>
            <a:r>
              <a:rPr lang="fr-FR" sz="2000" dirty="0"/>
              <a:t>réalisée en </a:t>
            </a:r>
            <a:r>
              <a:rPr lang="fr-FR" sz="2000" dirty="0" err="1"/>
              <a:t>co</a:t>
            </a:r>
            <a:r>
              <a:rPr lang="fr-FR" sz="2000" dirty="0"/>
              <a:t>-construction avec les étudiants, à l’issue de chaque activité (schéma heuristique, organigramme, tableau…).</a:t>
            </a:r>
          </a:p>
          <a:p>
            <a:pPr algn="l"/>
            <a:endParaRPr lang="fr-FR" sz="2000" dirty="0"/>
          </a:p>
        </p:txBody>
      </p:sp>
      <p:sp>
        <p:nvSpPr>
          <p:cNvPr id="4" name="Rectangle 3"/>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4 temps :</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21</a:t>
            </a:fld>
            <a:endParaRPr lang="fr-FR"/>
          </a:p>
        </p:txBody>
      </p:sp>
    </p:spTree>
    <p:extLst>
      <p:ext uri="{BB962C8B-B14F-4D97-AF65-F5344CB8AC3E}">
        <p14:creationId xmlns:p14="http://schemas.microsoft.com/office/powerpoint/2010/main" val="2356575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42424" y="2420888"/>
            <a:ext cx="8136904" cy="2952328"/>
          </a:xfrm>
        </p:spPr>
        <p:txBody>
          <a:bodyPr>
            <a:normAutofit/>
          </a:bodyPr>
          <a:lstStyle/>
          <a:p>
            <a:pPr marL="342900" indent="-342900" algn="l">
              <a:buFont typeface="Wingdings" panose="05000000000000000000" pitchFamily="2" charset="2"/>
              <a:buChar char="ü"/>
            </a:pPr>
            <a:r>
              <a:rPr lang="fr-FR" sz="2000" dirty="0"/>
              <a:t>2 activités de type «</a:t>
            </a:r>
            <a:r>
              <a:rPr lang="fr-FR" sz="2000" b="1" dirty="0"/>
              <a:t> découverte </a:t>
            </a:r>
            <a:r>
              <a:rPr lang="fr-FR" sz="2000" dirty="0"/>
              <a:t>»</a:t>
            </a:r>
            <a:r>
              <a:rPr lang="fr-FR" sz="2000" b="1" dirty="0"/>
              <a:t> </a:t>
            </a:r>
            <a:r>
              <a:rPr lang="fr-FR" sz="2000" dirty="0"/>
              <a:t>en début du cycle de formation : </a:t>
            </a:r>
          </a:p>
          <a:p>
            <a:pPr algn="l"/>
            <a:endParaRPr lang="fr-FR" sz="1000" dirty="0">
              <a:latin typeface="Arial" panose="020B0604020202020204" pitchFamily="34" charset="0"/>
              <a:cs typeface="Arial" panose="020B0604020202020204" pitchFamily="34" charset="0"/>
            </a:endParaRPr>
          </a:p>
          <a:p>
            <a:pPr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1</a:t>
            </a:r>
            <a:r>
              <a:rPr lang="fr-FR" sz="1800" dirty="0">
                <a:latin typeface="Arial" panose="020B0604020202020204" pitchFamily="34" charset="0"/>
                <a:cs typeface="Arial" panose="020B0604020202020204" pitchFamily="34" charset="0"/>
              </a:rPr>
              <a:t> </a:t>
            </a:r>
            <a:r>
              <a:rPr lang="fr-FR" sz="1800" i="1" dirty="0">
                <a:latin typeface="Arial" panose="020B0604020202020204" pitchFamily="34" charset="0"/>
                <a:cs typeface="Arial" panose="020B0604020202020204" pitchFamily="34" charset="0"/>
              </a:rPr>
              <a:t>(début de formation)</a:t>
            </a:r>
            <a:r>
              <a:rPr lang="fr-FR" sz="1800" dirty="0">
                <a:latin typeface="Arial" panose="020B0604020202020204" pitchFamily="34" charset="0"/>
                <a:cs typeface="Arial" panose="020B0604020202020204" pitchFamily="34" charset="0"/>
              </a:rPr>
              <a:t> :  découverte de </a:t>
            </a:r>
            <a:r>
              <a:rPr lang="fr-FR" sz="1800" b="1" dirty="0">
                <a:latin typeface="Arial" panose="020B0604020202020204" pitchFamily="34" charset="0"/>
                <a:cs typeface="Arial" panose="020B0604020202020204" pitchFamily="34" charset="0"/>
              </a:rPr>
              <a:t>l’environnement international d’une entreprise </a:t>
            </a:r>
            <a:r>
              <a:rPr lang="fr-FR" sz="1800" dirty="0">
                <a:latin typeface="Arial" panose="020B0604020202020204" pitchFamily="34" charset="0"/>
                <a:cs typeface="Arial" panose="020B0604020202020204" pitchFamily="34" charset="0"/>
              </a:rPr>
              <a:t> </a:t>
            </a:r>
            <a:endParaRPr lang="fr-FR" sz="1800" i="1" dirty="0">
              <a:latin typeface="Arial" panose="020B0604020202020204" pitchFamily="34" charset="0"/>
              <a:cs typeface="Arial" panose="020B0604020202020204" pitchFamily="34" charset="0"/>
            </a:endParaRPr>
          </a:p>
          <a:p>
            <a:pPr lvl="1"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2</a:t>
            </a:r>
            <a:r>
              <a:rPr lang="fr-FR" sz="1800" dirty="0">
                <a:latin typeface="Arial" panose="020B0604020202020204" pitchFamily="34" charset="0"/>
                <a:cs typeface="Arial" panose="020B0604020202020204" pitchFamily="34" charset="0"/>
              </a:rPr>
              <a:t> </a:t>
            </a:r>
            <a:r>
              <a:rPr lang="fr-FR" sz="1800" i="1" dirty="0">
                <a:latin typeface="Arial" panose="020B0604020202020204" pitchFamily="34" charset="0"/>
                <a:cs typeface="Arial" panose="020B0604020202020204" pitchFamily="34" charset="0"/>
              </a:rPr>
              <a:t>(courant du semestre 1) </a:t>
            </a:r>
            <a:r>
              <a:rPr lang="fr-FR" sz="1800" dirty="0">
                <a:latin typeface="Arial" panose="020B0604020202020204" pitchFamily="34" charset="0"/>
                <a:cs typeface="Arial" panose="020B0604020202020204" pitchFamily="34" charset="0"/>
              </a:rPr>
              <a:t>: découverte de la </a:t>
            </a:r>
            <a:r>
              <a:rPr lang="fr-FR" sz="1800" b="1" dirty="0">
                <a:latin typeface="Arial" panose="020B0604020202020204" pitchFamily="34" charset="0"/>
                <a:cs typeface="Arial" panose="020B0604020202020204" pitchFamily="34" charset="0"/>
              </a:rPr>
              <a:t>mise en œuvre des opérations internationales à l’import</a:t>
            </a:r>
            <a:r>
              <a:rPr lang="fr-FR" sz="1800" dirty="0">
                <a:latin typeface="Arial" panose="020B0604020202020204" pitchFamily="34" charset="0"/>
                <a:cs typeface="Arial" panose="020B0604020202020204" pitchFamily="34" charset="0"/>
              </a:rPr>
              <a:t> </a:t>
            </a:r>
            <a:endParaRPr lang="fr-FR" sz="1800" i="1" dirty="0">
              <a:latin typeface="Arial" panose="020B0604020202020204" pitchFamily="34" charset="0"/>
              <a:cs typeface="Arial" panose="020B0604020202020204" pitchFamily="34" charset="0"/>
            </a:endParaRPr>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4 temps :</a:t>
            </a: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22</a:t>
            </a:fld>
            <a:endParaRPr lang="fr-FR"/>
          </a:p>
        </p:txBody>
      </p:sp>
    </p:spTree>
    <p:extLst>
      <p:ext uri="{BB962C8B-B14F-4D97-AF65-F5344CB8AC3E}">
        <p14:creationId xmlns:p14="http://schemas.microsoft.com/office/powerpoint/2010/main" val="572797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83568" y="2492896"/>
            <a:ext cx="7776864" cy="2952328"/>
          </a:xfrm>
        </p:spPr>
        <p:txBody>
          <a:bodyPr>
            <a:normAutofit/>
          </a:bodyPr>
          <a:lstStyle/>
          <a:p>
            <a:pPr marL="342900" indent="-342900" algn="l">
              <a:buFont typeface="Wingdings" panose="05000000000000000000" pitchFamily="2" charset="2"/>
              <a:buChar char="ü"/>
            </a:pPr>
            <a:r>
              <a:rPr lang="fr-FR" sz="2000" dirty="0"/>
              <a:t>2 activités recentrées sur des thématiques en semestres 2 et 3 :</a:t>
            </a:r>
          </a:p>
          <a:p>
            <a:pPr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3</a:t>
            </a:r>
            <a:r>
              <a:rPr lang="fr-FR" sz="1800" dirty="0">
                <a:latin typeface="Arial" panose="020B0604020202020204" pitchFamily="34" charset="0"/>
                <a:cs typeface="Arial" panose="020B0604020202020204" pitchFamily="34" charset="0"/>
              </a:rPr>
              <a:t> : </a:t>
            </a:r>
            <a:r>
              <a:rPr lang="fr-FR" sz="1800" b="1" dirty="0">
                <a:latin typeface="Arial" panose="020B0604020202020204" pitchFamily="34" charset="0"/>
                <a:cs typeface="Arial" panose="020B0604020202020204" pitchFamily="34" charset="0"/>
              </a:rPr>
              <a:t>responsabilité juridique du transporteur</a:t>
            </a:r>
            <a:r>
              <a:rPr lang="fr-FR" sz="1800" dirty="0">
                <a:latin typeface="Arial" panose="020B0604020202020204" pitchFamily="34" charset="0"/>
                <a:cs typeface="Arial" panose="020B0604020202020204" pitchFamily="34" charset="0"/>
              </a:rPr>
              <a:t> et </a:t>
            </a:r>
            <a:r>
              <a:rPr lang="fr-FR" sz="1800" b="1" dirty="0">
                <a:latin typeface="Arial" panose="020B0604020202020204" pitchFamily="34" charset="0"/>
                <a:cs typeface="Arial" panose="020B0604020202020204" pitchFamily="34" charset="0"/>
              </a:rPr>
              <a:t>procédures et régimes douaniers</a:t>
            </a:r>
          </a:p>
          <a:p>
            <a:pPr lvl="1" algn="l"/>
            <a:endParaRPr lang="fr-FR" sz="1000" dirty="0">
              <a:latin typeface="Arial" panose="020B0604020202020204" pitchFamily="34" charset="0"/>
              <a:cs typeface="Arial" panose="020B0604020202020204" pitchFamily="34" charset="0"/>
            </a:endParaRPr>
          </a:p>
          <a:p>
            <a:pPr lvl="1" algn="l"/>
            <a:r>
              <a:rPr lang="fr-FR" sz="1800" dirty="0">
                <a:latin typeface="Arial" panose="020B0604020202020204" pitchFamily="34" charset="0"/>
                <a:cs typeface="Arial" panose="020B0604020202020204" pitchFamily="34" charset="0"/>
              </a:rPr>
              <a:t>• </a:t>
            </a:r>
            <a:r>
              <a:rPr lang="fr-FR" sz="1800" b="1" dirty="0">
                <a:latin typeface="Arial" panose="020B0604020202020204" pitchFamily="34" charset="0"/>
                <a:cs typeface="Arial" panose="020B0604020202020204" pitchFamily="34" charset="0"/>
              </a:rPr>
              <a:t>Activité 4</a:t>
            </a:r>
            <a:r>
              <a:rPr lang="fr-FR" sz="1800" dirty="0">
                <a:latin typeface="Arial" panose="020B0604020202020204" pitchFamily="34" charset="0"/>
                <a:cs typeface="Arial" panose="020B0604020202020204" pitchFamily="34" charset="0"/>
              </a:rPr>
              <a:t> : approfondissement de la </a:t>
            </a:r>
            <a:r>
              <a:rPr lang="fr-FR" sz="1800" b="1" dirty="0">
                <a:latin typeface="Arial" panose="020B0604020202020204" pitchFamily="34" charset="0"/>
                <a:cs typeface="Arial" panose="020B0604020202020204" pitchFamily="34" charset="0"/>
              </a:rPr>
              <a:t>mise en œuvre des opérations à l’export </a:t>
            </a:r>
            <a:endParaRPr lang="fr-FR" sz="1800" i="1" dirty="0">
              <a:latin typeface="Arial" panose="020B0604020202020204" pitchFamily="34" charset="0"/>
              <a:cs typeface="Arial" panose="020B0604020202020204" pitchFamily="34" charset="0"/>
            </a:endParaRPr>
          </a:p>
        </p:txBody>
      </p:sp>
      <p:sp>
        <p:nvSpPr>
          <p:cNvPr id="5" name="Rectangle 4"/>
          <p:cNvSpPr/>
          <p:nvPr/>
        </p:nvSpPr>
        <p:spPr>
          <a:xfrm>
            <a:off x="899592" y="548680"/>
            <a:ext cx="7848872" cy="969496"/>
          </a:xfrm>
          <a:prstGeom prst="rect">
            <a:avLst/>
          </a:prstGeom>
        </p:spPr>
        <p:txBody>
          <a:bodyPr wrap="square">
            <a:spAutoFit/>
          </a:bodyPr>
          <a:lstStyle/>
          <a:p>
            <a:pPr algn="ctr">
              <a:spcAft>
                <a:spcPts val="600"/>
              </a:spcAft>
            </a:pPr>
            <a:r>
              <a:rPr lang="fr-FR" sz="2600" b="1" dirty="0">
                <a:solidFill>
                  <a:srgbClr val="0070C0"/>
                </a:solidFill>
                <a:latin typeface="Arial" panose="020B0604020202020204" pitchFamily="34" charset="0"/>
                <a:cs typeface="Arial" panose="020B0604020202020204" pitchFamily="34" charset="0"/>
              </a:rPr>
              <a:t>Un exemple de mise en situation en </a:t>
            </a:r>
            <a:r>
              <a:rPr lang="fr-FR" sz="2600" b="1">
                <a:solidFill>
                  <a:srgbClr val="0070C0"/>
                </a:solidFill>
                <a:latin typeface="Arial" panose="020B0604020202020204" pitchFamily="34" charset="0"/>
                <a:cs typeface="Arial" panose="020B0604020202020204" pitchFamily="34" charset="0"/>
              </a:rPr>
              <a:t>4 temps :</a:t>
            </a:r>
            <a:endParaRPr lang="fr-FR" sz="2600" b="1" dirty="0">
              <a:solidFill>
                <a:srgbClr val="0070C0"/>
              </a:solidFill>
              <a:latin typeface="Arial" panose="020B0604020202020204" pitchFamily="34" charset="0"/>
              <a:cs typeface="Arial" panose="020B0604020202020204" pitchFamily="34" charset="0"/>
            </a:endParaRPr>
          </a:p>
          <a:p>
            <a:pPr algn="ctr">
              <a:spcAft>
                <a:spcPts val="600"/>
              </a:spcAft>
            </a:pPr>
            <a:r>
              <a:rPr lang="fr-FR" sz="2600" b="1" dirty="0">
                <a:solidFill>
                  <a:srgbClr val="0070C0"/>
                </a:solidFill>
                <a:latin typeface="Arial" panose="020B0604020202020204" pitchFamily="34" charset="0"/>
                <a:cs typeface="Arial" panose="020B0604020202020204" pitchFamily="34" charset="0"/>
              </a:rPr>
              <a:t>Cas SODITRANS</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23</a:t>
            </a:fld>
            <a:endParaRPr lang="fr-FR"/>
          </a:p>
        </p:txBody>
      </p:sp>
    </p:spTree>
    <p:extLst>
      <p:ext uri="{BB962C8B-B14F-4D97-AF65-F5344CB8AC3E}">
        <p14:creationId xmlns:p14="http://schemas.microsoft.com/office/powerpoint/2010/main" val="3534240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24</a:t>
            </a:fld>
            <a:endParaRPr lang="fr-FR"/>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48" y="621291"/>
            <a:ext cx="8496943" cy="612068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8" name="Rectangle 17"/>
          <p:cNvSpPr/>
          <p:nvPr/>
        </p:nvSpPr>
        <p:spPr>
          <a:xfrm>
            <a:off x="526298" y="176841"/>
            <a:ext cx="7848872" cy="400110"/>
          </a:xfrm>
          <a:prstGeom prst="rect">
            <a:avLst/>
          </a:prstGeom>
        </p:spPr>
        <p:txBody>
          <a:bodyPr wrap="square">
            <a:spAutoFit/>
          </a:bodyPr>
          <a:lstStyle/>
          <a:p>
            <a:pPr algn="ctr">
              <a:spcAft>
                <a:spcPts val="600"/>
              </a:spcAft>
            </a:pPr>
            <a:r>
              <a:rPr lang="fr-FR" sz="2000" b="1" dirty="0">
                <a:solidFill>
                  <a:srgbClr val="0070C0"/>
                </a:solidFill>
                <a:latin typeface="Arial" panose="020B0604020202020204" pitchFamily="34" charset="0"/>
                <a:cs typeface="Arial" panose="020B0604020202020204" pitchFamily="34" charset="0"/>
              </a:rPr>
              <a:t>Tableau synoptique des savoirs associés à chaque activité</a:t>
            </a:r>
          </a:p>
        </p:txBody>
      </p:sp>
    </p:spTree>
    <p:extLst>
      <p:ext uri="{BB962C8B-B14F-4D97-AF65-F5344CB8AC3E}">
        <p14:creationId xmlns:p14="http://schemas.microsoft.com/office/powerpoint/2010/main" val="3767220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09682" y="1538790"/>
            <a:ext cx="5721288" cy="972108"/>
          </a:xfrm>
        </p:spPr>
        <p:txBody>
          <a:bodyPr>
            <a:normAutofit fontScale="90000"/>
          </a:bodyPr>
          <a:lstStyle/>
          <a:p>
            <a:pPr algn="ctr"/>
            <a:br>
              <a:rPr lang="fr-FR" sz="3000" b="1" cap="all" dirty="0"/>
            </a:br>
            <a:br>
              <a:rPr lang="fr-FR" b="1" cap="all" dirty="0"/>
            </a:br>
            <a:r>
              <a:rPr lang="fr-FR" b="1" cap="all" dirty="0"/>
              <a:t>   </a:t>
            </a:r>
            <a:br>
              <a:rPr lang="fr-FR" sz="2025" dirty="0"/>
            </a:br>
            <a:br>
              <a:rPr lang="fr-FR" sz="2025" dirty="0"/>
            </a:br>
            <a:br>
              <a:rPr lang="fr-FR" sz="2025" dirty="0"/>
            </a:br>
            <a:br>
              <a:rPr lang="fr-FR" sz="2025" b="1" cap="all" dirty="0"/>
            </a:br>
            <a:br>
              <a:rPr lang="fr-FR" sz="2025" b="1" cap="all" dirty="0"/>
            </a:br>
            <a:br>
              <a:rPr lang="fr-FR" dirty="0"/>
            </a:br>
            <a:endParaRPr lang="fr-FR" dirty="0"/>
          </a:p>
        </p:txBody>
      </p:sp>
      <p:sp>
        <p:nvSpPr>
          <p:cNvPr id="3" name="Sous-titre 2"/>
          <p:cNvSpPr>
            <a:spLocks noGrp="1"/>
          </p:cNvSpPr>
          <p:nvPr>
            <p:ph type="subTitle" idx="1"/>
          </p:nvPr>
        </p:nvSpPr>
        <p:spPr>
          <a:xfrm>
            <a:off x="1979712" y="1921426"/>
            <a:ext cx="5562618" cy="2754306"/>
          </a:xfrm>
        </p:spPr>
        <p:txBody>
          <a:bodyPr>
            <a:normAutofit/>
          </a:bodyPr>
          <a:lstStyle/>
          <a:p>
            <a:endParaRPr lang="fr-FR" sz="1800" b="1" dirty="0">
              <a:solidFill>
                <a:srgbClr val="7030A0"/>
              </a:solidFill>
            </a:endParaRPr>
          </a:p>
          <a:p>
            <a:endParaRPr lang="fr-FR" b="1" dirty="0"/>
          </a:p>
          <a:p>
            <a:endParaRPr lang="fr-FR" dirty="0"/>
          </a:p>
        </p:txBody>
      </p:sp>
      <p:sp>
        <p:nvSpPr>
          <p:cNvPr id="4" name="Rectangle 3"/>
          <p:cNvSpPr/>
          <p:nvPr/>
        </p:nvSpPr>
        <p:spPr>
          <a:xfrm>
            <a:off x="2904538" y="1197432"/>
            <a:ext cx="3712967" cy="484748"/>
          </a:xfrm>
          <a:prstGeom prst="rect">
            <a:avLst/>
          </a:prstGeom>
        </p:spPr>
        <p:txBody>
          <a:bodyPr wrap="square">
            <a:spAutoFit/>
          </a:bodyPr>
          <a:lstStyle/>
          <a:p>
            <a:pPr algn="ctr"/>
            <a:r>
              <a:rPr lang="fr-FR" sz="1500" b="1" cap="all" dirty="0">
                <a:solidFill>
                  <a:srgbClr val="0070C0"/>
                </a:solidFill>
                <a:latin typeface="Arial" panose="020B0604020202020204" pitchFamily="34" charset="0"/>
                <a:cs typeface="Arial" panose="020B0604020202020204" pitchFamily="34" charset="0"/>
              </a:rPr>
              <a:t>BTS Commerce international</a:t>
            </a:r>
          </a:p>
          <a:p>
            <a:pPr algn="ctr"/>
            <a:r>
              <a:rPr lang="fr-FR" sz="1050" b="1" cap="all" dirty="0">
                <a:solidFill>
                  <a:srgbClr val="0070C0"/>
                </a:solidFill>
                <a:latin typeface="Arial" panose="020B0604020202020204" pitchFamily="34" charset="0"/>
                <a:cs typeface="Arial" panose="020B0604020202020204" pitchFamily="34" charset="0"/>
              </a:rPr>
              <a:t>Séminaire NATIONAL 12 MARS 2021</a:t>
            </a:r>
            <a:endParaRPr lang="fr-FR" sz="1050" dirty="0">
              <a:latin typeface="Arial" panose="020B0604020202020204" pitchFamily="34" charset="0"/>
              <a:cs typeface="Arial" panose="020B0604020202020204" pitchFamily="34" charset="0"/>
            </a:endParaRPr>
          </a:p>
        </p:txBody>
      </p:sp>
      <p:sp>
        <p:nvSpPr>
          <p:cNvPr id="6" name="ZoneTexte 5"/>
          <p:cNvSpPr txBox="1"/>
          <p:nvPr/>
        </p:nvSpPr>
        <p:spPr>
          <a:xfrm>
            <a:off x="2358737" y="2402887"/>
            <a:ext cx="4932390" cy="923330"/>
          </a:xfrm>
          <a:prstGeom prst="rect">
            <a:avLst/>
          </a:prstGeom>
          <a:noFill/>
        </p:spPr>
        <p:txBody>
          <a:bodyPr wrap="square" rtlCol="0">
            <a:spAutoFit/>
          </a:bodyPr>
          <a:lstStyle/>
          <a:p>
            <a:r>
              <a:rPr lang="fr-FR" sz="2700" b="1" dirty="0"/>
              <a:t>La place du numérique dans le BTS Commerce International</a:t>
            </a:r>
          </a:p>
        </p:txBody>
      </p:sp>
      <p:sp>
        <p:nvSpPr>
          <p:cNvPr id="9" name="AutoShape 2" descr="data:image/png;base64,iVBORw0KGgoAAAANSUhEUgAAAP8AAABaCAYAAAB32YCXAAAgAElEQVR4nOy993dbV5Lv23/drHXvu2/NzOu5t2c6tzu53c5BwQpWlqycbFmRmWJSoiRSFMVMgkQGSRCBBDMRCIBEjid83g8n4ICSLXbLGrf7qrSOcHjCPjt9q2pX1d77J/wTkoyMJEvI8tY7kv4jU0RCe0YABGRkeO6dHw/JsnpIUCmKzI+6UG/otdFPfugMvA6Std4P5AslwrEs3kCCwEKK9UiGckkAQJLlyrMy6juVd39sJMuyAn4V8D92ZvaGXi/9U4IfQBIl5haSfFMzyTsf9fHTnz/iP3/9jHc+HOBWo4/AcoqyIIEsqOIS5RcRXUP4sZEM5bJIrlCkJJT1a2/oDb2I/inBLwMmS4Q/vjPIL97q48tzDtrvLdB6Z4kT56f59//zlI8+HcXuWqdQKiOpsrIi+X+k4AfW1uIMDE0xPbNCoVjWlZo3POANbaV/SvDPr6bY/YWNP//FRM+zNZKpEoIgIQgy6WyJnv5lfv6bPvZ8Mc7SShpRFhUGoKv+P16y2xc5e/YJjx9PkskU34D/DX0r/VOCv6t3gX/9/x7y1RU3sXgBWTX+SZKMLMsUBImjZ9z8x3/14prcQJJkZaT/o0aIkvmJiXmOHuui8+Ek2dwb8L+hb6cfCfi3dl35BeeVa/cfLvAv/7OTqzVeEsmSatQTQJZ0S/jlm/P8238+w+6II4sSsqyp/OILvvdjIBX8lnmOfvmQzsdOFfzyG/C/oRfSDwt+vUdq42zNOr31XNQ7sGLDVkfpRgOdLKg+LjDbovzqD0PsP+FgfimNKFWDOhYr8dHOCX75xz48vk1AAb+MhCxvBf/LPABy5ecfAGET5gBHTzyk85EK/jf0hr6FfkDwK6CSEdWjAu8KniqmOP0dHWQag5BAUq4Lgkg6nScWSVNT6+O/ftPPiVNOHI444WiWSDyHx5fk6Ak7//WrAdrvLRIOZ0kkcwiCqGZJYypaHkUqHgDj9a1/a78/LAeYMAc4duIhDx85yb0B/xv6DvpBwS9XQd4oxbWrovYoOuBkAwNQVXVZlglH8zx4vMDRExNcuTbF0Ng6dU2zvPPXYX73hwE+2DHEBztH+c0f+3j34zFOnXfQfneB85cc7D82RkfnPOvRHJK4VcprDEnmedDzLdd+ONoK/n8CG+Ybek30D6D2S4r01nqprEnZavVbYRQiMpI6SFBAVy5L2J1x9hy08rPf9fObd0b5X//7Gbca/IQiOdzTm7R1BLh+a4YbdV5qmmY599UUn34+zi9/28vHn43z8S4z//nbXlruzpJMFanSQGRjZtV8yVIljK6qMD88yt6A/w1tl/4xwK+62YyReTLg9i7jdq+Sy5f1q9pgQUYimy1x736At98d5o/vDNPxYIknfWv88a/DnL7gJhItIAgy+bxAJlPGZAlz4pyT//PLZ3y2d4L7nYvM+pNMexL88V0T+w47WVnNYkRLPJZkYSFELleoRAHIWnSgMS7gHwNhb8D/hrZLP7C1vxJQo/XP+GaGnh43N26McfNWP25PkEJJ2BKEI5NMFbl2fZqf/7qfnXtHsTliZLICgcAmO3eZ2b3XhseziSBILK2kuHrLzW//PMQf3umnuTXA3HySbLaMKEgkUyXe/mCEt/4ygH82oQ8nANZjKbq6XNy6PkJ3t5u1cIKSKKkDFCP4/zEYwBvwv6Ht0g/u6pNlmbIgMTu3TlOTmes3xuh6Oo3HFyYYTpAvCMiSwRgIbCaLnD5v4T9/+ZTDJybwzScolRWwBiMpDp+w89bbY9ys93H1ppv3PjbxX797xrmvnDhcUVKpEoIoIaBI8WS6xF/eH+V3bw/jm01qGUNGpiiIxBJZZuejDAz7uXnLRH3DBJPuEJl8CalqbsAPzwB+XOB/Ucb+YTP7T0evF/xqz5P0/0Xdki7LMtlciblAlPomC1eujWGxrxJez5DOFCgLohKUYwi1lWUQBRmXc43PdvRx5fokSyspBFHUvyWIEj0Da7z94Qi//G0/v/t9P0e+tDFqjhDdyFEui/rkF21WXyJV5p33TXy0w8bCYva5Isiykm4uV2JjI4drco0bNRPUNZtxTa+SShWQRNWAKatuQ21YIFfq4b/DLvD3g18xsMqo0Y5V+VUMnrp+oxpb9Wees4tU/tSGadoha1MP9a9IajsodhRZlvRn/xGY6T8zvVbwV8CA2qkEQCaXLzHlCdJ+x0ZTkwmnc4nIepp8UUCQJcSqULvqDiVLkM+XCYczJJIKk9BBpnauXE7APRNlcHARtzvGejRHsSSoHQxDf1VchRuJEjt3mTl91k0onH9pmYolgfhGFodzieaWCdrv2rHZV0ilCgbgS4rGon9PY2Svd97Aq0j+aob1bYxKAa8sa9Om/xaGJmsGEwMz0DJo9PtojFRjMG/oddBrBb+ku+3Uv2WZ1dUknZ1u6hrM9A/OsRZKUiyWdYkgy6Lu9a9QRaKqf6JNXJclg/uPCsMRyiLFgoAgSmoYgIisKPp6EsqJQL5Q5tnAIo6pEPlC6TvLpKWPLFMsllmPphkxzdPYYubeg2kCCxuUyppHoCL3tkYsvC56NfAr2S4VBGLxDGuhBGvhBGvhTeVY2yQey1Iua54YGaEskNjMEgolCIYSBMPqEdkkGEkQCicIhxKEQkliiQzFcgnNkyMKEqlEnrW1DZZX4oTDSfL5kt7OP+4pVv/49BrBLyOprjlQpPWoaZ6apgm6nnhZXtogkykhSppmoKl4BpBvSU/3DBjPtcg8TZzLEjJlg/pqBKyop10BhYQky+TyZYqlMrIs8F1o0VVe9buSLJHLl1gNJegdmKXpto2BQR+bm9nKM1qZnnMPfv/0amq/jCRKLC1uUls3xedfjLDv4Aj7Dg6x7+Awn+8f5ODRMa7VzDBmDpNMF4mup7h318XBwwPsPTDIvoOD7D80yr6j4+w9Msq+g4PsOzDAgeMDNN5xsRpJUC6LLC4muHNvlhOnzRw6NsbREyaOHjNx8SsL9x75mFvcoCQK/y119n8rvV7Jr6qE6XSBu/cctNx1YnEusZnIIYpb/PtsVclfRNUMQPP3a1GCmkpaFZFXlb68ReXHkB4Gdfc7SJb1rxvHxZIkkc4UmZxa436nm0fd04QjSYMGbRxHvz76e8GvlUoUZCYdG+z/ws7O/VZa7s7R+XCeB50L3Oucp/WOnzMXnez6YoL2hwusrWdwONd4+HiO+w8D3H0wx4ULHv7wZysHTrh48DjA/c45HnTPYXYEicazuKc3OH/ewd7DJmpafHQ/Xebps1U6Hy1xvd7NwS8HabrjIJUv8Eb2vz56zeCHlZUUNfVWunrdLK8lyRfKBhXeMI9+KzC/kzTwSYZx9HdyDf1bcvUl0NPYHjB1uL8g4k9GplgUCEUyDIzM0njbxtRUiFJRUPL63zBt8FWt/aIg47TGOXjYwTe1PkLreTKZMul0mXSmTDJVwuPd5MzZSb44YmfKu0EuXyKTKen3B/rW+WyHi8bWReXdTIl0pkS+IBAOZ6mrm2HX3jGeDq6xkSiSzQpkcwLpTJlINIfHF2V2PkpJEP5b6uz/Vnpt4BckGYdrlQsXh+gfnCO+mUUUZWRJWzpLC+XV3jD6/F+m6qnSvSrUV7uz9e1qqa+jQRfJ1fMKvrurVZiU9i1d41DvyciIkkQylWdsfIFrN0wMjgVI5QovSP3779ivrPar4D90zMHNllmS2bJ+X0sml5Fob11ixx4Tg+MrlERRvS8iiBKmsRg79zi5/WBZNQoqdheAlZU0Fy7YOHjExNxisurbICLLIoIgIgiCbix+Q6+HXg38BuldUcFlyqLA2Pgix448xWpfI50pImm+eh10LwK4rP9W23mNX9gCVlllKFtiAXjuXVkfd2tSWJYlZIxjfG3YUHlTNv7Bi/K99VzNpyyRzRVxTUW4dtNMb7+fVLqgV5skSwbG8f3Rq4BfU/udtg0OHnFxpc5HMJ4lmy+SyRbIZItksyX8/gRnzrs4ftbO3FJKH97JSIiixNhYjJ2fO2m9v6y3pOZFiERyXL0+zfsfDdHZvUg4miOdKSrakWxsQ6nayPuGvnd6BfAbVG8V06IsI0ky/QNznD49gNm8TL5YVn3DhnH9ttI2AENjGNp4Xj+vlurlskgqlWdzM8vmZpaNzSzxzSzJVI58vqjYGaogLYNsTE8bAlTyUZHq268X41EsiUxNR2hqdtLzzM/GZg69Y28dtnwP9PeDX8mHKEi47HF277Xz3s4JbjRM0dgySX2Lk/oWF19dc7Br/yiHTloYs4XIl8SqkouizNhYlJ2fO2m/t1JVIyBTKJZxTEY4c87Gp7uHOHp2nCu37LS0zTA8tIrHs0ksnkeUFO+MJL8Z878ueiXJrweD6KvGgsW6wvnLwzhdQYrFciWAQ3OzbdsvbHhW17YrrjpBEFkLbjDjCTIyPM+kK8yMO0hX9zTXb05w8fI45y6aOXNujJu3LAwO+ZicWmVsYpkJyyKzs2HisbQylVelqnUCjHH7hjiCl+d9C5BlmVJRYGomQm2jlWcDfpKpvOInR/4HAr+m9ku4HDE+32fjg91WaprnaGmfo6VtluaWWb65PsOhY2a+PG/GZAtS2Ab49bsyyLJEoVBiaSnJ0Mgy7fe9XK2Z5vRFBydOWdl/cJSzXzkZt0cplMQ3kv810iuBX1HnRGSUcaHdvkxNgxmrY5VSSaRaOlei+7bTGxVhr6nGqi1AFplfWqdvMEBXzxx3O608G/DQ1uHi8tcmTp0d5vipIXbs6eU/fnGfX/++mw8/ecJf3+/hs939HD46xPHTg9zvnOLJs0kePpniweMZzOZlYtE0oiiq39GizbTJOxUL/8vzbmAaKuOQkSkUBVzTa3Tcc2EaXyKVKla0oW0xle3RK/n5QZH8thgHjzi4fNPL/EqWaKxANKocoXAe90yMazddnLpoxe2PI4py5f1vA78e/KRogaIkUSgIJBIFQpEcS8tpZjwxHj+e4/AxK/uP2pjybSKKL8zqG/oe6NXAr3JyEAkGUxw73Y3Ztkw+rwXKyN9ywMt6pCqH9PG9azLI/U43bXesdPXMMjq2jN25RFfPDF9dHaKmfoJ7nX7Gxte4dtPOx7ue0tTmZsKyysOni/z53W5On7dzq8HGlatjPO6ZZty+TO9ggIePp3ncNU3no2km3atKoIn2ZQ09f5OrTntO1Lz8yEChWMZiXaahyYLTuUqpKPB9Ah9eVfJLiIKI0xbn8BEHt5orBj8ZJaIPWaRcFnjcvcRHn4/S+TRAQd0H4VvBrwJesXNUPDyVYaNifxElkUy6xOOuJf7y4SAPngYoCW/Q/7rolQ1+kixTLsl8/Y2Jrh4PmWweWRYr43RdEmq/ouH8u9MulCQmLMu033XS3TvD6MQiM941orEsa2tp7t6b5HaHk2FTgPmFdTY2C8wF4jS3Ounp9bMezVAqi6SzZR51+7lV62BsYokJyzJtHQ4ab1vwzMZYWU3g84YZG1+k5Y6N1nYnXp+qdj6X/21Kf924WG24TKdzPOuf5XarE//semVewvcUB/BK4JeVMb/TtsGhI05uNs2S0MAvy4pNB4l8XuDu3UU+2jXK475FXfX/dsmvBUTJ5PICkUiWZCJPRaPS3pbJ5wQ6O5d47+Nhng4tKXsrvKHXQq8Mfhm4c2+SpgYb8VgWSVIkHZKxIxtV2+9Sc5VrZUFidj5GY5ODu/emMNtWWA0nyeRK5Isl3DNB6hptPO7xEFiIk8kWEQQBQZJ5NhCgrX2SYDBZWZVHVgKN6uqtDAzPE9vIsbAYp/vJDLW1VuyONdLpIplMkcBinL6hAPX1Zp489RIMpxFEaUveX1ox1ac6AhVJF46kab83xf3OGSLrGX0svL1hxXfTK/n5ZUXtd9hj7P3CxuFTTkYmgrhcERzOMBO2VQZGFmls9PDZrlFOXbQzv5xUPTkKlEVRZnQ0yo6ddtruLivXVUZYKitzLq5cdXDmooXHPQFmvHGi8SLhaB67I0LTbQ+ffT7Ml+etLIUyb8b8r5G2Cf5K4xq5NMD0TJgTZ3rw+dYRy4o/V8I4vq+8v/VclrWZdbJ+OZ0pMTA8x826cYaG5lldTZIvCoiSjCjJ2JwrXPpqiIHhBdbjWQSxMhZfWt2kscWKaWyBXK5EJfhHSXzcvEh9s42llQRlQWBjI8fgUICbtTYsNkXdFyWJVLqI1xfhYbeb5lYbk1Nr5PNl1e5nGL5U9cvtDwcEUcQ5GaSm0cKoaYFstmSwb/zA4BclZmaiHD1h5s/vDbDn4Dj7j4yx7/AInx8cZs8Xwxw+Pkbd7Wk8c+o8Br1sIqIoYrNGOXHCQVf3sqoAKW0giRLRWI6h0RWu3nBw+Ngoh46M8+U5B8fP2Dl0dIKTZ8w0dczgDWxQeiP1XyttA/wVFX0r+EslkXPnh3nc4yWbK6nRuioYX6oZyyCJaqdX/PRLywk6HkzR+diDazJINltQfMiq8c3jXefqjREGhwKkMyW0OT0ayEdGl6hrtLO6mkASNc+AanSTJdKZAhcvjWKxrFIolhBlmXSmwIR5mbpGO1PTYYpFASQZURRZj6UZM83TdsfBwHCA9Wimyl34dxns1Hj/TLbIoyczNDbbWFzYUCYo/aCSX417kGTS6SL+2Q2stghWxzpWR0Q57BHsznW8vjjReI6yqA1rNGaoTLRKJArMzSWIrOf0FY90w6ksky+UCYbSuN1RbPYIVvs6Vvs6Duc6/rlN4pt5BLHCtN/Q66Ftgl9thC2NMTy6wNdfj7O6llZUPxn0Mf022k2WlYgukJnxhrhZb+Ze5zTLKwklwouy6ueVWFza4FbNOANDfjKZIpIsqtGCSlrpdJ4HnZM8eOQmkSyg7Lqr5UVClpVdeNvbXHQ+dBPdyCBIircilysxYlqmpm4C/9w6glBx72WzJRyTq9xqHOde5yTBUApJ1KbrqDaBqvkELyuzrDO8+cUNbrc5GRycJ50q8KrAh+8B/MZpzzI6cPVDc/Cq95UIPkO0ph5pLesboSoaXkV/3BpxWUm7km61lvWGXge9HPyVNsKoQmcyBS59PcyYaYliUTA0lqjbAl6SrAJgJHy+OLVNNrqeegiFU7p01TpaNleitsnOo24Pm4mc3lGMzGhxMc7tFhvOyTVFeld1nIr24vWtc+2WhcDiBqLBLpFMKZK4/Y6L9Wim6vV8oczUTJDmFivdPV4i6xlESQO/BnhBPb675Kr8A5R1AQaG52m742J+PqaW+9Xo1SL81AlSsqzXvgZgSZb1vMt6pKWkn1cArdk2DG1UZczU2kLS+0wl4MnoTjUeb+h10EvAX2luHdjqctrjE4vcqp8gGE5V/LegS8HtgF9GZmlpg4tfmTh7aYjBYS+T04tMzSwz5V5ienqJqZlVHnb52HOgiyd9Hqam1OvuJaZmlph2LzPjXeHO/SmOnxpmYHiWKfcy0+q96ekV5detvGNzLrJzXz/3Hs7gmlTSmnYvMTm9RE+/h+Mn+7l7fxrnpPK+no/JRe49sHH8VB8PHnmIb+SoLDha6dAvo61gXF5JcOe+i1FTgHSm8NL3X0avNqtP1MH3bf+eL++LnjEGc8nfmZ4CfqO43wr8N+B/XfQS8Gvx9CidQlZXwwGuXDXRNzCnztLTnlJf2Qb4AVKZEnc6p/jiaA9Xrg3T1mqitcPE7Y5xWtrHaW0f5/LVQXbsfcaxk700tZho6TDR2m6itWOcljsm2jpMtLZPcOzMMLu+6KOhaYK2O+O03THR1jFOW/sErR3jtN4x0doxRvtdM5/sfsrR00PUN5lobzPR1j5GS4eJxrZxvjwzwJ4vBrhybYzb7co7bW0m2tvHaW41ce7iAEeP9zE6tkQuV5n0st2hjva8BqRSSeDJUx+djzysr2df+ubL6O8Hv1HNrsj3rddfXJKtQsKoLr6YhXxbkm9g/99HL5f8ulRXxs4AC4tRLl4ZxO9fr2xyqT6unEjbarjB4Xmu15sxWZfwesP4fUG8/hAeXwiPL4h3Lsy5S6PcrLNjs6/i84aY8Qfx+NXnZkPMzoax25e5WWelrtnB5NQqvtkQPn/l8M4qh88fxO8P09Bk48r1ccYmFvB51/D6g3h8IXyzYaz2Fa7dsHKz1oLVsYjPH8TnCyr58YfwzUa4d2+K5tt2/IEYZeFvtdBvVW3B5VqjrcPB1HSQohow8/fSq03plfUfoypedU8/1aT/1h2NtoJfe6fqD8P78pZvvE7J/6ppvej9F+Xxx8G2/gaDX6WQDx7PcKdzimQyV1H3X/BW5VyVDLKss4XFxTg3asYZGp2nUBQUJqIfIqIkUCgLnDg9zNRkmFKxjCRJylhbkvRnZRki62na7loZGPKSzRaRZMmQljJeldRJR7IE4+NztHRYWA0mEEUJSRL1HXxLJQGbfYWbtRaWljfV95T8SJIChng8S3OznUfdXmKbuWq1dVv1WVmiEiCVyvPgsYfe/oBqrJSrIPG30KtG+GkMXwtSemHH1u9poH+Rx2PLMKhKMBjDtrcA/4VDAGP+nkuw+i+5cuX5J4yM2qjVvKguXkRby2qsM+1Hs3VQdX3rkKZaozI8Y/x+FewMTPV7Yi7b8/PreVJOzlwYobc/oK7l9vIXlf+VziKhzHR70DnFrdpx1tfTSOpGmsalvEDC5lzkmxujREIp3UKOnlaFltc2aGqZwGFfpFgo87LKmQ1EqG0aZ3F5Q52OWt3J14IpGprt2J2rFIplqse3SgdyOFa4VWPGNRWkVBYrlvJtNYxBqqrc82GXl9a7U4QjabTIyeqOuz16NclvXBhFcXduJPLMzm8y7Ynj8W2yvJYmnS2pbSbrLrxKPrU2r0y/rrYXGDWKF9gNdBC8yM5glDTVA45qUoCu2aIqlfACZmMEqOHalkGK4R3p+fcN+TKWrmL/UMKiK/WhprCVX26pj+ryvigPr0Z/G/iB+EaGk2f6mLAub8M6vZULKs8HFmJcvzmGybxAqSToEWBbpcHFrwfoHfCSyRYUQOjpVksajy9CTZ2V5aVNJHGrRHmesrkSp84O4vasq9Fp1RF8mVyJvsE5Oh/NEI1l0CWS1qFlmWyuSHOLg66eGTY2s8jSq4BfZmhklobbE/h8YYSyaAD/88zpu+jVJvbIep4y6SJ2xzr1zR7OXrRy6ryNs5fsXLrm5E7nLHMLm2rordquVaHc2kdFQ6ovB1slGFqzNWlXtw4/ZLU/VMyTxuvfCdKqY+upYa4B2loPhpiVrWDVmVTltgT6Xq+yoQ4U17NxqzntfWOVGL///GBIIUnH0avSS8G/VXmanFrmyrU+/HMRPazz26l6zVotVHN4dJGvro4RjWfUySIVcGkdXZLg4LEBpmbWleW5q/JiZCpgd4b46oqVcCSjVszLK2f/gWc4XWF1RpqxwyjDA5tjjavXx1lY3FDzrtWGrJfDNDFPyx0bgfkYoqA12nbIIF1UhuH1h2m7Y8ZqW6CQLxsav7peXkavupiHDOSzZYYGVjh60sKZSw467s3y5OkCXU/mqW90c+SYiQtf25j0xigKWnd+EUg1qae0rw5X3cf/ImOgrMcGaP/0qc+6C7LChCvLexuCrzC+awybrs5nVdwCWuyGBk0ZZSZq5bvGPQeMgNW/q8dDaOs1VJ6tcBhFe6yUtZL/Kqy9wPuhM5OX4m57tA3JbxzbQd+Aj8bWMSLrSR0E305b+JesxAfcvT9JS8ckWT0Et1ryAiwuRrn0zQTLqykDk6k8Y6xPs2WV02fHCIbS25K+MrBn31McjpCytNiWtAH8s1Fq6i34/OuIomQohaw3bDSe5katmfGJJWX58W2grJqBoeZXIhpPc//hJEOjATKZQnWnMrzzMnrllXxECb9ng1On7Rw6acPiipJMFykWBfJ5gfVIlq7ueb44MkTTnWkSmaIOHa2PCCLki1AqG8oqy0iyqB4VwMlIiJJMqaTMC6gASOnjxTIUSyo41HiDynatsi7sZVlGEGQKRYmyWA0sSU2/VK4AWJtlqO09oB2iJFMsyRTLFS1I2UhEfVaT3Sr4JVmmVJT1iEQF+GU0PVWSZApFmXxJu6IAWNJjJ9R6kyXKZZl8QRF8Sp2J6tL0W2wN3w/2t2vwq4C/9Y6brqc+cvkS28tFtfKyspqgvmGCcYui8j/fuZXnB4c91NSPEo4kkUTjdwyKk3rZYlnj3PkxQqF0RZV6SY6+PD2CazKizg2o5E9LNBhK0nHfidW2SC5XMtxRGkNG6SjXb1rpfRZQwptfKp2NZa3IIlmd9HLvgYdH3X421RlvRiax3RZ/VbW/WCjzrHeRHXvGuH1vgULRoLqrWdrcLDA+sYLFtqKUW1Y6eSic4WnvAg3NHm7U+7jV5ONeV4ApX4ycyhwFUWR1LcXA0CoDQ2v0Dy5zu9XLzXoPDS0+RsfDxDdKBOY3ePDIT02Th1v1Hu49COCb3USUFHAIgsTaaoq+vkUGR1YYMa1S3+jleo2XxhY/E9YoG4kSs3Nx7t3zc6vOy60GL/cfL7C0mkWoMjDLJJN5xsfXaGr2cqvew81GD3c755n2xMmX1LwLIqsrCZ48mccxtcmYeY2WNg+36maove2jd2iRgiAiigIb8SK9z5aob5rhZr2X63V+Gtvm6BtaJrqR1TWEsiDi8cXouOujps7HjVovjbe9DI6skMmXDRvCbnM27N9A25zYU+Hql66YedIbUEJgtw3+yjHji1PX4GJtLalbz6tSUcH7+Imb27fHWI8lVPBvVe0qn3c6I1y7YdNnyG0nRzdrnUy745QEuQpi2jei0TR37tvo658hmcxV9A2V5Wuz9B88nKG3P8BmolDZt+87vqx/RzaURH2vtX2a1g43sXiWrVuUv3bwq2p4Llei8+Ecn+0ZoevZSqXlZFkNp5aRJYlyWaBUUj0gMqwsp7hxa4o9B4a5csNFx70ANQ1ejpwyc/SsmWFzkLIE5ZKI1Rphz14zH346xo36aTruz9LY5uPwCWbtTPoAACAASURBVDO7909wtcbNtVsOGpqnaL8/y41aN7v2jnHyvBNvIIEsQ6kkYrGE2PH5MJ/tG6W5Y4a2O7PUN/v54tAEu/aaqWmao7ZlkvrmadruzPHNzWk+2TPCxatulsMZ1fsjsbGR58HDOQ4cGuXSFRftDwI0tng4dc7G0dMTjFtDSDKUigKWiTXe/WCYfUdtNLa5uXPfT+sdP9/cdHLvkYdCWSQez1FXO8PHu4a4eMXOnc55brcHuHB5kgOHhnnSF6AsiZRLAlZbkGMnTBw+YaKh1U/7vQBXrzvZd2iU1nuzZEqiHuK+3RDy7dK2JL9s6LRHTw7y4KFXBb9k6DiGY8v7xhvjlhAXvrKRTBbZCmhdhwMaml2Mjs6TyWYR9V15DCv2oqnMMDm1Tm2Dg2g0axhffdcBDc1TTLk31A0+jd9W/t7YzPLwsYunz2bYTOQqY0dVbdTAPzY+z71OO0sr8b8/PFcVqY0tkzS1ThKNZ6kaP/8N4nvCPK+C30UuV9Q+UFX276Jsrkznwzl27Bmh+9ly5S2d71VUVe3vYkGg69ECH306REObh2AkQ6kkktgsMDoW5IsjExw9a2U5nKFcEjGPR/hkxwS7Dkxgm14nVxDI5MqMj4fYu8/MH/46SG2zm2AoTakkEo0VuHNvjnc/GuJWswcJKJZExsZDvPfJCAe+dBBYTJAvimQyZYaGgnzwkYm33h6m43GAcCxLsSgQiWZpaffzp3eGeNy3gqAyMZcjyqc7h7he62Z5LUNJlEmnS9gcYY6dmuD0RRvhaI5SUWRiNMjv/zzCvuM2Znwx8gWRQlEgHEkRi2UoFkTM5hBv/bmXb+qnWQmmKIvKGghLSykGBxZxTUcoiSKRcJaTZywcOGrC5oqQypUplSVCoTRt7bP86S+9TM5uIOr7W2zPnrVd2p7ab/BJnLk4RFeP9wWSf+t4RAOScTwPg8NLHPlySPdnfxs4r1y3MxdIIIiCQSrLW36Uk2l3lPrGSaKxXHVeviP9phYPM74kgrAVFMp5Kp2nt99N34A6n6AKPBVmaLUt0nx7FP9sSJ33/3eQrOVpmqa2aaLxnIHhGmwc2wCxAv5HLwD/9jS1nAb+vcN0P1uuZLHqzGgwk1kPp7l82cG+IzbmVjP6ct2yLJNIlKhv9PHR7lFMjijlksiEKczeA2auNXjYTBfV8klE17NcuzrNx7snmPIl1RmdIEsyfl+cfftHOH7WgQAUSwJj4yE+3W3iVlMAY/bCkTznLszwp3dGcbk3lfTVoZrfn+CDj01crfNTFiTyWZGeJ0F+/ac+Hj1bxj8bxzu7gW92A5drnStXp/lkjwnbdIxSUWR8JMg774/S/miZYtnYt5XyppJF6usn+e3bAwRCWbUVDZPd1B9BkJh0hXnn/SEu33DjndvE69/A69/A548zNhbipz/rouXBDGVRw9X2mfh2aFsTe4yY7hv0MOMJKtts6f+0SR7Gh7cCTokJGBpe4pMdPQwNL2CxrlQfNuWw2lf54vAo9x8FGLesYrGuYrWuYLGuqkfl3Gpbpe2Oj2MnzfT1L2DV73/HYVvlxBk7HffnGTevVKVnsa5hta4xOLTINzctXL9lZWBwXsmb+r7ZtozZuoLVukpTyyQnT/XhcK6+8qozjc2TNN2eIhrLGurNOG1WopqhPt8JJswBjh7vpPOhg2y2aGAa2wC/DLlsic7OWT7bO0z3sxXjLQPL0y4qIF9ciHP0+BjHLkwRzyrTgiXVFZfJlOhoD/DJ7gkGJ9Z18O8/ZKauxU86V9ZT34znqKudYu8hK0uhgv5hWZIJzMU5emSE42dcCECpJGAaD7Fjj4naljn1WUVQxeNFbtbM8uEOE27fpuEeBAJpdu62ceman1JZJpsSuH8vxH/8cpAzlye5et3BVzccXLnu4utvXBw5buPw6UmcngSlosD4yCrvfjjCo/4QgmaI1rRBWSa+keX8RRNvfzBKVgRR3SOyAgmlLUolkbGxJd760wA791q4dmuSK9dcfHPNwTfXHVy+4uLtD4dpe+SmLD1vEP8+aFuuPhktHk0ilc6QV/elr7hNhCpGUN0xtV8FGBZLmA8/7edmjYPGZjsNhqPxtvLb1Opkx94BTpwZ51a9g8YmJ03NdhqbnDQ0O2hodtCoHs0tLk5dsPDRriFu3HLQeNtJQ5OjKt2qbzTbabzt5JPPRzl93k5tg4PGJjuNTcp3GptcNDe7uHHTzp6DAxw4MsTNWiVvSn4dNDTblHy2ODj85Th79g9htYdeeb25x90zPO72sJnI65JVk/rVFvVvd/2ZrYucv/iMgSEvpVJ5i8bwXe2sHIV8madPF9ixd4z2h4tKmQyalgyk0yWm3VFF7S2WWV1JcPKMmUOnHYTjRTCCP12irS3AJ7vGGbEawH/YQm2rBn6FKuA3vwD8MY4cHubEWacB/EE+2ztGTcus+qxSini8yK3aWT7YZWJaBb+mpQQCKXZ+buHidR8lQSKbKdPZGeLnvxuhqWOep72LdD9doPvpIk+eLvG0fxWTPcr6ZoFSUcA0ssZfPxylsz9M2bgXhdo+m5s5vr5i40/vmoiny+oqjgLVAWwy5bLI+PgKf/zzICcvuOkdWOZpzyI9T+d58nSRp70rPBsJMru0abAl/TeO+ZXiSLqrQ5Qlkqkim5slymVt7rcMkmSIctQMEwbQ6+MV8Pk2OH/ZTE9/ALcngte/Xn341vH5o9Q32rheY8JsXcHrjeLzRfH6Ynj9Uby+yuH3x+h8PMeXZ8aZMK+q99efT9eQvtcX5ctTE3Q9WcTtieJTr2mHzxfFbFnh6g0T9U1WbI7VqneV33V8s1EufG2h4fYMwZAWqfj30+JKjMWVuBLujKxGH2oCoxJEpFmKX8QA7I4gDc0O3DNhgw95e+CXkBEFEbc7xpEvrRw5a8M9t0FZ1JxUiiTvG1jmxBkzHY9mSWaLpJMlGuq9fLxrlDFrRHWNKt6QpeU05y9P8vnBCdyzm5SLIhNjEfYdtnKr1U8qX9ZztxHPUVvjZs9BG0uhgs7wJFkiMBfnyJERjp9xGtT+NT7ba6KmRVH7NRtELFbkRs0sH+ycYMqXqNSZDn6zDv5iUWRoOMyf3hukayBEvixTLkuUyxK5gkB4PUtsI4soy5SKIqbRNd75YJTO/gglyQhIGVkWyGZLPHw0zy9+00f/eFBFglIfZUEkHMsQiWYQRZmAf5PPdo5y7pqbWKqEUFK+WypJJDbzrAbTijapN7PqadqGR2s79HLwyxK5TBmnc4M7nStcr/Nx7Yaf1o4FRkxBNlMlgxtS62zG+fTVY/5IOMXtdivD44HvnMTS3zdDY4uJ9VhCXeUGvq0T2+1BLl02EQ6nv/WZrXTq1AjT01HFmPiC59fX03Q+dDA+MUemaqpthdsLgsz1GgsDw/PK1t76giZ/H4mS4ibSFsssixJlQaIkKDvh6NZ23f3zfN4dzhCtHW78c3Eqets2wK9KWGTF2NX9dJE9h0Y4ed7Kk54l7PYI4+Y1mls8HDhq4sxXdhzuKMWyiCyC3b7O3oMmDn1p5Wn/Mk5XmJHRFa5cn2TXF+M0dcySSBcpF0XMpjD7D5upbfWRypd0bXgznqO+Zpq9B20sGsEvSQRm4xw9MsSJszZEFPCbxtfYuXeUutuzSg9TmWIsVuRmjZ+Pdozh9m4q/VItWyCQYtfnZi5d91EWZMSyzMJCijPnHew7YuH+k0Um7CGsziCd3QHqmqeZsC5TEgSKRQHT2ArvfTjEo76QCn5DYJosIAgiC/Mpdu8b5tMvhul+uozdqayB+Lh7kWv1LgbGFpFkyGUE2tv9vL9jgGt1M4ya1nC5IzwbWqLu9hRt96fJl0Q175X+t71pcy+nl4I/Fs9z994CO3aZeffTMfYdmuCLQxY+/GyU9z8d5VaDn7VgXnXHVYIgKqGL2nWFioUyD7vcNN22k82WXvxhYGYmzDc3zaysbSoLceqqVbXpCWDCvMrp06MEg2l9KPIy2re/F7szhCBV7BUVJRsCgRgNjRZmPGF1Y4+K8q1pPKtrm9xqMGN2rKjbe7+qSqZMRNpI5HFMR+nsnqelY47m9jm6ny7j82+SzZYNoQzPS3WHM0RLuxvfbJxKjb28s2guPNTJUolkkaGRZa584+DCBSs3ahx8fc3CyXPjNLV58Ac2KZVEnSGlM0VGx4Nc/NrB2YsT1NU7+PobM6fOT3Dn4QIroawiFsoSnpkoNfUuevrnyRXK+ng8nSrQ88THjXoX4bim9ivADa4maGg009Q+qTDGkoh7Zp2rN6309C0oJZVFkEWSyRKPuxf46qqNxWVF8qPuxRAMprl6w8ndxwFEQUISZfIFAa83wa2aGU6ft/DNLSvX662cuWyhtnmGaU+EYrlMuSzingpx8bKZcYdB7VfrV1KXMSvmBWzOEBe+tnP81Dg36+zU1ts4e87C1RoXU551RFnZuyAaSXP3gZ9jJye4dMVC/W0HZy6buHjVTnffHLmSFg0o6Z96TeCvTrRYFLn/aImfv9XHvkMWng4sM+NZx+ONMjIW5PwlNz//VT9Xb3hJJItqG2ruP6MbsNqdN2pa4uuvRwgGE/oEka3fLhRljp4awz+3Ub1uXtVzyjWbPczFryyEwxmqXGTfUi6A/Qd6sbuCCJK21l91+g5HkAuXRpkLxCuSU9YkpAL+wUEfrXdszC/HEcQylX0E/z6SZVhcztDU5mfvoXE+2TXK7n3j7Nhj4qOdJg4dt9Hds0Isrm34sfVQJX+7G78K/m1/W2VqxhBlQZCIxbJ4vBEcrjXsk2vMLsTJ5I2bd6p1JstIokw0lmVqOojLtcbk1BoLSxvkCoLOjiVJJpnKs7AUI7yeUjwk6geFskg4nCCwFKtsA6aqBfl8icXlKIsrccWeIEokk3nmFqKE11MYAV4qiwTDKWbn18lkixjDjPO5EoGFKCvhhB5nIqFoVelUiVl/DIdzFefUGrNzcVLpsh4VKEkyyUSO2bkIsc2svkehsf20/EqyRDJVwDUVxDm5gnNyBY83QnyzoEcvakZcUZBYWtzE6VrDqdbbejRDWZB0Rm+MaPyesM9PqtVCo7RWttd+75MR3np3ELcvVj13HwiF8+zaZ+E//qsbz2xS9cdrUn9LDAAVA9by6iY1NeMMDs5Wltwyxk2rXzhxqp8J6xL5ohJNKFclWKmBGU+Mm3VOVoNKKPDzdbOVsYh8eXqIaU8ESTJKdeWsWBIYGV2g6baDtWCqWtuQFSmZSOZpbLLR269tv/UipvMiqmZeRnYWixW4Uefjz+8Pcfy0nafPVpmcjuNwxbj3cIld+6x8+MkEj7tXSKW1Tv0i8M/gn93YRl5+nFQZ9mzv2R+GvuO7f1eWvv9y/ERJc6sVUTm3OcP8y/97nxNnXIpai2G3PLVS65p9/Mv/eozJGkcQ1DXgtiomKvhRgVMsizzp9XGzZoKV1YRhzb7qMdSzfi+NLRaicXX9dm1wuCXYYXF5k/rbFlxTq6odQa5893nhyMJinJu1JgKL8cruwYb0ItEMbR0uRkzzquQwJCArqvnoxAJ1DVZmvBFl4pEsb3PIL2/5q6KrDI+GePu9UQ596cQ/l1TnHSgdvVgUmbBEef/jCXbssTDj2dzytkIOZ/ifHvxv6PshVe0XUBbeRAWXIg1d7ij/9rMuvjjkJLZR0FVCWf2vXBa5fH2G//nvT7C7EoiCrhcbpLT6K1dz7FA4TW2ThSfPvOq69RU1SLMdxDeyHP2yD+/suqoeKpJuqxErEk3R0jHOwOCM7tv+Liv3qMlPS9sEq6GkGq9QsdiKkoRrKsg3V014/RFE6Xk3zVooSWOLlYHBOVKpPNreA9Vz8F9CGkNE1tNvuzPPr94a5nb7EpmcZviTdLUznS5z9KST//2rZ/QPhQzQr3CdN+B/Q9uln1TGs+qYSZLRdtSNbeQ5dd7JL37XT8udOYLhrDIFVoZEosDQ2Cq//WM/H3w8zFoop66jr6RVrW1J1d9QyWxf5ptbJqbdEdV1qDEISR3jQE2Dk4ddbpKZItoS0ZURunKWzhR41D3F4+5pUinNR16JMtvKBh52u3jw0Ek0lq3EK6hLiCczBe4/mqTjrotoNKOH9Wr2jEymwKOuGdo7nCwvbyCKApK6SAnbUDGrFH2tPlSbyJ0HC/zmDyPUNs6TSCobeYhaXcoysXiBA8et/OKtXoZHQ2o9y3qdwxvwv6Ht00+qJbREsSSysJRkeGSVkdE1+gZX2XXAxFvv9PHV1Rke967QO7BCfZOPP38wxJ/fHeB2ywwjpiBPBxaZmo5SLEhbjCFGo17FwJPNl3jwyE1ji53F5Q0EUUSQFOmrLZvln4tz/vwQgfkNymUBUZQQRBlRUKafipKIJEn0D85TU2cjGssiSiJlUVC28BKkqkOS4OtrJoZG5klnipQFEUGQKIsSpbKkLO19c5TJ6RD5gkCpLFJSn8nny5gtyzQ123A61ygUygbZux2rulFN15guutZgsa/z4Wfj7NpnY2QsTDJZpCwo7r6NRJ5HT5b4ywfDHD1pI7CgzHZUFhGpLCH+BvxvaLukjvkVyZZIlegdWOb4STtv/WGQX/2un9vt80z741y5Ps3eL8x88vkQn+0Z4tM943yy28Kp83ZOnbXxyY5xfv2nHj7ZOYrFGtkS6vpiP70MbGzm6bjvovWuA4t9BY8vjNcfwutbw+dbw+sNcuJkP63t00xNh/HPreOfW2duLsJsIMxsIMLCUpT2B26Onhph3LLCbGAdjz+MayqE3RnC7gzrh82xzkc7+mlp82O1RpT7jhA2V4gxc5BrN1zsO/iMjrtuevsDPO2bo6c/QPfTOe7cm+FWnY3xiWV1eCEZpG5Ffa+mrUOPCvBlWSabF1hcSeKYimF1rtPQ6ue9T8fZvc9C8+05+gaC9D5bo77JzwefjfL+pyO0Pwhgn4wyOR1lbS2t22Pg+wG/toW2KEnbUWb+1tS/7wR/EJJV678oSnow1j8SSZIyfbo6b9X5/IkWkxwMFWhoDfD7v/Ty4SfDnL/s4Ze/HWHH51Y2kkUKRYm5uTjj5mWe9S9Q2zDD6fNT/Pmvg+z63ML1G7M0tc7zb/+nn537TWQyW5a13kKyLqtgZS1JXYuV/Qd7OXehj5bbJto6JrjdbqKtbYyaRgtHTw5z6YqJZ4N+xsbnGRsPMDY+y+jEHOPmeToezXD43Ci1jU4GRwIMjs3ztH+W7p5Zunrm6OqZo7tnjqs3bOzcP0Rdk4/HXYt098zR3TPL/cdezl42c+DYGBeu2Lh+06ocNVbOfz3Gex895P2PH/PwySyJVGUBC+M+gy+W/VtmYqljfVGUCEdy9PQtc/ayk093j3PoqI2nfct0967w5Rknn+w08eGnw3z06SjvfzLCp3tMnDzv5NzlSQ5+aeXzg2auXJ/B59vUZxS+GvgV5lUolllcjhNYiil++CrN5sXtWd2iyrBLFEUEobIkWbVBV0tFubZVc3q5HlV5W666VLHNbHn0hWnqqVQlUtHKJEmJzBO3rJ4jiRIb8QxT02vEE9nn8l9ldDbkautXqu9K1fkw5Pu5dPVnni+VLEM8nsUxvcpGKme4Ux1+/pOyIOKd2+TsJQ+/+v0QR0/asbvCrMez7Nk/xh/fGcE7F0OSZbLZMv7ZBM2t83y8Y5S/fjjE1WszTE9vUFL9sr9/e4z/56dP2Nj89gAerUCSoYDLawmu3bRx7EQvd+87sdgXcU0vMz21zNLyBsMTK5y7OIrZHiSVLitTKdWjWJKJxPM0tDtpvTNNNFqgWJYR1ahDvUaAO/enuNc5SSye0SMHy6KM27/O7XYXE9ZlsjnFjSaKEhsbOcy2FRqaHPQPzpNM/a0baxg7o1LeUklidi5JTZ2H9z8Z5vODFj7dbePff9bLjVofiUSJyHoGsz1M56M5WjvmuHxtioNfWvh4p4lde8a5dMXNwROT/P4vozQ0+klsKvn6PsAfXc/S0jJJbZOdYCRdaS250tmqmIHMlr+VMOFgKIHXFyGZLTwH/grkJSrgr6xrqCxyoiWvLYulVWnFxiEbnlPypi3FZYCXXEld6XMV5qMGIlMdi6LkSRJlEokcM74Ia+GMHiIso8QkeKeDXL02yszsuqolGQzielnQbTOSnraB3clavRu2PNNsXlp8gSF2pmLc1Ww9hjUx1DJIkozNGmTXF8+Y9K5XuuGWNSJ+YrZE2LXfzC//0E9d4xwrKykkWWYzXeDURSc//WUv3b1LzM6leNA5z8FjFv707hAnzroYGlsjmyvrRjqAdz4Y43/8azebG0W+mwxdSG29WCxLX/8s9x66GbMssxZMqO5DKEkyj554qb1txzu7TqlsDCFWCtQ3MEdNvZVgKGUwPKoeAkmRaBe+HmV0fIlCvogsiYiijMcfo6bRypNeH8mk4tUoFEsEFmL0PPPQfteJxbZKOlt8qTwy1PQLrklksiUs9ihfnnHxzvtDnL3kYtq7wcBwmD++PcqlyzNEo0poayJVxOtLcLs1wM79E3y4a4xrNz24XFHS6RKT7gSf7bZy5Lid+YUk8P2o/WurGc6etXLsxDiLy0m9rVRcGtjZtwxpZJliQeRp7zznvjLhX4iidVZ56ysGBmIcOukgkjWI6hB4XtxXHjbGmBoYjrK3QAW6YuU19a3nl/WWKJdFZqaDnL9o4snAqp6ehLKVeWgtydDQAqFwRolw1ZiSKnSqFupUQa2sSVGR5rIBlMb86IzCAH4ZsVIu3bNUnWclHFqm/9kK//6zx4yZjeCvOuEne/ZO8Js/9NPZs0AmK6h8UKYsyzx9tsrPftHDJzstHD7u4N2Phvn8wDiPn66wHsvrPnJtJ12Q+eNfR/kf/9rF5ubLwY+syQK1UpApFETsk0GaWp3cf+xkcirI5kYOSZTJZEv09M3Ses/JtCei7hYk6Yxnfj5GY7MZs21JuYeMpO0/h4zdtca1ujFmF2IIkkihWMbnj1HbYOV+5xQbGzkEQSIcSmN1rNF238HdTif+2YiyH6Ghc760bM9dkkmnCzwbWOazvSbe+3iUlrYAq6sZBEHC699g9z4zh47ZsdijePwJ2u7OcfCwlfc/GuXc5UlM5pC6CIpCgYUcu/fb+Xy/FZ//1cGvdaa1tTTnL1g4ftrE4oqSrihKZDMFUuk8+UKZZLJAKJRhNZhhPZ4nXxDQNvoQJSUs/NrNKf7y0TP6x+aJb2bJFcsVmS8ruzzHN3KsBTOsBtPENrJqmLTSYoIM5bJIIpknlSlQKonE4lnWghmC4SzJVAFBkCgWyyRTObL5ErlCmfVoltU19Zl0AVFSXNkVzUJCKIvEN7IEQxlWVjOEIhlSmUrdyrJMNlOkr3eev743wDe1fiLRDMl0XtmdWJYoFMtsbGYpFAVkUQZZ2RxWlmRy+RLhSJrVtTRroQwbyRyCIFS0AFmiXCqzmciRLZbIFwWi0Syrq2mCoQyJRF7fuVlC0pmEIEpqvtMsr2QIhtOk1LknxkjEvoEVfvqLLsas69/aK39SUzvFsGmVgiAYuI7y6MZGhoamGXbuNnP8lJ1HXYssLqaUtffkCqfTACEh8+u3+vnpf3axmdgG+PWuoO7Wa+Deq8E0AyN+mltdPOv14fYEicWzpNNFhsYCNLQ4MVtXiMUy+qwzQZB41DVDbZOF1bUEklhx46XSeb5WtxhLZorE4hls9mXqG+10d3uIrKdZCyewu1bpfDhDW8ckoxPzRGKVENTKLLmXQ6jylxo/oC7esHv/CB98pkz4SCZL+qgksp7iwhUnf3y3n72HJthz0MJ7H41w6IiNnt411qN5dbGQinyYncuwe7+d/YcczAbSwPcAfhnWgmnOXbRw7LSJBRX8uUwRq2WZh11+hkzL9Dybpa3DTU2Dm9pmDwOjIWIbBURZolgSmJqKsO/AOL/+wwBXbpoZGPWzEtpU2KcksrFZYMISorXdQ2Ozm4bb09zucDNmCbKZLCJKyuSmaDRHd888D7pnsdmUtmlqc1PbPE3v4DzxzTzLyxs87vLydGCBMcsydztnaGya5mbdNHc6Z5V5CIKob+aSSRcxm1dpbp+i5c4MDU0zNLW6uffIT2AhSUkQECWRUChFbe00v/rNEHsP23jQ7cY2tUQmX0IQROYDMdrvzzC3ogZkyQKCWCIYSvOkd4G6JhdNLW7qbrtpeTCNxRUmmVKZmyQSDia43+mhd3SFMfMaDx7O0HB7ihu1Llo6PPjnNhEkxZEsyTLFfAm7dY3m1kla2t3UN7ppaJnkTqeXufkk5bKgGyKfDazy0188waSDf6umAD/J5oqIoqKKVOKNNVAL5PJlIpEsGxs5ymVR98VX1DFNsiq89chxExcuWclkK/O0v723GcZteqYkNBUtXxBYXk3xqGuK5nYLvQNenJOrzM6t09fvo+G2jcfdM0y5w8TiWcplifn5DRqabQwOzZFIFtTVWEX6BgJcr7FiswfxeKM8fjJNfaOZrq4ZnK41XNMhHvVMUdtkZmgsQDCSolQWKvVRXW/bhpO20IlQEpl0BalrdDE8vkompy7Prfr5JUnG5gxz/rKDPV+Mc+yklYePF1leTlMsGddLUJVPWWZuPsX5yy5u1c4QCiv7/H0/4M9w7qKVo6fHdfDHo2ka6qb46/tDHD45QVObk0ddHlpaZzhwcIKPdozS2bNCvihSLgp43FEOHJ7gN3/q52adHZN5nmAkCTIkEiW6epbYf9jM6fM27j3w8uCBh/Pnrew5MMbD3kXSqht11p9g3xcW/vLhELdu2blzZ5LOLg/1zVO03/cSDKexjK/w6WcDvP/ZEDfrbdx/OM3Dhx4uXbbz3kdDnLzgZDmcU4EhsbqU4uvLZs5+beNht5/Hj7w0Nk+ze98YR7+04V/YRJQkwpEUTY1ufvvbYQ4cc/Ck38ekd4VcoUSpIDA6uMTbHwwxZI0jiIoRcH09xzc3pvjw00Gu35rmcbePlo4ZjpwaZ/ANAAAAHAJJREFU///bO+/3JrI0399/ce/sfXa3Z56ZO3mmc9MN3dCJTBOa6MbgADjggGnAxgZsY1u2FS3JQZLlHGRLclZOFT/7Q1VJZQO9NNjTOwzv85StSuecOlXfE97wPez/0saTnjCibnb2j67w8Sf9vP/ZIFXVI7Q9DPDw0TjXqry8+1Ev3xx3shLLI+ssvrGNHOVlLs5dHqL10RSPH03QdMfPF4cGOHJsiNn5uIYgRaWnd5lf/boLu3u9iKtnwK8dV/VoLlPrUJyDYTqmFp1d1GKPr6/VpjcekZUkm5u5HYy7P/G1mU0RRYwpOgOKdiBfENmKZxl0TnOr3sn9tmH6BqZ53D3F5R+sHPuul5rGUaz2MJMzW9x9MM7lMiddvYtMTMXoHwxz8OtBfqgc5/qtUU6esXCxbICHjyboeOSjscXL3dZRRkaXiMWyRXddkybJVHE/twXQ61VRkUWFQkFC1E0wqr62vRYoBJKskM1KpJIi2YyIJCpFRdH26Ya2n0jlmZheY2FhU1+paJfm/JE0Fy4PccLU82+sJamqHOWDTxzc71gilswjihJiQcY/usGhr+x8c9pLaDWLqqhkUhL1jdN89IUFjz+q9eSKiiQoDHvWOHx8iAvXfCxE0uQLEoW8xNJikitlo3x+2MH4XAxFkZmcSHDgwBCffulkbj5BIS8iCBqNeDYvkc0JWAeX+GiflaOn/cyFkhq4BIWNtRw1NRP89QMrTwej+nuVyeZEIpEkW0mBTE4knxWIxQU6n4b5y/v91OjkIEJBxGldZt+nVmrvhMhLmvlMVTWW4/7eEP//r4P0OTaRFG3K2tcX5r9+182PrbMU8jKiKFLIi0xNJjh23MuBr+0sr6U0Gq/hFf729wEOHRtmMZRCFGVEQSaTFrl7d4Zf/UcXPfZlREVCVWUKgkw0mmYrUdDKnRPJ5kR6+pb5zW+7uN2slVtRVHp7Q/z7r59gK4L/2VHr/ym53Jp4xoqX67eYPPa038b8ybjIGBZDMdjkGdunumPbPsow40rT9JrJOg3dAgiSwvTsGj2WSWpue/jxvo/ySjufH+7hsy8tHD9j43yZg/1fW/jwQD/HTjh598M+/vL+AO/vs/L+Z11U1rpoaB6hodlL78AkK+vay8CIzzZ51W2vklcB/wvqwDRlenZZKeNFPQt7imdNdWYyN746+EvPFo6kuXDJw8mzThaWkgCsr6e5XjXK1yc8+CYTeuk0yaVlGhrm+fCQA8fYCoqqkMvKNDZP88lBC6PjK8U8Mqk87a1TfPrFILeap5iYWiMwvsL4+ArjgRWamqf4YN8AHd1zFESZyckEB750cfzCMJKhMDOVOJ8XGRgMceBLG7fvhbYrxFQI+BN8/KmD6nofmWweVdUamnA4hc8fxR+I4g+sMhZYpe3RHB/ut/J92TigsfW6Hcvs22+l9t6SyZCpUMgLWCwhfv/uIBbnBrKikojnKb/u5Q/v2UilDSWlNvrL5WRa2xf5/d+7cQdWkCSF0eEo733YT0NbWPepLWnzNzcKvPObTqoavYiKHiosSESjacZ8UQLjK/jHV/BPrPKke57f/7mTy+UBQAN/X88Sv3qnG6t744Vv3BTS+3M+6p+69pnWo9RAbPOGe7U8dh7NZguMB5cY8YWxDC7ReCdIdY2Pypt+qm6OU3UjQO3taVrb57A5w3hHwywubVAoiDtSVV+Qwz+XvC74VSASNsDvKoJ/Yz1NZeUo357wEDCBX0VFFaGtNcTHB23YhqMoqkouK2ngP9TL6HjUuJJ0skB76xzvfWzl4BEHV68PUVbupKzcRdm1IU6ec/HNcSdPB+YoiBJTkwm++HqIU5fHdrhQa/8LeZHBAQ38TQ8WAbMlAiYmEuz7zEll3RjpXIF8XmRkZI2y8hEuXHFQU+empt7DzXo3Zy+6+MNfBjhfNgEY4A+zb/8gtXrDYuRdyEsM9C3yx7/30+fSev54LMely0P85QMrgqLre/QGPp+X6Hi0wJ/ee8qQfxVJUvCNRHn/gwF+bI9S0n0p+tSowG9+20FFg5eCrI2YJoLrXPphmLOX7NTc9nLrtodbjUNcuOLi//3nE8oqtHIrioqlZ5l/e+cpVqPnL8bFlOQleftfUYpTB92Wum068XogK9qAi0q4n+qVnz2+vad9GQ3+P4fsyrA/nOb8JQ/HzzmYX9aH/etpKitH+PakG/+kdswYvymSStuDBT45OIBtOKKDX6aheYqPD/UyGowWv4J0skBH2yyf7XdwvWoau2OVAVuUAduKvq3iHlknuppEViQmdfCfvDxSsn0Xc1eK4N//lZVGHfzaWe0FBycSfLLfQVXdGJmsyMpKhvMXvPzt4wGeWsIEgmtMTK4SCK7wqGuWfQesnLtS6vmHHMt8ut9K/b1litGsKjr4l/jju/30ujYQFZVELM/1a17+/N4AsZzBR6CVJJeTePhwhj+911Xs+ceGo7z7oYW7HRG9tCVuiVg8zzu/e0hlgwdBVkmnRMrLvfzqt4/p6Q8TmFwjOLlKcGqFp33T/PmvT7h0LQjow/6eMP/2ThcOz5peH4a5syR7Cn6Dhy6bLZDLFUxA3eH19gpStDfrZhNj+FzqHbZ/JMbc2zC1aPtGOd6CH0qACUfSfH/ZzfHv7cwva0qkjfUUFVVevjnpxD8VN24ANBKPh60L7Puifxv4GxtneH+/BZt3mXxBi8so5CVsg8scPebkdvMU65tZRJ2mLJksEIkkWVvLIMqaIlkDv5NTVzxa+JRasi2BrIF/cIEDXw3Q9GBh29MY4P94v53q2lGyWYGFhSRffe3k2+/GWN/KI4gKqgLZjIjHE+HgVzbOXdJAJAgSHneEzw7YqKidJ5EWESXNpFkoSAxYQvzx3UF6XZuICuSyEk8ezfP7Pz6l175CKqMFZ4mizPxCjMs/jPDR5wNMhbaQJJnRkQjvftTL3Y6wXuRSaHssXuCd37VT1eBBlLX9Y4eH+Ns+BxtbeURRw08+L+Ebi/DeB11cKjf1/H3L/N//6qK7L0IqIyBIEooqbfvM9xT8qqopSKZnotjts6ysJjXmnqJfwOskThHI5kUdS6MAI5Jw503bXUB2oyH63yS7ou0Ppzh/ycXJczYWTOCvrnRz5ISdwKQBfl0Xo4P/0y/6cXjDKKoG8o72Rd79qJ9LFaPY3MusrGvmyJWVDDX1fj7/xkJl3RgOd5ThkVXut05w9doQDx9NktRjJ6Ym4hz6ys6Zy65ieHNxWK8r3qwDCxz80sKd+3OlcqkG+OPs2z9IdY1GZb65keXWTT/vfzZAVcMENmcUX2CTgf4lyss9/OmvFs5f0cAvyzIL8wlOn/ay7wsb9zrmCE6vkcsLFPIS/X0L/PHvvVic68iyptBcWk5x5PAAB77sp7VjFv/4FnZnmAs/uPlov53GBwvkZUUD/3CE9z/s5l6HTpGuKsVOLRbP8+vfPqSqwa0tIpIVuds4yR/+bqGixo/dtcL4xBaDtgjXK4b5j18/5nJFqef3+SK8976FE6e93G+fYC60hSzL22C3t8N+WXsR4bUEVTesNLV4mF/YIp/Tl+V+LTFZGgwAmxhtdzYFJTWaubd/8+T1hv1aLa2vZWhuGqOufpiVVQ2wiViG9tYAN26NMLeY1C/Xa1VWsQ4sc+Wqi8DEqkZkqYgshOLcrAnw+VeDXCp3MxaIAhrX3dp6mvaOKU6dcvDNEQffHLNz+JSNm40BAjObFCRNqby4mODatWEamseQFbUIDmM+LQgSvtEw16+56LGEMJSpqt6SLS4muHzFSfujALmcgKSoRCNJ6hv8fPGtjUNHbXxz0sHx03bOXx7ixGkHjXenilPKbE6k3xrmm+M2Dn5r4V7bGPF4BkGQGPYuc+q0lVHfBoqs26gkhYWFONeqPRz8tp/Dx5x8dczO0bN2uvqWyea10suSwvTkKucvWOm3RfT6l4sGuVSqwNEjT3nY6UeQFSRVYWsjR8vdCQ4cHOTQUQdfn3By5DsH35d5OXi4jztt00X9miTKdHUt8vURK/sPPsbuCCGJCpgYpve459f+yKrKxlaWhx0BqqoduD3LbMVKfgOvlDaGO6O684RpLm/u2V8W7D9/CiBJ8qsv1bXL8noKP92jTNG813IFSSc70Y4JgkSuICEo5hAerdEVRYlsQdBNYRIqArIqkRdkUmmBTLaAKEk6qDQTpyRJZLMSiZRIPCWQzIgUBFnzHFW0KZ0oaxTaeUHUrEwmC5Dm7iojyRK5gkhe0s3Daun7kGWFbL6UrqyCqqi6SU0gkRaJpUQSGUEzH+YkbXFSRQXFKKdCNieSTIvkCiKKbqoVJIVMXtK59nSfDn10khdkUhmBZFogkdJMisY3YoxWJVkmUxApSLJmaFIVXekHqqKQyUkURLmkJle1mIJMSiSu15lWbplMViAvyCDrljJUJEkhkxVJpAUKgrG2sbFIyl7P+VWtNTR8BgVRxO2Zp7bWxePOIMHJVWKxLIJgjARepHx7WUC+oEF4aXkZ5V9JKy6KMolkjunpVTY20zoN+C8ruxbPr5Z+FJmO9NG0WZuuHdwRmKKoRVdfzO9Vv9kwFz/Pn75IKGPM2opYL03vtpetVJbS6E4/XrxH/yaK1OcGnAz2KtPzGFNI1UgDiuslGOmrcslpvKh0NpHHFLXRRqmU4oMoxeW+zc9TMrcXiWPU7TWj6uHVRe8XvbFQ0etLN78bVHKmKtJSUHXDo/qP6vmBbXNvvRK3ttI87hintn6IR08CjAejbGymNY+6bew7WsWZCTOeBeezQ/tSfi/YzDvblIPGuR0vG1PorqoiihKxRI7g9CpPuoPU1TuZmIxqPdsvLP9cZB47657n7O9WPs/bf9m8nlfO15EXpfUqebx6uf4B4DeJ3uob4FoMxel4HOD2nSHutY4RnFpjYzNDNisUKb1N/U7J5cXs/GNyNS421dv8CZ6nDDRgvb1hMZ8pudZoPYWiKuTyWiDG5NQ6HY+DNLS4uf9wjJn5TS3ewVBm/oLyzwX+t/JLyh6C3wC5IXqProA2eNHmHpIssxiK0d0zxd17o7TcH8HunGdhcYtYPIsgGmQQ5t7cAOpOkJdGCz/d9Ztb/hf1PloakigTj2cJR2IMeRe51zZGY4uXJ51BZmbX9ehBk5feLyxvwf9WXlb2VttvUgthdjIoTqaMHZBEidWVOOOTazyxBLl41ULTXTeB8RWiK0kt9DFb0Dj7dMVPKVbfNAAoLiD6U01AyT3ZuE8x/isK+ZxAPJFjbSPD5Mw6LffcVFRbePTEh3d0iVAkrocTG3NNwyX4l0f/W/C/lZeVPQb/TjGDozR3L/XWmuTyAqvrafoHJ2hs9nDxygD1d4bosowztxQjupoivpUllciTz4tIsoIka7RRBvGnYlrXTjE2xeBdk5BlWVufvSCRSOXZiudYWU+zuBTH7pil+a6Xq1V2apuGsFinWFraIpsp6BwGzxkvqLDbq6i+irwF/1t5WfkHuPeWfpZ2FVSkok0TFV3Ja9KUooVIFgoSmYzEqC9MR6efsmuDXLgywJ07Lh62ufF655mZ22Riap3puTXCKwlWV1OsradY39C2tfUka+tJVteSrK6nmJ3dYHJqnZm5GJ6REG2Phrhzz8WVq1aulNu41z7K8FiIeDyLIAjFSC5DM7tdaUhxnv/L9/tvwf9WXl72eM5vjsAyCJZM5w0zBMZMoDQS2DZwL16ggKKRdsyF1rBYx3n0ZIzqGy6OHevm4qU+2h76ae/w8eMDLz/e9+ibm5Z7bto6xnjUOc73l3o5eqqbsnInDzv89FkCTM9GyRdKLLiGCWe7nkEtnjdDXX3mxy8newl+VVGLpJyS7pKr6Nx1/9PD//QVzz9rEFMYOhhj35zfz9PDl0aYz8ltxzWlfIucf6pOF68/9/aR609kufO7N/029mRZMU0bX6SH2l3Z42H/bj/Ay92fzQpEowmWlmIsLWtbaGmTTLbwEvPy/wUIfg3ZK/BrC1lmmZtfZTwYYWZuncXlTSIrca3RNNm4t+le9Ea0tBn2f6OxV7YdN5w0FVUlnswRiSaQZRkFkXxBYH0zQSKd09JXNHu5wYCnKhpJhigajkKqiaei5IijUdBg6lu0oafW2MuaDzx6+RTNaUmWFTY3M4QWN1iNxNiKpZAk0WQ/RyuF7mCj6ulqz6XzXWCssQCqqiAKEqKoIMkyy5EN0pmcXtmyXh7ZVG+yrtvaPd3SP3jO/4+S51dOKZDnzZW9Ar+iKCwtb1DXMMSRk0+pbfbQ8mCYphYfi0upIuAkWfMEFEVN94ICqqyNGGRDLyNLKHoPKssygiAhiCKyooFMFDVW5iFPlLrGYfIFCVGUWQxt0NE5hntsGVSNlUfWPQ8FUSaXE5ibXWPUt0Q8qQFJkRUkUUJRZH3BF0WbTgpSsczGcUlRECUJSZERRY0vT2PlVdjcyNPcMkVNwxB2R5Dg5CLZbAFR1Mov6aMBSRIpFCR9gRgZRZE0AhdRoxGTZS3tTEbAM7TMsHeFTLZAT98wofAGkiQjSlqaiiojK9rUV3OEo0gOuhvyZoJf1ZUI21T8hkr/Fy7bHsue9fwq5AWRnt4Fvr/gZdC1SmfPPGfPuWnrmGXYF2EzkWc5EmPQPo13NMTGlrYcWj5bIByOsbC4wdJyjPnQJmtrKUKLm0zPrDJon8U5skh0I8ViKM7waIRhX5gnnct8d97NRixHcDxKy91RLv1go2dwAVCRJInVlRTOoQVcI0tMzW7R3DzKqbO9+IJrqEAymSUwvsT6eorQ0iYz8xtEo0ks1inco4tsJXKEQpvMLm6xuprC518iHEngcM0xG1pnM5FFKMi4nWt89rmTixVuHJ5p/MFFZmZXGBuLYLfPMDGzQTIrMjISxWqbYSywSmQtwXI4gaVvgjF/mM14junZdYZHQng8C5w97eDwESsLyym6rX7mlzbx+ZcZGY9gc04TS+UIryTpH5jG4ZqhIBnMv9spuF9V3kzwF8U0b3uhTf/Nkj2b8+vV5vFEqakNMDGVwGYLc/Z7L+VVw1ypHKS9M0BLyxiXyx1U1Xh50KHRSsViOR4/maS23sv91kkqbozQ/niGuz8GuHVrmLMXHFy65qGtc5rbjcOcvzrA0/5purqWOXfJw8TEFnU3R/nhmodLP7iw2LS4/XS6gN22QHWNh7rmSRruTFF/J8DRMxaGAxr4o9EEzS3DtHdN0NTipeFHD/UNHo5995SLV/p50DbOw9YAjfemsdlDnD1vobtnkf0HOrE7F4mnchTyEo7BZQ586aCi1kdb+xj320doanFx8cogLS1+jn5nZXI2xsFDnXR0TnP05AAPn45T3zRCeZWLG3Ve7rX7Ka9wcbZskEHbNGfPDnPoiIPgXIwLV204vRHOnR2kuTXA2fNPaWodoabGy42bHq5XORidCuuv4m3P/5JibgB+eVPcXsvegV+rxyFPlIpaP76pODZrmGsVfjo657hR5+TGLQeXLw9w8lw/574foO62H4BkqkB33yw/VHi5Vu3n8CkLV667aLgzzs1bYzQ0TFPfOEP9HT83653c6/SxFsvR2xfhzAUPo6Mb3Lzlp61ziprbLnrt8wDkcxJjY1GuV7s5ccbNzboZunpmud3iYTESB1SS8Sw93dOcuWDj2BkXvc4wVTddXKu2UVk5SNUND3eaA1Q2TNFjWeDrY9o6Fd9970KUNd2DLKvMzia4WO6npz9M5+MgtY0u6uvt1DYM4xvb5IPPuvCPb/Luex1Mzqc4esJK071Rzp11cvLcAJfLbdQ2uqmpddFtnSOdFrhZ7eNW3RSxeJ5vjg3SZw1z7IgF58gGt5uGuVZtp6nBx9GjFhp/9LKayILO57cb8i8A/n8t2dueX2XIHaWiJsDYVBzr4BLXK0fp6pmlttFJTZ2dGzecND2YIjCTZHElh4JKQRBxeZY4e95GeaWPW7eDVNwaobd/kZs1Y9ysC1Jze4Lmuz7qGl086QuSzoj09Yc5cc6J07NCZfUYd9rGqapz8FQH/9ZWnnutk5w5b+d28xS1TRN0985yu3mI+eVYcfo3N5dg/4FBDnxtZXxmi7o6N2XXB7he0c+t2x7u3g1yqSrAw8ezfHu0n8c9C5y/5NIfW0WRYX4uw8Xr4/TbojztnKSucYiGBgdNLSNMTGzx8eed+IObvPfBI0bHtzh+yk3LgzGuXxvmYccsU/NJPO5l6uuc2D3LZNIC9bUBqm+Ns7GV4/AJCxbbEkcP99PniHKr3k3NHRfTcwnsQysc/LKd+4/8lJSKry9vKPj1Xn6bqQ6Tff7NFe9IlKaWAJPTm7ucsmbmnAyu094+w/xiCt9ohNbWcZyeEB1dYwxaZ+nqnOFCmY3qWicW6zxGWHc0mqatbZIHrUG6e2d51DXNQijBoyfTnL5g42qFF5tjiad9QRzuWXJ5EZ9vjauVQwzY52hs8nL+Yi83a914xjRC0GRKoLN7nlPfWaio9PCwM4TTs0Rdo4uR4Aoi2pcQjaS4dctLS1uQ6FqKx4+DnD43SHmlE7s7hHUwzLGTNior3Ny4MYp9KEzzHR+gaegVBSKRLM0Pphn2reJ2zfO4O8CTTh9dvRPML8Y5X2ZleiHOwUM9VFS7OXBwgPbece53BDhzwUJ1jZ0eyzid3T5GJ6IUCjKD1hBl1xz4g+tU17nx+lY4/K2dc2VeTp1x0Oda5M5dLxevDHD5qgPnaESL7NulT/gNBf+bDfCfEs9IlIaWAJNTm6jmRvC1RTMxaSvkyEiSiqhTkQuiTEEwNNwq6VSeVDKru0vrulZFW6FHEBQkGX2RC40qK5nMk89JKLJ2jShoq96oKsX8cjmBrc00oqAiimrRhCiKCsmkQCIhIIqavTyXF7S4e0Ur70RwleoqFyO+qEaMIanE4yLJlIgKiJJKKqXRpedyMoKokC8YJjmt7mRFJV+QEUUFsSAjGJsgI0sq2YzM6nqGq1dtNDRN8O2RQQJTUQRZZX1LIJUWNeVnQTPvabH/KpmMQDYrkc/LJOJ5vjz0FK8/RjwpFj1SNzdypFO6+RFp12JI3lDw/+uKZyRKY4t/D8APRgMAhhMUxd+mS7b7yxiuUar53tL/os1aN9CURmfK9nPP+FaZQq2fKZ9hI5cRBIHJiVV6emZIpgU9ee1egyLeHOO+/SGeU287y6GqxYDSZLJA15NJunsWeNw5S1aQdC4Ls85JT1cvX7HMqsYI3Nc7y9pG7pk61vZ3V2/1FvxvmHiGl2lsHmFySlsccztydkeedTL5KRA9nxylGHehmAFcAq2ZdNVYj3G7g4vhQKOaQFK6nuIScKVFMEvu4/r5IsPT85zRXlxu4xrNLclYB1B67vMrqgKqrqTTC6oaDYbuDEXxeY2yKoBUKorB6l/0djQWqX09eQv+N0zSmTxrG2myOYOuyfiQd9PKYU7TDJKX+SBfDKzS+Z1DiZ9PrVa6XR8JYA4LV0v6oJ+XGNuf2xxOavBPKNsd2Y38jMyM9rjIOGV+N+a0zMQwO3v7tz3/W9kmKtpHIlGiaDU+ot1xCnk2vxf1nC9z326WZ6dWd8dmmko822j9T9uLym9eNlx5fjGem6K64785G/MUYe/lvwGmQgKEo9W7JQAAAABJRU5ErkJggg=="/>
          <p:cNvSpPr>
            <a:spLocks noChangeAspect="1" noChangeArrowheads="1"/>
          </p:cNvSpPr>
          <p:nvPr/>
        </p:nvSpPr>
        <p:spPr bwMode="auto">
          <a:xfrm>
            <a:off x="6300192" y="4131078"/>
            <a:ext cx="1130778" cy="113077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1350"/>
          </a:p>
        </p:txBody>
      </p:sp>
      <p:sp>
        <p:nvSpPr>
          <p:cNvPr id="10" name="AutoShape 3" descr="data:image/png;base64,iVBORw0KGgoAAAANSUhEUgAAAP8AAABaCAYAAAB32YCXAAAgAElEQVR4nOy993dbV5Lv23/drHXvu2/NzOu5t2c6tzu53c5BwQpWlqycbFmRmWJSoiRSFMVMgkQGSRCBBDMRCIBEjid83g8n4ICSLXbLGrf7qrSOcHjCPjt9q2pX1d77J/wTkoyMJEvI8tY7kv4jU0RCe0YABGRkeO6dHw/JsnpIUCmKzI+6UG/otdFPfugMvA6Std4P5AslwrEs3kCCwEKK9UiGckkAQJLlyrMy6juVd39sJMuyAn4V8D92ZvaGXi/9U4IfQBIl5haSfFMzyTsf9fHTnz/iP3/9jHc+HOBWo4/AcoqyIIEsqOIS5RcRXUP4sZEM5bJIrlCkJJT1a2/oDb2I/inBLwMmS4Q/vjPIL97q48tzDtrvLdB6Z4kT56f59//zlI8+HcXuWqdQKiOpsrIi+X+k4AfW1uIMDE0xPbNCoVjWlZo3POANbaV/SvDPr6bY/YWNP//FRM+zNZKpEoIgIQgy6WyJnv5lfv6bPvZ8Mc7SShpRFhUGoKv+P16y2xc5e/YJjx9PkskU34D/DX0r/VOCv6t3gX/9/x7y1RU3sXgBWTX+SZKMLMsUBImjZ9z8x3/14prcQJJkZaT/o0aIkvmJiXmOHuui8+Ek2dwb8L+hb6cfCfi3dl35BeeVa/cfLvAv/7OTqzVeEsmSatQTQJZ0S/jlm/P8238+w+6II4sSsqyp/OILvvdjIBX8lnmOfvmQzsdOFfzyG/C/oRfSDwt+vUdq42zNOr31XNQ7sGLDVkfpRgOdLKg+LjDbovzqD0PsP+FgfimNKFWDOhYr8dHOCX75xz48vk1AAb+MhCxvBf/LPABy5ecfAGET5gBHTzyk85EK/jf0hr6FfkDwK6CSEdWjAu8KniqmOP0dHWQag5BAUq4Lgkg6nScWSVNT6+O/ftPPiVNOHI444WiWSDyHx5fk6Ak7//WrAdrvLRIOZ0kkcwiCqGZJYypaHkUqHgDj9a1/a78/LAeYMAc4duIhDx85yb0B/xv6DvpBwS9XQd4oxbWrovYoOuBkAwNQVXVZlglH8zx4vMDRExNcuTbF0Ng6dU2zvPPXYX73hwE+2DHEBztH+c0f+3j34zFOnXfQfneB85cc7D82RkfnPOvRHJK4VcprDEnmedDzLdd+ONoK/n8CG+Ybek30D6D2S4r01nqprEnZavVbYRQiMpI6SFBAVy5L2J1x9hy08rPf9fObd0b5X//7Gbca/IQiOdzTm7R1BLh+a4YbdV5qmmY599UUn34+zi9/28vHn43z8S4z//nbXlruzpJMFanSQGRjZtV8yVIljK6qMD88yt6A/w1tl/4xwK+62YyReTLg9i7jdq+Sy5f1q9pgQUYimy1x736At98d5o/vDNPxYIknfWv88a/DnL7gJhItIAgy+bxAJlPGZAlz4pyT//PLZ3y2d4L7nYvM+pNMexL88V0T+w47WVnNYkRLPJZkYSFELleoRAHIWnSgMS7gHwNhb8D/hrZLP7C1vxJQo/XP+GaGnh43N26McfNWP25PkEJJ2BKEI5NMFbl2fZqf/7qfnXtHsTliZLICgcAmO3eZ2b3XhseziSBILK2kuHrLzW//PMQf3umnuTXA3HySbLaMKEgkUyXe/mCEt/4ygH82oQ8nANZjKbq6XNy6PkJ3t5u1cIKSKKkDFCP4/zEYwBvwv6Ht0g/u6pNlmbIgMTu3TlOTmes3xuh6Oo3HFyYYTpAvCMiSwRgIbCaLnD5v4T9/+ZTDJybwzScolRWwBiMpDp+w89bbY9ys93H1ppv3PjbxX797xrmvnDhcUVKpEoIoIaBI8WS6xF/eH+V3bw/jm01qGUNGpiiIxBJZZuejDAz7uXnLRH3DBJPuEJl8CalqbsAPzwB+XOB/Ucb+YTP7T0evF/xqz5P0/0Xdki7LMtlciblAlPomC1eujWGxrxJez5DOFCgLohKUYwi1lWUQBRmXc43PdvRx5fokSyspBFHUvyWIEj0Da7z94Qi//G0/v/t9P0e+tDFqjhDdyFEui/rkF21WXyJV5p33TXy0w8bCYva5Isiykm4uV2JjI4drco0bNRPUNZtxTa+SShWQRNWAKatuQ21YIFfq4b/DLvD3g18xsMqo0Y5V+VUMnrp+oxpb9Wees4tU/tSGadoha1MP9a9IajsodhRZlvRn/xGY6T8zvVbwV8CA2qkEQCaXLzHlCdJ+x0ZTkwmnc4nIepp8UUCQJcSqULvqDiVLkM+XCYczJJIKk9BBpnauXE7APRNlcHARtzvGejRHsSSoHQxDf1VchRuJEjt3mTl91k0onH9pmYolgfhGFodzieaWCdrv2rHZV0ilCgbgS4rGon9PY2Svd97Aq0j+aob1bYxKAa8sa9Om/xaGJmsGEwMz0DJo9PtojFRjMG/oddBrBb+ku+3Uv2WZ1dUknZ1u6hrM9A/OsRZKUiyWdYkgy6Lu9a9QRaKqf6JNXJclg/uPCsMRyiLFgoAgSmoYgIisKPp6EsqJQL5Q5tnAIo6pEPlC6TvLpKWPLFMsllmPphkxzdPYYubeg2kCCxuUyppHoCL3tkYsvC56NfAr2S4VBGLxDGuhBGvhBGvhTeVY2yQey1Iua54YGaEskNjMEgolCIYSBMPqEdkkGEkQCicIhxKEQkliiQzFcgnNkyMKEqlEnrW1DZZX4oTDSfL5kt7OP+4pVv/49BrBLyOprjlQpPWoaZ6apgm6nnhZXtogkykhSppmoKl4BpBvSU/3DBjPtcg8TZzLEjJlg/pqBKyop10BhYQky+TyZYqlMrIs8F1o0VVe9buSLJHLl1gNJegdmKXpto2BQR+bm9nKM1qZnnMPfv/0amq/jCRKLC1uUls3xedfjLDv4Aj7Dg6x7+Awn+8f5ODRMa7VzDBmDpNMF4mup7h318XBwwPsPTDIvoOD7D80yr6j4+w9Msq+g4PsOzDAgeMDNN5xsRpJUC6LLC4muHNvlhOnzRw6NsbREyaOHjNx8SsL9x75mFvcoCQK/y119n8rvV7Jr6qE6XSBu/cctNx1YnEusZnIIYpb/PtsVclfRNUMQPP3a1GCmkpaFZFXlb68ReXHkB4Gdfc7SJb1rxvHxZIkkc4UmZxa436nm0fd04QjSYMGbRxHvz76e8GvlUoUZCYdG+z/ws7O/VZa7s7R+XCeB50L3Oucp/WOnzMXnez6YoL2hwusrWdwONd4+HiO+w8D3H0wx4ULHv7wZysHTrh48DjA/c45HnTPYXYEicazuKc3OH/ewd7DJmpafHQ/Xebps1U6Hy1xvd7NwS8HabrjIJUv8Eb2vz56zeCHlZUUNfVWunrdLK8lyRfKBhXeMI9+KzC/kzTwSYZx9HdyDf1bcvUl0NPYHjB1uL8g4k9GplgUCEUyDIzM0njbxtRUiFJRUPL63zBt8FWt/aIg47TGOXjYwTe1PkLreTKZMul0mXSmTDJVwuPd5MzZSb44YmfKu0EuXyKTKen3B/rW+WyHi8bWReXdTIl0pkS+IBAOZ6mrm2HX3jGeDq6xkSiSzQpkcwLpTJlINIfHF2V2PkpJEP5b6uz/Vnpt4BckGYdrlQsXh+gfnCO+mUUUZWRJWzpLC+XV3jD6/F+m6qnSvSrUV7uz9e1qqa+jQRfJ1fMKvrurVZiU9i1d41DvyciIkkQylWdsfIFrN0wMjgVI5QovSP3779ivrPar4D90zMHNllmS2bJ+X0sml5Fob11ixx4Tg+MrlERRvS8iiBKmsRg79zi5/WBZNQoqdheAlZU0Fy7YOHjExNxisurbICLLIoIgIgiCbix+Q6+HXg38BuldUcFlyqLA2Pgix448xWpfI50pImm+eh10LwK4rP9W23mNX9gCVlllKFtiAXjuXVkfd2tSWJYlZIxjfG3YUHlTNv7Bi/K99VzNpyyRzRVxTUW4dtNMb7+fVLqgV5skSwbG8f3Rq4BfU/udtg0OHnFxpc5HMJ4lmy+SyRbIZItksyX8/gRnzrs4ftbO3FJKH97JSIiixNhYjJ2fO2m9v6y3pOZFiERyXL0+zfsfDdHZvUg4miOdKSrakWxsQ6nayPuGvnd6BfAbVG8V06IsI0ky/QNznD49gNm8TL5YVn3DhnH9ttI2AENjGNp4Xj+vlurlskgqlWdzM8vmZpaNzSzxzSzJVI58vqjYGaogLYNsTE8bAlTyUZHq268X41EsiUxNR2hqdtLzzM/GZg69Y28dtnwP9PeDX8mHKEi47HF277Xz3s4JbjRM0dgySX2Lk/oWF19dc7Br/yiHTloYs4XIl8SqkouizNhYlJ2fO2m/t1JVIyBTKJZxTEY4c87Gp7uHOHp2nCu37LS0zTA8tIrHs0ksnkeUFO+MJL8Z878ueiXJrweD6KvGgsW6wvnLwzhdQYrFciWAQ3OzbdsvbHhW17YrrjpBEFkLbjDjCTIyPM+kK8yMO0hX9zTXb05w8fI45y6aOXNujJu3LAwO+ZicWmVsYpkJyyKzs2HisbQylVelqnUCjHH7hjiCl+d9C5BlmVJRYGomQm2jlWcDfpKpvOInR/4HAr+m9ku4HDE+32fjg91WaprnaGmfo6VtluaWWb65PsOhY2a+PG/GZAtS2Ab49bsyyLJEoVBiaSnJ0Mgy7fe9XK2Z5vRFBydOWdl/cJSzXzkZt0cplMQ3kv810iuBX1HnRGSUcaHdvkxNgxmrY5VSSaRaOlei+7bTGxVhr6nGqi1AFplfWqdvMEBXzxx3O608G/DQ1uHi8tcmTp0d5vipIXbs6eU/fnGfX/++mw8/ecJf3+/hs939HD46xPHTg9zvnOLJs0kePpniweMZzOZlYtE0oiiq39GizbTJOxUL/8vzbmAaKuOQkSkUBVzTa3Tcc2EaXyKVKla0oW0xle3RK/n5QZH8thgHjzi4fNPL/EqWaKxANKocoXAe90yMazddnLpoxe2PI4py5f1vA78e/KRogaIkUSgIJBIFQpEcS8tpZjwxHj+e4/AxK/uP2pjybSKKL8zqG/oe6NXAr3JyEAkGUxw73Y3Ztkw+rwXKyN9ywMt6pCqH9PG9azLI/U43bXesdPXMMjq2jN25RFfPDF9dHaKmfoJ7nX7Gxte4dtPOx7ue0tTmZsKyysOni/z53W5On7dzq8HGlatjPO6ZZty+TO9ggIePp3ncNU3no2km3atKoIn2ZQ09f5OrTntO1Lz8yEChWMZiXaahyYLTuUqpKPB9Ah9eVfJLiIKI0xbn8BEHt5orBj8ZJaIPWaRcFnjcvcRHn4/S+TRAQd0H4VvBrwJesXNUPDyVYaNifxElkUy6xOOuJf7y4SAPngYoCW/Q/7rolQ1+kixTLsl8/Y2Jrh4PmWweWRYr43RdEmq/ouH8u9MulCQmLMu033XS3TvD6MQiM941orEsa2tp7t6b5HaHk2FTgPmFdTY2C8wF4jS3Ounp9bMezVAqi6SzZR51+7lV62BsYokJyzJtHQ4ab1vwzMZYWU3g84YZG1+k5Y6N1nYnXp+qdj6X/21Kf924WG24TKdzPOuf5XarE//semVewvcUB/BK4JeVMb/TtsGhI05uNs2S0MAvy4pNB4l8XuDu3UU+2jXK475FXfX/dsmvBUTJ5PICkUiWZCJPRaPS3pbJ5wQ6O5d47+Nhng4tKXsrvKHXQq8Mfhm4c2+SpgYb8VgWSVIkHZKxIxtV2+9Sc5VrZUFidj5GY5ODu/emMNtWWA0nyeRK5Isl3DNB6hptPO7xEFiIk8kWEQQBQZJ5NhCgrX2SYDBZWZVHVgKN6uqtDAzPE9vIsbAYp/vJDLW1VuyONdLpIplMkcBinL6hAPX1Zp489RIMpxFEaUveX1ox1ac6AhVJF46kab83xf3OGSLrGX0svL1hxXfTK/n5ZUXtd9hj7P3CxuFTTkYmgrhcERzOMBO2VQZGFmls9PDZrlFOXbQzv5xUPTkKlEVRZnQ0yo6ddtruLivXVUZYKitzLq5cdXDmooXHPQFmvHGi8SLhaB67I0LTbQ+ffT7Ml+etLIUyb8b8r5G2Cf5K4xq5NMD0TJgTZ3rw+dYRy4o/V8I4vq+8v/VclrWZdbJ+OZ0pMTA8x826cYaG5lldTZIvCoiSjCjJ2JwrXPpqiIHhBdbjWQSxMhZfWt2kscWKaWyBXK5EJfhHSXzcvEh9s42llQRlQWBjI8fgUICbtTYsNkXdFyWJVLqI1xfhYbeb5lYbk1Nr5PNl1e5nGL5U9cvtDwcEUcQ5GaSm0cKoaYFstmSwb/zA4BclZmaiHD1h5s/vDbDn4Dj7j4yx7/AInx8cZs8Xwxw+Pkbd7Wk8c+o8Br1sIqIoYrNGOXHCQVf3sqoAKW0giRLRWI6h0RWu3nBw+Ngoh46M8+U5B8fP2Dl0dIKTZ8w0dczgDWxQeiP1XyttA/wVFX0r+EslkXPnh3nc4yWbK6nRuioYX6oZyyCJaqdX/PRLywk6HkzR+diDazJINltQfMiq8c3jXefqjREGhwKkMyW0OT0ayEdGl6hrtLO6mkASNc+AanSTJdKZAhcvjWKxrFIolhBlmXSmwIR5mbpGO1PTYYpFASQZURRZj6UZM83TdsfBwHCA9Wimyl34dxns1Hj/TLbIoyczNDbbWFzYUCYo/aCSX417kGTS6SL+2Q2stghWxzpWR0Q57BHsznW8vjjReI6yqA1rNGaoTLRKJArMzSWIrOf0FY90w6ksky+UCYbSuN1RbPYIVvs6Vvs6Duc6/rlN4pt5BLHCtN/Q66Ftgl9thC2NMTy6wNdfj7O6llZUPxn0Mf022k2WlYgukJnxhrhZb+Ze5zTLKwklwouy6ueVWFza4FbNOANDfjKZIpIsqtGCSlrpdJ4HnZM8eOQmkSyg7Lqr5UVClpVdeNvbXHQ+dBPdyCBIircilysxYlqmpm4C/9w6glBx72WzJRyTq9xqHOde5yTBUApJ1KbrqDaBqvkELyuzrDO8+cUNbrc5GRycJ50q8KrAh+8B/MZpzzI6cPVDc/Cq95UIPkO0ph5pLesboSoaXkV/3BpxWUm7km61lvWGXge9HPyVNsKoQmcyBS59PcyYaYliUTA0lqjbAl6SrAJgJHy+OLVNNrqeegiFU7p01TpaNleitsnOo24Pm4mc3lGMzGhxMc7tFhvOyTVFeld1nIr24vWtc+2WhcDiBqLBLpFMKZK4/Y6L9Wim6vV8oczUTJDmFivdPV4i6xlESQO/BnhBPb675Kr8A5R1AQaG52m742J+PqaW+9Xo1SL81AlSsqzXvgZgSZb1vMt6pKWkn1cArdk2DG1UZczU2kLS+0wl4MnoTjUeb+h10EvAX2luHdjqctrjE4vcqp8gGE5V/LegS8HtgF9GZmlpg4tfmTh7aYjBYS+T04tMzSwz5V5ienqJqZlVHnb52HOgiyd9Hqam1OvuJaZmlph2LzPjXeHO/SmOnxpmYHiWKfcy0+q96ekV5detvGNzLrJzXz/3Hs7gmlTSmnYvMTm9RE+/h+Mn+7l7fxrnpPK+no/JRe49sHH8VB8PHnmIb+SoLDha6dAvo61gXF5JcOe+i1FTgHSm8NL3X0avNqtP1MH3bf+eL++LnjEGc8nfmZ4CfqO43wr8N+B/XfQS8Gvx9CidQlZXwwGuXDXRNzCnztLTnlJf2Qb4AVKZEnc6p/jiaA9Xrg3T1mqitcPE7Y5xWtrHaW0f5/LVQXbsfcaxk700tZho6TDR2m6itWOcljsm2jpMtLZPcOzMMLu+6KOhaYK2O+O03THR1jFOW/sErR3jtN4x0doxRvtdM5/sfsrR00PUN5lobzPR1j5GS4eJxrZxvjwzwJ4vBrhybYzb7co7bW0m2tvHaW41ce7iAEeP9zE6tkQuV5n0st2hjva8BqRSSeDJUx+djzysr2df+ubL6O8Hv1HNrsj3rddfXJKtQsKoLr6YhXxbkm9g/99HL5f8ulRXxs4AC4tRLl4ZxO9fr2xyqT6unEjbarjB4Xmu15sxWZfwesP4fUG8/hAeXwiPL4h3Lsy5S6PcrLNjs6/i84aY8Qfx+NXnZkPMzoax25e5WWelrtnB5NQqvtkQPn/l8M4qh88fxO8P09Bk48r1ccYmFvB51/D6g3h8IXyzYaz2Fa7dsHKz1oLVsYjPH8TnCyr58YfwzUa4d2+K5tt2/IEYZeFvtdBvVW3B5VqjrcPB1HSQohow8/fSq03plfUfoypedU8/1aT/1h2NtoJfe6fqD8P78pZvvE7J/6ppvej9F+Xxx8G2/gaDX6WQDx7PcKdzimQyV1H3X/BW5VyVDLKss4XFxTg3asYZGp2nUBQUJqIfIqIkUCgLnDg9zNRkmFKxjCRJylhbkvRnZRki62na7loZGPKSzRaRZMmQljJeldRJR7IE4+NztHRYWA0mEEUJSRL1HXxLJQGbfYWbtRaWljfV95T8SJIChng8S3OznUfdXmKbuWq1dVv1WVmiEiCVyvPgsYfe/oBqrJSrIPG30KtG+GkMXwtSemHH1u9poH+Rx2PLMKhKMBjDtrcA/4VDAGP+nkuw+i+5cuX5J4yM2qjVvKguXkRby2qsM+1Hs3VQdX3rkKZaozI8Y/x+FewMTPV7Yi7b8/PreVJOzlwYobc/oK7l9vIXlf+VziKhzHR70DnFrdpx1tfTSOpGmsalvEDC5lzkmxujREIp3UKOnlaFltc2aGqZwGFfpFgo87LKmQ1EqG0aZ3F5Q52OWt3J14IpGprt2J2rFIplqse3SgdyOFa4VWPGNRWkVBYrlvJtNYxBqqrc82GXl9a7U4QjabTIyeqOuz16NclvXBhFcXduJPLMzm8y7Ynj8W2yvJYmnS2pbSbrLrxKPrU2r0y/rrYXGDWKF9gNdBC8yM5glDTVA45qUoCu2aIqlfACZmMEqOHalkGK4R3p+fcN+TKWrmL/UMKiK/WhprCVX26pj+ryvigPr0Z/G/iB+EaGk2f6mLAub8M6vZULKs8HFmJcvzmGybxAqSToEWBbpcHFrwfoHfCSyRYUQOjpVksajy9CTZ2V5aVNJHGrRHmesrkSp84O4vasq9Fp1RF8mVyJvsE5Oh/NEI1l0CWS1qFlmWyuSHOLg66eGTY2s8jSq4BfZmhklobbE/h8YYSyaAD/88zpu+jVJvbIep4y6SJ2xzr1zR7OXrRy6ryNs5fsXLrm5E7nLHMLm2rordquVaHc2kdFQ6ovB1slGFqzNWlXtw4/ZLU/VMyTxuvfCdKqY+upYa4B2loPhpiVrWDVmVTltgT6Xq+yoQ4U17NxqzntfWOVGL///GBIIUnH0avSS8G/VXmanFrmyrU+/HMRPazz26l6zVotVHN4dJGvro4RjWfUySIVcGkdXZLg4LEBpmbWleW5q/JiZCpgd4b46oqVcCSjVszLK2f/gWc4XWF1RpqxwyjDA5tjjavXx1lY3FDzrtWGrJfDNDFPyx0bgfkYoqA12nbIIF1UhuH1h2m7Y8ZqW6CQLxsav7peXkavupiHDOSzZYYGVjh60sKZSw467s3y5OkCXU/mqW90c+SYiQtf25j0xigKWnd+EUg1qae0rw5X3cf/ImOgrMcGaP/0qc+6C7LChCvLexuCrzC+awybrs5nVdwCWuyGBk0ZZSZq5bvGPQeMgNW/q8dDaOs1VJ6tcBhFe6yUtZL/Kqy9wPuhM5OX4m57tA3JbxzbQd+Aj8bWMSLrSR0E305b+JesxAfcvT9JS8ckWT0Et1ryAiwuRrn0zQTLqykDk6k8Y6xPs2WV02fHCIbS25K+MrBn31McjpCytNiWtAH8s1Fq6i34/OuIomQohaw3bDSe5katmfGJJWX58W2grJqBoeZXIhpPc//hJEOjATKZQnWnMrzzMnrllXxECb9ng1On7Rw6acPiipJMFykWBfJ5gfVIlq7ueb44MkTTnWkSmaIOHa2PCCLki1AqG8oqy0iyqB4VwMlIiJJMqaTMC6gASOnjxTIUSyo41HiDynatsi7sZVlGEGQKRYmyWA0sSU2/VK4AWJtlqO09oB2iJFMsyRTLFS1I2UhEfVaT3Sr4JVmmVJT1iEQF+GU0PVWSZApFmXxJu6IAWNJjJ9R6kyXKZZl8QRF8Sp2J6tL0W2wN3w/2t2vwq4C/9Y6brqc+cvkS28tFtfKyspqgvmGCcYui8j/fuZXnB4c91NSPEo4kkUTjdwyKk3rZYlnj3PkxQqF0RZV6SY6+PD2CazKizg2o5E9LNBhK0nHfidW2SC5XMtxRGkNG6SjXb1rpfRZQwptfKp2NZa3IIlmd9HLvgYdH3X421RlvRiax3RZ/VbW/WCjzrHeRHXvGuH1vgULRoLqrWdrcLDA+sYLFtqKUW1Y6eSic4WnvAg3NHm7U+7jV5ONeV4ApX4ycyhwFUWR1LcXA0CoDQ2v0Dy5zu9XLzXoPDS0+RsfDxDdKBOY3ePDIT02Th1v1Hu49COCb3USUFHAIgsTaaoq+vkUGR1YYMa1S3+jleo2XxhY/E9YoG4kSs3Nx7t3zc6vOy60GL/cfL7C0mkWoMjDLJJN5xsfXaGr2cqvew81GD3c755n2xMmX1LwLIqsrCZ48mccxtcmYeY2WNg+36maove2jd2iRgiAiigIb8SK9z5aob5rhZr2X63V+Gtvm6BtaJrqR1TWEsiDi8cXouOujps7HjVovjbe9DI6skMmXDRvCbnM27N9A25zYU+Hql66YedIbUEJgtw3+yjHji1PX4GJtLalbz6tSUcH7+Imb27fHWI8lVPBvVe0qn3c6I1y7YdNnyG0nRzdrnUy745QEuQpi2jei0TR37tvo658hmcxV9A2V5Wuz9B88nKG3P8BmolDZt+87vqx/RzaURH2vtX2a1g43sXiWrVuUv3bwq2p4Llei8+Ecn+0ZoevZSqXlZFkNp5aRJYlyWaBUUj0gMqwsp7hxa4o9B4a5csNFx70ANQ1ejpwyc/SsmWFzkLIE5ZKI1Rphz14zH346xo36aTruz9LY5uPwCWbtTPoAACAASURBVDO7909wtcbNtVsOGpqnaL8/y41aN7v2jnHyvBNvIIEsQ6kkYrGE2PH5MJ/tG6W5Y4a2O7PUN/v54tAEu/aaqWmao7ZlkvrmadruzPHNzWk+2TPCxatulsMZ1fsjsbGR58HDOQ4cGuXSFRftDwI0tng4dc7G0dMTjFtDSDKUigKWiTXe/WCYfUdtNLa5uXPfT+sdP9/cdHLvkYdCWSQez1FXO8PHu4a4eMXOnc55brcHuHB5kgOHhnnSF6AsiZRLAlZbkGMnTBw+YaKh1U/7vQBXrzvZd2iU1nuzZEqiHuK+3RDy7dK2JL9s6LRHTw7y4KFXBb9k6DiGY8v7xhvjlhAXvrKRTBbZCmhdhwMaml2Mjs6TyWYR9V15DCv2oqnMMDm1Tm2Dg2g0axhffdcBDc1TTLk31A0+jd9W/t7YzPLwsYunz2bYTOQqY0dVbdTAPzY+z71OO0sr8b8/PFcVqY0tkzS1ThKNZ6kaP/8N4nvCPK+C30UuV9Q+UFX276Jsrkznwzl27Bmh+9ly5S2d71VUVe3vYkGg69ECH306REObh2AkQ6kkktgsMDoW5IsjExw9a2U5nKFcEjGPR/hkxwS7Dkxgm14nVxDI5MqMj4fYu8/MH/46SG2zm2AoTakkEo0VuHNvjnc/GuJWswcJKJZExsZDvPfJCAe+dBBYTJAvimQyZYaGgnzwkYm33h6m43GAcCxLsSgQiWZpaffzp3eGeNy3gqAyMZcjyqc7h7he62Z5LUNJlEmnS9gcYY6dmuD0RRvhaI5SUWRiNMjv/zzCvuM2Znwx8gWRQlEgHEkRi2UoFkTM5hBv/bmXb+qnWQmmKIvKGghLSykGBxZxTUcoiSKRcJaTZywcOGrC5oqQypUplSVCoTRt7bP86S+9TM5uIOr7W2zPnrVd2p7ab/BJnLk4RFeP9wWSf+t4RAOScTwPg8NLHPlySPdnfxs4r1y3MxdIIIiCQSrLW36Uk2l3lPrGSaKxXHVeviP9phYPM74kgrAVFMp5Kp2nt99N34A6n6AKPBVmaLUt0nx7FP9sSJ33/3eQrOVpmqa2aaLxnIHhGmwc2wCxAv5HLwD/9jS1nAb+vcN0P1uuZLHqzGgwk1kPp7l82cG+IzbmVjP6ct2yLJNIlKhv9PHR7lFMjijlksiEKczeA2auNXjYTBfV8klE17NcuzrNx7snmPIl1RmdIEsyfl+cfftHOH7WgQAUSwJj4yE+3W3iVlMAY/bCkTznLszwp3dGcbk3lfTVoZrfn+CDj01crfNTFiTyWZGeJ0F+/ac+Hj1bxj8bxzu7gW92A5drnStXp/lkjwnbdIxSUWR8JMg774/S/miZYtnYt5XyppJF6usn+e3bAwRCWbUVDZPd1B9BkJh0hXnn/SEu33DjndvE69/A69/A548zNhbipz/rouXBDGVRw9X2mfh2aFsTe4yY7hv0MOMJKtts6f+0SR7Gh7cCTokJGBpe4pMdPQwNL2CxrlQfNuWw2lf54vAo9x8FGLesYrGuYrWuYLGuqkfl3Gpbpe2Oj2MnzfT1L2DV73/HYVvlxBk7HffnGTevVKVnsa5hta4xOLTINzctXL9lZWBwXsmb+r7ZtozZuoLVukpTyyQnT/XhcK6+8qozjc2TNN2eIhrLGurNOG1WopqhPt8JJswBjh7vpPOhg2y2aGAa2wC/DLlsic7OWT7bO0z3sxXjLQPL0y4qIF9ciHP0+BjHLkwRzyrTgiXVFZfJlOhoD/DJ7gkGJ9Z18O8/ZKauxU86V9ZT34znqKudYu8hK0uhgv5hWZIJzMU5emSE42dcCECpJGAaD7Fjj4naljn1WUVQxeNFbtbM8uEOE27fpuEeBAJpdu62ceman1JZJpsSuH8vxH/8cpAzlye5et3BVzccXLnu4utvXBw5buPw6UmcngSlosD4yCrvfjjCo/4QgmaI1rRBWSa+keX8RRNvfzBKVgRR3SOyAgmlLUolkbGxJd760wA791q4dmuSK9dcfHPNwTfXHVy+4uLtD4dpe+SmLD1vEP8+aFuuPhktHk0ilc6QV/elr7hNhCpGUN0xtV8FGBZLmA8/7edmjYPGZjsNhqPxtvLb1Opkx94BTpwZ51a9g8YmJ03NdhqbnDQ0O2hodtCoHs0tLk5dsPDRriFu3HLQeNtJQ5OjKt2qbzTbabzt5JPPRzl93k5tg4PGJjuNTcp3GptcNDe7uHHTzp6DAxw4MsTNWiVvSn4dNDTblHy2ODj85Th79g9htYdeeb25x90zPO72sJnI65JVk/rVFvVvd/2ZrYucv/iMgSEvpVJ5i8bwXe2sHIV8madPF9ixd4z2h4tKmQyalgyk0yWm3VFF7S2WWV1JcPKMmUOnHYTjRTCCP12irS3AJ7vGGbEawH/YQm2rBn6FKuA3vwD8MY4cHubEWacB/EE+2ztGTcus+qxSini8yK3aWT7YZWJaBb+mpQQCKXZ+buHidR8lQSKbKdPZGeLnvxuhqWOep72LdD9doPvpIk+eLvG0fxWTPcr6ZoFSUcA0ssZfPxylsz9M2bgXhdo+m5s5vr5i40/vmoiny+oqjgLVAWwy5bLI+PgKf/zzICcvuOkdWOZpzyI9T+d58nSRp70rPBsJMru0abAl/TeO+ZXiSLqrQ5Qlkqkim5slymVt7rcMkmSIctQMEwbQ6+MV8Pk2OH/ZTE9/ALcngte/Xn341vH5o9Q32rheY8JsXcHrjeLzRfH6Ynj9Uby+yuH3x+h8PMeXZ8aZMK+q99efT9eQvtcX5ctTE3Q9WcTtieJTr2mHzxfFbFnh6g0T9U1WbI7VqneV33V8s1EufG2h4fYMwZAWqfj30+JKjMWVuBLujKxGH2oCoxJEpFmKX8QA7I4gDc0O3DNhgw95e+CXkBEFEbc7xpEvrRw5a8M9t0FZ1JxUiiTvG1jmxBkzHY9mSWaLpJMlGuq9fLxrlDFrRHWNKt6QpeU05y9P8vnBCdyzm5SLIhNjEfYdtnKr1U8qX9ZztxHPUVvjZs9BG0uhgs7wJFkiMBfnyJERjp9xGtT+NT7ba6KmRVH7NRtELFbkRs0sH+ycYMqXqNSZDn6zDv5iUWRoOMyf3hukayBEvixTLkuUyxK5gkB4PUtsI4soy5SKIqbRNd75YJTO/gglyQhIGVkWyGZLPHw0zy9+00f/eFBFglIfZUEkHMsQiWYQRZmAf5PPdo5y7pqbWKqEUFK+WypJJDbzrAbTijapN7PqadqGR2s79HLwyxK5TBmnc4M7nStcr/Nx7Yaf1o4FRkxBNlMlgxtS62zG+fTVY/5IOMXtdivD44HvnMTS3zdDY4uJ9VhCXeUGvq0T2+1BLl02EQ6nv/WZrXTq1AjT01HFmPiC59fX03Q+dDA+MUemaqpthdsLgsz1GgsDw/PK1t76giZ/H4mS4ibSFsssixJlQaIkKDvh6NZ23f3zfN4dzhCtHW78c3Eqets2wK9KWGTF2NX9dJE9h0Y4ed7Kk54l7PYI4+Y1mls8HDhq4sxXdhzuKMWyiCyC3b7O3oMmDn1p5Wn/Mk5XmJHRFa5cn2TXF+M0dcySSBcpF0XMpjD7D5upbfWRypd0bXgznqO+Zpq9B20sGsEvSQRm4xw9MsSJszZEFPCbxtfYuXeUutuzSg9TmWIsVuRmjZ+Pdozh9m4q/VItWyCQYtfnZi5d91EWZMSyzMJCijPnHew7YuH+k0Um7CGsziCd3QHqmqeZsC5TEgSKRQHT2ArvfTjEo76QCn5DYJosIAgiC/Mpdu8b5tMvhul+uozdqayB+Lh7kWv1LgbGFpFkyGUE2tv9vL9jgGt1M4ya1nC5IzwbWqLu9hRt96fJl0Q175X+t71pcy+nl4I/Fs9z994CO3aZeffTMfYdmuCLQxY+/GyU9z8d5VaDn7VgXnXHVYIgKqGL2nWFioUyD7vcNN22k82WXvxhYGYmzDc3zaysbSoLceqqVbXpCWDCvMrp06MEg2l9KPIy2re/F7szhCBV7BUVJRsCgRgNjRZmPGF1Y4+K8q1pPKtrm9xqMGN2rKjbe7+qSqZMRNpI5HFMR+nsnqelY47m9jm6ny7j82+SzZYNoQzPS3WHM0RLuxvfbJxKjb28s2guPNTJUolkkaGRZa584+DCBSs3ahx8fc3CyXPjNLV58Ac2KZVEnSGlM0VGx4Nc/NrB2YsT1NU7+PobM6fOT3Dn4QIroawiFsoSnpkoNfUuevrnyRXK+ng8nSrQ88THjXoX4bim9ivADa4maGg009Q+qTDGkoh7Zp2rN6309C0oJZVFkEWSyRKPuxf46qqNxWVF8qPuxRAMprl6w8ndxwFEQUISZfIFAa83wa2aGU6ft/DNLSvX662cuWyhtnmGaU+EYrlMuSzingpx8bKZcYdB7VfrV1KXMSvmBWzOEBe+tnP81Dg36+zU1ts4e87C1RoXU551RFnZuyAaSXP3gZ9jJye4dMVC/W0HZy6buHjVTnffHLmSFg0o6Z96TeCvTrRYFLn/aImfv9XHvkMWng4sM+NZx+ONMjIW5PwlNz//VT9Xb3hJJItqG2ruP6MbsNqdN2pa4uuvRwgGE/oEka3fLhRljp4awz+3Ub1uXtVzyjWbPczFryyEwxmqXGTfUi6A/Qd6sbuCCJK21l91+g5HkAuXRpkLxCuSU9YkpAL+wUEfrXdszC/HEcQylX0E/z6SZVhcztDU5mfvoXE+2TXK7n3j7Nhj4qOdJg4dt9Hds0Isrm34sfVQJX+7G78K/m1/W2VqxhBlQZCIxbJ4vBEcrjXsk2vMLsTJ5I2bd6p1JstIokw0lmVqOojLtcbk1BoLSxvkCoLOjiVJJpnKs7AUI7yeUjwk6geFskg4nCCwFKtsA6aqBfl8icXlKIsrccWeIEokk3nmFqKE11MYAV4qiwTDKWbn18lkixjDjPO5EoGFKCvhhB5nIqFoVelUiVl/DIdzFefUGrNzcVLpsh4VKEkyyUSO2bkIsc2svkehsf20/EqyRDJVwDUVxDm5gnNyBY83QnyzoEcvakZcUZBYWtzE6VrDqdbbejRDWZB0Rm+MaPyesM9PqtVCo7RWttd+75MR3np3ELcvVj13HwiF8+zaZ+E//qsbz2xS9cdrUn9LDAAVA9by6iY1NeMMDs5Wltwyxk2rXzhxqp8J6xL5ohJNKFclWKmBGU+Mm3VOVoNKKPDzdbOVsYh8eXqIaU8ESTJKdeWsWBIYGV2g6baDtWCqWtuQFSmZSOZpbLLR269tv/UipvMiqmZeRnYWixW4Uefjz+8Pcfy0nafPVpmcjuNwxbj3cIld+6x8+MkEj7tXSKW1Tv0i8M/gn93YRl5+nFQZ9mzv2R+GvuO7f1eWvv9y/ERJc6sVUTm3OcP8y/97nxNnXIpai2G3PLVS65p9/Mv/eozJGkcQ1DXgtiomKvhRgVMsizzp9XGzZoKV1YRhzb7qMdSzfi+NLRaicXX9dm1wuCXYYXF5k/rbFlxTq6odQa5893nhyMJinJu1JgKL8cruwYb0ItEMbR0uRkzzquQwJCArqvnoxAJ1DVZmvBFl4pEsb3PIL2/5q6KrDI+GePu9UQ596cQ/l1TnHSgdvVgUmbBEef/jCXbssTDj2dzytkIOZ/ifHvxv6PshVe0XUBbeRAWXIg1d7ij/9rMuvjjkJLZR0FVCWf2vXBa5fH2G//nvT7C7EoiCrhcbpLT6K1dz7FA4TW2ThSfPvOq69RU1SLMdxDeyHP2yD+/suqoeKpJuqxErEk3R0jHOwOCM7tv+Liv3qMlPS9sEq6GkGq9QsdiKkoRrKsg3V014/RFE6Xk3zVooSWOLlYHBOVKpPNreA9Vz8F9CGkNE1tNvuzPPr94a5nb7EpmcZviTdLUznS5z9KST//2rZ/QPhQzQr3CdN+B/Q9uln1TGs+qYSZLRdtSNbeQ5dd7JL37XT8udOYLhrDIFVoZEosDQ2Cq//WM/H3w8zFoop66jr6RVrW1J1d9QyWxf5ptbJqbdEdV1qDEISR3jQE2Dk4ddbpKZItoS0ZURunKWzhR41D3F4+5pUinNR16JMtvKBh52u3jw0Ek0lq3EK6hLiCczBe4/mqTjrotoNKOH9Wr2jEymwKOuGdo7nCwvbyCKApK6SAnbUDGrFH2tPlSbyJ0HC/zmDyPUNs6TSCobeYhaXcoysXiBA8et/OKtXoZHQ2o9y3qdwxvwv6Ht00+qJbREsSSysJRkeGSVkdE1+gZX2XXAxFvv9PHV1Rke967QO7BCfZOPP38wxJ/fHeB2ywwjpiBPBxaZmo5SLEhbjCFGo17FwJPNl3jwyE1ji53F5Q0EUUSQFOmrLZvln4tz/vwQgfkNymUBUZQQRBlRUKafipKIJEn0D85TU2cjGssiSiJlUVC28BKkqkOS4OtrJoZG5klnipQFEUGQKIsSpbKkLO19c5TJ6RD5gkCpLFJSn8nny5gtyzQ123A61ygUygbZux2rulFN15guutZgsa/z4Wfj7NpnY2QsTDJZpCwo7r6NRJ5HT5b4ywfDHD1pI7CgzHZUFhGpLCH+BvxvaLukjvkVyZZIlegdWOb4STtv/WGQX/2un9vt80z741y5Ps3eL8x88vkQn+0Z4tM943yy28Kp83ZOnbXxyY5xfv2nHj7ZOYrFGtkS6vpiP70MbGzm6bjvovWuA4t9BY8vjNcfwutbw+dbw+sNcuJkP63t00xNh/HPreOfW2duLsJsIMxsIMLCUpT2B26Onhph3LLCbGAdjz+MayqE3RnC7gzrh82xzkc7+mlp82O1RpT7jhA2V4gxc5BrN1zsO/iMjrtuevsDPO2bo6c/QPfTOe7cm+FWnY3xiWV1eCEZpG5Ffa+mrUOPCvBlWSabF1hcSeKYimF1rtPQ6ue9T8fZvc9C8+05+gaC9D5bo77JzwefjfL+pyO0Pwhgn4wyOR1lbS2t22Pg+wG/toW2KEnbUWb+1tS/7wR/EJJV678oSnow1j8SSZIyfbo6b9X5/IkWkxwMFWhoDfD7v/Ty4SfDnL/s4Ze/HWHH51Y2kkUKRYm5uTjj5mWe9S9Q2zDD6fNT/Pmvg+z63ML1G7M0tc7zb/+nn537TWQyW5a13kKyLqtgZS1JXYuV/Qd7OXehj5bbJto6JrjdbqKtbYyaRgtHTw5z6YqJZ4N+xsbnGRsPMDY+y+jEHOPmeToezXD43Ci1jU4GRwIMjs3ztH+W7p5Zunrm6OqZo7tnjqs3bOzcP0Rdk4/HXYt098zR3TPL/cdezl42c+DYGBeu2Lh+06ocNVbOfz3Gex895P2PH/PwySyJVGUBC+M+gy+W/VtmYqljfVGUCEdy9PQtc/ayk093j3PoqI2nfct0967w5Rknn+w08eGnw3z06SjvfzLCp3tMnDzv5NzlSQ5+aeXzg2auXJ/B59vUZxS+GvgV5lUolllcjhNYiil++CrN5sXtWd2iyrBLFEUEobIkWbVBV0tFubZVc3q5HlV5W666VLHNbHn0hWnqqVQlUtHKJEmJzBO3rJ4jiRIb8QxT02vEE9nn8l9ldDbkautXqu9K1fkw5Pu5dPVnni+VLEM8nsUxvcpGKme4Ux1+/pOyIOKd2+TsJQ+/+v0QR0/asbvCrMez7Nk/xh/fGcE7F0OSZbLZMv7ZBM2t83y8Y5S/fjjE1WszTE9vUFL9sr9/e4z/56dP2Nj89gAerUCSoYDLawmu3bRx7EQvd+87sdgXcU0vMz21zNLyBsMTK5y7OIrZHiSVLitTKdWjWJKJxPM0tDtpvTNNNFqgWJYR1ahDvUaAO/enuNc5SSye0SMHy6KM27/O7XYXE9ZlsjnFjSaKEhsbOcy2FRqaHPQPzpNM/a0baxg7o1LeUklidi5JTZ2H9z8Z5vODFj7dbePff9bLjVofiUSJyHoGsz1M56M5WjvmuHxtioNfWvh4p4lde8a5dMXNwROT/P4vozQ0+klsKvn6PsAfXc/S0jJJbZOdYCRdaS250tmqmIHMlr+VMOFgKIHXFyGZLTwH/grkJSrgr6xrqCxyoiWvLYulVWnFxiEbnlPypi3FZYCXXEld6XMV5qMGIlMdi6LkSRJlEokcM74Ia+GMHiIso8QkeKeDXL02yszsuqolGQzielnQbTOSnraB3clavRu2PNNsXlp8gSF2pmLc1Ww9hjUx1DJIkozNGmTXF8+Y9K5XuuGWNSJ+YrZE2LXfzC//0E9d4xwrKykkWWYzXeDURSc//WUv3b1LzM6leNA5z8FjFv707hAnzroYGlsjmyvrRjqAdz4Y43/8azebG0W+mwxdSG29WCxLX/8s9x66GbMssxZMqO5DKEkyj554qb1txzu7TqlsDCFWCtQ3MEdNvZVgKGUwPKoeAkmRaBe+HmV0fIlCvogsiYiijMcfo6bRypNeH8mk4tUoFEsEFmL0PPPQfteJxbZKOlt8qTwy1PQLrklksiUs9ihfnnHxzvtDnL3kYtq7wcBwmD++PcqlyzNEo0poayJVxOtLcLs1wM79E3y4a4xrNz24XFHS6RKT7gSf7bZy5Lid+YUk8P2o/WurGc6etXLsxDiLy0m9rVRcGtjZtwxpZJliQeRp7zznvjLhX4iidVZ56ysGBmIcOukgkjWI6hB4XtxXHjbGmBoYjrK3QAW6YuU19a3nl/WWKJdFZqaDnL9o4snAqp6ehLKVeWgtydDQAqFwRolw1ZiSKnSqFupUQa2sSVGR5rIBlMb86IzCAH4ZsVIu3bNUnWclHFqm/9kK//6zx4yZjeCvOuEne/ZO8Js/9NPZs0AmK6h8UKYsyzx9tsrPftHDJzstHD7u4N2Phvn8wDiPn66wHsvrPnJtJ12Q+eNfR/kf/9rF5ubLwY+syQK1UpApFETsk0GaWp3cf+xkcirI5kYOSZTJZEv09M3Ses/JtCei7hYk6Yxnfj5GY7MZs21JuYeMpO0/h4zdtca1ujFmF2IIkkihWMbnj1HbYOV+5xQbGzkEQSIcSmN1rNF238HdTif+2YiyH6Ghc760bM9dkkmnCzwbWOazvSbe+3iUlrYAq6sZBEHC699g9z4zh47ZsdijePwJ2u7OcfCwlfc/GuXc5UlM5pC6CIpCgYUcu/fb+Xy/FZ//1cGvdaa1tTTnL1g4ftrE4oqSrihKZDMFUuk8+UKZZLJAKJRhNZhhPZ4nXxDQNvoQJSUs/NrNKf7y0TP6x+aJb2bJFcsVmS8ruzzHN3KsBTOsBtPENrJqmLTSYoIM5bJIIpknlSlQKonE4lnWghmC4SzJVAFBkCgWyyRTObL5ErlCmfVoltU19Zl0AVFSXNkVzUJCKIvEN7IEQxlWVjOEIhlSmUrdyrJMNlOkr3eev743wDe1fiLRDMl0XtmdWJYoFMtsbGYpFAVkUQZZ2RxWlmRy+RLhSJrVtTRroQwbyRyCIFS0AFmiXCqzmciRLZbIFwWi0Syrq2mCoQyJRF7fuVlC0pmEIEpqvtMsr2QIhtOk1LknxkjEvoEVfvqLLsas69/aK39SUzvFsGmVgiAYuI7y6MZGhoamGXbuNnP8lJ1HXYssLqaUtffkCqfTACEh8+u3+vnpf3axmdgG+PWuoO7Wa+Deq8E0AyN+mltdPOv14fYEicWzpNNFhsYCNLQ4MVtXiMUy+qwzQZB41DVDbZOF1bUEklhx46XSeb5WtxhLZorE4hls9mXqG+10d3uIrKdZCyewu1bpfDhDW8ckoxPzRGKVENTKLLmXQ6jylxo/oC7esHv/CB98pkz4SCZL+qgksp7iwhUnf3y3n72HJthz0MJ7H41w6IiNnt411qN5dbGQinyYncuwe7+d/YcczAbSwPcAfhnWgmnOXbRw7LSJBRX8uUwRq2WZh11+hkzL9Dybpa3DTU2Dm9pmDwOjIWIbBURZolgSmJqKsO/AOL/+wwBXbpoZGPWzEtpU2KcksrFZYMISorXdQ2Ozm4bb09zucDNmCbKZLCJKyuSmaDRHd888D7pnsdmUtmlqc1PbPE3v4DzxzTzLyxs87vLydGCBMcsydztnaGya5mbdNHc6Z5V5CIKob+aSSRcxm1dpbp+i5c4MDU0zNLW6uffIT2AhSUkQECWRUChFbe00v/rNEHsP23jQ7cY2tUQmX0IQROYDMdrvzzC3ogZkyQKCWCIYSvOkd4G6JhdNLW7qbrtpeTCNxRUmmVKZmyQSDia43+mhd3SFMfMaDx7O0HB7ihu1Llo6PPjnNhEkxZEsyTLFfAm7dY3m1kla2t3UN7ppaJnkTqeXufkk5bKgGyKfDazy0188waSDf6umAD/J5oqIoqKKVOKNNVAL5PJlIpEsGxs5ymVR98VX1DFNsiq89chxExcuWclkK/O0v723GcZteqYkNBUtXxBYXk3xqGuK5nYLvQNenJOrzM6t09fvo+G2jcfdM0y5w8TiWcplifn5DRqabQwOzZFIFtTVWEX6BgJcr7FiswfxeKM8fjJNfaOZrq4ZnK41XNMhHvVMUdtkZmgsQDCSolQWKvVRXW/bhpO20IlQEpl0BalrdDE8vkompy7Prfr5JUnG5gxz/rKDPV+Mc+yklYePF1leTlMsGddLUJVPWWZuPsX5yy5u1c4QCiv7/H0/4M9w7qKVo6fHdfDHo2ka6qb46/tDHD45QVObk0ddHlpaZzhwcIKPdozS2bNCvihSLgp43FEOHJ7gN3/q52adHZN5nmAkCTIkEiW6epbYf9jM6fM27j3w8uCBh/Pnrew5MMbD3kXSqht11p9g3xcW/vLhELdu2blzZ5LOLg/1zVO03/cSDKexjK/w6WcDvP/ZEDfrbdx/OM3Dhx4uXbbz3kdDnLzgZDmcU4EhsbqU4uvLZs5+beNht5/Hj7w0Nk+ze98YR7+04V/YRJQkwpEUTY1ufvvbYQ4cc/Ck38ekd4VcoUSpIDA6uMTbHwwxZI0jiIoRcH09xzc3pvjw00Gu35rmcbePlo4ZjpwaZ/ANAAAAHAJJREFU///bO+/3JrI0399/ce/sfXa3Z56ZO3mmc9MN3dCJTBOa6MbgADjggGnAxgZsY1u2FS3JQZLlHGRLclZOFT/7Q1VJZQO9NNjTOwzv85StSuecOlXfE97wPez/0saTnjCibnb2j67w8Sf9vP/ZIFXVI7Q9DPDw0TjXqry8+1Ev3xx3shLLI+ssvrGNHOVlLs5dHqL10RSPH03QdMfPF4cGOHJsiNn5uIYgRaWnd5lf/boLu3u9iKtnwK8dV/VoLlPrUJyDYTqmFp1d1GKPr6/VpjcekZUkm5u5HYy7P/G1mU0RRYwpOgOKdiBfENmKZxl0TnOr3sn9tmH6BqZ53D3F5R+sHPuul5rGUaz2MJMzW9x9MM7lMiddvYtMTMXoHwxz8OtBfqgc5/qtUU6esXCxbICHjyboeOSjscXL3dZRRkaXiMWyRXddkybJVHE/twXQ61VRkUWFQkFC1E0wqr62vRYoBJKskM1KpJIi2YyIJCpFRdH26Ya2n0jlmZheY2FhU1+paJfm/JE0Fy4PccLU82+sJamqHOWDTxzc71gilswjihJiQcY/usGhr+x8c9pLaDWLqqhkUhL1jdN89IUFjz+q9eSKiiQoDHvWOHx8iAvXfCxE0uQLEoW8xNJikitlo3x+2MH4XAxFkZmcSHDgwBCffulkbj5BIS8iCBqNeDYvkc0JWAeX+GiflaOn/cyFkhq4BIWNtRw1NRP89QMrTwej+nuVyeZEIpEkW0mBTE4knxWIxQU6n4b5y/v91OjkIEJBxGldZt+nVmrvhMhLmvlMVTWW4/7eEP//r4P0OTaRFG3K2tcX5r9+182PrbMU8jKiKFLIi0xNJjh23MuBr+0sr6U0Gq/hFf729wEOHRtmMZRCFGVEQSaTFrl7d4Zf/UcXPfZlREVCVWUKgkw0mmYrUdDKnRPJ5kR6+pb5zW+7uN2slVtRVHp7Q/z7r59gK4L/2VHr/ym53Jp4xoqX67eYPPa038b8ybjIGBZDMdjkGdunumPbPsow40rT9JrJOg3dAgiSwvTsGj2WSWpue/jxvo/ySjufH+7hsy8tHD9j43yZg/1fW/jwQD/HTjh598M+/vL+AO/vs/L+Z11U1rpoaB6hodlL78AkK+vay8CIzzZ51W2vklcB/wvqwDRlenZZKeNFPQt7imdNdWYyN746+EvPFo6kuXDJw8mzThaWkgCsr6e5XjXK1yc8+CYTeuk0yaVlGhrm+fCQA8fYCoqqkMvKNDZP88lBC6PjK8U8Mqk87a1TfPrFILeap5iYWiMwvsL4+ArjgRWamqf4YN8AHd1zFESZyckEB750cfzCMJKhMDOVOJ8XGRgMceBLG7fvhbYrxFQI+BN8/KmD6nofmWweVdUamnA4hc8fxR+I4g+sMhZYpe3RHB/ut/J92TigsfW6Hcvs22+l9t6SyZCpUMgLWCwhfv/uIBbnBrKikojnKb/u5Q/v2UilDSWlNvrL5WRa2xf5/d+7cQdWkCSF0eEo733YT0NbWPepLWnzNzcKvPObTqoavYiKHiosSESjacZ8UQLjK/jHV/BPrPKke57f/7mTy+UBQAN/X88Sv3qnG6t744Vv3BTS+3M+6p+69pnWo9RAbPOGe7U8dh7NZguMB5cY8YWxDC7ReCdIdY2Pypt+qm6OU3UjQO3taVrb57A5w3hHwywubVAoiDtSVV+Qwz+XvC74VSASNsDvKoJ/Yz1NZeUo357wEDCBX0VFFaGtNcTHB23YhqMoqkouK2ngP9TL6HjUuJJ0skB76xzvfWzl4BEHV68PUVbupKzcRdm1IU6ec/HNcSdPB+YoiBJTkwm++HqIU5fHdrhQa/8LeZHBAQ38TQ8WAbMlAiYmEuz7zEll3RjpXIF8XmRkZI2y8hEuXHFQU+empt7DzXo3Zy+6+MNfBjhfNgEY4A+zb/8gtXrDYuRdyEsM9C3yx7/30+fSev54LMely0P85QMrgqLre/QGPp+X6Hi0wJ/ee8qQfxVJUvCNRHn/gwF+bI9S0n0p+tSowG9+20FFg5eCrI2YJoLrXPphmLOX7NTc9nLrtodbjUNcuOLi//3nE8oqtHIrioqlZ5l/e+cpVqPnL8bFlOQleftfUYpTB92Wum068XogK9qAi0q4n+qVnz2+vad9GQ3+P4fsyrA/nOb8JQ/HzzmYX9aH/etpKitH+PakG/+kdswYvymSStuDBT45OIBtOKKDX6aheYqPD/UyGowWv4J0skBH2yyf7XdwvWoau2OVAVuUAduKvq3iHlknuppEViQmdfCfvDxSsn0Xc1eK4N//lZVGHfzaWe0FBycSfLLfQVXdGJmsyMpKhvMXvPzt4wGeWsIEgmtMTK4SCK7wqGuWfQesnLtS6vmHHMt8ut9K/b1litGsKjr4l/jju/30ujYQFZVELM/1a17+/N4AsZzBR6CVJJeTePhwhj+911Xs+ceGo7z7oYW7HRG9tCVuiVg8zzu/e0hlgwdBVkmnRMrLvfzqt4/p6Q8TmFwjOLlKcGqFp33T/PmvT7h0LQjow/6eMP/2ThcOz5peH4a5syR7Cn6Dhy6bLZDLFUxA3eH19gpStDfrZhNj+FzqHbZ/JMbc2zC1aPtGOd6CH0qACUfSfH/ZzfHv7cwva0qkjfUUFVVevjnpxD8VN24ANBKPh60L7Puifxv4GxtneH+/BZt3mXxBi8so5CVsg8scPebkdvMU65tZRJ2mLJksEIkkWVvLIMqaIlkDv5NTVzxa+JRasi2BrIF/cIEDXw3Q9GBh29MY4P94v53q2lGyWYGFhSRffe3k2+/GWN/KI4gKqgLZjIjHE+HgVzbOXdJAJAgSHneEzw7YqKidJ5EWESXNpFkoSAxYQvzx3UF6XZuICuSyEk8ezfP7Pz6l175CKqMFZ4mizPxCjMs/jPDR5wNMhbaQJJnRkQjvftTL3Y6wXuRSaHssXuCd37VT1eBBlLX9Y4eH+Ns+BxtbeURRw08+L+Ebi/DeB11cKjf1/H3L/N//6qK7L0IqIyBIEooqbfvM9xT8qqopSKZnotjts6ysJjXmnqJfwOskThHI5kUdS6MAI5Jw503bXUB2oyH63yS7ou0Ppzh/ycXJczYWTOCvrnRz5ISdwKQBfl0Xo4P/0y/6cXjDKKoG8o72Rd79qJ9LFaPY3MusrGvmyJWVDDX1fj7/xkJl3RgOd5ThkVXut05w9doQDx9NktRjJ6Ym4hz6ys6Zy65ieHNxWK8r3qwDCxz80sKd+3OlcqkG+OPs2z9IdY1GZb65keXWTT/vfzZAVcMENmcUX2CTgf4lyss9/OmvFs5f0cAvyzIL8wlOn/ay7wsb9zrmCE6vkcsLFPIS/X0L/PHvvVic68iyptBcWk5x5PAAB77sp7VjFv/4FnZnmAs/uPlov53GBwvkZUUD/3CE9z/s5l6HTpGuKsVOLRbP8+vfPqSqwa0tIpIVuds4yR/+bqGixo/dtcL4xBaDtgjXK4b5j18/5nJFqef3+SK8976FE6e93G+fYC60hSzL22C3t8N+WXsR4bUEVTesNLV4mF/YIp/Tl+V+LTFZGgwAmxhtdzYFJTWaubd/8+T1hv1aLa2vZWhuGqOufpiVVQ2wiViG9tYAN26NMLeY1C/Xa1VWsQ4sc+Wqi8DEqkZkqYgshOLcrAnw+VeDXCp3MxaIAhrX3dp6mvaOKU6dcvDNEQffHLNz+JSNm40BAjObFCRNqby4mODatWEamseQFbUIDmM+LQgSvtEw16+56LGEMJSpqt6SLS4muHzFSfujALmcgKSoRCNJ6hv8fPGtjUNHbXxz0sHx03bOXx7ixGkHjXenilPKbE6k3xrmm+M2Dn5r4V7bGPF4BkGQGPYuc+q0lVHfBoqs26gkhYWFONeqPRz8tp/Dx5x8dczO0bN2uvqWyea10suSwvTkKucvWOm3RfT6l4sGuVSqwNEjT3nY6UeQFSRVYWsjR8vdCQ4cHOTQUQdfn3By5DsH35d5OXi4jztt00X9miTKdHUt8vURK/sPPsbuCCGJCpgYpve459f+yKrKxlaWhx0BqqoduD3LbMVKfgOvlDaGO6O684RpLm/u2V8W7D9/CiBJ8qsv1bXL8noKP92jTNG813IFSSc70Y4JgkSuICEo5hAerdEVRYlsQdBNYRIqArIqkRdkUmmBTLaAKEk6qDQTpyRJZLMSiZRIPCWQzIgUBFnzHFW0KZ0oaxTaeUHUrEwmC5Dm7iojyRK5gkhe0s3Daun7kGWFbL6UrqyCqqi6SU0gkRaJpUQSGUEzH+YkbXFSRQXFKKdCNieSTIvkCiKKbqoVJIVMXtK59nSfDn10khdkUhmBZFogkdJMisY3YoxWJVkmUxApSLJmaFIVXekHqqKQyUkURLmkJle1mIJMSiSu15lWbplMViAvyCDrljJUJEkhkxVJpAUKgrG2sbFIyl7P+VWtNTR8BgVRxO2Zp7bWxePOIMHJVWKxLIJgjARepHx7WUC+oEF4aXkZ5V9JKy6KMolkjunpVTY20zoN+C8ruxbPr5Z+FJmO9NG0WZuuHdwRmKKoRVdfzO9Vv9kwFz/Pn75IKGPM2opYL03vtpetVJbS6E4/XrxH/yaK1OcGnAz2KtPzGFNI1UgDiuslGOmrcslpvKh0NpHHFLXRRqmU4oMoxeW+zc9TMrcXiWPU7TWj6uHVRe8XvbFQ0etLN78bVHKmKtJSUHXDo/qP6vmBbXNvvRK3ttI87hintn6IR08CjAejbGymNY+6bew7WsWZCTOeBeezQ/tSfi/YzDvblIPGuR0vG1PorqoiihKxRI7g9CpPuoPU1TuZmIxqPdsvLP9cZB47657n7O9WPs/bf9m8nlfO15EXpfUqebx6uf4B4DeJ3uob4FoMxel4HOD2nSHutY4RnFpjYzNDNisUKb1N/U7J5cXs/GNyNS421dv8CZ6nDDRgvb1hMZ8pudZoPYWiKuTyWiDG5NQ6HY+DNLS4uf9wjJn5TS3ewVBm/oLyzwX+t/JLyh6C3wC5IXqProA2eNHmHpIssxiK0d0zxd17o7TcH8HunGdhcYtYPIsgGmQQ5t7cAOpOkJdGCz/d9Ztb/hf1PloakigTj2cJR2IMeRe51zZGY4uXJ51BZmbX9ehBk5feLyxvwf9WXlb2VttvUgthdjIoTqaMHZBEidWVOOOTazyxBLl41ULTXTeB8RWiK0kt9DFb0Dj7dMVPKVbfNAAoLiD6U01AyT3ZuE8x/isK+ZxAPJFjbSPD5Mw6LffcVFRbePTEh3d0iVAkrocTG3NNwyX4l0f/W/C/lZeVPQb/TjGDozR3L/XWmuTyAqvrafoHJ2hs9nDxygD1d4bosowztxQjupoivpUllciTz4tIsoIka7RRBvGnYlrXTjE2xeBdk5BlWVufvSCRSOXZiudYWU+zuBTH7pil+a6Xq1V2apuGsFinWFraIpsp6BwGzxkvqLDbq6i+irwF/1t5WfkHuPeWfpZ2FVSkok0TFV3Ja9KUooVIFgoSmYzEqC9MR6efsmuDXLgywJ07Lh62ufF655mZ22Riap3puTXCKwlWV1OsradY39C2tfUka+tJVteSrK6nmJ3dYHJqnZm5GJ6REG2Phrhzz8WVq1aulNu41z7K8FiIeDyLIAjFSC5DM7tdaUhxnv/L9/tvwf9WXl72eM5vjsAyCJZM5w0zBMZMoDQS2DZwL16ggKKRdsyF1rBYx3n0ZIzqGy6OHevm4qU+2h76ae/w8eMDLz/e9+ibm5Z7bto6xnjUOc73l3o5eqqbsnInDzv89FkCTM9GyRdKLLiGCWe7nkEtnjdDXX3mxy8newl+VVGLpJyS7pKr6Nx1/9PD//QVzz9rEFMYOhhj35zfz9PDl0aYz8ltxzWlfIucf6pOF68/9/aR609kufO7N/029mRZMU0bX6SH2l3Z42H/bj/Ay92fzQpEowmWlmIsLWtbaGmTTLbwEvPy/wUIfg3ZK/BrC1lmmZtfZTwYYWZuncXlTSIrca3RNNm4t+le9Ea0tBn2f6OxV7YdN5w0FVUlnswRiSaQZRkFkXxBYH0zQSKd09JXNHu5wYCnKhpJhigajkKqiaei5IijUdBg6lu0oafW2MuaDzx6+RTNaUmWFTY3M4QWN1iNxNiKpZAk0WQ/RyuF7mCj6ulqz6XzXWCssQCqqiAKEqKoIMkyy5EN0pmcXtmyXh7ZVG+yrtvaPd3SP3jO/4+S51dOKZDnzZW9Ar+iKCwtb1DXMMSRk0+pbfbQ8mCYphYfi0upIuAkWfMEFEVN94ICqqyNGGRDLyNLKHoPKssygiAhiCKyooFMFDVW5iFPlLrGYfIFCVGUWQxt0NE5hntsGVSNlUfWPQ8FUSaXE5ibXWPUt0Q8qQFJkRUkUUJRZH3BF0WbTgpSsczGcUlRECUJSZERRY0vT2PlVdjcyNPcMkVNwxB2R5Dg5CLZbAFR1Mov6aMBSRIpFCR9gRgZRZE0AhdRoxGTZS3tTEbAM7TMsHeFTLZAT98wofAGkiQjSlqaiiojK9rUV3OEo0gOuhvyZoJf1ZUI21T8hkr/Fy7bHsue9fwq5AWRnt4Fvr/gZdC1SmfPPGfPuWnrmGXYF2EzkWc5EmPQPo13NMTGlrYcWj5bIByOsbC4wdJyjPnQJmtrKUKLm0zPrDJon8U5skh0I8ViKM7waIRhX5gnnct8d97NRixHcDxKy91RLv1go2dwAVCRJInVlRTOoQVcI0tMzW7R3DzKqbO9+IJrqEAymSUwvsT6eorQ0iYz8xtEo0ks1inco4tsJXKEQpvMLm6xuprC518iHEngcM0xG1pnM5FFKMi4nWt89rmTixVuHJ5p/MFFZmZXGBuLYLfPMDGzQTIrMjISxWqbYSywSmQtwXI4gaVvgjF/mM14junZdYZHQng8C5w97eDwESsLyym6rX7mlzbx+ZcZGY9gc04TS+UIryTpH5jG4ZqhIBnMv9spuF9V3kzwF8U0b3uhTf/Nkj2b8+vV5vFEqakNMDGVwGYLc/Z7L+VVw1ypHKS9M0BLyxiXyx1U1Xh50KHRSsViOR4/maS23sv91kkqbozQ/niGuz8GuHVrmLMXHFy65qGtc5rbjcOcvzrA0/5purqWOXfJw8TEFnU3R/nhmodLP7iw2LS4/XS6gN22QHWNh7rmSRruTFF/J8DRMxaGAxr4o9EEzS3DtHdN0NTipeFHD/UNHo5995SLV/p50DbOw9YAjfemsdlDnD1vobtnkf0HOrE7F4mnchTyEo7BZQ586aCi1kdb+xj320doanFx8cogLS1+jn5nZXI2xsFDnXR0TnP05AAPn45T3zRCeZWLG3Ve7rX7Ka9wcbZskEHbNGfPDnPoiIPgXIwLV204vRHOnR2kuTXA2fNPaWodoabGy42bHq5XORidCuuv4m3P/5JibgB+eVPcXsvegV+rxyFPlIpaP76pODZrmGsVfjo657hR5+TGLQeXLw9w8lw/574foO62H4BkqkB33yw/VHi5Vu3n8CkLV667aLgzzs1bYzQ0TFPfOEP9HT83653c6/SxFsvR2xfhzAUPo6Mb3Lzlp61ziprbLnrt8wDkcxJjY1GuV7s5ccbNzboZunpmud3iYTESB1SS8Sw93dOcuWDj2BkXvc4wVTddXKu2UVk5SNUND3eaA1Q2TNFjWeDrY9o6Fd9970KUNd2DLKvMzia4WO6npz9M5+MgtY0u6uvt1DYM4xvb5IPPuvCPb/Luex1Mzqc4esJK071Rzp11cvLcAJfLbdQ2uqmpddFtnSOdFrhZ7eNW3RSxeJ5vjg3SZw1z7IgF58gGt5uGuVZtp6nBx9GjFhp/9LKayILO57cb8i8A/n8t2dueX2XIHaWiJsDYVBzr4BLXK0fp6pmlttFJTZ2dGzecND2YIjCTZHElh4JKQRBxeZY4e95GeaWPW7eDVNwaobd/kZs1Y9ysC1Jze4Lmuz7qGl086QuSzoj09Yc5cc6J07NCZfUYd9rGqapz8FQH/9ZWnnutk5w5b+d28xS1TRN0985yu3mI+eVYcfo3N5dg/4FBDnxtZXxmi7o6N2XXB7he0c+t2x7u3g1yqSrAw8ezfHu0n8c9C5y/5NIfW0WRYX4uw8Xr4/TbojztnKSucYiGBgdNLSNMTGzx8eed+IObvPfBI0bHtzh+yk3LgzGuXxvmYccsU/NJPO5l6uuc2D3LZNIC9bUBqm+Ns7GV4/AJCxbbEkcP99PniHKr3k3NHRfTcwnsQysc/LKd+4/8lJSKry9vKPj1Xn6bqQ6Tff7NFe9IlKaWAJPTm7ucsmbmnAyu094+w/xiCt9ohNbWcZyeEB1dYwxaZ+nqnOFCmY3qWicW6zxGWHc0mqatbZIHrUG6e2d51DXNQijBoyfTnL5g42qFF5tjiad9QRzuWXJ5EZ9vjauVQwzY52hs8nL+Yi83a914xjRC0GRKoLN7nlPfWaio9PCwM4TTs0Rdo4uR4Aoi2pcQjaS4dctLS1uQ6FqKx4+DnD43SHmlE7s7hHUwzLGTNior3Ny4MYp9KEzzHR+gaegVBSKRLM0Pphn2reJ2zfO4O8CTTh9dvRPML8Y5X2ZleiHOwUM9VFS7OXBwgPbece53BDhzwUJ1jZ0eyzid3T5GJ6IUCjKD1hBl1xz4g+tU17nx+lY4/K2dc2VeTp1x0Oda5M5dLxevDHD5qgPnaESL7NulT/gNBf+bDfCfEs9IlIaWAJNTm6jmRvC1RTMxaSvkyEiSiqhTkQuiTEEwNNwq6VSeVDKru0vrulZFW6FHEBQkGX2RC40qK5nMk89JKLJ2jShoq96oKsX8cjmBrc00oqAiimrRhCiKCsmkQCIhIIqavTyXF7S4e0Ur70RwleoqFyO+qEaMIanE4yLJlIgKiJJKKqXRpedyMoKokC8YJjmt7mRFJV+QEUUFsSAjGJsgI0sq2YzM6nqGq1dtNDRN8O2RQQJTUQRZZX1LIJUWNeVnQTPvabH/KpmMQDYrkc/LJOJ5vjz0FK8/RjwpFj1SNzdypFO6+RFp12JI3lDw/+uKZyRKY4t/D8APRgMAhhMUxd+mS7b7yxiuUar53tL/os1aN9CURmfK9nPP+FaZQq2fKZ9hI5cRBIHJiVV6emZIpgU9ee1egyLeHOO+/SGeU287y6GqxYDSZLJA15NJunsWeNw5S1aQdC4Ls85JT1cvX7HMqsYI3Nc7y9pG7pk61vZ3V2/1FvxvmHiGl2lsHmFySlsccztydkeedTL5KRA9nxylGHehmAFcAq2ZdNVYj3G7g4vhQKOaQFK6nuIScKVFMEvu4/r5IsPT85zRXlxu4xrNLclYB1B67vMrqgKqrqTTC6oaDYbuDEXxeY2yKoBUKorB6l/0djQWqX09eQv+N0zSmTxrG2myOYOuyfiQd9PKYU7TDJKX+SBfDKzS+Z1DiZ9PrVa6XR8JYA4LV0v6oJ+XGNuf2xxOavBPKNsd2Y38jMyM9rjIOGV+N+a0zMQwO3v7tz3/W9kmKtpHIlGiaDU+ot1xCnk2vxf1nC9z326WZ6dWd8dmmko822j9T9uLym9eNlx5fjGem6K64785G/MUYe/lvwGmQgKEo9W7JQAAAABJRU5ErkJggg=="/>
          <p:cNvSpPr>
            <a:spLocks noChangeAspect="1" noChangeArrowheads="1"/>
          </p:cNvSpPr>
          <p:nvPr/>
        </p:nvSpPr>
        <p:spPr bwMode="auto">
          <a:xfrm>
            <a:off x="1143000" y="85725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1350"/>
          </a:p>
        </p:txBody>
      </p:sp>
      <p:sp>
        <p:nvSpPr>
          <p:cNvPr id="11" name="ZoneTexte 10"/>
          <p:cNvSpPr txBox="1"/>
          <p:nvPr/>
        </p:nvSpPr>
        <p:spPr>
          <a:xfrm>
            <a:off x="827584" y="4581598"/>
            <a:ext cx="6840760" cy="346249"/>
          </a:xfrm>
          <a:prstGeom prst="rect">
            <a:avLst/>
          </a:prstGeom>
          <a:noFill/>
        </p:spPr>
        <p:txBody>
          <a:bodyPr wrap="square" lIns="68580" tIns="34290" rIns="68580" bIns="34290" rtlCol="0" anchor="t">
            <a:spAutoFit/>
          </a:bodyPr>
          <a:lstStyle/>
          <a:p>
            <a:r>
              <a:rPr lang="fr-FR" i="1" dirty="0"/>
              <a:t>Thierry FLEURANCEAU, IA-IPR Économie-Gestion, Académie de Toulouse</a:t>
            </a: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25</a:t>
            </a:fld>
            <a:endParaRPr lang="fr-FR"/>
          </a:p>
        </p:txBody>
      </p:sp>
    </p:spTree>
    <p:extLst>
      <p:ext uri="{BB962C8B-B14F-4D97-AF65-F5344CB8AC3E}">
        <p14:creationId xmlns:p14="http://schemas.microsoft.com/office/powerpoint/2010/main" val="602978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95654D5A-192B-4B07-8F58-250CDD527E53}" type="slidenum">
              <a:rPr lang="fr-FR" smtClean="0"/>
              <a:t>26</a:t>
            </a:fld>
            <a:endParaRPr lang="fr-FR"/>
          </a:p>
        </p:txBody>
      </p:sp>
      <p:pic>
        <p:nvPicPr>
          <p:cNvPr id="5" name="Image 4"/>
          <p:cNvPicPr>
            <a:picLocks noChangeAspect="1"/>
          </p:cNvPicPr>
          <p:nvPr/>
        </p:nvPicPr>
        <p:blipFill>
          <a:blip r:embed="rId2"/>
          <a:stretch>
            <a:fillRect/>
          </a:stretch>
        </p:blipFill>
        <p:spPr>
          <a:xfrm>
            <a:off x="827584" y="404664"/>
            <a:ext cx="8107542" cy="756084"/>
          </a:xfrm>
          <a:prstGeom prst="rect">
            <a:avLst/>
          </a:prstGeom>
        </p:spPr>
      </p:pic>
      <p:grpSp>
        <p:nvGrpSpPr>
          <p:cNvPr id="7" name="Groupe 6"/>
          <p:cNvGrpSpPr/>
          <p:nvPr/>
        </p:nvGrpSpPr>
        <p:grpSpPr>
          <a:xfrm>
            <a:off x="2051720" y="1412776"/>
            <a:ext cx="5229856" cy="3841792"/>
            <a:chOff x="2024743" y="705394"/>
            <a:chExt cx="7520913" cy="5590903"/>
          </a:xfrm>
        </p:grpSpPr>
        <p:pic>
          <p:nvPicPr>
            <p:cNvPr id="8" name="Image 7"/>
            <p:cNvPicPr>
              <a:picLocks noChangeAspect="1"/>
            </p:cNvPicPr>
            <p:nvPr/>
          </p:nvPicPr>
          <p:blipFill rotWithShape="1">
            <a:blip r:embed="rId3"/>
            <a:srcRect l="18710" t="24018" r="31996" b="10804"/>
            <a:stretch/>
          </p:blipFill>
          <p:spPr>
            <a:xfrm>
              <a:off x="2024743" y="705394"/>
              <a:ext cx="7520913" cy="5590903"/>
            </a:xfrm>
            <a:prstGeom prst="rect">
              <a:avLst/>
            </a:prstGeom>
            <a:ln>
              <a:solidFill>
                <a:schemeClr val="bg1"/>
              </a:solidFill>
            </a:ln>
          </p:spPr>
        </p:pic>
        <p:sp>
          <p:nvSpPr>
            <p:cNvPr id="9" name="ZoneTexte 8"/>
            <p:cNvSpPr txBox="1"/>
            <p:nvPr/>
          </p:nvSpPr>
          <p:spPr>
            <a:xfrm>
              <a:off x="5027772" y="1366580"/>
              <a:ext cx="1190858" cy="470297"/>
            </a:xfrm>
            <a:prstGeom prst="rect">
              <a:avLst/>
            </a:prstGeom>
            <a:solidFill>
              <a:schemeClr val="bg1"/>
            </a:solidFill>
            <a:ln>
              <a:solidFill>
                <a:schemeClr val="bg1"/>
              </a:solidFill>
            </a:ln>
          </p:spPr>
          <p:txBody>
            <a:bodyPr wrap="square" rtlCol="0">
              <a:spAutoFit/>
            </a:bodyPr>
            <a:lstStyle/>
            <a:p>
              <a:r>
                <a:rPr lang="fr-FR" sz="1500" dirty="0">
                  <a:solidFill>
                    <a:srgbClr val="00B0F0"/>
                  </a:solidFill>
                </a:rPr>
                <a:t>réseaux</a:t>
              </a:r>
            </a:p>
          </p:txBody>
        </p:sp>
      </p:grpSp>
    </p:spTree>
    <p:extLst>
      <p:ext uri="{BB962C8B-B14F-4D97-AF65-F5344CB8AC3E}">
        <p14:creationId xmlns:p14="http://schemas.microsoft.com/office/powerpoint/2010/main" val="2709367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1416981" y="1403775"/>
            <a:ext cx="7337227" cy="4392488"/>
          </a:xfrm>
          <a:prstGeom prst="rect">
            <a:avLst/>
          </a:prstGeom>
        </p:spPr>
      </p:pic>
      <p:sp>
        <p:nvSpPr>
          <p:cNvPr id="2" name="ZoneTexte 1"/>
          <p:cNvSpPr txBox="1"/>
          <p:nvPr/>
        </p:nvSpPr>
        <p:spPr>
          <a:xfrm>
            <a:off x="436130" y="188640"/>
            <a:ext cx="8165250" cy="738664"/>
          </a:xfrm>
          <a:prstGeom prst="rect">
            <a:avLst/>
          </a:prstGeom>
          <a:noFill/>
        </p:spPr>
        <p:txBody>
          <a:bodyPr wrap="square" rtlCol="0">
            <a:spAutoFit/>
          </a:bodyPr>
          <a:lstStyle/>
          <a:p>
            <a:pPr algn="ctr"/>
            <a:r>
              <a:rPr lang="fr-FR" sz="2100" dirty="0">
                <a:latin typeface="Arial" panose="020B0604020202020204" pitchFamily="34" charset="0"/>
                <a:cs typeface="Arial" panose="020B0604020202020204" pitchFamily="34" charset="0"/>
              </a:rPr>
              <a:t>Évolution du digital dans les domaines professionnels du commerce international</a:t>
            </a:r>
          </a:p>
        </p:txBody>
      </p:sp>
      <p:sp>
        <p:nvSpPr>
          <p:cNvPr id="7" name="Carré corné 6"/>
          <p:cNvSpPr/>
          <p:nvPr/>
        </p:nvSpPr>
        <p:spPr>
          <a:xfrm>
            <a:off x="143508" y="3140968"/>
            <a:ext cx="1273473" cy="918102"/>
          </a:xfrm>
          <a:prstGeom prst="foldedCorne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50" dirty="0">
                <a:solidFill>
                  <a:schemeClr val="tx1"/>
                </a:solidFill>
              </a:rPr>
              <a:t>Rapport d’opportunité du 19/03/2019</a:t>
            </a:r>
          </a:p>
        </p:txBody>
      </p:sp>
      <p:sp>
        <p:nvSpPr>
          <p:cNvPr id="8" name="Espace réservé du numéro de diapositive 7"/>
          <p:cNvSpPr>
            <a:spLocks noGrp="1"/>
          </p:cNvSpPr>
          <p:nvPr>
            <p:ph type="sldNum" sz="quarter" idx="12"/>
          </p:nvPr>
        </p:nvSpPr>
        <p:spPr>
          <a:xfrm>
            <a:off x="8100392" y="6390912"/>
            <a:ext cx="500988" cy="365125"/>
          </a:xfrm>
        </p:spPr>
        <p:txBody>
          <a:bodyPr/>
          <a:lstStyle/>
          <a:p>
            <a:fld id="{95654D5A-192B-4B07-8F58-250CDD527E53}" type="slidenum">
              <a:rPr lang="fr-FR" smtClean="0"/>
              <a:t>27</a:t>
            </a:fld>
            <a:endParaRPr lang="fr-FR"/>
          </a:p>
        </p:txBody>
      </p:sp>
    </p:spTree>
    <p:extLst>
      <p:ext uri="{BB962C8B-B14F-4D97-AF65-F5344CB8AC3E}">
        <p14:creationId xmlns:p14="http://schemas.microsoft.com/office/powerpoint/2010/main" val="31350468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433056" y="1629494"/>
            <a:ext cx="2045350" cy="918320"/>
          </a:xfrm>
          <a:prstGeom prst="rect">
            <a:avLst/>
          </a:prstGeom>
        </p:spPr>
      </p:pic>
      <p:pic>
        <p:nvPicPr>
          <p:cNvPr id="7" name="Image 6"/>
          <p:cNvPicPr>
            <a:picLocks noChangeAspect="1"/>
          </p:cNvPicPr>
          <p:nvPr/>
        </p:nvPicPr>
        <p:blipFill>
          <a:blip r:embed="rId3"/>
          <a:stretch>
            <a:fillRect/>
          </a:stretch>
        </p:blipFill>
        <p:spPr>
          <a:xfrm>
            <a:off x="3517193" y="1693779"/>
            <a:ext cx="1978654" cy="854035"/>
          </a:xfrm>
          <a:prstGeom prst="rect">
            <a:avLst/>
          </a:prstGeom>
        </p:spPr>
      </p:pic>
      <p:pic>
        <p:nvPicPr>
          <p:cNvPr id="8" name="Image 7"/>
          <p:cNvPicPr>
            <a:picLocks noChangeAspect="1"/>
          </p:cNvPicPr>
          <p:nvPr/>
        </p:nvPicPr>
        <p:blipFill>
          <a:blip r:embed="rId4"/>
          <a:stretch>
            <a:fillRect/>
          </a:stretch>
        </p:blipFill>
        <p:spPr>
          <a:xfrm>
            <a:off x="6455496" y="1687386"/>
            <a:ext cx="1994249" cy="876782"/>
          </a:xfrm>
          <a:prstGeom prst="rect">
            <a:avLst/>
          </a:prstGeom>
        </p:spPr>
      </p:pic>
      <p:pic>
        <p:nvPicPr>
          <p:cNvPr id="9" name="Image 8"/>
          <p:cNvPicPr>
            <a:picLocks noChangeAspect="1"/>
          </p:cNvPicPr>
          <p:nvPr/>
        </p:nvPicPr>
        <p:blipFill>
          <a:blip r:embed="rId5"/>
          <a:stretch>
            <a:fillRect/>
          </a:stretch>
        </p:blipFill>
        <p:spPr>
          <a:xfrm>
            <a:off x="186594" y="2716889"/>
            <a:ext cx="2873237" cy="2589760"/>
          </a:xfrm>
          <a:prstGeom prst="rect">
            <a:avLst/>
          </a:prstGeom>
        </p:spPr>
      </p:pic>
      <p:pic>
        <p:nvPicPr>
          <p:cNvPr id="10" name="Image 9"/>
          <p:cNvPicPr>
            <a:picLocks noChangeAspect="1"/>
          </p:cNvPicPr>
          <p:nvPr/>
        </p:nvPicPr>
        <p:blipFill>
          <a:blip r:embed="rId6"/>
          <a:stretch>
            <a:fillRect/>
          </a:stretch>
        </p:blipFill>
        <p:spPr>
          <a:xfrm>
            <a:off x="3275856" y="2716889"/>
            <a:ext cx="2822214" cy="2255185"/>
          </a:xfrm>
          <a:prstGeom prst="rect">
            <a:avLst/>
          </a:prstGeom>
        </p:spPr>
      </p:pic>
      <p:pic>
        <p:nvPicPr>
          <p:cNvPr id="11" name="Image 10"/>
          <p:cNvPicPr>
            <a:picLocks noChangeAspect="1"/>
          </p:cNvPicPr>
          <p:nvPr/>
        </p:nvPicPr>
        <p:blipFill>
          <a:blip r:embed="rId7"/>
          <a:stretch>
            <a:fillRect/>
          </a:stretch>
        </p:blipFill>
        <p:spPr>
          <a:xfrm>
            <a:off x="6263047" y="2716889"/>
            <a:ext cx="2850024" cy="2368295"/>
          </a:xfrm>
          <a:prstGeom prst="rect">
            <a:avLst/>
          </a:prstGeom>
        </p:spPr>
      </p:pic>
      <p:sp>
        <p:nvSpPr>
          <p:cNvPr id="12" name="ZoneTexte 11"/>
          <p:cNvSpPr txBox="1"/>
          <p:nvPr/>
        </p:nvSpPr>
        <p:spPr>
          <a:xfrm>
            <a:off x="50445" y="219729"/>
            <a:ext cx="8165250" cy="392415"/>
          </a:xfrm>
          <a:prstGeom prst="rect">
            <a:avLst/>
          </a:prstGeom>
          <a:noFill/>
        </p:spPr>
        <p:txBody>
          <a:bodyPr wrap="square" lIns="68580" tIns="34290" rIns="68580" bIns="34290" rtlCol="0" anchor="t">
            <a:spAutoFit/>
          </a:bodyPr>
          <a:lstStyle/>
          <a:p>
            <a:pPr algn="ctr"/>
            <a:r>
              <a:rPr lang="fr-FR" sz="2100" dirty="0">
                <a:latin typeface="Arial"/>
                <a:cs typeface="Arial"/>
              </a:rPr>
              <a:t>Outils numériques au sein des blocs professionnels</a:t>
            </a:r>
          </a:p>
        </p:txBody>
      </p:sp>
      <p:sp>
        <p:nvSpPr>
          <p:cNvPr id="5" name="Espace réservé du numéro de diapositive 4"/>
          <p:cNvSpPr>
            <a:spLocks noGrp="1"/>
          </p:cNvSpPr>
          <p:nvPr>
            <p:ph type="sldNum" sz="quarter" idx="12"/>
          </p:nvPr>
        </p:nvSpPr>
        <p:spPr>
          <a:xfrm>
            <a:off x="7956376" y="6390912"/>
            <a:ext cx="645004" cy="365125"/>
          </a:xfrm>
        </p:spPr>
        <p:txBody>
          <a:bodyPr/>
          <a:lstStyle/>
          <a:p>
            <a:fld id="{95654D5A-192B-4B07-8F58-250CDD527E53}" type="slidenum">
              <a:rPr lang="fr-FR" smtClean="0"/>
              <a:t>28</a:t>
            </a:fld>
            <a:endParaRPr lang="fr-FR" dirty="0"/>
          </a:p>
        </p:txBody>
      </p:sp>
    </p:spTree>
    <p:extLst>
      <p:ext uri="{BB962C8B-B14F-4D97-AF65-F5344CB8AC3E}">
        <p14:creationId xmlns:p14="http://schemas.microsoft.com/office/powerpoint/2010/main" val="2299651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611902" y="1691807"/>
            <a:ext cx="2166519" cy="1350150"/>
          </a:xfrm>
          <a:prstGeom prst="rect">
            <a:avLst/>
          </a:prstGeom>
        </p:spPr>
      </p:pic>
      <p:pic>
        <p:nvPicPr>
          <p:cNvPr id="7" name="Image 6"/>
          <p:cNvPicPr>
            <a:picLocks noChangeAspect="1"/>
          </p:cNvPicPr>
          <p:nvPr/>
        </p:nvPicPr>
        <p:blipFill>
          <a:blip r:embed="rId3"/>
          <a:stretch>
            <a:fillRect/>
          </a:stretch>
        </p:blipFill>
        <p:spPr>
          <a:xfrm>
            <a:off x="3491880" y="1772816"/>
            <a:ext cx="5548506" cy="2538282"/>
          </a:xfrm>
          <a:prstGeom prst="rect">
            <a:avLst/>
          </a:prstGeom>
        </p:spPr>
      </p:pic>
      <p:pic>
        <p:nvPicPr>
          <p:cNvPr id="18" name="Imag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030" y="4862802"/>
            <a:ext cx="2319047" cy="876190"/>
          </a:xfrm>
          <a:prstGeom prst="rect">
            <a:avLst/>
          </a:prstGeom>
        </p:spPr>
      </p:pic>
      <p:pic>
        <p:nvPicPr>
          <p:cNvPr id="19" name="Image 18"/>
          <p:cNvPicPr>
            <a:picLocks noChangeAspect="1"/>
          </p:cNvPicPr>
          <p:nvPr/>
        </p:nvPicPr>
        <p:blipFill>
          <a:blip r:embed="rId5"/>
          <a:stretch>
            <a:fillRect/>
          </a:stretch>
        </p:blipFill>
        <p:spPr>
          <a:xfrm>
            <a:off x="23938" y="3501008"/>
            <a:ext cx="3342449" cy="2047203"/>
          </a:xfrm>
          <a:prstGeom prst="rect">
            <a:avLst/>
          </a:prstGeom>
        </p:spPr>
      </p:pic>
      <p:sp>
        <p:nvSpPr>
          <p:cNvPr id="8" name="ZoneTexte 7"/>
          <p:cNvSpPr txBox="1"/>
          <p:nvPr/>
        </p:nvSpPr>
        <p:spPr>
          <a:xfrm>
            <a:off x="-468560" y="188640"/>
            <a:ext cx="8165250" cy="392415"/>
          </a:xfrm>
          <a:prstGeom prst="rect">
            <a:avLst/>
          </a:prstGeom>
          <a:noFill/>
        </p:spPr>
        <p:txBody>
          <a:bodyPr wrap="square" lIns="68580" tIns="34290" rIns="68580" bIns="34290" rtlCol="0" anchor="t">
            <a:spAutoFit/>
          </a:bodyPr>
          <a:lstStyle/>
          <a:p>
            <a:pPr algn="ctr"/>
            <a:r>
              <a:rPr lang="fr-FR" sz="2100" dirty="0">
                <a:latin typeface="Arial"/>
                <a:cs typeface="Arial"/>
              </a:rPr>
              <a:t>Outils numériques et certification</a:t>
            </a:r>
          </a:p>
        </p:txBody>
      </p:sp>
      <p:sp>
        <p:nvSpPr>
          <p:cNvPr id="5" name="Espace réservé du numéro de diapositive 4"/>
          <p:cNvSpPr>
            <a:spLocks noGrp="1"/>
          </p:cNvSpPr>
          <p:nvPr>
            <p:ph type="sldNum" sz="quarter" idx="12"/>
          </p:nvPr>
        </p:nvSpPr>
        <p:spPr>
          <a:xfrm>
            <a:off x="8172400" y="6390912"/>
            <a:ext cx="428980" cy="365125"/>
          </a:xfrm>
        </p:spPr>
        <p:txBody>
          <a:bodyPr/>
          <a:lstStyle/>
          <a:p>
            <a:fld id="{95654D5A-192B-4B07-8F58-250CDD527E53}" type="slidenum">
              <a:rPr lang="fr-FR" smtClean="0"/>
              <a:t>29</a:t>
            </a:fld>
            <a:endParaRPr lang="fr-FR"/>
          </a:p>
        </p:txBody>
      </p:sp>
    </p:spTree>
    <p:extLst>
      <p:ext uri="{BB962C8B-B14F-4D97-AF65-F5344CB8AC3E}">
        <p14:creationId xmlns:p14="http://schemas.microsoft.com/office/powerpoint/2010/main" val="1839422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27584" y="188640"/>
            <a:ext cx="7596190" cy="725481"/>
          </a:xfrm>
        </p:spPr>
        <p:txBody>
          <a:bodyPr vert="horz" lIns="91440" tIns="45720" rIns="91440" bIns="45720" rtlCol="0" anchor="t">
            <a:normAutofit/>
          </a:bodyPr>
          <a:lstStyle/>
          <a:p>
            <a:pPr algn="l"/>
            <a:r>
              <a:rPr lang="fr-FR" sz="1800" b="1" dirty="0">
                <a:solidFill>
                  <a:schemeClr val="tx1"/>
                </a:solidFill>
                <a:effectLst/>
                <a:latin typeface="Calibri"/>
                <a:ea typeface="Calibri" panose="020F0502020204030204" pitchFamily="34" charset="0"/>
                <a:cs typeface="Times New Roman"/>
              </a:rPr>
              <a:t>I.</a:t>
            </a:r>
            <a:r>
              <a:rPr lang="fr-FR" sz="1800" b="1" dirty="0">
                <a:solidFill>
                  <a:schemeClr val="tx1"/>
                </a:solidFill>
                <a:latin typeface="Calibri"/>
                <a:ea typeface="Calibri" panose="020F0502020204030204" pitchFamily="34" charset="0"/>
                <a:cs typeface="Times New Roman"/>
              </a:rPr>
              <a:t> </a:t>
            </a:r>
            <a:r>
              <a:rPr lang="fr-FR" sz="1800" b="1" dirty="0">
                <a:solidFill>
                  <a:schemeClr val="tx1"/>
                </a:solidFill>
                <a:effectLst/>
                <a:latin typeface="Calibri"/>
                <a:ea typeface="Calibri" panose="020F0502020204030204" pitchFamily="34" charset="0"/>
                <a:cs typeface="Times New Roman"/>
              </a:rPr>
              <a:t> Bloc de compétences 2 : Mettre en œuvre des opérations internationales (MOI), un bloc de compétences en relation étroite </a:t>
            </a:r>
            <a:r>
              <a:rPr lang="fr-FR" sz="1800" b="1" dirty="0">
                <a:solidFill>
                  <a:schemeClr val="tx1"/>
                </a:solidFill>
                <a:latin typeface="Calibri"/>
                <a:ea typeface="Calibri" panose="020F0502020204030204" pitchFamily="34" charset="0"/>
                <a:cs typeface="Times New Roman"/>
              </a:rPr>
              <a:t>avec</a:t>
            </a:r>
            <a:r>
              <a:rPr lang="fr-FR" sz="1800" b="1" dirty="0">
                <a:solidFill>
                  <a:schemeClr val="tx1"/>
                </a:solidFill>
                <a:effectLst/>
                <a:latin typeface="Calibri"/>
                <a:ea typeface="Calibri" panose="020F0502020204030204" pitchFamily="34" charset="0"/>
                <a:cs typeface="Times New Roman"/>
              </a:rPr>
              <a:t> les blocs 1 et 3</a:t>
            </a:r>
            <a:endParaRPr lang="fr-FR" sz="2000" b="1" dirty="0">
              <a:solidFill>
                <a:schemeClr val="tx1"/>
              </a:solidFill>
              <a:latin typeface="Calibri"/>
              <a:cs typeface="Times New Roman"/>
            </a:endParaRPr>
          </a:p>
        </p:txBody>
      </p:sp>
      <p:sp>
        <p:nvSpPr>
          <p:cNvPr id="4" name="Rectangle 3"/>
          <p:cNvSpPr/>
          <p:nvPr/>
        </p:nvSpPr>
        <p:spPr>
          <a:xfrm>
            <a:off x="827584" y="1287188"/>
            <a:ext cx="6840760" cy="437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Les opérations internationales : des pratiques désormais usuelles qui supposent :</a:t>
            </a:r>
          </a:p>
          <a:p>
            <a:pPr algn="ctr"/>
            <a:r>
              <a:rPr lang="fr-FR" dirty="0"/>
              <a:t>- La maîtrise technique liée à la mise en œuvre des opérations internationales (cf. bloc 2)</a:t>
            </a:r>
          </a:p>
          <a:p>
            <a:pPr algn="ctr"/>
            <a:endParaRPr lang="fr-FR" dirty="0"/>
          </a:p>
          <a:p>
            <a:pPr marL="285750" indent="-285750" algn="ctr">
              <a:buFontTx/>
              <a:buChar char="-"/>
            </a:pPr>
            <a:r>
              <a:rPr lang="fr-FR" dirty="0"/>
              <a:t>Cette technicité  n’a de sens que si : </a:t>
            </a:r>
          </a:p>
          <a:p>
            <a:pPr algn="ctr"/>
            <a:r>
              <a:rPr lang="fr-FR" dirty="0"/>
              <a:t>* elle tient compte des spécificités culturelles liées à l’aire géographique considérée (cf. bloc 1);</a:t>
            </a:r>
          </a:p>
          <a:p>
            <a:pPr marL="285750" indent="-285750" algn="ctr">
              <a:buFont typeface="Arial" panose="020B0604020202020204" pitchFamily="34" charset="0"/>
              <a:buChar char="•"/>
            </a:pPr>
            <a:r>
              <a:rPr lang="fr-FR" dirty="0"/>
              <a:t>elle est clairement relayée en termes de communication (bloc 1 : qualités rédactionnelles, maîtrise </a:t>
            </a:r>
            <a:r>
              <a:rPr lang="fr-FR" sz="1600" dirty="0"/>
              <a:t>linguistique);</a:t>
            </a:r>
            <a:endParaRPr lang="fr-FR" dirty="0"/>
          </a:p>
          <a:p>
            <a:pPr marL="285750" indent="-285750" algn="ctr">
              <a:buFont typeface="Arial" panose="020B0604020202020204" pitchFamily="34" charset="0"/>
              <a:buChar char="•"/>
            </a:pPr>
            <a:r>
              <a:rPr lang="fr-FR" dirty="0"/>
              <a:t>elle est adaptée aux spécificités commerciales, économiques, politiques… de l’aire géographique considérée (veille globale) (cf. bloc 3).</a:t>
            </a:r>
          </a:p>
          <a:p>
            <a:pPr algn="ctr"/>
            <a:r>
              <a:rPr lang="fr-FR" b="1" dirty="0">
                <a:sym typeface="Wingdings" panose="05000000000000000000" pitchFamily="2" charset="2"/>
              </a:rPr>
              <a:t> Articulation forte entre les 3 blocs de compétence</a:t>
            </a:r>
            <a:endParaRPr lang="fr-FR" dirty="0"/>
          </a:p>
          <a:p>
            <a:pPr algn="ctr"/>
            <a:r>
              <a:rPr lang="fr-FR" dirty="0">
                <a:sym typeface="Wingdings" panose="05000000000000000000" pitchFamily="2" charset="2"/>
              </a:rPr>
              <a:t> </a:t>
            </a:r>
            <a:r>
              <a:rPr lang="fr-FR" b="1" dirty="0">
                <a:sym typeface="Wingdings" panose="05000000000000000000" pitchFamily="2" charset="2"/>
              </a:rPr>
              <a:t>Interaction entre les 3 blocs de compétences</a:t>
            </a:r>
            <a:endParaRPr lang="fr-FR" b="1"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3</a:t>
            </a:fld>
            <a:endParaRPr lang="fr-FR"/>
          </a:p>
        </p:txBody>
      </p:sp>
    </p:spTree>
    <p:extLst>
      <p:ext uri="{BB962C8B-B14F-4D97-AF65-F5344CB8AC3E}">
        <p14:creationId xmlns:p14="http://schemas.microsoft.com/office/powerpoint/2010/main" val="3476754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451BBC0B-A19B-498E-AB8C-430E77AD806E}" type="slidenum">
              <a:rPr lang="fr-FR" smtClean="0"/>
              <a:t>30</a:t>
            </a:fld>
            <a:endParaRPr lang="fr-F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31" y="2425088"/>
            <a:ext cx="1704022" cy="1854062"/>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1640" y="2425088"/>
            <a:ext cx="1650437" cy="2732866"/>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5313" y="2425088"/>
            <a:ext cx="1725457" cy="1693305"/>
          </a:xfrm>
          <a:prstGeom prst="rect">
            <a:avLst/>
          </a:prstGeom>
        </p:spPr>
      </p:pic>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40008" y="2425088"/>
            <a:ext cx="1704022" cy="1982668"/>
          </a:xfrm>
          <a:prstGeom prst="rect">
            <a:avLst/>
          </a:prstGeom>
        </p:spPr>
      </p:pic>
      <p:pic>
        <p:nvPicPr>
          <p:cNvPr id="7" name="Imag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20608" y="2425088"/>
            <a:ext cx="1671871" cy="2625695"/>
          </a:xfrm>
          <a:prstGeom prst="rect">
            <a:avLst/>
          </a:prstGeom>
        </p:spPr>
      </p:pic>
      <p:pic>
        <p:nvPicPr>
          <p:cNvPr id="8" name="Imag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70726" y="1535567"/>
            <a:ext cx="771633" cy="889521"/>
          </a:xfrm>
          <a:prstGeom prst="rect">
            <a:avLst/>
          </a:prstGeom>
        </p:spPr>
      </p:pic>
      <p:pic>
        <p:nvPicPr>
          <p:cNvPr id="9" name="Imag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98627" y="1501547"/>
            <a:ext cx="835936" cy="782350"/>
          </a:xfrm>
          <a:prstGeom prst="rect">
            <a:avLst/>
          </a:prstGeom>
        </p:spPr>
      </p:pic>
      <p:pic>
        <p:nvPicPr>
          <p:cNvPr id="10" name="Imag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29709" y="1474754"/>
            <a:ext cx="739482" cy="835936"/>
          </a:xfrm>
          <a:prstGeom prst="rect">
            <a:avLst/>
          </a:prstGeom>
        </p:spPr>
      </p:pic>
      <p:pic>
        <p:nvPicPr>
          <p:cNvPr id="11" name="Imag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9474" y="1474754"/>
            <a:ext cx="825218" cy="889521"/>
          </a:xfrm>
          <a:prstGeom prst="rect">
            <a:avLst/>
          </a:prstGeom>
        </p:spPr>
      </p:pic>
      <p:pic>
        <p:nvPicPr>
          <p:cNvPr id="12" name="Imag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66215" y="1517622"/>
            <a:ext cx="868088" cy="846653"/>
          </a:xfrm>
          <a:prstGeom prst="rect">
            <a:avLst/>
          </a:prstGeom>
        </p:spPr>
      </p:pic>
      <p:pic>
        <p:nvPicPr>
          <p:cNvPr id="13" name="Image 12"/>
          <p:cNvPicPr>
            <a:picLocks noChangeAspect="1"/>
          </p:cNvPicPr>
          <p:nvPr/>
        </p:nvPicPr>
        <p:blipFill>
          <a:blip r:embed="rId12"/>
          <a:stretch>
            <a:fillRect/>
          </a:stretch>
        </p:blipFill>
        <p:spPr>
          <a:xfrm>
            <a:off x="4089590" y="259339"/>
            <a:ext cx="3630808" cy="722636"/>
          </a:xfrm>
          <a:prstGeom prst="rect">
            <a:avLst/>
          </a:prstGeom>
        </p:spPr>
      </p:pic>
      <p:pic>
        <p:nvPicPr>
          <p:cNvPr id="14" name="Imag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16524" y="182562"/>
            <a:ext cx="2319047" cy="876190"/>
          </a:xfrm>
          <a:prstGeom prst="rect">
            <a:avLst/>
          </a:prstGeom>
        </p:spPr>
      </p:pic>
      <p:sp>
        <p:nvSpPr>
          <p:cNvPr id="16" name="TextBox 15">
            <a:extLst>
              <a:ext uri="{FF2B5EF4-FFF2-40B4-BE49-F238E27FC236}">
                <a16:creationId xmlns:a16="http://schemas.microsoft.com/office/drawing/2014/main" id="{FDF0F0FF-811A-4030-AC39-4F6D19314495}"/>
              </a:ext>
            </a:extLst>
          </p:cNvPr>
          <p:cNvSpPr txBox="1"/>
          <p:nvPr/>
        </p:nvSpPr>
        <p:spPr>
          <a:xfrm>
            <a:off x="1521271" y="5237517"/>
            <a:ext cx="2294626" cy="48474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350" dirty="0">
                <a:hlinkClick r:id="rId14"/>
              </a:rPr>
              <a:t>Voir ressources pédagogiques CRCN sur Eduscol</a:t>
            </a:r>
            <a:endParaRPr lang="en-US" sz="1350" dirty="0"/>
          </a:p>
        </p:txBody>
      </p:sp>
      <p:pic>
        <p:nvPicPr>
          <p:cNvPr id="19" name="Image 18"/>
          <p:cNvPicPr>
            <a:picLocks noChangeAspect="1"/>
          </p:cNvPicPr>
          <p:nvPr/>
        </p:nvPicPr>
        <p:blipFill>
          <a:blip r:embed="rId15"/>
          <a:stretch>
            <a:fillRect/>
          </a:stretch>
        </p:blipFill>
        <p:spPr>
          <a:xfrm>
            <a:off x="3984496" y="5237517"/>
            <a:ext cx="2098920" cy="513163"/>
          </a:xfrm>
          <a:prstGeom prst="rect">
            <a:avLst/>
          </a:prstGeom>
        </p:spPr>
      </p:pic>
    </p:spTree>
    <p:extLst>
      <p:ext uri="{BB962C8B-B14F-4D97-AF65-F5344CB8AC3E}">
        <p14:creationId xmlns:p14="http://schemas.microsoft.com/office/powerpoint/2010/main" val="2197227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6" name="ZoneTexte 5">
            <a:extLst>
              <a:ext uri="{FF2B5EF4-FFF2-40B4-BE49-F238E27FC236}">
                <a16:creationId xmlns:a16="http://schemas.microsoft.com/office/drawing/2014/main" id="{85D65287-7FE4-4A9A-86F3-6811315C1B20}"/>
              </a:ext>
            </a:extLst>
          </p:cNvPr>
          <p:cNvSpPr txBox="1"/>
          <p:nvPr/>
        </p:nvSpPr>
        <p:spPr>
          <a:xfrm>
            <a:off x="1293404" y="1281679"/>
            <a:ext cx="6552728" cy="1107996"/>
          </a:xfrm>
          <a:prstGeom prst="rect">
            <a:avLst/>
          </a:prstGeom>
          <a:noFill/>
        </p:spPr>
        <p:txBody>
          <a:bodyPr wrap="square" rtlCol="0">
            <a:spAutoFit/>
          </a:bodyPr>
          <a:lstStyle/>
          <a:p>
            <a:r>
              <a:rPr lang="fr-FR" b="1" dirty="0">
                <a:latin typeface="Calibri" panose="020F0502020204030204" pitchFamily="34" charset="0"/>
                <a:ea typeface="Calibri" panose="020F0502020204030204" pitchFamily="34" charset="0"/>
                <a:cs typeface="Times New Roman" panose="02020603050405020304" pitchFamily="18" charset="0"/>
              </a:rPr>
              <a:t>B</a:t>
            </a:r>
            <a:r>
              <a:rPr lang="fr-FR" sz="1800" b="1" dirty="0">
                <a:effectLst/>
                <a:latin typeface="Calibri" panose="020F0502020204030204" pitchFamily="34" charset="0"/>
                <a:ea typeface="Calibri" panose="020F0502020204030204" pitchFamily="34" charset="0"/>
                <a:cs typeface="Times New Roman" panose="02020603050405020304" pitchFamily="18" charset="0"/>
              </a:rPr>
              <a:t>loc de compétence 3 :  </a:t>
            </a:r>
          </a:p>
          <a:p>
            <a:pPr algn="ctr"/>
            <a:r>
              <a:rPr lang="fr-FR" sz="2400" b="1" dirty="0">
                <a:effectLst/>
                <a:latin typeface="Calibri" panose="020F0502020204030204" pitchFamily="34" charset="0"/>
                <a:ea typeface="Calibri" panose="020F0502020204030204" pitchFamily="34" charset="0"/>
                <a:cs typeface="Times New Roman" panose="02020603050405020304" pitchFamily="18" charset="0"/>
              </a:rPr>
              <a:t>Participer au développement commercial international </a:t>
            </a:r>
            <a:endParaRPr lang="fr-FR" sz="2400" b="1" dirty="0"/>
          </a:p>
        </p:txBody>
      </p:sp>
      <p:graphicFrame>
        <p:nvGraphicFramePr>
          <p:cNvPr id="9" name="Tableau 8">
            <a:extLst>
              <a:ext uri="{FF2B5EF4-FFF2-40B4-BE49-F238E27FC236}">
                <a16:creationId xmlns:a16="http://schemas.microsoft.com/office/drawing/2014/main" id="{84034D40-D251-4B47-B707-04A431FFD5C6}"/>
              </a:ext>
            </a:extLst>
          </p:cNvPr>
          <p:cNvGraphicFramePr>
            <a:graphicFrameLocks noGrp="1"/>
          </p:cNvGraphicFramePr>
          <p:nvPr/>
        </p:nvGraphicFramePr>
        <p:xfrm>
          <a:off x="1138979" y="2482289"/>
          <a:ext cx="7023010" cy="1440161"/>
        </p:xfrm>
        <a:graphic>
          <a:graphicData uri="http://schemas.openxmlformats.org/drawingml/2006/table">
            <a:tbl>
              <a:tblPr firstRow="1" firstCol="1" bandRow="1">
                <a:tableStyleId>{5C22544A-7EE6-4342-B048-85BDC9FD1C3A}</a:tableStyleId>
              </a:tblPr>
              <a:tblGrid>
                <a:gridCol w="2464811">
                  <a:extLst>
                    <a:ext uri="{9D8B030D-6E8A-4147-A177-3AD203B41FA5}">
                      <a16:colId xmlns:a16="http://schemas.microsoft.com/office/drawing/2014/main" val="3127758799"/>
                    </a:ext>
                  </a:extLst>
                </a:gridCol>
                <a:gridCol w="525086">
                  <a:extLst>
                    <a:ext uri="{9D8B030D-6E8A-4147-A177-3AD203B41FA5}">
                      <a16:colId xmlns:a16="http://schemas.microsoft.com/office/drawing/2014/main" val="496897911"/>
                    </a:ext>
                  </a:extLst>
                </a:gridCol>
                <a:gridCol w="880288">
                  <a:extLst>
                    <a:ext uri="{9D8B030D-6E8A-4147-A177-3AD203B41FA5}">
                      <a16:colId xmlns:a16="http://schemas.microsoft.com/office/drawing/2014/main" val="505783093"/>
                    </a:ext>
                  </a:extLst>
                </a:gridCol>
                <a:gridCol w="880288">
                  <a:extLst>
                    <a:ext uri="{9D8B030D-6E8A-4147-A177-3AD203B41FA5}">
                      <a16:colId xmlns:a16="http://schemas.microsoft.com/office/drawing/2014/main" val="1515806643"/>
                    </a:ext>
                  </a:extLst>
                </a:gridCol>
                <a:gridCol w="547477">
                  <a:extLst>
                    <a:ext uri="{9D8B030D-6E8A-4147-A177-3AD203B41FA5}">
                      <a16:colId xmlns:a16="http://schemas.microsoft.com/office/drawing/2014/main" val="780966691"/>
                    </a:ext>
                  </a:extLst>
                </a:gridCol>
                <a:gridCol w="862530">
                  <a:extLst>
                    <a:ext uri="{9D8B030D-6E8A-4147-A177-3AD203B41FA5}">
                      <a16:colId xmlns:a16="http://schemas.microsoft.com/office/drawing/2014/main" val="2107709012"/>
                    </a:ext>
                  </a:extLst>
                </a:gridCol>
                <a:gridCol w="862530">
                  <a:extLst>
                    <a:ext uri="{9D8B030D-6E8A-4147-A177-3AD203B41FA5}">
                      <a16:colId xmlns:a16="http://schemas.microsoft.com/office/drawing/2014/main" val="2583001865"/>
                    </a:ext>
                  </a:extLst>
                </a:gridCol>
              </a:tblGrid>
              <a:tr h="272861">
                <a:tc rowSpan="2">
                  <a:txBody>
                    <a:bodyPr/>
                    <a:lstStyle/>
                    <a:p>
                      <a:pPr algn="ctr">
                        <a:lnSpc>
                          <a:spcPct val="115000"/>
                        </a:lnSpc>
                        <a:spcAft>
                          <a:spcPts val="1000"/>
                        </a:spcAft>
                      </a:pPr>
                      <a:r>
                        <a:rPr lang="fr-FR" sz="1100">
                          <a:effectLst/>
                        </a:rPr>
                        <a:t>Modules de formation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3">
                  <a:txBody>
                    <a:bodyPr/>
                    <a:lstStyle/>
                    <a:p>
                      <a:pPr algn="ctr">
                        <a:lnSpc>
                          <a:spcPct val="115000"/>
                        </a:lnSpc>
                        <a:spcAft>
                          <a:spcPts val="1000"/>
                        </a:spcAft>
                      </a:pPr>
                      <a:r>
                        <a:rPr lang="fr-FR" sz="1100">
                          <a:effectLst/>
                        </a:rPr>
                        <a:t>1</a:t>
                      </a:r>
                      <a:r>
                        <a:rPr lang="fr-FR" sz="1100" baseline="30000">
                          <a:effectLst/>
                        </a:rPr>
                        <a:t>ère</a:t>
                      </a:r>
                      <a:r>
                        <a:rPr lang="fr-FR" sz="1100">
                          <a:effectLst/>
                        </a:rPr>
                        <a:t> année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1000"/>
                        </a:spcAft>
                      </a:pPr>
                      <a:r>
                        <a:rPr lang="fr-FR" sz="1100">
                          <a:effectLst/>
                        </a:rPr>
                        <a:t>2</a:t>
                      </a:r>
                      <a:r>
                        <a:rPr lang="fr-FR" sz="1100" baseline="30000">
                          <a:effectLst/>
                        </a:rPr>
                        <a:t>ème</a:t>
                      </a:r>
                      <a:r>
                        <a:rPr lang="fr-FR" sz="1100">
                          <a:effectLst/>
                        </a:rPr>
                        <a:t> année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890895049"/>
                  </a:ext>
                </a:extLst>
              </a:tr>
              <a:tr h="536081">
                <a:tc vMerge="1">
                  <a:txBody>
                    <a:bodyPr/>
                    <a:lstStyle/>
                    <a:p>
                      <a:endParaRPr lang="fr-FR"/>
                    </a:p>
                  </a:txBody>
                  <a:tcPr/>
                </a:tc>
                <a:tc>
                  <a:txBody>
                    <a:bodyPr/>
                    <a:lstStyle/>
                    <a:p>
                      <a:pPr algn="ctr">
                        <a:lnSpc>
                          <a:spcPct val="115000"/>
                        </a:lnSpc>
                        <a:spcAft>
                          <a:spcPts val="1000"/>
                        </a:spcAft>
                      </a:pPr>
                      <a:r>
                        <a:rPr lang="fr-FR" sz="1100" b="1" dirty="0">
                          <a:effectLst/>
                        </a:rPr>
                        <a:t>Cours</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TD</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Professeur</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Cours</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TD</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Professeur</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36508147"/>
                  </a:ext>
                </a:extLst>
              </a:tr>
              <a:tr h="631219">
                <a:tc>
                  <a:txBody>
                    <a:bodyPr/>
                    <a:lstStyle/>
                    <a:p>
                      <a:pPr algn="ctr">
                        <a:lnSpc>
                          <a:spcPct val="115000"/>
                        </a:lnSpc>
                        <a:spcAft>
                          <a:spcPts val="1000"/>
                        </a:spcAft>
                      </a:pPr>
                      <a:r>
                        <a:rPr lang="fr-FR" sz="1100" dirty="0">
                          <a:effectLst/>
                        </a:rPr>
                        <a:t>Développement commercial international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a:effectLst/>
                        </a:rPr>
                        <a:t>3</a:t>
                      </a:r>
                      <a:endParaRPr lang="fr-FR"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a:effectLst/>
                        </a:rPr>
                        <a:t>2</a:t>
                      </a:r>
                      <a:endParaRPr lang="fr-FR"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a:effectLst/>
                        </a:rPr>
                        <a:t>7</a:t>
                      </a:r>
                      <a:endParaRPr lang="fr-FR"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a:effectLst/>
                        </a:rPr>
                        <a:t>2</a:t>
                      </a:r>
                      <a:endParaRPr lang="fr-FR"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a:effectLst/>
                        </a:rPr>
                        <a:t>2</a:t>
                      </a:r>
                      <a:endParaRPr lang="fr-FR" sz="1100" b="1">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1000"/>
                        </a:spcAft>
                      </a:pPr>
                      <a:r>
                        <a:rPr lang="fr-FR" sz="1100" b="1" dirty="0">
                          <a:effectLst/>
                        </a:rPr>
                        <a:t>6</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777201359"/>
                  </a:ext>
                </a:extLst>
              </a:tr>
            </a:tbl>
          </a:graphicData>
        </a:graphic>
      </p:graphicFrame>
      <p:sp>
        <p:nvSpPr>
          <p:cNvPr id="5" name="ZoneTexte 4">
            <a:extLst>
              <a:ext uri="{FF2B5EF4-FFF2-40B4-BE49-F238E27FC236}">
                <a16:creationId xmlns:a16="http://schemas.microsoft.com/office/drawing/2014/main" id="{CE957A3B-B1A6-44C3-BB42-59416C225E53}"/>
              </a:ext>
            </a:extLst>
          </p:cNvPr>
          <p:cNvSpPr txBox="1"/>
          <p:nvPr/>
        </p:nvSpPr>
        <p:spPr>
          <a:xfrm>
            <a:off x="1187570" y="4278702"/>
            <a:ext cx="376399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i="1" dirty="0">
                <a:cs typeface="Calibri"/>
              </a:rPr>
              <a:t>Magalie BOURREL, professeure</a:t>
            </a:r>
          </a:p>
          <a:p>
            <a:r>
              <a:rPr lang="fr-FR" i="1" dirty="0">
                <a:cs typeface="Calibri"/>
              </a:rPr>
              <a:t>Frédéric MORELLE, professeur</a:t>
            </a:r>
          </a:p>
        </p:txBody>
      </p:sp>
      <p:sp>
        <p:nvSpPr>
          <p:cNvPr id="7" name="Espace réservé du numéro de diapositive 6"/>
          <p:cNvSpPr>
            <a:spLocks noGrp="1"/>
          </p:cNvSpPr>
          <p:nvPr>
            <p:ph type="sldNum" sz="quarter" idx="12"/>
          </p:nvPr>
        </p:nvSpPr>
        <p:spPr/>
        <p:txBody>
          <a:bodyPr/>
          <a:lstStyle/>
          <a:p>
            <a:fld id="{95654D5A-192B-4B07-8F58-250CDD527E53}" type="slidenum">
              <a:rPr lang="fr-FR" smtClean="0"/>
              <a:t>31</a:t>
            </a:fld>
            <a:endParaRPr lang="fr-FR"/>
          </a:p>
        </p:txBody>
      </p:sp>
    </p:spTree>
    <p:extLst>
      <p:ext uri="{BB962C8B-B14F-4D97-AF65-F5344CB8AC3E}">
        <p14:creationId xmlns:p14="http://schemas.microsoft.com/office/powerpoint/2010/main" val="29206792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Hexagone 33">
            <a:extLst>
              <a:ext uri="{FF2B5EF4-FFF2-40B4-BE49-F238E27FC236}">
                <a16:creationId xmlns:a16="http://schemas.microsoft.com/office/drawing/2014/main" id="{DE746DAD-B8E5-4EE2-841C-F9FC31AAAF7C}"/>
              </a:ext>
            </a:extLst>
          </p:cNvPr>
          <p:cNvSpPr/>
          <p:nvPr/>
        </p:nvSpPr>
        <p:spPr>
          <a:xfrm>
            <a:off x="4521161" y="590147"/>
            <a:ext cx="2232248" cy="787965"/>
          </a:xfrm>
          <a:prstGeom prst="hexagon">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Sous-titre 2"/>
          <p:cNvSpPr>
            <a:spLocks noGrp="1"/>
          </p:cNvSpPr>
          <p:nvPr>
            <p:ph type="subTitle" idx="1"/>
          </p:nvPr>
        </p:nvSpPr>
        <p:spPr>
          <a:xfrm>
            <a:off x="971600" y="332656"/>
            <a:ext cx="8028384" cy="504056"/>
          </a:xfrm>
        </p:spPr>
        <p:txBody>
          <a:bodyPr>
            <a:normAutofit/>
          </a:bodyPr>
          <a:lstStyle/>
          <a:p>
            <a:pPr algn="l"/>
            <a:r>
              <a:rPr lang="fr-FR" b="1" dirty="0">
                <a:solidFill>
                  <a:schemeClr val="tx1"/>
                </a:solidFill>
              </a:rPr>
              <a:t>Articulation entre les 3 blocs :</a:t>
            </a:r>
          </a:p>
        </p:txBody>
      </p:sp>
      <p:sp>
        <p:nvSpPr>
          <p:cNvPr id="5" name="ZoneTexte 4">
            <a:extLst>
              <a:ext uri="{FF2B5EF4-FFF2-40B4-BE49-F238E27FC236}">
                <a16:creationId xmlns:a16="http://schemas.microsoft.com/office/drawing/2014/main" id="{E598AC39-950F-43A1-AD36-4B7DE52A4546}"/>
              </a:ext>
            </a:extLst>
          </p:cNvPr>
          <p:cNvSpPr txBox="1"/>
          <p:nvPr/>
        </p:nvSpPr>
        <p:spPr>
          <a:xfrm>
            <a:off x="971600" y="908720"/>
            <a:ext cx="842154" cy="4392488"/>
          </a:xfrm>
          <a:prstGeom prst="rect">
            <a:avLst/>
          </a:prstGeom>
          <a:solidFill>
            <a:schemeClr val="tx2">
              <a:lumMod val="20000"/>
              <a:lumOff val="80000"/>
            </a:schemeClr>
          </a:solidFill>
        </p:spPr>
        <p:txBody>
          <a:bodyPr vert="wordArtVert" wrap="square" rtlCol="0">
            <a:spAutoFit/>
          </a:bodyPr>
          <a:lstStyle/>
          <a:p>
            <a:pPr algn="ctr"/>
            <a:r>
              <a:rPr lang="fr-FR" dirty="0"/>
              <a:t>Environnement complexe</a:t>
            </a:r>
          </a:p>
        </p:txBody>
      </p:sp>
      <p:sp>
        <p:nvSpPr>
          <p:cNvPr id="7" name="Rectangle 6">
            <a:extLst>
              <a:ext uri="{FF2B5EF4-FFF2-40B4-BE49-F238E27FC236}">
                <a16:creationId xmlns:a16="http://schemas.microsoft.com/office/drawing/2014/main" id="{BA0571D7-6F19-4147-98F0-515DD41636B0}"/>
              </a:ext>
            </a:extLst>
          </p:cNvPr>
          <p:cNvSpPr/>
          <p:nvPr/>
        </p:nvSpPr>
        <p:spPr>
          <a:xfrm>
            <a:off x="3156942" y="1700808"/>
            <a:ext cx="4727426" cy="25922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8" name="ZoneTexte 7">
            <a:extLst>
              <a:ext uri="{FF2B5EF4-FFF2-40B4-BE49-F238E27FC236}">
                <a16:creationId xmlns:a16="http://schemas.microsoft.com/office/drawing/2014/main" id="{EC72F369-5E1F-46C0-B22B-BA4568703164}"/>
              </a:ext>
            </a:extLst>
          </p:cNvPr>
          <p:cNvSpPr txBox="1"/>
          <p:nvPr/>
        </p:nvSpPr>
        <p:spPr>
          <a:xfrm>
            <a:off x="3419872" y="2505670"/>
            <a:ext cx="1008112" cy="923330"/>
          </a:xfrm>
          <a:prstGeom prst="rect">
            <a:avLst/>
          </a:prstGeom>
          <a:noFill/>
          <a:ln>
            <a:solidFill>
              <a:schemeClr val="tx1"/>
            </a:solidFill>
          </a:ln>
        </p:spPr>
        <p:txBody>
          <a:bodyPr wrap="square" rtlCol="0">
            <a:spAutoFit/>
          </a:bodyPr>
          <a:lstStyle/>
          <a:p>
            <a:pPr algn="ctr"/>
            <a:r>
              <a:rPr lang="fr-FR" dirty="0"/>
              <a:t>D.C.I.</a:t>
            </a:r>
          </a:p>
          <a:p>
            <a:pPr algn="ctr"/>
            <a:r>
              <a:rPr lang="fr-FR" b="1" dirty="0">
                <a:solidFill>
                  <a:srgbClr val="FF0000"/>
                </a:solidFill>
              </a:rPr>
              <a:t>Activité de veille</a:t>
            </a:r>
          </a:p>
        </p:txBody>
      </p:sp>
      <p:cxnSp>
        <p:nvCxnSpPr>
          <p:cNvPr id="10" name="Connecteur droit avec flèche 9">
            <a:extLst>
              <a:ext uri="{FF2B5EF4-FFF2-40B4-BE49-F238E27FC236}">
                <a16:creationId xmlns:a16="http://schemas.microsoft.com/office/drawing/2014/main" id="{4DA238A5-17FE-419F-9842-2E23D844F371}"/>
              </a:ext>
            </a:extLst>
          </p:cNvPr>
          <p:cNvCxnSpPr/>
          <p:nvPr/>
        </p:nvCxnSpPr>
        <p:spPr>
          <a:xfrm>
            <a:off x="1907704" y="1412776"/>
            <a:ext cx="1440160" cy="1152128"/>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2" name="Connecteur droit avec flèche 11">
            <a:extLst>
              <a:ext uri="{FF2B5EF4-FFF2-40B4-BE49-F238E27FC236}">
                <a16:creationId xmlns:a16="http://schemas.microsoft.com/office/drawing/2014/main" id="{6704D734-3256-4151-A4CE-5F2EBC5930EC}"/>
              </a:ext>
            </a:extLst>
          </p:cNvPr>
          <p:cNvCxnSpPr/>
          <p:nvPr/>
        </p:nvCxnSpPr>
        <p:spPr>
          <a:xfrm>
            <a:off x="1907704" y="2505670"/>
            <a:ext cx="1440160" cy="347266"/>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4" name="Connecteur droit avec flèche 13">
            <a:extLst>
              <a:ext uri="{FF2B5EF4-FFF2-40B4-BE49-F238E27FC236}">
                <a16:creationId xmlns:a16="http://schemas.microsoft.com/office/drawing/2014/main" id="{B0BE661F-4713-423D-AEFC-1D007F5A5030}"/>
              </a:ext>
            </a:extLst>
          </p:cNvPr>
          <p:cNvCxnSpPr/>
          <p:nvPr/>
        </p:nvCxnSpPr>
        <p:spPr>
          <a:xfrm>
            <a:off x="1885762" y="3284984"/>
            <a:ext cx="1462102" cy="0"/>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6" name="Connecteur droit avec flèche 15">
            <a:extLst>
              <a:ext uri="{FF2B5EF4-FFF2-40B4-BE49-F238E27FC236}">
                <a16:creationId xmlns:a16="http://schemas.microsoft.com/office/drawing/2014/main" id="{C5AF275A-06FC-4161-88B0-D7AFD7E979C4}"/>
              </a:ext>
            </a:extLst>
          </p:cNvPr>
          <p:cNvCxnSpPr/>
          <p:nvPr/>
        </p:nvCxnSpPr>
        <p:spPr>
          <a:xfrm flipV="1">
            <a:off x="1907704" y="3501008"/>
            <a:ext cx="1440160" cy="648072"/>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8" name="Connecteur droit avec flèche 17">
            <a:extLst>
              <a:ext uri="{FF2B5EF4-FFF2-40B4-BE49-F238E27FC236}">
                <a16:creationId xmlns:a16="http://schemas.microsoft.com/office/drawing/2014/main" id="{A904D6CE-78E7-403F-9B20-8B32FEB996CC}"/>
              </a:ext>
            </a:extLst>
          </p:cNvPr>
          <p:cNvCxnSpPr/>
          <p:nvPr/>
        </p:nvCxnSpPr>
        <p:spPr>
          <a:xfrm flipV="1">
            <a:off x="2051720" y="3717033"/>
            <a:ext cx="1440160" cy="1296143"/>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22" name="Ellipse 21">
            <a:extLst>
              <a:ext uri="{FF2B5EF4-FFF2-40B4-BE49-F238E27FC236}">
                <a16:creationId xmlns:a16="http://schemas.microsoft.com/office/drawing/2014/main" id="{32E186A3-B4E5-4FB1-87D5-E4655F1EA6AA}"/>
              </a:ext>
            </a:extLst>
          </p:cNvPr>
          <p:cNvSpPr/>
          <p:nvPr/>
        </p:nvSpPr>
        <p:spPr>
          <a:xfrm>
            <a:off x="5148064" y="2505670"/>
            <a:ext cx="1127214" cy="99533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735872D8-FEC9-4D7A-9D15-37669B20ADC1}"/>
              </a:ext>
            </a:extLst>
          </p:cNvPr>
          <p:cNvSpPr txBox="1"/>
          <p:nvPr/>
        </p:nvSpPr>
        <p:spPr>
          <a:xfrm>
            <a:off x="5171612" y="2818673"/>
            <a:ext cx="1080118" cy="369332"/>
          </a:xfrm>
          <a:prstGeom prst="rect">
            <a:avLst/>
          </a:prstGeom>
          <a:noFill/>
        </p:spPr>
        <p:txBody>
          <a:bodyPr wrap="square" rtlCol="0">
            <a:spAutoFit/>
          </a:bodyPr>
          <a:lstStyle/>
          <a:p>
            <a:pPr algn="ctr"/>
            <a:r>
              <a:rPr lang="fr-FR" dirty="0"/>
              <a:t>SIM</a:t>
            </a:r>
          </a:p>
        </p:txBody>
      </p:sp>
      <p:sp>
        <p:nvSpPr>
          <p:cNvPr id="23" name="Flèche : double flèche horizontale 22">
            <a:extLst>
              <a:ext uri="{FF2B5EF4-FFF2-40B4-BE49-F238E27FC236}">
                <a16:creationId xmlns:a16="http://schemas.microsoft.com/office/drawing/2014/main" id="{BDBD2DF7-A470-4947-AD60-75E280DF92F9}"/>
              </a:ext>
            </a:extLst>
          </p:cNvPr>
          <p:cNvSpPr/>
          <p:nvPr/>
        </p:nvSpPr>
        <p:spPr>
          <a:xfrm rot="19801929">
            <a:off x="6238175" y="2330565"/>
            <a:ext cx="682012" cy="357430"/>
          </a:xfrm>
          <a:prstGeom prst="leftRightArrow">
            <a:avLst/>
          </a:prstGeom>
          <a:gradFill>
            <a:gsLst>
              <a:gs pos="71000">
                <a:srgbClr val="6DA1E6"/>
              </a:gs>
              <a:gs pos="4300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4" name="Flèche : double flèche horizontale 23">
            <a:extLst>
              <a:ext uri="{FF2B5EF4-FFF2-40B4-BE49-F238E27FC236}">
                <a16:creationId xmlns:a16="http://schemas.microsoft.com/office/drawing/2014/main" id="{ECB33D9F-2885-41B3-9704-508269C118E4}"/>
              </a:ext>
            </a:extLst>
          </p:cNvPr>
          <p:cNvSpPr/>
          <p:nvPr/>
        </p:nvSpPr>
        <p:spPr>
          <a:xfrm rot="2186796">
            <a:off x="6226779" y="3318277"/>
            <a:ext cx="682012" cy="357430"/>
          </a:xfrm>
          <a:prstGeom prst="leftRightArrow">
            <a:avLst/>
          </a:prstGeom>
          <a:gradFill>
            <a:gsLst>
              <a:gs pos="71000">
                <a:srgbClr val="6DA1E6"/>
              </a:gs>
              <a:gs pos="4300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5" name="Flèche : double flèche horizontale 24">
            <a:extLst>
              <a:ext uri="{FF2B5EF4-FFF2-40B4-BE49-F238E27FC236}">
                <a16:creationId xmlns:a16="http://schemas.microsoft.com/office/drawing/2014/main" id="{19EC7B36-0E52-41A5-B6C4-241B4069E456}"/>
              </a:ext>
            </a:extLst>
          </p:cNvPr>
          <p:cNvSpPr/>
          <p:nvPr/>
        </p:nvSpPr>
        <p:spPr>
          <a:xfrm>
            <a:off x="4459474" y="2861305"/>
            <a:ext cx="682012" cy="357430"/>
          </a:xfrm>
          <a:prstGeom prst="leftRightArrow">
            <a:avLst/>
          </a:prstGeom>
          <a:gradFill>
            <a:gsLst>
              <a:gs pos="71000">
                <a:srgbClr val="6DA1E6"/>
              </a:gs>
              <a:gs pos="4300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B53ABADA-3983-4228-B34C-DECFDA4E1639}"/>
              </a:ext>
            </a:extLst>
          </p:cNvPr>
          <p:cNvSpPr txBox="1"/>
          <p:nvPr/>
        </p:nvSpPr>
        <p:spPr>
          <a:xfrm>
            <a:off x="6948264" y="1916832"/>
            <a:ext cx="769374" cy="369332"/>
          </a:xfrm>
          <a:prstGeom prst="rect">
            <a:avLst/>
          </a:prstGeom>
          <a:noFill/>
          <a:ln>
            <a:solidFill>
              <a:schemeClr val="accent1">
                <a:shade val="95000"/>
                <a:satMod val="105000"/>
              </a:schemeClr>
            </a:solidFill>
          </a:ln>
        </p:spPr>
        <p:txBody>
          <a:bodyPr wrap="square" rtlCol="0">
            <a:spAutoFit/>
          </a:bodyPr>
          <a:lstStyle/>
          <a:p>
            <a:r>
              <a:rPr lang="fr-FR" dirty="0"/>
              <a:t>R.C.I.</a:t>
            </a:r>
          </a:p>
        </p:txBody>
      </p:sp>
      <p:sp>
        <p:nvSpPr>
          <p:cNvPr id="27" name="ZoneTexte 26">
            <a:extLst>
              <a:ext uri="{FF2B5EF4-FFF2-40B4-BE49-F238E27FC236}">
                <a16:creationId xmlns:a16="http://schemas.microsoft.com/office/drawing/2014/main" id="{AAFFA168-71D1-48D4-8B7C-F215C65D9153}"/>
              </a:ext>
            </a:extLst>
          </p:cNvPr>
          <p:cNvSpPr txBox="1"/>
          <p:nvPr/>
        </p:nvSpPr>
        <p:spPr>
          <a:xfrm>
            <a:off x="6948264" y="3717033"/>
            <a:ext cx="769374" cy="369332"/>
          </a:xfrm>
          <a:prstGeom prst="rect">
            <a:avLst/>
          </a:prstGeom>
          <a:noFill/>
          <a:ln>
            <a:solidFill>
              <a:schemeClr val="accent1">
                <a:shade val="95000"/>
                <a:satMod val="105000"/>
              </a:schemeClr>
            </a:solidFill>
          </a:ln>
        </p:spPr>
        <p:txBody>
          <a:bodyPr wrap="square" rtlCol="0">
            <a:spAutoFit/>
          </a:bodyPr>
          <a:lstStyle/>
          <a:p>
            <a:r>
              <a:rPr lang="fr-FR" dirty="0"/>
              <a:t>M.O.I.</a:t>
            </a:r>
          </a:p>
        </p:txBody>
      </p:sp>
      <p:sp>
        <p:nvSpPr>
          <p:cNvPr id="29" name="ZoneTexte 28">
            <a:extLst>
              <a:ext uri="{FF2B5EF4-FFF2-40B4-BE49-F238E27FC236}">
                <a16:creationId xmlns:a16="http://schemas.microsoft.com/office/drawing/2014/main" id="{BF9BFF7C-0941-4CF3-9358-9663DD1DB256}"/>
              </a:ext>
            </a:extLst>
          </p:cNvPr>
          <p:cNvSpPr txBox="1"/>
          <p:nvPr/>
        </p:nvSpPr>
        <p:spPr>
          <a:xfrm>
            <a:off x="4640947" y="724509"/>
            <a:ext cx="1992676" cy="584775"/>
          </a:xfrm>
          <a:prstGeom prst="rect">
            <a:avLst/>
          </a:prstGeom>
          <a:noFill/>
        </p:spPr>
        <p:txBody>
          <a:bodyPr wrap="square" rtlCol="0">
            <a:spAutoFit/>
          </a:bodyPr>
          <a:lstStyle/>
          <a:p>
            <a:pPr algn="ctr"/>
            <a:r>
              <a:rPr lang="fr-FR" sz="1600" dirty="0"/>
              <a:t>Développement international</a:t>
            </a:r>
          </a:p>
        </p:txBody>
      </p:sp>
      <p:sp>
        <p:nvSpPr>
          <p:cNvPr id="30" name="Flèche : chevron 29">
            <a:extLst>
              <a:ext uri="{FF2B5EF4-FFF2-40B4-BE49-F238E27FC236}">
                <a16:creationId xmlns:a16="http://schemas.microsoft.com/office/drawing/2014/main" id="{995B7C2C-A91F-4259-B9F4-2A4912BBC362}"/>
              </a:ext>
            </a:extLst>
          </p:cNvPr>
          <p:cNvSpPr/>
          <p:nvPr/>
        </p:nvSpPr>
        <p:spPr>
          <a:xfrm rot="18813918">
            <a:off x="4059747" y="2081662"/>
            <a:ext cx="432048" cy="409929"/>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31" name="Flèche : chevron 30">
            <a:extLst>
              <a:ext uri="{FF2B5EF4-FFF2-40B4-BE49-F238E27FC236}">
                <a16:creationId xmlns:a16="http://schemas.microsoft.com/office/drawing/2014/main" id="{10B77DAE-8CBC-4C15-A088-BFCDE892B7D6}"/>
              </a:ext>
            </a:extLst>
          </p:cNvPr>
          <p:cNvSpPr/>
          <p:nvPr/>
        </p:nvSpPr>
        <p:spPr>
          <a:xfrm rot="18813918">
            <a:off x="4324258" y="1815632"/>
            <a:ext cx="432048" cy="409929"/>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32" name="Flèche : chevron 31">
            <a:extLst>
              <a:ext uri="{FF2B5EF4-FFF2-40B4-BE49-F238E27FC236}">
                <a16:creationId xmlns:a16="http://schemas.microsoft.com/office/drawing/2014/main" id="{BD3C361F-B044-42BE-BF83-A3AA8BE38F57}"/>
              </a:ext>
            </a:extLst>
          </p:cNvPr>
          <p:cNvSpPr/>
          <p:nvPr/>
        </p:nvSpPr>
        <p:spPr>
          <a:xfrm rot="18813918">
            <a:off x="4546796" y="1560211"/>
            <a:ext cx="432048" cy="409929"/>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33" name="Flèche : chevron 32">
            <a:extLst>
              <a:ext uri="{FF2B5EF4-FFF2-40B4-BE49-F238E27FC236}">
                <a16:creationId xmlns:a16="http://schemas.microsoft.com/office/drawing/2014/main" id="{8A0848BC-3C3A-44E1-8EA5-5B9A903BCFD3}"/>
              </a:ext>
            </a:extLst>
          </p:cNvPr>
          <p:cNvSpPr/>
          <p:nvPr/>
        </p:nvSpPr>
        <p:spPr>
          <a:xfrm rot="18813918">
            <a:off x="4776840" y="1304790"/>
            <a:ext cx="432048" cy="409929"/>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35" name="Flèche : courbe vers le bas 34">
            <a:extLst>
              <a:ext uri="{FF2B5EF4-FFF2-40B4-BE49-F238E27FC236}">
                <a16:creationId xmlns:a16="http://schemas.microsoft.com/office/drawing/2014/main" id="{951392CB-094D-456C-B75B-A17877DB333F}"/>
              </a:ext>
            </a:extLst>
          </p:cNvPr>
          <p:cNvSpPr/>
          <p:nvPr/>
        </p:nvSpPr>
        <p:spPr>
          <a:xfrm rot="3987821">
            <a:off x="6241322" y="1282876"/>
            <a:ext cx="3432586" cy="1757954"/>
          </a:xfrm>
          <a:prstGeom prst="curvedDownArrow">
            <a:avLst>
              <a:gd name="adj1" fmla="val 11946"/>
              <a:gd name="adj2" fmla="val 46309"/>
              <a:gd name="adj3" fmla="val 2174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36" name="Flèche : courbe vers le bas 35">
            <a:extLst>
              <a:ext uri="{FF2B5EF4-FFF2-40B4-BE49-F238E27FC236}">
                <a16:creationId xmlns:a16="http://schemas.microsoft.com/office/drawing/2014/main" id="{878172CD-8DF7-4571-BAEA-D569825296C6}"/>
              </a:ext>
            </a:extLst>
          </p:cNvPr>
          <p:cNvSpPr/>
          <p:nvPr/>
        </p:nvSpPr>
        <p:spPr>
          <a:xfrm rot="2318972">
            <a:off x="6541339" y="1236556"/>
            <a:ext cx="1373521" cy="488840"/>
          </a:xfrm>
          <a:prstGeom prst="curved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solidFill>
                <a:schemeClr val="tx1"/>
              </a:solidFill>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32</a:t>
            </a:fld>
            <a:endParaRPr lang="fr-FR"/>
          </a:p>
        </p:txBody>
      </p:sp>
    </p:spTree>
    <p:extLst>
      <p:ext uri="{BB962C8B-B14F-4D97-AF65-F5344CB8AC3E}">
        <p14:creationId xmlns:p14="http://schemas.microsoft.com/office/powerpoint/2010/main" val="26302028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4528877-00B1-43A0-ACEC-F6D037968B6C}"/>
              </a:ext>
            </a:extLst>
          </p:cNvPr>
          <p:cNvSpPr>
            <a:spLocks noGrp="1"/>
          </p:cNvSpPr>
          <p:nvPr>
            <p:ph type="subTitle" idx="1"/>
          </p:nvPr>
        </p:nvSpPr>
        <p:spPr>
          <a:xfrm>
            <a:off x="916328" y="268372"/>
            <a:ext cx="6768752" cy="2232248"/>
          </a:xfrm>
        </p:spPr>
        <p:txBody>
          <a:bodyPr>
            <a:normAutofit fontScale="25000" lnSpcReduction="20000"/>
          </a:bodyPr>
          <a:lstStyle/>
          <a:p>
            <a:pPr algn="l">
              <a:lnSpc>
                <a:spcPct val="107000"/>
              </a:lnSpc>
              <a:spcAft>
                <a:spcPts val="800"/>
              </a:spcAft>
            </a:pPr>
            <a:r>
              <a:rPr lang="fr-FR" sz="5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 compétences au service du développement international des entreprises : </a:t>
            </a:r>
            <a:r>
              <a:rPr lang="fr-FR"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l">
              <a:lnSpc>
                <a:spcPct val="120000"/>
              </a:lnSpc>
              <a:buFont typeface="Wingdings" panose="05000000000000000000" pitchFamily="2" charset="2"/>
              <a:buChar char="Ø"/>
            </a:pPr>
            <a:r>
              <a:rPr lang="fr-FR" sz="6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Réaliser une veille sur l’environnement global de l’entreprise</a:t>
            </a:r>
          </a:p>
          <a:p>
            <a:pPr marL="342900" lvl="0" indent="-342900" algn="l">
              <a:lnSpc>
                <a:spcPct val="120000"/>
              </a:lnSpc>
              <a:buFont typeface="Wingdings" panose="05000000000000000000" pitchFamily="2" charset="2"/>
              <a:buChar char="Ø"/>
            </a:pPr>
            <a:r>
              <a:rPr lang="fr-FR" sz="6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Analyser et synthétiser les informations sur un marché cible</a:t>
            </a:r>
          </a:p>
          <a:p>
            <a:pPr marL="342900" lvl="0" indent="-342900" algn="l">
              <a:lnSpc>
                <a:spcPct val="120000"/>
              </a:lnSpc>
              <a:buFont typeface="Wingdings" panose="05000000000000000000" pitchFamily="2" charset="2"/>
              <a:buChar char="Ø"/>
            </a:pPr>
            <a:r>
              <a:rPr lang="fr-FR" sz="6400" dirty="0">
                <a:solidFill>
                  <a:srgbClr val="00CC00"/>
                </a:solidFill>
                <a:effectLst/>
                <a:latin typeface="Calibri" panose="020F0502020204030204" pitchFamily="34" charset="0"/>
                <a:ea typeface="Calibri" panose="020F0502020204030204" pitchFamily="34" charset="0"/>
                <a:cs typeface="Times New Roman" panose="02020603050405020304" pitchFamily="18" charset="0"/>
              </a:rPr>
              <a:t>Recenser et identifier des modalités de déploiement sur un marché cible</a:t>
            </a:r>
          </a:p>
          <a:p>
            <a:pPr marL="342900" lvl="0" indent="-342900" algn="l">
              <a:lnSpc>
                <a:spcPct val="120000"/>
              </a:lnSpc>
              <a:buFont typeface="Wingdings" panose="05000000000000000000" pitchFamily="2" charset="2"/>
              <a:buChar char="Ø"/>
            </a:pPr>
            <a:r>
              <a:rPr lang="fr-FR" sz="6400" dirty="0">
                <a:solidFill>
                  <a:srgbClr val="00CC00"/>
                </a:solidFill>
                <a:effectLst/>
                <a:latin typeface="Calibri" panose="020F0502020204030204" pitchFamily="34" charset="0"/>
                <a:ea typeface="Calibri" panose="020F0502020204030204" pitchFamily="34" charset="0"/>
                <a:cs typeface="Times New Roman" panose="02020603050405020304" pitchFamily="18" charset="0"/>
              </a:rPr>
              <a:t>Contribuer aux démarches d’adaptation liées au développement </a:t>
            </a:r>
            <a:r>
              <a:rPr lang="fr-FR" sz="6400" dirty="0">
                <a:solidFill>
                  <a:srgbClr val="00CC00"/>
                </a:solidFill>
                <a:latin typeface="Calibri" panose="020F0502020204030204" pitchFamily="34" charset="0"/>
                <a:cs typeface="Times New Roman" panose="02020603050405020304" pitchFamily="18" charset="0"/>
              </a:rPr>
              <a:t>international de l’entreprise</a:t>
            </a:r>
          </a:p>
          <a:p>
            <a:pPr marL="342900" lvl="0" indent="-342900" algn="l">
              <a:lnSpc>
                <a:spcPct val="120000"/>
              </a:lnSpc>
              <a:spcAft>
                <a:spcPts val="800"/>
              </a:spcAft>
              <a:buFont typeface="Wingdings" panose="05000000000000000000" pitchFamily="2" charset="2"/>
              <a:buChar char="Ø"/>
            </a:pPr>
            <a:r>
              <a:rPr lang="fr-FR" sz="64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Participer à la prospection commerciale</a:t>
            </a:r>
          </a:p>
          <a:p>
            <a:endParaRPr lang="fr-FR" sz="1200" dirty="0"/>
          </a:p>
        </p:txBody>
      </p:sp>
      <p:sp>
        <p:nvSpPr>
          <p:cNvPr id="7" name="Flèche : bas 6">
            <a:extLst>
              <a:ext uri="{FF2B5EF4-FFF2-40B4-BE49-F238E27FC236}">
                <a16:creationId xmlns:a16="http://schemas.microsoft.com/office/drawing/2014/main" id="{4B487E4B-AF64-4856-B1AF-DFDEC4AE170C}"/>
              </a:ext>
            </a:extLst>
          </p:cNvPr>
          <p:cNvSpPr/>
          <p:nvPr/>
        </p:nvSpPr>
        <p:spPr>
          <a:xfrm>
            <a:off x="1458920" y="2503323"/>
            <a:ext cx="432048"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F9D5F98E-EA8D-47AC-86AD-1422081393FE}"/>
              </a:ext>
            </a:extLst>
          </p:cNvPr>
          <p:cNvSpPr txBox="1"/>
          <p:nvPr/>
        </p:nvSpPr>
        <p:spPr>
          <a:xfrm>
            <a:off x="827584" y="3289270"/>
            <a:ext cx="1744928" cy="1169551"/>
          </a:xfrm>
          <a:prstGeom prst="rect">
            <a:avLst/>
          </a:prstGeom>
          <a:noFill/>
        </p:spPr>
        <p:txBody>
          <a:bodyPr wrap="square">
            <a:spAutoFit/>
          </a:bodyPr>
          <a:lstStyle/>
          <a:p>
            <a:pPr algn="ctr"/>
            <a:r>
              <a:rPr lang="fr-FR" sz="1400" dirty="0">
                <a:solidFill>
                  <a:srgbClr val="FF0000"/>
                </a:solidFill>
              </a:rPr>
              <a:t>Préparation des décisions de développement commercial international</a:t>
            </a:r>
          </a:p>
        </p:txBody>
      </p:sp>
      <p:sp>
        <p:nvSpPr>
          <p:cNvPr id="12" name="ZoneTexte 11">
            <a:extLst>
              <a:ext uri="{FF2B5EF4-FFF2-40B4-BE49-F238E27FC236}">
                <a16:creationId xmlns:a16="http://schemas.microsoft.com/office/drawing/2014/main" id="{1000461C-BFFC-4946-8C19-801780853C38}"/>
              </a:ext>
            </a:extLst>
          </p:cNvPr>
          <p:cNvSpPr txBox="1"/>
          <p:nvPr/>
        </p:nvSpPr>
        <p:spPr>
          <a:xfrm>
            <a:off x="2619414" y="3744325"/>
            <a:ext cx="2376265" cy="1384995"/>
          </a:xfrm>
          <a:prstGeom prst="rect">
            <a:avLst/>
          </a:prstGeom>
          <a:noFill/>
        </p:spPr>
        <p:txBody>
          <a:bodyPr wrap="square">
            <a:spAutoFit/>
          </a:bodyPr>
          <a:lstStyle/>
          <a:p>
            <a:pPr algn="ctr"/>
            <a:r>
              <a:rPr lang="fr-FR" sz="1400" dirty="0">
                <a:solidFill>
                  <a:srgbClr val="00CC00"/>
                </a:solidFill>
                <a:latin typeface="Calibri" panose="020F0502020204030204" pitchFamily="34" charset="0"/>
                <a:cs typeface="Times New Roman" panose="02020603050405020304" pitchFamily="18" charset="0"/>
              </a:rPr>
              <a:t>Proposition d’une/des modalité(s) de déploiement pertinente(s) pour l’entreprise et formulation des préconisations concernant les adaptations éventuelles</a:t>
            </a:r>
          </a:p>
        </p:txBody>
      </p:sp>
      <p:sp>
        <p:nvSpPr>
          <p:cNvPr id="13" name="Flèche : bas 12">
            <a:extLst>
              <a:ext uri="{FF2B5EF4-FFF2-40B4-BE49-F238E27FC236}">
                <a16:creationId xmlns:a16="http://schemas.microsoft.com/office/drawing/2014/main" id="{2BD28DF5-63EC-44DA-B94B-552B40F117DD}"/>
              </a:ext>
            </a:extLst>
          </p:cNvPr>
          <p:cNvSpPr/>
          <p:nvPr/>
        </p:nvSpPr>
        <p:spPr>
          <a:xfrm>
            <a:off x="3547150" y="2503322"/>
            <a:ext cx="432048" cy="1214769"/>
          </a:xfrm>
          <a:prstGeom prst="downArrow">
            <a:avLst/>
          </a:prstGeom>
          <a:solidFill>
            <a:srgbClr val="00D66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Flèche : bas 13">
            <a:extLst>
              <a:ext uri="{FF2B5EF4-FFF2-40B4-BE49-F238E27FC236}">
                <a16:creationId xmlns:a16="http://schemas.microsoft.com/office/drawing/2014/main" id="{B5ACF590-110F-449E-846A-F61C54684567}"/>
              </a:ext>
            </a:extLst>
          </p:cNvPr>
          <p:cNvSpPr/>
          <p:nvPr/>
        </p:nvSpPr>
        <p:spPr>
          <a:xfrm>
            <a:off x="5970317" y="2507690"/>
            <a:ext cx="432048" cy="1717765"/>
          </a:xfrm>
          <a:prstGeom prst="down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09F945DD-B4B4-4B51-96E6-D07E73D40160}"/>
              </a:ext>
            </a:extLst>
          </p:cNvPr>
          <p:cNvSpPr txBox="1"/>
          <p:nvPr/>
        </p:nvSpPr>
        <p:spPr>
          <a:xfrm>
            <a:off x="5220072" y="4221087"/>
            <a:ext cx="2088232" cy="1169551"/>
          </a:xfrm>
          <a:prstGeom prst="rect">
            <a:avLst/>
          </a:prstGeom>
          <a:noFill/>
        </p:spPr>
        <p:txBody>
          <a:bodyPr wrap="square">
            <a:spAutoFit/>
          </a:bodyPr>
          <a:lstStyle/>
          <a:p>
            <a:pPr algn="ctr"/>
            <a:r>
              <a:rPr lang="fr-FR" sz="1400" dirty="0">
                <a:solidFill>
                  <a:srgbClr val="00B0F0"/>
                </a:solidFill>
                <a:latin typeface="Calibri" panose="020F0502020204030204" pitchFamily="34" charset="0"/>
                <a:cs typeface="Times New Roman" panose="02020603050405020304" pitchFamily="18" charset="0"/>
              </a:rPr>
              <a:t>Participation aux actions de prospection en tenant compte des spécificités interculturelles du/des pays ciblé(s)</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33</a:t>
            </a:fld>
            <a:endParaRPr lang="fr-FR"/>
          </a:p>
        </p:txBody>
      </p:sp>
    </p:spTree>
    <p:extLst>
      <p:ext uri="{BB962C8B-B14F-4D97-AF65-F5344CB8AC3E}">
        <p14:creationId xmlns:p14="http://schemas.microsoft.com/office/powerpoint/2010/main" val="18638961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E4528877-00B1-43A0-ACEC-F6D037968B6C}"/>
              </a:ext>
            </a:extLst>
          </p:cNvPr>
          <p:cNvSpPr>
            <a:spLocks noGrp="1"/>
          </p:cNvSpPr>
          <p:nvPr>
            <p:ph type="subTitle" idx="1"/>
          </p:nvPr>
        </p:nvSpPr>
        <p:spPr>
          <a:xfrm>
            <a:off x="916328" y="296652"/>
            <a:ext cx="6768752" cy="2232248"/>
          </a:xfrm>
        </p:spPr>
        <p:txBody>
          <a:bodyPr>
            <a:normAutofit fontScale="25000" lnSpcReduction="20000"/>
          </a:bodyPr>
          <a:lstStyle/>
          <a:p>
            <a:pPr algn="l">
              <a:lnSpc>
                <a:spcPct val="107000"/>
              </a:lnSpc>
              <a:spcAft>
                <a:spcPts val="800"/>
              </a:spcAft>
            </a:pPr>
            <a:r>
              <a:rPr lang="fr-FR" sz="56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Importance du numérique au cœur des </a:t>
            </a:r>
            <a:r>
              <a:rPr lang="fr-FR" sz="5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5 compétences : </a:t>
            </a:r>
            <a:r>
              <a:rPr lang="fr-FR"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l">
              <a:lnSpc>
                <a:spcPct val="120000"/>
              </a:lnSpc>
              <a:buFont typeface="Wingdings" panose="05000000000000000000" pitchFamily="2" charset="2"/>
              <a:buChar char="Ø"/>
            </a:pPr>
            <a:r>
              <a:rPr lang="fr-FR" sz="6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Réaliser une veille sur l’environnement global de l’entreprise</a:t>
            </a:r>
          </a:p>
          <a:p>
            <a:pPr marL="342900" lvl="0" indent="-342900" algn="l">
              <a:lnSpc>
                <a:spcPct val="120000"/>
              </a:lnSpc>
              <a:buFont typeface="Wingdings" panose="05000000000000000000" pitchFamily="2" charset="2"/>
              <a:buChar char="Ø"/>
            </a:pPr>
            <a:r>
              <a:rPr lang="fr-FR" sz="6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Analyser et synthétiser les informations sur un marché cible</a:t>
            </a:r>
          </a:p>
          <a:p>
            <a:pPr marL="342900" lvl="0" indent="-342900" algn="l">
              <a:lnSpc>
                <a:spcPct val="120000"/>
              </a:lnSpc>
              <a:buFont typeface="Wingdings" panose="05000000000000000000" pitchFamily="2" charset="2"/>
              <a:buChar char="Ø"/>
            </a:pPr>
            <a:r>
              <a:rPr lang="fr-FR" sz="6400" dirty="0">
                <a:solidFill>
                  <a:srgbClr val="00CC00"/>
                </a:solidFill>
                <a:effectLst/>
                <a:latin typeface="Calibri" panose="020F0502020204030204" pitchFamily="34" charset="0"/>
                <a:ea typeface="Calibri" panose="020F0502020204030204" pitchFamily="34" charset="0"/>
                <a:cs typeface="Times New Roman" panose="02020603050405020304" pitchFamily="18" charset="0"/>
              </a:rPr>
              <a:t>Recenser et identifier des modalités de déploiement sur un marché cible</a:t>
            </a:r>
          </a:p>
          <a:p>
            <a:pPr marL="342900" lvl="0" indent="-342900" algn="l">
              <a:lnSpc>
                <a:spcPct val="120000"/>
              </a:lnSpc>
              <a:buFont typeface="Wingdings" panose="05000000000000000000" pitchFamily="2" charset="2"/>
              <a:buChar char="Ø"/>
            </a:pPr>
            <a:r>
              <a:rPr lang="fr-FR" sz="6400" dirty="0">
                <a:solidFill>
                  <a:srgbClr val="00CC00"/>
                </a:solidFill>
                <a:effectLst/>
                <a:latin typeface="Calibri" panose="020F0502020204030204" pitchFamily="34" charset="0"/>
                <a:ea typeface="Calibri" panose="020F0502020204030204" pitchFamily="34" charset="0"/>
                <a:cs typeface="Times New Roman" panose="02020603050405020304" pitchFamily="18" charset="0"/>
              </a:rPr>
              <a:t>Contribuer aux démarches d’adaptation liées au développement </a:t>
            </a:r>
            <a:r>
              <a:rPr lang="fr-FR" sz="6400" dirty="0">
                <a:solidFill>
                  <a:srgbClr val="00CC00"/>
                </a:solidFill>
                <a:latin typeface="Calibri" panose="020F0502020204030204" pitchFamily="34" charset="0"/>
                <a:cs typeface="Times New Roman" panose="02020603050405020304" pitchFamily="18" charset="0"/>
              </a:rPr>
              <a:t>international de l’entreprise</a:t>
            </a:r>
          </a:p>
          <a:p>
            <a:pPr marL="342900" lvl="0" indent="-342900" algn="l">
              <a:lnSpc>
                <a:spcPct val="120000"/>
              </a:lnSpc>
              <a:spcAft>
                <a:spcPts val="800"/>
              </a:spcAft>
              <a:buFont typeface="Wingdings" panose="05000000000000000000" pitchFamily="2" charset="2"/>
              <a:buChar char="Ø"/>
            </a:pPr>
            <a:r>
              <a:rPr lang="fr-FR" sz="64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Participer à la prospection commerciale</a:t>
            </a:r>
          </a:p>
          <a:p>
            <a:endParaRPr lang="fr-FR" sz="1200" dirty="0"/>
          </a:p>
        </p:txBody>
      </p:sp>
      <p:sp>
        <p:nvSpPr>
          <p:cNvPr id="7" name="Flèche : bas 6">
            <a:extLst>
              <a:ext uri="{FF2B5EF4-FFF2-40B4-BE49-F238E27FC236}">
                <a16:creationId xmlns:a16="http://schemas.microsoft.com/office/drawing/2014/main" id="{4B487E4B-AF64-4856-B1AF-DFDEC4AE170C}"/>
              </a:ext>
            </a:extLst>
          </p:cNvPr>
          <p:cNvSpPr/>
          <p:nvPr/>
        </p:nvSpPr>
        <p:spPr>
          <a:xfrm>
            <a:off x="1690321" y="2528900"/>
            <a:ext cx="432048"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F9D5F98E-EA8D-47AC-86AD-1422081393FE}"/>
              </a:ext>
            </a:extLst>
          </p:cNvPr>
          <p:cNvSpPr txBox="1"/>
          <p:nvPr/>
        </p:nvSpPr>
        <p:spPr>
          <a:xfrm>
            <a:off x="755575" y="3289270"/>
            <a:ext cx="2502279" cy="2246769"/>
          </a:xfrm>
          <a:prstGeom prst="rect">
            <a:avLst/>
          </a:prstGeom>
          <a:noFill/>
        </p:spPr>
        <p:txBody>
          <a:bodyPr wrap="square">
            <a:spAutoFit/>
          </a:bodyPr>
          <a:lstStyle/>
          <a:p>
            <a:pPr algn="ctr"/>
            <a:r>
              <a:rPr lang="fr-FR" sz="1400" dirty="0">
                <a:solidFill>
                  <a:srgbClr val="FF0000"/>
                </a:solidFill>
              </a:rPr>
              <a:t>Sites web et outils digitaux liés à la veille</a:t>
            </a:r>
          </a:p>
          <a:p>
            <a:pPr algn="ctr"/>
            <a:r>
              <a:rPr lang="fr-FR" sz="1400" dirty="0">
                <a:solidFill>
                  <a:srgbClr val="FF0000"/>
                </a:solidFill>
              </a:rPr>
              <a:t>Traitement de la qualité de l’information</a:t>
            </a:r>
          </a:p>
          <a:p>
            <a:pPr algn="ctr"/>
            <a:r>
              <a:rPr lang="fr-FR" sz="1400" dirty="0">
                <a:solidFill>
                  <a:srgbClr val="FF0000"/>
                </a:solidFill>
              </a:rPr>
              <a:t>Outils de travail collaboratif et de partage de l’information</a:t>
            </a:r>
          </a:p>
          <a:p>
            <a:pPr algn="ctr"/>
            <a:r>
              <a:rPr lang="fr-FR" sz="1400" dirty="0">
                <a:solidFill>
                  <a:srgbClr val="FF0000"/>
                </a:solidFill>
              </a:rPr>
              <a:t>Mise à disposition de l’information</a:t>
            </a:r>
          </a:p>
          <a:p>
            <a:pPr algn="ctr"/>
            <a:r>
              <a:rPr lang="fr-FR" sz="1400" dirty="0">
                <a:solidFill>
                  <a:srgbClr val="FF0000"/>
                </a:solidFill>
              </a:rPr>
              <a:t>SIM</a:t>
            </a:r>
          </a:p>
          <a:p>
            <a:pPr algn="ctr"/>
            <a:r>
              <a:rPr lang="fr-FR" sz="1400" dirty="0">
                <a:solidFill>
                  <a:srgbClr val="FF0000"/>
                </a:solidFill>
              </a:rPr>
              <a:t>RS</a:t>
            </a:r>
          </a:p>
        </p:txBody>
      </p:sp>
      <p:sp>
        <p:nvSpPr>
          <p:cNvPr id="13" name="Flèche : bas 12">
            <a:extLst>
              <a:ext uri="{FF2B5EF4-FFF2-40B4-BE49-F238E27FC236}">
                <a16:creationId xmlns:a16="http://schemas.microsoft.com/office/drawing/2014/main" id="{2BD28DF5-63EC-44DA-B94B-552B40F117DD}"/>
              </a:ext>
            </a:extLst>
          </p:cNvPr>
          <p:cNvSpPr/>
          <p:nvPr/>
        </p:nvSpPr>
        <p:spPr>
          <a:xfrm>
            <a:off x="4141182" y="2522900"/>
            <a:ext cx="432048" cy="1214769"/>
          </a:xfrm>
          <a:prstGeom prst="downArrow">
            <a:avLst/>
          </a:prstGeom>
          <a:solidFill>
            <a:srgbClr val="00D66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Flèche : bas 13">
            <a:extLst>
              <a:ext uri="{FF2B5EF4-FFF2-40B4-BE49-F238E27FC236}">
                <a16:creationId xmlns:a16="http://schemas.microsoft.com/office/drawing/2014/main" id="{B5ACF590-110F-449E-846A-F61C54684567}"/>
              </a:ext>
            </a:extLst>
          </p:cNvPr>
          <p:cNvSpPr/>
          <p:nvPr/>
        </p:nvSpPr>
        <p:spPr>
          <a:xfrm>
            <a:off x="6336196" y="2516111"/>
            <a:ext cx="432048" cy="1416945"/>
          </a:xfrm>
          <a:prstGeom prst="down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09F945DD-B4B4-4B51-96E6-D07E73D40160}"/>
              </a:ext>
            </a:extLst>
          </p:cNvPr>
          <p:cNvSpPr txBox="1"/>
          <p:nvPr/>
        </p:nvSpPr>
        <p:spPr>
          <a:xfrm>
            <a:off x="5580112" y="3933056"/>
            <a:ext cx="1944216" cy="1384995"/>
          </a:xfrm>
          <a:prstGeom prst="rect">
            <a:avLst/>
          </a:prstGeom>
          <a:noFill/>
        </p:spPr>
        <p:txBody>
          <a:bodyPr wrap="square">
            <a:spAutoFit/>
          </a:bodyPr>
          <a:lstStyle/>
          <a:p>
            <a:pPr algn="ctr"/>
            <a:r>
              <a:rPr lang="fr-FR" sz="1400" dirty="0">
                <a:solidFill>
                  <a:srgbClr val="00B0F0"/>
                </a:solidFill>
                <a:latin typeface="Calibri" panose="020F0502020204030204" pitchFamily="34" charset="0"/>
                <a:cs typeface="Times New Roman" panose="02020603050405020304" pitchFamily="18" charset="0"/>
              </a:rPr>
              <a:t>Outils d’e-mailing</a:t>
            </a:r>
          </a:p>
          <a:p>
            <a:pPr algn="ctr"/>
            <a:r>
              <a:rPr lang="fr-FR" sz="1400" dirty="0">
                <a:solidFill>
                  <a:srgbClr val="00B0F0"/>
                </a:solidFill>
                <a:latin typeface="Calibri" panose="020F0502020204030204" pitchFamily="34" charset="0"/>
                <a:cs typeface="Times New Roman" panose="02020603050405020304" pitchFamily="18" charset="0"/>
              </a:rPr>
              <a:t>Prospection digitale</a:t>
            </a:r>
          </a:p>
          <a:p>
            <a:pPr algn="ctr"/>
            <a:r>
              <a:rPr lang="fr-FR" sz="1400" dirty="0">
                <a:solidFill>
                  <a:srgbClr val="00B0F0"/>
                </a:solidFill>
                <a:latin typeface="Calibri" panose="020F0502020204030204" pitchFamily="34" charset="0"/>
                <a:cs typeface="Times New Roman" panose="02020603050405020304" pitchFamily="18" charset="0"/>
              </a:rPr>
              <a:t>Indicateurs de performance spécifique</a:t>
            </a:r>
          </a:p>
          <a:p>
            <a:pPr algn="ctr"/>
            <a:r>
              <a:rPr lang="fr-FR" sz="1400" dirty="0">
                <a:solidFill>
                  <a:srgbClr val="00B0F0"/>
                </a:solidFill>
                <a:latin typeface="Calibri" panose="020F0502020204030204" pitchFamily="34" charset="0"/>
                <a:cs typeface="Times New Roman" panose="02020603050405020304" pitchFamily="18" charset="0"/>
              </a:rPr>
              <a:t>CRM</a:t>
            </a:r>
          </a:p>
          <a:p>
            <a:pPr algn="ctr"/>
            <a:r>
              <a:rPr lang="fr-FR" sz="1400" dirty="0">
                <a:solidFill>
                  <a:srgbClr val="00B0F0"/>
                </a:solidFill>
                <a:latin typeface="Calibri" panose="020F0502020204030204" pitchFamily="34" charset="0"/>
                <a:cs typeface="Times New Roman" panose="02020603050405020304" pitchFamily="18" charset="0"/>
              </a:rPr>
              <a:t>RS</a:t>
            </a:r>
          </a:p>
        </p:txBody>
      </p:sp>
      <p:sp>
        <p:nvSpPr>
          <p:cNvPr id="10" name="ZoneTexte 9">
            <a:extLst>
              <a:ext uri="{FF2B5EF4-FFF2-40B4-BE49-F238E27FC236}">
                <a16:creationId xmlns:a16="http://schemas.microsoft.com/office/drawing/2014/main" id="{32E39586-B7AF-49B7-BF62-35770BECDCD1}"/>
              </a:ext>
            </a:extLst>
          </p:cNvPr>
          <p:cNvSpPr txBox="1"/>
          <p:nvPr/>
        </p:nvSpPr>
        <p:spPr>
          <a:xfrm>
            <a:off x="3257854" y="3720156"/>
            <a:ext cx="2161506" cy="1600438"/>
          </a:xfrm>
          <a:prstGeom prst="rect">
            <a:avLst/>
          </a:prstGeom>
          <a:noFill/>
        </p:spPr>
        <p:txBody>
          <a:bodyPr wrap="square">
            <a:spAutoFit/>
          </a:bodyPr>
          <a:lstStyle/>
          <a:p>
            <a:pPr algn="ctr"/>
            <a:r>
              <a:rPr lang="fr-FR" sz="1400" dirty="0">
                <a:solidFill>
                  <a:srgbClr val="00CC00"/>
                </a:solidFill>
                <a:latin typeface="Calibri" panose="020F0502020204030204" pitchFamily="34" charset="0"/>
                <a:cs typeface="Times New Roman" panose="02020603050405020304" pitchFamily="18" charset="0"/>
              </a:rPr>
              <a:t>Matrice de sélection</a:t>
            </a:r>
          </a:p>
          <a:p>
            <a:pPr algn="ctr"/>
            <a:r>
              <a:rPr lang="fr-FR" sz="1400" dirty="0">
                <a:solidFill>
                  <a:srgbClr val="00CC00"/>
                </a:solidFill>
                <a:latin typeface="Calibri" panose="020F0502020204030204" pitchFamily="34" charset="0"/>
                <a:cs typeface="Times New Roman" panose="02020603050405020304" pitchFamily="18" charset="0"/>
              </a:rPr>
              <a:t>Tableau de bord</a:t>
            </a:r>
          </a:p>
          <a:p>
            <a:pPr algn="ctr"/>
            <a:r>
              <a:rPr lang="fr-FR" sz="1400" dirty="0">
                <a:solidFill>
                  <a:srgbClr val="00CC00"/>
                </a:solidFill>
                <a:latin typeface="Calibri" panose="020F0502020204030204" pitchFamily="34" charset="0"/>
                <a:cs typeface="Times New Roman" panose="02020603050405020304" pitchFamily="18" charset="0"/>
              </a:rPr>
              <a:t>Sites des organismes de soutien</a:t>
            </a:r>
          </a:p>
          <a:p>
            <a:pPr algn="ctr"/>
            <a:r>
              <a:rPr lang="fr-FR" sz="1400" dirty="0">
                <a:solidFill>
                  <a:srgbClr val="00CC00"/>
                </a:solidFill>
                <a:latin typeface="Calibri" panose="020F0502020204030204" pitchFamily="34" charset="0"/>
                <a:cs typeface="Times New Roman" panose="02020603050405020304" pitchFamily="18" charset="0"/>
              </a:rPr>
              <a:t>Marketing digital</a:t>
            </a:r>
          </a:p>
          <a:p>
            <a:pPr algn="ctr"/>
            <a:r>
              <a:rPr lang="fr-FR" sz="1400" dirty="0">
                <a:solidFill>
                  <a:srgbClr val="00CC00"/>
                </a:solidFill>
                <a:latin typeface="Calibri" panose="020F0502020204030204" pitchFamily="34" charset="0"/>
                <a:cs typeface="Times New Roman" panose="02020603050405020304" pitchFamily="18" charset="0"/>
              </a:rPr>
              <a:t>RS</a:t>
            </a:r>
          </a:p>
          <a:p>
            <a:pPr algn="ctr"/>
            <a:endParaRPr lang="fr-FR" sz="1400" dirty="0">
              <a:solidFill>
                <a:srgbClr val="00CC00"/>
              </a:solidFill>
              <a:latin typeface="Calibri" panose="020F0502020204030204" pitchFamily="34"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34</a:t>
            </a:fld>
            <a:endParaRPr lang="fr-FR"/>
          </a:p>
        </p:txBody>
      </p:sp>
    </p:spTree>
    <p:extLst>
      <p:ext uri="{BB962C8B-B14F-4D97-AF65-F5344CB8AC3E}">
        <p14:creationId xmlns:p14="http://schemas.microsoft.com/office/powerpoint/2010/main" val="39404196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B2F93E79-A9E6-4654-B164-73C03BB9686A}"/>
              </a:ext>
            </a:extLst>
          </p:cNvPr>
          <p:cNvSpPr>
            <a:spLocks noGrp="1"/>
          </p:cNvSpPr>
          <p:nvPr>
            <p:ph type="subTitle" idx="1"/>
          </p:nvPr>
        </p:nvSpPr>
        <p:spPr>
          <a:xfrm>
            <a:off x="721106" y="202570"/>
            <a:ext cx="7701788" cy="576064"/>
          </a:xfrm>
        </p:spPr>
        <p:txBody>
          <a:bodyPr>
            <a:normAutofit lnSpcReduction="10000"/>
          </a:bodyPr>
          <a:lstStyle/>
          <a:p>
            <a:pPr algn="l"/>
            <a:r>
              <a:rPr lang="fr-FR" sz="1300" dirty="0">
                <a:solidFill>
                  <a:schemeClr val="tx1"/>
                </a:solidFill>
                <a:latin typeface="+mn-lt"/>
              </a:rPr>
              <a:t>Bloc 3 Développement commercial international</a:t>
            </a:r>
          </a:p>
          <a:p>
            <a:pPr algn="l"/>
            <a:r>
              <a:rPr lang="fr-FR" b="1" dirty="0">
                <a:solidFill>
                  <a:schemeClr val="tx1"/>
                </a:solidFill>
                <a:latin typeface="+mn-lt"/>
              </a:rPr>
              <a:t>Compétence : </a:t>
            </a:r>
            <a:r>
              <a:rPr lang="fr-FR" b="1" dirty="0">
                <a:solidFill>
                  <a:schemeClr val="tx1"/>
                </a:solidFill>
                <a:effectLst/>
                <a:latin typeface="+mn-lt"/>
                <a:ea typeface="Calibri" panose="020F0502020204030204" pitchFamily="34" charset="0"/>
              </a:rPr>
              <a:t>Réaliser une veille sur l’environnement global de l’entreprise</a:t>
            </a:r>
          </a:p>
          <a:p>
            <a:endParaRPr lang="fr-FR" dirty="0"/>
          </a:p>
        </p:txBody>
      </p:sp>
      <p:sp>
        <p:nvSpPr>
          <p:cNvPr id="6" name="ZoneTexte 5">
            <a:extLst>
              <a:ext uri="{FF2B5EF4-FFF2-40B4-BE49-F238E27FC236}">
                <a16:creationId xmlns:a16="http://schemas.microsoft.com/office/drawing/2014/main" id="{80609949-BAD6-4AFC-8179-D07C6DA4D303}"/>
              </a:ext>
            </a:extLst>
          </p:cNvPr>
          <p:cNvSpPr txBox="1"/>
          <p:nvPr/>
        </p:nvSpPr>
        <p:spPr>
          <a:xfrm>
            <a:off x="721106" y="692696"/>
            <a:ext cx="8315390" cy="537070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FR" sz="1600" dirty="0">
                <a:solidFill>
                  <a:srgbClr val="00B0F0"/>
                </a:solidFill>
                <a:cs typeface="Arial" panose="020B0604020202020204" pitchFamily="34" charset="0"/>
              </a:rPr>
              <a:t>Continuité : </a:t>
            </a:r>
          </a:p>
          <a:p>
            <a:pPr marL="742950" lvl="1" indent="-285750">
              <a:lnSpc>
                <a:spcPct val="150000"/>
              </a:lnSpc>
              <a:buFontTx/>
              <a:buChar char="-"/>
            </a:pPr>
            <a:r>
              <a:rPr lang="fr-FR" sz="1600" dirty="0">
                <a:solidFill>
                  <a:srgbClr val="00B0F0"/>
                </a:solidFill>
                <a:cs typeface="Arial" panose="020B0604020202020204" pitchFamily="34" charset="0"/>
              </a:rPr>
              <a:t>Compétences E41 : Mener une veille permanente</a:t>
            </a:r>
          </a:p>
          <a:p>
            <a:pPr marL="742950" lvl="1" indent="-285750">
              <a:lnSpc>
                <a:spcPct val="150000"/>
              </a:lnSpc>
              <a:buFontTx/>
              <a:buChar char="-"/>
            </a:pPr>
            <a:r>
              <a:rPr lang="fr-FR" sz="1600" dirty="0">
                <a:solidFill>
                  <a:srgbClr val="00B0F0"/>
                </a:solidFill>
                <a:cs typeface="Arial" panose="020B0604020202020204" pitchFamily="34" charset="0"/>
              </a:rPr>
              <a:t>Compétences E42 : C</a:t>
            </a:r>
            <a:r>
              <a:rPr lang="fr-FR" sz="1600" dirty="0">
                <a:solidFill>
                  <a:srgbClr val="00B0F0"/>
                </a:solidFill>
              </a:rPr>
              <a:t>ollecter et traiter l’information disponible, Organiser et évaluer le processus, Mettre à jour et enrichir le SIC, Mener un veille informationnelle méthodique</a:t>
            </a:r>
            <a:endParaRPr lang="fr-FR" sz="1600" dirty="0">
              <a:solidFill>
                <a:srgbClr val="00B0F0"/>
              </a:solidFill>
              <a:cs typeface="Arial" panose="020B0604020202020204" pitchFamily="34" charset="0"/>
            </a:endParaRPr>
          </a:p>
          <a:p>
            <a:pPr marL="285750" indent="-285750">
              <a:lnSpc>
                <a:spcPct val="150000"/>
              </a:lnSpc>
              <a:buFont typeface="Arial" panose="020B0604020202020204" pitchFamily="34" charset="0"/>
              <a:buChar char="•"/>
            </a:pPr>
            <a:r>
              <a:rPr lang="fr-FR" sz="1600" dirty="0">
                <a:solidFill>
                  <a:srgbClr val="00B050"/>
                </a:solidFill>
                <a:cs typeface="Arial" panose="020B0604020202020204" pitchFamily="34" charset="0"/>
              </a:rPr>
              <a:t>Rupture : </a:t>
            </a:r>
          </a:p>
          <a:p>
            <a:pPr marL="742950" lvl="1" indent="-285750">
              <a:lnSpc>
                <a:spcPct val="150000"/>
              </a:lnSpc>
              <a:buFontTx/>
              <a:buChar char="-"/>
            </a:pPr>
            <a:r>
              <a:rPr lang="fr-FR" sz="1600" dirty="0">
                <a:solidFill>
                  <a:srgbClr val="00B050"/>
                </a:solidFill>
                <a:cs typeface="Arial" panose="020B0604020202020204" pitchFamily="34" charset="0"/>
              </a:rPr>
              <a:t>Un environnement plus complexe</a:t>
            </a:r>
          </a:p>
          <a:p>
            <a:pPr marL="742950" lvl="1" indent="-285750">
              <a:lnSpc>
                <a:spcPct val="150000"/>
              </a:lnSpc>
              <a:buFontTx/>
              <a:buChar char="-"/>
            </a:pPr>
            <a:r>
              <a:rPr lang="fr-FR" sz="1600" dirty="0">
                <a:solidFill>
                  <a:srgbClr val="00B050"/>
                </a:solidFill>
                <a:cs typeface="Arial" panose="020B0604020202020204" pitchFamily="34" charset="0"/>
              </a:rPr>
              <a:t>Une évolution des outils de veille et de partage</a:t>
            </a:r>
          </a:p>
          <a:p>
            <a:pPr marL="285750" indent="-285750">
              <a:lnSpc>
                <a:spcPct val="150000"/>
              </a:lnSpc>
              <a:buFont typeface="Arial" panose="020B0604020202020204" pitchFamily="34" charset="0"/>
              <a:buChar char="•"/>
            </a:pPr>
            <a:r>
              <a:rPr lang="fr-FR" sz="1600" dirty="0">
                <a:solidFill>
                  <a:schemeClr val="accent6">
                    <a:lumMod val="75000"/>
                  </a:schemeClr>
                </a:solidFill>
                <a:cs typeface="Arial" panose="020B0604020202020204" pitchFamily="34" charset="0"/>
              </a:rPr>
              <a:t>Préconisations : </a:t>
            </a:r>
          </a:p>
          <a:p>
            <a:pPr marL="742950" lvl="1" indent="-285750">
              <a:lnSpc>
                <a:spcPct val="150000"/>
              </a:lnSpc>
              <a:buFontTx/>
              <a:buChar char="-"/>
            </a:pPr>
            <a:r>
              <a:rPr lang="fr-FR" sz="1600" dirty="0">
                <a:solidFill>
                  <a:schemeClr val="accent6">
                    <a:lumMod val="75000"/>
                  </a:schemeClr>
                </a:solidFill>
                <a:cs typeface="Arial" panose="020B0604020202020204" pitchFamily="34" charset="0"/>
              </a:rPr>
              <a:t>La veille = des principes généraux mais des adaptations liées au type de structure et aux objectifs</a:t>
            </a:r>
          </a:p>
          <a:p>
            <a:pPr marL="742950" lvl="1" indent="-285750">
              <a:lnSpc>
                <a:spcPct val="150000"/>
              </a:lnSpc>
              <a:buFontTx/>
              <a:buChar char="-"/>
            </a:pPr>
            <a:r>
              <a:rPr lang="fr-FR" sz="1600" dirty="0">
                <a:solidFill>
                  <a:schemeClr val="accent6">
                    <a:lumMod val="75000"/>
                  </a:schemeClr>
                </a:solidFill>
                <a:cs typeface="Arial" panose="020B0604020202020204" pitchFamily="34" charset="0"/>
              </a:rPr>
              <a:t>Des mises en situation qui permettent concrètement l’utilisation des outils </a:t>
            </a:r>
          </a:p>
          <a:p>
            <a:pPr marL="742950" lvl="1" indent="-285750">
              <a:lnSpc>
                <a:spcPct val="150000"/>
              </a:lnSpc>
              <a:buFontTx/>
              <a:buChar char="-"/>
            </a:pPr>
            <a:r>
              <a:rPr lang="fr-FR" sz="1600" dirty="0">
                <a:solidFill>
                  <a:schemeClr val="accent6">
                    <a:lumMod val="75000"/>
                  </a:schemeClr>
                </a:solidFill>
                <a:cs typeface="Arial" panose="020B0604020202020204" pitchFamily="34" charset="0"/>
              </a:rPr>
              <a:t>Lien avec RCI : Partager l’information ; SIC</a:t>
            </a:r>
          </a:p>
          <a:p>
            <a:pPr marL="742950" lvl="1" indent="-285750">
              <a:lnSpc>
                <a:spcPct val="150000"/>
              </a:lnSpc>
              <a:buFontTx/>
              <a:buChar char="-"/>
            </a:pPr>
            <a:r>
              <a:rPr lang="fr-FR" sz="1600" dirty="0">
                <a:solidFill>
                  <a:schemeClr val="accent6">
                    <a:lumMod val="75000"/>
                  </a:schemeClr>
                </a:solidFill>
                <a:cs typeface="Arial" panose="020B0604020202020204" pitchFamily="34" charset="0"/>
              </a:rPr>
              <a:t>Lien avec CEJM : </a:t>
            </a:r>
            <a:r>
              <a:rPr lang="fr-FR" sz="1800" b="0" i="0" u="none" strike="noStrike" dirty="0">
                <a:solidFill>
                  <a:schemeClr val="accent6">
                    <a:lumMod val="75000"/>
                  </a:schemeClr>
                </a:solidFill>
                <a:effectLst/>
                <a:latin typeface="Calibri" panose="020F0502020204030204" pitchFamily="34" charset="0"/>
              </a:rPr>
              <a:t> </a:t>
            </a:r>
            <a:r>
              <a:rPr lang="fr-FR" sz="1600" b="0" i="0" u="none" strike="noStrike" dirty="0">
                <a:solidFill>
                  <a:schemeClr val="accent6">
                    <a:lumMod val="75000"/>
                  </a:schemeClr>
                </a:solidFill>
                <a:effectLst/>
                <a:latin typeface="Calibri" panose="020F0502020204030204" pitchFamily="34" charset="0"/>
                <a:cs typeface="Arial" panose="020B0604020202020204" pitchFamily="34" charset="0"/>
              </a:rPr>
              <a:t>T</a:t>
            </a:r>
            <a:r>
              <a:rPr lang="fr-FR" sz="1600" dirty="0">
                <a:solidFill>
                  <a:schemeClr val="accent6">
                    <a:lumMod val="75000"/>
                  </a:schemeClr>
                </a:solidFill>
                <a:cs typeface="Arial" panose="020B0604020202020204" pitchFamily="34" charset="0"/>
              </a:rPr>
              <a:t>hème 4</a:t>
            </a:r>
            <a:endParaRPr lang="fr-FR" sz="1400" dirty="0">
              <a:solidFill>
                <a:schemeClr val="accent6">
                  <a:lumMod val="75000"/>
                </a:schemeClr>
              </a:solidFill>
            </a:endParaRPr>
          </a:p>
          <a:p>
            <a:pPr lvl="1"/>
            <a:endParaRPr lang="fr-FR" sz="1400" dirty="0"/>
          </a:p>
          <a:p>
            <a:pPr marL="285750" indent="-285750">
              <a:buFont typeface="Arial" panose="020B0604020202020204" pitchFamily="34" charset="0"/>
              <a:buChar char="•"/>
            </a:pPr>
            <a:endParaRPr lang="fr-FR" sz="1400" dirty="0"/>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35</a:t>
            </a:fld>
            <a:endParaRPr lang="fr-FR"/>
          </a:p>
        </p:txBody>
      </p:sp>
    </p:spTree>
    <p:extLst>
      <p:ext uri="{BB962C8B-B14F-4D97-AF65-F5344CB8AC3E}">
        <p14:creationId xmlns:p14="http://schemas.microsoft.com/office/powerpoint/2010/main" val="1280915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2DA930A1-369D-4C60-A3A4-E7051630ED11}"/>
              </a:ext>
            </a:extLst>
          </p:cNvPr>
          <p:cNvSpPr>
            <a:spLocks noGrp="1"/>
          </p:cNvSpPr>
          <p:nvPr>
            <p:ph type="subTitle" idx="1"/>
          </p:nvPr>
        </p:nvSpPr>
        <p:spPr>
          <a:xfrm>
            <a:off x="706224" y="562646"/>
            <a:ext cx="8485902" cy="5530650"/>
          </a:xfrm>
        </p:spPr>
        <p:txBody>
          <a:bodyPr>
            <a:noAutofit/>
          </a:bodyPr>
          <a:lstStyle/>
          <a:p>
            <a:pPr marL="285750" indent="-285750" algn="l">
              <a:lnSpc>
                <a:spcPct val="120000"/>
              </a:lnSpc>
              <a:spcBef>
                <a:spcPts val="0"/>
              </a:spcBef>
              <a:buFont typeface="Arial" panose="020B0604020202020204" pitchFamily="34" charset="0"/>
              <a:buChar char="•"/>
            </a:pPr>
            <a:r>
              <a:rPr lang="fr-FR" dirty="0">
                <a:solidFill>
                  <a:srgbClr val="00B0F0"/>
                </a:solidFill>
                <a:latin typeface="+mn-lt"/>
                <a:cs typeface="Arial" panose="020B0604020202020204" pitchFamily="34" charset="0"/>
              </a:rPr>
              <a:t>Continuité : </a:t>
            </a:r>
          </a:p>
          <a:p>
            <a:pPr lvl="1" algn="l">
              <a:lnSpc>
                <a:spcPct val="120000"/>
              </a:lnSpc>
              <a:spcBef>
                <a:spcPts val="0"/>
              </a:spcBef>
            </a:pPr>
            <a:r>
              <a:rPr lang="fr-FR" sz="1600" dirty="0">
                <a:solidFill>
                  <a:srgbClr val="00B0F0"/>
                </a:solidFill>
              </a:rPr>
              <a:t>-	Compétence E41 : </a:t>
            </a:r>
            <a:r>
              <a:rPr lang="fr-FR" sz="1600" dirty="0">
                <a:solidFill>
                  <a:srgbClr val="00B0F0"/>
                </a:solidFill>
                <a:cs typeface="Arial" panose="020B0604020202020204" pitchFamily="34" charset="0"/>
              </a:rPr>
              <a:t>Analyser et établir la synthèse de l’information collectée  </a:t>
            </a:r>
          </a:p>
          <a:p>
            <a:pPr lvl="1" algn="l">
              <a:lnSpc>
                <a:spcPct val="120000"/>
              </a:lnSpc>
              <a:spcBef>
                <a:spcPts val="0"/>
              </a:spcBef>
            </a:pPr>
            <a:r>
              <a:rPr lang="fr-FR" sz="1600" dirty="0">
                <a:solidFill>
                  <a:srgbClr val="00B0F0"/>
                </a:solidFill>
              </a:rPr>
              <a:t>-	Compétence E42 : Utiliser des techniques appropriées pour collecter et traiter 	l’information , Communiquer pour préparer la décision</a:t>
            </a:r>
          </a:p>
          <a:p>
            <a:pPr lvl="1" algn="l">
              <a:lnSpc>
                <a:spcPct val="120000"/>
              </a:lnSpc>
              <a:spcBef>
                <a:spcPts val="0"/>
              </a:spcBef>
            </a:pPr>
            <a:r>
              <a:rPr lang="fr-FR" sz="1600" dirty="0">
                <a:solidFill>
                  <a:schemeClr val="tx1"/>
                </a:solidFill>
              </a:rPr>
              <a:t>	</a:t>
            </a:r>
          </a:p>
          <a:p>
            <a:pPr marL="285750" indent="-285750" algn="l">
              <a:lnSpc>
                <a:spcPct val="120000"/>
              </a:lnSpc>
              <a:spcBef>
                <a:spcPts val="0"/>
              </a:spcBef>
              <a:buFont typeface="Arial" panose="020B0604020202020204" pitchFamily="34" charset="0"/>
              <a:buChar char="•"/>
            </a:pPr>
            <a:r>
              <a:rPr lang="fr-FR" dirty="0">
                <a:solidFill>
                  <a:srgbClr val="00B050"/>
                </a:solidFill>
                <a:latin typeface="+mn-lt"/>
              </a:rPr>
              <a:t>Rupture : </a:t>
            </a:r>
          </a:p>
          <a:p>
            <a:pPr lvl="1" algn="l">
              <a:lnSpc>
                <a:spcPct val="120000"/>
              </a:lnSpc>
              <a:spcBef>
                <a:spcPts val="0"/>
              </a:spcBef>
            </a:pPr>
            <a:r>
              <a:rPr lang="fr-FR" sz="1600" dirty="0">
                <a:solidFill>
                  <a:srgbClr val="00B050"/>
                </a:solidFill>
                <a:cs typeface="Arial" panose="020B0604020202020204" pitchFamily="34" charset="0"/>
              </a:rPr>
              <a:t>-	Pas de démarche d’étude de marché primaire à réaliser</a:t>
            </a:r>
          </a:p>
          <a:p>
            <a:pPr lvl="1" algn="l">
              <a:lnSpc>
                <a:spcPct val="120000"/>
              </a:lnSpc>
              <a:spcBef>
                <a:spcPts val="0"/>
              </a:spcBef>
            </a:pPr>
            <a:r>
              <a:rPr lang="fr-FR" sz="1600" dirty="0">
                <a:solidFill>
                  <a:srgbClr val="00B050"/>
                </a:solidFill>
                <a:cs typeface="Arial" panose="020B0604020202020204" pitchFamily="34" charset="0"/>
              </a:rPr>
              <a:t>-	 Une représentation cartographique du monde à réaffirmer</a:t>
            </a:r>
          </a:p>
          <a:p>
            <a:pPr lvl="1" algn="l">
              <a:lnSpc>
                <a:spcPct val="120000"/>
              </a:lnSpc>
              <a:spcBef>
                <a:spcPts val="0"/>
              </a:spcBef>
            </a:pPr>
            <a:endParaRPr lang="fr-FR" sz="1600" dirty="0">
              <a:solidFill>
                <a:schemeClr val="tx1"/>
              </a:solidFill>
              <a:cs typeface="Arial" panose="020B0604020202020204" pitchFamily="34" charset="0"/>
            </a:endParaRPr>
          </a:p>
          <a:p>
            <a:pPr marL="285750" indent="-285750" algn="l">
              <a:lnSpc>
                <a:spcPct val="120000"/>
              </a:lnSpc>
              <a:spcBef>
                <a:spcPts val="0"/>
              </a:spcBef>
              <a:buFont typeface="Arial" panose="020B0604020202020204" pitchFamily="34" charset="0"/>
              <a:buChar char="•"/>
            </a:pPr>
            <a:r>
              <a:rPr lang="fr-FR" dirty="0">
                <a:solidFill>
                  <a:schemeClr val="accent6">
                    <a:lumMod val="75000"/>
                  </a:schemeClr>
                </a:solidFill>
                <a:latin typeface="+mn-lt"/>
              </a:rPr>
              <a:t>Préconisations : </a:t>
            </a:r>
          </a:p>
          <a:p>
            <a:pPr marL="742950" lvl="1" indent="-285750" algn="l">
              <a:lnSpc>
                <a:spcPct val="120000"/>
              </a:lnSpc>
              <a:spcBef>
                <a:spcPts val="0"/>
              </a:spcBef>
              <a:buFontTx/>
              <a:buChar char="-"/>
            </a:pPr>
            <a:r>
              <a:rPr lang="fr-FR" sz="1600" dirty="0">
                <a:solidFill>
                  <a:schemeClr val="accent6">
                    <a:lumMod val="75000"/>
                  </a:schemeClr>
                </a:solidFill>
              </a:rPr>
              <a:t>Les mises en situation proposées peuvent s’inspirer des études de cas d’EVME :</a:t>
            </a:r>
          </a:p>
          <a:p>
            <a:pPr lvl="1" algn="l">
              <a:lnSpc>
                <a:spcPct val="120000"/>
              </a:lnSpc>
              <a:spcBef>
                <a:spcPts val="0"/>
              </a:spcBef>
            </a:pPr>
            <a:r>
              <a:rPr lang="fr-FR" sz="1400" b="1" i="1" dirty="0">
                <a:solidFill>
                  <a:schemeClr val="accent6">
                    <a:lumMod val="75000"/>
                  </a:schemeClr>
                </a:solidFill>
              </a:rPr>
              <a:t>Un contexte entreprise + des informations pays à analyser + recherche d’opportunités/menaces				</a:t>
            </a:r>
            <a:r>
              <a:rPr lang="fr-FR" sz="1400" b="1" dirty="0">
                <a:solidFill>
                  <a:srgbClr val="FF0000"/>
                </a:solidFill>
              </a:rPr>
              <a:t>Remontée d’information efficiente pour la prise de décision</a:t>
            </a:r>
          </a:p>
          <a:p>
            <a:pPr lvl="1" algn="l">
              <a:lnSpc>
                <a:spcPct val="120000"/>
              </a:lnSpc>
              <a:spcBef>
                <a:spcPts val="0"/>
              </a:spcBef>
            </a:pPr>
            <a:r>
              <a:rPr lang="fr-FR" sz="1600" dirty="0">
                <a:solidFill>
                  <a:schemeClr val="accent6">
                    <a:lumMod val="75000"/>
                  </a:schemeClr>
                </a:solidFill>
              </a:rPr>
              <a:t>-	Lien avec MOI : Evaluer les risques</a:t>
            </a:r>
          </a:p>
          <a:p>
            <a:pPr lvl="1" algn="l">
              <a:lnSpc>
                <a:spcPct val="120000"/>
              </a:lnSpc>
              <a:spcBef>
                <a:spcPts val="0"/>
              </a:spcBef>
            </a:pPr>
            <a:r>
              <a:rPr lang="fr-FR" sz="1600" dirty="0">
                <a:solidFill>
                  <a:schemeClr val="accent6">
                    <a:lumMod val="75000"/>
                  </a:schemeClr>
                </a:solidFill>
              </a:rPr>
              <a:t>-	Lien avec CEJM : Thème 2 </a:t>
            </a:r>
          </a:p>
        </p:txBody>
      </p:sp>
      <p:sp>
        <p:nvSpPr>
          <p:cNvPr id="5" name="Sous-titre 2">
            <a:extLst>
              <a:ext uri="{FF2B5EF4-FFF2-40B4-BE49-F238E27FC236}">
                <a16:creationId xmlns:a16="http://schemas.microsoft.com/office/drawing/2014/main" id="{C9D15520-F08C-48A6-A9B7-B934B4705DB6}"/>
              </a:ext>
            </a:extLst>
          </p:cNvPr>
          <p:cNvSpPr txBox="1">
            <a:spLocks/>
          </p:cNvSpPr>
          <p:nvPr/>
        </p:nvSpPr>
        <p:spPr>
          <a:xfrm>
            <a:off x="773578" y="101965"/>
            <a:ext cx="7596844" cy="518723"/>
          </a:xfrm>
          <a:prstGeom prst="rect">
            <a:avLst/>
          </a:prstGeom>
        </p:spPr>
        <p:txBody>
          <a:bodyPr vert="horz" lIns="91440" tIns="45720" rIns="91440" bIns="45720" rtlCol="0">
            <a:normAutofit fontScale="77500" lnSpcReduction="20000"/>
          </a:bodyPr>
          <a:lstStyle>
            <a:lvl1pPr marL="0" indent="0" algn="ctr" defTabSz="457200" rtl="0" eaLnBrk="1" latinLnBrk="0" hangingPunct="1">
              <a:spcBef>
                <a:spcPct val="20000"/>
              </a:spcBef>
              <a:buFont typeface="Arial"/>
              <a:buNone/>
              <a:defRPr sz="1600" kern="1200">
                <a:solidFill>
                  <a:schemeClr val="tx1">
                    <a:tint val="75000"/>
                  </a:schemeClr>
                </a:solidFill>
                <a:latin typeface="Arial" panose="020B0604020202020204" pitchFamily="34" charset="0"/>
                <a:ea typeface="+mn-ea"/>
                <a:cs typeface="Arial" panose="020B0604020202020204" pitchFamily="34" charset="0"/>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fr-FR" sz="1700" dirty="0">
                <a:solidFill>
                  <a:schemeClr val="tx1"/>
                </a:solidFill>
                <a:latin typeface="+mn-lt"/>
              </a:rPr>
              <a:t>Bloc 3 Développement commercial international</a:t>
            </a:r>
          </a:p>
          <a:p>
            <a:pPr algn="l"/>
            <a:r>
              <a:rPr lang="fr-FR" sz="2100" b="1" dirty="0">
                <a:solidFill>
                  <a:schemeClr val="tx1"/>
                </a:solidFill>
                <a:latin typeface="+mn-lt"/>
              </a:rPr>
              <a:t>Compétence : </a:t>
            </a:r>
            <a:r>
              <a:rPr lang="fr-FR" sz="2100" b="1" dirty="0">
                <a:solidFill>
                  <a:schemeClr val="tx1"/>
                </a:solidFill>
                <a:effectLst/>
                <a:latin typeface="+mn-lt"/>
                <a:ea typeface="Calibri" panose="020F0502020204030204" pitchFamily="34" charset="0"/>
                <a:cs typeface="Times New Roman" panose="02020603050405020304" pitchFamily="18" charset="0"/>
              </a:rPr>
              <a:t>Analyser et synthétiser les informations sur un marché cible</a:t>
            </a:r>
            <a:endParaRPr lang="fr-FR" sz="2100" dirty="0">
              <a:solidFill>
                <a:schemeClr val="tx1"/>
              </a:solidFill>
              <a:effectLst/>
              <a:latin typeface="+mn-lt"/>
              <a:ea typeface="Calibri" panose="020F0502020204030204" pitchFamily="34" charset="0"/>
              <a:cs typeface="Times New Roman" panose="02020603050405020304" pitchFamily="18" charset="0"/>
            </a:endParaRPr>
          </a:p>
          <a:p>
            <a:pPr algn="l"/>
            <a:endParaRPr lang="fr-FR"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2" name="Flèche : droite 1">
            <a:extLst>
              <a:ext uri="{FF2B5EF4-FFF2-40B4-BE49-F238E27FC236}">
                <a16:creationId xmlns:a16="http://schemas.microsoft.com/office/drawing/2014/main" id="{608B9A50-DD4F-4FB9-9979-AAC78A17344A}"/>
              </a:ext>
            </a:extLst>
          </p:cNvPr>
          <p:cNvSpPr/>
          <p:nvPr/>
        </p:nvSpPr>
        <p:spPr>
          <a:xfrm>
            <a:off x="1547664" y="4149080"/>
            <a:ext cx="504056" cy="144016"/>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36</a:t>
            </a:fld>
            <a:endParaRPr lang="fr-FR"/>
          </a:p>
        </p:txBody>
      </p:sp>
    </p:spTree>
    <p:extLst>
      <p:ext uri="{BB962C8B-B14F-4D97-AF65-F5344CB8AC3E}">
        <p14:creationId xmlns:p14="http://schemas.microsoft.com/office/powerpoint/2010/main" val="37090080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4F6A2893-546A-4D54-88AA-A77C1B28BE6A}"/>
              </a:ext>
            </a:extLst>
          </p:cNvPr>
          <p:cNvSpPr>
            <a:spLocks noGrp="1"/>
          </p:cNvSpPr>
          <p:nvPr>
            <p:ph type="subTitle" idx="1"/>
          </p:nvPr>
        </p:nvSpPr>
        <p:spPr>
          <a:xfrm>
            <a:off x="749546" y="692696"/>
            <a:ext cx="8142934" cy="4896544"/>
          </a:xfrm>
        </p:spPr>
        <p:txBody>
          <a:bodyPr>
            <a:normAutofit fontScale="85000" lnSpcReduction="20000"/>
          </a:bodyPr>
          <a:lstStyle/>
          <a:p>
            <a:pPr marL="285750" indent="-285750" algn="l">
              <a:lnSpc>
                <a:spcPct val="200000"/>
              </a:lnSpc>
              <a:buFont typeface="Arial" panose="020B0604020202020204" pitchFamily="34" charset="0"/>
              <a:buChar char="•"/>
            </a:pPr>
            <a:r>
              <a:rPr lang="fr-FR" sz="1900" dirty="0">
                <a:solidFill>
                  <a:srgbClr val="00B0F0"/>
                </a:solidFill>
                <a:latin typeface="+mn-lt"/>
              </a:rPr>
              <a:t>Continuité : </a:t>
            </a:r>
          </a:p>
          <a:p>
            <a:pPr marL="742950" lvl="1" indent="-285750" algn="l">
              <a:lnSpc>
                <a:spcPct val="200000"/>
              </a:lnSpc>
              <a:buFontTx/>
              <a:buChar char="-"/>
            </a:pPr>
            <a:r>
              <a:rPr lang="fr-FR" sz="1900" dirty="0">
                <a:solidFill>
                  <a:srgbClr val="00B0F0"/>
                </a:solidFill>
                <a:latin typeface="+mn-lt"/>
              </a:rPr>
              <a:t>Compétences E41 </a:t>
            </a:r>
            <a:r>
              <a:rPr lang="fr-FR" sz="1900" dirty="0">
                <a:solidFill>
                  <a:srgbClr val="00B0F0"/>
                </a:solidFill>
              </a:rPr>
              <a:t>: Collecter de l’information à l’étranger, Analyser et sélectionner l’information, Repérer les contraintes, Être attentif aux opportunités/menaces…</a:t>
            </a:r>
          </a:p>
          <a:p>
            <a:pPr marL="742950" lvl="1" indent="-285750" algn="l">
              <a:lnSpc>
                <a:spcPct val="200000"/>
              </a:lnSpc>
              <a:buFontTx/>
              <a:buChar char="-"/>
            </a:pPr>
            <a:r>
              <a:rPr lang="fr-FR" sz="1900" dirty="0">
                <a:solidFill>
                  <a:srgbClr val="00B0F0"/>
                </a:solidFill>
              </a:rPr>
              <a:t>Compétences E51 : Identifier et sélectionner les cibles</a:t>
            </a:r>
          </a:p>
          <a:p>
            <a:pPr marL="285750" indent="-285750" algn="l">
              <a:lnSpc>
                <a:spcPct val="200000"/>
              </a:lnSpc>
              <a:buFont typeface="Arial" panose="020B0604020202020204" pitchFamily="34" charset="0"/>
              <a:buChar char="•"/>
            </a:pPr>
            <a:r>
              <a:rPr lang="fr-FR" sz="1900" dirty="0">
                <a:solidFill>
                  <a:srgbClr val="00B050"/>
                </a:solidFill>
                <a:latin typeface="+mn-lt"/>
              </a:rPr>
              <a:t>Rupture : </a:t>
            </a:r>
          </a:p>
          <a:p>
            <a:pPr marL="742950" lvl="1" indent="-285750" algn="l">
              <a:lnSpc>
                <a:spcPct val="200000"/>
              </a:lnSpc>
              <a:buFontTx/>
              <a:buChar char="-"/>
            </a:pPr>
            <a:r>
              <a:rPr lang="fr-FR" sz="1900" dirty="0">
                <a:solidFill>
                  <a:srgbClr val="00B050"/>
                </a:solidFill>
                <a:cs typeface="Arial" panose="020B0604020202020204" pitchFamily="34" charset="0"/>
              </a:rPr>
              <a:t>Focus sur l’importance du choix des partenaires du déploiement</a:t>
            </a:r>
          </a:p>
          <a:p>
            <a:pPr marL="742950" lvl="1" indent="-285750" algn="l">
              <a:lnSpc>
                <a:spcPct val="200000"/>
              </a:lnSpc>
              <a:buFontTx/>
              <a:buChar char="-"/>
            </a:pPr>
            <a:r>
              <a:rPr lang="fr-FR" sz="1900" dirty="0">
                <a:solidFill>
                  <a:srgbClr val="00B050"/>
                </a:solidFill>
                <a:cs typeface="Arial" panose="020B0604020202020204" pitchFamily="34" charset="0"/>
              </a:rPr>
              <a:t>Les aides à l’export : un écosystème complexe et évolutif</a:t>
            </a:r>
          </a:p>
          <a:p>
            <a:pPr marL="285750" indent="-285750" algn="l">
              <a:lnSpc>
                <a:spcPct val="200000"/>
              </a:lnSpc>
              <a:buFont typeface="Arial" panose="020B0604020202020204" pitchFamily="34" charset="0"/>
              <a:buChar char="•"/>
            </a:pPr>
            <a:r>
              <a:rPr lang="fr-FR" sz="1900" dirty="0">
                <a:solidFill>
                  <a:schemeClr val="accent6">
                    <a:lumMod val="75000"/>
                  </a:schemeClr>
                </a:solidFill>
                <a:latin typeface="+mn-lt"/>
              </a:rPr>
              <a:t>Préconisations : </a:t>
            </a:r>
          </a:p>
          <a:p>
            <a:pPr marL="742950" lvl="1" indent="-285750" algn="l">
              <a:lnSpc>
                <a:spcPct val="200000"/>
              </a:lnSpc>
              <a:buFontTx/>
              <a:buChar char="-"/>
            </a:pPr>
            <a:r>
              <a:rPr lang="fr-FR" sz="1900" dirty="0">
                <a:solidFill>
                  <a:schemeClr val="accent6">
                    <a:lumMod val="75000"/>
                  </a:schemeClr>
                </a:solidFill>
              </a:rPr>
              <a:t>Les aides à l’export doivent être appréhendées à travers des cas concrets</a:t>
            </a:r>
            <a:endParaRPr lang="fr-FR" sz="1900" dirty="0">
              <a:solidFill>
                <a:schemeClr val="accent6">
                  <a:lumMod val="75000"/>
                </a:schemeClr>
              </a:solidFill>
              <a:latin typeface="+mn-lt"/>
            </a:endParaRPr>
          </a:p>
          <a:p>
            <a:pPr marL="742950" lvl="1" indent="-285750" algn="l">
              <a:lnSpc>
                <a:spcPct val="200000"/>
              </a:lnSpc>
              <a:buFontTx/>
              <a:buChar char="-"/>
            </a:pPr>
            <a:r>
              <a:rPr lang="fr-FR" sz="1900" dirty="0">
                <a:solidFill>
                  <a:schemeClr val="accent6">
                    <a:lumMod val="75000"/>
                  </a:schemeClr>
                </a:solidFill>
              </a:rPr>
              <a:t>Lien avec CEJM : Thème 6</a:t>
            </a:r>
            <a:endParaRPr lang="fr-FR" sz="1900" dirty="0">
              <a:solidFill>
                <a:schemeClr val="accent6">
                  <a:lumMod val="75000"/>
                </a:schemeClr>
              </a:solidFill>
              <a:latin typeface="+mn-lt"/>
            </a:endParaRPr>
          </a:p>
          <a:p>
            <a:pPr marL="285750" indent="-285750" algn="l">
              <a:lnSpc>
                <a:spcPct val="200000"/>
              </a:lnSpc>
              <a:buFontTx/>
              <a:buChar char="-"/>
            </a:pPr>
            <a:endParaRPr lang="fr-FR" dirty="0">
              <a:solidFill>
                <a:schemeClr val="tx1"/>
              </a:solidFill>
              <a:latin typeface="+mn-lt"/>
            </a:endParaRPr>
          </a:p>
          <a:p>
            <a:pPr marL="285750" indent="-285750" algn="l">
              <a:lnSpc>
                <a:spcPct val="200000"/>
              </a:lnSpc>
              <a:buFont typeface="Arial" panose="020B0604020202020204" pitchFamily="34" charset="0"/>
              <a:buChar char="•"/>
            </a:pPr>
            <a:endParaRPr lang="fr-FR" dirty="0">
              <a:solidFill>
                <a:schemeClr val="tx1"/>
              </a:solidFill>
            </a:endParaRPr>
          </a:p>
          <a:p>
            <a:pPr algn="l"/>
            <a:endParaRPr lang="fr-FR" dirty="0">
              <a:solidFill>
                <a:schemeClr val="tx1"/>
              </a:solidFill>
            </a:endParaRPr>
          </a:p>
          <a:p>
            <a:pPr marL="285750" indent="-285750" algn="l">
              <a:buFont typeface="Arial" panose="020B0604020202020204" pitchFamily="34" charset="0"/>
              <a:buChar char="•"/>
            </a:pPr>
            <a:endParaRPr lang="fr-FR" dirty="0">
              <a:solidFill>
                <a:schemeClr val="tx1"/>
              </a:solidFill>
            </a:endParaRPr>
          </a:p>
          <a:p>
            <a:pPr marL="285750" indent="-285750" algn="l">
              <a:buFont typeface="Arial" panose="020B0604020202020204" pitchFamily="34" charset="0"/>
              <a:buChar char="•"/>
            </a:pPr>
            <a:endParaRPr lang="fr-FR" dirty="0">
              <a:solidFill>
                <a:schemeClr val="tx1"/>
              </a:solidFill>
            </a:endParaRPr>
          </a:p>
        </p:txBody>
      </p:sp>
      <p:sp>
        <p:nvSpPr>
          <p:cNvPr id="6" name="ZoneTexte 5">
            <a:extLst>
              <a:ext uri="{FF2B5EF4-FFF2-40B4-BE49-F238E27FC236}">
                <a16:creationId xmlns:a16="http://schemas.microsoft.com/office/drawing/2014/main" id="{9E4F8D9A-5147-4D16-AED4-4876729C8802}"/>
              </a:ext>
            </a:extLst>
          </p:cNvPr>
          <p:cNvSpPr txBox="1"/>
          <p:nvPr/>
        </p:nvSpPr>
        <p:spPr>
          <a:xfrm>
            <a:off x="749546" y="260648"/>
            <a:ext cx="7848872" cy="538609"/>
          </a:xfrm>
          <a:prstGeom prst="rect">
            <a:avLst/>
          </a:prstGeom>
          <a:noFill/>
        </p:spPr>
        <p:txBody>
          <a:bodyPr wrap="square">
            <a:spAutoFit/>
          </a:bodyPr>
          <a:lstStyle/>
          <a:p>
            <a:pPr algn="l"/>
            <a:r>
              <a:rPr lang="fr-FR" sz="1300" dirty="0">
                <a:solidFill>
                  <a:schemeClr val="tx1"/>
                </a:solidFill>
                <a:cs typeface="Arial" panose="020B0604020202020204" pitchFamily="34" charset="0"/>
              </a:rPr>
              <a:t>Bloc 3 Développement commercial international</a:t>
            </a:r>
          </a:p>
          <a:p>
            <a:pPr algn="l"/>
            <a:r>
              <a:rPr lang="fr-FR" sz="1600" b="1" dirty="0">
                <a:solidFill>
                  <a:schemeClr val="tx1"/>
                </a:solidFill>
                <a:cs typeface="Arial" panose="020B0604020202020204" pitchFamily="34" charset="0"/>
              </a:rPr>
              <a:t>Compétence : Recenser et identifier des modalités de déploiement sur un marché cible</a:t>
            </a:r>
            <a:endParaRPr lang="fr-FR" sz="1600" b="1" dirty="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37</a:t>
            </a:fld>
            <a:endParaRPr lang="fr-FR"/>
          </a:p>
        </p:txBody>
      </p:sp>
    </p:spTree>
    <p:extLst>
      <p:ext uri="{BB962C8B-B14F-4D97-AF65-F5344CB8AC3E}">
        <p14:creationId xmlns:p14="http://schemas.microsoft.com/office/powerpoint/2010/main" val="31085410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5E9FC4-70E9-410B-A123-EB1098807C56}"/>
              </a:ext>
            </a:extLst>
          </p:cNvPr>
          <p:cNvSpPr>
            <a:spLocks noGrp="1"/>
          </p:cNvSpPr>
          <p:nvPr>
            <p:ph type="ctrTitle"/>
          </p:nvPr>
        </p:nvSpPr>
        <p:spPr>
          <a:xfrm>
            <a:off x="807280" y="260648"/>
            <a:ext cx="8085200" cy="864096"/>
          </a:xfrm>
        </p:spPr>
        <p:txBody>
          <a:bodyPr/>
          <a:lstStyle/>
          <a:p>
            <a:r>
              <a:rPr lang="fr-FR" sz="1300" dirty="0">
                <a:latin typeface="+mn-lt"/>
              </a:rPr>
              <a:t>Bloc 3 Développement commercial international</a:t>
            </a:r>
            <a:br>
              <a:rPr lang="fr-FR" dirty="0"/>
            </a:br>
            <a:r>
              <a:rPr lang="fr-FR" sz="1600" b="1" dirty="0">
                <a:latin typeface="+mn-lt"/>
              </a:rPr>
              <a:t>Compétence : </a:t>
            </a:r>
            <a:r>
              <a:rPr lang="fr-FR" sz="1600" b="1" u="none" strike="noStrike" dirty="0">
                <a:solidFill>
                  <a:srgbClr val="000000"/>
                </a:solidFill>
                <a:effectLst/>
                <a:latin typeface="+mn-lt"/>
              </a:rPr>
              <a:t>Contribuer aux démarches d’adaptation liées au développement international de l’entreprise</a:t>
            </a:r>
            <a:endParaRPr lang="fr-FR" sz="1600" b="1" dirty="0">
              <a:latin typeface="+mn-lt"/>
            </a:endParaRPr>
          </a:p>
        </p:txBody>
      </p:sp>
      <p:sp>
        <p:nvSpPr>
          <p:cNvPr id="3" name="Sous-titre 2">
            <a:extLst>
              <a:ext uri="{FF2B5EF4-FFF2-40B4-BE49-F238E27FC236}">
                <a16:creationId xmlns:a16="http://schemas.microsoft.com/office/drawing/2014/main" id="{F048FAA5-6F5B-42DC-B790-643A691FEA25}"/>
              </a:ext>
            </a:extLst>
          </p:cNvPr>
          <p:cNvSpPr>
            <a:spLocks noGrp="1"/>
          </p:cNvSpPr>
          <p:nvPr>
            <p:ph type="subTitle" idx="1"/>
          </p:nvPr>
        </p:nvSpPr>
        <p:spPr>
          <a:xfrm>
            <a:off x="683568" y="764704"/>
            <a:ext cx="8352928" cy="4968552"/>
          </a:xfrm>
        </p:spPr>
        <p:txBody>
          <a:bodyPr>
            <a:normAutofit fontScale="77500" lnSpcReduction="20000"/>
          </a:bodyPr>
          <a:lstStyle/>
          <a:p>
            <a:pPr marL="285750" indent="-285750" algn="l">
              <a:buFont typeface="Arial" panose="020B0604020202020204" pitchFamily="34" charset="0"/>
              <a:buChar char="•"/>
            </a:pPr>
            <a:endParaRPr lang="fr-FR" dirty="0">
              <a:solidFill>
                <a:schemeClr val="tx1"/>
              </a:solidFill>
            </a:endParaRPr>
          </a:p>
          <a:p>
            <a:pPr marL="285750" indent="-285750" algn="l">
              <a:lnSpc>
                <a:spcPct val="200000"/>
              </a:lnSpc>
              <a:buFont typeface="Arial" panose="020B0604020202020204" pitchFamily="34" charset="0"/>
              <a:buChar char="•"/>
            </a:pPr>
            <a:r>
              <a:rPr lang="fr-FR" sz="1900" dirty="0">
                <a:solidFill>
                  <a:srgbClr val="00B0F0"/>
                </a:solidFill>
                <a:latin typeface="+mn-lt"/>
              </a:rPr>
              <a:t>Continuité : </a:t>
            </a:r>
          </a:p>
          <a:p>
            <a:pPr marL="742950" lvl="1" indent="-285750" algn="l">
              <a:lnSpc>
                <a:spcPct val="200000"/>
              </a:lnSpc>
              <a:buFontTx/>
              <a:buChar char="-"/>
            </a:pPr>
            <a:r>
              <a:rPr lang="fr-FR" sz="1900" dirty="0">
                <a:solidFill>
                  <a:srgbClr val="00B0F0"/>
                </a:solidFill>
                <a:latin typeface="+mn-lt"/>
              </a:rPr>
              <a:t>Compétences E41 : Formuler des recommandations, Adopter un raisonnement commercial</a:t>
            </a:r>
          </a:p>
          <a:p>
            <a:pPr marL="742950" lvl="1" indent="-285750" algn="l">
              <a:lnSpc>
                <a:spcPct val="200000"/>
              </a:lnSpc>
              <a:buFontTx/>
              <a:buChar char="-"/>
            </a:pPr>
            <a:r>
              <a:rPr lang="fr-FR" sz="1900" dirty="0">
                <a:solidFill>
                  <a:srgbClr val="00B0F0"/>
                </a:solidFill>
                <a:latin typeface="+mn-lt"/>
              </a:rPr>
              <a:t>Compétences E51 : </a:t>
            </a:r>
            <a:r>
              <a:rPr lang="fr-FR" sz="1900" dirty="0">
                <a:solidFill>
                  <a:srgbClr val="00B0F0"/>
                </a:solidFill>
              </a:rPr>
              <a:t>Prendre en compte les différences culturelles</a:t>
            </a:r>
            <a:endParaRPr lang="fr-FR" sz="1900" dirty="0">
              <a:solidFill>
                <a:srgbClr val="00B0F0"/>
              </a:solidFill>
              <a:latin typeface="+mn-lt"/>
            </a:endParaRPr>
          </a:p>
          <a:p>
            <a:pPr marL="285750" indent="-285750" algn="l">
              <a:lnSpc>
                <a:spcPct val="200000"/>
              </a:lnSpc>
              <a:buFont typeface="Arial" panose="020B0604020202020204" pitchFamily="34" charset="0"/>
              <a:buChar char="•"/>
            </a:pPr>
            <a:r>
              <a:rPr lang="fr-FR" sz="2100" dirty="0">
                <a:solidFill>
                  <a:srgbClr val="00B050"/>
                </a:solidFill>
                <a:latin typeface="+mn-lt"/>
              </a:rPr>
              <a:t>Rupture : </a:t>
            </a:r>
          </a:p>
          <a:p>
            <a:pPr marL="742950" lvl="1" indent="-285750" algn="l">
              <a:lnSpc>
                <a:spcPct val="200000"/>
              </a:lnSpc>
              <a:buFontTx/>
              <a:buChar char="-"/>
            </a:pPr>
            <a:r>
              <a:rPr lang="fr-FR" sz="2100" dirty="0">
                <a:solidFill>
                  <a:srgbClr val="00B050"/>
                </a:solidFill>
                <a:cs typeface="Arial" panose="020B0604020202020204" pitchFamily="34" charset="0"/>
              </a:rPr>
              <a:t>Etude de faisabilité : contours à préciser davantage</a:t>
            </a:r>
          </a:p>
          <a:p>
            <a:pPr marL="742950" lvl="1" indent="-285750" algn="l">
              <a:lnSpc>
                <a:spcPct val="200000"/>
              </a:lnSpc>
              <a:buFontTx/>
              <a:buChar char="-"/>
            </a:pPr>
            <a:r>
              <a:rPr lang="fr-FR" sz="2100" dirty="0">
                <a:solidFill>
                  <a:srgbClr val="00B050"/>
                </a:solidFill>
                <a:cs typeface="Arial" panose="020B0604020202020204" pitchFamily="34" charset="0"/>
              </a:rPr>
              <a:t>Pas de réalisation du diagnostic export dans sa globalité</a:t>
            </a:r>
          </a:p>
          <a:p>
            <a:pPr marL="285750" indent="-285750" algn="l">
              <a:lnSpc>
                <a:spcPct val="200000"/>
              </a:lnSpc>
              <a:buFont typeface="Arial" panose="020B0604020202020204" pitchFamily="34" charset="0"/>
              <a:buChar char="•"/>
            </a:pPr>
            <a:r>
              <a:rPr lang="fr-FR" sz="1900" dirty="0">
                <a:solidFill>
                  <a:schemeClr val="accent6">
                    <a:lumMod val="75000"/>
                  </a:schemeClr>
                </a:solidFill>
                <a:latin typeface="+mn-lt"/>
              </a:rPr>
              <a:t>Préconisations : </a:t>
            </a:r>
          </a:p>
          <a:p>
            <a:pPr marL="742950" lvl="1" indent="-285750" algn="l">
              <a:lnSpc>
                <a:spcPct val="200000"/>
              </a:lnSpc>
              <a:buFontTx/>
              <a:buChar char="-"/>
            </a:pPr>
            <a:r>
              <a:rPr lang="fr-FR" sz="1900" dirty="0">
                <a:solidFill>
                  <a:schemeClr val="accent6">
                    <a:lumMod val="75000"/>
                  </a:schemeClr>
                </a:solidFill>
                <a:latin typeface="+mn-lt"/>
              </a:rPr>
              <a:t>Lien avec RCI : Propos</a:t>
            </a:r>
            <a:r>
              <a:rPr lang="fr-FR" sz="1900" dirty="0">
                <a:solidFill>
                  <a:schemeClr val="accent6">
                    <a:lumMod val="75000"/>
                  </a:schemeClr>
                </a:solidFill>
              </a:rPr>
              <a:t>ition de solutions adaptées à chaque situation</a:t>
            </a:r>
            <a:endParaRPr lang="fr-FR" sz="1900" dirty="0">
              <a:solidFill>
                <a:schemeClr val="accent6">
                  <a:lumMod val="75000"/>
                </a:schemeClr>
              </a:solidFill>
              <a:latin typeface="+mn-lt"/>
            </a:endParaRPr>
          </a:p>
          <a:p>
            <a:pPr marL="742950" lvl="1" indent="-285750" algn="l">
              <a:lnSpc>
                <a:spcPct val="200000"/>
              </a:lnSpc>
              <a:buFontTx/>
              <a:buChar char="-"/>
            </a:pPr>
            <a:r>
              <a:rPr lang="fr-FR" sz="1900" dirty="0">
                <a:solidFill>
                  <a:schemeClr val="accent6">
                    <a:lumMod val="75000"/>
                  </a:schemeClr>
                </a:solidFill>
              </a:rPr>
              <a:t>Lien avec CEJM : Thème 6</a:t>
            </a:r>
            <a:endParaRPr lang="fr-FR" dirty="0">
              <a:solidFill>
                <a:schemeClr val="accent6">
                  <a:lumMod val="75000"/>
                </a:schemeClr>
              </a:solidFill>
            </a:endParaRP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38</a:t>
            </a:fld>
            <a:endParaRPr lang="fr-FR"/>
          </a:p>
        </p:txBody>
      </p:sp>
    </p:spTree>
    <p:extLst>
      <p:ext uri="{BB962C8B-B14F-4D97-AF65-F5344CB8AC3E}">
        <p14:creationId xmlns:p14="http://schemas.microsoft.com/office/powerpoint/2010/main" val="15282336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0EC7BA74-6D08-4CA5-92A1-083FD64A94F7}"/>
              </a:ext>
            </a:extLst>
          </p:cNvPr>
          <p:cNvSpPr>
            <a:spLocks noGrp="1"/>
          </p:cNvSpPr>
          <p:nvPr>
            <p:ph type="subTitle" idx="1"/>
          </p:nvPr>
        </p:nvSpPr>
        <p:spPr>
          <a:xfrm>
            <a:off x="755576" y="609796"/>
            <a:ext cx="8388424" cy="4907436"/>
          </a:xfrm>
        </p:spPr>
        <p:txBody>
          <a:bodyPr>
            <a:noAutofit/>
          </a:bodyPr>
          <a:lstStyle/>
          <a:p>
            <a:pPr marL="285750" indent="-285750" algn="l">
              <a:lnSpc>
                <a:spcPct val="200000"/>
              </a:lnSpc>
              <a:buFont typeface="Arial" panose="020B0604020202020204" pitchFamily="34" charset="0"/>
              <a:buChar char="•"/>
            </a:pPr>
            <a:r>
              <a:rPr lang="fr-FR" sz="1400" dirty="0">
                <a:solidFill>
                  <a:srgbClr val="00B0F0"/>
                </a:solidFill>
                <a:latin typeface="+mn-lt"/>
              </a:rPr>
              <a:t>Continuité : </a:t>
            </a:r>
          </a:p>
          <a:p>
            <a:pPr marL="742950" lvl="1" indent="-285750" algn="l">
              <a:lnSpc>
                <a:spcPct val="200000"/>
              </a:lnSpc>
              <a:buFontTx/>
              <a:buChar char="-"/>
            </a:pPr>
            <a:r>
              <a:rPr lang="fr-FR" sz="1400" dirty="0">
                <a:solidFill>
                  <a:srgbClr val="00B0F0"/>
                </a:solidFill>
              </a:rPr>
              <a:t>Compétences E41 : Organiser les priorités, établir un planning, être autonome</a:t>
            </a:r>
          </a:p>
          <a:p>
            <a:pPr marL="742950" lvl="1" indent="-285750" algn="l">
              <a:lnSpc>
                <a:spcPct val="200000"/>
              </a:lnSpc>
              <a:buFontTx/>
              <a:buChar char="-"/>
            </a:pPr>
            <a:r>
              <a:rPr lang="fr-FR" sz="1400" dirty="0">
                <a:solidFill>
                  <a:srgbClr val="00B0F0"/>
                </a:solidFill>
              </a:rPr>
              <a:t>Compétences E42 : MAJ du SIC, Utilisation/MAJ d’une BDD, Communiquer pour préparer la décision</a:t>
            </a:r>
          </a:p>
          <a:p>
            <a:pPr marL="742950" lvl="1" indent="-285750" algn="l">
              <a:lnSpc>
                <a:spcPct val="200000"/>
              </a:lnSpc>
              <a:buFontTx/>
              <a:buChar char="-"/>
            </a:pPr>
            <a:r>
              <a:rPr lang="fr-FR" sz="1400" dirty="0">
                <a:solidFill>
                  <a:srgbClr val="00B0F0"/>
                </a:solidFill>
              </a:rPr>
              <a:t>Compétences E51 : Ensemble des compétences…</a:t>
            </a:r>
          </a:p>
          <a:p>
            <a:pPr marL="285750" indent="-285750" algn="l">
              <a:lnSpc>
                <a:spcPct val="200000"/>
              </a:lnSpc>
              <a:buFont typeface="Arial" panose="020B0604020202020204" pitchFamily="34" charset="0"/>
              <a:buChar char="•"/>
            </a:pPr>
            <a:r>
              <a:rPr lang="fr-FR" sz="1400" dirty="0">
                <a:solidFill>
                  <a:srgbClr val="00B050"/>
                </a:solidFill>
                <a:latin typeface="+mn-lt"/>
              </a:rPr>
              <a:t>Rupture : </a:t>
            </a:r>
          </a:p>
          <a:p>
            <a:pPr marL="742950" lvl="1" indent="-285750" algn="l">
              <a:lnSpc>
                <a:spcPct val="200000"/>
              </a:lnSpc>
              <a:buFontTx/>
              <a:buChar char="-"/>
            </a:pPr>
            <a:r>
              <a:rPr lang="fr-FR" sz="1400" dirty="0">
                <a:solidFill>
                  <a:srgbClr val="00B050"/>
                </a:solidFill>
                <a:cs typeface="Arial" panose="020B0604020202020204" pitchFamily="34" charset="0"/>
              </a:rPr>
              <a:t>Focaliser sur le rôle support de l’équipe commerciale</a:t>
            </a:r>
          </a:p>
          <a:p>
            <a:pPr marL="742950" lvl="1" indent="-285750" algn="l">
              <a:lnSpc>
                <a:spcPct val="200000"/>
              </a:lnSpc>
              <a:buFontTx/>
              <a:buChar char="-"/>
            </a:pPr>
            <a:r>
              <a:rPr lang="fr-FR" sz="1400" dirty="0">
                <a:solidFill>
                  <a:srgbClr val="00B050"/>
                </a:solidFill>
                <a:cs typeface="Arial" panose="020B0604020202020204" pitchFamily="34" charset="0"/>
              </a:rPr>
              <a:t>Point de fusion des compétences</a:t>
            </a:r>
          </a:p>
          <a:p>
            <a:pPr marL="285750" indent="-285750" algn="l">
              <a:lnSpc>
                <a:spcPct val="200000"/>
              </a:lnSpc>
              <a:buFont typeface="Arial" panose="020B0604020202020204" pitchFamily="34" charset="0"/>
              <a:buChar char="•"/>
            </a:pPr>
            <a:r>
              <a:rPr lang="fr-FR" sz="1400" dirty="0">
                <a:solidFill>
                  <a:schemeClr val="accent6">
                    <a:lumMod val="75000"/>
                  </a:schemeClr>
                </a:solidFill>
                <a:latin typeface="+mn-lt"/>
              </a:rPr>
              <a:t>Préconisations : </a:t>
            </a:r>
          </a:p>
          <a:p>
            <a:pPr marL="742950" lvl="1" indent="-285750" algn="l">
              <a:lnSpc>
                <a:spcPct val="200000"/>
              </a:lnSpc>
              <a:buFontTx/>
              <a:buChar char="-"/>
            </a:pPr>
            <a:r>
              <a:rPr lang="fr-FR" sz="1400" dirty="0">
                <a:solidFill>
                  <a:schemeClr val="accent6">
                    <a:lumMod val="75000"/>
                  </a:schemeClr>
                </a:solidFill>
              </a:rPr>
              <a:t>Lien avec RCI : Communication, Animation d’un réseau professionnel</a:t>
            </a:r>
          </a:p>
          <a:p>
            <a:pPr marL="742950" lvl="1" indent="-285750" algn="l">
              <a:lnSpc>
                <a:spcPct val="200000"/>
              </a:lnSpc>
              <a:buFontTx/>
              <a:buChar char="-"/>
            </a:pPr>
            <a:r>
              <a:rPr lang="fr-FR" sz="1400" dirty="0">
                <a:solidFill>
                  <a:schemeClr val="accent6">
                    <a:lumMod val="75000"/>
                  </a:schemeClr>
                </a:solidFill>
              </a:rPr>
              <a:t>Conseil : Utiliser le terrain de stage et/ou réaliser une mission de prospection</a:t>
            </a:r>
          </a:p>
        </p:txBody>
      </p:sp>
      <p:sp>
        <p:nvSpPr>
          <p:cNvPr id="6" name="ZoneTexte 5">
            <a:extLst>
              <a:ext uri="{FF2B5EF4-FFF2-40B4-BE49-F238E27FC236}">
                <a16:creationId xmlns:a16="http://schemas.microsoft.com/office/drawing/2014/main" id="{CB9864BF-7E69-4D97-85A4-D5D89D18A6A8}"/>
              </a:ext>
            </a:extLst>
          </p:cNvPr>
          <p:cNvSpPr txBox="1"/>
          <p:nvPr/>
        </p:nvSpPr>
        <p:spPr>
          <a:xfrm>
            <a:off x="730549" y="101965"/>
            <a:ext cx="7632848" cy="538609"/>
          </a:xfrm>
          <a:prstGeom prst="rect">
            <a:avLst/>
          </a:prstGeom>
          <a:noFill/>
        </p:spPr>
        <p:txBody>
          <a:bodyPr wrap="square">
            <a:spAutoFit/>
          </a:bodyPr>
          <a:lstStyle/>
          <a:p>
            <a:r>
              <a:rPr lang="fr-FR" sz="1300" dirty="0">
                <a:cs typeface="Arial" panose="020B0604020202020204" pitchFamily="34" charset="0"/>
              </a:rPr>
              <a:t>Bloc 3 Développement commercial international</a:t>
            </a:r>
            <a:br>
              <a:rPr lang="fr-FR" dirty="0">
                <a:latin typeface="Arial" panose="020B0604020202020204" pitchFamily="34" charset="0"/>
                <a:cs typeface="Arial" panose="020B0604020202020204" pitchFamily="34" charset="0"/>
              </a:rPr>
            </a:br>
            <a:r>
              <a:rPr lang="fr-FR" sz="1600" b="1" dirty="0">
                <a:cs typeface="Arial" panose="020B0604020202020204" pitchFamily="34" charset="0"/>
              </a:rPr>
              <a:t>Compétence : Participer à la prospection commerciale</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39</a:t>
            </a:fld>
            <a:endParaRPr lang="fr-FR"/>
          </a:p>
        </p:txBody>
      </p:sp>
    </p:spTree>
    <p:extLst>
      <p:ext uri="{BB962C8B-B14F-4D97-AF65-F5344CB8AC3E}">
        <p14:creationId xmlns:p14="http://schemas.microsoft.com/office/powerpoint/2010/main" val="3719429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15616" y="260648"/>
            <a:ext cx="8028384" cy="5162128"/>
          </a:xfrm>
        </p:spPr>
        <p:txBody>
          <a:bodyPr>
            <a:normAutofit/>
          </a:bodyPr>
          <a:lstStyle/>
          <a:p>
            <a:pPr algn="l"/>
            <a:r>
              <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 M</a:t>
            </a:r>
            <a:r>
              <a:rPr lang="fr-FR" sz="18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ettre en œuvre de opérations internationales (MOI) : Conditions d’exercice</a:t>
            </a:r>
            <a:endParaRPr lang="fr-FR" sz="2000" b="1" dirty="0">
              <a:solidFill>
                <a:schemeClr val="tx1"/>
              </a:solidFill>
            </a:endParaRPr>
          </a:p>
        </p:txBody>
      </p:sp>
      <p:sp>
        <p:nvSpPr>
          <p:cNvPr id="4" name="Rectangle 3"/>
          <p:cNvSpPr/>
          <p:nvPr/>
        </p:nvSpPr>
        <p:spPr>
          <a:xfrm>
            <a:off x="899592" y="836712"/>
            <a:ext cx="6840760" cy="437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just"/>
            <a:r>
              <a:rPr lang="fr-FR" dirty="0"/>
              <a:t>« Sous l’autorité de son responsable import/export, l’assistant import/export </a:t>
            </a:r>
            <a:r>
              <a:rPr lang="fr-FR" b="1" dirty="0"/>
              <a:t>prend en charge l’exécution des contrats d’achat/vente à l’international </a:t>
            </a:r>
            <a:r>
              <a:rPr lang="fr-FR" dirty="0"/>
              <a:t>(de la demande d’offre ou de l’offre jusqu’au paiement) ». </a:t>
            </a:r>
          </a:p>
          <a:p>
            <a:pPr algn="just"/>
            <a:r>
              <a:rPr lang="fr-FR" dirty="0"/>
              <a:t>L’assistant import/export : </a:t>
            </a:r>
          </a:p>
          <a:p>
            <a:pPr marL="285750" indent="-285750" algn="just">
              <a:buFont typeface="Arial" panose="020B0604020202020204" pitchFamily="34" charset="0"/>
              <a:buChar char="•"/>
            </a:pPr>
            <a:r>
              <a:rPr lang="fr-FR" dirty="0"/>
              <a:t>assure la </a:t>
            </a:r>
            <a:r>
              <a:rPr lang="fr-FR" b="1" dirty="0"/>
              <a:t>gestion administrative </a:t>
            </a:r>
            <a:r>
              <a:rPr lang="fr-FR" dirty="0"/>
              <a:t>et la </a:t>
            </a:r>
            <a:r>
              <a:rPr lang="fr-FR" b="1" dirty="0"/>
              <a:t>gestion des risques </a:t>
            </a:r>
            <a:r>
              <a:rPr lang="fr-FR" dirty="0"/>
              <a:t>d’exécution, de paiement, de change, de transport et de douane ainsi que des réclamations et des litiges.</a:t>
            </a:r>
          </a:p>
          <a:p>
            <a:pPr algn="just"/>
            <a:r>
              <a:rPr lang="fr-FR" dirty="0"/>
              <a:t>Pour ce faire : </a:t>
            </a:r>
          </a:p>
          <a:p>
            <a:pPr marL="285750" indent="-285750" algn="just">
              <a:buFont typeface="Arial" panose="020B0604020202020204" pitchFamily="34" charset="0"/>
              <a:buChar char="•"/>
            </a:pPr>
            <a:r>
              <a:rPr lang="fr-FR" dirty="0"/>
              <a:t>il coordonne les activités de l’ensemble des acteurs internes et externes impliqués</a:t>
            </a:r>
          </a:p>
          <a:p>
            <a:pPr marL="285750" indent="-285750" algn="just">
              <a:buFont typeface="Arial" panose="020B0604020202020204" pitchFamily="34" charset="0"/>
              <a:buChar char="•"/>
            </a:pPr>
            <a:r>
              <a:rPr lang="fr-FR" dirty="0"/>
              <a:t>Il effectue le </a:t>
            </a:r>
            <a:r>
              <a:rPr lang="fr-FR" dirty="0" err="1"/>
              <a:t>reporting</a:t>
            </a:r>
            <a:r>
              <a:rPr lang="fr-FR" dirty="0"/>
              <a:t> des opérations réalisées et propose des pistes d’optimisation</a:t>
            </a:r>
          </a:p>
          <a:p>
            <a:pPr marL="285750" indent="-285750" algn="just">
              <a:buFont typeface="Arial" panose="020B0604020202020204" pitchFamily="34" charset="0"/>
              <a:buChar char="•"/>
            </a:pPr>
            <a:r>
              <a:rPr lang="fr-FR" dirty="0"/>
              <a:t>Il respecte les conditions commerciales et réglementaires, etc. »</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4</a:t>
            </a:fld>
            <a:endParaRPr lang="fr-FR"/>
          </a:p>
        </p:txBody>
      </p:sp>
    </p:spTree>
    <p:extLst>
      <p:ext uri="{BB962C8B-B14F-4D97-AF65-F5344CB8AC3E}">
        <p14:creationId xmlns:p14="http://schemas.microsoft.com/office/powerpoint/2010/main" val="42410774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0EC7BA74-6D08-4CA5-92A1-083FD64A94F7}"/>
              </a:ext>
            </a:extLst>
          </p:cNvPr>
          <p:cNvSpPr>
            <a:spLocks noGrp="1"/>
          </p:cNvSpPr>
          <p:nvPr>
            <p:ph type="subTitle" idx="1"/>
          </p:nvPr>
        </p:nvSpPr>
        <p:spPr>
          <a:xfrm>
            <a:off x="827584" y="1268760"/>
            <a:ext cx="7128792" cy="3888432"/>
          </a:xfrm>
        </p:spPr>
        <p:txBody>
          <a:bodyPr vert="horz" lIns="91440" tIns="45720" rIns="91440" bIns="45720" rtlCol="0" anchor="t">
            <a:noAutofit/>
          </a:bodyPr>
          <a:lstStyle/>
          <a:p>
            <a:pPr marL="285750" indent="-285750" algn="l">
              <a:buFont typeface="Arial" panose="020B0604020202020204" pitchFamily="34" charset="0"/>
              <a:buChar char="•"/>
            </a:pPr>
            <a:r>
              <a:rPr lang="fr-FR" sz="1800" dirty="0">
                <a:solidFill>
                  <a:schemeClr val="tx1"/>
                </a:solidFill>
                <a:latin typeface="+mn-lt"/>
              </a:rPr>
              <a:t>Annexes proposées : </a:t>
            </a:r>
          </a:p>
          <a:p>
            <a:pPr algn="l"/>
            <a:endParaRPr lang="fr-FR" sz="1800" dirty="0">
              <a:solidFill>
                <a:schemeClr val="tx1"/>
              </a:solidFill>
              <a:latin typeface="+mn-lt"/>
            </a:endParaRPr>
          </a:p>
          <a:p>
            <a:pPr marL="742950" lvl="1" indent="-285750" algn="l">
              <a:buFontTx/>
              <a:buChar char="-"/>
            </a:pPr>
            <a:r>
              <a:rPr lang="fr-FR" sz="1800" dirty="0">
                <a:solidFill>
                  <a:schemeClr val="tx1"/>
                </a:solidFill>
              </a:rPr>
              <a:t>Outils numériques et digitaux </a:t>
            </a:r>
            <a:endParaRPr lang="fr-FR" sz="1800" dirty="0">
              <a:solidFill>
                <a:schemeClr val="tx1"/>
              </a:solidFill>
              <a:cs typeface="Calibri"/>
            </a:endParaRPr>
          </a:p>
          <a:p>
            <a:pPr marL="742950" lvl="1" indent="-285750" algn="l">
              <a:buFontTx/>
              <a:buChar char="-"/>
            </a:pPr>
            <a:r>
              <a:rPr lang="fr-FR" sz="1800" dirty="0">
                <a:solidFill>
                  <a:schemeClr val="tx1"/>
                </a:solidFill>
              </a:rPr>
              <a:t>Sources incontournables en STS CI</a:t>
            </a:r>
            <a:endParaRPr lang="fr-FR" sz="1800" dirty="0">
              <a:solidFill>
                <a:schemeClr val="tx1"/>
              </a:solidFill>
              <a:cs typeface="Calibri"/>
            </a:endParaRPr>
          </a:p>
          <a:p>
            <a:pPr marL="285750" indent="-285750" algn="l">
              <a:buFont typeface="Arial" panose="020B0604020202020204" pitchFamily="34" charset="0"/>
              <a:buChar char="•"/>
            </a:pPr>
            <a:endParaRPr lang="fr-FR" sz="1800" dirty="0">
              <a:solidFill>
                <a:schemeClr val="tx1"/>
              </a:solidFill>
              <a:latin typeface="+mn-lt"/>
            </a:endParaRPr>
          </a:p>
          <a:p>
            <a:pPr marL="285750" indent="-285750" algn="l">
              <a:buFont typeface="Arial" panose="020B0604020202020204" pitchFamily="34" charset="0"/>
              <a:buChar char="•"/>
            </a:pPr>
            <a:r>
              <a:rPr lang="fr-FR" sz="1800" dirty="0">
                <a:solidFill>
                  <a:schemeClr val="tx1"/>
                </a:solidFill>
                <a:latin typeface="+mn-lt"/>
                <a:cs typeface="Arial"/>
              </a:rPr>
              <a:t>Ressources à venir : </a:t>
            </a:r>
            <a:endParaRPr lang="fr-FR" sz="1800" dirty="0">
              <a:solidFill>
                <a:schemeClr val="tx1"/>
              </a:solidFill>
              <a:latin typeface="+mn-lt"/>
            </a:endParaRPr>
          </a:p>
          <a:p>
            <a:pPr algn="l"/>
            <a:endParaRPr lang="fr-FR" sz="1800" dirty="0">
              <a:solidFill>
                <a:schemeClr val="tx1"/>
              </a:solidFill>
              <a:latin typeface="+mn-lt"/>
            </a:endParaRPr>
          </a:p>
          <a:p>
            <a:pPr marL="742950" lvl="1" indent="-285750" algn="l">
              <a:buFontTx/>
              <a:buChar char="-"/>
            </a:pPr>
            <a:r>
              <a:rPr lang="fr-FR" sz="1800" dirty="0">
                <a:solidFill>
                  <a:schemeClr val="tx1"/>
                </a:solidFill>
              </a:rPr>
              <a:t>Mises en situations professionnelles  : "Melvita", "Bob Carlton"...</a:t>
            </a:r>
            <a:endParaRPr lang="fr-FR" sz="1800" dirty="0">
              <a:solidFill>
                <a:schemeClr val="tx1"/>
              </a:solidFill>
              <a:cs typeface="Calibri"/>
            </a:endParaRPr>
          </a:p>
          <a:p>
            <a:pPr marL="742950" lvl="1" indent="-285750" algn="l">
              <a:buFontTx/>
              <a:buChar char="-"/>
            </a:pPr>
            <a:r>
              <a:rPr lang="fr-FR" sz="1800" dirty="0">
                <a:solidFill>
                  <a:schemeClr val="tx1"/>
                </a:solidFill>
                <a:cs typeface="Calibri"/>
              </a:rPr>
              <a:t>Proposition de progression sur les deux années de formation</a:t>
            </a:r>
          </a:p>
          <a:p>
            <a:pPr lvl="1" algn="l"/>
            <a:endParaRPr lang="fr-FR" sz="1800" dirty="0">
              <a:solidFill>
                <a:schemeClr val="tx1"/>
              </a:solidFill>
              <a:cs typeface="Calibri"/>
            </a:endParaRPr>
          </a:p>
          <a:p>
            <a:pPr algn="l"/>
            <a:r>
              <a:rPr lang="fr-FR" sz="1800" dirty="0">
                <a:solidFill>
                  <a:schemeClr val="tx1"/>
                </a:solidFill>
                <a:latin typeface="+mn-lt"/>
              </a:rPr>
              <a:t>	</a:t>
            </a:r>
          </a:p>
          <a:p>
            <a:pPr algn="l"/>
            <a:r>
              <a:rPr lang="fr-FR" sz="1800" dirty="0">
                <a:solidFill>
                  <a:schemeClr val="tx1"/>
                </a:solidFill>
                <a:latin typeface="+mn-lt"/>
              </a:rPr>
              <a:t> </a:t>
            </a:r>
            <a:endParaRPr lang="fr-FR" sz="1800" dirty="0">
              <a:solidFill>
                <a:schemeClr val="tx1"/>
              </a:solidFill>
            </a:endParaRPr>
          </a:p>
        </p:txBody>
      </p:sp>
      <p:sp>
        <p:nvSpPr>
          <p:cNvPr id="6" name="ZoneTexte 5">
            <a:extLst>
              <a:ext uri="{FF2B5EF4-FFF2-40B4-BE49-F238E27FC236}">
                <a16:creationId xmlns:a16="http://schemas.microsoft.com/office/drawing/2014/main" id="{CB9864BF-7E69-4D97-85A4-D5D89D18A6A8}"/>
              </a:ext>
            </a:extLst>
          </p:cNvPr>
          <p:cNvSpPr txBox="1"/>
          <p:nvPr/>
        </p:nvSpPr>
        <p:spPr>
          <a:xfrm>
            <a:off x="755576" y="260648"/>
            <a:ext cx="7632848" cy="538609"/>
          </a:xfrm>
          <a:prstGeom prst="rect">
            <a:avLst/>
          </a:prstGeom>
          <a:noFill/>
        </p:spPr>
        <p:txBody>
          <a:bodyPr wrap="square">
            <a:spAutoFit/>
          </a:bodyPr>
          <a:lstStyle/>
          <a:p>
            <a:r>
              <a:rPr lang="fr-FR" sz="1300" dirty="0">
                <a:cs typeface="Arial" panose="020B0604020202020204" pitchFamily="34" charset="0"/>
              </a:rPr>
              <a:t>Bloc 3 Développement commercial international</a:t>
            </a:r>
            <a:br>
              <a:rPr lang="fr-FR" dirty="0">
                <a:cs typeface="Arial" panose="020B0604020202020204" pitchFamily="34" charset="0"/>
              </a:rPr>
            </a:br>
            <a:r>
              <a:rPr lang="fr-FR" sz="1600" b="1" dirty="0">
                <a:cs typeface="Arial" panose="020B0604020202020204" pitchFamily="34" charset="0"/>
              </a:rPr>
              <a:t>Les ressources mises à disposition : </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40</a:t>
            </a:fld>
            <a:endParaRPr lang="fr-FR"/>
          </a:p>
        </p:txBody>
      </p:sp>
    </p:spTree>
    <p:extLst>
      <p:ext uri="{BB962C8B-B14F-4D97-AF65-F5344CB8AC3E}">
        <p14:creationId xmlns:p14="http://schemas.microsoft.com/office/powerpoint/2010/main" val="30438405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6" name="ZoneTexte 5"/>
          <p:cNvSpPr txBox="1"/>
          <p:nvPr/>
        </p:nvSpPr>
        <p:spPr>
          <a:xfrm>
            <a:off x="1620982" y="2060848"/>
            <a:ext cx="6576520" cy="646331"/>
          </a:xfrm>
          <a:prstGeom prst="rect">
            <a:avLst/>
          </a:prstGeom>
          <a:noFill/>
        </p:spPr>
        <p:txBody>
          <a:bodyPr wrap="square" rtlCol="0">
            <a:spAutoFit/>
          </a:bodyPr>
          <a:lstStyle/>
          <a:p>
            <a:r>
              <a:rPr lang="fr-FR" sz="3600" b="1" dirty="0"/>
              <a:t>Certification du Bloc 3</a:t>
            </a:r>
          </a:p>
        </p:txBody>
      </p:sp>
      <p:sp>
        <p:nvSpPr>
          <p:cNvPr id="7" name="Rectangle 6"/>
          <p:cNvSpPr/>
          <p:nvPr/>
        </p:nvSpPr>
        <p:spPr>
          <a:xfrm>
            <a:off x="2286000" y="2828836"/>
            <a:ext cx="5382344" cy="646331"/>
          </a:xfrm>
          <a:prstGeom prst="rect">
            <a:avLst/>
          </a:prstGeom>
        </p:spPr>
        <p:txBody>
          <a:bodyPr wrap="square">
            <a:spAutoFit/>
          </a:bodyPr>
          <a:lstStyle/>
          <a:p>
            <a:r>
              <a:rPr lang="fr-FR" b="1" dirty="0"/>
              <a:t>Unité U 6</a:t>
            </a:r>
          </a:p>
          <a:p>
            <a:r>
              <a:rPr lang="fr-FR" b="1" dirty="0"/>
              <a:t>Développement commercial international</a:t>
            </a:r>
            <a:endParaRPr lang="fr-FR" sz="2400" dirty="0"/>
          </a:p>
        </p:txBody>
      </p:sp>
      <p:sp>
        <p:nvSpPr>
          <p:cNvPr id="10" name="ZoneTexte 9"/>
          <p:cNvSpPr txBox="1"/>
          <p:nvPr/>
        </p:nvSpPr>
        <p:spPr>
          <a:xfrm>
            <a:off x="827584" y="4581598"/>
            <a:ext cx="6840760" cy="346249"/>
          </a:xfrm>
          <a:prstGeom prst="rect">
            <a:avLst/>
          </a:prstGeom>
          <a:noFill/>
        </p:spPr>
        <p:txBody>
          <a:bodyPr wrap="square" lIns="68580" tIns="34290" rIns="68580" bIns="34290" rtlCol="0" anchor="t">
            <a:spAutoFit/>
          </a:bodyPr>
          <a:lstStyle/>
          <a:p>
            <a:r>
              <a:rPr lang="fr-FR" i="1" dirty="0"/>
              <a:t>Thierry FLEURANCEAU, IA-IPR Économie-Gestion, Académie de Toulouse</a:t>
            </a: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41</a:t>
            </a:fld>
            <a:endParaRPr lang="fr-FR"/>
          </a:p>
        </p:txBody>
      </p:sp>
    </p:spTree>
    <p:extLst>
      <p:ext uri="{BB962C8B-B14F-4D97-AF65-F5344CB8AC3E}">
        <p14:creationId xmlns:p14="http://schemas.microsoft.com/office/powerpoint/2010/main" val="5950776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e 7"/>
          <p:cNvGraphicFramePr/>
          <p:nvPr/>
        </p:nvGraphicFramePr>
        <p:xfrm>
          <a:off x="755576" y="260648"/>
          <a:ext cx="8064896"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755576" y="2780928"/>
            <a:ext cx="8064896" cy="2308324"/>
          </a:xfrm>
          <a:prstGeom prst="rect">
            <a:avLst/>
          </a:prstGeom>
          <a:noFill/>
        </p:spPr>
        <p:txBody>
          <a:bodyPr wrap="square" rtlCol="0">
            <a:spAutoFit/>
          </a:bodyPr>
          <a:lstStyle/>
          <a:p>
            <a:r>
              <a:rPr lang="fr-FR" b="1" dirty="0"/>
              <a:t>Bloc de compétences 3</a:t>
            </a:r>
          </a:p>
          <a:p>
            <a:endParaRPr lang="fr-FR" dirty="0"/>
          </a:p>
          <a:p>
            <a:pPr marL="285750" indent="-285750">
              <a:buFont typeface="Arial" panose="020B0604020202020204" pitchFamily="34" charset="0"/>
              <a:buChar char="•"/>
            </a:pPr>
            <a:r>
              <a:rPr lang="fr-FR" dirty="0"/>
              <a:t>Réaliser une veille sur l’environnement global de l’entreprise</a:t>
            </a:r>
          </a:p>
          <a:p>
            <a:pPr marL="285750" indent="-285750">
              <a:buFont typeface="Arial" panose="020B0604020202020204" pitchFamily="34" charset="0"/>
              <a:buChar char="•"/>
            </a:pPr>
            <a:r>
              <a:rPr lang="fr-FR" dirty="0"/>
              <a:t>Analyser et synthétiser les informations sur un marché cible</a:t>
            </a:r>
          </a:p>
          <a:p>
            <a:pPr marL="285750" indent="-285750">
              <a:buFont typeface="Arial" panose="020B0604020202020204" pitchFamily="34" charset="0"/>
              <a:buChar char="•"/>
            </a:pPr>
            <a:r>
              <a:rPr lang="fr-FR" dirty="0"/>
              <a:t>Recenser et identifier des modalités de déploiement sur un marché cible</a:t>
            </a:r>
          </a:p>
          <a:p>
            <a:pPr marL="285750" indent="-285750">
              <a:buFont typeface="Arial" panose="020B0604020202020204" pitchFamily="34" charset="0"/>
              <a:buChar char="•"/>
            </a:pPr>
            <a:r>
              <a:rPr lang="fr-FR" dirty="0"/>
              <a:t>Contribuer aux démarches d’adaptation liées au développement international de l’entreprise</a:t>
            </a:r>
          </a:p>
          <a:p>
            <a:pPr marL="285750" indent="-285750">
              <a:buFont typeface="Arial" panose="020B0604020202020204" pitchFamily="34" charset="0"/>
              <a:buChar char="•"/>
            </a:pPr>
            <a:r>
              <a:rPr lang="fr-FR" dirty="0"/>
              <a:t>Participer à la prospection commerciale</a:t>
            </a:r>
          </a:p>
        </p:txBody>
      </p:sp>
      <p:sp>
        <p:nvSpPr>
          <p:cNvPr id="10" name="Flèche vers le bas 9"/>
          <p:cNvSpPr/>
          <p:nvPr/>
        </p:nvSpPr>
        <p:spPr>
          <a:xfrm>
            <a:off x="4427984" y="2636912"/>
            <a:ext cx="936104" cy="7200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Flèche courbée vers la droite 10"/>
          <p:cNvSpPr/>
          <p:nvPr/>
        </p:nvSpPr>
        <p:spPr>
          <a:xfrm>
            <a:off x="1403648" y="692696"/>
            <a:ext cx="792088" cy="1080120"/>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12" name="ZoneTexte 11"/>
          <p:cNvSpPr txBox="1"/>
          <p:nvPr/>
        </p:nvSpPr>
        <p:spPr>
          <a:xfrm>
            <a:off x="1043608" y="29815"/>
            <a:ext cx="1152128" cy="461665"/>
          </a:xfrm>
          <a:prstGeom prst="rect">
            <a:avLst/>
          </a:prstGeom>
          <a:noFill/>
        </p:spPr>
        <p:txBody>
          <a:bodyPr wrap="square" rtlCol="0">
            <a:spAutoFit/>
          </a:bodyPr>
          <a:lstStyle/>
          <a:p>
            <a:r>
              <a:rPr lang="fr-FR" sz="2400" dirty="0"/>
              <a:t>U6 DCI</a:t>
            </a: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42</a:t>
            </a:fld>
            <a:endParaRPr lang="fr-FR"/>
          </a:p>
        </p:txBody>
      </p:sp>
    </p:spTree>
    <p:extLst>
      <p:ext uri="{BB962C8B-B14F-4D97-AF65-F5344CB8AC3E}">
        <p14:creationId xmlns:p14="http://schemas.microsoft.com/office/powerpoint/2010/main" val="39957552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5654D5A-192B-4B07-8F58-250CDD527E53}" type="slidenum">
              <a:rPr lang="fr-FR" smtClean="0"/>
              <a:t>43</a:t>
            </a:fld>
            <a:endParaRPr lang="fr-FR"/>
          </a:p>
        </p:txBody>
      </p:sp>
      <p:graphicFrame>
        <p:nvGraphicFramePr>
          <p:cNvPr id="5" name="Diagramme 4"/>
          <p:cNvGraphicFramePr/>
          <p:nvPr>
            <p:extLst>
              <p:ext uri="{D42A27DB-BD31-4B8C-83A1-F6EECF244321}">
                <p14:modId xmlns:p14="http://schemas.microsoft.com/office/powerpoint/2010/main" val="3408134298"/>
              </p:ext>
            </p:extLst>
          </p:nvPr>
        </p:nvGraphicFramePr>
        <p:xfrm>
          <a:off x="1458768" y="16737"/>
          <a:ext cx="7162800" cy="6192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à coins arrondis 5"/>
          <p:cNvSpPr/>
          <p:nvPr/>
        </p:nvSpPr>
        <p:spPr>
          <a:xfrm>
            <a:off x="251520" y="259225"/>
            <a:ext cx="2736304" cy="1728192"/>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Le Dossier permet de caractériser chaque Situation Professionnelle</a:t>
            </a:r>
          </a:p>
        </p:txBody>
      </p:sp>
    </p:spTree>
    <p:extLst>
      <p:ext uri="{BB962C8B-B14F-4D97-AF65-F5344CB8AC3E}">
        <p14:creationId xmlns:p14="http://schemas.microsoft.com/office/powerpoint/2010/main" val="4807667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27584" y="188640"/>
            <a:ext cx="8208912" cy="5450160"/>
          </a:xfrm>
        </p:spPr>
        <p:txBody>
          <a:bodyPr>
            <a:normAutofit/>
          </a:bodyPr>
          <a:lstStyle/>
          <a:p>
            <a:r>
              <a:rPr lang="fr-FR" dirty="0"/>
              <a:t>Critères d’évaluation</a:t>
            </a:r>
          </a:p>
        </p:txBody>
      </p:sp>
      <p:sp>
        <p:nvSpPr>
          <p:cNvPr id="5" name="Rectangle 4"/>
          <p:cNvSpPr/>
          <p:nvPr/>
        </p:nvSpPr>
        <p:spPr>
          <a:xfrm>
            <a:off x="827584" y="513063"/>
            <a:ext cx="8064896" cy="4185761"/>
          </a:xfrm>
          <a:prstGeom prst="rect">
            <a:avLst/>
          </a:prstGeom>
        </p:spPr>
        <p:txBody>
          <a:bodyPr wrap="square">
            <a:spAutoFit/>
          </a:bodyPr>
          <a:lstStyle/>
          <a:p>
            <a:r>
              <a:rPr lang="fr-FR" sz="1400" dirty="0">
                <a:solidFill>
                  <a:srgbClr val="FF0000"/>
                </a:solidFill>
                <a:latin typeface="Univers LT Std"/>
              </a:rPr>
              <a:t>Les besoins en termes de veille sont précisés </a:t>
            </a:r>
          </a:p>
          <a:p>
            <a:r>
              <a:rPr lang="fr-FR" sz="1400" dirty="0">
                <a:solidFill>
                  <a:srgbClr val="FF0000"/>
                </a:solidFill>
                <a:latin typeface="Univers LT Std"/>
              </a:rPr>
              <a:t>Les sources d’information sont correctement repérées et sélectionnées </a:t>
            </a:r>
          </a:p>
          <a:p>
            <a:r>
              <a:rPr lang="fr-FR" sz="1400" dirty="0">
                <a:solidFill>
                  <a:srgbClr val="FF0000"/>
                </a:solidFill>
                <a:latin typeface="Univers LT Std"/>
              </a:rPr>
              <a:t>L’information sélectionnée est pertinente, fiable et adaptée </a:t>
            </a:r>
          </a:p>
          <a:p>
            <a:r>
              <a:rPr lang="fr-FR" sz="1400" dirty="0">
                <a:solidFill>
                  <a:srgbClr val="FF0000"/>
                </a:solidFill>
                <a:latin typeface="Univers LT Std"/>
              </a:rPr>
              <a:t>L’information est exploitée et mise à disposition en interne de façon efficiente </a:t>
            </a:r>
          </a:p>
          <a:p>
            <a:r>
              <a:rPr lang="fr-FR" sz="1400" dirty="0">
                <a:solidFill>
                  <a:srgbClr val="FF0000"/>
                </a:solidFill>
                <a:latin typeface="Univers LT Std"/>
              </a:rPr>
              <a:t>Le SIM est mis à jour en respectant les conditions de sécurisation des données </a:t>
            </a:r>
          </a:p>
          <a:p>
            <a:r>
              <a:rPr lang="fr-FR" sz="1400" dirty="0">
                <a:solidFill>
                  <a:srgbClr val="0070C0"/>
                </a:solidFill>
                <a:latin typeface="Univers LT Std"/>
              </a:rPr>
              <a:t>L’analyse de l’environnement du marché cible et de ses tendances est pertinente </a:t>
            </a:r>
          </a:p>
          <a:p>
            <a:r>
              <a:rPr lang="fr-FR" sz="1400" dirty="0">
                <a:solidFill>
                  <a:srgbClr val="0070C0"/>
                </a:solidFill>
                <a:latin typeface="Univers LT Std"/>
              </a:rPr>
              <a:t>Les opportunités, les contraintes et risques du marché cible sont précisément identifiés</a:t>
            </a:r>
          </a:p>
          <a:p>
            <a:r>
              <a:rPr lang="fr-FR" sz="1400" dirty="0">
                <a:solidFill>
                  <a:srgbClr val="0070C0"/>
                </a:solidFill>
                <a:latin typeface="Univers LT Std"/>
              </a:rPr>
              <a:t> L’information produite est synthétique et exploitable pour la prise de décision </a:t>
            </a:r>
          </a:p>
          <a:p>
            <a:r>
              <a:rPr lang="fr-FR" sz="1400" dirty="0">
                <a:solidFill>
                  <a:schemeClr val="accent6">
                    <a:lumMod val="75000"/>
                  </a:schemeClr>
                </a:solidFill>
                <a:latin typeface="Univers LT Std"/>
              </a:rPr>
              <a:t>Des axes de déploiement sur un marché cible sont proposés dans le respect de la stratégie de l’entreprise et des spécificités locales </a:t>
            </a:r>
          </a:p>
          <a:p>
            <a:r>
              <a:rPr lang="fr-FR" sz="1400" dirty="0">
                <a:solidFill>
                  <a:schemeClr val="accent6">
                    <a:lumMod val="75000"/>
                  </a:schemeClr>
                </a:solidFill>
                <a:latin typeface="Univers LT Std"/>
              </a:rPr>
              <a:t>Les partenaires sont qualifiés </a:t>
            </a:r>
          </a:p>
          <a:p>
            <a:r>
              <a:rPr lang="fr-FR" sz="1400" dirty="0">
                <a:solidFill>
                  <a:schemeClr val="accent6">
                    <a:lumMod val="75000"/>
                  </a:schemeClr>
                </a:solidFill>
                <a:latin typeface="Univers LT Std"/>
              </a:rPr>
              <a:t>Les organismes de soutien à l’export sont précisément recensés et efficacement sollicités </a:t>
            </a:r>
          </a:p>
          <a:p>
            <a:r>
              <a:rPr lang="fr-FR" sz="1400" dirty="0">
                <a:solidFill>
                  <a:schemeClr val="accent6">
                    <a:lumMod val="75000"/>
                  </a:schemeClr>
                </a:solidFill>
                <a:latin typeface="Univers LT Std"/>
              </a:rPr>
              <a:t>La proposition de déploiement est cohérente </a:t>
            </a:r>
          </a:p>
          <a:p>
            <a:r>
              <a:rPr lang="fr-FR" sz="1400" dirty="0">
                <a:solidFill>
                  <a:schemeClr val="accent6">
                    <a:lumMod val="75000"/>
                  </a:schemeClr>
                </a:solidFill>
                <a:latin typeface="Univers LT Std"/>
              </a:rPr>
              <a:t>Les forces et faiblesses sont caractérisées </a:t>
            </a:r>
          </a:p>
          <a:p>
            <a:r>
              <a:rPr lang="fr-FR" sz="1400" dirty="0">
                <a:solidFill>
                  <a:schemeClr val="accent6">
                    <a:lumMod val="75000"/>
                  </a:schemeClr>
                </a:solidFill>
                <a:latin typeface="Univers LT Std"/>
              </a:rPr>
              <a:t>Les propositions d’adaptation de l’offre pour le développement international sont cohérentes</a:t>
            </a:r>
          </a:p>
          <a:p>
            <a:r>
              <a:rPr lang="fr-FR" sz="1400" dirty="0">
                <a:solidFill>
                  <a:schemeClr val="accent6">
                    <a:lumMod val="75000"/>
                  </a:schemeClr>
                </a:solidFill>
                <a:latin typeface="Univers LT Std"/>
              </a:rPr>
              <a:t> Les propositions d’adaptation sont réalistes </a:t>
            </a:r>
          </a:p>
          <a:p>
            <a:r>
              <a:rPr lang="fr-FR" sz="1400" dirty="0">
                <a:solidFill>
                  <a:schemeClr val="accent6">
                    <a:lumMod val="75000"/>
                  </a:schemeClr>
                </a:solidFill>
                <a:latin typeface="Univers LT Std"/>
              </a:rPr>
              <a:t>Les cibles de prospection sont identifiées </a:t>
            </a:r>
          </a:p>
          <a:p>
            <a:r>
              <a:rPr lang="fr-FR" sz="1400" dirty="0">
                <a:solidFill>
                  <a:schemeClr val="accent6">
                    <a:lumMod val="75000"/>
                  </a:schemeClr>
                </a:solidFill>
                <a:latin typeface="Univers LT Std"/>
              </a:rPr>
              <a:t>Des actions de prospection sont organisées efficacement et adaptées au contexte local </a:t>
            </a:r>
          </a:p>
          <a:p>
            <a:r>
              <a:rPr lang="fr-FR" sz="1400" dirty="0">
                <a:solidFill>
                  <a:srgbClr val="00B050"/>
                </a:solidFill>
                <a:latin typeface="Univers LT Std"/>
              </a:rPr>
              <a:t>L’évaluation et le suivi des actions de prospection sont précis et fiables </a:t>
            </a:r>
            <a:endParaRPr lang="fr-FR" dirty="0">
              <a:solidFill>
                <a:srgbClr val="00B050"/>
              </a:solidFill>
            </a:endParaRPr>
          </a:p>
        </p:txBody>
      </p:sp>
      <p:sp>
        <p:nvSpPr>
          <p:cNvPr id="2" name="Espace réservé du numéro de diapositive 1"/>
          <p:cNvSpPr>
            <a:spLocks noGrp="1"/>
          </p:cNvSpPr>
          <p:nvPr>
            <p:ph type="sldNum" sz="quarter" idx="12"/>
          </p:nvPr>
        </p:nvSpPr>
        <p:spPr/>
        <p:txBody>
          <a:bodyPr/>
          <a:lstStyle/>
          <a:p>
            <a:fld id="{95654D5A-192B-4B07-8F58-250CDD527E53}" type="slidenum">
              <a:rPr lang="fr-FR" smtClean="0"/>
              <a:t>44</a:t>
            </a:fld>
            <a:endParaRPr lang="fr-FR"/>
          </a:p>
        </p:txBody>
      </p:sp>
    </p:spTree>
    <p:extLst>
      <p:ext uri="{BB962C8B-B14F-4D97-AF65-F5344CB8AC3E}">
        <p14:creationId xmlns:p14="http://schemas.microsoft.com/office/powerpoint/2010/main" val="1184668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259716" y="211710"/>
            <a:ext cx="5040560"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2 modalités de certification </a:t>
            </a:r>
          </a:p>
        </p:txBody>
      </p:sp>
      <p:sp>
        <p:nvSpPr>
          <p:cNvPr id="12" name="Rectangle 11"/>
          <p:cNvSpPr/>
          <p:nvPr/>
        </p:nvSpPr>
        <p:spPr>
          <a:xfrm>
            <a:off x="1107588" y="1738833"/>
            <a:ext cx="2304256"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Épreuve ponctuelle</a:t>
            </a:r>
          </a:p>
          <a:p>
            <a:pPr algn="ctr"/>
            <a:r>
              <a:rPr lang="fr-FR" dirty="0"/>
              <a:t>Oral de 30 minutes </a:t>
            </a:r>
          </a:p>
        </p:txBody>
      </p:sp>
      <p:sp>
        <p:nvSpPr>
          <p:cNvPr id="13" name="Rectangle 12"/>
          <p:cNvSpPr/>
          <p:nvPr/>
        </p:nvSpPr>
        <p:spPr>
          <a:xfrm>
            <a:off x="4996020" y="1767700"/>
            <a:ext cx="2304256"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CCF</a:t>
            </a:r>
          </a:p>
        </p:txBody>
      </p:sp>
      <p:sp>
        <p:nvSpPr>
          <p:cNvPr id="14" name="ZoneTexte 13"/>
          <p:cNvSpPr txBox="1"/>
          <p:nvPr/>
        </p:nvSpPr>
        <p:spPr>
          <a:xfrm>
            <a:off x="1147606" y="2824913"/>
            <a:ext cx="2224220" cy="646331"/>
          </a:xfrm>
          <a:prstGeom prst="rect">
            <a:avLst/>
          </a:prstGeom>
          <a:noFill/>
        </p:spPr>
        <p:txBody>
          <a:bodyPr wrap="square" rtlCol="0">
            <a:spAutoFit/>
          </a:bodyPr>
          <a:lstStyle/>
          <a:p>
            <a:r>
              <a:rPr lang="fr-FR" dirty="0"/>
              <a:t>En fin de </a:t>
            </a:r>
          </a:p>
          <a:p>
            <a:r>
              <a:rPr lang="fr-FR" dirty="0"/>
              <a:t>deuxième année</a:t>
            </a:r>
          </a:p>
        </p:txBody>
      </p:sp>
      <p:sp>
        <p:nvSpPr>
          <p:cNvPr id="15" name="ZoneTexte 14"/>
          <p:cNvSpPr txBox="1"/>
          <p:nvPr/>
        </p:nvSpPr>
        <p:spPr>
          <a:xfrm>
            <a:off x="5111615" y="2824913"/>
            <a:ext cx="2224220" cy="646331"/>
          </a:xfrm>
          <a:prstGeom prst="rect">
            <a:avLst/>
          </a:prstGeom>
          <a:noFill/>
        </p:spPr>
        <p:txBody>
          <a:bodyPr wrap="square" rtlCol="0">
            <a:spAutoFit/>
          </a:bodyPr>
          <a:lstStyle/>
          <a:p>
            <a:r>
              <a:rPr lang="fr-FR" dirty="0"/>
              <a:t>Au cours de la deuxième année</a:t>
            </a:r>
          </a:p>
        </p:txBody>
      </p:sp>
      <p:sp>
        <p:nvSpPr>
          <p:cNvPr id="8" name="Rectangle 7"/>
          <p:cNvSpPr/>
          <p:nvPr/>
        </p:nvSpPr>
        <p:spPr>
          <a:xfrm>
            <a:off x="4245066" y="3736370"/>
            <a:ext cx="3806164" cy="1446550"/>
          </a:xfrm>
          <a:prstGeom prst="rect">
            <a:avLst/>
          </a:prstGeom>
        </p:spPr>
        <p:txBody>
          <a:bodyPr wrap="square">
            <a:spAutoFit/>
          </a:bodyPr>
          <a:lstStyle/>
          <a:p>
            <a:r>
              <a:rPr lang="fr-FR" dirty="0"/>
              <a:t>L</a:t>
            </a:r>
            <a:r>
              <a:rPr lang="fr-FR" sz="1400" dirty="0"/>
              <a:t>’ évaluation se déroule au cours de la deuxième année de formation. </a:t>
            </a:r>
          </a:p>
          <a:p>
            <a:endParaRPr lang="fr-FR" sz="1400" dirty="0"/>
          </a:p>
          <a:p>
            <a:r>
              <a:rPr lang="fr-FR" sz="1400" dirty="0"/>
              <a:t>Elle prend la forme d’une situation d’évaluation pouvant correspondre en partie aux modalités de l’épreuve ponctuelle.</a:t>
            </a:r>
          </a:p>
        </p:txBody>
      </p:sp>
      <p:sp>
        <p:nvSpPr>
          <p:cNvPr id="2" name="Flèche vers le bas 1"/>
          <p:cNvSpPr/>
          <p:nvPr/>
        </p:nvSpPr>
        <p:spPr>
          <a:xfrm>
            <a:off x="1763688" y="4459645"/>
            <a:ext cx="496028" cy="723275"/>
          </a:xfrm>
          <a:prstGeom prst="down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 name="Connecteur droit avec flèche 4"/>
          <p:cNvCxnSpPr/>
          <p:nvPr/>
        </p:nvCxnSpPr>
        <p:spPr>
          <a:xfrm flipH="1" flipV="1">
            <a:off x="3469353" y="2694785"/>
            <a:ext cx="656100" cy="89492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 name="Espace réservé du numéro de diapositive 2"/>
          <p:cNvSpPr>
            <a:spLocks noGrp="1"/>
          </p:cNvSpPr>
          <p:nvPr>
            <p:ph type="sldNum" sz="quarter" idx="12"/>
          </p:nvPr>
        </p:nvSpPr>
        <p:spPr/>
        <p:txBody>
          <a:bodyPr/>
          <a:lstStyle/>
          <a:p>
            <a:fld id="{95654D5A-192B-4B07-8F58-250CDD527E53}" type="slidenum">
              <a:rPr lang="fr-FR" smtClean="0"/>
              <a:t>45</a:t>
            </a:fld>
            <a:endParaRPr lang="fr-FR"/>
          </a:p>
        </p:txBody>
      </p:sp>
    </p:spTree>
    <p:extLst>
      <p:ext uri="{BB962C8B-B14F-4D97-AF65-F5344CB8AC3E}">
        <p14:creationId xmlns:p14="http://schemas.microsoft.com/office/powerpoint/2010/main" val="2412881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
            <a:ext cx="7772400" cy="1196752"/>
          </a:xfrm>
        </p:spPr>
        <p:txBody>
          <a:bodyPr/>
          <a:lstStyle/>
          <a:p>
            <a:r>
              <a:rPr lang="fr-FR" dirty="0"/>
              <a:t>EPREUVE PONCTUELLE  </a:t>
            </a:r>
            <a:r>
              <a:rPr lang="fr-FR" sz="1800" dirty="0"/>
              <a:t>(établissements non habilités au CCF) </a:t>
            </a:r>
            <a:endParaRPr lang="fr-FR" dirty="0"/>
          </a:p>
        </p:txBody>
      </p:sp>
      <p:sp>
        <p:nvSpPr>
          <p:cNvPr id="3" name="Sous-titre 2"/>
          <p:cNvSpPr>
            <a:spLocks noGrp="1"/>
          </p:cNvSpPr>
          <p:nvPr>
            <p:ph type="subTitle" idx="1"/>
          </p:nvPr>
        </p:nvSpPr>
        <p:spPr>
          <a:xfrm>
            <a:off x="827584" y="1052737"/>
            <a:ext cx="7773796" cy="576063"/>
          </a:xfrm>
        </p:spPr>
        <p:txBody>
          <a:bodyPr>
            <a:normAutofit/>
          </a:bodyPr>
          <a:lstStyle/>
          <a:p>
            <a:r>
              <a:rPr lang="fr-FR" b="1" dirty="0"/>
              <a:t>Épreuve Orale - durée 30 minutes  maximum</a:t>
            </a:r>
            <a:endParaRPr lang="fr-FR" dirty="0"/>
          </a:p>
        </p:txBody>
      </p:sp>
      <p:sp>
        <p:nvSpPr>
          <p:cNvPr id="5" name="Rectangle 4"/>
          <p:cNvSpPr/>
          <p:nvPr/>
        </p:nvSpPr>
        <p:spPr>
          <a:xfrm>
            <a:off x="909749" y="1628800"/>
            <a:ext cx="7486600" cy="3693319"/>
          </a:xfrm>
          <a:prstGeom prst="rect">
            <a:avLst/>
          </a:prstGeom>
        </p:spPr>
        <p:txBody>
          <a:bodyPr wrap="square">
            <a:spAutoFit/>
          </a:bodyPr>
          <a:lstStyle/>
          <a:p>
            <a:r>
              <a:rPr lang="fr-FR" dirty="0"/>
              <a:t>La commission d’interrogation choisit une ou plusieurs situations professionnelles sur laquelle ou lesquelles, le candidat sera interrogé. </a:t>
            </a:r>
          </a:p>
          <a:p>
            <a:endParaRPr lang="fr-FR" dirty="0"/>
          </a:p>
          <a:p>
            <a:r>
              <a:rPr lang="fr-FR" dirty="0"/>
              <a:t>– </a:t>
            </a:r>
            <a:r>
              <a:rPr lang="fr-FR" b="1" dirty="0"/>
              <a:t>Phase 1 (10 minutes maximum) : </a:t>
            </a:r>
            <a:r>
              <a:rPr lang="fr-FR" dirty="0"/>
              <a:t>présentation de la ou les situation(s) professionnelle(s) choisie(s)</a:t>
            </a:r>
          </a:p>
          <a:p>
            <a:endParaRPr lang="fr-FR" dirty="0"/>
          </a:p>
          <a:p>
            <a:r>
              <a:rPr lang="fr-FR" dirty="0"/>
              <a:t> – </a:t>
            </a:r>
            <a:r>
              <a:rPr lang="fr-FR" b="1" dirty="0"/>
              <a:t>Phase 2 (20 minutes maximum) : </a:t>
            </a:r>
            <a:r>
              <a:rPr lang="fr-FR" dirty="0"/>
              <a:t>entretien avec la commission d’interrogation, portant sur la ou les situation (s) professionnelle(s) de développement commercial international et permettant d’approfondir l’analyse réflexive de sa (leur) mise en œuvre. </a:t>
            </a:r>
          </a:p>
          <a:p>
            <a:endParaRPr lang="fr-FR" dirty="0"/>
          </a:p>
          <a:p>
            <a:r>
              <a:rPr lang="fr-FR" dirty="0"/>
              <a:t>Lors de l’interrogation, le candidat pourra apporter tous les documents complémentaires qu’il jugera pertinents pour illustrer sa présentation. </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46</a:t>
            </a:fld>
            <a:endParaRPr lang="fr-FR"/>
          </a:p>
        </p:txBody>
      </p:sp>
    </p:spTree>
    <p:extLst>
      <p:ext uri="{BB962C8B-B14F-4D97-AF65-F5344CB8AC3E}">
        <p14:creationId xmlns:p14="http://schemas.microsoft.com/office/powerpoint/2010/main" val="2121220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b="1" dirty="0"/>
          </a:p>
          <a:p>
            <a:r>
              <a:rPr lang="fr-FR" dirty="0"/>
              <a:t>C</a:t>
            </a: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6" name="ZoneTexte 5"/>
          <p:cNvSpPr txBox="1"/>
          <p:nvPr/>
        </p:nvSpPr>
        <p:spPr>
          <a:xfrm>
            <a:off x="899592" y="1862674"/>
            <a:ext cx="5832648" cy="3139321"/>
          </a:xfrm>
          <a:prstGeom prst="rect">
            <a:avLst/>
          </a:prstGeom>
          <a:noFill/>
        </p:spPr>
        <p:txBody>
          <a:bodyPr wrap="square" rtlCol="0">
            <a:spAutoFit/>
          </a:bodyPr>
          <a:lstStyle/>
          <a:p>
            <a:pPr algn="ctr"/>
            <a:r>
              <a:rPr lang="fr-FR" b="1" dirty="0"/>
              <a:t>Simulations de répartitions de services</a:t>
            </a:r>
          </a:p>
          <a:p>
            <a:pPr algn="ctr"/>
            <a:endParaRPr lang="fr-FR" b="1" dirty="0"/>
          </a:p>
          <a:p>
            <a:pPr algn="ctr"/>
            <a:r>
              <a:rPr lang="fr-FR" b="1" dirty="0"/>
              <a:t>Principes et points de vigilance liés à la mise en œuvre de la réforme</a:t>
            </a:r>
          </a:p>
          <a:p>
            <a:pPr algn="ctr"/>
            <a:endParaRPr lang="fr-FR" b="1" dirty="0"/>
          </a:p>
          <a:p>
            <a:endParaRPr lang="fr-FR" b="1" dirty="0"/>
          </a:p>
          <a:p>
            <a:endParaRPr lang="fr-FR" b="1" dirty="0"/>
          </a:p>
          <a:p>
            <a:endParaRPr lang="fr-FR" b="1" dirty="0"/>
          </a:p>
          <a:p>
            <a:r>
              <a:rPr lang="fr-FR" i="1" dirty="0"/>
              <a:t>Corinne Pasco, IA-IPR, académie de Paris</a:t>
            </a:r>
          </a:p>
          <a:p>
            <a:r>
              <a:rPr lang="fr-FR" i="1" dirty="0"/>
              <a:t>Christophe Cornolti, IA-IPR, académie Nancy-Metz</a:t>
            </a:r>
          </a:p>
          <a:p>
            <a:r>
              <a:rPr lang="fr-FR" i="1" dirty="0"/>
              <a:t>Thierry </a:t>
            </a:r>
            <a:r>
              <a:rPr lang="fr-FR" i="1" dirty="0" err="1"/>
              <a:t>Fleuranceau</a:t>
            </a:r>
            <a:r>
              <a:rPr lang="fr-FR" i="1" dirty="0"/>
              <a:t>, IA-IPR, académie de Toulouse</a:t>
            </a:r>
          </a:p>
        </p:txBody>
      </p:sp>
      <p:sp>
        <p:nvSpPr>
          <p:cNvPr id="7" name="Espace réservé du numéro de diapositive 6"/>
          <p:cNvSpPr>
            <a:spLocks noGrp="1"/>
          </p:cNvSpPr>
          <p:nvPr>
            <p:ph type="sldNum" sz="quarter" idx="12"/>
          </p:nvPr>
        </p:nvSpPr>
        <p:spPr/>
        <p:txBody>
          <a:bodyPr/>
          <a:lstStyle/>
          <a:p>
            <a:fld id="{95654D5A-192B-4B07-8F58-250CDD527E53}" type="slidenum">
              <a:rPr lang="fr-FR" smtClean="0"/>
              <a:t>47</a:t>
            </a:fld>
            <a:endParaRPr lang="fr-FR"/>
          </a:p>
        </p:txBody>
      </p:sp>
    </p:spTree>
    <p:extLst>
      <p:ext uri="{BB962C8B-B14F-4D97-AF65-F5344CB8AC3E}">
        <p14:creationId xmlns:p14="http://schemas.microsoft.com/office/powerpoint/2010/main" val="11356572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95654D5A-192B-4B07-8F58-250CDD527E53}" type="slidenum">
              <a:rPr lang="fr-FR" smtClean="0"/>
              <a:t>48</a:t>
            </a:fld>
            <a:endParaRPr lang="fr-FR" dirty="0"/>
          </a:p>
        </p:txBody>
      </p:sp>
      <p:sp>
        <p:nvSpPr>
          <p:cNvPr id="3" name="Sous-titre 2"/>
          <p:cNvSpPr>
            <a:spLocks noGrp="1"/>
          </p:cNvSpPr>
          <p:nvPr>
            <p:ph type="subTitle" idx="4294967295"/>
          </p:nvPr>
        </p:nvSpPr>
        <p:spPr>
          <a:xfrm>
            <a:off x="251520" y="2276872"/>
            <a:ext cx="1090613" cy="698500"/>
          </a:xfrm>
          <a:prstGeom prst="rect">
            <a:avLst/>
          </a:prstGeom>
        </p:spPr>
        <p:txBody>
          <a:bodyPr>
            <a:normAutofit fontScale="92500" lnSpcReduction="10000"/>
          </a:bodyPr>
          <a:lstStyle/>
          <a:p>
            <a:pPr marL="0" indent="0" algn="l">
              <a:buNone/>
            </a:pPr>
            <a:r>
              <a:rPr lang="fr-FR" sz="2000" b="1" dirty="0"/>
              <a:t>Grille </a:t>
            </a:r>
          </a:p>
          <a:p>
            <a:pPr marL="0" indent="0" algn="l">
              <a:buNone/>
            </a:pPr>
            <a:r>
              <a:rPr lang="fr-FR" sz="2000" b="1" dirty="0"/>
              <a:t>horaire </a:t>
            </a:r>
          </a:p>
        </p:txBody>
      </p:sp>
      <p:graphicFrame>
        <p:nvGraphicFramePr>
          <p:cNvPr id="9" name="Tableau 8"/>
          <p:cNvGraphicFramePr>
            <a:graphicFrameLocks noGrp="1"/>
          </p:cNvGraphicFramePr>
          <p:nvPr>
            <p:extLst>
              <p:ext uri="{D42A27DB-BD31-4B8C-83A1-F6EECF244321}">
                <p14:modId xmlns:p14="http://schemas.microsoft.com/office/powerpoint/2010/main" val="325386567"/>
              </p:ext>
            </p:extLst>
          </p:nvPr>
        </p:nvGraphicFramePr>
        <p:xfrm>
          <a:off x="1506037" y="0"/>
          <a:ext cx="7632849" cy="5507863"/>
        </p:xfrm>
        <a:graphic>
          <a:graphicData uri="http://schemas.openxmlformats.org/drawingml/2006/table">
            <a:tbl>
              <a:tblPr firstRow="1" firstCol="1" bandRow="1">
                <a:tableStyleId>{5C22544A-7EE6-4342-B048-85BDC9FD1C3A}</a:tableStyleId>
              </a:tblPr>
              <a:tblGrid>
                <a:gridCol w="1667738">
                  <a:extLst>
                    <a:ext uri="{9D8B030D-6E8A-4147-A177-3AD203B41FA5}">
                      <a16:colId xmlns:a16="http://schemas.microsoft.com/office/drawing/2014/main" val="20000"/>
                    </a:ext>
                  </a:extLst>
                </a:gridCol>
                <a:gridCol w="1074764">
                  <a:extLst>
                    <a:ext uri="{9D8B030D-6E8A-4147-A177-3AD203B41FA5}">
                      <a16:colId xmlns:a16="http://schemas.microsoft.com/office/drawing/2014/main" val="20001"/>
                    </a:ext>
                  </a:extLst>
                </a:gridCol>
                <a:gridCol w="1073922">
                  <a:extLst>
                    <a:ext uri="{9D8B030D-6E8A-4147-A177-3AD203B41FA5}">
                      <a16:colId xmlns:a16="http://schemas.microsoft.com/office/drawing/2014/main" val="20002"/>
                    </a:ext>
                  </a:extLst>
                </a:gridCol>
                <a:gridCol w="1671949">
                  <a:extLst>
                    <a:ext uri="{9D8B030D-6E8A-4147-A177-3AD203B41FA5}">
                      <a16:colId xmlns:a16="http://schemas.microsoft.com/office/drawing/2014/main" val="20003"/>
                    </a:ext>
                  </a:extLst>
                </a:gridCol>
                <a:gridCol w="1029281">
                  <a:extLst>
                    <a:ext uri="{9D8B030D-6E8A-4147-A177-3AD203B41FA5}">
                      <a16:colId xmlns:a16="http://schemas.microsoft.com/office/drawing/2014/main" val="20004"/>
                    </a:ext>
                  </a:extLst>
                </a:gridCol>
                <a:gridCol w="1115195">
                  <a:extLst>
                    <a:ext uri="{9D8B030D-6E8A-4147-A177-3AD203B41FA5}">
                      <a16:colId xmlns:a16="http://schemas.microsoft.com/office/drawing/2014/main" val="20005"/>
                    </a:ext>
                  </a:extLst>
                </a:gridCol>
              </a:tblGrid>
              <a:tr h="216024">
                <a:tc gridSpan="3">
                  <a:txBody>
                    <a:bodyPr/>
                    <a:lstStyle/>
                    <a:p>
                      <a:pPr algn="ctr">
                        <a:lnSpc>
                          <a:spcPct val="107000"/>
                        </a:lnSpc>
                        <a:spcAft>
                          <a:spcPts val="0"/>
                        </a:spcAft>
                      </a:pPr>
                      <a:r>
                        <a:rPr lang="fr-FR" sz="1600" dirty="0">
                          <a:effectLst/>
                        </a:rPr>
                        <a:t>Référentiel 2021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0"/>
                        </a:spcAft>
                      </a:pPr>
                      <a:r>
                        <a:rPr lang="fr-FR" sz="1600" dirty="0">
                          <a:effectLst/>
                        </a:rPr>
                        <a:t>Référentiel 2017</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a:t>
                      </a:r>
                      <a:r>
                        <a:rPr lang="fr-FR" sz="1600" baseline="30000">
                          <a:effectLst/>
                        </a:rPr>
                        <a:t>ère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r>
                        <a:rPr lang="fr-FR" sz="1600" baseline="30000">
                          <a:effectLst/>
                        </a:rPr>
                        <a:t>ème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 </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1</a:t>
                      </a:r>
                      <a:r>
                        <a:rPr lang="fr-FR" sz="1600" baseline="30000">
                          <a:effectLst/>
                        </a:rPr>
                        <a:t>ère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r>
                        <a:rPr lang="fr-FR" sz="1600" baseline="30000">
                          <a:effectLst/>
                        </a:rPr>
                        <a:t>ème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1"/>
                  </a:ext>
                </a:extLst>
              </a:tr>
              <a:tr h="220300">
                <a:tc>
                  <a:txBody>
                    <a:bodyPr/>
                    <a:lstStyle/>
                    <a:p>
                      <a:pPr>
                        <a:lnSpc>
                          <a:spcPct val="107000"/>
                        </a:lnSpc>
                        <a:spcAft>
                          <a:spcPts val="0"/>
                        </a:spcAft>
                      </a:pPr>
                      <a:r>
                        <a:rPr lang="fr-FR" sz="1600" dirty="0">
                          <a:effectLst/>
                        </a:rPr>
                        <a:t>RCI</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Etude et veille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4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2"/>
                  </a:ext>
                </a:extLst>
              </a:tr>
              <a:tr h="220300">
                <a:tc>
                  <a:txBody>
                    <a:bodyPr/>
                    <a:lstStyle/>
                    <a:p>
                      <a:pPr>
                        <a:lnSpc>
                          <a:spcPct val="107000"/>
                        </a:lnSpc>
                        <a:spcAft>
                          <a:spcPts val="0"/>
                        </a:spcAft>
                      </a:pPr>
                      <a:r>
                        <a:rPr lang="fr-FR" sz="1600">
                          <a:effectLst/>
                        </a:rPr>
                        <a:t>RCI en anglais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a:solidFill>
                            <a:schemeClr val="bg1"/>
                          </a:solidFill>
                          <a:effectLst/>
                        </a:rPr>
                        <a:t>Informatique Com</a:t>
                      </a:r>
                      <a:endParaRPr lang="fr-FR" sz="16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0 + (3)</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3"/>
                  </a:ext>
                </a:extLst>
              </a:tr>
              <a:tr h="220300">
                <a:tc>
                  <a:txBody>
                    <a:bodyPr/>
                    <a:lstStyle/>
                    <a:p>
                      <a:pPr>
                        <a:lnSpc>
                          <a:spcPct val="107000"/>
                        </a:lnSpc>
                        <a:spcAft>
                          <a:spcPts val="0"/>
                        </a:spcAft>
                      </a:pPr>
                      <a:r>
                        <a:rPr lang="fr-FR" sz="1600">
                          <a:effectLst/>
                        </a:rPr>
                        <a:t>MOI</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4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Prospection SC</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4"/>
                  </a:ext>
                </a:extLst>
              </a:tr>
              <a:tr h="220300">
                <a:tc>
                  <a:txBody>
                    <a:bodyPr/>
                    <a:lstStyle/>
                    <a:p>
                      <a:pPr>
                        <a:lnSpc>
                          <a:spcPct val="107000"/>
                        </a:lnSpc>
                        <a:spcAft>
                          <a:spcPts val="0"/>
                        </a:spcAft>
                      </a:pPr>
                      <a:r>
                        <a:rPr lang="fr-FR" sz="1600">
                          <a:effectLst/>
                        </a:rPr>
                        <a:t>DCI</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a:solidFill>
                            <a:schemeClr val="bg1"/>
                          </a:solidFill>
                          <a:effectLst/>
                        </a:rPr>
                        <a:t>CMI</a:t>
                      </a:r>
                      <a:endParaRPr lang="fr-FR" sz="16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5"/>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Négo vente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6"/>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a:solidFill>
                            <a:schemeClr val="bg1"/>
                          </a:solidFill>
                          <a:effectLst/>
                        </a:rPr>
                        <a:t>Négo vente LVE</a:t>
                      </a:r>
                      <a:endParaRPr lang="fr-FR" sz="16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7"/>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GOIE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5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8"/>
                  </a:ext>
                </a:extLst>
              </a:tr>
              <a:tr h="220300">
                <a:tc>
                  <a:txBody>
                    <a:bodyPr/>
                    <a:lstStyle/>
                    <a:p>
                      <a:pPr>
                        <a:lnSpc>
                          <a:spcPct val="107000"/>
                        </a:lnSpc>
                        <a:spcAft>
                          <a:spcPts val="0"/>
                        </a:spcAft>
                      </a:pPr>
                      <a:r>
                        <a:rPr lang="fr-FR" sz="1600">
                          <a:effectLst/>
                        </a:rPr>
                        <a:t>Anglais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Anglais</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9"/>
                  </a:ext>
                </a:extLst>
              </a:tr>
              <a:tr h="220300">
                <a:tc>
                  <a:txBody>
                    <a:bodyPr/>
                    <a:lstStyle/>
                    <a:p>
                      <a:pPr>
                        <a:lnSpc>
                          <a:spcPct val="107000"/>
                        </a:lnSpc>
                        <a:spcAft>
                          <a:spcPts val="0"/>
                        </a:spcAft>
                      </a:pPr>
                      <a:r>
                        <a:rPr lang="fr-FR" sz="1600">
                          <a:effectLst/>
                        </a:rPr>
                        <a:t>LV2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rPr>
                        <a:t>2 + (1)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a:solidFill>
                            <a:schemeClr val="bg1"/>
                          </a:solidFill>
                          <a:effectLst/>
                        </a:rPr>
                        <a:t>LVB</a:t>
                      </a:r>
                      <a:endParaRPr lang="fr-FR" sz="16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0"/>
                  </a:ext>
                </a:extLst>
              </a:tr>
              <a:tr h="220300">
                <a:tc>
                  <a:txBody>
                    <a:bodyPr/>
                    <a:lstStyle/>
                    <a:p>
                      <a:pPr>
                        <a:lnSpc>
                          <a:spcPct val="107000"/>
                        </a:lnSpc>
                        <a:spcAft>
                          <a:spcPts val="0"/>
                        </a:spcAft>
                      </a:pPr>
                      <a:r>
                        <a:rPr lang="fr-FR" sz="1600">
                          <a:effectLst/>
                        </a:rPr>
                        <a:t>CEJM</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4</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Economie </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1"/>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Droit</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2"/>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Management</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3"/>
                  </a:ext>
                </a:extLst>
              </a:tr>
              <a:tr h="220300">
                <a:tc>
                  <a:txBody>
                    <a:bodyPr/>
                    <a:lstStyle/>
                    <a:p>
                      <a:pPr>
                        <a:lnSpc>
                          <a:spcPct val="107000"/>
                        </a:lnSpc>
                        <a:spcAft>
                          <a:spcPts val="0"/>
                        </a:spcAft>
                      </a:pPr>
                      <a:r>
                        <a:rPr lang="fr-FR" sz="1600">
                          <a:effectLst/>
                        </a:rPr>
                        <a:t>CGE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CGE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1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 + (1)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4"/>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 </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5"/>
                  </a:ext>
                </a:extLst>
              </a:tr>
              <a:tr h="220300">
                <a:tc>
                  <a:txBody>
                    <a:bodyPr/>
                    <a:lstStyle/>
                    <a:p>
                      <a:pPr>
                        <a:lnSpc>
                          <a:spcPct val="107000"/>
                        </a:lnSpc>
                        <a:spcAft>
                          <a:spcPts val="0"/>
                        </a:spcAft>
                      </a:pPr>
                      <a:r>
                        <a:rPr lang="fr-FR" sz="1600">
                          <a:effectLst/>
                        </a:rPr>
                        <a:t>TOTAL</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19 + (10)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17 + (9)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TOTAL</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19 + (10)</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21 + (7)</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16"/>
                  </a:ext>
                </a:extLst>
              </a:tr>
              <a:tr h="220300">
                <a:tc>
                  <a:txBody>
                    <a:bodyPr/>
                    <a:lstStyle/>
                    <a:p>
                      <a:pPr>
                        <a:lnSpc>
                          <a:spcPct val="107000"/>
                        </a:lnSpc>
                        <a:spcAft>
                          <a:spcPts val="0"/>
                        </a:spcAft>
                      </a:pPr>
                      <a:r>
                        <a:rPr lang="fr-FR" sz="1600">
                          <a:effectLst/>
                        </a:rPr>
                        <a:t>Coût enseignants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35</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Coût enseignants</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a:effectLst/>
                        </a:rPr>
                        <a:t>39</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rPr>
                        <a:t>35</a:t>
                      </a:r>
                    </a:p>
                  </a:txBody>
                  <a:tcPr marL="26501" marR="26501" marT="0" marB="0"/>
                </a:tc>
                <a:extLst>
                  <a:ext uri="{0D108BD9-81ED-4DB2-BD59-A6C34878D82A}">
                    <a16:rowId xmlns:a16="http://schemas.microsoft.com/office/drawing/2014/main" val="10017"/>
                  </a:ext>
                </a:extLst>
              </a:tr>
              <a:tr h="220300">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Préparation Suivi de </a:t>
                      </a:r>
                      <a:r>
                        <a:rPr lang="fr-FR" sz="1600" dirty="0" err="1">
                          <a:effectLst/>
                          <a:latin typeface="Calibri" panose="020F0502020204030204" pitchFamily="34" charset="0"/>
                          <a:ea typeface="Calibri" panose="020F0502020204030204" pitchFamily="34" charset="0"/>
                          <a:cs typeface="Times New Roman" panose="02020603050405020304" pitchFamily="18" charset="0"/>
                        </a:rPr>
                        <a:t>cesure</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Aide au partenariat</a:t>
                      </a:r>
                      <a:r>
                        <a:rPr lang="fr-FR" sz="1600" b="1"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et à la mobilité</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dirty="0">
                          <a:effectLst/>
                        </a:rPr>
                        <a:t>2</a:t>
                      </a:r>
                    </a:p>
                  </a:txBody>
                  <a:tcPr marL="26501" marR="26501" marT="0" marB="0"/>
                </a:tc>
                <a:extLst>
                  <a:ext uri="{0D108BD9-81ED-4DB2-BD59-A6C34878D82A}">
                    <a16:rowId xmlns:a16="http://schemas.microsoft.com/office/drawing/2014/main" val="10018"/>
                  </a:ext>
                </a:extLst>
              </a:tr>
              <a:tr h="220300">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LV 3</a:t>
                      </a:r>
                    </a:p>
                  </a:txBody>
                  <a:tcPr marL="26501" marR="26501" marT="0" marB="0"/>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LV</a:t>
                      </a:r>
                      <a:r>
                        <a:rPr lang="fr-FR" sz="1600" b="1"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C</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chemeClr val="tx2">
                        <a:lumMod val="60000"/>
                        <a:lumOff val="40000"/>
                      </a:schemeClr>
                    </a:solidFill>
                  </a:tcPr>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dirty="0">
                          <a:effectLst/>
                        </a:rPr>
                        <a:t>2</a:t>
                      </a:r>
                    </a:p>
                  </a:txBody>
                  <a:tcPr marL="26501" marR="26501" marT="0" marB="0"/>
                </a:tc>
                <a:extLst>
                  <a:ext uri="{0D108BD9-81ED-4DB2-BD59-A6C34878D82A}">
                    <a16:rowId xmlns:a16="http://schemas.microsoft.com/office/drawing/2014/main" val="10019"/>
                  </a:ext>
                </a:extLst>
              </a:tr>
            </a:tbl>
          </a:graphicData>
        </a:graphic>
      </p:graphicFrame>
    </p:spTree>
    <p:extLst>
      <p:ext uri="{BB962C8B-B14F-4D97-AF65-F5344CB8AC3E}">
        <p14:creationId xmlns:p14="http://schemas.microsoft.com/office/powerpoint/2010/main" val="1954039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476672"/>
            <a:ext cx="7772400" cy="5040560"/>
          </a:xfrm>
        </p:spPr>
        <p:txBody>
          <a:bodyPr/>
          <a:lstStyle/>
          <a:p>
            <a:pPr marL="342900" indent="-342900">
              <a:buFont typeface="Wingdings" panose="05000000000000000000" pitchFamily="2" charset="2"/>
              <a:buChar char="Ø"/>
            </a:pPr>
            <a:r>
              <a:rPr lang="fr-FR" b="1" dirty="0"/>
              <a:t>Conséquences en termes d’organisation pédagogique </a:t>
            </a:r>
            <a:br>
              <a:rPr lang="fr-FR" dirty="0"/>
            </a:br>
            <a:br>
              <a:rPr lang="fr-FR" dirty="0"/>
            </a:br>
            <a:r>
              <a:rPr lang="fr-FR" dirty="0"/>
              <a:t>Quelques principes  :</a:t>
            </a:r>
            <a:br>
              <a:rPr lang="fr-FR" dirty="0"/>
            </a:br>
            <a:br>
              <a:rPr lang="fr-FR" dirty="0"/>
            </a:br>
            <a:r>
              <a:rPr lang="fr-FR" dirty="0"/>
              <a:t>- CEJM est pris en charge par 1 seul enseignant </a:t>
            </a:r>
            <a:br>
              <a:rPr lang="fr-FR" dirty="0"/>
            </a:br>
            <a:r>
              <a:rPr lang="fr-FR" dirty="0"/>
              <a:t>(sur 1 ou 2 années),</a:t>
            </a:r>
            <a:br>
              <a:rPr lang="fr-FR" dirty="0"/>
            </a:br>
            <a:br>
              <a:rPr lang="fr-FR" dirty="0"/>
            </a:br>
            <a:r>
              <a:rPr lang="fr-FR" dirty="0"/>
              <a:t>- le professeur d’anglais intervient en anglais et en RCI anglais, </a:t>
            </a:r>
            <a:br>
              <a:rPr lang="fr-FR" dirty="0"/>
            </a:br>
            <a:br>
              <a:rPr lang="fr-FR" dirty="0"/>
            </a:br>
            <a:r>
              <a:rPr lang="fr-FR" dirty="0"/>
              <a:t>- le suivi des étudiants par promotion en RCI, MOI et DCI est souhaitable compte tenu de l’approche pédagogique </a:t>
            </a:r>
            <a:r>
              <a:rPr lang="fr-FR" dirty="0" err="1"/>
              <a:t>spiralaire</a:t>
            </a:r>
            <a:br>
              <a:rPr lang="fr-FR" dirty="0"/>
            </a:br>
            <a:br>
              <a:rPr lang="fr-FR" dirty="0"/>
            </a:br>
            <a:r>
              <a:rPr lang="fr-FR" dirty="0"/>
              <a:t>- le partage des enseignements de RCI entre des professeurs en charge de MOI et DCI est pertinent</a:t>
            </a:r>
            <a:br>
              <a:rPr lang="fr-FR" dirty="0"/>
            </a:br>
            <a:br>
              <a:rPr lang="fr-FR" dirty="0"/>
            </a:br>
            <a:br>
              <a:rPr lang="fr-FR" dirty="0"/>
            </a:br>
            <a:br>
              <a:rPr lang="fr-FR" dirty="0"/>
            </a:br>
            <a:endParaRPr lang="fr-FR" dirty="0"/>
          </a:p>
        </p:txBody>
      </p:sp>
      <p:sp>
        <p:nvSpPr>
          <p:cNvPr id="3" name="Espace réservé du numéro de diapositive 2"/>
          <p:cNvSpPr>
            <a:spLocks noGrp="1"/>
          </p:cNvSpPr>
          <p:nvPr>
            <p:ph type="sldNum" sz="quarter" idx="12"/>
          </p:nvPr>
        </p:nvSpPr>
        <p:spPr/>
        <p:txBody>
          <a:bodyPr/>
          <a:lstStyle/>
          <a:p>
            <a:fld id="{95654D5A-192B-4B07-8F58-250CDD527E53}" type="slidenum">
              <a:rPr lang="fr-FR" smtClean="0"/>
              <a:t>49</a:t>
            </a:fld>
            <a:endParaRPr lang="fr-FR"/>
          </a:p>
        </p:txBody>
      </p:sp>
    </p:spTree>
    <p:extLst>
      <p:ext uri="{BB962C8B-B14F-4D97-AF65-F5344CB8AC3E}">
        <p14:creationId xmlns:p14="http://schemas.microsoft.com/office/powerpoint/2010/main" val="1167135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188640"/>
            <a:ext cx="7772400" cy="720080"/>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II. Les compétences et savoirs associés au bloc 2</a:t>
            </a:r>
            <a:endParaRPr lang="en-US" b="1"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971600" y="799219"/>
            <a:ext cx="7416824" cy="4839582"/>
          </a:xfrm>
        </p:spPr>
        <p:txBody>
          <a:bodyPr/>
          <a:lstStyle/>
          <a:p>
            <a:endParaRPr lang="en-US" dirty="0"/>
          </a:p>
        </p:txBody>
      </p:sp>
      <p:pic>
        <p:nvPicPr>
          <p:cNvPr id="6" name="Picture 5">
            <a:extLst>
              <a:ext uri="{FF2B5EF4-FFF2-40B4-BE49-F238E27FC236}">
                <a16:creationId xmlns:a16="http://schemas.microsoft.com/office/drawing/2014/main" id="{A231D8F3-0374-4342-999C-1FA9383957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344" y="748975"/>
            <a:ext cx="8208912" cy="4696249"/>
          </a:xfrm>
          <a:prstGeom prst="rect">
            <a:avLst/>
          </a:prstGeom>
        </p:spPr>
      </p:pic>
      <p:sp>
        <p:nvSpPr>
          <p:cNvPr id="5" name="Espace réservé du numéro de diapositive 4"/>
          <p:cNvSpPr>
            <a:spLocks noGrp="1"/>
          </p:cNvSpPr>
          <p:nvPr>
            <p:ph type="sldNum" sz="quarter" idx="12"/>
          </p:nvPr>
        </p:nvSpPr>
        <p:spPr/>
        <p:txBody>
          <a:bodyPr/>
          <a:lstStyle/>
          <a:p>
            <a:fld id="{95654D5A-192B-4B07-8F58-250CDD527E53}" type="slidenum">
              <a:rPr lang="fr-FR" smtClean="0"/>
              <a:t>5</a:t>
            </a:fld>
            <a:endParaRPr lang="fr-FR"/>
          </a:p>
        </p:txBody>
      </p:sp>
    </p:spTree>
    <p:extLst>
      <p:ext uri="{BB962C8B-B14F-4D97-AF65-F5344CB8AC3E}">
        <p14:creationId xmlns:p14="http://schemas.microsoft.com/office/powerpoint/2010/main" val="1655260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3812" y="-1251520"/>
            <a:ext cx="7772400" cy="5040560"/>
          </a:xfrm>
        </p:spPr>
        <p:txBody>
          <a:bodyPr/>
          <a:lstStyle/>
          <a:p>
            <a:r>
              <a:rPr lang="fr-FR" b="1" dirty="0"/>
              <a:t>Répartition de service en économie gestion </a:t>
            </a:r>
            <a:br>
              <a:rPr lang="fr-FR" dirty="0"/>
            </a:br>
            <a:br>
              <a:rPr lang="fr-FR" dirty="0"/>
            </a:br>
            <a:r>
              <a:rPr lang="fr-FR" dirty="0"/>
              <a:t>Situation 1 : Classe non dédoublée</a:t>
            </a:r>
            <a:br>
              <a:rPr lang="fr-FR" dirty="0"/>
            </a:br>
            <a:br>
              <a:rPr lang="fr-FR" dirty="0"/>
            </a:br>
            <a:r>
              <a:rPr lang="fr-FR" dirty="0"/>
              <a:t>Un professeur unique par promotion qui la suit sur les 2 années</a:t>
            </a:r>
            <a:br>
              <a:rPr lang="fr-FR" dirty="0"/>
            </a:br>
            <a:br>
              <a:rPr lang="fr-FR" dirty="0"/>
            </a:br>
            <a:endParaRPr lang="fr-FR" dirty="0"/>
          </a:p>
        </p:txBody>
      </p:sp>
      <p:graphicFrame>
        <p:nvGraphicFramePr>
          <p:cNvPr id="3" name="Tableau 2"/>
          <p:cNvGraphicFramePr>
            <a:graphicFrameLocks noGrp="1"/>
          </p:cNvGraphicFramePr>
          <p:nvPr/>
        </p:nvGraphicFramePr>
        <p:xfrm>
          <a:off x="798329" y="1988840"/>
          <a:ext cx="7272807" cy="2181606"/>
        </p:xfrm>
        <a:graphic>
          <a:graphicData uri="http://schemas.openxmlformats.org/drawingml/2006/table">
            <a:tbl>
              <a:tblPr firstRow="1" firstCol="1" bandRow="1">
                <a:tableStyleId>{5C22544A-7EE6-4342-B048-85BDC9FD1C3A}</a:tableStyleId>
              </a:tblPr>
              <a:tblGrid>
                <a:gridCol w="3701663">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698936">
                  <a:extLst>
                    <a:ext uri="{9D8B030D-6E8A-4147-A177-3AD203B41FA5}">
                      <a16:colId xmlns:a16="http://schemas.microsoft.com/office/drawing/2014/main" val="20002"/>
                    </a:ext>
                  </a:extLst>
                </a:gridCol>
              </a:tblGrid>
              <a:tr h="157608">
                <a:tc>
                  <a:txBody>
                    <a:bodyPr/>
                    <a:lstStyle/>
                    <a:p>
                      <a:pPr>
                        <a:lnSpc>
                          <a:spcPct val="107000"/>
                        </a:lnSpc>
                        <a:spcAft>
                          <a:spcPts val="0"/>
                        </a:spcAft>
                      </a:pPr>
                      <a:r>
                        <a:rPr lang="fr-FR" sz="2000" dirty="0">
                          <a:effectLst/>
                        </a:rPr>
                        <a:t> </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1</a:t>
                      </a:r>
                      <a:r>
                        <a:rPr lang="fr-FR" sz="2000" baseline="30000" dirty="0">
                          <a:effectLst/>
                        </a:rPr>
                        <a:t>ère</a:t>
                      </a:r>
                      <a:r>
                        <a:rPr lang="fr-FR" sz="2000" dirty="0">
                          <a:effectLst/>
                        </a:rPr>
                        <a:t> année</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a:effectLst/>
                        </a:rPr>
                        <a:t>2</a:t>
                      </a:r>
                      <a:r>
                        <a:rPr lang="fr-FR" sz="2000" baseline="30000">
                          <a:effectLst/>
                        </a:rPr>
                        <a:t>ème</a:t>
                      </a:r>
                      <a:r>
                        <a:rPr lang="fr-FR" sz="2000">
                          <a:effectLst/>
                        </a:rPr>
                        <a:t> année</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nSpc>
                          <a:spcPct val="107000"/>
                        </a:lnSpc>
                        <a:spcAft>
                          <a:spcPts val="0"/>
                        </a:spcAft>
                      </a:pPr>
                      <a:r>
                        <a:rPr lang="fr-FR" sz="2000" dirty="0">
                          <a:effectLst/>
                        </a:rPr>
                        <a:t>RCI</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2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2000" dirty="0">
                          <a:effectLst/>
                        </a:rPr>
                        <a:t>RCI en </a:t>
                      </a:r>
                      <a:r>
                        <a:rPr lang="fr-FR" sz="2000" dirty="0" err="1">
                          <a:effectLst/>
                        </a:rPr>
                        <a:t>co</a:t>
                      </a:r>
                      <a:r>
                        <a:rPr lang="fr-FR" sz="2000" dirty="0">
                          <a:effectLst/>
                        </a:rPr>
                        <a:t>-intervention</a:t>
                      </a:r>
                      <a:r>
                        <a:rPr lang="fr-FR" sz="2000" baseline="0" dirty="0">
                          <a:effectLst/>
                        </a:rPr>
                        <a:t> </a:t>
                      </a:r>
                      <a:r>
                        <a:rPr lang="fr-FR" sz="2000" dirty="0">
                          <a:effectLst/>
                        </a:rPr>
                        <a:t>en anglais</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2000" dirty="0">
                          <a:effectLst/>
                        </a:rPr>
                        <a:t>MOI</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2000">
                          <a:effectLst/>
                        </a:rPr>
                        <a:t>DCI</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2000" dirty="0">
                          <a:effectLst/>
                        </a:rPr>
                        <a:t> </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 15 h</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 14 h</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extLst>
                  <a:ext uri="{0D108BD9-81ED-4DB2-BD59-A6C34878D82A}">
                    <a16:rowId xmlns:a16="http://schemas.microsoft.com/office/drawing/2014/main" val="10006"/>
                  </a:ext>
                </a:extLst>
              </a:tr>
            </a:tbl>
          </a:graphicData>
        </a:graphic>
      </p:graphicFrame>
      <p:sp>
        <p:nvSpPr>
          <p:cNvPr id="5" name="ZoneTexte 4"/>
          <p:cNvSpPr txBox="1"/>
          <p:nvPr/>
        </p:nvSpPr>
        <p:spPr>
          <a:xfrm>
            <a:off x="899592" y="4653136"/>
            <a:ext cx="4032448" cy="646331"/>
          </a:xfrm>
          <a:prstGeom prst="rect">
            <a:avLst/>
          </a:prstGeom>
          <a:noFill/>
        </p:spPr>
        <p:txBody>
          <a:bodyPr wrap="square" rtlCol="0">
            <a:spAutoFit/>
          </a:bodyPr>
          <a:lstStyle/>
          <a:p>
            <a:r>
              <a:rPr lang="fr-FR" dirty="0"/>
              <a:t>CEJM : 4 h en BTS 1 et 4 h en BTS 2</a:t>
            </a:r>
          </a:p>
          <a:p>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50</a:t>
            </a:fld>
            <a:endParaRPr lang="fr-FR"/>
          </a:p>
        </p:txBody>
      </p:sp>
    </p:spTree>
    <p:extLst>
      <p:ext uri="{BB962C8B-B14F-4D97-AF65-F5344CB8AC3E}">
        <p14:creationId xmlns:p14="http://schemas.microsoft.com/office/powerpoint/2010/main" val="1281839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3812" y="-1251520"/>
            <a:ext cx="7772400" cy="5040560"/>
          </a:xfrm>
        </p:spPr>
        <p:txBody>
          <a:bodyPr/>
          <a:lstStyle/>
          <a:p>
            <a:r>
              <a:rPr lang="fr-FR" b="1" dirty="0"/>
              <a:t>Répartition de service en économie gestion </a:t>
            </a:r>
            <a:br>
              <a:rPr lang="fr-FR" dirty="0"/>
            </a:br>
            <a:br>
              <a:rPr lang="fr-FR" dirty="0"/>
            </a:br>
            <a:r>
              <a:rPr lang="fr-FR" dirty="0"/>
              <a:t>Situation 1 : Classe non dédoublée</a:t>
            </a:r>
            <a:br>
              <a:rPr lang="fr-FR" dirty="0"/>
            </a:br>
            <a:br>
              <a:rPr lang="fr-FR" dirty="0"/>
            </a:br>
            <a:r>
              <a:rPr lang="fr-FR" dirty="0"/>
              <a:t>2 professeurs suivent la promotion et partagent le bloc 1</a:t>
            </a:r>
            <a:br>
              <a:rPr lang="fr-FR" dirty="0"/>
            </a:br>
            <a:br>
              <a:rPr lang="fr-FR" dirty="0"/>
            </a:br>
            <a:endParaRPr lang="fr-FR" dirty="0"/>
          </a:p>
        </p:txBody>
      </p:sp>
      <p:graphicFrame>
        <p:nvGraphicFramePr>
          <p:cNvPr id="3" name="Tableau 2"/>
          <p:cNvGraphicFramePr>
            <a:graphicFrameLocks noGrp="1"/>
          </p:cNvGraphicFramePr>
          <p:nvPr/>
        </p:nvGraphicFramePr>
        <p:xfrm>
          <a:off x="798329" y="1988840"/>
          <a:ext cx="7272807" cy="2493264"/>
        </p:xfrm>
        <a:graphic>
          <a:graphicData uri="http://schemas.openxmlformats.org/drawingml/2006/table">
            <a:tbl>
              <a:tblPr firstRow="1" firstCol="1" bandRow="1">
                <a:tableStyleId>{5C22544A-7EE6-4342-B048-85BDC9FD1C3A}</a:tableStyleId>
              </a:tblPr>
              <a:tblGrid>
                <a:gridCol w="3269615">
                  <a:extLst>
                    <a:ext uri="{9D8B030D-6E8A-4147-A177-3AD203B41FA5}">
                      <a16:colId xmlns:a16="http://schemas.microsoft.com/office/drawing/2014/main" val="20000"/>
                    </a:ext>
                  </a:extLst>
                </a:gridCol>
                <a:gridCol w="932594">
                  <a:extLst>
                    <a:ext uri="{9D8B030D-6E8A-4147-A177-3AD203B41FA5}">
                      <a16:colId xmlns:a16="http://schemas.microsoft.com/office/drawing/2014/main" val="20001"/>
                    </a:ext>
                  </a:extLst>
                </a:gridCol>
                <a:gridCol w="1024068">
                  <a:extLst>
                    <a:ext uri="{9D8B030D-6E8A-4147-A177-3AD203B41FA5}">
                      <a16:colId xmlns:a16="http://schemas.microsoft.com/office/drawing/2014/main" val="20002"/>
                    </a:ext>
                  </a:extLst>
                </a:gridCol>
                <a:gridCol w="1023265">
                  <a:extLst>
                    <a:ext uri="{9D8B030D-6E8A-4147-A177-3AD203B41FA5}">
                      <a16:colId xmlns:a16="http://schemas.microsoft.com/office/drawing/2014/main" val="20003"/>
                    </a:ext>
                  </a:extLst>
                </a:gridCol>
                <a:gridCol w="1023265">
                  <a:extLst>
                    <a:ext uri="{9D8B030D-6E8A-4147-A177-3AD203B41FA5}">
                      <a16:colId xmlns:a16="http://schemas.microsoft.com/office/drawing/2014/main" val="20004"/>
                    </a:ext>
                  </a:extLst>
                </a:gridCol>
              </a:tblGrid>
              <a:tr h="157608">
                <a:tc>
                  <a:txBody>
                    <a:bodyPr/>
                    <a:lstStyle/>
                    <a:p>
                      <a:pPr>
                        <a:lnSpc>
                          <a:spcPct val="107000"/>
                        </a:lnSpc>
                        <a:spcAft>
                          <a:spcPts val="0"/>
                        </a:spcAft>
                      </a:pPr>
                      <a:r>
                        <a:rPr lang="fr-FR" sz="2000" dirty="0">
                          <a:effectLst/>
                        </a:rPr>
                        <a:t> </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10000"/>
                  </a:ext>
                </a:extLst>
              </a:tr>
              <a:tr h="0">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 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1800" dirty="0">
                          <a:effectLst/>
                        </a:rPr>
                        <a:t>RCI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Times New Roman" panose="02020603050405020304" pitchFamily="18" charset="0"/>
                        </a:rPr>
                        <a:t>1 +(1)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1800" dirty="0">
                          <a:effectLst/>
                        </a:rPr>
                        <a:t>RCI en </a:t>
                      </a:r>
                      <a:r>
                        <a:rPr lang="fr-FR" sz="1800" dirty="0" err="1">
                          <a:effectLst/>
                        </a:rPr>
                        <a:t>co</a:t>
                      </a:r>
                      <a:r>
                        <a:rPr lang="fr-FR" sz="1800" dirty="0">
                          <a:effectLst/>
                        </a:rPr>
                        <a:t>-intervention</a:t>
                      </a:r>
                      <a:r>
                        <a:rPr lang="fr-FR" sz="1800" baseline="0" dirty="0">
                          <a:effectLst/>
                        </a:rPr>
                        <a:t> </a:t>
                      </a:r>
                      <a:r>
                        <a:rPr lang="fr-FR" sz="1800" dirty="0">
                          <a:effectLst/>
                        </a:rPr>
                        <a:t>en anglais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(0,5)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a:lnSpc>
                          <a:spcPct val="107000"/>
                        </a:lnSpc>
                        <a:spcAft>
                          <a:spcPts val="0"/>
                        </a:spcAft>
                      </a:pPr>
                      <a:r>
                        <a:rPr lang="fr-FR" sz="2000" dirty="0">
                          <a:effectLst/>
                        </a:rPr>
                        <a:t>(0,5)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1800">
                          <a:effectLst/>
                        </a:rPr>
                        <a:t>MOI</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1800">
                          <a:effectLst/>
                        </a:rPr>
                        <a:t>DCI</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nSpc>
                          <a:spcPct val="107000"/>
                        </a:lnSpc>
                        <a:spcAft>
                          <a:spcPts val="0"/>
                        </a:spcAft>
                      </a:pPr>
                      <a:r>
                        <a:rPr lang="fr-FR" sz="1800" dirty="0">
                          <a:effectLst/>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15,5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 13,5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extLst>
                  <a:ext uri="{0D108BD9-81ED-4DB2-BD59-A6C34878D82A}">
                    <a16:rowId xmlns:a16="http://schemas.microsoft.com/office/drawing/2014/main" val="10007"/>
                  </a:ext>
                </a:extLst>
              </a:tr>
            </a:tbl>
          </a:graphicData>
        </a:graphic>
      </p:graphicFrame>
      <p:sp>
        <p:nvSpPr>
          <p:cNvPr id="7" name="ZoneTexte 6"/>
          <p:cNvSpPr txBox="1"/>
          <p:nvPr/>
        </p:nvSpPr>
        <p:spPr>
          <a:xfrm>
            <a:off x="796532" y="4878894"/>
            <a:ext cx="4032448" cy="369332"/>
          </a:xfrm>
          <a:prstGeom prst="rect">
            <a:avLst/>
          </a:prstGeom>
          <a:noFill/>
        </p:spPr>
        <p:txBody>
          <a:bodyPr wrap="square" rtlCol="0">
            <a:spAutoFit/>
          </a:bodyPr>
          <a:lstStyle/>
          <a:p>
            <a:r>
              <a:rPr lang="fr-FR" dirty="0"/>
              <a:t>CEJM : 4 h en BTS 1 et 4 h en BTS 2</a:t>
            </a: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51</a:t>
            </a:fld>
            <a:endParaRPr lang="fr-FR"/>
          </a:p>
        </p:txBody>
      </p:sp>
    </p:spTree>
    <p:extLst>
      <p:ext uri="{BB962C8B-B14F-4D97-AF65-F5344CB8AC3E}">
        <p14:creationId xmlns:p14="http://schemas.microsoft.com/office/powerpoint/2010/main" val="16931535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539552"/>
            <a:ext cx="7772400" cy="5040560"/>
          </a:xfrm>
        </p:spPr>
        <p:txBody>
          <a:bodyPr/>
          <a:lstStyle/>
          <a:p>
            <a:br>
              <a:rPr lang="fr-FR" b="1" dirty="0"/>
            </a:br>
            <a:r>
              <a:rPr lang="fr-FR" b="1" dirty="0"/>
              <a:t>Répartition de service en économie gestion </a:t>
            </a:r>
            <a:br>
              <a:rPr lang="fr-FR" dirty="0"/>
            </a:br>
            <a:br>
              <a:rPr lang="fr-FR" dirty="0"/>
            </a:br>
            <a:r>
              <a:rPr lang="fr-FR" dirty="0"/>
              <a:t>Situation 2 : Classe dédoublée ; </a:t>
            </a:r>
            <a:br>
              <a:rPr lang="fr-FR" dirty="0"/>
            </a:br>
            <a:r>
              <a:rPr lang="fr-FR" dirty="0"/>
              <a:t>2 professeurs,</a:t>
            </a:r>
            <a:br>
              <a:rPr lang="fr-FR" dirty="0"/>
            </a:br>
            <a:r>
              <a:rPr lang="fr-FR" dirty="0"/>
              <a:t>RCI est partagé entre les 2 professeurs </a:t>
            </a:r>
            <a:br>
              <a:rPr lang="fr-FR" dirty="0"/>
            </a:br>
            <a:br>
              <a:rPr lang="fr-FR" dirty="0"/>
            </a:br>
            <a:endParaRPr lang="fr-FR" dirty="0"/>
          </a:p>
        </p:txBody>
      </p:sp>
      <p:graphicFrame>
        <p:nvGraphicFramePr>
          <p:cNvPr id="3" name="Tableau 2"/>
          <p:cNvGraphicFramePr>
            <a:graphicFrameLocks noGrp="1"/>
          </p:cNvGraphicFramePr>
          <p:nvPr/>
        </p:nvGraphicFramePr>
        <p:xfrm>
          <a:off x="755576" y="1700808"/>
          <a:ext cx="7920881" cy="2804922"/>
        </p:xfrm>
        <a:graphic>
          <a:graphicData uri="http://schemas.openxmlformats.org/drawingml/2006/table">
            <a:tbl>
              <a:tblPr firstRow="1" firstCol="1" bandRow="1">
                <a:tableStyleId>{5C22544A-7EE6-4342-B048-85BDC9FD1C3A}</a:tableStyleId>
              </a:tblPr>
              <a:tblGrid>
                <a:gridCol w="3600400">
                  <a:extLst>
                    <a:ext uri="{9D8B030D-6E8A-4147-A177-3AD203B41FA5}">
                      <a16:colId xmlns:a16="http://schemas.microsoft.com/office/drawing/2014/main" val="20000"/>
                    </a:ext>
                  </a:extLst>
                </a:gridCol>
                <a:gridCol w="1022030">
                  <a:extLst>
                    <a:ext uri="{9D8B030D-6E8A-4147-A177-3AD203B41FA5}">
                      <a16:colId xmlns:a16="http://schemas.microsoft.com/office/drawing/2014/main" val="20001"/>
                    </a:ext>
                  </a:extLst>
                </a:gridCol>
                <a:gridCol w="1126475">
                  <a:extLst>
                    <a:ext uri="{9D8B030D-6E8A-4147-A177-3AD203B41FA5}">
                      <a16:colId xmlns:a16="http://schemas.microsoft.com/office/drawing/2014/main" val="20002"/>
                    </a:ext>
                  </a:extLst>
                </a:gridCol>
                <a:gridCol w="1125592">
                  <a:extLst>
                    <a:ext uri="{9D8B030D-6E8A-4147-A177-3AD203B41FA5}">
                      <a16:colId xmlns:a16="http://schemas.microsoft.com/office/drawing/2014/main" val="20003"/>
                    </a:ext>
                  </a:extLst>
                </a:gridCol>
                <a:gridCol w="1046384">
                  <a:extLst>
                    <a:ext uri="{9D8B030D-6E8A-4147-A177-3AD203B41FA5}">
                      <a16:colId xmlns:a16="http://schemas.microsoft.com/office/drawing/2014/main" val="20004"/>
                    </a:ext>
                  </a:extLst>
                </a:gridCol>
              </a:tblGrid>
              <a:tr h="157608">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10000"/>
                  </a:ext>
                </a:extLst>
              </a:tr>
              <a:tr h="157608">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2000" dirty="0">
                          <a:effectLst/>
                        </a:rPr>
                        <a:t>RCI</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1 +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1 +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2000" dirty="0">
                          <a:effectLst/>
                        </a:rPr>
                        <a:t>RCI en </a:t>
                      </a:r>
                      <a:r>
                        <a:rPr lang="fr-FR" sz="2000" dirty="0" err="1">
                          <a:effectLst/>
                        </a:rPr>
                        <a:t>co</a:t>
                      </a:r>
                      <a:r>
                        <a:rPr lang="fr-FR" sz="2000" dirty="0">
                          <a:effectLst/>
                        </a:rPr>
                        <a:t>-intervention</a:t>
                      </a:r>
                      <a:r>
                        <a:rPr lang="fr-FR" sz="2000" baseline="0" dirty="0">
                          <a:effectLst/>
                        </a:rPr>
                        <a:t> </a:t>
                      </a:r>
                      <a:r>
                        <a:rPr lang="fr-FR" sz="2000" dirty="0">
                          <a:effectLst/>
                        </a:rPr>
                        <a:t>en anglais</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(0,5)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latin typeface="+mn-lt"/>
                          <a:ea typeface="+mn-ea"/>
                          <a:cs typeface="+mn-cs"/>
                        </a:rPr>
                        <a:t>(1)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(0,5)</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2000">
                          <a:effectLst/>
                        </a:rPr>
                        <a:t>MOI</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2000">
                          <a:effectLst/>
                        </a:rPr>
                        <a:t>DCI</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gn="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68580" marR="68580" marT="0" marB="0"/>
                </a:tc>
                <a:tc gridSpan="2">
                  <a:txBody>
                    <a:bodyPr/>
                    <a:lstStyle/>
                    <a:p>
                      <a:pPr algn="ctr">
                        <a:lnSpc>
                          <a:spcPct val="107000"/>
                        </a:lnSpc>
                        <a:spcAft>
                          <a:spcPts val="0"/>
                        </a:spcAft>
                      </a:pPr>
                      <a:r>
                        <a:rPr lang="fr-FR"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r>
                        <a:rPr lang="fr-FR" dirty="0"/>
                        <a:t>1</a:t>
                      </a:r>
                    </a:p>
                  </a:txBody>
                  <a:tcPr marL="68580" marR="68580" marT="0" marB="0"/>
                </a:tc>
                <a:tc>
                  <a:txBody>
                    <a:bodyPr/>
                    <a:lstStyle/>
                    <a:p>
                      <a:r>
                        <a:rPr lang="fr-FR" dirty="0"/>
                        <a:t>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0007"/>
                  </a:ext>
                </a:extLst>
              </a:tr>
              <a:tr h="0">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
        <p:nvSpPr>
          <p:cNvPr id="5" name="Espace réservé du numéro de diapositive 4"/>
          <p:cNvSpPr>
            <a:spLocks noGrp="1"/>
          </p:cNvSpPr>
          <p:nvPr>
            <p:ph type="sldNum" sz="quarter" idx="12"/>
          </p:nvPr>
        </p:nvSpPr>
        <p:spPr/>
        <p:txBody>
          <a:bodyPr/>
          <a:lstStyle/>
          <a:p>
            <a:fld id="{95654D5A-192B-4B07-8F58-250CDD527E53}" type="slidenum">
              <a:rPr lang="fr-FR" smtClean="0"/>
              <a:t>52</a:t>
            </a:fld>
            <a:endParaRPr lang="fr-FR"/>
          </a:p>
        </p:txBody>
      </p:sp>
    </p:spTree>
    <p:extLst>
      <p:ext uri="{BB962C8B-B14F-4D97-AF65-F5344CB8AC3E}">
        <p14:creationId xmlns:p14="http://schemas.microsoft.com/office/powerpoint/2010/main" val="15539279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539552"/>
            <a:ext cx="7772400" cy="5040560"/>
          </a:xfrm>
        </p:spPr>
        <p:txBody>
          <a:bodyPr/>
          <a:lstStyle/>
          <a:p>
            <a:r>
              <a:rPr lang="fr-FR" b="1" dirty="0"/>
              <a:t>Répartition de service en économie gestion </a:t>
            </a:r>
            <a:br>
              <a:rPr lang="fr-FR" dirty="0"/>
            </a:br>
            <a:br>
              <a:rPr lang="fr-FR" dirty="0"/>
            </a:br>
            <a:r>
              <a:rPr lang="fr-FR" dirty="0"/>
              <a:t>Situation 2 : Classe dédoublée ; 3 professeurs, 1 par bloc</a:t>
            </a:r>
            <a:br>
              <a:rPr lang="fr-FR" dirty="0"/>
            </a:br>
            <a:r>
              <a:rPr lang="fr-FR" dirty="0"/>
              <a:t>Nécessite un vrai travail en équipe </a:t>
            </a:r>
            <a:br>
              <a:rPr lang="fr-FR" dirty="0"/>
            </a:br>
            <a:br>
              <a:rPr lang="fr-FR" dirty="0"/>
            </a:br>
            <a:br>
              <a:rPr lang="fr-FR" dirty="0"/>
            </a:br>
            <a:endParaRPr lang="fr-FR" dirty="0"/>
          </a:p>
        </p:txBody>
      </p:sp>
      <p:graphicFrame>
        <p:nvGraphicFramePr>
          <p:cNvPr id="3" name="Tableau 2"/>
          <p:cNvGraphicFramePr>
            <a:graphicFrameLocks noGrp="1"/>
          </p:cNvGraphicFramePr>
          <p:nvPr/>
        </p:nvGraphicFramePr>
        <p:xfrm>
          <a:off x="827584" y="1484784"/>
          <a:ext cx="7920878" cy="3378899"/>
        </p:xfrm>
        <a:graphic>
          <a:graphicData uri="http://schemas.openxmlformats.org/drawingml/2006/table">
            <a:tbl>
              <a:tblPr firstRow="1" firstCol="1" bandRow="1">
                <a:tableStyleId>{5C22544A-7EE6-4342-B048-85BDC9FD1C3A}</a:tableStyleId>
              </a:tblPr>
              <a:tblGrid>
                <a:gridCol w="2765330">
                  <a:extLst>
                    <a:ext uri="{9D8B030D-6E8A-4147-A177-3AD203B41FA5}">
                      <a16:colId xmlns:a16="http://schemas.microsoft.com/office/drawing/2014/main" val="20000"/>
                    </a:ext>
                  </a:extLst>
                </a:gridCol>
                <a:gridCol w="891051">
                  <a:extLst>
                    <a:ext uri="{9D8B030D-6E8A-4147-A177-3AD203B41FA5}">
                      <a16:colId xmlns:a16="http://schemas.microsoft.com/office/drawing/2014/main" val="20001"/>
                    </a:ext>
                  </a:extLst>
                </a:gridCol>
                <a:gridCol w="891051">
                  <a:extLst>
                    <a:ext uri="{9D8B030D-6E8A-4147-A177-3AD203B41FA5}">
                      <a16:colId xmlns:a16="http://schemas.microsoft.com/office/drawing/2014/main" val="20002"/>
                    </a:ext>
                  </a:extLst>
                </a:gridCol>
                <a:gridCol w="890352">
                  <a:extLst>
                    <a:ext uri="{9D8B030D-6E8A-4147-A177-3AD203B41FA5}">
                      <a16:colId xmlns:a16="http://schemas.microsoft.com/office/drawing/2014/main" val="20003"/>
                    </a:ext>
                  </a:extLst>
                </a:gridCol>
                <a:gridCol w="827698">
                  <a:extLst>
                    <a:ext uri="{9D8B030D-6E8A-4147-A177-3AD203B41FA5}">
                      <a16:colId xmlns:a16="http://schemas.microsoft.com/office/drawing/2014/main" val="20004"/>
                    </a:ext>
                  </a:extLst>
                </a:gridCol>
                <a:gridCol w="827698">
                  <a:extLst>
                    <a:ext uri="{9D8B030D-6E8A-4147-A177-3AD203B41FA5}">
                      <a16:colId xmlns:a16="http://schemas.microsoft.com/office/drawing/2014/main" val="20005"/>
                    </a:ext>
                  </a:extLst>
                </a:gridCol>
                <a:gridCol w="827698">
                  <a:extLst>
                    <a:ext uri="{9D8B030D-6E8A-4147-A177-3AD203B41FA5}">
                      <a16:colId xmlns:a16="http://schemas.microsoft.com/office/drawing/2014/main" val="20006"/>
                    </a:ext>
                  </a:extLst>
                </a:gridCol>
              </a:tblGrid>
              <a:tr h="182120">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3</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157608">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1800" dirty="0">
                          <a:effectLst/>
                        </a:rPr>
                        <a:t>RCI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rPr>
                        <a:t>2 + (2)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1800" dirty="0">
                          <a:effectLst/>
                        </a:rPr>
                        <a:t>RCI </a:t>
                      </a:r>
                      <a:r>
                        <a:rPr lang="fr-FR" sz="1800" dirty="0" err="1">
                          <a:effectLst/>
                        </a:rPr>
                        <a:t>co</a:t>
                      </a:r>
                      <a:r>
                        <a:rPr lang="fr-FR" sz="1800" dirty="0">
                          <a:effectLst/>
                        </a:rPr>
                        <a:t>-intervention anglais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latin typeface="+mn-lt"/>
                          <a:ea typeface="+mn-ea"/>
                          <a:cs typeface="+mn-cs"/>
                        </a:rPr>
                        <a:t>(1)</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1800" dirty="0">
                          <a:effectLst/>
                        </a:rPr>
                        <a:t>MOI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1800" dirty="0">
                          <a:effectLst/>
                        </a:rPr>
                        <a:t>DCI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gn="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14</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13</a:t>
                      </a:r>
                    </a:p>
                  </a:txBody>
                  <a:tcPr marL="68580" marR="68580" marT="0" marB="0"/>
                </a:tc>
                <a:tc hMerge="1">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CEJM</a:t>
                      </a:r>
                    </a:p>
                  </a:txBody>
                  <a:tcPr marL="68580" marR="68580" marT="0" marB="0"/>
                </a:tc>
                <a:tc gridSpan="2">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extLst>
                  <a:ext uri="{0D108BD9-81ED-4DB2-BD59-A6C34878D82A}">
                    <a16:rowId xmlns:a16="http://schemas.microsoft.com/office/drawing/2014/main" val="10007"/>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r>
                        <a:rPr lang="fr-FR" dirty="0"/>
                        <a:t>2</a:t>
                      </a:r>
                    </a:p>
                  </a:txBody>
                  <a:tcPr marL="68580" marR="68580" marT="0" marB="0"/>
                </a:tc>
                <a:tc>
                  <a:txBody>
                    <a:bodyPr/>
                    <a:lstStyle/>
                    <a:p>
                      <a:r>
                        <a:rPr lang="fr-FR" dirty="0"/>
                        <a:t>2</a:t>
                      </a: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0">
                <a:tc>
                  <a:txBody>
                    <a:bodyPr/>
                    <a:lstStyle/>
                    <a:p>
                      <a:pPr algn="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18</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r>
                        <a:rPr lang="fr-FR" dirty="0"/>
                        <a:t>19</a:t>
                      </a:r>
                    </a:p>
                  </a:txBody>
                  <a:tcPr marL="68580" marR="68580" marT="0" marB="0"/>
                </a:tc>
                <a:tc hMerge="1">
                  <a:txBody>
                    <a:bodyPr/>
                    <a:lstStyle/>
                    <a:p>
                      <a:endParaRPr lang="fr-FR" dirty="0"/>
                    </a:p>
                  </a:txBody>
                  <a:tcPr marL="68580" marR="68580" marT="0" marB="0"/>
                </a:tc>
                <a:tc gridSpan="2">
                  <a:txBody>
                    <a:bodyPr/>
                    <a:lstStyle/>
                    <a:p>
                      <a:pPr algn="ctr"/>
                      <a:r>
                        <a:rPr lang="fr-FR" dirty="0"/>
                        <a:t>17</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5" name="Espace réservé du numéro de diapositive 4"/>
          <p:cNvSpPr>
            <a:spLocks noGrp="1"/>
          </p:cNvSpPr>
          <p:nvPr>
            <p:ph type="sldNum" sz="quarter" idx="12"/>
          </p:nvPr>
        </p:nvSpPr>
        <p:spPr/>
        <p:txBody>
          <a:bodyPr/>
          <a:lstStyle/>
          <a:p>
            <a:fld id="{95654D5A-192B-4B07-8F58-250CDD527E53}" type="slidenum">
              <a:rPr lang="fr-FR" smtClean="0"/>
              <a:t>53</a:t>
            </a:fld>
            <a:endParaRPr lang="fr-FR"/>
          </a:p>
        </p:txBody>
      </p:sp>
    </p:spTree>
    <p:extLst>
      <p:ext uri="{BB962C8B-B14F-4D97-AF65-F5344CB8AC3E}">
        <p14:creationId xmlns:p14="http://schemas.microsoft.com/office/powerpoint/2010/main" val="13909896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33563" y="11557"/>
            <a:ext cx="7772400" cy="1470025"/>
          </a:xfrm>
        </p:spPr>
        <p:txBody>
          <a:bodyPr/>
          <a:lstStyle/>
          <a:p>
            <a:r>
              <a:rPr lang="fr-FR" b="1" dirty="0"/>
              <a:t>Répartition de service en économie gestion </a:t>
            </a:r>
            <a:br>
              <a:rPr lang="fr-FR" dirty="0"/>
            </a:br>
            <a:br>
              <a:rPr lang="fr-FR" dirty="0"/>
            </a:br>
            <a:r>
              <a:rPr lang="fr-FR" dirty="0"/>
              <a:t>Situation 2 : Classe dédoublée ; 3 professeurs, bloc 2 non partagé</a:t>
            </a:r>
            <a:br>
              <a:rPr lang="fr-FR" dirty="0"/>
            </a:br>
            <a:r>
              <a:rPr lang="fr-FR" dirty="0"/>
              <a:t>Coordination entre RCI et MOI, Suivi de cohorte à assurer entre professeur de 1</a:t>
            </a:r>
            <a:r>
              <a:rPr lang="fr-FR" baseline="30000" dirty="0"/>
              <a:t>ère</a:t>
            </a:r>
            <a:r>
              <a:rPr lang="fr-FR" dirty="0"/>
              <a:t> et 2</a:t>
            </a:r>
            <a:r>
              <a:rPr lang="fr-FR" baseline="30000" dirty="0"/>
              <a:t>ème</a:t>
            </a:r>
            <a:r>
              <a:rPr lang="fr-FR" dirty="0"/>
              <a:t> année en RCI et DCI</a:t>
            </a:r>
          </a:p>
        </p:txBody>
      </p:sp>
      <p:sp>
        <p:nvSpPr>
          <p:cNvPr id="3" name="Sous-titre 2"/>
          <p:cNvSpPr>
            <a:spLocks noGrp="1"/>
          </p:cNvSpPr>
          <p:nvPr>
            <p:ph type="subTitle" idx="1"/>
          </p:nvPr>
        </p:nvSpPr>
        <p:spPr/>
        <p:txBody>
          <a:bodyPr/>
          <a:lstStyle/>
          <a:p>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4084910600"/>
              </p:ext>
            </p:extLst>
          </p:nvPr>
        </p:nvGraphicFramePr>
        <p:xfrm>
          <a:off x="759324" y="2276872"/>
          <a:ext cx="7920878" cy="3378899"/>
        </p:xfrm>
        <a:graphic>
          <a:graphicData uri="http://schemas.openxmlformats.org/drawingml/2006/table">
            <a:tbl>
              <a:tblPr firstRow="1" firstCol="1" bandRow="1">
                <a:tableStyleId>{5C22544A-7EE6-4342-B048-85BDC9FD1C3A}</a:tableStyleId>
              </a:tblPr>
              <a:tblGrid>
                <a:gridCol w="2765330">
                  <a:extLst>
                    <a:ext uri="{9D8B030D-6E8A-4147-A177-3AD203B41FA5}">
                      <a16:colId xmlns:a16="http://schemas.microsoft.com/office/drawing/2014/main" val="20000"/>
                    </a:ext>
                  </a:extLst>
                </a:gridCol>
                <a:gridCol w="891051">
                  <a:extLst>
                    <a:ext uri="{9D8B030D-6E8A-4147-A177-3AD203B41FA5}">
                      <a16:colId xmlns:a16="http://schemas.microsoft.com/office/drawing/2014/main" val="20001"/>
                    </a:ext>
                  </a:extLst>
                </a:gridCol>
                <a:gridCol w="891051">
                  <a:extLst>
                    <a:ext uri="{9D8B030D-6E8A-4147-A177-3AD203B41FA5}">
                      <a16:colId xmlns:a16="http://schemas.microsoft.com/office/drawing/2014/main" val="20002"/>
                    </a:ext>
                  </a:extLst>
                </a:gridCol>
                <a:gridCol w="890352">
                  <a:extLst>
                    <a:ext uri="{9D8B030D-6E8A-4147-A177-3AD203B41FA5}">
                      <a16:colId xmlns:a16="http://schemas.microsoft.com/office/drawing/2014/main" val="20003"/>
                    </a:ext>
                  </a:extLst>
                </a:gridCol>
                <a:gridCol w="827698">
                  <a:extLst>
                    <a:ext uri="{9D8B030D-6E8A-4147-A177-3AD203B41FA5}">
                      <a16:colId xmlns:a16="http://schemas.microsoft.com/office/drawing/2014/main" val="20004"/>
                    </a:ext>
                  </a:extLst>
                </a:gridCol>
                <a:gridCol w="827698">
                  <a:extLst>
                    <a:ext uri="{9D8B030D-6E8A-4147-A177-3AD203B41FA5}">
                      <a16:colId xmlns:a16="http://schemas.microsoft.com/office/drawing/2014/main" val="20005"/>
                    </a:ext>
                  </a:extLst>
                </a:gridCol>
                <a:gridCol w="827698">
                  <a:extLst>
                    <a:ext uri="{9D8B030D-6E8A-4147-A177-3AD203B41FA5}">
                      <a16:colId xmlns:a16="http://schemas.microsoft.com/office/drawing/2014/main" val="20006"/>
                    </a:ext>
                  </a:extLst>
                </a:gridCol>
              </a:tblGrid>
              <a:tr h="182120">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3</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157608">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1800" dirty="0">
                          <a:effectLst/>
                        </a:rPr>
                        <a:t>RCI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 + (2)</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1800" dirty="0">
                          <a:effectLst/>
                        </a:rPr>
                        <a:t>RCI </a:t>
                      </a:r>
                      <a:r>
                        <a:rPr lang="fr-FR" sz="1800" dirty="0" err="1">
                          <a:effectLst/>
                        </a:rPr>
                        <a:t>co</a:t>
                      </a:r>
                      <a:r>
                        <a:rPr lang="fr-FR" sz="1800" dirty="0">
                          <a:effectLst/>
                        </a:rPr>
                        <a:t>-intervention</a:t>
                      </a:r>
                      <a:r>
                        <a:rPr lang="fr-FR" sz="1800" baseline="0" dirty="0">
                          <a:effectLst/>
                        </a:rPr>
                        <a:t> </a:t>
                      </a:r>
                      <a:r>
                        <a:rPr lang="fr-FR" sz="1800" dirty="0">
                          <a:effectLst/>
                        </a:rPr>
                        <a:t>anglais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(1)</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1800" dirty="0">
                          <a:effectLst/>
                        </a:rPr>
                        <a:t>MOI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1800" dirty="0">
                          <a:effectLst/>
                        </a:rPr>
                        <a:t>DCI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gn="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12</a:t>
                      </a:r>
                    </a:p>
                  </a:txBody>
                  <a:tcPr marL="68580" marR="68580" marT="0" marB="0"/>
                </a:tc>
                <a:tc hMerge="1">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CEJM</a:t>
                      </a:r>
                    </a:p>
                  </a:txBody>
                  <a:tcPr marL="68580" marR="68580" marT="0" marB="0"/>
                </a:tc>
                <a:tc gridSpan="2">
                  <a:txBody>
                    <a:bodyPr/>
                    <a:lstStyle/>
                    <a:p>
                      <a:endParaRPr lang="fr-FR" dirty="0"/>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dirty="0"/>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extLst>
                  <a:ext uri="{0D108BD9-81ED-4DB2-BD59-A6C34878D82A}">
                    <a16:rowId xmlns:a16="http://schemas.microsoft.com/office/drawing/2014/main" val="10007"/>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r>
                        <a:rPr lang="fr-FR" dirty="0"/>
                        <a:t>2</a:t>
                      </a:r>
                    </a:p>
                  </a:txBody>
                  <a:tcPr marL="68580" marR="68580" marT="0" marB="0"/>
                </a:tc>
                <a:tc>
                  <a:txBody>
                    <a:bodyPr/>
                    <a:lstStyle/>
                    <a:p>
                      <a:r>
                        <a:rPr lang="fr-FR" dirty="0"/>
                        <a:t>2</a:t>
                      </a: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a:ea typeface="Calibri" panose="020F0502020204030204" pitchFamily="34" charset="0"/>
                        <a:cs typeface="Times New Roman"/>
                      </a:endParaRPr>
                    </a:p>
                  </a:txBody>
                  <a:tcPr marL="68580" marR="68580" marT="0" marB="0"/>
                </a:tc>
                <a:tc>
                  <a:txBody>
                    <a:bodyPr/>
                    <a:lstStyle/>
                    <a:p>
                      <a:pPr>
                        <a:lnSpc>
                          <a:spcPct val="107000"/>
                        </a:lnSpc>
                        <a:spcAft>
                          <a:spcPts val="0"/>
                        </a:spcAft>
                      </a:pPr>
                      <a:endParaRPr lang="fr-FR" sz="2000" dirty="0">
                        <a:effectLst/>
                        <a:latin typeface="Calibri"/>
                        <a:ea typeface="Calibri" panose="020F0502020204030204" pitchFamily="34" charset="0"/>
                        <a:cs typeface="Times New Roman"/>
                      </a:endParaRPr>
                    </a:p>
                  </a:txBody>
                  <a:tcPr marL="68580" marR="68580" marT="0" marB="0"/>
                </a:tc>
                <a:extLst>
                  <a:ext uri="{0D108BD9-81ED-4DB2-BD59-A6C34878D82A}">
                    <a16:rowId xmlns:a16="http://schemas.microsoft.com/office/drawing/2014/main" val="10008"/>
                  </a:ext>
                </a:extLst>
              </a:tr>
              <a:tr h="0">
                <a:tc>
                  <a:txBody>
                    <a:bodyPr/>
                    <a:lstStyle/>
                    <a:p>
                      <a:pPr algn="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19</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endParaRPr lang="fr-FR" dirty="0"/>
                    </a:p>
                  </a:txBody>
                  <a:tcPr marL="68580" marR="68580" marT="0" marB="0"/>
                </a:tc>
                <a:tc hMerge="1">
                  <a:txBody>
                    <a:bodyPr/>
                    <a:lstStyle/>
                    <a:p>
                      <a:endParaRPr lang="fr-FR" dirty="0"/>
                    </a:p>
                  </a:txBody>
                  <a:tcPr marL="68580" marR="68580" marT="0" marB="0"/>
                </a:tc>
                <a:tc gridSpan="2">
                  <a:txBody>
                    <a:bodyPr/>
                    <a:lstStyle/>
                    <a:p>
                      <a:pPr algn="ctr"/>
                      <a:r>
                        <a:rPr lang="fr-FR" dirty="0"/>
                        <a:t>20</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6" name="Espace réservé du numéro de diapositive 5"/>
          <p:cNvSpPr>
            <a:spLocks noGrp="1"/>
          </p:cNvSpPr>
          <p:nvPr>
            <p:ph type="sldNum" sz="quarter" idx="12"/>
          </p:nvPr>
        </p:nvSpPr>
        <p:spPr/>
        <p:txBody>
          <a:bodyPr/>
          <a:lstStyle/>
          <a:p>
            <a:fld id="{95654D5A-192B-4B07-8F58-250CDD527E53}" type="slidenum">
              <a:rPr lang="fr-FR" smtClean="0"/>
              <a:t>54</a:t>
            </a:fld>
            <a:endParaRPr lang="fr-FR"/>
          </a:p>
        </p:txBody>
      </p:sp>
    </p:spTree>
    <p:extLst>
      <p:ext uri="{BB962C8B-B14F-4D97-AF65-F5344CB8AC3E}">
        <p14:creationId xmlns:p14="http://schemas.microsoft.com/office/powerpoint/2010/main" val="8837832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07802" y="191291"/>
            <a:ext cx="7772400" cy="1470025"/>
          </a:xfrm>
        </p:spPr>
        <p:txBody>
          <a:bodyPr/>
          <a:lstStyle/>
          <a:p>
            <a:r>
              <a:rPr lang="fr-FR" b="1" dirty="0"/>
              <a:t>Répartition de service en économie gestion </a:t>
            </a:r>
            <a:br>
              <a:rPr lang="fr-FR" dirty="0"/>
            </a:br>
            <a:br>
              <a:rPr lang="fr-FR" dirty="0"/>
            </a:br>
            <a:r>
              <a:rPr lang="fr-FR" dirty="0"/>
              <a:t>Situation 2 : Classe dédoublée ; 3 professeurs, bloc 2 non partagé</a:t>
            </a:r>
            <a:br>
              <a:rPr lang="fr-FR" dirty="0"/>
            </a:br>
            <a:r>
              <a:rPr lang="fr-FR" dirty="0"/>
              <a:t>Coordination entre RCI et MOI, pas optimal</a:t>
            </a:r>
          </a:p>
        </p:txBody>
      </p:sp>
      <p:sp>
        <p:nvSpPr>
          <p:cNvPr id="3" name="Sous-titre 2"/>
          <p:cNvSpPr>
            <a:spLocks noGrp="1"/>
          </p:cNvSpPr>
          <p:nvPr>
            <p:ph type="subTitle" idx="1"/>
          </p:nvPr>
        </p:nvSpPr>
        <p:spPr/>
        <p:txBody>
          <a:bodyPr/>
          <a:lstStyle/>
          <a:p>
            <a:endParaRPr lang="fr-FR"/>
          </a:p>
        </p:txBody>
      </p:sp>
      <p:graphicFrame>
        <p:nvGraphicFramePr>
          <p:cNvPr id="5" name="Tableau 4"/>
          <p:cNvGraphicFramePr>
            <a:graphicFrameLocks noGrp="1"/>
          </p:cNvGraphicFramePr>
          <p:nvPr/>
        </p:nvGraphicFramePr>
        <p:xfrm>
          <a:off x="833563" y="1924135"/>
          <a:ext cx="7920878" cy="3378899"/>
        </p:xfrm>
        <a:graphic>
          <a:graphicData uri="http://schemas.openxmlformats.org/drawingml/2006/table">
            <a:tbl>
              <a:tblPr firstRow="1" firstCol="1" bandRow="1">
                <a:tableStyleId>{5C22544A-7EE6-4342-B048-85BDC9FD1C3A}</a:tableStyleId>
              </a:tblPr>
              <a:tblGrid>
                <a:gridCol w="2765330">
                  <a:extLst>
                    <a:ext uri="{9D8B030D-6E8A-4147-A177-3AD203B41FA5}">
                      <a16:colId xmlns:a16="http://schemas.microsoft.com/office/drawing/2014/main" val="20000"/>
                    </a:ext>
                  </a:extLst>
                </a:gridCol>
                <a:gridCol w="891051">
                  <a:extLst>
                    <a:ext uri="{9D8B030D-6E8A-4147-A177-3AD203B41FA5}">
                      <a16:colId xmlns:a16="http://schemas.microsoft.com/office/drawing/2014/main" val="20001"/>
                    </a:ext>
                  </a:extLst>
                </a:gridCol>
                <a:gridCol w="891051">
                  <a:extLst>
                    <a:ext uri="{9D8B030D-6E8A-4147-A177-3AD203B41FA5}">
                      <a16:colId xmlns:a16="http://schemas.microsoft.com/office/drawing/2014/main" val="20002"/>
                    </a:ext>
                  </a:extLst>
                </a:gridCol>
                <a:gridCol w="890352">
                  <a:extLst>
                    <a:ext uri="{9D8B030D-6E8A-4147-A177-3AD203B41FA5}">
                      <a16:colId xmlns:a16="http://schemas.microsoft.com/office/drawing/2014/main" val="20003"/>
                    </a:ext>
                  </a:extLst>
                </a:gridCol>
                <a:gridCol w="827698">
                  <a:extLst>
                    <a:ext uri="{9D8B030D-6E8A-4147-A177-3AD203B41FA5}">
                      <a16:colId xmlns:a16="http://schemas.microsoft.com/office/drawing/2014/main" val="20004"/>
                    </a:ext>
                  </a:extLst>
                </a:gridCol>
                <a:gridCol w="827698">
                  <a:extLst>
                    <a:ext uri="{9D8B030D-6E8A-4147-A177-3AD203B41FA5}">
                      <a16:colId xmlns:a16="http://schemas.microsoft.com/office/drawing/2014/main" val="20005"/>
                    </a:ext>
                  </a:extLst>
                </a:gridCol>
                <a:gridCol w="827698">
                  <a:extLst>
                    <a:ext uri="{9D8B030D-6E8A-4147-A177-3AD203B41FA5}">
                      <a16:colId xmlns:a16="http://schemas.microsoft.com/office/drawing/2014/main" val="20006"/>
                    </a:ext>
                  </a:extLst>
                </a:gridCol>
              </a:tblGrid>
              <a:tr h="182120">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2000" dirty="0">
                          <a:effectLst/>
                        </a:rPr>
                        <a:t>Professeur 3</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157608">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a:t>
                      </a:r>
                      <a:r>
                        <a:rPr lang="fr-FR" sz="2000" baseline="0" dirty="0">
                          <a:effectLst/>
                          <a:latin typeface="Calibri" panose="020F0502020204030204" pitchFamily="34" charset="0"/>
                          <a:ea typeface="Calibri" panose="020F0502020204030204" pitchFamily="34" charset="0"/>
                          <a:cs typeface="Times New Roman" panose="02020603050405020304" pitchFamily="18" charset="0"/>
                        </a:rPr>
                        <a:t>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BTS2</a:t>
                      </a:r>
                    </a:p>
                  </a:txBody>
                  <a:tcPr marL="68580" marR="68580" marT="0" marB="0"/>
                </a:tc>
                <a:extLst>
                  <a:ext uri="{0D108BD9-81ED-4DB2-BD59-A6C34878D82A}">
                    <a16:rowId xmlns:a16="http://schemas.microsoft.com/office/drawing/2014/main" val="10001"/>
                  </a:ext>
                </a:extLst>
              </a:tr>
              <a:tr h="0">
                <a:tc>
                  <a:txBody>
                    <a:bodyPr/>
                    <a:lstStyle/>
                    <a:p>
                      <a:pPr>
                        <a:lnSpc>
                          <a:spcPct val="107000"/>
                        </a:lnSpc>
                        <a:spcAft>
                          <a:spcPts val="0"/>
                        </a:spcAft>
                      </a:pPr>
                      <a:r>
                        <a:rPr lang="fr-FR" sz="1800" dirty="0">
                          <a:effectLst/>
                        </a:rPr>
                        <a:t>RCI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 + (2)</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extLst>
                  <a:ext uri="{0D108BD9-81ED-4DB2-BD59-A6C34878D82A}">
                    <a16:rowId xmlns:a16="http://schemas.microsoft.com/office/drawing/2014/main" val="10002"/>
                  </a:ext>
                </a:extLst>
              </a:tr>
              <a:tr h="0">
                <a:tc>
                  <a:txBody>
                    <a:bodyPr/>
                    <a:lstStyle/>
                    <a:p>
                      <a:pPr>
                        <a:lnSpc>
                          <a:spcPct val="107000"/>
                        </a:lnSpc>
                        <a:spcAft>
                          <a:spcPts val="0"/>
                        </a:spcAft>
                      </a:pPr>
                      <a:r>
                        <a:rPr lang="fr-FR" sz="1800" dirty="0">
                          <a:effectLst/>
                        </a:rPr>
                        <a:t>RCI </a:t>
                      </a:r>
                      <a:r>
                        <a:rPr lang="fr-FR" sz="1800" dirty="0" err="1">
                          <a:effectLst/>
                        </a:rPr>
                        <a:t>co</a:t>
                      </a:r>
                      <a:r>
                        <a:rPr lang="fr-FR" sz="1800" dirty="0">
                          <a:effectLst/>
                        </a:rPr>
                        <a:t>-intervention</a:t>
                      </a:r>
                      <a:r>
                        <a:rPr lang="fr-FR" sz="1800" baseline="0" dirty="0">
                          <a:effectLst/>
                        </a:rPr>
                        <a:t> </a:t>
                      </a:r>
                      <a:r>
                        <a:rPr lang="fr-FR" sz="1800" dirty="0">
                          <a:effectLst/>
                        </a:rPr>
                        <a:t>anglais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(1)</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fr-FR" dirty="0"/>
                        <a:t>(2)</a:t>
                      </a:r>
                    </a:p>
                  </a:txBody>
                  <a:tcPr marL="68580" marR="68580" marT="0" marB="0"/>
                </a:tc>
                <a:extLst>
                  <a:ext uri="{0D108BD9-81ED-4DB2-BD59-A6C34878D82A}">
                    <a16:rowId xmlns:a16="http://schemas.microsoft.com/office/drawing/2014/main" val="10003"/>
                  </a:ext>
                </a:extLst>
              </a:tr>
              <a:tr h="0">
                <a:tc>
                  <a:txBody>
                    <a:bodyPr/>
                    <a:lstStyle/>
                    <a:p>
                      <a:pPr>
                        <a:lnSpc>
                          <a:spcPct val="107000"/>
                        </a:lnSpc>
                        <a:spcAft>
                          <a:spcPts val="0"/>
                        </a:spcAft>
                      </a:pPr>
                      <a:r>
                        <a:rPr lang="fr-FR" sz="1800" dirty="0">
                          <a:effectLst/>
                        </a:rPr>
                        <a:t>MOI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rPr>
                        <a:t>4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7000"/>
                        </a:lnSpc>
                        <a:spcAft>
                          <a:spcPts val="0"/>
                        </a:spcAft>
                      </a:pPr>
                      <a:r>
                        <a:rPr lang="fr-FR" sz="1800" dirty="0">
                          <a:effectLst/>
                        </a:rPr>
                        <a:t>DCI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2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fr-FR"/>
                    </a:p>
                  </a:txBody>
                  <a:tcPr marL="68580" marR="68580" marT="0" marB="0"/>
                </a:tc>
                <a:tc>
                  <a:txBody>
                    <a:bodyPr/>
                    <a:lstStyle/>
                    <a:p>
                      <a:endParaRPr lang="fr-FR" dirty="0"/>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dirty="0">
                          <a:effectLst/>
                        </a:rPr>
                        <a:t>3 +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gn="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14</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13</a:t>
                      </a:r>
                    </a:p>
                  </a:txBody>
                  <a:tcPr marL="68580" marR="68580" marT="0" marB="0"/>
                </a:tc>
                <a:tc hMerge="1">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CEJM</a:t>
                      </a:r>
                    </a:p>
                  </a:txBody>
                  <a:tcPr marL="68580" marR="68580" marT="0" marB="0"/>
                </a:tc>
                <a:tc gridSpan="2">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tc>
                <a:extLst>
                  <a:ext uri="{0D108BD9-81ED-4DB2-BD59-A6C34878D82A}">
                    <a16:rowId xmlns:a16="http://schemas.microsoft.com/office/drawing/2014/main" val="10007"/>
                  </a:ext>
                </a:extLst>
              </a:tr>
              <a:tr h="0">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Préparation et suivi de césure</a:t>
                      </a:r>
                    </a:p>
                  </a:txBody>
                  <a:tcPr marL="68580" marR="68580" marT="0" marB="0"/>
                </a:tc>
                <a:tc>
                  <a:txBody>
                    <a:bodyPr/>
                    <a:lstStyle/>
                    <a:p>
                      <a:endParaRPr lang="fr-FR" dirty="0"/>
                    </a:p>
                  </a:txBody>
                  <a:tcPr marL="68580" marR="68580" marT="0" marB="0"/>
                </a:tc>
                <a:tc>
                  <a:txBody>
                    <a:bodyPr/>
                    <a:lstStyle/>
                    <a:p>
                      <a:endParaRPr lang="fr-FR" dirty="0"/>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tc>
                  <a:txBody>
                    <a:bodyPr/>
                    <a:lstStyle/>
                    <a:p>
                      <a:pPr>
                        <a:lnSpc>
                          <a:spcPct val="107000"/>
                        </a:lnSpc>
                        <a:spcAft>
                          <a:spcPts val="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extLst>
                  <a:ext uri="{0D108BD9-81ED-4DB2-BD59-A6C34878D82A}">
                    <a16:rowId xmlns:a16="http://schemas.microsoft.com/office/drawing/2014/main" val="10008"/>
                  </a:ext>
                </a:extLst>
              </a:tr>
              <a:tr h="0">
                <a:tc>
                  <a:txBody>
                    <a:bodyPr/>
                    <a:lstStyle/>
                    <a:p>
                      <a:pPr algn="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68580" marR="68580" marT="0" marB="0"/>
                </a:tc>
                <a:tc gridSpan="2">
                  <a:txBody>
                    <a:bodyPr/>
                    <a:lstStyle/>
                    <a:p>
                      <a:pPr algn="ct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endParaRPr lang="fr-FR" dirty="0"/>
                    </a:p>
                  </a:txBody>
                  <a:tcPr marL="68580" marR="68580" marT="0" marB="0"/>
                </a:tc>
                <a:tc hMerge="1">
                  <a:txBody>
                    <a:bodyPr/>
                    <a:lstStyle/>
                    <a:p>
                      <a:endParaRPr lang="fr-FR" dirty="0"/>
                    </a:p>
                  </a:txBody>
                  <a:tcPr marL="68580" marR="68580" marT="0" marB="0"/>
                </a:tc>
                <a:tc gridSpan="2">
                  <a:txBody>
                    <a:bodyPr/>
                    <a:lstStyle/>
                    <a:p>
                      <a:pPr algn="ctr"/>
                      <a:endParaRPr lang="fr-FR" dirty="0"/>
                    </a:p>
                  </a:txBody>
                  <a:tcPr marL="68580" marR="68580" marT="0" marB="0"/>
                </a:tc>
                <a:tc hMerge="1">
                  <a:txBody>
                    <a:bodyPr/>
                    <a:lstStyle/>
                    <a:p>
                      <a:pPr>
                        <a:lnSpc>
                          <a:spcPct val="107000"/>
                        </a:lnSpc>
                        <a:spcAft>
                          <a:spcPts val="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6" name="Espace réservé du numéro de diapositive 5"/>
          <p:cNvSpPr>
            <a:spLocks noGrp="1"/>
          </p:cNvSpPr>
          <p:nvPr>
            <p:ph type="sldNum" sz="quarter" idx="12"/>
          </p:nvPr>
        </p:nvSpPr>
        <p:spPr/>
        <p:txBody>
          <a:bodyPr/>
          <a:lstStyle/>
          <a:p>
            <a:fld id="{95654D5A-192B-4B07-8F58-250CDD527E53}" type="slidenum">
              <a:rPr lang="fr-FR" smtClean="0"/>
              <a:t>55</a:t>
            </a:fld>
            <a:endParaRPr lang="fr-FR"/>
          </a:p>
        </p:txBody>
      </p:sp>
    </p:spTree>
    <p:extLst>
      <p:ext uri="{BB962C8B-B14F-4D97-AF65-F5344CB8AC3E}">
        <p14:creationId xmlns:p14="http://schemas.microsoft.com/office/powerpoint/2010/main" val="18189800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980" y="116632"/>
            <a:ext cx="7772400" cy="504056"/>
          </a:xfrm>
        </p:spPr>
        <p:txBody>
          <a:bodyPr/>
          <a:lstStyle/>
          <a:p>
            <a:r>
              <a:rPr lang="fr-FR" dirty="0"/>
              <a:t>Situation de transition </a:t>
            </a:r>
          </a:p>
        </p:txBody>
      </p:sp>
      <p:sp>
        <p:nvSpPr>
          <p:cNvPr id="3" name="Sous-titre 2"/>
          <p:cNvSpPr>
            <a:spLocks noGrp="1"/>
          </p:cNvSpPr>
          <p:nvPr>
            <p:ph type="subTitle" idx="1"/>
          </p:nvPr>
        </p:nvSpPr>
        <p:spPr/>
        <p:txBody>
          <a:bodyPr/>
          <a:lstStyle/>
          <a:p>
            <a:endParaRPr lang="fr-FR" dirty="0"/>
          </a:p>
        </p:txBody>
      </p:sp>
      <p:graphicFrame>
        <p:nvGraphicFramePr>
          <p:cNvPr id="5" name="Tableau 4"/>
          <p:cNvGraphicFramePr>
            <a:graphicFrameLocks noGrp="1"/>
          </p:cNvGraphicFramePr>
          <p:nvPr/>
        </p:nvGraphicFramePr>
        <p:xfrm>
          <a:off x="1043608" y="1268760"/>
          <a:ext cx="6656637" cy="2778951"/>
        </p:xfrm>
        <a:graphic>
          <a:graphicData uri="http://schemas.openxmlformats.org/drawingml/2006/table">
            <a:tbl>
              <a:tblPr firstRow="1" firstCol="1" bandRow="1">
                <a:tableStyleId>{5C22544A-7EE6-4342-B048-85BDC9FD1C3A}</a:tableStyleId>
              </a:tblPr>
              <a:tblGrid>
                <a:gridCol w="1667738">
                  <a:extLst>
                    <a:ext uri="{9D8B030D-6E8A-4147-A177-3AD203B41FA5}">
                      <a16:colId xmlns:a16="http://schemas.microsoft.com/office/drawing/2014/main" val="20000"/>
                    </a:ext>
                  </a:extLst>
                </a:gridCol>
                <a:gridCol w="1460507">
                  <a:extLst>
                    <a:ext uri="{9D8B030D-6E8A-4147-A177-3AD203B41FA5}">
                      <a16:colId xmlns:a16="http://schemas.microsoft.com/office/drawing/2014/main" val="20001"/>
                    </a:ext>
                  </a:extLst>
                </a:gridCol>
                <a:gridCol w="1944216">
                  <a:extLst>
                    <a:ext uri="{9D8B030D-6E8A-4147-A177-3AD203B41FA5}">
                      <a16:colId xmlns:a16="http://schemas.microsoft.com/office/drawing/2014/main" val="20002"/>
                    </a:ext>
                  </a:extLst>
                </a:gridCol>
                <a:gridCol w="1584176">
                  <a:extLst>
                    <a:ext uri="{9D8B030D-6E8A-4147-A177-3AD203B41FA5}">
                      <a16:colId xmlns:a16="http://schemas.microsoft.com/office/drawing/2014/main" val="20003"/>
                    </a:ext>
                  </a:extLst>
                </a:gridCol>
              </a:tblGrid>
              <a:tr h="216024">
                <a:tc gridSpan="2">
                  <a:txBody>
                    <a:bodyPr/>
                    <a:lstStyle/>
                    <a:p>
                      <a:pPr>
                        <a:lnSpc>
                          <a:spcPct val="107000"/>
                        </a:lnSpc>
                        <a:spcAft>
                          <a:spcPts val="0"/>
                        </a:spcAft>
                      </a:pPr>
                      <a:r>
                        <a:rPr lang="fr-FR" sz="1600" dirty="0">
                          <a:effectLst/>
                        </a:rPr>
                        <a:t>Référentiel 2021</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hMerge="1">
                  <a:txBody>
                    <a:bodyPr/>
                    <a:lstStyle/>
                    <a:p>
                      <a:endParaRPr lang="fr-FR"/>
                    </a:p>
                  </a:txBody>
                  <a:tcPr/>
                </a:tc>
                <a:tc gridSpan="2">
                  <a:txBody>
                    <a:bodyPr/>
                    <a:lstStyle/>
                    <a:p>
                      <a:pPr>
                        <a:lnSpc>
                          <a:spcPct val="107000"/>
                        </a:lnSpc>
                        <a:spcAft>
                          <a:spcPts val="0"/>
                        </a:spcAft>
                      </a:pPr>
                      <a:r>
                        <a:rPr lang="fr-FR" sz="1600" dirty="0">
                          <a:effectLst/>
                        </a:rPr>
                        <a:t>Référentiel 2017</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hMerge="1">
                  <a:txBody>
                    <a:bodyPr/>
                    <a:lstStyle/>
                    <a:p>
                      <a:endParaRPr lang="fr-FR"/>
                    </a:p>
                  </a:txBody>
                  <a:tcPr/>
                </a:tc>
                <a:extLst>
                  <a:ext uri="{0D108BD9-81ED-4DB2-BD59-A6C34878D82A}">
                    <a16:rowId xmlns:a16="http://schemas.microsoft.com/office/drawing/2014/main" val="10000"/>
                  </a:ext>
                </a:extLst>
              </a:tr>
              <a:tr h="220300">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a:t>
                      </a:r>
                      <a:r>
                        <a:rPr lang="fr-FR" sz="1600" baseline="30000">
                          <a:effectLst/>
                        </a:rPr>
                        <a:t>ère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 </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a:effectLst/>
                        </a:rPr>
                        <a:t>2</a:t>
                      </a:r>
                      <a:r>
                        <a:rPr lang="fr-FR" sz="1600" baseline="30000">
                          <a:effectLst/>
                        </a:rPr>
                        <a:t>ème</a:t>
                      </a:r>
                      <a:r>
                        <a:rPr lang="fr-FR" sz="1600">
                          <a:effectLst/>
                        </a:rPr>
                        <a:t> année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1"/>
                  </a:ext>
                </a:extLst>
              </a:tr>
              <a:tr h="220300">
                <a:tc>
                  <a:txBody>
                    <a:bodyPr/>
                    <a:lstStyle/>
                    <a:p>
                      <a:pPr>
                        <a:lnSpc>
                          <a:spcPct val="107000"/>
                        </a:lnSpc>
                        <a:spcAft>
                          <a:spcPts val="0"/>
                        </a:spcAft>
                      </a:pPr>
                      <a:r>
                        <a:rPr lang="fr-FR" sz="1600" dirty="0">
                          <a:effectLst/>
                        </a:rPr>
                        <a:t>RCI</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2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Prospection SC</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2"/>
                  </a:ext>
                </a:extLst>
              </a:tr>
              <a:tr h="220300">
                <a:tc>
                  <a:txBody>
                    <a:bodyPr/>
                    <a:lstStyle/>
                    <a:p>
                      <a:pPr>
                        <a:lnSpc>
                          <a:spcPct val="107000"/>
                        </a:lnSpc>
                        <a:spcAft>
                          <a:spcPts val="0"/>
                        </a:spcAft>
                      </a:pPr>
                      <a:r>
                        <a:rPr lang="fr-FR" sz="1600" dirty="0">
                          <a:effectLst/>
                        </a:rPr>
                        <a:t>RCI + anglais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(1)</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Négo vente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3 + (2)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3"/>
                  </a:ext>
                </a:extLst>
              </a:tr>
              <a:tr h="220300">
                <a:tc>
                  <a:txBody>
                    <a:bodyPr/>
                    <a:lstStyle/>
                    <a:p>
                      <a:pPr>
                        <a:lnSpc>
                          <a:spcPct val="107000"/>
                        </a:lnSpc>
                        <a:spcAft>
                          <a:spcPts val="0"/>
                        </a:spcAft>
                      </a:pPr>
                      <a:r>
                        <a:rPr lang="fr-FR" sz="1600">
                          <a:effectLst/>
                        </a:rPr>
                        <a:t>MOI</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Négo vente LVE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4"/>
                  </a:ext>
                </a:extLst>
              </a:tr>
              <a:tr h="220300">
                <a:tc>
                  <a:txBody>
                    <a:bodyPr/>
                    <a:lstStyle/>
                    <a:p>
                      <a:pPr>
                        <a:lnSpc>
                          <a:spcPct val="107000"/>
                        </a:lnSpc>
                        <a:spcAft>
                          <a:spcPts val="0"/>
                        </a:spcAft>
                      </a:pPr>
                      <a:r>
                        <a:rPr lang="fr-FR" sz="1600">
                          <a:effectLst/>
                        </a:rPr>
                        <a:t>DCI</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3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GOIE</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5 + (2)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5"/>
                  </a:ext>
                </a:extLst>
              </a:tr>
              <a:tr h="220300">
                <a:tc>
                  <a:txBody>
                    <a:bodyPr/>
                    <a:lstStyle/>
                    <a:p>
                      <a:pPr>
                        <a:lnSpc>
                          <a:spcPct val="107000"/>
                        </a:lnSpc>
                        <a:spcAft>
                          <a:spcPts val="0"/>
                        </a:spcAft>
                      </a:pP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rPr>
                        <a:t>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endParaRPr lang="fr-FR" b="1" dirty="0">
                        <a:solidFill>
                          <a:schemeClr val="bg1"/>
                        </a:solidFill>
                      </a:endParaRPr>
                    </a:p>
                  </a:txBody>
                  <a:tcPr marL="26501" marR="26501" marT="0" marB="0">
                    <a:solidFill>
                      <a:srgbClr val="0070C0"/>
                    </a:solidFill>
                  </a:tcPr>
                </a:tc>
                <a:tc>
                  <a:txBody>
                    <a:bodyPr/>
                    <a:lstStyle/>
                    <a:p>
                      <a:endParaRPr lang="fr-FR"/>
                    </a:p>
                  </a:txBody>
                  <a:tcPr marL="26501" marR="26501" marT="0" marB="0"/>
                </a:tc>
                <a:extLst>
                  <a:ext uri="{0D108BD9-81ED-4DB2-BD59-A6C34878D82A}">
                    <a16:rowId xmlns:a16="http://schemas.microsoft.com/office/drawing/2014/main" val="10006"/>
                  </a:ext>
                </a:extLst>
              </a:tr>
              <a:tr h="220300">
                <a:tc>
                  <a:txBody>
                    <a:bodyPr/>
                    <a:lstStyle/>
                    <a:p>
                      <a:pPr>
                        <a:lnSpc>
                          <a:spcPct val="107000"/>
                        </a:lnSpc>
                        <a:spcAft>
                          <a:spcPts val="0"/>
                        </a:spcAft>
                      </a:pPr>
                      <a:r>
                        <a:rPr lang="fr-FR" sz="1600" dirty="0">
                          <a:effectLst/>
                        </a:rPr>
                        <a:t>CEJM</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rPr>
                        <a:t>4</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Economie –Droit </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4</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7"/>
                  </a:ext>
                </a:extLst>
              </a:tr>
              <a:tr h="220300">
                <a:tc>
                  <a:txBody>
                    <a:bodyPr/>
                    <a:lstStyle/>
                    <a:p>
                      <a:pPr>
                        <a:lnSpc>
                          <a:spcPct val="107000"/>
                        </a:lnSpc>
                        <a:spcAft>
                          <a:spcPts val="0"/>
                        </a:spcAft>
                      </a:pPr>
                      <a:r>
                        <a:rPr lang="fr-FR" sz="1600" dirty="0">
                          <a:effectLst/>
                        </a:rPr>
                        <a:t>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a:effectLst/>
                        </a:rPr>
                        <a:t>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b="1" dirty="0">
                          <a:solidFill>
                            <a:schemeClr val="bg1"/>
                          </a:solidFill>
                          <a:effectLst/>
                        </a:rPr>
                        <a:t>Management</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2</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extLst>
                  <a:ext uri="{0D108BD9-81ED-4DB2-BD59-A6C34878D82A}">
                    <a16:rowId xmlns:a16="http://schemas.microsoft.com/office/drawing/2014/main" val="10008"/>
                  </a:ext>
                </a:extLst>
              </a:tr>
              <a:tr h="220300">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Préparation Suivi de </a:t>
                      </a:r>
                      <a:r>
                        <a:rPr lang="fr-FR" sz="1600" dirty="0" err="1">
                          <a:effectLst/>
                          <a:latin typeface="Calibri" panose="020F0502020204030204" pitchFamily="34" charset="0"/>
                          <a:ea typeface="Calibri" panose="020F0502020204030204" pitchFamily="34" charset="0"/>
                          <a:cs typeface="Times New Roman" panose="02020603050405020304" pitchFamily="18" charset="0"/>
                        </a:rPr>
                        <a:t>cesure</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tc>
                <a:tc>
                  <a:txBody>
                    <a:bodyPr/>
                    <a:lstStyle/>
                    <a:p>
                      <a:pPr>
                        <a:lnSpc>
                          <a:spcPct val="107000"/>
                        </a:lnSpc>
                        <a:spcAft>
                          <a:spcPts val="0"/>
                        </a:spcAft>
                      </a:pPr>
                      <a:r>
                        <a:rPr lang="fr-FR"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26501" marR="26501" marT="0" marB="0"/>
                </a:tc>
                <a:tc>
                  <a:txBody>
                    <a:bodyPr/>
                    <a:lstStyle/>
                    <a:p>
                      <a:pPr>
                        <a:lnSpc>
                          <a:spcPct val="107000"/>
                        </a:lnSpc>
                        <a:spcAft>
                          <a:spcPts val="0"/>
                        </a:spcAft>
                      </a:pPr>
                      <a:r>
                        <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Aide au partenariat</a:t>
                      </a:r>
                      <a:r>
                        <a:rPr lang="fr-FR" sz="1600" b="1"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et à la mobilité</a:t>
                      </a:r>
                      <a:endParaRPr lang="fr-FR"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6501" marR="26501" marT="0" marB="0">
                    <a:solidFill>
                      <a:srgbClr val="0070C0"/>
                    </a:solidFill>
                  </a:tcPr>
                </a:tc>
                <a:tc>
                  <a:txBody>
                    <a:bodyPr/>
                    <a:lstStyle/>
                    <a:p>
                      <a:pPr>
                        <a:lnSpc>
                          <a:spcPct val="107000"/>
                        </a:lnSpc>
                        <a:spcAft>
                          <a:spcPts val="0"/>
                        </a:spcAft>
                      </a:pPr>
                      <a:r>
                        <a:rPr lang="fr-FR" sz="1600" dirty="0">
                          <a:effectLst/>
                        </a:rPr>
                        <a:t>2</a:t>
                      </a:r>
                    </a:p>
                  </a:txBody>
                  <a:tcPr marL="26501" marR="26501" marT="0" marB="0"/>
                </a:tc>
                <a:extLst>
                  <a:ext uri="{0D108BD9-81ED-4DB2-BD59-A6C34878D82A}">
                    <a16:rowId xmlns:a16="http://schemas.microsoft.com/office/drawing/2014/main" val="10009"/>
                  </a:ext>
                </a:extLst>
              </a:tr>
            </a:tbl>
          </a:graphicData>
        </a:graphic>
      </p:graphicFrame>
      <p:sp>
        <p:nvSpPr>
          <p:cNvPr id="6" name="Espace réservé du numéro de diapositive 5"/>
          <p:cNvSpPr>
            <a:spLocks noGrp="1"/>
          </p:cNvSpPr>
          <p:nvPr>
            <p:ph type="sldNum" sz="quarter" idx="12"/>
          </p:nvPr>
        </p:nvSpPr>
        <p:spPr/>
        <p:txBody>
          <a:bodyPr/>
          <a:lstStyle/>
          <a:p>
            <a:fld id="{95654D5A-192B-4B07-8F58-250CDD527E53}" type="slidenum">
              <a:rPr lang="fr-FR" smtClean="0"/>
              <a:t>56</a:t>
            </a:fld>
            <a:endParaRPr lang="fr-FR"/>
          </a:p>
        </p:txBody>
      </p:sp>
    </p:spTree>
    <p:extLst>
      <p:ext uri="{BB962C8B-B14F-4D97-AF65-F5344CB8AC3E}">
        <p14:creationId xmlns:p14="http://schemas.microsoft.com/office/powerpoint/2010/main" val="1803769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88641"/>
            <a:ext cx="7772400" cy="792088"/>
          </a:xfrm>
        </p:spPr>
        <p:txBody>
          <a:bodyPr/>
          <a:lstStyle/>
          <a:p>
            <a:r>
              <a:rPr lang="fr-FR" dirty="0"/>
              <a:t>Section non dédoublée</a:t>
            </a:r>
          </a:p>
        </p:txBody>
      </p:sp>
      <p:graphicFrame>
        <p:nvGraphicFramePr>
          <p:cNvPr id="6" name="Tableau 5"/>
          <p:cNvGraphicFramePr>
            <a:graphicFrameLocks noGrp="1"/>
          </p:cNvGraphicFramePr>
          <p:nvPr/>
        </p:nvGraphicFramePr>
        <p:xfrm>
          <a:off x="899592" y="1124744"/>
          <a:ext cx="6635256" cy="2864498"/>
        </p:xfrm>
        <a:graphic>
          <a:graphicData uri="http://schemas.openxmlformats.org/drawingml/2006/table">
            <a:tbl>
              <a:tblPr firstRow="1" firstCol="1" bandRow="1">
                <a:tableStyleId>{5C22544A-7EE6-4342-B048-85BDC9FD1C3A}</a:tableStyleId>
              </a:tblPr>
              <a:tblGrid>
                <a:gridCol w="1658448">
                  <a:extLst>
                    <a:ext uri="{9D8B030D-6E8A-4147-A177-3AD203B41FA5}">
                      <a16:colId xmlns:a16="http://schemas.microsoft.com/office/drawing/2014/main" val="20000"/>
                    </a:ext>
                  </a:extLst>
                </a:gridCol>
                <a:gridCol w="829590">
                  <a:extLst>
                    <a:ext uri="{9D8B030D-6E8A-4147-A177-3AD203B41FA5}">
                      <a16:colId xmlns:a16="http://schemas.microsoft.com/office/drawing/2014/main" val="20001"/>
                    </a:ext>
                  </a:extLst>
                </a:gridCol>
                <a:gridCol w="829590">
                  <a:extLst>
                    <a:ext uri="{9D8B030D-6E8A-4147-A177-3AD203B41FA5}">
                      <a16:colId xmlns:a16="http://schemas.microsoft.com/office/drawing/2014/main" val="20002"/>
                    </a:ext>
                  </a:extLst>
                </a:gridCol>
                <a:gridCol w="1658448">
                  <a:extLst>
                    <a:ext uri="{9D8B030D-6E8A-4147-A177-3AD203B41FA5}">
                      <a16:colId xmlns:a16="http://schemas.microsoft.com/office/drawing/2014/main" val="20003"/>
                    </a:ext>
                  </a:extLst>
                </a:gridCol>
                <a:gridCol w="829590">
                  <a:extLst>
                    <a:ext uri="{9D8B030D-6E8A-4147-A177-3AD203B41FA5}">
                      <a16:colId xmlns:a16="http://schemas.microsoft.com/office/drawing/2014/main" val="20004"/>
                    </a:ext>
                  </a:extLst>
                </a:gridCol>
                <a:gridCol w="829590">
                  <a:extLst>
                    <a:ext uri="{9D8B030D-6E8A-4147-A177-3AD203B41FA5}">
                      <a16:colId xmlns:a16="http://schemas.microsoft.com/office/drawing/2014/main" val="20005"/>
                    </a:ext>
                  </a:extLst>
                </a:gridCol>
              </a:tblGrid>
              <a:tr h="409214">
                <a:tc gridSpan="3">
                  <a:txBody>
                    <a:bodyPr/>
                    <a:lstStyle/>
                    <a:p>
                      <a:pPr algn="ctr">
                        <a:lnSpc>
                          <a:spcPct val="107000"/>
                        </a:lnSpc>
                        <a:spcAft>
                          <a:spcPts val="0"/>
                        </a:spcAft>
                      </a:pPr>
                      <a:r>
                        <a:rPr lang="fr-FR" sz="2000" dirty="0">
                          <a:effectLst/>
                        </a:rPr>
                        <a:t>Professeur 1</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0"/>
                        </a:spcAft>
                      </a:pPr>
                      <a:r>
                        <a:rPr lang="fr-FR" sz="2000" dirty="0">
                          <a:effectLst/>
                        </a:rPr>
                        <a:t>Professeur 2</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09214">
                <a:tc>
                  <a:txBody>
                    <a:bodyPr/>
                    <a:lstStyle/>
                    <a:p>
                      <a:pPr>
                        <a:lnSpc>
                          <a:spcPct val="107000"/>
                        </a:lnSpc>
                        <a:spcAft>
                          <a:spcPts val="0"/>
                        </a:spcAft>
                      </a:pPr>
                      <a:r>
                        <a:rPr lang="fr-FR" sz="1800" dirty="0">
                          <a:effectLst/>
                        </a:rPr>
                        <a:t>MOI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rPr>
                        <a:t>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DCI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a:txBody>
                    <a:bodyPr/>
                    <a:lstStyle/>
                    <a:p>
                      <a:pPr>
                        <a:lnSpc>
                          <a:spcPct val="107000"/>
                        </a:lnSpc>
                        <a:spcAft>
                          <a:spcPts val="0"/>
                        </a:spcAft>
                      </a:pPr>
                      <a:r>
                        <a:rPr lang="fr-FR" sz="1800" dirty="0">
                          <a:effectLst/>
                        </a:rPr>
                        <a:t>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1"/>
                  </a:ext>
                </a:extLst>
              </a:tr>
              <a:tr h="409214">
                <a:tc>
                  <a:txBody>
                    <a:bodyPr/>
                    <a:lstStyle/>
                    <a:p>
                      <a:pPr>
                        <a:lnSpc>
                          <a:spcPct val="107000"/>
                        </a:lnSpc>
                        <a:spcAft>
                          <a:spcPts val="0"/>
                        </a:spcAft>
                      </a:pPr>
                      <a:r>
                        <a:rPr lang="fr-FR" sz="1800">
                          <a:effectLst/>
                        </a:rPr>
                        <a:t>RCI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rPr>
                        <a:t>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RCI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a:txBody>
                    <a:bodyPr/>
                    <a:lstStyle/>
                    <a:p>
                      <a:pPr>
                        <a:lnSpc>
                          <a:spcPct val="107000"/>
                        </a:lnSpc>
                        <a:spcAft>
                          <a:spcPts val="0"/>
                        </a:spcAft>
                      </a:pPr>
                      <a:r>
                        <a:rPr lang="fr-FR" sz="1800" dirty="0">
                          <a:effectLst/>
                        </a:rPr>
                        <a:t>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2"/>
                  </a:ext>
                </a:extLst>
              </a:tr>
              <a:tr h="409214">
                <a:tc>
                  <a:txBody>
                    <a:bodyPr/>
                    <a:lstStyle/>
                    <a:p>
                      <a:pPr>
                        <a:lnSpc>
                          <a:spcPct val="107000"/>
                        </a:lnSpc>
                        <a:spcAft>
                          <a:spcPts val="0"/>
                        </a:spcAft>
                      </a:pPr>
                      <a:r>
                        <a:rPr lang="fr-FR" sz="1800">
                          <a:effectLst/>
                        </a:rPr>
                        <a:t>RCI A</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rPr>
                        <a:t>0,5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RCI A</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a:txBody>
                    <a:bodyPr/>
                    <a:lstStyle/>
                    <a:p>
                      <a:pPr>
                        <a:lnSpc>
                          <a:spcPct val="107000"/>
                        </a:lnSpc>
                        <a:spcAft>
                          <a:spcPts val="0"/>
                        </a:spcAft>
                      </a:pPr>
                      <a:r>
                        <a:rPr lang="fr-FR" sz="1800" dirty="0">
                          <a:effectLst/>
                        </a:rPr>
                        <a:t>0,5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3"/>
                  </a:ext>
                </a:extLst>
              </a:tr>
              <a:tr h="409214">
                <a:tc>
                  <a:txBody>
                    <a:bodyPr/>
                    <a:lstStyle/>
                    <a:p>
                      <a:pPr>
                        <a:lnSpc>
                          <a:spcPct val="107000"/>
                        </a:lnSpc>
                        <a:spcAft>
                          <a:spcPts val="0"/>
                        </a:spcAft>
                      </a:pPr>
                      <a:r>
                        <a:rPr lang="fr-FR" sz="1800" dirty="0">
                          <a:effectLst/>
                        </a:rPr>
                        <a:t>GOIE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rPr>
                        <a:t>7</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PSC</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2</a:t>
                      </a:r>
                    </a:p>
                  </a:txBody>
                  <a:tcPr marL="68146" marR="68146" marT="0" marB="0"/>
                </a:tc>
                <a:extLst>
                  <a:ext uri="{0D108BD9-81ED-4DB2-BD59-A6C34878D82A}">
                    <a16:rowId xmlns:a16="http://schemas.microsoft.com/office/drawing/2014/main" val="10004"/>
                  </a:ext>
                </a:extLst>
              </a:tr>
              <a:tr h="409214">
                <a:tc gridSpan="3">
                  <a:txBody>
                    <a:bodyPr/>
                    <a:lstStyle/>
                    <a:p>
                      <a:pPr>
                        <a:lnSpc>
                          <a:spcPct val="107000"/>
                        </a:lnSpc>
                        <a:spcAft>
                          <a:spcPts val="0"/>
                        </a:spcAft>
                      </a:pPr>
                      <a:r>
                        <a:rPr lang="fr-FR" sz="1800" dirty="0">
                          <a:effectLst/>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20000"/>
                        <a:lumOff val="80000"/>
                      </a:schemeClr>
                    </a:solidFill>
                  </a:tcPr>
                </a:tc>
                <a:tc hMerge="1">
                  <a:txBody>
                    <a:bodyPr/>
                    <a:lstStyle/>
                    <a:p>
                      <a:endParaRPr lang="fr-FR"/>
                    </a:p>
                  </a:txBody>
                  <a:tcPr/>
                </a:tc>
                <a:tc hMerge="1">
                  <a:txBody>
                    <a:bodyPr/>
                    <a:lstStyle/>
                    <a:p>
                      <a:endParaRPr lang="fr-FR"/>
                    </a:p>
                  </a:txBody>
                  <a:tcPr/>
                </a:tc>
                <a:tc>
                  <a:txBody>
                    <a:bodyPr/>
                    <a:lstStyle/>
                    <a:p>
                      <a:pPr>
                        <a:lnSpc>
                          <a:spcPct val="107000"/>
                        </a:lnSpc>
                        <a:spcAft>
                          <a:spcPts val="0"/>
                        </a:spcAft>
                      </a:pPr>
                      <a:r>
                        <a:rPr lang="fr-FR" sz="1800" b="1" dirty="0">
                          <a:solidFill>
                            <a:schemeClr val="bg1"/>
                          </a:solidFill>
                          <a:effectLst/>
                        </a:rPr>
                        <a:t>Négo Vente</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a:txBody>
                    <a:bodyPr/>
                    <a:lstStyle/>
                    <a:p>
                      <a:pPr>
                        <a:lnSpc>
                          <a:spcPct val="107000"/>
                        </a:lnSpc>
                        <a:spcAft>
                          <a:spcPts val="0"/>
                        </a:spcAft>
                      </a:pP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dirty="0">
                          <a:effectLst/>
                          <a:latin typeface="Calibri" panose="020F0502020204030204" pitchFamily="34" charset="0"/>
                          <a:ea typeface="Calibri" panose="020F0502020204030204" pitchFamily="34" charset="0"/>
                          <a:cs typeface="Times New Roman" panose="02020603050405020304" pitchFamily="18" charset="0"/>
                        </a:rPr>
                        <a:t>5</a:t>
                      </a:r>
                    </a:p>
                  </a:txBody>
                  <a:tcPr marL="68146" marR="68146" marT="0" marB="0"/>
                </a:tc>
                <a:extLst>
                  <a:ext uri="{0D108BD9-81ED-4DB2-BD59-A6C34878D82A}">
                    <a16:rowId xmlns:a16="http://schemas.microsoft.com/office/drawing/2014/main" val="10005"/>
                  </a:ext>
                </a:extLst>
              </a:tr>
              <a:tr h="409214">
                <a:tc>
                  <a:txBody>
                    <a:bodyPr/>
                    <a:lstStyle/>
                    <a:p>
                      <a:pPr>
                        <a:lnSpc>
                          <a:spcPct val="107000"/>
                        </a:lnSpc>
                        <a:spcAft>
                          <a:spcPts val="0"/>
                        </a:spcAft>
                      </a:pPr>
                      <a:r>
                        <a:rPr lang="fr-FR" sz="1800">
                          <a:effectLst/>
                        </a:rPr>
                        <a:t>TOTAL</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gridSpan="2">
                  <a:txBody>
                    <a:bodyPr/>
                    <a:lstStyle/>
                    <a:p>
                      <a:pPr algn="ctr">
                        <a:lnSpc>
                          <a:spcPct val="107000"/>
                        </a:lnSpc>
                        <a:spcAft>
                          <a:spcPts val="0"/>
                        </a:spcAft>
                      </a:pPr>
                      <a:r>
                        <a:rPr lang="fr-FR" sz="1800" dirty="0">
                          <a:effectLst/>
                        </a:rPr>
                        <a:t>14,5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tc>
                  <a:txBody>
                    <a:bodyPr/>
                    <a:lstStyle/>
                    <a:p>
                      <a:pPr>
                        <a:lnSpc>
                          <a:spcPct val="107000"/>
                        </a:lnSpc>
                        <a:spcAft>
                          <a:spcPts val="0"/>
                        </a:spcAft>
                      </a:pPr>
                      <a:r>
                        <a:rPr lang="fr-FR" sz="1800" b="1" dirty="0">
                          <a:solidFill>
                            <a:schemeClr val="bg1"/>
                          </a:solidFill>
                          <a:effectLst/>
                        </a:rPr>
                        <a:t>TOTAL</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rgbClr val="0070C0"/>
                    </a:solidFill>
                  </a:tcPr>
                </a:tc>
                <a:tc gridSpan="2">
                  <a:txBody>
                    <a:bodyPr/>
                    <a:lstStyle/>
                    <a:p>
                      <a:pPr algn="ctr">
                        <a:lnSpc>
                          <a:spcPct val="107000"/>
                        </a:lnSpc>
                        <a:spcAft>
                          <a:spcPts val="0"/>
                        </a:spcAft>
                      </a:pPr>
                      <a:r>
                        <a:rPr lang="fr-FR" sz="1800" dirty="0">
                          <a:effectLst/>
                        </a:rPr>
                        <a:t>14,5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extLst>
                  <a:ext uri="{0D108BD9-81ED-4DB2-BD59-A6C34878D82A}">
                    <a16:rowId xmlns:a16="http://schemas.microsoft.com/office/drawing/2014/main" val="10006"/>
                  </a:ext>
                </a:extLst>
              </a:tr>
            </a:tbl>
          </a:graphicData>
        </a:graphic>
      </p:graphicFrame>
      <p:sp>
        <p:nvSpPr>
          <p:cNvPr id="3" name="Espace réservé du numéro de diapositive 2"/>
          <p:cNvSpPr>
            <a:spLocks noGrp="1"/>
          </p:cNvSpPr>
          <p:nvPr>
            <p:ph type="sldNum" sz="quarter" idx="12"/>
          </p:nvPr>
        </p:nvSpPr>
        <p:spPr/>
        <p:txBody>
          <a:bodyPr/>
          <a:lstStyle/>
          <a:p>
            <a:fld id="{95654D5A-192B-4B07-8F58-250CDD527E53}" type="slidenum">
              <a:rPr lang="fr-FR" smtClean="0"/>
              <a:t>57</a:t>
            </a:fld>
            <a:endParaRPr lang="fr-FR"/>
          </a:p>
        </p:txBody>
      </p:sp>
    </p:spTree>
    <p:extLst>
      <p:ext uri="{BB962C8B-B14F-4D97-AF65-F5344CB8AC3E}">
        <p14:creationId xmlns:p14="http://schemas.microsoft.com/office/powerpoint/2010/main" val="24240661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980" y="44624"/>
            <a:ext cx="7772400" cy="1224135"/>
          </a:xfrm>
        </p:spPr>
        <p:txBody>
          <a:bodyPr/>
          <a:lstStyle/>
          <a:p>
            <a:r>
              <a:rPr lang="fr-FR" dirty="0"/>
              <a:t>Section dédoublée</a:t>
            </a:r>
            <a:br>
              <a:rPr lang="fr-FR" dirty="0"/>
            </a:br>
            <a:r>
              <a:rPr lang="fr-FR" dirty="0"/>
              <a:t>2 professeurs</a:t>
            </a:r>
          </a:p>
        </p:txBody>
      </p:sp>
      <p:graphicFrame>
        <p:nvGraphicFramePr>
          <p:cNvPr id="5" name="Tableau 4"/>
          <p:cNvGraphicFramePr>
            <a:graphicFrameLocks noGrp="1"/>
          </p:cNvGraphicFramePr>
          <p:nvPr/>
        </p:nvGraphicFramePr>
        <p:xfrm>
          <a:off x="1043608" y="1268758"/>
          <a:ext cx="6984776" cy="3168354"/>
        </p:xfrm>
        <a:graphic>
          <a:graphicData uri="http://schemas.openxmlformats.org/drawingml/2006/table">
            <a:tbl>
              <a:tblPr firstRow="1" firstCol="1" bandRow="1">
                <a:tableStyleId>{5C22544A-7EE6-4342-B048-85BDC9FD1C3A}</a:tableStyleId>
              </a:tblPr>
              <a:tblGrid>
                <a:gridCol w="1745809">
                  <a:extLst>
                    <a:ext uri="{9D8B030D-6E8A-4147-A177-3AD203B41FA5}">
                      <a16:colId xmlns:a16="http://schemas.microsoft.com/office/drawing/2014/main" val="20000"/>
                    </a:ext>
                  </a:extLst>
                </a:gridCol>
                <a:gridCol w="1746579">
                  <a:extLst>
                    <a:ext uri="{9D8B030D-6E8A-4147-A177-3AD203B41FA5}">
                      <a16:colId xmlns:a16="http://schemas.microsoft.com/office/drawing/2014/main" val="20001"/>
                    </a:ext>
                  </a:extLst>
                </a:gridCol>
                <a:gridCol w="1745809">
                  <a:extLst>
                    <a:ext uri="{9D8B030D-6E8A-4147-A177-3AD203B41FA5}">
                      <a16:colId xmlns:a16="http://schemas.microsoft.com/office/drawing/2014/main" val="20002"/>
                    </a:ext>
                  </a:extLst>
                </a:gridCol>
                <a:gridCol w="1746579">
                  <a:extLst>
                    <a:ext uri="{9D8B030D-6E8A-4147-A177-3AD203B41FA5}">
                      <a16:colId xmlns:a16="http://schemas.microsoft.com/office/drawing/2014/main" val="20003"/>
                    </a:ext>
                  </a:extLst>
                </a:gridCol>
              </a:tblGrid>
              <a:tr h="452622">
                <a:tc gridSpan="2">
                  <a:txBody>
                    <a:bodyPr/>
                    <a:lstStyle/>
                    <a:p>
                      <a:pPr>
                        <a:lnSpc>
                          <a:spcPct val="107000"/>
                        </a:lnSpc>
                        <a:spcAft>
                          <a:spcPts val="0"/>
                        </a:spcAft>
                      </a:pPr>
                      <a:r>
                        <a:rPr lang="fr-FR" sz="1800" b="1" dirty="0">
                          <a:effectLst/>
                        </a:rPr>
                        <a:t>Professeur 1</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tc gridSpan="2">
                  <a:txBody>
                    <a:bodyPr/>
                    <a:lstStyle/>
                    <a:p>
                      <a:pPr>
                        <a:lnSpc>
                          <a:spcPct val="107000"/>
                        </a:lnSpc>
                        <a:spcAft>
                          <a:spcPts val="0"/>
                        </a:spcAft>
                      </a:pPr>
                      <a:r>
                        <a:rPr lang="fr-FR" sz="1800" b="1">
                          <a:effectLst/>
                        </a:rPr>
                        <a:t>Professeur 2</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hMerge="1">
                  <a:txBody>
                    <a:bodyPr/>
                    <a:lstStyle/>
                    <a:p>
                      <a:endParaRPr lang="fr-FR"/>
                    </a:p>
                  </a:txBody>
                  <a:tcPr/>
                </a:tc>
                <a:extLst>
                  <a:ext uri="{0D108BD9-81ED-4DB2-BD59-A6C34878D82A}">
                    <a16:rowId xmlns:a16="http://schemas.microsoft.com/office/drawing/2014/main" val="10000"/>
                  </a:ext>
                </a:extLst>
              </a:tr>
              <a:tr h="452622">
                <a:tc>
                  <a:txBody>
                    <a:bodyPr/>
                    <a:lstStyle/>
                    <a:p>
                      <a:pPr>
                        <a:lnSpc>
                          <a:spcPct val="107000"/>
                        </a:lnSpc>
                        <a:spcAft>
                          <a:spcPts val="0"/>
                        </a:spcAft>
                      </a:pPr>
                      <a:r>
                        <a:rPr lang="fr-FR" sz="1800" b="1" dirty="0">
                          <a:effectLst/>
                        </a:rPr>
                        <a:t>MOI </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effectLst/>
                        </a:rPr>
                        <a:t>3 + (2)</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DCI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a:effectLst/>
                        </a:rPr>
                        <a:t>3 + (2)</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1"/>
                  </a:ext>
                </a:extLst>
              </a:tr>
              <a:tr h="452622">
                <a:tc>
                  <a:txBody>
                    <a:bodyPr/>
                    <a:lstStyle/>
                    <a:p>
                      <a:pPr>
                        <a:lnSpc>
                          <a:spcPct val="107000"/>
                        </a:lnSpc>
                        <a:spcAft>
                          <a:spcPts val="0"/>
                        </a:spcAft>
                      </a:pPr>
                      <a:r>
                        <a:rPr lang="fr-FR" sz="1800" b="1">
                          <a:effectLst/>
                        </a:rPr>
                        <a:t>RCI </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a:effectLst/>
                        </a:rPr>
                        <a:t>1 + (1)</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RCI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dirty="0">
                          <a:effectLst/>
                        </a:rPr>
                        <a:t>1 + (1)</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2"/>
                  </a:ext>
                </a:extLst>
              </a:tr>
              <a:tr h="452622">
                <a:tc>
                  <a:txBody>
                    <a:bodyPr/>
                    <a:lstStyle/>
                    <a:p>
                      <a:pPr>
                        <a:lnSpc>
                          <a:spcPct val="107000"/>
                        </a:lnSpc>
                        <a:spcAft>
                          <a:spcPts val="0"/>
                        </a:spcAft>
                      </a:pPr>
                      <a:r>
                        <a:rPr lang="fr-FR" sz="1800" b="1">
                          <a:effectLst/>
                        </a:rPr>
                        <a:t>RCI A</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a:effectLst/>
                        </a:rPr>
                        <a:t>(0,5)</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RCI A</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dirty="0">
                          <a:effectLst/>
                        </a:rPr>
                        <a:t>(0,5)</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3"/>
                  </a:ext>
                </a:extLst>
              </a:tr>
              <a:tr h="452622">
                <a:tc>
                  <a:txBody>
                    <a:bodyPr/>
                    <a:lstStyle/>
                    <a:p>
                      <a:pPr>
                        <a:lnSpc>
                          <a:spcPct val="107000"/>
                        </a:lnSpc>
                        <a:spcAft>
                          <a:spcPts val="0"/>
                        </a:spcAft>
                      </a:pPr>
                      <a:r>
                        <a:rPr lang="fr-FR" sz="1800" b="1">
                          <a:effectLst/>
                        </a:rPr>
                        <a:t>GOIE</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a:effectLst/>
                        </a:rPr>
                        <a:t>5 + (2) </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PSC</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dirty="0">
                          <a:effectLst/>
                        </a:rPr>
                        <a:t>2</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4"/>
                  </a:ext>
                </a:extLst>
              </a:tr>
              <a:tr h="452622">
                <a:tc gridSpan="2">
                  <a:txBody>
                    <a:bodyPr/>
                    <a:lstStyle/>
                    <a:p>
                      <a:pPr>
                        <a:lnSpc>
                          <a:spcPct val="107000"/>
                        </a:lnSpc>
                        <a:spcAft>
                          <a:spcPts val="0"/>
                        </a:spcAft>
                      </a:pPr>
                      <a:r>
                        <a:rPr lang="fr-FR" sz="1800" b="1" dirty="0">
                          <a:effectLst/>
                        </a:rPr>
                        <a:t> </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20000"/>
                        <a:lumOff val="80000"/>
                      </a:schemeClr>
                    </a:solidFill>
                  </a:tcPr>
                </a:tc>
                <a:tc hMerge="1">
                  <a:txBody>
                    <a:bodyPr/>
                    <a:lstStyle/>
                    <a:p>
                      <a:endParaRPr lang="fr-FR"/>
                    </a:p>
                  </a:txBody>
                  <a:tcPr/>
                </a:tc>
                <a:tc>
                  <a:txBody>
                    <a:bodyPr/>
                    <a:lstStyle/>
                    <a:p>
                      <a:pPr>
                        <a:lnSpc>
                          <a:spcPct val="107000"/>
                        </a:lnSpc>
                        <a:spcAft>
                          <a:spcPts val="0"/>
                        </a:spcAft>
                      </a:pPr>
                      <a:r>
                        <a:rPr lang="fr-FR" sz="1800" b="1" dirty="0">
                          <a:solidFill>
                            <a:schemeClr val="bg1"/>
                          </a:solidFill>
                          <a:effectLst/>
                        </a:rPr>
                        <a:t>Négo Vente</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dirty="0">
                          <a:effectLst/>
                        </a:rPr>
                        <a:t>3 + (2)</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5"/>
                  </a:ext>
                </a:extLst>
              </a:tr>
              <a:tr h="452622">
                <a:tc>
                  <a:txBody>
                    <a:bodyPr/>
                    <a:lstStyle/>
                    <a:p>
                      <a:pPr>
                        <a:lnSpc>
                          <a:spcPct val="107000"/>
                        </a:lnSpc>
                        <a:spcAft>
                          <a:spcPts val="0"/>
                        </a:spcAft>
                      </a:pPr>
                      <a:r>
                        <a:rPr lang="fr-FR" sz="1800" b="1">
                          <a:effectLst/>
                        </a:rPr>
                        <a:t>TOTAL</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a:effectLst/>
                        </a:rPr>
                        <a:t>19,5</a:t>
                      </a:r>
                      <a:endParaRPr lang="fr-FR" sz="1800" b="1">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tc>
                  <a:txBody>
                    <a:bodyPr/>
                    <a:lstStyle/>
                    <a:p>
                      <a:pPr>
                        <a:lnSpc>
                          <a:spcPct val="107000"/>
                        </a:lnSpc>
                        <a:spcAft>
                          <a:spcPts val="0"/>
                        </a:spcAft>
                      </a:pPr>
                      <a:r>
                        <a:rPr lang="fr-FR" sz="1800" b="1" dirty="0">
                          <a:solidFill>
                            <a:schemeClr val="bg1"/>
                          </a:solidFill>
                          <a:effectLst/>
                        </a:rPr>
                        <a:t>TOTAL</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solidFill>
                      <a:schemeClr val="tx2">
                        <a:lumMod val="60000"/>
                        <a:lumOff val="40000"/>
                      </a:schemeClr>
                    </a:solidFill>
                  </a:tcPr>
                </a:tc>
                <a:tc>
                  <a:txBody>
                    <a:bodyPr/>
                    <a:lstStyle/>
                    <a:p>
                      <a:pPr>
                        <a:lnSpc>
                          <a:spcPct val="107000"/>
                        </a:lnSpc>
                        <a:spcAft>
                          <a:spcPts val="0"/>
                        </a:spcAft>
                      </a:pPr>
                      <a:r>
                        <a:rPr lang="fr-FR" sz="1800" b="1" dirty="0">
                          <a:effectLst/>
                        </a:rPr>
                        <a:t>19,5</a:t>
                      </a:r>
                      <a:endParaRPr lang="fr-FR"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146" marR="68146" marT="0" marB="0"/>
                </a:tc>
                <a:extLst>
                  <a:ext uri="{0D108BD9-81ED-4DB2-BD59-A6C34878D82A}">
                    <a16:rowId xmlns:a16="http://schemas.microsoft.com/office/drawing/2014/main" val="10006"/>
                  </a:ext>
                </a:extLst>
              </a:tr>
            </a:tbl>
          </a:graphicData>
        </a:graphic>
      </p:graphicFrame>
      <p:sp>
        <p:nvSpPr>
          <p:cNvPr id="3" name="Espace réservé du numéro de diapositive 2"/>
          <p:cNvSpPr>
            <a:spLocks noGrp="1"/>
          </p:cNvSpPr>
          <p:nvPr>
            <p:ph type="sldNum" sz="quarter" idx="12"/>
          </p:nvPr>
        </p:nvSpPr>
        <p:spPr/>
        <p:txBody>
          <a:bodyPr/>
          <a:lstStyle/>
          <a:p>
            <a:fld id="{95654D5A-192B-4B07-8F58-250CDD527E53}" type="slidenum">
              <a:rPr lang="fr-FR" smtClean="0"/>
              <a:t>58</a:t>
            </a:fld>
            <a:endParaRPr lang="fr-FR"/>
          </a:p>
        </p:txBody>
      </p:sp>
    </p:spTree>
    <p:extLst>
      <p:ext uri="{BB962C8B-B14F-4D97-AF65-F5344CB8AC3E}">
        <p14:creationId xmlns:p14="http://schemas.microsoft.com/office/powerpoint/2010/main" val="36531576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116632"/>
            <a:ext cx="7772400" cy="1470025"/>
          </a:xfrm>
        </p:spPr>
        <p:txBody>
          <a:bodyPr/>
          <a:lstStyle/>
          <a:p>
            <a:r>
              <a:rPr lang="fr-FR" dirty="0"/>
              <a:t>Section dédoublée</a:t>
            </a:r>
            <a:br>
              <a:rPr lang="fr-FR" dirty="0"/>
            </a:br>
            <a:r>
              <a:rPr lang="fr-FR" dirty="0"/>
              <a:t>3 professeurs</a:t>
            </a:r>
          </a:p>
        </p:txBody>
      </p:sp>
      <p:graphicFrame>
        <p:nvGraphicFramePr>
          <p:cNvPr id="5" name="Tableau 4"/>
          <p:cNvGraphicFramePr>
            <a:graphicFrameLocks noGrp="1"/>
          </p:cNvGraphicFramePr>
          <p:nvPr/>
        </p:nvGraphicFramePr>
        <p:xfrm>
          <a:off x="982719" y="1484784"/>
          <a:ext cx="7045664" cy="3024336"/>
        </p:xfrm>
        <a:graphic>
          <a:graphicData uri="http://schemas.openxmlformats.org/drawingml/2006/table">
            <a:tbl>
              <a:tblPr firstRow="1" firstCol="1" bandRow="1">
                <a:tableStyleId>{5C22544A-7EE6-4342-B048-85BDC9FD1C3A}</a:tableStyleId>
              </a:tblPr>
              <a:tblGrid>
                <a:gridCol w="1174018">
                  <a:extLst>
                    <a:ext uri="{9D8B030D-6E8A-4147-A177-3AD203B41FA5}">
                      <a16:colId xmlns:a16="http://schemas.microsoft.com/office/drawing/2014/main" val="20000"/>
                    </a:ext>
                  </a:extLst>
                </a:gridCol>
                <a:gridCol w="975103">
                  <a:extLst>
                    <a:ext uri="{9D8B030D-6E8A-4147-A177-3AD203B41FA5}">
                      <a16:colId xmlns:a16="http://schemas.microsoft.com/office/drawing/2014/main" val="20001"/>
                    </a:ext>
                  </a:extLst>
                </a:gridCol>
                <a:gridCol w="1372933">
                  <a:extLst>
                    <a:ext uri="{9D8B030D-6E8A-4147-A177-3AD203B41FA5}">
                      <a16:colId xmlns:a16="http://schemas.microsoft.com/office/drawing/2014/main" val="20002"/>
                    </a:ext>
                  </a:extLst>
                </a:gridCol>
                <a:gridCol w="1174018">
                  <a:extLst>
                    <a:ext uri="{9D8B030D-6E8A-4147-A177-3AD203B41FA5}">
                      <a16:colId xmlns:a16="http://schemas.microsoft.com/office/drawing/2014/main" val="20003"/>
                    </a:ext>
                  </a:extLst>
                </a:gridCol>
                <a:gridCol w="1174796">
                  <a:extLst>
                    <a:ext uri="{9D8B030D-6E8A-4147-A177-3AD203B41FA5}">
                      <a16:colId xmlns:a16="http://schemas.microsoft.com/office/drawing/2014/main" val="20004"/>
                    </a:ext>
                  </a:extLst>
                </a:gridCol>
                <a:gridCol w="1174796">
                  <a:extLst>
                    <a:ext uri="{9D8B030D-6E8A-4147-A177-3AD203B41FA5}">
                      <a16:colId xmlns:a16="http://schemas.microsoft.com/office/drawing/2014/main" val="20005"/>
                    </a:ext>
                  </a:extLst>
                </a:gridCol>
              </a:tblGrid>
              <a:tr h="576064">
                <a:tc gridSpan="2">
                  <a:txBody>
                    <a:bodyPr/>
                    <a:lstStyle/>
                    <a:p>
                      <a:pPr>
                        <a:lnSpc>
                          <a:spcPct val="107000"/>
                        </a:lnSpc>
                        <a:spcAft>
                          <a:spcPts val="0"/>
                        </a:spcAft>
                      </a:pPr>
                      <a:r>
                        <a:rPr lang="fr-FR" sz="1800" dirty="0">
                          <a:effectLst/>
                        </a:rPr>
                        <a:t>Professeur 1</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1800" dirty="0">
                          <a:effectLst/>
                        </a:rPr>
                        <a:t>Professeur 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tc gridSpan="2">
                  <a:txBody>
                    <a:bodyPr/>
                    <a:lstStyle/>
                    <a:p>
                      <a:pPr>
                        <a:lnSpc>
                          <a:spcPct val="107000"/>
                        </a:lnSpc>
                        <a:spcAft>
                          <a:spcPts val="0"/>
                        </a:spcAft>
                      </a:pPr>
                      <a:r>
                        <a:rPr lang="fr-FR" sz="1800">
                          <a:effectLst/>
                        </a:rPr>
                        <a:t>Professeur 3</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10000"/>
                  </a:ext>
                </a:extLst>
              </a:tr>
              <a:tr h="516057">
                <a:tc>
                  <a:txBody>
                    <a:bodyPr/>
                    <a:lstStyle/>
                    <a:p>
                      <a:pPr>
                        <a:lnSpc>
                          <a:spcPct val="107000"/>
                        </a:lnSpc>
                        <a:spcAft>
                          <a:spcPts val="0"/>
                        </a:spcAft>
                      </a:pPr>
                      <a:r>
                        <a:rPr lang="fr-FR" sz="1800">
                          <a:effectLst/>
                        </a:rPr>
                        <a:t>MOI</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a:effectLst/>
                        </a:rPr>
                        <a:t>3 + (2)</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RCI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1 + (1)</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RCI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1 + (1)</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16057">
                <a:tc>
                  <a:txBody>
                    <a:bodyPr/>
                    <a:lstStyle/>
                    <a:p>
                      <a:pPr>
                        <a:lnSpc>
                          <a:spcPct val="107000"/>
                        </a:lnSpc>
                        <a:spcAft>
                          <a:spcPts val="0"/>
                        </a:spcAft>
                      </a:pPr>
                      <a:r>
                        <a:rPr lang="fr-FR" sz="1800">
                          <a:effectLst/>
                        </a:rPr>
                        <a:t>GOIE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a:effectLst/>
                        </a:rPr>
                        <a:t>5 + (2)</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RCI A</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(0,5)</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RCI A</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(0,5)</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16057">
                <a:tc>
                  <a:txBody>
                    <a:bodyPr/>
                    <a:lstStyle/>
                    <a:p>
                      <a:pPr>
                        <a:lnSpc>
                          <a:spcPct val="107000"/>
                        </a:lnSpc>
                        <a:spcAft>
                          <a:spcPts val="0"/>
                        </a:spcAft>
                      </a:pPr>
                      <a:r>
                        <a:rPr lang="fr-FR" sz="1800">
                          <a:effectLst/>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a:effectLst/>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Négo Vente</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3 + (2)</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DCI</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3 + (2)</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84044">
                <a:tc>
                  <a:txBody>
                    <a:bodyPr/>
                    <a:lstStyle/>
                    <a:p>
                      <a:pPr>
                        <a:lnSpc>
                          <a:spcPct val="107000"/>
                        </a:lnSpc>
                        <a:spcAft>
                          <a:spcPts val="0"/>
                        </a:spcAft>
                      </a:pPr>
                      <a:r>
                        <a:rPr lang="fr-FR" sz="1800">
                          <a:effectLst/>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a:effectLst/>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solidFill>
                            <a:schemeClr val="bg1"/>
                          </a:solidFill>
                          <a:effectLst/>
                        </a:rPr>
                        <a:t>PSC</a:t>
                      </a:r>
                      <a:endParaRPr lang="fr-FR"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1</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b="1" dirty="0">
                          <a:solidFill>
                            <a:schemeClr val="bg1"/>
                          </a:solidFill>
                          <a:effectLst/>
                        </a:rPr>
                        <a:t>PSC</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60000"/>
                        <a:lumOff val="40000"/>
                      </a:schemeClr>
                    </a:solidFill>
                  </a:tcPr>
                </a:tc>
                <a:tc>
                  <a:txBody>
                    <a:bodyPr/>
                    <a:lstStyle/>
                    <a:p>
                      <a:pPr>
                        <a:lnSpc>
                          <a:spcPct val="107000"/>
                        </a:lnSpc>
                        <a:spcAft>
                          <a:spcPts val="0"/>
                        </a:spcAft>
                      </a:pPr>
                      <a:r>
                        <a:rPr lang="fr-FR" sz="1800">
                          <a:effectLst/>
                        </a:rPr>
                        <a:t>1</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516057">
                <a:tc>
                  <a:txBody>
                    <a:bodyPr/>
                    <a:lstStyle/>
                    <a:p>
                      <a:pPr>
                        <a:lnSpc>
                          <a:spcPct val="107000"/>
                        </a:lnSpc>
                        <a:spcAft>
                          <a:spcPts val="0"/>
                        </a:spcAft>
                      </a:pPr>
                      <a:r>
                        <a:rPr lang="fr-FR" sz="1800">
                          <a:effectLst/>
                        </a:rPr>
                        <a:t>TOTAL</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rPr>
                        <a:t>16</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rPr>
                        <a:t>12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a:effectLst/>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FR" sz="1800" dirty="0">
                          <a:effectLst/>
                        </a:rPr>
                        <a:t>12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6" name="Rectangle 5"/>
          <p:cNvSpPr/>
          <p:nvPr/>
        </p:nvSpPr>
        <p:spPr>
          <a:xfrm>
            <a:off x="971600" y="4745218"/>
            <a:ext cx="5976664" cy="787652"/>
          </a:xfrm>
          <a:prstGeom prst="rect">
            <a:avLst/>
          </a:prstGeom>
        </p:spPr>
        <p:txBody>
          <a:bodyPr wrap="square">
            <a:spAutoFit/>
          </a:bodyPr>
          <a:lstStyle/>
          <a:p>
            <a:pPr>
              <a:lnSpc>
                <a:spcPct val="107000"/>
              </a:lnSpc>
              <a:spcAft>
                <a:spcPts val="800"/>
              </a:spcAft>
            </a:pPr>
            <a:r>
              <a:rPr lang="fr-FR" dirty="0">
                <a:latin typeface="Calibri" panose="020F0502020204030204" pitchFamily="34" charset="0"/>
                <a:ea typeface="Calibri" panose="020F0502020204030204" pitchFamily="34" charset="0"/>
                <a:cs typeface="Times New Roman" panose="02020603050405020304" pitchFamily="18" charset="0"/>
              </a:rPr>
              <a:t>CEJM en BTS 1 : 4 heures, </a:t>
            </a:r>
          </a:p>
          <a:p>
            <a:pPr>
              <a:lnSpc>
                <a:spcPct val="107000"/>
              </a:lnSpc>
              <a:spcAft>
                <a:spcPts val="800"/>
              </a:spcAft>
            </a:pPr>
            <a:r>
              <a:rPr lang="fr-FR" dirty="0">
                <a:latin typeface="Calibri" panose="020F0502020204030204" pitchFamily="34" charset="0"/>
                <a:ea typeface="Calibri" panose="020F0502020204030204" pitchFamily="34" charset="0"/>
                <a:cs typeface="Times New Roman" panose="02020603050405020304" pitchFamily="18" charset="0"/>
              </a:rPr>
              <a:t>Economie Droit : 4h et Management 2 h : en BTS 2</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Espace réservé du numéro de diapositive 2"/>
          <p:cNvSpPr>
            <a:spLocks noGrp="1"/>
          </p:cNvSpPr>
          <p:nvPr>
            <p:ph type="sldNum" sz="quarter" idx="12"/>
          </p:nvPr>
        </p:nvSpPr>
        <p:spPr/>
        <p:txBody>
          <a:bodyPr/>
          <a:lstStyle/>
          <a:p>
            <a:fld id="{95654D5A-192B-4B07-8F58-250CDD527E53}" type="slidenum">
              <a:rPr lang="fr-FR" smtClean="0"/>
              <a:t>59</a:t>
            </a:fld>
            <a:endParaRPr lang="fr-FR"/>
          </a:p>
        </p:txBody>
      </p:sp>
    </p:spTree>
    <p:extLst>
      <p:ext uri="{BB962C8B-B14F-4D97-AF65-F5344CB8AC3E}">
        <p14:creationId xmlns:p14="http://schemas.microsoft.com/office/powerpoint/2010/main" val="3876053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828980" y="332656"/>
            <a:ext cx="7772400" cy="576064"/>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A. Les principales nouveautés</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828980" y="836712"/>
            <a:ext cx="6943420" cy="4802088"/>
          </a:xfrm>
        </p:spPr>
        <p:txBody>
          <a:bodyPr vert="horz" lIns="91440" tIns="45720" rIns="91440" bIns="45720" rtlCol="0" anchor="t">
            <a:normAutofit/>
          </a:bodyPr>
          <a:lstStyle/>
          <a:p>
            <a:pPr marL="342900" indent="-342900" algn="just">
              <a:buAutoNum type="arabicPeriod"/>
            </a:pPr>
            <a:r>
              <a:rPr lang="en-US" b="1" u="sng" dirty="0">
                <a:solidFill>
                  <a:schemeClr val="tx1"/>
                </a:solidFill>
                <a:latin typeface="Arial"/>
                <a:cs typeface="Arial"/>
              </a:rPr>
              <a:t>En </a:t>
            </a:r>
            <a:r>
              <a:rPr lang="en-US" b="1" u="sng" dirty="0" err="1">
                <a:solidFill>
                  <a:schemeClr val="tx1"/>
                </a:solidFill>
                <a:latin typeface="Arial"/>
                <a:cs typeface="Arial"/>
              </a:rPr>
              <a:t>termes</a:t>
            </a:r>
            <a:r>
              <a:rPr lang="en-US" b="1" u="sng" dirty="0">
                <a:solidFill>
                  <a:schemeClr val="tx1"/>
                </a:solidFill>
                <a:latin typeface="Arial"/>
                <a:cs typeface="Arial"/>
              </a:rPr>
              <a:t> de </a:t>
            </a:r>
            <a:r>
              <a:rPr lang="en-US" b="1" u="sng" dirty="0" err="1">
                <a:solidFill>
                  <a:schemeClr val="tx1"/>
                </a:solidFill>
                <a:latin typeface="Arial"/>
                <a:cs typeface="Arial"/>
              </a:rPr>
              <a:t>contenu</a:t>
            </a:r>
            <a:r>
              <a:rPr lang="en-US" b="1" u="sng" dirty="0">
                <a:solidFill>
                  <a:schemeClr val="tx1"/>
                </a:solidFill>
                <a:latin typeface="Arial"/>
                <a:cs typeface="Arial"/>
              </a:rPr>
              <a:t> </a:t>
            </a:r>
            <a:r>
              <a:rPr lang="en-US" b="1" dirty="0">
                <a:solidFill>
                  <a:schemeClr val="tx1"/>
                </a:solidFill>
                <a:latin typeface="Arial"/>
                <a:cs typeface="Arial"/>
              </a:rPr>
              <a:t>:</a:t>
            </a:r>
          </a:p>
          <a:p>
            <a:pPr algn="just"/>
            <a:endParaRPr lang="en-US" b="1" dirty="0">
              <a:solidFill>
                <a:schemeClr val="tx1"/>
              </a:solidFill>
            </a:endParaRPr>
          </a:p>
          <a:p>
            <a:pPr marL="285750" indent="-285750" algn="just">
              <a:buFontTx/>
              <a:buChar char="-"/>
            </a:pPr>
            <a:r>
              <a:rPr lang="en-US" dirty="0">
                <a:solidFill>
                  <a:schemeClr val="tx1"/>
                </a:solidFill>
                <a:latin typeface="Arial"/>
                <a:cs typeface="Arial"/>
              </a:rPr>
              <a:t>Élargissement des operations internationals d’achat-vente</a:t>
            </a:r>
          </a:p>
          <a:p>
            <a:pPr algn="just"/>
            <a:endParaRPr lang="en-US" dirty="0">
              <a:solidFill>
                <a:schemeClr val="tx1"/>
              </a:solidFill>
            </a:endParaRPr>
          </a:p>
          <a:p>
            <a:pPr marL="285750" indent="-285750" algn="just">
              <a:buFontTx/>
              <a:buChar char="-"/>
            </a:pPr>
            <a:r>
              <a:rPr lang="en-US" dirty="0">
                <a:solidFill>
                  <a:schemeClr val="tx1"/>
                </a:solidFill>
              </a:rPr>
              <a:t>Conformité/Compliance au </a:t>
            </a:r>
            <a:r>
              <a:rPr lang="en-US" dirty="0" err="1">
                <a:solidFill>
                  <a:schemeClr val="tx1"/>
                </a:solidFill>
              </a:rPr>
              <a:t>sens</a:t>
            </a:r>
            <a:r>
              <a:rPr lang="en-US" dirty="0">
                <a:solidFill>
                  <a:schemeClr val="tx1"/>
                </a:solidFill>
              </a:rPr>
              <a:t> large</a:t>
            </a:r>
          </a:p>
          <a:p>
            <a:pPr algn="just"/>
            <a:endParaRPr lang="en-US" dirty="0">
              <a:solidFill>
                <a:schemeClr val="tx1"/>
              </a:solidFill>
            </a:endParaRPr>
          </a:p>
          <a:p>
            <a:pPr marL="285750" indent="-285750" algn="just">
              <a:buFontTx/>
              <a:buChar char="-"/>
            </a:pPr>
            <a:r>
              <a:rPr lang="en-US" dirty="0">
                <a:solidFill>
                  <a:schemeClr val="tx1"/>
                </a:solidFill>
              </a:rPr>
              <a:t>Achat international </a:t>
            </a:r>
            <a:r>
              <a:rPr lang="en-US" i="1" dirty="0">
                <a:solidFill>
                  <a:schemeClr val="tx1"/>
                </a:solidFill>
              </a:rPr>
              <a:t>vs</a:t>
            </a:r>
            <a:r>
              <a:rPr lang="en-US" dirty="0">
                <a:solidFill>
                  <a:schemeClr val="tx1"/>
                </a:solidFill>
              </a:rPr>
              <a:t> Marketing </a:t>
            </a:r>
            <a:r>
              <a:rPr lang="en-US" dirty="0" err="1">
                <a:solidFill>
                  <a:schemeClr val="tx1"/>
                </a:solidFill>
              </a:rPr>
              <a:t>achat</a:t>
            </a:r>
            <a:endParaRPr lang="en-US" dirty="0">
              <a:solidFill>
                <a:schemeClr val="tx1"/>
              </a:solidFill>
            </a:endParaRPr>
          </a:p>
          <a:p>
            <a:pPr algn="just"/>
            <a:endParaRPr lang="en-US" dirty="0">
              <a:solidFill>
                <a:schemeClr val="tx1"/>
              </a:solidFill>
            </a:endParaRPr>
          </a:p>
          <a:p>
            <a:pPr marL="285750" indent="-285750" algn="just">
              <a:buFontTx/>
              <a:buChar char="-"/>
            </a:pPr>
            <a:r>
              <a:rPr lang="en-US" dirty="0">
                <a:solidFill>
                  <a:schemeClr val="tx1"/>
                </a:solidFill>
              </a:rPr>
              <a:t>PGI : principales fonctionnalités</a:t>
            </a:r>
          </a:p>
          <a:p>
            <a:pPr algn="just"/>
            <a:endParaRPr lang="en-US" dirty="0">
              <a:solidFill>
                <a:schemeClr val="tx1"/>
              </a:solidFill>
            </a:endParaRPr>
          </a:p>
          <a:p>
            <a:pPr algn="just"/>
            <a:endParaRPr lang="en-US" dirty="0">
              <a:solidFill>
                <a:schemeClr val="tx1"/>
              </a:solidFill>
            </a:endParaRPr>
          </a:p>
          <a:p>
            <a:pPr algn="just"/>
            <a:r>
              <a:rPr lang="en-US" dirty="0">
                <a:solidFill>
                  <a:schemeClr val="tx1"/>
                </a:solidFill>
                <a:latin typeface="Arial"/>
                <a:cs typeface="Arial"/>
              </a:rPr>
              <a:t>Au final </a:t>
            </a:r>
            <a:r>
              <a:rPr lang="en-US" dirty="0" err="1">
                <a:solidFill>
                  <a:schemeClr val="tx1"/>
                </a:solidFill>
                <a:latin typeface="Arial"/>
                <a:cs typeface="Arial"/>
              </a:rPr>
              <a:t>une</a:t>
            </a:r>
            <a:r>
              <a:rPr lang="en-US" dirty="0">
                <a:solidFill>
                  <a:schemeClr val="tx1"/>
                </a:solidFill>
                <a:latin typeface="Arial"/>
                <a:cs typeface="Arial"/>
              </a:rPr>
              <a:t> exigence plus forte en </a:t>
            </a:r>
            <a:r>
              <a:rPr lang="en-US" dirty="0" err="1">
                <a:solidFill>
                  <a:schemeClr val="tx1"/>
                </a:solidFill>
                <a:latin typeface="Arial"/>
                <a:cs typeface="Arial"/>
              </a:rPr>
              <a:t>termes</a:t>
            </a:r>
            <a:r>
              <a:rPr lang="en-US" dirty="0">
                <a:solidFill>
                  <a:schemeClr val="tx1"/>
                </a:solidFill>
                <a:latin typeface="Arial"/>
                <a:cs typeface="Arial"/>
              </a:rPr>
              <a:t> de rigueur et </a:t>
            </a:r>
            <a:r>
              <a:rPr lang="en-US" dirty="0" err="1">
                <a:solidFill>
                  <a:schemeClr val="tx1"/>
                </a:solidFill>
                <a:latin typeface="Arial"/>
                <a:cs typeface="Arial"/>
              </a:rPr>
              <a:t>d’optimisation</a:t>
            </a:r>
            <a:r>
              <a:rPr lang="en-US" dirty="0">
                <a:solidFill>
                  <a:schemeClr val="tx1"/>
                </a:solidFill>
                <a:latin typeface="Arial"/>
                <a:cs typeface="Arial"/>
              </a:rPr>
              <a:t> du </a:t>
            </a:r>
            <a:r>
              <a:rPr lang="en-US" dirty="0" err="1">
                <a:solidFill>
                  <a:schemeClr val="tx1"/>
                </a:solidFill>
                <a:latin typeface="Arial"/>
                <a:cs typeface="Arial"/>
              </a:rPr>
              <a:t>traitement</a:t>
            </a:r>
            <a:r>
              <a:rPr lang="en-US" dirty="0">
                <a:solidFill>
                  <a:schemeClr val="tx1"/>
                </a:solidFill>
                <a:latin typeface="Arial"/>
                <a:cs typeface="Arial"/>
              </a:rPr>
              <a:t> des OI.</a:t>
            </a:r>
          </a:p>
          <a:p>
            <a:pPr marL="285750" indent="-285750" algn="just">
              <a:buFontTx/>
              <a:buChar char="-"/>
            </a:pPr>
            <a:endParaRPr lang="en-US" dirty="0"/>
          </a:p>
          <a:p>
            <a:pPr marL="285750" indent="-285750" algn="just">
              <a:buFontTx/>
              <a:buChar char="-"/>
            </a:pPr>
            <a:endParaRPr lang="en-US"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6</a:t>
            </a:fld>
            <a:endParaRPr lang="fr-FR"/>
          </a:p>
        </p:txBody>
      </p:sp>
    </p:spTree>
    <p:extLst>
      <p:ext uri="{BB962C8B-B14F-4D97-AF65-F5344CB8AC3E}">
        <p14:creationId xmlns:p14="http://schemas.microsoft.com/office/powerpoint/2010/main" val="20065834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2162" y="332656"/>
            <a:ext cx="7894637" cy="292438"/>
          </a:xfrm>
        </p:spPr>
        <p:txBody>
          <a:bodyPr/>
          <a:lstStyle/>
          <a:p>
            <a:r>
              <a:rPr lang="fr-FR" sz="2000" dirty="0"/>
              <a:t>Les principes et points de vigilance, en synthèse</a:t>
            </a:r>
          </a:p>
        </p:txBody>
      </p:sp>
      <p:sp>
        <p:nvSpPr>
          <p:cNvPr id="3" name="Sous-titre 2"/>
          <p:cNvSpPr>
            <a:spLocks noGrp="1"/>
          </p:cNvSpPr>
          <p:nvPr>
            <p:ph type="subTitle" idx="1"/>
          </p:nvPr>
        </p:nvSpPr>
        <p:spPr>
          <a:xfrm>
            <a:off x="323528" y="1412776"/>
            <a:ext cx="8640960" cy="4392488"/>
          </a:xfrm>
        </p:spPr>
        <p:txBody>
          <a:bodyPr>
            <a:normAutofit/>
          </a:bodyPr>
          <a:lstStyle/>
          <a:p>
            <a:endParaRPr lang="fr-FR" dirty="0"/>
          </a:p>
          <a:p>
            <a:pPr algn="just"/>
            <a:r>
              <a:rPr lang="fr-FR" b="1" dirty="0"/>
              <a:t>Pour une professionnalisation optimale …</a:t>
            </a:r>
          </a:p>
          <a:p>
            <a:pPr algn="just"/>
            <a:endParaRPr lang="fr-FR" dirty="0"/>
          </a:p>
          <a:p>
            <a:pPr marL="285750" indent="-285750" algn="just">
              <a:buFont typeface="Arial" panose="020B0604020202020204" pitchFamily="34" charset="0"/>
              <a:buChar char="•"/>
            </a:pPr>
            <a:r>
              <a:rPr lang="fr-FR" dirty="0"/>
              <a:t>Des blocs de compétences distincts mais </a:t>
            </a:r>
            <a:r>
              <a:rPr lang="fr-FR" b="1" dirty="0"/>
              <a:t>en interaction </a:t>
            </a:r>
            <a:r>
              <a:rPr lang="fr-FR" dirty="0"/>
              <a:t>(écriture opérationnelle du référentiel et attentes de la profession </a:t>
            </a:r>
            <a:r>
              <a:rPr lang="fr-FR" dirty="0">
                <a:sym typeface="Wingdings" panose="05000000000000000000" pitchFamily="2" charset="2"/>
              </a:rPr>
              <a:t> </a:t>
            </a:r>
            <a:r>
              <a:rPr lang="fr-FR" dirty="0"/>
              <a:t>relier les trois blocs : logique métier, logique scientifique)</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Un éventuel partage des blocs ? Des conditions à bien penser (risques de compartimenter) </a:t>
            </a:r>
            <a:r>
              <a:rPr lang="fr-FR" dirty="0">
                <a:sym typeface="Wingdings" panose="05000000000000000000" pitchFamily="2" charset="2"/>
              </a:rPr>
              <a:t> mutualisation et stratégies pédagogiques</a:t>
            </a:r>
            <a:endParaRPr lang="fr-FR" dirty="0"/>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Une approche linguistique (anglais) ancrée dans un contexte culturel et professionnel  RCI (a) </a:t>
            </a:r>
            <a:r>
              <a:rPr lang="fr-FR" dirty="0">
                <a:sym typeface="Wingdings" panose="05000000000000000000" pitchFamily="2" charset="2"/>
              </a:rPr>
              <a:t> préparer les contextes et penser la </a:t>
            </a:r>
            <a:r>
              <a:rPr lang="fr-FR" dirty="0" err="1"/>
              <a:t>co</a:t>
            </a:r>
            <a:r>
              <a:rPr lang="fr-FR" dirty="0"/>
              <a:t>-animation.</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Le numérique (suppression du cours dédié : informatique commerciale ; déployé au sein des trois blocs </a:t>
            </a:r>
            <a:r>
              <a:rPr lang="fr-FR" dirty="0">
                <a:sym typeface="Wingdings" panose="05000000000000000000" pitchFamily="2" charset="2"/>
              </a:rPr>
              <a:t> </a:t>
            </a:r>
            <a:r>
              <a:rPr lang="fr-FR" dirty="0"/>
              <a:t>PIX et attestation dossier pro E4)</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Les stages (durée, "moins fléchés", les 3 blocs concernés  + supports dossiers pro E4 et E6) </a:t>
            </a:r>
            <a:r>
              <a:rPr lang="fr-FR" dirty="0">
                <a:sym typeface="Wingdings" panose="05000000000000000000" pitchFamily="2" charset="2"/>
              </a:rPr>
              <a:t> </a:t>
            </a:r>
            <a:r>
              <a:rPr lang="fr-FR" dirty="0"/>
              <a:t>progression et stratégie pédagogique</a:t>
            </a:r>
          </a:p>
          <a:p>
            <a:pPr algn="just"/>
            <a:endParaRPr lang="fr-FR" dirty="0"/>
          </a:p>
          <a:p>
            <a:pPr algn="just"/>
            <a:r>
              <a:rPr lang="fr-FR" b="1" dirty="0"/>
              <a:t>CCL : Former les étudiants : un travail d’équipe.</a:t>
            </a: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60</a:t>
            </a:fld>
            <a:endParaRPr lang="fr-FR"/>
          </a:p>
        </p:txBody>
      </p:sp>
    </p:spTree>
    <p:extLst>
      <p:ext uri="{BB962C8B-B14F-4D97-AF65-F5344CB8AC3E}">
        <p14:creationId xmlns:p14="http://schemas.microsoft.com/office/powerpoint/2010/main" val="9443830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306451"/>
            <a:ext cx="7894637" cy="432048"/>
          </a:xfrm>
        </p:spPr>
        <p:txBody>
          <a:bodyPr/>
          <a:lstStyle/>
          <a:p>
            <a:r>
              <a:rPr lang="fr-FR" sz="2000" dirty="0"/>
              <a:t>Les principes et points de vigilance, en synthèse (suite)</a:t>
            </a:r>
          </a:p>
        </p:txBody>
      </p:sp>
      <p:sp>
        <p:nvSpPr>
          <p:cNvPr id="3" name="Sous-titre 2"/>
          <p:cNvSpPr>
            <a:spLocks noGrp="1"/>
          </p:cNvSpPr>
          <p:nvPr>
            <p:ph type="subTitle" idx="1"/>
          </p:nvPr>
        </p:nvSpPr>
        <p:spPr>
          <a:xfrm>
            <a:off x="251520" y="1484784"/>
            <a:ext cx="7344816" cy="4176464"/>
          </a:xfrm>
        </p:spPr>
        <p:txBody>
          <a:bodyPr>
            <a:normAutofit/>
          </a:bodyPr>
          <a:lstStyle/>
          <a:p>
            <a:pPr algn="l"/>
            <a:r>
              <a:rPr lang="fr-FR" dirty="0">
                <a:solidFill>
                  <a:schemeClr val="tx1"/>
                </a:solidFill>
              </a:rPr>
              <a:t>Pour une professionnalisation optimale : une entrée pédagogique et didactique par les compétences</a:t>
            </a:r>
          </a:p>
          <a:p>
            <a:pPr algn="l"/>
            <a:endParaRPr lang="fr-FR" b="1" dirty="0">
              <a:solidFill>
                <a:schemeClr val="tx1"/>
              </a:solidFill>
            </a:endParaRPr>
          </a:p>
          <a:p>
            <a:pPr algn="l"/>
            <a:r>
              <a:rPr lang="fr-FR" b="1" dirty="0">
                <a:solidFill>
                  <a:schemeClr val="tx1"/>
                </a:solidFill>
              </a:rPr>
              <a:t>« Le titulaire du diplôme fait preuve </a:t>
            </a:r>
            <a:r>
              <a:rPr lang="fr-FR" b="1" u="sng" dirty="0">
                <a:solidFill>
                  <a:schemeClr val="tx1"/>
                </a:solidFill>
              </a:rPr>
              <a:t>d’adaptabilité</a:t>
            </a:r>
            <a:r>
              <a:rPr lang="fr-FR" b="1" dirty="0">
                <a:solidFill>
                  <a:schemeClr val="tx1"/>
                </a:solidFill>
              </a:rPr>
              <a:t> aux interlocuteurs et </a:t>
            </a:r>
            <a:r>
              <a:rPr lang="fr-FR" b="1" u="sng" dirty="0">
                <a:solidFill>
                  <a:schemeClr val="tx1"/>
                </a:solidFill>
              </a:rPr>
              <a:t>aux contextes d’exercice</a:t>
            </a:r>
            <a:r>
              <a:rPr lang="fr-FR" b="1" dirty="0">
                <a:solidFill>
                  <a:schemeClr val="tx1"/>
                </a:solidFill>
              </a:rPr>
              <a:t> »</a:t>
            </a:r>
          </a:p>
          <a:p>
            <a:pPr algn="l"/>
            <a:endParaRPr lang="fr-FR" b="1" dirty="0">
              <a:solidFill>
                <a:schemeClr val="tx1"/>
              </a:solidFill>
            </a:endParaRPr>
          </a:p>
          <a:p>
            <a:pPr algn="l"/>
            <a:r>
              <a:rPr lang="fr-FR" b="1" dirty="0">
                <a:solidFill>
                  <a:schemeClr val="tx1"/>
                </a:solidFill>
              </a:rPr>
              <a:t>Importance de la notion de compétence</a:t>
            </a:r>
          </a:p>
          <a:p>
            <a:pPr algn="l"/>
            <a:r>
              <a:rPr lang="fr-FR" b="1" dirty="0">
                <a:solidFill>
                  <a:schemeClr val="tx1"/>
                </a:solidFill>
              </a:rPr>
              <a:t> </a:t>
            </a:r>
            <a:r>
              <a:rPr lang="fr-FR" dirty="0">
                <a:solidFill>
                  <a:schemeClr val="tx1"/>
                </a:solidFill>
              </a:rPr>
              <a:t>-gage de polyvalence, d’une meilleure professionnalisation et employabilité</a:t>
            </a:r>
          </a:p>
          <a:p>
            <a:pPr algn="l"/>
            <a:endParaRPr lang="fr-FR" dirty="0">
              <a:solidFill>
                <a:schemeClr val="tx1"/>
              </a:solidFill>
            </a:endParaRPr>
          </a:p>
          <a:p>
            <a:pPr algn="l"/>
            <a:r>
              <a:rPr lang="fr-FR" dirty="0">
                <a:solidFill>
                  <a:schemeClr val="tx1"/>
                </a:solidFill>
              </a:rPr>
              <a:t>Liberté pédagogique et proposition </a:t>
            </a:r>
            <a:r>
              <a:rPr lang="fr-FR" dirty="0">
                <a:solidFill>
                  <a:schemeClr val="tx1"/>
                </a:solidFill>
                <a:sym typeface="Wingdings" panose="05000000000000000000" pitchFamily="2" charset="2"/>
              </a:rPr>
              <a:t>: </a:t>
            </a:r>
          </a:p>
          <a:p>
            <a:pPr marL="285750" lvl="1" indent="-285750" algn="l">
              <a:buFont typeface="Wingdings" panose="05000000000000000000" pitchFamily="2" charset="2"/>
              <a:buChar char="à"/>
            </a:pPr>
            <a:r>
              <a:rPr lang="fr-FR" sz="1600" dirty="0">
                <a:solidFill>
                  <a:schemeClr val="tx1"/>
                </a:solidFill>
                <a:latin typeface="Arial" panose="020B0604020202020204" pitchFamily="34" charset="0"/>
                <a:cs typeface="Arial" panose="020B0604020202020204" pitchFamily="34" charset="0"/>
                <a:sym typeface="Wingdings" panose="05000000000000000000" pitchFamily="2" charset="2"/>
              </a:rPr>
              <a:t>Mises en situations professionnelles pour construire : </a:t>
            </a:r>
          </a:p>
          <a:p>
            <a:pPr marL="742950" lvl="2" indent="-285750" algn="l">
              <a:buFont typeface="Wingdings" panose="05000000000000000000" pitchFamily="2" charset="2"/>
              <a:buChar char="à"/>
            </a:pPr>
            <a:r>
              <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rPr>
              <a:t>Une vision métier (diversité des entreprises, des missions, des compétences)</a:t>
            </a:r>
          </a:p>
          <a:p>
            <a:pPr marL="742950" lvl="2" indent="-285750" algn="l">
              <a:buFont typeface="Wingdings" panose="05000000000000000000" pitchFamily="2" charset="2"/>
              <a:buChar char="à"/>
            </a:pPr>
            <a:r>
              <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rPr>
              <a:t>Construire les compétences et savoirs de façon progressive (diversité, niveaux </a:t>
            </a:r>
          </a:p>
          <a:p>
            <a:pPr marL="457200" lvl="2" algn="l"/>
            <a:r>
              <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rPr>
              <a:t>de difficultés et de technicité), </a:t>
            </a:r>
          </a:p>
          <a:p>
            <a:pPr marL="742950" lvl="2" indent="-285750" algn="l">
              <a:buFont typeface="Wingdings" panose="05000000000000000000" pitchFamily="2" charset="2"/>
              <a:buChar char="à"/>
            </a:pPr>
            <a:r>
              <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rPr>
              <a:t>contextualisée, transversale, puis de façon plus approfondie selon </a:t>
            </a:r>
            <a:r>
              <a:rPr lang="fr-FR" sz="1200" b="1" dirty="0">
                <a:solidFill>
                  <a:schemeClr val="tx1"/>
                </a:solidFill>
                <a:latin typeface="Arial" panose="020B0604020202020204" pitchFamily="34" charset="0"/>
                <a:cs typeface="Arial" panose="020B0604020202020204" pitchFamily="34" charset="0"/>
                <a:sym typeface="Wingdings" panose="05000000000000000000" pitchFamily="2" charset="2"/>
              </a:rPr>
              <a:t>une logique </a:t>
            </a:r>
          </a:p>
          <a:p>
            <a:pPr marL="457200" lvl="2" algn="l"/>
            <a:r>
              <a:rPr lang="fr-FR" sz="1200" b="1" dirty="0">
                <a:solidFill>
                  <a:schemeClr val="tx1"/>
                </a:solidFill>
                <a:latin typeface="Arial" panose="020B0604020202020204" pitchFamily="34" charset="0"/>
                <a:cs typeface="Arial" panose="020B0604020202020204" pitchFamily="34" charset="0"/>
                <a:sym typeface="Wingdings" panose="05000000000000000000" pitchFamily="2" charset="2"/>
              </a:rPr>
              <a:t>spiralaire/incrémentale</a:t>
            </a:r>
          </a:p>
          <a:p>
            <a:pPr marL="742950" lvl="2" indent="-285750" algn="l">
              <a:buFont typeface="Wingdings" panose="05000000000000000000" pitchFamily="2" charset="2"/>
              <a:buChar char="à"/>
            </a:pPr>
            <a:r>
              <a:rPr lang="fr-FR" sz="1200" dirty="0">
                <a:solidFill>
                  <a:schemeClr val="tx1"/>
                </a:solidFill>
                <a:latin typeface="Arial" panose="020B0604020202020204" pitchFamily="34" charset="0"/>
                <a:cs typeface="Arial" panose="020B0604020202020204" pitchFamily="34" charset="0"/>
              </a:rPr>
              <a:t>pour éviter un apprentissage "catalogue" et hors sol chez les étudiants</a:t>
            </a:r>
          </a:p>
          <a:p>
            <a:pPr marL="742950" lvl="2" indent="-285750" algn="l">
              <a:buFont typeface="Wingdings" panose="05000000000000000000" pitchFamily="2" charset="2"/>
              <a:buChar char="à"/>
            </a:pPr>
            <a:endPar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742950" lvl="2" indent="-285750" algn="l">
              <a:buFont typeface="Wingdings" panose="05000000000000000000" pitchFamily="2" charset="2"/>
              <a:buChar char="à"/>
            </a:pPr>
            <a:r>
              <a:rPr lang="fr-FR" sz="1400" b="1" dirty="0">
                <a:solidFill>
                  <a:schemeClr val="tx1"/>
                </a:solidFill>
                <a:latin typeface="Arial" panose="020B0604020202020204" pitchFamily="34" charset="0"/>
                <a:cs typeface="Arial" panose="020B0604020202020204" pitchFamily="34" charset="0"/>
                <a:sym typeface="Wingdings" panose="05000000000000000000" pitchFamily="2" charset="2"/>
              </a:rPr>
              <a:t>CCL : Un travail par contextes et non par chapitres</a:t>
            </a:r>
          </a:p>
          <a:p>
            <a:pPr marL="742950" lvl="2" indent="-285750" algn="l">
              <a:buFont typeface="Wingdings" panose="05000000000000000000" pitchFamily="2" charset="2"/>
              <a:buChar char="à"/>
            </a:pPr>
            <a:endParaRPr lang="fr-FR"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4858" y="2852936"/>
            <a:ext cx="2569142" cy="2376264"/>
          </a:xfrm>
          <a:prstGeom prst="rect">
            <a:avLst/>
          </a:prstGeom>
        </p:spPr>
      </p:pic>
      <p:sp>
        <p:nvSpPr>
          <p:cNvPr id="6" name="Espace réservé du numéro de diapositive 5"/>
          <p:cNvSpPr>
            <a:spLocks noGrp="1"/>
          </p:cNvSpPr>
          <p:nvPr>
            <p:ph type="sldNum" sz="quarter" idx="12"/>
          </p:nvPr>
        </p:nvSpPr>
        <p:spPr/>
        <p:txBody>
          <a:bodyPr/>
          <a:lstStyle/>
          <a:p>
            <a:fld id="{95654D5A-192B-4B07-8F58-250CDD527E53}" type="slidenum">
              <a:rPr lang="fr-FR" smtClean="0"/>
              <a:t>61</a:t>
            </a:fld>
            <a:endParaRPr lang="fr-FR"/>
          </a:p>
        </p:txBody>
      </p:sp>
    </p:spTree>
    <p:extLst>
      <p:ext uri="{BB962C8B-B14F-4D97-AF65-F5344CB8AC3E}">
        <p14:creationId xmlns:p14="http://schemas.microsoft.com/office/powerpoint/2010/main" val="16585223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5654D5A-192B-4B07-8F58-250CDD527E53}" type="slidenum">
              <a:rPr lang="fr-FR" smtClean="0"/>
              <a:t>62</a:t>
            </a:fld>
            <a:endParaRPr lang="fr-FR"/>
          </a:p>
        </p:txBody>
      </p:sp>
      <p:sp>
        <p:nvSpPr>
          <p:cNvPr id="3" name="Rectangle 2"/>
          <p:cNvSpPr/>
          <p:nvPr/>
        </p:nvSpPr>
        <p:spPr>
          <a:xfrm>
            <a:off x="899592" y="1340768"/>
            <a:ext cx="7056784" cy="3693319"/>
          </a:xfrm>
          <a:prstGeom prst="rect">
            <a:avLst/>
          </a:prstGeom>
        </p:spPr>
        <p:txBody>
          <a:bodyPr wrap="square">
            <a:spAutoFit/>
          </a:bodyPr>
          <a:lstStyle/>
          <a:p>
            <a:pPr marL="285750" lvl="1" indent="-285750">
              <a:buFont typeface="Wingdings" panose="05000000000000000000" pitchFamily="2" charset="2"/>
              <a:buChar char="à"/>
            </a:pPr>
            <a:r>
              <a:rPr lang="fr-FR" dirty="0">
                <a:latin typeface="Arial" panose="020B0604020202020204" pitchFamily="34" charset="0"/>
                <a:cs typeface="Arial" panose="020B0604020202020204" pitchFamily="34" charset="0"/>
                <a:sym typeface="Wingdings" panose="05000000000000000000" pitchFamily="2" charset="2"/>
              </a:rPr>
              <a:t>Des exemples : </a:t>
            </a:r>
          </a:p>
          <a:p>
            <a:pPr marL="0" lvl="1"/>
            <a:endParaRPr lang="fr-FR" dirty="0">
              <a:latin typeface="Arial" panose="020B0604020202020204" pitchFamily="34" charset="0"/>
              <a:cs typeface="Arial" panose="020B0604020202020204" pitchFamily="34" charset="0"/>
              <a:sym typeface="Wingdings" panose="05000000000000000000" pitchFamily="2" charset="2"/>
            </a:endParaRPr>
          </a:p>
          <a:p>
            <a:pPr marL="742950" lvl="2" indent="-285750">
              <a:buFont typeface="Wingdings" panose="05000000000000000000" pitchFamily="2" charset="2"/>
              <a:buChar char="à"/>
            </a:pPr>
            <a:r>
              <a:rPr lang="fr-FR" dirty="0">
                <a:latin typeface="Arial" panose="020B0604020202020204" pitchFamily="34" charset="0"/>
                <a:cs typeface="Arial" panose="020B0604020202020204" pitchFamily="34" charset="0"/>
                <a:sym typeface="Wingdings" panose="05000000000000000000" pitchFamily="2" charset="2"/>
              </a:rPr>
              <a:t>Cas </a:t>
            </a:r>
            <a:r>
              <a:rPr lang="fr-FR" dirty="0" err="1">
                <a:latin typeface="Arial" panose="020B0604020202020204" pitchFamily="34" charset="0"/>
                <a:cs typeface="Arial" panose="020B0604020202020204" pitchFamily="34" charset="0"/>
                <a:sym typeface="Wingdings" panose="05000000000000000000" pitchFamily="2" charset="2"/>
              </a:rPr>
              <a:t>Euristide</a:t>
            </a:r>
            <a:r>
              <a:rPr lang="fr-FR" dirty="0">
                <a:latin typeface="Arial" panose="020B0604020202020204" pitchFamily="34" charset="0"/>
                <a:cs typeface="Arial" panose="020B0604020202020204" pitchFamily="34" charset="0"/>
                <a:sym typeface="Wingdings" panose="05000000000000000000" pitchFamily="2" charset="2"/>
              </a:rPr>
              <a:t> (MOI)  Cas simple – difficulté progressive  Vision globale développée </a:t>
            </a:r>
          </a:p>
          <a:p>
            <a:pPr marL="457200" lvl="2"/>
            <a:r>
              <a:rPr lang="fr-FR" dirty="0">
                <a:latin typeface="Arial" panose="020B0604020202020204" pitchFamily="34" charset="0"/>
                <a:cs typeface="Arial" panose="020B0604020202020204" pitchFamily="34" charset="0"/>
                <a:sym typeface="Wingdings" panose="05000000000000000000" pitchFamily="2" charset="2"/>
              </a:rPr>
              <a:t>en début d’année, modalités de construction de la trace écrite des étudiants : des schémas, des</a:t>
            </a:r>
          </a:p>
          <a:p>
            <a:pPr marL="457200" lvl="2"/>
            <a:r>
              <a:rPr lang="fr-FR" dirty="0">
                <a:latin typeface="Arial" panose="020B0604020202020204" pitchFamily="34" charset="0"/>
                <a:cs typeface="Arial" panose="020B0604020202020204" pitchFamily="34" charset="0"/>
                <a:sym typeface="Wingdings" panose="05000000000000000000" pitchFamily="2" charset="2"/>
              </a:rPr>
              <a:t> cours complétés au fur et à mesure…</a:t>
            </a:r>
          </a:p>
          <a:p>
            <a:pPr marL="457200" lvl="2"/>
            <a:endParaRPr lang="fr-FR" dirty="0">
              <a:latin typeface="Arial" panose="020B0604020202020204" pitchFamily="34" charset="0"/>
              <a:cs typeface="Arial" panose="020B0604020202020204" pitchFamily="34" charset="0"/>
              <a:sym typeface="Wingdings" panose="05000000000000000000" pitchFamily="2" charset="2"/>
            </a:endParaRPr>
          </a:p>
          <a:p>
            <a:pPr marL="742950" lvl="2" indent="-285750">
              <a:buFont typeface="Wingdings" panose="05000000000000000000" pitchFamily="2" charset="2"/>
              <a:buChar char="à"/>
            </a:pPr>
            <a:r>
              <a:rPr lang="fr-FR" dirty="0">
                <a:latin typeface="Arial" panose="020B0604020202020204" pitchFamily="34" charset="0"/>
                <a:cs typeface="Arial" panose="020B0604020202020204" pitchFamily="34" charset="0"/>
                <a:sym typeface="Wingdings" panose="05000000000000000000" pitchFamily="2" charset="2"/>
              </a:rPr>
              <a:t>Cas </a:t>
            </a:r>
            <a:r>
              <a:rPr lang="fr-FR" dirty="0" err="1">
                <a:latin typeface="Arial" panose="020B0604020202020204" pitchFamily="34" charset="0"/>
                <a:cs typeface="Arial" panose="020B0604020202020204" pitchFamily="34" charset="0"/>
                <a:sym typeface="Wingdings" panose="05000000000000000000" pitchFamily="2" charset="2"/>
              </a:rPr>
              <a:t>Sodistrans</a:t>
            </a:r>
            <a:r>
              <a:rPr lang="fr-FR" dirty="0">
                <a:latin typeface="Arial" panose="020B0604020202020204" pitchFamily="34" charset="0"/>
                <a:cs typeface="Arial" panose="020B0604020202020204" pitchFamily="34" charset="0"/>
                <a:sym typeface="Wingdings" panose="05000000000000000000" pitchFamily="2" charset="2"/>
              </a:rPr>
              <a:t> (MOI)</a:t>
            </a:r>
          </a:p>
          <a:p>
            <a:pPr marL="742950" lvl="2" indent="-285750">
              <a:buFont typeface="Wingdings" panose="05000000000000000000" pitchFamily="2" charset="2"/>
              <a:buChar char="à"/>
            </a:pPr>
            <a:endParaRPr lang="fr-FR" dirty="0">
              <a:latin typeface="Arial" panose="020B0604020202020204" pitchFamily="34" charset="0"/>
              <a:cs typeface="Arial" panose="020B0604020202020204" pitchFamily="34" charset="0"/>
              <a:sym typeface="Wingdings" panose="05000000000000000000" pitchFamily="2" charset="2"/>
            </a:endParaRPr>
          </a:p>
          <a:p>
            <a:pPr marL="742950" lvl="2" indent="-285750">
              <a:buFont typeface="Wingdings" panose="05000000000000000000" pitchFamily="2" charset="2"/>
              <a:buChar char="à"/>
            </a:pPr>
            <a:r>
              <a:rPr lang="fr-FR" dirty="0">
                <a:latin typeface="Arial" panose="020B0604020202020204" pitchFamily="34" charset="0"/>
                <a:cs typeface="Arial" panose="020B0604020202020204" pitchFamily="34" charset="0"/>
                <a:sym typeface="Wingdings" panose="05000000000000000000" pitchFamily="2" charset="2"/>
              </a:rPr>
              <a:t>Cas </a:t>
            </a:r>
            <a:r>
              <a:rPr lang="fr-FR" dirty="0" err="1">
                <a:latin typeface="Arial" panose="020B0604020202020204" pitchFamily="34" charset="0"/>
                <a:cs typeface="Arial" panose="020B0604020202020204" pitchFamily="34" charset="0"/>
                <a:sym typeface="Wingdings" panose="05000000000000000000" pitchFamily="2" charset="2"/>
              </a:rPr>
              <a:t>Melvita</a:t>
            </a:r>
            <a:r>
              <a:rPr lang="fr-FR" dirty="0">
                <a:latin typeface="Arial" panose="020B0604020202020204" pitchFamily="34" charset="0"/>
                <a:cs typeface="Arial" panose="020B0604020202020204" pitchFamily="34" charset="0"/>
                <a:sym typeface="Wingdings" panose="05000000000000000000" pitchFamily="2" charset="2"/>
              </a:rPr>
              <a:t> / Bob Carlton (DCI)</a:t>
            </a:r>
          </a:p>
          <a:p>
            <a:pPr marL="742950" lvl="2" indent="-285750">
              <a:buFont typeface="Wingdings" panose="05000000000000000000" pitchFamily="2" charset="2"/>
              <a:buChar char="à"/>
            </a:pPr>
            <a:endParaRPr lang="fr-FR" dirty="0">
              <a:latin typeface="Arial" panose="020B0604020202020204" pitchFamily="34" charset="0"/>
              <a:cs typeface="Arial" panose="020B0604020202020204" pitchFamily="34" charset="0"/>
              <a:sym typeface="Wingdings" panose="05000000000000000000" pitchFamily="2" charset="2"/>
            </a:endParaRPr>
          </a:p>
          <a:p>
            <a:pPr marL="742950" lvl="2" indent="-285750">
              <a:buFont typeface="Wingdings" panose="05000000000000000000" pitchFamily="2" charset="2"/>
              <a:buChar char="à"/>
            </a:pPr>
            <a:r>
              <a:rPr lang="fr-FR" dirty="0">
                <a:latin typeface="Arial" panose="020B0604020202020204" pitchFamily="34" charset="0"/>
                <a:cs typeface="Arial" panose="020B0604020202020204" pitchFamily="34" charset="0"/>
                <a:sym typeface="Wingdings" panose="05000000000000000000" pitchFamily="2" charset="2"/>
              </a:rPr>
              <a:t>Etc.</a:t>
            </a:r>
          </a:p>
        </p:txBody>
      </p:sp>
      <p:sp>
        <p:nvSpPr>
          <p:cNvPr id="4" name="Titre 1"/>
          <p:cNvSpPr txBox="1">
            <a:spLocks/>
          </p:cNvSpPr>
          <p:nvPr/>
        </p:nvSpPr>
        <p:spPr>
          <a:xfrm>
            <a:off x="827136" y="352457"/>
            <a:ext cx="7772400" cy="792088"/>
          </a:xfrm>
          <a:prstGeom prst="rect">
            <a:avLst/>
          </a:prstGeom>
        </p:spPr>
        <p:txBody>
          <a:bodyPr/>
          <a:lst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fr-FR" dirty="0"/>
              <a:t>Les principes et points de vigilance, en synthèse (suite)</a:t>
            </a:r>
          </a:p>
        </p:txBody>
      </p:sp>
    </p:spTree>
    <p:extLst>
      <p:ext uri="{BB962C8B-B14F-4D97-AF65-F5344CB8AC3E}">
        <p14:creationId xmlns:p14="http://schemas.microsoft.com/office/powerpoint/2010/main" val="7067882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2162" y="332656"/>
            <a:ext cx="7894637" cy="292438"/>
          </a:xfrm>
        </p:spPr>
        <p:txBody>
          <a:bodyPr/>
          <a:lstStyle/>
          <a:p>
            <a:r>
              <a:rPr lang="fr-FR" sz="2000" dirty="0"/>
              <a:t>Les principes et points de vigilance, en synthèse</a:t>
            </a:r>
          </a:p>
        </p:txBody>
      </p:sp>
      <p:sp>
        <p:nvSpPr>
          <p:cNvPr id="3" name="Sous-titre 2"/>
          <p:cNvSpPr>
            <a:spLocks noGrp="1"/>
          </p:cNvSpPr>
          <p:nvPr>
            <p:ph type="subTitle" idx="1"/>
          </p:nvPr>
        </p:nvSpPr>
        <p:spPr>
          <a:xfrm>
            <a:off x="611560" y="1628800"/>
            <a:ext cx="8291263" cy="4248472"/>
          </a:xfrm>
        </p:spPr>
        <p:txBody>
          <a:bodyPr/>
          <a:lstStyle/>
          <a:p>
            <a:r>
              <a:rPr lang="fr-FR" sz="1600" dirty="0">
                <a:solidFill>
                  <a:schemeClr val="tx1"/>
                </a:solidFill>
              </a:rPr>
              <a:t>L’importance des langues dans la formation et la certification</a:t>
            </a:r>
          </a:p>
          <a:p>
            <a:endParaRPr lang="fr-FR" sz="1600" dirty="0">
              <a:solidFill>
                <a:schemeClr val="tx1"/>
              </a:solidFill>
            </a:endParaRPr>
          </a:p>
          <a:p>
            <a:pPr algn="l"/>
            <a:r>
              <a:rPr lang="fr-FR" sz="1600" i="1" dirty="0">
                <a:solidFill>
                  <a:schemeClr val="tx1"/>
                </a:solidFill>
              </a:rPr>
              <a:t>Volume horaire (ex : en 1A) : </a:t>
            </a:r>
          </a:p>
          <a:p>
            <a:pPr algn="l"/>
            <a:r>
              <a:rPr lang="fr-FR" sz="1600" dirty="0">
                <a:solidFill>
                  <a:schemeClr val="tx1"/>
                </a:solidFill>
              </a:rPr>
              <a:t>-L’anglais + RCI (A) :  4h+1h/semaine en 1A</a:t>
            </a:r>
          </a:p>
          <a:p>
            <a:pPr algn="l"/>
            <a:r>
              <a:rPr lang="fr-FR" sz="1600" dirty="0">
                <a:solidFill>
                  <a:schemeClr val="tx1"/>
                </a:solidFill>
              </a:rPr>
              <a:t>-La LV2 : 4h/semaine </a:t>
            </a:r>
          </a:p>
          <a:p>
            <a:pPr algn="l"/>
            <a:r>
              <a:rPr lang="fr-FR" sz="1600" dirty="0">
                <a:solidFill>
                  <a:schemeClr val="tx1"/>
                </a:solidFill>
              </a:rPr>
              <a:t>(volume horaire hebdomadaire total : 29h)</a:t>
            </a:r>
          </a:p>
          <a:p>
            <a:pPr algn="l"/>
            <a:endParaRPr lang="fr-FR" sz="1600" i="1" dirty="0">
              <a:solidFill>
                <a:schemeClr val="tx1"/>
              </a:solidFill>
            </a:endParaRPr>
          </a:p>
          <a:p>
            <a:pPr algn="l"/>
            <a:r>
              <a:rPr lang="fr-FR" sz="1600" i="1" dirty="0">
                <a:solidFill>
                  <a:schemeClr val="tx1"/>
                </a:solidFill>
              </a:rPr>
              <a:t>Certification : </a:t>
            </a:r>
          </a:p>
          <a:p>
            <a:pPr algn="l"/>
            <a:r>
              <a:rPr lang="fr-FR" sz="1600" dirty="0">
                <a:solidFill>
                  <a:schemeClr val="tx1"/>
                </a:solidFill>
              </a:rPr>
              <a:t>RCI en anglais et en français : </a:t>
            </a:r>
            <a:r>
              <a:rPr lang="fr-FR" sz="1600" dirty="0" err="1">
                <a:solidFill>
                  <a:schemeClr val="tx1"/>
                </a:solidFill>
              </a:rPr>
              <a:t>coef</a:t>
            </a:r>
            <a:r>
              <a:rPr lang="fr-FR" sz="1600" dirty="0">
                <a:solidFill>
                  <a:schemeClr val="tx1"/>
                </a:solidFill>
              </a:rPr>
              <a:t> 7</a:t>
            </a:r>
          </a:p>
          <a:p>
            <a:pPr algn="l"/>
            <a:r>
              <a:rPr lang="fr-FR" sz="1600" dirty="0">
                <a:solidFill>
                  <a:schemeClr val="tx1"/>
                </a:solidFill>
              </a:rPr>
              <a:t>LV2 : </a:t>
            </a:r>
            <a:r>
              <a:rPr lang="fr-FR" sz="1600" dirty="0" err="1">
                <a:solidFill>
                  <a:schemeClr val="tx1"/>
                </a:solidFill>
              </a:rPr>
              <a:t>coef</a:t>
            </a:r>
            <a:r>
              <a:rPr lang="fr-FR" sz="1600" dirty="0">
                <a:solidFill>
                  <a:schemeClr val="tx1"/>
                </a:solidFill>
              </a:rPr>
              <a:t> 3</a:t>
            </a:r>
          </a:p>
          <a:p>
            <a:pPr marL="285750" indent="-285750" algn="l">
              <a:buFont typeface="Wingdings" panose="05000000000000000000" pitchFamily="2" charset="2"/>
              <a:buChar char="à"/>
            </a:pPr>
            <a:r>
              <a:rPr lang="fr-FR" sz="1600" dirty="0" err="1">
                <a:solidFill>
                  <a:schemeClr val="tx1"/>
                </a:solidFill>
                <a:sym typeface="Wingdings" panose="05000000000000000000" pitchFamily="2" charset="2"/>
              </a:rPr>
              <a:t>Coef</a:t>
            </a:r>
            <a:r>
              <a:rPr lang="fr-FR" sz="1600" dirty="0">
                <a:solidFill>
                  <a:schemeClr val="tx1"/>
                </a:solidFill>
                <a:sym typeface="Wingdings" panose="05000000000000000000" pitchFamily="2" charset="2"/>
              </a:rPr>
              <a:t> total BTS CI : 25 (hors EF)</a:t>
            </a:r>
            <a:r>
              <a:rPr lang="fr-FR" sz="1600" dirty="0">
                <a:solidFill>
                  <a:schemeClr val="tx1"/>
                </a:solidFill>
              </a:rPr>
              <a:t> </a:t>
            </a:r>
          </a:p>
          <a:p>
            <a:pPr algn="l"/>
            <a:r>
              <a:rPr lang="fr-FR" sz="1600" dirty="0">
                <a:solidFill>
                  <a:schemeClr val="tx1"/>
                </a:solidFill>
              </a:rPr>
              <a:t>+ des documents en anglais peuvent être présents en épreuve E5</a:t>
            </a:r>
          </a:p>
          <a:p>
            <a:pPr algn="l"/>
            <a:endParaRPr lang="fr-FR" sz="1600" dirty="0"/>
          </a:p>
          <a:p>
            <a:pPr algn="l"/>
            <a:endParaRPr lang="fr-FR" sz="1600" dirty="0"/>
          </a:p>
          <a:p>
            <a:endParaRPr lang="fr-FR" dirty="0"/>
          </a:p>
          <a:p>
            <a:endParaRPr lang="fr-FR"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63</a:t>
            </a:fld>
            <a:endParaRPr lang="fr-FR"/>
          </a:p>
        </p:txBody>
      </p:sp>
    </p:spTree>
    <p:extLst>
      <p:ext uri="{BB962C8B-B14F-4D97-AF65-F5344CB8AC3E}">
        <p14:creationId xmlns:p14="http://schemas.microsoft.com/office/powerpoint/2010/main" val="27813271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88640"/>
            <a:ext cx="7894637" cy="432048"/>
          </a:xfrm>
        </p:spPr>
        <p:txBody>
          <a:bodyPr/>
          <a:lstStyle/>
          <a:p>
            <a:r>
              <a:rPr lang="fr-FR" sz="2000" dirty="0"/>
              <a:t>Les principes et points de vigilance, en synthèse</a:t>
            </a:r>
          </a:p>
        </p:txBody>
      </p:sp>
      <p:sp>
        <p:nvSpPr>
          <p:cNvPr id="3" name="Sous-titre 2"/>
          <p:cNvSpPr>
            <a:spLocks noGrp="1"/>
          </p:cNvSpPr>
          <p:nvPr>
            <p:ph type="subTitle" idx="1"/>
          </p:nvPr>
        </p:nvSpPr>
        <p:spPr/>
        <p:txBody>
          <a:bodyPr/>
          <a:lstStyle/>
          <a:p>
            <a:r>
              <a:rPr lang="fr-FR" dirty="0"/>
              <a:t>La certification</a:t>
            </a:r>
          </a:p>
          <a:p>
            <a:pPr algn="l"/>
            <a:r>
              <a:rPr lang="fr-FR" dirty="0"/>
              <a:t>BTS CI : </a:t>
            </a:r>
            <a:r>
              <a:rPr lang="fr-FR" dirty="0" err="1"/>
              <a:t>coef</a:t>
            </a:r>
            <a:r>
              <a:rPr lang="fr-FR" dirty="0"/>
              <a:t> 25 (Epreuves ponctuelles : </a:t>
            </a:r>
            <a:r>
              <a:rPr lang="fr-FR" dirty="0" err="1"/>
              <a:t>coef</a:t>
            </a:r>
            <a:r>
              <a:rPr lang="fr-FR" dirty="0"/>
              <a:t> : 14 ; Epreuves CCF : </a:t>
            </a:r>
            <a:r>
              <a:rPr lang="fr-FR" dirty="0" err="1"/>
              <a:t>coef</a:t>
            </a:r>
            <a:r>
              <a:rPr lang="fr-FR" dirty="0"/>
              <a:t> : 11)</a:t>
            </a:r>
            <a:endParaRPr lang="fr-FR" dirty="0">
              <a:sym typeface="Wingdings" panose="05000000000000000000" pitchFamily="2" charset="2"/>
            </a:endParaRPr>
          </a:p>
          <a:p>
            <a:r>
              <a:rPr lang="fr-FR" dirty="0">
                <a:sym typeface="Wingdings" panose="05000000000000000000" pitchFamily="2" charset="2"/>
              </a:rPr>
              <a:t>Certification des blocs professionnels</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64</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2819088214"/>
              </p:ext>
            </p:extLst>
          </p:nvPr>
        </p:nvGraphicFramePr>
        <p:xfrm>
          <a:off x="539552" y="1756220"/>
          <a:ext cx="7920880" cy="3468590"/>
        </p:xfrm>
        <a:graphic>
          <a:graphicData uri="http://schemas.openxmlformats.org/drawingml/2006/table">
            <a:tbl>
              <a:tblPr firstRow="1" bandRow="1">
                <a:tableStyleId>{5C22544A-7EE6-4342-B048-85BDC9FD1C3A}</a:tableStyleId>
              </a:tblPr>
              <a:tblGrid>
                <a:gridCol w="1980220">
                  <a:extLst>
                    <a:ext uri="{9D8B030D-6E8A-4147-A177-3AD203B41FA5}">
                      <a16:colId xmlns:a16="http://schemas.microsoft.com/office/drawing/2014/main" val="2054634484"/>
                    </a:ext>
                  </a:extLst>
                </a:gridCol>
                <a:gridCol w="1980220">
                  <a:extLst>
                    <a:ext uri="{9D8B030D-6E8A-4147-A177-3AD203B41FA5}">
                      <a16:colId xmlns:a16="http://schemas.microsoft.com/office/drawing/2014/main" val="2610299851"/>
                    </a:ext>
                  </a:extLst>
                </a:gridCol>
                <a:gridCol w="1980220">
                  <a:extLst>
                    <a:ext uri="{9D8B030D-6E8A-4147-A177-3AD203B41FA5}">
                      <a16:colId xmlns:a16="http://schemas.microsoft.com/office/drawing/2014/main" val="2738999952"/>
                    </a:ext>
                  </a:extLst>
                </a:gridCol>
                <a:gridCol w="1980220">
                  <a:extLst>
                    <a:ext uri="{9D8B030D-6E8A-4147-A177-3AD203B41FA5}">
                      <a16:colId xmlns:a16="http://schemas.microsoft.com/office/drawing/2014/main" val="40139916"/>
                    </a:ext>
                  </a:extLst>
                </a:gridCol>
              </a:tblGrid>
              <a:tr h="758754">
                <a:tc>
                  <a:txBody>
                    <a:bodyPr/>
                    <a:lstStyle/>
                    <a:p>
                      <a:endParaRPr lang="fr-FR" sz="1800" dirty="0"/>
                    </a:p>
                  </a:txBody>
                  <a:tcPr/>
                </a:tc>
                <a:tc>
                  <a:txBody>
                    <a:bodyPr/>
                    <a:lstStyle/>
                    <a:p>
                      <a:pPr algn="ctr"/>
                      <a:r>
                        <a:rPr lang="fr-FR" sz="1800" dirty="0"/>
                        <a:t>RCI en anglais et français</a:t>
                      </a:r>
                    </a:p>
                  </a:txBody>
                  <a:tcPr/>
                </a:tc>
                <a:tc>
                  <a:txBody>
                    <a:bodyPr/>
                    <a:lstStyle/>
                    <a:p>
                      <a:pPr algn="ctr"/>
                      <a:r>
                        <a:rPr lang="fr-FR" sz="1800" dirty="0"/>
                        <a:t>MOI</a:t>
                      </a:r>
                    </a:p>
                  </a:txBody>
                  <a:tcPr/>
                </a:tc>
                <a:tc>
                  <a:txBody>
                    <a:bodyPr/>
                    <a:lstStyle/>
                    <a:p>
                      <a:pPr algn="ctr"/>
                      <a:r>
                        <a:rPr lang="fr-FR" sz="1800" dirty="0"/>
                        <a:t>DCI</a:t>
                      </a:r>
                    </a:p>
                  </a:txBody>
                  <a:tcPr/>
                </a:tc>
                <a:extLst>
                  <a:ext uri="{0D108BD9-81ED-4DB2-BD59-A6C34878D82A}">
                    <a16:rowId xmlns:a16="http://schemas.microsoft.com/office/drawing/2014/main" val="3084186880"/>
                  </a:ext>
                </a:extLst>
              </a:tr>
              <a:tr h="758754">
                <a:tc>
                  <a:txBody>
                    <a:bodyPr/>
                    <a:lstStyle/>
                    <a:p>
                      <a:pPr algn="ctr"/>
                      <a:r>
                        <a:rPr lang="fr-FR" sz="1800" dirty="0"/>
                        <a:t>Forme</a:t>
                      </a:r>
                    </a:p>
                  </a:txBody>
                  <a:tcPr/>
                </a:tc>
                <a:tc>
                  <a:txBody>
                    <a:bodyPr/>
                    <a:lstStyle/>
                    <a:p>
                      <a:pPr algn="ctr"/>
                      <a:r>
                        <a:rPr lang="fr-FR" sz="1800" dirty="0"/>
                        <a:t>CCF</a:t>
                      </a:r>
                    </a:p>
                  </a:txBody>
                  <a:tcPr/>
                </a:tc>
                <a:tc>
                  <a:txBody>
                    <a:bodyPr/>
                    <a:lstStyle/>
                    <a:p>
                      <a:pPr algn="ctr"/>
                      <a:r>
                        <a:rPr lang="fr-FR" sz="1800" dirty="0"/>
                        <a:t>Ponctuelle écrite</a:t>
                      </a:r>
                    </a:p>
                  </a:txBody>
                  <a:tcPr/>
                </a:tc>
                <a:tc>
                  <a:txBody>
                    <a:bodyPr/>
                    <a:lstStyle/>
                    <a:p>
                      <a:pPr algn="ctr"/>
                      <a:r>
                        <a:rPr lang="fr-FR" sz="1800" dirty="0"/>
                        <a:t>CCF</a:t>
                      </a:r>
                    </a:p>
                  </a:txBody>
                  <a:tcPr/>
                </a:tc>
                <a:extLst>
                  <a:ext uri="{0D108BD9-81ED-4DB2-BD59-A6C34878D82A}">
                    <a16:rowId xmlns:a16="http://schemas.microsoft.com/office/drawing/2014/main" val="2383008740"/>
                  </a:ext>
                </a:extLst>
              </a:tr>
              <a:tr h="1083934">
                <a:tc>
                  <a:txBody>
                    <a:bodyPr/>
                    <a:lstStyle/>
                    <a:p>
                      <a:pPr algn="ctr"/>
                      <a:endParaRPr lang="fr-FR" sz="1800" dirty="0"/>
                    </a:p>
                  </a:txBody>
                  <a:tcPr/>
                </a:tc>
                <a:tc>
                  <a:txBody>
                    <a:bodyPr/>
                    <a:lstStyle/>
                    <a:p>
                      <a:pPr algn="ctr"/>
                      <a:r>
                        <a:rPr lang="fr-FR" sz="1800" dirty="0"/>
                        <a:t>1 ou plusieurs situations(s) d’évaluation</a:t>
                      </a:r>
                    </a:p>
                  </a:txBody>
                  <a:tcPr/>
                </a:tc>
                <a:tc>
                  <a:txBody>
                    <a:bodyPr/>
                    <a:lstStyle/>
                    <a:p>
                      <a:pPr algn="ctr"/>
                      <a:endParaRPr lang="fr-FR" sz="1800" dirty="0"/>
                    </a:p>
                  </a:txBody>
                  <a:tcPr/>
                </a:tc>
                <a:tc>
                  <a:txBody>
                    <a:bodyPr/>
                    <a:lstStyle/>
                    <a:p>
                      <a:pPr algn="ctr"/>
                      <a:r>
                        <a:rPr lang="fr-FR" sz="1800" dirty="0"/>
                        <a:t>1 situation d’évaluation</a:t>
                      </a:r>
                    </a:p>
                  </a:txBody>
                  <a:tcPr/>
                </a:tc>
                <a:extLst>
                  <a:ext uri="{0D108BD9-81ED-4DB2-BD59-A6C34878D82A}">
                    <a16:rowId xmlns:a16="http://schemas.microsoft.com/office/drawing/2014/main" val="2048575432"/>
                  </a:ext>
                </a:extLst>
              </a:tr>
              <a:tr h="433574">
                <a:tc>
                  <a:txBody>
                    <a:bodyPr/>
                    <a:lstStyle/>
                    <a:p>
                      <a:pPr algn="ctr"/>
                      <a:r>
                        <a:rPr lang="fr-FR" sz="1800" dirty="0"/>
                        <a:t>Durée</a:t>
                      </a:r>
                    </a:p>
                  </a:txBody>
                  <a:tcPr/>
                </a:tc>
                <a:tc>
                  <a:txBody>
                    <a:bodyPr/>
                    <a:lstStyle/>
                    <a:p>
                      <a:pPr algn="ctr"/>
                      <a:endParaRPr lang="fr-FR" sz="1800" dirty="0"/>
                    </a:p>
                  </a:txBody>
                  <a:tcPr/>
                </a:tc>
                <a:tc>
                  <a:txBody>
                    <a:bodyPr/>
                    <a:lstStyle/>
                    <a:p>
                      <a:pPr algn="ctr"/>
                      <a:r>
                        <a:rPr lang="fr-FR" sz="1800" dirty="0"/>
                        <a:t>4 H</a:t>
                      </a:r>
                    </a:p>
                  </a:txBody>
                  <a:tcPr/>
                </a:tc>
                <a:tc>
                  <a:txBody>
                    <a:bodyPr/>
                    <a:lstStyle/>
                    <a:p>
                      <a:pPr algn="ctr"/>
                      <a:endParaRPr lang="fr-FR" sz="1800" dirty="0"/>
                    </a:p>
                  </a:txBody>
                  <a:tcPr/>
                </a:tc>
                <a:extLst>
                  <a:ext uri="{0D108BD9-81ED-4DB2-BD59-A6C34878D82A}">
                    <a16:rowId xmlns:a16="http://schemas.microsoft.com/office/drawing/2014/main" val="2105559562"/>
                  </a:ext>
                </a:extLst>
              </a:tr>
              <a:tr h="433574">
                <a:tc>
                  <a:txBody>
                    <a:bodyPr/>
                    <a:lstStyle/>
                    <a:p>
                      <a:pPr algn="ctr"/>
                      <a:r>
                        <a:rPr lang="fr-FR" sz="1800" dirty="0" err="1"/>
                        <a:t>Coef</a:t>
                      </a:r>
                      <a:r>
                        <a:rPr lang="fr-FR" sz="1800" dirty="0"/>
                        <a:t>.</a:t>
                      </a:r>
                    </a:p>
                  </a:txBody>
                  <a:tcPr/>
                </a:tc>
                <a:tc>
                  <a:txBody>
                    <a:bodyPr/>
                    <a:lstStyle/>
                    <a:p>
                      <a:pPr algn="ctr"/>
                      <a:r>
                        <a:rPr lang="fr-FR" sz="1800" dirty="0"/>
                        <a:t>7</a:t>
                      </a:r>
                    </a:p>
                  </a:txBody>
                  <a:tcPr/>
                </a:tc>
                <a:tc>
                  <a:txBody>
                    <a:bodyPr/>
                    <a:lstStyle/>
                    <a:p>
                      <a:pPr algn="ctr"/>
                      <a:r>
                        <a:rPr lang="fr-FR" sz="1800" dirty="0"/>
                        <a:t>5</a:t>
                      </a:r>
                    </a:p>
                  </a:txBody>
                  <a:tcPr/>
                </a:tc>
                <a:tc>
                  <a:txBody>
                    <a:bodyPr/>
                    <a:lstStyle/>
                    <a:p>
                      <a:pPr algn="ctr"/>
                      <a:r>
                        <a:rPr lang="fr-FR" sz="1800" dirty="0"/>
                        <a:t>4</a:t>
                      </a:r>
                    </a:p>
                  </a:txBody>
                  <a:tcPr/>
                </a:tc>
                <a:extLst>
                  <a:ext uri="{0D108BD9-81ED-4DB2-BD59-A6C34878D82A}">
                    <a16:rowId xmlns:a16="http://schemas.microsoft.com/office/drawing/2014/main" val="3978433907"/>
                  </a:ext>
                </a:extLst>
              </a:tr>
            </a:tbl>
          </a:graphicData>
        </a:graphic>
      </p:graphicFrame>
    </p:spTree>
    <p:extLst>
      <p:ext uri="{BB962C8B-B14F-4D97-AF65-F5344CB8AC3E}">
        <p14:creationId xmlns:p14="http://schemas.microsoft.com/office/powerpoint/2010/main" val="19682583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4294967295"/>
          </p:nvPr>
        </p:nvSpPr>
        <p:spPr>
          <a:xfrm>
            <a:off x="1727200" y="1419225"/>
            <a:ext cx="7416800" cy="3671888"/>
          </a:xfrm>
        </p:spPr>
        <p:txBody>
          <a:bodyPr>
            <a:normAutofit/>
          </a:bodyPr>
          <a:lstStyle/>
          <a:p>
            <a:endParaRPr lang="fr-FR" sz="2400" b="1" dirty="0">
              <a:solidFill>
                <a:srgbClr val="7030A0"/>
              </a:solidFill>
            </a:endParaRPr>
          </a:p>
          <a:p>
            <a:endParaRPr lang="fr-FR" b="1" dirty="0"/>
          </a:p>
          <a:p>
            <a:endParaRPr lang="fr-FR" dirty="0"/>
          </a:p>
        </p:txBody>
      </p:sp>
      <p:sp>
        <p:nvSpPr>
          <p:cNvPr id="6" name="Rectangle 5"/>
          <p:cNvSpPr/>
          <p:nvPr/>
        </p:nvSpPr>
        <p:spPr>
          <a:xfrm>
            <a:off x="725310" y="1277701"/>
            <a:ext cx="8496944" cy="369332"/>
          </a:xfrm>
          <a:prstGeom prst="rect">
            <a:avLst/>
          </a:prstGeom>
        </p:spPr>
        <p:txBody>
          <a:bodyPr wrap="square" lIns="91440" tIns="45720" rIns="91440" bIns="45720" anchor="t">
            <a:spAutoFit/>
          </a:bodyPr>
          <a:lstStyle/>
          <a:p>
            <a:pPr>
              <a:spcAft>
                <a:spcPts val="0"/>
              </a:spcAft>
              <a:tabLst>
                <a:tab pos="1097280" algn="l"/>
                <a:tab pos="5212715" algn="l"/>
              </a:tabLst>
            </a:pPr>
            <a:endParaRPr lang="fr-FR" dirty="0">
              <a:effectLst/>
              <a:latin typeface="Arial"/>
              <a:ea typeface="Times New Roman" panose="02020603050405020304" pitchFamily="18" charset="0"/>
              <a:cs typeface="Times New Roman" panose="02020603050405020304" pitchFamily="18" charset="0"/>
            </a:endParaRPr>
          </a:p>
        </p:txBody>
      </p:sp>
      <p:pic>
        <p:nvPicPr>
          <p:cNvPr id="9" name="Image 9" descr="Une image contenant carte&#10;&#10;Description générée automatiquement">
            <a:extLst>
              <a:ext uri="{FF2B5EF4-FFF2-40B4-BE49-F238E27FC236}">
                <a16:creationId xmlns:a16="http://schemas.microsoft.com/office/drawing/2014/main" id="{9003E551-EECB-45CB-A041-ED91125A3185}"/>
              </a:ext>
            </a:extLst>
          </p:cNvPr>
          <p:cNvPicPr>
            <a:picLocks noChangeAspect="1"/>
          </p:cNvPicPr>
          <p:nvPr/>
        </p:nvPicPr>
        <p:blipFill>
          <a:blip r:embed="rId3"/>
          <a:stretch>
            <a:fillRect/>
          </a:stretch>
        </p:blipFill>
        <p:spPr>
          <a:xfrm>
            <a:off x="1534568" y="290124"/>
            <a:ext cx="5932549" cy="3802619"/>
          </a:xfrm>
          <a:prstGeom prst="rect">
            <a:avLst/>
          </a:prstGeom>
        </p:spPr>
      </p:pic>
      <p:sp>
        <p:nvSpPr>
          <p:cNvPr id="4" name="Rectangle 3"/>
          <p:cNvSpPr/>
          <p:nvPr/>
        </p:nvSpPr>
        <p:spPr>
          <a:xfrm>
            <a:off x="611560" y="4321947"/>
            <a:ext cx="6994230" cy="707886"/>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Rentrée 2021 </a:t>
            </a:r>
          </a:p>
          <a:p>
            <a:pPr algn="ctr"/>
            <a:r>
              <a:rPr lang="fr-FR" sz="2000" b="1" cap="all" dirty="0">
                <a:solidFill>
                  <a:srgbClr val="0070C0"/>
                </a:solidFill>
                <a:latin typeface="Arial" panose="020B0604020202020204" pitchFamily="34" charset="0"/>
                <a:cs typeface="Arial" panose="020B0604020202020204" pitchFamily="34" charset="0"/>
              </a:rPr>
              <a:t>Un nouveau BTS Commerce international </a:t>
            </a:r>
          </a:p>
        </p:txBody>
      </p:sp>
    </p:spTree>
    <p:extLst>
      <p:ext uri="{BB962C8B-B14F-4D97-AF65-F5344CB8AC3E}">
        <p14:creationId xmlns:p14="http://schemas.microsoft.com/office/powerpoint/2010/main" val="1235739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828980" y="332656"/>
            <a:ext cx="7772400" cy="576064"/>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A. Les principales nouveautés</a:t>
            </a:r>
            <a:br>
              <a:rPr lang="fr-FR"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828980" y="836712"/>
            <a:ext cx="6943420" cy="4802088"/>
          </a:xfrm>
        </p:spPr>
        <p:txBody>
          <a:bodyPr/>
          <a:lstStyle/>
          <a:p>
            <a:pPr marL="285750" indent="-285750" algn="just">
              <a:buFontTx/>
              <a:buChar char="-"/>
            </a:pPr>
            <a:endParaRPr lang="en-US" dirty="0"/>
          </a:p>
          <a:p>
            <a:pPr algn="just"/>
            <a:r>
              <a:rPr lang="en-US" b="1" u="sng" dirty="0">
                <a:solidFill>
                  <a:schemeClr val="tx1"/>
                </a:solidFill>
              </a:rPr>
              <a:t>2. </a:t>
            </a:r>
            <a:r>
              <a:rPr lang="en-US" b="1" u="sng" dirty="0" err="1">
                <a:solidFill>
                  <a:schemeClr val="tx1"/>
                </a:solidFill>
              </a:rPr>
              <a:t>En</a:t>
            </a:r>
            <a:r>
              <a:rPr lang="en-US" b="1" u="sng" dirty="0">
                <a:solidFill>
                  <a:schemeClr val="tx1"/>
                </a:solidFill>
              </a:rPr>
              <a:t> </a:t>
            </a:r>
            <a:r>
              <a:rPr lang="en-US" b="1" u="sng" dirty="0" err="1">
                <a:solidFill>
                  <a:schemeClr val="tx1"/>
                </a:solidFill>
              </a:rPr>
              <a:t>termes</a:t>
            </a:r>
            <a:r>
              <a:rPr lang="en-US" b="1" u="sng" dirty="0">
                <a:solidFill>
                  <a:schemeClr val="tx1"/>
                </a:solidFill>
              </a:rPr>
              <a:t> </a:t>
            </a:r>
            <a:r>
              <a:rPr lang="en-US" b="1" u="sng" dirty="0" err="1">
                <a:solidFill>
                  <a:schemeClr val="tx1"/>
                </a:solidFill>
              </a:rPr>
              <a:t>d’approche</a:t>
            </a:r>
            <a:r>
              <a:rPr lang="en-US" b="1" u="sng" dirty="0">
                <a:solidFill>
                  <a:schemeClr val="tx1"/>
                </a:solidFill>
              </a:rPr>
              <a:t> : </a:t>
            </a:r>
          </a:p>
          <a:p>
            <a:pPr algn="just"/>
            <a:endParaRPr lang="en-US" b="1" u="sng" dirty="0">
              <a:solidFill>
                <a:schemeClr val="tx1"/>
              </a:solidFill>
            </a:endParaRPr>
          </a:p>
          <a:p>
            <a:pPr marL="285750" indent="-285750" algn="just">
              <a:buFontTx/>
              <a:buChar char="-"/>
            </a:pPr>
            <a:r>
              <a:rPr lang="en-US" dirty="0">
                <a:solidFill>
                  <a:schemeClr val="tx1"/>
                </a:solidFill>
              </a:rPr>
              <a:t>Une entrée par la </a:t>
            </a:r>
            <a:r>
              <a:rPr lang="en-US" dirty="0" err="1">
                <a:solidFill>
                  <a:schemeClr val="tx1"/>
                </a:solidFill>
              </a:rPr>
              <a:t>compétence</a:t>
            </a:r>
            <a:r>
              <a:rPr lang="en-US" dirty="0">
                <a:solidFill>
                  <a:schemeClr val="tx1"/>
                </a:solidFill>
              </a:rPr>
              <a:t> =&gt; Les mises </a:t>
            </a:r>
            <a:r>
              <a:rPr lang="en-US" dirty="0" err="1">
                <a:solidFill>
                  <a:schemeClr val="tx1"/>
                </a:solidFill>
              </a:rPr>
              <a:t>en</a:t>
            </a:r>
            <a:r>
              <a:rPr lang="en-US" dirty="0">
                <a:solidFill>
                  <a:schemeClr val="tx1"/>
                </a:solidFill>
              </a:rPr>
              <a:t> situation </a:t>
            </a:r>
            <a:r>
              <a:rPr lang="en-US" dirty="0" err="1">
                <a:solidFill>
                  <a:schemeClr val="tx1"/>
                </a:solidFill>
              </a:rPr>
              <a:t>professionnelle</a:t>
            </a:r>
            <a:r>
              <a:rPr lang="en-US" dirty="0">
                <a:solidFill>
                  <a:schemeClr val="tx1"/>
                </a:solidFill>
              </a:rPr>
              <a:t>.</a:t>
            </a:r>
          </a:p>
          <a:p>
            <a:pPr algn="just"/>
            <a:endParaRPr lang="en-US" dirty="0">
              <a:solidFill>
                <a:schemeClr val="tx1"/>
              </a:solidFill>
            </a:endParaRPr>
          </a:p>
          <a:p>
            <a:pPr marL="285750" indent="-285750" algn="just">
              <a:buFontTx/>
              <a:buChar char="-"/>
            </a:pPr>
            <a:r>
              <a:rPr lang="en-US" dirty="0">
                <a:solidFill>
                  <a:schemeClr val="tx1"/>
                </a:solidFill>
              </a:rPr>
              <a:t>Une convocation utile et </a:t>
            </a:r>
            <a:r>
              <a:rPr lang="en-US" dirty="0" err="1">
                <a:solidFill>
                  <a:schemeClr val="tx1"/>
                </a:solidFill>
              </a:rPr>
              <a:t>ciblée</a:t>
            </a:r>
            <a:r>
              <a:rPr lang="en-US" dirty="0">
                <a:solidFill>
                  <a:schemeClr val="tx1"/>
                </a:solidFill>
              </a:rPr>
              <a:t> des </a:t>
            </a:r>
            <a:r>
              <a:rPr lang="en-US" dirty="0" err="1">
                <a:solidFill>
                  <a:schemeClr val="tx1"/>
                </a:solidFill>
              </a:rPr>
              <a:t>savoirs</a:t>
            </a:r>
            <a:r>
              <a:rPr lang="en-US" dirty="0">
                <a:solidFill>
                  <a:schemeClr val="tx1"/>
                </a:solidFill>
              </a:rPr>
              <a:t> et </a:t>
            </a:r>
            <a:r>
              <a:rPr lang="en-US" dirty="0" err="1">
                <a:solidFill>
                  <a:schemeClr val="tx1"/>
                </a:solidFill>
              </a:rPr>
              <a:t>méthodologies</a:t>
            </a:r>
            <a:endParaRPr lang="en-US" dirty="0">
              <a:solidFill>
                <a:schemeClr val="tx1"/>
              </a:solidFill>
            </a:endParaRPr>
          </a:p>
          <a:p>
            <a:pPr marL="285750" indent="-285750" algn="just">
              <a:buFontTx/>
              <a:buChar char="-"/>
            </a:pPr>
            <a:endParaRPr lang="en-US" dirty="0">
              <a:solidFill>
                <a:schemeClr val="tx1"/>
              </a:solidFill>
            </a:endParaRPr>
          </a:p>
          <a:p>
            <a:pPr marL="285750" indent="-285750" algn="just">
              <a:buFontTx/>
              <a:buChar char="-"/>
            </a:pPr>
            <a:r>
              <a:rPr lang="en-US" dirty="0">
                <a:solidFill>
                  <a:schemeClr val="tx1"/>
                </a:solidFill>
              </a:rPr>
              <a:t>Une </a:t>
            </a:r>
            <a:r>
              <a:rPr lang="en-US" dirty="0" err="1">
                <a:solidFill>
                  <a:schemeClr val="tx1"/>
                </a:solidFill>
              </a:rPr>
              <a:t>approche</a:t>
            </a:r>
            <a:r>
              <a:rPr lang="en-US" dirty="0">
                <a:solidFill>
                  <a:schemeClr val="tx1"/>
                </a:solidFill>
              </a:rPr>
              <a:t> progressive </a:t>
            </a:r>
            <a:r>
              <a:rPr lang="en-US" dirty="0" err="1">
                <a:solidFill>
                  <a:schemeClr val="tx1"/>
                </a:solidFill>
              </a:rPr>
              <a:t>tant</a:t>
            </a:r>
            <a:r>
              <a:rPr lang="en-US" dirty="0">
                <a:solidFill>
                  <a:schemeClr val="tx1"/>
                </a:solidFill>
              </a:rPr>
              <a:t>  au </a:t>
            </a:r>
            <a:r>
              <a:rPr lang="en-US" dirty="0" err="1">
                <a:solidFill>
                  <a:schemeClr val="tx1"/>
                </a:solidFill>
              </a:rPr>
              <a:t>niveau</a:t>
            </a:r>
            <a:r>
              <a:rPr lang="en-US" dirty="0">
                <a:solidFill>
                  <a:schemeClr val="tx1"/>
                </a:solidFill>
              </a:rPr>
              <a:t> des </a:t>
            </a:r>
            <a:r>
              <a:rPr lang="en-US" dirty="0" err="1">
                <a:solidFill>
                  <a:schemeClr val="tx1"/>
                </a:solidFill>
              </a:rPr>
              <a:t>compétences</a:t>
            </a:r>
            <a:r>
              <a:rPr lang="en-US" dirty="0">
                <a:solidFill>
                  <a:schemeClr val="tx1"/>
                </a:solidFill>
              </a:rPr>
              <a:t> que des </a:t>
            </a:r>
            <a:r>
              <a:rPr lang="en-US" dirty="0" err="1">
                <a:solidFill>
                  <a:schemeClr val="tx1"/>
                </a:solidFill>
              </a:rPr>
              <a:t>savoirs</a:t>
            </a:r>
            <a:endParaRPr lang="en-US" dirty="0">
              <a:solidFill>
                <a:schemeClr val="tx1"/>
              </a:solidFill>
            </a:endParaRPr>
          </a:p>
          <a:p>
            <a:pPr marL="285750" indent="-285750" algn="just">
              <a:buFontTx/>
              <a:buChar char="-"/>
            </a:pPr>
            <a:endParaRPr lang="en-US" dirty="0"/>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7</a:t>
            </a:fld>
            <a:endParaRPr lang="fr-FR"/>
          </a:p>
        </p:txBody>
      </p:sp>
    </p:spTree>
    <p:extLst>
      <p:ext uri="{BB962C8B-B14F-4D97-AF65-F5344CB8AC3E}">
        <p14:creationId xmlns:p14="http://schemas.microsoft.com/office/powerpoint/2010/main" val="4025738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B4A4E-BC3C-492C-A258-3F1811C7CE98}"/>
              </a:ext>
            </a:extLst>
          </p:cNvPr>
          <p:cNvSpPr>
            <a:spLocks noGrp="1"/>
          </p:cNvSpPr>
          <p:nvPr>
            <p:ph type="ctrTitle"/>
          </p:nvPr>
        </p:nvSpPr>
        <p:spPr>
          <a:xfrm>
            <a:off x="971600" y="404665"/>
            <a:ext cx="7772400" cy="1008112"/>
          </a:xfrm>
        </p:spPr>
        <p:txBody>
          <a:bodyPr/>
          <a:lstStyle/>
          <a:p>
            <a:r>
              <a:rPr lang="fr-FR" sz="1800" b="1" dirty="0">
                <a:effectLst/>
                <a:latin typeface="Calibri" panose="020F0502020204030204" pitchFamily="34" charset="0"/>
                <a:ea typeface="Calibri" panose="020F0502020204030204" pitchFamily="34" charset="0"/>
                <a:cs typeface="Times New Roman" panose="02020603050405020304" pitchFamily="18" charset="0"/>
              </a:rPr>
              <a:t>B. Mise en œuvre concrète de l’enseignement </a:t>
            </a:r>
            <a:endParaRPr lang="en-US" dirty="0"/>
          </a:p>
        </p:txBody>
      </p:sp>
      <p:sp>
        <p:nvSpPr>
          <p:cNvPr id="3" name="Subtitle 2">
            <a:extLst>
              <a:ext uri="{FF2B5EF4-FFF2-40B4-BE49-F238E27FC236}">
                <a16:creationId xmlns:a16="http://schemas.microsoft.com/office/drawing/2014/main" id="{5A395AF4-F3C0-4A51-9871-B7FEC0FDDB4E}"/>
              </a:ext>
            </a:extLst>
          </p:cNvPr>
          <p:cNvSpPr>
            <a:spLocks noGrp="1"/>
          </p:cNvSpPr>
          <p:nvPr>
            <p:ph type="subTitle" idx="1"/>
          </p:nvPr>
        </p:nvSpPr>
        <p:spPr>
          <a:xfrm>
            <a:off x="1371600" y="1268760"/>
            <a:ext cx="6400800" cy="4370040"/>
          </a:xfrm>
        </p:spPr>
        <p:txBody>
          <a:bodyPr/>
          <a:lstStyle/>
          <a:p>
            <a:pPr algn="just"/>
            <a:r>
              <a:rPr lang="en-US" b="1" dirty="0">
                <a:solidFill>
                  <a:schemeClr val="tx1"/>
                </a:solidFill>
              </a:rPr>
              <a:t>1. La progression </a:t>
            </a:r>
            <a:r>
              <a:rPr lang="en-US" dirty="0">
                <a:solidFill>
                  <a:schemeClr val="tx1"/>
                </a:solidFill>
              </a:rPr>
              <a:t>:</a:t>
            </a:r>
          </a:p>
          <a:p>
            <a:pPr algn="just"/>
            <a:endParaRPr lang="en-US" dirty="0"/>
          </a:p>
          <a:p>
            <a:pPr algn="just"/>
            <a:r>
              <a:rPr lang="en-US" u="sng" dirty="0">
                <a:solidFill>
                  <a:schemeClr val="tx1"/>
                </a:solidFill>
              </a:rPr>
              <a:t>Des </a:t>
            </a:r>
            <a:r>
              <a:rPr lang="en-US" u="sng" dirty="0" err="1">
                <a:solidFill>
                  <a:schemeClr val="tx1"/>
                </a:solidFill>
              </a:rPr>
              <a:t>compétences</a:t>
            </a:r>
            <a:r>
              <a:rPr lang="en-US" u="sng" dirty="0">
                <a:solidFill>
                  <a:schemeClr val="tx1"/>
                </a:solidFill>
              </a:rPr>
              <a:t> </a:t>
            </a:r>
            <a:r>
              <a:rPr lang="en-US" dirty="0">
                <a:solidFill>
                  <a:schemeClr val="tx1"/>
                </a:solidFill>
              </a:rPr>
              <a:t>(</a:t>
            </a:r>
            <a:r>
              <a:rPr lang="en-US" dirty="0" err="1">
                <a:solidFill>
                  <a:schemeClr val="tx1"/>
                </a:solidFill>
              </a:rPr>
              <a:t>voir</a:t>
            </a:r>
            <a:r>
              <a:rPr lang="en-US" dirty="0">
                <a:solidFill>
                  <a:schemeClr val="tx1"/>
                </a:solidFill>
              </a:rPr>
              <a:t> </a:t>
            </a:r>
            <a:r>
              <a:rPr lang="en-US" dirty="0" err="1">
                <a:solidFill>
                  <a:schemeClr val="tx1"/>
                </a:solidFill>
              </a:rPr>
              <a:t>diapo</a:t>
            </a:r>
            <a:r>
              <a:rPr lang="en-US" dirty="0">
                <a:solidFill>
                  <a:schemeClr val="tx1"/>
                </a:solidFill>
              </a:rPr>
              <a:t> 5)</a:t>
            </a:r>
          </a:p>
          <a:p>
            <a:pPr algn="just"/>
            <a:r>
              <a:rPr lang="en-US" dirty="0" err="1">
                <a:solidFill>
                  <a:schemeClr val="tx1"/>
                </a:solidFill>
              </a:rPr>
              <a:t>En</a:t>
            </a:r>
            <a:r>
              <a:rPr lang="en-US" dirty="0">
                <a:solidFill>
                  <a:schemeClr val="tx1"/>
                </a:solidFill>
              </a:rPr>
              <a:t> 1CI : Les </a:t>
            </a:r>
            <a:r>
              <a:rPr lang="en-US" dirty="0" err="1">
                <a:solidFill>
                  <a:schemeClr val="tx1"/>
                </a:solidFill>
              </a:rPr>
              <a:t>compétences</a:t>
            </a:r>
            <a:r>
              <a:rPr lang="en-US" dirty="0">
                <a:solidFill>
                  <a:schemeClr val="tx1"/>
                </a:solidFill>
              </a:rPr>
              <a:t> “</a:t>
            </a:r>
            <a:r>
              <a:rPr lang="en-US" dirty="0" err="1">
                <a:solidFill>
                  <a:schemeClr val="tx1"/>
                </a:solidFill>
              </a:rPr>
              <a:t>Efficacité</a:t>
            </a:r>
            <a:r>
              <a:rPr lang="en-US" dirty="0">
                <a:solidFill>
                  <a:schemeClr val="tx1"/>
                </a:solidFill>
              </a:rPr>
              <a:t>”, </a:t>
            </a:r>
            <a:r>
              <a:rPr lang="en-US" dirty="0" err="1">
                <a:solidFill>
                  <a:schemeClr val="tx1"/>
                </a:solidFill>
              </a:rPr>
              <a:t>niveau</a:t>
            </a:r>
            <a:r>
              <a:rPr lang="en-US" dirty="0">
                <a:solidFill>
                  <a:schemeClr val="tx1"/>
                </a:solidFill>
              </a:rPr>
              <a:t> 1 et 2</a:t>
            </a:r>
          </a:p>
          <a:p>
            <a:pPr algn="just"/>
            <a:endParaRPr lang="en-US" dirty="0">
              <a:solidFill>
                <a:schemeClr val="tx1"/>
              </a:solidFill>
            </a:endParaRPr>
          </a:p>
          <a:p>
            <a:pPr algn="just"/>
            <a:r>
              <a:rPr lang="en-US" dirty="0" err="1">
                <a:solidFill>
                  <a:schemeClr val="tx1"/>
                </a:solidFill>
              </a:rPr>
              <a:t>En</a:t>
            </a:r>
            <a:r>
              <a:rPr lang="en-US" dirty="0">
                <a:solidFill>
                  <a:schemeClr val="tx1"/>
                </a:solidFill>
              </a:rPr>
              <a:t> 2CI : </a:t>
            </a:r>
            <a:r>
              <a:rPr lang="en-US" dirty="0" err="1">
                <a:solidFill>
                  <a:schemeClr val="tx1"/>
                </a:solidFill>
              </a:rPr>
              <a:t>Toutes</a:t>
            </a:r>
            <a:r>
              <a:rPr lang="en-US" dirty="0">
                <a:solidFill>
                  <a:schemeClr val="tx1"/>
                </a:solidFill>
              </a:rPr>
              <a:t> les </a:t>
            </a:r>
            <a:r>
              <a:rPr lang="en-US" dirty="0" err="1">
                <a:solidFill>
                  <a:schemeClr val="tx1"/>
                </a:solidFill>
              </a:rPr>
              <a:t>compétences</a:t>
            </a:r>
            <a:r>
              <a:rPr lang="en-US" dirty="0">
                <a:solidFill>
                  <a:schemeClr val="tx1"/>
                </a:solidFill>
              </a:rPr>
              <a:t>, </a:t>
            </a:r>
            <a:r>
              <a:rPr lang="en-US" dirty="0" err="1">
                <a:solidFill>
                  <a:schemeClr val="tx1"/>
                </a:solidFill>
              </a:rPr>
              <a:t>niveau</a:t>
            </a:r>
            <a:r>
              <a:rPr lang="en-US" dirty="0">
                <a:solidFill>
                  <a:schemeClr val="tx1"/>
                </a:solidFill>
              </a:rPr>
              <a:t> 2 et 3. </a:t>
            </a:r>
            <a:r>
              <a:rPr lang="en-US" dirty="0" err="1">
                <a:solidFill>
                  <a:schemeClr val="tx1"/>
                </a:solidFill>
              </a:rPr>
              <a:t>Viser</a:t>
            </a:r>
            <a:r>
              <a:rPr lang="en-US" dirty="0">
                <a:solidFill>
                  <a:schemeClr val="tx1"/>
                </a:solidFill>
              </a:rPr>
              <a:t> </a:t>
            </a:r>
            <a:r>
              <a:rPr lang="en-US" dirty="0" err="1">
                <a:solidFill>
                  <a:schemeClr val="tx1"/>
                </a:solidFill>
              </a:rPr>
              <a:t>l’efficience</a:t>
            </a:r>
            <a:r>
              <a:rPr lang="en-US" dirty="0">
                <a:solidFill>
                  <a:schemeClr val="tx1"/>
                </a:solidFill>
              </a:rPr>
              <a:t>.</a:t>
            </a:r>
          </a:p>
          <a:p>
            <a:pPr algn="just"/>
            <a:endParaRPr lang="en-US" dirty="0">
              <a:solidFill>
                <a:schemeClr val="tx1"/>
              </a:solidFill>
            </a:endParaRPr>
          </a:p>
          <a:p>
            <a:pPr algn="just"/>
            <a:endParaRPr lang="en-US" dirty="0">
              <a:solidFill>
                <a:schemeClr val="tx1"/>
              </a:solidFill>
            </a:endParaRPr>
          </a:p>
          <a:p>
            <a:pPr algn="just"/>
            <a:r>
              <a:rPr lang="en-US" u="sng" dirty="0">
                <a:solidFill>
                  <a:schemeClr val="tx1"/>
                </a:solidFill>
              </a:rPr>
              <a:t>Des </a:t>
            </a:r>
            <a:r>
              <a:rPr lang="en-US" u="sng" dirty="0" err="1">
                <a:solidFill>
                  <a:schemeClr val="tx1"/>
                </a:solidFill>
              </a:rPr>
              <a:t>savoirs</a:t>
            </a:r>
            <a:r>
              <a:rPr lang="en-US" u="sng" dirty="0">
                <a:solidFill>
                  <a:schemeClr val="tx1"/>
                </a:solidFill>
              </a:rPr>
              <a:t> </a:t>
            </a:r>
            <a:r>
              <a:rPr lang="en-US" u="sng" dirty="0" err="1">
                <a:solidFill>
                  <a:schemeClr val="tx1"/>
                </a:solidFill>
              </a:rPr>
              <a:t>associés</a:t>
            </a:r>
            <a:r>
              <a:rPr lang="en-US" u="sng" dirty="0">
                <a:solidFill>
                  <a:schemeClr val="tx1"/>
                </a:solidFill>
              </a:rPr>
              <a:t> </a:t>
            </a:r>
            <a:r>
              <a:rPr lang="en-US" dirty="0">
                <a:solidFill>
                  <a:schemeClr val="tx1"/>
                </a:solidFill>
              </a:rPr>
              <a:t>: </a:t>
            </a:r>
          </a:p>
          <a:p>
            <a:pPr algn="just"/>
            <a:r>
              <a:rPr lang="en-US" dirty="0" err="1">
                <a:solidFill>
                  <a:schemeClr val="tx1"/>
                </a:solidFill>
              </a:rPr>
              <a:t>Distinguer</a:t>
            </a:r>
            <a:r>
              <a:rPr lang="en-US" dirty="0">
                <a:solidFill>
                  <a:schemeClr val="tx1"/>
                </a:solidFill>
              </a:rPr>
              <a:t> le </a:t>
            </a:r>
            <a:r>
              <a:rPr lang="en-US" dirty="0" err="1">
                <a:solidFill>
                  <a:schemeClr val="tx1"/>
                </a:solidFill>
              </a:rPr>
              <a:t>fondamental</a:t>
            </a:r>
            <a:r>
              <a:rPr lang="en-US" dirty="0">
                <a:solidFill>
                  <a:schemeClr val="tx1"/>
                </a:solidFill>
              </a:rPr>
              <a:t> de </a:t>
            </a:r>
            <a:r>
              <a:rPr lang="en-US" dirty="0" err="1">
                <a:solidFill>
                  <a:schemeClr val="tx1"/>
                </a:solidFill>
              </a:rPr>
              <a:t>l’approfondissement</a:t>
            </a:r>
            <a:r>
              <a:rPr lang="en-US" dirty="0">
                <a:solidFill>
                  <a:schemeClr val="tx1"/>
                </a:solidFill>
              </a:rPr>
              <a:t> ; le simple du </a:t>
            </a:r>
            <a:r>
              <a:rPr lang="en-US" dirty="0" err="1">
                <a:solidFill>
                  <a:schemeClr val="tx1"/>
                </a:solidFill>
              </a:rPr>
              <a:t>complexe</a:t>
            </a:r>
            <a:r>
              <a:rPr lang="en-US" dirty="0">
                <a:solidFill>
                  <a:schemeClr val="tx1"/>
                </a:solidFill>
              </a:rPr>
              <a:t>.  </a:t>
            </a:r>
          </a:p>
          <a:p>
            <a:pPr algn="just"/>
            <a:endParaRPr lang="en-US" dirty="0">
              <a:solidFill>
                <a:schemeClr val="tx1"/>
              </a:solidFill>
            </a:endParaRPr>
          </a:p>
        </p:txBody>
      </p:sp>
      <p:sp>
        <p:nvSpPr>
          <p:cNvPr id="5" name="Espace réservé du numéro de diapositive 4"/>
          <p:cNvSpPr>
            <a:spLocks noGrp="1"/>
          </p:cNvSpPr>
          <p:nvPr>
            <p:ph type="sldNum" sz="quarter" idx="12"/>
          </p:nvPr>
        </p:nvSpPr>
        <p:spPr/>
        <p:txBody>
          <a:bodyPr/>
          <a:lstStyle/>
          <a:p>
            <a:fld id="{95654D5A-192B-4B07-8F58-250CDD527E53}" type="slidenum">
              <a:rPr lang="fr-FR" smtClean="0"/>
              <a:t>8</a:t>
            </a:fld>
            <a:endParaRPr lang="fr-FR"/>
          </a:p>
        </p:txBody>
      </p:sp>
    </p:spTree>
    <p:extLst>
      <p:ext uri="{BB962C8B-B14F-4D97-AF65-F5344CB8AC3E}">
        <p14:creationId xmlns:p14="http://schemas.microsoft.com/office/powerpoint/2010/main" val="627897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21D5-FFD5-4975-846F-12047D083999}"/>
              </a:ext>
            </a:extLst>
          </p:cNvPr>
          <p:cNvSpPr>
            <a:spLocks noGrp="1"/>
          </p:cNvSpPr>
          <p:nvPr>
            <p:ph type="ctrTitle"/>
          </p:nvPr>
        </p:nvSpPr>
        <p:spPr>
          <a:xfrm>
            <a:off x="971600" y="260649"/>
            <a:ext cx="7772400" cy="360039"/>
          </a:xfrm>
        </p:spPr>
        <p:txBody>
          <a:bodyPr/>
          <a:lstStyle/>
          <a:p>
            <a:r>
              <a:rPr lang="en-US" sz="1800" b="1" dirty="0" err="1">
                <a:latin typeface="+mn-lt"/>
              </a:rPr>
              <a:t>Exemple</a:t>
            </a:r>
            <a:r>
              <a:rPr lang="en-US" sz="1800" b="1" dirty="0">
                <a:latin typeface="+mn-lt"/>
              </a:rPr>
              <a:t> : </a:t>
            </a:r>
          </a:p>
        </p:txBody>
      </p:sp>
      <p:sp>
        <p:nvSpPr>
          <p:cNvPr id="3" name="Subtitle 2">
            <a:extLst>
              <a:ext uri="{FF2B5EF4-FFF2-40B4-BE49-F238E27FC236}">
                <a16:creationId xmlns:a16="http://schemas.microsoft.com/office/drawing/2014/main" id="{626A063C-DB44-4CF7-8BE3-23523E2AB5A4}"/>
              </a:ext>
            </a:extLst>
          </p:cNvPr>
          <p:cNvSpPr>
            <a:spLocks noGrp="1"/>
          </p:cNvSpPr>
          <p:nvPr>
            <p:ph type="subTitle" idx="1"/>
          </p:nvPr>
        </p:nvSpPr>
        <p:spPr>
          <a:xfrm>
            <a:off x="971600" y="1052736"/>
            <a:ext cx="7488832" cy="4586064"/>
          </a:xfrm>
        </p:spPr>
        <p:txBody>
          <a:bodyPr/>
          <a:lstStyle/>
          <a:p>
            <a:endParaRPr lang="en-US" dirty="0"/>
          </a:p>
        </p:txBody>
      </p:sp>
      <p:pic>
        <p:nvPicPr>
          <p:cNvPr id="6" name="Picture 5">
            <a:extLst>
              <a:ext uri="{FF2B5EF4-FFF2-40B4-BE49-F238E27FC236}">
                <a16:creationId xmlns:a16="http://schemas.microsoft.com/office/drawing/2014/main" id="{1464D1F1-E85A-46D4-98F1-618DC3BF8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806486"/>
            <a:ext cx="9073008" cy="4832314"/>
          </a:xfrm>
          <a:prstGeom prst="rect">
            <a:avLst/>
          </a:prstGeom>
        </p:spPr>
      </p:pic>
      <p:sp>
        <p:nvSpPr>
          <p:cNvPr id="5" name="Espace réservé du numéro de diapositive 4"/>
          <p:cNvSpPr>
            <a:spLocks noGrp="1"/>
          </p:cNvSpPr>
          <p:nvPr>
            <p:ph type="sldNum" sz="quarter" idx="12"/>
          </p:nvPr>
        </p:nvSpPr>
        <p:spPr/>
        <p:txBody>
          <a:bodyPr/>
          <a:lstStyle/>
          <a:p>
            <a:fld id="{95654D5A-192B-4B07-8F58-250CDD527E53}" type="slidenum">
              <a:rPr lang="fr-FR" smtClean="0"/>
              <a:t>9</a:t>
            </a:fld>
            <a:endParaRPr lang="fr-FR"/>
          </a:p>
        </p:txBody>
      </p:sp>
    </p:spTree>
    <p:extLst>
      <p:ext uri="{BB962C8B-B14F-4D97-AF65-F5344CB8AC3E}">
        <p14:creationId xmlns:p14="http://schemas.microsoft.com/office/powerpoint/2010/main" val="1929381819"/>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2015-matrice-powerpoint-IGEN</Template>
  <TotalTime>878</TotalTime>
  <Words>7737</Words>
  <Application>Microsoft Office PowerPoint</Application>
  <PresentationFormat>On-screen Show (4:3)</PresentationFormat>
  <Paragraphs>1164</Paragraphs>
  <Slides>65</Slides>
  <Notes>30</Notes>
  <HiddenSlides>0</HiddenSlides>
  <MMClips>0</MMClips>
  <ScaleCrop>false</ScaleCrop>
  <HeadingPairs>
    <vt:vector size="4" baseType="variant">
      <vt:variant>
        <vt:lpstr>Theme</vt:lpstr>
      </vt:variant>
      <vt:variant>
        <vt:i4>4</vt:i4>
      </vt:variant>
      <vt:variant>
        <vt:lpstr>Slide Titles</vt:lpstr>
      </vt:variant>
      <vt:variant>
        <vt:i4>65</vt:i4>
      </vt:variant>
    </vt:vector>
  </HeadingPairs>
  <TitlesOfParts>
    <vt:vector size="69" baseType="lpstr">
      <vt:lpstr>page de presentation et de partie</vt:lpstr>
      <vt:lpstr>page de sous-partie</vt:lpstr>
      <vt:lpstr>pages de contenus</vt:lpstr>
      <vt:lpstr>1_page de presentation et de partie</vt:lpstr>
      <vt:lpstr>           </vt:lpstr>
      <vt:lpstr>           </vt:lpstr>
      <vt:lpstr>PowerPoint Presentation</vt:lpstr>
      <vt:lpstr>PowerPoint Presentation</vt:lpstr>
      <vt:lpstr>II. Les compétences et savoirs associés au bloc 2</vt:lpstr>
      <vt:lpstr>A. Les principales nouveautés </vt:lpstr>
      <vt:lpstr>A. Les principales nouveautés </vt:lpstr>
      <vt:lpstr>B. Mise en œuvre concrète de l’enseignement </vt:lpstr>
      <vt:lpstr>Exemple : </vt:lpstr>
      <vt:lpstr>PowerPoint Presentation</vt:lpstr>
      <vt:lpstr>3. Construction progressive de la trace écrite de l’étudiant</vt:lpstr>
      <vt:lpstr>III. L’épreuve E5  : Mise en œuvre des opérations internationales</vt:lpstr>
      <vt:lpstr>           </vt:lpstr>
      <vt:lpstr>I. Justification de l’enseignement et de sa didactique par l’évolution des métiers et des compétences   :   </vt:lpstr>
      <vt:lpstr>PowerPoint Presentation</vt:lpstr>
      <vt:lpstr>II. Mise en œuvre concrète de l’approche didactique par les compétences  :   </vt:lpstr>
      <vt:lpstr>A. Exemple 1 : Les 2 mises en situation professionnelle EURISTIDE pour débuter l’enseignement du bloc 2</vt:lpstr>
      <vt:lpstr>Découverte des fondations d’une opération internationale de vente</vt:lpstr>
      <vt:lpstr>Panorama des savoirs et méthodes découverts à l’issue des 2 MES Euristide</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Bloc 3 Développement commercial international Compétence : Contribuer aux démarches d’adaptation liées au développement international de l’entreprise</vt:lpstr>
      <vt:lpstr>PowerPoint Presentation</vt:lpstr>
      <vt:lpstr>PowerPoint Presentation</vt:lpstr>
      <vt:lpstr>           </vt:lpstr>
      <vt:lpstr>PowerPoint Presentation</vt:lpstr>
      <vt:lpstr>PowerPoint Presentation</vt:lpstr>
      <vt:lpstr>PowerPoint Presentation</vt:lpstr>
      <vt:lpstr>PowerPoint Presentation</vt:lpstr>
      <vt:lpstr>EPREUVE PONCTUELLE  (établissements non habilités au CCF) </vt:lpstr>
      <vt:lpstr>           </vt:lpstr>
      <vt:lpstr>PowerPoint Presentation</vt:lpstr>
      <vt:lpstr>Conséquences en termes d’organisation pédagogique   Quelques principes  :  - CEJM est pris en charge par 1 seul enseignant  (sur 1 ou 2 années),  - le professeur d’anglais intervient en anglais et en RCI anglais,   - le suivi des étudiants par promotion en RCI, MOI et DCI est souhaitable compte tenu de l’approche pédagogique spiralaire  - le partage des enseignements de RCI entre des professeurs en charge de MOI et DCI est pertinent    </vt:lpstr>
      <vt:lpstr>Répartition de service en économie gestion   Situation 1 : Classe non dédoublée  Un professeur unique par promotion qui la suit sur les 2 années  </vt:lpstr>
      <vt:lpstr>Répartition de service en économie gestion   Situation 1 : Classe non dédoublée  2 professeurs suivent la promotion et partagent le bloc 1  </vt:lpstr>
      <vt:lpstr> Répartition de service en économie gestion   Situation 2 : Classe dédoublée ;  2 professeurs, RCI est partagé entre les 2 professeurs   </vt:lpstr>
      <vt:lpstr>Répartition de service en économie gestion   Situation 2 : Classe dédoublée ; 3 professeurs, 1 par bloc Nécessite un vrai travail en équipe    </vt:lpstr>
      <vt:lpstr>Répartition de service en économie gestion   Situation 2 : Classe dédoublée ; 3 professeurs, bloc 2 non partagé Coordination entre RCI et MOI, Suivi de cohorte à assurer entre professeur de 1ère et 2ème année en RCI et DCI</vt:lpstr>
      <vt:lpstr>Répartition de service en économie gestion   Situation 2 : Classe dédoublée ; 3 professeurs, bloc 2 non partagé Coordination entre RCI et MOI, pas optimal</vt:lpstr>
      <vt:lpstr>Situation de transition </vt:lpstr>
      <vt:lpstr>Section non dédoublée</vt:lpstr>
      <vt:lpstr>Section dédoublée 2 professeurs</vt:lpstr>
      <vt:lpstr>Section dédoublée 3 professeurs</vt:lpstr>
      <vt:lpstr>Les principes et points de vigilance, en synthèse</vt:lpstr>
      <vt:lpstr>Les principes et points de vigilance, en synthèse (suite)</vt:lpstr>
      <vt:lpstr>PowerPoint Presentation</vt:lpstr>
      <vt:lpstr>Les principes et points de vigilance, en synthèse</vt:lpstr>
      <vt:lpstr>Les principes et points de vigilance, en synthèse</vt:lpstr>
      <vt:lpstr>           </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FLEURANCEAU THIERRY</cp:lastModifiedBy>
  <cp:revision>370</cp:revision>
  <cp:lastPrinted>2020-06-23T15:29:54Z</cp:lastPrinted>
  <dcterms:created xsi:type="dcterms:W3CDTF">2016-10-26T09:10:31Z</dcterms:created>
  <dcterms:modified xsi:type="dcterms:W3CDTF">2021-04-06T19:09:47Z</dcterms:modified>
</cp:coreProperties>
</file>