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696" r:id="rId2"/>
    <p:sldMasterId id="2147483689" r:id="rId3"/>
    <p:sldMasterId id="2147483691" r:id="rId4"/>
  </p:sldMasterIdLst>
  <p:notesMasterIdLst>
    <p:notesMasterId r:id="rId76"/>
  </p:notesMasterIdLst>
  <p:handoutMasterIdLst>
    <p:handoutMasterId r:id="rId77"/>
  </p:handoutMasterIdLst>
  <p:sldIdLst>
    <p:sldId id="256" r:id="rId5"/>
    <p:sldId id="307" r:id="rId6"/>
    <p:sldId id="308" r:id="rId7"/>
    <p:sldId id="306" r:id="rId8"/>
    <p:sldId id="309" r:id="rId9"/>
    <p:sldId id="310" r:id="rId10"/>
    <p:sldId id="311" r:id="rId11"/>
    <p:sldId id="312" r:id="rId12"/>
    <p:sldId id="313" r:id="rId13"/>
    <p:sldId id="314" r:id="rId14"/>
    <p:sldId id="315" r:id="rId15"/>
    <p:sldId id="316" r:id="rId16"/>
    <p:sldId id="317" r:id="rId17"/>
    <p:sldId id="344" r:id="rId18"/>
    <p:sldId id="318" r:id="rId19"/>
    <p:sldId id="345" r:id="rId20"/>
    <p:sldId id="346" r:id="rId21"/>
    <p:sldId id="347" r:id="rId22"/>
    <p:sldId id="348" r:id="rId23"/>
    <p:sldId id="349" r:id="rId24"/>
    <p:sldId id="350" r:id="rId25"/>
    <p:sldId id="351" r:id="rId26"/>
    <p:sldId id="352" r:id="rId27"/>
    <p:sldId id="353" r:id="rId28"/>
    <p:sldId id="354" r:id="rId29"/>
    <p:sldId id="355" r:id="rId30"/>
    <p:sldId id="356" r:id="rId31"/>
    <p:sldId id="331" r:id="rId32"/>
    <p:sldId id="332" r:id="rId33"/>
    <p:sldId id="333" r:id="rId34"/>
    <p:sldId id="334" r:id="rId35"/>
    <p:sldId id="335" r:id="rId36"/>
    <p:sldId id="336" r:id="rId37"/>
    <p:sldId id="337" r:id="rId38"/>
    <p:sldId id="338" r:id="rId39"/>
    <p:sldId id="339" r:id="rId40"/>
    <p:sldId id="340" r:id="rId41"/>
    <p:sldId id="341" r:id="rId42"/>
    <p:sldId id="342" r:id="rId43"/>
    <p:sldId id="343" r:id="rId44"/>
    <p:sldId id="357" r:id="rId45"/>
    <p:sldId id="358" r:id="rId46"/>
    <p:sldId id="359" r:id="rId47"/>
    <p:sldId id="360" r:id="rId48"/>
    <p:sldId id="361" r:id="rId49"/>
    <p:sldId id="362" r:id="rId50"/>
    <p:sldId id="363" r:id="rId51"/>
    <p:sldId id="364" r:id="rId52"/>
    <p:sldId id="365" r:id="rId53"/>
    <p:sldId id="366" r:id="rId54"/>
    <p:sldId id="367" r:id="rId55"/>
    <p:sldId id="368" r:id="rId56"/>
    <p:sldId id="369" r:id="rId57"/>
    <p:sldId id="370" r:id="rId58"/>
    <p:sldId id="371" r:id="rId59"/>
    <p:sldId id="372" r:id="rId60"/>
    <p:sldId id="373" r:id="rId61"/>
    <p:sldId id="374" r:id="rId62"/>
    <p:sldId id="375" r:id="rId63"/>
    <p:sldId id="376" r:id="rId64"/>
    <p:sldId id="377" r:id="rId65"/>
    <p:sldId id="378" r:id="rId66"/>
    <p:sldId id="379" r:id="rId67"/>
    <p:sldId id="380" r:id="rId68"/>
    <p:sldId id="381" r:id="rId69"/>
    <p:sldId id="382" r:id="rId70"/>
    <p:sldId id="383" r:id="rId71"/>
    <p:sldId id="384" r:id="rId72"/>
    <p:sldId id="385" r:id="rId73"/>
    <p:sldId id="386" r:id="rId74"/>
    <p:sldId id="387" r:id="rId7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24B39F-A0CC-2000-9F6A-65CA745D3166}" v="1" dt="2021-03-11T06:58:49.010"/>
    <p1510:client id="{16DFB19F-E002-2000-9F6A-63F56861A8AB}" v="5" dt="2021-03-07T08:19:45.927"/>
    <p1510:client id="{1C9DB918-5B06-4B88-BA0A-6FF54C27C54C}" v="1" dt="2021-03-05T13:59:11.136"/>
    <p1510:client id="{46319265-7451-80AA-CB25-E80E5A512927}" v="3" dt="2021-03-05T15:02:09.166"/>
    <p1510:client id="{4725B39F-201F-2000-9F29-99FFECC06DFF}" v="51" dt="2021-03-11T07:39:10.336"/>
    <p1510:client id="{4E529126-88C9-0D35-14B4-B0918EE54D0C}" v="1" dt="2021-03-10T17:38:58.870"/>
    <p1510:client id="{513218AF-BB54-6170-83F1-8509C4221E8D}" v="58" dt="2021-03-05T09:20:54.928"/>
    <p1510:client id="{5DA3232B-94DB-3298-F884-A33E562A47D0}" v="49" dt="2021-03-10T14:19:18.321"/>
    <p1510:client id="{8BA21B3D-D178-9547-189E-DD293290D04B}" v="121" dt="2021-03-11T08:10:53.028"/>
    <p1510:client id="{9B10B29F-E08F-2000-9F6A-64563757883F}" v="11" dt="2021-03-07T22:45:34.820"/>
    <p1510:client id="{A4A6B29F-6067-2000-9F6A-6B01FDC31580}" v="29" dt="2021-03-09T18:32:29.761"/>
    <p1510:client id="{AD08B29F-D0A1-2000-9F6A-60D6A9CE5CC5}" v="44" dt="2021-03-07T20:30:16.291"/>
    <p1510:client id="{CE3EB39F-9000-2000-C2BD-C1A6725A871A}" v="4" dt="2021-03-11T14:45:57.837"/>
    <p1510:client id="{DA80A9EF-508C-99E3-85E5-58A90E28F4D5}" v="13" dt="2021-03-08T16:10:32.506"/>
    <p1510:client id="{F59DE204-8EA9-C695-D8C8-1E7A09CDF731}" v="18" dt="2021-03-10T09:14:26.54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71" autoAdjust="0"/>
  </p:normalViewPr>
  <p:slideViewPr>
    <p:cSldViewPr>
      <p:cViewPr varScale="1">
        <p:scale>
          <a:sx n="69" d="100"/>
          <a:sy n="69" d="100"/>
        </p:scale>
        <p:origin x="1428"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69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que CATOIR" userId="S::dominique.catoir@collaboratif-dne.fr::f60189a6-72c4-4dec-830d-05ac92a74f98" providerId="AD" clId="Web-{CE3EB39F-9000-2000-C2BD-C1A6725A871A}"/>
    <pc:docChg chg="modSld">
      <pc:chgData name="Dominique CATOIR" userId="S::dominique.catoir@collaboratif-dne.fr::f60189a6-72c4-4dec-830d-05ac92a74f98" providerId="AD" clId="Web-{CE3EB39F-9000-2000-C2BD-C1A6725A871A}" dt="2021-03-11T14:45:56.196" v="0" actId="20577"/>
      <pc:docMkLst>
        <pc:docMk/>
      </pc:docMkLst>
      <pc:sldChg chg="modSp">
        <pc:chgData name="Dominique CATOIR" userId="S::dominique.catoir@collaboratif-dne.fr::f60189a6-72c4-4dec-830d-05ac92a74f98" providerId="AD" clId="Web-{CE3EB39F-9000-2000-C2BD-C1A6725A871A}" dt="2021-03-11T14:45:56.196" v="0" actId="20577"/>
        <pc:sldMkLst>
          <pc:docMk/>
          <pc:sldMk cId="1209112193" sldId="314"/>
        </pc:sldMkLst>
        <pc:spChg chg="mod">
          <ac:chgData name="Dominique CATOIR" userId="S::dominique.catoir@collaboratif-dne.fr::f60189a6-72c4-4dec-830d-05ac92a74f98" providerId="AD" clId="Web-{CE3EB39F-9000-2000-C2BD-C1A6725A871A}" dt="2021-03-11T14:45:56.196" v="0" actId="20577"/>
          <ac:spMkLst>
            <pc:docMk/>
            <pc:sldMk cId="1209112193" sldId="314"/>
            <ac:spMk id="69" creationId="{00000000-0000-0000-0000-000000000000}"/>
          </ac:spMkLst>
        </pc:sp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hyperlink" Target="http://lefilplurilingue.org/" TargetMode="External"/><Relationship Id="rId2" Type="http://schemas.openxmlformats.org/officeDocument/2006/relationships/hyperlink" Target="https://agence.erasmusplus.fr/fiches-pratiques/mobilites-des-personnels-de-lenseignement-scolaire/" TargetMode="External"/><Relationship Id="rId1" Type="http://schemas.openxmlformats.org/officeDocument/2006/relationships/hyperlink" Target="https://www.france-education-international.fr/stages-perfectionnement-linguistique-"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https://agence.erasmusplus.fr/fiches-pratiques/mobilites-des-personnels-de-lenseignement-scolaire/" TargetMode="External"/><Relationship Id="rId2" Type="http://schemas.openxmlformats.org/officeDocument/2006/relationships/hyperlink" Target="http://lefilplurilingue.org/" TargetMode="External"/><Relationship Id="rId1" Type="http://schemas.openxmlformats.org/officeDocument/2006/relationships/hyperlink" Target="https://www.france-education-international.fr/stages-perfectionnement-linguistique-"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CC300A-C99D-44C3-8280-E5B4941F9923}" type="doc">
      <dgm:prSet loTypeId="urn:microsoft.com/office/officeart/2005/8/layout/cycle6" loCatId="cycle" qsTypeId="urn:microsoft.com/office/officeart/2005/8/quickstyle/simple1" qsCatId="simple" csTypeId="urn:microsoft.com/office/officeart/2005/8/colors/colorful4" csCatId="colorful" phldr="1"/>
      <dgm:spPr/>
      <dgm:t>
        <a:bodyPr/>
        <a:lstStyle/>
        <a:p>
          <a:endParaRPr lang="en-US"/>
        </a:p>
      </dgm:t>
    </dgm:pt>
    <dgm:pt modelId="{12EF213B-7CA3-400F-A743-E882FC5486CC}">
      <dgm:prSet phldrT="[Text]" phldr="0"/>
      <dgm:spPr/>
      <dgm:t>
        <a:bodyPr/>
        <a:lstStyle/>
        <a:p>
          <a:pPr algn="l" rtl="0"/>
          <a:r>
            <a:rPr lang="en-US">
              <a:latin typeface="Arial"/>
            </a:rPr>
            <a:t> </a:t>
          </a:r>
          <a:r>
            <a:rPr lang="fr" b="1">
              <a:latin typeface="Calibri"/>
              <a:cs typeface="Calibri"/>
            </a:rPr>
            <a:t>Communication </a:t>
          </a:r>
          <a:r>
            <a:rPr lang="fr">
              <a:latin typeface="Calibri"/>
              <a:cs typeface="Calibri"/>
            </a:rPr>
            <a:t>clients – fournisseurs – prestataires – services internes</a:t>
          </a:r>
          <a:endParaRPr lang="en-US"/>
        </a:p>
      </dgm:t>
    </dgm:pt>
    <dgm:pt modelId="{BB655B55-9373-43B8-8C09-5E33B953A7E1}" type="parTrans" cxnId="{C979FE44-306A-4212-A284-A06E6C5F75EE}">
      <dgm:prSet/>
      <dgm:spPr/>
      <dgm:t>
        <a:bodyPr/>
        <a:lstStyle/>
        <a:p>
          <a:endParaRPr lang="en-US"/>
        </a:p>
      </dgm:t>
    </dgm:pt>
    <dgm:pt modelId="{323AF30E-6E33-4BAA-BD3F-00E9FED0CF81}" type="sibTrans" cxnId="{C979FE44-306A-4212-A284-A06E6C5F75EE}">
      <dgm:prSet/>
      <dgm:spPr/>
      <dgm:t>
        <a:bodyPr/>
        <a:lstStyle/>
        <a:p>
          <a:endParaRPr lang="en-US"/>
        </a:p>
      </dgm:t>
    </dgm:pt>
    <dgm:pt modelId="{295DD1E6-94B2-491C-BEB2-9C1612A2FD6C}">
      <dgm:prSet phldrT="[Text]" phldr="0"/>
      <dgm:spPr/>
      <dgm:t>
        <a:bodyPr/>
        <a:lstStyle/>
        <a:p>
          <a:pPr algn="l" rtl="0"/>
          <a:r>
            <a:rPr lang="en-US">
              <a:latin typeface="Arial"/>
            </a:rPr>
            <a:t> </a:t>
          </a:r>
          <a:r>
            <a:rPr lang="fr">
              <a:latin typeface="Calibri"/>
              <a:cs typeface="Calibri"/>
            </a:rPr>
            <a:t>Mise à jour, exploitation et enrichissement des </a:t>
          </a:r>
          <a:r>
            <a:rPr lang="fr" b="1">
              <a:latin typeface="Calibri"/>
              <a:cs typeface="Calibri"/>
            </a:rPr>
            <a:t>informations commerciales</a:t>
          </a:r>
          <a:endParaRPr lang="en-US" b="0"/>
        </a:p>
      </dgm:t>
    </dgm:pt>
    <dgm:pt modelId="{05607CA1-DF93-45E3-81D5-82EEDFF9E9DA}" type="parTrans" cxnId="{9752389C-49B0-4B9F-AECF-4FA62D3595FB}">
      <dgm:prSet/>
      <dgm:spPr/>
      <dgm:t>
        <a:bodyPr/>
        <a:lstStyle/>
        <a:p>
          <a:endParaRPr lang="en-US"/>
        </a:p>
      </dgm:t>
    </dgm:pt>
    <dgm:pt modelId="{8655F222-1360-4559-BC13-F8DD6DC73971}" type="sibTrans" cxnId="{9752389C-49B0-4B9F-AECF-4FA62D3595FB}">
      <dgm:prSet/>
      <dgm:spPr/>
      <dgm:t>
        <a:bodyPr/>
        <a:lstStyle/>
        <a:p>
          <a:endParaRPr lang="en-US"/>
        </a:p>
      </dgm:t>
    </dgm:pt>
    <dgm:pt modelId="{FCF6DD5D-2D67-49B4-8C6C-318B36C145B9}">
      <dgm:prSet phldr="0"/>
      <dgm:spPr/>
      <dgm:t>
        <a:bodyPr/>
        <a:lstStyle/>
        <a:p>
          <a:r>
            <a:rPr lang="fr" b="1">
              <a:latin typeface="Calibri"/>
              <a:cs typeface="Calibri"/>
            </a:rPr>
            <a:t>Suivi des relations</a:t>
          </a:r>
          <a:r>
            <a:rPr lang="fr">
              <a:latin typeface="Calibri"/>
              <a:cs typeface="Calibri"/>
            </a:rPr>
            <a:t> commerciales avec les partenaires des opérations d’import/export en France et à l’étranger</a:t>
          </a:r>
          <a:endParaRPr lang="en-US"/>
        </a:p>
      </dgm:t>
    </dgm:pt>
    <dgm:pt modelId="{328516F1-2621-47D3-AE4A-9F2AE358FE3C}" type="parTrans" cxnId="{6D4B2C37-52EC-44D8-9A66-EC50D2605F54}">
      <dgm:prSet/>
      <dgm:spPr/>
      <dgm:t>
        <a:bodyPr/>
        <a:lstStyle/>
        <a:p>
          <a:endParaRPr lang="fr-FR"/>
        </a:p>
      </dgm:t>
    </dgm:pt>
    <dgm:pt modelId="{0481FF9C-CFDD-4D0D-A8AD-DAF6FE3632A8}" type="sibTrans" cxnId="{6D4B2C37-52EC-44D8-9A66-EC50D2605F54}">
      <dgm:prSet/>
      <dgm:spPr/>
      <dgm:t>
        <a:bodyPr/>
        <a:lstStyle/>
        <a:p>
          <a:endParaRPr lang="en-US"/>
        </a:p>
      </dgm:t>
    </dgm:pt>
    <dgm:pt modelId="{81C06206-7FCF-433D-B9FA-8FB220C50DC1}" type="pres">
      <dgm:prSet presAssocID="{C2CC300A-C99D-44C3-8280-E5B4941F9923}" presName="cycle" presStyleCnt="0">
        <dgm:presLayoutVars>
          <dgm:dir/>
          <dgm:resizeHandles val="exact"/>
        </dgm:presLayoutVars>
      </dgm:prSet>
      <dgm:spPr/>
    </dgm:pt>
    <dgm:pt modelId="{688F7FCA-25A5-4A72-B440-98F8DC748F83}" type="pres">
      <dgm:prSet presAssocID="{12EF213B-7CA3-400F-A743-E882FC5486CC}" presName="node" presStyleLbl="node1" presStyleIdx="0" presStyleCnt="3" custRadScaleRad="97857" custRadScaleInc="5014">
        <dgm:presLayoutVars>
          <dgm:bulletEnabled val="1"/>
        </dgm:presLayoutVars>
      </dgm:prSet>
      <dgm:spPr/>
    </dgm:pt>
    <dgm:pt modelId="{EB04DE03-002E-4432-86DB-E9E9CB6BC92D}" type="pres">
      <dgm:prSet presAssocID="{12EF213B-7CA3-400F-A743-E882FC5486CC}" presName="spNode" presStyleCnt="0"/>
      <dgm:spPr/>
    </dgm:pt>
    <dgm:pt modelId="{AB7F5C0B-E801-40B3-B8A8-2FC3F64C5505}" type="pres">
      <dgm:prSet presAssocID="{323AF30E-6E33-4BAA-BD3F-00E9FED0CF81}" presName="sibTrans" presStyleLbl="sibTrans1D1" presStyleIdx="0" presStyleCnt="3"/>
      <dgm:spPr/>
    </dgm:pt>
    <dgm:pt modelId="{6AD0EE6F-0047-492C-8D96-C2038499DF0A}" type="pres">
      <dgm:prSet presAssocID="{295DD1E6-94B2-491C-BEB2-9C1612A2FD6C}" presName="node" presStyleLbl="node1" presStyleIdx="1" presStyleCnt="3">
        <dgm:presLayoutVars>
          <dgm:bulletEnabled val="1"/>
        </dgm:presLayoutVars>
      </dgm:prSet>
      <dgm:spPr/>
    </dgm:pt>
    <dgm:pt modelId="{BF85BF61-A513-4BBA-8C29-321DC32C1AA1}" type="pres">
      <dgm:prSet presAssocID="{295DD1E6-94B2-491C-BEB2-9C1612A2FD6C}" presName="spNode" presStyleCnt="0"/>
      <dgm:spPr/>
    </dgm:pt>
    <dgm:pt modelId="{20DB1A49-A18E-488A-B9A9-E73D7C8BBA65}" type="pres">
      <dgm:prSet presAssocID="{8655F222-1360-4559-BC13-F8DD6DC73971}" presName="sibTrans" presStyleLbl="sibTrans1D1" presStyleIdx="1" presStyleCnt="3"/>
      <dgm:spPr/>
    </dgm:pt>
    <dgm:pt modelId="{892FBB30-B778-4A08-99C8-7226F54A7D82}" type="pres">
      <dgm:prSet presAssocID="{FCF6DD5D-2D67-49B4-8C6C-318B36C145B9}" presName="node" presStyleLbl="node1" presStyleIdx="2" presStyleCnt="3">
        <dgm:presLayoutVars>
          <dgm:bulletEnabled val="1"/>
        </dgm:presLayoutVars>
      </dgm:prSet>
      <dgm:spPr/>
    </dgm:pt>
    <dgm:pt modelId="{0875C7B9-3719-4B37-8608-98114D0E7ECA}" type="pres">
      <dgm:prSet presAssocID="{FCF6DD5D-2D67-49B4-8C6C-318B36C145B9}" presName="spNode" presStyleCnt="0"/>
      <dgm:spPr/>
    </dgm:pt>
    <dgm:pt modelId="{EC07D39A-B32D-4A7A-BF86-9102FCD7B471}" type="pres">
      <dgm:prSet presAssocID="{0481FF9C-CFDD-4D0D-A8AD-DAF6FE3632A8}" presName="sibTrans" presStyleLbl="sibTrans1D1" presStyleIdx="2" presStyleCnt="3"/>
      <dgm:spPr/>
    </dgm:pt>
  </dgm:ptLst>
  <dgm:cxnLst>
    <dgm:cxn modelId="{8779560F-7E72-4A29-BED7-5DB535FD023E}" type="presOf" srcId="{323AF30E-6E33-4BAA-BD3F-00E9FED0CF81}" destId="{AB7F5C0B-E801-40B3-B8A8-2FC3F64C5505}" srcOrd="0" destOrd="0" presId="urn:microsoft.com/office/officeart/2005/8/layout/cycle6"/>
    <dgm:cxn modelId="{6D4B2C37-52EC-44D8-9A66-EC50D2605F54}" srcId="{C2CC300A-C99D-44C3-8280-E5B4941F9923}" destId="{FCF6DD5D-2D67-49B4-8C6C-318B36C145B9}" srcOrd="2" destOrd="0" parTransId="{328516F1-2621-47D3-AE4A-9F2AE358FE3C}" sibTransId="{0481FF9C-CFDD-4D0D-A8AD-DAF6FE3632A8}"/>
    <dgm:cxn modelId="{C979FE44-306A-4212-A284-A06E6C5F75EE}" srcId="{C2CC300A-C99D-44C3-8280-E5B4941F9923}" destId="{12EF213B-7CA3-400F-A743-E882FC5486CC}" srcOrd="0" destOrd="0" parTransId="{BB655B55-9373-43B8-8C09-5E33B953A7E1}" sibTransId="{323AF30E-6E33-4BAA-BD3F-00E9FED0CF81}"/>
    <dgm:cxn modelId="{B0420E92-2433-4DE0-945A-9B11824A006A}" type="presOf" srcId="{295DD1E6-94B2-491C-BEB2-9C1612A2FD6C}" destId="{6AD0EE6F-0047-492C-8D96-C2038499DF0A}" srcOrd="0" destOrd="0" presId="urn:microsoft.com/office/officeart/2005/8/layout/cycle6"/>
    <dgm:cxn modelId="{9752389C-49B0-4B9F-AECF-4FA62D3595FB}" srcId="{C2CC300A-C99D-44C3-8280-E5B4941F9923}" destId="{295DD1E6-94B2-491C-BEB2-9C1612A2FD6C}" srcOrd="1" destOrd="0" parTransId="{05607CA1-DF93-45E3-81D5-82EEDFF9E9DA}" sibTransId="{8655F222-1360-4559-BC13-F8DD6DC73971}"/>
    <dgm:cxn modelId="{320778B7-0635-4763-8EB5-31C16B80AAB7}" type="presOf" srcId="{C2CC300A-C99D-44C3-8280-E5B4941F9923}" destId="{81C06206-7FCF-433D-B9FA-8FB220C50DC1}" srcOrd="0" destOrd="0" presId="urn:microsoft.com/office/officeart/2005/8/layout/cycle6"/>
    <dgm:cxn modelId="{E4745EC0-F31C-46B3-AE31-45221F43384D}" type="presOf" srcId="{8655F222-1360-4559-BC13-F8DD6DC73971}" destId="{20DB1A49-A18E-488A-B9A9-E73D7C8BBA65}" srcOrd="0" destOrd="0" presId="urn:microsoft.com/office/officeart/2005/8/layout/cycle6"/>
    <dgm:cxn modelId="{794FF1D7-E96A-406A-B9BC-EA105FC38838}" type="presOf" srcId="{0481FF9C-CFDD-4D0D-A8AD-DAF6FE3632A8}" destId="{EC07D39A-B32D-4A7A-BF86-9102FCD7B471}" srcOrd="0" destOrd="0" presId="urn:microsoft.com/office/officeart/2005/8/layout/cycle6"/>
    <dgm:cxn modelId="{706317ED-F713-4670-8448-2FA1E51E1FBD}" type="presOf" srcId="{12EF213B-7CA3-400F-A743-E882FC5486CC}" destId="{688F7FCA-25A5-4A72-B440-98F8DC748F83}" srcOrd="0" destOrd="0" presId="urn:microsoft.com/office/officeart/2005/8/layout/cycle6"/>
    <dgm:cxn modelId="{2EA13DF7-0379-45F2-AA9B-472C676AA1A8}" type="presOf" srcId="{FCF6DD5D-2D67-49B4-8C6C-318B36C145B9}" destId="{892FBB30-B778-4A08-99C8-7226F54A7D82}" srcOrd="0" destOrd="0" presId="urn:microsoft.com/office/officeart/2005/8/layout/cycle6"/>
    <dgm:cxn modelId="{4D772A58-B04F-455E-8126-534BAD81CD3A}" type="presParOf" srcId="{81C06206-7FCF-433D-B9FA-8FB220C50DC1}" destId="{688F7FCA-25A5-4A72-B440-98F8DC748F83}" srcOrd="0" destOrd="0" presId="urn:microsoft.com/office/officeart/2005/8/layout/cycle6"/>
    <dgm:cxn modelId="{018A002C-6E3A-47C7-8D8B-7ACD78F8989A}" type="presParOf" srcId="{81C06206-7FCF-433D-B9FA-8FB220C50DC1}" destId="{EB04DE03-002E-4432-86DB-E9E9CB6BC92D}" srcOrd="1" destOrd="0" presId="urn:microsoft.com/office/officeart/2005/8/layout/cycle6"/>
    <dgm:cxn modelId="{1E2AD167-522C-40F9-8172-21B8AE7FE501}" type="presParOf" srcId="{81C06206-7FCF-433D-B9FA-8FB220C50DC1}" destId="{AB7F5C0B-E801-40B3-B8A8-2FC3F64C5505}" srcOrd="2" destOrd="0" presId="urn:microsoft.com/office/officeart/2005/8/layout/cycle6"/>
    <dgm:cxn modelId="{8671C595-ACE9-4FFA-AC5A-3FDFAD4C11DB}" type="presParOf" srcId="{81C06206-7FCF-433D-B9FA-8FB220C50DC1}" destId="{6AD0EE6F-0047-492C-8D96-C2038499DF0A}" srcOrd="3" destOrd="0" presId="urn:microsoft.com/office/officeart/2005/8/layout/cycle6"/>
    <dgm:cxn modelId="{F3263475-7847-42DD-8F74-D22CF2EC2219}" type="presParOf" srcId="{81C06206-7FCF-433D-B9FA-8FB220C50DC1}" destId="{BF85BF61-A513-4BBA-8C29-321DC32C1AA1}" srcOrd="4" destOrd="0" presId="urn:microsoft.com/office/officeart/2005/8/layout/cycle6"/>
    <dgm:cxn modelId="{CB54E894-26F9-426D-976B-839509D42EC1}" type="presParOf" srcId="{81C06206-7FCF-433D-B9FA-8FB220C50DC1}" destId="{20DB1A49-A18E-488A-B9A9-E73D7C8BBA65}" srcOrd="5" destOrd="0" presId="urn:microsoft.com/office/officeart/2005/8/layout/cycle6"/>
    <dgm:cxn modelId="{187B12B6-93BD-4778-8D90-5F0D0275FFCA}" type="presParOf" srcId="{81C06206-7FCF-433D-B9FA-8FB220C50DC1}" destId="{892FBB30-B778-4A08-99C8-7226F54A7D82}" srcOrd="6" destOrd="0" presId="urn:microsoft.com/office/officeart/2005/8/layout/cycle6"/>
    <dgm:cxn modelId="{5CC63D2B-F520-48BA-AFA3-8DB3304B5418}" type="presParOf" srcId="{81C06206-7FCF-433D-B9FA-8FB220C50DC1}" destId="{0875C7B9-3719-4B37-8608-98114D0E7ECA}" srcOrd="7" destOrd="0" presId="urn:microsoft.com/office/officeart/2005/8/layout/cycle6"/>
    <dgm:cxn modelId="{F35621E7-F318-481D-90C9-33D7C04FDAFC}" type="presParOf" srcId="{81C06206-7FCF-433D-B9FA-8FB220C50DC1}" destId="{EC07D39A-B32D-4A7A-BF86-9102FCD7B471}" srcOrd="8"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D3C377-2C5A-4FF9-B4EB-F050C6FC9348}"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n-US"/>
        </a:p>
      </dgm:t>
    </dgm:pt>
    <dgm:pt modelId="{B5D99345-0BF3-4AED-B406-1D3407F58914}">
      <dgm:prSet phldr="0" custT="1"/>
      <dgm:spPr/>
      <dgm:t>
        <a:bodyPr/>
        <a:lstStyle/>
        <a:p>
          <a:pPr algn="l" rtl="0"/>
          <a:r>
            <a:rPr lang="en-US" sz="1200" b="1" dirty="0">
              <a:latin typeface="Arial"/>
            </a:rPr>
            <a:t> </a:t>
          </a:r>
          <a:r>
            <a:rPr lang="en-US" sz="1400" b="1" dirty="0">
              <a:latin typeface="Arial"/>
            </a:rPr>
            <a:t>LE FIL PLURILINGUE</a:t>
          </a:r>
          <a:endParaRPr lang="en-US" sz="1200" b="1" dirty="0">
            <a:latin typeface="Arial"/>
          </a:endParaRPr>
        </a:p>
      </dgm:t>
    </dgm:pt>
    <dgm:pt modelId="{8386C226-FB54-4706-B5BD-66D39409B92A}" type="parTrans" cxnId="{774C6F72-CF28-49F3-86A8-E528C142D3BF}">
      <dgm:prSet/>
      <dgm:spPr/>
      <dgm:t>
        <a:bodyPr/>
        <a:lstStyle/>
        <a:p>
          <a:endParaRPr lang="fr-FR"/>
        </a:p>
      </dgm:t>
    </dgm:pt>
    <dgm:pt modelId="{9B4B021E-875F-4AFE-BD9F-398611207FE8}" type="sibTrans" cxnId="{774C6F72-CF28-49F3-86A8-E528C142D3BF}">
      <dgm:prSet/>
      <dgm:spPr/>
      <dgm:t>
        <a:bodyPr/>
        <a:lstStyle/>
        <a:p>
          <a:endParaRPr lang="fr-FR"/>
        </a:p>
      </dgm:t>
    </dgm:pt>
    <dgm:pt modelId="{74FB0C06-5E6E-4359-9F0E-DF1F6B6B6B40}">
      <dgm:prSet phldr="0" custT="1"/>
      <dgm:spPr/>
      <dgm:t>
        <a:bodyPr/>
        <a:lstStyle/>
        <a:p>
          <a:pPr algn="ctr" rtl="0"/>
          <a:r>
            <a:rPr lang="en-US" sz="1200" dirty="0">
              <a:latin typeface="Arial"/>
            </a:rPr>
            <a:t> </a:t>
          </a:r>
          <a:r>
            <a:rPr lang="en-US" sz="1400" b="1" dirty="0">
              <a:latin typeface="Arial"/>
            </a:rPr>
            <a:t>MOBILITES ERASMUS+</a:t>
          </a:r>
          <a:r>
            <a:rPr lang="en-US" sz="1400" b="0" dirty="0"/>
            <a:t> </a:t>
          </a:r>
        </a:p>
        <a:p>
          <a:pPr algn="l" rtl="0"/>
          <a:r>
            <a:rPr lang="en-US" sz="1200" b="0" dirty="0" err="1"/>
            <a:t>Enseignement</a:t>
          </a:r>
          <a:r>
            <a:rPr lang="en-US" sz="1200" b="0" dirty="0"/>
            <a:t> scolaire</a:t>
          </a:r>
          <a:r>
            <a:rPr lang="en-US" sz="1200" b="0" dirty="0">
              <a:latin typeface="Arial"/>
            </a:rPr>
            <a:t> </a:t>
          </a:r>
        </a:p>
      </dgm:t>
    </dgm:pt>
    <dgm:pt modelId="{81DD243F-58A6-4241-A9E4-4B95E4AAD4FD}" type="parTrans" cxnId="{51C20520-EF6A-4655-8904-2AC95FE9AAF8}">
      <dgm:prSet/>
      <dgm:spPr/>
      <dgm:t>
        <a:bodyPr/>
        <a:lstStyle/>
        <a:p>
          <a:endParaRPr lang="fr-FR"/>
        </a:p>
      </dgm:t>
    </dgm:pt>
    <dgm:pt modelId="{3B670790-A5A6-4EF5-98B2-04DC9A326290}" type="sibTrans" cxnId="{51C20520-EF6A-4655-8904-2AC95FE9AAF8}">
      <dgm:prSet/>
      <dgm:spPr/>
      <dgm:t>
        <a:bodyPr/>
        <a:lstStyle/>
        <a:p>
          <a:endParaRPr lang="fr-FR"/>
        </a:p>
      </dgm:t>
    </dgm:pt>
    <dgm:pt modelId="{C69E354F-CCA8-409C-B994-A89B1B551BD0}">
      <dgm:prSet phldr="0"/>
      <dgm:spPr/>
      <dgm:t>
        <a:bodyPr/>
        <a:lstStyle/>
        <a:p>
          <a:r>
            <a:rPr lang="en-US" sz="900" dirty="0">
              <a:latin typeface="Arial"/>
              <a:hlinkClick xmlns:r="http://schemas.openxmlformats.org/officeDocument/2006/relationships" r:id="rId1"/>
            </a:rPr>
            <a:t>https</a:t>
          </a:r>
          <a:r>
            <a:rPr lang="en-US" sz="900" dirty="0">
              <a:hlinkClick xmlns:r="http://schemas.openxmlformats.org/officeDocument/2006/relationships" r:id="rId1"/>
            </a:rPr>
            <a:t>://www.france-education-international.fr/stages-perfectionnement-linguistique-</a:t>
          </a:r>
          <a:endParaRPr lang="en-US" sz="900" dirty="0"/>
        </a:p>
      </dgm:t>
    </dgm:pt>
    <dgm:pt modelId="{E07CA25D-CF12-4197-A386-4183C4951C2E}" type="parTrans" cxnId="{F5B28963-FDB7-4854-A833-17C8A64C3FF7}">
      <dgm:prSet/>
      <dgm:spPr/>
      <dgm:t>
        <a:bodyPr/>
        <a:lstStyle/>
        <a:p>
          <a:endParaRPr lang="fr-FR"/>
        </a:p>
      </dgm:t>
    </dgm:pt>
    <dgm:pt modelId="{E40DD25B-792E-4560-8AFE-0AF226AF9086}" type="sibTrans" cxnId="{F5B28963-FDB7-4854-A833-17C8A64C3FF7}">
      <dgm:prSet/>
      <dgm:spPr/>
      <dgm:t>
        <a:bodyPr/>
        <a:lstStyle/>
        <a:p>
          <a:endParaRPr lang="fr-FR"/>
        </a:p>
      </dgm:t>
    </dgm:pt>
    <dgm:pt modelId="{BA480BA9-B0F8-4D01-A9BD-DE93C3B1F839}">
      <dgm:prSet phldr="0" custT="1"/>
      <dgm:spPr/>
      <dgm:t>
        <a:bodyPr/>
        <a:lstStyle/>
        <a:p>
          <a:pPr algn="l" rtl="0"/>
          <a:r>
            <a:rPr lang="en-US" sz="1400" dirty="0">
              <a:latin typeface="Arial"/>
            </a:rPr>
            <a:t> </a:t>
          </a:r>
          <a:r>
            <a:rPr lang="en-US" sz="1400" b="1" dirty="0">
              <a:latin typeface="Arial"/>
            </a:rPr>
            <a:t>FRANCE EDUCATION INTERNATIONAL </a:t>
          </a:r>
        </a:p>
      </dgm:t>
    </dgm:pt>
    <dgm:pt modelId="{378FD4B1-D0F2-4F93-8B78-C5210D128A40}" type="parTrans" cxnId="{9A141974-A1D5-4328-ABB7-DC420775E735}">
      <dgm:prSet/>
      <dgm:spPr/>
      <dgm:t>
        <a:bodyPr/>
        <a:lstStyle/>
        <a:p>
          <a:endParaRPr lang="fr-FR"/>
        </a:p>
      </dgm:t>
    </dgm:pt>
    <dgm:pt modelId="{9E548663-17FB-42FF-8282-2E69ABD34ACE}" type="sibTrans" cxnId="{9A141974-A1D5-4328-ABB7-DC420775E735}">
      <dgm:prSet/>
      <dgm:spPr/>
      <dgm:t>
        <a:bodyPr/>
        <a:lstStyle/>
        <a:p>
          <a:endParaRPr lang="fr-FR"/>
        </a:p>
      </dgm:t>
    </dgm:pt>
    <dgm:pt modelId="{AED177D6-C0D8-478E-AB81-8D98FD9A38D1}">
      <dgm:prSet phldr="0"/>
      <dgm:spPr/>
      <dgm:t>
        <a:bodyPr/>
        <a:lstStyle/>
        <a:p>
          <a:pPr algn="l"/>
          <a:r>
            <a:rPr lang="en-US" sz="900">
              <a:latin typeface="Arial"/>
              <a:hlinkClick xmlns:r="http://schemas.openxmlformats.org/officeDocument/2006/relationships" r:id="rId2"/>
            </a:rPr>
            <a:t>https</a:t>
          </a:r>
          <a:r>
            <a:rPr lang="en-US" sz="900">
              <a:hlinkClick xmlns:r="http://schemas.openxmlformats.org/officeDocument/2006/relationships" r:id="rId2"/>
            </a:rPr>
            <a:t>://agence.erasmusplus.fr/fiches-pratiques/</a:t>
          </a:r>
          <a:r>
            <a:rPr lang="en-US" sz="900">
              <a:latin typeface="Arial"/>
              <a:hlinkClick xmlns:r="http://schemas.openxmlformats.org/officeDocument/2006/relationships" r:id="rId2"/>
            </a:rPr>
            <a:t>mobilites-des-personnels-de-lenseignement-scolaire</a:t>
          </a:r>
          <a:r>
            <a:rPr lang="en-US" sz="900">
              <a:hlinkClick xmlns:r="http://schemas.openxmlformats.org/officeDocument/2006/relationships" r:id="rId2"/>
            </a:rPr>
            <a:t>/</a:t>
          </a:r>
          <a:endParaRPr lang="en-US" sz="900"/>
        </a:p>
      </dgm:t>
    </dgm:pt>
    <dgm:pt modelId="{D183F078-C7E3-427E-92E2-C728B55B21E6}" type="parTrans" cxnId="{BC55DFF5-1F11-4E31-8134-4A7DF2755833}">
      <dgm:prSet/>
      <dgm:spPr/>
      <dgm:t>
        <a:bodyPr/>
        <a:lstStyle/>
        <a:p>
          <a:endParaRPr lang="fr-FR"/>
        </a:p>
      </dgm:t>
    </dgm:pt>
    <dgm:pt modelId="{ED705AED-2E3D-42D4-A6C1-86CAB98640CA}" type="sibTrans" cxnId="{BC55DFF5-1F11-4E31-8134-4A7DF2755833}">
      <dgm:prSet/>
      <dgm:spPr/>
      <dgm:t>
        <a:bodyPr/>
        <a:lstStyle/>
        <a:p>
          <a:endParaRPr lang="fr-FR"/>
        </a:p>
      </dgm:t>
    </dgm:pt>
    <dgm:pt modelId="{474B86DB-A785-4DBC-A4D4-04CD63E3677C}">
      <dgm:prSet phldr="0"/>
      <dgm:spPr/>
      <dgm:t>
        <a:bodyPr/>
        <a:lstStyle/>
        <a:p>
          <a:pPr algn="l"/>
          <a:r>
            <a:rPr lang="en-US" sz="900">
              <a:hlinkClick xmlns:r="http://schemas.openxmlformats.org/officeDocument/2006/relationships" r:id="rId3"/>
            </a:rPr>
            <a:t>http://lefilplurilingue.org/</a:t>
          </a:r>
          <a:endParaRPr lang="en-US" sz="900"/>
        </a:p>
      </dgm:t>
    </dgm:pt>
    <dgm:pt modelId="{974DA37D-02A8-4804-A8FB-6086137CD507}" type="parTrans" cxnId="{E439A0C7-33C6-4DC8-968D-0955174C33EB}">
      <dgm:prSet/>
      <dgm:spPr/>
      <dgm:t>
        <a:bodyPr/>
        <a:lstStyle/>
        <a:p>
          <a:endParaRPr lang="fr-FR"/>
        </a:p>
      </dgm:t>
    </dgm:pt>
    <dgm:pt modelId="{9605A334-2D2B-471E-84D5-B106EE3C4785}" type="sibTrans" cxnId="{E439A0C7-33C6-4DC8-968D-0955174C33EB}">
      <dgm:prSet/>
      <dgm:spPr/>
      <dgm:t>
        <a:bodyPr/>
        <a:lstStyle/>
        <a:p>
          <a:endParaRPr lang="fr-FR"/>
        </a:p>
      </dgm:t>
    </dgm:pt>
    <dgm:pt modelId="{62864B49-8C1A-4465-8F85-3658F90B3AED}" type="pres">
      <dgm:prSet presAssocID="{21D3C377-2C5A-4FF9-B4EB-F050C6FC9348}" presName="Name0" presStyleCnt="0">
        <dgm:presLayoutVars>
          <dgm:dir/>
          <dgm:resizeHandles val="exact"/>
        </dgm:presLayoutVars>
      </dgm:prSet>
      <dgm:spPr/>
    </dgm:pt>
    <dgm:pt modelId="{AA16672A-E5CD-45D4-956E-A8F5FE262B62}" type="pres">
      <dgm:prSet presAssocID="{BA480BA9-B0F8-4D01-A9BD-DE93C3B1F839}" presName="Name5" presStyleLbl="vennNode1" presStyleIdx="0" presStyleCnt="3">
        <dgm:presLayoutVars>
          <dgm:bulletEnabled val="1"/>
        </dgm:presLayoutVars>
      </dgm:prSet>
      <dgm:spPr/>
    </dgm:pt>
    <dgm:pt modelId="{B2F80191-3489-4408-AB8D-BB9C6D8D0042}" type="pres">
      <dgm:prSet presAssocID="{9E548663-17FB-42FF-8282-2E69ABD34ACE}" presName="space" presStyleCnt="0"/>
      <dgm:spPr/>
    </dgm:pt>
    <dgm:pt modelId="{1CC29730-BEED-4650-86FF-F9CDD29AAE10}" type="pres">
      <dgm:prSet presAssocID="{B5D99345-0BF3-4AED-B406-1D3407F58914}" presName="Name5" presStyleLbl="vennNode1" presStyleIdx="1" presStyleCnt="3" custLinFactNeighborX="-14962" custLinFactNeighborY="-29">
        <dgm:presLayoutVars>
          <dgm:bulletEnabled val="1"/>
        </dgm:presLayoutVars>
      </dgm:prSet>
      <dgm:spPr/>
    </dgm:pt>
    <dgm:pt modelId="{44E7AC95-B39A-41C9-BF94-F22A01ABB9D0}" type="pres">
      <dgm:prSet presAssocID="{9B4B021E-875F-4AFE-BD9F-398611207FE8}" presName="space" presStyleCnt="0"/>
      <dgm:spPr/>
    </dgm:pt>
    <dgm:pt modelId="{8B5AB200-E6E6-485F-885D-50C93E824337}" type="pres">
      <dgm:prSet presAssocID="{74FB0C06-5E6E-4359-9F0E-DF1F6B6B6B40}" presName="Name5" presStyleLbl="vennNode1" presStyleIdx="2" presStyleCnt="3">
        <dgm:presLayoutVars>
          <dgm:bulletEnabled val="1"/>
        </dgm:presLayoutVars>
      </dgm:prSet>
      <dgm:spPr/>
    </dgm:pt>
  </dgm:ptLst>
  <dgm:cxnLst>
    <dgm:cxn modelId="{51C20520-EF6A-4655-8904-2AC95FE9AAF8}" srcId="{21D3C377-2C5A-4FF9-B4EB-F050C6FC9348}" destId="{74FB0C06-5E6E-4359-9F0E-DF1F6B6B6B40}" srcOrd="2" destOrd="0" parTransId="{81DD243F-58A6-4241-A9E4-4B95E4AAD4FD}" sibTransId="{3B670790-A5A6-4EF5-98B2-04DC9A326290}"/>
    <dgm:cxn modelId="{E43B1125-A445-416D-AD42-9AEC424C995F}" type="presOf" srcId="{B5D99345-0BF3-4AED-B406-1D3407F58914}" destId="{1CC29730-BEED-4650-86FF-F9CDD29AAE10}" srcOrd="0" destOrd="0" presId="urn:microsoft.com/office/officeart/2005/8/layout/venn3"/>
    <dgm:cxn modelId="{08C04D33-CA1E-4A51-BB2E-4548D553F4DC}" type="presOf" srcId="{C69E354F-CCA8-409C-B994-A89B1B551BD0}" destId="{AA16672A-E5CD-45D4-956E-A8F5FE262B62}" srcOrd="0" destOrd="1" presId="urn:microsoft.com/office/officeart/2005/8/layout/venn3"/>
    <dgm:cxn modelId="{C395E13B-1654-48E1-991C-9AD06F8A5A53}" type="presOf" srcId="{AED177D6-C0D8-478E-AB81-8D98FD9A38D1}" destId="{8B5AB200-E6E6-485F-885D-50C93E824337}" srcOrd="0" destOrd="1" presId="urn:microsoft.com/office/officeart/2005/8/layout/venn3"/>
    <dgm:cxn modelId="{F5B28963-FDB7-4854-A833-17C8A64C3FF7}" srcId="{BA480BA9-B0F8-4D01-A9BD-DE93C3B1F839}" destId="{C69E354F-CCA8-409C-B994-A89B1B551BD0}" srcOrd="0" destOrd="0" parTransId="{E07CA25D-CF12-4197-A386-4183C4951C2E}" sibTransId="{E40DD25B-792E-4560-8AFE-0AF226AF9086}"/>
    <dgm:cxn modelId="{FD85364D-F24D-49DD-B84E-5CB5FE6984EE}" type="presOf" srcId="{BA480BA9-B0F8-4D01-A9BD-DE93C3B1F839}" destId="{AA16672A-E5CD-45D4-956E-A8F5FE262B62}" srcOrd="0" destOrd="0" presId="urn:microsoft.com/office/officeart/2005/8/layout/venn3"/>
    <dgm:cxn modelId="{774C6F72-CF28-49F3-86A8-E528C142D3BF}" srcId="{21D3C377-2C5A-4FF9-B4EB-F050C6FC9348}" destId="{B5D99345-0BF3-4AED-B406-1D3407F58914}" srcOrd="1" destOrd="0" parTransId="{8386C226-FB54-4706-B5BD-66D39409B92A}" sibTransId="{9B4B021E-875F-4AFE-BD9F-398611207FE8}"/>
    <dgm:cxn modelId="{9A141974-A1D5-4328-ABB7-DC420775E735}" srcId="{21D3C377-2C5A-4FF9-B4EB-F050C6FC9348}" destId="{BA480BA9-B0F8-4D01-A9BD-DE93C3B1F839}" srcOrd="0" destOrd="0" parTransId="{378FD4B1-D0F2-4F93-8B78-C5210D128A40}" sibTransId="{9E548663-17FB-42FF-8282-2E69ABD34ACE}"/>
    <dgm:cxn modelId="{EE710F9A-8F94-4416-9584-011B9733F2DE}" type="presOf" srcId="{74FB0C06-5E6E-4359-9F0E-DF1F6B6B6B40}" destId="{8B5AB200-E6E6-485F-885D-50C93E824337}" srcOrd="0" destOrd="0" presId="urn:microsoft.com/office/officeart/2005/8/layout/venn3"/>
    <dgm:cxn modelId="{985B95AD-861C-4E91-82EF-3AFA481585A6}" type="presOf" srcId="{21D3C377-2C5A-4FF9-B4EB-F050C6FC9348}" destId="{62864B49-8C1A-4465-8F85-3658F90B3AED}" srcOrd="0" destOrd="0" presId="urn:microsoft.com/office/officeart/2005/8/layout/venn3"/>
    <dgm:cxn modelId="{E439A0C7-33C6-4DC8-968D-0955174C33EB}" srcId="{B5D99345-0BF3-4AED-B406-1D3407F58914}" destId="{474B86DB-A785-4DBC-A4D4-04CD63E3677C}" srcOrd="0" destOrd="0" parTransId="{974DA37D-02A8-4804-A8FB-6086137CD507}" sibTransId="{9605A334-2D2B-471E-84D5-B106EE3C4785}"/>
    <dgm:cxn modelId="{BC55DFF5-1F11-4E31-8134-4A7DF2755833}" srcId="{74FB0C06-5E6E-4359-9F0E-DF1F6B6B6B40}" destId="{AED177D6-C0D8-478E-AB81-8D98FD9A38D1}" srcOrd="0" destOrd="0" parTransId="{D183F078-C7E3-427E-92E2-C728B55B21E6}" sibTransId="{ED705AED-2E3D-42D4-A6C1-86CAB98640CA}"/>
    <dgm:cxn modelId="{CD72BDFC-94E2-4A10-888C-4B88B2C7693D}" type="presOf" srcId="{474B86DB-A785-4DBC-A4D4-04CD63E3677C}" destId="{1CC29730-BEED-4650-86FF-F9CDD29AAE10}" srcOrd="0" destOrd="1" presId="urn:microsoft.com/office/officeart/2005/8/layout/venn3"/>
    <dgm:cxn modelId="{48A4C787-5CCB-4D3E-808E-BA6D709B5C88}" type="presParOf" srcId="{62864B49-8C1A-4465-8F85-3658F90B3AED}" destId="{AA16672A-E5CD-45D4-956E-A8F5FE262B62}" srcOrd="0" destOrd="0" presId="urn:microsoft.com/office/officeart/2005/8/layout/venn3"/>
    <dgm:cxn modelId="{D82B0B6D-EF40-4EB9-82B5-CE23CA6E17F5}" type="presParOf" srcId="{62864B49-8C1A-4465-8F85-3658F90B3AED}" destId="{B2F80191-3489-4408-AB8D-BB9C6D8D0042}" srcOrd="1" destOrd="0" presId="urn:microsoft.com/office/officeart/2005/8/layout/venn3"/>
    <dgm:cxn modelId="{434384AA-864B-4D8F-8503-4320407221D1}" type="presParOf" srcId="{62864B49-8C1A-4465-8F85-3658F90B3AED}" destId="{1CC29730-BEED-4650-86FF-F9CDD29AAE10}" srcOrd="2" destOrd="0" presId="urn:microsoft.com/office/officeart/2005/8/layout/venn3"/>
    <dgm:cxn modelId="{4AE5305A-8040-49D2-AAB1-75F5F0901F5A}" type="presParOf" srcId="{62864B49-8C1A-4465-8F85-3658F90B3AED}" destId="{44E7AC95-B39A-41C9-BF94-F22A01ABB9D0}" srcOrd="3" destOrd="0" presId="urn:microsoft.com/office/officeart/2005/8/layout/venn3"/>
    <dgm:cxn modelId="{81F8EC8C-A316-48D5-B9E6-68146E3C7925}" type="presParOf" srcId="{62864B49-8C1A-4465-8F85-3658F90B3AED}" destId="{8B5AB200-E6E6-485F-885D-50C93E824337}"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258E66-5FBA-41CA-BF28-72921F2AD27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fr-FR"/>
        </a:p>
      </dgm:t>
    </dgm:pt>
    <dgm:pt modelId="{86628928-9B74-4627-85F4-C3DE423BA88E}">
      <dgm:prSet phldrT="[Texte]"/>
      <dgm:spPr/>
      <dgm:t>
        <a:bodyPr/>
        <a:lstStyle/>
        <a:p>
          <a:r>
            <a:rPr lang="fr-FR" dirty="0"/>
            <a:t>Le stagiaire</a:t>
          </a:r>
        </a:p>
      </dgm:t>
    </dgm:pt>
    <dgm:pt modelId="{14D42648-2FBF-48B9-B98D-6796C467280E}" type="parTrans" cxnId="{3E918466-C72F-4756-9111-7932C0C3A9E9}">
      <dgm:prSet/>
      <dgm:spPr/>
      <dgm:t>
        <a:bodyPr/>
        <a:lstStyle/>
        <a:p>
          <a:endParaRPr lang="fr-FR"/>
        </a:p>
      </dgm:t>
    </dgm:pt>
    <dgm:pt modelId="{5AE83711-965F-4793-88BA-DC0B35ED83DF}" type="sibTrans" cxnId="{3E918466-C72F-4756-9111-7932C0C3A9E9}">
      <dgm:prSet/>
      <dgm:spPr/>
      <dgm:t>
        <a:bodyPr/>
        <a:lstStyle/>
        <a:p>
          <a:endParaRPr lang="fr-FR"/>
        </a:p>
      </dgm:t>
    </dgm:pt>
    <dgm:pt modelId="{25B947B7-4A4E-4AAE-B335-7BF8CF9B393E}">
      <dgm:prSet phldrT="[Texte]"/>
      <dgm:spPr/>
      <dgm:t>
        <a:bodyPr/>
        <a:lstStyle/>
        <a:p>
          <a:r>
            <a:rPr lang="fr-FR" dirty="0"/>
            <a:t>L’équipe pédagogique</a:t>
          </a:r>
        </a:p>
      </dgm:t>
    </dgm:pt>
    <dgm:pt modelId="{6BF63629-3A43-4807-9BE2-D011AE135593}" type="parTrans" cxnId="{D5FD54DC-8CD2-4850-90E3-5BD8EACC8A11}">
      <dgm:prSet/>
      <dgm:spPr/>
      <dgm:t>
        <a:bodyPr/>
        <a:lstStyle/>
        <a:p>
          <a:endParaRPr lang="fr-FR"/>
        </a:p>
      </dgm:t>
    </dgm:pt>
    <dgm:pt modelId="{AA49EC72-5084-4793-8C82-5C7EB531B087}" type="sibTrans" cxnId="{D5FD54DC-8CD2-4850-90E3-5BD8EACC8A11}">
      <dgm:prSet/>
      <dgm:spPr/>
      <dgm:t>
        <a:bodyPr/>
        <a:lstStyle/>
        <a:p>
          <a:endParaRPr lang="fr-FR"/>
        </a:p>
      </dgm:t>
    </dgm:pt>
    <dgm:pt modelId="{77720178-4F80-45AE-8EDE-E19D6CF06834}">
      <dgm:prSet phldrT="[Texte]"/>
      <dgm:spPr/>
      <dgm:t>
        <a:bodyPr/>
        <a:lstStyle/>
        <a:p>
          <a:r>
            <a:rPr lang="fr-FR" dirty="0"/>
            <a:t>Une ou plusieurs entreprises</a:t>
          </a:r>
        </a:p>
      </dgm:t>
    </dgm:pt>
    <dgm:pt modelId="{A8B7E25E-F6DD-4F85-8CA5-AF9D42E29E12}" type="parTrans" cxnId="{05D6FE57-5603-4532-812F-AF2F14D46453}">
      <dgm:prSet/>
      <dgm:spPr/>
      <dgm:t>
        <a:bodyPr/>
        <a:lstStyle/>
        <a:p>
          <a:endParaRPr lang="fr-FR"/>
        </a:p>
      </dgm:t>
    </dgm:pt>
    <dgm:pt modelId="{5B82F360-88AA-44F8-9824-447DDC948907}" type="sibTrans" cxnId="{05D6FE57-5603-4532-812F-AF2F14D46453}">
      <dgm:prSet/>
      <dgm:spPr/>
      <dgm:t>
        <a:bodyPr/>
        <a:lstStyle/>
        <a:p>
          <a:endParaRPr lang="fr-FR"/>
        </a:p>
      </dgm:t>
    </dgm:pt>
    <dgm:pt modelId="{E1E86DA5-A694-4C53-840D-7CD13BFBAC8F}" type="pres">
      <dgm:prSet presAssocID="{D1258E66-5FBA-41CA-BF28-72921F2AD278}" presName="Name0" presStyleCnt="0">
        <dgm:presLayoutVars>
          <dgm:dir/>
          <dgm:resizeHandles val="exact"/>
        </dgm:presLayoutVars>
      </dgm:prSet>
      <dgm:spPr/>
    </dgm:pt>
    <dgm:pt modelId="{985DABBE-8040-4A7F-9D77-6F730B17FF7F}" type="pres">
      <dgm:prSet presAssocID="{86628928-9B74-4627-85F4-C3DE423BA88E}" presName="node" presStyleLbl="node1" presStyleIdx="0" presStyleCnt="3" custRadScaleRad="92419" custRadScaleInc="320">
        <dgm:presLayoutVars>
          <dgm:bulletEnabled val="1"/>
        </dgm:presLayoutVars>
      </dgm:prSet>
      <dgm:spPr/>
    </dgm:pt>
    <dgm:pt modelId="{5F658129-C790-44D8-B1DB-1B0A61016A3B}" type="pres">
      <dgm:prSet presAssocID="{5AE83711-965F-4793-88BA-DC0B35ED83DF}" presName="sibTrans" presStyleLbl="sibTrans2D1" presStyleIdx="0" presStyleCnt="3"/>
      <dgm:spPr/>
    </dgm:pt>
    <dgm:pt modelId="{883BB2C2-7E57-40D9-9E98-7AEC974A8408}" type="pres">
      <dgm:prSet presAssocID="{5AE83711-965F-4793-88BA-DC0B35ED83DF}" presName="connectorText" presStyleLbl="sibTrans2D1" presStyleIdx="0" presStyleCnt="3"/>
      <dgm:spPr/>
    </dgm:pt>
    <dgm:pt modelId="{AC300FC0-D2F2-4B6E-9C57-171996522DDD}" type="pres">
      <dgm:prSet presAssocID="{25B947B7-4A4E-4AAE-B335-7BF8CF9B393E}" presName="node" presStyleLbl="node1" presStyleIdx="1" presStyleCnt="3" custRadScaleRad="95489" custRadScaleInc="-24807">
        <dgm:presLayoutVars>
          <dgm:bulletEnabled val="1"/>
        </dgm:presLayoutVars>
      </dgm:prSet>
      <dgm:spPr/>
    </dgm:pt>
    <dgm:pt modelId="{CA448FF9-809A-471A-A2C2-4BB4957109CF}" type="pres">
      <dgm:prSet presAssocID="{AA49EC72-5084-4793-8C82-5C7EB531B087}" presName="sibTrans" presStyleLbl="sibTrans2D1" presStyleIdx="1" presStyleCnt="3"/>
      <dgm:spPr/>
    </dgm:pt>
    <dgm:pt modelId="{B506A28E-ED88-4ACF-A94C-25CFCC23DF60}" type="pres">
      <dgm:prSet presAssocID="{AA49EC72-5084-4793-8C82-5C7EB531B087}" presName="connectorText" presStyleLbl="sibTrans2D1" presStyleIdx="1" presStyleCnt="3"/>
      <dgm:spPr/>
    </dgm:pt>
    <dgm:pt modelId="{33CE4CEA-432E-493C-9E5E-DAB050E8861B}" type="pres">
      <dgm:prSet presAssocID="{77720178-4F80-45AE-8EDE-E19D6CF06834}" presName="node" presStyleLbl="node1" presStyleIdx="2" presStyleCnt="3" custRadScaleRad="96545" custRadScaleInc="25089">
        <dgm:presLayoutVars>
          <dgm:bulletEnabled val="1"/>
        </dgm:presLayoutVars>
      </dgm:prSet>
      <dgm:spPr/>
    </dgm:pt>
    <dgm:pt modelId="{17C3A404-0853-4F54-BF2B-8750E710C08D}" type="pres">
      <dgm:prSet presAssocID="{5B82F360-88AA-44F8-9824-447DDC948907}" presName="sibTrans" presStyleLbl="sibTrans2D1" presStyleIdx="2" presStyleCnt="3"/>
      <dgm:spPr/>
    </dgm:pt>
    <dgm:pt modelId="{AACE8B63-B433-43C6-950F-282FCAF639F8}" type="pres">
      <dgm:prSet presAssocID="{5B82F360-88AA-44F8-9824-447DDC948907}" presName="connectorText" presStyleLbl="sibTrans2D1" presStyleIdx="2" presStyleCnt="3"/>
      <dgm:spPr/>
    </dgm:pt>
  </dgm:ptLst>
  <dgm:cxnLst>
    <dgm:cxn modelId="{0158BB10-0938-431B-B7DB-1F99F43774E3}" type="presOf" srcId="{5AE83711-965F-4793-88BA-DC0B35ED83DF}" destId="{883BB2C2-7E57-40D9-9E98-7AEC974A8408}" srcOrd="1" destOrd="0" presId="urn:microsoft.com/office/officeart/2005/8/layout/cycle7"/>
    <dgm:cxn modelId="{91134D28-A8C7-4810-9ACD-07CA7956AFEC}" type="presOf" srcId="{5B82F360-88AA-44F8-9824-447DDC948907}" destId="{17C3A404-0853-4F54-BF2B-8750E710C08D}" srcOrd="0" destOrd="0" presId="urn:microsoft.com/office/officeart/2005/8/layout/cycle7"/>
    <dgm:cxn modelId="{2185302D-99B9-4C35-8284-99273F1D32DF}" type="presOf" srcId="{25B947B7-4A4E-4AAE-B335-7BF8CF9B393E}" destId="{AC300FC0-D2F2-4B6E-9C57-171996522DDD}" srcOrd="0" destOrd="0" presId="urn:microsoft.com/office/officeart/2005/8/layout/cycle7"/>
    <dgm:cxn modelId="{6311DE2F-D1F3-4DD3-9CC1-4A14FDE9BAC5}" type="presOf" srcId="{AA49EC72-5084-4793-8C82-5C7EB531B087}" destId="{CA448FF9-809A-471A-A2C2-4BB4957109CF}" srcOrd="0" destOrd="0" presId="urn:microsoft.com/office/officeart/2005/8/layout/cycle7"/>
    <dgm:cxn modelId="{3E918466-C72F-4756-9111-7932C0C3A9E9}" srcId="{D1258E66-5FBA-41CA-BF28-72921F2AD278}" destId="{86628928-9B74-4627-85F4-C3DE423BA88E}" srcOrd="0" destOrd="0" parTransId="{14D42648-2FBF-48B9-B98D-6796C467280E}" sibTransId="{5AE83711-965F-4793-88BA-DC0B35ED83DF}"/>
    <dgm:cxn modelId="{DAB27B6F-6579-494F-9694-491E793FE1EE}" type="presOf" srcId="{86628928-9B74-4627-85F4-C3DE423BA88E}" destId="{985DABBE-8040-4A7F-9D77-6F730B17FF7F}" srcOrd="0" destOrd="0" presId="urn:microsoft.com/office/officeart/2005/8/layout/cycle7"/>
    <dgm:cxn modelId="{D6D10C53-A584-479F-B413-47C1FED5C5E1}" type="presOf" srcId="{D1258E66-5FBA-41CA-BF28-72921F2AD278}" destId="{E1E86DA5-A694-4C53-840D-7CD13BFBAC8F}" srcOrd="0" destOrd="0" presId="urn:microsoft.com/office/officeart/2005/8/layout/cycle7"/>
    <dgm:cxn modelId="{D921D053-9F86-4F7C-9DD4-BEE019F9A48C}" type="presOf" srcId="{AA49EC72-5084-4793-8C82-5C7EB531B087}" destId="{B506A28E-ED88-4ACF-A94C-25CFCC23DF60}" srcOrd="1" destOrd="0" presId="urn:microsoft.com/office/officeart/2005/8/layout/cycle7"/>
    <dgm:cxn modelId="{05D6FE57-5603-4532-812F-AF2F14D46453}" srcId="{D1258E66-5FBA-41CA-BF28-72921F2AD278}" destId="{77720178-4F80-45AE-8EDE-E19D6CF06834}" srcOrd="2" destOrd="0" parTransId="{A8B7E25E-F6DD-4F85-8CA5-AF9D42E29E12}" sibTransId="{5B82F360-88AA-44F8-9824-447DDC948907}"/>
    <dgm:cxn modelId="{D5FD54DC-8CD2-4850-90E3-5BD8EACC8A11}" srcId="{D1258E66-5FBA-41CA-BF28-72921F2AD278}" destId="{25B947B7-4A4E-4AAE-B335-7BF8CF9B393E}" srcOrd="1" destOrd="0" parTransId="{6BF63629-3A43-4807-9BE2-D011AE135593}" sibTransId="{AA49EC72-5084-4793-8C82-5C7EB531B087}"/>
    <dgm:cxn modelId="{18A00ADD-A8A3-451E-9914-B8F76AF03CD2}" type="presOf" srcId="{5B82F360-88AA-44F8-9824-447DDC948907}" destId="{AACE8B63-B433-43C6-950F-282FCAF639F8}" srcOrd="1" destOrd="0" presId="urn:microsoft.com/office/officeart/2005/8/layout/cycle7"/>
    <dgm:cxn modelId="{C814D6E2-2FBD-4D73-A62F-E3188C72BA3C}" type="presOf" srcId="{5AE83711-965F-4793-88BA-DC0B35ED83DF}" destId="{5F658129-C790-44D8-B1DB-1B0A61016A3B}" srcOrd="0" destOrd="0" presId="urn:microsoft.com/office/officeart/2005/8/layout/cycle7"/>
    <dgm:cxn modelId="{A78EEEED-5BAE-4EB7-86A7-1473B7CBBD58}" type="presOf" srcId="{77720178-4F80-45AE-8EDE-E19D6CF06834}" destId="{33CE4CEA-432E-493C-9E5E-DAB050E8861B}" srcOrd="0" destOrd="0" presId="urn:microsoft.com/office/officeart/2005/8/layout/cycle7"/>
    <dgm:cxn modelId="{9392AE1E-AD73-428F-AC82-BF37B7DF4BBB}" type="presParOf" srcId="{E1E86DA5-A694-4C53-840D-7CD13BFBAC8F}" destId="{985DABBE-8040-4A7F-9D77-6F730B17FF7F}" srcOrd="0" destOrd="0" presId="urn:microsoft.com/office/officeart/2005/8/layout/cycle7"/>
    <dgm:cxn modelId="{C26695D9-B366-4B03-9830-51867C4084BD}" type="presParOf" srcId="{E1E86DA5-A694-4C53-840D-7CD13BFBAC8F}" destId="{5F658129-C790-44D8-B1DB-1B0A61016A3B}" srcOrd="1" destOrd="0" presId="urn:microsoft.com/office/officeart/2005/8/layout/cycle7"/>
    <dgm:cxn modelId="{D1D05D20-D9CF-49D9-AB39-A96686D8FFA9}" type="presParOf" srcId="{5F658129-C790-44D8-B1DB-1B0A61016A3B}" destId="{883BB2C2-7E57-40D9-9E98-7AEC974A8408}" srcOrd="0" destOrd="0" presId="urn:microsoft.com/office/officeart/2005/8/layout/cycle7"/>
    <dgm:cxn modelId="{765FDD14-3A6E-4ECC-989B-EE98F85B397E}" type="presParOf" srcId="{E1E86DA5-A694-4C53-840D-7CD13BFBAC8F}" destId="{AC300FC0-D2F2-4B6E-9C57-171996522DDD}" srcOrd="2" destOrd="0" presId="urn:microsoft.com/office/officeart/2005/8/layout/cycle7"/>
    <dgm:cxn modelId="{B52912AC-ADA5-44DB-A46A-52BED91352F2}" type="presParOf" srcId="{E1E86DA5-A694-4C53-840D-7CD13BFBAC8F}" destId="{CA448FF9-809A-471A-A2C2-4BB4957109CF}" srcOrd="3" destOrd="0" presId="urn:microsoft.com/office/officeart/2005/8/layout/cycle7"/>
    <dgm:cxn modelId="{F3356E1A-43EE-44B3-9CA3-CD66922DB96B}" type="presParOf" srcId="{CA448FF9-809A-471A-A2C2-4BB4957109CF}" destId="{B506A28E-ED88-4ACF-A94C-25CFCC23DF60}" srcOrd="0" destOrd="0" presId="urn:microsoft.com/office/officeart/2005/8/layout/cycle7"/>
    <dgm:cxn modelId="{515A9765-BDB5-4A59-9E67-C8CB842E12BC}" type="presParOf" srcId="{E1E86DA5-A694-4C53-840D-7CD13BFBAC8F}" destId="{33CE4CEA-432E-493C-9E5E-DAB050E8861B}" srcOrd="4" destOrd="0" presId="urn:microsoft.com/office/officeart/2005/8/layout/cycle7"/>
    <dgm:cxn modelId="{C89196EC-C949-4C87-BF50-C24BF78539EE}" type="presParOf" srcId="{E1E86DA5-A694-4C53-840D-7CD13BFBAC8F}" destId="{17C3A404-0853-4F54-BF2B-8750E710C08D}" srcOrd="5" destOrd="0" presId="urn:microsoft.com/office/officeart/2005/8/layout/cycle7"/>
    <dgm:cxn modelId="{558FBA35-5453-43BB-9D38-7E8C98BBF402}" type="presParOf" srcId="{17C3A404-0853-4F54-BF2B-8750E710C08D}" destId="{AACE8B63-B433-43C6-950F-282FCAF639F8}"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F7FCA-25A5-4A72-B440-98F8DC748F83}">
      <dsp:nvSpPr>
        <dsp:cNvPr id="0" name=""/>
        <dsp:cNvSpPr/>
      </dsp:nvSpPr>
      <dsp:spPr>
        <a:xfrm>
          <a:off x="1960876" y="40285"/>
          <a:ext cx="2094268" cy="136127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rtl="0">
            <a:lnSpc>
              <a:spcPct val="90000"/>
            </a:lnSpc>
            <a:spcBef>
              <a:spcPct val="0"/>
            </a:spcBef>
            <a:spcAft>
              <a:spcPct val="35000"/>
            </a:spcAft>
            <a:buNone/>
          </a:pPr>
          <a:r>
            <a:rPr lang="en-US" sz="1300" kern="1200">
              <a:latin typeface="Arial"/>
            </a:rPr>
            <a:t> </a:t>
          </a:r>
          <a:r>
            <a:rPr lang="fr" sz="1300" b="1" kern="1200">
              <a:latin typeface="Calibri"/>
              <a:cs typeface="Calibri"/>
            </a:rPr>
            <a:t>Communication </a:t>
          </a:r>
          <a:r>
            <a:rPr lang="fr" sz="1300" kern="1200">
              <a:latin typeface="Calibri"/>
              <a:cs typeface="Calibri"/>
            </a:rPr>
            <a:t>clients – fournisseurs – prestataires – services internes</a:t>
          </a:r>
          <a:endParaRPr lang="en-US" sz="1300" kern="1200"/>
        </a:p>
      </dsp:txBody>
      <dsp:txXfrm>
        <a:off x="2027328" y="106737"/>
        <a:ext cx="1961364" cy="1228370"/>
      </dsp:txXfrm>
    </dsp:sp>
    <dsp:sp modelId="{AB7F5C0B-E801-40B3-B8A8-2FC3F64C5505}">
      <dsp:nvSpPr>
        <dsp:cNvPr id="0" name=""/>
        <dsp:cNvSpPr/>
      </dsp:nvSpPr>
      <dsp:spPr>
        <a:xfrm>
          <a:off x="1123650" y="726386"/>
          <a:ext cx="3633931" cy="3633931"/>
        </a:xfrm>
        <a:custGeom>
          <a:avLst/>
          <a:gdLst/>
          <a:ahLst/>
          <a:cxnLst/>
          <a:rect l="0" t="0" r="0" b="0"/>
          <a:pathLst>
            <a:path>
              <a:moveTo>
                <a:pt x="2945339" y="392838"/>
              </a:moveTo>
              <a:arcTo wR="1816965" hR="1816965" stAng="18503443" swAng="3408866"/>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AD0EE6F-0047-492C-8D96-C2038499DF0A}">
      <dsp:nvSpPr>
        <dsp:cNvPr id="0" name=""/>
        <dsp:cNvSpPr/>
      </dsp:nvSpPr>
      <dsp:spPr>
        <a:xfrm>
          <a:off x="3472188" y="2725707"/>
          <a:ext cx="2094268" cy="1361274"/>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rtl="0">
            <a:lnSpc>
              <a:spcPct val="90000"/>
            </a:lnSpc>
            <a:spcBef>
              <a:spcPct val="0"/>
            </a:spcBef>
            <a:spcAft>
              <a:spcPct val="35000"/>
            </a:spcAft>
            <a:buNone/>
          </a:pPr>
          <a:r>
            <a:rPr lang="en-US" sz="1300" kern="1200">
              <a:latin typeface="Arial"/>
            </a:rPr>
            <a:t> </a:t>
          </a:r>
          <a:r>
            <a:rPr lang="fr" sz="1300" kern="1200">
              <a:latin typeface="Calibri"/>
              <a:cs typeface="Calibri"/>
            </a:rPr>
            <a:t>Mise à jour, exploitation et enrichissement des </a:t>
          </a:r>
          <a:r>
            <a:rPr lang="fr" sz="1300" b="1" kern="1200">
              <a:latin typeface="Calibri"/>
              <a:cs typeface="Calibri"/>
            </a:rPr>
            <a:t>informations commerciales</a:t>
          </a:r>
          <a:endParaRPr lang="en-US" sz="1300" b="0" kern="1200"/>
        </a:p>
      </dsp:txBody>
      <dsp:txXfrm>
        <a:off x="3538640" y="2792159"/>
        <a:ext cx="1961364" cy="1228370"/>
      </dsp:txXfrm>
    </dsp:sp>
    <dsp:sp modelId="{20DB1A49-A18E-488A-B9A9-E73D7C8BBA65}">
      <dsp:nvSpPr>
        <dsp:cNvPr id="0" name=""/>
        <dsp:cNvSpPr/>
      </dsp:nvSpPr>
      <dsp:spPr>
        <a:xfrm>
          <a:off x="1128818" y="680896"/>
          <a:ext cx="3633931" cy="3633931"/>
        </a:xfrm>
        <a:custGeom>
          <a:avLst/>
          <a:gdLst/>
          <a:ahLst/>
          <a:cxnLst/>
          <a:rect l="0" t="0" r="0" b="0"/>
          <a:pathLst>
            <a:path>
              <a:moveTo>
                <a:pt x="2682458" y="3414553"/>
              </a:moveTo>
              <a:arcTo wR="1816965" hR="1816965" stAng="3693204" swAng="3413593"/>
            </a:path>
          </a:pathLst>
        </a:custGeom>
        <a:noFill/>
        <a:ln w="9525" cap="flat" cmpd="sng" algn="ctr">
          <a:solidFill>
            <a:schemeClr val="accent4">
              <a:hueOff val="-2232385"/>
              <a:satOff val="13449"/>
              <a:lumOff val="1078"/>
              <a:alphaOff val="0"/>
            </a:schemeClr>
          </a:solidFill>
          <a:prstDash val="solid"/>
        </a:ln>
        <a:effectLst/>
      </dsp:spPr>
      <dsp:style>
        <a:lnRef idx="1">
          <a:scrgbClr r="0" g="0" b="0"/>
        </a:lnRef>
        <a:fillRef idx="0">
          <a:scrgbClr r="0" g="0" b="0"/>
        </a:fillRef>
        <a:effectRef idx="0">
          <a:scrgbClr r="0" g="0" b="0"/>
        </a:effectRef>
        <a:fontRef idx="minor"/>
      </dsp:style>
    </dsp:sp>
    <dsp:sp modelId="{892FBB30-B778-4A08-99C8-7226F54A7D82}">
      <dsp:nvSpPr>
        <dsp:cNvPr id="0" name=""/>
        <dsp:cNvSpPr/>
      </dsp:nvSpPr>
      <dsp:spPr>
        <a:xfrm>
          <a:off x="325111" y="2725707"/>
          <a:ext cx="2094268" cy="1361274"/>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 sz="1300" b="1" kern="1200">
              <a:latin typeface="Calibri"/>
              <a:cs typeface="Calibri"/>
            </a:rPr>
            <a:t>Suivi des relations</a:t>
          </a:r>
          <a:r>
            <a:rPr lang="fr" sz="1300" kern="1200">
              <a:latin typeface="Calibri"/>
              <a:cs typeface="Calibri"/>
            </a:rPr>
            <a:t> commerciales avec les partenaires des opérations d’import/export en France et à l’étranger</a:t>
          </a:r>
          <a:endParaRPr lang="en-US" sz="1300" kern="1200"/>
        </a:p>
      </dsp:txBody>
      <dsp:txXfrm>
        <a:off x="391563" y="2792159"/>
        <a:ext cx="1961364" cy="1228370"/>
      </dsp:txXfrm>
    </dsp:sp>
    <dsp:sp modelId="{EC07D39A-B32D-4A7A-BF86-9102FCD7B471}">
      <dsp:nvSpPr>
        <dsp:cNvPr id="0" name=""/>
        <dsp:cNvSpPr/>
      </dsp:nvSpPr>
      <dsp:spPr>
        <a:xfrm>
          <a:off x="1133769" y="724240"/>
          <a:ext cx="3633931" cy="3633931"/>
        </a:xfrm>
        <a:custGeom>
          <a:avLst/>
          <a:gdLst/>
          <a:ahLst/>
          <a:cxnLst/>
          <a:rect l="0" t="0" r="0" b="0"/>
          <a:pathLst>
            <a:path>
              <a:moveTo>
                <a:pt x="7566" y="1982617"/>
              </a:moveTo>
              <a:arcTo wR="1816965" hR="1816965" stAng="10486147" swAng="3697416"/>
            </a:path>
          </a:pathLst>
        </a:custGeom>
        <a:noFill/>
        <a:ln w="9525" cap="flat" cmpd="sng" algn="ctr">
          <a:solidFill>
            <a:schemeClr val="accent4">
              <a:hueOff val="-4464770"/>
              <a:satOff val="26899"/>
              <a:lumOff val="2156"/>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6672A-E5CD-45D4-956E-A8F5FE262B62}">
      <dsp:nvSpPr>
        <dsp:cNvPr id="0" name=""/>
        <dsp:cNvSpPr/>
      </dsp:nvSpPr>
      <dsp:spPr>
        <a:xfrm>
          <a:off x="3812" y="428598"/>
          <a:ext cx="3333784" cy="3333784"/>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7780" rIns="183469" bIns="17780" numCol="1" spcCol="1270" anchor="ctr" anchorCtr="1">
          <a:noAutofit/>
        </a:bodyPr>
        <a:lstStyle/>
        <a:p>
          <a:pPr marL="0" lvl="0" indent="0" algn="l" defTabSz="622300" rtl="0">
            <a:lnSpc>
              <a:spcPct val="90000"/>
            </a:lnSpc>
            <a:spcBef>
              <a:spcPct val="0"/>
            </a:spcBef>
            <a:spcAft>
              <a:spcPct val="35000"/>
            </a:spcAft>
            <a:buNone/>
          </a:pPr>
          <a:r>
            <a:rPr lang="en-US" sz="1400" kern="1200" dirty="0">
              <a:latin typeface="Arial"/>
            </a:rPr>
            <a:t> </a:t>
          </a:r>
          <a:r>
            <a:rPr lang="en-US" sz="1400" b="1" kern="1200" dirty="0">
              <a:latin typeface="Arial"/>
            </a:rPr>
            <a:t>FRANCE EDUCATION INTERNATIONAL </a:t>
          </a:r>
        </a:p>
        <a:p>
          <a:pPr marL="57150" lvl="1" indent="-57150" algn="l" defTabSz="400050">
            <a:lnSpc>
              <a:spcPct val="90000"/>
            </a:lnSpc>
            <a:spcBef>
              <a:spcPct val="0"/>
            </a:spcBef>
            <a:spcAft>
              <a:spcPct val="15000"/>
            </a:spcAft>
            <a:buChar char="•"/>
          </a:pPr>
          <a:r>
            <a:rPr lang="en-US" sz="900" kern="1200" dirty="0">
              <a:latin typeface="Arial"/>
              <a:hlinkClick xmlns:r="http://schemas.openxmlformats.org/officeDocument/2006/relationships" r:id="rId1"/>
            </a:rPr>
            <a:t>https</a:t>
          </a:r>
          <a:r>
            <a:rPr lang="en-US" sz="900" kern="1200" dirty="0">
              <a:hlinkClick xmlns:r="http://schemas.openxmlformats.org/officeDocument/2006/relationships" r:id="rId1"/>
            </a:rPr>
            <a:t>://www.france-education-international.fr/stages-perfectionnement-linguistique-</a:t>
          </a:r>
          <a:endParaRPr lang="en-US" sz="900" kern="1200" dirty="0"/>
        </a:p>
      </dsp:txBody>
      <dsp:txXfrm>
        <a:off x="492033" y="916819"/>
        <a:ext cx="2357342" cy="2357342"/>
      </dsp:txXfrm>
    </dsp:sp>
    <dsp:sp modelId="{1CC29730-BEED-4650-86FF-F9CDD29AAE10}">
      <dsp:nvSpPr>
        <dsp:cNvPr id="0" name=""/>
        <dsp:cNvSpPr/>
      </dsp:nvSpPr>
      <dsp:spPr>
        <a:xfrm>
          <a:off x="2571079" y="427632"/>
          <a:ext cx="3333784" cy="3333784"/>
        </a:xfrm>
        <a:prstGeom prst="ellipse">
          <a:avLst/>
        </a:prstGeom>
        <a:solidFill>
          <a:schemeClr val="accent4">
            <a:alpha val="50000"/>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5240" rIns="183469" bIns="15240" numCol="1" spcCol="1270" anchor="ctr" anchorCtr="1">
          <a:noAutofit/>
        </a:bodyPr>
        <a:lstStyle/>
        <a:p>
          <a:pPr marL="0" lvl="0" indent="0" algn="l" defTabSz="533400" rtl="0">
            <a:lnSpc>
              <a:spcPct val="90000"/>
            </a:lnSpc>
            <a:spcBef>
              <a:spcPct val="0"/>
            </a:spcBef>
            <a:spcAft>
              <a:spcPct val="35000"/>
            </a:spcAft>
            <a:buNone/>
          </a:pPr>
          <a:r>
            <a:rPr lang="en-US" sz="1200" b="1" kern="1200" dirty="0">
              <a:latin typeface="Arial"/>
            </a:rPr>
            <a:t> </a:t>
          </a:r>
          <a:r>
            <a:rPr lang="en-US" sz="1400" b="1" kern="1200" dirty="0">
              <a:latin typeface="Arial"/>
            </a:rPr>
            <a:t>LE FIL PLURILINGUE</a:t>
          </a:r>
          <a:endParaRPr lang="en-US" sz="1200" b="1" kern="1200" dirty="0">
            <a:latin typeface="Arial"/>
          </a:endParaRPr>
        </a:p>
        <a:p>
          <a:pPr marL="57150" lvl="1" indent="-57150" algn="l" defTabSz="400050">
            <a:lnSpc>
              <a:spcPct val="90000"/>
            </a:lnSpc>
            <a:spcBef>
              <a:spcPct val="0"/>
            </a:spcBef>
            <a:spcAft>
              <a:spcPct val="15000"/>
            </a:spcAft>
            <a:buChar char="•"/>
          </a:pPr>
          <a:r>
            <a:rPr lang="en-US" sz="900" kern="1200">
              <a:hlinkClick xmlns:r="http://schemas.openxmlformats.org/officeDocument/2006/relationships" r:id="rId2"/>
            </a:rPr>
            <a:t>http://lefilplurilingue.org/</a:t>
          </a:r>
          <a:endParaRPr lang="en-US" sz="900" kern="1200"/>
        </a:p>
      </dsp:txBody>
      <dsp:txXfrm>
        <a:off x="3059300" y="915853"/>
        <a:ext cx="2357342" cy="2357342"/>
      </dsp:txXfrm>
    </dsp:sp>
    <dsp:sp modelId="{8B5AB200-E6E6-485F-885D-50C93E824337}">
      <dsp:nvSpPr>
        <dsp:cNvPr id="0" name=""/>
        <dsp:cNvSpPr/>
      </dsp:nvSpPr>
      <dsp:spPr>
        <a:xfrm>
          <a:off x="5337867" y="428598"/>
          <a:ext cx="3333784" cy="3333784"/>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5240" rIns="183469" bIns="15240" numCol="1" spcCol="1270" anchor="ctr" anchorCtr="1">
          <a:noAutofit/>
        </a:bodyPr>
        <a:lstStyle/>
        <a:p>
          <a:pPr marL="0" lvl="0" indent="0" algn="ctr" defTabSz="533400" rtl="0">
            <a:lnSpc>
              <a:spcPct val="90000"/>
            </a:lnSpc>
            <a:spcBef>
              <a:spcPct val="0"/>
            </a:spcBef>
            <a:spcAft>
              <a:spcPct val="35000"/>
            </a:spcAft>
            <a:buNone/>
          </a:pPr>
          <a:r>
            <a:rPr lang="en-US" sz="1200" kern="1200" dirty="0">
              <a:latin typeface="Arial"/>
            </a:rPr>
            <a:t> </a:t>
          </a:r>
          <a:r>
            <a:rPr lang="en-US" sz="1400" b="1" kern="1200" dirty="0">
              <a:latin typeface="Arial"/>
            </a:rPr>
            <a:t>MOBILITES ERASMUS+</a:t>
          </a:r>
          <a:r>
            <a:rPr lang="en-US" sz="1400" b="0" kern="1200" dirty="0"/>
            <a:t> </a:t>
          </a:r>
        </a:p>
        <a:p>
          <a:pPr marL="0" lvl="0" indent="0" algn="l" defTabSz="533400" rtl="0">
            <a:lnSpc>
              <a:spcPct val="90000"/>
            </a:lnSpc>
            <a:spcBef>
              <a:spcPct val="0"/>
            </a:spcBef>
            <a:spcAft>
              <a:spcPct val="35000"/>
            </a:spcAft>
            <a:buNone/>
          </a:pPr>
          <a:r>
            <a:rPr lang="en-US" sz="1200" b="0" kern="1200" dirty="0" err="1"/>
            <a:t>Enseignement</a:t>
          </a:r>
          <a:r>
            <a:rPr lang="en-US" sz="1200" b="0" kern="1200" dirty="0"/>
            <a:t> scolaire</a:t>
          </a:r>
          <a:r>
            <a:rPr lang="en-US" sz="1200" b="0" kern="1200" dirty="0">
              <a:latin typeface="Arial"/>
            </a:rPr>
            <a:t> </a:t>
          </a:r>
        </a:p>
        <a:p>
          <a:pPr marL="57150" lvl="1" indent="-57150" algn="l" defTabSz="400050">
            <a:lnSpc>
              <a:spcPct val="90000"/>
            </a:lnSpc>
            <a:spcBef>
              <a:spcPct val="0"/>
            </a:spcBef>
            <a:spcAft>
              <a:spcPct val="15000"/>
            </a:spcAft>
            <a:buChar char="•"/>
          </a:pPr>
          <a:r>
            <a:rPr lang="en-US" sz="900" kern="1200">
              <a:latin typeface="Arial"/>
              <a:hlinkClick xmlns:r="http://schemas.openxmlformats.org/officeDocument/2006/relationships" r:id="rId3"/>
            </a:rPr>
            <a:t>https</a:t>
          </a:r>
          <a:r>
            <a:rPr lang="en-US" sz="900" kern="1200">
              <a:hlinkClick xmlns:r="http://schemas.openxmlformats.org/officeDocument/2006/relationships" r:id="rId3"/>
            </a:rPr>
            <a:t>://agence.erasmusplus.fr/fiches-pratiques/</a:t>
          </a:r>
          <a:r>
            <a:rPr lang="en-US" sz="900" kern="1200">
              <a:latin typeface="Arial"/>
              <a:hlinkClick xmlns:r="http://schemas.openxmlformats.org/officeDocument/2006/relationships" r:id="rId3"/>
            </a:rPr>
            <a:t>mobilites-des-personnels-de-lenseignement-scolaire</a:t>
          </a:r>
          <a:r>
            <a:rPr lang="en-US" sz="900" kern="1200">
              <a:hlinkClick xmlns:r="http://schemas.openxmlformats.org/officeDocument/2006/relationships" r:id="rId3"/>
            </a:rPr>
            <a:t>/</a:t>
          </a:r>
          <a:endParaRPr lang="en-US" sz="900" kern="1200"/>
        </a:p>
      </dsp:txBody>
      <dsp:txXfrm>
        <a:off x="5826088" y="916819"/>
        <a:ext cx="2357342" cy="23573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DABBE-8040-4A7F-9D77-6F730B17FF7F}">
      <dsp:nvSpPr>
        <dsp:cNvPr id="0" name=""/>
        <dsp:cNvSpPr/>
      </dsp:nvSpPr>
      <dsp:spPr>
        <a:xfrm>
          <a:off x="2779524" y="222575"/>
          <a:ext cx="3062448" cy="15312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fr-FR" sz="3100" kern="1200" dirty="0"/>
            <a:t>Le stagiaire</a:t>
          </a:r>
        </a:p>
      </dsp:txBody>
      <dsp:txXfrm>
        <a:off x="2824372" y="267423"/>
        <a:ext cx="2972752" cy="1441528"/>
      </dsp:txXfrm>
    </dsp:sp>
    <dsp:sp modelId="{5F658129-C790-44D8-B1DB-1B0A61016A3B}">
      <dsp:nvSpPr>
        <dsp:cNvPr id="0" name=""/>
        <dsp:cNvSpPr/>
      </dsp:nvSpPr>
      <dsp:spPr>
        <a:xfrm rot="3116080">
          <a:off x="4711363" y="2432108"/>
          <a:ext cx="1880006" cy="53592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fr-FR" sz="2300" kern="1200"/>
        </a:p>
      </dsp:txBody>
      <dsp:txXfrm>
        <a:off x="4872141" y="2539294"/>
        <a:ext cx="1558450" cy="321556"/>
      </dsp:txXfrm>
    </dsp:sp>
    <dsp:sp modelId="{AC300FC0-D2F2-4B6E-9C57-171996522DDD}">
      <dsp:nvSpPr>
        <dsp:cNvPr id="0" name=""/>
        <dsp:cNvSpPr/>
      </dsp:nvSpPr>
      <dsp:spPr>
        <a:xfrm>
          <a:off x="5460760" y="3646346"/>
          <a:ext cx="3062448" cy="15312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fr-FR" sz="3100" kern="1200" dirty="0"/>
            <a:t>L’équipe pédagogique</a:t>
          </a:r>
        </a:p>
      </dsp:txBody>
      <dsp:txXfrm>
        <a:off x="5505608" y="3691194"/>
        <a:ext cx="2972752" cy="1441528"/>
      </dsp:txXfrm>
    </dsp:sp>
    <dsp:sp modelId="{CA448FF9-809A-471A-A2C2-4BB4957109CF}">
      <dsp:nvSpPr>
        <dsp:cNvPr id="0" name=""/>
        <dsp:cNvSpPr/>
      </dsp:nvSpPr>
      <dsp:spPr>
        <a:xfrm rot="10800000">
          <a:off x="3345752" y="4143994"/>
          <a:ext cx="1880006" cy="53592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fr-FR" sz="2300" kern="1200"/>
        </a:p>
      </dsp:txBody>
      <dsp:txXfrm rot="10800000">
        <a:off x="3506530" y="4251180"/>
        <a:ext cx="1558450" cy="321556"/>
      </dsp:txXfrm>
    </dsp:sp>
    <dsp:sp modelId="{33CE4CEA-432E-493C-9E5E-DAB050E8861B}">
      <dsp:nvSpPr>
        <dsp:cNvPr id="0" name=""/>
        <dsp:cNvSpPr/>
      </dsp:nvSpPr>
      <dsp:spPr>
        <a:xfrm>
          <a:off x="48303" y="3646346"/>
          <a:ext cx="3062448" cy="15312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fr-FR" sz="3100" kern="1200" dirty="0"/>
            <a:t>Une ou plusieurs entreprises</a:t>
          </a:r>
        </a:p>
      </dsp:txBody>
      <dsp:txXfrm>
        <a:off x="93151" y="3691194"/>
        <a:ext cx="2972752" cy="1441528"/>
      </dsp:txXfrm>
    </dsp:sp>
    <dsp:sp modelId="{17C3A404-0853-4F54-BF2B-8750E710C08D}">
      <dsp:nvSpPr>
        <dsp:cNvPr id="0" name=""/>
        <dsp:cNvSpPr/>
      </dsp:nvSpPr>
      <dsp:spPr>
        <a:xfrm rot="18514810">
          <a:off x="2005135" y="2432109"/>
          <a:ext cx="1880006" cy="53592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fr-FR" sz="2300" kern="1200"/>
        </a:p>
      </dsp:txBody>
      <dsp:txXfrm>
        <a:off x="2165913" y="2539295"/>
        <a:ext cx="1558450" cy="321556"/>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F5DEF9-74D4-4657-B188-3F0C46B16070}" type="datetimeFigureOut">
              <a:rPr lang="fr-FR" smtClean="0"/>
              <a:t>11/03/2021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D997D-9B81-4B56-9B3A-1B32AC615CE2}" type="slidenum">
              <a:rPr lang="fr-FR" smtClean="0"/>
              <a:t>‹N°›</a:t>
            </a:fld>
            <a:endParaRPr lang="fr-FR"/>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D538F-4FC1-4B8A-B515-9D34CC5A139B}" type="datetimeFigureOut">
              <a:rPr lang="fr-FR" smtClean="0"/>
              <a:t>11/03/2021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B669CA-A650-483F-9B85-67827F5D288E}" type="slidenum">
              <a:rPr lang="fr-FR" smtClean="0"/>
              <a:t>‹N°›</a:t>
            </a:fld>
            <a:endParaRPr lang="fr-FR"/>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france-education-international.fr/stages-perfectionnement-linguistique-"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https://agence.erasmusplus.fr/fiches-pratiques/mobilites-des-personnels-de-lenseignement-" TargetMode="External"/><Relationship Id="rId4" Type="http://schemas.openxmlformats.org/officeDocument/2006/relationships/hyperlink" Target="http://lefilplurilingue.org/"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8077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3194697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2616380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16</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639117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22</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304213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23</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838174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24</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441362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25</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28135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26</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629828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27</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564769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b468c31aea_2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b468c31aea_2_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
              <a:t>Objectif n’est pas de présenter les épreuves mais les aspects liés à l’enseignement</a:t>
            </a:r>
            <a:endParaRPr/>
          </a:p>
          <a:p>
            <a:pPr marL="0" lvl="0" indent="0" algn="l" rtl="0">
              <a:spcBef>
                <a:spcPts val="0"/>
              </a:spcBef>
              <a:spcAft>
                <a:spcPts val="0"/>
              </a:spcAft>
              <a:buNone/>
            </a:pPr>
            <a:r>
              <a:rPr lang="fr"/>
              <a:t>Entrée par les compétences visées plutôt que par la certification</a:t>
            </a:r>
            <a:endParaRPr/>
          </a:p>
        </p:txBody>
      </p:sp>
      <p:sp>
        <p:nvSpPr>
          <p:cNvPr id="96" name="Google Shape;96;gb468c31aea_2_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28</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385629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540301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b468c31aea_2_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b468c31aea_2_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spcBef>
                <a:spcPts val="0"/>
              </a:spcBef>
              <a:spcAft>
                <a:spcPts val="0"/>
              </a:spcAft>
              <a:buClr>
                <a:schemeClr val="dk1"/>
              </a:buClr>
              <a:buSzPts val="1200"/>
              <a:buFont typeface="Arial"/>
              <a:buChar char="•"/>
            </a:pPr>
            <a:r>
              <a:rPr lang="fr"/>
              <a:t>Compétence, notion fondamentale pour la construction du RAP =&gt; et donc de l’enseignement</a:t>
            </a:r>
            <a:endParaRPr lang="en-US"/>
          </a:p>
          <a:p>
            <a:pPr marL="171450" indent="-171450">
              <a:buClr>
                <a:schemeClr val="dk1"/>
              </a:buClr>
              <a:buSzPts val="1200"/>
              <a:buFont typeface="Arial"/>
              <a:buChar char="•"/>
            </a:pPr>
            <a:r>
              <a:rPr lang="fr"/>
              <a:t>Des compétences découlent les limites de savoirs </a:t>
            </a:r>
            <a:endParaRPr/>
          </a:p>
          <a:p>
            <a:pPr marL="171450" indent="-171450">
              <a:buClr>
                <a:schemeClr val="dk1"/>
              </a:buClr>
              <a:buSzPts val="1200"/>
              <a:buFont typeface="Arial"/>
              <a:buChar char="•"/>
            </a:pPr>
            <a:r>
              <a:rPr lang="fr"/>
              <a:t>Travail de comparaison avec ancien référentiel </a:t>
            </a:r>
          </a:p>
          <a:p>
            <a:pPr marL="171450" indent="-171450">
              <a:buClr>
                <a:schemeClr val="dk1"/>
              </a:buClr>
              <a:buSzPts val="1200"/>
              <a:buFont typeface="Arial"/>
              <a:buChar char="•"/>
            </a:pPr>
            <a:r>
              <a:rPr lang="fr"/>
              <a:t>Articulation bloc 1 et autres blocs </a:t>
            </a:r>
          </a:p>
        </p:txBody>
      </p:sp>
      <p:sp>
        <p:nvSpPr>
          <p:cNvPr id="108" name="Google Shape;108;gb468c31aea_2_2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29</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4102535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b9d9565108_2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b9d9565108_2_27:notes"/>
          <p:cNvSpPr txBox="1">
            <a:spLocks noGrp="1"/>
          </p:cNvSpPr>
          <p:nvPr>
            <p:ph type="body" idx="1"/>
          </p:nvPr>
        </p:nvSpPr>
        <p:spPr>
          <a:xfrm>
            <a:off x="685801" y="4343406"/>
            <a:ext cx="5486400" cy="4114805"/>
          </a:xfrm>
          <a:prstGeom prst="rect">
            <a:avLst/>
          </a:prstGeom>
          <a:noFill/>
          <a:ln>
            <a:noFill/>
          </a:ln>
        </p:spPr>
        <p:txBody>
          <a:bodyPr spcFirstLastPara="1" wrap="square" lIns="91425" tIns="45700" rIns="91425" bIns="45700" anchor="t" anchorCtr="0">
            <a:noAutofit/>
          </a:bodyPr>
          <a:lstStyle/>
          <a:p>
            <a:pPr marL="0" indent="0">
              <a:buNone/>
            </a:pPr>
            <a:endParaRPr lang="en-US"/>
          </a:p>
          <a:p>
            <a:pPr marL="0" indent="0">
              <a:buNone/>
            </a:pPr>
            <a:r>
              <a:rPr lang="fr"/>
              <a:t>En référence au constat du RAP</a:t>
            </a:r>
            <a:endParaRPr lang="en-US"/>
          </a:p>
          <a:p>
            <a:pPr marL="0" indent="0">
              <a:buNone/>
            </a:pPr>
            <a:r>
              <a:rPr lang="fr"/>
              <a:t>Le titre permet de caractériser l’esprit général du bloc : activité centrale pour le titulaire du diplôme, assistant import/export</a:t>
            </a:r>
            <a:endParaRPr lang="en-US"/>
          </a:p>
          <a:p>
            <a:pPr marL="0" indent="0">
              <a:buNone/>
            </a:pPr>
            <a:endParaRPr lang="fr"/>
          </a:p>
          <a:p>
            <a:pPr marL="0" indent="0">
              <a:buNone/>
            </a:pPr>
            <a:r>
              <a:rPr lang="fr" u="sng"/>
              <a:t>Communication a</a:t>
            </a:r>
            <a:r>
              <a:rPr lang="fr"/>
              <a:t>u sens large : écrite et orale + contenu varié </a:t>
            </a:r>
          </a:p>
          <a:p>
            <a:pPr marL="0" indent="0">
              <a:buNone/>
            </a:pPr>
            <a:r>
              <a:rPr lang="fr"/>
              <a:t>Communication avec les clients/fournisseurs en interface avec les services internes de l’entreprise, pour prendre en compte les exigences des clients et des fournisseurs et proposer des solutions adaptées ; </a:t>
            </a:r>
            <a:endParaRPr lang="en-US"/>
          </a:p>
          <a:p>
            <a:pPr marL="0" indent="0">
              <a:buNone/>
            </a:pPr>
            <a:r>
              <a:rPr lang="fr"/>
              <a:t>Communication avec les prestataires de services </a:t>
            </a:r>
            <a:endParaRPr lang="en-US"/>
          </a:p>
          <a:p>
            <a:pPr marL="0" indent="0">
              <a:buNone/>
            </a:pPr>
            <a:r>
              <a:rPr lang="fr"/>
              <a:t>La communication inclut des activités de négociation et non plus de négo-vente exclusivement : on négocie des délais de livraison/ de paiement, des modes de transport, des sécurités de paiement (= des conditions de vente) soit en situation de déroulement habituel, soit en situation de crise, gestion d’incidents, suivi des risques</a:t>
            </a:r>
            <a:endParaRPr lang="en-US"/>
          </a:p>
          <a:p>
            <a:pPr marL="0" indent="0">
              <a:buNone/>
            </a:pPr>
            <a:r>
              <a:rPr lang="fr"/>
              <a:t>Traitement des demandes des clients et des propositions des fournisseurs : production de documents (pro forma, demandes d’offre, offres commerciales,…)</a:t>
            </a:r>
            <a:endParaRPr lang="en-US"/>
          </a:p>
          <a:p>
            <a:pPr marL="0" indent="0">
              <a:buNone/>
            </a:pPr>
            <a:r>
              <a:rPr lang="fr"/>
              <a:t>Se fait dans la durée avec l’idée d’une fidélisation des partenaires dans le cadre d’une relation de service de qualité</a:t>
            </a:r>
            <a:endParaRPr lang="en-US"/>
          </a:p>
          <a:p>
            <a:pPr marL="0" indent="0">
              <a:buNone/>
            </a:pPr>
            <a:endParaRPr lang="fr"/>
          </a:p>
          <a:p>
            <a:pPr marL="0" indent="0">
              <a:buNone/>
            </a:pPr>
            <a:r>
              <a:rPr lang="fr"/>
              <a:t>Activité support essentielle avec enrichissement des BDD commerciales (clients fournisseurs) + en relation avec des activités de veille (bloc 3) </a:t>
            </a:r>
            <a:endParaRPr lang="en-US"/>
          </a:p>
          <a:p>
            <a:pPr marL="0" indent="0">
              <a:buNone/>
            </a:pPr>
            <a:endParaRPr lang="fr"/>
          </a:p>
          <a:p>
            <a:pPr marL="0" indent="0">
              <a:buNone/>
            </a:pPr>
            <a:r>
              <a:rPr lang="fr" u="sng"/>
              <a:t>Suivi des relations </a:t>
            </a:r>
            <a:r>
              <a:rPr lang="fr"/>
              <a:t>: veiller au bon déroulement des opérations mises en œuvre pour que les contrats soient exécutés à l’import et à l’export et s’assurer de la performance : pas seulement dans de la communication en vue de la fidélisation ou de la pérennisation des relations commerciales on est aussi dans le suivi d’indicateurs clés, la réalisation et le suivi des tableaux de bord de gestion, manipulation d’outils de gestions commerciaux </a:t>
            </a:r>
            <a:endParaRPr lang="en-US"/>
          </a:p>
          <a:p>
            <a:pPr marL="0" indent="0">
              <a:buNone/>
            </a:pPr>
            <a:endParaRPr lang="fr"/>
          </a:p>
          <a:p>
            <a:pPr marL="0" indent="0">
              <a:buNone/>
            </a:pPr>
            <a:r>
              <a:rPr lang="fr-FR"/>
              <a:t>2 dimensions transversales : usage du numérique et capacité à communiquer en français/en anglais </a:t>
            </a:r>
            <a:endParaRPr lang="en-US"/>
          </a:p>
          <a:p>
            <a:pPr marL="0" indent="0">
              <a:buNone/>
            </a:pPr>
            <a:endParaRPr lang="en-US"/>
          </a:p>
          <a:p>
            <a:pPr marL="0" indent="0">
              <a:buNone/>
            </a:pPr>
            <a:endParaRPr lang="en-US"/>
          </a:p>
          <a:p>
            <a:pPr marL="0" indent="0">
              <a:buNone/>
            </a:pPr>
            <a:endParaRPr lang="en-US"/>
          </a:p>
          <a:p>
            <a:pPr marL="0" lvl="0" indent="0" algn="l">
              <a:spcBef>
                <a:spcPts val="0"/>
              </a:spcBef>
              <a:spcAft>
                <a:spcPts val="0"/>
              </a:spcAft>
              <a:buNone/>
            </a:pPr>
            <a:endParaRPr lang="f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FR"/>
          </a:p>
        </p:txBody>
      </p:sp>
      <p:sp>
        <p:nvSpPr>
          <p:cNvPr id="115" name="Google Shape;115;gb9d9565108_2_27:notes"/>
          <p:cNvSpPr txBox="1">
            <a:spLocks noGrp="1"/>
          </p:cNvSpPr>
          <p:nvPr>
            <p:ph type="sldNum" idx="12"/>
          </p:nvPr>
        </p:nvSpPr>
        <p:spPr>
          <a:xfrm>
            <a:off x="3884613" y="8685224"/>
            <a:ext cx="2971800" cy="45720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30</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3835068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bb86a71e69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bb86a71e6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
              <a:t>Compétences, notion fondamentale pour la construction du RAP =&gt; et donc de l’enseignement</a:t>
            </a:r>
            <a:endParaRPr lang="en-US"/>
          </a:p>
          <a:p>
            <a:pPr marL="171450" indent="-171450">
              <a:buClr>
                <a:schemeClr val="dk1"/>
              </a:buClr>
              <a:buSzPts val="1200"/>
              <a:buFont typeface="Arial"/>
              <a:buChar char="•"/>
            </a:pPr>
            <a:r>
              <a:rPr lang="fr"/>
              <a:t>Des compétences découlent les limites de savoirs </a:t>
            </a:r>
          </a:p>
          <a:p>
            <a:pPr marL="171450" indent="-171450">
              <a:buClr>
                <a:schemeClr val="dk1"/>
              </a:buClr>
              <a:buSzPts val="1200"/>
              <a:buFont typeface="Arial"/>
              <a:buChar char="•"/>
            </a:pPr>
            <a:r>
              <a:rPr lang="fr"/>
              <a:t>Travail de comparaison avec ancien référentiel </a:t>
            </a:r>
          </a:p>
          <a:p>
            <a:pPr marL="171450" lvl="0" indent="-171450" algn="l" rtl="0">
              <a:spcBef>
                <a:spcPts val="0"/>
              </a:spcBef>
              <a:spcAft>
                <a:spcPts val="0"/>
              </a:spcAft>
              <a:buClr>
                <a:schemeClr val="dk1"/>
              </a:buClr>
              <a:buSzPts val="1200"/>
              <a:buFont typeface="Arial"/>
              <a:buChar char="•"/>
            </a:pPr>
            <a:r>
              <a:rPr lang="fr"/>
              <a:t>Articulation bloc 1 et autres blocs ?</a:t>
            </a:r>
            <a:endParaRPr/>
          </a:p>
        </p:txBody>
      </p:sp>
      <p:sp>
        <p:nvSpPr>
          <p:cNvPr id="182" name="Google Shape;182;gbb86a71e69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31</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650409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b9d9565108_2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gb9d9565108_2_35:notes"/>
          <p:cNvSpPr txBox="1">
            <a:spLocks noGrp="1"/>
          </p:cNvSpPr>
          <p:nvPr>
            <p:ph type="body" idx="1"/>
          </p:nvPr>
        </p:nvSpPr>
        <p:spPr>
          <a:xfrm>
            <a:off x="685801" y="4343406"/>
            <a:ext cx="5486400" cy="4114805"/>
          </a:xfrm>
          <a:prstGeom prst="rect">
            <a:avLst/>
          </a:prstGeom>
          <a:noFill/>
          <a:ln>
            <a:noFill/>
          </a:ln>
        </p:spPr>
        <p:txBody>
          <a:bodyPr spcFirstLastPara="1" wrap="square" lIns="91425" tIns="45700" rIns="91425" bIns="45700" anchor="t" anchorCtr="0">
            <a:noAutofit/>
          </a:bodyPr>
          <a:lstStyle/>
          <a:p>
            <a:r>
              <a:rPr lang="fr-FR"/>
              <a:t>Point commun de tout le référentiel  : entrée par les compétences</a:t>
            </a:r>
          </a:p>
          <a:p>
            <a:r>
              <a:rPr lang="fr-FR"/>
              <a:t>Nécessite une pédagogie</a:t>
            </a:r>
            <a:r>
              <a:rPr lang="fr-FR" baseline="0"/>
              <a:t> de mise en activité </a:t>
            </a:r>
            <a:r>
              <a:rPr lang="fr-FR"/>
              <a:t>– </a:t>
            </a:r>
            <a:r>
              <a:rPr lang="fr-FR" baseline="0"/>
              <a:t>l’acquisition des compétences se fait dans le cadre de mises en situations</a:t>
            </a:r>
            <a:r>
              <a:rPr lang="fr-FR"/>
              <a:t> </a:t>
            </a:r>
          </a:p>
          <a:p>
            <a:r>
              <a:rPr lang="fr-FR"/>
              <a:t>Progressivité dans</a:t>
            </a:r>
            <a:r>
              <a:rPr lang="fr-FR" baseline="0"/>
              <a:t> les compétences </a:t>
            </a:r>
            <a:r>
              <a:rPr lang="fr-FR"/>
              <a:t>: les</a:t>
            </a:r>
            <a:r>
              <a:rPr lang="fr-FR" baseline="0"/>
              <a:t> compétences sont travaillées sur l’ensemble du cycle de formation (vision spiralaire de la progression pédagogique)</a:t>
            </a:r>
            <a:r>
              <a:rPr lang="fr-FR"/>
              <a:t> : niveau 1 (suivi opérations en français) niveau 2 ou 3 (situations incident, situations inédites) </a:t>
            </a:r>
            <a:endParaRPr lang="fr-FR" baseline="0"/>
          </a:p>
          <a:p>
            <a:r>
              <a:rPr lang="fr-FR" baseline="0"/>
              <a:t>La progressivité s’acquiert par des mises en situation de plus en plus complexes dans le courant de la formation, un des éléments de complexité pouvant être la mobilisation de l’anglais mais c’est aussi la survenance d’aléas dans une opération courante de CI</a:t>
            </a:r>
            <a:r>
              <a:rPr lang="fr-FR"/>
              <a:t>. A retrouver dans les autres blocs. </a:t>
            </a:r>
            <a:endParaRPr lang="fr-FR" baseline="0"/>
          </a:p>
          <a:p>
            <a:pPr marL="0" marR="0" lvl="0" indent="0" algn="l" rtl="0">
              <a:lnSpc>
                <a:spcPct val="100000"/>
              </a:lnSpc>
              <a:spcBef>
                <a:spcPts val="0"/>
              </a:spcBef>
              <a:spcAft>
                <a:spcPts val="0"/>
              </a:spcAft>
              <a:buClr>
                <a:schemeClr val="dk1"/>
              </a:buClr>
              <a:buSzPts val="1200"/>
              <a:buFont typeface="Calibri"/>
              <a:buNone/>
            </a:pPr>
            <a:endParaRPr/>
          </a:p>
        </p:txBody>
      </p:sp>
      <p:sp>
        <p:nvSpPr>
          <p:cNvPr id="189" name="Google Shape;189;gb9d9565108_2_35:notes"/>
          <p:cNvSpPr txBox="1">
            <a:spLocks noGrp="1"/>
          </p:cNvSpPr>
          <p:nvPr>
            <p:ph type="sldNum" idx="12"/>
          </p:nvPr>
        </p:nvSpPr>
        <p:spPr>
          <a:xfrm>
            <a:off x="3884613" y="8685224"/>
            <a:ext cx="2971800" cy="45720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32</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29395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bb86a71e69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gbb86a71e69_1_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 sz="1200">
                <a:solidFill>
                  <a:schemeClr val="dk1"/>
                </a:solidFill>
                <a:latin typeface="Calibri"/>
                <a:ea typeface="Calibri"/>
                <a:cs typeface="Calibri"/>
                <a:sym typeface="Calibri"/>
              </a:rPr>
              <a:t>L’assistant import-export est l’interlocuteur privilégié, au quotidien de tous les acteurs de l’activité internationale de l’entreprise. </a:t>
            </a:r>
            <a:endParaRPr lang="f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latin typeface="Calibri"/>
                <a:ea typeface="Calibri"/>
                <a:cs typeface="Calibri"/>
                <a:sym typeface="Calibri"/>
              </a:rPr>
              <a:t>En BC1, on permet à l’apprenant d’acquérir des compétences de communication, en s’appuyant sur la </a:t>
            </a:r>
            <a:r>
              <a:rPr lang="fr" sz="1200">
                <a:solidFill>
                  <a:schemeClr val="dk1"/>
                </a:solidFill>
                <a:highlight>
                  <a:srgbClr val="FFFF00"/>
                </a:highlight>
                <a:latin typeface="Calibri"/>
                <a:ea typeface="Calibri"/>
                <a:cs typeface="Calibri"/>
                <a:sym typeface="Calibri"/>
              </a:rPr>
              <a:t>maîtrise d’outils, en particulier numériques et de gestio</a:t>
            </a:r>
            <a:r>
              <a:rPr lang="fr" sz="1200">
                <a:solidFill>
                  <a:schemeClr val="dk1"/>
                </a:solidFill>
                <a:latin typeface="Calibri"/>
                <a:ea typeface="Calibri"/>
                <a:cs typeface="Calibri"/>
                <a:sym typeface="Calibri"/>
              </a:rPr>
              <a:t>n, et de techniques de communication, écrites et orales, en français et en anglais.</a:t>
            </a: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highlight>
                  <a:srgbClr val="FFFF00"/>
                </a:highlight>
                <a:latin typeface="Calibri"/>
                <a:ea typeface="Calibri"/>
                <a:cs typeface="Calibri"/>
                <a:sym typeface="Calibri"/>
              </a:rPr>
              <a:t>L’articulation entre les blocs est très forte</a:t>
            </a:r>
            <a:r>
              <a:rPr lang="fr" sz="1200">
                <a:solidFill>
                  <a:schemeClr val="dk1"/>
                </a:solidFill>
                <a:latin typeface="Calibri"/>
                <a:ea typeface="Calibri"/>
                <a:cs typeface="Calibri"/>
                <a:sym typeface="Calibri"/>
              </a:rPr>
              <a:t> : le bloc 2 conduit à construire des solutions techniques, qui seront communiquées grâce aux compétences développées dans le bloc 1. Le bloc 3 permet de mobiliser des démarches commerciales qui doivent faire l’objet de formalisation, de diffusion et d’une mise en œuvre s’appuyant sur des techniques de communication spécifiques.</a:t>
            </a: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latin typeface="Calibri"/>
                <a:ea typeface="Calibri"/>
                <a:cs typeface="Calibri"/>
                <a:sym typeface="Calibri"/>
              </a:rPr>
              <a:t>L’ensemble de l’activité de l’entreprise doit être pérenne et rentable et l’assistant doit pouvoir contribuer au suivi de la performance de l’activité Import/export de l’entreprise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fr"/>
              <a:t>RCI se nourrit donc des 2 autres blocs et des compétences en Anglais</a:t>
            </a:r>
            <a:endParaRPr/>
          </a:p>
          <a:p>
            <a:pPr marL="0" indent="0">
              <a:buNone/>
            </a:pPr>
            <a:endParaRPr lang="fr"/>
          </a:p>
          <a:p>
            <a:pPr marL="0" indent="0">
              <a:buNone/>
            </a:pPr>
            <a:r>
              <a:rPr lang="fr"/>
              <a:t>RCI = occasion privilégiée pour développer les aspects autour du management interculturel (modes de direction…) </a:t>
            </a:r>
          </a:p>
        </p:txBody>
      </p:sp>
      <p:sp>
        <p:nvSpPr>
          <p:cNvPr id="208" name="Google Shape;208;gbb86a71e69_1_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33</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708341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b86a71e69_1_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bb86a71e69_1_84: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r>
              <a:rPr lang="fr-FR" sz="1200"/>
              <a:t>Montre</a:t>
            </a:r>
            <a:r>
              <a:rPr lang="fr-FR" sz="1200" baseline="0"/>
              <a:t>r l’articulation des savoirs et des compétences et la porosité des savoirs au service de l’acquisition de toutes les compétences du bloc. </a:t>
            </a:r>
          </a:p>
          <a:p>
            <a:r>
              <a:rPr lang="fr-FR" sz="1200" baseline="0"/>
              <a:t>Cela conduit pédagogiquement à ne pas aborder un travail par chapitres mais bien par contextes. </a:t>
            </a:r>
          </a:p>
          <a:p>
            <a:r>
              <a:rPr lang="fr-FR" sz="1200" baseline="0"/>
              <a:t>Ruptures : </a:t>
            </a:r>
          </a:p>
          <a:p>
            <a:r>
              <a:rPr lang="fr-FR" sz="1200" baseline="0"/>
              <a:t>suppression de l’enseignement d’informatique commerciale, autonome et parfois indépendant du CI, et intégration totale dans le bloc, au service d’activités professionnelles</a:t>
            </a:r>
          </a:p>
          <a:p>
            <a:r>
              <a:rPr lang="fr-FR" sz="1200" baseline="0"/>
              <a:t>Prise en main d’outils numériques par les enseignants en relation avec le CRCN et en vue de la certification PIX qui sera obligatoire.</a:t>
            </a:r>
          </a:p>
          <a:p>
            <a:r>
              <a:rPr lang="fr-FR" sz="1200" baseline="0"/>
              <a:t>Disparition de la négo-vente en LVE au profit de situations élargies, plus nombreuses et plus variées</a:t>
            </a:r>
          </a:p>
          <a:p>
            <a:pPr marL="0" marR="0" lvl="0" indent="0" algn="l" rtl="0">
              <a:lnSpc>
                <a:spcPct val="100000"/>
              </a:lnSpc>
              <a:spcBef>
                <a:spcPts val="0"/>
              </a:spcBef>
              <a:spcAft>
                <a:spcPts val="0"/>
              </a:spcAft>
              <a:buClr>
                <a:schemeClr val="dk1"/>
              </a:buClr>
              <a:buSzPts val="1200"/>
              <a:buFont typeface="Calibri"/>
              <a:buNone/>
            </a:pPr>
            <a:endParaRPr lang="fr-FR" sz="1200"/>
          </a:p>
        </p:txBody>
      </p:sp>
      <p:sp>
        <p:nvSpPr>
          <p:cNvPr id="229" name="Google Shape;229;gbb86a71e69_1_84: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34</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5215859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ba7c39e40f_0_1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ba7c39e40f_0_16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 sz="1200">
                <a:solidFill>
                  <a:schemeClr val="dk1"/>
                </a:solidFill>
                <a:latin typeface="Calibri"/>
                <a:ea typeface="Calibri"/>
                <a:cs typeface="Calibri"/>
                <a:sym typeface="Calibri"/>
              </a:rPr>
              <a:t>Exemple : mise en situation commune bloc 1 / bloc 2 : cas SODITRANS développé dans le GAP </a:t>
            </a:r>
          </a:p>
          <a:p>
            <a:pPr marL="0" indent="0">
              <a:buClr>
                <a:schemeClr val="dk1"/>
              </a:buClr>
              <a:buSzPts val="1200"/>
              <a:buNone/>
            </a:pPr>
            <a:r>
              <a:rPr lang="fr-FR" sz="1200">
                <a:solidFill>
                  <a:schemeClr val="dk1"/>
                </a:solidFill>
                <a:latin typeface="Calibri"/>
                <a:ea typeface="Calibri"/>
                <a:cs typeface="Calibri"/>
                <a:sym typeface="Calibri"/>
              </a:rPr>
              <a:t>C</a:t>
            </a:r>
            <a:r>
              <a:rPr lang="fr" sz="1200" err="1">
                <a:solidFill>
                  <a:schemeClr val="dk1"/>
                </a:solidFill>
                <a:latin typeface="Calibri"/>
                <a:ea typeface="Calibri"/>
                <a:cs typeface="Calibri"/>
                <a:sym typeface="Calibri"/>
              </a:rPr>
              <a:t>ette</a:t>
            </a:r>
            <a:r>
              <a:rPr lang="fr" sz="1200">
                <a:solidFill>
                  <a:schemeClr val="dk1"/>
                </a:solidFill>
                <a:latin typeface="Calibri"/>
                <a:ea typeface="Calibri"/>
                <a:cs typeface="Calibri"/>
                <a:sym typeface="Calibri"/>
              </a:rPr>
              <a:t> mise en situation</a:t>
            </a:r>
            <a:r>
              <a:rPr lang="fr" sz="1200" baseline="0">
                <a:solidFill>
                  <a:schemeClr val="dk1"/>
                </a:solidFill>
                <a:latin typeface="Calibri"/>
                <a:ea typeface="Calibri"/>
                <a:cs typeface="Calibri"/>
                <a:sym typeface="Calibri"/>
              </a:rPr>
              <a:t> conduit à s’appuyer sur une problématique de changement de fournisseur </a:t>
            </a:r>
            <a:r>
              <a:rPr lang="fr-FR" sz="1200" baseline="0">
                <a:solidFill>
                  <a:schemeClr val="dk1"/>
                </a:solidFill>
                <a:latin typeface="Calibri"/>
                <a:ea typeface="Calibri"/>
                <a:cs typeface="Calibri"/>
                <a:sym typeface="Calibri"/>
              </a:rPr>
              <a:t>et de retards de livraison pour mobiliser des compétences de communication mais aussi de simulation (quelles sont les incidences sur la trésorerie du retard de livraison</a:t>
            </a:r>
            <a:r>
              <a:rPr lang="fr-FR" sz="1200">
                <a:solidFill>
                  <a:schemeClr val="dk1"/>
                </a:solidFill>
                <a:latin typeface="Calibri"/>
                <a:ea typeface="Calibri"/>
                <a:cs typeface="Calibri"/>
                <a:sym typeface="Calibri"/>
              </a:rPr>
              <a:t> </a:t>
            </a:r>
            <a:r>
              <a:rPr lang="fr-FR" sz="1200" baseline="0">
                <a:solidFill>
                  <a:schemeClr val="dk1"/>
                </a:solidFill>
                <a:latin typeface="Calibri"/>
                <a:ea typeface="Calibri"/>
                <a:cs typeface="Calibri"/>
                <a:sym typeface="Calibri"/>
              </a:rPr>
              <a:t> et donc de paiement : ce qui nécessite de mobiliser correctement la notion d’incoterm)</a:t>
            </a:r>
            <a:endParaRPr lang="fr-FR" sz="1200" baseline="0">
              <a:solidFill>
                <a:schemeClr val="dk1"/>
              </a:solidFill>
              <a:latin typeface="Calibri"/>
              <a:ea typeface="Calibri"/>
              <a:cs typeface="Calibri"/>
            </a:endParaRPr>
          </a:p>
          <a:p>
            <a:pPr marL="0" marR="0" lvl="0" indent="0" algn="l" rtl="0">
              <a:lnSpc>
                <a:spcPct val="100000"/>
              </a:lnSpc>
              <a:spcBef>
                <a:spcPts val="0"/>
              </a:spcBef>
              <a:spcAft>
                <a:spcPts val="0"/>
              </a:spcAft>
              <a:buClr>
                <a:schemeClr val="dk1"/>
              </a:buClr>
              <a:buSzPts val="1200"/>
              <a:buFont typeface="Calibri"/>
              <a:buNone/>
            </a:pPr>
            <a:endParaRPr lang="fr-FR" sz="1200" baseline="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FR" sz="1200" baseline="0">
                <a:solidFill>
                  <a:schemeClr val="dk1"/>
                </a:solidFill>
                <a:latin typeface="Calibri"/>
                <a:ea typeface="Calibri"/>
                <a:cs typeface="Calibri"/>
                <a:sym typeface="Calibri"/>
              </a:rPr>
              <a:t>Dans le cadre de l’étude de cas de MOI, il est demandé à l’étudiant de proposer des solutions de dédouanement, l’intérêt du recours à telle ou telle procédure ou tel ou tel régime douanier. Dans le cadre de RCI, il sera demandé à l’étudiant de rédiger une note pour le responsable achats ce qui conduit à expliciter les notions à les revoir sous un autre aspect qui est celui de la communication interne. Idem pour des problématique de recours à une assurance transport.</a:t>
            </a:r>
            <a:endParaRPr lang="fr-FR" sz="1200" baseline="0">
              <a:solidFill>
                <a:schemeClr val="dk1"/>
              </a:solidFill>
              <a:latin typeface="Calibri"/>
              <a:ea typeface="Calibri"/>
              <a:cs typeface="Calibri"/>
            </a:endParaRPr>
          </a:p>
          <a:p>
            <a:pPr marL="0" marR="0" lvl="0" indent="0" algn="l" rtl="0">
              <a:lnSpc>
                <a:spcPct val="100000"/>
              </a:lnSpc>
              <a:spcBef>
                <a:spcPts val="0"/>
              </a:spcBef>
              <a:spcAft>
                <a:spcPts val="0"/>
              </a:spcAft>
              <a:buClr>
                <a:schemeClr val="dk1"/>
              </a:buClr>
              <a:buSzPts val="1200"/>
              <a:buFont typeface="Calibri"/>
              <a:buNone/>
            </a:pPr>
            <a:endParaRPr lang="fr-FR" sz="1200">
              <a:solidFill>
                <a:schemeClr val="dk1"/>
              </a:solidFill>
              <a:latin typeface="Calibri"/>
              <a:ea typeface="Calibri"/>
              <a:cs typeface="Calibri"/>
              <a:sym typeface="Calibri"/>
            </a:endParaRPr>
          </a:p>
          <a:p>
            <a:pPr marL="0" indent="0">
              <a:buClr>
                <a:schemeClr val="dk1"/>
              </a:buClr>
              <a:buSzPts val="1200"/>
              <a:buNone/>
            </a:pPr>
            <a:r>
              <a:rPr lang="fr-FR" b="1">
                <a:sym typeface="Calibri"/>
              </a:rPr>
              <a:t>Les solutions techniques sont étudiées en MOI, elles font l’objet d’une communication en RCI, </a:t>
            </a:r>
            <a:r>
              <a:rPr lang="fr-FR" sz="1200" b="1" baseline="0">
                <a:solidFill>
                  <a:schemeClr val="dk1"/>
                </a:solidFill>
                <a:latin typeface="Calibri"/>
                <a:ea typeface="Calibri"/>
                <a:cs typeface="Calibri"/>
                <a:sym typeface="Calibri"/>
              </a:rPr>
              <a:t>sachant que dans l’entreprise, </a:t>
            </a:r>
            <a:r>
              <a:rPr lang="fr-FR" sz="1200" baseline="0">
                <a:solidFill>
                  <a:schemeClr val="dk1"/>
                </a:solidFill>
                <a:latin typeface="Calibri"/>
                <a:ea typeface="Calibri"/>
                <a:cs typeface="Calibri"/>
                <a:sym typeface="Calibri"/>
              </a:rPr>
              <a:t>l’assistant export apprécie l’opportunité de telle ou telle solution</a:t>
            </a:r>
            <a:r>
              <a:rPr lang="fr-FR" sz="1200">
                <a:solidFill>
                  <a:schemeClr val="dk1"/>
                </a:solidFill>
                <a:latin typeface="Calibri"/>
                <a:ea typeface="Calibri"/>
                <a:cs typeface="Calibri"/>
                <a:sym typeface="Calibri"/>
              </a:rPr>
              <a:t> </a:t>
            </a:r>
            <a:r>
              <a:rPr lang="fr-FR" sz="1200" baseline="0">
                <a:solidFill>
                  <a:schemeClr val="dk1"/>
                </a:solidFill>
                <a:latin typeface="Calibri"/>
                <a:ea typeface="Calibri"/>
                <a:cs typeface="Calibri"/>
                <a:sym typeface="Calibri"/>
              </a:rPr>
              <a:t> (à partir de calculs, d’une analyse du contexte de l’entreprise, de ses contraintes) puis présente sa proposition à son supérieur.</a:t>
            </a:r>
            <a:r>
              <a:rPr lang="fr-FR" sz="1200">
                <a:solidFill>
                  <a:schemeClr val="dk1"/>
                </a:solidFill>
                <a:latin typeface="Calibri"/>
                <a:ea typeface="Calibri"/>
                <a:cs typeface="Calibri"/>
                <a:sym typeface="Calibri"/>
              </a:rPr>
              <a:t> </a:t>
            </a:r>
            <a:endParaRPr lang="fr-FR" sz="1200" baseline="0">
              <a:solidFill>
                <a:schemeClr val="dk1"/>
              </a:solidFill>
              <a:latin typeface="Calibri"/>
              <a:ea typeface="Calibri"/>
              <a:cs typeface="Calibri"/>
            </a:endParaRPr>
          </a:p>
        </p:txBody>
      </p:sp>
      <p:sp>
        <p:nvSpPr>
          <p:cNvPr id="257" name="Google Shape;257;gba7c39e40f_0_16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35</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25022259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bb86a71e69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bb86a71e69_0_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gbb86a71e69_0_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36</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6585361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ba7c39e40f_0_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gba7c39e40f_0_6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None/>
            </a:pPr>
            <a:r>
              <a:rPr lang="fr-FR" sz="1200"/>
              <a:t>Ce qui est</a:t>
            </a:r>
            <a:r>
              <a:rPr lang="fr-FR" sz="1200" baseline="0"/>
              <a:t> conforté</a:t>
            </a:r>
            <a:r>
              <a:rPr lang="fr-FR" sz="1200"/>
              <a:t> </a:t>
            </a:r>
            <a:r>
              <a:rPr lang="fr-FR" sz="1200" baseline="0"/>
              <a:t> </a:t>
            </a:r>
            <a:r>
              <a:rPr lang="fr-FR" sz="1200"/>
              <a:t>de l’ancien référentiel : </a:t>
            </a:r>
          </a:p>
          <a:p>
            <a:pPr marL="171450" indent="-171450"/>
            <a:r>
              <a:rPr lang="fr-FR" sz="1200"/>
              <a:t>Communication interpersonnelle, interculturelle MAIS </a:t>
            </a:r>
            <a:r>
              <a:rPr lang="fr-FR"/>
              <a:t>Développement des compétences relevant de la communication multimédia et usages professionnels des réseaux sociaux </a:t>
            </a:r>
          </a:p>
          <a:p>
            <a:pPr marL="171450" indent="-171450"/>
            <a:r>
              <a:rPr lang="fr-FR" sz="1200"/>
              <a:t>Outils de gestion et indicateurs de performance mais approfondi au termes de tableaux de bord, KPI....</a:t>
            </a:r>
          </a:p>
          <a:p>
            <a:pPr marL="0" indent="0">
              <a:buNone/>
            </a:pPr>
            <a:r>
              <a:rPr lang="fr-FR" sz="1200"/>
              <a:t>Ce</a:t>
            </a:r>
            <a:r>
              <a:rPr lang="fr-FR" sz="1200" baseline="0"/>
              <a:t> qui est nouveau :</a:t>
            </a:r>
          </a:p>
          <a:p>
            <a:pPr marL="171450" indent="-171450"/>
            <a:r>
              <a:rPr lang="fr-FR" sz="1200"/>
              <a:t>Place prépondérante de l'anglais professionnel – au-delà  de la seule négociation </a:t>
            </a:r>
          </a:p>
          <a:p>
            <a:pPr marL="171450" indent="-171450"/>
            <a:r>
              <a:rPr lang="fr-FR"/>
              <a:t>Usage du  numérique déjà présent certes MAIS attente d'expertise plus forte dans de nombreux domaines </a:t>
            </a:r>
            <a:endParaRPr lang="fr-FR" sz="1200"/>
          </a:p>
          <a:p>
            <a:pPr marL="171450" indent="-171450"/>
            <a:r>
              <a:rPr lang="fr-FR" sz="1200"/>
              <a:t>SIC : fonctionnalités de base de CRM, de PGI, des logiciels métiers</a:t>
            </a:r>
          </a:p>
          <a:p>
            <a:pPr marL="171450" indent="-171450"/>
            <a:r>
              <a:rPr lang="fr-FR" sz="1200"/>
              <a:t>Maîtrise approfondie d’Excel</a:t>
            </a:r>
          </a:p>
          <a:p>
            <a:pPr marL="0" lvl="0" indent="0" algn="l">
              <a:spcBef>
                <a:spcPts val="0"/>
              </a:spcBef>
              <a:spcAft>
                <a:spcPts val="0"/>
              </a:spcAft>
              <a:buNone/>
            </a:pPr>
            <a:endParaRPr lang="fr-FR"/>
          </a:p>
        </p:txBody>
      </p:sp>
      <p:sp>
        <p:nvSpPr>
          <p:cNvPr id="312" name="Google Shape;312;gba7c39e40f_0_6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37</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30915120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ba7c39e40f_0_1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gba7c39e40f_0_109: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FR" sz="1200">
                <a:solidFill>
                  <a:schemeClr val="dk1"/>
                </a:solidFill>
                <a:latin typeface="Calibri"/>
                <a:ea typeface="Calibri"/>
                <a:cs typeface="Calibri"/>
                <a:sym typeface="Calibri"/>
              </a:rPr>
              <a:t>Conseils : </a:t>
            </a:r>
          </a:p>
          <a:p>
            <a:pPr marL="0" marR="0" lvl="0" indent="0" algn="l" rtl="0">
              <a:lnSpc>
                <a:spcPct val="100000"/>
              </a:lnSpc>
              <a:spcBef>
                <a:spcPts val="0"/>
              </a:spcBef>
              <a:spcAft>
                <a:spcPts val="0"/>
              </a:spcAft>
              <a:buClr>
                <a:schemeClr val="dk1"/>
              </a:buClr>
              <a:buSzPts val="1200"/>
              <a:buFont typeface="Calibri"/>
              <a:buNone/>
            </a:pPr>
            <a:endParaRPr lang="fr-FR" sz="1200">
              <a:solidFill>
                <a:schemeClr val="dk1"/>
              </a:solidFill>
              <a:latin typeface="Calibri"/>
              <a:cs typeface="Calibri"/>
              <a:sym typeface="Calibri"/>
            </a:endParaRPr>
          </a:p>
          <a:p>
            <a:pPr marL="171450" marR="0" lvl="0" indent="-171450" algn="l" rtl="0">
              <a:lnSpc>
                <a:spcPct val="100000"/>
              </a:lnSpc>
              <a:spcBef>
                <a:spcPts val="0"/>
              </a:spcBef>
              <a:spcAft>
                <a:spcPts val="0"/>
              </a:spcAft>
              <a:buClr>
                <a:schemeClr val="dk1"/>
              </a:buClr>
              <a:buSzPts val="1200"/>
            </a:pPr>
            <a:r>
              <a:rPr lang="fr-FR"/>
              <a:t>Le professeur d’anglais</a:t>
            </a:r>
            <a:r>
              <a:rPr lang="fr-FR" baseline="0"/>
              <a:t> qui intervient en RCI est aussi celui qui intervient en anglais</a:t>
            </a:r>
          </a:p>
          <a:p>
            <a:pPr marL="171450" indent="-171450">
              <a:buClr>
                <a:schemeClr val="dk1"/>
              </a:buClr>
              <a:buSzPts val="1200"/>
            </a:pPr>
            <a:r>
              <a:rPr lang="fr-FR" baseline="0"/>
              <a:t>L’acquisition des compétences au cœur de la pratique quotidienne en classe, en s’appuyant sur des mises en situations, de plus en plus complexes au fur et à mesure de la formation,</a:t>
            </a:r>
            <a:r>
              <a:rPr lang="fr-FR"/>
              <a:t> </a:t>
            </a:r>
            <a:endParaRPr lang="fr-FR" baseline="0"/>
          </a:p>
          <a:p>
            <a:pPr marL="171450" marR="0" lvl="0" indent="-171450" algn="l" rtl="0">
              <a:lnSpc>
                <a:spcPct val="100000"/>
              </a:lnSpc>
              <a:spcBef>
                <a:spcPts val="0"/>
              </a:spcBef>
              <a:spcAft>
                <a:spcPts val="0"/>
              </a:spcAft>
              <a:buClr>
                <a:schemeClr val="dk1"/>
              </a:buClr>
              <a:buSzPts val="1200"/>
            </a:pPr>
            <a:r>
              <a:rPr lang="fr-FR" baseline="0"/>
              <a:t>Travail en équipe avec les professeurs intervenants en MOI et DCI, </a:t>
            </a:r>
            <a:r>
              <a:rPr lang="fr-FR" b="1" baseline="0"/>
              <a:t>nécessaire culture commune à créer et surtout une progression cohérente.</a:t>
            </a:r>
          </a:p>
          <a:p>
            <a:pPr marL="171450" indent="-171450">
              <a:buClr>
                <a:schemeClr val="dk1"/>
              </a:buClr>
              <a:buSzPts val="1200"/>
            </a:pPr>
            <a:r>
              <a:rPr lang="fr-FR" baseline="0"/>
              <a:t>On peut imaginer que le tout début d’année sera plutôt consacré à l’acquisition de compétences générales de communication professionnelle + une orientation vers la recherche de stages (d’où travail sur CV, lettres de candidatures, usages des réseaux professionnels….) le temps d’acquérir des compétences en </a:t>
            </a:r>
            <a:r>
              <a:rPr lang="fr-FR"/>
              <a:t>MOI </a:t>
            </a:r>
            <a:r>
              <a:rPr lang="fr-FR" baseline="0"/>
              <a:t>et DCI permettant une mise en situation de communication professionnelle propre au CI.</a:t>
            </a:r>
            <a:r>
              <a:rPr lang="fr-FR"/>
              <a:t> </a:t>
            </a:r>
            <a:endParaRPr lang="fr-FR" baseline="0"/>
          </a:p>
          <a:p>
            <a:pPr marL="0" marR="0" lvl="0" indent="0" algn="l" rtl="0">
              <a:lnSpc>
                <a:spcPct val="100000"/>
              </a:lnSpc>
              <a:spcBef>
                <a:spcPts val="0"/>
              </a:spcBef>
              <a:spcAft>
                <a:spcPts val="0"/>
              </a:spcAft>
              <a:buClr>
                <a:schemeClr val="dk1"/>
              </a:buClr>
              <a:buSzPts val="1200"/>
              <a:buFont typeface="Calibri"/>
              <a:buNone/>
            </a:pPr>
            <a:endParaRPr/>
          </a:p>
        </p:txBody>
      </p:sp>
      <p:sp>
        <p:nvSpPr>
          <p:cNvPr id="329" name="Google Shape;329;gba7c39e40f_0_109: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38</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3895836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 name="Google Shape;29;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Le BTS Commerce International a été créé en 2007 et a fait l’objet de plusieurs modifications, la dernière datant de 2012. Ce programme est dispensé dans plus de 200 établissements et le nombre d’étudiants, en constante progression s’élève à environ 5500 (fois 2 BTS1+BTS2). Il a semblé opportun d’étudier l’opportunité de la rénovation de ce diplôme pour les raisons suivantes: 1. La place croissante et l’évolution du commerce international et des métiers de l’import-export dans l’économie française. 2. les rénovations des autres BTS dits commerciaux et 3. La réécriture des référentiels en bloc de compétence.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FR" dirty="0"/>
              <a:t>En Novembre 2018, un groupe de travail a été créé sous la direction de Dominique Catoir, Inspecteur Général en charge du diplôme. Il était constitué de 10 membres aux compétences complémentaires: de professeurs du BTS CI, d’inspecteurs académiques et de professionnels. Le rapport d’opportunité a été établi sur la base d’une quarantaine entretiens avec des dirigeants d’entreprises ayant une activité internationale, d’enquêtes effectuées auprès d’enseignants, de plus de 4000 réponses d’étudiants et d’anciens élèves et d’auditions avec des personnalités choisies pour leur expertise dans certains domaines clés. </a:t>
            </a:r>
            <a:endParaRPr dirty="0"/>
          </a:p>
        </p:txBody>
      </p:sp>
      <p:sp>
        <p:nvSpPr>
          <p:cNvPr id="30" name="Google Shape;3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9331371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ba7c39e40f_0_1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gba7c39e40f_0_109: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FR" sz="1200" err="1">
                <a:solidFill>
                  <a:schemeClr val="dk1"/>
                </a:solidFill>
                <a:latin typeface="Calibri"/>
                <a:cs typeface="Calibri"/>
                <a:sym typeface="Calibri"/>
              </a:rPr>
              <a:t>C</a:t>
            </a:r>
            <a:r>
              <a:rPr lang="fr-FR" err="1">
                <a:sym typeface="Calibri"/>
              </a:rPr>
              <a:t>France</a:t>
            </a:r>
            <a:r>
              <a:rPr lang="fr-FR">
                <a:sym typeface="Calibri"/>
              </a:rPr>
              <a:t> Education International propose également diverses possibilités en matière de</a:t>
            </a:r>
            <a:endParaRPr lang="en-US">
              <a:sym typeface="Calibri"/>
            </a:endParaRPr>
          </a:p>
          <a:p>
            <a:pPr>
              <a:buSzPts val="1200"/>
              <a:buNone/>
            </a:pPr>
            <a:r>
              <a:rPr lang="fr-FR">
                <a:sym typeface="Calibri"/>
              </a:rPr>
              <a:t>programmes linguistiques, ouverts non seulement aux professeurs de langues mais</a:t>
            </a:r>
            <a:endParaRPr lang="fr-FR"/>
          </a:p>
          <a:p>
            <a:pPr>
              <a:buSzPts val="1200"/>
              <a:buNone/>
            </a:pPr>
            <a:r>
              <a:rPr lang="fr-FR" err="1">
                <a:sym typeface="Calibri"/>
              </a:rPr>
              <a:t>également,notamment</a:t>
            </a:r>
            <a:r>
              <a:rPr lang="fr-FR">
                <a:sym typeface="Calibri"/>
              </a:rPr>
              <a:t>, aux professeurs de DNL :</a:t>
            </a:r>
            <a:endParaRPr lang="fr-FR"/>
          </a:p>
          <a:p>
            <a:pPr>
              <a:buSzPts val="1200"/>
              <a:buNone/>
            </a:pPr>
            <a:r>
              <a:rPr lang="fr-FR">
                <a:hlinkClick r:id="rId3"/>
              </a:rPr>
              <a:t>https://www.france-education-international.fr/stages-perfectionnement-linguistique-</a:t>
            </a:r>
            <a:endParaRPr lang="fr-FR"/>
          </a:p>
          <a:p>
            <a:pPr>
              <a:buSzPts val="1200"/>
              <a:buNone/>
            </a:pPr>
            <a:r>
              <a:rPr lang="fr-FR" err="1"/>
              <a:t>pedagogique</a:t>
            </a:r>
            <a:r>
              <a:rPr lang="fr-FR"/>
              <a:t>-culturel</a:t>
            </a:r>
          </a:p>
          <a:p>
            <a:pPr>
              <a:buSzPts val="1200"/>
              <a:buNone/>
            </a:pPr>
            <a:r>
              <a:rPr lang="fr-FR"/>
              <a:t> </a:t>
            </a:r>
          </a:p>
          <a:p>
            <a:pPr>
              <a:buSzPts val="1200"/>
              <a:buNone/>
            </a:pPr>
            <a:r>
              <a:rPr lang="fr-FR"/>
              <a:t>Le site « Le Fil Plurilingue » </a:t>
            </a:r>
            <a:r>
              <a:rPr lang="fr-FR" baseline="0"/>
              <a:t>est </a:t>
            </a:r>
            <a:r>
              <a:rPr lang="fr-FR"/>
              <a:t>géré et animé par France Education international.</a:t>
            </a:r>
          </a:p>
          <a:p>
            <a:pPr>
              <a:buSzPts val="1200"/>
              <a:buNone/>
            </a:pPr>
            <a:r>
              <a:rPr lang="fr-FR"/>
              <a:t>Anciennement « Fil du bilingue », il s’adresse d’abord aux professeurs de FLE et de DNL </a:t>
            </a:r>
            <a:r>
              <a:rPr lang="fr-FR" baseline="0"/>
              <a:t>en</a:t>
            </a:r>
            <a:endParaRPr lang="fr-FR"/>
          </a:p>
          <a:p>
            <a:pPr>
              <a:buSzPts val="1200"/>
              <a:buNone/>
            </a:pPr>
            <a:r>
              <a:rPr lang="fr-FR"/>
              <a:t>français, mais il contient un certain nombre </a:t>
            </a:r>
            <a:r>
              <a:rPr lang="fr-FR" baseline="0"/>
              <a:t>de </a:t>
            </a:r>
            <a:r>
              <a:rPr lang="fr-FR"/>
              <a:t>ressources </a:t>
            </a:r>
            <a:r>
              <a:rPr lang="fr-FR" baseline="0"/>
              <a:t>en </a:t>
            </a:r>
            <a:r>
              <a:rPr lang="fr-FR"/>
              <a:t>didactique du plurilinguisme</a:t>
            </a:r>
          </a:p>
          <a:p>
            <a:pPr>
              <a:buSzPts val="1200"/>
              <a:buNone/>
            </a:pPr>
            <a:r>
              <a:rPr lang="fr-FR"/>
              <a:t>(intégration langue et discipline, alternance codique</a:t>
            </a:r>
            <a:r>
              <a:rPr lang="fr-FR" baseline="0"/>
              <a:t>, </a:t>
            </a:r>
            <a:r>
              <a:rPr lang="fr-FR"/>
              <a:t>l’enseignement </a:t>
            </a:r>
            <a:r>
              <a:rPr lang="fr-FR" baseline="0"/>
              <a:t>en </a:t>
            </a:r>
            <a:r>
              <a:rPr lang="fr-FR"/>
              <a:t>co-responsabilité,</a:t>
            </a:r>
          </a:p>
          <a:p>
            <a:pPr>
              <a:buSzPts val="1200"/>
              <a:buNone/>
            </a:pPr>
            <a:r>
              <a:rPr lang="fr-FR"/>
              <a:t>projets interdisciplinaires</a:t>
            </a:r>
            <a:r>
              <a:rPr lang="fr-FR" baseline="0"/>
              <a:t>, </a:t>
            </a:r>
            <a:r>
              <a:rPr lang="fr-FR"/>
              <a:t>approche </a:t>
            </a:r>
            <a:r>
              <a:rPr lang="fr-FR" baseline="0"/>
              <a:t>de la </a:t>
            </a:r>
            <a:r>
              <a:rPr lang="fr-FR"/>
              <a:t>dimension linguistique d’une discipline…). Ce site</a:t>
            </a:r>
          </a:p>
          <a:p>
            <a:pPr>
              <a:buSzPts val="1200"/>
              <a:buNone/>
            </a:pPr>
            <a:r>
              <a:rPr lang="fr-FR"/>
              <a:t>pourrait se révéler utile à tous </a:t>
            </a:r>
            <a:r>
              <a:rPr lang="fr-FR" baseline="0"/>
              <a:t>les </a:t>
            </a:r>
            <a:r>
              <a:rPr lang="fr-FR"/>
              <a:t>enseignants concernés.</a:t>
            </a:r>
          </a:p>
          <a:p>
            <a:pPr>
              <a:buSzPts val="1200"/>
              <a:buNone/>
            </a:pPr>
            <a:r>
              <a:rPr lang="fr-FR">
                <a:hlinkClick r:id="rId4"/>
              </a:rPr>
              <a:t>http://lefilplurilingue.org/</a:t>
            </a:r>
            <a:endParaRPr lang="fr-FR"/>
          </a:p>
          <a:p>
            <a:pPr>
              <a:buSzPts val="1200"/>
              <a:buNone/>
            </a:pPr>
            <a:r>
              <a:rPr lang="fr-FR"/>
              <a:t> </a:t>
            </a:r>
          </a:p>
          <a:p>
            <a:pPr>
              <a:buSzPts val="1200"/>
              <a:buNone/>
            </a:pPr>
            <a:r>
              <a:rPr lang="fr-FR"/>
              <a:t>Le programme ‘Erasmus Plus’. Les mobilités Erasmus+ « Enseignement scolaire »</a:t>
            </a:r>
          </a:p>
          <a:p>
            <a:pPr>
              <a:buSzPts val="1200"/>
              <a:buNone/>
            </a:pPr>
            <a:r>
              <a:rPr lang="fr-FR"/>
              <a:t>permettent des séjours d’un minimum de 2 jours consécutifs </a:t>
            </a:r>
            <a:r>
              <a:rPr lang="fr-FR" baseline="0"/>
              <a:t>et </a:t>
            </a:r>
            <a:r>
              <a:rPr lang="fr-FR"/>
              <a:t>jusqu’à 2 mois</a:t>
            </a:r>
            <a:r>
              <a:rPr lang="fr-FR" baseline="0"/>
              <a:t>, </a:t>
            </a:r>
            <a:r>
              <a:rPr lang="fr-FR"/>
              <a:t>dont l’objectif</a:t>
            </a:r>
          </a:p>
          <a:p>
            <a:pPr>
              <a:buSzPts val="1200"/>
              <a:buNone/>
            </a:pPr>
            <a:r>
              <a:rPr lang="fr-FR"/>
              <a:t>est </a:t>
            </a:r>
            <a:r>
              <a:rPr lang="fr-FR" baseline="0"/>
              <a:t>l’acquisition de </a:t>
            </a:r>
            <a:r>
              <a:rPr lang="fr-FR"/>
              <a:t>nouvelles </a:t>
            </a:r>
            <a:r>
              <a:rPr lang="fr-FR" baseline="0"/>
              <a:t>compétences </a:t>
            </a:r>
            <a:r>
              <a:rPr lang="fr-FR"/>
              <a:t>et connaissances, </a:t>
            </a:r>
            <a:r>
              <a:rPr lang="fr-FR" baseline="0"/>
              <a:t>de </a:t>
            </a:r>
            <a:r>
              <a:rPr lang="fr-FR"/>
              <a:t>méthodes et d’outils.</a:t>
            </a:r>
          </a:p>
          <a:p>
            <a:pPr>
              <a:buSzPts val="1200"/>
              <a:buNone/>
            </a:pPr>
            <a:r>
              <a:rPr lang="fr-FR"/>
              <a:t>Les mobilités ‘Erasmus Plus’ donnent </a:t>
            </a:r>
            <a:r>
              <a:rPr lang="fr-FR" baseline="0"/>
              <a:t>la </a:t>
            </a:r>
            <a:r>
              <a:rPr lang="fr-FR"/>
              <a:t>possibilité aux personnels </a:t>
            </a:r>
            <a:r>
              <a:rPr lang="fr-FR" baseline="0"/>
              <a:t>de </a:t>
            </a:r>
            <a:r>
              <a:rPr lang="fr-FR"/>
              <a:t>se former </a:t>
            </a:r>
            <a:r>
              <a:rPr lang="fr-FR" baseline="0"/>
              <a:t>(</a:t>
            </a:r>
            <a:r>
              <a:rPr lang="fr-FR"/>
              <a:t>période</a:t>
            </a:r>
          </a:p>
          <a:p>
            <a:pPr>
              <a:buSzPts val="1200"/>
              <a:buNone/>
            </a:pPr>
            <a:r>
              <a:rPr lang="fr-FR"/>
              <a:t>d’observation</a:t>
            </a:r>
            <a:r>
              <a:rPr lang="fr-FR" baseline="0"/>
              <a:t>, </a:t>
            </a:r>
            <a:r>
              <a:rPr lang="fr-FR"/>
              <a:t>participation à un cours structuré) dans un établissement scolaire ou tout</a:t>
            </a:r>
          </a:p>
          <a:p>
            <a:pPr>
              <a:buSzPts val="1200"/>
              <a:buNone/>
            </a:pPr>
            <a:r>
              <a:rPr lang="fr-FR"/>
              <a:t>autre organisme actif dans le champ </a:t>
            </a:r>
            <a:r>
              <a:rPr lang="fr-FR" baseline="0"/>
              <a:t>de </a:t>
            </a:r>
            <a:r>
              <a:rPr lang="fr-FR"/>
              <a:t>l’enseignement scolaire </a:t>
            </a:r>
            <a:r>
              <a:rPr lang="fr-FR" baseline="0"/>
              <a:t>en </a:t>
            </a:r>
            <a:r>
              <a:rPr lang="fr-FR"/>
              <a:t>Europe</a:t>
            </a:r>
            <a:r>
              <a:rPr lang="fr-FR" baseline="0"/>
              <a:t>.</a:t>
            </a:r>
            <a:endParaRPr lang="fr-FR"/>
          </a:p>
          <a:p>
            <a:pPr>
              <a:buSzPts val="1200"/>
              <a:buNone/>
            </a:pPr>
            <a:r>
              <a:rPr lang="fr-FR">
                <a:hlinkClick r:id="rId5"/>
              </a:rPr>
              <a:t>https://agence.erasmusplus.fr/fiches-pratiques/mobilites-des-personnels-de-lenseignement-</a:t>
            </a:r>
            <a:endParaRPr lang="fr-FR"/>
          </a:p>
          <a:p>
            <a:pPr marL="0" marR="0" lvl="0" indent="0" algn="l">
              <a:lnSpc>
                <a:spcPct val="100000"/>
              </a:lnSpc>
              <a:spcBef>
                <a:spcPts val="0"/>
              </a:spcBef>
              <a:spcAft>
                <a:spcPts val="0"/>
              </a:spcAft>
              <a:buSzPts val="1200"/>
              <a:buFont typeface="Calibri"/>
              <a:buNone/>
            </a:pPr>
            <a:r>
              <a:rPr lang="fr-FR"/>
              <a:t>Scolaire/</a:t>
            </a:r>
          </a:p>
          <a:p>
            <a:pPr marL="0" indent="0">
              <a:buSzPts val="1200"/>
              <a:buFont typeface="Calibri"/>
              <a:buNone/>
            </a:pPr>
            <a:endParaRPr lang="fr-FR"/>
          </a:p>
          <a:p>
            <a:pPr marL="285750" indent="-285750">
              <a:buSzPts val="1200"/>
            </a:pPr>
            <a:r>
              <a:rPr lang="fr-FR"/>
              <a:t>+ formations en académies : Le parcours M@gistère </a:t>
            </a:r>
          </a:p>
          <a:p>
            <a:pPr marL="0" indent="0">
              <a:buSzPts val="1200"/>
              <a:buNone/>
            </a:pPr>
            <a:endParaRPr lang="fr-FR"/>
          </a:p>
        </p:txBody>
      </p:sp>
      <p:sp>
        <p:nvSpPr>
          <p:cNvPr id="329" name="Google Shape;329;gba7c39e40f_0_109: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39</a:t>
            </a:fld>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24960924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b468c31aea_2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err="1"/>
              <a:t>N'hésitez</a:t>
            </a:r>
            <a:r>
              <a:rPr lang="en-US"/>
              <a:t> pas à poser </a:t>
            </a:r>
            <a:r>
              <a:rPr lang="en-US" err="1"/>
              <a:t>vos</a:t>
            </a:r>
            <a:r>
              <a:rPr lang="en-US"/>
              <a:t> questions sur le chat, moment </a:t>
            </a:r>
            <a:r>
              <a:rPr lang="en-US" err="1"/>
              <a:t>d'échanges</a:t>
            </a:r>
            <a:r>
              <a:rPr lang="en-US"/>
              <a:t> </a:t>
            </a:r>
            <a:r>
              <a:rPr lang="en-US" err="1"/>
              <a:t>prévu</a:t>
            </a:r>
            <a:r>
              <a:rPr lang="en-US"/>
              <a:t> à 10h40</a:t>
            </a:r>
            <a:endParaRPr/>
          </a:p>
        </p:txBody>
      </p:sp>
      <p:sp>
        <p:nvSpPr>
          <p:cNvPr id="363" name="Google Shape;363;gb468c31aea_2_2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27432344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41</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8517206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42</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9579276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Anglais LV1 obligatoire </a:t>
            </a:r>
            <a:r>
              <a:rPr lang="fr-FR" dirty="0">
                <a:sym typeface="Wingdings" panose="05000000000000000000" pitchFamily="2" charset="2"/>
              </a:rPr>
              <a:t> 210 heures sur les deux ans + 90 heures de co-intervention		</a:t>
            </a:r>
            <a:endParaRPr lang="fr-FR" dirty="0"/>
          </a:p>
          <a:p>
            <a:r>
              <a:rPr lang="fr-FR" b="1" dirty="0"/>
              <a:t>Heures « élèves » </a:t>
            </a:r>
            <a:r>
              <a:rPr lang="fr-FR" dirty="0"/>
              <a:t>en 1</a:t>
            </a:r>
            <a:r>
              <a:rPr lang="fr-FR" baseline="30000" dirty="0"/>
              <a:t>ère</a:t>
            </a:r>
            <a:r>
              <a:rPr lang="fr-FR" dirty="0"/>
              <a:t> année: 4  + 1h co-enseignée   / en 2</a:t>
            </a:r>
            <a:r>
              <a:rPr lang="fr-FR" baseline="30000" dirty="0"/>
              <a:t>ème</a:t>
            </a:r>
            <a:r>
              <a:rPr lang="fr-FR" dirty="0"/>
              <a:t> année: 3 h + 2 h co-enseignée  (total de 5 h chaque</a:t>
            </a:r>
            <a:r>
              <a:rPr lang="fr-FR" baseline="0" dirty="0"/>
              <a:t> année mais poids + important pour le co-enseignement en année 2.</a:t>
            </a:r>
          </a:p>
          <a:p>
            <a:r>
              <a:rPr lang="fr-FR" b="1" baseline="0" dirty="0"/>
              <a:t>Heures « professeurs » </a:t>
            </a:r>
            <a:r>
              <a:rPr lang="fr-FR" baseline="0" dirty="0"/>
              <a:t>en 1</a:t>
            </a:r>
            <a:r>
              <a:rPr lang="fr-FR" baseline="30000" dirty="0"/>
              <a:t>ère</a:t>
            </a:r>
            <a:r>
              <a:rPr lang="fr-FR" baseline="0" dirty="0"/>
              <a:t> année: 5 + 2 h co-enseignées / en 2</a:t>
            </a:r>
            <a:r>
              <a:rPr lang="fr-FR" baseline="30000" dirty="0"/>
              <a:t>ème</a:t>
            </a:r>
            <a:r>
              <a:rPr lang="fr-FR" baseline="0" dirty="0"/>
              <a:t> année: 4 h + 4h  co-enseignées  </a:t>
            </a:r>
            <a:r>
              <a:rPr lang="fr-FR" baseline="0" dirty="0">
                <a:sym typeface="Wingdings" panose="05000000000000000000" pitchFamily="2" charset="2"/>
              </a:rPr>
              <a:t> total: 7h en CI1 et 8h en CI2</a:t>
            </a:r>
          </a:p>
          <a:p>
            <a:r>
              <a:rPr lang="fr-FR" baseline="0" dirty="0">
                <a:sym typeface="Wingdings" panose="05000000000000000000" pitchFamily="2" charset="2"/>
              </a:rPr>
              <a:t>Impact sur le service pour un professeur qui assure les deux années: 15 h en total</a:t>
            </a:r>
          </a:p>
          <a:p>
            <a:r>
              <a:rPr lang="fr-FR" baseline="0" dirty="0">
                <a:sym typeface="Wingdings" panose="05000000000000000000" pitchFamily="2" charset="2"/>
              </a:rPr>
              <a:t>Importance de la stabilité des équipes – Si deux professeurs  suivi d’une cohorte sur deux ans.</a:t>
            </a:r>
          </a:p>
          <a:p>
            <a:r>
              <a:rPr lang="fr-FR" baseline="0" dirty="0">
                <a:sym typeface="Wingdings" panose="05000000000000000000" pitchFamily="2" charset="2"/>
              </a:rPr>
              <a:t>Le même professeur doit assurer les cours d’anglais ainsi que les cours en co-enseignement sur la même année</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43</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0588388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Co-intervention</a:t>
            </a:r>
            <a:r>
              <a:rPr lang="fr-FR" baseline="0" dirty="0"/>
              <a:t> d’un professeur d’éco-gestion et d’un professeur d’anglais: co-construction + co-enseignement + co-évaluation  </a:t>
            </a:r>
            <a:r>
              <a:rPr lang="fr-FR" baseline="0" dirty="0">
                <a:sym typeface="Wingdings" panose="05000000000000000000" pitchFamily="2" charset="2"/>
              </a:rPr>
              <a:t> investissement équivalent des deux professeurs. Les productions écrites et orales dans les ateliers sont toutes basées sur une communication professionnelle  technicité de l’anglais attendue.</a:t>
            </a:r>
          </a:p>
          <a:p>
            <a:r>
              <a:rPr lang="fr-FR" baseline="0" dirty="0">
                <a:sym typeface="Wingdings" panose="05000000000000000000" pitchFamily="2" charset="2"/>
              </a:rPr>
              <a:t>Usage du « Tout anglais »  - Renforcement linguistique du professeur d’éco-gestion conseillé + à terme certification DNL</a:t>
            </a:r>
            <a:endParaRPr lang="fr-FR" baseline="0" dirty="0"/>
          </a:p>
          <a:p>
            <a:r>
              <a:rPr lang="fr-FR" dirty="0"/>
              <a:t>Ateliers</a:t>
            </a:r>
            <a:r>
              <a:rPr lang="fr-FR" baseline="0" dirty="0"/>
              <a:t> en demi-classe </a:t>
            </a:r>
            <a:r>
              <a:rPr lang="fr-FR" baseline="0" dirty="0">
                <a:sym typeface="Wingdings" panose="05000000000000000000" pitchFamily="2" charset="2"/>
              </a:rPr>
              <a:t> faire travailler les cinq activités langagières à partir de scénarii comprenant des tâches simples et/ou complexes, toutes liées au contexte professionnel d’un assistant import-export. Le guide d’accompagnement pédagogique à paraître prochainement donnera des exemples de scenarii détaillés qui pourront nourrir la réflexion des équipes, sans pour cela être prescriptifs ni exhaustifs. Privilégier les simulations et jeux de rôles proches de situations concrètes et réalistes.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u="sng" dirty="0"/>
              <a:t>Important</a:t>
            </a:r>
            <a:r>
              <a:rPr lang="fr-FR" dirty="0"/>
              <a:t>: le Bloc 1 </a:t>
            </a:r>
            <a:r>
              <a:rPr lang="fr-FR" sz="1200" kern="1200" dirty="0">
                <a:solidFill>
                  <a:schemeClr val="tx1"/>
                </a:solidFill>
                <a:effectLst/>
                <a:latin typeface="+mn-lt"/>
                <a:ea typeface="+mn-ea"/>
                <a:cs typeface="+mn-cs"/>
              </a:rPr>
              <a:t>se nourrit également de situations émanant du bloc 2 « mise en œuvre des opérations internationales » et du bloc 3 « développement commercial international » du point de vue des situations et des tâches complexes qui pourront être proposées aux étudiants.</a:t>
            </a: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44</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7566687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u="sng" kern="1200" dirty="0">
                <a:solidFill>
                  <a:schemeClr val="tx1"/>
                </a:solidFill>
                <a:effectLst/>
                <a:latin typeface="+mn-lt"/>
                <a:ea typeface="+mn-ea"/>
                <a:cs typeface="+mn-cs"/>
              </a:rPr>
              <a:t>Suivi de la relation clients / fournisseurs par téléphone et par mail</a:t>
            </a:r>
            <a:r>
              <a:rPr lang="fr-FR" sz="1200" kern="1200" dirty="0">
                <a:solidFill>
                  <a:schemeClr val="tx1"/>
                </a:solidFill>
                <a:effectLst/>
                <a:latin typeface="+mn-lt"/>
                <a:ea typeface="+mn-ea"/>
                <a:cs typeface="+mn-cs"/>
              </a:rPr>
              <a:t> : commandes, suivi de commande, suivi de paiement, contact avec les banques, contrôle qualité,</a:t>
            </a:r>
            <a:r>
              <a:rPr lang="fr-FR" sz="1200" kern="1200" baseline="0" dirty="0">
                <a:solidFill>
                  <a:schemeClr val="tx1"/>
                </a:solidFill>
                <a:effectLst/>
                <a:latin typeface="+mn-lt"/>
                <a:ea typeface="+mn-ea"/>
                <a:cs typeface="+mn-cs"/>
              </a:rPr>
              <a:t> entreposage, </a:t>
            </a:r>
            <a:r>
              <a:rPr lang="fr-FR" sz="1200" u="none" kern="1200" dirty="0">
                <a:solidFill>
                  <a:schemeClr val="tx1"/>
                </a:solidFill>
                <a:effectLst/>
                <a:latin typeface="+mn-lt"/>
                <a:ea typeface="+mn-ea"/>
                <a:cs typeface="+mn-cs"/>
              </a:rPr>
              <a:t>prise</a:t>
            </a:r>
            <a:r>
              <a:rPr lang="fr-FR" sz="1200" u="none" kern="1200" baseline="0" dirty="0">
                <a:solidFill>
                  <a:schemeClr val="tx1"/>
                </a:solidFill>
                <a:effectLst/>
                <a:latin typeface="+mn-lt"/>
                <a:ea typeface="+mn-ea"/>
                <a:cs typeface="+mn-cs"/>
              </a:rPr>
              <a:t> d’information sur l’origine des différents et litiges auprès des clients fournisseurs, prestataires,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sng" dirty="0">
                <a:solidFill>
                  <a:schemeClr val="tx1"/>
                </a:solidFill>
              </a:rPr>
              <a:t>Traitement des incidents et des litiges, négociation commerciale :</a:t>
            </a:r>
            <a:r>
              <a:rPr lang="fr-FR" sz="1200" kern="1200" baseline="0" dirty="0">
                <a:solidFill>
                  <a:schemeClr val="tx1"/>
                </a:solidFill>
                <a:effectLst/>
                <a:latin typeface="+mn-lt"/>
                <a:ea typeface="+mn-ea"/>
                <a:cs typeface="+mn-cs"/>
              </a:rPr>
              <a:t>r</a:t>
            </a:r>
            <a:r>
              <a:rPr lang="fr-FR" sz="1200" kern="1200" dirty="0">
                <a:solidFill>
                  <a:schemeClr val="tx1"/>
                </a:solidFill>
                <a:effectLst/>
                <a:latin typeface="+mn-lt"/>
                <a:ea typeface="+mn-ea"/>
                <a:cs typeface="+mn-cs"/>
              </a:rPr>
              <a:t>ésolution de problèmes liés au transport, à la livraison, à la qualité ou la quantité du produit, au délai de paiement, au paiement, </a:t>
            </a:r>
            <a:r>
              <a:rPr lang="fr-FR" sz="1200" u="none" baseline="0" dirty="0">
                <a:solidFill>
                  <a:schemeClr val="tx1"/>
                </a:solidFill>
              </a:rPr>
              <a:t> négociation concernant les délais, modalités de paiement/règlement, conditions commerciales, de transport…</a:t>
            </a:r>
            <a:endParaRPr lang="fr-FR" sz="1200" u="sng"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u="sng" dirty="0"/>
              <a:t>Transmission</a:t>
            </a:r>
            <a:r>
              <a:rPr lang="fr-FR" u="sng" baseline="0" dirty="0"/>
              <a:t> d’information à autrui</a:t>
            </a:r>
            <a:r>
              <a:rPr lang="fr-FR" baseline="0" dirty="0"/>
              <a:t>:  m</a:t>
            </a:r>
            <a:r>
              <a:rPr lang="fr-FR" sz="1200" kern="1200" dirty="0">
                <a:solidFill>
                  <a:schemeClr val="tx1"/>
                </a:solidFill>
                <a:effectLst/>
                <a:latin typeface="+mn-lt"/>
                <a:ea typeface="+mn-ea"/>
                <a:cs typeface="+mn-cs"/>
              </a:rPr>
              <a:t>essages téléphoniques, courriels, compte-rendu de réunion, synthèses d’informations sur un sujet spécifique, tarifs, brochures, fiches produits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sng" kern="1200" dirty="0">
                <a:solidFill>
                  <a:schemeClr val="tx1"/>
                </a:solidFill>
                <a:effectLst/>
                <a:latin typeface="+mn-lt"/>
                <a:ea typeface="+mn-ea"/>
                <a:cs typeface="+mn-cs"/>
              </a:rPr>
              <a:t>Appel d’offre pour le service Achats </a:t>
            </a:r>
            <a:r>
              <a:rPr lang="fr-FR" sz="1200" kern="1200" dirty="0">
                <a:solidFill>
                  <a:schemeClr val="tx1"/>
                </a:solidFill>
                <a:effectLst/>
                <a:latin typeface="+mn-lt"/>
                <a:ea typeface="+mn-ea"/>
                <a:cs typeface="+mn-cs"/>
              </a:rPr>
              <a:t>(élaboration d’un cahier des charges, communication aux fournisseurs actuels, information aux fournisseurs potentiels, gestion et suivi des offres en interne)</a:t>
            </a:r>
          </a:p>
          <a:p>
            <a:r>
              <a:rPr lang="fr-FR" sz="1200" u="sng" kern="1200" dirty="0">
                <a:solidFill>
                  <a:schemeClr val="tx1"/>
                </a:solidFill>
                <a:effectLst/>
                <a:latin typeface="+mn-lt"/>
                <a:ea typeface="+mn-ea"/>
                <a:cs typeface="+mn-cs"/>
              </a:rPr>
              <a:t>Salon</a:t>
            </a:r>
            <a:r>
              <a:rPr lang="fr-FR" sz="1200" kern="1200" dirty="0">
                <a:solidFill>
                  <a:schemeClr val="tx1"/>
                </a:solidFill>
                <a:effectLst/>
                <a:latin typeface="+mn-lt"/>
                <a:ea typeface="+mn-ea"/>
                <a:cs typeface="+mn-cs"/>
              </a:rPr>
              <a:t>: liaison avec les fournisseurs locaux et étrangers, contact clients, démarche de prospection</a:t>
            </a:r>
          </a:p>
          <a:p>
            <a:pPr marL="0" indent="0" algn="l">
              <a:buFont typeface="Wingdings" panose="05000000000000000000" pitchFamily="2" charset="2"/>
              <a:buNone/>
            </a:pPr>
            <a:r>
              <a:rPr lang="fr-FR" sz="1200" u="sng" dirty="0">
                <a:solidFill>
                  <a:schemeClr val="tx1"/>
                </a:solidFill>
              </a:rPr>
              <a:t>Mise</a:t>
            </a:r>
            <a:r>
              <a:rPr lang="fr-FR" sz="1200" u="sng" baseline="0" dirty="0">
                <a:solidFill>
                  <a:schemeClr val="tx1"/>
                </a:solidFill>
              </a:rPr>
              <a:t> </a:t>
            </a:r>
            <a:r>
              <a:rPr lang="fr-FR" sz="1200" u="sng" dirty="0">
                <a:solidFill>
                  <a:schemeClr val="tx1"/>
                </a:solidFill>
              </a:rPr>
              <a:t>en place, programmation et animation de conférences, visio-conférences, séminaires, ateliers </a:t>
            </a:r>
            <a:r>
              <a:rPr lang="fr-FR" sz="1200" dirty="0">
                <a:solidFill>
                  <a:schemeClr val="tx1"/>
                </a:solidFill>
              </a:rPr>
              <a:t>: les actions d’animation de réseau du Bloc 1</a:t>
            </a:r>
            <a:r>
              <a:rPr lang="fr-FR" sz="1200" baseline="0" dirty="0">
                <a:solidFill>
                  <a:schemeClr val="tx1"/>
                </a:solidFill>
              </a:rPr>
              <a:t> se prêtent particulièrement à ces activités en </a:t>
            </a:r>
            <a:r>
              <a:rPr lang="fr-FR" sz="1200" baseline="0" dirty="0" err="1">
                <a:solidFill>
                  <a:schemeClr val="tx1"/>
                </a:solidFill>
              </a:rPr>
              <a:t>co</a:t>
            </a:r>
            <a:r>
              <a:rPr lang="fr-FR" sz="1200" baseline="0" dirty="0">
                <a:solidFill>
                  <a:schemeClr val="tx1"/>
                </a:solidFill>
              </a:rPr>
              <a:t> animation</a:t>
            </a:r>
          </a:p>
          <a:p>
            <a:pPr marL="0" indent="0" algn="l">
              <a:buFont typeface="Wingdings" panose="05000000000000000000" pitchFamily="2" charset="2"/>
              <a:buNone/>
            </a:pPr>
            <a:r>
              <a:rPr lang="fr-FR" sz="1200" kern="1200" baseline="0" dirty="0">
                <a:solidFill>
                  <a:schemeClr val="tx1"/>
                </a:solidFill>
                <a:effectLst/>
                <a:latin typeface="+mn-lt"/>
                <a:ea typeface="+mn-ea"/>
                <a:cs typeface="+mn-cs"/>
              </a:rPr>
              <a:t>Expliciter exemple sur diapos 6 et 7</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45</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2005427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bb9b206824_0_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bb9b206824_0_0:notes"/>
          <p:cNvSpPr txBox="1">
            <a:spLocks noGrp="1"/>
          </p:cNvSpPr>
          <p:nvPr>
            <p:ph type="body" idx="1"/>
          </p:nvPr>
        </p:nvSpPr>
        <p:spPr>
          <a:xfrm>
            <a:off x="679768" y="4715160"/>
            <a:ext cx="5438140" cy="44669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dirty="0"/>
          </a:p>
        </p:txBody>
      </p:sp>
      <p:sp>
        <p:nvSpPr>
          <p:cNvPr id="280" name="Google Shape;280;gbb9b206824_0_0:notes"/>
          <p:cNvSpPr txBox="1">
            <a:spLocks noGrp="1"/>
          </p:cNvSpPr>
          <p:nvPr>
            <p:ph type="sldNum" idx="12"/>
          </p:nvPr>
        </p:nvSpPr>
        <p:spPr>
          <a:xfrm>
            <a:off x="3850443" y="9428595"/>
            <a:ext cx="2945659" cy="496332"/>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7868224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B669CA-A650-483F-9B85-67827F5D28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6536353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a:t>
            </a: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48</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298494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a:t>Il ressort du rapport d’opportunité que ce diplôme, le seul à placer l’international au centre de son cursus , bénéficie d’une excellente réputation aussi bien auprès des enseignants et des étudiants que des entreprises. 60% des diplômés exercent un métier lié à l’international.  Parmi les spécificités de ce diplôme, le stage à l’étranger et le co-enseignement sont plébiscités. Bien que la majorité des étudiants de BTS CI continuent leurs études en école de commerce ou à l’université, ce rapport a également mis en lumière le besoin existant de jeunes diplômés Bac+2 formés aux métiers de l’international et en particulier à l'administration des ventes et dans l’assistance import/export.</a:t>
            </a:r>
            <a:endParaRPr/>
          </a:p>
        </p:txBody>
      </p:sp>
      <p:sp>
        <p:nvSpPr>
          <p:cNvPr id="39" name="Google Shape;3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5717191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Objectifs:</a:t>
            </a:r>
            <a:r>
              <a:rPr lang="fr-FR" baseline="0" dirty="0"/>
              <a:t> entraîner les étudiants aux cinq activités langagières et les évaluer au travers de séquences cohérentes et progressives crées en lien avec des thématiques propres au commerce international.</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La médiation telle qu’elle est décrite dans le volume complémentaire du CECRL viendra en complément des 5 AL. </a:t>
            </a:r>
            <a:r>
              <a:rPr lang="fr-FR" sz="1200" kern="1200" baseline="0" dirty="0">
                <a:solidFill>
                  <a:schemeClr val="tx1"/>
                </a:solidFill>
                <a:effectLst/>
                <a:latin typeface="+mn-lt"/>
                <a:ea typeface="+mn-ea"/>
                <a:cs typeface="+mn-cs"/>
              </a:rPr>
              <a:t>Elle permet de</a:t>
            </a:r>
            <a:r>
              <a:rPr lang="fr-FR" sz="1200" kern="1200" dirty="0">
                <a:solidFill>
                  <a:schemeClr val="tx1"/>
                </a:solidFill>
                <a:effectLst/>
                <a:latin typeface="+mn-lt"/>
                <a:ea typeface="+mn-ea"/>
                <a:cs typeface="+mn-cs"/>
              </a:rPr>
              <a:t> placer l’apprentissage et l’utilisation d’une langue dans une dimension sociale, particulièrement présente dans le cadre des relations liées au commerce international. Il s’agit de mettre l’accent sur l’usage social des langues, en contexte, dans le cadre de tâches actionnelles signifiantes. </a:t>
            </a: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49</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4814724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séquences élaborées</a:t>
            </a:r>
            <a:r>
              <a:rPr lang="fr-FR" baseline="0" dirty="0"/>
              <a:t> au cours des deux années de formation pourront puiser dans les diverses thématiques en rapport avec le commerce international, présentées ici sans hiérarchisation.</a:t>
            </a:r>
          </a:p>
          <a:p>
            <a:r>
              <a:rPr lang="fr-FR" baseline="0" dirty="0"/>
              <a:t>Une concertation rapprochée avec les différents intervenants dans les blocs 1, 2 et 3 permettra de sélectionner des thématiques qui seront cohérentes avec les compétences et les savoirs développés dans ces différents blocs.</a:t>
            </a:r>
          </a:p>
          <a:p>
            <a:r>
              <a:rPr lang="fr-FR" baseline="0" dirty="0"/>
              <a:t>Organisation de l’entreprise </a:t>
            </a:r>
            <a:r>
              <a:rPr lang="fr-FR" baseline="0" dirty="0">
                <a:sym typeface="Wingdings" panose="05000000000000000000" pitchFamily="2" charset="2"/>
              </a:rPr>
              <a:t> 1</a:t>
            </a:r>
            <a:r>
              <a:rPr lang="fr-FR" baseline="30000" dirty="0">
                <a:sym typeface="Wingdings" panose="05000000000000000000" pitchFamily="2" charset="2"/>
              </a:rPr>
              <a:t>ère</a:t>
            </a:r>
            <a:r>
              <a:rPr lang="fr-FR" baseline="0" dirty="0">
                <a:sym typeface="Wingdings" panose="05000000000000000000" pitchFamily="2" charset="2"/>
              </a:rPr>
              <a:t> année par exemple</a:t>
            </a: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50</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5431724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thématiques présentées sur cette</a:t>
            </a:r>
            <a:r>
              <a:rPr lang="fr-FR" baseline="0" dirty="0"/>
              <a:t> page requièrent une connaissance assez fine de la vie économique mondiale. De la même façon que les professeurs d’éco-gestion qui co-enseignent seront amenés à renforcer leurs connaissances de la langue anglaise, il est conseillé aux professeurs d’anglais de BTS CI d’exercer une veille économique, commerciale et géopolitique par le biais des rubriques « business » de la presse anglophone.</a:t>
            </a:r>
          </a:p>
          <a:p>
            <a:r>
              <a:rPr lang="fr-FR" baseline="0" dirty="0"/>
              <a:t>Si le commerce international est adossé par essence aux relations entre tous les pays, il convient de rappeler aux enseignants d’anglais que les supports qu’ils utilisent, articles de presse ou vidéos, doivent être culturellement ancrés dans l’aire anglophone, même s’ils font intervenir d’autres pays hors de cette aire. La Chine ou le Japon, par exemple, de par les relations commerciales qu’ils entretiennent avec les pays d’Europe, d’Asie, d’Afrique et d’Amérique fournissent bien des sujets intéressants. </a:t>
            </a:r>
          </a:p>
          <a:p>
            <a:r>
              <a:rPr lang="fr-FR" baseline="0" dirty="0"/>
              <a:t>Dans l’aire post-Brexit, les relations du Royaume-Uni avec le reste de l’Europe ou les Etats-Unis devraient procurer d’autres sujets d’intérêt.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51</a:t>
            </a:fld>
            <a:endParaRPr lang="fr-FR" dirty="0"/>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5151601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1 seule épreuve</a:t>
            </a:r>
            <a:r>
              <a:rPr lang="fr-FR" baseline="0" dirty="0"/>
              <a:t> pour évaluer l’ensemble des compétences, en s’appuyant sur une diversité de mises en situation lors de l’examen pour la forme ponctuelle et pendant l’ensemble de la formation pour la forme CCF</a:t>
            </a:r>
          </a:p>
          <a:p>
            <a:pPr marL="0" marR="0" lvl="0" indent="0" algn="l" rtl="0">
              <a:lnSpc>
                <a:spcPct val="100000"/>
              </a:lnSpc>
              <a:spcBef>
                <a:spcPts val="0"/>
              </a:spcBef>
              <a:spcAft>
                <a:spcPts val="0"/>
              </a:spcAft>
              <a:buClr>
                <a:schemeClr val="dk1"/>
              </a:buClr>
              <a:buSzPts val="1200"/>
              <a:buFont typeface="Calibri"/>
              <a:buNone/>
            </a:pPr>
            <a:r>
              <a:rPr lang="fr-FR" b="1" baseline="0" dirty="0"/>
              <a:t>Conséquence majeure pour l’anglais </a:t>
            </a:r>
            <a:r>
              <a:rPr lang="fr-FR" baseline="0" dirty="0"/>
              <a:t>: il n’y a plus d’épreuve d’anglais dissociée et autonome</a:t>
            </a:r>
          </a:p>
          <a:p>
            <a:pPr marL="0" marR="0" lvl="0" indent="0" algn="l" rtl="0">
              <a:lnSpc>
                <a:spcPct val="100000"/>
              </a:lnSpc>
              <a:spcBef>
                <a:spcPts val="0"/>
              </a:spcBef>
              <a:spcAft>
                <a:spcPts val="0"/>
              </a:spcAft>
              <a:buClr>
                <a:schemeClr val="dk1"/>
              </a:buClr>
              <a:buSzPts val="1200"/>
              <a:buFont typeface="Calibri"/>
              <a:buNone/>
            </a:pPr>
            <a:r>
              <a:rPr lang="fr-FR" baseline="0" dirty="0"/>
              <a:t>L’anglais est évalué dans le cadre de cette épreuve ce qui lui confère bien le statut de « langue professionnelle »</a:t>
            </a:r>
          </a:p>
          <a:p>
            <a:pPr marL="0" marR="0" lvl="0" indent="0" algn="l" rtl="0">
              <a:lnSpc>
                <a:spcPct val="100000"/>
              </a:lnSpc>
              <a:spcBef>
                <a:spcPts val="0"/>
              </a:spcBef>
              <a:spcAft>
                <a:spcPts val="0"/>
              </a:spcAft>
              <a:buClr>
                <a:schemeClr val="dk1"/>
              </a:buClr>
              <a:buSzPts val="1200"/>
              <a:buFont typeface="Calibri"/>
              <a:buNone/>
            </a:pPr>
            <a:r>
              <a:rPr lang="fr-FR" baseline="0" dirty="0"/>
              <a:t>Cependant, une évaluation de toutes les compétences langagières définies par le Cadre européen, au niveau B2 est réalisée.</a:t>
            </a:r>
            <a:endParaRPr dirty="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53</a:t>
            </a:fld>
            <a:endParaRPr sz="1400" kern="0">
              <a:solidFill>
                <a:srgbClr val="000000"/>
              </a:solidFill>
              <a:latin typeface="Arial"/>
              <a:cs typeface="Arial"/>
              <a:sym typeface="Arial"/>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16311430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Evaluée dans le cadre de l’unité</a:t>
            </a:r>
            <a:r>
              <a:rPr lang="fr-FR" baseline="0" dirty="0"/>
              <a:t> 4:  Relation Commerciale Internationale  en français et en anglais sous forme de CCF pour tous les étudiants en formation continue dans des établissements publics ou privés sous contrat.</a:t>
            </a:r>
          </a:p>
          <a:p>
            <a:r>
              <a:rPr lang="fr-FR" u="sng" dirty="0"/>
              <a:t>Les</a:t>
            </a:r>
            <a:r>
              <a:rPr lang="fr-FR" u="sng" baseline="0" dirty="0"/>
              <a:t> activités </a:t>
            </a:r>
            <a:r>
              <a:rPr lang="fr-FR" baseline="0" dirty="0"/>
              <a:t>sont celles conduites lors des stages, des projets et missions conduites pour le compte d’entreprises et en formation (situations réelles </a:t>
            </a:r>
            <a:r>
              <a:rPr lang="fr-FR" baseline="0" dirty="0" err="1"/>
              <a:t>didactisées</a:t>
            </a:r>
            <a:r>
              <a:rPr lang="fr-FR" baseline="0" dirty="0"/>
              <a:t> par l’équipe pédagogique)</a:t>
            </a:r>
          </a:p>
          <a:p>
            <a:r>
              <a:rPr lang="fr-FR" baseline="0" dirty="0"/>
              <a:t>Incidence : vigilance à avoir quant à la définition des missions de stages au regard des compétences à faire acquérir ou à consolider cf. point ultérieur sur les stages sachant qu’il n’y a pas de stage « dédié » RCI a priori compte tenu de la porosité  avec MOI (stage service export permet de consolider compétences MOI et RCI)</a:t>
            </a:r>
          </a:p>
          <a:p>
            <a:r>
              <a:rPr lang="fr-FR" baseline="0" dirty="0"/>
              <a:t>En revanche, le stage à l’étranger doit faire l’objet d’un retour réflexif spécifique évalué dans l’épreuve</a:t>
            </a:r>
          </a:p>
          <a:p>
            <a:r>
              <a:rPr lang="fr-FR" baseline="0" dirty="0"/>
              <a:t>Modalités de l’évaluation ne sont pas nouvelles en termes de CCF  pour les professeurs de CI. En revanche, pour les professeurs d’anglais, il n’y a pas de « situation d’évaluation écrite/orale » définie. Ce qui ne veut pas dire qu’il n’y a pas de productions écrites et orales  mais elles sont intégrées dans le dossier professionnel et contribuent à l’évaluation terminale globale</a:t>
            </a:r>
          </a:p>
          <a:p>
            <a:r>
              <a:rPr lang="fr-FR" baseline="0" dirty="0"/>
              <a:t>Dossier interculturel: écrit réflexif sur la dimension interculturelle du stage à l’étranger</a:t>
            </a:r>
          </a:p>
          <a:p>
            <a:r>
              <a:rPr lang="fr-FR" baseline="0" dirty="0"/>
              <a:t>Dossier professionnel: intègre toutes les productions écrites et activités orales évaluées au cours de la formation en français et en anglais accompagnés des grilles d’évaluation remplies par les tuteurs lors des missions professionnelles et par les professeurs pour les activités évaluées lors de la formation.</a:t>
            </a:r>
          </a:p>
          <a:p>
            <a:r>
              <a:rPr lang="fr-FR" baseline="0" dirty="0"/>
              <a:t>Les éléments de ce dossier visent à valider les compétences et les savoirs acquis par le candidat associés au Bloc 1: Développer la relation commerciale dans un environnement interculturel.</a:t>
            </a:r>
            <a:endParaRPr lang="fr-FR" dirty="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54</a:t>
            </a:fld>
            <a:endParaRPr sz="1400" kern="0">
              <a:solidFill>
                <a:srgbClr val="000000"/>
              </a:solidFill>
              <a:latin typeface="Arial"/>
              <a:cs typeface="Arial"/>
              <a:sym typeface="Arial"/>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23887897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r>
              <a:rPr lang="fr-FR" b="1" dirty="0"/>
              <a:t>Partie écrite</a:t>
            </a:r>
            <a:r>
              <a:rPr lang="fr-FR" dirty="0"/>
              <a:t>: plusieurs documents sont</a:t>
            </a:r>
            <a:r>
              <a:rPr lang="fr-FR" baseline="0" dirty="0"/>
              <a:t> fournis aux candidats les amenant à répondre à une ou des problématiques professionnelles en anglais ou en français selon les consignes. Cette partie écrite permet de valider les compétences et les savoirs associés au Bloc 1.</a:t>
            </a:r>
          </a:p>
          <a:p>
            <a:pPr marL="0" indent="0">
              <a:buFont typeface="Wingdings" panose="05000000000000000000" pitchFamily="2" charset="2"/>
              <a:buNone/>
            </a:pPr>
            <a:r>
              <a:rPr lang="fr-FR" b="1" baseline="0" dirty="0"/>
              <a:t>Partie orale</a:t>
            </a:r>
            <a:r>
              <a:rPr lang="fr-FR" baseline="0" dirty="0"/>
              <a:t>:  deux dossiers comme pour le CCF</a:t>
            </a:r>
          </a:p>
          <a:p>
            <a:pPr marL="285750" indent="-285750">
              <a:buFont typeface="Wingdings" panose="05000000000000000000" pitchFamily="2" charset="2"/>
              <a:buChar char="Ø"/>
            </a:pPr>
            <a:r>
              <a:rPr lang="fr-FR" dirty="0">
                <a:latin typeface="Arial" panose="020B0604020202020204" pitchFamily="34" charset="0"/>
                <a:cs typeface="Arial" panose="020B0604020202020204" pitchFamily="34" charset="0"/>
              </a:rPr>
              <a:t>Un dossier interculturel rédigé en anglais</a:t>
            </a:r>
          </a:p>
          <a:p>
            <a:pPr marL="285750" indent="-285750">
              <a:buFont typeface="Wingdings" panose="05000000000000000000" pitchFamily="2" charset="2"/>
              <a:buChar char="Ø"/>
            </a:pPr>
            <a:r>
              <a:rPr lang="fr-FR" dirty="0">
                <a:latin typeface="Arial" panose="020B0604020202020204" pitchFamily="34" charset="0"/>
                <a:cs typeface="Arial" panose="020B0604020202020204" pitchFamily="34" charset="0"/>
              </a:rPr>
              <a:t>Un dossier professionnel présentant les activités de Relation Commerciale Internationale conduites en milieu professionnel et en formation</a:t>
            </a:r>
          </a:p>
          <a:p>
            <a:r>
              <a:rPr lang="fr-FR" dirty="0"/>
              <a:t>Les</a:t>
            </a:r>
            <a:r>
              <a:rPr lang="fr-FR" baseline="0" dirty="0"/>
              <a:t> dossiers en eux-mêmes ne sont pas évalués, il servent de support à l’échange avec le jury constitué d’un professeur d’éco-gestion et d’un professeur d’anglais.</a:t>
            </a:r>
          </a:p>
          <a:p>
            <a:r>
              <a:rPr lang="fr-FR" baseline="0" dirty="0"/>
              <a:t>Un contrôle de conformité est effectué avant l’épreuve.</a:t>
            </a:r>
            <a:endParaRPr lang="fr-FR" dirty="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55</a:t>
            </a:fld>
            <a:endParaRPr sz="1400" kern="0">
              <a:solidFill>
                <a:srgbClr val="000000"/>
              </a:solidFill>
              <a:latin typeface="Arial"/>
              <a:cs typeface="Arial"/>
              <a:sym typeface="Arial"/>
            </a:endParaRPr>
          </a:p>
        </p:txBody>
      </p:sp>
      <p:sp>
        <p:nvSpPr>
          <p:cNvPr id="2" name="Espace réservé du pied de page 1"/>
          <p:cNvSpPr>
            <a:spLocks noGrp="1"/>
          </p:cNvSpPr>
          <p:nvPr>
            <p:ph type="ftr" sz="quarter" idx="13"/>
          </p:nvPr>
        </p:nvSpPr>
        <p:spPr/>
        <p:txBody>
          <a:bodyPr/>
          <a:lstStyle/>
          <a:p>
            <a:endParaRPr lang="fr-FR"/>
          </a:p>
        </p:txBody>
      </p:sp>
    </p:spTree>
    <p:extLst>
      <p:ext uri="{BB962C8B-B14F-4D97-AF65-F5344CB8AC3E}">
        <p14:creationId xmlns:p14="http://schemas.microsoft.com/office/powerpoint/2010/main" val="38073612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56</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3312708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En pré bac Voie prof : </a:t>
            </a:r>
            <a:r>
              <a:rPr lang="fr-FR" baseline="0" dirty="0"/>
              <a:t> on parle de PFMP Période de Formation en Milieu Professionnel </a:t>
            </a:r>
          </a:p>
          <a:p>
            <a:r>
              <a:rPr lang="fr-FR" baseline="0" dirty="0"/>
              <a:t>Travail sur l’aller-retour entreprise-centre de formation pour mesurer le développement et l’acquisition des compétences</a:t>
            </a:r>
          </a:p>
          <a:p>
            <a:endParaRPr lang="fr-FR" baseline="0" dirty="0"/>
          </a:p>
          <a:p>
            <a:r>
              <a:rPr lang="fr-FR" baseline="0" dirty="0"/>
              <a:t>La compétences est considérée comme acquise lorsque la transpostions à une autre SP permet de valider la mobilisation des Savoirs, SE et SF ( connaissances + exécution + performance= Compétence</a:t>
            </a:r>
          </a:p>
          <a:p>
            <a:endParaRPr lang="fr-FR" baseline="0" dirty="0"/>
          </a:p>
          <a:p>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57</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732282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Cf</a:t>
            </a:r>
            <a:r>
              <a:rPr lang="fr-FR" dirty="0"/>
              <a:t> page 4 du référentiel</a:t>
            </a:r>
            <a:r>
              <a:rPr lang="fr-FR" baseline="0" dirty="0"/>
              <a:t> BO</a:t>
            </a:r>
          </a:p>
          <a:p>
            <a:r>
              <a:rPr lang="fr-FR" b="1" i="1" baseline="0" dirty="0"/>
              <a:t>1.2.2 types d’organisation de produit et de clientèle</a:t>
            </a:r>
          </a:p>
          <a:p>
            <a:r>
              <a:rPr lang="fr-FR" baseline="0" dirty="0"/>
              <a:t>« Le titulaire du BTS CI exerce ses activités au sein d’entreprises industrielles, commerciales ou de prestations de services, principalement des PME. Ces entreprise s’adressent aussi bien à une clientèle de particuliers que de professionnels  ( B2C et B2B)</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58</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9513609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Disparition des 2 heures d’aide à la mobilité et au partenariat</a:t>
            </a:r>
            <a:r>
              <a:rPr lang="fr-FR" baseline="0" dirty="0"/>
              <a:t> (facultatives) afin de faciliter la recherche de stage et la mise en place des relations de partenariat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59</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330587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gc4da6fbd3e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a:t>Évolutions économiques: L’évolution de l’environnement international impacte les entreprises et les métiers, notamment en raison de la concurrence accrue entre les différents acteurs et de la monté en puissance des services. Par ailleurs, nous notons l’émergence de nouveaux métiers, notamment dans l’administration des ventes, courroie de transmission entre l’entreprise et ses clients.</a:t>
            </a:r>
            <a:endParaRPr/>
          </a:p>
          <a:p>
            <a:pPr marL="0" lvl="0" indent="0" algn="l" rtl="0">
              <a:spcBef>
                <a:spcPts val="0"/>
              </a:spcBef>
              <a:spcAft>
                <a:spcPts val="0"/>
              </a:spcAft>
              <a:buNone/>
            </a:pPr>
            <a:r>
              <a:rPr lang="fr-FR"/>
              <a:t>Évolutions techniques et technologiques:  Le e-commerce et d’une manière générale, le développement de l’offre de service augmentent rapidement. Cette évolution a été accélérée par les contraintes rencontrées par les entreprises depuis l’apparition du Covid-19.</a:t>
            </a:r>
            <a:endParaRPr/>
          </a:p>
          <a:p>
            <a:pPr marL="0" lvl="0" indent="0" algn="l" rtl="0">
              <a:spcBef>
                <a:spcPts val="0"/>
              </a:spcBef>
              <a:spcAft>
                <a:spcPts val="0"/>
              </a:spcAft>
              <a:buNone/>
            </a:pPr>
            <a:r>
              <a:rPr lang="fr-FR"/>
              <a:t>Évolutions organisationnelles: Nous observons une augmentation du travail en mode projet et une hiérarchie davantage transversale que verticale qui nécessite l'acquisition de compétences écrites et orale et une familiarisation accrue à l’interculturel. </a:t>
            </a:r>
            <a:endParaRPr/>
          </a:p>
          <a:p>
            <a:pPr marL="0" lvl="0" indent="0" algn="l" rtl="0">
              <a:spcBef>
                <a:spcPts val="0"/>
              </a:spcBef>
              <a:spcAft>
                <a:spcPts val="0"/>
              </a:spcAft>
              <a:buNone/>
            </a:pPr>
            <a:r>
              <a:rPr lang="fr-FR"/>
              <a:t>Évolutions réglementaires: La réglementation est renforcée et complexifiée. </a:t>
            </a:r>
            <a:endParaRPr/>
          </a:p>
          <a:p>
            <a:pPr marL="0" lvl="0" indent="0" algn="l" rtl="0">
              <a:spcBef>
                <a:spcPts val="0"/>
              </a:spcBef>
              <a:spcAft>
                <a:spcPts val="0"/>
              </a:spcAft>
              <a:buNone/>
            </a:pPr>
            <a:r>
              <a:rPr lang="fr-FR"/>
              <a:t>Évolutions liées aux risques: Là encore, nous assistons à une augmentation des types de risques, que ce soit des risques liés à la cyber-criminalité, aux environnements politiques ou encore aux risques de crédit.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6" name="Google Shape;46;gc4da6fbd3e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4579944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CF page 4 du référentiel </a:t>
            </a: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60</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83508981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Possibilité de prolongation sur les vacances scolaires ….</a:t>
            </a:r>
          </a:p>
          <a:p>
            <a:r>
              <a:rPr lang="fr-FR" dirty="0"/>
              <a:t>Recherche de stage   = réalisé</a:t>
            </a:r>
            <a:r>
              <a:rPr lang="fr-FR" baseline="0" dirty="0"/>
              <a:t> conjointement entre l’étudiant et l’équipe pédagogique ( pas uniquement les enseignants du B1 ou B3)</a:t>
            </a:r>
          </a:p>
          <a:p>
            <a:endParaRPr lang="fr-FR" baseline="0" dirty="0"/>
          </a:p>
          <a:p>
            <a:r>
              <a:rPr lang="fr-FR" dirty="0"/>
              <a:t> </a:t>
            </a:r>
            <a:r>
              <a:rPr lang="fr-FR" u="sng" dirty="0"/>
              <a:t>notes complémentaires</a:t>
            </a:r>
            <a:r>
              <a:rPr lang="fr-FR" u="sng" baseline="0" dirty="0"/>
              <a:t> pour réponses au chat </a:t>
            </a:r>
            <a:r>
              <a:rPr lang="fr-FR" u="sng" baseline="0" dirty="0" err="1"/>
              <a:t>eventuellement</a:t>
            </a:r>
            <a:endParaRPr lang="fr-FR" u="sng" baseline="0" dirty="0"/>
          </a:p>
          <a:p>
            <a:r>
              <a:rPr lang="fr-FR" dirty="0"/>
              <a:t>disposition en vigueur</a:t>
            </a:r>
            <a:r>
              <a:rPr lang="fr-FR" baseline="0" dirty="0"/>
              <a:t> voir SERVICE PUBLIC . FR ( gratification obligatoire) + </a:t>
            </a:r>
            <a:r>
              <a:rPr lang="fr-FR" baseline="0" dirty="0" err="1"/>
              <a:t>travail.emploi.gouv</a:t>
            </a:r>
            <a:endParaRPr lang="fr-FR" baseline="0" dirty="0"/>
          </a:p>
          <a:p>
            <a:r>
              <a:rPr lang="fr-FR" baseline="0" dirty="0"/>
              <a:t>Gratification obligatoire lorsque (au cours de la même année scolaire )</a:t>
            </a:r>
          </a:p>
          <a:p>
            <a:r>
              <a:rPr lang="fr-FR" baseline="0" dirty="0"/>
              <a:t>la durée est supérieure à 2 mois consécutif </a:t>
            </a:r>
          </a:p>
          <a:p>
            <a:r>
              <a:rPr lang="fr-FR" baseline="0" dirty="0"/>
              <a:t>ou à partir de la 309</a:t>
            </a:r>
            <a:r>
              <a:rPr lang="fr-FR" baseline="30000" dirty="0"/>
              <a:t>e</a:t>
            </a:r>
            <a:r>
              <a:rPr lang="fr-FR" baseline="0" dirty="0"/>
              <a:t> heures de stage s’il n’est pas effectué de façon continue</a:t>
            </a:r>
          </a:p>
          <a:p>
            <a:r>
              <a:rPr lang="fr-FR" baseline="0" dirty="0"/>
              <a:t>Code de l’éducation art D124-1 à D124-13</a:t>
            </a:r>
          </a:p>
          <a:p>
            <a:r>
              <a:rPr lang="fr-FR" baseline="0" dirty="0"/>
              <a:t>Soit plus de 44 jours à 7h par jours ( consécutif ou non) </a:t>
            </a:r>
          </a:p>
          <a:p>
            <a:r>
              <a:rPr lang="fr-FR" baseline="0" dirty="0"/>
              <a:t>Un mois = 22 jours </a:t>
            </a:r>
          </a:p>
          <a:p>
            <a:r>
              <a:rPr lang="fr-FR" baseline="0" dirty="0"/>
              <a:t>Un jour = 7h </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61</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7023005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63</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0283167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Rappel des textes et de l’usage dans</a:t>
            </a:r>
            <a:r>
              <a:rPr lang="fr-FR" baseline="0" dirty="0"/>
              <a:t> le supérieur</a:t>
            </a:r>
          </a:p>
          <a:p>
            <a:r>
              <a:rPr lang="fr-FR" baseline="0" dirty="0"/>
              <a:t>Élément de différenciation dans le paysage de l’offre du supérieur, en particulier avec le BUT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64</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0736727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l’étranger</a:t>
            </a:r>
            <a:r>
              <a:rPr lang="fr-FR" baseline="0" dirty="0"/>
              <a:t> : possibilité de travailler la LV2 ; développer une LV3e</a:t>
            </a:r>
          </a:p>
          <a:p>
            <a:r>
              <a:rPr lang="fr-FR" baseline="0" dirty="0"/>
              <a:t>Expliciter les 2h  par années </a:t>
            </a:r>
          </a:p>
          <a:p>
            <a:r>
              <a:rPr lang="fr-FR" baseline="0" dirty="0"/>
              <a:t>Une seule obligation : l’accueil en 2</a:t>
            </a:r>
            <a:r>
              <a:rPr lang="fr-FR" baseline="30000" dirty="0"/>
              <a:t>ème</a:t>
            </a:r>
            <a:r>
              <a:rPr lang="fr-FR" baseline="0" dirty="0"/>
              <a:t> année au retour de césure : techniquement, les étudiants en césure restent inscrits dans la base élèves de première année ce qui réduit la capacité disponible pour </a:t>
            </a:r>
            <a:r>
              <a:rPr lang="fr-FR" baseline="0" dirty="0" err="1"/>
              <a:t>Parcoursup</a:t>
            </a:r>
            <a:r>
              <a:rPr lang="fr-FR" baseline="0" dirty="0"/>
              <a:t>.</a:t>
            </a:r>
          </a:p>
          <a:p>
            <a:r>
              <a:rPr lang="fr-FR" baseline="0" dirty="0"/>
              <a:t>Alerter les SAIO sur cet élément en académie</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65</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8530535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66</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6900314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67</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5220836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68</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0525286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69</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6659412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71</a:t>
            </a:fld>
            <a:endParaRPr lang="fr-FR"/>
          </a:p>
        </p:txBody>
      </p:sp>
      <p:sp>
        <p:nvSpPr>
          <p:cNvPr id="5" name="Espace réservé du pied de page 4"/>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293751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c4da6fbd3e_0_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Maîtrise de l’anglais: 56% des étudiants choisissent le BTS CI pour développer leur niveau de langue et 76% d’entre eux considèrent que les langues étrangères sont utiles à leur emploi. Toutefois, l’anglais est prépondérant: 42% des stages ont lieu dans un pays anglo-saxon et 91% des personnes en poste mentionnent l’anglais comme langue utilisée dans le cadre de leur fonction, l’espagnol arrivant loin derrière avec 33% de mentions. </a:t>
            </a:r>
            <a:endParaRPr dirty="0"/>
          </a:p>
          <a:p>
            <a:pPr marL="0" lvl="0" indent="0" algn="l" rtl="0">
              <a:spcBef>
                <a:spcPts val="0"/>
              </a:spcBef>
              <a:spcAft>
                <a:spcPts val="0"/>
              </a:spcAft>
              <a:buNone/>
            </a:pPr>
            <a:r>
              <a:rPr lang="fr-FR" dirty="0"/>
              <a:t>Techniques du commerce international: Les techniques les plus mentionnées sont les procédures douanières et notamment les législations et règlementations nationales et internationales, la </a:t>
            </a:r>
            <a:r>
              <a:rPr lang="fr-FR" dirty="0" err="1"/>
              <a:t>supply</a:t>
            </a:r>
            <a:r>
              <a:rPr lang="fr-FR" dirty="0"/>
              <a:t> </a:t>
            </a:r>
            <a:r>
              <a:rPr lang="fr-FR" dirty="0" err="1"/>
              <a:t>chain</a:t>
            </a:r>
            <a:r>
              <a:rPr lang="fr-FR" dirty="0"/>
              <a:t> et la gestion des risques. </a:t>
            </a:r>
            <a:endParaRPr dirty="0"/>
          </a:p>
          <a:p>
            <a:pPr marL="0" lvl="0" indent="0" algn="l" rtl="0">
              <a:spcBef>
                <a:spcPts val="0"/>
              </a:spcBef>
              <a:spcAft>
                <a:spcPts val="0"/>
              </a:spcAft>
              <a:buNone/>
            </a:pPr>
            <a:r>
              <a:rPr lang="fr-FR" dirty="0"/>
              <a:t>Relation clients/fournisseurs: La relation entre un client et son fournisseur évolue et devient un enjeu encore plus central dans la qualité de service. Dès lors, il devient indispensable d’être capable de communiquer et de comprendre les différences culturelles qu’il peut y avoir avec son interlocuteur. La dimension relationnelle prend donc une place centrale au sein de la relation client-fournisseur. Il est en effet indispensable de se montrer disponible et de bien saisir la complexité des situations et de savoir gérer les aléas quotidiens et les imprévus. </a:t>
            </a:r>
            <a:endParaRPr dirty="0"/>
          </a:p>
          <a:p>
            <a:pPr marL="0" lvl="0" indent="0" algn="l" rtl="0">
              <a:spcBef>
                <a:spcPts val="0"/>
              </a:spcBef>
              <a:spcAft>
                <a:spcPts val="0"/>
              </a:spcAft>
              <a:buNone/>
            </a:pPr>
            <a:r>
              <a:rPr lang="fr-FR" dirty="0"/>
              <a:t>Digitalisation: La dématérialisation des données, l’utilisation d’outils de </a:t>
            </a:r>
            <a:r>
              <a:rPr lang="fr-FR" dirty="0" err="1"/>
              <a:t>reporting</a:t>
            </a:r>
            <a:r>
              <a:rPr lang="fr-FR" dirty="0"/>
              <a:t>, d’ERP et de CRM ainsi que la maîtrise des outils collaboratifs font partie des compétences exigées par les entreprises. </a:t>
            </a:r>
            <a:endParaRPr dirty="0"/>
          </a:p>
          <a:p>
            <a:pPr marL="0" lvl="0" indent="0" algn="l" rtl="0">
              <a:spcBef>
                <a:spcPts val="0"/>
              </a:spcBef>
              <a:spcAft>
                <a:spcPts val="0"/>
              </a:spcAft>
              <a:buNone/>
            </a:pPr>
            <a:r>
              <a:rPr lang="fr-FR" dirty="0"/>
              <a:t>Veille: La paradigme a changé. Les entreprises n’attendent plus de diplômés Bac+2 de réaliser des études de marché mais davantage d’être capable de les analyser et de mettre en place une veille permanente. </a:t>
            </a:r>
            <a:endParaRPr dirty="0"/>
          </a:p>
          <a:p>
            <a:pPr marL="0" lvl="0" indent="0" algn="l" rtl="0">
              <a:spcBef>
                <a:spcPts val="0"/>
              </a:spcBef>
              <a:spcAft>
                <a:spcPts val="0"/>
              </a:spcAft>
              <a:buNone/>
            </a:pPr>
            <a:r>
              <a:rPr lang="fr-FR" dirty="0"/>
              <a:t>Communication: 50% des dirigeants d’entreprises interrogés soulignent l’insuffisante qualité rédactionnelle des diplômés du BTS CI</a:t>
            </a:r>
            <a:endParaRPr dirty="0"/>
          </a:p>
          <a:p>
            <a:pPr marL="0" lvl="0" indent="0" algn="l" rtl="0">
              <a:spcBef>
                <a:spcPts val="0"/>
              </a:spcBef>
              <a:spcAft>
                <a:spcPts val="0"/>
              </a:spcAft>
              <a:buNone/>
            </a:pPr>
            <a:r>
              <a:rPr lang="fr-FR" dirty="0"/>
              <a:t>Adaptation/Esprit d’initiative: Les deux dernières compétences, davantage relationnelles soulignent bien que si le savoir faire reste essentiel, le savoir-être occupe une place de plus en plus importante</a:t>
            </a:r>
            <a:endParaRPr dirty="0"/>
          </a:p>
          <a:p>
            <a:pPr marL="0" lvl="0" indent="0" algn="l" rtl="0">
              <a:lnSpc>
                <a:spcPct val="115000"/>
              </a:lnSpc>
              <a:spcBef>
                <a:spcPts val="0"/>
              </a:spcBef>
              <a:spcAft>
                <a:spcPts val="0"/>
              </a:spcAft>
              <a:buNone/>
            </a:pPr>
            <a:endParaRPr dirty="0"/>
          </a:p>
          <a:p>
            <a:pPr marL="0" lvl="0" indent="0" algn="l" rtl="0">
              <a:spcBef>
                <a:spcPts val="0"/>
              </a:spcBef>
              <a:spcAft>
                <a:spcPts val="0"/>
              </a:spcAft>
              <a:buNone/>
            </a:pPr>
            <a:endParaRPr dirty="0"/>
          </a:p>
        </p:txBody>
      </p:sp>
      <p:sp>
        <p:nvSpPr>
          <p:cNvPr id="53" name="Google Shape;53;gc4da6fbd3e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4287044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c4da6fbd3e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La gestion et le suivi de la relation commerciale dans un </a:t>
            </a:r>
            <a:r>
              <a:rPr lang="fr-FR" b="1" dirty="0"/>
              <a:t>contexte interculturel </a:t>
            </a:r>
            <a:r>
              <a:rPr lang="fr-FR" dirty="0"/>
              <a:t>occupent une place primordiale dans les activités quotidiennes de</a:t>
            </a:r>
            <a:r>
              <a:rPr lang="fr-FR" b="1" dirty="0"/>
              <a:t> l’assistant import/export</a:t>
            </a:r>
            <a:r>
              <a:rPr lang="fr-FR" dirty="0"/>
              <a:t>. Il est responsable de l’exécution des contrats d’achat/vente à l’international.</a:t>
            </a:r>
            <a:endParaRPr dirty="0"/>
          </a:p>
          <a:p>
            <a:pPr marL="0" lvl="0" indent="0" algn="l" rtl="0">
              <a:spcBef>
                <a:spcPts val="0"/>
              </a:spcBef>
              <a:spcAft>
                <a:spcPts val="0"/>
              </a:spcAft>
              <a:buNone/>
            </a:pPr>
            <a:r>
              <a:rPr lang="fr-FR" dirty="0"/>
              <a:t>la capacité à </a:t>
            </a:r>
            <a:r>
              <a:rPr lang="fr-FR" b="1" dirty="0"/>
              <a:t>communiquer</a:t>
            </a:r>
            <a:r>
              <a:rPr lang="fr-FR" dirty="0"/>
              <a:t>, négocier, traduire les exigences des clients et des fournisseurs en solutions adaptées et organiser les </a:t>
            </a:r>
            <a:r>
              <a:rPr lang="fr-FR" b="1" dirty="0"/>
              <a:t>opérations d’import/export</a:t>
            </a:r>
            <a:r>
              <a:rPr lang="fr-FR" dirty="0"/>
              <a:t>, en français et </a:t>
            </a:r>
            <a:r>
              <a:rPr lang="fr-FR" b="1" dirty="0"/>
              <a:t>en anglais</a:t>
            </a:r>
            <a:r>
              <a:rPr lang="fr-FR" b="1" i="1" dirty="0"/>
              <a:t> </a:t>
            </a:r>
            <a:r>
              <a:rPr lang="fr-FR" dirty="0"/>
              <a:t>(le cas échéant dans une autre langue) permet le développement et la pérennisation des courants d’affaires.</a:t>
            </a:r>
            <a:endParaRPr dirty="0"/>
          </a:p>
          <a:p>
            <a:pPr marL="0" lvl="0" indent="0" algn="l" rtl="0">
              <a:spcBef>
                <a:spcPts val="0"/>
              </a:spcBef>
              <a:spcAft>
                <a:spcPts val="0"/>
              </a:spcAft>
              <a:buNone/>
            </a:pPr>
            <a:r>
              <a:rPr lang="fr-FR" dirty="0"/>
              <a:t>Il </a:t>
            </a:r>
            <a:r>
              <a:rPr lang="fr-FR" b="1" dirty="0"/>
              <a:t>participe</a:t>
            </a:r>
            <a:r>
              <a:rPr lang="fr-FR" dirty="0"/>
              <a:t> à l’élaboration des propositions commerciales, aux actions de promotion et de prospection. Par une activité de </a:t>
            </a:r>
            <a:r>
              <a:rPr lang="fr-FR" b="1" dirty="0"/>
              <a:t>veille globale </a:t>
            </a:r>
            <a:r>
              <a:rPr lang="fr-FR" dirty="0"/>
              <a:t>et par une analyse de l’information, il contribue à la préparation des décisions de développement commercial international.</a:t>
            </a:r>
            <a:endParaRPr dirty="0"/>
          </a:p>
          <a:p>
            <a:pPr marL="0" lvl="0" indent="0" algn="l" rtl="0">
              <a:spcBef>
                <a:spcPts val="0"/>
              </a:spcBef>
              <a:spcAft>
                <a:spcPts val="0"/>
              </a:spcAft>
              <a:buNone/>
            </a:pPr>
            <a:endParaRPr dirty="0"/>
          </a:p>
          <a:p>
            <a:pPr marL="0" lvl="0" indent="0" algn="ctr" rtl="0">
              <a:spcBef>
                <a:spcPts val="0"/>
              </a:spcBef>
              <a:spcAft>
                <a:spcPts val="0"/>
              </a:spcAft>
              <a:buNone/>
            </a:pPr>
            <a:r>
              <a:rPr lang="fr-FR" sz="1800" dirty="0">
                <a:solidFill>
                  <a:schemeClr val="lt1"/>
                </a:solidFill>
              </a:rPr>
              <a:t>L’ensemble de ses missions s’exerce dans un contexte </a:t>
            </a:r>
            <a:r>
              <a:rPr lang="fr-FR" sz="1800" b="1" dirty="0">
                <a:solidFill>
                  <a:schemeClr val="lt1"/>
                </a:solidFill>
              </a:rPr>
              <a:t>interculturel multilingue et numérique</a:t>
            </a:r>
            <a:endParaRPr sz="1400" dirty="0">
              <a:latin typeface="Arial"/>
              <a:ea typeface="Arial"/>
              <a:cs typeface="Arial"/>
              <a:sym typeface="Arial"/>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Font typeface="Arial"/>
              <a:buNone/>
            </a:pPr>
            <a:endParaRPr dirty="0"/>
          </a:p>
          <a:p>
            <a:pPr marL="0" lvl="0" indent="0" algn="l" rtl="0">
              <a:spcBef>
                <a:spcPts val="0"/>
              </a:spcBef>
              <a:spcAft>
                <a:spcPts val="0"/>
              </a:spcAft>
              <a:buNone/>
            </a:pPr>
            <a:endParaRPr dirty="0"/>
          </a:p>
        </p:txBody>
      </p:sp>
      <p:sp>
        <p:nvSpPr>
          <p:cNvPr id="60" name="Google Shape;60;gc4da6fbd3e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3133760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 name="Google Shape;6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2729441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Espace réservé du pied de page 1"/>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3499588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09" y="976320"/>
            <a:ext cx="7894637" cy="2433895"/>
          </a:xfrm>
        </p:spPr>
        <p:txBody>
          <a:bodyPr/>
          <a:lstStyle/>
          <a:p>
            <a:r>
              <a:rPr lang="fr-FR" dirty="0"/>
              <a:t>CLIQUEZ ET MODIFIEZ LE TITRE</a:t>
            </a:r>
          </a:p>
        </p:txBody>
      </p:sp>
      <p:sp>
        <p:nvSpPr>
          <p:cNvPr id="3" name="Sous-titre 2"/>
          <p:cNvSpPr>
            <a:spLocks noGrp="1"/>
          </p:cNvSpPr>
          <p:nvPr>
            <p:ph type="subTitle" idx="1"/>
          </p:nvPr>
        </p:nvSpPr>
        <p:spPr>
          <a:xfrm>
            <a:off x="1090609" y="3472208"/>
            <a:ext cx="7596190"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spTree>
    <p:extLst>
      <p:ext uri="{BB962C8B-B14F-4D97-AF65-F5344CB8AC3E}">
        <p14:creationId xmlns:p14="http://schemas.microsoft.com/office/powerpoint/2010/main" val="263367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280933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683403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229219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1534034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248644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010749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661926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1857694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3867" y="5709746"/>
            <a:ext cx="1192088" cy="1114123"/>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42276221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940408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7424745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643895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336552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‹N°›</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3397919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681539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1917172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normAutofit/>
          </a:bodyPr>
          <a:lstStyle>
            <a:lvl1pPr algn="l">
              <a:defRPr sz="3000" b="0"/>
            </a:lvl1pPr>
          </a:lstStyle>
          <a:p>
            <a:r>
              <a:rPr lang="fr-FR"/>
              <a:t>Modifiez le style du titre</a:t>
            </a:r>
            <a:endParaRPr lang="fr-FR" dirty="0"/>
          </a:p>
        </p:txBody>
      </p:sp>
      <p:sp>
        <p:nvSpPr>
          <p:cNvPr id="3" name="Espace réservé pour une image  2"/>
          <p:cNvSpPr>
            <a:spLocks noGrp="1"/>
          </p:cNvSpPr>
          <p:nvPr>
            <p:ph type="pic" idx="1"/>
          </p:nvPr>
        </p:nvSpPr>
        <p:spPr>
          <a:xfrm>
            <a:off x="677333" y="1494531"/>
            <a:ext cx="7923066" cy="32330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7" name="Espace réservé du numéro de diapositive 6"/>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2430925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age de fin - Contact">
  <p:cSld name="page de fin - Contact">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1097486" y="3283200"/>
            <a:ext cx="5897726" cy="210816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3F3F3F"/>
              </a:buClr>
              <a:buSzPts val="1500"/>
              <a:buFont typeface="Calibri"/>
              <a:buNone/>
              <a:defRPr sz="1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8"/>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812645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age de contenu texte">
  <p:cSld name="page de contenu texte">
    <p:spTree>
      <p:nvGrpSpPr>
        <p:cNvPr id="1" name="Shape 76"/>
        <p:cNvGrpSpPr/>
        <p:nvPr/>
      </p:nvGrpSpPr>
      <p:grpSpPr>
        <a:xfrm>
          <a:off x="0" y="0"/>
          <a:ext cx="0" cy="0"/>
          <a:chOff x="0" y="0"/>
          <a:chExt cx="0" cy="0"/>
        </a:xfrm>
      </p:grpSpPr>
      <p:sp>
        <p:nvSpPr>
          <p:cNvPr id="77" name="Google Shape;77;p17"/>
          <p:cNvSpPr txBox="1">
            <a:spLocks noGrp="1"/>
          </p:cNvSpPr>
          <p:nvPr>
            <p:ph type="title"/>
          </p:nvPr>
        </p:nvSpPr>
        <p:spPr>
          <a:xfrm>
            <a:off x="805400" y="1"/>
            <a:ext cx="7881400" cy="128693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7"/>
          <p:cNvSpPr txBox="1">
            <a:spLocks noGrp="1"/>
          </p:cNvSpPr>
          <p:nvPr>
            <p:ph type="sldNum" idx="12"/>
          </p:nvPr>
        </p:nvSpPr>
        <p:spPr>
          <a:xfrm>
            <a:off x="8149943" y="6390911"/>
            <a:ext cx="45045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a:p>
        </p:txBody>
      </p:sp>
      <p:sp>
        <p:nvSpPr>
          <p:cNvPr id="79" name="Google Shape;79;p17"/>
          <p:cNvSpPr txBox="1">
            <a:spLocks noGrp="1"/>
          </p:cNvSpPr>
          <p:nvPr>
            <p:ph type="body" idx="1"/>
          </p:nvPr>
        </p:nvSpPr>
        <p:spPr>
          <a:xfrm>
            <a:off x="804864" y="1471083"/>
            <a:ext cx="7881937" cy="4598988"/>
          </a:xfrm>
          <a:prstGeom prst="rect">
            <a:avLst/>
          </a:prstGeom>
          <a:noFill/>
          <a:ln>
            <a:noFill/>
          </a:ln>
        </p:spPr>
        <p:txBody>
          <a:bodyPr spcFirstLastPara="1" wrap="square" lIns="91425" tIns="45700" rIns="91425" bIns="45700" anchor="t" anchorCtr="0">
            <a:noAutofit/>
          </a:bodyPr>
          <a:lstStyle>
            <a:lvl1pPr marL="457200" marR="0" lvl="0" indent="-355600" algn="l">
              <a:lnSpc>
                <a:spcPct val="100000"/>
              </a:lnSpc>
              <a:spcBef>
                <a:spcPts val="400"/>
              </a:spcBef>
              <a:spcAft>
                <a:spcPts val="0"/>
              </a:spcAft>
              <a:buClr>
                <a:srgbClr val="683086"/>
              </a:buClr>
              <a:buSzPts val="2000"/>
              <a:buFont typeface="Arial"/>
              <a:buChar char="■"/>
              <a:defRPr>
                <a:solidFill>
                  <a:srgbClr val="683086"/>
                </a:solidFill>
              </a:defRPr>
            </a:lvl1pPr>
            <a:lvl2pPr marL="914400" marR="0" lvl="1" indent="-323850" algn="l">
              <a:lnSpc>
                <a:spcPct val="100000"/>
              </a:lnSpc>
              <a:spcBef>
                <a:spcPts val="300"/>
              </a:spcBef>
              <a:spcAft>
                <a:spcPts val="0"/>
              </a:spcAft>
              <a:buClr>
                <a:srgbClr val="683086"/>
              </a:buClr>
              <a:buSzPts val="1500"/>
              <a:buFont typeface="Arial"/>
              <a:buChar char="■"/>
              <a:defRPr/>
            </a:lvl2pPr>
            <a:lvl3pPr marL="1371600" marR="0" lvl="2" indent="-228600" algn="l">
              <a:lnSpc>
                <a:spcPct val="100000"/>
              </a:lnSpc>
              <a:spcBef>
                <a:spcPts val="300"/>
              </a:spcBef>
              <a:spcAft>
                <a:spcPts val="0"/>
              </a:spcAft>
              <a:buClr>
                <a:schemeClr val="dk1"/>
              </a:buClr>
              <a:buSzPts val="1500"/>
              <a:buFont typeface="Arial"/>
              <a:buNone/>
              <a:defRPr/>
            </a:lvl3pPr>
            <a:lvl4pPr marL="1828800" marR="0" lvl="3" indent="-298450" algn="l">
              <a:lnSpc>
                <a:spcPct val="100000"/>
              </a:lnSpc>
              <a:spcBef>
                <a:spcPts val="220"/>
              </a:spcBef>
              <a:spcAft>
                <a:spcPts val="0"/>
              </a:spcAft>
              <a:buClr>
                <a:srgbClr val="683086"/>
              </a:buClr>
              <a:buSzPts val="1100"/>
              <a:buFont typeface="Arial"/>
              <a:buChar char="–"/>
              <a:defRPr/>
            </a:lvl4pPr>
            <a:lvl5pPr marL="2286000" marR="0" lvl="4" indent="-228600" algn="l">
              <a:lnSpc>
                <a:spcPct val="100000"/>
              </a:lnSpc>
              <a:spcBef>
                <a:spcPts val="220"/>
              </a:spcBef>
              <a:spcAft>
                <a:spcPts val="0"/>
              </a:spcAft>
              <a:buClr>
                <a:schemeClr val="dk1"/>
              </a:buClr>
              <a:buSzPts val="1100"/>
              <a:buFont typeface="Arial"/>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531622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age de contenu avec texte et graphique" type="obj">
  <p:cSld name="Page de contenu avec texte et graphique">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805400" y="1"/>
            <a:ext cx="7881400" cy="128693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8"/>
          <p:cNvSpPr txBox="1">
            <a:spLocks noGrp="1"/>
          </p:cNvSpPr>
          <p:nvPr>
            <p:ph type="body" idx="1"/>
          </p:nvPr>
        </p:nvSpPr>
        <p:spPr>
          <a:xfrm>
            <a:off x="805400" y="1476296"/>
            <a:ext cx="7881400" cy="4525963"/>
          </a:xfrm>
          <a:prstGeom prst="rect">
            <a:avLst/>
          </a:prstGeom>
          <a:noFill/>
          <a:ln>
            <a:noFill/>
          </a:ln>
        </p:spPr>
        <p:txBody>
          <a:bodyPr spcFirstLastPara="1" wrap="square" lIns="91425" tIns="45700" rIns="91425" bIns="45700" anchor="t" anchorCtr="0">
            <a:noAutofit/>
          </a:bodyPr>
          <a:lstStyle>
            <a:lvl1pPr marL="457200" marR="0" lvl="0" indent="-355600" algn="l">
              <a:lnSpc>
                <a:spcPct val="100000"/>
              </a:lnSpc>
              <a:spcBef>
                <a:spcPts val="400"/>
              </a:spcBef>
              <a:spcAft>
                <a:spcPts val="0"/>
              </a:spcAft>
              <a:buClr>
                <a:srgbClr val="683086"/>
              </a:buClr>
              <a:buSzPts val="2000"/>
              <a:buFont typeface="Arial"/>
              <a:buChar char="■"/>
              <a:defRPr>
                <a:solidFill>
                  <a:srgbClr val="683086"/>
                </a:solidFill>
              </a:defRPr>
            </a:lvl1pPr>
            <a:lvl2pPr marL="914400" marR="0" lvl="1" indent="-323850" algn="l">
              <a:lnSpc>
                <a:spcPct val="100000"/>
              </a:lnSpc>
              <a:spcBef>
                <a:spcPts val="300"/>
              </a:spcBef>
              <a:spcAft>
                <a:spcPts val="0"/>
              </a:spcAft>
              <a:buClr>
                <a:srgbClr val="683086"/>
              </a:buClr>
              <a:buSzPts val="1500"/>
              <a:buFont typeface="Arial"/>
              <a:buChar char="■"/>
              <a:defRPr/>
            </a:lvl2pPr>
            <a:lvl3pPr marL="1371600" marR="0" lvl="2" indent="-228600" algn="l">
              <a:lnSpc>
                <a:spcPct val="100000"/>
              </a:lnSpc>
              <a:spcBef>
                <a:spcPts val="300"/>
              </a:spcBef>
              <a:spcAft>
                <a:spcPts val="0"/>
              </a:spcAft>
              <a:buClr>
                <a:schemeClr val="dk1"/>
              </a:buClr>
              <a:buSzPts val="1500"/>
              <a:buFont typeface="Arial"/>
              <a:buNone/>
              <a:defRPr/>
            </a:lvl3pPr>
            <a:lvl4pPr marL="1828800" marR="0" lvl="3" indent="-298450" algn="l">
              <a:lnSpc>
                <a:spcPct val="100000"/>
              </a:lnSpc>
              <a:spcBef>
                <a:spcPts val="220"/>
              </a:spcBef>
              <a:spcAft>
                <a:spcPts val="0"/>
              </a:spcAft>
              <a:buClr>
                <a:srgbClr val="683086"/>
              </a:buClr>
              <a:buSzPts val="1100"/>
              <a:buFont typeface="Arial"/>
              <a:buChar char="–"/>
              <a:defRPr/>
            </a:lvl4pPr>
            <a:lvl5pPr marL="2286000" marR="0" lvl="4" indent="-228600" algn="l">
              <a:lnSpc>
                <a:spcPct val="100000"/>
              </a:lnSpc>
              <a:spcBef>
                <a:spcPts val="220"/>
              </a:spcBef>
              <a:spcAft>
                <a:spcPts val="0"/>
              </a:spcAft>
              <a:buClr>
                <a:schemeClr val="dk1"/>
              </a:buClr>
              <a:buSzPts val="1100"/>
              <a:buFont typeface="Arial"/>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3" name="Google Shape;83;p18"/>
          <p:cNvSpPr txBox="1">
            <a:spLocks noGrp="1"/>
          </p:cNvSpPr>
          <p:nvPr>
            <p:ph type="sldNum" idx="12"/>
          </p:nvPr>
        </p:nvSpPr>
        <p:spPr>
          <a:xfrm>
            <a:off x="8149943" y="6390911"/>
            <a:ext cx="45045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a:p>
        </p:txBody>
      </p:sp>
    </p:spTree>
    <p:extLst>
      <p:ext uri="{BB962C8B-B14F-4D97-AF65-F5344CB8AC3E}">
        <p14:creationId xmlns:p14="http://schemas.microsoft.com/office/powerpoint/2010/main" val="247433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‹N°›</a:t>
            </a:fld>
            <a:endParaRPr lang="fr-FR" dirty="0"/>
          </a:p>
        </p:txBody>
      </p:sp>
    </p:spTree>
    <p:extLst>
      <p:ext uri="{BB962C8B-B14F-4D97-AF65-F5344CB8AC3E}">
        <p14:creationId xmlns:p14="http://schemas.microsoft.com/office/powerpoint/2010/main" val="2454282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411297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721587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60963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jpe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jpg"/><Relationship Id="rId5" Type="http://schemas.openxmlformats.org/officeDocument/2006/relationships/theme" Target="../theme/theme4.xml"/><Relationship Id="rId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a:t>CLIQUEZ ET MODIFIEZ </a:t>
            </a:r>
            <a:br>
              <a:rPr lang="fr-FR" dirty="0"/>
            </a:br>
            <a:r>
              <a:rPr lang="fr-FR" dirty="0"/>
              <a:t>LE TITRE</a:t>
            </a:r>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‹N°›</a:t>
            </a:fld>
            <a:endParaRPr lang="fr-FR"/>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5" r:id="rId1"/>
    <p:sldLayoutId id="214748368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1BBC0B-A19B-498E-AB8C-430E77AD806E}" type="slidenum">
              <a:rPr lang="fr-FR" smtClean="0"/>
              <a:t>‹N°›</a:t>
            </a:fld>
            <a:endParaRPr lang="fr-FR"/>
          </a:p>
        </p:txBody>
      </p:sp>
    </p:spTree>
    <p:extLst>
      <p:ext uri="{BB962C8B-B14F-4D97-AF65-F5344CB8AC3E}">
        <p14:creationId xmlns:p14="http://schemas.microsoft.com/office/powerpoint/2010/main" val="4105970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a:t>Cliquez pour modifier </a:t>
            </a:r>
            <a:br>
              <a:rPr lang="fr-FR" dirty="0"/>
            </a:br>
            <a:r>
              <a:rPr lang="fr-FR" dirty="0"/>
              <a:t>les styles du texte du masque</a:t>
            </a:r>
          </a:p>
          <a:p>
            <a:pPr lvl="0"/>
            <a:endParaRPr lang="fr-FR" dirty="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‹N°›</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05400" y="0"/>
            <a:ext cx="7881400" cy="1286937"/>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805400" y="1476022"/>
            <a:ext cx="7881400" cy="4525963"/>
          </a:xfrm>
          <a:prstGeom prst="rect">
            <a:avLst/>
          </a:prstGeom>
        </p:spPr>
        <p:txBody>
          <a:bodyPr vert="horz" lIns="91440" tIns="45720" rIns="91440" bIns="45720" rtlCol="0">
            <a:normAutofit/>
          </a:body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149942" y="6390910"/>
            <a:ext cx="450457" cy="365125"/>
          </a:xfrm>
          <a:prstGeom prst="rect">
            <a:avLst/>
          </a:prstGeom>
        </p:spPr>
        <p:txBody>
          <a:bodyPr vert="horz" lIns="91440" tIns="45720" rIns="91440" bIns="45720" rtlCol="0" anchor="ctr"/>
          <a:lstStyle>
            <a:lvl1pPr algn="r">
              <a:defRPr sz="1000" b="1">
                <a:solidFill>
                  <a:srgbClr val="404040"/>
                </a:solidFill>
              </a:defRPr>
            </a:lvl1pPr>
          </a:lstStyle>
          <a:p>
            <a:fld id="{A786685B-2977-D546-9E3D-3CA676A47F0C}" type="slidenum">
              <a:rPr lang="fr-FR" smtClean="0"/>
              <a:pPr/>
              <a:t>‹N°›</a:t>
            </a:fld>
            <a:endParaRPr lang="fr-FR" dirty="0"/>
          </a:p>
        </p:txBody>
      </p:sp>
      <p:cxnSp>
        <p:nvCxnSpPr>
          <p:cNvPr id="13" name="Connecteur droit 12"/>
          <p:cNvCxnSpPr/>
          <p:nvPr/>
        </p:nvCxnSpPr>
        <p:spPr>
          <a:xfrm>
            <a:off x="698885" y="1295400"/>
            <a:ext cx="7173849"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7872734" y="872640"/>
            <a:ext cx="642246" cy="41988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9180" y="0"/>
            <a:ext cx="1" cy="1286937"/>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pic>
        <p:nvPicPr>
          <p:cNvPr id="11" name="Image 10">
            <a:extLst>
              <a:ext uri="{FF2B5EF4-FFF2-40B4-BE49-F238E27FC236}">
                <a16:creationId xmlns:a16="http://schemas.microsoft.com/office/drawing/2014/main" id="{BBAEE7B9-44D3-4D49-ADC3-FC194FE08050}"/>
              </a:ext>
            </a:extLst>
          </p:cNvPr>
          <p:cNvPicPr>
            <a:picLocks noChangeAspect="1"/>
          </p:cNvPicPr>
          <p:nvPr userDrawn="1"/>
        </p:nvPicPr>
        <p:blipFill>
          <a:blip r:embed="rId6"/>
          <a:stretch>
            <a:fillRect/>
          </a:stretch>
        </p:blipFill>
        <p:spPr>
          <a:xfrm>
            <a:off x="107504" y="5998955"/>
            <a:ext cx="864372" cy="783909"/>
          </a:xfrm>
          <a:prstGeom prst="rect">
            <a:avLst/>
          </a:prstGeom>
        </p:spPr>
      </p:pic>
      <p:pic>
        <p:nvPicPr>
          <p:cNvPr id="12" name="Imag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0.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0.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43.xml"/><Relationship Id="rId1" Type="http://schemas.openxmlformats.org/officeDocument/2006/relationships/slideLayout" Target="../slideLayouts/slideLayout2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7.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hyperlink" Target="https://www.viaeduc.fr/group/22494"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hyperlink" Target="http://crcm-tl.fr/"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a:t>
            </a:fld>
            <a:endParaRPr lang="fr-FR"/>
          </a:p>
        </p:txBody>
      </p:sp>
      <p:sp>
        <p:nvSpPr>
          <p:cNvPr id="6" name="Rectangle 5"/>
          <p:cNvSpPr/>
          <p:nvPr/>
        </p:nvSpPr>
        <p:spPr>
          <a:xfrm>
            <a:off x="725310" y="1277701"/>
            <a:ext cx="8496944" cy="369332"/>
          </a:xfrm>
          <a:prstGeom prst="rect">
            <a:avLst/>
          </a:prstGeom>
        </p:spPr>
        <p:txBody>
          <a:bodyPr wrap="square" lIns="91440" tIns="45720" rIns="91440" bIns="45720" anchor="t">
            <a:spAutoFit/>
          </a:bodyPr>
          <a:lstStyle/>
          <a:p>
            <a:pPr>
              <a:spcAft>
                <a:spcPts val="0"/>
              </a:spcAft>
              <a:tabLst>
                <a:tab pos="1097280" algn="l"/>
                <a:tab pos="5212715" algn="l"/>
              </a:tabLst>
            </a:pPr>
            <a:endParaRPr lang="fr-FR" dirty="0">
              <a:effectLst/>
              <a:latin typeface="Arial"/>
              <a:ea typeface="Times New Roman" panose="02020603050405020304" pitchFamily="18" charset="0"/>
              <a:cs typeface="Times New Roman" panose="02020603050405020304" pitchFamily="18" charset="0"/>
            </a:endParaRPr>
          </a:p>
        </p:txBody>
      </p:sp>
      <p:pic>
        <p:nvPicPr>
          <p:cNvPr id="9" name="Image 9" descr="Une image contenant carte&#10;&#10;Description générée automatiquement">
            <a:extLst>
              <a:ext uri="{FF2B5EF4-FFF2-40B4-BE49-F238E27FC236}">
                <a16:creationId xmlns:a16="http://schemas.microsoft.com/office/drawing/2014/main" id="{9003E551-EECB-45CB-A041-ED91125A3185}"/>
              </a:ext>
            </a:extLst>
          </p:cNvPr>
          <p:cNvPicPr>
            <a:picLocks noChangeAspect="1"/>
          </p:cNvPicPr>
          <p:nvPr/>
        </p:nvPicPr>
        <p:blipFill>
          <a:blip r:embed="rId3"/>
          <a:stretch>
            <a:fillRect/>
          </a:stretch>
        </p:blipFill>
        <p:spPr>
          <a:xfrm>
            <a:off x="157164" y="12497"/>
            <a:ext cx="8943974" cy="5732868"/>
          </a:xfrm>
          <a:prstGeom prst="rect">
            <a:avLst/>
          </a:prstGeom>
        </p:spPr>
      </p:pic>
      <p:sp>
        <p:nvSpPr>
          <p:cNvPr id="4" name="Rectangle 3"/>
          <p:cNvSpPr/>
          <p:nvPr/>
        </p:nvSpPr>
        <p:spPr>
          <a:xfrm>
            <a:off x="3234541" y="4192639"/>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971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7"/>
          <p:cNvSpPr/>
          <p:nvPr/>
        </p:nvSpPr>
        <p:spPr>
          <a:xfrm>
            <a:off x="476106" y="1481269"/>
            <a:ext cx="8352928" cy="341632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1800"/>
              <a:buFont typeface="Calibri"/>
              <a:buAutoNum type="arabicPeriod"/>
            </a:pPr>
            <a:r>
              <a:rPr lang="fr-FR" sz="1800" b="1" dirty="0">
                <a:solidFill>
                  <a:schemeClr val="dk1"/>
                </a:solidFill>
                <a:latin typeface="Calibri"/>
                <a:ea typeface="Calibri"/>
                <a:cs typeface="Calibri"/>
                <a:sym typeface="Calibri"/>
              </a:rPr>
              <a:t>Développement de la relation </a:t>
            </a:r>
            <a:r>
              <a:rPr lang="fr-FR" b="1" dirty="0">
                <a:solidFill>
                  <a:schemeClr val="dk1"/>
                </a:solidFill>
                <a:latin typeface="Calibri"/>
                <a:ea typeface="Calibri"/>
                <a:cs typeface="Calibri"/>
                <a:sym typeface="Calibri"/>
              </a:rPr>
              <a:t>commerciale</a:t>
            </a:r>
            <a:r>
              <a:rPr lang="fr-FR" sz="1800" b="1" dirty="0">
                <a:solidFill>
                  <a:schemeClr val="dk1"/>
                </a:solidFill>
                <a:latin typeface="Calibri"/>
                <a:ea typeface="Calibri"/>
                <a:cs typeface="Calibri"/>
                <a:sym typeface="Calibri"/>
              </a:rPr>
              <a:t> dans un environnement interculture</a:t>
            </a:r>
            <a:r>
              <a:rPr lang="fr-FR" sz="1800" dirty="0">
                <a:solidFill>
                  <a:schemeClr val="dk1"/>
                </a:solidFill>
                <a:latin typeface="Calibri"/>
                <a:ea typeface="Calibri"/>
                <a:cs typeface="Calibri"/>
                <a:sym typeface="Calibri"/>
              </a:rPr>
              <a:t>l</a:t>
            </a:r>
            <a:endParaRPr sz="1800" b="1" dirty="0">
              <a:solidFill>
                <a:schemeClr val="dk1"/>
              </a:solidFill>
              <a:latin typeface="Calibri"/>
              <a:ea typeface="Calibri"/>
              <a:cs typeface="Calibri"/>
              <a:sym typeface="Calibri"/>
            </a:endParaRPr>
          </a:p>
          <a:p>
            <a:pPr marL="0" marR="0" lvl="0" indent="0" algn="ctr" rtl="0">
              <a:spcBef>
                <a:spcPts val="0"/>
              </a:spcBef>
              <a:spcAft>
                <a:spcPts val="0"/>
              </a:spcAft>
              <a:buNone/>
            </a:pPr>
            <a:r>
              <a:rPr lang="fr-FR" sz="1800" b="1" dirty="0">
                <a:solidFill>
                  <a:schemeClr val="dk1"/>
                </a:solidFill>
                <a:latin typeface="Calibri"/>
                <a:ea typeface="Calibri"/>
                <a:cs typeface="Calibri"/>
                <a:sym typeface="Calibri"/>
              </a:rPr>
              <a:t>Bloc de compétences 1</a:t>
            </a:r>
            <a:endParaRPr dirty="0"/>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Développer la relation commerciale dans un environnement interculturel</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b="1" dirty="0">
                <a:solidFill>
                  <a:schemeClr val="dk1"/>
                </a:solidFill>
                <a:latin typeface="Calibri"/>
                <a:ea typeface="Calibri"/>
                <a:cs typeface="Calibri"/>
                <a:sym typeface="Calibri"/>
              </a:rPr>
              <a:t>2. Mise en œuvre des opérations internationales</a:t>
            </a:r>
            <a:r>
              <a:rPr lang="fr-FR" sz="1800" dirty="0">
                <a:solidFill>
                  <a:schemeClr val="dk1"/>
                </a:solidFill>
                <a:latin typeface="Calibri"/>
                <a:ea typeface="Calibri"/>
                <a:cs typeface="Calibri"/>
                <a:sym typeface="Calibri"/>
              </a:rPr>
              <a:t> </a:t>
            </a:r>
            <a:endParaRPr dirty="0"/>
          </a:p>
          <a:p>
            <a:pPr marL="0" marR="0" lvl="0" indent="0" algn="ctr" rtl="0">
              <a:spcBef>
                <a:spcPts val="0"/>
              </a:spcBef>
              <a:spcAft>
                <a:spcPts val="0"/>
              </a:spcAft>
              <a:buNone/>
            </a:pPr>
            <a:r>
              <a:rPr lang="fr-FR" sz="1800" b="1" dirty="0">
                <a:solidFill>
                  <a:schemeClr val="dk1"/>
                </a:solidFill>
                <a:latin typeface="Calibri"/>
                <a:ea typeface="Calibri"/>
                <a:cs typeface="Calibri"/>
                <a:sym typeface="Calibri"/>
              </a:rPr>
              <a:t>Bloc de compétences 2 </a:t>
            </a:r>
            <a:endParaRPr dirty="0"/>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Mettre en œuvre des opérations internationales</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b="1" dirty="0">
                <a:solidFill>
                  <a:schemeClr val="dk1"/>
                </a:solidFill>
                <a:latin typeface="Calibri"/>
                <a:ea typeface="Calibri"/>
                <a:cs typeface="Calibri"/>
                <a:sym typeface="Calibri"/>
              </a:rPr>
              <a:t>3. Participation au développement commercial international</a:t>
            </a:r>
            <a:endParaRPr dirty="0"/>
          </a:p>
          <a:p>
            <a:pPr marL="0" marR="0" lvl="0" indent="0" algn="ctr" rtl="0">
              <a:spcBef>
                <a:spcPts val="0"/>
              </a:spcBef>
              <a:spcAft>
                <a:spcPts val="0"/>
              </a:spcAft>
              <a:buNone/>
            </a:pPr>
            <a:r>
              <a:rPr lang="fr-FR" sz="1800" b="1" dirty="0">
                <a:solidFill>
                  <a:schemeClr val="dk1"/>
                </a:solidFill>
                <a:latin typeface="Calibri"/>
                <a:ea typeface="Calibri"/>
                <a:cs typeface="Calibri"/>
                <a:sym typeface="Calibri"/>
              </a:rPr>
              <a:t>Bloc de compétences 3</a:t>
            </a:r>
            <a:endParaRPr dirty="0"/>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Participer au développement commercial international</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2" name="Titre 1"/>
          <p:cNvSpPr>
            <a:spLocks noGrp="1"/>
          </p:cNvSpPr>
          <p:nvPr>
            <p:ph type="title"/>
          </p:nvPr>
        </p:nvSpPr>
        <p:spPr>
          <a:xfrm>
            <a:off x="805400" y="111362"/>
            <a:ext cx="7881400" cy="1286937"/>
          </a:xfrm>
        </p:spPr>
        <p:txBody>
          <a:bodyPr>
            <a:normAutofit fontScale="90000"/>
          </a:bodyPr>
          <a:lstStyle/>
          <a:p>
            <a:pPr lvl="0">
              <a:lnSpc>
                <a:spcPct val="80000"/>
              </a:lnSpc>
              <a:spcBef>
                <a:spcPts val="0"/>
              </a:spcBef>
            </a:pPr>
            <a:r>
              <a:rPr lang="fr-FR" sz="3200" b="1" dirty="0">
                <a:solidFill>
                  <a:schemeClr val="dk1"/>
                </a:solidFill>
                <a:ea typeface="Calibri"/>
                <a:cs typeface="Calibri"/>
                <a:sym typeface="Calibri"/>
              </a:rPr>
              <a:t>Référentiel de compétences</a:t>
            </a:r>
            <a:br>
              <a:rPr lang="fr-FR" dirty="0"/>
            </a:br>
            <a:r>
              <a:rPr lang="fr-FR" sz="3200" dirty="0">
                <a:solidFill>
                  <a:schemeClr val="accent1"/>
                </a:solidFill>
                <a:ea typeface="Calibri"/>
                <a:cs typeface="Calibri"/>
                <a:sym typeface="Calibri"/>
              </a:rPr>
              <a:t>Trois blocs de compétences </a:t>
            </a:r>
            <a:br>
              <a:rPr lang="fr-FR" dirty="0"/>
            </a:br>
            <a:r>
              <a:rPr lang="fr-FR" sz="2400" dirty="0">
                <a:solidFill>
                  <a:schemeClr val="accent2"/>
                </a:solidFill>
                <a:ea typeface="Calibri"/>
                <a:cs typeface="Calibri"/>
                <a:sym typeface="Calibri"/>
              </a:rPr>
              <a:t>(compétences et critères d’évaluation)</a:t>
            </a:r>
            <a:br>
              <a:rPr lang="fr-FR" dirty="0"/>
            </a:br>
            <a:endParaRPr lang="fr-FR" dirty="0"/>
          </a:p>
        </p:txBody>
      </p:sp>
      <p:sp>
        <p:nvSpPr>
          <p:cNvPr id="71" name="Google Shape;71;p7"/>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10</a:t>
            </a:fld>
            <a:endParaRPr/>
          </a:p>
        </p:txBody>
      </p:sp>
      <p:sp>
        <p:nvSpPr>
          <p:cNvPr id="72" name="Google Shape;72;p7"/>
          <p:cNvSpPr txBox="1"/>
          <p:nvPr/>
        </p:nvSpPr>
        <p:spPr>
          <a:xfrm>
            <a:off x="260082" y="4980559"/>
            <a:ext cx="8784976" cy="584775"/>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FF0000"/>
                </a:solidFill>
                <a:latin typeface="Calibri"/>
                <a:ea typeface="Calibri"/>
                <a:cs typeface="Calibri"/>
                <a:sym typeface="Calibri"/>
              </a:rPr>
              <a:t>3</a:t>
            </a:r>
            <a:r>
              <a:rPr lang="fr-FR" sz="1600" b="1">
                <a:solidFill>
                  <a:schemeClr val="dk1"/>
                </a:solidFill>
                <a:latin typeface="Calibri"/>
                <a:ea typeface="Calibri"/>
                <a:cs typeface="Calibri"/>
                <a:sym typeface="Calibri"/>
              </a:rPr>
              <a:t> domaines d’activités professionnelles (RAP), pour </a:t>
            </a:r>
            <a:r>
              <a:rPr lang="fr-FR" sz="1600" b="1">
                <a:solidFill>
                  <a:srgbClr val="FF0000"/>
                </a:solidFill>
                <a:latin typeface="Calibri"/>
                <a:ea typeface="Calibri"/>
                <a:cs typeface="Calibri"/>
                <a:sym typeface="Calibri"/>
              </a:rPr>
              <a:t>3</a:t>
            </a:r>
            <a:r>
              <a:rPr lang="fr-FR" sz="1600" b="1">
                <a:solidFill>
                  <a:schemeClr val="dk1"/>
                </a:solidFill>
                <a:latin typeface="Calibri"/>
                <a:ea typeface="Calibri"/>
                <a:cs typeface="Calibri"/>
                <a:sym typeface="Calibri"/>
              </a:rPr>
              <a:t> blocs de compétences (RC) avec </a:t>
            </a:r>
            <a:r>
              <a:rPr lang="fr-FR" sz="1600" b="1">
                <a:solidFill>
                  <a:srgbClr val="FF0000"/>
                </a:solidFill>
                <a:latin typeface="Calibri"/>
                <a:ea typeface="Calibri"/>
                <a:cs typeface="Calibri"/>
                <a:sym typeface="Calibri"/>
              </a:rPr>
              <a:t>17</a:t>
            </a:r>
            <a:r>
              <a:rPr lang="fr-FR" sz="1600" b="1">
                <a:solidFill>
                  <a:schemeClr val="dk1"/>
                </a:solidFill>
                <a:latin typeface="Calibri"/>
                <a:ea typeface="Calibri"/>
                <a:cs typeface="Calibri"/>
                <a:sym typeface="Calibri"/>
              </a:rPr>
              <a:t> compétences pour</a:t>
            </a:r>
            <a:r>
              <a:rPr lang="fr-FR" sz="1600" b="1">
                <a:solidFill>
                  <a:srgbClr val="FF0000"/>
                </a:solidFill>
                <a:latin typeface="Calibri"/>
                <a:ea typeface="Calibri"/>
                <a:cs typeface="Calibri"/>
                <a:sym typeface="Calibri"/>
              </a:rPr>
              <a:t> 3 </a:t>
            </a:r>
            <a:r>
              <a:rPr lang="fr-FR" sz="1600" b="1">
                <a:solidFill>
                  <a:schemeClr val="dk1"/>
                </a:solidFill>
                <a:latin typeface="Calibri"/>
                <a:ea typeface="Calibri"/>
                <a:cs typeface="Calibri"/>
                <a:sym typeface="Calibri"/>
              </a:rPr>
              <a:t>épreuves (Référentiel d’évaluation) avec un nouveau référentiel de </a:t>
            </a:r>
            <a:r>
              <a:rPr lang="fr-FR" sz="1600" b="1">
                <a:solidFill>
                  <a:srgbClr val="FF0000"/>
                </a:solidFill>
                <a:latin typeface="Calibri"/>
                <a:ea typeface="Calibri"/>
                <a:cs typeface="Calibri"/>
                <a:sym typeface="Calibri"/>
              </a:rPr>
              <a:t>37</a:t>
            </a:r>
            <a:r>
              <a:rPr lang="fr-FR" sz="1600" b="1">
                <a:solidFill>
                  <a:schemeClr val="dk1"/>
                </a:solidFill>
                <a:latin typeface="Calibri"/>
                <a:ea typeface="Calibri"/>
                <a:cs typeface="Calibri"/>
                <a:sym typeface="Calibri"/>
              </a:rPr>
              <a:t> pages.</a:t>
            </a:r>
            <a:endParaRPr sz="1600" b="1">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9112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8"/>
          <p:cNvSpPr/>
          <p:nvPr/>
        </p:nvSpPr>
        <p:spPr>
          <a:xfrm>
            <a:off x="817168" y="2636912"/>
            <a:ext cx="8185070"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a:solidFill>
                  <a:schemeClr val="dk1"/>
                </a:solidFill>
                <a:latin typeface="Calibri"/>
                <a:ea typeface="Calibri"/>
                <a:cs typeface="Calibri"/>
                <a:sym typeface="Calibri"/>
              </a:rPr>
              <a:t>Bloc 1  </a:t>
            </a:r>
            <a:r>
              <a:rPr lang="fr-FR" sz="1800" b="1">
                <a:solidFill>
                  <a:schemeClr val="accent1"/>
                </a:solidFill>
                <a:latin typeface="Calibri"/>
                <a:ea typeface="Calibri"/>
                <a:cs typeface="Calibri"/>
                <a:sym typeface="Calibri"/>
              </a:rPr>
              <a:t>Développer la relation commerciale dans un environnement interculturel</a:t>
            </a:r>
            <a:endParaRPr/>
          </a:p>
          <a:p>
            <a:pPr marL="0" marR="0" lvl="0" indent="0" algn="l" rtl="0">
              <a:spcBef>
                <a:spcPts val="0"/>
              </a:spcBef>
              <a:spcAft>
                <a:spcPts val="0"/>
              </a:spcAft>
              <a:buNone/>
            </a:pPr>
            <a:endParaRPr sz="1800">
              <a:solidFill>
                <a:schemeClr val="accent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Exploiter les données clients/fournisseurs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Gérer la relation commerciale internationale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Communiquer en français et en anglais dans des contextes interculturels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Assurer la coordination des services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Animer un réseau professionnel</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78" name="Google Shape;78;p8"/>
          <p:cNvSpPr/>
          <p:nvPr/>
        </p:nvSpPr>
        <p:spPr>
          <a:xfrm>
            <a:off x="1397288" y="332656"/>
            <a:ext cx="6803571" cy="1471172"/>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dirty="0">
                <a:solidFill>
                  <a:schemeClr val="dk1"/>
                </a:solidFill>
                <a:latin typeface="Calibri"/>
                <a:ea typeface="Calibri"/>
                <a:cs typeface="Calibri"/>
                <a:sym typeface="Calibri"/>
              </a:rPr>
              <a:t>Référentiel de compétences</a:t>
            </a:r>
            <a:endParaRPr dirty="0"/>
          </a:p>
          <a:p>
            <a:pPr marL="0" marR="0" lvl="0" indent="0" algn="ctr" rtl="0">
              <a:lnSpc>
                <a:spcPct val="80000"/>
              </a:lnSpc>
              <a:spcBef>
                <a:spcPts val="0"/>
              </a:spcBef>
              <a:spcAft>
                <a:spcPts val="0"/>
              </a:spcAft>
              <a:buNone/>
            </a:pPr>
            <a:endParaRPr sz="2800" dirty="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dirty="0">
                <a:solidFill>
                  <a:schemeClr val="accent1"/>
                </a:solidFill>
                <a:latin typeface="Calibri"/>
                <a:ea typeface="Calibri"/>
                <a:cs typeface="Calibri"/>
                <a:sym typeface="Calibri"/>
              </a:rPr>
              <a:t>Trois blocs de compétences </a:t>
            </a:r>
            <a:endParaRPr dirty="0"/>
          </a:p>
          <a:p>
            <a:pPr marL="0" marR="0" lvl="0" indent="0" algn="ctr" rtl="0">
              <a:lnSpc>
                <a:spcPct val="80000"/>
              </a:lnSpc>
              <a:spcBef>
                <a:spcPts val="0"/>
              </a:spcBef>
              <a:spcAft>
                <a:spcPts val="0"/>
              </a:spcAft>
              <a:buNone/>
            </a:pPr>
            <a:r>
              <a:rPr lang="fr-FR" sz="2800" dirty="0">
                <a:solidFill>
                  <a:schemeClr val="accent2"/>
                </a:solidFill>
                <a:latin typeface="Calibri"/>
                <a:ea typeface="Calibri"/>
                <a:cs typeface="Calibri"/>
                <a:sym typeface="Calibri"/>
              </a:rPr>
              <a:t>avec des </a:t>
            </a:r>
            <a:r>
              <a:rPr lang="fr-FR" sz="2800" u="sng" dirty="0">
                <a:solidFill>
                  <a:schemeClr val="accent2"/>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savoirs</a:t>
            </a:r>
            <a:r>
              <a:rPr lang="fr-FR" sz="2800" dirty="0">
                <a:solidFill>
                  <a:schemeClr val="accent2"/>
                </a:solidFill>
                <a:latin typeface="Calibri"/>
                <a:ea typeface="Calibri"/>
                <a:cs typeface="Calibri"/>
                <a:sym typeface="Calibri"/>
              </a:rPr>
              <a:t> associés et limites</a:t>
            </a:r>
            <a:endParaRPr sz="2800" dirty="0">
              <a:solidFill>
                <a:schemeClr val="accent2"/>
              </a:solidFill>
              <a:latin typeface="Calibri"/>
              <a:ea typeface="Calibri"/>
              <a:cs typeface="Calibri"/>
              <a:sym typeface="Calibri"/>
            </a:endParaRPr>
          </a:p>
        </p:txBody>
      </p:sp>
      <p:sp>
        <p:nvSpPr>
          <p:cNvPr id="79" name="Google Shape;79;p8"/>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3352448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9"/>
          <p:cNvSpPr/>
          <p:nvPr/>
        </p:nvSpPr>
        <p:spPr>
          <a:xfrm>
            <a:off x="712565" y="1500252"/>
            <a:ext cx="818507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t>
            </a:r>
            <a:r>
              <a:rPr lang="fr-FR" sz="1800" b="1">
                <a:solidFill>
                  <a:schemeClr val="dk1"/>
                </a:solidFill>
                <a:latin typeface="Calibri"/>
                <a:ea typeface="Calibri"/>
                <a:cs typeface="Calibri"/>
                <a:sym typeface="Calibri"/>
              </a:rPr>
              <a:t>Bloc 2  </a:t>
            </a:r>
            <a:r>
              <a:rPr lang="fr-FR" sz="1800" b="1">
                <a:solidFill>
                  <a:schemeClr val="accent1"/>
                </a:solidFill>
                <a:latin typeface="Calibri"/>
                <a:ea typeface="Calibri"/>
                <a:cs typeface="Calibri"/>
                <a:sym typeface="Calibri"/>
              </a:rPr>
              <a:t>Mettre en œuvre des opérations internationales</a:t>
            </a:r>
            <a:endParaRPr/>
          </a:p>
          <a:p>
            <a:pPr marL="0" marR="0" lvl="0" indent="0" algn="l" rtl="0">
              <a:spcBef>
                <a:spcPts val="0"/>
              </a:spcBef>
              <a:spcAft>
                <a:spcPts val="0"/>
              </a:spcAft>
              <a:buNone/>
            </a:pPr>
            <a:endParaRPr sz="1800" b="1">
              <a:solidFill>
                <a:schemeClr val="accent1"/>
              </a:solidFill>
              <a:latin typeface="Calibri"/>
              <a:ea typeface="Calibri"/>
              <a:cs typeface="Calibri"/>
              <a:sym typeface="Calibri"/>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Organiser, contrôler et suivre la réalisation d’un contrat international</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Évaluer les conséquences des choix opérés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Mesurer les risques, gérer leur couverture, les sinistres et les litiges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Contrôler et suivre les processus et la chaîne documentaire</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Évaluer les prestations de service et les offres fournisseurs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Proposer des pistes d’amélioration de gestion des opérations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Concevoir et analyser des tableaux de bord de suivi de la gestion des opérations</a:t>
            </a:r>
            <a:endParaRPr sz="1800" b="0" i="0" u="none" strike="noStrike" cap="none">
              <a:solidFill>
                <a:schemeClr val="dk1"/>
              </a:solidFill>
              <a:latin typeface="Calibri"/>
              <a:ea typeface="Calibri"/>
              <a:cs typeface="Calibri"/>
              <a:sym typeface="Calibri"/>
            </a:endParaRPr>
          </a:p>
        </p:txBody>
      </p:sp>
      <p:sp>
        <p:nvSpPr>
          <p:cNvPr id="85" name="Google Shape;85;p9"/>
          <p:cNvSpPr/>
          <p:nvPr/>
        </p:nvSpPr>
        <p:spPr>
          <a:xfrm>
            <a:off x="1397288" y="332656"/>
            <a:ext cx="6803571" cy="1126462"/>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dirty="0">
                <a:solidFill>
                  <a:schemeClr val="dk1"/>
                </a:solidFill>
                <a:latin typeface="Calibri"/>
                <a:ea typeface="Calibri"/>
                <a:cs typeface="Calibri"/>
                <a:sym typeface="Calibri"/>
              </a:rPr>
              <a:t>Référentiel de compétences</a:t>
            </a:r>
            <a:endParaRPr dirty="0"/>
          </a:p>
          <a:p>
            <a:pPr marL="0" marR="0" lvl="0" indent="0" algn="ctr" rtl="0">
              <a:lnSpc>
                <a:spcPct val="80000"/>
              </a:lnSpc>
              <a:spcBef>
                <a:spcPts val="0"/>
              </a:spcBef>
              <a:spcAft>
                <a:spcPts val="0"/>
              </a:spcAft>
              <a:buNone/>
            </a:pPr>
            <a:endParaRPr sz="2800" dirty="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dirty="0">
                <a:solidFill>
                  <a:schemeClr val="accent1"/>
                </a:solidFill>
                <a:latin typeface="Calibri"/>
                <a:ea typeface="Calibri"/>
                <a:cs typeface="Calibri"/>
                <a:sym typeface="Calibri"/>
              </a:rPr>
              <a:t>Trois blocs de compétences </a:t>
            </a:r>
            <a:endParaRPr sz="2800" dirty="0">
              <a:solidFill>
                <a:schemeClr val="accent1"/>
              </a:solidFill>
              <a:latin typeface="Calibri"/>
              <a:ea typeface="Calibri"/>
              <a:cs typeface="Calibri"/>
              <a:sym typeface="Calibri"/>
            </a:endParaRPr>
          </a:p>
        </p:txBody>
      </p:sp>
      <p:sp>
        <p:nvSpPr>
          <p:cNvPr id="86" name="Google Shape;86;p9"/>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2658493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0"/>
          <p:cNvSpPr/>
          <p:nvPr/>
        </p:nvSpPr>
        <p:spPr>
          <a:xfrm>
            <a:off x="958930" y="2132856"/>
            <a:ext cx="8077500" cy="23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Calibri"/>
                <a:ea typeface="Calibri"/>
                <a:cs typeface="Calibri"/>
                <a:sym typeface="Calibri"/>
              </a:rPr>
              <a:t>Bloc  3  </a:t>
            </a:r>
            <a:r>
              <a:rPr lang="fr-FR" sz="1800" b="1" dirty="0">
                <a:solidFill>
                  <a:schemeClr val="accent1"/>
                </a:solidFill>
                <a:latin typeface="Calibri"/>
                <a:ea typeface="Calibri"/>
                <a:cs typeface="Calibri"/>
                <a:sym typeface="Calibri"/>
              </a:rPr>
              <a:t> Participer au développement commercial international</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dirty="0">
                <a:solidFill>
                  <a:schemeClr val="dk1"/>
                </a:solidFill>
                <a:latin typeface="Calibri"/>
                <a:ea typeface="Calibri"/>
                <a:cs typeface="Calibri"/>
                <a:sym typeface="Calibri"/>
              </a:rPr>
              <a:t>Réaliser une veille sur l’environnement global de l’entreprise</a:t>
            </a:r>
            <a:endParaRPr dirty="0"/>
          </a:p>
          <a:p>
            <a:pPr marL="0" marR="0" lvl="0" indent="0" algn="l" rtl="0">
              <a:spcBef>
                <a:spcPts val="0"/>
              </a:spcBef>
              <a:spcAft>
                <a:spcPts val="0"/>
              </a:spcAft>
              <a:buNone/>
            </a:pPr>
            <a:r>
              <a:rPr lang="fr-FR" sz="1800" dirty="0">
                <a:solidFill>
                  <a:schemeClr val="dk1"/>
                </a:solidFill>
                <a:latin typeface="Calibri"/>
                <a:ea typeface="Calibri"/>
                <a:cs typeface="Calibri"/>
                <a:sym typeface="Calibri"/>
              </a:rPr>
              <a:t>Analyser et synthétiser les informations sur un marché cible</a:t>
            </a:r>
            <a:endParaRPr dirty="0"/>
          </a:p>
          <a:p>
            <a:pPr marL="0" marR="0" lvl="0" indent="0" algn="l" rtl="0">
              <a:spcBef>
                <a:spcPts val="0"/>
              </a:spcBef>
              <a:spcAft>
                <a:spcPts val="0"/>
              </a:spcAft>
              <a:buNone/>
            </a:pPr>
            <a:r>
              <a:rPr lang="fr-FR" sz="1800" dirty="0">
                <a:solidFill>
                  <a:schemeClr val="dk1"/>
                </a:solidFill>
                <a:latin typeface="Calibri"/>
                <a:ea typeface="Calibri"/>
                <a:cs typeface="Calibri"/>
                <a:sym typeface="Calibri"/>
              </a:rPr>
              <a:t>Recenser et identifier des modalités de déploiement sur un marché cible</a:t>
            </a:r>
            <a:endParaRPr dirty="0"/>
          </a:p>
          <a:p>
            <a:pPr marL="0" marR="0" lvl="0" indent="0" algn="l" rtl="0">
              <a:spcBef>
                <a:spcPts val="0"/>
              </a:spcBef>
              <a:spcAft>
                <a:spcPts val="0"/>
              </a:spcAft>
              <a:buNone/>
            </a:pPr>
            <a:r>
              <a:rPr lang="fr-FR" sz="1800" dirty="0">
                <a:solidFill>
                  <a:schemeClr val="dk1"/>
                </a:solidFill>
                <a:latin typeface="Calibri"/>
                <a:ea typeface="Calibri"/>
                <a:cs typeface="Calibri"/>
                <a:sym typeface="Calibri"/>
              </a:rPr>
              <a:t>Contribuer aux démarches d’adaptation liées au développement international de l’entreprise</a:t>
            </a:r>
            <a:endParaRPr dirty="0"/>
          </a:p>
          <a:p>
            <a:pPr marL="0" marR="0" lvl="0" indent="0" algn="l" rtl="0">
              <a:spcBef>
                <a:spcPts val="0"/>
              </a:spcBef>
              <a:spcAft>
                <a:spcPts val="0"/>
              </a:spcAft>
              <a:buNone/>
            </a:pPr>
            <a:r>
              <a:rPr lang="fr-FR" sz="1800" dirty="0">
                <a:solidFill>
                  <a:schemeClr val="dk1"/>
                </a:solidFill>
                <a:latin typeface="Calibri"/>
                <a:ea typeface="Calibri"/>
                <a:cs typeface="Calibri"/>
                <a:sym typeface="Calibri"/>
              </a:rPr>
              <a:t>Participer à la prospection commerciale</a:t>
            </a:r>
            <a:endParaRPr dirty="0"/>
          </a:p>
        </p:txBody>
      </p:sp>
      <p:sp>
        <p:nvSpPr>
          <p:cNvPr id="92" name="Google Shape;92;p10"/>
          <p:cNvSpPr/>
          <p:nvPr/>
        </p:nvSpPr>
        <p:spPr>
          <a:xfrm>
            <a:off x="1397288" y="332656"/>
            <a:ext cx="6803700" cy="11265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a:solidFill>
                  <a:schemeClr val="dk1"/>
                </a:solidFill>
                <a:latin typeface="Calibri"/>
                <a:ea typeface="Calibri"/>
                <a:cs typeface="Calibri"/>
                <a:sym typeface="Calibri"/>
              </a:rPr>
              <a:t>Référentiel de compétences</a:t>
            </a:r>
            <a:endParaRPr/>
          </a:p>
          <a:p>
            <a:pPr marL="0" marR="0" lvl="0" indent="0" algn="ctr" rtl="0">
              <a:lnSpc>
                <a:spcPct val="80000"/>
              </a:lnSpc>
              <a:spcBef>
                <a:spcPts val="0"/>
              </a:spcBef>
              <a:spcAft>
                <a:spcPts val="0"/>
              </a:spcAft>
              <a:buNone/>
            </a:pPr>
            <a:endParaRPr sz="280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a:solidFill>
                  <a:schemeClr val="accent1"/>
                </a:solidFill>
                <a:latin typeface="Calibri"/>
                <a:ea typeface="Calibri"/>
                <a:cs typeface="Calibri"/>
                <a:sym typeface="Calibri"/>
              </a:rPr>
              <a:t>Trois blocs de compétences</a:t>
            </a:r>
            <a:endParaRPr sz="2800">
              <a:solidFill>
                <a:schemeClr val="accent1"/>
              </a:solidFill>
              <a:latin typeface="Calibri"/>
              <a:ea typeface="Calibri"/>
              <a:cs typeface="Calibri"/>
              <a:sym typeface="Calibri"/>
            </a:endParaRPr>
          </a:p>
        </p:txBody>
      </p:sp>
      <p:sp>
        <p:nvSpPr>
          <p:cNvPr id="93" name="Google Shape;93;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3032860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3243" y="2130476"/>
            <a:ext cx="7772400" cy="2995141"/>
          </a:xfrm>
        </p:spPr>
        <p:txBody>
          <a:bodyPr/>
          <a:lstStyle/>
          <a:p>
            <a:r>
              <a:rPr lang="fr-FR" dirty="0"/>
              <a:t>- L’histoire du BTS Commerce international</a:t>
            </a:r>
            <a:br>
              <a:rPr lang="fr-FR" dirty="0"/>
            </a:br>
            <a:br>
              <a:rPr lang="fr-FR" dirty="0"/>
            </a:br>
            <a:r>
              <a:rPr lang="fr-FR" dirty="0"/>
              <a:t>- Une nouvelle écriture en blocs de compétences (intro du GAP)</a:t>
            </a:r>
            <a:br>
              <a:rPr lang="fr-FR" dirty="0"/>
            </a:br>
            <a:br>
              <a:rPr lang="fr-FR" dirty="0"/>
            </a:br>
            <a:r>
              <a:rPr lang="fr-FR" dirty="0"/>
              <a:t>- Les grands axes d’évolution</a:t>
            </a:r>
            <a:br>
              <a:rPr lang="fr-FR" dirty="0"/>
            </a:br>
            <a:r>
              <a:rPr lang="fr-FR" dirty="0"/>
              <a:t>	</a:t>
            </a:r>
            <a:br>
              <a:rPr lang="fr-FR" dirty="0"/>
            </a:br>
            <a:br>
              <a:rPr lang="fr-FR" dirty="0"/>
            </a:br>
            <a:br>
              <a:rPr lang="fr-FR" dirty="0"/>
            </a:br>
            <a:br>
              <a:rPr lang="fr-FR" dirty="0"/>
            </a:br>
            <a:br>
              <a:rPr lang="fr-FR" dirty="0"/>
            </a:br>
            <a:r>
              <a:rPr lang="fr" i="1" dirty="0">
                <a:solidFill>
                  <a:schemeClr val="dk1"/>
                </a:solidFill>
                <a:latin typeface="Calibri"/>
                <a:cs typeface="Calibri"/>
                <a:sym typeface="Calibri"/>
              </a:rPr>
              <a:t>Dominique CATOIR</a:t>
            </a:r>
            <a:r>
              <a:rPr lang="fr" i="1" dirty="0">
                <a:solidFill>
                  <a:schemeClr val="dk1"/>
                </a:solidFill>
                <a:latin typeface="Calibri"/>
                <a:ea typeface="Calibri"/>
                <a:cs typeface="Calibri"/>
                <a:sym typeface="Calibri"/>
              </a:rPr>
              <a:t>, Igésr</a:t>
            </a:r>
            <a:endParaRPr lang="fr-FR" dirty="0"/>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t>14</a:t>
            </a:fld>
            <a:endParaRPr lang="fr-FR"/>
          </a:p>
        </p:txBody>
      </p:sp>
      <p:sp>
        <p:nvSpPr>
          <p:cNvPr id="5" name="Rectangle 4"/>
          <p:cNvSpPr/>
          <p:nvPr/>
        </p:nvSpPr>
        <p:spPr>
          <a:xfrm>
            <a:off x="2348716" y="349302"/>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3" name="Rectangle 2"/>
          <p:cNvSpPr/>
          <p:nvPr/>
        </p:nvSpPr>
        <p:spPr>
          <a:xfrm>
            <a:off x="2393443" y="1378389"/>
            <a:ext cx="4572000" cy="338554"/>
          </a:xfrm>
          <a:prstGeom prst="rect">
            <a:avLst/>
          </a:prstGeom>
        </p:spPr>
        <p:txBody>
          <a:bodyPr>
            <a:spAutoFit/>
          </a:bodyPr>
          <a:lstStyle/>
          <a:p>
            <a:pPr lvl="0">
              <a:lnSpc>
                <a:spcPct val="80000"/>
              </a:lnSpc>
            </a:pPr>
            <a:r>
              <a:rPr lang="fr-FR" sz="2000" b="1" dirty="0">
                <a:latin typeface="Arial" panose="020B0604020202020204" pitchFamily="34" charset="0"/>
                <a:ea typeface="Calibri"/>
                <a:cs typeface="Arial" panose="020B0604020202020204" pitchFamily="34" charset="0"/>
                <a:sym typeface="Calibri"/>
              </a:rPr>
              <a:t>Les grands axes de la rénovation</a:t>
            </a:r>
          </a:p>
        </p:txBody>
      </p:sp>
    </p:spTree>
    <p:extLst>
      <p:ext uri="{BB962C8B-B14F-4D97-AF65-F5344CB8AC3E}">
        <p14:creationId xmlns:p14="http://schemas.microsoft.com/office/powerpoint/2010/main" val="2034158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980" y="1791922"/>
            <a:ext cx="7772400" cy="4206917"/>
          </a:xfrm>
        </p:spPr>
        <p:txBody>
          <a:bodyPr/>
          <a:lstStyle/>
          <a:p>
            <a:r>
              <a:rPr lang="fr-FR" dirty="0">
                <a:latin typeface="Arial"/>
                <a:cs typeface="Arial"/>
              </a:rPr>
              <a:t>Les grands axes d’évolution :</a:t>
            </a:r>
            <a:br>
              <a:rPr lang="fr-FR" dirty="0"/>
            </a:br>
            <a:r>
              <a:rPr lang="fr-FR" dirty="0">
                <a:latin typeface="Arial"/>
                <a:cs typeface="Arial"/>
              </a:rPr>
              <a:t>	- Une dimension interculturelle et linguistique assumée</a:t>
            </a:r>
            <a:br>
              <a:rPr lang="fr-FR" dirty="0"/>
            </a:br>
            <a:r>
              <a:rPr lang="fr-FR" dirty="0">
                <a:latin typeface="Arial"/>
                <a:cs typeface="Arial"/>
              </a:rPr>
              <a:t>	- L’intégration de la CEJM</a:t>
            </a:r>
            <a:br>
              <a:rPr lang="fr-FR" dirty="0"/>
            </a:br>
            <a:r>
              <a:rPr lang="fr-FR" dirty="0">
                <a:latin typeface="Arial"/>
                <a:cs typeface="Arial"/>
              </a:rPr>
              <a:t>	- Une année de Césure </a:t>
            </a:r>
            <a:br>
              <a:rPr lang="fr-FR" dirty="0"/>
            </a:br>
            <a:r>
              <a:rPr lang="fr-FR" dirty="0">
                <a:latin typeface="Arial"/>
                <a:cs typeface="Arial"/>
              </a:rPr>
              <a:t>	- Un enseignement professionnel en </a:t>
            </a:r>
            <a:r>
              <a:rPr lang="fr-FR" dirty="0" err="1">
                <a:latin typeface="Arial"/>
                <a:cs typeface="Arial"/>
              </a:rPr>
              <a:t>co</a:t>
            </a:r>
            <a:r>
              <a:rPr lang="fr-FR" dirty="0">
                <a:latin typeface="Arial"/>
                <a:cs typeface="Arial"/>
              </a:rPr>
              <a:t>-intervention </a:t>
            </a:r>
            <a:br>
              <a:rPr lang="fr-FR" dirty="0"/>
            </a:br>
            <a:r>
              <a:rPr lang="fr-FR" dirty="0">
                <a:latin typeface="Arial"/>
                <a:cs typeface="Arial"/>
              </a:rPr>
              <a:t>	- Des usages numériques professionnels omniprésents</a:t>
            </a:r>
            <a:br>
              <a:rPr lang="fr-FR" dirty="0"/>
            </a:br>
            <a:r>
              <a:rPr lang="fr-FR" dirty="0">
                <a:latin typeface="Arial"/>
                <a:cs typeface="Arial"/>
              </a:rPr>
              <a:t>	- Des évaluations par les compétences (en MOI)</a:t>
            </a:r>
            <a:br>
              <a:rPr lang="fr-FR" dirty="0"/>
            </a:br>
            <a:r>
              <a:rPr lang="fr-FR" dirty="0">
                <a:latin typeface="Arial"/>
                <a:cs typeface="Arial"/>
              </a:rPr>
              <a:t>	- Une professionnalisation renforcée par les stages</a:t>
            </a:r>
            <a:br>
              <a:rPr lang="fr-FR" dirty="0"/>
            </a:br>
            <a:br>
              <a:rPr lang="fr-FR" dirty="0"/>
            </a:br>
            <a:endParaRPr lang="fr-FR" dirty="0"/>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t>15</a:t>
            </a:fld>
            <a:endParaRPr lang="fr-FR"/>
          </a:p>
        </p:txBody>
      </p:sp>
      <p:sp>
        <p:nvSpPr>
          <p:cNvPr id="5" name="Rectangle 4"/>
          <p:cNvSpPr/>
          <p:nvPr/>
        </p:nvSpPr>
        <p:spPr>
          <a:xfrm>
            <a:off x="2348716" y="349302"/>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3" name="Rectangle 2"/>
          <p:cNvSpPr/>
          <p:nvPr/>
        </p:nvSpPr>
        <p:spPr>
          <a:xfrm>
            <a:off x="971600" y="1209112"/>
            <a:ext cx="4572000" cy="338554"/>
          </a:xfrm>
          <a:prstGeom prst="rect">
            <a:avLst/>
          </a:prstGeom>
        </p:spPr>
        <p:txBody>
          <a:bodyPr>
            <a:spAutoFit/>
          </a:bodyPr>
          <a:lstStyle/>
          <a:p>
            <a:pPr lvl="0">
              <a:lnSpc>
                <a:spcPct val="80000"/>
              </a:lnSpc>
            </a:pPr>
            <a:r>
              <a:rPr lang="fr-FR" sz="2000" b="1" dirty="0">
                <a:latin typeface="Arial" panose="020B0604020202020204" pitchFamily="34" charset="0"/>
                <a:ea typeface="Calibri"/>
                <a:cs typeface="Arial" panose="020B0604020202020204" pitchFamily="34" charset="0"/>
                <a:sym typeface="Calibri"/>
              </a:rPr>
              <a:t>Les grands axes de la rénovation</a:t>
            </a:r>
          </a:p>
        </p:txBody>
      </p:sp>
    </p:spTree>
    <p:extLst>
      <p:ext uri="{BB962C8B-B14F-4D97-AF65-F5344CB8AC3E}">
        <p14:creationId xmlns:p14="http://schemas.microsoft.com/office/powerpoint/2010/main" val="1084025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65618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r>
              <a:rPr lang="fr-FR" sz="1800" b="1" dirty="0">
                <a:solidFill>
                  <a:schemeClr val="tx1"/>
                </a:solidFill>
              </a:rPr>
              <a:t>LA DIMENSION INTERCULTURELLE ET LINGUISTIQUE </a:t>
            </a:r>
          </a:p>
          <a:p>
            <a:r>
              <a:rPr lang="fr-FR" sz="1800" b="1" dirty="0">
                <a:solidFill>
                  <a:schemeClr val="tx1"/>
                </a:solidFill>
              </a:rPr>
              <a:t>DU BTS COMMERCE INTERNATIONAL</a:t>
            </a:r>
          </a:p>
          <a:p>
            <a:endParaRPr lang="fr-FR" sz="1800" b="1" dirty="0">
              <a:solidFill>
                <a:schemeClr val="tx1"/>
              </a:solidFill>
            </a:endParaRPr>
          </a:p>
          <a:p>
            <a:r>
              <a:rPr lang="fr-FR" sz="1800" b="1" dirty="0">
                <a:solidFill>
                  <a:schemeClr val="tx1"/>
                </a:solidFill>
              </a:rPr>
              <a:t>CROISEMENT DES LANGUES ET DES CULTURES </a:t>
            </a:r>
          </a:p>
          <a:p>
            <a:endParaRPr lang="fr-FR" sz="1800" b="1" dirty="0">
              <a:solidFill>
                <a:schemeClr val="tx1"/>
              </a:solidFill>
            </a:endParaRPr>
          </a:p>
          <a:p>
            <a:pPr algn="l">
              <a:spcBef>
                <a:spcPct val="0"/>
              </a:spcBef>
            </a:pPr>
            <a:endParaRPr lang="fr-FR" sz="2000" i="1" dirty="0">
              <a:solidFill>
                <a:schemeClr val="dk1"/>
              </a:solidFill>
              <a:latin typeface="Calibri"/>
              <a:ea typeface="+mj-ea"/>
              <a:cs typeface="Calibri"/>
            </a:endParaRPr>
          </a:p>
          <a:p>
            <a:pPr algn="l">
              <a:spcBef>
                <a:spcPct val="0"/>
              </a:spcBef>
            </a:pPr>
            <a:r>
              <a:rPr lang="fr-FR" sz="2000" i="1" dirty="0" err="1">
                <a:solidFill>
                  <a:schemeClr val="dk1"/>
                </a:solidFill>
                <a:latin typeface="Calibri"/>
                <a:ea typeface="+mj-ea"/>
                <a:cs typeface="Calibri"/>
              </a:rPr>
              <a:t>Marena</a:t>
            </a:r>
            <a:r>
              <a:rPr lang="fr-FR" sz="2000" i="1" dirty="0">
                <a:solidFill>
                  <a:schemeClr val="dk1"/>
                </a:solidFill>
                <a:latin typeface="Calibri"/>
                <a:ea typeface="+mj-ea"/>
                <a:cs typeface="Calibri"/>
              </a:rPr>
              <a:t> TURIN-BARTIER</a:t>
            </a:r>
          </a:p>
          <a:p>
            <a:pPr algn="l">
              <a:spcBef>
                <a:spcPct val="0"/>
              </a:spcBef>
            </a:pPr>
            <a:r>
              <a:rPr lang="fr-FR" sz="2000" i="1" dirty="0">
                <a:solidFill>
                  <a:schemeClr val="dk1"/>
                </a:solidFill>
                <a:latin typeface="Calibri"/>
                <a:ea typeface="+mj-ea"/>
                <a:cs typeface="Calibri"/>
              </a:rPr>
              <a:t>IGESR Groupes Langues vivantes – Spécialité ANGLAIS</a:t>
            </a: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16</a:t>
            </a:fld>
            <a:endParaRPr lang="fr-FR"/>
          </a:p>
        </p:txBody>
      </p:sp>
    </p:spTree>
    <p:extLst>
      <p:ext uri="{BB962C8B-B14F-4D97-AF65-F5344CB8AC3E}">
        <p14:creationId xmlns:p14="http://schemas.microsoft.com/office/powerpoint/2010/main" val="114431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15616" y="1916832"/>
            <a:ext cx="8028384" cy="3505944"/>
          </a:xfrm>
        </p:spPr>
        <p:txBody>
          <a:bodyPr>
            <a:normAutofit/>
          </a:bodyPr>
          <a:lstStyle/>
          <a:p>
            <a:r>
              <a:rPr lang="fr-FR" sz="2000" b="1" dirty="0">
                <a:solidFill>
                  <a:schemeClr val="tx1"/>
                </a:solidFill>
              </a:rPr>
              <a:t>COMMERCE INTERNATIONAL –– LANGUES et CULTURES</a:t>
            </a:r>
          </a:p>
          <a:p>
            <a:pPr algn="l"/>
            <a:endParaRPr lang="fr-FR" sz="2000" b="1" dirty="0">
              <a:solidFill>
                <a:schemeClr val="tx1"/>
              </a:solidFill>
            </a:endParaRPr>
          </a:p>
          <a:p>
            <a:pPr algn="l"/>
            <a:r>
              <a:rPr lang="fr-FR" sz="2000" b="1" dirty="0">
                <a:solidFill>
                  <a:schemeClr val="tx1"/>
                </a:solidFill>
              </a:rPr>
              <a:t>DES TERMES EN ÉCHO QUI POINTENT VERS :</a:t>
            </a:r>
          </a:p>
          <a:p>
            <a:pPr marL="342900" indent="-342900" algn="l">
              <a:buFontTx/>
              <a:buChar char="-"/>
            </a:pPr>
            <a:r>
              <a:rPr lang="fr-FR" sz="2000" b="1" dirty="0">
                <a:solidFill>
                  <a:schemeClr val="tx1"/>
                </a:solidFill>
              </a:rPr>
              <a:t>L’ALTÉRITE</a:t>
            </a:r>
          </a:p>
          <a:p>
            <a:pPr marL="342900" indent="-342900" algn="l">
              <a:buFontTx/>
              <a:buChar char="-"/>
            </a:pPr>
            <a:r>
              <a:rPr lang="fr-FR" sz="2000" b="1" dirty="0">
                <a:solidFill>
                  <a:schemeClr val="tx1"/>
                </a:solidFill>
              </a:rPr>
              <a:t>LA CONNAISSANCE DE L’AUTRE ET DE SOI-MÊME</a:t>
            </a:r>
          </a:p>
          <a:p>
            <a:pPr marL="342900" indent="-342900" algn="l">
              <a:buFontTx/>
              <a:buChar char="-"/>
            </a:pPr>
            <a:r>
              <a:rPr lang="fr-FR" sz="2000" b="1" dirty="0">
                <a:solidFill>
                  <a:schemeClr val="tx1"/>
                </a:solidFill>
              </a:rPr>
              <a:t>L’OUVERTURE AU MONDE EXTERIEUR  </a:t>
            </a:r>
          </a:p>
          <a:p>
            <a:pPr marL="342900" indent="-342900" algn="l">
              <a:buFontTx/>
              <a:buChar char="-"/>
            </a:pPr>
            <a:r>
              <a:rPr lang="fr-FR" sz="2000" b="1" dirty="0">
                <a:solidFill>
                  <a:schemeClr val="tx1"/>
                </a:solidFill>
              </a:rPr>
              <a:t>LES ÉCHANGES</a:t>
            </a:r>
          </a:p>
          <a:p>
            <a:pPr marL="342900" indent="-342900" algn="l">
              <a:buFontTx/>
              <a:buChar char="-"/>
            </a:pPr>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17</a:t>
            </a:fld>
            <a:endParaRPr lang="fr-FR"/>
          </a:p>
        </p:txBody>
      </p:sp>
    </p:spTree>
    <p:extLst>
      <p:ext uri="{BB962C8B-B14F-4D97-AF65-F5344CB8AC3E}">
        <p14:creationId xmlns:p14="http://schemas.microsoft.com/office/powerpoint/2010/main" val="2394573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ctr"/>
            <a:r>
              <a:rPr lang="fr-FR" dirty="0"/>
              <a:t> </a:t>
            </a:r>
            <a:r>
              <a:rPr lang="fr-FR" b="1" dirty="0">
                <a:solidFill>
                  <a:schemeClr val="tx1"/>
                </a:solidFill>
              </a:rPr>
              <a:t>PRENDRE EN COMPTE L’INTERCULTUREL</a:t>
            </a:r>
            <a:br>
              <a:rPr lang="fr-FR" b="1" dirty="0">
                <a:solidFill>
                  <a:schemeClr val="tx1"/>
                </a:solidFill>
              </a:rPr>
            </a:br>
            <a:r>
              <a:rPr lang="fr-FR" b="1" dirty="0">
                <a:solidFill>
                  <a:schemeClr val="tx1"/>
                </a:solidFill>
              </a:rPr>
              <a:t>Inter et culturel = entre et culture. </a:t>
            </a:r>
            <a:br>
              <a:rPr lang="fr-FR" b="1" dirty="0">
                <a:solidFill>
                  <a:schemeClr val="tx1"/>
                </a:solidFill>
              </a:rPr>
            </a:br>
            <a:r>
              <a:rPr lang="fr-FR" b="1" dirty="0">
                <a:solidFill>
                  <a:schemeClr val="tx1"/>
                </a:solidFill>
              </a:rPr>
              <a:t>Concerne les phénomènes résultant de la rencontre de plusieurs cultures</a:t>
            </a:r>
            <a:br>
              <a:rPr lang="fr-FR" b="1" dirty="0">
                <a:solidFill>
                  <a:schemeClr val="tx1"/>
                </a:solidFill>
              </a:rPr>
            </a:br>
            <a:endParaRPr lang="fr-FR" b="1" dirty="0">
              <a:solidFill>
                <a:schemeClr val="tx1"/>
              </a:solidFill>
            </a:endParaRPr>
          </a:p>
        </p:txBody>
      </p:sp>
      <p:sp>
        <p:nvSpPr>
          <p:cNvPr id="3" name="Sous-titre 2"/>
          <p:cNvSpPr>
            <a:spLocks noGrp="1"/>
          </p:cNvSpPr>
          <p:nvPr>
            <p:ph type="subTitle" idx="1"/>
          </p:nvPr>
        </p:nvSpPr>
        <p:spPr>
          <a:xfrm>
            <a:off x="1259632" y="2522761"/>
            <a:ext cx="6400800" cy="2412000"/>
          </a:xfrm>
        </p:spPr>
        <p:txBody>
          <a:bodyPr>
            <a:noAutofit/>
          </a:bodyPr>
          <a:lstStyle/>
          <a:p>
            <a:r>
              <a:rPr lang="fr-FR" b="1" dirty="0">
                <a:solidFill>
                  <a:schemeClr val="tx1"/>
                </a:solidFill>
              </a:rPr>
              <a:t> </a:t>
            </a:r>
            <a:r>
              <a:rPr lang="fr-FR" sz="1800" b="1" u="sng" dirty="0">
                <a:solidFill>
                  <a:schemeClr val="tx1"/>
                </a:solidFill>
              </a:rPr>
              <a:t>Renoncement à l’ethnocentrisme </a:t>
            </a:r>
          </a:p>
          <a:p>
            <a:endParaRPr lang="fr-FR" sz="1800" b="1" dirty="0">
              <a:solidFill>
                <a:schemeClr val="tx1"/>
              </a:solidFill>
            </a:endParaRPr>
          </a:p>
          <a:p>
            <a:r>
              <a:rPr lang="fr-FR" sz="1800" b="1" dirty="0">
                <a:solidFill>
                  <a:schemeClr val="tx1"/>
                </a:solidFill>
              </a:rPr>
              <a:t>IDÉE QUE LES CULTURES COEXISTENT ET CO-AGISSENT.</a:t>
            </a:r>
          </a:p>
          <a:p>
            <a:r>
              <a:rPr lang="fr-FR" sz="1800" b="1" dirty="0">
                <a:solidFill>
                  <a:schemeClr val="tx1"/>
                </a:solidFill>
              </a:rPr>
              <a:t>= LA DÉFINITION MÊME D’UNE RELATION COMMERCIALE</a:t>
            </a:r>
          </a:p>
          <a:p>
            <a:endParaRPr lang="fr-FR" sz="1800" b="1" dirty="0">
              <a:solidFill>
                <a:schemeClr val="tx1"/>
              </a:solidFill>
            </a:endParaRPr>
          </a:p>
          <a:p>
            <a:r>
              <a:rPr lang="fr-FR" sz="1800" b="1" u="sng" dirty="0">
                <a:solidFill>
                  <a:schemeClr val="tx1"/>
                </a:solidFill>
              </a:rPr>
              <a:t>Commerce = Échange, entre les hommes, des divers produits de la nature ou de l'industrie.</a:t>
            </a:r>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t>18</a:t>
            </a:fld>
            <a:endParaRPr lang="fr-FR"/>
          </a:p>
        </p:txBody>
      </p:sp>
    </p:spTree>
    <p:extLst>
      <p:ext uri="{BB962C8B-B14F-4D97-AF65-F5344CB8AC3E}">
        <p14:creationId xmlns:p14="http://schemas.microsoft.com/office/powerpoint/2010/main" val="1553593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755576" y="1268760"/>
            <a:ext cx="8028384" cy="3505944"/>
          </a:xfrm>
        </p:spPr>
        <p:txBody>
          <a:bodyPr>
            <a:normAutofit/>
          </a:bodyPr>
          <a:lstStyle/>
          <a:p>
            <a:pPr algn="l"/>
            <a:r>
              <a:rPr lang="fr-FR" sz="2000" b="1" dirty="0">
                <a:solidFill>
                  <a:schemeClr val="tx1"/>
                </a:solidFill>
              </a:rPr>
              <a:t>INTERLANGUES - INTERCULTUREL - INTERCOMPRÉHENSION </a:t>
            </a:r>
          </a:p>
          <a:p>
            <a:pPr marL="342900" indent="-342900" algn="l">
              <a:buFontTx/>
              <a:buChar char="-"/>
            </a:pPr>
            <a:endParaRPr lang="fr-FR" sz="2000" dirty="0">
              <a:solidFill>
                <a:schemeClr val="tx1"/>
              </a:solidFill>
            </a:endParaRPr>
          </a:p>
          <a:p>
            <a:pPr marL="342900" indent="-342900" algn="l">
              <a:buFontTx/>
              <a:buChar char="-"/>
            </a:pPr>
            <a:r>
              <a:rPr lang="fr-FR" sz="2000" b="1" dirty="0">
                <a:solidFill>
                  <a:schemeClr val="tx1"/>
                </a:solidFill>
              </a:rPr>
              <a:t>L’apprentissage des langues permet une mise en perspective réfléchie et raisonnée, des choix propres à chaque culture, civilisation ou pays et de ce qui les motive.</a:t>
            </a:r>
          </a:p>
          <a:p>
            <a:pPr marL="342900" indent="-342900" algn="l">
              <a:buFontTx/>
              <a:buChar char="-"/>
            </a:pPr>
            <a:r>
              <a:rPr lang="fr-FR" sz="2000" b="1" dirty="0">
                <a:solidFill>
                  <a:schemeClr val="tx1"/>
                </a:solidFill>
              </a:rPr>
              <a:t> Cette approche par </a:t>
            </a:r>
            <a:r>
              <a:rPr lang="fr-FR" sz="2000" b="1" i="1" u="sng" dirty="0">
                <a:solidFill>
                  <a:schemeClr val="tx1"/>
                </a:solidFill>
              </a:rPr>
              <a:t>comparaison et confrontation </a:t>
            </a:r>
            <a:r>
              <a:rPr lang="fr-FR" sz="2000" b="1" dirty="0">
                <a:solidFill>
                  <a:schemeClr val="tx1"/>
                </a:solidFill>
              </a:rPr>
              <a:t>ouvre la porte à un véritable échange interculturel dans lequel se révèlent et s’apprivoisent des modes de vie et d’organisation sociale, des systèmes politiques, des modèles de citoyenneté́ différents</a:t>
            </a:r>
            <a:r>
              <a:rPr lang="fr-FR" sz="2000" b="1" dirty="0"/>
              <a:t>.</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19</a:t>
            </a:fld>
            <a:endParaRPr lang="fr-FR"/>
          </a:p>
        </p:txBody>
      </p:sp>
    </p:spTree>
    <p:extLst>
      <p:ext uri="{BB962C8B-B14F-4D97-AF65-F5344CB8AC3E}">
        <p14:creationId xmlns:p14="http://schemas.microsoft.com/office/powerpoint/2010/main" val="4046888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2</a:t>
            </a:fld>
            <a:endParaRPr lang="fr-F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7783" y="215163"/>
            <a:ext cx="1224763" cy="1224763"/>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8322" y="2948852"/>
            <a:ext cx="1057514" cy="1471690"/>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5735" y="664621"/>
            <a:ext cx="1021829" cy="1275367"/>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2959" y="1738175"/>
            <a:ext cx="1330054" cy="1691611"/>
          </a:xfrm>
          <a:prstGeom prst="rect">
            <a:avLst/>
          </a:prstGeom>
        </p:spPr>
      </p:pic>
      <p:graphicFrame>
        <p:nvGraphicFramePr>
          <p:cNvPr id="13" name="Tableau 12"/>
          <p:cNvGraphicFramePr>
            <a:graphicFrameLocks noGrp="1"/>
          </p:cNvGraphicFramePr>
          <p:nvPr>
            <p:extLst>
              <p:ext uri="{D42A27DB-BD31-4B8C-83A1-F6EECF244321}">
                <p14:modId xmlns:p14="http://schemas.microsoft.com/office/powerpoint/2010/main" val="1058456760"/>
              </p:ext>
            </p:extLst>
          </p:nvPr>
        </p:nvGraphicFramePr>
        <p:xfrm>
          <a:off x="942975" y="285750"/>
          <a:ext cx="2428875" cy="4787720"/>
        </p:xfrm>
        <a:graphic>
          <a:graphicData uri="http://schemas.openxmlformats.org/drawingml/2006/table">
            <a:tbl>
              <a:tblPr firstRow="1" firstCol="1" bandRow="1">
                <a:tableStyleId>{5C22544A-7EE6-4342-B048-85BDC9FD1C3A}</a:tableStyleId>
              </a:tblPr>
              <a:tblGrid>
                <a:gridCol w="2428875">
                  <a:extLst>
                    <a:ext uri="{9D8B030D-6E8A-4147-A177-3AD203B41FA5}">
                      <a16:colId xmlns:a16="http://schemas.microsoft.com/office/drawing/2014/main" val="625377934"/>
                    </a:ext>
                  </a:extLst>
                </a:gridCol>
              </a:tblGrid>
              <a:tr h="342900">
                <a:tc>
                  <a:txBody>
                    <a:bodyPr/>
                    <a:lstStyle/>
                    <a:p>
                      <a:pPr>
                        <a:lnSpc>
                          <a:spcPct val="115000"/>
                        </a:lnSpc>
                        <a:spcAft>
                          <a:spcPts val="0"/>
                        </a:spcAft>
                      </a:pPr>
                      <a:r>
                        <a:rPr lang="fr-FR" sz="1600" dirty="0">
                          <a:solidFill>
                            <a:schemeClr val="tx1"/>
                          </a:solidFill>
                          <a:effectLst/>
                        </a:rPr>
                        <a:t>Corinne PASCO</a:t>
                      </a:r>
                    </a:p>
                  </a:txBody>
                  <a:tcPr marL="25414" marR="25414" marT="0" marB="0">
                    <a:solidFill>
                      <a:schemeClr val="accent1">
                        <a:lumMod val="20000"/>
                        <a:lumOff val="80000"/>
                      </a:schemeClr>
                    </a:solidFill>
                  </a:tcPr>
                </a:tc>
                <a:extLst>
                  <a:ext uri="{0D108BD9-81ED-4DB2-BD59-A6C34878D82A}">
                    <a16:rowId xmlns:a16="http://schemas.microsoft.com/office/drawing/2014/main" val="2114702390"/>
                  </a:ext>
                </a:extLst>
              </a:tr>
              <a:tr h="295601">
                <a:tc>
                  <a:txBody>
                    <a:bodyPr/>
                    <a:lstStyle/>
                    <a:p>
                      <a:pPr>
                        <a:lnSpc>
                          <a:spcPct val="115000"/>
                        </a:lnSpc>
                        <a:spcAft>
                          <a:spcPts val="0"/>
                        </a:spcAft>
                      </a:pPr>
                      <a:r>
                        <a:rPr lang="fr-FR" sz="1600" dirty="0">
                          <a:solidFill>
                            <a:schemeClr val="tx1"/>
                          </a:solidFill>
                          <a:effectLst/>
                        </a:rPr>
                        <a:t>Thierry</a:t>
                      </a:r>
                      <a:r>
                        <a:rPr lang="fr-FR" sz="1600" baseline="0" dirty="0">
                          <a:solidFill>
                            <a:schemeClr val="tx1"/>
                          </a:solidFill>
                          <a:effectLst/>
                        </a:rPr>
                        <a:t> </a:t>
                      </a:r>
                      <a:r>
                        <a:rPr lang="fr-FR" sz="1600" dirty="0">
                          <a:solidFill>
                            <a:schemeClr val="tx1"/>
                          </a:solidFill>
                          <a:effectLst/>
                        </a:rPr>
                        <a:t>FLEURANCEAU</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1430361732"/>
                  </a:ext>
                </a:extLst>
              </a:tr>
              <a:tr h="295601">
                <a:tc>
                  <a:txBody>
                    <a:bodyPr/>
                    <a:lstStyle/>
                    <a:p>
                      <a:pPr>
                        <a:lnSpc>
                          <a:spcPct val="115000"/>
                        </a:lnSpc>
                        <a:spcAft>
                          <a:spcPts val="0"/>
                        </a:spcAft>
                      </a:pPr>
                      <a:r>
                        <a:rPr lang="fr-FR" sz="1600" dirty="0">
                          <a:solidFill>
                            <a:schemeClr val="tx1"/>
                          </a:solidFill>
                          <a:effectLst/>
                        </a:rPr>
                        <a:t>Christophe CORNOLTI</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2765520481"/>
                  </a:ext>
                </a:extLst>
              </a:tr>
              <a:tr h="295601">
                <a:tc>
                  <a:txBody>
                    <a:bodyPr/>
                    <a:lstStyle/>
                    <a:p>
                      <a:pPr>
                        <a:lnSpc>
                          <a:spcPct val="115000"/>
                        </a:lnSpc>
                        <a:spcAft>
                          <a:spcPts val="0"/>
                        </a:spcAft>
                      </a:pPr>
                      <a:r>
                        <a:rPr lang="fr-FR" sz="1600" dirty="0">
                          <a:solidFill>
                            <a:schemeClr val="tx1"/>
                          </a:solidFill>
                          <a:effectLst/>
                        </a:rPr>
                        <a:t>Frédéric</a:t>
                      </a:r>
                      <a:r>
                        <a:rPr lang="fr-FR" sz="1600" baseline="0" dirty="0">
                          <a:solidFill>
                            <a:schemeClr val="tx1"/>
                          </a:solidFill>
                          <a:effectLst/>
                        </a:rPr>
                        <a:t> </a:t>
                      </a:r>
                      <a:r>
                        <a:rPr lang="fr-FR" sz="1600" dirty="0">
                          <a:solidFill>
                            <a:schemeClr val="tx1"/>
                          </a:solidFill>
                          <a:effectLst/>
                        </a:rPr>
                        <a:t>MORELLE</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2299625377"/>
                  </a:ext>
                </a:extLst>
              </a:tr>
              <a:tr h="295601">
                <a:tc>
                  <a:txBody>
                    <a:bodyPr/>
                    <a:lstStyle/>
                    <a:p>
                      <a:pPr>
                        <a:lnSpc>
                          <a:spcPct val="115000"/>
                        </a:lnSpc>
                        <a:spcAft>
                          <a:spcPts val="0"/>
                        </a:spcAft>
                      </a:pPr>
                      <a:r>
                        <a:rPr lang="fr-FR" sz="1600" dirty="0">
                          <a:solidFill>
                            <a:schemeClr val="tx1"/>
                          </a:solidFill>
                          <a:effectLst/>
                        </a:rPr>
                        <a:t>Isabelle FERMAS</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341359031"/>
                  </a:ext>
                </a:extLst>
              </a:tr>
              <a:tr h="295601">
                <a:tc>
                  <a:txBody>
                    <a:bodyPr/>
                    <a:lstStyle/>
                    <a:p>
                      <a:pPr>
                        <a:lnSpc>
                          <a:spcPct val="115000"/>
                        </a:lnSpc>
                        <a:spcAft>
                          <a:spcPts val="0"/>
                        </a:spcAft>
                      </a:pPr>
                      <a:r>
                        <a:rPr lang="fr-FR" sz="1600" b="1" dirty="0">
                          <a:solidFill>
                            <a:schemeClr val="tx1"/>
                          </a:solidFill>
                          <a:effectLst/>
                          <a:latin typeface="Calibri"/>
                        </a:rPr>
                        <a:t>Christelle Marcadé</a:t>
                      </a:r>
                      <a:endParaRPr lang="fr-FR" sz="1600" b="1" dirty="0">
                        <a:solidFill>
                          <a:schemeClr val="tx1"/>
                        </a:solidFill>
                        <a:effectLst/>
                        <a:latin typeface="Arial"/>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4266431981"/>
                  </a:ext>
                </a:extLst>
              </a:tr>
              <a:tr h="295601">
                <a:tc>
                  <a:txBody>
                    <a:bodyPr/>
                    <a:lstStyle/>
                    <a:p>
                      <a:pPr>
                        <a:lnSpc>
                          <a:spcPct val="115000"/>
                        </a:lnSpc>
                        <a:spcAft>
                          <a:spcPts val="0"/>
                        </a:spcAft>
                      </a:pPr>
                      <a:r>
                        <a:rPr lang="fr-FR" sz="1600" dirty="0">
                          <a:solidFill>
                            <a:schemeClr val="tx1"/>
                          </a:solidFill>
                          <a:effectLst/>
                        </a:rPr>
                        <a:t>Eric FORESTIER</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4065510870"/>
                  </a:ext>
                </a:extLst>
              </a:tr>
              <a:tr h="287682">
                <a:tc>
                  <a:txBody>
                    <a:bodyPr/>
                    <a:lstStyle/>
                    <a:p>
                      <a:pPr>
                        <a:lnSpc>
                          <a:spcPct val="115000"/>
                        </a:lnSpc>
                        <a:spcAft>
                          <a:spcPts val="0"/>
                        </a:spcAft>
                      </a:pPr>
                      <a:r>
                        <a:rPr lang="fr-FR" sz="1600" dirty="0">
                          <a:solidFill>
                            <a:schemeClr val="tx1"/>
                          </a:solidFill>
                          <a:effectLst/>
                        </a:rPr>
                        <a:t>Joselyne STUDER-LAURENS</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1943047990"/>
                  </a:ext>
                </a:extLst>
              </a:tr>
              <a:tr h="295601">
                <a:tc>
                  <a:txBody>
                    <a:bodyPr/>
                    <a:lstStyle/>
                    <a:p>
                      <a:pPr>
                        <a:lnSpc>
                          <a:spcPct val="115000"/>
                        </a:lnSpc>
                        <a:spcAft>
                          <a:spcPts val="0"/>
                        </a:spcAft>
                      </a:pPr>
                      <a:r>
                        <a:rPr lang="fr-FR" sz="1600" dirty="0">
                          <a:solidFill>
                            <a:schemeClr val="tx1"/>
                          </a:solidFill>
                          <a:effectLst/>
                        </a:rPr>
                        <a:t>Christine REBIERE</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4271634752"/>
                  </a:ext>
                </a:extLst>
              </a:tr>
              <a:tr h="295601">
                <a:tc>
                  <a:txBody>
                    <a:bodyPr/>
                    <a:lstStyle/>
                    <a:p>
                      <a:pPr>
                        <a:lnSpc>
                          <a:spcPct val="115000"/>
                        </a:lnSpc>
                        <a:spcAft>
                          <a:spcPts val="0"/>
                        </a:spcAft>
                      </a:pPr>
                      <a:r>
                        <a:rPr lang="fr-FR" sz="1600" dirty="0">
                          <a:solidFill>
                            <a:schemeClr val="tx1"/>
                          </a:solidFill>
                          <a:effectLst/>
                        </a:rPr>
                        <a:t>Dominique CATOIR</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1709648532"/>
                  </a:ext>
                </a:extLst>
              </a:tr>
              <a:tr h="295601">
                <a:tc>
                  <a:txBody>
                    <a:bodyPr/>
                    <a:lstStyle/>
                    <a:p>
                      <a:pPr>
                        <a:lnSpc>
                          <a:spcPct val="115000"/>
                        </a:lnSpc>
                        <a:spcAft>
                          <a:spcPts val="0"/>
                        </a:spcAft>
                      </a:pPr>
                      <a:r>
                        <a:rPr lang="fr-FR" sz="1600" dirty="0">
                          <a:solidFill>
                            <a:schemeClr val="tx1"/>
                          </a:solidFill>
                          <a:effectLst/>
                        </a:rPr>
                        <a:t>Fanny HERVE</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3348413501"/>
                  </a:ext>
                </a:extLst>
              </a:tr>
              <a:tr h="295601">
                <a:tc>
                  <a:txBody>
                    <a:bodyPr/>
                    <a:lstStyle/>
                    <a:p>
                      <a:pPr>
                        <a:lnSpc>
                          <a:spcPct val="115000"/>
                        </a:lnSpc>
                        <a:spcAft>
                          <a:spcPts val="0"/>
                        </a:spcAft>
                      </a:pPr>
                      <a:r>
                        <a:rPr lang="fr-FR" sz="1600" dirty="0">
                          <a:solidFill>
                            <a:schemeClr val="tx1"/>
                          </a:solidFill>
                          <a:effectLst/>
                        </a:rPr>
                        <a:t>Fabrice FERREIRA</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3591441714"/>
                  </a:ext>
                </a:extLst>
              </a:tr>
              <a:tr h="295601">
                <a:tc>
                  <a:txBody>
                    <a:bodyPr/>
                    <a:lstStyle/>
                    <a:p>
                      <a:pPr>
                        <a:lnSpc>
                          <a:spcPct val="115000"/>
                        </a:lnSpc>
                        <a:spcAft>
                          <a:spcPts val="0"/>
                        </a:spcAft>
                      </a:pPr>
                      <a:r>
                        <a:rPr lang="fr-FR" sz="1600" dirty="0">
                          <a:solidFill>
                            <a:schemeClr val="tx1"/>
                          </a:solidFill>
                          <a:effectLst/>
                        </a:rPr>
                        <a:t>Magalie BOURREL</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845639521"/>
                  </a:ext>
                </a:extLst>
              </a:tr>
              <a:tr h="295601">
                <a:tc>
                  <a:txBody>
                    <a:bodyPr/>
                    <a:lstStyle/>
                    <a:p>
                      <a:pPr>
                        <a:lnSpc>
                          <a:spcPct val="115000"/>
                        </a:lnSpc>
                        <a:spcAft>
                          <a:spcPts val="0"/>
                        </a:spcAft>
                      </a:pPr>
                      <a:r>
                        <a:rPr lang="fr-FR" sz="1600" dirty="0" err="1">
                          <a:solidFill>
                            <a:schemeClr val="tx1"/>
                          </a:solidFill>
                          <a:effectLst/>
                        </a:rPr>
                        <a:t>Marena</a:t>
                      </a:r>
                      <a:r>
                        <a:rPr lang="fr-FR" sz="1600" dirty="0">
                          <a:solidFill>
                            <a:schemeClr val="tx1"/>
                          </a:solidFill>
                          <a:effectLst/>
                        </a:rPr>
                        <a:t> TURIN-BARTIER</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2296095415"/>
                  </a:ext>
                </a:extLst>
              </a:tr>
              <a:tr h="314325">
                <a:tc>
                  <a:txBody>
                    <a:bodyPr/>
                    <a:lstStyle/>
                    <a:p>
                      <a:pPr>
                        <a:lnSpc>
                          <a:spcPct val="115000"/>
                        </a:lnSpc>
                        <a:spcAft>
                          <a:spcPts val="0"/>
                        </a:spcAft>
                      </a:pPr>
                      <a:r>
                        <a:rPr lang="fr-FR" sz="1600" dirty="0">
                          <a:solidFill>
                            <a:schemeClr val="tx1"/>
                          </a:solidFill>
                          <a:effectLst/>
                        </a:rPr>
                        <a:t>Bernadette SHUTE</a:t>
                      </a:r>
                      <a:endParaRPr lang="fr-FR" sz="1600" dirty="0">
                        <a:solidFill>
                          <a:schemeClr val="tx1"/>
                        </a:solidFill>
                        <a:effectLst/>
                        <a:latin typeface="Arial"/>
                        <a:ea typeface="Calibri" panose="020F0502020204030204" pitchFamily="34" charset="0"/>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4263386771"/>
                  </a:ext>
                </a:extLst>
              </a:tr>
              <a:tr h="295601">
                <a:tc>
                  <a:txBody>
                    <a:bodyPr/>
                    <a:lstStyle/>
                    <a:p>
                      <a:pPr>
                        <a:lnSpc>
                          <a:spcPct val="115000"/>
                        </a:lnSpc>
                        <a:spcAft>
                          <a:spcPts val="0"/>
                        </a:spcAft>
                      </a:pPr>
                      <a:r>
                        <a:rPr lang="fr-FR" sz="1600" b="1" dirty="0">
                          <a:solidFill>
                            <a:schemeClr val="tx1"/>
                          </a:solidFill>
                          <a:effectLst/>
                          <a:latin typeface="Calibri"/>
                        </a:rPr>
                        <a:t>Christian PLANCHAIS</a:t>
                      </a:r>
                      <a:endParaRPr lang="fr-FR" sz="1600" b="1" dirty="0">
                        <a:solidFill>
                          <a:schemeClr val="tx1"/>
                        </a:solidFill>
                        <a:effectLst/>
                        <a:latin typeface="Arial"/>
                        <a:cs typeface="Arial"/>
                      </a:endParaRPr>
                    </a:p>
                  </a:txBody>
                  <a:tcPr marL="25414" marR="25414" marT="0" marB="0">
                    <a:solidFill>
                      <a:schemeClr val="accent1">
                        <a:lumMod val="20000"/>
                        <a:lumOff val="80000"/>
                      </a:schemeClr>
                    </a:solidFill>
                  </a:tcPr>
                </a:tc>
                <a:extLst>
                  <a:ext uri="{0D108BD9-81ED-4DB2-BD59-A6C34878D82A}">
                    <a16:rowId xmlns:a16="http://schemas.microsoft.com/office/drawing/2014/main" val="2911240940"/>
                  </a:ext>
                </a:extLst>
              </a:tr>
            </a:tbl>
          </a:graphicData>
        </a:graphic>
      </p:graphicFrame>
      <p:pic>
        <p:nvPicPr>
          <p:cNvPr id="15" name="Image 15" descr="Une image contenant personne, mur, portant, lunettes&#10;&#10;Description générée automatiquement">
            <a:extLst>
              <a:ext uri="{FF2B5EF4-FFF2-40B4-BE49-F238E27FC236}">
                <a16:creationId xmlns:a16="http://schemas.microsoft.com/office/drawing/2014/main" id="{1159202C-B0DE-4415-856A-3545912BD209}"/>
              </a:ext>
            </a:extLst>
          </p:cNvPr>
          <p:cNvPicPr>
            <a:picLocks noChangeAspect="1"/>
          </p:cNvPicPr>
          <p:nvPr/>
        </p:nvPicPr>
        <p:blipFill>
          <a:blip r:embed="rId6"/>
          <a:stretch>
            <a:fillRect/>
          </a:stretch>
        </p:blipFill>
        <p:spPr>
          <a:xfrm rot="16200000">
            <a:off x="5161443" y="3638067"/>
            <a:ext cx="1771651" cy="1571626"/>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87099" y="3998459"/>
            <a:ext cx="1267665" cy="1377001"/>
          </a:xfrm>
          <a:prstGeom prst="rect">
            <a:avLst/>
          </a:prstGeom>
        </p:spPr>
      </p:pic>
      <p:pic>
        <p:nvPicPr>
          <p:cNvPr id="3" name="Image 4" descr="Une image contenant personne, verres, intérieur, souriant&#10;&#10;Description générée automatiquement">
            <a:extLst>
              <a:ext uri="{FF2B5EF4-FFF2-40B4-BE49-F238E27FC236}">
                <a16:creationId xmlns:a16="http://schemas.microsoft.com/office/drawing/2014/main" id="{90B5F624-A73F-43C1-B74B-D007659ECB7D}"/>
              </a:ext>
            </a:extLst>
          </p:cNvPr>
          <p:cNvPicPr>
            <a:picLocks noChangeAspect="1"/>
          </p:cNvPicPr>
          <p:nvPr/>
        </p:nvPicPr>
        <p:blipFill>
          <a:blip r:embed="rId8"/>
          <a:stretch>
            <a:fillRect/>
          </a:stretch>
        </p:blipFill>
        <p:spPr>
          <a:xfrm>
            <a:off x="6757989" y="3431198"/>
            <a:ext cx="1328737" cy="1638667"/>
          </a:xfrm>
          <a:prstGeom prst="rect">
            <a:avLst/>
          </a:prstGeom>
        </p:spPr>
      </p:pic>
      <p:pic>
        <p:nvPicPr>
          <p:cNvPr id="2" name="Imag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45220" y="2490603"/>
            <a:ext cx="1511155" cy="1310658"/>
          </a:xfrm>
          <a:prstGeom prst="rect">
            <a:avLst/>
          </a:prstGeom>
        </p:spPr>
      </p:pic>
      <p:pic>
        <p:nvPicPr>
          <p:cNvPr id="5" name="Picture 13">
            <a:extLst>
              <a:ext uri="{FF2B5EF4-FFF2-40B4-BE49-F238E27FC236}">
                <a16:creationId xmlns:a16="http://schemas.microsoft.com/office/drawing/2014/main" id="{FD0FEFA6-2585-4C83-A8B0-06116C6AAAA1}"/>
              </a:ext>
            </a:extLst>
          </p:cNvPr>
          <p:cNvPicPr>
            <a:picLocks noChangeAspect="1"/>
          </p:cNvPicPr>
          <p:nvPr/>
        </p:nvPicPr>
        <p:blipFill rotWithShape="1">
          <a:blip r:embed="rId10"/>
          <a:srcRect l="15809" t="892" r="10476" b="1205"/>
          <a:stretch/>
        </p:blipFill>
        <p:spPr>
          <a:xfrm>
            <a:off x="7556452" y="2147282"/>
            <a:ext cx="1140913" cy="1273963"/>
          </a:xfrm>
          <a:prstGeom prst="rect">
            <a:avLst/>
          </a:prstGeom>
        </p:spPr>
      </p:pic>
      <p:pic>
        <p:nvPicPr>
          <p:cNvPr id="6" name="Image 13">
            <a:extLst>
              <a:ext uri="{FF2B5EF4-FFF2-40B4-BE49-F238E27FC236}">
                <a16:creationId xmlns:a16="http://schemas.microsoft.com/office/drawing/2014/main" id="{2B9961DA-A4EC-4682-BB03-A9823B34CB2B}"/>
              </a:ext>
            </a:extLst>
          </p:cNvPr>
          <p:cNvPicPr>
            <a:picLocks noChangeAspect="1"/>
          </p:cNvPicPr>
          <p:nvPr/>
        </p:nvPicPr>
        <p:blipFill>
          <a:blip r:embed="rId11"/>
          <a:stretch>
            <a:fillRect/>
          </a:stretch>
        </p:blipFill>
        <p:spPr>
          <a:xfrm>
            <a:off x="5414963" y="402230"/>
            <a:ext cx="1143000" cy="1524404"/>
          </a:xfrm>
          <a:prstGeom prst="rect">
            <a:avLst/>
          </a:prstGeom>
        </p:spPr>
      </p:pic>
      <p:pic>
        <p:nvPicPr>
          <p:cNvPr id="14" name="Image 15" descr="Une image contenant personne, homme, complet, posant&#10;&#10;Description générée automatiquement">
            <a:extLst>
              <a:ext uri="{FF2B5EF4-FFF2-40B4-BE49-F238E27FC236}">
                <a16:creationId xmlns:a16="http://schemas.microsoft.com/office/drawing/2014/main" id="{E2DD5D96-3E9F-47BC-BCC0-77E2F1D46FCE}"/>
              </a:ext>
            </a:extLst>
          </p:cNvPr>
          <p:cNvPicPr>
            <a:picLocks noChangeAspect="1"/>
          </p:cNvPicPr>
          <p:nvPr/>
        </p:nvPicPr>
        <p:blipFill>
          <a:blip r:embed="rId12"/>
          <a:stretch>
            <a:fillRect/>
          </a:stretch>
        </p:blipFill>
        <p:spPr>
          <a:xfrm>
            <a:off x="6557964" y="123825"/>
            <a:ext cx="1143000" cy="1409700"/>
          </a:xfrm>
          <a:prstGeom prst="rect">
            <a:avLst/>
          </a:prstGeom>
        </p:spPr>
      </p:pic>
      <p:pic>
        <p:nvPicPr>
          <p:cNvPr id="16" name="Image 16" descr="Une image contenant homme, personne, cravate, complet&#10;&#10;Description générée automatiquement">
            <a:extLst>
              <a:ext uri="{FF2B5EF4-FFF2-40B4-BE49-F238E27FC236}">
                <a16:creationId xmlns:a16="http://schemas.microsoft.com/office/drawing/2014/main" id="{75C136C1-33BD-4704-A5C1-6C1B98808AAD}"/>
              </a:ext>
            </a:extLst>
          </p:cNvPr>
          <p:cNvPicPr>
            <a:picLocks noChangeAspect="1"/>
          </p:cNvPicPr>
          <p:nvPr/>
        </p:nvPicPr>
        <p:blipFill>
          <a:blip r:embed="rId13"/>
          <a:stretch>
            <a:fillRect/>
          </a:stretch>
        </p:blipFill>
        <p:spPr>
          <a:xfrm>
            <a:off x="3261067" y="1485900"/>
            <a:ext cx="1135966" cy="1571625"/>
          </a:xfrm>
          <a:prstGeom prst="rect">
            <a:avLst/>
          </a:prstGeom>
        </p:spPr>
      </p:pic>
      <p:pic>
        <p:nvPicPr>
          <p:cNvPr id="11" name="Image 10"/>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58008" y="968256"/>
            <a:ext cx="1136699" cy="1527186"/>
          </a:xfrm>
          <a:prstGeom prst="rect">
            <a:avLst/>
          </a:prstGeom>
        </p:spPr>
      </p:pic>
      <p:sp>
        <p:nvSpPr>
          <p:cNvPr id="17" name="Rectangle 16"/>
          <p:cNvSpPr/>
          <p:nvPr/>
        </p:nvSpPr>
        <p:spPr>
          <a:xfrm>
            <a:off x="1353738" y="5787676"/>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Groupe de travail</a:t>
            </a:r>
          </a:p>
          <a:p>
            <a:pPr algn="ctr"/>
            <a:endParaRPr lang="fr-F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7820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15616" y="1916832"/>
            <a:ext cx="8028384" cy="3505944"/>
          </a:xfrm>
        </p:spPr>
        <p:txBody>
          <a:bodyPr>
            <a:normAutofit/>
          </a:bodyPr>
          <a:lstStyle/>
          <a:p>
            <a:pPr algn="l"/>
            <a:r>
              <a:rPr lang="fr-FR" sz="1800" b="1" dirty="0"/>
              <a:t>.</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20</a:t>
            </a:fld>
            <a:endParaRPr lang="fr-FR"/>
          </a:p>
        </p:txBody>
      </p:sp>
      <p:sp>
        <p:nvSpPr>
          <p:cNvPr id="2" name="Rectangle 1"/>
          <p:cNvSpPr/>
          <p:nvPr/>
        </p:nvSpPr>
        <p:spPr>
          <a:xfrm>
            <a:off x="2051720" y="1124743"/>
            <a:ext cx="5760000" cy="3261406"/>
          </a:xfrm>
          <a:prstGeom prst="rect">
            <a:avLst/>
          </a:prstGeom>
        </p:spPr>
        <p:txBody>
          <a:bodyPr>
            <a:spAutoFit/>
          </a:bodyPr>
          <a:lstStyle/>
          <a:p>
            <a:pPr>
              <a:lnSpc>
                <a:spcPct val="107000"/>
              </a:lnSpc>
              <a:spcAft>
                <a:spcPts val="800"/>
              </a:spcAft>
            </a:pPr>
            <a:r>
              <a:rPr lang="fr-FR" sz="2000" b="1" dirty="0">
                <a:latin typeface="Arial" panose="020B0604020202020204" pitchFamily="34" charset="0"/>
                <a:ea typeface="Calibri" panose="020F0502020204030204" pitchFamily="34" charset="0"/>
                <a:cs typeface="Arial" panose="020B0604020202020204" pitchFamily="34" charset="0"/>
              </a:rPr>
              <a:t>Enseigner une langue est pensé dans son essence comme une </a:t>
            </a:r>
            <a:r>
              <a:rPr lang="fr-FR" sz="2000" b="1" u="sng" dirty="0">
                <a:latin typeface="Arial" panose="020B0604020202020204" pitchFamily="34" charset="0"/>
                <a:ea typeface="Calibri" panose="020F0502020204030204" pitchFamily="34" charset="0"/>
                <a:cs typeface="Arial" panose="020B0604020202020204" pitchFamily="34" charset="0"/>
              </a:rPr>
              <a:t>activité culturelle </a:t>
            </a:r>
            <a:r>
              <a:rPr lang="fr-FR" sz="2000" b="1" dirty="0">
                <a:latin typeface="Arial" panose="020B0604020202020204" pitchFamily="34" charset="0"/>
                <a:ea typeface="Calibri" panose="020F0502020204030204" pitchFamily="34" charset="0"/>
                <a:cs typeface="Arial" panose="020B0604020202020204" pitchFamily="34" charset="0"/>
              </a:rPr>
              <a:t>mais aussi comme une activité </a:t>
            </a:r>
            <a:r>
              <a:rPr lang="fr-FR" sz="2000" b="1" u="sng" dirty="0">
                <a:latin typeface="Arial" panose="020B0604020202020204" pitchFamily="34" charset="0"/>
                <a:ea typeface="Calibri" panose="020F0502020204030204" pitchFamily="34" charset="0"/>
                <a:cs typeface="Arial" panose="020B0604020202020204" pitchFamily="34" charset="0"/>
              </a:rPr>
              <a:t>interculturelle</a:t>
            </a:r>
          </a:p>
          <a:p>
            <a:pPr>
              <a:lnSpc>
                <a:spcPct val="107000"/>
              </a:lnSpc>
              <a:spcAft>
                <a:spcPts val="800"/>
              </a:spcAft>
            </a:pPr>
            <a:endParaRPr lang="fr-FR" sz="2000" b="1"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fr-FR" sz="2000" b="1" dirty="0">
                <a:latin typeface="Arial" panose="020B0604020202020204" pitchFamily="34" charset="0"/>
                <a:ea typeface="Calibri" panose="020F0502020204030204" pitchFamily="34" charset="0"/>
                <a:cs typeface="Arial" panose="020B0604020202020204" pitchFamily="34" charset="0"/>
              </a:rPr>
              <a:t>Les </a:t>
            </a:r>
            <a:r>
              <a:rPr lang="fr-FR" sz="2000" b="1" u="sng" dirty="0">
                <a:latin typeface="Arial" panose="020B0604020202020204" pitchFamily="34" charset="0"/>
                <a:ea typeface="Calibri" panose="020F0502020204030204" pitchFamily="34" charset="0"/>
                <a:cs typeface="Arial" panose="020B0604020202020204" pitchFamily="34" charset="0"/>
              </a:rPr>
              <a:t>aires linguistiques</a:t>
            </a:r>
            <a:r>
              <a:rPr lang="fr-FR" sz="2000" b="1" dirty="0">
                <a:latin typeface="Arial" panose="020B0604020202020204" pitchFamily="34" charset="0"/>
                <a:ea typeface="Calibri" panose="020F0502020204030204" pitchFamily="34" charset="0"/>
                <a:cs typeface="Arial" panose="020B0604020202020204" pitchFamily="34" charset="0"/>
              </a:rPr>
              <a:t> se chevauchent et s’influencent, et ceci est de plus en plus vrai aujourd’hui avec les moyens de communication de plus en plus puissants et plus en plus ouverts.</a:t>
            </a:r>
          </a:p>
        </p:txBody>
      </p:sp>
    </p:spTree>
    <p:extLst>
      <p:ext uri="{BB962C8B-B14F-4D97-AF65-F5344CB8AC3E}">
        <p14:creationId xmlns:p14="http://schemas.microsoft.com/office/powerpoint/2010/main" val="1118549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755576" y="1268760"/>
            <a:ext cx="8028384" cy="3505944"/>
          </a:xfrm>
        </p:spPr>
        <p:txBody>
          <a:bodyPr>
            <a:normAutofit fontScale="92500" lnSpcReduction="10000"/>
          </a:bodyPr>
          <a:lstStyle/>
          <a:p>
            <a:r>
              <a:rPr lang="fr-FR" sz="2000" b="1" dirty="0">
                <a:solidFill>
                  <a:schemeClr val="tx1"/>
                </a:solidFill>
              </a:rPr>
              <a:t> </a:t>
            </a:r>
            <a:r>
              <a:rPr lang="fr-FR" sz="2200" b="1" dirty="0">
                <a:solidFill>
                  <a:schemeClr val="tx1"/>
                </a:solidFill>
              </a:rPr>
              <a:t>COMPRENDRE L’AUTRE … COMPRENDRE UNE LANGUE…</a:t>
            </a:r>
          </a:p>
          <a:p>
            <a:endParaRPr lang="fr-FR" sz="2000" b="1" dirty="0">
              <a:solidFill>
                <a:schemeClr val="tx1"/>
              </a:solidFill>
            </a:endParaRPr>
          </a:p>
          <a:p>
            <a:pPr algn="l"/>
            <a:r>
              <a:rPr lang="fr-FR" sz="2000" b="1" dirty="0">
                <a:solidFill>
                  <a:schemeClr val="tx1"/>
                </a:solidFill>
              </a:rPr>
              <a:t>Comprendre l’autre (étymologie) c’est ‘saisir ensemble’ ‘englober’</a:t>
            </a:r>
          </a:p>
          <a:p>
            <a:pPr algn="l"/>
            <a:r>
              <a:rPr lang="fr-FR" sz="2000" b="1" dirty="0">
                <a:solidFill>
                  <a:schemeClr val="tx1"/>
                </a:solidFill>
              </a:rPr>
              <a:t>Comprendre une langue, c’est maîtriser connaissances, capacités et attitudes (cf. CECRL).</a:t>
            </a:r>
          </a:p>
          <a:p>
            <a:pPr algn="l"/>
            <a:r>
              <a:rPr lang="fr-FR" sz="2000" b="1" dirty="0">
                <a:solidFill>
                  <a:schemeClr val="tx1"/>
                </a:solidFill>
              </a:rPr>
              <a:t>	Cela implique un niveau suffisant dans les 5 A.L. :</a:t>
            </a:r>
          </a:p>
          <a:p>
            <a:pPr algn="l"/>
            <a:r>
              <a:rPr lang="fr-FR" sz="2000" b="1" dirty="0">
                <a:solidFill>
                  <a:schemeClr val="tx1"/>
                </a:solidFill>
              </a:rPr>
              <a:t>	- 	Écouter (compréhension orale)</a:t>
            </a:r>
          </a:p>
          <a:p>
            <a:pPr algn="l"/>
            <a:r>
              <a:rPr lang="fr-FR" sz="2000" b="1" dirty="0">
                <a:solidFill>
                  <a:schemeClr val="tx1"/>
                </a:solidFill>
              </a:rPr>
              <a:t>	-      Lire (compréhension écrite)</a:t>
            </a:r>
          </a:p>
          <a:p>
            <a:pPr algn="l"/>
            <a:r>
              <a:rPr lang="fr-FR" sz="2000" b="1" dirty="0">
                <a:solidFill>
                  <a:schemeClr val="tx1"/>
                </a:solidFill>
              </a:rPr>
              <a:t>       -      Parler (expression orale)</a:t>
            </a:r>
          </a:p>
          <a:p>
            <a:pPr algn="l"/>
            <a:r>
              <a:rPr lang="fr-FR" sz="2000" b="1" dirty="0">
                <a:solidFill>
                  <a:schemeClr val="tx1"/>
                </a:solidFill>
              </a:rPr>
              <a:t>       -      Écrire (expression écrite)</a:t>
            </a:r>
          </a:p>
          <a:p>
            <a:pPr algn="l"/>
            <a:r>
              <a:rPr lang="fr-FR" sz="2000" b="1" dirty="0">
                <a:solidFill>
                  <a:schemeClr val="tx1"/>
                </a:solidFill>
              </a:rPr>
              <a:t>       -      Pratiquer la médiation (</a:t>
            </a:r>
            <a:r>
              <a:rPr lang="fr-FR" sz="2000" b="1" i="1" u="sng" dirty="0">
                <a:solidFill>
                  <a:schemeClr val="tx1"/>
                </a:solidFill>
              </a:rPr>
              <a:t>primordial au niveau du CI)</a:t>
            </a:r>
          </a:p>
          <a:p>
            <a:pPr algn="l"/>
            <a:endParaRPr lang="fr-FR" sz="2000" b="1" dirty="0">
              <a:solidFill>
                <a:schemeClr val="tx1"/>
              </a:solidFill>
            </a:endParaRPr>
          </a:p>
          <a:p>
            <a:pPr marL="342900" indent="-342900" algn="l">
              <a:buFontTx/>
              <a:buChar char="-"/>
            </a:pPr>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21</a:t>
            </a:fld>
            <a:endParaRPr lang="fr-FR"/>
          </a:p>
        </p:txBody>
      </p:sp>
    </p:spTree>
    <p:extLst>
      <p:ext uri="{BB962C8B-B14F-4D97-AF65-F5344CB8AC3E}">
        <p14:creationId xmlns:p14="http://schemas.microsoft.com/office/powerpoint/2010/main" val="324434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04664"/>
            <a:ext cx="8100000" cy="4824000"/>
          </a:xfrm>
        </p:spPr>
        <p:txBody>
          <a:bodyPr>
            <a:normAutofit fontScale="55000" lnSpcReduction="20000"/>
          </a:bodyPr>
          <a:lstStyle/>
          <a:p>
            <a:r>
              <a:rPr lang="fr-FR" sz="3600" b="1" dirty="0">
                <a:solidFill>
                  <a:schemeClr val="tx1"/>
                </a:solidFill>
              </a:rPr>
              <a:t>MAÎTRISER LES COMPOSANTES DE LA LANGUE </a:t>
            </a:r>
          </a:p>
          <a:p>
            <a:r>
              <a:rPr lang="fr-FR" sz="3600" b="1" dirty="0">
                <a:solidFill>
                  <a:schemeClr val="tx1"/>
                </a:solidFill>
              </a:rPr>
              <a:t>POUR UNE COMMUNICATION EFFICACE</a:t>
            </a:r>
          </a:p>
          <a:p>
            <a:endParaRPr lang="fr-FR" sz="2400" b="1" dirty="0">
              <a:solidFill>
                <a:schemeClr val="tx1"/>
              </a:solidFill>
            </a:endParaRPr>
          </a:p>
          <a:p>
            <a:pPr marL="342900" indent="-342900" algn="l">
              <a:buFontTx/>
              <a:buChar char="-"/>
            </a:pPr>
            <a:r>
              <a:rPr lang="fr-FR" sz="2900" b="1" u="sng" dirty="0">
                <a:solidFill>
                  <a:schemeClr val="tx1"/>
                </a:solidFill>
              </a:rPr>
              <a:t>Composante linguistique </a:t>
            </a:r>
            <a:r>
              <a:rPr lang="fr-FR" sz="2900" b="1" dirty="0">
                <a:solidFill>
                  <a:schemeClr val="tx1"/>
                </a:solidFill>
              </a:rPr>
              <a:t>(grammaire, lexique, phonologie).</a:t>
            </a:r>
          </a:p>
          <a:p>
            <a:pPr algn="l"/>
            <a:endParaRPr lang="fr-FR" sz="2900" b="1" u="sng" dirty="0">
              <a:solidFill>
                <a:schemeClr val="tx1"/>
              </a:solidFill>
            </a:endParaRPr>
          </a:p>
          <a:p>
            <a:pPr marL="342900" indent="-342900" algn="l">
              <a:buFontTx/>
              <a:buChar char="-"/>
            </a:pPr>
            <a:r>
              <a:rPr lang="fr-FR" sz="2900" b="1" u="sng" dirty="0">
                <a:solidFill>
                  <a:schemeClr val="tx1"/>
                </a:solidFill>
              </a:rPr>
              <a:t>Composante pragmatique </a:t>
            </a:r>
            <a:r>
              <a:rPr lang="fr-FR" sz="2900" b="1" dirty="0">
                <a:solidFill>
                  <a:schemeClr val="tx1"/>
                </a:solidFill>
              </a:rPr>
              <a:t>= capacité à gérer l’interaction en sachant réagir de façon adaptée et pertinente aux propos de l’interlocuteur et en fonction de son intention de parole.</a:t>
            </a:r>
          </a:p>
          <a:p>
            <a:pPr marL="342900" indent="-342900" algn="l">
              <a:buFontTx/>
              <a:buChar char="-"/>
            </a:pPr>
            <a:endParaRPr lang="fr-FR" sz="2900" b="1" u="sng" dirty="0">
              <a:solidFill>
                <a:schemeClr val="tx1"/>
              </a:solidFill>
            </a:endParaRPr>
          </a:p>
          <a:p>
            <a:pPr marL="342900" indent="-342900" algn="l">
              <a:buFontTx/>
              <a:buChar char="-"/>
            </a:pPr>
            <a:r>
              <a:rPr lang="fr-FR" sz="2900" b="1" u="sng" dirty="0">
                <a:solidFill>
                  <a:schemeClr val="tx1"/>
                </a:solidFill>
              </a:rPr>
              <a:t>Composante </a:t>
            </a:r>
            <a:r>
              <a:rPr lang="fr-FR" sz="2900" b="1" u="sng" dirty="0" err="1">
                <a:solidFill>
                  <a:schemeClr val="tx1"/>
                </a:solidFill>
              </a:rPr>
              <a:t>socio-linguistique</a:t>
            </a:r>
            <a:r>
              <a:rPr lang="fr-FR" sz="2900" b="1" u="sng" dirty="0">
                <a:solidFill>
                  <a:schemeClr val="tx1"/>
                </a:solidFill>
              </a:rPr>
              <a:t> </a:t>
            </a:r>
            <a:r>
              <a:rPr lang="fr-FR" sz="2900" b="1" dirty="0">
                <a:solidFill>
                  <a:schemeClr val="tx1"/>
                </a:solidFill>
              </a:rPr>
              <a:t>= la langue est un phénomène social. Entrent en jeu, ici, des traits relatifs à l'usage de la langue : marqueurs de relations sociales, règles de politesse.</a:t>
            </a:r>
          </a:p>
          <a:p>
            <a:pPr algn="l"/>
            <a:endParaRPr lang="fr-FR" sz="2900" b="1" dirty="0">
              <a:solidFill>
                <a:schemeClr val="tx1"/>
              </a:solidFill>
            </a:endParaRPr>
          </a:p>
          <a:p>
            <a:pPr marL="342900" indent="-342900" algn="l">
              <a:buFontTx/>
              <a:buChar char="-"/>
            </a:pPr>
            <a:r>
              <a:rPr lang="fr-FR" sz="2900" b="1" u="sng" dirty="0">
                <a:solidFill>
                  <a:schemeClr val="tx1"/>
                </a:solidFill>
              </a:rPr>
              <a:t>Composante culturelle/interculturelle </a:t>
            </a:r>
            <a:r>
              <a:rPr lang="fr-FR" sz="2900" b="1" dirty="0">
                <a:solidFill>
                  <a:schemeClr val="tx1"/>
                </a:solidFill>
              </a:rPr>
              <a:t> = tout ce qu'il convient de connaître du ou des pays où la langue est parlée et de la culture qui leur est propre, faute de quoi la communication ne pourrait s'établir correctement.</a:t>
            </a:r>
          </a:p>
          <a:p>
            <a:pPr marL="342900" indent="-342900" algn="l">
              <a:buFontTx/>
              <a:buChar char="-"/>
            </a:pPr>
            <a:endParaRPr lang="fr-FR" sz="2900" b="1" dirty="0">
              <a:solidFill>
                <a:schemeClr val="tx1"/>
              </a:solidFill>
            </a:endParaRPr>
          </a:p>
          <a:p>
            <a:pPr marL="342900" indent="-342900" algn="l">
              <a:buFontTx/>
              <a:buChar char="-"/>
            </a:pPr>
            <a:r>
              <a:rPr lang="fr-FR" sz="2900" b="1" u="sng" dirty="0">
                <a:solidFill>
                  <a:schemeClr val="tx1"/>
                </a:solidFill>
              </a:rPr>
              <a:t>Importance du rôle de la médiation</a:t>
            </a:r>
            <a:r>
              <a:rPr lang="fr-FR" sz="2900" b="1" dirty="0">
                <a:solidFill>
                  <a:schemeClr val="tx1"/>
                </a:solidFill>
              </a:rPr>
              <a:t> (réduire  fossés et malentendus).</a:t>
            </a:r>
          </a:p>
          <a:p>
            <a:r>
              <a:rPr lang="fr-FR" sz="2900" b="1" dirty="0">
                <a:solidFill>
                  <a:schemeClr val="tx1"/>
                </a:solidFill>
              </a:rPr>
              <a:t> </a:t>
            </a:r>
          </a:p>
          <a:p>
            <a:pPr marL="342900" indent="-342900" algn="l">
              <a:buFontTx/>
              <a:buChar char="-"/>
            </a:pPr>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22</a:t>
            </a:fld>
            <a:endParaRPr lang="fr-FR" dirty="0"/>
          </a:p>
        </p:txBody>
      </p:sp>
    </p:spTree>
    <p:extLst>
      <p:ext uri="{BB962C8B-B14F-4D97-AF65-F5344CB8AC3E}">
        <p14:creationId xmlns:p14="http://schemas.microsoft.com/office/powerpoint/2010/main" val="2141621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04664"/>
            <a:ext cx="8100000" cy="4788000"/>
          </a:xfrm>
        </p:spPr>
        <p:txBody>
          <a:bodyPr>
            <a:normAutofit fontScale="85000" lnSpcReduction="10000"/>
          </a:bodyPr>
          <a:lstStyle/>
          <a:p>
            <a:r>
              <a:rPr lang="fr-FR" sz="2400" b="1" dirty="0">
                <a:solidFill>
                  <a:schemeClr val="tx1"/>
                </a:solidFill>
              </a:rPr>
              <a:t>COMMUNICATION DANS LE CADRE DU C.I.</a:t>
            </a:r>
          </a:p>
          <a:p>
            <a:endParaRPr lang="fr-FR" sz="2000" b="1" dirty="0">
              <a:solidFill>
                <a:schemeClr val="tx1"/>
              </a:solidFill>
            </a:endParaRPr>
          </a:p>
          <a:p>
            <a:pPr algn="l"/>
            <a:r>
              <a:rPr lang="fr-FR" sz="2000" b="1" dirty="0">
                <a:solidFill>
                  <a:schemeClr val="tx1"/>
                </a:solidFill>
              </a:rPr>
              <a:t>Être un bon connaisseur de la langue ne suffit pas pour être un bon communicant en contexte situationnel.</a:t>
            </a:r>
          </a:p>
          <a:p>
            <a:pPr algn="l"/>
            <a:endParaRPr lang="fr-FR" sz="2000" b="1" dirty="0">
              <a:solidFill>
                <a:schemeClr val="tx1"/>
              </a:solidFill>
            </a:endParaRPr>
          </a:p>
          <a:p>
            <a:pPr algn="l"/>
            <a:r>
              <a:rPr lang="fr-FR" sz="2000" b="1" dirty="0">
                <a:solidFill>
                  <a:schemeClr val="tx1"/>
                </a:solidFill>
              </a:rPr>
              <a:t>Dans le cadre du CI il faut prendre tout particulièrement en compte :</a:t>
            </a:r>
          </a:p>
          <a:p>
            <a:pPr marL="342900" indent="-342900" algn="l">
              <a:buFontTx/>
              <a:buChar char="-"/>
            </a:pPr>
            <a:r>
              <a:rPr lang="fr-FR" sz="2000" b="1" dirty="0">
                <a:solidFill>
                  <a:schemeClr val="tx1"/>
                </a:solidFill>
              </a:rPr>
              <a:t>La situation </a:t>
            </a:r>
            <a:r>
              <a:rPr lang="fr-FR" sz="2000" b="1" dirty="0" err="1">
                <a:solidFill>
                  <a:schemeClr val="tx1"/>
                </a:solidFill>
              </a:rPr>
              <a:t>illocutive</a:t>
            </a:r>
            <a:r>
              <a:rPr lang="fr-FR" sz="2000" b="1" dirty="0">
                <a:solidFill>
                  <a:schemeClr val="tx1"/>
                </a:solidFill>
              </a:rPr>
              <a:t>,</a:t>
            </a:r>
          </a:p>
          <a:p>
            <a:pPr marL="342900" indent="-342900" algn="l">
              <a:buFontTx/>
              <a:buChar char="-"/>
            </a:pPr>
            <a:r>
              <a:rPr lang="fr-FR" sz="2000" b="1" dirty="0">
                <a:solidFill>
                  <a:schemeClr val="tx1"/>
                </a:solidFill>
              </a:rPr>
              <a:t>L’intention </a:t>
            </a:r>
            <a:r>
              <a:rPr lang="fr-FR" sz="2000" b="1" dirty="0" err="1">
                <a:solidFill>
                  <a:schemeClr val="tx1"/>
                </a:solidFill>
              </a:rPr>
              <a:t>illocutive</a:t>
            </a:r>
            <a:r>
              <a:rPr lang="fr-FR" sz="2000" b="1" dirty="0">
                <a:solidFill>
                  <a:schemeClr val="tx1"/>
                </a:solidFill>
              </a:rPr>
              <a:t>,</a:t>
            </a:r>
          </a:p>
          <a:p>
            <a:pPr marL="342900" indent="-342900" algn="l">
              <a:buFontTx/>
              <a:buChar char="-"/>
            </a:pPr>
            <a:r>
              <a:rPr lang="fr-FR" sz="2000" b="1" dirty="0">
                <a:solidFill>
                  <a:schemeClr val="tx1"/>
                </a:solidFill>
              </a:rPr>
              <a:t>La langue et le contexte culturel de l’interlocuteur,</a:t>
            </a:r>
          </a:p>
          <a:p>
            <a:pPr marL="342900" indent="-342900" algn="l">
              <a:buFontTx/>
              <a:buChar char="-"/>
            </a:pPr>
            <a:r>
              <a:rPr lang="fr-FR" sz="2000" b="1" dirty="0">
                <a:solidFill>
                  <a:schemeClr val="tx1"/>
                </a:solidFill>
              </a:rPr>
              <a:t>L’acte sous-jacent à effectuer (expliquer, convaincre, etc.) et sa finalité,</a:t>
            </a:r>
          </a:p>
          <a:p>
            <a:pPr marL="342900" indent="-342900" algn="l">
              <a:buFontTx/>
              <a:buChar char="-"/>
            </a:pPr>
            <a:r>
              <a:rPr lang="fr-FR" sz="2000" b="1" dirty="0">
                <a:solidFill>
                  <a:schemeClr val="tx1"/>
                </a:solidFill>
              </a:rPr>
              <a:t>La connaissance des codes de conduite interpersonnels et interculturels et leur évolution dans le temps,</a:t>
            </a:r>
          </a:p>
          <a:p>
            <a:pPr marL="342900" indent="-342900" algn="l">
              <a:buFontTx/>
              <a:buChar char="-"/>
            </a:pPr>
            <a:r>
              <a:rPr lang="fr-FR" sz="2000" b="1" dirty="0">
                <a:solidFill>
                  <a:schemeClr val="tx1"/>
                </a:solidFill>
              </a:rPr>
              <a:t>Une certaine connaissance des réglementations propres à l’aire culturelle,</a:t>
            </a:r>
          </a:p>
          <a:p>
            <a:pPr marL="342900" indent="-342900" algn="l">
              <a:buFontTx/>
              <a:buChar char="-"/>
            </a:pPr>
            <a:r>
              <a:rPr lang="fr-FR" sz="2000" b="1" dirty="0">
                <a:solidFill>
                  <a:schemeClr val="tx1"/>
                </a:solidFill>
              </a:rPr>
              <a:t>Les obstacles culturels éventuels.</a:t>
            </a:r>
          </a:p>
          <a:p>
            <a:pPr marL="342900" indent="-342900" algn="l">
              <a:buFontTx/>
              <a:buChar char="-"/>
            </a:pPr>
            <a:endParaRPr lang="fr-FR" sz="2000" b="1" dirty="0">
              <a:solidFill>
                <a:schemeClr val="tx1"/>
              </a:solidFill>
            </a:endParaRPr>
          </a:p>
          <a:p>
            <a:pPr marL="342900" indent="-342900" algn="l">
              <a:buFontTx/>
              <a:buChar char="-"/>
            </a:pPr>
            <a:r>
              <a:rPr lang="fr-FR" sz="2000" b="1" i="1" dirty="0">
                <a:solidFill>
                  <a:schemeClr val="tx1"/>
                </a:solidFill>
              </a:rPr>
              <a:t>Quelques exemples </a:t>
            </a:r>
            <a:endParaRPr lang="fr-FR" sz="2000" i="1"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23</a:t>
            </a:fld>
            <a:endParaRPr lang="fr-FR" dirty="0"/>
          </a:p>
        </p:txBody>
      </p:sp>
    </p:spTree>
    <p:extLst>
      <p:ext uri="{BB962C8B-B14F-4D97-AF65-F5344CB8AC3E}">
        <p14:creationId xmlns:p14="http://schemas.microsoft.com/office/powerpoint/2010/main" val="3861520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76672"/>
            <a:ext cx="8100000" cy="4644000"/>
          </a:xfrm>
        </p:spPr>
        <p:txBody>
          <a:bodyPr>
            <a:normAutofit/>
          </a:bodyPr>
          <a:lstStyle/>
          <a:p>
            <a:r>
              <a:rPr lang="fr-FR" sz="2000" b="1" dirty="0">
                <a:solidFill>
                  <a:schemeClr val="tx1"/>
                </a:solidFill>
              </a:rPr>
              <a:t>L’ANGLAIS, VÉRITABLE OUTIL DE COMMUNICATION</a:t>
            </a:r>
          </a:p>
          <a:p>
            <a:pPr algn="l"/>
            <a:endParaRPr lang="fr-FR" sz="2000" b="1" dirty="0">
              <a:solidFill>
                <a:schemeClr val="tx1"/>
              </a:solidFill>
            </a:endParaRPr>
          </a:p>
          <a:p>
            <a:pPr algn="l"/>
            <a:r>
              <a:rPr lang="fr-FR" sz="2000" b="1" dirty="0">
                <a:solidFill>
                  <a:schemeClr val="tx1"/>
                </a:solidFill>
              </a:rPr>
              <a:t>L’imbrication de la langue anglais au sein du bloc de compétences 1 constitue une </a:t>
            </a:r>
            <a:r>
              <a:rPr lang="fr-FR" sz="2000" b="1" u="sng" dirty="0">
                <a:solidFill>
                  <a:schemeClr val="tx1"/>
                </a:solidFill>
              </a:rPr>
              <a:t>avancée majeure </a:t>
            </a:r>
            <a:r>
              <a:rPr lang="fr-FR" sz="2000" b="1" dirty="0">
                <a:solidFill>
                  <a:schemeClr val="tx1"/>
                </a:solidFill>
              </a:rPr>
              <a:t>dans le cadre de :</a:t>
            </a:r>
          </a:p>
          <a:p>
            <a:pPr algn="l"/>
            <a:endParaRPr lang="fr-FR" sz="2000" b="1" dirty="0">
              <a:solidFill>
                <a:schemeClr val="tx1"/>
              </a:solidFill>
            </a:endParaRPr>
          </a:p>
          <a:p>
            <a:pPr marL="342900" indent="-342900" algn="l">
              <a:buFontTx/>
              <a:buChar char="-"/>
            </a:pPr>
            <a:r>
              <a:rPr lang="fr-FR" sz="2000" b="1" dirty="0">
                <a:solidFill>
                  <a:schemeClr val="tx1"/>
                </a:solidFill>
              </a:rPr>
              <a:t>la prise en compte du  pouvoir linguistique de la langue, </a:t>
            </a:r>
          </a:p>
          <a:p>
            <a:pPr marL="342900" indent="-342900" algn="l">
              <a:buFontTx/>
              <a:buChar char="-"/>
            </a:pPr>
            <a:r>
              <a:rPr lang="fr-FR" sz="2000" b="1" dirty="0">
                <a:solidFill>
                  <a:schemeClr val="tx1"/>
                </a:solidFill>
              </a:rPr>
              <a:t>la pratique des 5 Activités Langagières (cf. CECRL),</a:t>
            </a:r>
          </a:p>
          <a:p>
            <a:pPr marL="342900" indent="-342900" algn="l">
              <a:buFontTx/>
              <a:buChar char="-"/>
            </a:pPr>
            <a:r>
              <a:rPr lang="fr-FR" sz="2000" b="1" dirty="0">
                <a:solidFill>
                  <a:schemeClr val="tx1"/>
                </a:solidFill>
              </a:rPr>
              <a:t>de la dimension interculturelle qui est </a:t>
            </a:r>
            <a:r>
              <a:rPr lang="fr-FR" sz="2000" b="1" dirty="0" err="1">
                <a:solidFill>
                  <a:schemeClr val="tx1"/>
                </a:solidFill>
              </a:rPr>
              <a:t>co-substantielle</a:t>
            </a:r>
            <a:r>
              <a:rPr lang="fr-FR" sz="2000" b="1" dirty="0">
                <a:solidFill>
                  <a:schemeClr val="tx1"/>
                </a:solidFill>
              </a:rPr>
              <a:t> aux échanges commerciaux,</a:t>
            </a:r>
          </a:p>
          <a:p>
            <a:pPr marL="342900" indent="-342900" algn="l">
              <a:buFontTx/>
              <a:buChar char="-"/>
            </a:pPr>
            <a:r>
              <a:rPr lang="fr-FR" sz="2000" b="1" dirty="0">
                <a:solidFill>
                  <a:schemeClr val="tx1"/>
                </a:solidFill>
              </a:rPr>
              <a:t>de la langue comme outil de communication en situations en prise avec le monde du commerce international, mais aussi de sa richesse intrinsèque.</a:t>
            </a:r>
          </a:p>
          <a:p>
            <a:pPr marL="342900" indent="-342900" algn="l">
              <a:buFontTx/>
              <a:buChar char="-"/>
            </a:pPr>
            <a:endParaRPr lang="fr-FR" sz="2000" b="1"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24</a:t>
            </a:fld>
            <a:endParaRPr lang="fr-FR" dirty="0"/>
          </a:p>
        </p:txBody>
      </p:sp>
    </p:spTree>
    <p:extLst>
      <p:ext uri="{BB962C8B-B14F-4D97-AF65-F5344CB8AC3E}">
        <p14:creationId xmlns:p14="http://schemas.microsoft.com/office/powerpoint/2010/main" val="3911283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04664"/>
            <a:ext cx="8100000" cy="4644000"/>
          </a:xfrm>
        </p:spPr>
        <p:txBody>
          <a:bodyPr>
            <a:normAutofit lnSpcReduction="10000"/>
          </a:bodyPr>
          <a:lstStyle/>
          <a:p>
            <a:r>
              <a:rPr lang="fr-FR" sz="2800" b="1" u="sng" dirty="0">
                <a:solidFill>
                  <a:schemeClr val="tx1"/>
                </a:solidFill>
              </a:rPr>
              <a:t>Relation commerciale interculturelle en anglais et en français </a:t>
            </a:r>
          </a:p>
          <a:p>
            <a:endParaRPr lang="fr-FR" sz="2000" b="1" dirty="0">
              <a:solidFill>
                <a:schemeClr val="tx1"/>
              </a:solidFill>
            </a:endParaRPr>
          </a:p>
          <a:p>
            <a:r>
              <a:rPr lang="fr-FR" sz="2000" b="1" dirty="0">
                <a:solidFill>
                  <a:schemeClr val="tx1"/>
                </a:solidFill>
              </a:rPr>
              <a:t>Exploiter les données clients/fournisseurs</a:t>
            </a:r>
          </a:p>
          <a:p>
            <a:r>
              <a:rPr lang="fr-FR" sz="2000" b="1" dirty="0">
                <a:solidFill>
                  <a:schemeClr val="tx1"/>
                </a:solidFill>
              </a:rPr>
              <a:t> </a:t>
            </a:r>
          </a:p>
          <a:p>
            <a:r>
              <a:rPr lang="fr-FR" sz="2000" b="1" dirty="0">
                <a:solidFill>
                  <a:schemeClr val="tx1"/>
                </a:solidFill>
              </a:rPr>
              <a:t>Gérer la relation commerciale internationale</a:t>
            </a:r>
          </a:p>
          <a:p>
            <a:r>
              <a:rPr lang="fr-FR" sz="2000" b="1" dirty="0">
                <a:solidFill>
                  <a:schemeClr val="tx1"/>
                </a:solidFill>
              </a:rPr>
              <a:t> </a:t>
            </a:r>
          </a:p>
          <a:p>
            <a:r>
              <a:rPr lang="fr-FR" sz="2000" b="1" dirty="0">
                <a:solidFill>
                  <a:schemeClr val="tx1"/>
                </a:solidFill>
              </a:rPr>
              <a:t>Communiquer en français et en anglais dans des contextes interculturels</a:t>
            </a:r>
          </a:p>
          <a:p>
            <a:r>
              <a:rPr lang="fr-FR" sz="2000" b="1" dirty="0">
                <a:solidFill>
                  <a:schemeClr val="tx1"/>
                </a:solidFill>
              </a:rPr>
              <a:t> </a:t>
            </a:r>
          </a:p>
          <a:p>
            <a:r>
              <a:rPr lang="fr-FR" sz="2000" b="1" dirty="0">
                <a:solidFill>
                  <a:schemeClr val="tx1"/>
                </a:solidFill>
              </a:rPr>
              <a:t>Assurer la coordination des services</a:t>
            </a:r>
          </a:p>
          <a:p>
            <a:r>
              <a:rPr lang="fr-FR" sz="2000" b="1" dirty="0">
                <a:solidFill>
                  <a:schemeClr val="tx1"/>
                </a:solidFill>
              </a:rPr>
              <a:t> </a:t>
            </a:r>
          </a:p>
          <a:p>
            <a:r>
              <a:rPr lang="fr-FR" sz="2000" b="1" dirty="0">
                <a:solidFill>
                  <a:schemeClr val="tx1"/>
                </a:solidFill>
              </a:rPr>
              <a:t>Animer un réseau professionnel</a:t>
            </a:r>
          </a:p>
          <a:p>
            <a:endParaRPr lang="fr-FR" sz="2000" b="1"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25</a:t>
            </a:fld>
            <a:endParaRPr lang="fr-FR" dirty="0"/>
          </a:p>
        </p:txBody>
      </p:sp>
    </p:spTree>
    <p:extLst>
      <p:ext uri="{BB962C8B-B14F-4D97-AF65-F5344CB8AC3E}">
        <p14:creationId xmlns:p14="http://schemas.microsoft.com/office/powerpoint/2010/main" val="3953333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04664"/>
            <a:ext cx="8100000" cy="4644000"/>
          </a:xfrm>
        </p:spPr>
        <p:txBody>
          <a:bodyPr>
            <a:normAutofit lnSpcReduction="10000"/>
          </a:bodyPr>
          <a:lstStyle/>
          <a:p>
            <a:r>
              <a:rPr lang="fr-FR" sz="2000" b="1" dirty="0">
                <a:solidFill>
                  <a:schemeClr val="tx1"/>
                </a:solidFill>
              </a:rPr>
              <a:t>L’ANGLAIS EN CLASSE DE LANGUE ET EN CO-INTERVENTION</a:t>
            </a:r>
          </a:p>
          <a:p>
            <a:pPr algn="l"/>
            <a:endParaRPr lang="fr-FR" sz="2000" b="1" dirty="0">
              <a:solidFill>
                <a:schemeClr val="tx1"/>
              </a:solidFill>
            </a:endParaRPr>
          </a:p>
          <a:p>
            <a:pPr algn="l"/>
            <a:endParaRPr lang="fr-FR" sz="2000" b="1" dirty="0">
              <a:solidFill>
                <a:schemeClr val="tx1"/>
              </a:solidFill>
            </a:endParaRPr>
          </a:p>
          <a:p>
            <a:pPr marL="342900" indent="-342900" algn="l">
              <a:buFontTx/>
              <a:buChar char="-"/>
            </a:pPr>
            <a:r>
              <a:rPr lang="fr-FR" sz="2000" b="1" dirty="0">
                <a:solidFill>
                  <a:schemeClr val="tx1"/>
                </a:solidFill>
              </a:rPr>
              <a:t>Les professeurs doivent en classe de LV ou en </a:t>
            </a:r>
            <a:r>
              <a:rPr lang="fr-FR" sz="2000" b="1" dirty="0" err="1">
                <a:solidFill>
                  <a:schemeClr val="tx1"/>
                </a:solidFill>
              </a:rPr>
              <a:t>co</a:t>
            </a:r>
            <a:r>
              <a:rPr lang="fr-FR" sz="2000" b="1" dirty="0">
                <a:solidFill>
                  <a:schemeClr val="tx1"/>
                </a:solidFill>
              </a:rPr>
              <a:t>-intervention proposer des situations, des supports qui sensibilisent et forment les apprenants à la prise en compte de ces éléments incontournables de l’acte de communication dans le contexte du commerce international.</a:t>
            </a:r>
          </a:p>
          <a:p>
            <a:pPr algn="l"/>
            <a:endParaRPr lang="fr-FR" sz="2000" b="1" dirty="0">
              <a:solidFill>
                <a:schemeClr val="tx1"/>
              </a:solidFill>
            </a:endParaRPr>
          </a:p>
          <a:p>
            <a:pPr marL="342900" indent="-342900" algn="l">
              <a:buFontTx/>
              <a:buChar char="-"/>
            </a:pPr>
            <a:r>
              <a:rPr lang="fr-FR" sz="2000" b="1" dirty="0">
                <a:solidFill>
                  <a:schemeClr val="tx1"/>
                </a:solidFill>
              </a:rPr>
              <a:t>Enseigner une langue, c’est permettre à l’apprenant de </a:t>
            </a:r>
            <a:r>
              <a:rPr lang="fr-FR" sz="2000" b="1" u="sng" dirty="0">
                <a:solidFill>
                  <a:schemeClr val="tx1"/>
                </a:solidFill>
              </a:rPr>
              <a:t>réduire l’écart entre le vouloir dire et le pouvoir dire</a:t>
            </a:r>
            <a:r>
              <a:rPr lang="fr-FR" sz="2000" b="1" dirty="0">
                <a:solidFill>
                  <a:schemeClr val="tx1"/>
                </a:solidFill>
              </a:rPr>
              <a:t>, maîtriser le domaine de l’interculturel, c’est la même chose. </a:t>
            </a:r>
          </a:p>
          <a:p>
            <a:pPr marL="342900" indent="-342900" algn="l">
              <a:buFontTx/>
              <a:buChar char="-"/>
            </a:pPr>
            <a:endParaRPr lang="fr-FR" sz="2000" b="1" dirty="0">
              <a:solidFill>
                <a:schemeClr val="tx1"/>
              </a:solidFill>
            </a:endParaRPr>
          </a:p>
          <a:p>
            <a:pPr marL="342900" indent="-342900" algn="l">
              <a:buFontTx/>
              <a:buChar char="-"/>
            </a:pPr>
            <a:r>
              <a:rPr lang="fr-FR" sz="2000" b="1" dirty="0">
                <a:solidFill>
                  <a:schemeClr val="tx1"/>
                </a:solidFill>
              </a:rPr>
              <a:t>L’interculturel est partout … il commence déjà au sein de la classe en </a:t>
            </a:r>
            <a:r>
              <a:rPr lang="fr-FR" sz="2000" b="1" dirty="0" err="1">
                <a:solidFill>
                  <a:schemeClr val="tx1"/>
                </a:solidFill>
              </a:rPr>
              <a:t>co</a:t>
            </a:r>
            <a:r>
              <a:rPr lang="fr-FR" sz="2000" b="1" dirty="0">
                <a:solidFill>
                  <a:schemeClr val="tx1"/>
                </a:solidFill>
              </a:rPr>
              <a:t>-intervention !</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26</a:t>
            </a:fld>
            <a:endParaRPr lang="fr-FR" dirty="0"/>
          </a:p>
        </p:txBody>
      </p:sp>
    </p:spTree>
    <p:extLst>
      <p:ext uri="{BB962C8B-B14F-4D97-AF65-F5344CB8AC3E}">
        <p14:creationId xmlns:p14="http://schemas.microsoft.com/office/powerpoint/2010/main" val="3808516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404664"/>
            <a:ext cx="8100000" cy="4644000"/>
          </a:xfrm>
        </p:spPr>
        <p:txBody>
          <a:bodyPr>
            <a:normAutofit/>
          </a:bodyPr>
          <a:lstStyle/>
          <a:p>
            <a:endParaRPr lang="fr-FR" sz="2000" b="1" dirty="0">
              <a:solidFill>
                <a:schemeClr val="tx1"/>
              </a:solidFill>
            </a:endParaRPr>
          </a:p>
          <a:p>
            <a:r>
              <a:rPr lang="fr-FR" sz="2000" b="1" dirty="0">
                <a:solidFill>
                  <a:schemeClr val="tx1"/>
                </a:solidFill>
              </a:rPr>
              <a:t>THANK YOU FOR YOUR ATTENTION !</a:t>
            </a:r>
          </a:p>
          <a:p>
            <a:endParaRPr lang="fr-FR" sz="2000" b="1" dirty="0">
              <a:solidFill>
                <a:schemeClr val="tx1"/>
              </a:solidFill>
            </a:endParaRPr>
          </a:p>
          <a:p>
            <a:endParaRPr lang="fr-FR" sz="2000" b="1" dirty="0">
              <a:solidFill>
                <a:schemeClr val="tx1"/>
              </a:solidFill>
            </a:endParaRPr>
          </a:p>
          <a:p>
            <a:r>
              <a:rPr lang="fr-FR" sz="2000" b="1" dirty="0">
                <a:solidFill>
                  <a:schemeClr val="tx1"/>
                </a:solidFill>
              </a:rPr>
              <a:t>MERCI DE VOTRE ATTENTION !</a:t>
            </a:r>
          </a:p>
          <a:p>
            <a:r>
              <a:rPr lang="fr-FR" sz="2000" b="1" dirty="0">
                <a:solidFill>
                  <a:schemeClr val="tx1"/>
                </a:solidFill>
              </a:rPr>
              <a:t>THANK YOU FOR YOUR ATTENTION !</a:t>
            </a:r>
          </a:p>
          <a:p>
            <a:endParaRPr lang="fr-FR" sz="2000" b="1" dirty="0">
              <a:solidFill>
                <a:schemeClr val="tx1"/>
              </a:solidFill>
            </a:endParaRPr>
          </a:p>
          <a:p>
            <a:endParaRPr lang="fr-FR" sz="2000" b="1"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27</a:t>
            </a:fld>
            <a:endParaRPr lang="fr-FR" dirty="0"/>
          </a:p>
        </p:txBody>
      </p:sp>
      <p:pic>
        <p:nvPicPr>
          <p:cNvPr id="4" name="Image 3"/>
          <p:cNvPicPr>
            <a:picLocks noChangeAspect="1"/>
          </p:cNvPicPr>
          <p:nvPr/>
        </p:nvPicPr>
        <p:blipFill>
          <a:blip r:embed="rId3"/>
          <a:stretch>
            <a:fillRect/>
          </a:stretch>
        </p:blipFill>
        <p:spPr>
          <a:xfrm>
            <a:off x="1818918" y="1340768"/>
            <a:ext cx="5829300" cy="3886200"/>
          </a:xfrm>
          <a:prstGeom prst="rect">
            <a:avLst/>
          </a:prstGeom>
        </p:spPr>
      </p:pic>
    </p:spTree>
    <p:extLst>
      <p:ext uri="{BB962C8B-B14F-4D97-AF65-F5344CB8AC3E}">
        <p14:creationId xmlns:p14="http://schemas.microsoft.com/office/powerpoint/2010/main" val="1723345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755576" y="1538790"/>
            <a:ext cx="7628400" cy="972000"/>
          </a:xfrm>
          <a:prstGeom prst="rect">
            <a:avLst/>
          </a:prstGeom>
          <a:noFill/>
          <a:ln>
            <a:noFill/>
          </a:ln>
        </p:spPr>
        <p:txBody>
          <a:bodyPr spcFirstLastPara="1" vert="horz" wrap="square" lIns="91425" tIns="45700" rIns="91425" bIns="45700" rtlCol="0" anchor="ctr" anchorCtr="0">
            <a:noAutofit/>
          </a:bodyPr>
          <a:lstStyle/>
          <a:p>
            <a:pPr algn="ctr">
              <a:spcBef>
                <a:spcPts val="0"/>
              </a:spcBef>
              <a:buClr>
                <a:srgbClr val="3F3F3F"/>
              </a:buClr>
              <a:buSzPts val="3600"/>
            </a:pPr>
            <a:br>
              <a:rPr lang="fr" sz="3600" b="1"/>
            </a:br>
            <a:br>
              <a:rPr lang="fr" sz="1800" b="1"/>
            </a:br>
            <a:r>
              <a:rPr lang="fr" sz="1800" b="1"/>
              <a:t>   </a:t>
            </a:r>
            <a:br>
              <a:rPr lang="fr" sz="2430"/>
            </a:br>
            <a:br>
              <a:rPr lang="fr" sz="2430"/>
            </a:br>
            <a:br>
              <a:rPr lang="fr" sz="2430"/>
            </a:br>
            <a:br>
              <a:rPr lang="fr" sz="2430" b="1"/>
            </a:br>
            <a:br>
              <a:rPr lang="fr" sz="2430" b="1"/>
            </a:br>
            <a:br>
              <a:rPr lang="fr" sz="1800"/>
            </a:br>
            <a:endParaRPr sz="1800"/>
          </a:p>
        </p:txBody>
      </p:sp>
      <p:sp>
        <p:nvSpPr>
          <p:cNvPr id="99" name="Google Shape;99;p21"/>
          <p:cNvSpPr txBox="1">
            <a:spLocks noGrp="1"/>
          </p:cNvSpPr>
          <p:nvPr>
            <p:ph type="subTitle" idx="1"/>
          </p:nvPr>
        </p:nvSpPr>
        <p:spPr>
          <a:xfrm>
            <a:off x="1115616" y="1921426"/>
            <a:ext cx="7416900" cy="2754300"/>
          </a:xfrm>
          <a:prstGeom prst="rect">
            <a:avLst/>
          </a:prstGeom>
          <a:noFill/>
          <a:ln>
            <a:noFill/>
          </a:ln>
        </p:spPr>
        <p:txBody>
          <a:bodyPr spcFirstLastPara="1" vert="horz" wrap="square" lIns="91425" tIns="45700" rIns="91425" bIns="45700" rtlCol="0" anchor="t" anchorCtr="0">
            <a:noAutofit/>
          </a:bodyPr>
          <a:lstStyle/>
          <a:p>
            <a:pPr>
              <a:spcBef>
                <a:spcPts val="0"/>
              </a:spcBef>
              <a:buClr>
                <a:srgbClr val="888888"/>
              </a:buClr>
              <a:buSzPts val="2400"/>
            </a:pPr>
            <a:endParaRPr sz="2400" b="1">
              <a:solidFill>
                <a:srgbClr val="7030A0"/>
              </a:solidFill>
            </a:endParaRPr>
          </a:p>
          <a:p>
            <a:pPr>
              <a:spcBef>
                <a:spcPts val="320"/>
              </a:spcBef>
              <a:buClr>
                <a:srgbClr val="888888"/>
              </a:buClr>
              <a:buSzPts val="1600"/>
            </a:pPr>
            <a:endParaRPr b="1"/>
          </a:p>
          <a:p>
            <a:pPr>
              <a:spcBef>
                <a:spcPts val="320"/>
              </a:spcBef>
              <a:buClr>
                <a:srgbClr val="888888"/>
              </a:buClr>
              <a:buSzPts val="1600"/>
            </a:pPr>
            <a:endParaRPr/>
          </a:p>
        </p:txBody>
      </p:sp>
      <p:sp>
        <p:nvSpPr>
          <p:cNvPr id="100" name="Google Shape;100;p21"/>
          <p:cNvSpPr/>
          <p:nvPr/>
        </p:nvSpPr>
        <p:spPr>
          <a:xfrm>
            <a:off x="2348717" y="1197432"/>
            <a:ext cx="4950623" cy="461665"/>
          </a:xfrm>
          <a:prstGeom prst="rect">
            <a:avLst/>
          </a:prstGeom>
          <a:noFill/>
          <a:ln>
            <a:noFill/>
          </a:ln>
        </p:spPr>
        <p:txBody>
          <a:bodyPr spcFirstLastPara="1" wrap="square" lIns="91425" tIns="45700" rIns="91425" bIns="45700" anchor="t" anchorCtr="0">
            <a:noAutofit/>
          </a:bodyPr>
          <a:lstStyle/>
          <a:p>
            <a:pPr algn="ctr"/>
            <a:r>
              <a:rPr lang="fr" sz="2000" b="1">
                <a:solidFill>
                  <a:srgbClr val="0070C0"/>
                </a:solidFill>
                <a:latin typeface="Arial"/>
                <a:ea typeface="Arial"/>
                <a:cs typeface="Arial"/>
                <a:sym typeface="Arial"/>
              </a:rPr>
              <a:t>BTS COMMERCE INTERNATIONAL</a:t>
            </a:r>
            <a:endParaRPr/>
          </a:p>
          <a:p>
            <a:pPr algn="ctr"/>
            <a:r>
              <a:rPr lang="fr" sz="1400" b="1">
                <a:solidFill>
                  <a:srgbClr val="0070C0"/>
                </a:solidFill>
                <a:latin typeface="Arial"/>
                <a:ea typeface="Arial"/>
                <a:cs typeface="Arial"/>
                <a:sym typeface="Arial"/>
              </a:rPr>
              <a:t>SÉMINAIRE NATIONAL 12 MARS 2021</a:t>
            </a:r>
            <a:endParaRPr sz="1400">
              <a:solidFill>
                <a:schemeClr val="dk1"/>
              </a:solidFill>
              <a:latin typeface="Arial"/>
              <a:ea typeface="Arial"/>
              <a:cs typeface="Arial"/>
              <a:sym typeface="Arial"/>
            </a:endParaRPr>
          </a:p>
        </p:txBody>
      </p:sp>
      <p:sp>
        <p:nvSpPr>
          <p:cNvPr id="103" name="Google Shape;103;p21"/>
          <p:cNvSpPr txBox="1"/>
          <p:nvPr/>
        </p:nvSpPr>
        <p:spPr>
          <a:xfrm>
            <a:off x="1441216" y="4386909"/>
            <a:ext cx="4680600" cy="484800"/>
          </a:xfrm>
          <a:prstGeom prst="rect">
            <a:avLst/>
          </a:prstGeom>
          <a:noFill/>
          <a:ln>
            <a:noFill/>
          </a:ln>
        </p:spPr>
        <p:txBody>
          <a:bodyPr spcFirstLastPara="1" wrap="square" lIns="91425" tIns="45700" rIns="91425" bIns="45700" anchor="t" anchorCtr="0">
            <a:noAutofit/>
          </a:bodyPr>
          <a:lstStyle/>
          <a:p>
            <a:r>
              <a:rPr lang="fr" i="1" dirty="0">
                <a:solidFill>
                  <a:schemeClr val="dk1"/>
                </a:solidFill>
                <a:latin typeface="Calibri"/>
                <a:ea typeface="Calibri"/>
                <a:cs typeface="Calibri"/>
                <a:sym typeface="Calibri"/>
              </a:rPr>
              <a:t>Corinne PASCO, IA-IPR académie de Paris</a:t>
            </a:r>
            <a:endParaRPr dirty="0"/>
          </a:p>
          <a:p>
            <a:r>
              <a:rPr lang="fr" i="1" dirty="0">
                <a:solidFill>
                  <a:schemeClr val="dk1"/>
                </a:solidFill>
                <a:latin typeface="Calibri"/>
                <a:ea typeface="Calibri"/>
                <a:cs typeface="Calibri"/>
                <a:sym typeface="Calibri"/>
              </a:rPr>
              <a:t>Fanny HERVE, IA-IPR FF académie de Toulouse</a:t>
            </a:r>
            <a:endParaRPr i="1" dirty="0">
              <a:solidFill>
                <a:schemeClr val="dk1"/>
              </a:solidFill>
              <a:latin typeface="Calibri"/>
              <a:ea typeface="Calibri"/>
              <a:cs typeface="Calibri"/>
              <a:sym typeface="Calibri"/>
            </a:endParaRPr>
          </a:p>
        </p:txBody>
      </p:sp>
      <p:sp>
        <p:nvSpPr>
          <p:cNvPr id="104" name="Google Shape;104;p21"/>
          <p:cNvSpPr txBox="1"/>
          <p:nvPr/>
        </p:nvSpPr>
        <p:spPr>
          <a:xfrm>
            <a:off x="1439655" y="2040906"/>
            <a:ext cx="6768900" cy="1454100"/>
          </a:xfrm>
          <a:prstGeom prst="rect">
            <a:avLst/>
          </a:prstGeom>
          <a:noFill/>
          <a:ln>
            <a:noFill/>
          </a:ln>
        </p:spPr>
        <p:txBody>
          <a:bodyPr spcFirstLastPara="1" wrap="square" lIns="91425" tIns="45700" rIns="91425" bIns="45700" anchor="t" anchorCtr="0">
            <a:noAutofit/>
          </a:bodyPr>
          <a:lstStyle/>
          <a:p>
            <a:r>
              <a:rPr lang="fr" sz="4000">
                <a:solidFill>
                  <a:schemeClr val="dk1"/>
                </a:solidFill>
                <a:latin typeface="Calibri"/>
                <a:ea typeface="Calibri"/>
                <a:cs typeface="Calibri"/>
                <a:sym typeface="Calibri"/>
              </a:rPr>
              <a:t>Enseigner le bloc 1 : </a:t>
            </a:r>
            <a:endParaRPr/>
          </a:p>
          <a:p>
            <a:r>
              <a:rPr lang="fr" sz="4000">
                <a:solidFill>
                  <a:schemeClr val="dk1"/>
                </a:solidFill>
                <a:latin typeface="Calibri"/>
                <a:ea typeface="Calibri"/>
                <a:cs typeface="Calibri"/>
                <a:sym typeface="Calibri"/>
              </a:rPr>
              <a:t>Relation commerciale dans un contexte interculturel (RCI)</a:t>
            </a:r>
            <a:endParaRPr sz="4000">
              <a:solidFill>
                <a:schemeClr val="dk1"/>
              </a:solidFill>
              <a:latin typeface="Calibri"/>
              <a:ea typeface="Calibri"/>
              <a:cs typeface="Calibri"/>
              <a:sym typeface="Calibri"/>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28</a:t>
            </a:fld>
            <a:endParaRPr lang="fr-FR"/>
          </a:p>
        </p:txBody>
      </p:sp>
    </p:spTree>
    <p:extLst>
      <p:ext uri="{BB962C8B-B14F-4D97-AF65-F5344CB8AC3E}">
        <p14:creationId xmlns:p14="http://schemas.microsoft.com/office/powerpoint/2010/main" val="925469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txBox="1">
            <a:spLocks noGrp="1"/>
          </p:cNvSpPr>
          <p:nvPr>
            <p:ph type="subTitle" idx="1"/>
          </p:nvPr>
        </p:nvSpPr>
        <p:spPr>
          <a:xfrm>
            <a:off x="1115625" y="1404850"/>
            <a:ext cx="8028300" cy="3519300"/>
          </a:xfrm>
          <a:prstGeom prst="rect">
            <a:avLst/>
          </a:prstGeom>
          <a:noFill/>
          <a:ln>
            <a:noFill/>
          </a:ln>
        </p:spPr>
        <p:txBody>
          <a:bodyPr spcFirstLastPara="1" vert="horz" wrap="square" lIns="91425" tIns="45700" rIns="91425" bIns="45700" rtlCol="0" anchor="t" anchorCtr="0">
            <a:noAutofit/>
          </a:bodyPr>
          <a:lstStyle/>
          <a:p>
            <a:pPr algn="l">
              <a:spcBef>
                <a:spcPts val="0"/>
              </a:spcBef>
              <a:buClr>
                <a:srgbClr val="888888"/>
              </a:buClr>
              <a:buSzPts val="2000"/>
            </a:pPr>
            <a:r>
              <a:rPr lang="fr" sz="2000" u="sng">
                <a:solidFill>
                  <a:srgbClr val="000000"/>
                </a:solidFill>
              </a:rPr>
              <a:t>Programme de l’intervention </a:t>
            </a:r>
            <a:r>
              <a:rPr lang="fr" sz="2000">
                <a:solidFill>
                  <a:srgbClr val="000000"/>
                </a:solidFill>
              </a:rPr>
              <a:t>:</a:t>
            </a:r>
            <a:endParaRPr>
              <a:solidFill>
                <a:srgbClr val="000000"/>
              </a:solidFill>
            </a:endParaRPr>
          </a:p>
          <a:p>
            <a:pPr algn="l">
              <a:spcBef>
                <a:spcPts val="400"/>
              </a:spcBef>
              <a:buClr>
                <a:srgbClr val="888888"/>
              </a:buClr>
              <a:buSzPts val="2000"/>
            </a:pPr>
            <a:endParaRPr sz="2000"/>
          </a:p>
          <a:p>
            <a:pPr algn="l">
              <a:spcBef>
                <a:spcPts val="400"/>
              </a:spcBef>
              <a:buClr>
                <a:srgbClr val="888888"/>
              </a:buClr>
              <a:buSzPts val="2000"/>
            </a:pPr>
            <a:endParaRPr sz="2000"/>
          </a:p>
          <a:p>
            <a:pPr marL="342900" indent="-342900" algn="l">
              <a:spcBef>
                <a:spcPts val="400"/>
              </a:spcBef>
              <a:buClr>
                <a:srgbClr val="000000"/>
              </a:buClr>
              <a:buSzPts val="2000"/>
              <a:buFont typeface="Arial"/>
              <a:buChar char="•"/>
            </a:pPr>
            <a:r>
              <a:rPr lang="fr" sz="2400" b="1">
                <a:solidFill>
                  <a:srgbClr val="000000"/>
                </a:solidFill>
              </a:rPr>
              <a:t>RCI dans le nouveau référentiel</a:t>
            </a:r>
            <a:endParaRPr sz="2400" b="1">
              <a:solidFill>
                <a:srgbClr val="000000"/>
              </a:solidFill>
            </a:endParaRPr>
          </a:p>
          <a:p>
            <a:pPr marL="342900" indent="-342900" algn="l">
              <a:spcBef>
                <a:spcPts val="400"/>
              </a:spcBef>
              <a:buClr>
                <a:srgbClr val="000000"/>
              </a:buClr>
              <a:buSzPts val="2000"/>
              <a:buFont typeface="Arial"/>
              <a:buChar char="•"/>
            </a:pPr>
            <a:r>
              <a:rPr lang="fr" sz="2000">
                <a:solidFill>
                  <a:srgbClr val="000000"/>
                </a:solidFill>
              </a:rPr>
              <a:t>Compétences, savoirs et limites de savoirs </a:t>
            </a:r>
            <a:endParaRPr sz="2000">
              <a:solidFill>
                <a:srgbClr val="000000"/>
              </a:solidFill>
            </a:endParaRPr>
          </a:p>
          <a:p>
            <a:pPr marL="342900" indent="-342900" algn="l">
              <a:spcBef>
                <a:spcPts val="400"/>
              </a:spcBef>
              <a:buClr>
                <a:srgbClr val="000000"/>
              </a:buClr>
              <a:buSzPts val="2000"/>
              <a:buFont typeface="Arial"/>
              <a:buChar char="•"/>
            </a:pPr>
            <a:r>
              <a:rPr lang="fr" sz="2000">
                <a:solidFill>
                  <a:srgbClr val="000000"/>
                </a:solidFill>
              </a:rPr>
              <a:t>Points d’appui et nouveautés</a:t>
            </a:r>
            <a:endParaRPr>
              <a:solidFill>
                <a:srgbClr val="000000"/>
              </a:solidFill>
            </a:endParaRPr>
          </a:p>
          <a:p>
            <a:pPr algn="l">
              <a:spcBef>
                <a:spcPts val="400"/>
              </a:spcBef>
            </a:pPr>
            <a:r>
              <a:rPr lang="fr" sz="2000"/>
              <a:t> </a:t>
            </a:r>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29</a:t>
            </a:fld>
            <a:endParaRPr lang="fr-FR"/>
          </a:p>
        </p:txBody>
      </p:sp>
    </p:spTree>
    <p:extLst>
      <p:ext uri="{BB962C8B-B14F-4D97-AF65-F5344CB8AC3E}">
        <p14:creationId xmlns:p14="http://schemas.microsoft.com/office/powerpoint/2010/main" val="13317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34339" y="148019"/>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3</a:t>
            </a:fld>
            <a:endParaRPr lang="fr-FR"/>
          </a:p>
        </p:txBody>
      </p:sp>
      <p:sp>
        <p:nvSpPr>
          <p:cNvPr id="6" name="Rectangle 5"/>
          <p:cNvSpPr/>
          <p:nvPr/>
        </p:nvSpPr>
        <p:spPr>
          <a:xfrm>
            <a:off x="653423" y="760116"/>
            <a:ext cx="8496944" cy="4145750"/>
          </a:xfrm>
          <a:prstGeom prst="rect">
            <a:avLst/>
          </a:prstGeom>
        </p:spPr>
        <p:txBody>
          <a:bodyPr wrap="square">
            <a:spAutoFit/>
          </a:bodyPr>
          <a:lstStyle/>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9h00 Ouverture du Séminaire Éric Forestier et Dominique Catoir</a:t>
            </a:r>
          </a:p>
          <a:p>
            <a:pPr>
              <a:spcAft>
                <a:spcPts val="0"/>
              </a:spcAft>
              <a:tabLst>
                <a:tab pos="1097280" algn="l"/>
                <a:tab pos="5212715" algn="l"/>
              </a:tabLst>
            </a:pP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9h20 Présentation des grands axes </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9h40 La dimension interculturelle et linguistique  </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10h00 L’enseignement Relation commerciale interculturelle (RCI)</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10h20 L’enseignement de l’anglais et sa place dans le bloc RCI</a:t>
            </a:r>
          </a:p>
          <a:p>
            <a:pPr marL="900430" indent="-900430">
              <a:spcAft>
                <a:spcPts val="0"/>
              </a:spcAft>
              <a:tabLst>
                <a:tab pos="1097280" algn="l"/>
                <a:tab pos="5212715" algn="l"/>
              </a:tabLst>
            </a:pP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		10h40 Pause et questions (chat su RCI)</a:t>
            </a:r>
          </a:p>
          <a:p>
            <a:pPr marL="900430" indent="-900430">
              <a:spcAft>
                <a:spcPts val="0"/>
              </a:spcAft>
              <a:tabLst>
                <a:tab pos="1097280" algn="l"/>
                <a:tab pos="5212715" algn="l"/>
              </a:tabLst>
            </a:pPr>
            <a:endParaRPr lang="fr-FR" sz="2000"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rPr>
              <a:t>11h00 L’épreuve E4 RCI en anglais et en français</a:t>
            </a:r>
            <a:endParaRPr lang="fr-FR" sz="2000" dirty="0">
              <a:latin typeface="Times New Roman" panose="02020603050405020304" pitchFamily="18" charset="0"/>
              <a:ea typeface="Times New Roman" panose="02020603050405020304" pitchFamily="18" charset="0"/>
            </a:endParaRPr>
          </a:p>
          <a:p>
            <a:pPr>
              <a:lnSpc>
                <a:spcPct val="115000"/>
              </a:lnSpc>
              <a:spcAft>
                <a:spcPts val="0"/>
              </a:spcAft>
            </a:pPr>
            <a:r>
              <a:rPr lang="fr-FR" dirty="0">
                <a:latin typeface="Arial" panose="020B0604020202020204" pitchFamily="34" charset="0"/>
                <a:ea typeface="Times New Roman" panose="02020603050405020304" pitchFamily="18" charset="0"/>
              </a:rPr>
              <a:t>11h10 Les stages, pour la professionnalisation et la formation des étudiants</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fr-FR" dirty="0">
                <a:latin typeface="Arial" panose="020B0604020202020204" pitchFamily="34" charset="0"/>
                <a:ea typeface="Times New Roman" panose="02020603050405020304" pitchFamily="18" charset="0"/>
              </a:rPr>
              <a:t>11h20 La césure, et l’épreuve facultative EF2 Valorisation d’une année de césure</a:t>
            </a:r>
            <a:endParaRPr lang="fr-FR" sz="2000" dirty="0">
              <a:latin typeface="Times New Roman" panose="02020603050405020304" pitchFamily="18" charset="0"/>
              <a:ea typeface="Times New Roman" panose="02020603050405020304" pitchFamily="18" charset="0"/>
            </a:endParaRPr>
          </a:p>
          <a:p>
            <a:pPr marL="450215" indent="-450215">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11h40 L’accompagnement de la rénovation</a:t>
            </a: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11h50 Retour sur les questions du chat pour le bloc de compétences 1</a:t>
            </a:r>
            <a:endParaRPr lang="fr-FR" sz="2000" b="1"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73529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3"/>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lgn="ctr">
              <a:buSzPts val="2700"/>
            </a:pPr>
            <a:r>
              <a:rPr lang="fr" sz="1600" b="1"/>
              <a:t>ACTIVITÉS PROFESSIONNELLES : </a:t>
            </a:r>
            <a:br>
              <a:rPr lang="fr" sz="1600" b="1"/>
            </a:br>
            <a:r>
              <a:rPr lang="fr" sz="1600" b="1"/>
              <a:t>GESTION ET  SUIVI DE LA RELATION COMMERCIALE DANS UN CONTEXTE INTERCULTUREL</a:t>
            </a:r>
            <a:br>
              <a:rPr lang="fr" sz="2700"/>
            </a:br>
            <a:endParaRPr sz="2700"/>
          </a:p>
        </p:txBody>
      </p:sp>
      <p:sp>
        <p:nvSpPr>
          <p:cNvPr id="176" name="Google Shape;176;p23"/>
          <p:cNvSpPr txBox="1"/>
          <p:nvPr/>
        </p:nvSpPr>
        <p:spPr>
          <a:xfrm>
            <a:off x="870143" y="5760672"/>
            <a:ext cx="3008786" cy="461635"/>
          </a:xfrm>
          <a:prstGeom prst="rect">
            <a:avLst/>
          </a:prstGeom>
          <a:solidFill>
            <a:srgbClr val="FFFFFF"/>
          </a:solidFill>
          <a:ln>
            <a:noFill/>
          </a:ln>
        </p:spPr>
        <p:txBody>
          <a:bodyPr spcFirstLastPara="1" wrap="square" lIns="91425" tIns="91425" rIns="91425" bIns="91425" anchor="t" anchorCtr="0">
            <a:spAutoFit/>
          </a:bodyPr>
          <a:lstStyle/>
          <a:p>
            <a:endParaRPr>
              <a:latin typeface="Calibri"/>
              <a:ea typeface="Calibri"/>
              <a:cs typeface="Calibri"/>
              <a:sym typeface="Calibri"/>
            </a:endParaRPr>
          </a:p>
        </p:txBody>
      </p:sp>
      <p:sp>
        <p:nvSpPr>
          <p:cNvPr id="64" name="Google Shape;176;p23">
            <a:extLst>
              <a:ext uri="{FF2B5EF4-FFF2-40B4-BE49-F238E27FC236}">
                <a16:creationId xmlns:a16="http://schemas.microsoft.com/office/drawing/2014/main" id="{DF73DB5E-11DD-4204-8334-32426847CDB1}"/>
              </a:ext>
            </a:extLst>
          </p:cNvPr>
          <p:cNvSpPr txBox="1"/>
          <p:nvPr/>
        </p:nvSpPr>
        <p:spPr>
          <a:xfrm>
            <a:off x="198857" y="5570171"/>
            <a:ext cx="3008786" cy="461635"/>
          </a:xfrm>
          <a:prstGeom prst="rect">
            <a:avLst/>
          </a:prstGeom>
          <a:solidFill>
            <a:srgbClr val="FFFFFF"/>
          </a:solidFill>
          <a:ln>
            <a:noFill/>
          </a:ln>
        </p:spPr>
        <p:txBody>
          <a:bodyPr spcFirstLastPara="1" wrap="square" lIns="91425" tIns="91425" rIns="91425" bIns="91425" anchor="t" anchorCtr="0">
            <a:spAutoFit/>
          </a:bodyPr>
          <a:lstStyle/>
          <a:p>
            <a:endParaRPr>
              <a:latin typeface="Calibri"/>
              <a:ea typeface="Calibri"/>
              <a:cs typeface="Calibri"/>
              <a:sym typeface="Calibri"/>
            </a:endParaRPr>
          </a:p>
        </p:txBody>
      </p:sp>
      <p:graphicFrame>
        <p:nvGraphicFramePr>
          <p:cNvPr id="37" name="Diagram 36">
            <a:extLst>
              <a:ext uri="{FF2B5EF4-FFF2-40B4-BE49-F238E27FC236}">
                <a16:creationId xmlns:a16="http://schemas.microsoft.com/office/drawing/2014/main" id="{465114F3-9630-4744-B7A7-183846AB7F45}"/>
              </a:ext>
            </a:extLst>
          </p:cNvPr>
          <p:cNvGraphicFramePr/>
          <p:nvPr>
            <p:extLst>
              <p:ext uri="{D42A27DB-BD31-4B8C-83A1-F6EECF244321}">
                <p14:modId xmlns:p14="http://schemas.microsoft.com/office/powerpoint/2010/main" val="616972792"/>
              </p:ext>
            </p:extLst>
          </p:nvPr>
        </p:nvGraphicFramePr>
        <p:xfrm>
          <a:off x="1456653" y="1331904"/>
          <a:ext cx="5891569" cy="4566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a:extLst>
              <a:ext uri="{FF2B5EF4-FFF2-40B4-BE49-F238E27FC236}">
                <a16:creationId xmlns:a16="http://schemas.microsoft.com/office/drawing/2014/main" id="{DFE8C257-1B8C-42D4-BE9E-C6C44683853F}"/>
              </a:ext>
            </a:extLst>
          </p:cNvPr>
          <p:cNvGrpSpPr/>
          <p:nvPr/>
        </p:nvGrpSpPr>
        <p:grpSpPr>
          <a:xfrm>
            <a:off x="3059832" y="2289492"/>
            <a:ext cx="2403646" cy="2430719"/>
            <a:chOff x="3200615" y="2833364"/>
            <a:chExt cx="2403646" cy="2430719"/>
          </a:xfrm>
        </p:grpSpPr>
        <p:pic>
          <p:nvPicPr>
            <p:cNvPr id="59" name="Graphic 305" descr="Deux bulles de discours">
              <a:extLst>
                <a:ext uri="{FF2B5EF4-FFF2-40B4-BE49-F238E27FC236}">
                  <a16:creationId xmlns:a16="http://schemas.microsoft.com/office/drawing/2014/main" id="{A9A256EB-D22B-4566-8F81-350CBCAFF10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200615" y="2833364"/>
              <a:ext cx="2403646" cy="2430719"/>
            </a:xfrm>
            <a:prstGeom prst="rect">
              <a:avLst/>
            </a:prstGeom>
          </p:spPr>
        </p:pic>
        <p:sp>
          <p:nvSpPr>
            <p:cNvPr id="9" name="TextBox 8">
              <a:extLst>
                <a:ext uri="{FF2B5EF4-FFF2-40B4-BE49-F238E27FC236}">
                  <a16:creationId xmlns:a16="http://schemas.microsoft.com/office/drawing/2014/main" id="{04470E62-C05F-432C-B990-DEEF1FACA14A}"/>
                </a:ext>
              </a:extLst>
            </p:cNvPr>
            <p:cNvSpPr txBox="1"/>
            <p:nvPr/>
          </p:nvSpPr>
          <p:spPr>
            <a:xfrm>
              <a:off x="3574211" y="3430438"/>
              <a:ext cx="130546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dirty="0" err="1">
                  <a:solidFill>
                    <a:schemeClr val="bg1"/>
                  </a:solidFill>
                </a:rPr>
                <a:t>Français</a:t>
              </a:r>
              <a:endParaRPr lang="en-US" b="1" dirty="0">
                <a:solidFill>
                  <a:schemeClr val="bg1"/>
                </a:solidFill>
                <a:cs typeface="Calibri"/>
              </a:endParaRPr>
            </a:p>
          </p:txBody>
        </p:sp>
        <p:sp>
          <p:nvSpPr>
            <p:cNvPr id="10" name="TextBox 9">
              <a:extLst>
                <a:ext uri="{FF2B5EF4-FFF2-40B4-BE49-F238E27FC236}">
                  <a16:creationId xmlns:a16="http://schemas.microsoft.com/office/drawing/2014/main" id="{DD5891F3-F1EF-4752-A2CD-EC191F2061BC}"/>
                </a:ext>
              </a:extLst>
            </p:cNvPr>
            <p:cNvSpPr txBox="1"/>
            <p:nvPr/>
          </p:nvSpPr>
          <p:spPr>
            <a:xfrm>
              <a:off x="4320935" y="3875236"/>
              <a:ext cx="97478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a:t>Anglais</a:t>
              </a:r>
              <a:endParaRPr lang="en-US" b="1">
                <a:cs typeface="Calibri"/>
              </a:endParaRPr>
            </a:p>
          </p:txBody>
        </p:sp>
      </p:grpSp>
    </p:spTree>
    <p:extLst>
      <p:ext uri="{BB962C8B-B14F-4D97-AF65-F5344CB8AC3E}">
        <p14:creationId xmlns:p14="http://schemas.microsoft.com/office/powerpoint/2010/main" val="3738285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4"/>
          <p:cNvSpPr txBox="1">
            <a:spLocks noGrp="1"/>
          </p:cNvSpPr>
          <p:nvPr>
            <p:ph type="subTitle" idx="1"/>
          </p:nvPr>
        </p:nvSpPr>
        <p:spPr>
          <a:xfrm>
            <a:off x="1115616" y="1268760"/>
            <a:ext cx="8028300" cy="3655500"/>
          </a:xfrm>
          <a:prstGeom prst="rect">
            <a:avLst/>
          </a:prstGeom>
          <a:noFill/>
          <a:ln>
            <a:noFill/>
          </a:ln>
        </p:spPr>
        <p:txBody>
          <a:bodyPr spcFirstLastPara="1" vert="horz" wrap="square" lIns="91425" tIns="45700" rIns="91425" bIns="45700" rtlCol="0" anchor="t" anchorCtr="0">
            <a:noAutofit/>
          </a:bodyPr>
          <a:lstStyle/>
          <a:p>
            <a:pPr algn="l">
              <a:spcBef>
                <a:spcPts val="0"/>
              </a:spcBef>
              <a:buClr>
                <a:srgbClr val="888888"/>
              </a:buClr>
              <a:buSzPts val="2000"/>
            </a:pPr>
            <a:r>
              <a:rPr lang="fr" sz="2000">
                <a:solidFill>
                  <a:srgbClr val="000000"/>
                </a:solidFill>
              </a:rPr>
              <a:t>Programme de l’intervention :</a:t>
            </a:r>
            <a:endParaRPr>
              <a:solidFill>
                <a:srgbClr val="000000"/>
              </a:solidFill>
            </a:endParaRPr>
          </a:p>
          <a:p>
            <a:pPr algn="l">
              <a:spcBef>
                <a:spcPts val="400"/>
              </a:spcBef>
              <a:buClr>
                <a:srgbClr val="888888"/>
              </a:buClr>
              <a:buSzPts val="2000"/>
            </a:pPr>
            <a:endParaRPr sz="2000"/>
          </a:p>
          <a:p>
            <a:pPr algn="l">
              <a:spcBef>
                <a:spcPts val="400"/>
              </a:spcBef>
              <a:buClr>
                <a:srgbClr val="888888"/>
              </a:buClr>
              <a:buSzPts val="2000"/>
            </a:pPr>
            <a:endParaRPr sz="2000"/>
          </a:p>
          <a:p>
            <a:pPr marL="342900" indent="-342900" algn="l">
              <a:spcBef>
                <a:spcPts val="400"/>
              </a:spcBef>
              <a:buClr>
                <a:srgbClr val="000000"/>
              </a:buClr>
              <a:buSzPts val="2000"/>
              <a:buFont typeface="Arial"/>
              <a:buChar char="•"/>
            </a:pPr>
            <a:r>
              <a:rPr lang="fr" sz="2000">
                <a:solidFill>
                  <a:srgbClr val="000000"/>
                </a:solidFill>
              </a:rPr>
              <a:t>RCI dans le nouveau référentiel</a:t>
            </a:r>
            <a:endParaRPr sz="2000">
              <a:solidFill>
                <a:srgbClr val="000000"/>
              </a:solidFill>
            </a:endParaRPr>
          </a:p>
          <a:p>
            <a:pPr marL="342900" indent="-368300" algn="l">
              <a:spcBef>
                <a:spcPts val="400"/>
              </a:spcBef>
              <a:buClr>
                <a:srgbClr val="000000"/>
              </a:buClr>
              <a:buSzPts val="2400"/>
              <a:buChar char="•"/>
            </a:pPr>
            <a:r>
              <a:rPr lang="fr" sz="2400" b="1">
                <a:solidFill>
                  <a:srgbClr val="000000"/>
                </a:solidFill>
              </a:rPr>
              <a:t>Compétences, savoirs et limites de savoirs </a:t>
            </a:r>
            <a:endParaRPr sz="2400" b="1">
              <a:solidFill>
                <a:srgbClr val="000000"/>
              </a:solidFill>
            </a:endParaRPr>
          </a:p>
          <a:p>
            <a:pPr marL="342900" indent="-342900" algn="l">
              <a:spcBef>
                <a:spcPts val="400"/>
              </a:spcBef>
              <a:buClr>
                <a:srgbClr val="000000"/>
              </a:buClr>
              <a:buSzPts val="2000"/>
              <a:buFont typeface="Arial"/>
              <a:buChar char="•"/>
            </a:pPr>
            <a:r>
              <a:rPr lang="fr" sz="2000">
                <a:solidFill>
                  <a:srgbClr val="000000"/>
                </a:solidFill>
              </a:rPr>
              <a:t>Points d’appui et nouveautés</a:t>
            </a:r>
            <a:endParaRPr>
              <a:solidFill>
                <a:srgbClr val="000000"/>
              </a:solidFill>
            </a:endParaRPr>
          </a:p>
          <a:p>
            <a:pPr algn="l">
              <a:spcBef>
                <a:spcPts val="400"/>
              </a:spcBef>
            </a:pPr>
            <a:r>
              <a:rPr lang="fr" sz="2000"/>
              <a:t> </a:t>
            </a:r>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31</a:t>
            </a:fld>
            <a:endParaRPr lang="fr-FR"/>
          </a:p>
        </p:txBody>
      </p:sp>
    </p:spTree>
    <p:extLst>
      <p:ext uri="{BB962C8B-B14F-4D97-AF65-F5344CB8AC3E}">
        <p14:creationId xmlns:p14="http://schemas.microsoft.com/office/powerpoint/2010/main" val="31695129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5"/>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dirty="0"/>
              <a:t>ENTRÉE PAR LES COMPÉTENCES </a:t>
            </a:r>
            <a:endParaRPr dirty="0"/>
          </a:p>
        </p:txBody>
      </p:sp>
      <p:sp>
        <p:nvSpPr>
          <p:cNvPr id="193" name="Google Shape;193;p25"/>
          <p:cNvSpPr txBox="1"/>
          <p:nvPr/>
        </p:nvSpPr>
        <p:spPr>
          <a:xfrm>
            <a:off x="4428735" y="3266102"/>
            <a:ext cx="900095" cy="675071"/>
          </a:xfrm>
          <a:prstGeom prst="rect">
            <a:avLst/>
          </a:prstGeom>
          <a:noFill/>
          <a:ln>
            <a:noFill/>
          </a:ln>
        </p:spPr>
        <p:txBody>
          <a:bodyPr spcFirstLastPara="1" wrap="square" lIns="27925" tIns="27925" rIns="27925" bIns="27925" anchor="ctr" anchorCtr="0">
            <a:noAutofit/>
          </a:bodyPr>
          <a:lstStyle/>
          <a:p>
            <a:pPr algn="ctr">
              <a:lnSpc>
                <a:spcPct val="90000"/>
              </a:lnSpc>
            </a:pPr>
            <a:r>
              <a:rPr lang="fr" sz="2200">
                <a:solidFill>
                  <a:schemeClr val="lt1"/>
                </a:solidFill>
                <a:latin typeface="Calibri"/>
                <a:ea typeface="Calibri"/>
                <a:cs typeface="Calibri"/>
                <a:sym typeface="Calibri"/>
              </a:rPr>
              <a:t>DCI</a:t>
            </a:r>
            <a:endParaRPr/>
          </a:p>
        </p:txBody>
      </p:sp>
      <p:sp>
        <p:nvSpPr>
          <p:cNvPr id="195" name="Google Shape;195;p25"/>
          <p:cNvSpPr txBox="1"/>
          <p:nvPr/>
        </p:nvSpPr>
        <p:spPr>
          <a:xfrm>
            <a:off x="58750" y="3500500"/>
            <a:ext cx="1444200" cy="1219200"/>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a:lnSpc>
                <a:spcPct val="90000"/>
              </a:lnSpc>
            </a:pPr>
            <a:r>
              <a:rPr lang="fr" sz="2000" b="1">
                <a:solidFill>
                  <a:srgbClr val="4A86E8"/>
                </a:solidFill>
                <a:latin typeface="Calibri"/>
                <a:ea typeface="Calibri"/>
                <a:cs typeface="Calibri"/>
                <a:sym typeface="Calibri"/>
              </a:rPr>
              <a:t>Exploiter les données clients /</a:t>
            </a:r>
            <a:endParaRPr sz="2000" b="1">
              <a:solidFill>
                <a:srgbClr val="4A86E8"/>
              </a:solidFill>
              <a:latin typeface="Calibri"/>
              <a:ea typeface="Calibri"/>
              <a:cs typeface="Calibri"/>
              <a:sym typeface="Calibri"/>
            </a:endParaRPr>
          </a:p>
          <a:p>
            <a:pPr>
              <a:lnSpc>
                <a:spcPct val="90000"/>
              </a:lnSpc>
            </a:pPr>
            <a:r>
              <a:rPr lang="fr" sz="2000" b="1">
                <a:solidFill>
                  <a:srgbClr val="4A86E8"/>
                </a:solidFill>
                <a:latin typeface="Calibri"/>
                <a:ea typeface="Calibri"/>
                <a:cs typeface="Calibri"/>
                <a:sym typeface="Calibri"/>
              </a:rPr>
              <a:t>fournisseurs</a:t>
            </a:r>
            <a:endParaRPr sz="2000" b="1">
              <a:solidFill>
                <a:srgbClr val="4A86E8"/>
              </a:solidFill>
              <a:latin typeface="Calibri"/>
              <a:ea typeface="Calibri"/>
              <a:cs typeface="Calibri"/>
              <a:sym typeface="Calibri"/>
            </a:endParaRPr>
          </a:p>
          <a:p>
            <a:pPr>
              <a:lnSpc>
                <a:spcPct val="90000"/>
              </a:lnSpc>
            </a:pPr>
            <a:endParaRPr sz="2000" b="1">
              <a:solidFill>
                <a:srgbClr val="4A86E8"/>
              </a:solidFill>
              <a:latin typeface="Calibri"/>
              <a:ea typeface="Calibri"/>
              <a:cs typeface="Calibri"/>
              <a:sym typeface="Calibri"/>
            </a:endParaRPr>
          </a:p>
        </p:txBody>
      </p:sp>
      <p:sp>
        <p:nvSpPr>
          <p:cNvPr id="196" name="Google Shape;196;p25"/>
          <p:cNvSpPr txBox="1"/>
          <p:nvPr/>
        </p:nvSpPr>
        <p:spPr>
          <a:xfrm>
            <a:off x="1609250" y="3500500"/>
            <a:ext cx="1791300" cy="12150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a:lnSpc>
                <a:spcPct val="90000"/>
              </a:lnSpc>
            </a:pPr>
            <a:r>
              <a:rPr lang="fr" sz="2000" b="1">
                <a:solidFill>
                  <a:srgbClr val="4A86E8"/>
                </a:solidFill>
                <a:latin typeface="Calibri"/>
                <a:ea typeface="Calibri"/>
                <a:cs typeface="Calibri"/>
                <a:sym typeface="Calibri"/>
              </a:rPr>
              <a:t>Gérer la relation commerciale internationale</a:t>
            </a:r>
            <a:endParaRPr sz="2000">
              <a:solidFill>
                <a:schemeClr val="dk1"/>
              </a:solidFill>
              <a:latin typeface="Calibri"/>
              <a:ea typeface="Calibri"/>
              <a:cs typeface="Calibri"/>
              <a:sym typeface="Calibri"/>
            </a:endParaRPr>
          </a:p>
        </p:txBody>
      </p:sp>
      <p:sp>
        <p:nvSpPr>
          <p:cNvPr id="197" name="Google Shape;197;p25"/>
          <p:cNvSpPr txBox="1"/>
          <p:nvPr/>
        </p:nvSpPr>
        <p:spPr>
          <a:xfrm>
            <a:off x="3486325" y="3500500"/>
            <a:ext cx="1791300" cy="17625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a:lnSpc>
                <a:spcPct val="90000"/>
              </a:lnSpc>
            </a:pPr>
            <a:r>
              <a:rPr lang="fr" sz="2000" b="1">
                <a:solidFill>
                  <a:srgbClr val="4A86E8"/>
                </a:solidFill>
                <a:latin typeface="Calibri"/>
                <a:ea typeface="Calibri"/>
                <a:cs typeface="Calibri"/>
                <a:sym typeface="Calibri"/>
              </a:rPr>
              <a:t>Communiquer en français et en anglais dans des contextes interculturels </a:t>
            </a:r>
            <a:endParaRPr sz="2000">
              <a:solidFill>
                <a:srgbClr val="4A86E8"/>
              </a:solidFill>
              <a:latin typeface="Calibri"/>
              <a:ea typeface="Calibri"/>
              <a:cs typeface="Calibri"/>
              <a:sym typeface="Calibri"/>
            </a:endParaRPr>
          </a:p>
        </p:txBody>
      </p:sp>
      <p:sp>
        <p:nvSpPr>
          <p:cNvPr id="198" name="Google Shape;198;p25"/>
          <p:cNvSpPr txBox="1"/>
          <p:nvPr/>
        </p:nvSpPr>
        <p:spPr>
          <a:xfrm>
            <a:off x="5400225" y="3500500"/>
            <a:ext cx="1695000" cy="1169100"/>
          </a:xfrm>
          <a:prstGeom prst="rect">
            <a:avLst/>
          </a:prstGeom>
          <a:noFill/>
          <a:ln w="28575" cap="flat" cmpd="sng">
            <a:solidFill>
              <a:srgbClr val="000000"/>
            </a:solidFill>
            <a:prstDash val="dot"/>
            <a:round/>
            <a:headEnd type="none" w="sm" len="sm"/>
            <a:tailEnd type="none" w="sm" len="sm"/>
          </a:ln>
        </p:spPr>
        <p:txBody>
          <a:bodyPr spcFirstLastPara="1" wrap="square" lIns="283875" tIns="0" rIns="0" bIns="0" anchor="t" anchorCtr="0">
            <a:noAutofit/>
          </a:bodyPr>
          <a:lstStyle/>
          <a:p>
            <a:pPr>
              <a:lnSpc>
                <a:spcPct val="90000"/>
              </a:lnSpc>
            </a:pPr>
            <a:r>
              <a:rPr lang="fr" sz="2000" b="1">
                <a:solidFill>
                  <a:srgbClr val="4A86E8"/>
                </a:solidFill>
                <a:latin typeface="Calibri"/>
                <a:ea typeface="Calibri"/>
                <a:cs typeface="Calibri"/>
                <a:sym typeface="Calibri"/>
              </a:rPr>
              <a:t>Assurer la coordination des services</a:t>
            </a:r>
            <a:endParaRPr sz="2000">
              <a:solidFill>
                <a:schemeClr val="dk1"/>
              </a:solidFill>
              <a:latin typeface="Calibri"/>
              <a:ea typeface="Calibri"/>
              <a:cs typeface="Calibri"/>
              <a:sym typeface="Calibri"/>
            </a:endParaRPr>
          </a:p>
        </p:txBody>
      </p:sp>
      <p:sp>
        <p:nvSpPr>
          <p:cNvPr id="199" name="Google Shape;199;p25"/>
          <p:cNvSpPr txBox="1"/>
          <p:nvPr/>
        </p:nvSpPr>
        <p:spPr>
          <a:xfrm>
            <a:off x="7217825" y="3500500"/>
            <a:ext cx="1897500" cy="11691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rmAutofit/>
          </a:bodyPr>
          <a:lstStyle/>
          <a:p>
            <a:pPr>
              <a:lnSpc>
                <a:spcPct val="90000"/>
              </a:lnSpc>
            </a:pPr>
            <a:r>
              <a:rPr lang="fr" sz="2000" b="1">
                <a:solidFill>
                  <a:srgbClr val="4A86E8"/>
                </a:solidFill>
                <a:latin typeface="Calibri"/>
                <a:ea typeface="Calibri"/>
                <a:cs typeface="Calibri"/>
                <a:sym typeface="Calibri"/>
              </a:rPr>
              <a:t>Animer un réseau professionnel</a:t>
            </a:r>
            <a:endParaRPr sz="2000">
              <a:solidFill>
                <a:schemeClr val="dk1"/>
              </a:solidFill>
              <a:latin typeface="Calibri"/>
              <a:ea typeface="Calibri"/>
              <a:cs typeface="Calibri"/>
              <a:sym typeface="Calibri"/>
            </a:endParaRPr>
          </a:p>
        </p:txBody>
      </p:sp>
      <p:pic>
        <p:nvPicPr>
          <p:cNvPr id="200" name="Google Shape;200;p25"/>
          <p:cNvPicPr preferRelativeResize="0"/>
          <p:nvPr/>
        </p:nvPicPr>
        <p:blipFill>
          <a:blip r:embed="rId3">
            <a:alphaModFix/>
          </a:blip>
          <a:stretch>
            <a:fillRect/>
          </a:stretch>
        </p:blipFill>
        <p:spPr>
          <a:xfrm>
            <a:off x="296076" y="2239477"/>
            <a:ext cx="1022051" cy="1022051"/>
          </a:xfrm>
          <a:prstGeom prst="rect">
            <a:avLst/>
          </a:prstGeom>
          <a:noFill/>
          <a:ln>
            <a:noFill/>
          </a:ln>
        </p:spPr>
      </p:pic>
      <p:pic>
        <p:nvPicPr>
          <p:cNvPr id="201" name="Google Shape;201;p25"/>
          <p:cNvPicPr preferRelativeResize="0"/>
          <p:nvPr/>
        </p:nvPicPr>
        <p:blipFill>
          <a:blip r:embed="rId4">
            <a:alphaModFix/>
          </a:blip>
          <a:stretch>
            <a:fillRect/>
          </a:stretch>
        </p:blipFill>
        <p:spPr>
          <a:xfrm>
            <a:off x="1940438" y="2142938"/>
            <a:ext cx="1215124" cy="1215124"/>
          </a:xfrm>
          <a:prstGeom prst="rect">
            <a:avLst/>
          </a:prstGeom>
          <a:noFill/>
          <a:ln>
            <a:noFill/>
          </a:ln>
        </p:spPr>
      </p:pic>
      <p:pic>
        <p:nvPicPr>
          <p:cNvPr id="202" name="Google Shape;202;p25"/>
          <p:cNvPicPr preferRelativeResize="0"/>
          <p:nvPr/>
        </p:nvPicPr>
        <p:blipFill>
          <a:blip r:embed="rId5">
            <a:alphaModFix/>
          </a:blip>
          <a:stretch>
            <a:fillRect/>
          </a:stretch>
        </p:blipFill>
        <p:spPr>
          <a:xfrm>
            <a:off x="3777874" y="2165950"/>
            <a:ext cx="1169076" cy="1169100"/>
          </a:xfrm>
          <a:prstGeom prst="rect">
            <a:avLst/>
          </a:prstGeom>
          <a:noFill/>
          <a:ln>
            <a:noFill/>
          </a:ln>
        </p:spPr>
      </p:pic>
      <p:pic>
        <p:nvPicPr>
          <p:cNvPr id="203" name="Google Shape;203;p25"/>
          <p:cNvPicPr preferRelativeResize="0"/>
          <p:nvPr/>
        </p:nvPicPr>
        <p:blipFill>
          <a:blip r:embed="rId6">
            <a:alphaModFix/>
          </a:blip>
          <a:stretch>
            <a:fillRect/>
          </a:stretch>
        </p:blipFill>
        <p:spPr>
          <a:xfrm>
            <a:off x="5628550" y="2140903"/>
            <a:ext cx="1219200" cy="1219200"/>
          </a:xfrm>
          <a:prstGeom prst="rect">
            <a:avLst/>
          </a:prstGeom>
          <a:noFill/>
          <a:ln>
            <a:noFill/>
          </a:ln>
        </p:spPr>
      </p:pic>
      <p:pic>
        <p:nvPicPr>
          <p:cNvPr id="204" name="Google Shape;204;p25"/>
          <p:cNvPicPr preferRelativeResize="0"/>
          <p:nvPr/>
        </p:nvPicPr>
        <p:blipFill>
          <a:blip r:embed="rId7">
            <a:alphaModFix/>
          </a:blip>
          <a:stretch>
            <a:fillRect/>
          </a:stretch>
        </p:blipFill>
        <p:spPr>
          <a:xfrm>
            <a:off x="7341925" y="2078062"/>
            <a:ext cx="1344876" cy="1344876"/>
          </a:xfrm>
          <a:prstGeom prst="rect">
            <a:avLst/>
          </a:prstGeom>
          <a:noFill/>
          <a:ln>
            <a:noFill/>
          </a:ln>
        </p:spPr>
      </p:pic>
      <p:sp>
        <p:nvSpPr>
          <p:cNvPr id="6" name="Espace réservé du numéro de diapositive 5"/>
          <p:cNvSpPr>
            <a:spLocks noGrp="1"/>
          </p:cNvSpPr>
          <p:nvPr>
            <p:ph type="sldNum" sz="quarter" idx="12"/>
          </p:nvPr>
        </p:nvSpPr>
        <p:spPr/>
        <p:txBody>
          <a:bodyPr/>
          <a:lstStyle/>
          <a:p>
            <a:fld id="{A786685B-2977-D546-9E3D-3CA676A47F0C}" type="slidenum">
              <a:rPr lang="fr-FR" smtClean="0"/>
              <a:pPr/>
              <a:t>32</a:t>
            </a:fld>
            <a:endParaRPr lang="fr-FR" dirty="0"/>
          </a:p>
        </p:txBody>
      </p:sp>
    </p:spTree>
    <p:extLst>
      <p:ext uri="{BB962C8B-B14F-4D97-AF65-F5344CB8AC3E}">
        <p14:creationId xmlns:p14="http://schemas.microsoft.com/office/powerpoint/2010/main" val="22806362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6"/>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a:t>POSITIONNEMENT DE RCI DANS LE RÉFÉRENTIEL</a:t>
            </a:r>
            <a:endParaRPr/>
          </a:p>
        </p:txBody>
      </p:sp>
      <p:grpSp>
        <p:nvGrpSpPr>
          <p:cNvPr id="3" name="Group 2">
            <a:extLst>
              <a:ext uri="{FF2B5EF4-FFF2-40B4-BE49-F238E27FC236}">
                <a16:creationId xmlns:a16="http://schemas.microsoft.com/office/drawing/2014/main" id="{8BE9A75F-D3DD-4C4D-A2F8-71A03D29FCD1}"/>
              </a:ext>
            </a:extLst>
          </p:cNvPr>
          <p:cNvGrpSpPr/>
          <p:nvPr/>
        </p:nvGrpSpPr>
        <p:grpSpPr>
          <a:xfrm>
            <a:off x="2003905" y="2073833"/>
            <a:ext cx="5863511" cy="3292846"/>
            <a:chOff x="2823414" y="2045078"/>
            <a:chExt cx="5863511" cy="3292846"/>
          </a:xfrm>
        </p:grpSpPr>
        <p:sp>
          <p:nvSpPr>
            <p:cNvPr id="212" name="Google Shape;212;p26"/>
            <p:cNvSpPr/>
            <p:nvPr/>
          </p:nvSpPr>
          <p:spPr>
            <a:xfrm>
              <a:off x="2915645" y="2102432"/>
              <a:ext cx="3649200" cy="950400"/>
            </a:xfrm>
            <a:prstGeom prst="ellipse">
              <a:avLst/>
            </a:prstGeom>
            <a:solidFill>
              <a:srgbClr val="C0CCE1">
                <a:alpha val="40000"/>
              </a:srgbClr>
            </a:solidFill>
            <a:ln>
              <a:noFill/>
            </a:ln>
          </p:spPr>
          <p:txBody>
            <a:bodyPr spcFirstLastPara="1" wrap="square" lIns="91425" tIns="91425" rIns="91425" bIns="91425" anchor="ctr" anchorCtr="0">
              <a:noAutofit/>
            </a:bodyPr>
            <a:lstStyle/>
            <a:p>
              <a:endParaRPr/>
            </a:p>
          </p:txBody>
        </p:sp>
        <p:sp>
          <p:nvSpPr>
            <p:cNvPr id="213" name="Google Shape;213;p26"/>
            <p:cNvSpPr/>
            <p:nvPr/>
          </p:nvSpPr>
          <p:spPr>
            <a:xfrm>
              <a:off x="4392240" y="4429766"/>
              <a:ext cx="707100" cy="339300"/>
            </a:xfrm>
            <a:prstGeom prst="downArrow">
              <a:avLst>
                <a:gd name="adj1" fmla="val 50000"/>
                <a:gd name="adj2" fmla="val 50000"/>
              </a:avLst>
            </a:prstGeom>
            <a:solidFill>
              <a:srgbClr val="B1C0D7"/>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14" name="Google Shape;214;p26"/>
            <p:cNvSpPr/>
            <p:nvPr/>
          </p:nvSpPr>
          <p:spPr>
            <a:xfrm>
              <a:off x="3695530" y="4701324"/>
              <a:ext cx="2100600" cy="636600"/>
            </a:xfrm>
            <a:prstGeom prst="rect">
              <a:avLst/>
            </a:prstGeom>
            <a:solidFill>
              <a:srgbClr val="C5D8F1"/>
            </a:solidFill>
            <a:ln>
              <a:noFill/>
            </a:ln>
          </p:spPr>
          <p:txBody>
            <a:bodyPr spcFirstLastPara="1" wrap="square" lIns="91425" tIns="91425" rIns="91425" bIns="91425" anchor="ctr" anchorCtr="0">
              <a:noAutofit/>
            </a:bodyPr>
            <a:lstStyle/>
            <a:p>
              <a:endParaRPr/>
            </a:p>
          </p:txBody>
        </p:sp>
        <p:sp>
          <p:nvSpPr>
            <p:cNvPr id="215" name="Google Shape;215;p26"/>
            <p:cNvSpPr txBox="1"/>
            <p:nvPr/>
          </p:nvSpPr>
          <p:spPr>
            <a:xfrm>
              <a:off x="3681153" y="4701312"/>
              <a:ext cx="2100600" cy="636600"/>
            </a:xfrm>
            <a:prstGeom prst="rect">
              <a:avLst/>
            </a:prstGeom>
            <a:noFill/>
            <a:ln>
              <a:noFill/>
            </a:ln>
          </p:spPr>
          <p:txBody>
            <a:bodyPr spcFirstLastPara="1" wrap="square" lIns="213350" tIns="213350" rIns="213350" bIns="213350" anchor="ctr" anchorCtr="0">
              <a:noAutofit/>
            </a:bodyPr>
            <a:lstStyle/>
            <a:p>
              <a:pPr algn="ctr">
                <a:lnSpc>
                  <a:spcPct val="90000"/>
                </a:lnSpc>
              </a:pPr>
              <a:r>
                <a:rPr lang="fr" sz="3000" b="1">
                  <a:solidFill>
                    <a:schemeClr val="dk1"/>
                  </a:solidFill>
                  <a:latin typeface="Calibri"/>
                  <a:ea typeface="Calibri"/>
                  <a:cs typeface="Calibri"/>
                  <a:sym typeface="Calibri"/>
                </a:rPr>
                <a:t>RCI</a:t>
              </a:r>
              <a:endParaRPr/>
            </a:p>
          </p:txBody>
        </p:sp>
        <p:sp>
          <p:nvSpPr>
            <p:cNvPr id="216" name="Google Shape;216;p26"/>
            <p:cNvSpPr/>
            <p:nvPr/>
          </p:nvSpPr>
          <p:spPr>
            <a:xfrm>
              <a:off x="4242318" y="3126289"/>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17" name="Google Shape;217;p26"/>
            <p:cNvSpPr txBox="1"/>
            <p:nvPr/>
          </p:nvSpPr>
          <p:spPr>
            <a:xfrm>
              <a:off x="4428734" y="3266101"/>
              <a:ext cx="900000" cy="675000"/>
            </a:xfrm>
            <a:prstGeom prst="rect">
              <a:avLst/>
            </a:prstGeom>
            <a:noFill/>
            <a:ln>
              <a:noFill/>
            </a:ln>
          </p:spPr>
          <p:txBody>
            <a:bodyPr spcFirstLastPara="1" wrap="square" lIns="27925" tIns="27925" rIns="27925" bIns="27925" anchor="ctr" anchorCtr="0">
              <a:noAutofit/>
            </a:bodyPr>
            <a:lstStyle/>
            <a:p>
              <a:pPr algn="ctr">
                <a:lnSpc>
                  <a:spcPct val="90000"/>
                </a:lnSpc>
              </a:pPr>
              <a:r>
                <a:rPr lang="fr" sz="2200">
                  <a:solidFill>
                    <a:schemeClr val="lt1"/>
                  </a:solidFill>
                  <a:latin typeface="Calibri"/>
                  <a:ea typeface="Calibri"/>
                  <a:cs typeface="Calibri"/>
                  <a:sym typeface="Calibri"/>
                </a:rPr>
                <a:t>DCI</a:t>
              </a:r>
              <a:endParaRPr/>
            </a:p>
          </p:txBody>
        </p:sp>
        <p:sp>
          <p:nvSpPr>
            <p:cNvPr id="218" name="Google Shape;218;p26"/>
            <p:cNvSpPr/>
            <p:nvPr/>
          </p:nvSpPr>
          <p:spPr>
            <a:xfrm>
              <a:off x="3351669" y="2247404"/>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19" name="Google Shape;219;p26"/>
            <p:cNvSpPr txBox="1"/>
            <p:nvPr/>
          </p:nvSpPr>
          <p:spPr>
            <a:xfrm>
              <a:off x="3538085" y="2387216"/>
              <a:ext cx="900000" cy="675000"/>
            </a:xfrm>
            <a:prstGeom prst="rect">
              <a:avLst/>
            </a:prstGeom>
            <a:noFill/>
            <a:ln>
              <a:noFill/>
            </a:ln>
          </p:spPr>
          <p:txBody>
            <a:bodyPr spcFirstLastPara="1" wrap="square" lIns="27925" tIns="27925" rIns="27925" bIns="27925" anchor="ctr" anchorCtr="0">
              <a:noAutofit/>
            </a:bodyPr>
            <a:lstStyle/>
            <a:p>
              <a:pPr algn="ctr">
                <a:lnSpc>
                  <a:spcPct val="90000"/>
                </a:lnSpc>
              </a:pPr>
              <a:r>
                <a:rPr lang="fr" sz="2200">
                  <a:solidFill>
                    <a:schemeClr val="lt1"/>
                  </a:solidFill>
                  <a:latin typeface="Calibri"/>
                  <a:ea typeface="Calibri"/>
                  <a:cs typeface="Calibri"/>
                  <a:sym typeface="Calibri"/>
                </a:rPr>
                <a:t>MOI</a:t>
              </a:r>
              <a:endParaRPr/>
            </a:p>
          </p:txBody>
        </p:sp>
        <p:sp>
          <p:nvSpPr>
            <p:cNvPr id="220" name="Google Shape;220;p26"/>
            <p:cNvSpPr/>
            <p:nvPr/>
          </p:nvSpPr>
          <p:spPr>
            <a:xfrm>
              <a:off x="5036773" y="2237296"/>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21" name="Google Shape;221;p26"/>
            <p:cNvSpPr txBox="1"/>
            <p:nvPr/>
          </p:nvSpPr>
          <p:spPr>
            <a:xfrm>
              <a:off x="5223189" y="2377108"/>
              <a:ext cx="900000" cy="675000"/>
            </a:xfrm>
            <a:prstGeom prst="rect">
              <a:avLst/>
            </a:prstGeom>
            <a:noFill/>
            <a:ln>
              <a:noFill/>
            </a:ln>
          </p:spPr>
          <p:txBody>
            <a:bodyPr spcFirstLastPara="1" wrap="square" lIns="27925" tIns="27925" rIns="27925" bIns="27925" anchor="ctr" anchorCtr="0">
              <a:noAutofit/>
            </a:bodyPr>
            <a:lstStyle/>
            <a:p>
              <a:pPr algn="ctr">
                <a:lnSpc>
                  <a:spcPct val="90000"/>
                </a:lnSpc>
              </a:pPr>
              <a:r>
                <a:rPr lang="fr" sz="2200">
                  <a:solidFill>
                    <a:schemeClr val="lt1"/>
                  </a:solidFill>
                  <a:latin typeface="Calibri"/>
                  <a:ea typeface="Calibri"/>
                  <a:cs typeface="Calibri"/>
                  <a:sym typeface="Calibri"/>
                </a:rPr>
                <a:t>Anglais</a:t>
              </a:r>
              <a:endParaRPr/>
            </a:p>
          </p:txBody>
        </p:sp>
        <p:sp>
          <p:nvSpPr>
            <p:cNvPr id="222" name="Google Shape;222;p26"/>
            <p:cNvSpPr/>
            <p:nvPr/>
          </p:nvSpPr>
          <p:spPr>
            <a:xfrm>
              <a:off x="2823414" y="2045078"/>
              <a:ext cx="3960300" cy="2376000"/>
            </a:xfrm>
            <a:custGeom>
              <a:avLst/>
              <a:gdLst/>
              <a:ahLst/>
              <a:cxnLst/>
              <a:rect l="l" t="t" r="r" b="b"/>
              <a:pathLst>
                <a:path w="120000" h="120000" extrusionOk="0">
                  <a:moveTo>
                    <a:pt x="584" y="34175"/>
                  </a:moveTo>
                  <a:lnTo>
                    <a:pt x="584" y="34175"/>
                  </a:lnTo>
                  <a:cubicBezTo>
                    <a:pt x="-2679" y="22567"/>
                    <a:pt x="7879" y="11072"/>
                    <a:pt x="27615" y="4745"/>
                  </a:cubicBezTo>
                  <a:cubicBezTo>
                    <a:pt x="47351" y="-1582"/>
                    <a:pt x="72649" y="-1582"/>
                    <a:pt x="92385" y="4745"/>
                  </a:cubicBezTo>
                  <a:cubicBezTo>
                    <a:pt x="112121" y="11072"/>
                    <a:pt x="122679" y="22567"/>
                    <a:pt x="119416" y="34175"/>
                  </a:cubicBezTo>
                  <a:lnTo>
                    <a:pt x="74854" y="113544"/>
                  </a:lnTo>
                  <a:cubicBezTo>
                    <a:pt x="73813" y="117246"/>
                    <a:pt x="67478" y="120000"/>
                    <a:pt x="60000" y="120000"/>
                  </a:cubicBezTo>
                  <a:cubicBezTo>
                    <a:pt x="52522" y="120000"/>
                    <a:pt x="46187" y="117246"/>
                    <a:pt x="45146" y="113544"/>
                  </a:cubicBezTo>
                  <a:close/>
                  <a:moveTo>
                    <a:pt x="3600" y="30000"/>
                  </a:moveTo>
                  <a:cubicBezTo>
                    <a:pt x="3600" y="43255"/>
                    <a:pt x="28851" y="54000"/>
                    <a:pt x="60000" y="54000"/>
                  </a:cubicBezTo>
                  <a:cubicBezTo>
                    <a:pt x="91149" y="54000"/>
                    <a:pt x="116400" y="43255"/>
                    <a:pt x="116400" y="30000"/>
                  </a:cubicBezTo>
                  <a:cubicBezTo>
                    <a:pt x="116400" y="16745"/>
                    <a:pt x="91149" y="6000"/>
                    <a:pt x="60000" y="6000"/>
                  </a:cubicBezTo>
                  <a:cubicBezTo>
                    <a:pt x="28851" y="6000"/>
                    <a:pt x="3600" y="16745"/>
                    <a:pt x="3600" y="30000"/>
                  </a:cubicBezTo>
                  <a:close/>
                </a:path>
              </a:pathLst>
            </a:custGeom>
            <a:solidFill>
              <a:schemeClr val="lt1">
                <a:alpha val="40000"/>
              </a:schemeClr>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23" name="Google Shape;223;p26"/>
            <p:cNvSpPr/>
            <p:nvPr/>
          </p:nvSpPr>
          <p:spPr>
            <a:xfrm>
              <a:off x="6792725" y="4727425"/>
              <a:ext cx="1894200" cy="584400"/>
            </a:xfrm>
            <a:prstGeom prst="rect">
              <a:avLst/>
            </a:prstGeom>
            <a:solidFill>
              <a:srgbClr val="307BF3"/>
            </a:solidFill>
            <a:ln>
              <a:noFill/>
            </a:ln>
          </p:spPr>
          <p:txBody>
            <a:bodyPr spcFirstLastPara="1" wrap="square" lIns="91425" tIns="91425" rIns="91425" bIns="91425" anchor="ctr" anchorCtr="0">
              <a:noAutofit/>
            </a:bodyPr>
            <a:lstStyle/>
            <a:p>
              <a:pPr algn="ctr">
                <a:lnSpc>
                  <a:spcPct val="90000"/>
                </a:lnSpc>
                <a:buClr>
                  <a:srgbClr val="000000"/>
                </a:buClr>
              </a:pPr>
              <a:r>
                <a:rPr lang="fr" sz="3000" b="1">
                  <a:solidFill>
                    <a:srgbClr val="FFFFFF"/>
                  </a:solidFill>
                  <a:latin typeface="Calibri"/>
                  <a:ea typeface="Calibri"/>
                  <a:cs typeface="Calibri"/>
                  <a:sym typeface="Calibri"/>
                </a:rPr>
                <a:t>CEJM</a:t>
              </a:r>
              <a:endParaRPr sz="3000" b="1">
                <a:solidFill>
                  <a:srgbClr val="FFFFFF"/>
                </a:solidFill>
                <a:latin typeface="Calibri"/>
                <a:ea typeface="Calibri"/>
                <a:cs typeface="Calibri"/>
                <a:sym typeface="Calibri"/>
              </a:endParaRPr>
            </a:p>
          </p:txBody>
        </p:sp>
        <p:cxnSp>
          <p:nvCxnSpPr>
            <p:cNvPr id="224" name="Google Shape;224;p26"/>
            <p:cNvCxnSpPr>
              <a:stCxn id="215" idx="3"/>
              <a:endCxn id="223" idx="1"/>
            </p:cNvCxnSpPr>
            <p:nvPr/>
          </p:nvCxnSpPr>
          <p:spPr>
            <a:xfrm>
              <a:off x="5781753" y="5019612"/>
              <a:ext cx="1010972" cy="13"/>
            </a:xfrm>
            <a:prstGeom prst="straightConnector1">
              <a:avLst/>
            </a:prstGeom>
            <a:noFill/>
            <a:ln w="38100" cap="flat" cmpd="sng">
              <a:solidFill>
                <a:schemeClr val="dk2"/>
              </a:solidFill>
              <a:prstDash val="solid"/>
              <a:round/>
              <a:headEnd type="triangle" w="med" len="med"/>
              <a:tailEnd type="triangle" w="med" len="med"/>
            </a:ln>
          </p:spPr>
        </p:cxnSp>
      </p:grpSp>
      <p:sp>
        <p:nvSpPr>
          <p:cNvPr id="2" name="Espace réservé du numéro de diapositive 1"/>
          <p:cNvSpPr>
            <a:spLocks noGrp="1"/>
          </p:cNvSpPr>
          <p:nvPr>
            <p:ph type="sldNum" sz="quarter" idx="12"/>
          </p:nvPr>
        </p:nvSpPr>
        <p:spPr/>
        <p:txBody>
          <a:bodyPr/>
          <a:lstStyle/>
          <a:p>
            <a:fld id="{A786685B-2977-D546-9E3D-3CA676A47F0C}" type="slidenum">
              <a:rPr lang="fr-FR" smtClean="0"/>
              <a:t>33</a:t>
            </a:fld>
            <a:endParaRPr lang="fr-FR"/>
          </a:p>
        </p:txBody>
      </p:sp>
    </p:spTree>
    <p:extLst>
      <p:ext uri="{BB962C8B-B14F-4D97-AF65-F5344CB8AC3E}">
        <p14:creationId xmlns:p14="http://schemas.microsoft.com/office/powerpoint/2010/main" val="2586582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7"/>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a:t>COMPÉTENCES ET SAVOIRS ASSOCIÉS </a:t>
            </a:r>
            <a:endParaRPr/>
          </a:p>
        </p:txBody>
      </p:sp>
      <p:sp>
        <p:nvSpPr>
          <p:cNvPr id="232" name="Google Shape;232;p27"/>
          <p:cNvSpPr txBox="1">
            <a:spLocks noGrp="1"/>
          </p:cNvSpPr>
          <p:nvPr>
            <p:ph type="sldNum" sz="quarter" idx="12"/>
          </p:nvPr>
        </p:nvSpPr>
        <p:spPr>
          <a:xfrm>
            <a:off x="8206674" y="6492875"/>
            <a:ext cx="450457" cy="365125"/>
          </a:xfrm>
          <a:prstGeom prst="rect">
            <a:avLst/>
          </a:prstGeom>
          <a:noFill/>
          <a:ln>
            <a:noFill/>
          </a:ln>
        </p:spPr>
        <p:txBody>
          <a:bodyPr spcFirstLastPara="1" vert="horz" wrap="square" lIns="91425" tIns="45700" rIns="91425" bIns="45700" rtlCol="0" anchor="ctr" anchorCtr="0">
            <a:noAutofit/>
          </a:bodyPr>
          <a:lstStyle/>
          <a:p>
            <a:pPr>
              <a:buClr>
                <a:schemeClr val="dk1"/>
              </a:buClr>
            </a:pPr>
            <a:fld id="{00000000-1234-1234-1234-123412341234}" type="slidenum">
              <a:rPr lang="fr" smtClean="0"/>
              <a:pPr>
                <a:buClr>
                  <a:schemeClr val="dk1"/>
                </a:buClr>
              </a:pPr>
              <a:t>34</a:t>
            </a:fld>
            <a:endParaRPr dirty="0"/>
          </a:p>
          <a:p>
            <a:endParaRPr dirty="0"/>
          </a:p>
        </p:txBody>
      </p:sp>
      <p:grpSp>
        <p:nvGrpSpPr>
          <p:cNvPr id="234" name="Google Shape;234;p27"/>
          <p:cNvGrpSpPr/>
          <p:nvPr/>
        </p:nvGrpSpPr>
        <p:grpSpPr>
          <a:xfrm>
            <a:off x="441680" y="1531831"/>
            <a:ext cx="5856322" cy="4153067"/>
            <a:chOff x="911514" y="-81845"/>
            <a:chExt cx="5978279" cy="5929902"/>
          </a:xfrm>
        </p:grpSpPr>
        <p:sp>
          <p:nvSpPr>
            <p:cNvPr id="235" name="Google Shape;235;p27"/>
            <p:cNvSpPr/>
            <p:nvPr/>
          </p:nvSpPr>
          <p:spPr>
            <a:xfrm>
              <a:off x="1422424" y="939595"/>
              <a:ext cx="4623900" cy="4623900"/>
            </a:xfrm>
            <a:prstGeom prst="blockArc">
              <a:avLst>
                <a:gd name="adj1" fmla="val 8991947"/>
                <a:gd name="adj2" fmla="val 16655060"/>
                <a:gd name="adj3" fmla="val 4638"/>
              </a:avLst>
            </a:prstGeom>
            <a:solidFill>
              <a:srgbClr val="B1C0D7"/>
            </a:solidFill>
            <a:ln>
              <a:noFill/>
            </a:ln>
          </p:spPr>
          <p:txBody>
            <a:bodyPr spcFirstLastPara="1" wrap="square" lIns="91425" tIns="91425" rIns="91425" bIns="91425" anchor="ctr" anchorCtr="0">
              <a:noAutofit/>
            </a:bodyPr>
            <a:lstStyle/>
            <a:p>
              <a:endParaRPr/>
            </a:p>
          </p:txBody>
        </p:sp>
        <p:sp>
          <p:nvSpPr>
            <p:cNvPr id="236" name="Google Shape;236;p27"/>
            <p:cNvSpPr/>
            <p:nvPr/>
          </p:nvSpPr>
          <p:spPr>
            <a:xfrm>
              <a:off x="1590743" y="1224157"/>
              <a:ext cx="4623900" cy="4623900"/>
            </a:xfrm>
            <a:prstGeom prst="blockArc">
              <a:avLst>
                <a:gd name="adj1" fmla="val 521700"/>
                <a:gd name="adj2" fmla="val 10665086"/>
                <a:gd name="adj3" fmla="val 4638"/>
              </a:avLst>
            </a:prstGeom>
            <a:solidFill>
              <a:srgbClr val="B1C0D7"/>
            </a:solidFill>
            <a:ln>
              <a:noFill/>
            </a:ln>
          </p:spPr>
          <p:txBody>
            <a:bodyPr spcFirstLastPara="1" wrap="square" lIns="91425" tIns="91425" rIns="91425" bIns="91425" anchor="ctr" anchorCtr="0">
              <a:noAutofit/>
            </a:bodyPr>
            <a:lstStyle/>
            <a:p>
              <a:endParaRPr/>
            </a:p>
          </p:txBody>
        </p:sp>
        <p:sp>
          <p:nvSpPr>
            <p:cNvPr id="237" name="Google Shape;237;p27"/>
            <p:cNvSpPr/>
            <p:nvPr/>
          </p:nvSpPr>
          <p:spPr>
            <a:xfrm>
              <a:off x="1859330" y="850944"/>
              <a:ext cx="4623900" cy="4623900"/>
            </a:xfrm>
            <a:prstGeom prst="blockArc">
              <a:avLst>
                <a:gd name="adj1" fmla="val 15462871"/>
                <a:gd name="adj2" fmla="val 2334690"/>
                <a:gd name="adj3" fmla="val 4638"/>
              </a:avLst>
            </a:prstGeom>
            <a:solidFill>
              <a:srgbClr val="B1C0D7"/>
            </a:solidFill>
            <a:ln>
              <a:noFill/>
            </a:ln>
          </p:spPr>
          <p:txBody>
            <a:bodyPr spcFirstLastPara="1" wrap="square" lIns="91425" tIns="91425" rIns="91425" bIns="91425" anchor="ctr" anchorCtr="0">
              <a:noAutofit/>
            </a:bodyPr>
            <a:lstStyle/>
            <a:p>
              <a:endParaRPr/>
            </a:p>
          </p:txBody>
        </p:sp>
        <p:sp>
          <p:nvSpPr>
            <p:cNvPr id="238" name="Google Shape;238;p27"/>
            <p:cNvSpPr/>
            <p:nvPr/>
          </p:nvSpPr>
          <p:spPr>
            <a:xfrm>
              <a:off x="2736304" y="2098267"/>
              <a:ext cx="2559600" cy="2425500"/>
            </a:xfrm>
            <a:prstGeom prst="ellipse">
              <a:avLst/>
            </a:prstGeom>
            <a:solidFill>
              <a:schemeClr val="accent1"/>
            </a:solid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39" name="Google Shape;239;p27"/>
            <p:cNvSpPr txBox="1"/>
            <p:nvPr/>
          </p:nvSpPr>
          <p:spPr>
            <a:xfrm>
              <a:off x="3111152" y="2453461"/>
              <a:ext cx="1809900" cy="1715100"/>
            </a:xfrm>
            <a:prstGeom prst="rect">
              <a:avLst/>
            </a:prstGeom>
            <a:noFill/>
            <a:ln>
              <a:noFill/>
            </a:ln>
          </p:spPr>
          <p:txBody>
            <a:bodyPr spcFirstLastPara="1" wrap="square" lIns="30475" tIns="30475" rIns="30475" bIns="30475" anchor="ctr" anchorCtr="0">
              <a:noAutofit/>
            </a:bodyPr>
            <a:lstStyle/>
            <a:p>
              <a:pPr algn="ctr">
                <a:lnSpc>
                  <a:spcPct val="90000"/>
                </a:lnSpc>
              </a:pPr>
              <a:r>
                <a:rPr lang="fr" sz="2400">
                  <a:solidFill>
                    <a:schemeClr val="lt1"/>
                  </a:solidFill>
                  <a:latin typeface="Calibri"/>
                  <a:ea typeface="Calibri"/>
                  <a:cs typeface="Calibri"/>
                  <a:sym typeface="Calibri"/>
                </a:rPr>
                <a:t>Compétences RCI</a:t>
              </a:r>
              <a:endParaRPr sz="2400">
                <a:solidFill>
                  <a:schemeClr val="lt1"/>
                </a:solidFill>
                <a:latin typeface="Calibri"/>
                <a:ea typeface="Calibri"/>
                <a:cs typeface="Calibri"/>
                <a:sym typeface="Calibri"/>
              </a:endParaRPr>
            </a:p>
          </p:txBody>
        </p:sp>
        <p:sp>
          <p:nvSpPr>
            <p:cNvPr id="240" name="Google Shape;240;p27"/>
            <p:cNvSpPr/>
            <p:nvPr/>
          </p:nvSpPr>
          <p:spPr>
            <a:xfrm>
              <a:off x="2899310" y="-81845"/>
              <a:ext cx="2016300" cy="18210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1" name="Google Shape;241;p27"/>
            <p:cNvSpPr txBox="1"/>
            <p:nvPr/>
          </p:nvSpPr>
          <p:spPr>
            <a:xfrm>
              <a:off x="3194579" y="184834"/>
              <a:ext cx="1425600" cy="1287600"/>
            </a:xfrm>
            <a:prstGeom prst="rect">
              <a:avLst/>
            </a:prstGeom>
            <a:noFill/>
            <a:ln>
              <a:noFill/>
            </a:ln>
          </p:spPr>
          <p:txBody>
            <a:bodyPr spcFirstLastPara="1" wrap="square" lIns="20300" tIns="20300" rIns="20300" bIns="20300" anchor="ctr" anchorCtr="0">
              <a:noAutofit/>
            </a:bodyPr>
            <a:lstStyle/>
            <a:p>
              <a:pPr algn="ctr">
                <a:lnSpc>
                  <a:spcPct val="90000"/>
                </a:lnSpc>
              </a:pPr>
              <a:r>
                <a:rPr lang="fr" sz="1600">
                  <a:solidFill>
                    <a:schemeClr val="lt1"/>
                  </a:solidFill>
                  <a:latin typeface="Calibri"/>
                  <a:ea typeface="Calibri"/>
                  <a:cs typeface="Calibri"/>
                  <a:sym typeface="Calibri"/>
                </a:rPr>
                <a:t>Communication</a:t>
              </a:r>
              <a:endParaRPr sz="1600">
                <a:solidFill>
                  <a:schemeClr val="lt1"/>
                </a:solidFill>
                <a:latin typeface="Calibri"/>
                <a:ea typeface="Calibri"/>
                <a:cs typeface="Calibri"/>
                <a:sym typeface="Calibri"/>
              </a:endParaRPr>
            </a:p>
          </p:txBody>
        </p:sp>
        <p:sp>
          <p:nvSpPr>
            <p:cNvPr id="242" name="Google Shape;242;p27"/>
            <p:cNvSpPr/>
            <p:nvPr/>
          </p:nvSpPr>
          <p:spPr>
            <a:xfrm>
              <a:off x="5400593" y="3709196"/>
              <a:ext cx="1489200" cy="14892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3" name="Google Shape;243;p27"/>
            <p:cNvSpPr txBox="1"/>
            <p:nvPr/>
          </p:nvSpPr>
          <p:spPr>
            <a:xfrm>
              <a:off x="5618694" y="3927290"/>
              <a:ext cx="1200900" cy="1053000"/>
            </a:xfrm>
            <a:prstGeom prst="rect">
              <a:avLst/>
            </a:prstGeom>
            <a:noFill/>
            <a:ln>
              <a:noFill/>
            </a:ln>
          </p:spPr>
          <p:txBody>
            <a:bodyPr spcFirstLastPara="1" wrap="square" lIns="21575" tIns="21575" rIns="21575" bIns="21575" anchor="ctr" anchorCtr="0">
              <a:noAutofit/>
            </a:bodyPr>
            <a:lstStyle/>
            <a:p>
              <a:pPr algn="ctr">
                <a:lnSpc>
                  <a:spcPct val="90000"/>
                </a:lnSpc>
              </a:pPr>
              <a:r>
                <a:rPr lang="fr" sz="1700" dirty="0">
                  <a:solidFill>
                    <a:schemeClr val="lt1"/>
                  </a:solidFill>
                  <a:latin typeface="Calibri"/>
                  <a:ea typeface="Calibri"/>
                  <a:cs typeface="Calibri"/>
                  <a:sym typeface="Calibri"/>
                </a:rPr>
                <a:t>Numérique</a:t>
              </a:r>
              <a:endParaRPr sz="1700" dirty="0">
                <a:solidFill>
                  <a:schemeClr val="lt1"/>
                </a:solidFill>
                <a:latin typeface="Calibri"/>
                <a:ea typeface="Calibri"/>
                <a:cs typeface="Calibri"/>
                <a:sym typeface="Calibri"/>
              </a:endParaRPr>
            </a:p>
          </p:txBody>
        </p:sp>
        <p:sp>
          <p:nvSpPr>
            <p:cNvPr id="244" name="Google Shape;244;p27"/>
            <p:cNvSpPr/>
            <p:nvPr/>
          </p:nvSpPr>
          <p:spPr>
            <a:xfrm>
              <a:off x="911514" y="3456392"/>
              <a:ext cx="1489200" cy="14892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5" name="Google Shape;245;p27"/>
            <p:cNvSpPr txBox="1"/>
            <p:nvPr/>
          </p:nvSpPr>
          <p:spPr>
            <a:xfrm>
              <a:off x="1129621" y="3674499"/>
              <a:ext cx="1053000" cy="1053000"/>
            </a:xfrm>
            <a:prstGeom prst="rect">
              <a:avLst/>
            </a:prstGeom>
            <a:noFill/>
            <a:ln>
              <a:noFill/>
            </a:ln>
          </p:spPr>
          <p:txBody>
            <a:bodyPr spcFirstLastPara="1" wrap="square" lIns="21575" tIns="21575" rIns="21575" bIns="21575" anchor="ctr" anchorCtr="0">
              <a:noAutofit/>
            </a:bodyPr>
            <a:lstStyle/>
            <a:p>
              <a:pPr algn="ctr">
                <a:lnSpc>
                  <a:spcPct val="90000"/>
                </a:lnSpc>
              </a:pPr>
              <a:r>
                <a:rPr lang="fr" sz="1700">
                  <a:solidFill>
                    <a:schemeClr val="lt1"/>
                  </a:solidFill>
                  <a:latin typeface="Calibri"/>
                  <a:ea typeface="Calibri"/>
                  <a:cs typeface="Calibri"/>
                  <a:sym typeface="Calibri"/>
                </a:rPr>
                <a:t>Outils de gestion</a:t>
              </a:r>
              <a:endParaRPr sz="1700">
                <a:solidFill>
                  <a:schemeClr val="lt1"/>
                </a:solidFill>
                <a:latin typeface="Calibri"/>
                <a:ea typeface="Calibri"/>
                <a:cs typeface="Calibri"/>
                <a:sym typeface="Calibri"/>
              </a:endParaRPr>
            </a:p>
          </p:txBody>
        </p:sp>
      </p:grpSp>
      <p:grpSp>
        <p:nvGrpSpPr>
          <p:cNvPr id="5" name="Group 4">
            <a:extLst>
              <a:ext uri="{FF2B5EF4-FFF2-40B4-BE49-F238E27FC236}">
                <a16:creationId xmlns:a16="http://schemas.microsoft.com/office/drawing/2014/main" id="{8D2A9A05-606C-49EE-BABE-57C7A42E1C24}"/>
              </a:ext>
            </a:extLst>
          </p:cNvPr>
          <p:cNvGrpSpPr/>
          <p:nvPr/>
        </p:nvGrpSpPr>
        <p:grpSpPr>
          <a:xfrm>
            <a:off x="462849" y="1531831"/>
            <a:ext cx="8419489" cy="4176873"/>
            <a:chOff x="330200" y="1847300"/>
            <a:chExt cx="8419489" cy="4176873"/>
          </a:xfrm>
        </p:grpSpPr>
        <p:sp>
          <p:nvSpPr>
            <p:cNvPr id="246" name="Google Shape;246;p27"/>
            <p:cNvSpPr txBox="1"/>
            <p:nvPr/>
          </p:nvSpPr>
          <p:spPr>
            <a:xfrm>
              <a:off x="4571998" y="1847300"/>
              <a:ext cx="2398500" cy="472800"/>
            </a:xfrm>
            <a:prstGeom prst="rect">
              <a:avLst/>
            </a:prstGeom>
            <a:noFill/>
            <a:ln>
              <a:noFill/>
            </a:ln>
          </p:spPr>
          <p:txBody>
            <a:bodyPr spcFirstLastPara="1" wrap="square" lIns="91425" tIns="45700" rIns="91425" bIns="45700" anchor="t" anchorCtr="0">
              <a:noAutofit/>
            </a:bodyPr>
            <a:lstStyle/>
            <a:p>
              <a:r>
                <a:rPr lang="fr">
                  <a:solidFill>
                    <a:schemeClr val="dk1"/>
                  </a:solidFill>
                  <a:latin typeface="Calibri"/>
                  <a:ea typeface="Calibri"/>
                  <a:cs typeface="Calibri"/>
                  <a:sym typeface="Calibri"/>
                </a:rPr>
                <a:t>Communication interpersonnelle</a:t>
              </a:r>
              <a:endParaRPr>
                <a:solidFill>
                  <a:schemeClr val="dk1"/>
                </a:solidFill>
                <a:latin typeface="Calibri"/>
                <a:ea typeface="Calibri"/>
                <a:cs typeface="Calibri"/>
                <a:sym typeface="Calibri"/>
              </a:endParaRPr>
            </a:p>
          </p:txBody>
        </p:sp>
        <p:sp>
          <p:nvSpPr>
            <p:cNvPr id="247" name="Google Shape;247;p27"/>
            <p:cNvSpPr txBox="1"/>
            <p:nvPr/>
          </p:nvSpPr>
          <p:spPr>
            <a:xfrm>
              <a:off x="330200" y="1992006"/>
              <a:ext cx="1975200" cy="472800"/>
            </a:xfrm>
            <a:prstGeom prst="rect">
              <a:avLst/>
            </a:prstGeom>
            <a:noFill/>
            <a:ln>
              <a:noFill/>
            </a:ln>
          </p:spPr>
          <p:txBody>
            <a:bodyPr spcFirstLastPara="1" wrap="square" lIns="91425" tIns="45700" rIns="91425" bIns="45700" anchor="t" anchorCtr="0">
              <a:noAutofit/>
            </a:bodyPr>
            <a:lstStyle/>
            <a:p>
              <a:r>
                <a:rPr lang="fr">
                  <a:solidFill>
                    <a:schemeClr val="dk1"/>
                  </a:solidFill>
                  <a:latin typeface="Calibri"/>
                  <a:ea typeface="Calibri"/>
                  <a:cs typeface="Calibri"/>
                  <a:sym typeface="Calibri"/>
                </a:rPr>
                <a:t>Communication interculturelle</a:t>
              </a:r>
              <a:endParaRPr>
                <a:solidFill>
                  <a:schemeClr val="dk1"/>
                </a:solidFill>
                <a:latin typeface="Calibri"/>
                <a:ea typeface="Calibri"/>
                <a:cs typeface="Calibri"/>
                <a:sym typeface="Calibri"/>
              </a:endParaRPr>
            </a:p>
          </p:txBody>
        </p:sp>
        <p:sp>
          <p:nvSpPr>
            <p:cNvPr id="248" name="Google Shape;248;p27"/>
            <p:cNvSpPr txBox="1"/>
            <p:nvPr/>
          </p:nvSpPr>
          <p:spPr>
            <a:xfrm>
              <a:off x="4571998" y="3351741"/>
              <a:ext cx="1975200" cy="472800"/>
            </a:xfrm>
            <a:prstGeom prst="rect">
              <a:avLst/>
            </a:prstGeom>
            <a:noFill/>
            <a:ln>
              <a:noFill/>
            </a:ln>
          </p:spPr>
          <p:txBody>
            <a:bodyPr spcFirstLastPara="1" wrap="square" lIns="91425" tIns="45700" rIns="91425" bIns="45700" anchor="t" anchorCtr="0">
              <a:noAutofit/>
            </a:bodyPr>
            <a:lstStyle/>
            <a:p>
              <a:r>
                <a:rPr lang="fr">
                  <a:solidFill>
                    <a:schemeClr val="dk1"/>
                  </a:solidFill>
                  <a:latin typeface="Calibri"/>
                  <a:ea typeface="Calibri"/>
                  <a:cs typeface="Calibri"/>
                  <a:sym typeface="Calibri"/>
                </a:rPr>
                <a:t>Communication multimédia</a:t>
              </a:r>
              <a:endParaRPr>
                <a:solidFill>
                  <a:schemeClr val="dk1"/>
                </a:solidFill>
                <a:latin typeface="Calibri"/>
                <a:ea typeface="Calibri"/>
                <a:cs typeface="Calibri"/>
                <a:sym typeface="Calibri"/>
              </a:endParaRPr>
            </a:p>
          </p:txBody>
        </p:sp>
        <p:sp>
          <p:nvSpPr>
            <p:cNvPr id="249" name="Google Shape;249;p27"/>
            <p:cNvSpPr txBox="1"/>
            <p:nvPr/>
          </p:nvSpPr>
          <p:spPr>
            <a:xfrm>
              <a:off x="6963871" y="3718683"/>
              <a:ext cx="1615800" cy="488400"/>
            </a:xfrm>
            <a:prstGeom prst="rect">
              <a:avLst/>
            </a:prstGeom>
            <a:noFill/>
            <a:ln>
              <a:noFill/>
            </a:ln>
          </p:spPr>
          <p:txBody>
            <a:bodyPr spcFirstLastPara="1" wrap="square" lIns="91425" tIns="45700" rIns="91425" bIns="45700" anchor="t" anchorCtr="0">
              <a:noAutofit/>
            </a:bodyPr>
            <a:lstStyle/>
            <a:p>
              <a:r>
                <a:rPr lang="fr">
                  <a:solidFill>
                    <a:schemeClr val="dk1"/>
                  </a:solidFill>
                  <a:latin typeface="Calibri"/>
                  <a:ea typeface="Calibri"/>
                  <a:cs typeface="Calibri"/>
                  <a:sym typeface="Calibri"/>
                </a:rPr>
                <a:t>Collaboration numérique</a:t>
              </a:r>
              <a:endParaRPr>
                <a:solidFill>
                  <a:schemeClr val="dk1"/>
                </a:solidFill>
                <a:latin typeface="Calibri"/>
                <a:ea typeface="Calibri"/>
                <a:cs typeface="Calibri"/>
                <a:sym typeface="Calibri"/>
              </a:endParaRPr>
            </a:p>
          </p:txBody>
        </p:sp>
        <p:sp>
          <p:nvSpPr>
            <p:cNvPr id="250" name="Google Shape;250;p27"/>
            <p:cNvSpPr txBox="1"/>
            <p:nvPr/>
          </p:nvSpPr>
          <p:spPr>
            <a:xfrm>
              <a:off x="6559374" y="4945362"/>
              <a:ext cx="2186700" cy="675300"/>
            </a:xfrm>
            <a:prstGeom prst="rect">
              <a:avLst/>
            </a:prstGeom>
            <a:noFill/>
            <a:ln>
              <a:noFill/>
            </a:ln>
          </p:spPr>
          <p:txBody>
            <a:bodyPr spcFirstLastPara="1" wrap="square" lIns="91425" tIns="45700" rIns="91425" bIns="45700" anchor="t" anchorCtr="0">
              <a:noAutofit/>
            </a:bodyPr>
            <a:lstStyle/>
            <a:p>
              <a:r>
                <a:rPr lang="fr">
                  <a:solidFill>
                    <a:schemeClr val="dk1"/>
                  </a:solidFill>
                  <a:latin typeface="Calibri"/>
                  <a:ea typeface="Calibri"/>
                  <a:cs typeface="Calibri"/>
                  <a:sym typeface="Calibri"/>
                </a:rPr>
                <a:t>Système d’information commerciale</a:t>
              </a:r>
              <a:endParaRPr>
                <a:solidFill>
                  <a:schemeClr val="dk1"/>
                </a:solidFill>
                <a:latin typeface="Calibri"/>
                <a:ea typeface="Calibri"/>
                <a:cs typeface="Calibri"/>
                <a:sym typeface="Calibri"/>
              </a:endParaRPr>
            </a:p>
          </p:txBody>
        </p:sp>
        <p:sp>
          <p:nvSpPr>
            <p:cNvPr id="251" name="Google Shape;251;p27"/>
            <p:cNvSpPr/>
            <p:nvPr/>
          </p:nvSpPr>
          <p:spPr>
            <a:xfrm>
              <a:off x="4819075" y="2451400"/>
              <a:ext cx="1740300" cy="472800"/>
            </a:xfrm>
            <a:prstGeom prst="blockArc">
              <a:avLst>
                <a:gd name="adj1" fmla="val 10800000"/>
                <a:gd name="adj2" fmla="val 0"/>
                <a:gd name="adj3" fmla="val 25000"/>
              </a:avLst>
            </a:prstGeom>
            <a:solidFill>
              <a:srgbClr val="B7CCE4"/>
            </a:solidFill>
            <a:ln>
              <a:noFill/>
            </a:ln>
          </p:spPr>
          <p:txBody>
            <a:bodyPr spcFirstLastPara="1" wrap="square" lIns="91425" tIns="45700" rIns="91425" bIns="45700" anchor="ctr" anchorCtr="0">
              <a:noAutofit/>
            </a:bodyPr>
            <a:lstStyle/>
            <a:p>
              <a:pPr algn="ctr"/>
              <a:endParaRPr>
                <a:solidFill>
                  <a:schemeClr val="dk1"/>
                </a:solidFill>
                <a:latin typeface="Calibri"/>
                <a:ea typeface="Calibri"/>
                <a:cs typeface="Calibri"/>
                <a:sym typeface="Calibri"/>
              </a:endParaRPr>
            </a:p>
          </p:txBody>
        </p:sp>
        <p:sp>
          <p:nvSpPr>
            <p:cNvPr id="252" name="Google Shape;252;p27"/>
            <p:cNvSpPr/>
            <p:nvPr/>
          </p:nvSpPr>
          <p:spPr>
            <a:xfrm rot="7653225">
              <a:off x="5469270" y="3473615"/>
              <a:ext cx="1623776" cy="744153"/>
            </a:xfrm>
            <a:prstGeom prst="blockArc">
              <a:avLst>
                <a:gd name="adj1" fmla="val 10800000"/>
                <a:gd name="adj2" fmla="val 0"/>
                <a:gd name="adj3" fmla="val 25000"/>
              </a:avLst>
            </a:prstGeom>
            <a:solidFill>
              <a:srgbClr val="B7CCE4"/>
            </a:solidFill>
            <a:ln>
              <a:noFill/>
            </a:ln>
          </p:spPr>
          <p:txBody>
            <a:bodyPr spcFirstLastPara="1" wrap="square" lIns="91425" tIns="45700" rIns="91425" bIns="45700" anchor="ctr" anchorCtr="0">
              <a:noAutofit/>
            </a:bodyPr>
            <a:lstStyle/>
            <a:p>
              <a:pPr algn="ctr"/>
              <a:endParaRPr>
                <a:solidFill>
                  <a:schemeClr val="dk1"/>
                </a:solidFill>
                <a:latin typeface="Calibri"/>
                <a:ea typeface="Calibri"/>
                <a:cs typeface="Calibri"/>
                <a:sym typeface="Calibri"/>
              </a:endParaRPr>
            </a:p>
          </p:txBody>
        </p:sp>
        <p:sp>
          <p:nvSpPr>
            <p:cNvPr id="253" name="Google Shape;253;p27"/>
            <p:cNvSpPr/>
            <p:nvPr/>
          </p:nvSpPr>
          <p:spPr>
            <a:xfrm>
              <a:off x="6555773" y="2270887"/>
              <a:ext cx="2193916" cy="1008600"/>
            </a:xfrm>
            <a:prstGeom prst="ellipse">
              <a:avLst/>
            </a:prstGeom>
            <a:solidFill>
              <a:schemeClr val="accent1"/>
            </a:solidFill>
            <a:ln>
              <a:noFill/>
            </a:ln>
          </p:spPr>
          <p:txBody>
            <a:bodyPr spcFirstLastPara="1" wrap="square" lIns="91425" tIns="45700" rIns="91425" bIns="45700" anchor="ctr" anchorCtr="0">
              <a:noAutofit/>
            </a:bodyPr>
            <a:lstStyle/>
            <a:p>
              <a:pPr algn="ctr"/>
              <a:r>
                <a:rPr lang="fr">
                  <a:solidFill>
                    <a:schemeClr val="lt1"/>
                  </a:solidFill>
                  <a:latin typeface="Calibri"/>
                  <a:ea typeface="Calibri"/>
                  <a:cs typeface="Calibri"/>
                  <a:sym typeface="Calibri"/>
                </a:rPr>
                <a:t>Réseaux professionnels</a:t>
              </a:r>
              <a:endParaRPr>
                <a:solidFill>
                  <a:schemeClr val="lt1"/>
                </a:solidFill>
                <a:latin typeface="Calibri"/>
                <a:ea typeface="Calibri"/>
                <a:cs typeface="Calibri"/>
                <a:sym typeface="Calibri"/>
              </a:endParaRPr>
            </a:p>
          </p:txBody>
        </p:sp>
        <p:sp>
          <p:nvSpPr>
            <p:cNvPr id="2" name="ZoneTexte 1"/>
            <p:cNvSpPr txBox="1"/>
            <p:nvPr/>
          </p:nvSpPr>
          <p:spPr>
            <a:xfrm>
              <a:off x="1121888" y="5654841"/>
              <a:ext cx="779123" cy="369332"/>
            </a:xfrm>
            <a:prstGeom prst="rect">
              <a:avLst/>
            </a:prstGeom>
            <a:solidFill>
              <a:schemeClr val="bg1"/>
            </a:solidFill>
          </p:spPr>
          <p:txBody>
            <a:bodyPr wrap="square" rtlCol="0">
              <a:spAutoFit/>
            </a:bodyPr>
            <a:lstStyle/>
            <a:p>
              <a:endParaRPr lang="fr-FR"/>
            </a:p>
          </p:txBody>
        </p:sp>
      </p:grpSp>
    </p:spTree>
    <p:extLst>
      <p:ext uri="{BB962C8B-B14F-4D97-AF65-F5344CB8AC3E}">
        <p14:creationId xmlns:p14="http://schemas.microsoft.com/office/powerpoint/2010/main" val="20062886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8"/>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a:t>ZOOM SUR UNE MISSION</a:t>
            </a:r>
            <a:endParaRPr/>
          </a:p>
        </p:txBody>
      </p:sp>
      <p:sp>
        <p:nvSpPr>
          <p:cNvPr id="262" name="Google Shape;262;p28"/>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sp>
        <p:nvSpPr>
          <p:cNvPr id="263" name="Google Shape;263;p28"/>
          <p:cNvSpPr txBox="1"/>
          <p:nvPr/>
        </p:nvSpPr>
        <p:spPr>
          <a:xfrm>
            <a:off x="22595" y="1626557"/>
            <a:ext cx="8600400" cy="3771771"/>
          </a:xfrm>
          <a:prstGeom prst="rect">
            <a:avLst/>
          </a:prstGeom>
          <a:noFill/>
          <a:ln>
            <a:noFill/>
          </a:ln>
        </p:spPr>
        <p:txBody>
          <a:bodyPr spcFirstLastPara="1" wrap="square" lIns="91425" tIns="91425" rIns="91425" bIns="91425" anchor="t" anchorCtr="0">
            <a:spAutoFit/>
          </a:bodyPr>
          <a:lstStyle/>
          <a:p>
            <a:pPr>
              <a:lnSpc>
                <a:spcPct val="115000"/>
              </a:lnSpc>
              <a:spcBef>
                <a:spcPts val="1200"/>
              </a:spcBef>
            </a:pPr>
            <a:r>
              <a:rPr lang="fr" sz="1500" b="1" dirty="0">
                <a:solidFill>
                  <a:schemeClr val="dk1"/>
                </a:solidFill>
              </a:rPr>
              <a:t>Mise en situation : contexte SODITRANS</a:t>
            </a:r>
            <a:r>
              <a:rPr lang="fr" sz="1200" b="1" dirty="0">
                <a:solidFill>
                  <a:schemeClr val="dk1"/>
                </a:solidFill>
              </a:rPr>
              <a:t> </a:t>
            </a:r>
            <a:endParaRPr sz="1200" b="1" dirty="0">
              <a:solidFill>
                <a:schemeClr val="dk1"/>
              </a:solidFill>
            </a:endParaRPr>
          </a:p>
          <a:p>
            <a:pPr>
              <a:lnSpc>
                <a:spcPct val="115000"/>
              </a:lnSpc>
              <a:spcBef>
                <a:spcPts val="1200"/>
              </a:spcBef>
            </a:pPr>
            <a:r>
              <a:rPr lang="fr" sz="1500" dirty="0">
                <a:solidFill>
                  <a:schemeClr val="dk1"/>
                </a:solidFill>
              </a:rPr>
              <a:t>Le Service Achats passe habituellement commande auprès d’un fournisseur chinois situé à Qingdao. Le taux de produits défectueux est trop élevé et SODRIS a décidé de tester un nouveau fournisseur indien.</a:t>
            </a:r>
            <a:endParaRPr sz="1500" dirty="0">
              <a:solidFill>
                <a:schemeClr val="dk1"/>
              </a:solidFill>
            </a:endParaRPr>
          </a:p>
          <a:p>
            <a:pPr marL="457200" indent="-323850">
              <a:lnSpc>
                <a:spcPct val="115000"/>
              </a:lnSpc>
              <a:spcBef>
                <a:spcPts val="1200"/>
              </a:spcBef>
              <a:buClr>
                <a:schemeClr val="dk1"/>
              </a:buClr>
              <a:buSzPts val="1500"/>
              <a:buChar char="●"/>
            </a:pPr>
            <a:r>
              <a:rPr lang="fr" sz="1500" b="1" dirty="0">
                <a:solidFill>
                  <a:schemeClr val="dk1"/>
                </a:solidFill>
              </a:rPr>
              <a:t>RCI co-enseignement :</a:t>
            </a:r>
            <a:r>
              <a:rPr lang="fr" sz="1500" dirty="0">
                <a:solidFill>
                  <a:schemeClr val="dk1"/>
                </a:solidFill>
              </a:rPr>
              <a:t> cf. intervention suivante</a:t>
            </a:r>
            <a:endParaRPr sz="1500" dirty="0">
              <a:solidFill>
                <a:schemeClr val="dk1"/>
              </a:solidFill>
            </a:endParaRPr>
          </a:p>
          <a:p>
            <a:pPr marL="457200" indent="-323850">
              <a:lnSpc>
                <a:spcPct val="115000"/>
              </a:lnSpc>
              <a:buClr>
                <a:schemeClr val="dk1"/>
              </a:buClr>
              <a:buSzPts val="1500"/>
              <a:buChar char="●"/>
            </a:pPr>
            <a:r>
              <a:rPr lang="fr" sz="1500" b="1" dirty="0">
                <a:solidFill>
                  <a:schemeClr val="dk1"/>
                </a:solidFill>
              </a:rPr>
              <a:t>RCI français : </a:t>
            </a:r>
            <a:r>
              <a:rPr lang="fr" sz="1500" dirty="0">
                <a:solidFill>
                  <a:schemeClr val="dk1"/>
                </a:solidFill>
              </a:rPr>
              <a:t>activités de communication (simulation entretien téléphonique), mobilisation des outils de gestion (simulation de trésorerie) et du numérique (tableur)</a:t>
            </a:r>
            <a:endParaRPr sz="1500" dirty="0">
              <a:solidFill>
                <a:schemeClr val="dk1"/>
              </a:solidFill>
            </a:endParaRPr>
          </a:p>
          <a:p>
            <a:pPr>
              <a:lnSpc>
                <a:spcPct val="115000"/>
              </a:lnSpc>
              <a:spcBef>
                <a:spcPts val="1200"/>
              </a:spcBef>
            </a:pPr>
            <a:endParaRPr sz="1200" b="1" dirty="0">
              <a:solidFill>
                <a:schemeClr val="dk1"/>
              </a:solidFill>
            </a:endParaRPr>
          </a:p>
          <a:p>
            <a:pPr>
              <a:lnSpc>
                <a:spcPct val="115000"/>
              </a:lnSpc>
              <a:spcBef>
                <a:spcPts val="1200"/>
              </a:spcBef>
            </a:pPr>
            <a:endParaRPr sz="1200" b="1" dirty="0">
              <a:solidFill>
                <a:schemeClr val="dk1"/>
              </a:solidFill>
            </a:endParaRPr>
          </a:p>
          <a:p>
            <a:pPr marR="50800">
              <a:lnSpc>
                <a:spcPct val="200000"/>
              </a:lnSpc>
              <a:spcBef>
                <a:spcPts val="1200"/>
              </a:spcBef>
              <a:spcAft>
                <a:spcPts val="1200"/>
              </a:spcAft>
            </a:pPr>
            <a:endParaRPr sz="1600" dirty="0">
              <a:solidFill>
                <a:schemeClr val="dk1"/>
              </a:solidFill>
            </a:endParaRPr>
          </a:p>
        </p:txBody>
      </p:sp>
      <p:sp>
        <p:nvSpPr>
          <p:cNvPr id="264" name="Google Shape;264;p28"/>
          <p:cNvSpPr txBox="1"/>
          <p:nvPr/>
        </p:nvSpPr>
        <p:spPr>
          <a:xfrm>
            <a:off x="5021625" y="4128325"/>
            <a:ext cx="1879800" cy="14331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a:lnSpc>
                <a:spcPct val="90000"/>
              </a:lnSpc>
            </a:pPr>
            <a:r>
              <a:rPr lang="fr" sz="2000" b="1" dirty="0">
                <a:solidFill>
                  <a:srgbClr val="4A86E8"/>
                </a:solidFill>
                <a:latin typeface="Calibri"/>
                <a:ea typeface="Calibri"/>
                <a:cs typeface="Calibri"/>
                <a:sym typeface="Calibri"/>
              </a:rPr>
              <a:t>Communiquer en français et en anglais dans des contextes interculturels </a:t>
            </a:r>
            <a:endParaRPr sz="2000" dirty="0">
              <a:solidFill>
                <a:srgbClr val="4A86E8"/>
              </a:solidFill>
              <a:latin typeface="Calibri"/>
              <a:ea typeface="Calibri"/>
              <a:cs typeface="Calibri"/>
              <a:sym typeface="Calibri"/>
            </a:endParaRPr>
          </a:p>
        </p:txBody>
      </p:sp>
      <p:sp>
        <p:nvSpPr>
          <p:cNvPr id="265" name="Google Shape;265;p28"/>
          <p:cNvSpPr txBox="1"/>
          <p:nvPr/>
        </p:nvSpPr>
        <p:spPr>
          <a:xfrm>
            <a:off x="7055672" y="4150825"/>
            <a:ext cx="2018400" cy="9654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Autofit/>
          </a:bodyPr>
          <a:lstStyle/>
          <a:p>
            <a:pPr>
              <a:lnSpc>
                <a:spcPct val="90000"/>
              </a:lnSpc>
            </a:pPr>
            <a:r>
              <a:rPr lang="fr" sz="2000" b="1">
                <a:solidFill>
                  <a:srgbClr val="4A86E8"/>
                </a:solidFill>
                <a:latin typeface="Calibri"/>
                <a:ea typeface="Calibri"/>
                <a:cs typeface="Calibri"/>
                <a:sym typeface="Calibri"/>
              </a:rPr>
              <a:t>Animer un réseau professionnel</a:t>
            </a:r>
            <a:endParaRPr sz="2000">
              <a:solidFill>
                <a:schemeClr val="dk1"/>
              </a:solidFill>
              <a:latin typeface="Calibri"/>
              <a:ea typeface="Calibri"/>
              <a:cs typeface="Calibri"/>
              <a:sym typeface="Calibri"/>
            </a:endParaRPr>
          </a:p>
        </p:txBody>
      </p:sp>
      <p:sp>
        <p:nvSpPr>
          <p:cNvPr id="266" name="Google Shape;266;p28"/>
          <p:cNvSpPr txBox="1"/>
          <p:nvPr/>
        </p:nvSpPr>
        <p:spPr>
          <a:xfrm>
            <a:off x="394931" y="4128325"/>
            <a:ext cx="2438400" cy="542700"/>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a:lnSpc>
                <a:spcPct val="90000"/>
              </a:lnSpc>
            </a:pPr>
            <a:r>
              <a:rPr lang="fr" sz="2000" b="1">
                <a:solidFill>
                  <a:srgbClr val="4A86E8"/>
                </a:solidFill>
                <a:latin typeface="Calibri"/>
                <a:ea typeface="Calibri"/>
                <a:cs typeface="Calibri"/>
                <a:sym typeface="Calibri"/>
              </a:rPr>
              <a:t>Exploiter les données clients/fournisseurs</a:t>
            </a:r>
            <a:endParaRPr sz="2000" b="1">
              <a:solidFill>
                <a:srgbClr val="4A86E8"/>
              </a:solidFill>
              <a:latin typeface="Calibri"/>
              <a:ea typeface="Calibri"/>
              <a:cs typeface="Calibri"/>
              <a:sym typeface="Calibri"/>
            </a:endParaRPr>
          </a:p>
          <a:p>
            <a:pPr>
              <a:lnSpc>
                <a:spcPct val="90000"/>
              </a:lnSpc>
            </a:pPr>
            <a:endParaRPr sz="2000" b="1">
              <a:solidFill>
                <a:srgbClr val="4A86E8"/>
              </a:solidFill>
              <a:latin typeface="Calibri"/>
              <a:ea typeface="Calibri"/>
              <a:cs typeface="Calibri"/>
              <a:sym typeface="Calibri"/>
            </a:endParaRPr>
          </a:p>
        </p:txBody>
      </p:sp>
      <p:sp>
        <p:nvSpPr>
          <p:cNvPr id="267" name="Google Shape;267;p28"/>
          <p:cNvSpPr txBox="1"/>
          <p:nvPr/>
        </p:nvSpPr>
        <p:spPr>
          <a:xfrm>
            <a:off x="2987578" y="4152350"/>
            <a:ext cx="1879800" cy="11832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a:lnSpc>
                <a:spcPct val="90000"/>
              </a:lnSpc>
            </a:pPr>
            <a:r>
              <a:rPr lang="fr" sz="2000" b="1" dirty="0">
                <a:solidFill>
                  <a:srgbClr val="4A86E8"/>
                </a:solidFill>
                <a:latin typeface="Calibri"/>
                <a:ea typeface="Calibri"/>
                <a:cs typeface="Calibri"/>
                <a:sym typeface="Calibri"/>
              </a:rPr>
              <a:t>Gérer la relation commerciale internationale</a:t>
            </a:r>
            <a:endParaRPr sz="2000" dirty="0">
              <a:solidFill>
                <a:schemeClr val="dk1"/>
              </a:solidFill>
              <a:latin typeface="Calibri"/>
              <a:ea typeface="Calibri"/>
              <a:cs typeface="Calibri"/>
              <a:sym typeface="Calibri"/>
            </a:endParaRPr>
          </a:p>
        </p:txBody>
      </p:sp>
      <p:sp>
        <p:nvSpPr>
          <p:cNvPr id="3" name="Espace réservé du numéro de diapositive 2"/>
          <p:cNvSpPr>
            <a:spLocks noGrp="1"/>
          </p:cNvSpPr>
          <p:nvPr>
            <p:ph type="sldNum" sz="quarter" idx="12"/>
          </p:nvPr>
        </p:nvSpPr>
        <p:spPr/>
        <p:txBody>
          <a:bodyPr/>
          <a:lstStyle/>
          <a:p>
            <a:fld id="{A786685B-2977-D546-9E3D-3CA676A47F0C}" type="slidenum">
              <a:rPr lang="fr-FR" smtClean="0"/>
              <a:t>35</a:t>
            </a:fld>
            <a:endParaRPr lang="fr-FR"/>
          </a:p>
        </p:txBody>
      </p:sp>
    </p:spTree>
    <p:extLst>
      <p:ext uri="{BB962C8B-B14F-4D97-AF65-F5344CB8AC3E}">
        <p14:creationId xmlns:p14="http://schemas.microsoft.com/office/powerpoint/2010/main" val="31012136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1"/>
          <p:cNvSpPr txBox="1">
            <a:spLocks noGrp="1"/>
          </p:cNvSpPr>
          <p:nvPr>
            <p:ph type="subTitle" idx="1"/>
          </p:nvPr>
        </p:nvSpPr>
        <p:spPr>
          <a:xfrm>
            <a:off x="1115616" y="1268760"/>
            <a:ext cx="8028300" cy="3655500"/>
          </a:xfrm>
          <a:prstGeom prst="rect">
            <a:avLst/>
          </a:prstGeom>
          <a:noFill/>
          <a:ln>
            <a:noFill/>
          </a:ln>
        </p:spPr>
        <p:txBody>
          <a:bodyPr spcFirstLastPara="1" vert="horz" wrap="square" lIns="91425" tIns="45700" rIns="91425" bIns="45700" rtlCol="0" anchor="t" anchorCtr="0">
            <a:noAutofit/>
          </a:bodyPr>
          <a:lstStyle/>
          <a:p>
            <a:pPr algn="l">
              <a:spcBef>
                <a:spcPts val="0"/>
              </a:spcBef>
              <a:buClr>
                <a:srgbClr val="888888"/>
              </a:buClr>
              <a:buSzPts val="2000"/>
            </a:pPr>
            <a:r>
              <a:rPr lang="fr" sz="2000">
                <a:solidFill>
                  <a:srgbClr val="000000"/>
                </a:solidFill>
              </a:rPr>
              <a:t>Programme de l’intervention :</a:t>
            </a:r>
            <a:endParaRPr>
              <a:solidFill>
                <a:srgbClr val="000000"/>
              </a:solidFill>
            </a:endParaRPr>
          </a:p>
          <a:p>
            <a:pPr algn="l">
              <a:spcBef>
                <a:spcPts val="400"/>
              </a:spcBef>
              <a:buClr>
                <a:srgbClr val="888888"/>
              </a:buClr>
              <a:buSzPts val="2000"/>
            </a:pPr>
            <a:endParaRPr sz="2000"/>
          </a:p>
          <a:p>
            <a:pPr algn="l">
              <a:spcBef>
                <a:spcPts val="400"/>
              </a:spcBef>
              <a:buClr>
                <a:srgbClr val="888888"/>
              </a:buClr>
              <a:buSzPts val="2000"/>
            </a:pPr>
            <a:endParaRPr sz="2000"/>
          </a:p>
          <a:p>
            <a:pPr marL="342900" indent="-342900" algn="l">
              <a:spcBef>
                <a:spcPts val="400"/>
              </a:spcBef>
              <a:buClr>
                <a:srgbClr val="000000"/>
              </a:buClr>
              <a:buSzPts val="2000"/>
              <a:buFont typeface="Arial"/>
              <a:buChar char="•"/>
            </a:pPr>
            <a:r>
              <a:rPr lang="fr" sz="2000">
                <a:solidFill>
                  <a:srgbClr val="000000"/>
                </a:solidFill>
              </a:rPr>
              <a:t>RCI dans le nouveau référentiel</a:t>
            </a:r>
            <a:endParaRPr sz="2000">
              <a:solidFill>
                <a:srgbClr val="000000"/>
              </a:solidFill>
            </a:endParaRPr>
          </a:p>
          <a:p>
            <a:pPr marL="342900" indent="-342900" algn="l">
              <a:spcBef>
                <a:spcPts val="400"/>
              </a:spcBef>
              <a:buClr>
                <a:srgbClr val="000000"/>
              </a:buClr>
              <a:buSzPts val="2000"/>
              <a:buFont typeface="Arial"/>
              <a:buChar char="•"/>
            </a:pPr>
            <a:r>
              <a:rPr lang="fr" sz="2000">
                <a:solidFill>
                  <a:srgbClr val="000000"/>
                </a:solidFill>
              </a:rPr>
              <a:t>Compétences, savoirs et limites de savoirs </a:t>
            </a:r>
            <a:endParaRPr sz="2000">
              <a:solidFill>
                <a:srgbClr val="000000"/>
              </a:solidFill>
            </a:endParaRPr>
          </a:p>
          <a:p>
            <a:pPr marL="342900" indent="-361950" algn="l">
              <a:spcBef>
                <a:spcPts val="400"/>
              </a:spcBef>
              <a:buClr>
                <a:srgbClr val="000000"/>
              </a:buClr>
              <a:buSzPts val="2300"/>
              <a:buChar char="•"/>
            </a:pPr>
            <a:r>
              <a:rPr lang="fr" sz="2300" b="1">
                <a:solidFill>
                  <a:srgbClr val="000000"/>
                </a:solidFill>
              </a:rPr>
              <a:t>Points d’appui et nouveautés</a:t>
            </a:r>
            <a:endParaRPr sz="1900" b="1">
              <a:solidFill>
                <a:srgbClr val="000000"/>
              </a:solidFill>
            </a:endParaRPr>
          </a:p>
          <a:p>
            <a:pPr algn="l">
              <a:spcBef>
                <a:spcPts val="400"/>
              </a:spcBef>
            </a:pPr>
            <a:r>
              <a:rPr lang="fr" sz="2000"/>
              <a:t> </a:t>
            </a:r>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36</a:t>
            </a:fld>
            <a:endParaRPr lang="fr-FR"/>
          </a:p>
        </p:txBody>
      </p:sp>
    </p:spTree>
    <p:extLst>
      <p:ext uri="{BB962C8B-B14F-4D97-AF65-F5344CB8AC3E}">
        <p14:creationId xmlns:p14="http://schemas.microsoft.com/office/powerpoint/2010/main" val="4050506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2"/>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lgn="ctr">
              <a:buClr>
                <a:schemeClr val="dk1"/>
              </a:buClr>
              <a:buSzPts val="4400"/>
            </a:pPr>
            <a:r>
              <a:rPr lang="fr"/>
              <a:t>POINTS D’APPUI ET NOUVEAUTÉS</a:t>
            </a:r>
            <a:endParaRPr/>
          </a:p>
        </p:txBody>
      </p:sp>
      <p:sp>
        <p:nvSpPr>
          <p:cNvPr id="317" name="Google Shape;317;p32"/>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grpSp>
        <p:nvGrpSpPr>
          <p:cNvPr id="318" name="Google Shape;318;p32"/>
          <p:cNvGrpSpPr/>
          <p:nvPr/>
        </p:nvGrpSpPr>
        <p:grpSpPr>
          <a:xfrm>
            <a:off x="398707" y="1681975"/>
            <a:ext cx="8288049" cy="3968374"/>
            <a:chOff x="-152366" y="0"/>
            <a:chExt cx="7987712" cy="4991665"/>
          </a:xfrm>
        </p:grpSpPr>
        <p:sp>
          <p:nvSpPr>
            <p:cNvPr id="319" name="Google Shape;319;p32"/>
            <p:cNvSpPr/>
            <p:nvPr/>
          </p:nvSpPr>
          <p:spPr>
            <a:xfrm rot="21300002">
              <a:off x="-152366" y="1743513"/>
              <a:ext cx="7882495" cy="902529"/>
            </a:xfrm>
            <a:prstGeom prst="mathMinus">
              <a:avLst>
                <a:gd name="adj1" fmla="val 23520"/>
              </a:avLst>
            </a:prstGeom>
            <a:solidFill>
              <a:srgbClr val="A7AFBE"/>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20" name="Google Shape;320;p32"/>
            <p:cNvSpPr/>
            <p:nvPr/>
          </p:nvSpPr>
          <p:spPr>
            <a:xfrm>
              <a:off x="951746" y="247967"/>
              <a:ext cx="2379300" cy="1983600"/>
            </a:xfrm>
            <a:prstGeom prst="downArrow">
              <a:avLst>
                <a:gd name="adj1" fmla="val 50000"/>
                <a:gd name="adj2" fmla="val 50000"/>
              </a:avLst>
            </a:prstGeom>
            <a:solidFill>
              <a:srgbClr val="8E7CC3"/>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21" name="Google Shape;321;p32"/>
            <p:cNvSpPr/>
            <p:nvPr/>
          </p:nvSpPr>
          <p:spPr>
            <a:xfrm>
              <a:off x="4203548" y="0"/>
              <a:ext cx="2538000" cy="2082900"/>
            </a:xfrm>
            <a:prstGeom prst="rect">
              <a:avLst/>
            </a:prstGeom>
            <a:noFill/>
            <a:ln>
              <a:noFill/>
            </a:ln>
          </p:spPr>
          <p:txBody>
            <a:bodyPr spcFirstLastPara="1" wrap="square" lIns="91425" tIns="91425" rIns="91425" bIns="91425" anchor="ctr" anchorCtr="0">
              <a:noAutofit/>
            </a:bodyPr>
            <a:lstStyle/>
            <a:p>
              <a:endParaRPr/>
            </a:p>
          </p:txBody>
        </p:sp>
        <p:sp>
          <p:nvSpPr>
            <p:cNvPr id="322" name="Google Shape;322;p32"/>
            <p:cNvSpPr txBox="1"/>
            <p:nvPr/>
          </p:nvSpPr>
          <p:spPr>
            <a:xfrm>
              <a:off x="4203546" y="0"/>
              <a:ext cx="3631800" cy="2082900"/>
            </a:xfrm>
            <a:prstGeom prst="rect">
              <a:avLst/>
            </a:prstGeom>
            <a:noFill/>
            <a:ln>
              <a:noFill/>
            </a:ln>
          </p:spPr>
          <p:txBody>
            <a:bodyPr spcFirstLastPara="1" wrap="square" lIns="170675" tIns="170675" rIns="170675" bIns="170675" anchor="ctr" anchorCtr="0">
              <a:noAutofit/>
            </a:bodyPr>
            <a:lstStyle/>
            <a:p>
              <a:pPr>
                <a:lnSpc>
                  <a:spcPct val="90000"/>
                </a:lnSpc>
              </a:pPr>
              <a:r>
                <a:rPr lang="fr" sz="2400">
                  <a:solidFill>
                    <a:schemeClr val="dk1"/>
                  </a:solidFill>
                  <a:latin typeface="Calibri"/>
                  <a:ea typeface="Calibri"/>
                  <a:cs typeface="Calibri"/>
                  <a:sym typeface="Calibri"/>
                </a:rPr>
                <a:t>Points d’appui</a:t>
              </a:r>
              <a:endParaRPr sz="2400">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a:solidFill>
                    <a:schemeClr val="dk1"/>
                  </a:solidFill>
                  <a:latin typeface="Calibri"/>
                  <a:ea typeface="Calibri"/>
                  <a:cs typeface="Calibri"/>
                  <a:sym typeface="Calibri"/>
                </a:rPr>
                <a:t>outils de gestion</a:t>
              </a:r>
              <a:endParaRPr>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a:solidFill>
                    <a:schemeClr val="dk1"/>
                  </a:solidFill>
                  <a:latin typeface="Calibri"/>
                  <a:ea typeface="Calibri"/>
                  <a:cs typeface="Calibri"/>
                  <a:sym typeface="Calibri"/>
                </a:rPr>
                <a:t>communication interpersonnelle </a:t>
              </a:r>
              <a:endParaRPr>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a:solidFill>
                    <a:schemeClr val="dk1"/>
                  </a:solidFill>
                  <a:latin typeface="Calibri"/>
                  <a:ea typeface="Calibri"/>
                  <a:cs typeface="Calibri"/>
                  <a:sym typeface="Calibri"/>
                </a:rPr>
                <a:t>communication  interculturelle…</a:t>
              </a:r>
              <a:endParaRPr>
                <a:solidFill>
                  <a:schemeClr val="dk1"/>
                </a:solidFill>
                <a:latin typeface="Calibri"/>
                <a:ea typeface="Calibri"/>
                <a:cs typeface="Calibri"/>
                <a:sym typeface="Calibri"/>
              </a:endParaRPr>
            </a:p>
          </p:txBody>
        </p:sp>
        <p:sp>
          <p:nvSpPr>
            <p:cNvPr id="323" name="Google Shape;323;p32"/>
            <p:cNvSpPr/>
            <p:nvPr/>
          </p:nvSpPr>
          <p:spPr>
            <a:xfrm>
              <a:off x="4600109" y="2727642"/>
              <a:ext cx="2379300" cy="1983600"/>
            </a:xfrm>
            <a:prstGeom prst="upArrow">
              <a:avLst>
                <a:gd name="adj1" fmla="val 50000"/>
                <a:gd name="adj2" fmla="val 50000"/>
              </a:avLst>
            </a:prstGeom>
            <a:solidFill>
              <a:srgbClr val="7030A0"/>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24" name="Google Shape;324;p32"/>
            <p:cNvSpPr/>
            <p:nvPr/>
          </p:nvSpPr>
          <p:spPr>
            <a:xfrm>
              <a:off x="1189683" y="2876423"/>
              <a:ext cx="2538000" cy="2082900"/>
            </a:xfrm>
            <a:prstGeom prst="rect">
              <a:avLst/>
            </a:prstGeom>
            <a:noFill/>
            <a:ln>
              <a:noFill/>
            </a:ln>
          </p:spPr>
          <p:txBody>
            <a:bodyPr spcFirstLastPara="1" wrap="square" lIns="91425" tIns="91425" rIns="91425" bIns="91425" anchor="ctr" anchorCtr="0">
              <a:noAutofit/>
            </a:bodyPr>
            <a:lstStyle/>
            <a:p>
              <a:endParaRPr/>
            </a:p>
          </p:txBody>
        </p:sp>
        <p:sp>
          <p:nvSpPr>
            <p:cNvPr id="325" name="Google Shape;325;p32"/>
            <p:cNvSpPr txBox="1"/>
            <p:nvPr/>
          </p:nvSpPr>
          <p:spPr>
            <a:xfrm>
              <a:off x="243276" y="2876414"/>
              <a:ext cx="4599758" cy="2115251"/>
            </a:xfrm>
            <a:prstGeom prst="rect">
              <a:avLst/>
            </a:prstGeom>
            <a:noFill/>
            <a:ln>
              <a:noFill/>
            </a:ln>
          </p:spPr>
          <p:txBody>
            <a:bodyPr spcFirstLastPara="1" wrap="square" lIns="170675" tIns="170675" rIns="170675" bIns="170675" anchor="ctr" anchorCtr="0">
              <a:noAutofit/>
            </a:bodyPr>
            <a:lstStyle/>
            <a:p>
              <a:pPr>
                <a:lnSpc>
                  <a:spcPct val="90000"/>
                </a:lnSpc>
              </a:pPr>
              <a:r>
                <a:rPr lang="fr" sz="2400">
                  <a:solidFill>
                    <a:schemeClr val="dk1"/>
                  </a:solidFill>
                  <a:latin typeface="Calibri"/>
                  <a:ea typeface="Calibri"/>
                  <a:cs typeface="Calibri"/>
                  <a:sym typeface="Calibri"/>
                </a:rPr>
                <a:t>Nouveautés</a:t>
              </a:r>
              <a:endParaRPr sz="2400">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a:solidFill>
                    <a:schemeClr val="dk1"/>
                  </a:solidFill>
                  <a:latin typeface="Calibri"/>
                  <a:ea typeface="Calibri"/>
                  <a:cs typeface="Calibri"/>
                  <a:sym typeface="Calibri"/>
                </a:rPr>
                <a:t>place prépondérante de l’anglais</a:t>
              </a:r>
              <a:endParaRPr>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a:solidFill>
                    <a:schemeClr val="dk1"/>
                  </a:solidFill>
                  <a:latin typeface="Calibri"/>
                  <a:ea typeface="Calibri"/>
                  <a:cs typeface="Calibri"/>
                  <a:sym typeface="Calibri"/>
                </a:rPr>
                <a:t>compétences numériques élargies et intégrées dans chaque bloc</a:t>
              </a:r>
              <a:endParaRPr>
                <a:solidFill>
                  <a:schemeClr val="dk1"/>
                </a:solidFill>
                <a:latin typeface="Calibri"/>
                <a:ea typeface="Calibri"/>
                <a:cs typeface="Calibri"/>
                <a:sym typeface="Calibri"/>
              </a:endParaRPr>
            </a:p>
          </p:txBody>
        </p:sp>
      </p:grpSp>
      <p:sp>
        <p:nvSpPr>
          <p:cNvPr id="2" name="ZoneTexte 1"/>
          <p:cNvSpPr txBox="1"/>
          <p:nvPr/>
        </p:nvSpPr>
        <p:spPr>
          <a:xfrm>
            <a:off x="256309" y="5353050"/>
            <a:ext cx="1927466" cy="369332"/>
          </a:xfrm>
          <a:prstGeom prst="rect">
            <a:avLst/>
          </a:prstGeom>
          <a:solidFill>
            <a:schemeClr val="bg1"/>
          </a:solidFill>
        </p:spPr>
        <p:txBody>
          <a:bodyPr wrap="square" rtlCol="0">
            <a:spAutoFit/>
          </a:bodyPr>
          <a:lstStyle/>
          <a:p>
            <a:endParaRPr lang="fr-FR"/>
          </a:p>
        </p:txBody>
      </p:sp>
      <p:pic>
        <p:nvPicPr>
          <p:cNvPr id="15" name="Image 14"/>
          <p:cNvPicPr>
            <a:picLocks noChangeAspect="1"/>
          </p:cNvPicPr>
          <p:nvPr/>
        </p:nvPicPr>
        <p:blipFill>
          <a:blip r:embed="rId3"/>
          <a:stretch>
            <a:fillRect/>
          </a:stretch>
        </p:blipFill>
        <p:spPr>
          <a:xfrm>
            <a:off x="66907" y="6179350"/>
            <a:ext cx="734055" cy="685833"/>
          </a:xfrm>
          <a:prstGeom prst="rect">
            <a:avLst/>
          </a:prstGeom>
        </p:spPr>
      </p:pic>
      <p:sp>
        <p:nvSpPr>
          <p:cNvPr id="3" name="Espace réservé du numéro de diapositive 2"/>
          <p:cNvSpPr>
            <a:spLocks noGrp="1"/>
          </p:cNvSpPr>
          <p:nvPr>
            <p:ph type="sldNum" sz="quarter" idx="12"/>
          </p:nvPr>
        </p:nvSpPr>
        <p:spPr/>
        <p:txBody>
          <a:bodyPr/>
          <a:lstStyle/>
          <a:p>
            <a:fld id="{A786685B-2977-D546-9E3D-3CA676A47F0C}" type="slidenum">
              <a:rPr lang="fr-FR" smtClean="0"/>
              <a:t>37</a:t>
            </a:fld>
            <a:endParaRPr lang="fr-FR"/>
          </a:p>
        </p:txBody>
      </p:sp>
    </p:spTree>
    <p:extLst>
      <p:ext uri="{BB962C8B-B14F-4D97-AF65-F5344CB8AC3E}">
        <p14:creationId xmlns:p14="http://schemas.microsoft.com/office/powerpoint/2010/main" val="21937686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a:t>POINTS DE VIGILANCE </a:t>
            </a:r>
            <a:endParaRPr/>
          </a:p>
        </p:txBody>
      </p:sp>
      <p:grpSp>
        <p:nvGrpSpPr>
          <p:cNvPr id="334" name="Google Shape;334;p33"/>
          <p:cNvGrpSpPr/>
          <p:nvPr/>
        </p:nvGrpSpPr>
        <p:grpSpPr>
          <a:xfrm>
            <a:off x="2992711" y="1954427"/>
            <a:ext cx="2486626" cy="3551767"/>
            <a:chOff x="1118218" y="283725"/>
            <a:chExt cx="2090832" cy="4076400"/>
          </a:xfrm>
        </p:grpSpPr>
        <p:sp>
          <p:nvSpPr>
            <p:cNvPr id="335" name="Google Shape;335;p33"/>
            <p:cNvSpPr/>
            <p:nvPr/>
          </p:nvSpPr>
          <p:spPr>
            <a:xfrm>
              <a:off x="1178650" y="283725"/>
              <a:ext cx="2030400" cy="4076400"/>
            </a:xfrm>
            <a:prstGeom prst="rect">
              <a:avLst/>
            </a:prstGeom>
            <a:solidFill>
              <a:srgbClr val="7030A0"/>
            </a:solidFill>
            <a:ln>
              <a:noFill/>
            </a:ln>
          </p:spPr>
          <p:txBody>
            <a:bodyPr spcFirstLastPara="1" wrap="square" lIns="91425" tIns="91425" rIns="91425" bIns="91425" anchor="ctr" anchorCtr="0">
              <a:noAutofit/>
            </a:bodyPr>
            <a:lstStyle/>
            <a:p>
              <a:endParaRPr/>
            </a:p>
          </p:txBody>
        </p:sp>
        <p:sp>
          <p:nvSpPr>
            <p:cNvPr id="336" name="Google Shape;336;p33"/>
            <p:cNvSpPr/>
            <p:nvPr/>
          </p:nvSpPr>
          <p:spPr>
            <a:xfrm>
              <a:off x="1118218" y="341749"/>
              <a:ext cx="2048100" cy="1858800"/>
            </a:xfrm>
            <a:prstGeom prst="rect">
              <a:avLst/>
            </a:prstGeom>
            <a:solidFill>
              <a:srgbClr val="7030A0"/>
            </a:solidFill>
            <a:ln w="19050"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7" name="Google Shape;337;p33"/>
            <p:cNvSpPr/>
            <p:nvPr/>
          </p:nvSpPr>
          <p:spPr>
            <a:xfrm>
              <a:off x="1233850" y="470600"/>
              <a:ext cx="1815000" cy="675000"/>
            </a:xfrm>
            <a:prstGeom prst="rect">
              <a:avLst/>
            </a:prstGeom>
            <a:solidFill>
              <a:srgbClr val="7030A0"/>
            </a:solidFill>
            <a:ln>
              <a:noFill/>
            </a:ln>
          </p:spPr>
          <p:txBody>
            <a:bodyPr spcFirstLastPara="1" wrap="square" lIns="91425" tIns="91425" rIns="91425" bIns="91425" anchor="t" anchorCtr="0">
              <a:noAutofit/>
            </a:bodyPr>
            <a:lstStyle/>
            <a:p>
              <a:endParaRPr sz="4000">
                <a:solidFill>
                  <a:srgbClr val="1D7E74"/>
                </a:solidFill>
                <a:latin typeface="Roboto Thin"/>
                <a:ea typeface="Roboto Thin"/>
                <a:cs typeface="Roboto Thin"/>
                <a:sym typeface="Roboto Thin"/>
              </a:endParaRPr>
            </a:p>
          </p:txBody>
        </p:sp>
        <p:sp>
          <p:nvSpPr>
            <p:cNvPr id="338" name="Google Shape;338;p33"/>
            <p:cNvSpPr/>
            <p:nvPr/>
          </p:nvSpPr>
          <p:spPr>
            <a:xfrm rot="5400000">
              <a:off x="1969086" y="2256036"/>
              <a:ext cx="389100" cy="278100"/>
            </a:xfrm>
            <a:prstGeom prst="rightArrow">
              <a:avLst>
                <a:gd name="adj1" fmla="val 34239"/>
                <a:gd name="adj2" fmla="val 57035"/>
              </a:avLst>
            </a:prstGeom>
            <a:solidFill>
              <a:srgbClr val="7030A0"/>
            </a:solidFill>
            <a:ln>
              <a:noFill/>
            </a:ln>
          </p:spPr>
          <p:txBody>
            <a:bodyPr spcFirstLastPara="1" wrap="square" lIns="91425" tIns="91425" rIns="91425" bIns="91425" anchor="ctr" anchorCtr="0">
              <a:noAutofit/>
            </a:bodyPr>
            <a:lstStyle/>
            <a:p>
              <a:endParaRPr/>
            </a:p>
          </p:txBody>
        </p:sp>
      </p:grpSp>
      <p:grpSp>
        <p:nvGrpSpPr>
          <p:cNvPr id="339" name="Google Shape;339;p33"/>
          <p:cNvGrpSpPr/>
          <p:nvPr/>
        </p:nvGrpSpPr>
        <p:grpSpPr>
          <a:xfrm>
            <a:off x="5803050" y="1954451"/>
            <a:ext cx="2987594" cy="3551767"/>
            <a:chOff x="1212950" y="283754"/>
            <a:chExt cx="2198700" cy="4076400"/>
          </a:xfrm>
        </p:grpSpPr>
        <p:sp>
          <p:nvSpPr>
            <p:cNvPr id="340" name="Google Shape;340;p33"/>
            <p:cNvSpPr/>
            <p:nvPr/>
          </p:nvSpPr>
          <p:spPr>
            <a:xfrm>
              <a:off x="1212950" y="283754"/>
              <a:ext cx="2198700" cy="4076400"/>
            </a:xfrm>
            <a:prstGeom prst="rect">
              <a:avLst/>
            </a:prstGeom>
            <a:solidFill>
              <a:schemeClr val="accent4"/>
            </a:solidFill>
            <a:ln>
              <a:noFill/>
            </a:ln>
          </p:spPr>
          <p:txBody>
            <a:bodyPr spcFirstLastPara="1" wrap="square" lIns="91425" tIns="91425" rIns="91425" bIns="91425" anchor="ctr" anchorCtr="0">
              <a:noAutofit/>
            </a:bodyPr>
            <a:lstStyle/>
            <a:p>
              <a:r>
                <a:rPr lang="fr"/>
                <a:t> </a:t>
              </a:r>
              <a:endParaRPr/>
            </a:p>
            <a:p>
              <a:endParaRPr/>
            </a:p>
            <a:p>
              <a:pPr marL="457200"/>
              <a:endParaRPr sz="2800" b="1">
                <a:solidFill>
                  <a:srgbClr val="FFFFFF"/>
                </a:solidFill>
                <a:latin typeface="Roboto"/>
                <a:ea typeface="Roboto"/>
                <a:cs typeface="Roboto"/>
                <a:sym typeface="Roboto"/>
              </a:endParaRPr>
            </a:p>
            <a:p>
              <a:pPr marL="457200"/>
              <a:endParaRPr sz="2800" b="1">
                <a:solidFill>
                  <a:srgbClr val="FFFFFF"/>
                </a:solidFill>
                <a:latin typeface="Roboto"/>
                <a:ea typeface="Roboto"/>
                <a:cs typeface="Roboto"/>
                <a:sym typeface="Roboto"/>
              </a:endParaRPr>
            </a:p>
            <a:p>
              <a:pPr marL="457200"/>
              <a:endParaRPr sz="2800" b="1">
                <a:solidFill>
                  <a:srgbClr val="FFFFFF"/>
                </a:solidFill>
                <a:latin typeface="Roboto"/>
                <a:ea typeface="Roboto"/>
                <a:cs typeface="Roboto"/>
                <a:sym typeface="Roboto"/>
              </a:endParaRPr>
            </a:p>
            <a:p>
              <a:pPr>
                <a:buClr>
                  <a:schemeClr val="dk1"/>
                </a:buClr>
                <a:buSzPts val="1100"/>
              </a:pPr>
              <a:r>
                <a:rPr lang="fr" sz="2800" b="1">
                  <a:solidFill>
                    <a:srgbClr val="FFFFFF"/>
                  </a:solidFill>
                  <a:latin typeface="Roboto"/>
                  <a:ea typeface="Roboto"/>
                  <a:cs typeface="Roboto"/>
                  <a:sym typeface="Roboto"/>
                </a:rPr>
                <a:t>co-construction des compétences </a:t>
              </a:r>
              <a:endParaRPr/>
            </a:p>
          </p:txBody>
        </p:sp>
        <p:sp>
          <p:nvSpPr>
            <p:cNvPr id="341" name="Google Shape;341;p33"/>
            <p:cNvSpPr/>
            <p:nvPr/>
          </p:nvSpPr>
          <p:spPr>
            <a:xfrm>
              <a:off x="1286460" y="341749"/>
              <a:ext cx="2048100" cy="1858800"/>
            </a:xfrm>
            <a:prstGeom prst="rect">
              <a:avLst/>
            </a:prstGeom>
            <a:solidFill>
              <a:srgbClr val="FFFFFF"/>
            </a:solidFill>
            <a:ln w="19050"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42" name="Google Shape;342;p33"/>
            <p:cNvSpPr/>
            <p:nvPr/>
          </p:nvSpPr>
          <p:spPr>
            <a:xfrm rot="5400000">
              <a:off x="1999301" y="2182867"/>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grpSp>
      <p:cxnSp>
        <p:nvCxnSpPr>
          <p:cNvPr id="343" name="Google Shape;343;p33"/>
          <p:cNvCxnSpPr/>
          <p:nvPr/>
        </p:nvCxnSpPr>
        <p:spPr>
          <a:xfrm rot="10800000" flipH="1">
            <a:off x="609500" y="2135175"/>
            <a:ext cx="1540800" cy="1529700"/>
          </a:xfrm>
          <a:prstGeom prst="straightConnector1">
            <a:avLst/>
          </a:prstGeom>
          <a:noFill/>
          <a:ln w="38100" cap="flat" cmpd="sng">
            <a:solidFill>
              <a:schemeClr val="dk2"/>
            </a:solidFill>
            <a:prstDash val="solid"/>
            <a:round/>
            <a:headEnd type="none" w="med" len="med"/>
            <a:tailEnd type="none" w="med" len="med"/>
          </a:ln>
        </p:spPr>
      </p:cxnSp>
      <p:cxnSp>
        <p:nvCxnSpPr>
          <p:cNvPr id="344" name="Google Shape;344;p33"/>
          <p:cNvCxnSpPr/>
          <p:nvPr/>
        </p:nvCxnSpPr>
        <p:spPr>
          <a:xfrm>
            <a:off x="576188" y="2184975"/>
            <a:ext cx="1607400" cy="1430100"/>
          </a:xfrm>
          <a:prstGeom prst="straightConnector1">
            <a:avLst/>
          </a:prstGeom>
          <a:noFill/>
          <a:ln w="38100" cap="flat" cmpd="sng">
            <a:solidFill>
              <a:schemeClr val="dk2"/>
            </a:solidFill>
            <a:prstDash val="solid"/>
            <a:round/>
            <a:headEnd type="none" w="med" len="med"/>
            <a:tailEnd type="none" w="med" len="med"/>
          </a:ln>
        </p:spPr>
      </p:cxnSp>
      <p:sp>
        <p:nvSpPr>
          <p:cNvPr id="345" name="Google Shape;345;p33"/>
          <p:cNvSpPr/>
          <p:nvPr/>
        </p:nvSpPr>
        <p:spPr>
          <a:xfrm>
            <a:off x="3083397" y="3844957"/>
            <a:ext cx="2434200" cy="1036800"/>
          </a:xfrm>
          <a:prstGeom prst="rect">
            <a:avLst/>
          </a:prstGeom>
          <a:noFill/>
          <a:ln>
            <a:noFill/>
          </a:ln>
        </p:spPr>
        <p:txBody>
          <a:bodyPr spcFirstLastPara="1" wrap="square" lIns="91425" tIns="91425" rIns="91425" bIns="91425" anchor="t" anchorCtr="0">
            <a:noAutofit/>
          </a:bodyPr>
          <a:lstStyle/>
          <a:p>
            <a:pPr marL="457200"/>
            <a:r>
              <a:rPr lang="fr" sz="2800" b="1">
                <a:solidFill>
                  <a:srgbClr val="FFFFFF"/>
                </a:solidFill>
                <a:latin typeface="Roboto"/>
                <a:ea typeface="Roboto"/>
                <a:cs typeface="Roboto"/>
                <a:sym typeface="Roboto"/>
              </a:rPr>
              <a:t>mises en situations réelles</a:t>
            </a:r>
            <a:endParaRPr sz="800">
              <a:solidFill>
                <a:srgbClr val="FFFFFF"/>
              </a:solidFill>
              <a:latin typeface="Roboto"/>
              <a:ea typeface="Roboto"/>
              <a:cs typeface="Roboto"/>
              <a:sym typeface="Roboto"/>
            </a:endParaRPr>
          </a:p>
        </p:txBody>
      </p:sp>
      <p:cxnSp>
        <p:nvCxnSpPr>
          <p:cNvPr id="346" name="Google Shape;346;p33"/>
          <p:cNvCxnSpPr/>
          <p:nvPr/>
        </p:nvCxnSpPr>
        <p:spPr>
          <a:xfrm rot="10800000" flipH="1">
            <a:off x="6541875" y="2054800"/>
            <a:ext cx="1540800" cy="1529700"/>
          </a:xfrm>
          <a:prstGeom prst="straightConnector1">
            <a:avLst/>
          </a:prstGeom>
          <a:noFill/>
          <a:ln w="38100" cap="flat" cmpd="sng">
            <a:solidFill>
              <a:schemeClr val="dk2"/>
            </a:solidFill>
            <a:prstDash val="solid"/>
            <a:round/>
            <a:headEnd type="none" w="med" len="med"/>
            <a:tailEnd type="none" w="med" len="med"/>
          </a:ln>
        </p:spPr>
      </p:cxnSp>
      <p:cxnSp>
        <p:nvCxnSpPr>
          <p:cNvPr id="347" name="Google Shape;347;p33"/>
          <p:cNvCxnSpPr/>
          <p:nvPr/>
        </p:nvCxnSpPr>
        <p:spPr>
          <a:xfrm>
            <a:off x="6417388" y="2104600"/>
            <a:ext cx="1607400" cy="1430100"/>
          </a:xfrm>
          <a:prstGeom prst="straightConnector1">
            <a:avLst/>
          </a:prstGeom>
          <a:noFill/>
          <a:ln w="38100" cap="flat" cmpd="sng">
            <a:solidFill>
              <a:schemeClr val="dk2"/>
            </a:solidFill>
            <a:prstDash val="solid"/>
            <a:round/>
            <a:headEnd type="none" w="med" len="med"/>
            <a:tailEnd type="none" w="med" len="med"/>
          </a:ln>
        </p:spPr>
      </p:cxnSp>
      <p:sp>
        <p:nvSpPr>
          <p:cNvPr id="348" name="Google Shape;348;p33"/>
          <p:cNvSpPr/>
          <p:nvPr/>
        </p:nvSpPr>
        <p:spPr>
          <a:xfrm>
            <a:off x="2986500" y="2054800"/>
            <a:ext cx="2434200" cy="1529700"/>
          </a:xfrm>
          <a:prstGeom prst="rect">
            <a:avLst/>
          </a:prstGeom>
          <a:solidFill>
            <a:srgbClr val="FFFFFF"/>
          </a:solidFill>
          <a:ln w="9525" cap="flat" cmpd="sng">
            <a:solidFill>
              <a:srgbClr val="9900FF"/>
            </a:solidFill>
            <a:prstDash val="solid"/>
            <a:round/>
            <a:headEnd type="none" w="sm" len="sm"/>
            <a:tailEnd type="none" w="sm" len="sm"/>
          </a:ln>
        </p:spPr>
        <p:txBody>
          <a:bodyPr spcFirstLastPara="1" wrap="square" lIns="91425" tIns="91425" rIns="91425" bIns="91425" anchor="t" anchorCtr="0">
            <a:noAutofit/>
          </a:bodyPr>
          <a:lstStyle/>
          <a:p>
            <a:r>
              <a:rPr lang="fr" sz="2700">
                <a:solidFill>
                  <a:srgbClr val="9900FF"/>
                </a:solidFill>
                <a:latin typeface="Roboto Thin"/>
                <a:ea typeface="Roboto Thin"/>
                <a:cs typeface="Roboto Thin"/>
                <a:sym typeface="Roboto Thin"/>
              </a:rPr>
              <a:t>Entrée par connaissances</a:t>
            </a:r>
            <a:r>
              <a:rPr lang="fr" sz="2700">
                <a:solidFill>
                  <a:srgbClr val="1D7E74"/>
                </a:solidFill>
                <a:latin typeface="Roboto Thin"/>
                <a:ea typeface="Roboto Thin"/>
                <a:cs typeface="Roboto Thin"/>
                <a:sym typeface="Roboto Thin"/>
              </a:rPr>
              <a:t> </a:t>
            </a:r>
            <a:endParaRPr sz="2700">
              <a:solidFill>
                <a:srgbClr val="1D7E74"/>
              </a:solidFill>
              <a:latin typeface="Roboto Thin"/>
              <a:ea typeface="Roboto Thin"/>
              <a:cs typeface="Roboto Thin"/>
              <a:sym typeface="Roboto Thin"/>
            </a:endParaRPr>
          </a:p>
        </p:txBody>
      </p:sp>
      <p:cxnSp>
        <p:nvCxnSpPr>
          <p:cNvPr id="349" name="Google Shape;349;p33"/>
          <p:cNvCxnSpPr/>
          <p:nvPr/>
        </p:nvCxnSpPr>
        <p:spPr>
          <a:xfrm rot="10800000" flipH="1">
            <a:off x="3502900" y="2068725"/>
            <a:ext cx="1694400" cy="1375800"/>
          </a:xfrm>
          <a:prstGeom prst="straightConnector1">
            <a:avLst/>
          </a:prstGeom>
          <a:noFill/>
          <a:ln w="38100" cap="flat" cmpd="sng">
            <a:solidFill>
              <a:schemeClr val="dk2"/>
            </a:solidFill>
            <a:prstDash val="solid"/>
            <a:round/>
            <a:headEnd type="none" w="med" len="med"/>
            <a:tailEnd type="none" w="med" len="med"/>
          </a:ln>
        </p:spPr>
      </p:cxnSp>
      <p:cxnSp>
        <p:nvCxnSpPr>
          <p:cNvPr id="350" name="Google Shape;350;p33"/>
          <p:cNvCxnSpPr/>
          <p:nvPr/>
        </p:nvCxnSpPr>
        <p:spPr>
          <a:xfrm>
            <a:off x="3496800" y="2104600"/>
            <a:ext cx="1702200" cy="1328700"/>
          </a:xfrm>
          <a:prstGeom prst="straightConnector1">
            <a:avLst/>
          </a:prstGeom>
          <a:noFill/>
          <a:ln w="38100" cap="flat" cmpd="sng">
            <a:solidFill>
              <a:schemeClr val="dk2"/>
            </a:solidFill>
            <a:prstDash val="solid"/>
            <a:round/>
            <a:headEnd type="none" w="med" len="med"/>
            <a:tailEnd type="none" w="med" len="med"/>
          </a:ln>
        </p:spPr>
      </p:cxnSp>
      <p:sp>
        <p:nvSpPr>
          <p:cNvPr id="351" name="Google Shape;351;p33"/>
          <p:cNvSpPr txBox="1"/>
          <p:nvPr/>
        </p:nvSpPr>
        <p:spPr>
          <a:xfrm>
            <a:off x="5803050" y="2104600"/>
            <a:ext cx="3122400" cy="1108200"/>
          </a:xfrm>
          <a:prstGeom prst="rect">
            <a:avLst/>
          </a:prstGeom>
          <a:noFill/>
          <a:ln>
            <a:noFill/>
          </a:ln>
        </p:spPr>
        <p:txBody>
          <a:bodyPr spcFirstLastPara="1" wrap="square" lIns="91425" tIns="91425" rIns="91425" bIns="91425" anchor="t" anchorCtr="0">
            <a:spAutoFit/>
          </a:bodyPr>
          <a:lstStyle/>
          <a:p>
            <a:r>
              <a:rPr lang="fr" sz="3000">
                <a:solidFill>
                  <a:srgbClr val="683086"/>
                </a:solidFill>
                <a:latin typeface="Roboto Thin"/>
                <a:ea typeface="Roboto Thin"/>
                <a:cs typeface="Roboto Thin"/>
                <a:sym typeface="Roboto Thin"/>
              </a:rPr>
              <a:t>1 prof spécialisé sur le bloc 1</a:t>
            </a:r>
            <a:endParaRPr>
              <a:solidFill>
                <a:srgbClr val="683086"/>
              </a:solidFill>
            </a:endParaRPr>
          </a:p>
        </p:txBody>
      </p:sp>
      <p:sp>
        <p:nvSpPr>
          <p:cNvPr id="352" name="Google Shape;352;p33"/>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grpSp>
        <p:nvGrpSpPr>
          <p:cNvPr id="353" name="Google Shape;353;p33"/>
          <p:cNvGrpSpPr/>
          <p:nvPr/>
        </p:nvGrpSpPr>
        <p:grpSpPr>
          <a:xfrm>
            <a:off x="154591" y="1954415"/>
            <a:ext cx="2643364" cy="3551767"/>
            <a:chOff x="1069540" y="283725"/>
            <a:chExt cx="2139510" cy="4076400"/>
          </a:xfrm>
        </p:grpSpPr>
        <p:sp>
          <p:nvSpPr>
            <p:cNvPr id="354" name="Google Shape;354;p33"/>
            <p:cNvSpPr/>
            <p:nvPr/>
          </p:nvSpPr>
          <p:spPr>
            <a:xfrm>
              <a:off x="1178650" y="283725"/>
              <a:ext cx="2030400" cy="4076400"/>
            </a:xfrm>
            <a:prstGeom prst="rect">
              <a:avLst/>
            </a:prstGeom>
            <a:solidFill>
              <a:srgbClr val="674EA7"/>
            </a:solidFill>
            <a:ln>
              <a:noFill/>
            </a:ln>
          </p:spPr>
          <p:txBody>
            <a:bodyPr spcFirstLastPara="1" wrap="square" lIns="91425" tIns="91425" rIns="91425" bIns="91425" anchor="ctr" anchorCtr="0">
              <a:noAutofit/>
            </a:bodyPr>
            <a:lstStyle/>
            <a:p>
              <a:endParaRPr/>
            </a:p>
          </p:txBody>
        </p:sp>
        <p:sp>
          <p:nvSpPr>
            <p:cNvPr id="355" name="Google Shape;355;p33"/>
            <p:cNvSpPr/>
            <p:nvPr/>
          </p:nvSpPr>
          <p:spPr>
            <a:xfrm>
              <a:off x="1118234" y="341749"/>
              <a:ext cx="2048100" cy="1846500"/>
            </a:xfrm>
            <a:prstGeom prst="rect">
              <a:avLst/>
            </a:prstGeom>
            <a:solidFill>
              <a:srgbClr val="FFFFFF"/>
            </a:solid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56" name="Google Shape;356;p33"/>
            <p:cNvSpPr/>
            <p:nvPr/>
          </p:nvSpPr>
          <p:spPr>
            <a:xfrm rot="5400000">
              <a:off x="1999301" y="2182867"/>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sp>
          <p:nvSpPr>
            <p:cNvPr id="357" name="Google Shape;357;p33"/>
            <p:cNvSpPr/>
            <p:nvPr/>
          </p:nvSpPr>
          <p:spPr>
            <a:xfrm>
              <a:off x="1069540" y="2516920"/>
              <a:ext cx="2079146" cy="1138800"/>
            </a:xfrm>
            <a:prstGeom prst="rect">
              <a:avLst/>
            </a:prstGeom>
            <a:noFill/>
            <a:ln>
              <a:noFill/>
            </a:ln>
          </p:spPr>
          <p:txBody>
            <a:bodyPr spcFirstLastPara="1" wrap="square" lIns="91425" tIns="91425" rIns="91425" bIns="91425" anchor="t" anchorCtr="0">
              <a:noAutofit/>
            </a:bodyPr>
            <a:lstStyle/>
            <a:p>
              <a:pPr marL="457200"/>
              <a:r>
                <a:rPr lang="fr" sz="2800" b="1" dirty="0">
                  <a:solidFill>
                    <a:srgbClr val="FFFFFF"/>
                  </a:solidFill>
                  <a:latin typeface="Roboto"/>
                  <a:ea typeface="Roboto"/>
                  <a:cs typeface="Roboto"/>
                  <a:sym typeface="Roboto"/>
                </a:rPr>
                <a:t>1 seul professeur d’anglais</a:t>
              </a:r>
              <a:endParaRPr sz="800" dirty="0">
                <a:solidFill>
                  <a:srgbClr val="FFFFFF"/>
                </a:solidFill>
                <a:latin typeface="Roboto"/>
                <a:ea typeface="Roboto"/>
                <a:cs typeface="Roboto"/>
                <a:sym typeface="Roboto"/>
              </a:endParaRPr>
            </a:p>
          </p:txBody>
        </p:sp>
        <p:sp>
          <p:nvSpPr>
            <p:cNvPr id="358" name="Google Shape;358;p33"/>
            <p:cNvSpPr/>
            <p:nvPr/>
          </p:nvSpPr>
          <p:spPr>
            <a:xfrm>
              <a:off x="1225915" y="543672"/>
              <a:ext cx="1815000" cy="675000"/>
            </a:xfrm>
            <a:prstGeom prst="rect">
              <a:avLst/>
            </a:prstGeom>
            <a:noFill/>
            <a:ln>
              <a:noFill/>
            </a:ln>
          </p:spPr>
          <p:txBody>
            <a:bodyPr spcFirstLastPara="1" wrap="square" lIns="91425" tIns="91425" rIns="91425" bIns="91425" anchor="t" anchorCtr="0">
              <a:noAutofit/>
            </a:bodyPr>
            <a:lstStyle/>
            <a:p>
              <a:pPr algn="ctr"/>
              <a:r>
                <a:rPr lang="fr" sz="2700">
                  <a:solidFill>
                    <a:schemeClr val="accent4"/>
                  </a:solidFill>
                  <a:latin typeface="Roboto Thin"/>
                  <a:ea typeface="Roboto Thin"/>
                  <a:cs typeface="Roboto Thin"/>
                  <a:sym typeface="Roboto Thin"/>
                </a:rPr>
                <a:t>2 professeurs d’anglais</a:t>
              </a:r>
              <a:endParaRPr sz="1500">
                <a:solidFill>
                  <a:schemeClr val="accent4"/>
                </a:solidFill>
                <a:latin typeface="Roboto Thin"/>
                <a:ea typeface="Roboto Thin"/>
                <a:cs typeface="Roboto Thin"/>
                <a:sym typeface="Roboto Thin"/>
              </a:endParaRPr>
            </a:p>
          </p:txBody>
        </p:sp>
      </p:grpSp>
      <p:cxnSp>
        <p:nvCxnSpPr>
          <p:cNvPr id="359" name="Google Shape;359;p33"/>
          <p:cNvCxnSpPr/>
          <p:nvPr/>
        </p:nvCxnSpPr>
        <p:spPr>
          <a:xfrm rot="10800000" flipH="1">
            <a:off x="582300" y="2142533"/>
            <a:ext cx="1694400" cy="1375800"/>
          </a:xfrm>
          <a:prstGeom prst="straightConnector1">
            <a:avLst/>
          </a:prstGeom>
          <a:noFill/>
          <a:ln w="38100" cap="flat" cmpd="sng">
            <a:solidFill>
              <a:schemeClr val="dk2"/>
            </a:solidFill>
            <a:prstDash val="solid"/>
            <a:round/>
            <a:headEnd type="none" w="med" len="med"/>
            <a:tailEnd type="none" w="med" len="med"/>
          </a:ln>
        </p:spPr>
      </p:cxnSp>
      <p:cxnSp>
        <p:nvCxnSpPr>
          <p:cNvPr id="360" name="Google Shape;360;p33"/>
          <p:cNvCxnSpPr/>
          <p:nvPr/>
        </p:nvCxnSpPr>
        <p:spPr>
          <a:xfrm>
            <a:off x="694813" y="2167625"/>
            <a:ext cx="1702200" cy="1328700"/>
          </a:xfrm>
          <a:prstGeom prst="straightConnector1">
            <a:avLst/>
          </a:prstGeom>
          <a:noFill/>
          <a:ln w="38100" cap="flat" cmpd="sng">
            <a:solidFill>
              <a:schemeClr val="dk2"/>
            </a:solidFill>
            <a:prstDash val="solid"/>
            <a:round/>
            <a:headEnd type="none" w="med" len="med"/>
            <a:tailEnd type="none" w="med" len="med"/>
          </a:ln>
        </p:spPr>
      </p:cxnSp>
      <p:sp>
        <p:nvSpPr>
          <p:cNvPr id="2" name="ZoneTexte 1"/>
          <p:cNvSpPr txBox="1"/>
          <p:nvPr/>
        </p:nvSpPr>
        <p:spPr>
          <a:xfrm>
            <a:off x="576188" y="5506181"/>
            <a:ext cx="1460430" cy="369332"/>
          </a:xfrm>
          <a:prstGeom prst="rect">
            <a:avLst/>
          </a:prstGeom>
          <a:solidFill>
            <a:schemeClr val="bg1"/>
          </a:solidFill>
        </p:spPr>
        <p:txBody>
          <a:bodyPr wrap="square" rtlCol="0">
            <a:spAutoFit/>
          </a:bodyPr>
          <a:lstStyle/>
          <a:p>
            <a:endParaRPr lang="fr-FR"/>
          </a:p>
        </p:txBody>
      </p:sp>
      <p:sp>
        <p:nvSpPr>
          <p:cNvPr id="3" name="Espace réservé du numéro de diapositive 2"/>
          <p:cNvSpPr>
            <a:spLocks noGrp="1"/>
          </p:cNvSpPr>
          <p:nvPr>
            <p:ph type="sldNum" sz="quarter" idx="12"/>
          </p:nvPr>
        </p:nvSpPr>
        <p:spPr/>
        <p:txBody>
          <a:bodyPr/>
          <a:lstStyle/>
          <a:p>
            <a:fld id="{A786685B-2977-D546-9E3D-3CA676A47F0C}" type="slidenum">
              <a:rPr lang="fr-FR" smtClean="0"/>
              <a:t>38</a:t>
            </a:fld>
            <a:endParaRPr lang="fr-FR"/>
          </a:p>
        </p:txBody>
      </p:sp>
    </p:spTree>
    <p:extLst>
      <p:ext uri="{BB962C8B-B14F-4D97-AF65-F5344CB8AC3E}">
        <p14:creationId xmlns:p14="http://schemas.microsoft.com/office/powerpoint/2010/main" val="22003844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a:t>Pistes de renforcement en anglais </a:t>
            </a:r>
          </a:p>
        </p:txBody>
      </p:sp>
      <p:sp>
        <p:nvSpPr>
          <p:cNvPr id="345" name="Google Shape;345;p33"/>
          <p:cNvSpPr/>
          <p:nvPr/>
        </p:nvSpPr>
        <p:spPr>
          <a:xfrm>
            <a:off x="3083397" y="3844957"/>
            <a:ext cx="2434200" cy="1036800"/>
          </a:xfrm>
          <a:prstGeom prst="rect">
            <a:avLst/>
          </a:prstGeom>
          <a:noFill/>
          <a:ln>
            <a:noFill/>
          </a:ln>
        </p:spPr>
        <p:txBody>
          <a:bodyPr spcFirstLastPara="1" wrap="square" lIns="91425" tIns="91425" rIns="91425" bIns="91425" anchor="t" anchorCtr="0">
            <a:noAutofit/>
          </a:bodyPr>
          <a:lstStyle/>
          <a:p>
            <a:pPr marL="457200"/>
            <a:r>
              <a:rPr lang="fr" sz="2800" b="1">
                <a:solidFill>
                  <a:srgbClr val="FFFFFF"/>
                </a:solidFill>
                <a:latin typeface="Roboto"/>
                <a:ea typeface="Roboto"/>
                <a:cs typeface="Roboto"/>
                <a:sym typeface="Roboto"/>
              </a:rPr>
              <a:t>mises en situations réelles</a:t>
            </a:r>
            <a:endParaRPr sz="800">
              <a:solidFill>
                <a:srgbClr val="FFFFFF"/>
              </a:solidFill>
              <a:latin typeface="Roboto"/>
              <a:ea typeface="Roboto"/>
              <a:cs typeface="Roboto"/>
              <a:sym typeface="Roboto"/>
            </a:endParaRPr>
          </a:p>
        </p:txBody>
      </p:sp>
      <p:sp>
        <p:nvSpPr>
          <p:cNvPr id="352" name="Google Shape;352;p33"/>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endParaRPr/>
          </a:p>
        </p:txBody>
      </p:sp>
      <p:sp>
        <p:nvSpPr>
          <p:cNvPr id="2" name="ZoneTexte 1"/>
          <p:cNvSpPr txBox="1"/>
          <p:nvPr/>
        </p:nvSpPr>
        <p:spPr>
          <a:xfrm>
            <a:off x="576188" y="5506181"/>
            <a:ext cx="1460430" cy="369332"/>
          </a:xfrm>
          <a:prstGeom prst="rect">
            <a:avLst/>
          </a:prstGeom>
          <a:solidFill>
            <a:schemeClr val="bg1"/>
          </a:solidFill>
        </p:spPr>
        <p:txBody>
          <a:bodyPr wrap="square" rtlCol="0">
            <a:spAutoFit/>
          </a:bodyPr>
          <a:lstStyle/>
          <a:p>
            <a:endParaRPr lang="fr-FR"/>
          </a:p>
        </p:txBody>
      </p:sp>
      <p:graphicFrame>
        <p:nvGraphicFramePr>
          <p:cNvPr id="3" name="Diagram 3">
            <a:extLst>
              <a:ext uri="{FF2B5EF4-FFF2-40B4-BE49-F238E27FC236}">
                <a16:creationId xmlns:a16="http://schemas.microsoft.com/office/drawing/2014/main" id="{1631C69C-88CB-4165-BE68-BB5360CC0FF2}"/>
              </a:ext>
            </a:extLst>
          </p:cNvPr>
          <p:cNvGraphicFramePr/>
          <p:nvPr>
            <p:extLst>
              <p:ext uri="{D42A27DB-BD31-4B8C-83A1-F6EECF244321}">
                <p14:modId xmlns:p14="http://schemas.microsoft.com/office/powerpoint/2010/main" val="4057168376"/>
              </p:ext>
            </p:extLst>
          </p:nvPr>
        </p:nvGraphicFramePr>
        <p:xfrm>
          <a:off x="251520" y="1567350"/>
          <a:ext cx="8675464" cy="4190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space réservé du numéro de diapositive 4"/>
          <p:cNvSpPr>
            <a:spLocks noGrp="1"/>
          </p:cNvSpPr>
          <p:nvPr>
            <p:ph type="sldNum" sz="quarter" idx="12"/>
          </p:nvPr>
        </p:nvSpPr>
        <p:spPr/>
        <p:txBody>
          <a:bodyPr/>
          <a:lstStyle/>
          <a:p>
            <a:fld id="{A786685B-2977-D546-9E3D-3CA676A47F0C}" type="slidenum">
              <a:rPr lang="fr-FR" smtClean="0"/>
              <a:pPr/>
              <a:t>39</a:t>
            </a:fld>
            <a:endParaRPr lang="fr-FR" dirty="0"/>
          </a:p>
        </p:txBody>
      </p:sp>
    </p:spTree>
    <p:extLst>
      <p:ext uri="{BB962C8B-B14F-4D97-AF65-F5344CB8AC3E}">
        <p14:creationId xmlns:p14="http://schemas.microsoft.com/office/powerpoint/2010/main" val="2827985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95654D5A-192B-4B07-8F58-250CDD527E53}" type="slidenum">
              <a:rPr lang="fr-FR" smtClean="0"/>
              <a:t>4</a:t>
            </a:fld>
            <a:endParaRPr lang="fr-FR"/>
          </a:p>
        </p:txBody>
      </p:sp>
      <p:sp>
        <p:nvSpPr>
          <p:cNvPr id="4" name="Rectangle 3"/>
          <p:cNvSpPr/>
          <p:nvPr/>
        </p:nvSpPr>
        <p:spPr>
          <a:xfrm>
            <a:off x="611560" y="332656"/>
            <a:ext cx="8208912" cy="523220"/>
          </a:xfrm>
          <a:prstGeom prst="rect">
            <a:avLst/>
          </a:prstGeom>
        </p:spPr>
        <p:txBody>
          <a:bodyPr wrap="square">
            <a:spAutoFit/>
          </a:bodyPr>
          <a:lstStyle/>
          <a:p>
            <a:pPr algn="ctr"/>
            <a:r>
              <a:rPr lang="fr-FR" sz="14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5" name="Rectangle 4"/>
          <p:cNvSpPr/>
          <p:nvPr/>
        </p:nvSpPr>
        <p:spPr>
          <a:xfrm>
            <a:off x="755576" y="980728"/>
            <a:ext cx="7920880" cy="4468916"/>
          </a:xfrm>
          <a:prstGeom prst="rect">
            <a:avLst/>
          </a:prstGeom>
        </p:spPr>
        <p:txBody>
          <a:bodyPr wrap="square">
            <a:spAutoFit/>
          </a:bodyPr>
          <a:lstStyle/>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14h00 L’enseignement de Mise en œuvre des opérations i</a:t>
            </a:r>
            <a:r>
              <a:rPr lang="fr-FR" dirty="0">
                <a:latin typeface="Arial" panose="020B0604020202020204" pitchFamily="34" charset="0"/>
                <a:ea typeface="Times New Roman" panose="02020603050405020304" pitchFamily="18" charset="0"/>
              </a:rPr>
              <a:t>nternationales (MOI) et l’épreuve E5 </a:t>
            </a: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14h20 Approche didactique et de professionnalisation (MOI) </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14h40 La place du numérique dans les enseignements des blocs </a:t>
            </a:r>
          </a:p>
          <a:p>
            <a:pPr marL="900430" indent="-900430">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900430" indent="-900430" algn="ct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15h00 Pause et questions (chat)</a:t>
            </a:r>
          </a:p>
          <a:p>
            <a:pPr marL="900430" indent="-900430" algn="ctr">
              <a:spcAft>
                <a:spcPts val="0"/>
              </a:spcAft>
              <a:tabLst>
                <a:tab pos="1097280" algn="l"/>
                <a:tab pos="5212715" algn="l"/>
              </a:tabLst>
            </a:pPr>
            <a:endParaRPr lang="fr-FR" sz="2000" dirty="0">
              <a:latin typeface="Arial Narrow" panose="020B0606020202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fr-FR" dirty="0">
                <a:latin typeface="Arial" panose="020B0604020202020204" pitchFamily="34" charset="0"/>
                <a:ea typeface="Times New Roman" panose="02020603050405020304" pitchFamily="18" charset="0"/>
              </a:rPr>
              <a:t>15h20 L’enseignement de Développement commercial international</a:t>
            </a:r>
            <a:r>
              <a:rPr lang="fr-FR" dirty="0">
                <a:latin typeface="Arial" panose="020B0604020202020204" pitchFamily="34" charset="0"/>
                <a:ea typeface="Times New Roman" panose="02020603050405020304" pitchFamily="18" charset="0"/>
                <a:cs typeface="Times New Roman" panose="02020603050405020304" pitchFamily="18" charset="0"/>
              </a:rPr>
              <a:t> (DCI)</a:t>
            </a: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fr-FR" dirty="0">
                <a:latin typeface="Arial" panose="020B0604020202020204" pitchFamily="34" charset="0"/>
                <a:ea typeface="Times New Roman" panose="02020603050405020304" pitchFamily="18" charset="0"/>
              </a:rPr>
              <a:t>15h40 L’épreuves E6 Développement commercial international</a:t>
            </a:r>
          </a:p>
          <a:p>
            <a:pPr>
              <a:lnSpc>
                <a:spcPct val="115000"/>
              </a:lnSpc>
              <a:spcAft>
                <a:spcPts val="0"/>
              </a:spcAft>
            </a:pPr>
            <a:endParaRPr lang="fr-FR" sz="2000" b="1" dirty="0">
              <a:latin typeface="Arial Narrow" panose="020B0606020202030204" pitchFamily="34" charset="0"/>
              <a:ea typeface="Times New Roman" panose="02020603050405020304" pitchFamily="18" charset="0"/>
              <a:cs typeface="Times New Roman" panose="02020603050405020304" pitchFamily="18" charset="0"/>
            </a:endParaRPr>
          </a:p>
          <a:p>
            <a:pPr marL="900430" indent="-900430" algn="ct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16h00 Pause et questions (chat)</a:t>
            </a:r>
          </a:p>
          <a:p>
            <a:pPr marL="900430" indent="-900430" algn="ctr">
              <a:spcAft>
                <a:spcPts val="0"/>
              </a:spcAft>
              <a:tabLst>
                <a:tab pos="1097280" algn="l"/>
                <a:tab pos="5212715" algn="l"/>
              </a:tabLst>
            </a:pPr>
            <a:endParaRPr lang="fr-FR" sz="2000" dirty="0">
              <a:latin typeface="Arial Narrow" panose="020B060602020203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b="1" dirty="0">
                <a:latin typeface="Arial" panose="020B0604020202020204" pitchFamily="34" charset="0"/>
                <a:ea typeface="Times New Roman" panose="02020603050405020304" pitchFamily="18" charset="0"/>
                <a:cs typeface="Times New Roman" panose="02020603050405020304" pitchFamily="18" charset="0"/>
              </a:rPr>
              <a:t> </a:t>
            </a:r>
            <a:r>
              <a:rPr lang="fr-FR" dirty="0">
                <a:latin typeface="Arial" panose="020B0604020202020204" pitchFamily="34" charset="0"/>
                <a:ea typeface="Times New Roman" panose="02020603050405020304" pitchFamily="18" charset="0"/>
              </a:rPr>
              <a:t>16h10 Principes et points de vigilance pour la mise en œuvre</a:t>
            </a: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rPr>
              <a:t> 16H20 Retour sur les questions du chat pour le bloc 2 et 3 </a:t>
            </a: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rPr>
              <a:t> 16h45 Clôture du séminaire</a:t>
            </a:r>
            <a:endParaRPr lang="fr-FR"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41708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4"/>
          <p:cNvSpPr txBox="1">
            <a:spLocks noGrp="1"/>
          </p:cNvSpPr>
          <p:nvPr>
            <p:ph type="subTitle" idx="1"/>
          </p:nvPr>
        </p:nvSpPr>
        <p:spPr>
          <a:xfrm>
            <a:off x="1115625" y="1908648"/>
            <a:ext cx="8028300" cy="3015600"/>
          </a:xfrm>
          <a:prstGeom prst="rect">
            <a:avLst/>
          </a:prstGeom>
          <a:noFill/>
          <a:ln>
            <a:noFill/>
          </a:ln>
        </p:spPr>
        <p:txBody>
          <a:bodyPr spcFirstLastPara="1" vert="horz" wrap="square" lIns="91425" tIns="45700" rIns="91425" bIns="45700" rtlCol="0" anchor="t" anchorCtr="0">
            <a:noAutofit/>
          </a:bodyPr>
          <a:lstStyle/>
          <a:p>
            <a:pPr algn="l">
              <a:spcBef>
                <a:spcPts val="0"/>
              </a:spcBef>
              <a:buClr>
                <a:srgbClr val="888888"/>
              </a:buClr>
              <a:buSzPts val="2000"/>
            </a:pPr>
            <a:endParaRPr sz="2000"/>
          </a:p>
          <a:p>
            <a:pPr algn="l">
              <a:spcBef>
                <a:spcPts val="400"/>
              </a:spcBef>
              <a:buClr>
                <a:srgbClr val="888888"/>
              </a:buClr>
              <a:buSzPts val="2000"/>
            </a:pPr>
            <a:r>
              <a:rPr lang="fr" sz="2000" i="1">
                <a:solidFill>
                  <a:schemeClr val="accent4"/>
                </a:solidFill>
              </a:rPr>
              <a:t>Un grand merci pour votre attention !</a:t>
            </a:r>
            <a:endParaRPr sz="2000" i="1">
              <a:solidFill>
                <a:schemeClr val="accent4"/>
              </a:solidFill>
            </a:endParaRPr>
          </a:p>
          <a:p>
            <a:pPr algn="l">
              <a:spcBef>
                <a:spcPts val="400"/>
              </a:spcBef>
              <a:buClr>
                <a:srgbClr val="888888"/>
              </a:buClr>
              <a:buSzPts val="2000"/>
            </a:pPr>
            <a:endParaRPr sz="2000" i="1">
              <a:solidFill>
                <a:schemeClr val="accent4"/>
              </a:solidFill>
            </a:endParaRPr>
          </a:p>
          <a:p>
            <a:pPr algn="l">
              <a:spcBef>
                <a:spcPts val="400"/>
              </a:spcBef>
              <a:buClr>
                <a:srgbClr val="888888"/>
              </a:buClr>
              <a:buSzPts val="2000"/>
            </a:pPr>
            <a:endParaRPr sz="2000"/>
          </a:p>
          <a:p>
            <a:pPr algn="l">
              <a:spcBef>
                <a:spcPts val="400"/>
              </a:spcBef>
              <a:buClr>
                <a:srgbClr val="888888"/>
              </a:buClr>
              <a:buSzPts val="2000"/>
            </a:pPr>
            <a:r>
              <a:rPr lang="fr" sz="2000"/>
              <a:t>A suivre : L’enseignement de l’anglais et sa place dans le bloc de compétences 1 - Bernadette SHUTE - </a:t>
            </a:r>
            <a:endParaRPr sz="2000"/>
          </a:p>
          <a:p>
            <a:pPr algn="l">
              <a:spcBef>
                <a:spcPts val="400"/>
              </a:spcBef>
              <a:buClr>
                <a:srgbClr val="888888"/>
              </a:buClr>
              <a:buSzPts val="2000"/>
            </a:pPr>
            <a:endParaRPr sz="2000"/>
          </a:p>
          <a:p>
            <a:pPr algn="l">
              <a:spcBef>
                <a:spcPts val="400"/>
              </a:spcBef>
              <a:buClr>
                <a:srgbClr val="888888"/>
              </a:buClr>
              <a:buSzPts val="2000"/>
            </a:pPr>
            <a:endParaRPr sz="2000"/>
          </a:p>
          <a:p>
            <a:pPr marL="342900" indent="-215900" algn="l">
              <a:spcBef>
                <a:spcPts val="400"/>
              </a:spcBef>
              <a:buClr>
                <a:srgbClr val="888888"/>
              </a:buClr>
              <a:buSzPts val="2000"/>
            </a:pPr>
            <a:endParaRPr sz="2000"/>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40</a:t>
            </a:fld>
            <a:endParaRPr lang="fr-FR"/>
          </a:p>
        </p:txBody>
      </p:sp>
    </p:spTree>
    <p:extLst>
      <p:ext uri="{BB962C8B-B14F-4D97-AF65-F5344CB8AC3E}">
        <p14:creationId xmlns:p14="http://schemas.microsoft.com/office/powerpoint/2010/main" val="2065997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41</a:t>
            </a:fld>
            <a:endParaRPr lang="fr-FR" dirty="0"/>
          </a:p>
        </p:txBody>
      </p:sp>
      <p:sp>
        <p:nvSpPr>
          <p:cNvPr id="6" name="ZoneTexte 5"/>
          <p:cNvSpPr txBox="1"/>
          <p:nvPr/>
        </p:nvSpPr>
        <p:spPr>
          <a:xfrm flipH="1">
            <a:off x="1117639" y="1863125"/>
            <a:ext cx="7096262" cy="2585323"/>
          </a:xfrm>
          <a:prstGeom prst="rect">
            <a:avLst/>
          </a:prstGeom>
          <a:noFill/>
        </p:spPr>
        <p:txBody>
          <a:bodyPr wrap="square" lIns="91440" tIns="45720" rIns="91440" bIns="45720" rtlCol="0" anchor="t">
            <a:spAutoFit/>
          </a:bodyPr>
          <a:lstStyle/>
          <a:p>
            <a:r>
              <a:rPr lang="fr-FR" sz="3600" dirty="0">
                <a:solidFill>
                  <a:srgbClr val="0070C0"/>
                </a:solidFill>
                <a:latin typeface="Arial" panose="020B0604020202020204" pitchFamily="34" charset="0"/>
                <a:cs typeface="Arial" panose="020B0604020202020204" pitchFamily="34" charset="0"/>
              </a:rPr>
              <a:t>L’ANGLAIS DANS LE BLOC RCI</a:t>
            </a:r>
          </a:p>
          <a:p>
            <a:endParaRPr lang="fr-FR" sz="3600" dirty="0">
              <a:solidFill>
                <a:srgbClr val="0070C0"/>
              </a:solidFill>
              <a:latin typeface="Arial" panose="020B0604020202020204" pitchFamily="34" charset="0"/>
              <a:cs typeface="Arial" panose="020B0604020202020204" pitchFamily="34" charset="0"/>
            </a:endParaRPr>
          </a:p>
          <a:p>
            <a:endParaRPr lang="fr-FR" sz="3600" dirty="0">
              <a:solidFill>
                <a:srgbClr val="0070C0"/>
              </a:solidFill>
              <a:latin typeface="Arial" panose="020B0604020202020204" pitchFamily="34" charset="0"/>
              <a:cs typeface="Arial" panose="020B0604020202020204" pitchFamily="34" charset="0"/>
            </a:endParaRPr>
          </a:p>
          <a:p>
            <a:endParaRPr lang="fr-FR" i="1" dirty="0">
              <a:solidFill>
                <a:schemeClr val="dk1"/>
              </a:solidFill>
              <a:latin typeface="Calibri"/>
              <a:ea typeface="Calibri"/>
              <a:cs typeface="Calibri"/>
            </a:endParaRPr>
          </a:p>
          <a:p>
            <a:endParaRPr lang="fr-FR" i="1" dirty="0">
              <a:solidFill>
                <a:schemeClr val="dk1"/>
              </a:solidFill>
              <a:latin typeface="Calibri"/>
              <a:ea typeface="Calibri"/>
              <a:cs typeface="Calibri"/>
            </a:endParaRPr>
          </a:p>
          <a:p>
            <a:r>
              <a:rPr lang="fr-FR" i="1" dirty="0">
                <a:solidFill>
                  <a:schemeClr val="dk1"/>
                </a:solidFill>
                <a:latin typeface="Calibri"/>
                <a:ea typeface="Calibri"/>
                <a:cs typeface="Calibri"/>
              </a:rPr>
              <a:t>Bernadette SHUTE, IA-IPR Langues Vivantes, Anglais, Académie d'Amiens</a:t>
            </a:r>
          </a:p>
        </p:txBody>
      </p:sp>
    </p:spTree>
    <p:extLst>
      <p:ext uri="{BB962C8B-B14F-4D97-AF65-F5344CB8AC3E}">
        <p14:creationId xmlns:p14="http://schemas.microsoft.com/office/powerpoint/2010/main" val="5249027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824536"/>
          </a:xfrm>
        </p:spPr>
        <p:txBody>
          <a:bodyPr>
            <a:normAutofit/>
          </a:bodyPr>
          <a:lstStyle/>
          <a:p>
            <a:r>
              <a:rPr lang="fr-FR" sz="2400" b="1" dirty="0">
                <a:solidFill>
                  <a:srgbClr val="0070C0"/>
                </a:solidFill>
              </a:rPr>
              <a:t>SOMMAIRE</a:t>
            </a:r>
          </a:p>
          <a:p>
            <a:pPr algn="l"/>
            <a:endParaRPr lang="fr-FR" sz="2000" b="1" dirty="0">
              <a:solidFill>
                <a:srgbClr val="0070C0"/>
              </a:solidFill>
            </a:endParaRPr>
          </a:p>
          <a:p>
            <a:pPr algn="l"/>
            <a:r>
              <a:rPr lang="fr-FR" sz="2400" b="1" i="1" dirty="0">
                <a:solidFill>
                  <a:srgbClr val="0070C0"/>
                </a:solidFill>
              </a:rPr>
              <a:t>L’ANGLAIS ET LE BLOC RCI</a:t>
            </a:r>
          </a:p>
          <a:p>
            <a:pPr marL="342900" indent="-342900" algn="l">
              <a:buFont typeface="Wingdings" panose="05000000000000000000" pitchFamily="2" charset="2"/>
              <a:buChar char="Ø"/>
            </a:pPr>
            <a:r>
              <a:rPr lang="fr-FR" sz="2400" dirty="0">
                <a:solidFill>
                  <a:srgbClr val="0070C0"/>
                </a:solidFill>
              </a:rPr>
              <a:t>Volume horaire de l’anglais</a:t>
            </a:r>
          </a:p>
          <a:p>
            <a:pPr marL="342900" indent="-342900" algn="l">
              <a:buFont typeface="Wingdings" panose="05000000000000000000" pitchFamily="2" charset="2"/>
              <a:buChar char="Ø"/>
            </a:pPr>
            <a:r>
              <a:rPr lang="fr-FR" sz="2400" dirty="0">
                <a:solidFill>
                  <a:srgbClr val="0070C0"/>
                </a:solidFill>
              </a:rPr>
              <a:t>La place de l’anglais dans le bloc RCI</a:t>
            </a:r>
          </a:p>
          <a:p>
            <a:pPr marL="342900" indent="-342900" algn="l">
              <a:buFont typeface="Wingdings" panose="05000000000000000000" pitchFamily="2" charset="2"/>
              <a:buChar char="Ø"/>
            </a:pPr>
            <a:r>
              <a:rPr lang="fr-FR" sz="2400" dirty="0">
                <a:solidFill>
                  <a:srgbClr val="0070C0"/>
                </a:solidFill>
              </a:rPr>
              <a:t>Quelques exemples de situations</a:t>
            </a:r>
          </a:p>
          <a:p>
            <a:pPr algn="l"/>
            <a:endParaRPr lang="fr-FR" sz="2000" b="1" dirty="0">
              <a:solidFill>
                <a:srgbClr val="0070C0"/>
              </a:solidFill>
            </a:endParaRPr>
          </a:p>
          <a:p>
            <a:pPr algn="l"/>
            <a:r>
              <a:rPr lang="fr-FR" sz="2400" b="1" i="1" dirty="0">
                <a:solidFill>
                  <a:srgbClr val="0070C0"/>
                </a:solidFill>
              </a:rPr>
              <a:t>LE COURS D’ANGLAIS</a:t>
            </a:r>
          </a:p>
          <a:p>
            <a:pPr marL="342900" indent="-342900" algn="l">
              <a:buFont typeface="Wingdings" panose="05000000000000000000" pitchFamily="2" charset="2"/>
              <a:buChar char="Ø"/>
            </a:pPr>
            <a:r>
              <a:rPr lang="fr-FR" sz="2400" dirty="0">
                <a:solidFill>
                  <a:srgbClr val="0070C0"/>
                </a:solidFill>
              </a:rPr>
              <a:t>Objectifs</a:t>
            </a:r>
          </a:p>
          <a:p>
            <a:pPr marL="342900" indent="-342900" algn="l">
              <a:buFont typeface="Wingdings" panose="05000000000000000000" pitchFamily="2" charset="2"/>
              <a:buChar char="Ø"/>
            </a:pPr>
            <a:r>
              <a:rPr lang="fr-FR" sz="2400" dirty="0">
                <a:solidFill>
                  <a:srgbClr val="0070C0"/>
                </a:solidFill>
              </a:rPr>
              <a:t>Thématiques emblématiques</a:t>
            </a:r>
          </a:p>
          <a:p>
            <a:pPr marL="342900" indent="-342900" algn="l">
              <a:buFont typeface="Wingdings" panose="05000000000000000000" pitchFamily="2" charset="2"/>
              <a:buChar char="Ø"/>
            </a:pPr>
            <a:endParaRPr lang="fr-FR" sz="2400" b="1" dirty="0">
              <a:solidFill>
                <a:srgbClr val="0070C0"/>
              </a:solidFill>
            </a:endParaRPr>
          </a:p>
          <a:p>
            <a:pPr marL="342900" indent="-342900" algn="l">
              <a:buFont typeface="Wingdings" panose="05000000000000000000" pitchFamily="2" charset="2"/>
              <a:buChar char="Ø"/>
            </a:pPr>
            <a:endParaRPr lang="fr-FR" sz="2400" b="1" dirty="0">
              <a:solidFill>
                <a:srgbClr val="0070C0"/>
              </a:solidFill>
            </a:endParaRPr>
          </a:p>
          <a:p>
            <a:pPr algn="l"/>
            <a:endParaRPr lang="fr-FR" sz="2000" b="1" dirty="0">
              <a:solidFill>
                <a:srgbClr val="0070C0"/>
              </a:solidFill>
            </a:endParaRPr>
          </a:p>
          <a:p>
            <a:pPr algn="l"/>
            <a:endParaRPr lang="fr-FR" sz="2000" b="1" dirty="0">
              <a:solidFill>
                <a:srgbClr val="0070C0"/>
              </a:solidFill>
            </a:endParaRPr>
          </a:p>
          <a:p>
            <a:pPr algn="l"/>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42</a:t>
            </a:fld>
            <a:endParaRPr lang="fr-FR" dirty="0"/>
          </a:p>
        </p:txBody>
      </p:sp>
    </p:spTree>
    <p:extLst>
      <p:ext uri="{BB962C8B-B14F-4D97-AF65-F5344CB8AC3E}">
        <p14:creationId xmlns:p14="http://schemas.microsoft.com/office/powerpoint/2010/main" val="15617395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824536"/>
          </a:xfrm>
        </p:spPr>
        <p:txBody>
          <a:bodyPr>
            <a:normAutofit/>
          </a:bodyPr>
          <a:lstStyle/>
          <a:p>
            <a:pPr algn="l"/>
            <a:r>
              <a:rPr lang="fr-FR" sz="2000" b="1" dirty="0">
                <a:solidFill>
                  <a:srgbClr val="0070C0"/>
                </a:solidFill>
              </a:rPr>
              <a:t>VOLUME HORAIRE GLOBAL POUR L’ANGLAIS ET L’ANGLAIS CO-ENSEIGNE DANS LE BLOC RCI</a:t>
            </a:r>
          </a:p>
          <a:p>
            <a:pPr algn="l"/>
            <a:endParaRPr lang="fr-FR" sz="2000" dirty="0">
              <a:solidFill>
                <a:schemeClr val="tx1"/>
              </a:solidFill>
            </a:endParaRPr>
          </a:p>
          <a:p>
            <a:r>
              <a:rPr lang="fr-FR" sz="2000" b="1" dirty="0">
                <a:solidFill>
                  <a:schemeClr val="tx1"/>
                </a:solidFill>
              </a:rPr>
              <a:t>Niveau du CECRL attendu en fin de 2</a:t>
            </a:r>
            <a:r>
              <a:rPr lang="fr-FR" sz="2000" b="1" baseline="30000" dirty="0">
                <a:solidFill>
                  <a:schemeClr val="tx1"/>
                </a:solidFill>
              </a:rPr>
              <a:t>ème</a:t>
            </a:r>
            <a:r>
              <a:rPr lang="fr-FR" sz="2000" b="1" dirty="0">
                <a:solidFill>
                  <a:schemeClr val="tx1"/>
                </a:solidFill>
              </a:rPr>
              <a:t> année: B2</a:t>
            </a: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43</a:t>
            </a:fld>
            <a:endParaRPr lang="fr-FR" dirty="0"/>
          </a:p>
        </p:txBody>
      </p:sp>
      <p:graphicFrame>
        <p:nvGraphicFramePr>
          <p:cNvPr id="2" name="Tableau 1"/>
          <p:cNvGraphicFramePr>
            <a:graphicFrameLocks noGrp="1"/>
          </p:cNvGraphicFramePr>
          <p:nvPr/>
        </p:nvGraphicFramePr>
        <p:xfrm>
          <a:off x="1763688" y="2204864"/>
          <a:ext cx="6264696" cy="2627033"/>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4055965503"/>
                    </a:ext>
                  </a:extLst>
                </a:gridCol>
                <a:gridCol w="2088232">
                  <a:extLst>
                    <a:ext uri="{9D8B030D-6E8A-4147-A177-3AD203B41FA5}">
                      <a16:colId xmlns:a16="http://schemas.microsoft.com/office/drawing/2014/main" val="2323535271"/>
                    </a:ext>
                  </a:extLst>
                </a:gridCol>
                <a:gridCol w="2880320">
                  <a:extLst>
                    <a:ext uri="{9D8B030D-6E8A-4147-A177-3AD203B41FA5}">
                      <a16:colId xmlns:a16="http://schemas.microsoft.com/office/drawing/2014/main" val="3775970328"/>
                    </a:ext>
                  </a:extLst>
                </a:gridCol>
              </a:tblGrid>
              <a:tr h="936104">
                <a:tc>
                  <a:txBody>
                    <a:bodyPr/>
                    <a:lstStyle/>
                    <a:p>
                      <a:endParaRPr lang="fr-FR" dirty="0"/>
                    </a:p>
                  </a:txBody>
                  <a:tcPr/>
                </a:tc>
                <a:tc>
                  <a:txBody>
                    <a:bodyPr/>
                    <a:lstStyle/>
                    <a:p>
                      <a:pPr algn="ctr"/>
                      <a:r>
                        <a:rPr lang="fr-FR" dirty="0"/>
                        <a:t>Anglais</a:t>
                      </a:r>
                    </a:p>
                  </a:txBody>
                  <a:tcPr anchor="ctr"/>
                </a:tc>
                <a:tc>
                  <a:txBody>
                    <a:bodyPr/>
                    <a:lstStyle/>
                    <a:p>
                      <a:pPr algn="ctr"/>
                      <a:r>
                        <a:rPr lang="fr-FR" dirty="0"/>
                        <a:t>Anglais</a:t>
                      </a:r>
                      <a:r>
                        <a:rPr lang="fr-FR" baseline="0" dirty="0"/>
                        <a:t> en co-enseignement avec professeur d’éco-gestion</a:t>
                      </a:r>
                      <a:endParaRPr lang="fr-FR" dirty="0"/>
                    </a:p>
                  </a:txBody>
                  <a:tcPr/>
                </a:tc>
                <a:extLst>
                  <a:ext uri="{0D108BD9-81ED-4DB2-BD59-A6C34878D82A}">
                    <a16:rowId xmlns:a16="http://schemas.microsoft.com/office/drawing/2014/main" val="2938878583"/>
                  </a:ext>
                </a:extLst>
              </a:tr>
              <a:tr h="864465">
                <a:tc>
                  <a:txBody>
                    <a:bodyPr/>
                    <a:lstStyle/>
                    <a:p>
                      <a:pPr algn="ctr"/>
                      <a:r>
                        <a:rPr lang="fr-FR" dirty="0"/>
                        <a:t>1</a:t>
                      </a:r>
                      <a:r>
                        <a:rPr lang="fr-FR" baseline="30000" dirty="0"/>
                        <a:t>ère</a:t>
                      </a:r>
                      <a:r>
                        <a:rPr lang="fr-FR" dirty="0"/>
                        <a:t> Année</a:t>
                      </a:r>
                    </a:p>
                  </a:txBody>
                  <a:tcPr anchor="ctr"/>
                </a:tc>
                <a:tc>
                  <a:txBody>
                    <a:bodyPr/>
                    <a:lstStyle/>
                    <a:p>
                      <a:r>
                        <a:rPr lang="fr-FR" dirty="0"/>
                        <a:t>3h en classe entière</a:t>
                      </a:r>
                    </a:p>
                    <a:p>
                      <a:r>
                        <a:rPr lang="fr-FR" dirty="0"/>
                        <a:t>1h dédoublée</a:t>
                      </a:r>
                    </a:p>
                  </a:txBody>
                  <a:tcPr anchor="ctr"/>
                </a:tc>
                <a:tc>
                  <a:txBody>
                    <a:bodyPr/>
                    <a:lstStyle/>
                    <a:p>
                      <a:pPr algn="ctr"/>
                      <a:r>
                        <a:rPr lang="fr-FR" dirty="0"/>
                        <a:t>1h en</a:t>
                      </a:r>
                      <a:r>
                        <a:rPr lang="fr-FR" baseline="0" dirty="0"/>
                        <a:t> demi-classe</a:t>
                      </a:r>
                      <a:endParaRPr lang="fr-FR" dirty="0"/>
                    </a:p>
                  </a:txBody>
                  <a:tcPr anchor="ctr"/>
                </a:tc>
                <a:extLst>
                  <a:ext uri="{0D108BD9-81ED-4DB2-BD59-A6C34878D82A}">
                    <a16:rowId xmlns:a16="http://schemas.microsoft.com/office/drawing/2014/main" val="2814503458"/>
                  </a:ext>
                </a:extLst>
              </a:tr>
              <a:tr h="826464">
                <a:tc>
                  <a:txBody>
                    <a:bodyPr/>
                    <a:lstStyle/>
                    <a:p>
                      <a:pPr algn="ctr"/>
                      <a:r>
                        <a:rPr lang="fr-FR" dirty="0"/>
                        <a:t>2</a:t>
                      </a:r>
                      <a:r>
                        <a:rPr lang="fr-FR" baseline="30000" dirty="0"/>
                        <a:t>ème</a:t>
                      </a:r>
                      <a:r>
                        <a:rPr lang="fr-FR" dirty="0"/>
                        <a:t> Année</a:t>
                      </a:r>
                    </a:p>
                  </a:txBody>
                  <a:tcPr anchor="ctr"/>
                </a:tc>
                <a:tc>
                  <a:txBody>
                    <a:bodyPr/>
                    <a:lstStyle/>
                    <a:p>
                      <a:r>
                        <a:rPr lang="fr-FR" dirty="0"/>
                        <a:t>2h en classe entière</a:t>
                      </a:r>
                    </a:p>
                    <a:p>
                      <a:r>
                        <a:rPr lang="fr-FR" dirty="0"/>
                        <a:t>1h dédoublée</a:t>
                      </a:r>
                    </a:p>
                  </a:txBody>
                  <a:tcPr anchor="ctr"/>
                </a:tc>
                <a:tc>
                  <a:txBody>
                    <a:bodyPr/>
                    <a:lstStyle/>
                    <a:p>
                      <a:pPr algn="ctr"/>
                      <a:r>
                        <a:rPr lang="fr-FR" dirty="0"/>
                        <a:t>2h en demi-classe</a:t>
                      </a:r>
                    </a:p>
                  </a:txBody>
                  <a:tcPr anchor="ctr"/>
                </a:tc>
                <a:extLst>
                  <a:ext uri="{0D108BD9-81ED-4DB2-BD59-A6C34878D82A}">
                    <a16:rowId xmlns:a16="http://schemas.microsoft.com/office/drawing/2014/main" val="4046989963"/>
                  </a:ext>
                </a:extLst>
              </a:tr>
            </a:tbl>
          </a:graphicData>
        </a:graphic>
      </p:graphicFrame>
      <p:sp>
        <p:nvSpPr>
          <p:cNvPr id="4" name="Rectangle 3"/>
          <p:cNvSpPr/>
          <p:nvPr/>
        </p:nvSpPr>
        <p:spPr>
          <a:xfrm>
            <a:off x="1763688" y="2204864"/>
            <a:ext cx="1296144" cy="93610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952722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248472"/>
          </a:xfrm>
        </p:spPr>
        <p:txBody>
          <a:bodyPr>
            <a:normAutofit lnSpcReduction="10000"/>
          </a:bodyPr>
          <a:lstStyle/>
          <a:p>
            <a:pPr algn="l"/>
            <a:r>
              <a:rPr lang="fr-FR" sz="2000" b="1" dirty="0">
                <a:solidFill>
                  <a:srgbClr val="0070C0"/>
                </a:solidFill>
              </a:rPr>
              <a:t>L’ANGLAIS ET LA RELATION COMMERCIALE INTERNATIONALE EN CO-ENSEIGNEMENT</a:t>
            </a:r>
          </a:p>
          <a:p>
            <a:pPr algn="l"/>
            <a:endParaRPr lang="fr-FR" sz="2000" dirty="0">
              <a:solidFill>
                <a:schemeClr val="tx1"/>
              </a:solidFill>
            </a:endParaRPr>
          </a:p>
          <a:p>
            <a:pPr algn="l"/>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de pratiques relationnelles dans un contexte interculturel</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de productions d’écrits ou d’activités orales dans des contextes digitaux</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d’animation de réseaux</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Préparation de missions ponctuelles liées ou non aux stages</a:t>
            </a:r>
          </a:p>
          <a:p>
            <a:pPr marL="342900" indent="-342900" algn="l">
              <a:buFont typeface="Wingdings" panose="05000000000000000000" pitchFamily="2" charset="2"/>
              <a:buChar char="Ø"/>
            </a:pPr>
            <a:endParaRPr lang="fr-FR" sz="2000" dirty="0">
              <a:solidFill>
                <a:schemeClr val="tx1"/>
              </a:solidFill>
            </a:endParaRPr>
          </a:p>
          <a:p>
            <a:pPr algn="l"/>
            <a:endParaRPr lang="fr-FR" sz="2000" dirty="0">
              <a:solidFill>
                <a:srgbClr val="FF0000"/>
              </a:solidFill>
            </a:endParaRPr>
          </a:p>
          <a:p>
            <a:pPr marL="342900" indent="-342900" algn="l">
              <a:buFont typeface="Wingdings" panose="05000000000000000000" pitchFamily="2" charset="2"/>
              <a:buChar char="Ø"/>
            </a:pPr>
            <a:endParaRPr lang="fr-FR" sz="2000" dirty="0"/>
          </a:p>
          <a:p>
            <a:pPr marL="342900" indent="-342900" algn="l">
              <a:buFont typeface="Wingdings" panose="05000000000000000000" pitchFamily="2" charset="2"/>
              <a:buChar char="Ø"/>
            </a:pPr>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44</a:t>
            </a:fld>
            <a:endParaRPr lang="fr-FR" dirty="0"/>
          </a:p>
        </p:txBody>
      </p:sp>
    </p:spTree>
    <p:extLst>
      <p:ext uri="{BB962C8B-B14F-4D97-AF65-F5344CB8AC3E}">
        <p14:creationId xmlns:p14="http://schemas.microsoft.com/office/powerpoint/2010/main" val="7269779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680520"/>
          </a:xfrm>
        </p:spPr>
        <p:txBody>
          <a:bodyPr>
            <a:normAutofit fontScale="92500" lnSpcReduction="20000"/>
          </a:bodyPr>
          <a:lstStyle/>
          <a:p>
            <a:pPr algn="l"/>
            <a:endParaRPr lang="fr-FR" sz="2000" dirty="0"/>
          </a:p>
          <a:p>
            <a:pPr algn="l"/>
            <a:endParaRPr lang="fr-FR" sz="2000" dirty="0">
              <a:solidFill>
                <a:schemeClr val="tx1"/>
              </a:solidFill>
            </a:endParaRPr>
          </a:p>
          <a:p>
            <a:pPr marL="342900" indent="-342900" algn="l">
              <a:buFont typeface="Wingdings" panose="05000000000000000000" pitchFamily="2" charset="2"/>
              <a:buChar char="Ø"/>
            </a:pPr>
            <a:r>
              <a:rPr lang="fr-FR" sz="2200" dirty="0">
                <a:solidFill>
                  <a:schemeClr val="tx1"/>
                </a:solidFill>
              </a:rPr>
              <a:t>Suivi de la relation clients/fournisseurs par téléphone et par mail</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Traitement des incidents et des litiges, négociation commerciale</a:t>
            </a:r>
          </a:p>
          <a:p>
            <a:pPr algn="l"/>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Transmission d’information à son supérieur hiérarchique ou à d’autres services de l’entreprise</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Organisation d’un appel d’offre pour le service des Achats</a:t>
            </a:r>
          </a:p>
          <a:p>
            <a:pPr algn="l"/>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Préparation d’un salon, d’une mission export</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Mise en place, programmation et animation de conférences, visio-conférences, séminaires, ateliers </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endParaRPr lang="fr-FR" sz="2000" dirty="0">
              <a:solidFill>
                <a:schemeClr val="tx1"/>
              </a:solidFill>
            </a:endParaRPr>
          </a:p>
          <a:p>
            <a:pPr algn="l"/>
            <a:endParaRPr lang="fr-FR" sz="2000" dirty="0"/>
          </a:p>
          <a:p>
            <a:pPr algn="l"/>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45</a:t>
            </a:fld>
            <a:endParaRPr lang="fr-FR" dirty="0"/>
          </a:p>
        </p:txBody>
      </p:sp>
      <p:sp>
        <p:nvSpPr>
          <p:cNvPr id="2" name="ZoneTexte 1"/>
          <p:cNvSpPr txBox="1"/>
          <p:nvPr/>
        </p:nvSpPr>
        <p:spPr>
          <a:xfrm>
            <a:off x="1259632" y="476672"/>
            <a:ext cx="5086842" cy="400110"/>
          </a:xfrm>
          <a:prstGeom prst="rect">
            <a:avLst/>
          </a:prstGeom>
          <a:noFill/>
        </p:spPr>
        <p:txBody>
          <a:bodyPr wrap="none" rtlCol="0">
            <a:spAutoFit/>
          </a:bodyPr>
          <a:lstStyle/>
          <a:p>
            <a:r>
              <a:rPr lang="fr-FR" sz="2000" b="1" dirty="0">
                <a:solidFill>
                  <a:srgbClr val="0070C0"/>
                </a:solidFill>
                <a:latin typeface="Arial" panose="020B0604020202020204" pitchFamily="34" charset="0"/>
                <a:cs typeface="Arial" panose="020B0604020202020204" pitchFamily="34" charset="0"/>
              </a:rPr>
              <a:t>QUELQUES EXEMPLES DE SITUATIONS</a:t>
            </a:r>
          </a:p>
        </p:txBody>
      </p:sp>
    </p:spTree>
    <p:extLst>
      <p:ext uri="{BB962C8B-B14F-4D97-AF65-F5344CB8AC3E}">
        <p14:creationId xmlns:p14="http://schemas.microsoft.com/office/powerpoint/2010/main" val="8985160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a:buSzPts val="3000"/>
            </a:pPr>
            <a:r>
              <a:rPr lang="fr" sz="3200" b="1" dirty="0"/>
              <a:t>ZOOM SUR UNE MISSION</a:t>
            </a:r>
            <a:r>
              <a:rPr lang="fr-FR" sz="3200" b="1" dirty="0"/>
              <a:t> : cas SODITRANS</a:t>
            </a:r>
            <a:endParaRPr sz="3200" b="1" dirty="0"/>
          </a:p>
        </p:txBody>
      </p:sp>
      <p:sp>
        <p:nvSpPr>
          <p:cNvPr id="285" name="Google Shape;285;p30"/>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86" name="Google Shape;286;p30"/>
          <p:cNvSpPr txBox="1"/>
          <p:nvPr/>
        </p:nvSpPr>
        <p:spPr>
          <a:xfrm>
            <a:off x="189290" y="1197607"/>
            <a:ext cx="8600400" cy="2425249"/>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15000"/>
              </a:lnSpc>
              <a:spcBef>
                <a:spcPts val="1200"/>
              </a:spcBef>
              <a:spcAft>
                <a:spcPts val="0"/>
              </a:spcAft>
              <a:buClr>
                <a:srgbClr val="000000"/>
              </a:buClr>
              <a:buSzTx/>
              <a:buFontTx/>
              <a:buNone/>
              <a:tabLst/>
              <a:defRPr/>
            </a:pPr>
            <a:r>
              <a:rPr kumimoji="0" lang="fr" sz="1600" b="0" i="0" u="none" strike="noStrike" kern="0" cap="none" spc="0" normalizeH="0" baseline="0" noProof="0" dirty="0">
                <a:ln>
                  <a:noFill/>
                </a:ln>
                <a:solidFill>
                  <a:srgbClr val="000000"/>
                </a:solidFill>
                <a:effectLst/>
                <a:uLnTx/>
                <a:uFillTx/>
                <a:latin typeface="Arial"/>
                <a:cs typeface="Arial"/>
                <a:sym typeface="Arial"/>
              </a:rPr>
              <a:t>Le Service Achats passe habituellement commande auprès d’un fournisseur chinois situé à Qingdao. Le taux de produits défectueux est trop élevé et </a:t>
            </a:r>
            <a:r>
              <a:rPr lang="fr" sz="1600" kern="0" dirty="0">
                <a:solidFill>
                  <a:srgbClr val="000000"/>
                </a:solidFill>
                <a:latin typeface="Arial"/>
                <a:cs typeface="Arial"/>
                <a:sym typeface="Arial"/>
              </a:rPr>
              <a:t>SODITRANS</a:t>
            </a:r>
            <a:r>
              <a:rPr kumimoji="0" lang="fr" sz="1600" b="0" i="0" u="none" strike="noStrike" kern="0" cap="none" spc="0" normalizeH="0" baseline="0" noProof="0" dirty="0">
                <a:ln>
                  <a:noFill/>
                </a:ln>
                <a:solidFill>
                  <a:srgbClr val="000000"/>
                </a:solidFill>
                <a:effectLst/>
                <a:uLnTx/>
                <a:uFillTx/>
                <a:latin typeface="Arial"/>
                <a:cs typeface="Arial"/>
                <a:sym typeface="Arial"/>
              </a:rPr>
              <a:t> a décidé de tester un nouveau fournisseur indien.</a:t>
            </a:r>
            <a:endParaRPr kumimoji="0" sz="16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1200"/>
              </a:spcBef>
              <a:spcAft>
                <a:spcPts val="0"/>
              </a:spcAft>
              <a:buClr>
                <a:srgbClr val="000000"/>
              </a:buClr>
              <a:buSzTx/>
              <a:buFontTx/>
              <a:buNone/>
              <a:tabLst/>
              <a:defRPr/>
            </a:pPr>
            <a:r>
              <a:rPr kumimoji="0" lang="fr"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 </a:t>
            </a:r>
            <a:r>
              <a:rPr kumimoji="0" lang="fr"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Missions à conduire dans le cadre du co-enseignement :</a:t>
            </a:r>
            <a:endPar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0" marR="50800" lvl="0" indent="0" algn="l" defTabSz="914400" rtl="0" eaLnBrk="1" fontAlgn="auto" latinLnBrk="0" hangingPunct="1">
              <a:lnSpc>
                <a:spcPct val="200000"/>
              </a:lnSpc>
              <a:spcBef>
                <a:spcPts val="1200"/>
              </a:spcBef>
              <a:spcAft>
                <a:spcPts val="1200"/>
              </a:spcAft>
              <a:buClr>
                <a:srgbClr val="000000"/>
              </a:buClr>
              <a:buSzTx/>
              <a:buFontTx/>
              <a:buNone/>
              <a:tabLst/>
              <a:defRPr/>
            </a:pPr>
            <a:endParaRPr kumimoji="0" sz="1600" b="0" i="0" u="none" strike="noStrike" kern="0" cap="none" spc="0" normalizeH="0" baseline="0" noProof="0" dirty="0">
              <a:ln>
                <a:noFill/>
              </a:ln>
              <a:solidFill>
                <a:srgbClr val="000000"/>
              </a:solidFill>
              <a:effectLst/>
              <a:uLnTx/>
              <a:uFillTx/>
              <a:latin typeface="Calibri"/>
              <a:ea typeface="+mn-ea"/>
              <a:cs typeface="Arial"/>
              <a:sym typeface="Arial"/>
            </a:endParaRPr>
          </a:p>
        </p:txBody>
      </p:sp>
      <p:grpSp>
        <p:nvGrpSpPr>
          <p:cNvPr id="287" name="Google Shape;287;p30"/>
          <p:cNvGrpSpPr/>
          <p:nvPr/>
        </p:nvGrpSpPr>
        <p:grpSpPr>
          <a:xfrm>
            <a:off x="2657383" y="2970902"/>
            <a:ext cx="2185730" cy="923799"/>
            <a:chOff x="3071457" y="1993460"/>
            <a:chExt cx="1944600" cy="1590015"/>
          </a:xfrm>
        </p:grpSpPr>
        <p:sp>
          <p:nvSpPr>
            <p:cNvPr id="288" name="Google Shape;288;p30"/>
            <p:cNvSpPr/>
            <p:nvPr/>
          </p:nvSpPr>
          <p:spPr>
            <a:xfrm rot="10800000" flipH="1">
              <a:off x="3071457" y="2013875"/>
              <a:ext cx="1944600" cy="1569600"/>
            </a:xfrm>
            <a:prstGeom prst="round2DiagRect">
              <a:avLst>
                <a:gd name="adj1" fmla="val 0"/>
                <a:gd name="adj2" fmla="val 17764"/>
              </a:avLst>
            </a:prstGeom>
            <a:solidFill>
              <a:srgbClr val="0D5DD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89" name="Google Shape;289;p30"/>
            <p:cNvSpPr txBox="1"/>
            <p:nvPr/>
          </p:nvSpPr>
          <p:spPr>
            <a:xfrm>
              <a:off x="3292959" y="1993460"/>
              <a:ext cx="1451700" cy="459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Elaboration de la demande d’offre en anglais</a:t>
              </a:r>
              <a:endParaRPr kumimoji="0" sz="14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grpSp>
        <p:nvGrpSpPr>
          <p:cNvPr id="290" name="Google Shape;290;p30"/>
          <p:cNvGrpSpPr/>
          <p:nvPr/>
        </p:nvGrpSpPr>
        <p:grpSpPr>
          <a:xfrm>
            <a:off x="225196" y="2964270"/>
            <a:ext cx="2185730" cy="912013"/>
            <a:chOff x="1126863" y="2013746"/>
            <a:chExt cx="1944600" cy="1569729"/>
          </a:xfrm>
        </p:grpSpPr>
        <p:sp>
          <p:nvSpPr>
            <p:cNvPr id="291" name="Google Shape;291;p30"/>
            <p:cNvSpPr/>
            <p:nvPr/>
          </p:nvSpPr>
          <p:spPr>
            <a:xfrm>
              <a:off x="1126863" y="2013875"/>
              <a:ext cx="1944600" cy="1569600"/>
            </a:xfrm>
            <a:prstGeom prst="round2DiagRect">
              <a:avLst>
                <a:gd name="adj1" fmla="val 0"/>
                <a:gd name="adj2" fmla="val 17764"/>
              </a:avLst>
            </a:prstGeom>
            <a:solidFill>
              <a:srgbClr val="307BF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92" name="Google Shape;292;p30"/>
            <p:cNvSpPr txBox="1"/>
            <p:nvPr/>
          </p:nvSpPr>
          <p:spPr>
            <a:xfrm>
              <a:off x="1225738" y="2013746"/>
              <a:ext cx="1783029" cy="459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Présentation commerciale en anglais</a:t>
              </a:r>
              <a:r>
                <a:rPr kumimoji="0" lang="fr" sz="1100" b="1" i="0" u="none" strike="noStrike" kern="0" cap="none" spc="0" normalizeH="0" baseline="0" noProof="0" dirty="0">
                  <a:ln>
                    <a:noFill/>
                  </a:ln>
                  <a:solidFill>
                    <a:srgbClr val="FFFFFF"/>
                  </a:solidFill>
                  <a:effectLst/>
                  <a:uLnTx/>
                  <a:uFillTx/>
                  <a:latin typeface="Roboto"/>
                  <a:ea typeface="Roboto"/>
                  <a:cs typeface="Roboto"/>
                  <a:sym typeface="Roboto"/>
                </a:rPr>
                <a:t> </a:t>
              </a:r>
              <a:endParaRPr kumimoji="0" sz="11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grpSp>
        <p:nvGrpSpPr>
          <p:cNvPr id="293" name="Google Shape;293;p30"/>
          <p:cNvGrpSpPr/>
          <p:nvPr/>
        </p:nvGrpSpPr>
        <p:grpSpPr>
          <a:xfrm>
            <a:off x="5016363" y="2986432"/>
            <a:ext cx="3373349" cy="827807"/>
            <a:chOff x="5015938" y="2013875"/>
            <a:chExt cx="3001200" cy="1569600"/>
          </a:xfrm>
        </p:grpSpPr>
        <p:sp>
          <p:nvSpPr>
            <p:cNvPr id="294" name="Google Shape;294;p30"/>
            <p:cNvSpPr/>
            <p:nvPr/>
          </p:nvSpPr>
          <p:spPr>
            <a:xfrm>
              <a:off x="5015938" y="2013875"/>
              <a:ext cx="3001200" cy="1569600"/>
            </a:xfrm>
            <a:prstGeom prst="round2DiagRect">
              <a:avLst>
                <a:gd name="adj1" fmla="val 0"/>
                <a:gd name="adj2" fmla="val 17764"/>
              </a:avLst>
            </a:prstGeom>
            <a:solidFill>
              <a:srgbClr val="0944A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95" name="Google Shape;295;p30"/>
            <p:cNvSpPr txBox="1"/>
            <p:nvPr/>
          </p:nvSpPr>
          <p:spPr>
            <a:xfrm>
              <a:off x="5360233" y="2256394"/>
              <a:ext cx="2417100" cy="731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Préparation d’un courriel  de demande d’offre</a:t>
              </a:r>
              <a:endParaRPr kumimoji="0" sz="14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sp>
        <p:nvSpPr>
          <p:cNvPr id="296" name="Google Shape;296;p30"/>
          <p:cNvSpPr txBox="1"/>
          <p:nvPr/>
        </p:nvSpPr>
        <p:spPr>
          <a:xfrm>
            <a:off x="4973330" y="4209358"/>
            <a:ext cx="1879800" cy="14331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dirty="0">
                <a:ln>
                  <a:noFill/>
                </a:ln>
                <a:solidFill>
                  <a:srgbClr val="4A86E8"/>
                </a:solidFill>
                <a:effectLst/>
                <a:uLnTx/>
                <a:uFillTx/>
                <a:latin typeface="Calibri"/>
                <a:ea typeface="Calibri"/>
                <a:cs typeface="Calibri"/>
                <a:sym typeface="Calibri"/>
              </a:rPr>
              <a:t>Communiquer en français et en anglais dans des contextes interculturels </a:t>
            </a:r>
            <a:endParaRPr kumimoji="0" sz="2000" b="0" i="0" u="none" strike="noStrike" kern="0" cap="none" spc="0" normalizeH="0" baseline="0" noProof="0" dirty="0">
              <a:ln>
                <a:noFill/>
              </a:ln>
              <a:solidFill>
                <a:srgbClr val="4A86E8"/>
              </a:solidFill>
              <a:effectLst/>
              <a:uLnTx/>
              <a:uFillTx/>
              <a:latin typeface="Calibri"/>
              <a:ea typeface="Calibri"/>
              <a:cs typeface="Calibri"/>
              <a:sym typeface="Calibri"/>
            </a:endParaRPr>
          </a:p>
        </p:txBody>
      </p:sp>
      <p:sp>
        <p:nvSpPr>
          <p:cNvPr id="297" name="Google Shape;297;p30"/>
          <p:cNvSpPr txBox="1"/>
          <p:nvPr/>
        </p:nvSpPr>
        <p:spPr>
          <a:xfrm>
            <a:off x="7020271" y="4177594"/>
            <a:ext cx="2018400" cy="9654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a:ln>
                  <a:noFill/>
                </a:ln>
                <a:solidFill>
                  <a:srgbClr val="4A86E8"/>
                </a:solidFill>
                <a:effectLst/>
                <a:uLnTx/>
                <a:uFillTx/>
                <a:latin typeface="Calibri"/>
                <a:ea typeface="Calibri"/>
                <a:cs typeface="Calibri"/>
                <a:sym typeface="Calibri"/>
              </a:rPr>
              <a:t>Animer un réseau professionnel</a:t>
            </a: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98" name="Google Shape;298;p30"/>
          <p:cNvSpPr txBox="1"/>
          <p:nvPr/>
        </p:nvSpPr>
        <p:spPr>
          <a:xfrm>
            <a:off x="278780" y="4209358"/>
            <a:ext cx="2438400" cy="975752"/>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dirty="0">
                <a:ln>
                  <a:noFill/>
                </a:ln>
                <a:solidFill>
                  <a:srgbClr val="4A86E8"/>
                </a:solidFill>
                <a:effectLst/>
                <a:uLnTx/>
                <a:uFillTx/>
                <a:latin typeface="Calibri"/>
                <a:ea typeface="Calibri"/>
                <a:cs typeface="Calibri"/>
                <a:sym typeface="Calibri"/>
              </a:rPr>
              <a:t>Exploiter les données clients/fournisseurs</a:t>
            </a:r>
            <a:endParaRPr kumimoji="0" sz="2000" b="1" i="0" u="none" strike="noStrike" kern="0" cap="none" spc="0" normalizeH="0" baseline="0" noProof="0" dirty="0">
              <a:ln>
                <a:noFill/>
              </a:ln>
              <a:solidFill>
                <a:srgbClr val="4A86E8"/>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endParaRPr kumimoji="0" sz="2000" b="1" i="0" u="none" strike="noStrike" kern="0" cap="none" spc="0" normalizeH="0" baseline="0" noProof="0" dirty="0">
              <a:ln>
                <a:noFill/>
              </a:ln>
              <a:solidFill>
                <a:srgbClr val="4A86E8"/>
              </a:solidFill>
              <a:effectLst/>
              <a:uLnTx/>
              <a:uFillTx/>
              <a:latin typeface="Calibri"/>
              <a:ea typeface="Calibri"/>
              <a:cs typeface="Calibri"/>
              <a:sym typeface="Calibri"/>
            </a:endParaRPr>
          </a:p>
        </p:txBody>
      </p:sp>
      <p:sp>
        <p:nvSpPr>
          <p:cNvPr id="299" name="Google Shape;299;p30"/>
          <p:cNvSpPr txBox="1"/>
          <p:nvPr/>
        </p:nvSpPr>
        <p:spPr>
          <a:xfrm>
            <a:off x="2926389" y="4209358"/>
            <a:ext cx="1879800" cy="11832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dirty="0">
                <a:ln>
                  <a:noFill/>
                </a:ln>
                <a:solidFill>
                  <a:srgbClr val="4A86E8"/>
                </a:solidFill>
                <a:effectLst/>
                <a:uLnTx/>
                <a:uFillTx/>
                <a:latin typeface="Calibri"/>
                <a:ea typeface="Calibri"/>
                <a:cs typeface="Calibri"/>
                <a:sym typeface="Calibri"/>
              </a:rPr>
              <a:t>Gérer la relation commerciale internationale</a:t>
            </a:r>
            <a:endParaRPr kumimoji="0" sz="20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4" name="Espace réservé du numéro de diapositive 3"/>
          <p:cNvSpPr>
            <a:spLocks noGrp="1"/>
          </p:cNvSpPr>
          <p:nvPr>
            <p:ph type="sldNum" sz="quarter" idx="12"/>
          </p:nvPr>
        </p:nvSpPr>
        <p:spPr/>
        <p:txBody>
          <a:bodyPr/>
          <a:lstStyle/>
          <a:p>
            <a:fld id="{A786685B-2977-D546-9E3D-3CA676A47F0C}" type="slidenum">
              <a:rPr lang="fr-FR" smtClean="0"/>
              <a:t>46</a:t>
            </a:fld>
            <a:endParaRPr lang="fr-FR"/>
          </a:p>
        </p:txBody>
      </p:sp>
    </p:spTree>
    <p:extLst>
      <p:ext uri="{BB962C8B-B14F-4D97-AF65-F5344CB8AC3E}">
        <p14:creationId xmlns:p14="http://schemas.microsoft.com/office/powerpoint/2010/main" val="28878405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 sz="3200" b="1" dirty="0">
                <a:latin typeface="Arial"/>
                <a:cs typeface="Arial"/>
              </a:rPr>
              <a:t>ZOOM SUR UNE MISSION</a:t>
            </a:r>
            <a:r>
              <a:rPr lang="fr-FR" sz="3200" b="1" dirty="0">
                <a:latin typeface="Arial"/>
                <a:cs typeface="Arial"/>
              </a:rPr>
              <a:t> : cas SODITRANS</a:t>
            </a:r>
            <a:endParaRPr lang="fr-FR" sz="3200" dirty="0">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1BBC0B-A19B-498E-AB8C-430E77AD806E}"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aphicFrame>
        <p:nvGraphicFramePr>
          <p:cNvPr id="4" name="Google Shape;310;p31"/>
          <p:cNvGraphicFramePr/>
          <p:nvPr/>
        </p:nvGraphicFramePr>
        <p:xfrm>
          <a:off x="611560" y="2348880"/>
          <a:ext cx="7624250" cy="3417132"/>
        </p:xfrm>
        <a:graphic>
          <a:graphicData uri="http://schemas.openxmlformats.org/drawingml/2006/table">
            <a:tbl>
              <a:tblPr>
                <a:noFill/>
              </a:tblPr>
              <a:tblGrid>
                <a:gridCol w="3817475">
                  <a:extLst>
                    <a:ext uri="{9D8B030D-6E8A-4147-A177-3AD203B41FA5}">
                      <a16:colId xmlns:a16="http://schemas.microsoft.com/office/drawing/2014/main" val="20000"/>
                    </a:ext>
                  </a:extLst>
                </a:gridCol>
                <a:gridCol w="3806775">
                  <a:extLst>
                    <a:ext uri="{9D8B030D-6E8A-4147-A177-3AD203B41FA5}">
                      <a16:colId xmlns:a16="http://schemas.microsoft.com/office/drawing/2014/main" val="20001"/>
                    </a:ext>
                  </a:extLst>
                </a:gridCol>
              </a:tblGrid>
              <a:tr h="341725">
                <a:tc>
                  <a:txBody>
                    <a:bodyPr/>
                    <a:lstStyle/>
                    <a:p>
                      <a:pPr marL="0" lvl="0" indent="0" algn="ctr"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Sur le fond</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B w="19050" cap="flat" cmpd="sng">
                      <a:solidFill>
                        <a:srgbClr val="9CC2E5"/>
                      </a:solidFill>
                      <a:prstDash val="solid"/>
                      <a:round/>
                      <a:headEnd type="none" w="sm" len="sm"/>
                      <a:tailEnd type="none" w="sm" len="sm"/>
                    </a:lnB>
                    <a:solidFill>
                      <a:srgbClr val="FFFFFF"/>
                    </a:solidFill>
                  </a:tcPr>
                </a:tc>
                <a:tc>
                  <a:txBody>
                    <a:bodyPr/>
                    <a:lstStyle/>
                    <a:p>
                      <a:pPr marL="0" lvl="0" indent="0" algn="ctr" rtl="0">
                        <a:lnSpc>
                          <a:spcPct val="115000"/>
                        </a:lnSpc>
                        <a:spcBef>
                          <a:spcPts val="0"/>
                        </a:spcBef>
                        <a:spcAft>
                          <a:spcPts val="0"/>
                        </a:spcAft>
                        <a:buNone/>
                      </a:pPr>
                      <a:r>
                        <a:rPr lang="fr" sz="1200" b="1" i="1">
                          <a:solidFill>
                            <a:srgbClr val="4F81BD"/>
                          </a:solidFill>
                          <a:latin typeface="Arial" panose="020B0604020202020204" pitchFamily="34" charset="0"/>
                          <a:cs typeface="Arial" panose="020B0604020202020204" pitchFamily="34" charset="0"/>
                        </a:rPr>
                        <a:t>Sur la forme</a:t>
                      </a:r>
                      <a:endParaRPr sz="1200" b="1" i="1">
                        <a:solidFill>
                          <a:srgbClr val="4F81BD"/>
                        </a:solidFill>
                        <a:latin typeface="Arial" panose="020B0604020202020204" pitchFamily="34" charset="0"/>
                        <a:cs typeface="Arial" panose="020B0604020202020204" pitchFamily="34" charset="0"/>
                      </a:endParaRPr>
                    </a:p>
                  </a:txBody>
                  <a:tcPr marL="68575" marR="68575" marT="91425" marB="91425">
                    <a:lnB w="19050" cap="flat" cmpd="sng">
                      <a:solidFill>
                        <a:srgbClr val="9CC2E5"/>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341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Nom de l’entreprise</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905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Langue utilisée : anglais</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905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1"/>
                  </a:ext>
                </a:extLst>
              </a:tr>
              <a:tr h="341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Contact (mail, téléphone, …)</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Qualité de la langue</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2"/>
                  </a:ext>
                </a:extLst>
              </a:tr>
              <a:tr h="5242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Présentation synthétique de l’entreprise (nationalité, secteur d’activités…)</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Lisibilité</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3"/>
                  </a:ext>
                </a:extLst>
              </a:tr>
              <a:tr h="357500">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Mise en valeur des atouts de l’entreprise</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Format universel type PDF</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4"/>
                  </a:ext>
                </a:extLst>
              </a:tr>
              <a:tr h="623500">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Objectifs clairement établis (quantité, référence, qualité et spécifications techniques …)</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Taille réduite pour permettre envoi (inférieure à 200MO, compression du fichier si nécessaire)</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5"/>
                  </a:ext>
                </a:extLst>
              </a:tr>
              <a:tr h="706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Adaptation interculturelle (prise en compte de la culture du pays, des pratiques commerciales…)</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Attractivité</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5" name="ZoneTexte 4"/>
          <p:cNvSpPr txBox="1"/>
          <p:nvPr/>
        </p:nvSpPr>
        <p:spPr>
          <a:xfrm>
            <a:off x="793924" y="1286728"/>
            <a:ext cx="691276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Présentation commerciale de l’entreprise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Compétences mobilisées : </a:t>
            </a:r>
          </a:p>
        </p:txBody>
      </p:sp>
    </p:spTree>
    <p:extLst>
      <p:ext uri="{BB962C8B-B14F-4D97-AF65-F5344CB8AC3E}">
        <p14:creationId xmlns:p14="http://schemas.microsoft.com/office/powerpoint/2010/main" val="27449812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48</a:t>
            </a:fld>
            <a:endParaRPr lang="fr-FR" dirty="0"/>
          </a:p>
        </p:txBody>
      </p:sp>
      <p:sp>
        <p:nvSpPr>
          <p:cNvPr id="6" name="ZoneTexte 5"/>
          <p:cNvSpPr txBox="1"/>
          <p:nvPr/>
        </p:nvSpPr>
        <p:spPr>
          <a:xfrm flipH="1">
            <a:off x="1115615" y="2060848"/>
            <a:ext cx="7081885" cy="646331"/>
          </a:xfrm>
          <a:prstGeom prst="rect">
            <a:avLst/>
          </a:prstGeom>
          <a:noFill/>
        </p:spPr>
        <p:txBody>
          <a:bodyPr wrap="square" rtlCol="0">
            <a:spAutoFit/>
          </a:bodyPr>
          <a:lstStyle/>
          <a:p>
            <a:r>
              <a:rPr lang="fr-FR" sz="3600" dirty="0">
                <a:solidFill>
                  <a:srgbClr val="0070C0"/>
                </a:solidFill>
                <a:latin typeface="Arial" panose="020B0604020202020204" pitchFamily="34" charset="0"/>
                <a:cs typeface="Arial" panose="020B0604020202020204" pitchFamily="34" charset="0"/>
              </a:rPr>
              <a:t>LE COURS D’ANGLAIS </a:t>
            </a:r>
          </a:p>
        </p:txBody>
      </p:sp>
    </p:spTree>
    <p:extLst>
      <p:ext uri="{BB962C8B-B14F-4D97-AF65-F5344CB8AC3E}">
        <p14:creationId xmlns:p14="http://schemas.microsoft.com/office/powerpoint/2010/main" val="2866991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248472"/>
          </a:xfrm>
        </p:spPr>
        <p:txBody>
          <a:bodyPr>
            <a:normAutofit/>
          </a:bodyPr>
          <a:lstStyle/>
          <a:p>
            <a:pPr algn="l"/>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49</a:t>
            </a:fld>
            <a:endParaRPr lang="fr-FR" dirty="0"/>
          </a:p>
        </p:txBody>
      </p:sp>
      <p:sp>
        <p:nvSpPr>
          <p:cNvPr id="2" name="ZoneTexte 1"/>
          <p:cNvSpPr txBox="1"/>
          <p:nvPr/>
        </p:nvSpPr>
        <p:spPr>
          <a:xfrm>
            <a:off x="1331640" y="692696"/>
            <a:ext cx="6865862" cy="8402300"/>
          </a:xfrm>
          <a:prstGeom prst="rect">
            <a:avLst/>
          </a:prstGeom>
          <a:noFill/>
        </p:spPr>
        <p:txBody>
          <a:bodyPr wrap="square" rtlCol="0">
            <a:spAutoFit/>
          </a:bodyPr>
          <a:lstStyle/>
          <a:p>
            <a:r>
              <a:rPr lang="fr-FR" sz="2400" b="1" dirty="0">
                <a:solidFill>
                  <a:srgbClr val="0070C0"/>
                </a:solidFill>
                <a:latin typeface="Arial" panose="020B0604020202020204" pitchFamily="34" charset="0"/>
                <a:cs typeface="Arial" panose="020B0604020202020204" pitchFamily="34" charset="0"/>
              </a:rPr>
              <a:t>OBJECTIFS DU COURS D’ANGLAIS</a:t>
            </a: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Accroître les compétences des étudiants dans les cinq activités langagières</a:t>
            </a: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Développer la médiation (inter)culturelle afin de rendre la communication possible et éviter les malentendus</a:t>
            </a: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Associer aux compétences opératoires de la langue des objectifs transversaux et culturels, comme c’est déjà le cas dans la vie en société</a:t>
            </a: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654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1"/>
          <p:cNvSpPr txBox="1">
            <a:spLocks noGrp="1"/>
          </p:cNvSpPr>
          <p:nvPr>
            <p:ph type="ctrTitle"/>
          </p:nvPr>
        </p:nvSpPr>
        <p:spPr>
          <a:xfrm>
            <a:off x="755576" y="908720"/>
            <a:ext cx="7628384" cy="129614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3F3F3F"/>
              </a:buClr>
              <a:buSzPct val="100000"/>
              <a:buFont typeface="Calibri"/>
              <a:buNone/>
            </a:pPr>
            <a:br>
              <a:rPr lang="fr-FR" sz="4000" b="1" cap="none"/>
            </a:br>
            <a:br>
              <a:rPr lang="fr-FR" b="1" cap="none"/>
            </a:br>
            <a:r>
              <a:rPr lang="fr-FR" b="1" cap="none"/>
              <a:t>   </a:t>
            </a:r>
            <a:br>
              <a:rPr lang="fr-FR" sz="2700"/>
            </a:br>
            <a:br>
              <a:rPr lang="fr-FR" sz="2700"/>
            </a:br>
            <a:br>
              <a:rPr lang="fr-FR" sz="2700"/>
            </a:br>
            <a:br>
              <a:rPr lang="fr-FR" sz="2700" b="1" cap="none"/>
            </a:br>
            <a:br>
              <a:rPr lang="fr-FR" sz="2700" b="1" cap="none"/>
            </a:br>
            <a:br>
              <a:rPr lang="fr-FR"/>
            </a:br>
            <a:endParaRPr/>
          </a:p>
        </p:txBody>
      </p:sp>
      <p:sp>
        <p:nvSpPr>
          <p:cNvPr id="33" name="Google Shape;33;p1"/>
          <p:cNvSpPr txBox="1">
            <a:spLocks noGrp="1"/>
          </p:cNvSpPr>
          <p:nvPr>
            <p:ph type="subTitle" idx="1"/>
          </p:nvPr>
        </p:nvSpPr>
        <p:spPr>
          <a:xfrm>
            <a:off x="744457" y="1268760"/>
            <a:ext cx="8388424" cy="4104456"/>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spcBef>
                <a:spcPts val="0"/>
              </a:spcBef>
              <a:spcAft>
                <a:spcPts val="0"/>
              </a:spcAft>
              <a:buClr>
                <a:srgbClr val="888888"/>
              </a:buClr>
              <a:buSzPct val="100000"/>
              <a:buNone/>
            </a:pPr>
            <a:r>
              <a:rPr lang="fr-FR" sz="1400" b="1" cap="none" dirty="0"/>
              <a:t>LE RAPPORT D’OPPORTUNITÉ</a:t>
            </a:r>
            <a:r>
              <a:rPr lang="fr-FR" sz="1400" b="1" cap="none" dirty="0">
                <a:solidFill>
                  <a:srgbClr val="7030A0"/>
                </a:solidFill>
              </a:rPr>
              <a:t> </a:t>
            </a:r>
            <a:endParaRPr sz="1400" dirty="0"/>
          </a:p>
          <a:p>
            <a:pPr marL="0" lvl="0" indent="0" algn="ctr" rtl="0">
              <a:spcBef>
                <a:spcPts val="336"/>
              </a:spcBef>
              <a:spcAft>
                <a:spcPts val="0"/>
              </a:spcAft>
              <a:buClr>
                <a:srgbClr val="7030A0"/>
              </a:buClr>
              <a:buSzPct val="100000"/>
              <a:buNone/>
            </a:pPr>
            <a:r>
              <a:rPr lang="fr-FR" sz="1400" b="1" dirty="0">
                <a:solidFill>
                  <a:srgbClr val="7030A0"/>
                </a:solidFill>
              </a:rPr>
              <a:t>a été présenté à la 15</a:t>
            </a:r>
            <a:r>
              <a:rPr lang="fr-FR" sz="1400" b="1" baseline="30000" dirty="0">
                <a:solidFill>
                  <a:srgbClr val="7030A0"/>
                </a:solidFill>
              </a:rPr>
              <a:t>e</a:t>
            </a:r>
            <a:r>
              <a:rPr lang="fr-FR" sz="1400" b="1" dirty="0">
                <a:solidFill>
                  <a:srgbClr val="7030A0"/>
                </a:solidFill>
              </a:rPr>
              <a:t> Commission professionnelle consultative, le 19 mars 2019</a:t>
            </a:r>
            <a:endParaRPr sz="1400" dirty="0"/>
          </a:p>
          <a:p>
            <a:pPr marL="0" lvl="0" indent="0" algn="ctr" rtl="0">
              <a:spcBef>
                <a:spcPts val="336"/>
              </a:spcBef>
              <a:spcAft>
                <a:spcPts val="0"/>
              </a:spcAft>
              <a:buClr>
                <a:srgbClr val="888888"/>
              </a:buClr>
              <a:buSzPct val="100000"/>
              <a:buNone/>
            </a:pPr>
            <a:endParaRPr sz="1400" b="1" dirty="0">
              <a:solidFill>
                <a:srgbClr val="7030A0"/>
              </a:solidFill>
            </a:endParaRPr>
          </a:p>
          <a:p>
            <a:pPr marL="0" lvl="0" indent="0" algn="ctr" rtl="0">
              <a:spcBef>
                <a:spcPts val="336"/>
              </a:spcBef>
              <a:spcAft>
                <a:spcPts val="0"/>
              </a:spcAft>
              <a:buClr>
                <a:srgbClr val="888888"/>
              </a:buClr>
              <a:buSzPct val="100000"/>
              <a:buNone/>
            </a:pPr>
            <a:r>
              <a:rPr lang="fr-FR" sz="1400" b="1" cap="none" dirty="0"/>
              <a:t>LE RÉFÉRENTIEL D’ACTIVITÉS PROFESSIONNELLES </a:t>
            </a:r>
            <a:endParaRPr sz="1400" dirty="0"/>
          </a:p>
          <a:p>
            <a:pPr marL="0" lvl="0" indent="0" algn="ctr" rtl="0">
              <a:spcBef>
                <a:spcPts val="336"/>
              </a:spcBef>
              <a:spcAft>
                <a:spcPts val="0"/>
              </a:spcAft>
              <a:buClr>
                <a:srgbClr val="7030A0"/>
              </a:buClr>
              <a:buSzPct val="100000"/>
              <a:buNone/>
            </a:pPr>
            <a:r>
              <a:rPr lang="fr-FR" sz="1400" b="1" dirty="0">
                <a:solidFill>
                  <a:srgbClr val="7030A0"/>
                </a:solidFill>
              </a:rPr>
              <a:t>a été validé par la 15</a:t>
            </a:r>
            <a:r>
              <a:rPr lang="fr-FR" sz="1400" b="1" baseline="30000" dirty="0">
                <a:solidFill>
                  <a:srgbClr val="7030A0"/>
                </a:solidFill>
              </a:rPr>
              <a:t>e</a:t>
            </a:r>
            <a:r>
              <a:rPr lang="fr-FR" sz="1400" b="1" dirty="0">
                <a:solidFill>
                  <a:srgbClr val="7030A0"/>
                </a:solidFill>
              </a:rPr>
              <a:t> Commission professionnelle consultative, le 11 juillet 2019</a:t>
            </a:r>
            <a:r>
              <a:rPr lang="fr-FR" sz="1400" b="1" cap="none" dirty="0">
                <a:solidFill>
                  <a:srgbClr val="7030A0"/>
                </a:solidFill>
              </a:rPr>
              <a:t> </a:t>
            </a:r>
            <a:endParaRPr sz="1400" b="1" cap="none" dirty="0">
              <a:solidFill>
                <a:srgbClr val="7030A0"/>
              </a:solidFill>
            </a:endParaRPr>
          </a:p>
          <a:p>
            <a:pPr marL="0" lvl="0" indent="0" algn="ctr" rtl="0">
              <a:spcBef>
                <a:spcPts val="336"/>
              </a:spcBef>
              <a:spcAft>
                <a:spcPts val="0"/>
              </a:spcAft>
              <a:buClr>
                <a:srgbClr val="888888"/>
              </a:buClr>
              <a:buSzPct val="100000"/>
              <a:buNone/>
            </a:pPr>
            <a:endParaRPr sz="1400" b="1" dirty="0">
              <a:solidFill>
                <a:srgbClr val="7030A0"/>
              </a:solidFill>
            </a:endParaRPr>
          </a:p>
          <a:p>
            <a:pPr marL="0" lvl="0" indent="0" algn="ctr" rtl="0">
              <a:spcBef>
                <a:spcPts val="336"/>
              </a:spcBef>
              <a:spcAft>
                <a:spcPts val="0"/>
              </a:spcAft>
              <a:buClr>
                <a:srgbClr val="888888"/>
              </a:buClr>
              <a:buSzPct val="100000"/>
              <a:buNone/>
            </a:pPr>
            <a:r>
              <a:rPr lang="fr-FR" sz="1400" b="1" cap="none" dirty="0"/>
              <a:t>LE RÉFÉRENTIEL DU BTS COMMERCE INTERNATIONAL</a:t>
            </a:r>
            <a:endParaRPr sz="1400" b="1" dirty="0">
              <a:solidFill>
                <a:srgbClr val="7030A0"/>
              </a:solidFill>
            </a:endParaRPr>
          </a:p>
          <a:p>
            <a:pPr marL="0" lvl="0" indent="0" algn="ctr" rtl="0">
              <a:spcBef>
                <a:spcPts val="336"/>
              </a:spcBef>
              <a:spcAft>
                <a:spcPts val="0"/>
              </a:spcAft>
              <a:buClr>
                <a:srgbClr val="7030A0"/>
              </a:buClr>
              <a:buSzPct val="100000"/>
              <a:buNone/>
            </a:pPr>
            <a:r>
              <a:rPr lang="fr-FR" sz="1400" b="1" dirty="0">
                <a:solidFill>
                  <a:srgbClr val="7030A0"/>
                </a:solidFill>
              </a:rPr>
              <a:t>Avis favorable du Conseil supérieur de l’éducation, le 30 juin 2020</a:t>
            </a:r>
            <a:endParaRPr sz="1400" dirty="0"/>
          </a:p>
          <a:p>
            <a:pPr marL="0" lvl="0" indent="0" algn="ctr" rtl="0">
              <a:spcBef>
                <a:spcPts val="336"/>
              </a:spcBef>
              <a:spcAft>
                <a:spcPts val="0"/>
              </a:spcAft>
              <a:buClr>
                <a:srgbClr val="7030A0"/>
              </a:buClr>
              <a:buSzPct val="100000"/>
              <a:buNone/>
            </a:pPr>
            <a:r>
              <a:rPr lang="fr-FR" sz="1400" b="1" dirty="0">
                <a:solidFill>
                  <a:srgbClr val="7030A0"/>
                </a:solidFill>
              </a:rPr>
              <a:t>Avis favorable du Conseil national de l’enseignement supérieur et de la recherche, le 6 juillet 2020</a:t>
            </a:r>
          </a:p>
          <a:p>
            <a:pPr marL="0" lvl="0" indent="0" algn="ctr" rtl="0">
              <a:spcBef>
                <a:spcPts val="336"/>
              </a:spcBef>
              <a:spcAft>
                <a:spcPts val="0"/>
              </a:spcAft>
              <a:buClr>
                <a:srgbClr val="7030A0"/>
              </a:buClr>
              <a:buSzPct val="100000"/>
              <a:buNone/>
            </a:pPr>
            <a:endParaRPr sz="1400" dirty="0"/>
          </a:p>
          <a:p>
            <a:pPr marL="0" lvl="0" indent="0">
              <a:spcBef>
                <a:spcPts val="336"/>
              </a:spcBef>
              <a:buSzPct val="100000"/>
            </a:pPr>
            <a:r>
              <a:rPr lang="fr-FR" sz="1400" b="1" dirty="0">
                <a:solidFill>
                  <a:srgbClr val="7030A0"/>
                </a:solidFill>
              </a:rPr>
              <a:t>La nouvelle commission professionnelle consultative Commerce  a donné un avis favorable à l’unanimité sur le référentiel du BTS Commerce international, le </a:t>
            </a:r>
          </a:p>
          <a:p>
            <a:pPr marL="0" lvl="0" indent="0">
              <a:spcBef>
                <a:spcPts val="336"/>
              </a:spcBef>
              <a:buSzPct val="100000"/>
            </a:pPr>
            <a:r>
              <a:rPr lang="fr-FR" sz="1400" b="1" dirty="0">
                <a:solidFill>
                  <a:srgbClr val="7030A0"/>
                </a:solidFill>
              </a:rPr>
              <a:t>17 novembre 2020</a:t>
            </a:r>
            <a:endParaRPr sz="1400" b="1" dirty="0">
              <a:solidFill>
                <a:srgbClr val="7030A0"/>
              </a:solidFill>
            </a:endParaRPr>
          </a:p>
          <a:p>
            <a:pPr marL="0" lvl="0" indent="0" algn="ctr" rtl="0">
              <a:spcBef>
                <a:spcPts val="448"/>
              </a:spcBef>
              <a:spcAft>
                <a:spcPts val="0"/>
              </a:spcAft>
              <a:buClr>
                <a:srgbClr val="888888"/>
              </a:buClr>
              <a:buSzPct val="100000"/>
              <a:buNone/>
            </a:pPr>
            <a:endParaRPr lang="fr-FR" dirty="0"/>
          </a:p>
          <a:p>
            <a:pPr marL="0" lvl="0" indent="0" algn="ctr" rtl="0">
              <a:spcBef>
                <a:spcPts val="448"/>
              </a:spcBef>
              <a:spcAft>
                <a:spcPts val="0"/>
              </a:spcAft>
              <a:buClr>
                <a:srgbClr val="888888"/>
              </a:buClr>
              <a:buSzPct val="100000"/>
              <a:buNone/>
            </a:pPr>
            <a:endParaRPr lang="fr-FR" b="1" dirty="0">
              <a:solidFill>
                <a:schemeClr val="tx1"/>
              </a:solidFill>
            </a:endParaRPr>
          </a:p>
          <a:p>
            <a:pPr marL="0" lvl="0" indent="0" algn="l">
              <a:spcBef>
                <a:spcPct val="0"/>
              </a:spcBef>
              <a:spcAft>
                <a:spcPts val="0"/>
              </a:spcAft>
              <a:buClr>
                <a:srgbClr val="888888"/>
              </a:buClr>
              <a:buSzPct val="100000"/>
            </a:pPr>
            <a:r>
              <a:rPr lang="fr-FR" sz="2000" i="1" dirty="0">
                <a:solidFill>
                  <a:schemeClr val="dk1"/>
                </a:solidFill>
                <a:latin typeface="Calibri"/>
                <a:ea typeface="+mj-ea"/>
                <a:cs typeface="Calibri"/>
              </a:rPr>
              <a:t>Ouverture </a:t>
            </a:r>
          </a:p>
          <a:p>
            <a:pPr marL="0" lvl="0" indent="0" algn="l">
              <a:spcBef>
                <a:spcPct val="0"/>
              </a:spcBef>
              <a:spcAft>
                <a:spcPts val="0"/>
              </a:spcAft>
              <a:buClr>
                <a:srgbClr val="888888"/>
              </a:buClr>
              <a:buSzPct val="100000"/>
            </a:pPr>
            <a:r>
              <a:rPr lang="fr-FR" sz="2000" i="1" dirty="0">
                <a:solidFill>
                  <a:schemeClr val="dk1"/>
                </a:solidFill>
                <a:latin typeface="Calibri"/>
                <a:ea typeface="+mj-ea"/>
                <a:cs typeface="Calibri"/>
              </a:rPr>
              <a:t>Éric Forestier, Conseiller du Commerce Extérieur de la France</a:t>
            </a:r>
            <a:endParaRPr sz="2000" i="1" dirty="0">
              <a:solidFill>
                <a:schemeClr val="dk1"/>
              </a:solidFill>
              <a:latin typeface="Calibri"/>
              <a:ea typeface="+mj-ea"/>
              <a:cs typeface="Calibri"/>
            </a:endParaRPr>
          </a:p>
          <a:p>
            <a:pPr marL="0" lvl="0" indent="0" algn="ctr" rtl="0">
              <a:spcBef>
                <a:spcPts val="448"/>
              </a:spcBef>
              <a:spcAft>
                <a:spcPts val="0"/>
              </a:spcAft>
              <a:buClr>
                <a:srgbClr val="888888"/>
              </a:buClr>
              <a:buSzPct val="100000"/>
              <a:buNone/>
            </a:pPr>
            <a:endParaRPr dirty="0"/>
          </a:p>
        </p:txBody>
      </p:sp>
      <p:sp>
        <p:nvSpPr>
          <p:cNvPr id="34" name="Google Shape;34;p1"/>
          <p:cNvSpPr/>
          <p:nvPr/>
        </p:nvSpPr>
        <p:spPr>
          <a:xfrm>
            <a:off x="1691680" y="404664"/>
            <a:ext cx="5904656"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200" b="1" i="0" u="none" strike="noStrike" cap="none">
                <a:solidFill>
                  <a:srgbClr val="0070C0"/>
                </a:solidFill>
                <a:latin typeface="Calibri"/>
                <a:ea typeface="Calibri"/>
                <a:cs typeface="Calibri"/>
                <a:sym typeface="Calibri"/>
              </a:rPr>
              <a:t>BTS COMMERCE INTERNATIONAL</a:t>
            </a:r>
            <a:endParaRPr sz="3200">
              <a:solidFill>
                <a:schemeClr val="dk1"/>
              </a:solidFill>
              <a:latin typeface="Calibri"/>
              <a:ea typeface="Calibri"/>
              <a:cs typeface="Calibri"/>
              <a:sym typeface="Calibri"/>
            </a:endParaRPr>
          </a:p>
        </p:txBody>
      </p:sp>
      <p:sp>
        <p:nvSpPr>
          <p:cNvPr id="36" name="Google Shape;36;p1"/>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39234395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680520"/>
          </a:xfrm>
        </p:spPr>
        <p:txBody>
          <a:bodyPr>
            <a:normAutofit/>
          </a:bodyPr>
          <a:lstStyle/>
          <a:p>
            <a:pPr algn="l"/>
            <a:endParaRPr lang="fr-FR" sz="2000" dirty="0"/>
          </a:p>
          <a:p>
            <a:pPr algn="l"/>
            <a:r>
              <a:rPr lang="fr-FR" sz="2400" b="1" dirty="0">
                <a:solidFill>
                  <a:srgbClr val="0070C0"/>
                </a:solidFill>
              </a:rPr>
              <a:t>THEMATIQUES EMBLEMATIQUES DU COMMERCE </a:t>
            </a:r>
          </a:p>
          <a:p>
            <a:pPr algn="l"/>
            <a:r>
              <a:rPr lang="fr-FR" sz="2400" b="1" dirty="0">
                <a:solidFill>
                  <a:srgbClr val="0070C0"/>
                </a:solidFill>
              </a:rPr>
              <a:t>INTERNATIONAL</a:t>
            </a:r>
          </a:p>
          <a:p>
            <a:pPr algn="l"/>
            <a:endParaRPr lang="fr-FR" sz="2000" dirty="0">
              <a:solidFill>
                <a:srgbClr val="0070C0"/>
              </a:solidFill>
            </a:endParaRPr>
          </a:p>
          <a:p>
            <a:pPr marL="285750" indent="-285750" algn="l">
              <a:buFont typeface="Wingdings" panose="05000000000000000000" pitchFamily="2" charset="2"/>
              <a:buChar char="Ø"/>
            </a:pPr>
            <a:r>
              <a:rPr lang="fr-FR" sz="2000" dirty="0">
                <a:solidFill>
                  <a:schemeClr val="tx1"/>
                </a:solidFill>
              </a:rPr>
              <a:t>Organisation de l’entreprise / Management</a:t>
            </a:r>
          </a:p>
          <a:p>
            <a:pPr marL="285750" indent="-285750" algn="l">
              <a:buFont typeface="Wingdings" panose="05000000000000000000" pitchFamily="2" charset="2"/>
              <a:buChar char="Ø"/>
            </a:pPr>
            <a:r>
              <a:rPr lang="fr-FR" sz="2000" dirty="0">
                <a:solidFill>
                  <a:schemeClr val="tx1"/>
                </a:solidFill>
              </a:rPr>
              <a:t>Digitalisation des relations commerciales</a:t>
            </a:r>
          </a:p>
          <a:p>
            <a:pPr marL="285750" indent="-285750" algn="l">
              <a:buFont typeface="Wingdings" panose="05000000000000000000" pitchFamily="2" charset="2"/>
              <a:buChar char="Ø"/>
            </a:pPr>
            <a:r>
              <a:rPr lang="fr-FR" sz="2000" dirty="0">
                <a:solidFill>
                  <a:schemeClr val="tx1"/>
                </a:solidFill>
              </a:rPr>
              <a:t>Définition et enjeux de la </a:t>
            </a:r>
            <a:r>
              <a:rPr lang="fr-FR" sz="2000" i="1" dirty="0">
                <a:solidFill>
                  <a:schemeClr val="tx1"/>
                </a:solidFill>
              </a:rPr>
              <a:t>Supply Chain</a:t>
            </a:r>
          </a:p>
          <a:p>
            <a:pPr marL="285750" indent="-285750" algn="l">
              <a:buFont typeface="Wingdings" panose="05000000000000000000" pitchFamily="2" charset="2"/>
              <a:buChar char="Ø"/>
            </a:pPr>
            <a:r>
              <a:rPr lang="fr-FR" sz="2000" dirty="0">
                <a:solidFill>
                  <a:schemeClr val="tx1"/>
                </a:solidFill>
              </a:rPr>
              <a:t>Gestion de l’image de marque (branding, marketing, salon)</a:t>
            </a:r>
          </a:p>
          <a:p>
            <a:pPr marL="285750" indent="-285750" algn="l">
              <a:buFont typeface="Wingdings" panose="05000000000000000000" pitchFamily="2" charset="2"/>
              <a:buChar char="Ø"/>
            </a:pPr>
            <a:r>
              <a:rPr lang="fr-FR" sz="2000" dirty="0">
                <a:solidFill>
                  <a:schemeClr val="tx1"/>
                </a:solidFill>
              </a:rPr>
              <a:t>Conformité des produits (normes, contrefaçon)</a:t>
            </a:r>
          </a:p>
          <a:p>
            <a:pPr marL="285750" indent="-285750" algn="l">
              <a:buFont typeface="Wingdings" panose="05000000000000000000" pitchFamily="2" charset="2"/>
              <a:buChar char="Ø"/>
            </a:pPr>
            <a:r>
              <a:rPr lang="fr-FR" sz="2000" dirty="0">
                <a:solidFill>
                  <a:schemeClr val="tx1"/>
                </a:solidFill>
              </a:rPr>
              <a:t>Logistique : choix des modes de transport, avantages, inconvénients, impacts environnementaux</a:t>
            </a:r>
          </a:p>
          <a:p>
            <a:pPr algn="l"/>
            <a:r>
              <a:rPr lang="fr-FR" dirty="0"/>
              <a:t> </a:t>
            </a:r>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50</a:t>
            </a:fld>
            <a:endParaRPr lang="fr-FR" dirty="0"/>
          </a:p>
        </p:txBody>
      </p:sp>
    </p:spTree>
    <p:extLst>
      <p:ext uri="{BB962C8B-B14F-4D97-AF65-F5344CB8AC3E}">
        <p14:creationId xmlns:p14="http://schemas.microsoft.com/office/powerpoint/2010/main" val="33401647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680520"/>
          </a:xfrm>
        </p:spPr>
        <p:txBody>
          <a:bodyPr>
            <a:normAutofit/>
          </a:bodyPr>
          <a:lstStyle/>
          <a:p>
            <a:pPr algn="l"/>
            <a:endParaRPr lang="fr-FR" sz="2000" dirty="0"/>
          </a:p>
          <a:p>
            <a:pPr algn="l"/>
            <a:r>
              <a:rPr lang="fr-FR" sz="2400" b="1" dirty="0">
                <a:solidFill>
                  <a:srgbClr val="0070C0"/>
                </a:solidFill>
              </a:rPr>
              <a:t>THEMATIQUES EMBLEMATIQUES DU COMMERCE </a:t>
            </a:r>
          </a:p>
          <a:p>
            <a:pPr algn="l"/>
            <a:r>
              <a:rPr lang="fr-FR" sz="2400" b="1" dirty="0">
                <a:solidFill>
                  <a:srgbClr val="0070C0"/>
                </a:solidFill>
              </a:rPr>
              <a:t>INTERNATIONAL (suite)</a:t>
            </a:r>
          </a:p>
          <a:p>
            <a:pPr algn="l"/>
            <a:endParaRPr lang="fr-FR" sz="2000" dirty="0">
              <a:solidFill>
                <a:srgbClr val="0070C0"/>
              </a:solidFill>
            </a:endParaRPr>
          </a:p>
          <a:p>
            <a:pPr marL="285750" indent="-285750" algn="l">
              <a:buFont typeface="Wingdings" panose="05000000000000000000" pitchFamily="2" charset="2"/>
              <a:buChar char="Ø"/>
            </a:pPr>
            <a:r>
              <a:rPr lang="fr-FR" sz="2000" dirty="0">
                <a:solidFill>
                  <a:schemeClr val="tx1"/>
                </a:solidFill>
              </a:rPr>
              <a:t>Règlementation douanière</a:t>
            </a:r>
          </a:p>
          <a:p>
            <a:pPr marL="285750" indent="-285750" algn="l">
              <a:buFont typeface="Wingdings" panose="05000000000000000000" pitchFamily="2" charset="2"/>
              <a:buChar char="Ø"/>
            </a:pPr>
            <a:r>
              <a:rPr lang="fr-FR" sz="2000" dirty="0">
                <a:solidFill>
                  <a:schemeClr val="tx1"/>
                </a:solidFill>
              </a:rPr>
              <a:t>Enjeux environnementaux et solutions</a:t>
            </a:r>
          </a:p>
          <a:p>
            <a:pPr marL="285750" indent="-285750" algn="l">
              <a:buFont typeface="Wingdings" panose="05000000000000000000" pitchFamily="2" charset="2"/>
              <a:buChar char="Ø"/>
            </a:pPr>
            <a:r>
              <a:rPr lang="fr-FR" sz="2000" dirty="0">
                <a:solidFill>
                  <a:schemeClr val="tx1"/>
                </a:solidFill>
              </a:rPr>
              <a:t>Mondialisation: OMC, accords commerciaux internationaux</a:t>
            </a:r>
          </a:p>
          <a:p>
            <a:pPr marL="285750" indent="-285750" algn="l">
              <a:buFont typeface="Wingdings" panose="05000000000000000000" pitchFamily="2" charset="2"/>
              <a:buChar char="Ø"/>
            </a:pPr>
            <a:r>
              <a:rPr lang="fr-FR" sz="2000" dirty="0">
                <a:solidFill>
                  <a:schemeClr val="tx1"/>
                </a:solidFill>
              </a:rPr>
              <a:t>Grilles d’analyse interculturelle (Hofstede et Trompenaars)</a:t>
            </a:r>
          </a:p>
          <a:p>
            <a:pPr marL="285750" indent="-285750" algn="l">
              <a:buFont typeface="Wingdings" panose="05000000000000000000" pitchFamily="2" charset="2"/>
              <a:buChar char="Ø"/>
            </a:pPr>
            <a:r>
              <a:rPr lang="fr-FR" sz="2000" dirty="0">
                <a:solidFill>
                  <a:schemeClr val="tx1"/>
                </a:solidFill>
              </a:rPr>
              <a:t>Indicateurs économiques de base</a:t>
            </a:r>
          </a:p>
          <a:p>
            <a:pPr marL="285750" indent="-285750" algn="l">
              <a:buFont typeface="Wingdings" panose="05000000000000000000" pitchFamily="2" charset="2"/>
              <a:buChar char="Ø"/>
            </a:pPr>
            <a:r>
              <a:rPr lang="fr-FR" sz="2000" dirty="0">
                <a:solidFill>
                  <a:schemeClr val="tx1"/>
                </a:solidFill>
              </a:rPr>
              <a:t>Veille économique, commerciale et géopolitique de l’environnement international des affaires</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51</a:t>
            </a:fld>
            <a:endParaRPr lang="fr-FR" dirty="0"/>
          </a:p>
        </p:txBody>
      </p:sp>
    </p:spTree>
    <p:extLst>
      <p:ext uri="{BB962C8B-B14F-4D97-AF65-F5344CB8AC3E}">
        <p14:creationId xmlns:p14="http://schemas.microsoft.com/office/powerpoint/2010/main" val="22579622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76718" y="981475"/>
            <a:ext cx="7772400" cy="1102519"/>
          </a:xfrm>
        </p:spPr>
        <p:txBody>
          <a:bodyPr/>
          <a:lstStyle/>
          <a:p>
            <a:pPr algn="ctr"/>
            <a:r>
              <a:rPr lang="fr-FR" sz="2400" b="1" cap="all" dirty="0">
                <a:solidFill>
                  <a:srgbClr val="0070C0"/>
                </a:solidFill>
              </a:rPr>
              <a:t>BTS Commerce international</a:t>
            </a:r>
            <a:br>
              <a:rPr lang="fr-FR" sz="2400" b="1" cap="all" dirty="0">
                <a:solidFill>
                  <a:srgbClr val="0070C0"/>
                </a:solidFill>
              </a:rPr>
            </a:br>
            <a:r>
              <a:rPr lang="fr-FR" b="1" cap="all" dirty="0">
                <a:solidFill>
                  <a:srgbClr val="0070C0"/>
                </a:solidFill>
              </a:rPr>
              <a:t>Séminaire NATIONAL 12 MARS 2021</a:t>
            </a:r>
            <a:br>
              <a:rPr lang="fr-FR" dirty="0"/>
            </a:br>
            <a:endParaRPr lang="fr-FR" dirty="0"/>
          </a:p>
        </p:txBody>
      </p:sp>
      <p:sp>
        <p:nvSpPr>
          <p:cNvPr id="3" name="Sous-titre 2"/>
          <p:cNvSpPr>
            <a:spLocks noGrp="1"/>
          </p:cNvSpPr>
          <p:nvPr>
            <p:ph type="subTitle" idx="1"/>
          </p:nvPr>
        </p:nvSpPr>
        <p:spPr>
          <a:xfrm>
            <a:off x="1074761" y="2749322"/>
            <a:ext cx="6400800" cy="1314450"/>
          </a:xfrm>
        </p:spPr>
        <p:txBody>
          <a:bodyPr>
            <a:noAutofit/>
          </a:bodyPr>
          <a:lstStyle/>
          <a:p>
            <a:r>
              <a:rPr lang="fr-FR" sz="2700" b="1" dirty="0">
                <a:solidFill>
                  <a:srgbClr val="0070C0"/>
                </a:solidFill>
              </a:rPr>
              <a:t>Epreuve U4</a:t>
            </a:r>
          </a:p>
          <a:p>
            <a:r>
              <a:rPr lang="fr-FR" sz="2700" b="1" dirty="0">
                <a:solidFill>
                  <a:srgbClr val="0070C0"/>
                </a:solidFill>
              </a:rPr>
              <a:t>Relation commerciale interculturelle en anglais et en français</a:t>
            </a:r>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pPr/>
              <a:t>52</a:t>
            </a:fld>
            <a:endParaRPr lang="fr-FR" dirty="0"/>
          </a:p>
        </p:txBody>
      </p:sp>
      <p:sp>
        <p:nvSpPr>
          <p:cNvPr id="5" name="Rectangle 4"/>
          <p:cNvSpPr/>
          <p:nvPr/>
        </p:nvSpPr>
        <p:spPr>
          <a:xfrm>
            <a:off x="983079" y="5013176"/>
            <a:ext cx="3983270" cy="369332"/>
          </a:xfrm>
          <a:prstGeom prst="rect">
            <a:avLst/>
          </a:prstGeom>
        </p:spPr>
        <p:txBody>
          <a:bodyPr wrap="none">
            <a:spAutoFit/>
          </a:bodyPr>
          <a:lstStyle/>
          <a:p>
            <a:r>
              <a:rPr lang="pt-BR" i="1" dirty="0">
                <a:solidFill>
                  <a:schemeClr val="dk1"/>
                </a:solidFill>
                <a:ea typeface="Calibri"/>
                <a:cs typeface="Calibri"/>
                <a:sym typeface="Calibri"/>
              </a:rPr>
              <a:t>Corinne PASCO, IA-IPR académie de Paris</a:t>
            </a:r>
            <a:endParaRPr lang="pt-BR" dirty="0"/>
          </a:p>
        </p:txBody>
      </p:sp>
    </p:spTree>
    <p:extLst>
      <p:ext uri="{BB962C8B-B14F-4D97-AF65-F5344CB8AC3E}">
        <p14:creationId xmlns:p14="http://schemas.microsoft.com/office/powerpoint/2010/main" val="23182159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 b="1" dirty="0"/>
              <a:t>COMPÉTENCES ÉVALUÉES DANS L’ ÉPREUVE E4 </a:t>
            </a:r>
            <a:endParaRPr b="1" dirty="0"/>
          </a:p>
        </p:txBody>
      </p:sp>
      <p:sp>
        <p:nvSpPr>
          <p:cNvPr id="201" name="Google Shape;201;p26"/>
          <p:cNvSpPr txBox="1">
            <a:spLocks noGrp="1"/>
          </p:cNvSpPr>
          <p:nvPr>
            <p:ph type="sldNum" sz="quarter" idx="12"/>
          </p:nvPr>
        </p:nvSpPr>
        <p:spPr>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fr" smtClean="0"/>
              <a:pPr/>
              <a:t>53</a:t>
            </a:fld>
            <a:endParaRPr dirty="0"/>
          </a:p>
        </p:txBody>
      </p:sp>
      <p:sp>
        <p:nvSpPr>
          <p:cNvPr id="202" name="Google Shape;202;p26"/>
          <p:cNvSpPr txBox="1"/>
          <p:nvPr/>
        </p:nvSpPr>
        <p:spPr>
          <a:xfrm>
            <a:off x="4428735" y="3266102"/>
            <a:ext cx="900095" cy="675071"/>
          </a:xfrm>
          <a:prstGeom prst="rect">
            <a:avLst/>
          </a:prstGeom>
          <a:noFill/>
          <a:ln>
            <a:noFill/>
          </a:ln>
        </p:spPr>
        <p:txBody>
          <a:bodyPr spcFirstLastPara="1" wrap="square" lIns="27925" tIns="27925" rIns="27925" bIns="27925" anchor="ctr" anchorCtr="0">
            <a:noAutofit/>
          </a:bodyPr>
          <a:lstStyle/>
          <a:p>
            <a:pPr algn="ctr">
              <a:lnSpc>
                <a:spcPct val="90000"/>
              </a:lnSpc>
              <a:buClr>
                <a:srgbClr val="000000"/>
              </a:buClr>
              <a:buFont typeface="Arial"/>
              <a:buNone/>
            </a:pPr>
            <a:r>
              <a:rPr lang="fr" sz="2200" kern="0">
                <a:solidFill>
                  <a:srgbClr val="FFFFFF"/>
                </a:solidFill>
                <a:latin typeface="Calibri"/>
                <a:ea typeface="Calibri"/>
                <a:cs typeface="Calibri"/>
                <a:sym typeface="Calibri"/>
              </a:rPr>
              <a:t>DCI</a:t>
            </a:r>
            <a:endParaRPr sz="1400" kern="0">
              <a:solidFill>
                <a:srgbClr val="000000"/>
              </a:solidFill>
              <a:cs typeface="Arial"/>
              <a:sym typeface="Arial"/>
            </a:endParaRPr>
          </a:p>
        </p:txBody>
      </p:sp>
      <p:sp>
        <p:nvSpPr>
          <p:cNvPr id="204" name="Google Shape;204;p26"/>
          <p:cNvSpPr txBox="1"/>
          <p:nvPr/>
        </p:nvSpPr>
        <p:spPr>
          <a:xfrm>
            <a:off x="58750" y="3500500"/>
            <a:ext cx="1444200" cy="1219200"/>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a:lnSpc>
                <a:spcPct val="90000"/>
              </a:lnSpc>
              <a:buClr>
                <a:srgbClr val="000000"/>
              </a:buClr>
              <a:buFont typeface="Arial"/>
              <a:buNone/>
            </a:pPr>
            <a:r>
              <a:rPr lang="fr" sz="2000" b="1" kern="0" dirty="0">
                <a:solidFill>
                  <a:srgbClr val="4A86E8"/>
                </a:solidFill>
                <a:latin typeface="Calibri"/>
                <a:ea typeface="Calibri"/>
                <a:cs typeface="Calibri"/>
                <a:sym typeface="Calibri"/>
              </a:rPr>
              <a:t>Exploiter les données clients /</a:t>
            </a:r>
            <a:endParaRPr sz="2000" b="1" kern="0" dirty="0">
              <a:solidFill>
                <a:srgbClr val="4A86E8"/>
              </a:solidFill>
              <a:latin typeface="Calibri"/>
              <a:ea typeface="Calibri"/>
              <a:cs typeface="Calibri"/>
              <a:sym typeface="Calibri"/>
            </a:endParaRPr>
          </a:p>
          <a:p>
            <a:pPr>
              <a:lnSpc>
                <a:spcPct val="90000"/>
              </a:lnSpc>
              <a:buClr>
                <a:srgbClr val="000000"/>
              </a:buClr>
              <a:buFont typeface="Arial"/>
              <a:buNone/>
            </a:pPr>
            <a:r>
              <a:rPr lang="fr" sz="2000" b="1" kern="0" dirty="0">
                <a:solidFill>
                  <a:srgbClr val="4A86E8"/>
                </a:solidFill>
                <a:latin typeface="Calibri"/>
                <a:ea typeface="Calibri"/>
                <a:cs typeface="Calibri"/>
                <a:sym typeface="Calibri"/>
              </a:rPr>
              <a:t>fournisseurs</a:t>
            </a:r>
            <a:endParaRPr sz="2000" b="1" kern="0" dirty="0">
              <a:solidFill>
                <a:srgbClr val="4A86E8"/>
              </a:solidFill>
              <a:latin typeface="Calibri"/>
              <a:ea typeface="Calibri"/>
              <a:cs typeface="Calibri"/>
              <a:sym typeface="Calibri"/>
            </a:endParaRPr>
          </a:p>
          <a:p>
            <a:pPr>
              <a:lnSpc>
                <a:spcPct val="90000"/>
              </a:lnSpc>
              <a:buClr>
                <a:srgbClr val="000000"/>
              </a:buClr>
              <a:buFont typeface="Arial"/>
              <a:buNone/>
            </a:pPr>
            <a:endParaRPr sz="2000" b="1" kern="0" dirty="0">
              <a:solidFill>
                <a:srgbClr val="4A86E8"/>
              </a:solidFill>
              <a:latin typeface="Calibri"/>
              <a:ea typeface="Calibri"/>
              <a:cs typeface="Calibri"/>
              <a:sym typeface="Calibri"/>
            </a:endParaRPr>
          </a:p>
        </p:txBody>
      </p:sp>
      <p:sp>
        <p:nvSpPr>
          <p:cNvPr id="205" name="Google Shape;205;p26"/>
          <p:cNvSpPr txBox="1"/>
          <p:nvPr/>
        </p:nvSpPr>
        <p:spPr>
          <a:xfrm>
            <a:off x="1609250" y="3500500"/>
            <a:ext cx="1791300" cy="12150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a:lnSpc>
                <a:spcPct val="90000"/>
              </a:lnSpc>
              <a:buClr>
                <a:srgbClr val="000000"/>
              </a:buClr>
              <a:buFont typeface="Arial"/>
              <a:buNone/>
            </a:pPr>
            <a:r>
              <a:rPr lang="fr" sz="2000" b="1" kern="0">
                <a:solidFill>
                  <a:srgbClr val="4A86E8"/>
                </a:solidFill>
                <a:latin typeface="Calibri"/>
                <a:ea typeface="Calibri"/>
                <a:cs typeface="Calibri"/>
                <a:sym typeface="Calibri"/>
              </a:rPr>
              <a:t>Gérer la relation commerciale internationale</a:t>
            </a:r>
            <a:endParaRPr sz="2000" kern="0">
              <a:solidFill>
                <a:srgbClr val="000000"/>
              </a:solidFill>
              <a:latin typeface="Calibri"/>
              <a:ea typeface="Calibri"/>
              <a:cs typeface="Calibri"/>
              <a:sym typeface="Calibri"/>
            </a:endParaRPr>
          </a:p>
        </p:txBody>
      </p:sp>
      <p:sp>
        <p:nvSpPr>
          <p:cNvPr id="206" name="Google Shape;206;p26"/>
          <p:cNvSpPr txBox="1"/>
          <p:nvPr/>
        </p:nvSpPr>
        <p:spPr>
          <a:xfrm>
            <a:off x="3486325" y="3500500"/>
            <a:ext cx="1791300" cy="17625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a:lnSpc>
                <a:spcPct val="90000"/>
              </a:lnSpc>
              <a:buClr>
                <a:srgbClr val="000000"/>
              </a:buClr>
              <a:buFont typeface="Arial"/>
              <a:buNone/>
            </a:pPr>
            <a:r>
              <a:rPr lang="fr" sz="2000" b="1" kern="0">
                <a:solidFill>
                  <a:srgbClr val="4A86E8"/>
                </a:solidFill>
                <a:latin typeface="Calibri"/>
                <a:ea typeface="Calibri"/>
                <a:cs typeface="Calibri"/>
                <a:sym typeface="Calibri"/>
              </a:rPr>
              <a:t>Communiquer en français et en anglais dans des contextes interculturels </a:t>
            </a:r>
            <a:endParaRPr sz="2000" kern="0">
              <a:solidFill>
                <a:srgbClr val="4A86E8"/>
              </a:solidFill>
              <a:latin typeface="Calibri"/>
              <a:ea typeface="Calibri"/>
              <a:cs typeface="Calibri"/>
              <a:sym typeface="Calibri"/>
            </a:endParaRPr>
          </a:p>
        </p:txBody>
      </p:sp>
      <p:sp>
        <p:nvSpPr>
          <p:cNvPr id="207" name="Google Shape;207;p26"/>
          <p:cNvSpPr txBox="1"/>
          <p:nvPr/>
        </p:nvSpPr>
        <p:spPr>
          <a:xfrm>
            <a:off x="5400225" y="3500500"/>
            <a:ext cx="1695000" cy="1169100"/>
          </a:xfrm>
          <a:prstGeom prst="rect">
            <a:avLst/>
          </a:prstGeom>
          <a:noFill/>
          <a:ln w="28575" cap="flat" cmpd="sng">
            <a:solidFill>
              <a:srgbClr val="000000"/>
            </a:solidFill>
            <a:prstDash val="dot"/>
            <a:round/>
            <a:headEnd type="none" w="sm" len="sm"/>
            <a:tailEnd type="none" w="sm" len="sm"/>
          </a:ln>
        </p:spPr>
        <p:txBody>
          <a:bodyPr spcFirstLastPara="1" wrap="square" lIns="283875" tIns="0" rIns="0" bIns="0" anchor="t" anchorCtr="0">
            <a:noAutofit/>
          </a:bodyPr>
          <a:lstStyle/>
          <a:p>
            <a:pPr>
              <a:lnSpc>
                <a:spcPct val="90000"/>
              </a:lnSpc>
              <a:buClr>
                <a:srgbClr val="000000"/>
              </a:buClr>
              <a:buFont typeface="Arial"/>
              <a:buNone/>
            </a:pPr>
            <a:r>
              <a:rPr lang="fr" sz="2000" b="1" kern="0">
                <a:solidFill>
                  <a:srgbClr val="4A86E8"/>
                </a:solidFill>
                <a:latin typeface="Calibri"/>
                <a:ea typeface="Calibri"/>
                <a:cs typeface="Calibri"/>
                <a:sym typeface="Calibri"/>
              </a:rPr>
              <a:t>Assurer la coordination des services</a:t>
            </a:r>
            <a:endParaRPr sz="2000" kern="0">
              <a:solidFill>
                <a:srgbClr val="000000"/>
              </a:solidFill>
              <a:latin typeface="Calibri"/>
              <a:ea typeface="Calibri"/>
              <a:cs typeface="Calibri"/>
              <a:sym typeface="Calibri"/>
            </a:endParaRPr>
          </a:p>
        </p:txBody>
      </p:sp>
      <p:sp>
        <p:nvSpPr>
          <p:cNvPr id="208" name="Google Shape;208;p26"/>
          <p:cNvSpPr txBox="1"/>
          <p:nvPr/>
        </p:nvSpPr>
        <p:spPr>
          <a:xfrm>
            <a:off x="7217825" y="3500500"/>
            <a:ext cx="1897500" cy="11691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rmAutofit/>
          </a:bodyPr>
          <a:lstStyle/>
          <a:p>
            <a:pPr>
              <a:lnSpc>
                <a:spcPct val="90000"/>
              </a:lnSpc>
              <a:buClr>
                <a:srgbClr val="000000"/>
              </a:buClr>
              <a:buFont typeface="Arial"/>
              <a:buNone/>
            </a:pPr>
            <a:r>
              <a:rPr lang="fr" sz="2000" b="1" kern="0">
                <a:solidFill>
                  <a:srgbClr val="4A86E8"/>
                </a:solidFill>
                <a:latin typeface="Calibri"/>
                <a:ea typeface="Calibri"/>
                <a:cs typeface="Calibri"/>
                <a:sym typeface="Calibri"/>
              </a:rPr>
              <a:t>Animer un réseau professionnel</a:t>
            </a:r>
            <a:endParaRPr sz="2000" kern="0">
              <a:solidFill>
                <a:srgbClr val="000000"/>
              </a:solidFill>
              <a:latin typeface="Calibri"/>
              <a:ea typeface="Calibri"/>
              <a:cs typeface="Calibri"/>
              <a:sym typeface="Calibri"/>
            </a:endParaRPr>
          </a:p>
        </p:txBody>
      </p:sp>
      <p:pic>
        <p:nvPicPr>
          <p:cNvPr id="209" name="Google Shape;209;p26"/>
          <p:cNvPicPr preferRelativeResize="0"/>
          <p:nvPr/>
        </p:nvPicPr>
        <p:blipFill>
          <a:blip r:embed="rId3">
            <a:alphaModFix/>
          </a:blip>
          <a:stretch>
            <a:fillRect/>
          </a:stretch>
        </p:blipFill>
        <p:spPr>
          <a:xfrm>
            <a:off x="296076" y="2239477"/>
            <a:ext cx="1022051" cy="1022051"/>
          </a:xfrm>
          <a:prstGeom prst="rect">
            <a:avLst/>
          </a:prstGeom>
          <a:noFill/>
          <a:ln>
            <a:noFill/>
          </a:ln>
        </p:spPr>
      </p:pic>
      <p:pic>
        <p:nvPicPr>
          <p:cNvPr id="210" name="Google Shape;210;p26"/>
          <p:cNvPicPr preferRelativeResize="0"/>
          <p:nvPr/>
        </p:nvPicPr>
        <p:blipFill>
          <a:blip r:embed="rId4">
            <a:alphaModFix/>
          </a:blip>
          <a:stretch>
            <a:fillRect/>
          </a:stretch>
        </p:blipFill>
        <p:spPr>
          <a:xfrm>
            <a:off x="1940439" y="2142939"/>
            <a:ext cx="1215124" cy="1215124"/>
          </a:xfrm>
          <a:prstGeom prst="rect">
            <a:avLst/>
          </a:prstGeom>
          <a:noFill/>
          <a:ln>
            <a:noFill/>
          </a:ln>
        </p:spPr>
      </p:pic>
      <p:pic>
        <p:nvPicPr>
          <p:cNvPr id="211" name="Google Shape;211;p26"/>
          <p:cNvPicPr preferRelativeResize="0"/>
          <p:nvPr/>
        </p:nvPicPr>
        <p:blipFill>
          <a:blip r:embed="rId5">
            <a:alphaModFix/>
          </a:blip>
          <a:stretch>
            <a:fillRect/>
          </a:stretch>
        </p:blipFill>
        <p:spPr>
          <a:xfrm>
            <a:off x="3777874" y="2165950"/>
            <a:ext cx="1169076" cy="1169100"/>
          </a:xfrm>
          <a:prstGeom prst="rect">
            <a:avLst/>
          </a:prstGeom>
          <a:noFill/>
          <a:ln>
            <a:noFill/>
          </a:ln>
        </p:spPr>
      </p:pic>
      <p:pic>
        <p:nvPicPr>
          <p:cNvPr id="212" name="Google Shape;212;p26"/>
          <p:cNvPicPr preferRelativeResize="0"/>
          <p:nvPr/>
        </p:nvPicPr>
        <p:blipFill>
          <a:blip r:embed="rId6">
            <a:alphaModFix/>
          </a:blip>
          <a:stretch>
            <a:fillRect/>
          </a:stretch>
        </p:blipFill>
        <p:spPr>
          <a:xfrm>
            <a:off x="5628550" y="2140903"/>
            <a:ext cx="1219200" cy="1219200"/>
          </a:xfrm>
          <a:prstGeom prst="rect">
            <a:avLst/>
          </a:prstGeom>
          <a:noFill/>
          <a:ln>
            <a:noFill/>
          </a:ln>
        </p:spPr>
      </p:pic>
      <p:pic>
        <p:nvPicPr>
          <p:cNvPr id="213" name="Google Shape;213;p26"/>
          <p:cNvPicPr preferRelativeResize="0"/>
          <p:nvPr/>
        </p:nvPicPr>
        <p:blipFill>
          <a:blip r:embed="rId7">
            <a:alphaModFix/>
          </a:blip>
          <a:stretch>
            <a:fillRect/>
          </a:stretch>
        </p:blipFill>
        <p:spPr>
          <a:xfrm>
            <a:off x="7341925" y="2078062"/>
            <a:ext cx="1344876" cy="1344876"/>
          </a:xfrm>
          <a:prstGeom prst="rect">
            <a:avLst/>
          </a:prstGeom>
          <a:noFill/>
          <a:ln>
            <a:noFill/>
          </a:ln>
        </p:spPr>
      </p:pic>
    </p:spTree>
    <p:extLst>
      <p:ext uri="{BB962C8B-B14F-4D97-AF65-F5344CB8AC3E}">
        <p14:creationId xmlns:p14="http://schemas.microsoft.com/office/powerpoint/2010/main" val="39844115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FR" b="1" dirty="0"/>
              <a:t>Modalités d’évaluation en CCF</a:t>
            </a:r>
            <a:endParaRPr b="1" dirty="0"/>
          </a:p>
        </p:txBody>
      </p:sp>
      <p:sp>
        <p:nvSpPr>
          <p:cNvPr id="201" name="Google Shape;201;p26"/>
          <p:cNvSpPr txBox="1">
            <a:spLocks noGrp="1"/>
          </p:cNvSpPr>
          <p:nvPr>
            <p:ph type="sldNum" sz="quarter" idx="12"/>
          </p:nvPr>
        </p:nvSpPr>
        <p:spPr>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fr" smtClean="0"/>
              <a:pPr/>
              <a:t>54</a:t>
            </a:fld>
            <a:endParaRPr dirty="0"/>
          </a:p>
        </p:txBody>
      </p:sp>
      <p:sp>
        <p:nvSpPr>
          <p:cNvPr id="202" name="Google Shape;202;p26"/>
          <p:cNvSpPr txBox="1"/>
          <p:nvPr/>
        </p:nvSpPr>
        <p:spPr>
          <a:xfrm>
            <a:off x="4428735" y="3266102"/>
            <a:ext cx="900095" cy="675071"/>
          </a:xfrm>
          <a:prstGeom prst="rect">
            <a:avLst/>
          </a:prstGeom>
          <a:noFill/>
          <a:ln>
            <a:noFill/>
          </a:ln>
        </p:spPr>
        <p:txBody>
          <a:bodyPr spcFirstLastPara="1" wrap="square" lIns="27925" tIns="27925" rIns="27925" bIns="27925" anchor="ctr" anchorCtr="0">
            <a:noAutofit/>
          </a:bodyPr>
          <a:lstStyle/>
          <a:p>
            <a:pPr algn="ctr">
              <a:lnSpc>
                <a:spcPct val="90000"/>
              </a:lnSpc>
              <a:buClr>
                <a:srgbClr val="000000"/>
              </a:buClr>
              <a:buFont typeface="Arial"/>
              <a:buNone/>
            </a:pPr>
            <a:r>
              <a:rPr lang="fr" sz="2200" kern="0">
                <a:solidFill>
                  <a:srgbClr val="FFFFFF"/>
                </a:solidFill>
                <a:latin typeface="Calibri"/>
                <a:ea typeface="Calibri"/>
                <a:cs typeface="Calibri"/>
                <a:sym typeface="Calibri"/>
              </a:rPr>
              <a:t>DCI</a:t>
            </a:r>
            <a:endParaRPr sz="1400" kern="0">
              <a:solidFill>
                <a:srgbClr val="000000"/>
              </a:solidFill>
              <a:cs typeface="Arial"/>
              <a:sym typeface="Arial"/>
            </a:endParaRPr>
          </a:p>
        </p:txBody>
      </p:sp>
      <p:sp>
        <p:nvSpPr>
          <p:cNvPr id="2" name="Rectangle 1"/>
          <p:cNvSpPr/>
          <p:nvPr/>
        </p:nvSpPr>
        <p:spPr>
          <a:xfrm>
            <a:off x="567487" y="1628800"/>
            <a:ext cx="7722495" cy="4247317"/>
          </a:xfrm>
          <a:prstGeom prst="rect">
            <a:avLst/>
          </a:prstGeom>
        </p:spPr>
        <p:txBody>
          <a:bodyPr wrap="square">
            <a:spAutoFit/>
          </a:bodyPr>
          <a:lstStyle/>
          <a:p>
            <a:pPr marL="257175" indent="-257175">
              <a:buClr>
                <a:schemeClr val="accent4">
                  <a:lumMod val="75000"/>
                </a:schemeClr>
              </a:buClr>
              <a:buSzPct val="120000"/>
              <a:buFont typeface="Wingdings" panose="05000000000000000000" pitchFamily="2" charset="2"/>
              <a:buChar char="§"/>
            </a:pPr>
            <a:r>
              <a:rPr lang="fr-FR" dirty="0">
                <a:solidFill>
                  <a:prstClr val="black"/>
                </a:solidFill>
                <a:latin typeface="Arial" panose="020B0604020202020204" pitchFamily="34" charset="0"/>
                <a:cs typeface="Arial" panose="020B0604020202020204" pitchFamily="34" charset="0"/>
              </a:rPr>
              <a:t>S’appuie sur des activités réelles, vécues ou observées par le candidat </a:t>
            </a:r>
          </a:p>
          <a:p>
            <a:pPr marL="342900" indent="-342900">
              <a:buFont typeface="Wingdings" panose="05000000000000000000" pitchFamily="2" charset="2"/>
              <a:buChar char="§"/>
            </a:pPr>
            <a:endParaRPr lang="fr-FR" dirty="0">
              <a:solidFill>
                <a:prstClr val="black"/>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dirty="0">
                <a:solidFill>
                  <a:prstClr val="black"/>
                </a:solidFill>
                <a:latin typeface="Arial" panose="020B0604020202020204" pitchFamily="34" charset="0"/>
                <a:cs typeface="Arial" panose="020B0604020202020204" pitchFamily="34" charset="0"/>
              </a:rPr>
              <a:t>Supports de l’épreuve : </a:t>
            </a:r>
          </a:p>
          <a:p>
            <a:pPr marL="101598"/>
            <a:endParaRPr lang="fr-FR" dirty="0">
              <a:solidFill>
                <a:prstClr val="black"/>
              </a:solidFill>
              <a:latin typeface="Arial" panose="020B0604020202020204" pitchFamily="34" charset="0"/>
              <a:cs typeface="Arial" panose="020B0604020202020204" pitchFamily="34" charset="0"/>
            </a:endParaRPr>
          </a:p>
          <a:p>
            <a:pPr marL="101598"/>
            <a:r>
              <a:rPr lang="fr-FR" dirty="0">
                <a:solidFill>
                  <a:prstClr val="black"/>
                </a:solidFill>
                <a:latin typeface="Arial" panose="020B0604020202020204" pitchFamily="34" charset="0"/>
                <a:cs typeface="Arial" panose="020B0604020202020204" pitchFamily="34" charset="0"/>
              </a:rPr>
              <a:t>Deux dossiers constitués par le candidat tout au long de sa formation, évalués en fin de seconde année par le professeur d’anglais et  d’économie gestion en charge du bloc 1 (et un professionnel le cas échéant)</a:t>
            </a:r>
          </a:p>
          <a:p>
            <a:endParaRPr lang="fr-FR" dirty="0">
              <a:solidFill>
                <a:prstClr val="black"/>
              </a:solidFill>
              <a:latin typeface="Arial" panose="020B0604020202020204" pitchFamily="34" charset="0"/>
              <a:cs typeface="Arial" panose="020B0604020202020204" pitchFamily="34" charset="0"/>
            </a:endParaRPr>
          </a:p>
          <a:p>
            <a:pPr marL="342900" indent="-342900">
              <a:buClr>
                <a:schemeClr val="accent4">
                  <a:lumMod val="75000"/>
                </a:schemeClr>
              </a:buClr>
              <a:buFont typeface="Wingdings" panose="05000000000000000000" pitchFamily="2" charset="2"/>
              <a:buChar char="Ø"/>
            </a:pPr>
            <a:r>
              <a:rPr lang="fr-FR" dirty="0">
                <a:solidFill>
                  <a:prstClr val="black"/>
                </a:solidFill>
                <a:latin typeface="Arial" panose="020B0604020202020204" pitchFamily="34" charset="0"/>
                <a:cs typeface="Arial" panose="020B0604020202020204" pitchFamily="34" charset="0"/>
              </a:rPr>
              <a:t>Un dossier interculturel rédigé en anglais</a:t>
            </a:r>
          </a:p>
          <a:p>
            <a:pPr marL="342900" indent="-342900">
              <a:buClr>
                <a:schemeClr val="accent4">
                  <a:lumMod val="75000"/>
                </a:schemeClr>
              </a:buClr>
              <a:buFont typeface="Wingdings" panose="05000000000000000000" pitchFamily="2" charset="2"/>
              <a:buChar char="Ø"/>
            </a:pPr>
            <a:endParaRPr lang="fr-FR" dirty="0">
              <a:solidFill>
                <a:prstClr val="black"/>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dirty="0">
                <a:solidFill>
                  <a:prstClr val="black"/>
                </a:solidFill>
                <a:latin typeface="Arial" panose="020B0604020202020204" pitchFamily="34" charset="0"/>
                <a:cs typeface="Arial" panose="020B0604020202020204" pitchFamily="34" charset="0"/>
              </a:rPr>
              <a:t>Un dossier professionnel présentant les activités de Relation Commerciale Internationale conduites en milieu professionnel et en formation</a:t>
            </a:r>
          </a:p>
          <a:p>
            <a:endParaRPr lang="fr-FR" dirty="0"/>
          </a:p>
        </p:txBody>
      </p:sp>
    </p:spTree>
    <p:extLst>
      <p:ext uri="{BB962C8B-B14F-4D97-AF65-F5344CB8AC3E}">
        <p14:creationId xmlns:p14="http://schemas.microsoft.com/office/powerpoint/2010/main" val="42658034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buSzPts val="3000"/>
            </a:pPr>
            <a:r>
              <a:rPr lang="fr-FR" b="1" dirty="0"/>
              <a:t>Modalités d’évaluation en épreuve ponctuelle</a:t>
            </a:r>
            <a:endParaRPr b="1" dirty="0"/>
          </a:p>
        </p:txBody>
      </p:sp>
      <p:sp>
        <p:nvSpPr>
          <p:cNvPr id="201" name="Google Shape;201;p26"/>
          <p:cNvSpPr txBox="1">
            <a:spLocks noGrp="1"/>
          </p:cNvSpPr>
          <p:nvPr>
            <p:ph type="sldNum" sz="quarter" idx="12"/>
          </p:nvPr>
        </p:nvSpPr>
        <p:spPr>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fr"/>
              <a:pPr/>
              <a:t>55</a:t>
            </a:fld>
            <a:r>
              <a:rPr lang="fr" dirty="0"/>
              <a:t> </a:t>
            </a:r>
            <a:endParaRPr dirty="0"/>
          </a:p>
          <a:p>
            <a:endParaRPr dirty="0"/>
          </a:p>
        </p:txBody>
      </p:sp>
      <p:sp>
        <p:nvSpPr>
          <p:cNvPr id="202" name="Google Shape;202;p26"/>
          <p:cNvSpPr txBox="1"/>
          <p:nvPr/>
        </p:nvSpPr>
        <p:spPr>
          <a:xfrm>
            <a:off x="4428735" y="3266102"/>
            <a:ext cx="900095" cy="675071"/>
          </a:xfrm>
          <a:prstGeom prst="rect">
            <a:avLst/>
          </a:prstGeom>
          <a:noFill/>
          <a:ln>
            <a:noFill/>
          </a:ln>
        </p:spPr>
        <p:txBody>
          <a:bodyPr spcFirstLastPara="1" wrap="square" lIns="27925" tIns="27925" rIns="27925" bIns="27925" anchor="ctr" anchorCtr="0">
            <a:noAutofit/>
          </a:bodyPr>
          <a:lstStyle/>
          <a:p>
            <a:pPr algn="ctr">
              <a:lnSpc>
                <a:spcPct val="90000"/>
              </a:lnSpc>
              <a:buClr>
                <a:srgbClr val="000000"/>
              </a:buClr>
              <a:buFont typeface="Arial"/>
              <a:buNone/>
            </a:pPr>
            <a:r>
              <a:rPr lang="fr" sz="2200" kern="0">
                <a:solidFill>
                  <a:srgbClr val="FFFFFF"/>
                </a:solidFill>
                <a:latin typeface="Calibri"/>
                <a:ea typeface="Calibri"/>
                <a:cs typeface="Calibri"/>
                <a:sym typeface="Calibri"/>
              </a:rPr>
              <a:t>DCI</a:t>
            </a:r>
            <a:endParaRPr sz="1400" kern="0">
              <a:solidFill>
                <a:srgbClr val="000000"/>
              </a:solidFill>
              <a:cs typeface="Arial"/>
              <a:sym typeface="Arial"/>
            </a:endParaRPr>
          </a:p>
        </p:txBody>
      </p:sp>
      <p:sp>
        <p:nvSpPr>
          <p:cNvPr id="2" name="Rectangle 1"/>
          <p:cNvSpPr/>
          <p:nvPr/>
        </p:nvSpPr>
        <p:spPr>
          <a:xfrm>
            <a:off x="719920" y="1753809"/>
            <a:ext cx="8424080" cy="3693319"/>
          </a:xfrm>
          <a:prstGeom prst="rect">
            <a:avLst/>
          </a:prstGeom>
        </p:spPr>
        <p:txBody>
          <a:bodyPr wrap="square">
            <a:spAutoFit/>
          </a:bodyPr>
          <a:lstStyle/>
          <a:p>
            <a:r>
              <a:rPr lang="fr-FR" sz="1500" b="1" u="sng" dirty="0">
                <a:solidFill>
                  <a:prstClr val="black"/>
                </a:solidFill>
                <a:latin typeface="Arial" panose="020B0604020202020204" pitchFamily="34" charset="0"/>
                <a:cs typeface="Arial" panose="020B0604020202020204" pitchFamily="34" charset="0"/>
              </a:rPr>
              <a:t>Partie écrite</a:t>
            </a:r>
            <a:r>
              <a:rPr lang="fr-FR" sz="1500" dirty="0">
                <a:solidFill>
                  <a:prstClr val="black"/>
                </a:solidFill>
                <a:latin typeface="Arial" panose="020B0604020202020204" pitchFamily="34" charset="0"/>
                <a:cs typeface="Arial" panose="020B0604020202020204" pitchFamily="34" charset="0"/>
              </a:rPr>
              <a:t>: 3 heures (en français et en anglais)</a:t>
            </a:r>
          </a:p>
          <a:p>
            <a:pPr marL="101598"/>
            <a:r>
              <a:rPr lang="fr-FR" sz="1500" dirty="0">
                <a:solidFill>
                  <a:prstClr val="black"/>
                </a:solidFill>
                <a:latin typeface="Arial" panose="020B0604020202020204" pitchFamily="34" charset="0"/>
                <a:cs typeface="Arial" panose="020B0604020202020204" pitchFamily="34" charset="0"/>
              </a:rPr>
              <a:t>	</a:t>
            </a:r>
          </a:p>
          <a:p>
            <a:pPr marL="101598"/>
            <a:r>
              <a:rPr lang="fr-FR" sz="1500" dirty="0">
                <a:solidFill>
                  <a:prstClr val="black"/>
                </a:solidFill>
                <a:latin typeface="Arial" panose="020B0604020202020204" pitchFamily="34" charset="0"/>
                <a:cs typeface="Arial" panose="020B0604020202020204" pitchFamily="34" charset="0"/>
              </a:rPr>
              <a:t>A partir d’un contexte professionnel fourni au candidat</a:t>
            </a:r>
          </a:p>
          <a:p>
            <a:pPr marL="101598"/>
            <a:r>
              <a:rPr lang="fr-FR" sz="1500" dirty="0">
                <a:solidFill>
                  <a:prstClr val="black"/>
                </a:solidFill>
                <a:latin typeface="Arial" panose="020B0604020202020204" pitchFamily="34" charset="0"/>
                <a:cs typeface="Arial" panose="020B0604020202020204" pitchFamily="34" charset="0"/>
              </a:rPr>
              <a:t>Documents supports en français et en anglais</a:t>
            </a:r>
          </a:p>
          <a:p>
            <a:pPr marL="101598"/>
            <a:r>
              <a:rPr lang="fr-FR" sz="1500" dirty="0">
                <a:solidFill>
                  <a:prstClr val="black"/>
                </a:solidFill>
                <a:latin typeface="Arial" panose="020B0604020202020204" pitchFamily="34" charset="0"/>
                <a:cs typeface="Arial" panose="020B0604020202020204" pitchFamily="34" charset="0"/>
              </a:rPr>
              <a:t>Une problématique professionnelle à traiter</a:t>
            </a:r>
          </a:p>
          <a:p>
            <a:pPr marL="101598"/>
            <a:r>
              <a:rPr lang="fr-FR" sz="1500" dirty="0">
                <a:solidFill>
                  <a:prstClr val="black"/>
                </a:solidFill>
                <a:latin typeface="Arial" panose="020B0604020202020204" pitchFamily="34" charset="0"/>
                <a:cs typeface="Arial" panose="020B0604020202020204" pitchFamily="34" charset="0"/>
              </a:rPr>
              <a:t>Des réponses rédigées en français et en anglais</a:t>
            </a:r>
          </a:p>
          <a:p>
            <a:endParaRPr lang="fr-FR" sz="1500" dirty="0">
              <a:solidFill>
                <a:prstClr val="black"/>
              </a:solidFill>
              <a:latin typeface="Arial" panose="020B0604020202020204" pitchFamily="34" charset="0"/>
              <a:cs typeface="Arial" panose="020B0604020202020204" pitchFamily="34" charset="0"/>
            </a:endParaRPr>
          </a:p>
          <a:p>
            <a:r>
              <a:rPr lang="fr-FR" sz="1500" b="1" u="sng" dirty="0">
                <a:solidFill>
                  <a:prstClr val="black"/>
                </a:solidFill>
                <a:latin typeface="Arial" panose="020B0604020202020204" pitchFamily="34" charset="0"/>
                <a:cs typeface="Arial" panose="020B0604020202020204" pitchFamily="34" charset="0"/>
              </a:rPr>
              <a:t>Partie orale</a:t>
            </a:r>
            <a:r>
              <a:rPr lang="fr-FR" sz="1500" dirty="0">
                <a:solidFill>
                  <a:prstClr val="black"/>
                </a:solidFill>
                <a:latin typeface="Arial" panose="020B0604020202020204" pitchFamily="34" charset="0"/>
                <a:cs typeface="Arial" panose="020B0604020202020204" pitchFamily="34" charset="0"/>
              </a:rPr>
              <a:t>: 45 minutes maximum (en français et en anglais)</a:t>
            </a:r>
          </a:p>
          <a:p>
            <a:pPr marL="101598"/>
            <a:endParaRPr lang="fr-FR" sz="1200" dirty="0">
              <a:solidFill>
                <a:prstClr val="black"/>
              </a:solidFill>
              <a:latin typeface="Arial" panose="020B0604020202020204" pitchFamily="34" charset="0"/>
              <a:cs typeface="Arial" panose="020B0604020202020204" pitchFamily="34" charset="0"/>
            </a:endParaRPr>
          </a:p>
          <a:p>
            <a:pPr marL="101598"/>
            <a:r>
              <a:rPr lang="fr-FR" sz="1500" dirty="0">
                <a:solidFill>
                  <a:prstClr val="black"/>
                </a:solidFill>
                <a:latin typeface="Arial" panose="020B0604020202020204" pitchFamily="34" charset="0"/>
                <a:cs typeface="Arial" panose="020B0604020202020204" pitchFamily="34" charset="0"/>
              </a:rPr>
              <a:t>S’appuie sur les deux dossiers décrits antérieurement.</a:t>
            </a:r>
            <a:endParaRPr lang="fr-FR" sz="1500" dirty="0">
              <a:solidFill>
                <a:prstClr val="black"/>
              </a:solidFill>
            </a:endParaRPr>
          </a:p>
          <a:p>
            <a:pPr marL="101598"/>
            <a:endParaRPr lang="fr-FR" sz="1200" dirty="0"/>
          </a:p>
          <a:p>
            <a:pPr marL="101598"/>
            <a:r>
              <a:rPr lang="fr-FR" sz="1500" dirty="0"/>
              <a:t>Phase 1 : présentation en anglais de l’expérience interculturelle + entretien en anglais et français</a:t>
            </a:r>
          </a:p>
          <a:p>
            <a:pPr marL="101598"/>
            <a:r>
              <a:rPr lang="fr-FR" sz="1500" dirty="0"/>
              <a:t>Phase 2 : simulation en anglais d’une situation professionnelle à partir des activités présentées dans le dossier professionnel et entretien en français </a:t>
            </a:r>
          </a:p>
          <a:p>
            <a:pPr marL="101598"/>
            <a:r>
              <a:rPr lang="fr-FR" sz="1500" dirty="0"/>
              <a:t>Phase 3 : mise en œuvre d’outils numériques à partir des activités présentées dans le dossier professionnel</a:t>
            </a:r>
          </a:p>
        </p:txBody>
      </p:sp>
    </p:spTree>
    <p:extLst>
      <p:ext uri="{BB962C8B-B14F-4D97-AF65-F5344CB8AC3E}">
        <p14:creationId xmlns:p14="http://schemas.microsoft.com/office/powerpoint/2010/main" val="37122001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56</a:t>
            </a:fld>
            <a:endParaRPr lang="fr-FR"/>
          </a:p>
        </p:txBody>
      </p:sp>
      <p:sp>
        <p:nvSpPr>
          <p:cNvPr id="6" name="ZoneTexte 5"/>
          <p:cNvSpPr txBox="1"/>
          <p:nvPr/>
        </p:nvSpPr>
        <p:spPr>
          <a:xfrm>
            <a:off x="1043608" y="2245671"/>
            <a:ext cx="7355833" cy="1384995"/>
          </a:xfrm>
          <a:prstGeom prst="rect">
            <a:avLst/>
          </a:prstGeom>
          <a:noFill/>
        </p:spPr>
        <p:txBody>
          <a:bodyPr wrap="square" rtlCol="0">
            <a:spAutoFit/>
          </a:bodyPr>
          <a:lstStyle/>
          <a:p>
            <a:pPr algn="ctr"/>
            <a:r>
              <a:rPr lang="fr-FR" sz="2800" b="1" dirty="0"/>
              <a:t>Les stages, </a:t>
            </a:r>
          </a:p>
          <a:p>
            <a:pPr algn="ctr"/>
            <a:r>
              <a:rPr lang="fr-FR" sz="2800" b="1" dirty="0"/>
              <a:t>pour la professionnalisation et la formation des étudiants</a:t>
            </a:r>
            <a:endParaRPr lang="fr-FR" sz="4800" b="1" dirty="0"/>
          </a:p>
        </p:txBody>
      </p:sp>
      <p:sp>
        <p:nvSpPr>
          <p:cNvPr id="7" name="ZoneTexte 6"/>
          <p:cNvSpPr txBox="1"/>
          <p:nvPr/>
        </p:nvSpPr>
        <p:spPr>
          <a:xfrm>
            <a:off x="755576" y="4762784"/>
            <a:ext cx="6912767" cy="369332"/>
          </a:xfrm>
          <a:prstGeom prst="rect">
            <a:avLst/>
          </a:prstGeom>
          <a:noFill/>
        </p:spPr>
        <p:txBody>
          <a:bodyPr wrap="square" rtlCol="0">
            <a:spAutoFit/>
          </a:bodyPr>
          <a:lstStyle/>
          <a:p>
            <a:r>
              <a:rPr lang="fr-FR" i="1" dirty="0">
                <a:solidFill>
                  <a:schemeClr val="dk1"/>
                </a:solidFill>
                <a:ea typeface="Calibri"/>
                <a:cs typeface="Calibri"/>
              </a:rPr>
              <a:t>Thierry FLEURANCEAU, IA-IPR Économie-Gestion, Académie de Toulouse</a:t>
            </a:r>
          </a:p>
        </p:txBody>
      </p:sp>
    </p:spTree>
    <p:extLst>
      <p:ext uri="{BB962C8B-B14F-4D97-AF65-F5344CB8AC3E}">
        <p14:creationId xmlns:p14="http://schemas.microsoft.com/office/powerpoint/2010/main" val="1603089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8693150" y="6391275"/>
            <a:ext cx="450850" cy="365125"/>
          </a:xfrm>
        </p:spPr>
        <p:txBody>
          <a:bodyPr/>
          <a:lstStyle/>
          <a:p>
            <a:fld id="{95654D5A-192B-4B07-8F58-250CDD527E53}" type="slidenum">
              <a:rPr lang="fr-FR" smtClean="0"/>
              <a:t>57</a:t>
            </a:fld>
            <a:endParaRPr lang="fr-FR" dirty="0"/>
          </a:p>
        </p:txBody>
      </p:sp>
      <p:graphicFrame>
        <p:nvGraphicFramePr>
          <p:cNvPr id="7" name="Diagramme 6"/>
          <p:cNvGraphicFramePr/>
          <p:nvPr>
            <p:extLst>
              <p:ext uri="{D42A27DB-BD31-4B8C-83A1-F6EECF244321}">
                <p14:modId xmlns:p14="http://schemas.microsoft.com/office/powerpoint/2010/main" val="2771716097"/>
              </p:ext>
            </p:extLst>
          </p:nvPr>
        </p:nvGraphicFramePr>
        <p:xfrm>
          <a:off x="208294" y="-33924"/>
          <a:ext cx="8603422" cy="59113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ZoneTexte 7"/>
          <p:cNvSpPr txBox="1"/>
          <p:nvPr/>
        </p:nvSpPr>
        <p:spPr>
          <a:xfrm>
            <a:off x="289058" y="1916832"/>
            <a:ext cx="2304256" cy="1477328"/>
          </a:xfrm>
          <a:prstGeom prst="rect">
            <a:avLst/>
          </a:prstGeom>
          <a:noFill/>
        </p:spPr>
        <p:txBody>
          <a:bodyPr wrap="square" rtlCol="0">
            <a:spAutoFit/>
          </a:bodyPr>
          <a:lstStyle/>
          <a:p>
            <a:r>
              <a:rPr lang="fr-FR" b="1" dirty="0">
                <a:solidFill>
                  <a:schemeClr val="accent6">
                    <a:lumMod val="75000"/>
                  </a:schemeClr>
                </a:solidFill>
                <a:latin typeface="Arial" panose="020B0604020202020204" pitchFamily="34" charset="0"/>
                <a:cs typeface="Arial" panose="020B0604020202020204" pitchFamily="34" charset="0"/>
              </a:rPr>
              <a:t>Place le stagiaire dans des SP conformes aux exigences et à l’esprit du diplôme</a:t>
            </a:r>
            <a:r>
              <a:rPr lang="fr-FR" dirty="0">
                <a:solidFill>
                  <a:schemeClr val="accent6">
                    <a:lumMod val="75000"/>
                  </a:schemeClr>
                </a:solidFill>
                <a:latin typeface="Arial" panose="020B0604020202020204" pitchFamily="34" charset="0"/>
                <a:cs typeface="Arial" panose="020B0604020202020204" pitchFamily="34" charset="0"/>
              </a:rPr>
              <a:t>.</a:t>
            </a:r>
          </a:p>
        </p:txBody>
      </p:sp>
      <p:sp>
        <p:nvSpPr>
          <p:cNvPr id="9" name="ZoneTexte 8"/>
          <p:cNvSpPr txBox="1"/>
          <p:nvPr/>
        </p:nvSpPr>
        <p:spPr>
          <a:xfrm>
            <a:off x="1349642" y="5175599"/>
            <a:ext cx="6084676" cy="646331"/>
          </a:xfrm>
          <a:prstGeom prst="rect">
            <a:avLst/>
          </a:prstGeom>
          <a:noFill/>
        </p:spPr>
        <p:txBody>
          <a:bodyPr wrap="square" rtlCol="0">
            <a:spAutoFit/>
          </a:bodyPr>
          <a:lstStyle/>
          <a:p>
            <a:r>
              <a:rPr lang="fr-FR" b="1" dirty="0">
                <a:solidFill>
                  <a:schemeClr val="accent6">
                    <a:lumMod val="75000"/>
                  </a:schemeClr>
                </a:solidFill>
                <a:latin typeface="Arial" panose="020B0604020202020204" pitchFamily="34" charset="0"/>
                <a:cs typeface="Arial" panose="020B0604020202020204" pitchFamily="34" charset="0"/>
              </a:rPr>
              <a:t>S’assure de la cohérence et de l’articulation des modalités d’appropriation des compétences</a:t>
            </a:r>
          </a:p>
        </p:txBody>
      </p:sp>
      <p:sp>
        <p:nvSpPr>
          <p:cNvPr id="10" name="ZoneTexte 9"/>
          <p:cNvSpPr txBox="1"/>
          <p:nvPr/>
        </p:nvSpPr>
        <p:spPr>
          <a:xfrm>
            <a:off x="6426696" y="1921559"/>
            <a:ext cx="2465784" cy="1200329"/>
          </a:xfrm>
          <a:prstGeom prst="rect">
            <a:avLst/>
          </a:prstGeom>
          <a:noFill/>
        </p:spPr>
        <p:txBody>
          <a:bodyPr wrap="square" rtlCol="0">
            <a:spAutoFit/>
          </a:bodyPr>
          <a:lstStyle/>
          <a:p>
            <a:r>
              <a:rPr lang="fr-FR" b="1" dirty="0">
                <a:solidFill>
                  <a:schemeClr val="accent6">
                    <a:lumMod val="75000"/>
                  </a:schemeClr>
                </a:solidFill>
                <a:latin typeface="Arial" panose="020B0604020202020204" pitchFamily="34" charset="0"/>
                <a:cs typeface="Arial" panose="020B0604020202020204" pitchFamily="34" charset="0"/>
              </a:rPr>
              <a:t>Veille à la transférabilité des compétences à d’autres SP</a:t>
            </a:r>
          </a:p>
        </p:txBody>
      </p:sp>
      <p:sp>
        <p:nvSpPr>
          <p:cNvPr id="11" name="Rectangle à coins arrondis 10"/>
          <p:cNvSpPr/>
          <p:nvPr/>
        </p:nvSpPr>
        <p:spPr>
          <a:xfrm>
            <a:off x="3419872" y="2461728"/>
            <a:ext cx="1944216" cy="15902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Stage et Situations professionnelles (SP)</a:t>
            </a:r>
          </a:p>
        </p:txBody>
      </p:sp>
    </p:spTree>
    <p:extLst>
      <p:ext uri="{BB962C8B-B14F-4D97-AF65-F5344CB8AC3E}">
        <p14:creationId xmlns:p14="http://schemas.microsoft.com/office/powerpoint/2010/main" val="17750129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ctrTitle"/>
          </p:nvPr>
        </p:nvSpPr>
        <p:spPr>
          <a:xfrm>
            <a:off x="806919" y="188640"/>
            <a:ext cx="4989217" cy="474827"/>
          </a:xfrm>
        </p:spPr>
        <p:txBody>
          <a:bodyPr/>
          <a:lstStyle/>
          <a:p>
            <a:r>
              <a:rPr lang="fr-FR" dirty="0"/>
              <a:t>Objectifs du stage en milieu professionnel</a:t>
            </a:r>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t>58</a:t>
            </a:fld>
            <a:endParaRPr lang="fr-FR"/>
          </a:p>
        </p:txBody>
      </p:sp>
      <p:sp>
        <p:nvSpPr>
          <p:cNvPr id="10" name="ZoneTexte 9"/>
          <p:cNvSpPr txBox="1"/>
          <p:nvPr/>
        </p:nvSpPr>
        <p:spPr>
          <a:xfrm>
            <a:off x="806919" y="922334"/>
            <a:ext cx="7920880" cy="2031325"/>
          </a:xfrm>
          <a:prstGeom prst="rect">
            <a:avLst/>
          </a:prstGeom>
          <a:noFill/>
        </p:spPr>
        <p:txBody>
          <a:bodyPr wrap="square" lIns="91440" tIns="45720" rIns="91440" bIns="45720" rtlCol="0" anchor="t">
            <a:spAutoFit/>
          </a:bodyPr>
          <a:lstStyle/>
          <a:p>
            <a:pPr marL="285750" indent="-285750">
              <a:buFont typeface="Wingdings" panose="05000000000000000000" pitchFamily="2" charset="2"/>
              <a:buChar char="q"/>
            </a:pPr>
            <a:r>
              <a:rPr lang="fr-FR" dirty="0"/>
              <a:t>Acquisition / Approfondissement des compétences professionnelles en situation réelle de travail</a:t>
            </a:r>
          </a:p>
          <a:p>
            <a:pPr marL="285750" indent="-285750">
              <a:buFont typeface="Wingdings" panose="05000000000000000000" pitchFamily="2" charset="2"/>
              <a:buChar char="q"/>
            </a:pPr>
            <a:r>
              <a:rPr lang="fr-FR" dirty="0"/>
              <a:t>Amélioration de la connaissance du milieu professionnel</a:t>
            </a:r>
          </a:p>
          <a:p>
            <a:pPr marL="285750" indent="-285750">
              <a:buFont typeface="Wingdings" panose="05000000000000000000" pitchFamily="2" charset="2"/>
              <a:buChar char="q"/>
            </a:pPr>
            <a:r>
              <a:rPr lang="fr-FR" dirty="0"/>
              <a:t>Prise en compte de la dimension interculturelle de l’activité de l’étudiant en entreprise</a:t>
            </a:r>
          </a:p>
          <a:p>
            <a:pPr marL="285750" indent="-285750">
              <a:buFont typeface="Wingdings" panose="05000000000000000000" pitchFamily="2" charset="2"/>
              <a:buChar char="q"/>
            </a:pPr>
            <a:r>
              <a:rPr lang="fr-FR" dirty="0"/>
              <a:t>Utilisation régulière d’outils et données numériques </a:t>
            </a:r>
          </a:p>
          <a:p>
            <a:pPr marL="285750" indent="-285750">
              <a:buFont typeface="Wingdings" panose="05000000000000000000" pitchFamily="2" charset="2"/>
              <a:buChar char="q"/>
            </a:pPr>
            <a:r>
              <a:rPr lang="fr-FR" b="1" dirty="0">
                <a:solidFill>
                  <a:srgbClr val="0070C0"/>
                </a:solidFill>
              </a:rPr>
              <a:t>Approche intégrée des 3 blocs de compétences professionnelles</a:t>
            </a:r>
          </a:p>
        </p:txBody>
      </p:sp>
      <p:sp>
        <p:nvSpPr>
          <p:cNvPr id="11" name="Titre 7"/>
          <p:cNvSpPr txBox="1">
            <a:spLocks/>
          </p:cNvSpPr>
          <p:nvPr/>
        </p:nvSpPr>
        <p:spPr>
          <a:xfrm>
            <a:off x="794831" y="3212526"/>
            <a:ext cx="2540945" cy="605929"/>
          </a:xfrm>
          <a:prstGeom prst="rect">
            <a:avLst/>
          </a:prstGeom>
        </p:spPr>
        <p:txBody>
          <a:bodyPr vert="horz" lIns="91440" tIns="45720" rIns="91440" bIns="45720" rtlCol="0" anchor="ctr">
            <a:noAutofit/>
          </a:bodyPr>
          <a:lst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fr-FR" dirty="0"/>
              <a:t>Stage et certification</a:t>
            </a:r>
          </a:p>
        </p:txBody>
      </p:sp>
      <p:sp>
        <p:nvSpPr>
          <p:cNvPr id="12" name="ZoneTexte 11"/>
          <p:cNvSpPr txBox="1"/>
          <p:nvPr/>
        </p:nvSpPr>
        <p:spPr>
          <a:xfrm>
            <a:off x="1043608" y="3933056"/>
            <a:ext cx="6264696" cy="1200329"/>
          </a:xfrm>
          <a:prstGeom prst="rect">
            <a:avLst/>
          </a:prstGeom>
          <a:noFill/>
        </p:spPr>
        <p:txBody>
          <a:bodyPr wrap="square" rtlCol="0">
            <a:spAutoFit/>
          </a:bodyPr>
          <a:lstStyle/>
          <a:p>
            <a:r>
              <a:rPr lang="fr-FR" dirty="0">
                <a:solidFill>
                  <a:srgbClr val="0070C0"/>
                </a:solidFill>
              </a:rPr>
              <a:t>Participe à la construction des dossiers supports aux épreuves :</a:t>
            </a:r>
          </a:p>
          <a:p>
            <a:pPr marL="285750" indent="-285750">
              <a:buFont typeface="Wingdings" panose="05000000000000000000" pitchFamily="2" charset="2"/>
              <a:buChar char="ü"/>
            </a:pPr>
            <a:r>
              <a:rPr lang="fr-FR" dirty="0">
                <a:solidFill>
                  <a:srgbClr val="0070C0"/>
                </a:solidFill>
              </a:rPr>
              <a:t>E4 RCI (B1)</a:t>
            </a:r>
          </a:p>
          <a:p>
            <a:pPr marL="285750" indent="-285750">
              <a:buFont typeface="Wingdings" panose="05000000000000000000" pitchFamily="2" charset="2"/>
              <a:buChar char="ü"/>
            </a:pPr>
            <a:r>
              <a:rPr lang="fr-FR" dirty="0">
                <a:solidFill>
                  <a:srgbClr val="0070C0"/>
                </a:solidFill>
              </a:rPr>
              <a:t>E6 DCI (B3)</a:t>
            </a:r>
          </a:p>
          <a:p>
            <a:pPr marL="285750" indent="-285750">
              <a:buFont typeface="Wingdings" panose="05000000000000000000" pitchFamily="2" charset="2"/>
              <a:buChar char="ü"/>
            </a:pPr>
            <a:r>
              <a:rPr lang="fr-FR" dirty="0">
                <a:solidFill>
                  <a:srgbClr val="0070C0"/>
                </a:solidFill>
              </a:rPr>
              <a:t>Acquisition et renforcement des compétences du B2 (MOIE)</a:t>
            </a:r>
          </a:p>
        </p:txBody>
      </p:sp>
      <p:sp>
        <p:nvSpPr>
          <p:cNvPr id="13" name="Flèche courbée vers la gauche 12"/>
          <p:cNvSpPr/>
          <p:nvPr/>
        </p:nvSpPr>
        <p:spPr>
          <a:xfrm>
            <a:off x="7450845" y="2953659"/>
            <a:ext cx="720080" cy="1411445"/>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4943142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59</a:t>
            </a:fld>
            <a:endParaRPr lang="fr-FR"/>
          </a:p>
        </p:txBody>
      </p:sp>
      <p:graphicFrame>
        <p:nvGraphicFramePr>
          <p:cNvPr id="5" name="Tableau 4"/>
          <p:cNvGraphicFramePr>
            <a:graphicFrameLocks noGrp="1"/>
          </p:cNvGraphicFramePr>
          <p:nvPr/>
        </p:nvGraphicFramePr>
        <p:xfrm>
          <a:off x="755576" y="404664"/>
          <a:ext cx="7225902" cy="4410184"/>
        </p:xfrm>
        <a:graphic>
          <a:graphicData uri="http://schemas.openxmlformats.org/drawingml/2006/table">
            <a:tbl>
              <a:tblPr firstRow="1" bandRow="1">
                <a:tableStyleId>{5C22544A-7EE6-4342-B048-85BDC9FD1C3A}</a:tableStyleId>
              </a:tblPr>
              <a:tblGrid>
                <a:gridCol w="1915088">
                  <a:extLst>
                    <a:ext uri="{9D8B030D-6E8A-4147-A177-3AD203B41FA5}">
                      <a16:colId xmlns:a16="http://schemas.microsoft.com/office/drawing/2014/main" val="2453784127"/>
                    </a:ext>
                  </a:extLst>
                </a:gridCol>
                <a:gridCol w="3053464">
                  <a:extLst>
                    <a:ext uri="{9D8B030D-6E8A-4147-A177-3AD203B41FA5}">
                      <a16:colId xmlns:a16="http://schemas.microsoft.com/office/drawing/2014/main" val="1615171096"/>
                    </a:ext>
                  </a:extLst>
                </a:gridCol>
                <a:gridCol w="2257350">
                  <a:extLst>
                    <a:ext uri="{9D8B030D-6E8A-4147-A177-3AD203B41FA5}">
                      <a16:colId xmlns:a16="http://schemas.microsoft.com/office/drawing/2014/main" val="2693904517"/>
                    </a:ext>
                  </a:extLst>
                </a:gridCol>
              </a:tblGrid>
              <a:tr h="720080">
                <a:tc>
                  <a:txBody>
                    <a:bodyPr/>
                    <a:lstStyle/>
                    <a:p>
                      <a:endParaRPr lang="fr-FR" dirty="0"/>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ctr"/>
                      <a:r>
                        <a:rPr lang="fr-FR" dirty="0"/>
                        <a:t>BTS CI </a:t>
                      </a:r>
                    </a:p>
                    <a:p>
                      <a:pPr algn="ctr"/>
                      <a:r>
                        <a:rPr lang="fr-FR" dirty="0"/>
                        <a:t>2021</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ctr"/>
                      <a:r>
                        <a:rPr lang="fr-FR" dirty="0">
                          <a:solidFill>
                            <a:schemeClr val="tx1"/>
                          </a:solidFill>
                        </a:rPr>
                        <a:t>BTS CI RCE </a:t>
                      </a:r>
                    </a:p>
                    <a:p>
                      <a:pPr algn="ctr"/>
                      <a:r>
                        <a:rPr lang="fr-FR" dirty="0">
                          <a:solidFill>
                            <a:schemeClr val="tx1"/>
                          </a:solidFill>
                        </a:rPr>
                        <a:t>2007</a:t>
                      </a:r>
                    </a:p>
                  </a:txBody>
                  <a:tcP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2503987201"/>
                  </a:ext>
                </a:extLst>
              </a:tr>
              <a:tr h="576064">
                <a:tc>
                  <a:txBody>
                    <a:bodyPr/>
                    <a:lstStyle/>
                    <a:p>
                      <a:r>
                        <a:rPr lang="fr-FR" b="1" dirty="0"/>
                        <a:t>durée</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14-16 semaines</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12 semaines</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2403166456"/>
                  </a:ext>
                </a:extLst>
              </a:tr>
              <a:tr h="370840">
                <a:tc>
                  <a:txBody>
                    <a:bodyPr/>
                    <a:lstStyle/>
                    <a:p>
                      <a:r>
                        <a:rPr lang="fr-FR" b="1" dirty="0"/>
                        <a:t>stage à l’étranger</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4 semaines min</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4</a:t>
                      </a:r>
                      <a:r>
                        <a:rPr lang="fr-FR" baseline="0" dirty="0"/>
                        <a:t> semaines min</a:t>
                      </a:r>
                      <a:endParaRPr lang="fr-FR"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3496831967"/>
                  </a:ext>
                </a:extLst>
              </a:tr>
              <a:tr h="370840">
                <a:tc>
                  <a:txBody>
                    <a:bodyPr/>
                    <a:lstStyle/>
                    <a:p>
                      <a:r>
                        <a:rPr lang="fr-FR" b="1" dirty="0"/>
                        <a:t>décomposition</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Choix équipe</a:t>
                      </a:r>
                      <a:r>
                        <a:rPr lang="fr-FR" baseline="0" dirty="0"/>
                        <a:t> pédagogique</a:t>
                      </a:r>
                      <a:endParaRPr lang="fr-FR" dirty="0"/>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P1 = 8 </a:t>
                      </a:r>
                      <a:r>
                        <a:rPr lang="fr-FR" dirty="0" err="1"/>
                        <a:t>sem</a:t>
                      </a:r>
                      <a:endParaRPr lang="fr-FR" dirty="0"/>
                    </a:p>
                    <a:p>
                      <a:pPr algn="l"/>
                      <a:r>
                        <a:rPr lang="fr-FR" dirty="0"/>
                        <a:t>P2= 4 </a:t>
                      </a:r>
                      <a:r>
                        <a:rPr lang="fr-FR" dirty="0" err="1"/>
                        <a:t>sem</a:t>
                      </a:r>
                      <a:endParaRPr lang="fr-FR" dirty="0"/>
                    </a:p>
                    <a:p>
                      <a:pPr algn="l"/>
                      <a:endParaRPr lang="fr-FR"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2892697563"/>
                  </a:ext>
                </a:extLst>
              </a:tr>
              <a:tr h="370840">
                <a:tc>
                  <a:txBody>
                    <a:bodyPr/>
                    <a:lstStyle/>
                    <a:p>
                      <a:r>
                        <a:rPr lang="fr-FR" b="1" dirty="0"/>
                        <a:t>objectifs</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Couverture des 3 blocs </a:t>
                      </a:r>
                    </a:p>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a:t>
                      </a:r>
                      <a:r>
                        <a:rPr lang="fr-FR" baseline="0" dirty="0"/>
                        <a:t> dossiers </a:t>
                      </a:r>
                      <a:r>
                        <a:rPr lang="fr-FR" dirty="0"/>
                        <a:t>E4, E6</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P1 = Prospection</a:t>
                      </a:r>
                    </a:p>
                    <a:p>
                      <a:pPr algn="l"/>
                      <a:r>
                        <a:rPr lang="fr-FR" dirty="0"/>
                        <a:t>P2= GOIE</a:t>
                      </a:r>
                    </a:p>
                    <a:p>
                      <a:pPr algn="l"/>
                      <a:endParaRPr lang="fr-FR"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834969521"/>
                  </a:ext>
                </a:extLst>
              </a:tr>
              <a:tr h="370840">
                <a:tc>
                  <a:txBody>
                    <a:bodyPr/>
                    <a:lstStyle/>
                    <a:p>
                      <a:r>
                        <a:rPr lang="fr-FR" b="1" dirty="0"/>
                        <a:t>décisions d’aménagement</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l"/>
                      <a:r>
                        <a:rPr lang="fr-FR" dirty="0"/>
                        <a:t>Entre 14 et 10 </a:t>
                      </a:r>
                      <a:r>
                        <a:rPr lang="fr-FR" dirty="0" err="1"/>
                        <a:t>sem</a:t>
                      </a:r>
                      <a:r>
                        <a:rPr lang="fr-FR" dirty="0"/>
                        <a:t> dont 3 à l’étranger</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Entre 12 et 8 </a:t>
                      </a:r>
                      <a:r>
                        <a:rPr lang="fr-FR" dirty="0" err="1"/>
                        <a:t>sem</a:t>
                      </a:r>
                      <a:r>
                        <a:rPr lang="fr-FR" dirty="0"/>
                        <a:t> dont 3 à l’étranger</a:t>
                      </a:r>
                    </a:p>
                    <a:p>
                      <a:pPr algn="l"/>
                      <a:endParaRPr lang="fr-FR"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2">
                        <a:lumMod val="20000"/>
                        <a:lumOff val="80000"/>
                      </a:schemeClr>
                    </a:solidFill>
                  </a:tcPr>
                </a:tc>
                <a:extLst>
                  <a:ext uri="{0D108BD9-81ED-4DB2-BD59-A6C34878D82A}">
                    <a16:rowId xmlns:a16="http://schemas.microsoft.com/office/drawing/2014/main" val="3253895123"/>
                  </a:ext>
                </a:extLst>
              </a:tr>
            </a:tbl>
          </a:graphicData>
        </a:graphic>
      </p:graphicFrame>
    </p:spTree>
    <p:extLst>
      <p:ext uri="{BB962C8B-B14F-4D97-AF65-F5344CB8AC3E}">
        <p14:creationId xmlns:p14="http://schemas.microsoft.com/office/powerpoint/2010/main" val="218740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p:nvPr/>
        </p:nvSpPr>
        <p:spPr>
          <a:xfrm>
            <a:off x="809623" y="1196753"/>
            <a:ext cx="8236500" cy="4248600"/>
          </a:xfrm>
          <a:prstGeom prst="rect">
            <a:avLst/>
          </a:prstGeom>
          <a:noFill/>
          <a:ln>
            <a:noFill/>
          </a:ln>
        </p:spPr>
        <p:txBody>
          <a:bodyPr spcFirstLastPara="1" wrap="square" lIns="91425" tIns="45700" rIns="91425" bIns="45700" anchor="t" anchorCtr="0">
            <a:normAutofit fontScale="47500" lnSpcReduction="20000"/>
          </a:bodyPr>
          <a:lstStyle/>
          <a:p>
            <a:pPr marL="0" marR="0" lvl="0" indent="0" algn="l" rtl="0">
              <a:spcBef>
                <a:spcPts val="0"/>
              </a:spcBef>
              <a:spcAft>
                <a:spcPts val="0"/>
              </a:spcAft>
              <a:buClr>
                <a:srgbClr val="683086"/>
              </a:buClr>
              <a:buSzPct val="100000"/>
              <a:buFont typeface="Arial"/>
              <a:buNone/>
            </a:pPr>
            <a:endParaRPr sz="3200">
              <a:solidFill>
                <a:srgbClr val="683086"/>
              </a:solidFill>
              <a:latin typeface="Calibri"/>
              <a:ea typeface="Calibri"/>
              <a:cs typeface="Calibri"/>
              <a:sym typeface="Calibri"/>
            </a:endParaRPr>
          </a:p>
          <a:p>
            <a:pPr marL="457200" marR="0" lvl="0" indent="0" algn="l" rtl="0">
              <a:spcBef>
                <a:spcPts val="0"/>
              </a:spcBef>
              <a:spcAft>
                <a:spcPts val="0"/>
              </a:spcAft>
              <a:buNone/>
            </a:pPr>
            <a:endParaRPr sz="5500">
              <a:solidFill>
                <a:srgbClr val="683086"/>
              </a:solidFill>
              <a:latin typeface="Calibri"/>
              <a:ea typeface="Calibri"/>
              <a:cs typeface="Calibri"/>
              <a:sym typeface="Calibri"/>
            </a:endParaRPr>
          </a:p>
          <a:p>
            <a:pPr marL="457200" marR="0" lvl="0" indent="-394493" algn="l" rtl="0">
              <a:spcBef>
                <a:spcPts val="0"/>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Le BTS CI, la seule formation à dimension internationale à Bac + 2</a:t>
            </a:r>
            <a:endParaRPr sz="5500">
              <a:solidFill>
                <a:srgbClr val="683086"/>
              </a:solidFill>
              <a:latin typeface="Calibri"/>
              <a:ea typeface="Calibri"/>
              <a:cs typeface="Calibri"/>
              <a:sym typeface="Calibri"/>
            </a:endParaRPr>
          </a:p>
          <a:p>
            <a:pPr marL="457200" marR="0" lvl="0" indent="0" algn="l" rtl="0">
              <a:spcBef>
                <a:spcPts val="0"/>
              </a:spcBef>
              <a:spcAft>
                <a:spcPts val="0"/>
              </a:spcAft>
              <a:buNone/>
            </a:pPr>
            <a:endParaRPr sz="5500">
              <a:solidFill>
                <a:srgbClr val="683086"/>
              </a:solidFill>
              <a:latin typeface="Calibri"/>
              <a:ea typeface="Calibri"/>
              <a:cs typeface="Calibri"/>
              <a:sym typeface="Calibri"/>
            </a:endParaRPr>
          </a:p>
          <a:p>
            <a:pPr marL="45720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Une formation généraliste appréciée </a:t>
            </a:r>
            <a:endParaRPr sz="5500">
              <a:solidFill>
                <a:srgbClr val="683086"/>
              </a:solidFill>
              <a:latin typeface="Calibri"/>
              <a:ea typeface="Calibri"/>
              <a:cs typeface="Calibri"/>
              <a:sym typeface="Calibri"/>
            </a:endParaRPr>
          </a:p>
          <a:p>
            <a:pPr marL="457200" marR="0" lvl="0" indent="0" algn="l" rtl="0">
              <a:spcBef>
                <a:spcPts val="448"/>
              </a:spcBef>
              <a:spcAft>
                <a:spcPts val="0"/>
              </a:spcAft>
              <a:buNone/>
            </a:pPr>
            <a:endParaRPr sz="5500"/>
          </a:p>
          <a:p>
            <a:pPr marL="457200" marR="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Des compétences en Techniques du Commerce international reconnues</a:t>
            </a:r>
            <a:endParaRPr sz="5500">
              <a:solidFill>
                <a:srgbClr val="683086"/>
              </a:solidFill>
              <a:latin typeface="Calibri"/>
              <a:ea typeface="Calibri"/>
              <a:cs typeface="Calibri"/>
              <a:sym typeface="Calibri"/>
            </a:endParaRPr>
          </a:p>
          <a:p>
            <a:pPr marL="457200" marR="0" lvl="0" indent="0" algn="l" rtl="0">
              <a:spcBef>
                <a:spcPts val="448"/>
              </a:spcBef>
              <a:spcAft>
                <a:spcPts val="0"/>
              </a:spcAft>
              <a:buNone/>
            </a:pPr>
            <a:endParaRPr sz="5500">
              <a:solidFill>
                <a:srgbClr val="683086"/>
              </a:solidFill>
              <a:latin typeface="Calibri"/>
              <a:ea typeface="Calibri"/>
              <a:cs typeface="Calibri"/>
              <a:sym typeface="Calibri"/>
            </a:endParaRPr>
          </a:p>
          <a:p>
            <a:pPr marL="45720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Des besoins de recrutement au niveau Bac + 2</a:t>
            </a:r>
            <a:endParaRPr sz="5500">
              <a:solidFill>
                <a:srgbClr val="683086"/>
              </a:solidFill>
              <a:latin typeface="Calibri"/>
              <a:ea typeface="Calibri"/>
              <a:cs typeface="Calibri"/>
              <a:sym typeface="Calibri"/>
            </a:endParaRPr>
          </a:p>
          <a:p>
            <a:pPr marL="0" marR="0" lvl="0" indent="0" algn="l" rtl="0">
              <a:spcBef>
                <a:spcPts val="448"/>
              </a:spcBef>
              <a:spcAft>
                <a:spcPts val="0"/>
              </a:spcAft>
              <a:buClr>
                <a:srgbClr val="683086"/>
              </a:buClr>
              <a:buSzPct val="100000"/>
              <a:buFont typeface="Arial"/>
              <a:buNone/>
            </a:pPr>
            <a:endParaRPr sz="3200">
              <a:solidFill>
                <a:srgbClr val="683086"/>
              </a:solidFill>
              <a:latin typeface="Calibri"/>
              <a:ea typeface="Calibri"/>
              <a:cs typeface="Calibri"/>
              <a:sym typeface="Calibri"/>
            </a:endParaRPr>
          </a:p>
          <a:p>
            <a:pPr marL="0" marR="0" lvl="0" indent="0" algn="l" rtl="0">
              <a:spcBef>
                <a:spcPts val="448"/>
              </a:spcBef>
              <a:spcAft>
                <a:spcPts val="0"/>
              </a:spcAft>
              <a:buClr>
                <a:srgbClr val="683086"/>
              </a:buClr>
              <a:buSzPct val="100000"/>
              <a:buFont typeface="Arial"/>
              <a:buNone/>
            </a:pPr>
            <a:r>
              <a:rPr lang="fr-FR" sz="3200">
                <a:solidFill>
                  <a:srgbClr val="683086"/>
                </a:solidFill>
                <a:latin typeface="Calibri"/>
                <a:ea typeface="Calibri"/>
                <a:cs typeface="Calibri"/>
                <a:sym typeface="Calibri"/>
              </a:rPr>
              <a:t>	</a:t>
            </a:r>
            <a:endParaRPr/>
          </a:p>
        </p:txBody>
      </p:sp>
      <p:sp>
        <p:nvSpPr>
          <p:cNvPr id="42" name="Google Shape;42;p3"/>
          <p:cNvSpPr txBox="1"/>
          <p:nvPr/>
        </p:nvSpPr>
        <p:spPr>
          <a:xfrm>
            <a:off x="985835" y="114301"/>
            <a:ext cx="7211667" cy="1082452"/>
          </a:xfrm>
          <a:prstGeom prst="rect">
            <a:avLst/>
          </a:prstGeom>
          <a:noFill/>
          <a:ln>
            <a:noFill/>
          </a:ln>
        </p:spPr>
        <p:txBody>
          <a:bodyPr spcFirstLastPara="1" wrap="square" lIns="91425" tIns="45700" rIns="91425" bIns="45700" anchor="t" anchorCtr="0">
            <a:normAutofit fontScale="70000" lnSpcReduction="20000"/>
          </a:bodyPr>
          <a:lstStyle/>
          <a:p>
            <a:pPr marL="0" marR="0" lvl="0" indent="0" algn="ctr" rtl="0">
              <a:spcBef>
                <a:spcPts val="0"/>
              </a:spcBef>
              <a:spcAft>
                <a:spcPts val="0"/>
              </a:spcAft>
              <a:buClr>
                <a:schemeClr val="accent1"/>
              </a:buClr>
              <a:buSzPct val="100000"/>
              <a:buFont typeface="Calibri"/>
              <a:buNone/>
            </a:pPr>
            <a:br>
              <a:rPr lang="fr-FR" sz="3600">
                <a:solidFill>
                  <a:schemeClr val="accent1"/>
                </a:solidFill>
                <a:latin typeface="Calibri"/>
                <a:ea typeface="Calibri"/>
                <a:cs typeface="Calibri"/>
                <a:sym typeface="Calibri"/>
              </a:rPr>
            </a:br>
            <a:br>
              <a:rPr lang="fr-FR" sz="3600">
                <a:solidFill>
                  <a:schemeClr val="accent1"/>
                </a:solidFill>
                <a:latin typeface="Calibri"/>
                <a:ea typeface="Calibri"/>
                <a:cs typeface="Calibri"/>
                <a:sym typeface="Calibri"/>
              </a:rPr>
            </a:br>
            <a:r>
              <a:rPr lang="fr-FR" sz="4400" b="1">
                <a:solidFill>
                  <a:schemeClr val="dk1"/>
                </a:solidFill>
                <a:latin typeface="Calibri"/>
                <a:ea typeface="Calibri"/>
                <a:cs typeface="Calibri"/>
                <a:sym typeface="Calibri"/>
              </a:rPr>
              <a:t>Rapport d’opportunité</a:t>
            </a:r>
            <a:endParaRPr/>
          </a:p>
        </p:txBody>
      </p:sp>
      <p:sp>
        <p:nvSpPr>
          <p:cNvPr id="43" name="Google Shape;43;p3"/>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5834922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8693150" y="6391275"/>
            <a:ext cx="450850" cy="365125"/>
          </a:xfrm>
        </p:spPr>
        <p:txBody>
          <a:bodyPr/>
          <a:lstStyle/>
          <a:p>
            <a:fld id="{95654D5A-192B-4B07-8F58-250CDD527E53}" type="slidenum">
              <a:rPr lang="fr-FR" smtClean="0"/>
              <a:t>60</a:t>
            </a:fld>
            <a:endParaRPr lang="fr-FR"/>
          </a:p>
        </p:txBody>
      </p:sp>
      <p:sp>
        <p:nvSpPr>
          <p:cNvPr id="2" name="Titre 1"/>
          <p:cNvSpPr>
            <a:spLocks noGrp="1"/>
          </p:cNvSpPr>
          <p:nvPr>
            <p:ph type="title" idx="4294967295"/>
          </p:nvPr>
        </p:nvSpPr>
        <p:spPr>
          <a:xfrm>
            <a:off x="323526" y="72077"/>
            <a:ext cx="4176465" cy="476603"/>
          </a:xfrm>
        </p:spPr>
        <p:txBody>
          <a:bodyPr>
            <a:normAutofit fontScale="90000"/>
          </a:bodyPr>
          <a:lstStyle/>
          <a:p>
            <a:r>
              <a:rPr lang="fr-FR" sz="2800" dirty="0"/>
              <a:t>Stage et différents statuts</a:t>
            </a:r>
          </a:p>
        </p:txBody>
      </p:sp>
      <p:graphicFrame>
        <p:nvGraphicFramePr>
          <p:cNvPr id="5" name="Tableau 4"/>
          <p:cNvGraphicFramePr>
            <a:graphicFrameLocks noGrp="1"/>
          </p:cNvGraphicFramePr>
          <p:nvPr>
            <p:extLst>
              <p:ext uri="{D42A27DB-BD31-4B8C-83A1-F6EECF244321}">
                <p14:modId xmlns:p14="http://schemas.microsoft.com/office/powerpoint/2010/main" val="3421972488"/>
              </p:ext>
            </p:extLst>
          </p:nvPr>
        </p:nvGraphicFramePr>
        <p:xfrm>
          <a:off x="186146" y="80430"/>
          <a:ext cx="8479117" cy="5392479"/>
        </p:xfrm>
        <a:graphic>
          <a:graphicData uri="http://schemas.openxmlformats.org/drawingml/2006/table">
            <a:tbl>
              <a:tblPr firstRow="1" bandRow="1">
                <a:tableStyleId>{5C22544A-7EE6-4342-B048-85BDC9FD1C3A}</a:tableStyleId>
              </a:tblPr>
              <a:tblGrid>
                <a:gridCol w="1335203">
                  <a:extLst>
                    <a:ext uri="{9D8B030D-6E8A-4147-A177-3AD203B41FA5}">
                      <a16:colId xmlns:a16="http://schemas.microsoft.com/office/drawing/2014/main" val="818905235"/>
                    </a:ext>
                  </a:extLst>
                </a:gridCol>
                <a:gridCol w="1963533">
                  <a:extLst>
                    <a:ext uri="{9D8B030D-6E8A-4147-A177-3AD203B41FA5}">
                      <a16:colId xmlns:a16="http://schemas.microsoft.com/office/drawing/2014/main" val="24812932"/>
                    </a:ext>
                  </a:extLst>
                </a:gridCol>
                <a:gridCol w="2748946">
                  <a:extLst>
                    <a:ext uri="{9D8B030D-6E8A-4147-A177-3AD203B41FA5}">
                      <a16:colId xmlns:a16="http://schemas.microsoft.com/office/drawing/2014/main" val="2784940561"/>
                    </a:ext>
                  </a:extLst>
                </a:gridCol>
                <a:gridCol w="2431435">
                  <a:extLst>
                    <a:ext uri="{9D8B030D-6E8A-4147-A177-3AD203B41FA5}">
                      <a16:colId xmlns:a16="http://schemas.microsoft.com/office/drawing/2014/main" val="3567297270"/>
                    </a:ext>
                  </a:extLst>
                </a:gridCol>
              </a:tblGrid>
              <a:tr h="1058600">
                <a:tc gridSpan="2">
                  <a:txBody>
                    <a:bodyPr/>
                    <a:lstStyle/>
                    <a:p>
                      <a:pPr algn="ctr"/>
                      <a:r>
                        <a:rPr lang="fr-FR" sz="1600" b="1" kern="1200" baseline="0" dirty="0">
                          <a:solidFill>
                            <a:schemeClr val="dk1"/>
                          </a:solidFill>
                          <a:latin typeface="+mn-lt"/>
                          <a:ea typeface="+mn-ea"/>
                          <a:cs typeface="+mn-cs"/>
                        </a:rPr>
                        <a:t>Scolaire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fr-FR"/>
                    </a:p>
                  </a:txBody>
                  <a:tcPr/>
                </a:tc>
                <a:tc>
                  <a:txBody>
                    <a:bodyPr/>
                    <a:lstStyle/>
                    <a:p>
                      <a:endParaRPr lang="fr-FR" sz="1600" b="0" kern="1200" baseline="0" dirty="0">
                        <a:solidFill>
                          <a:schemeClr val="dk1"/>
                        </a:solidFill>
                        <a:latin typeface="+mn-lt"/>
                        <a:ea typeface="+mn-ea"/>
                        <a:cs typeface="+mn-cs"/>
                      </a:endParaRPr>
                    </a:p>
                    <a:p>
                      <a:r>
                        <a:rPr lang="fr-FR" sz="1600" b="0" kern="1200" baseline="0" dirty="0">
                          <a:solidFill>
                            <a:schemeClr val="dk1"/>
                          </a:solidFill>
                          <a:latin typeface="+mn-lt"/>
                          <a:ea typeface="+mn-ea"/>
                          <a:cs typeface="+mn-cs"/>
                        </a:rPr>
                        <a:t>Conventions de stage : </a:t>
                      </a:r>
                    </a:p>
                    <a:p>
                      <a:r>
                        <a:rPr lang="fr-FR" sz="1600" b="0" kern="1200" baseline="0" dirty="0">
                          <a:solidFill>
                            <a:schemeClr val="dk1"/>
                          </a:solidFill>
                          <a:latin typeface="+mn-lt"/>
                          <a:ea typeface="+mn-ea"/>
                          <a:cs typeface="+mn-cs"/>
                        </a:rPr>
                        <a:t>- Missions professionnelles </a:t>
                      </a:r>
                    </a:p>
                    <a:p>
                      <a:r>
                        <a:rPr lang="fr-FR" sz="1600" b="0" kern="1200" baseline="0" dirty="0">
                          <a:solidFill>
                            <a:schemeClr val="dk1"/>
                          </a:solidFill>
                          <a:latin typeface="+mn-lt"/>
                          <a:ea typeface="+mn-ea"/>
                          <a:cs typeface="+mn-cs"/>
                        </a:rPr>
                        <a:t>- Immersion en entreprise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600" b="0" kern="1200" baseline="0" dirty="0">
                          <a:solidFill>
                            <a:schemeClr val="dk1"/>
                          </a:solidFill>
                          <a:latin typeface="+mn-lt"/>
                          <a:ea typeface="+mn-ea"/>
                          <a:cs typeface="+mn-cs"/>
                        </a:rPr>
                        <a:t>14-16 semaines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b="0" kern="1200" baseline="0" dirty="0">
                          <a:solidFill>
                            <a:srgbClr val="0070C0"/>
                          </a:solidFill>
                          <a:latin typeface="+mn-lt"/>
                          <a:ea typeface="+mn-ea"/>
                          <a:cs typeface="+mn-cs"/>
                        </a:rPr>
                        <a:t>+ 4 </a:t>
                      </a:r>
                      <a:r>
                        <a:rPr lang="fr-FR" sz="1600" b="0" kern="1200" baseline="0" dirty="0" err="1">
                          <a:solidFill>
                            <a:srgbClr val="0070C0"/>
                          </a:solidFill>
                          <a:latin typeface="+mn-lt"/>
                          <a:ea typeface="+mn-ea"/>
                          <a:cs typeface="+mn-cs"/>
                        </a:rPr>
                        <a:t>sem</a:t>
                      </a:r>
                      <a:r>
                        <a:rPr lang="fr-FR" sz="1600" b="0" kern="1200" baseline="0" dirty="0">
                          <a:solidFill>
                            <a:srgbClr val="0070C0"/>
                          </a:solidFill>
                          <a:latin typeface="+mn-lt"/>
                          <a:ea typeface="+mn-ea"/>
                          <a:cs typeface="+mn-cs"/>
                        </a:rPr>
                        <a:t> consécutives à l’étranger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748377557"/>
                  </a:ext>
                </a:extLst>
              </a:tr>
              <a:tr h="750434">
                <a:tc gridSpan="2">
                  <a:txBody>
                    <a:bodyPr/>
                    <a:lstStyle/>
                    <a:p>
                      <a:pPr algn="ctr"/>
                      <a:r>
                        <a:rPr lang="fr-FR" sz="1600" b="1" baseline="0" dirty="0"/>
                        <a:t>Apprentissage</a:t>
                      </a:r>
                      <a:endParaRPr lang="fr-FR" sz="1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r>
                        <a:rPr lang="fr-FR" sz="1600" dirty="0"/>
                        <a:t>Contrat de travail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600" dirty="0">
                          <a:solidFill>
                            <a:srgbClr val="0070C0"/>
                          </a:solidFill>
                        </a:rPr>
                        <a:t>+ 4 </a:t>
                      </a:r>
                      <a:r>
                        <a:rPr lang="fr-FR" sz="1600" dirty="0" err="1">
                          <a:solidFill>
                            <a:srgbClr val="0070C0"/>
                          </a:solidFill>
                        </a:rPr>
                        <a:t>sem</a:t>
                      </a:r>
                      <a:r>
                        <a:rPr lang="fr-FR" sz="1600" dirty="0">
                          <a:solidFill>
                            <a:srgbClr val="0070C0"/>
                          </a:solidFill>
                        </a:rPr>
                        <a:t> consécutives à l’étranger (stage)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924708"/>
                  </a:ext>
                </a:extLst>
              </a:tr>
              <a:tr h="1028969">
                <a:tc rowSpan="2">
                  <a:txBody>
                    <a:bodyPr/>
                    <a:lstStyle/>
                    <a:p>
                      <a:pPr algn="ctr"/>
                      <a:r>
                        <a:rPr lang="fr-FR" sz="1600" b="1" baseline="0" dirty="0"/>
                        <a:t>Formation continue</a:t>
                      </a:r>
                      <a:endParaRPr lang="fr-FR" sz="1600"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600" dirty="0"/>
                        <a:t>En situation de 1ere formation ou reconversion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600" dirty="0"/>
                        <a:t>Contrat de professionnalisation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600" b="0" kern="1200" baseline="0" dirty="0">
                          <a:solidFill>
                            <a:schemeClr val="dk1"/>
                          </a:solidFill>
                          <a:latin typeface="+mn-lt"/>
                          <a:ea typeface="+mn-ea"/>
                          <a:cs typeface="+mn-cs"/>
                        </a:rPr>
                        <a:t>14-16 semaines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a:solidFill>
                            <a:srgbClr val="0070C0"/>
                          </a:solidFill>
                        </a:rPr>
                        <a:t>+ 4 </a:t>
                      </a:r>
                      <a:r>
                        <a:rPr lang="fr-FR" sz="1600" dirty="0" err="1">
                          <a:solidFill>
                            <a:srgbClr val="0070C0"/>
                          </a:solidFill>
                        </a:rPr>
                        <a:t>sem</a:t>
                      </a:r>
                      <a:r>
                        <a:rPr lang="fr-FR" sz="1600" dirty="0">
                          <a:solidFill>
                            <a:srgbClr val="0070C0"/>
                          </a:solidFill>
                        </a:rPr>
                        <a:t> consécutives à l’étranger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7128757"/>
                  </a:ext>
                </a:extLst>
              </a:tr>
              <a:tr h="1058600">
                <a:tc vMerge="1">
                  <a:txBody>
                    <a:bodyPr/>
                    <a:lstStyle/>
                    <a:p>
                      <a:endParaRPr lang="fr-FR" dirty="0"/>
                    </a:p>
                  </a:txBody>
                  <a:tcPr/>
                </a:tc>
                <a:tc>
                  <a:txBody>
                    <a:bodyPr/>
                    <a:lstStyle/>
                    <a:p>
                      <a:r>
                        <a:rPr lang="fr-FR" sz="1600" dirty="0"/>
                        <a:t>En situation de perfectionnement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fr-FR" sz="1600" dirty="0"/>
                        <a:t>Contrat de travail  : </a:t>
                      </a:r>
                    </a:p>
                    <a:p>
                      <a:r>
                        <a:rPr lang="fr-FR" sz="1600" dirty="0"/>
                        <a:t>Salarié</a:t>
                      </a:r>
                      <a:r>
                        <a:rPr lang="fr-FR" sz="1600" baseline="0" dirty="0"/>
                        <a:t> à temps plein durant au moins les 6 mois précédents</a:t>
                      </a:r>
                    </a:p>
                    <a:p>
                      <a:r>
                        <a:rPr lang="fr-FR" sz="1600" baseline="0" dirty="0"/>
                        <a:t>Salarié à mi-temps durant au moins 1 an sur les 2 années précédentes.</a:t>
                      </a:r>
                      <a:endParaRPr lang="fr-FR"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sz="1600" dirty="0"/>
                    </a:p>
                  </a:txBody>
                  <a:tcPr/>
                </a:tc>
                <a:extLst>
                  <a:ext uri="{0D108BD9-81ED-4DB2-BD59-A6C34878D82A}">
                    <a16:rowId xmlns:a16="http://schemas.microsoft.com/office/drawing/2014/main" val="3279037555"/>
                  </a:ext>
                </a:extLst>
              </a:tr>
              <a:tr h="656516">
                <a:tc gridSpan="2">
                  <a:txBody>
                    <a:bodyPr/>
                    <a:lstStyle/>
                    <a:p>
                      <a:pPr algn="ctr"/>
                      <a:r>
                        <a:rPr lang="fr-FR" sz="1600" b="1" dirty="0"/>
                        <a:t>Formation à distance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gridSpan="2">
                  <a:txBody>
                    <a:bodyPr/>
                    <a:lstStyle/>
                    <a:p>
                      <a:r>
                        <a:rPr lang="fr-FR" sz="1600" kern="1200" baseline="0" dirty="0">
                          <a:solidFill>
                            <a:schemeClr val="dk1"/>
                          </a:solidFill>
                          <a:latin typeface="+mn-lt"/>
                          <a:ea typeface="+mn-ea"/>
                          <a:cs typeface="+mn-cs"/>
                        </a:rPr>
                        <a:t>Relève des statuts de scolaire ou d’apprenti ou de la formation continue.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sz="1600" dirty="0"/>
                    </a:p>
                  </a:txBody>
                  <a:tcPr/>
                </a:tc>
                <a:extLst>
                  <a:ext uri="{0D108BD9-81ED-4DB2-BD59-A6C34878D82A}">
                    <a16:rowId xmlns:a16="http://schemas.microsoft.com/office/drawing/2014/main" val="2403317095"/>
                  </a:ext>
                </a:extLst>
              </a:tr>
              <a:tr h="816634">
                <a:tc gridSpan="2">
                  <a:txBody>
                    <a:bodyPr/>
                    <a:lstStyle/>
                    <a:p>
                      <a:pPr algn="ctr"/>
                      <a:r>
                        <a:rPr lang="fr-FR" sz="1600" b="1" dirty="0"/>
                        <a:t>Au titre de l’expérience professionnelle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gridSpan="2">
                  <a:txBody>
                    <a:bodyPr/>
                    <a:lstStyle/>
                    <a:p>
                      <a:r>
                        <a:rPr lang="fr-FR" sz="1600" kern="1200" baseline="0" dirty="0">
                          <a:solidFill>
                            <a:schemeClr val="dk1"/>
                          </a:solidFill>
                          <a:latin typeface="+mn-lt"/>
                          <a:ea typeface="+mn-ea"/>
                          <a:cs typeface="+mn-cs"/>
                        </a:rPr>
                        <a:t>Attestation de stage remplacée par un ou plusieurs certificats de travail justifiant de la nature et de la durée de l’emploi occupé.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sz="1600" dirty="0"/>
                    </a:p>
                  </a:txBody>
                  <a:tcPr/>
                </a:tc>
                <a:extLst>
                  <a:ext uri="{0D108BD9-81ED-4DB2-BD59-A6C34878D82A}">
                    <a16:rowId xmlns:a16="http://schemas.microsoft.com/office/drawing/2014/main" val="3103576410"/>
                  </a:ext>
                </a:extLst>
              </a:tr>
            </a:tbl>
          </a:graphicData>
        </a:graphic>
      </p:graphicFrame>
    </p:spTree>
    <p:extLst>
      <p:ext uri="{BB962C8B-B14F-4D97-AF65-F5344CB8AC3E}">
        <p14:creationId xmlns:p14="http://schemas.microsoft.com/office/powerpoint/2010/main" val="39999347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7"/>
          <p:cNvSpPr>
            <a:spLocks noGrp="1"/>
          </p:cNvSpPr>
          <p:nvPr>
            <p:ph type="title"/>
          </p:nvPr>
        </p:nvSpPr>
        <p:spPr/>
        <p:txBody>
          <a:bodyPr>
            <a:normAutofit/>
          </a:bodyPr>
          <a:lstStyle/>
          <a:p>
            <a:r>
              <a:rPr lang="fr-FR" dirty="0"/>
              <a:t>Stage sous statut scolaire </a:t>
            </a:r>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t>61</a:t>
            </a:fld>
            <a:endParaRPr lang="fr-FR"/>
          </a:p>
        </p:txBody>
      </p:sp>
      <p:sp>
        <p:nvSpPr>
          <p:cNvPr id="7" name="ZoneTexte 6"/>
          <p:cNvSpPr txBox="1"/>
          <p:nvPr/>
        </p:nvSpPr>
        <p:spPr>
          <a:xfrm>
            <a:off x="683568" y="1452840"/>
            <a:ext cx="6552728" cy="2308324"/>
          </a:xfrm>
          <a:prstGeom prst="rect">
            <a:avLst/>
          </a:prstGeom>
          <a:noFill/>
          <a:ln>
            <a:solidFill>
              <a:srgbClr val="4472C4"/>
            </a:solidFill>
          </a:ln>
        </p:spPr>
        <p:txBody>
          <a:bodyPr wrap="square" rtlCol="0">
            <a:spAutoFit/>
          </a:bodyPr>
          <a:lstStyle/>
          <a:p>
            <a:r>
              <a:rPr lang="fr-FR" dirty="0"/>
              <a:t>14 à 16 semaines </a:t>
            </a:r>
          </a:p>
          <a:p>
            <a:r>
              <a:rPr lang="fr-FR" dirty="0"/>
              <a:t>dont 4 semaines consécutives à l’étranger </a:t>
            </a:r>
            <a:r>
              <a:rPr lang="fr-FR" i="1" dirty="0"/>
              <a:t>(pays non francophone de préférence)</a:t>
            </a:r>
          </a:p>
          <a:p>
            <a:endParaRPr lang="fr-FR" i="1" dirty="0"/>
          </a:p>
          <a:p>
            <a:r>
              <a:rPr lang="fr-FR" dirty="0"/>
              <a:t>Qui peuvent se décomposer en …</a:t>
            </a:r>
          </a:p>
          <a:p>
            <a:pPr marL="285750" indent="-285750">
              <a:buFont typeface="Arial" panose="020B0604020202020204" pitchFamily="34" charset="0"/>
              <a:buChar char="•"/>
            </a:pPr>
            <a:r>
              <a:rPr lang="fr-FR" dirty="0"/>
              <a:t>Immersion en entreprise </a:t>
            </a:r>
          </a:p>
          <a:p>
            <a:pPr marL="285750" indent="-285750">
              <a:buFont typeface="Arial" panose="020B0604020202020204" pitchFamily="34" charset="0"/>
              <a:buChar char="•"/>
            </a:pPr>
            <a:r>
              <a:rPr lang="fr-FR" dirty="0"/>
              <a:t>Missions professionnelles à vocation internationale (missions de prospection, missions d’études…)</a:t>
            </a:r>
          </a:p>
        </p:txBody>
      </p:sp>
      <p:sp>
        <p:nvSpPr>
          <p:cNvPr id="8" name="ZoneTexte 7"/>
          <p:cNvSpPr txBox="1"/>
          <p:nvPr/>
        </p:nvSpPr>
        <p:spPr>
          <a:xfrm>
            <a:off x="851037" y="4058488"/>
            <a:ext cx="7081886" cy="1477328"/>
          </a:xfrm>
          <a:prstGeom prst="rect">
            <a:avLst/>
          </a:prstGeom>
          <a:noFill/>
        </p:spPr>
        <p:txBody>
          <a:bodyPr wrap="square" lIns="91440" tIns="45720" rIns="91440" bIns="45720" rtlCol="0" anchor="t">
            <a:spAutoFit/>
          </a:bodyPr>
          <a:lstStyle/>
          <a:p>
            <a:pPr marL="285750" indent="-285750">
              <a:buFont typeface="Wingdings" panose="05000000000000000000" pitchFamily="2" charset="2"/>
              <a:buChar char="v"/>
            </a:pPr>
            <a:r>
              <a:rPr lang="fr-FR" dirty="0"/>
              <a:t>Convention tripartite (Etablissement, Entreprise, Étudiant)</a:t>
            </a:r>
          </a:p>
          <a:p>
            <a:pPr marL="285750" indent="-285750">
              <a:buFont typeface="Wingdings" panose="05000000000000000000" pitchFamily="2" charset="2"/>
              <a:buChar char="v"/>
            </a:pPr>
            <a:r>
              <a:rPr lang="fr-FR" dirty="0"/>
              <a:t>Conforme aux dispositions en vigueur </a:t>
            </a:r>
          </a:p>
          <a:p>
            <a:pPr marL="285750" indent="-285750">
              <a:buFont typeface="Wingdings" panose="05000000000000000000" pitchFamily="2" charset="2"/>
              <a:buChar char="v"/>
            </a:pPr>
            <a:r>
              <a:rPr lang="fr-FR" dirty="0"/>
              <a:t>Possibilité d’adaptation aux contraintes imposées par la législation du pays d’accueil </a:t>
            </a:r>
          </a:p>
          <a:p>
            <a:pPr marL="285750" indent="-285750">
              <a:buFont typeface="Wingdings" panose="05000000000000000000" pitchFamily="2" charset="2"/>
              <a:buChar char="v"/>
            </a:pPr>
            <a:r>
              <a:rPr lang="fr-FR" dirty="0"/>
              <a:t>Avec une annexe pédagogique  </a:t>
            </a:r>
          </a:p>
        </p:txBody>
      </p:sp>
      <p:sp>
        <p:nvSpPr>
          <p:cNvPr id="2" name="Flèche droite 1"/>
          <p:cNvSpPr/>
          <p:nvPr/>
        </p:nvSpPr>
        <p:spPr>
          <a:xfrm>
            <a:off x="4391980" y="5301208"/>
            <a:ext cx="468052" cy="144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Flèche courbée vers la gauche 2"/>
          <p:cNvSpPr/>
          <p:nvPr/>
        </p:nvSpPr>
        <p:spPr>
          <a:xfrm>
            <a:off x="4729425" y="2138950"/>
            <a:ext cx="684076" cy="936104"/>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7014375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62</a:t>
            </a:fld>
            <a:endParaRPr lang="fr-FR"/>
          </a:p>
        </p:txBody>
      </p:sp>
      <p:sp>
        <p:nvSpPr>
          <p:cNvPr id="6" name="Rectangle 5"/>
          <p:cNvSpPr/>
          <p:nvPr/>
        </p:nvSpPr>
        <p:spPr>
          <a:xfrm>
            <a:off x="683568" y="0"/>
            <a:ext cx="8136904" cy="5016758"/>
          </a:xfrm>
          <a:prstGeom prst="rect">
            <a:avLst/>
          </a:prstGeom>
        </p:spPr>
        <p:txBody>
          <a:bodyPr wrap="square" lIns="91440" tIns="45720" rIns="91440" bIns="45720" anchor="t">
            <a:spAutoFit/>
          </a:bodyPr>
          <a:lstStyle/>
          <a:p>
            <a:r>
              <a:rPr lang="fr-FR" b="1" u="sng" dirty="0"/>
              <a:t>Annexe pédagogique </a:t>
            </a:r>
            <a:r>
              <a:rPr lang="fr-FR" dirty="0"/>
              <a:t>:</a:t>
            </a:r>
          </a:p>
          <a:p>
            <a:endParaRPr lang="fr-FR" dirty="0"/>
          </a:p>
          <a:p>
            <a:r>
              <a:rPr lang="fr-FR" dirty="0"/>
              <a:t> – les objectifs en termes de compétences </a:t>
            </a:r>
          </a:p>
          <a:p>
            <a:endParaRPr lang="fr-FR" sz="1000" dirty="0"/>
          </a:p>
          <a:p>
            <a:r>
              <a:rPr lang="fr-FR" dirty="0"/>
              <a:t>– les modalités  pour atteindre ces objectifs</a:t>
            </a:r>
          </a:p>
          <a:p>
            <a:r>
              <a:rPr lang="fr-FR" sz="1600" i="1" dirty="0"/>
              <a:t> (responsabilités et activités confiées au stagiaire, langues de travail...)</a:t>
            </a:r>
            <a:endParaRPr lang="fr-FR" sz="1600" i="1" dirty="0">
              <a:cs typeface="Calibri"/>
            </a:endParaRPr>
          </a:p>
          <a:p>
            <a:endParaRPr lang="fr-FR" sz="800" i="1" dirty="0"/>
          </a:p>
          <a:p>
            <a:r>
              <a:rPr lang="fr-FR" dirty="0"/>
              <a:t>– les informations fournies par l’entreprise au stagiaire</a:t>
            </a:r>
          </a:p>
          <a:p>
            <a:endParaRPr lang="fr-FR" sz="900" dirty="0"/>
          </a:p>
          <a:p>
            <a:r>
              <a:rPr lang="fr-FR" dirty="0"/>
              <a:t>– les conditions matérielles de déroulement du stage </a:t>
            </a:r>
          </a:p>
          <a:p>
            <a:r>
              <a:rPr lang="fr-FR" sz="1600" i="1" dirty="0"/>
              <a:t>(lieu(x), conditions d’utilisation du matériel mis à disposition, horaires)</a:t>
            </a:r>
          </a:p>
          <a:p>
            <a:endParaRPr lang="fr-FR" sz="800" i="1" dirty="0"/>
          </a:p>
          <a:p>
            <a:r>
              <a:rPr lang="fr-FR" dirty="0"/>
              <a:t> – les modalités de tutorat </a:t>
            </a:r>
          </a:p>
          <a:p>
            <a:r>
              <a:rPr lang="fr-FR" sz="1600" i="1" dirty="0"/>
              <a:t>(nom du tuteur au sein de l’entreprise d’accueil, modalités de suivi du stagiaire par ce tuteur)</a:t>
            </a:r>
          </a:p>
          <a:p>
            <a:endParaRPr lang="fr-FR" sz="600" i="1" dirty="0"/>
          </a:p>
          <a:p>
            <a:r>
              <a:rPr lang="fr-FR" dirty="0"/>
              <a:t>– les modalités d’échanges entre le représentant de l’entreprise d’accueil, le tuteur et l’équipe pédagogique </a:t>
            </a:r>
          </a:p>
          <a:p>
            <a:r>
              <a:rPr lang="fr-FR" sz="1600" i="1" dirty="0"/>
              <a:t>(procédures d’échanges d’informations en cas de difficultés rencontrées par le stagiaire…)</a:t>
            </a:r>
          </a:p>
          <a:p>
            <a:endParaRPr lang="fr-FR" sz="700" i="1" dirty="0"/>
          </a:p>
          <a:p>
            <a:r>
              <a:rPr lang="fr-FR" dirty="0"/>
              <a:t> – les modalités d’appréciation du tuteur sur l’implication du stagiaire, les tâches effectuées(…).</a:t>
            </a:r>
          </a:p>
        </p:txBody>
      </p:sp>
    </p:spTree>
    <p:extLst>
      <p:ext uri="{BB962C8B-B14F-4D97-AF65-F5344CB8AC3E}">
        <p14:creationId xmlns:p14="http://schemas.microsoft.com/office/powerpoint/2010/main" val="16751311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40718" y="144344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4211960" y="2131895"/>
            <a:ext cx="4072428" cy="2886444"/>
          </a:xfrm>
        </p:spPr>
        <p:txBody>
          <a:bodyPr>
            <a:normAutofit/>
          </a:bodyPr>
          <a:lstStyle/>
          <a:p>
            <a:r>
              <a:rPr lang="fr-FR" sz="2400" b="1" dirty="0"/>
              <a:t>Année de césure </a:t>
            </a:r>
          </a:p>
          <a:p>
            <a:r>
              <a:rPr lang="fr-FR" sz="2400" b="1" dirty="0"/>
              <a:t>et</a:t>
            </a:r>
          </a:p>
          <a:p>
            <a:r>
              <a:rPr lang="fr-FR" sz="2400" b="1" dirty="0"/>
              <a:t>Valorisation de l’année de césure</a:t>
            </a:r>
          </a:p>
          <a:p>
            <a:r>
              <a:rPr lang="fr-FR" sz="2400" b="1" dirty="0"/>
              <a:t>Épreuve EF2</a:t>
            </a:r>
          </a:p>
          <a:p>
            <a:endParaRPr lang="fr-FR" sz="2400" b="1" dirty="0">
              <a:solidFill>
                <a:srgbClr val="7030A0"/>
              </a:solidFill>
            </a:endParaRP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63</a:t>
            </a:fld>
            <a:endParaRPr lang="fr-FR"/>
          </a:p>
        </p:txBody>
      </p:sp>
      <p:pic>
        <p:nvPicPr>
          <p:cNvPr id="6" name="Image 5"/>
          <p:cNvPicPr>
            <a:picLocks noChangeAspect="1"/>
          </p:cNvPicPr>
          <p:nvPr/>
        </p:nvPicPr>
        <p:blipFill>
          <a:blip r:embed="rId3"/>
          <a:stretch>
            <a:fillRect/>
          </a:stretch>
        </p:blipFill>
        <p:spPr>
          <a:xfrm>
            <a:off x="971600" y="1340768"/>
            <a:ext cx="2973234" cy="2304256"/>
          </a:xfrm>
          <a:prstGeom prst="rect">
            <a:avLst/>
          </a:prstGeom>
        </p:spPr>
      </p:pic>
      <p:sp>
        <p:nvSpPr>
          <p:cNvPr id="5" name="Rectangle 4"/>
          <p:cNvSpPr/>
          <p:nvPr/>
        </p:nvSpPr>
        <p:spPr>
          <a:xfrm>
            <a:off x="971600" y="4833673"/>
            <a:ext cx="3983270" cy="369332"/>
          </a:xfrm>
          <a:prstGeom prst="rect">
            <a:avLst/>
          </a:prstGeom>
        </p:spPr>
        <p:txBody>
          <a:bodyPr wrap="none">
            <a:spAutoFit/>
          </a:bodyPr>
          <a:lstStyle/>
          <a:p>
            <a:r>
              <a:rPr lang="pt-BR" i="1" dirty="0">
                <a:solidFill>
                  <a:schemeClr val="dk1"/>
                </a:solidFill>
                <a:ea typeface="Calibri"/>
                <a:cs typeface="Calibri"/>
                <a:sym typeface="Calibri"/>
              </a:rPr>
              <a:t>Corinne PASCO, IA-IPR académie de Paris</a:t>
            </a:r>
            <a:endParaRPr lang="pt-BR" dirty="0"/>
          </a:p>
        </p:txBody>
      </p:sp>
    </p:spTree>
    <p:extLst>
      <p:ext uri="{BB962C8B-B14F-4D97-AF65-F5344CB8AC3E}">
        <p14:creationId xmlns:p14="http://schemas.microsoft.com/office/powerpoint/2010/main" val="18376164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61028" y="0"/>
            <a:ext cx="7772400" cy="1470025"/>
          </a:xfrm>
        </p:spPr>
        <p:txBody>
          <a:bodyPr/>
          <a:lstStyle/>
          <a:p>
            <a:r>
              <a:rPr lang="fr-FR" b="1" dirty="0"/>
              <a:t>Contexte général</a:t>
            </a:r>
          </a:p>
        </p:txBody>
      </p:sp>
      <p:sp>
        <p:nvSpPr>
          <p:cNvPr id="3" name="Espace réservé du numéro de diapositive 2"/>
          <p:cNvSpPr>
            <a:spLocks noGrp="1"/>
          </p:cNvSpPr>
          <p:nvPr>
            <p:ph type="sldNum" sz="quarter" idx="12"/>
          </p:nvPr>
        </p:nvSpPr>
        <p:spPr/>
        <p:txBody>
          <a:bodyPr/>
          <a:lstStyle/>
          <a:p>
            <a:fld id="{A786685B-2977-D546-9E3D-3CA676A47F0C}" type="slidenum">
              <a:rPr lang="fr-FR" smtClean="0"/>
              <a:pPr/>
              <a:t>64</a:t>
            </a:fld>
            <a:endParaRPr lang="fr-FR" dirty="0"/>
          </a:p>
        </p:txBody>
      </p:sp>
      <p:sp>
        <p:nvSpPr>
          <p:cNvPr id="4" name="Espace réservé du texte 3"/>
          <p:cNvSpPr>
            <a:spLocks noGrp="1"/>
          </p:cNvSpPr>
          <p:nvPr>
            <p:ph type="body" sz="quarter" idx="4294967295"/>
          </p:nvPr>
        </p:nvSpPr>
        <p:spPr>
          <a:xfrm>
            <a:off x="971600" y="1268760"/>
            <a:ext cx="7881937" cy="4397375"/>
          </a:xfrm>
        </p:spPr>
        <p:txBody>
          <a:bodyPr/>
          <a:lstStyle/>
          <a:p>
            <a:r>
              <a:rPr lang="fr-FR" dirty="0"/>
              <a:t>Un besoin exprimé par les entreprises :</a:t>
            </a:r>
          </a:p>
          <a:p>
            <a:pPr lvl="1"/>
            <a:r>
              <a:rPr lang="fr-FR" sz="2000" dirty="0"/>
              <a:t>allonger l’expérience interculturelle  </a:t>
            </a:r>
          </a:p>
          <a:p>
            <a:pPr lvl="1"/>
            <a:r>
              <a:rPr lang="fr-FR" sz="2000" dirty="0"/>
              <a:t>approfondir l’aisance linguistique</a:t>
            </a:r>
          </a:p>
          <a:p>
            <a:pPr lvl="1"/>
            <a:r>
              <a:rPr lang="fr-FR" sz="2000" dirty="0"/>
              <a:t>développer l’autonomie</a:t>
            </a:r>
            <a:endParaRPr lang="fr-FR" dirty="0"/>
          </a:p>
          <a:p>
            <a:pPr marL="457200" lvl="1" indent="0">
              <a:buNone/>
            </a:pPr>
            <a:endParaRPr lang="fr-FR" sz="2000" dirty="0"/>
          </a:p>
          <a:p>
            <a:r>
              <a:rPr lang="fr-FR" dirty="0"/>
              <a:t>Un cadre légal et règlementaire qui définit la notion de césure dans les formations initiales de l’enseignement supérieur </a:t>
            </a:r>
          </a:p>
          <a:p>
            <a:endParaRPr lang="fr-FR" dirty="0"/>
          </a:p>
          <a:p>
            <a:r>
              <a:rPr lang="fr-FR" dirty="0"/>
              <a:t>Un positionnement renforcé du BTS CI dans l’offre de formation post bac</a:t>
            </a:r>
          </a:p>
          <a:p>
            <a:endParaRPr lang="fr-FR" dirty="0"/>
          </a:p>
          <a:p>
            <a:pPr marL="0" indent="0">
              <a:buNone/>
            </a:pPr>
            <a:endParaRPr lang="fr-FR" dirty="0"/>
          </a:p>
        </p:txBody>
      </p:sp>
    </p:spTree>
    <p:extLst>
      <p:ext uri="{BB962C8B-B14F-4D97-AF65-F5344CB8AC3E}">
        <p14:creationId xmlns:p14="http://schemas.microsoft.com/office/powerpoint/2010/main" val="395983392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209"/>
            <a:ext cx="7772400" cy="1470025"/>
          </a:xfrm>
        </p:spPr>
        <p:txBody>
          <a:bodyPr/>
          <a:lstStyle/>
          <a:p>
            <a:r>
              <a:rPr lang="fr-FR" b="1" dirty="0"/>
              <a:t>MODALITES</a:t>
            </a:r>
          </a:p>
        </p:txBody>
      </p:sp>
      <p:sp>
        <p:nvSpPr>
          <p:cNvPr id="3" name="Espace réservé du texte 2"/>
          <p:cNvSpPr>
            <a:spLocks noGrp="1"/>
          </p:cNvSpPr>
          <p:nvPr>
            <p:ph type="body" sz="quarter" idx="4294967295"/>
          </p:nvPr>
        </p:nvSpPr>
        <p:spPr>
          <a:xfrm>
            <a:off x="899592" y="1340768"/>
            <a:ext cx="7881937" cy="3168352"/>
          </a:xfrm>
        </p:spPr>
        <p:txBody>
          <a:bodyPr/>
          <a:lstStyle/>
          <a:p>
            <a:pPr marL="0" indent="0">
              <a:buNone/>
            </a:pPr>
            <a:r>
              <a:rPr lang="fr-FR" dirty="0"/>
              <a:t>La césure est proposée : </a:t>
            </a:r>
          </a:p>
          <a:p>
            <a:r>
              <a:rPr lang="fr-FR" dirty="0"/>
              <a:t>Entre la 1</a:t>
            </a:r>
            <a:r>
              <a:rPr lang="fr-FR" baseline="30000" dirty="0"/>
              <a:t>ère</a:t>
            </a:r>
            <a:r>
              <a:rPr lang="fr-FR" dirty="0"/>
              <a:t> et la 2</a:t>
            </a:r>
            <a:r>
              <a:rPr lang="fr-FR" baseline="30000" dirty="0"/>
              <a:t>ème</a:t>
            </a:r>
            <a:r>
              <a:rPr lang="fr-FR" dirty="0"/>
              <a:t> année de BTS, sur 1 année scolaire</a:t>
            </a:r>
          </a:p>
          <a:p>
            <a:r>
              <a:rPr lang="fr-FR" dirty="0"/>
              <a:t>À l’étranger</a:t>
            </a:r>
          </a:p>
          <a:p>
            <a:r>
              <a:rPr lang="fr-FR" dirty="0"/>
              <a:t>Des étudiants volontaires</a:t>
            </a:r>
          </a:p>
          <a:p>
            <a:r>
              <a:rPr lang="fr-FR" dirty="0"/>
              <a:t>Avec un projet précis soumis à approbation </a:t>
            </a:r>
          </a:p>
          <a:p>
            <a:r>
              <a:rPr lang="fr-FR" dirty="0"/>
              <a:t>Une convention signée entre l’établissement et l’étudiant</a:t>
            </a:r>
          </a:p>
          <a:p>
            <a:pPr marL="0" indent="0">
              <a:buNone/>
            </a:pPr>
            <a:endParaRPr lang="fr-FR" dirty="0"/>
          </a:p>
          <a:p>
            <a:pPr marL="0" indent="0">
              <a:buNone/>
            </a:pPr>
            <a:r>
              <a:rPr lang="fr-FR" dirty="0"/>
              <a:t>Préparation, suivi, exploitation et évaluation de l’expérience en césure :</a:t>
            </a:r>
          </a:p>
          <a:p>
            <a:pPr marL="0" indent="0">
              <a:buNone/>
            </a:pPr>
            <a:r>
              <a:rPr lang="fr-FR" dirty="0"/>
              <a:t>2 heures par année  (enseignement facultatif)</a:t>
            </a:r>
          </a:p>
          <a:p>
            <a:pPr marL="0" indent="0">
              <a:buNone/>
            </a:pPr>
            <a:endParaRPr lang="fr-FR" dirty="0"/>
          </a:p>
          <a:p>
            <a:pPr marL="0" indent="0">
              <a:buNone/>
            </a:pPr>
            <a:endParaRPr lang="fr-FR"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65</a:t>
            </a:fld>
            <a:endParaRPr lang="fr-FR"/>
          </a:p>
        </p:txBody>
      </p:sp>
    </p:spTree>
    <p:extLst>
      <p:ext uri="{BB962C8B-B14F-4D97-AF65-F5344CB8AC3E}">
        <p14:creationId xmlns:p14="http://schemas.microsoft.com/office/powerpoint/2010/main" val="26413554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78390"/>
            <a:ext cx="7772400" cy="1470025"/>
          </a:xfrm>
        </p:spPr>
        <p:txBody>
          <a:bodyPr/>
          <a:lstStyle/>
          <a:p>
            <a:r>
              <a:rPr lang="fr-FR" b="1" dirty="0"/>
              <a:t>Formes de césure possibles EN BTS CI</a:t>
            </a:r>
          </a:p>
        </p:txBody>
      </p:sp>
      <p:sp>
        <p:nvSpPr>
          <p:cNvPr id="3" name="Espace réservé du texte 2"/>
          <p:cNvSpPr>
            <a:spLocks noGrp="1"/>
          </p:cNvSpPr>
          <p:nvPr>
            <p:ph type="body" sz="quarter" idx="4294967295"/>
          </p:nvPr>
        </p:nvSpPr>
        <p:spPr>
          <a:xfrm>
            <a:off x="899592" y="1196752"/>
            <a:ext cx="7881937" cy="3600450"/>
          </a:xfrm>
        </p:spPr>
        <p:txBody>
          <a:bodyPr/>
          <a:lstStyle/>
          <a:p>
            <a:r>
              <a:rPr lang="fr-FR" dirty="0"/>
              <a:t>Expérience en milieu professionnel</a:t>
            </a:r>
          </a:p>
          <a:p>
            <a:pPr marL="0" indent="0">
              <a:buNone/>
            </a:pPr>
            <a:endParaRPr lang="fr-FR" dirty="0"/>
          </a:p>
          <a:p>
            <a:pPr marL="0" indent="0">
              <a:buNone/>
            </a:pPr>
            <a:endParaRPr lang="fr-FR" dirty="0"/>
          </a:p>
          <a:p>
            <a:r>
              <a:rPr lang="fr-FR" dirty="0"/>
              <a:t>Formation dans un domaine différent de sa formation d’origine</a:t>
            </a:r>
          </a:p>
          <a:p>
            <a:pPr marL="457200" lvl="1" indent="0">
              <a:buNone/>
            </a:pPr>
            <a:r>
              <a:rPr lang="fr-FR" sz="2000" dirty="0">
                <a:solidFill>
                  <a:srgbClr val="683086"/>
                </a:solidFill>
              </a:rPr>
              <a:t>Pouvant comporter une période de stage</a:t>
            </a:r>
          </a:p>
          <a:p>
            <a:endParaRPr lang="fr-FR" dirty="0"/>
          </a:p>
          <a:p>
            <a:r>
              <a:rPr lang="fr-FR" dirty="0"/>
              <a:t>Engagement de service civique</a:t>
            </a:r>
          </a:p>
          <a:p>
            <a:endParaRPr lang="fr-FR" dirty="0"/>
          </a:p>
          <a:p>
            <a:endParaRPr lang="fr-FR" dirty="0"/>
          </a:p>
          <a:p>
            <a:r>
              <a:rPr lang="fr-FR" dirty="0"/>
              <a:t>Toute combinaison des 3 dans les limites de l’année de césure</a:t>
            </a:r>
          </a:p>
          <a:p>
            <a:endParaRPr lang="fr-FR" dirty="0"/>
          </a:p>
          <a:p>
            <a:endParaRPr lang="fr-FR"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66</a:t>
            </a:fld>
            <a:endParaRPr lang="fr-FR"/>
          </a:p>
        </p:txBody>
      </p:sp>
    </p:spTree>
    <p:extLst>
      <p:ext uri="{BB962C8B-B14F-4D97-AF65-F5344CB8AC3E}">
        <p14:creationId xmlns:p14="http://schemas.microsoft.com/office/powerpoint/2010/main" val="14534677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451BBC0B-A19B-498E-AB8C-430E77AD806E}" type="slidenum">
              <a:rPr lang="fr-FR" smtClean="0"/>
              <a:t>67</a:t>
            </a:fld>
            <a:endParaRPr lang="fr-FR"/>
          </a:p>
        </p:txBody>
      </p:sp>
      <p:sp>
        <p:nvSpPr>
          <p:cNvPr id="5" name="Rectangle 4"/>
          <p:cNvSpPr/>
          <p:nvPr/>
        </p:nvSpPr>
        <p:spPr>
          <a:xfrm>
            <a:off x="2339752" y="0"/>
            <a:ext cx="4305409" cy="388696"/>
          </a:xfrm>
          <a:prstGeom prst="rect">
            <a:avLst/>
          </a:prstGeom>
        </p:spPr>
        <p:txBody>
          <a:bodyPr wrap="none">
            <a:spAutoFit/>
          </a:bodyPr>
          <a:lstStyle/>
          <a:p>
            <a:pPr>
              <a:lnSpc>
                <a:spcPct val="107000"/>
              </a:lnSpc>
              <a:spcAft>
                <a:spcPts val="800"/>
              </a:spcAft>
            </a:pPr>
            <a:r>
              <a:rPr lang="fr-FR" b="1" dirty="0">
                <a:latin typeface="Calibri" panose="020F0502020204030204" pitchFamily="34" charset="0"/>
                <a:ea typeface="Calibri" panose="020F0502020204030204" pitchFamily="34" charset="0"/>
                <a:cs typeface="Times New Roman" panose="02020603050405020304" pitchFamily="18" charset="0"/>
              </a:rPr>
              <a:t>Dossier de candidature – période de césure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Tableau 5"/>
          <p:cNvGraphicFramePr>
            <a:graphicFrameLocks noGrp="1"/>
          </p:cNvGraphicFramePr>
          <p:nvPr/>
        </p:nvGraphicFramePr>
        <p:xfrm>
          <a:off x="683568" y="392539"/>
          <a:ext cx="7704856" cy="2751942"/>
        </p:xfrm>
        <a:graphic>
          <a:graphicData uri="http://schemas.openxmlformats.org/drawingml/2006/table">
            <a:tbl>
              <a:tblPr firstRow="1" firstCol="1" bandRow="1">
                <a:tableStyleId>{5C22544A-7EE6-4342-B048-85BDC9FD1C3A}</a:tableStyleId>
              </a:tblPr>
              <a:tblGrid>
                <a:gridCol w="2148310">
                  <a:extLst>
                    <a:ext uri="{9D8B030D-6E8A-4147-A177-3AD203B41FA5}">
                      <a16:colId xmlns:a16="http://schemas.microsoft.com/office/drawing/2014/main" val="20000"/>
                    </a:ext>
                  </a:extLst>
                </a:gridCol>
                <a:gridCol w="5556546">
                  <a:extLst>
                    <a:ext uri="{9D8B030D-6E8A-4147-A177-3AD203B41FA5}">
                      <a16:colId xmlns:a16="http://schemas.microsoft.com/office/drawing/2014/main" val="20001"/>
                    </a:ext>
                  </a:extLst>
                </a:gridCol>
              </a:tblGrid>
              <a:tr h="241717">
                <a:tc>
                  <a:txBody>
                    <a:bodyPr/>
                    <a:lstStyle/>
                    <a:p>
                      <a:pPr algn="r">
                        <a:lnSpc>
                          <a:spcPct val="107000"/>
                        </a:lnSpc>
                        <a:spcAft>
                          <a:spcPts val="0"/>
                        </a:spcAft>
                      </a:pPr>
                      <a:r>
                        <a:rPr lang="fr-FR" sz="1050" dirty="0">
                          <a:effectLst/>
                        </a:rPr>
                        <a:t>NOM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241717">
                <a:tc>
                  <a:txBody>
                    <a:bodyPr/>
                    <a:lstStyle/>
                    <a:p>
                      <a:pPr algn="r">
                        <a:lnSpc>
                          <a:spcPct val="107000"/>
                        </a:lnSpc>
                        <a:spcAft>
                          <a:spcPts val="0"/>
                        </a:spcAft>
                      </a:pPr>
                      <a:r>
                        <a:rPr lang="fr-FR" sz="1050">
                          <a:effectLst/>
                        </a:rPr>
                        <a:t>Prénom(s)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241717">
                <a:tc>
                  <a:txBody>
                    <a:bodyPr/>
                    <a:lstStyle/>
                    <a:p>
                      <a:pPr algn="r">
                        <a:lnSpc>
                          <a:spcPct val="107000"/>
                        </a:lnSpc>
                        <a:spcAft>
                          <a:spcPts val="0"/>
                        </a:spcAft>
                      </a:pPr>
                      <a:r>
                        <a:rPr lang="fr-FR" sz="1050">
                          <a:effectLst/>
                        </a:rPr>
                        <a:t>Date de naissance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241717">
                <a:tc>
                  <a:txBody>
                    <a:bodyPr/>
                    <a:lstStyle/>
                    <a:p>
                      <a:pPr algn="r">
                        <a:lnSpc>
                          <a:spcPct val="107000"/>
                        </a:lnSpc>
                        <a:spcAft>
                          <a:spcPts val="0"/>
                        </a:spcAft>
                      </a:pPr>
                      <a:r>
                        <a:rPr lang="fr-FR" sz="1050">
                          <a:effectLst/>
                        </a:rPr>
                        <a:t>Nationalité</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41717">
                <a:tc>
                  <a:txBody>
                    <a:bodyPr/>
                    <a:lstStyle/>
                    <a:p>
                      <a:pPr algn="r">
                        <a:lnSpc>
                          <a:spcPct val="107000"/>
                        </a:lnSpc>
                        <a:spcAft>
                          <a:spcPts val="0"/>
                        </a:spcAft>
                      </a:pPr>
                      <a:r>
                        <a:rPr lang="fr-FR" sz="1050">
                          <a:effectLst/>
                        </a:rPr>
                        <a:t>Adresse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241717">
                <a:tc>
                  <a:txBody>
                    <a:bodyPr/>
                    <a:lstStyle/>
                    <a:p>
                      <a:pPr algn="r">
                        <a:lnSpc>
                          <a:spcPct val="107000"/>
                        </a:lnSpc>
                        <a:spcAft>
                          <a:spcPts val="0"/>
                        </a:spcAft>
                      </a:pPr>
                      <a:r>
                        <a:rPr lang="fr-FR" sz="1050">
                          <a:effectLst/>
                        </a:rPr>
                        <a:t>Code postal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241717">
                <a:tc>
                  <a:txBody>
                    <a:bodyPr/>
                    <a:lstStyle/>
                    <a:p>
                      <a:pPr algn="r">
                        <a:lnSpc>
                          <a:spcPct val="107000"/>
                        </a:lnSpc>
                        <a:spcAft>
                          <a:spcPts val="0"/>
                        </a:spcAft>
                      </a:pPr>
                      <a:r>
                        <a:rPr lang="fr-FR" sz="1050">
                          <a:effectLst/>
                        </a:rPr>
                        <a:t>Commune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241717">
                <a:tc>
                  <a:txBody>
                    <a:bodyPr/>
                    <a:lstStyle/>
                    <a:p>
                      <a:pPr algn="r">
                        <a:lnSpc>
                          <a:spcPct val="107000"/>
                        </a:lnSpc>
                        <a:spcAft>
                          <a:spcPts val="0"/>
                        </a:spcAft>
                      </a:pPr>
                      <a:r>
                        <a:rPr lang="fr-FR" sz="1050">
                          <a:effectLst/>
                        </a:rPr>
                        <a:t>PAYS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241717">
                <a:tc>
                  <a:txBody>
                    <a:bodyPr/>
                    <a:lstStyle/>
                    <a:p>
                      <a:pPr algn="r">
                        <a:lnSpc>
                          <a:spcPct val="107000"/>
                        </a:lnSpc>
                        <a:spcAft>
                          <a:spcPts val="0"/>
                        </a:spcAft>
                      </a:pPr>
                      <a:r>
                        <a:rPr lang="fr-FR" sz="1050">
                          <a:effectLst/>
                        </a:rPr>
                        <a:t>Téléphone fixe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241717">
                <a:tc>
                  <a:txBody>
                    <a:bodyPr/>
                    <a:lstStyle/>
                    <a:p>
                      <a:pPr algn="r">
                        <a:lnSpc>
                          <a:spcPct val="107000"/>
                        </a:lnSpc>
                        <a:spcAft>
                          <a:spcPts val="0"/>
                        </a:spcAft>
                      </a:pPr>
                      <a:r>
                        <a:rPr lang="fr-FR" sz="1050">
                          <a:effectLst/>
                        </a:rPr>
                        <a:t>Téléphone portable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331255">
                <a:tc>
                  <a:txBody>
                    <a:bodyPr/>
                    <a:lstStyle/>
                    <a:p>
                      <a:pPr algn="r">
                        <a:lnSpc>
                          <a:spcPct val="107000"/>
                        </a:lnSpc>
                        <a:spcAft>
                          <a:spcPts val="0"/>
                        </a:spcAft>
                      </a:pPr>
                      <a:r>
                        <a:rPr lang="fr-FR" sz="1050" dirty="0">
                          <a:effectLst/>
                        </a:rPr>
                        <a:t>Adresse électronique étudiant</a:t>
                      </a:r>
                      <a:endParaRPr lang="fr-FR" sz="1100" dirty="0">
                        <a:effectLst/>
                      </a:endParaRPr>
                    </a:p>
                    <a:p>
                      <a:pPr algn="r">
                        <a:lnSpc>
                          <a:spcPct val="107000"/>
                        </a:lnSpc>
                        <a:spcAft>
                          <a:spcPts val="0"/>
                        </a:spcAft>
                      </a:pPr>
                      <a:r>
                        <a:rPr lang="fr-FR" sz="105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05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0"/>
                  </a:ext>
                </a:extLst>
              </a:tr>
            </a:tbl>
          </a:graphicData>
        </a:graphic>
      </p:graphicFrame>
      <p:sp>
        <p:nvSpPr>
          <p:cNvPr id="9" name="Rectangle 8"/>
          <p:cNvSpPr/>
          <p:nvPr/>
        </p:nvSpPr>
        <p:spPr>
          <a:xfrm>
            <a:off x="361101" y="3191664"/>
            <a:ext cx="8603387" cy="3500823"/>
          </a:xfrm>
          <a:prstGeom prst="rect">
            <a:avLst/>
          </a:prstGeom>
          <a:ln w="12700">
            <a:solidFill>
              <a:schemeClr val="tx1"/>
            </a:solidFill>
          </a:ln>
        </p:spPr>
        <p:txBody>
          <a:bodyPr wrap="square">
            <a:spAutoFit/>
          </a:bodyPr>
          <a:lstStyle/>
          <a:p>
            <a:pPr>
              <a:lnSpc>
                <a:spcPct val="107000"/>
              </a:lnSpc>
              <a:spcAft>
                <a:spcPts val="0"/>
              </a:spcAft>
            </a:pPr>
            <a:r>
              <a:rPr lang="fr-FR" sz="1100" b="1" dirty="0">
                <a:latin typeface="Calibri" panose="020F0502020204030204" pitchFamily="34" charset="0"/>
                <a:ea typeface="Calibri" panose="020F0502020204030204" pitchFamily="34" charset="0"/>
                <a:cs typeface="Arial" panose="020B0604020202020204" pitchFamily="34" charset="0"/>
              </a:rPr>
              <a:t>Type de césure souhaitée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Une expérience professionnelle (sous contrat de travail ou bénévole ;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  service civique :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Une période de formation disjointe de la formation d’origine</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 stage en milieu professionnel (sous conditions);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fr-FR" sz="1100" dirty="0">
                <a:solidFill>
                  <a:srgbClr val="000000"/>
                </a:solidFill>
                <a:highlight>
                  <a:srgbClr val="FFFF00"/>
                </a:highlight>
                <a:latin typeface="Calibri" panose="020F0502020204030204" pitchFamily="34" charset="0"/>
                <a:ea typeface="Calibri" panose="020F0502020204030204" pitchFamily="34" charset="0"/>
              </a:rPr>
              <a:t> </a:t>
            </a:r>
            <a:endParaRPr lang="fr-FR" sz="1200" dirty="0">
              <a:solidFill>
                <a:srgbClr val="000000"/>
              </a:solidFill>
              <a:latin typeface="Calibri" panose="020F0502020204030204" pitchFamily="34" charset="0"/>
              <a:ea typeface="Calibri" panose="020F0502020204030204" pitchFamily="34" charset="0"/>
            </a:endParaRPr>
          </a:p>
          <a:p>
            <a:pPr>
              <a:lnSpc>
                <a:spcPct val="107000"/>
              </a:lnSpc>
              <a:spcAft>
                <a:spcPts val="0"/>
              </a:spcAft>
            </a:pPr>
            <a:r>
              <a:rPr lang="fr-FR" sz="1100" b="1" dirty="0">
                <a:latin typeface="Calibri" panose="020F0502020204030204" pitchFamily="34" charset="0"/>
                <a:ea typeface="Calibri" panose="020F0502020204030204" pitchFamily="34" charset="0"/>
                <a:cs typeface="Times New Roman" panose="02020603050405020304" pitchFamily="18" charset="0"/>
              </a:rPr>
              <a:t> Lieu de la césure :</a:t>
            </a: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FR" sz="1100" b="1" dirty="0">
                <a:latin typeface="Calibri" panose="020F0502020204030204" pitchFamily="34" charset="0"/>
                <a:ea typeface="Calibri" panose="020F0502020204030204" pitchFamily="34" charset="0"/>
                <a:cs typeface="Times New Roman" panose="02020603050405020304" pitchFamily="18"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b="1" dirty="0">
                <a:latin typeface="Calibri" panose="020F0502020204030204" pitchFamily="34" charset="0"/>
                <a:ea typeface="Calibri" panose="020F0502020204030204" pitchFamily="34" charset="0"/>
                <a:cs typeface="Arial" panose="020B0604020202020204" pitchFamily="34" charset="0"/>
              </a:rPr>
              <a:t>Description du projet et des motivations de l’étudiant(e) pour réaliser une césure.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Ce document de 5 pages maximum devra aborder les points suivants : les objectifs visés, contacts déjà pris, planning prévisionnel, budget prévisionnel, etc.</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Tous les documents pouvant étayer le projet seront utiles pour l’examen du dossier (promesse de contrat, acceptation en formation, engagement formel d’une structure d’accueil, etc.)</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1100" b="1" dirty="0">
                <a:latin typeface="Calibri" panose="020F0502020204030204" pitchFamily="34" charset="0"/>
                <a:ea typeface="Calibri" panose="020F0502020204030204" pitchFamily="34" charset="0"/>
                <a:cs typeface="Times New Roman" panose="02020603050405020304" pitchFamily="18" charset="0"/>
              </a:rPr>
              <a:t>Date limite de dépôt du dossier de candidature :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L’avis du chef d’établissement est rendu après examen du projet et avis de l’équipe pédagogique du BTS commerce international au plus tard le :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06775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91680" y="0"/>
            <a:ext cx="5770984" cy="384175"/>
          </a:xfrm>
        </p:spPr>
        <p:txBody>
          <a:bodyPr>
            <a:normAutofit fontScale="90000"/>
          </a:bodyPr>
          <a:lstStyle/>
          <a:p>
            <a:r>
              <a:rPr lang="fr-FR" sz="2400" b="1" dirty="0"/>
              <a:t>Convention pédagogique de Césure</a:t>
            </a: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68</a:t>
            </a:fld>
            <a:endParaRPr lang="fr-FR" dirty="0"/>
          </a:p>
        </p:txBody>
      </p:sp>
      <p:sp>
        <p:nvSpPr>
          <p:cNvPr id="3" name="Espace réservé du contenu 2"/>
          <p:cNvSpPr>
            <a:spLocks noGrp="1"/>
          </p:cNvSpPr>
          <p:nvPr>
            <p:ph idx="4294967295"/>
          </p:nvPr>
        </p:nvSpPr>
        <p:spPr>
          <a:xfrm>
            <a:off x="112328" y="656831"/>
            <a:ext cx="8929687" cy="5688012"/>
          </a:xfrm>
        </p:spPr>
        <p:txBody>
          <a:bodyPr>
            <a:normAutofit fontScale="25000" lnSpcReduction="20000"/>
          </a:bodyPr>
          <a:lstStyle/>
          <a:p>
            <a:pPr marL="0" indent="0">
              <a:buNone/>
            </a:pPr>
            <a:r>
              <a:rPr lang="fr-FR" sz="4800" dirty="0"/>
              <a:t>La présente convention est établie entre : 			ET</a:t>
            </a:r>
          </a:p>
          <a:p>
            <a:pPr marL="0" indent="0">
              <a:buNone/>
            </a:pPr>
            <a:r>
              <a:rPr lang="fr-FR" sz="4800" dirty="0"/>
              <a:t>M. / Mme …………………….(NOM / Prénom)		                            Le lycée ……………………….. (nom et adresse)	</a:t>
            </a:r>
          </a:p>
          <a:p>
            <a:pPr marL="0" indent="0">
              <a:buNone/>
            </a:pPr>
            <a:r>
              <a:rPr lang="fr-FR" sz="4800" dirty="0"/>
              <a:t>Domicilié à </a:t>
            </a:r>
          </a:p>
          <a:p>
            <a:pPr marL="0" indent="0">
              <a:buNone/>
            </a:pPr>
            <a:r>
              <a:rPr lang="fr-FR" sz="4800" dirty="0"/>
              <a:t>Etudiant de BTS Commerce international au lycée ……………….                                     Représenté par son proviseur  …………..            (nom, prénom)</a:t>
            </a:r>
          </a:p>
          <a:p>
            <a:pPr marL="0" indent="0">
              <a:buNone/>
            </a:pPr>
            <a:r>
              <a:rPr lang="fr-FR" dirty="0"/>
              <a:t> </a:t>
            </a:r>
          </a:p>
          <a:p>
            <a:pPr marL="0" indent="0">
              <a:buNone/>
            </a:pPr>
            <a:r>
              <a:rPr lang="fr-FR" sz="5600" b="1" dirty="0"/>
              <a:t>Article 1. Objet de la convention</a:t>
            </a:r>
            <a:endParaRPr lang="fr-FR" sz="5600" dirty="0"/>
          </a:p>
          <a:p>
            <a:pPr marL="0" indent="0">
              <a:buNone/>
            </a:pPr>
            <a:r>
              <a:rPr lang="fr-FR" sz="5600" dirty="0"/>
              <a:t>Cette convention a pour but de préciser les conditions dans lesquelles l’étudiant ci-dessus désigné et autorisé à effectuer une année de césure puis à réintégrer la formation BTS Commerce international du lycée …… à son retour.  </a:t>
            </a:r>
          </a:p>
          <a:p>
            <a:pPr marL="0" indent="0">
              <a:buNone/>
            </a:pPr>
            <a:r>
              <a:rPr lang="fr-FR" sz="5600" b="1" dirty="0"/>
              <a:t>Article 2. Calendrier de la césure</a:t>
            </a:r>
            <a:endParaRPr lang="fr-FR" sz="5600" dirty="0"/>
          </a:p>
          <a:p>
            <a:pPr marL="0" indent="0">
              <a:buNone/>
            </a:pPr>
            <a:r>
              <a:rPr lang="fr-FR" sz="5600" dirty="0"/>
              <a:t>Dates de la période de césure : </a:t>
            </a:r>
          </a:p>
          <a:p>
            <a:pPr marL="0" indent="0">
              <a:buNone/>
            </a:pPr>
            <a:r>
              <a:rPr lang="fr-FR" sz="5600" b="1" dirty="0"/>
              <a:t>Article 3. Description du projet de césure </a:t>
            </a:r>
            <a:endParaRPr lang="fr-FR" sz="5600" dirty="0"/>
          </a:p>
          <a:p>
            <a:pPr marL="0" indent="0">
              <a:buNone/>
            </a:pPr>
            <a:r>
              <a:rPr lang="fr-FR" sz="5600" dirty="0"/>
              <a:t>Objectif du projet : </a:t>
            </a:r>
          </a:p>
          <a:p>
            <a:pPr marL="0" indent="0">
              <a:buNone/>
            </a:pPr>
            <a:r>
              <a:rPr lang="fr-FR" sz="5600" dirty="0"/>
              <a:t>Pays de destination : </a:t>
            </a:r>
          </a:p>
          <a:p>
            <a:pPr marL="0" indent="0">
              <a:buNone/>
            </a:pPr>
            <a:r>
              <a:rPr lang="fr-FR" sz="5600" dirty="0"/>
              <a:t>Modalités de réalisation : </a:t>
            </a:r>
          </a:p>
          <a:p>
            <a:pPr marL="0" indent="0">
              <a:buNone/>
            </a:pPr>
            <a:r>
              <a:rPr lang="fr-FR" sz="5600" dirty="0"/>
              <a:t>Nom, raison sociale et adresse de l’organisme d’accueil : </a:t>
            </a:r>
          </a:p>
          <a:p>
            <a:pPr marL="0" indent="0">
              <a:buNone/>
            </a:pPr>
            <a:r>
              <a:rPr lang="fr-FR" sz="5600" dirty="0"/>
              <a:t>Une attestation de l’organisme d’accueil est annexée à la présente convention</a:t>
            </a:r>
          </a:p>
          <a:p>
            <a:pPr marL="0" indent="0">
              <a:buNone/>
            </a:pPr>
            <a:r>
              <a:rPr lang="fr-FR" sz="5600" b="1" dirty="0"/>
              <a:t>Article 4. Modalités d’accompagnement de l’étudiant pendant l’année de césure</a:t>
            </a:r>
            <a:endParaRPr lang="fr-FR" sz="5600" dirty="0"/>
          </a:p>
          <a:p>
            <a:pPr marL="0" indent="0">
              <a:buNone/>
            </a:pPr>
            <a:r>
              <a:rPr lang="fr-FR" sz="5600" dirty="0"/>
              <a:t>L’enseignant en charge de l’enseignement « Préparation et suivi de césure » accompagne l’étudiant en amont de sa période de césure (préparation du projet et de l’année de césure). Il  encadre pédagogiquement l’étudiant pendant la durée de la césure selon les modalités précisées dans la convention.</a:t>
            </a:r>
          </a:p>
          <a:p>
            <a:pPr marL="0" indent="0">
              <a:buNone/>
            </a:pPr>
            <a:r>
              <a:rPr lang="fr-FR" sz="5600" dirty="0"/>
              <a:t>Enseignant référent désigné : </a:t>
            </a:r>
          </a:p>
          <a:p>
            <a:pPr marL="0" indent="0">
              <a:buNone/>
            </a:pPr>
            <a:r>
              <a:rPr lang="fr-FR" sz="5600" dirty="0"/>
              <a:t>Outils de communication mobilisés : </a:t>
            </a:r>
          </a:p>
          <a:p>
            <a:pPr marL="0" indent="0">
              <a:buNone/>
            </a:pPr>
            <a:r>
              <a:rPr lang="fr-FR" sz="5600" dirty="0"/>
              <a:t>Périodicité minimale des échanges : </a:t>
            </a:r>
          </a:p>
          <a:p>
            <a:pPr marL="0" indent="0">
              <a:buNone/>
            </a:pPr>
            <a:r>
              <a:rPr lang="fr-FR" sz="5600" dirty="0"/>
              <a:t>Nature des livrables : </a:t>
            </a:r>
          </a:p>
          <a:p>
            <a:pPr marL="0" indent="0">
              <a:buNone/>
            </a:pPr>
            <a:r>
              <a:rPr lang="fr-FR" sz="5600" dirty="0"/>
              <a:t>L’étudiant s’engage à maintenir un lien constant avec l’enseignant dont il dépend en le tenant régulièrement informé du déroulement de sa période de césure.  Il s’engage à respecter les dispositifs d’accompagnement et d’encadrement définis dans cette convention. Il s’engage à présenter un dossier - bilan conforme  à la définition  du dossier support de l’épreuve facultative EF2  « valorisation de l’année de césure » du BTS commerce international. L’étudiant s’engage à informer immédiatement l’établissement de tout changement de situation durant la période de césure.</a:t>
            </a:r>
          </a:p>
          <a:p>
            <a:endParaRPr lang="fr-FR" sz="4400" dirty="0"/>
          </a:p>
        </p:txBody>
      </p:sp>
    </p:spTree>
    <p:extLst>
      <p:ext uri="{BB962C8B-B14F-4D97-AF65-F5344CB8AC3E}">
        <p14:creationId xmlns:p14="http://schemas.microsoft.com/office/powerpoint/2010/main" val="26462339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51BBC0B-A19B-498E-AB8C-430E77AD806E}" type="slidenum">
              <a:rPr lang="fr-FR" smtClean="0"/>
              <a:t>69</a:t>
            </a:fld>
            <a:endParaRPr lang="fr-FR"/>
          </a:p>
        </p:txBody>
      </p:sp>
      <p:sp>
        <p:nvSpPr>
          <p:cNvPr id="3" name="Espace réservé du contenu 2"/>
          <p:cNvSpPr>
            <a:spLocks noGrp="1"/>
          </p:cNvSpPr>
          <p:nvPr>
            <p:ph idx="4294967295"/>
          </p:nvPr>
        </p:nvSpPr>
        <p:spPr>
          <a:xfrm>
            <a:off x="179512" y="188640"/>
            <a:ext cx="8856662" cy="6532835"/>
          </a:xfrm>
        </p:spPr>
        <p:txBody>
          <a:bodyPr>
            <a:noAutofit/>
          </a:bodyPr>
          <a:lstStyle/>
          <a:p>
            <a:pPr marL="0" indent="0">
              <a:buNone/>
            </a:pPr>
            <a:r>
              <a:rPr lang="fr-FR" sz="1300" b="1" dirty="0"/>
              <a:t>Article 5. Validation de la période de césure</a:t>
            </a:r>
            <a:endParaRPr lang="fr-FR" sz="1300" dirty="0"/>
          </a:p>
          <a:p>
            <a:pPr marL="0" indent="0">
              <a:buNone/>
            </a:pPr>
            <a:r>
              <a:rPr lang="fr-FR" sz="1300" dirty="0"/>
              <a:t>Le dispositif de césure dont bénéficie l’étudiant lui permet de s’inscrire à l’épreuve facultative EF2 « valorisation de l’année de césure » du BTS commerce international. </a:t>
            </a:r>
          </a:p>
          <a:p>
            <a:pPr marL="0" indent="0">
              <a:buNone/>
            </a:pPr>
            <a:r>
              <a:rPr lang="fr-FR" sz="1300" dirty="0"/>
              <a:t>Les modalités de validation de cette épreuve sont définies dans le référentiel du BTS Commerce international.</a:t>
            </a:r>
          </a:p>
          <a:p>
            <a:pPr marL="0" indent="0">
              <a:buNone/>
            </a:pPr>
            <a:r>
              <a:rPr lang="fr-FR" sz="1300" b="1" dirty="0"/>
              <a:t>Article 6. Réintégration de l’étudiant à l’issue de l’année de césure</a:t>
            </a:r>
          </a:p>
          <a:p>
            <a:pPr marL="0" indent="0">
              <a:buNone/>
            </a:pPr>
            <a:r>
              <a:rPr lang="fr-FR" sz="1300" dirty="0"/>
              <a:t>L’étudiant conserve son statut pendant l’année de césure. A l’issue de celle-ci, il est réintégré au sein de sa formation, en 2</a:t>
            </a:r>
            <a:r>
              <a:rPr lang="fr-FR" sz="1300" baseline="30000" dirty="0"/>
              <a:t>ème</a:t>
            </a:r>
            <a:r>
              <a:rPr lang="fr-FR" sz="1300" dirty="0"/>
              <a:t> année de BTS commerce international.</a:t>
            </a:r>
          </a:p>
          <a:p>
            <a:pPr marL="0" indent="0">
              <a:buNone/>
            </a:pPr>
            <a:r>
              <a:rPr lang="fr-FR" sz="1300" b="1" dirty="0"/>
              <a:t>Article 7. Interruption de la période de césure</a:t>
            </a:r>
          </a:p>
          <a:p>
            <a:pPr marL="0" indent="0">
              <a:buNone/>
            </a:pPr>
            <a:r>
              <a:rPr lang="fr-FR" sz="1300" dirty="0"/>
              <a:t>En cas de volonté de l’étudiant, de mettre fin à la période de césure avant son terme, il devra immédiatement en informer son établissement par écrit en motivant sa demande.  La décision définitive d’interruption de l’année de césure avant son terme et de réintégration en cours d’année est soumise à l’acception du chef d’établissement et n’est pas de droit.</a:t>
            </a:r>
          </a:p>
          <a:p>
            <a:pPr marL="0" indent="0">
              <a:buNone/>
            </a:pPr>
            <a:r>
              <a:rPr lang="fr-FR" sz="1300" b="1" dirty="0"/>
              <a:t>Article 8. Responsabilité civile</a:t>
            </a:r>
          </a:p>
          <a:p>
            <a:pPr marL="0" indent="0">
              <a:buNone/>
            </a:pPr>
            <a:r>
              <a:rPr lang="fr-FR" sz="1300" dirty="0"/>
              <a:t>L’étudiant certifie qu’il possède une assurance couvrant sa responsabilité civile individuelle pendant la durée de la césure</a:t>
            </a:r>
          </a:p>
          <a:p>
            <a:pPr marL="0" indent="0">
              <a:buNone/>
            </a:pPr>
            <a:r>
              <a:rPr lang="fr-FR" sz="1300" b="1" dirty="0"/>
              <a:t>Article 9. Spécificités liées à une expatriation</a:t>
            </a:r>
          </a:p>
          <a:p>
            <a:pPr marL="0" indent="0">
              <a:buNone/>
            </a:pPr>
            <a:r>
              <a:rPr lang="fr-FR" sz="1300" dirty="0"/>
              <a:t>L’étudiant doit se renseigner et  effectuer les démarches nécessaires au bon déroulement du séjour notamment en terme de prise en charge des frais de santé, contrats d’assurance, modalités d’entrée, déclaration sur le portail « ARIANE », vaccinations obligatoires </a:t>
            </a:r>
            <a:r>
              <a:rPr lang="fr-FR" sz="1300" dirty="0" err="1"/>
              <a:t>etc</a:t>
            </a:r>
            <a:r>
              <a:rPr lang="fr-FR" sz="1300" dirty="0"/>
              <a:t> ….</a:t>
            </a:r>
          </a:p>
          <a:p>
            <a:pPr marL="0" indent="0">
              <a:buNone/>
            </a:pPr>
            <a:r>
              <a:rPr lang="fr-FR" sz="1300" b="1" dirty="0"/>
              <a:t>Article 10. Durée de la convention</a:t>
            </a:r>
          </a:p>
          <a:p>
            <a:pPr marL="0" indent="0">
              <a:buNone/>
            </a:pPr>
            <a:r>
              <a:rPr lang="fr-FR" sz="1300" dirty="0"/>
              <a:t>La présente convention entre en vigueur à compter de sa signature par les parties et prendra fin à l’issue de la période de césure indiquée à l’article 2. </a:t>
            </a:r>
          </a:p>
          <a:p>
            <a:pPr marL="0" indent="0">
              <a:buNone/>
            </a:pPr>
            <a:r>
              <a:rPr lang="fr-FR" sz="1300" b="1" dirty="0"/>
              <a:t>Article 11.  Droit applicable et juridiction compétente</a:t>
            </a:r>
          </a:p>
          <a:p>
            <a:pPr marL="0" indent="0">
              <a:buNone/>
            </a:pPr>
            <a:r>
              <a:rPr lang="fr-FR" sz="1300" dirty="0"/>
              <a:t>La présente convention est régie exclusivement par le droit français. Tout litige non résolu par voie amiable sera soumis à la compétence du tribunal administratif de…..</a:t>
            </a:r>
          </a:p>
          <a:p>
            <a:pPr marL="0" indent="0">
              <a:buNone/>
            </a:pPr>
            <a:r>
              <a:rPr lang="fr-FR" sz="1300" dirty="0"/>
              <a:t>Fait à                           le </a:t>
            </a:r>
          </a:p>
          <a:p>
            <a:pPr marL="0" indent="0">
              <a:buNone/>
            </a:pPr>
            <a:r>
              <a:rPr lang="fr-FR" sz="1300" dirty="0"/>
              <a:t>L’étudiant			Le référent pédagogique		Le chef d’établissement</a:t>
            </a:r>
          </a:p>
          <a:p>
            <a:pPr marL="0" indent="0">
              <a:buNone/>
            </a:pPr>
            <a:r>
              <a:rPr lang="fr-FR" sz="1300" dirty="0"/>
              <a:t>signature précédée de la mention</a:t>
            </a:r>
          </a:p>
          <a:p>
            <a:pPr marL="0" indent="0">
              <a:buNone/>
            </a:pPr>
            <a:r>
              <a:rPr lang="fr-FR" sz="1300" dirty="0"/>
              <a:t>manuscrite « lu et approuvé »</a:t>
            </a:r>
          </a:p>
        </p:txBody>
      </p:sp>
    </p:spTree>
    <p:extLst>
      <p:ext uri="{BB962C8B-B14F-4D97-AF65-F5344CB8AC3E}">
        <p14:creationId xmlns:p14="http://schemas.microsoft.com/office/powerpoint/2010/main" val="844986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gc4da6fbd3e_0_10"/>
          <p:cNvSpPr txBox="1"/>
          <p:nvPr/>
        </p:nvSpPr>
        <p:spPr>
          <a:xfrm>
            <a:off x="809625" y="1196749"/>
            <a:ext cx="8236500" cy="53424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Depuis la dernière rénovation, des évolutions majeures et multiples:</a:t>
            </a: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économiques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techniques et technologiques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organisationnelles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réglementaires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des risques</a:t>
            </a:r>
            <a:endParaRPr sz="2200">
              <a:solidFill>
                <a:srgbClr val="683086"/>
              </a:solidFill>
              <a:latin typeface="Calibri"/>
              <a:ea typeface="Calibri"/>
              <a:cs typeface="Calibri"/>
              <a:sym typeface="Calibri"/>
            </a:endParaRPr>
          </a:p>
        </p:txBody>
      </p:sp>
      <p:sp>
        <p:nvSpPr>
          <p:cNvPr id="49" name="Google Shape;49;gc4da6fbd3e_0_10"/>
          <p:cNvSpPr txBox="1"/>
          <p:nvPr/>
        </p:nvSpPr>
        <p:spPr>
          <a:xfrm>
            <a:off x="985835" y="114301"/>
            <a:ext cx="7211700" cy="1082400"/>
          </a:xfrm>
          <a:prstGeom prst="rect">
            <a:avLst/>
          </a:prstGeom>
          <a:noFill/>
          <a:ln>
            <a:noFill/>
          </a:ln>
        </p:spPr>
        <p:txBody>
          <a:bodyPr spcFirstLastPara="1" wrap="square" lIns="91425" tIns="45700" rIns="91425" bIns="45700" anchor="t" anchorCtr="0">
            <a:normAutofit fontScale="70000" lnSpcReduction="20000"/>
          </a:bodyPr>
          <a:lstStyle/>
          <a:p>
            <a:pPr marL="0" marR="0" lvl="0" indent="0" algn="ctr" rtl="0">
              <a:spcBef>
                <a:spcPts val="0"/>
              </a:spcBef>
              <a:spcAft>
                <a:spcPts val="0"/>
              </a:spcAft>
              <a:buClr>
                <a:schemeClr val="accent1"/>
              </a:buClr>
              <a:buSzPct val="100000"/>
              <a:buFont typeface="Calibri"/>
              <a:buNone/>
            </a:pPr>
            <a:br>
              <a:rPr lang="fr-FR" sz="3600">
                <a:solidFill>
                  <a:schemeClr val="accent1"/>
                </a:solidFill>
                <a:latin typeface="Calibri"/>
                <a:ea typeface="Calibri"/>
                <a:cs typeface="Calibri"/>
                <a:sym typeface="Calibri"/>
              </a:rPr>
            </a:br>
            <a:br>
              <a:rPr lang="fr-FR" sz="3600">
                <a:solidFill>
                  <a:schemeClr val="accent1"/>
                </a:solidFill>
                <a:latin typeface="Calibri"/>
                <a:ea typeface="Calibri"/>
                <a:cs typeface="Calibri"/>
                <a:sym typeface="Calibri"/>
              </a:rPr>
            </a:br>
            <a:r>
              <a:rPr lang="fr-FR" sz="4400" b="1">
                <a:solidFill>
                  <a:schemeClr val="dk1"/>
                </a:solidFill>
                <a:latin typeface="Calibri"/>
                <a:ea typeface="Calibri"/>
                <a:cs typeface="Calibri"/>
                <a:sym typeface="Calibri"/>
              </a:rPr>
              <a:t>Rapport d’opportunité</a:t>
            </a:r>
            <a:endParaRPr/>
          </a:p>
        </p:txBody>
      </p:sp>
      <p:sp>
        <p:nvSpPr>
          <p:cNvPr id="50" name="Google Shape;50;gc4da6fbd3e_0_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10604269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88640"/>
            <a:ext cx="7990933" cy="796950"/>
          </a:xfrm>
        </p:spPr>
        <p:txBody>
          <a:bodyPr>
            <a:normAutofit/>
          </a:bodyPr>
          <a:lstStyle/>
          <a:p>
            <a:r>
              <a:rPr lang="fr-FR" sz="2400" b="1" dirty="0"/>
              <a:t>EF2 : Valorisation de l’année de césure </a:t>
            </a:r>
            <a:endParaRPr lang="fr-FR" sz="2400" dirty="0"/>
          </a:p>
        </p:txBody>
      </p:sp>
      <p:sp>
        <p:nvSpPr>
          <p:cNvPr id="3" name="Espace réservé du texte 2"/>
          <p:cNvSpPr>
            <a:spLocks noGrp="1"/>
          </p:cNvSpPr>
          <p:nvPr>
            <p:ph type="body" sz="quarter" idx="4294967295"/>
          </p:nvPr>
        </p:nvSpPr>
        <p:spPr>
          <a:xfrm>
            <a:off x="305124" y="836712"/>
            <a:ext cx="8459787" cy="4824413"/>
          </a:xfrm>
        </p:spPr>
        <p:txBody>
          <a:bodyPr>
            <a:normAutofit fontScale="25000" lnSpcReduction="20000"/>
          </a:bodyPr>
          <a:lstStyle/>
          <a:p>
            <a:pPr marL="0" indent="0">
              <a:buNone/>
            </a:pPr>
            <a:r>
              <a:rPr lang="fr-FR" sz="5600" b="1" dirty="0"/>
              <a:t>	Forme ponctuelle –  CCF - épreuve orale – durée 20 minutes maximum  - </a:t>
            </a:r>
            <a:r>
              <a:rPr lang="fr-FR" sz="5600" dirty="0"/>
              <a:t>Coefficient 1</a:t>
            </a:r>
          </a:p>
          <a:p>
            <a:endParaRPr lang="fr-FR" sz="5600" dirty="0"/>
          </a:p>
          <a:p>
            <a:pPr marL="0" indent="0">
              <a:buNone/>
            </a:pPr>
            <a:r>
              <a:rPr lang="fr-FR" sz="6000" b="1" dirty="0"/>
              <a:t>L’épreuve évalue</a:t>
            </a:r>
            <a:r>
              <a:rPr lang="fr-FR" sz="6000" dirty="0"/>
              <a:t> : </a:t>
            </a:r>
          </a:p>
          <a:p>
            <a:pPr marL="0" indent="0">
              <a:buNone/>
            </a:pPr>
            <a:r>
              <a:rPr lang="fr-FR" sz="6000" dirty="0"/>
              <a:t>- la compréhension du cadre d’activité et de son contexte culturel</a:t>
            </a:r>
          </a:p>
          <a:p>
            <a:pPr marL="0" indent="0">
              <a:buNone/>
            </a:pPr>
            <a:r>
              <a:rPr lang="fr-FR" sz="6000" dirty="0"/>
              <a:t>- l’acquisition de compétences interculturelles</a:t>
            </a:r>
          </a:p>
          <a:p>
            <a:pPr marL="0" indent="0">
              <a:buNone/>
            </a:pPr>
            <a:r>
              <a:rPr lang="fr-FR" sz="6000" dirty="0"/>
              <a:t>- la capacité à analyser des pratiques professionnelles étrangères et à les comparer à des pratiques ayant cours dans un contexte français</a:t>
            </a:r>
          </a:p>
          <a:p>
            <a:pPr marL="0" indent="0">
              <a:buNone/>
            </a:pPr>
            <a:r>
              <a:rPr lang="fr-FR" sz="6000" dirty="0"/>
              <a:t>- l’acquisition de compétences spécifiques complémentaires à celles évaluées dans le cadre du diplôme</a:t>
            </a:r>
          </a:p>
          <a:p>
            <a:pPr marL="0" indent="0">
              <a:buNone/>
            </a:pPr>
            <a:r>
              <a:rPr lang="fr-FR" sz="6000" dirty="0"/>
              <a:t> </a:t>
            </a:r>
          </a:p>
          <a:p>
            <a:pPr marL="0" indent="0">
              <a:buNone/>
            </a:pPr>
            <a:r>
              <a:rPr lang="fr-FR" sz="6000" b="1" dirty="0"/>
              <a:t>Modalités d’évaluation :</a:t>
            </a:r>
          </a:p>
          <a:p>
            <a:pPr marL="0" indent="0">
              <a:buNone/>
            </a:pPr>
            <a:r>
              <a:rPr lang="fr-FR" sz="6000" dirty="0"/>
              <a:t>L’épreuve prend appui sur un dossier comprenant :</a:t>
            </a:r>
          </a:p>
          <a:p>
            <a:pPr marL="0" indent="0">
              <a:buNone/>
            </a:pPr>
            <a:r>
              <a:rPr lang="fr-FR" sz="6000" dirty="0"/>
              <a:t>- une grille d’évaluation complétée par le ou les organisme(s) d’accueil pendant la période de césure </a:t>
            </a:r>
          </a:p>
          <a:p>
            <a:pPr marL="0" indent="0">
              <a:buNone/>
            </a:pPr>
            <a:r>
              <a:rPr lang="fr-FR" sz="6000" dirty="0"/>
              <a:t>- un écrit réflexif de 8 à 10 pages présentant le cadre d’activité et son contexte culturel, une analyse de l’expérience réalisée au cours de la période de césure et les compétences et aptitudes acquises et/ou développées par le candidat</a:t>
            </a:r>
          </a:p>
          <a:p>
            <a:pPr marL="0" indent="0">
              <a:buNone/>
            </a:pPr>
            <a:r>
              <a:rPr lang="fr-FR" sz="6000" dirty="0"/>
              <a:t> </a:t>
            </a:r>
          </a:p>
          <a:p>
            <a:pPr marL="0" indent="0">
              <a:buNone/>
            </a:pPr>
            <a:r>
              <a:rPr lang="fr-FR" sz="6000" b="1" dirty="0"/>
              <a:t>L’épreuve se déroule en deux temps :</a:t>
            </a:r>
          </a:p>
          <a:p>
            <a:pPr>
              <a:buFontTx/>
              <a:buChar char="-"/>
            </a:pPr>
            <a:r>
              <a:rPr lang="fr-FR" sz="6000" dirty="0"/>
              <a:t>phase 1 (5 minutes maximum) : présentation des points saillants de l’expérience acquise pendant l’année césure </a:t>
            </a:r>
          </a:p>
          <a:p>
            <a:pPr>
              <a:buFontTx/>
              <a:buChar char="-"/>
            </a:pPr>
            <a:r>
              <a:rPr lang="fr-FR" sz="6000" dirty="0"/>
              <a:t>phase 2 (15 minutes maximum) : entretien avec la commission d’interrogation</a:t>
            </a:r>
          </a:p>
          <a:p>
            <a:pPr marL="0" indent="0">
              <a:buNone/>
            </a:pPr>
            <a:r>
              <a:rPr lang="fr-FR" sz="6000" dirty="0"/>
              <a:t> Lors de l’épreuve, le candidat peut apporter tout support ou document complémentaire  </a:t>
            </a:r>
          </a:p>
          <a:p>
            <a:pPr marL="0" indent="0">
              <a:buNone/>
            </a:pPr>
            <a:endParaRPr lang="fr-FR" sz="6000" b="1" dirty="0"/>
          </a:p>
          <a:p>
            <a:pPr marL="0" indent="0">
              <a:buNone/>
            </a:pPr>
            <a:r>
              <a:rPr lang="fr-FR" sz="6000" b="1" dirty="0"/>
              <a:t>Composition de la commission d’interrogation  </a:t>
            </a:r>
            <a:endParaRPr lang="fr-FR" sz="6000" dirty="0"/>
          </a:p>
          <a:p>
            <a:pPr marL="0" indent="0">
              <a:buNone/>
            </a:pPr>
            <a:r>
              <a:rPr lang="fr-FR" sz="6000" dirty="0"/>
              <a:t>Un professeur ayant accompagné des étudiants en césure et d’un représentant du champ professionnel (ou un professeur de BTS CI)</a:t>
            </a:r>
            <a:endParaRPr lang="fr-FR" dirty="0"/>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70</a:t>
            </a:fld>
            <a:endParaRPr lang="fr-FR"/>
          </a:p>
        </p:txBody>
      </p:sp>
    </p:spTree>
    <p:extLst>
      <p:ext uri="{BB962C8B-B14F-4D97-AF65-F5344CB8AC3E}">
        <p14:creationId xmlns:p14="http://schemas.microsoft.com/office/powerpoint/2010/main" val="27475757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755576" y="964855"/>
            <a:ext cx="7776864" cy="4126454"/>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168696" y="44049"/>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71</a:t>
            </a:fld>
            <a:endParaRPr lang="fr-FR"/>
          </a:p>
        </p:txBody>
      </p:sp>
      <p:sp>
        <p:nvSpPr>
          <p:cNvPr id="6" name="Rectangle 5"/>
          <p:cNvSpPr/>
          <p:nvPr/>
        </p:nvSpPr>
        <p:spPr>
          <a:xfrm>
            <a:off x="725488" y="659602"/>
            <a:ext cx="8167170" cy="4893647"/>
          </a:xfrm>
          <a:prstGeom prst="rect">
            <a:avLst/>
          </a:prstGeom>
        </p:spPr>
        <p:txBody>
          <a:bodyPr wrap="square" lIns="91440" tIns="45720" rIns="91440" bIns="45720" anchor="t">
            <a:spAutoFit/>
          </a:bodyPr>
          <a:lstStyle/>
          <a:p>
            <a:pPr marL="450215" indent="-450215" algn="ctr">
              <a:spcAft>
                <a:spcPts val="0"/>
              </a:spcAft>
              <a:tabLst>
                <a:tab pos="1097280" algn="l"/>
                <a:tab pos="5212715" algn="l"/>
              </a:tabLst>
            </a:pPr>
            <a:r>
              <a:rPr lang="fr-FR" b="1" dirty="0">
                <a:latin typeface="Arial" panose="020B0604020202020204" pitchFamily="34" charset="0"/>
                <a:ea typeface="Times New Roman" panose="02020603050405020304" pitchFamily="18" charset="0"/>
                <a:cs typeface="Times New Roman" panose="02020603050405020304" pitchFamily="18" charset="0"/>
              </a:rPr>
              <a:t>L’accompagnement de la rénovation</a:t>
            </a:r>
          </a:p>
          <a:p>
            <a:pPr marL="450215" indent="-450215" algn="ctr">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450215" indent="-450215">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Ce séminaire national du 12 mars 2021</a:t>
            </a:r>
          </a:p>
          <a:p>
            <a:pPr marL="450215" indent="-450215">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Un autre séminaire en 2021-2022 sur la certification</a:t>
            </a:r>
          </a:p>
          <a:p>
            <a:pPr>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a:ea typeface="Times New Roman" panose="02020603050405020304" pitchFamily="18" charset="0"/>
                <a:cs typeface="Times New Roman"/>
              </a:rPr>
              <a:t>Le réseau professionnel des IA-IPR d’économie et gestion </a:t>
            </a:r>
            <a:r>
              <a:rPr lang="fr-FR" dirty="0" err="1">
                <a:latin typeface="Arial"/>
                <a:ea typeface="Times New Roman" panose="02020603050405020304" pitchFamily="18" charset="0"/>
                <a:cs typeface="Times New Roman"/>
              </a:rPr>
              <a:t>Viaeduc</a:t>
            </a:r>
            <a:r>
              <a:rPr lang="fr-FR" dirty="0">
                <a:latin typeface="Arial"/>
                <a:ea typeface="Times New Roman" panose="02020603050405020304" pitchFamily="18" charset="0"/>
                <a:cs typeface="Times New Roman"/>
              </a:rPr>
              <a:t> </a:t>
            </a:r>
            <a:r>
              <a:rPr lang="fr-FR" sz="1400" dirty="0">
                <a:latin typeface="Arial"/>
                <a:ea typeface="Times New Roman" panose="02020603050405020304" pitchFamily="18" charset="0"/>
                <a:cs typeface="Times New Roman"/>
              </a:rPr>
              <a:t>(merci à eux de faire le lien avec leurs collègues d’anglais), dès ce jour toutes les présentations seront disponibles), un accès direct à tous les documents sur un Cloud.</a:t>
            </a:r>
          </a:p>
          <a:p>
            <a:pPr>
              <a:spcAft>
                <a:spcPts val="0"/>
              </a:spcAft>
              <a:tabLst>
                <a:tab pos="1097280" algn="l"/>
                <a:tab pos="5212715" algn="l"/>
              </a:tabLst>
            </a:pPr>
            <a:endParaRPr lang="fr-FR" sz="1400"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Un nouveau réseau </a:t>
            </a:r>
            <a:r>
              <a:rPr lang="fr-FR" dirty="0" err="1">
                <a:latin typeface="Arial" panose="020B0604020202020204" pitchFamily="34" charset="0"/>
                <a:ea typeface="Times New Roman" panose="02020603050405020304" pitchFamily="18" charset="0"/>
                <a:cs typeface="Times New Roman" panose="02020603050405020304" pitchFamily="18" charset="0"/>
              </a:rPr>
              <a:t>Viaeduc</a:t>
            </a:r>
            <a:r>
              <a:rPr lang="fr-FR" dirty="0">
                <a:latin typeface="Arial" panose="020B0604020202020204" pitchFamily="34" charset="0"/>
                <a:ea typeface="Times New Roman" panose="02020603050405020304" pitchFamily="18" charset="0"/>
                <a:cs typeface="Times New Roman" panose="02020603050405020304" pitchFamily="18" charset="0"/>
              </a:rPr>
              <a:t> pour les professeurs et inspecteurs animé par le groupe de rénovation </a:t>
            </a:r>
            <a:r>
              <a:rPr lang="fr-FR" dirty="0">
                <a:latin typeface="Arial" panose="020B0604020202020204" pitchFamily="34" charset="0"/>
                <a:ea typeface="Times New Roman" panose="02020603050405020304" pitchFamily="18" charset="0"/>
                <a:cs typeface="Times New Roman" panose="02020603050405020304" pitchFamily="18" charset="0"/>
                <a:hlinkClick r:id="rId3"/>
              </a:rPr>
              <a:t>https://www.viaeduc.fr/group/22494</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Un guide d’accompagnement pédagogique en ligne</a:t>
            </a:r>
          </a:p>
          <a:p>
            <a:pPr>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r>
              <a:rPr lang="fr-FR" dirty="0">
                <a:latin typeface="Arial" panose="020B0604020202020204" pitchFamily="34" charset="0"/>
                <a:ea typeface="Times New Roman" panose="02020603050405020304" pitchFamily="18" charset="0"/>
                <a:cs typeface="Times New Roman" panose="02020603050405020304" pitchFamily="18" charset="0"/>
              </a:rPr>
              <a:t>Tous les documents de formation (vidéos du PNF, GAP) seront ensuite disponibles sur le CRM-TL </a:t>
            </a:r>
            <a:r>
              <a:rPr lang="fr-FR" dirty="0">
                <a:latin typeface="Arial" panose="020B0604020202020204" pitchFamily="34" charset="0"/>
                <a:ea typeface="Times New Roman" panose="02020603050405020304" pitchFamily="18" charset="0"/>
                <a:cs typeface="Times New Roman" panose="02020603050405020304" pitchFamily="18" charset="0"/>
                <a:hlinkClick r:id="rId4"/>
              </a:rPr>
              <a:t>http://crcm-tl.fr/</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tabLst>
                <a:tab pos="1097280" algn="l"/>
                <a:tab pos="5212715" algn="l"/>
              </a:tabLst>
            </a:pPr>
            <a:endParaRPr lang="fr-FR"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912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gc4da6fbd3e_0_23"/>
          <p:cNvSpPr txBox="1"/>
          <p:nvPr/>
        </p:nvSpPr>
        <p:spPr>
          <a:xfrm>
            <a:off x="809625" y="1196749"/>
            <a:ext cx="8236500" cy="53424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Il ressort de ces évolutions un besoin renforcé de maîtriser les compétences suivantes:</a:t>
            </a:r>
            <a:endParaRPr sz="2200">
              <a:solidFill>
                <a:srgbClr val="683086"/>
              </a:solidFill>
              <a:latin typeface="Calibri"/>
              <a:ea typeface="Calibri"/>
              <a:cs typeface="Calibri"/>
              <a:sym typeface="Calibri"/>
            </a:endParaRPr>
          </a:p>
          <a:p>
            <a:pPr marL="0" marR="0" lvl="0" indent="0" algn="l" rtl="0">
              <a:lnSpc>
                <a:spcPct val="5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Maîtrise de l’anglais</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Techniques du commerce international</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Relation client/fournisseur et sa dimension interculturelle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Digitalisation</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Veille sur l’environnement des entreprises</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Communication écrite et orale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Gestion commerciale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Adaptation/résolution de problèmes. Travail en équipe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Capacité à prendre des initiatives</a:t>
            </a: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a:t>
            </a:r>
            <a:endParaRPr sz="2200">
              <a:solidFill>
                <a:srgbClr val="683086"/>
              </a:solidFill>
              <a:latin typeface="Calibri"/>
              <a:ea typeface="Calibri"/>
              <a:cs typeface="Calibri"/>
              <a:sym typeface="Calibri"/>
            </a:endParaRPr>
          </a:p>
        </p:txBody>
      </p:sp>
      <p:sp>
        <p:nvSpPr>
          <p:cNvPr id="56" name="Google Shape;56;gc4da6fbd3e_0_23"/>
          <p:cNvSpPr txBox="1"/>
          <p:nvPr/>
        </p:nvSpPr>
        <p:spPr>
          <a:xfrm>
            <a:off x="985824" y="114300"/>
            <a:ext cx="7945500" cy="10824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3600"/>
              <a:buFont typeface="Calibri"/>
              <a:buNone/>
            </a:pPr>
            <a:br>
              <a:rPr lang="fr-FR" sz="3050">
                <a:solidFill>
                  <a:schemeClr val="accent1"/>
                </a:solidFill>
                <a:latin typeface="Calibri"/>
                <a:ea typeface="Calibri"/>
                <a:cs typeface="Calibri"/>
                <a:sym typeface="Calibri"/>
              </a:rPr>
            </a:br>
            <a:r>
              <a:rPr lang="fr-FR" sz="3050" b="1">
                <a:solidFill>
                  <a:schemeClr val="dk1"/>
                </a:solidFill>
                <a:latin typeface="Calibri"/>
                <a:ea typeface="Calibri"/>
                <a:cs typeface="Calibri"/>
                <a:sym typeface="Calibri"/>
              </a:rPr>
              <a:t>Rapport d’opportunité</a:t>
            </a:r>
            <a:endParaRPr sz="3050">
              <a:solidFill>
                <a:schemeClr val="dk1"/>
              </a:solidFill>
            </a:endParaRPr>
          </a:p>
          <a:p>
            <a:pPr marL="0" marR="0" lvl="0" indent="0" algn="ctr" rtl="0">
              <a:spcBef>
                <a:spcPts val="0"/>
              </a:spcBef>
              <a:spcAft>
                <a:spcPts val="0"/>
              </a:spcAft>
              <a:buClr>
                <a:schemeClr val="accent1"/>
              </a:buClr>
              <a:buSzPts val="3600"/>
              <a:buFont typeface="Calibri"/>
              <a:buNone/>
            </a:pPr>
            <a:endParaRPr sz="3050">
              <a:solidFill>
                <a:schemeClr val="accent1"/>
              </a:solidFill>
              <a:latin typeface="Calibri"/>
              <a:ea typeface="Calibri"/>
              <a:cs typeface="Calibri"/>
              <a:sym typeface="Calibri"/>
            </a:endParaRPr>
          </a:p>
        </p:txBody>
      </p:sp>
      <p:sp>
        <p:nvSpPr>
          <p:cNvPr id="57" name="Google Shape;57;gc4da6fbd3e_0_23"/>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1693809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gc4da6fbd3e_0_16"/>
          <p:cNvSpPr txBox="1"/>
          <p:nvPr/>
        </p:nvSpPr>
        <p:spPr>
          <a:xfrm>
            <a:off x="680227" y="1024225"/>
            <a:ext cx="8236500" cy="4248600"/>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spcBef>
                <a:spcPts val="448"/>
              </a:spcBef>
              <a:spcAft>
                <a:spcPts val="0"/>
              </a:spcAft>
              <a:buClr>
                <a:srgbClr val="683086"/>
              </a:buClr>
              <a:buSzPct val="100000"/>
              <a:buFont typeface="Arial"/>
              <a:buNone/>
            </a:pPr>
            <a:r>
              <a:rPr lang="fr-FR" sz="3200">
                <a:solidFill>
                  <a:srgbClr val="683086"/>
                </a:solidFill>
                <a:latin typeface="Calibri"/>
                <a:ea typeface="Calibri"/>
                <a:cs typeface="Calibri"/>
                <a:sym typeface="Calibri"/>
              </a:rPr>
              <a:t>En conclusion: </a:t>
            </a:r>
            <a:endParaRPr/>
          </a:p>
          <a:p>
            <a:pPr marL="0" marR="0" lvl="0" indent="0" algn="l" rtl="0">
              <a:spcBef>
                <a:spcPts val="448"/>
              </a:spcBef>
              <a:spcAft>
                <a:spcPts val="0"/>
              </a:spcAft>
              <a:buClr>
                <a:srgbClr val="683086"/>
              </a:buClr>
              <a:buSzPct val="100000"/>
              <a:buFont typeface="Arial"/>
              <a:buNone/>
            </a:pPr>
            <a:endParaRPr sz="3200">
              <a:solidFill>
                <a:srgbClr val="683086"/>
              </a:solidFill>
              <a:latin typeface="Calibri"/>
              <a:ea typeface="Calibri"/>
              <a:cs typeface="Calibri"/>
              <a:sym typeface="Calibri"/>
            </a:endParaRPr>
          </a:p>
          <a:p>
            <a:pPr marL="457200" marR="0" lvl="0" indent="-416560" algn="l" rtl="0">
              <a:spcBef>
                <a:spcPts val="448"/>
              </a:spcBef>
              <a:spcAft>
                <a:spcPts val="0"/>
              </a:spcAft>
              <a:buClr>
                <a:srgbClr val="683086"/>
              </a:buClr>
              <a:buSzPct val="100000"/>
              <a:buFont typeface="Calibri"/>
              <a:buChar char="●"/>
            </a:pPr>
            <a:r>
              <a:rPr lang="fr-FR" sz="3200">
                <a:solidFill>
                  <a:srgbClr val="683086"/>
                </a:solidFill>
                <a:latin typeface="Calibri"/>
                <a:ea typeface="Calibri"/>
                <a:cs typeface="Calibri"/>
                <a:sym typeface="Calibri"/>
              </a:rPr>
              <a:t>Les compétences techniques doivent s’appuyer davantage sur des  compétences relationnelles et situationnelles</a:t>
            </a:r>
            <a:endParaRPr/>
          </a:p>
          <a:p>
            <a:pPr marL="457200" marR="0" lvl="0" indent="-416560" algn="l" rtl="0">
              <a:spcBef>
                <a:spcPts val="0"/>
              </a:spcBef>
              <a:spcAft>
                <a:spcPts val="0"/>
              </a:spcAft>
              <a:buClr>
                <a:srgbClr val="683086"/>
              </a:buClr>
              <a:buSzPct val="100000"/>
              <a:buFont typeface="Calibri"/>
              <a:buChar char="●"/>
            </a:pPr>
            <a:r>
              <a:rPr lang="fr-FR" sz="3200">
                <a:solidFill>
                  <a:srgbClr val="683086"/>
                </a:solidFill>
                <a:latin typeface="Calibri"/>
                <a:ea typeface="Calibri"/>
                <a:cs typeface="Calibri"/>
                <a:sym typeface="Calibri"/>
              </a:rPr>
              <a:t>Les emplois sont recentrés sur la relation client </a:t>
            </a:r>
            <a:endParaRPr/>
          </a:p>
          <a:p>
            <a:pPr marL="457200" marR="0" lvl="0" indent="-416560" algn="l" rtl="0">
              <a:spcBef>
                <a:spcPts val="0"/>
              </a:spcBef>
              <a:spcAft>
                <a:spcPts val="0"/>
              </a:spcAft>
              <a:buClr>
                <a:srgbClr val="683086"/>
              </a:buClr>
              <a:buSzPct val="100000"/>
              <a:buFont typeface="Calibri"/>
              <a:buChar char="●"/>
            </a:pPr>
            <a:r>
              <a:rPr lang="fr-FR" sz="3200">
                <a:solidFill>
                  <a:srgbClr val="683086"/>
                </a:solidFill>
                <a:latin typeface="Calibri"/>
                <a:ea typeface="Calibri"/>
                <a:cs typeface="Calibri"/>
                <a:sym typeface="Calibri"/>
              </a:rPr>
              <a:t>Les processus complexes doivent être maîtrisés en anglais et dans un contexte  interculturel, un environnement turbulent et incertain</a:t>
            </a:r>
            <a:endParaRPr/>
          </a:p>
        </p:txBody>
      </p:sp>
      <p:sp>
        <p:nvSpPr>
          <p:cNvPr id="63" name="Google Shape;63;gc4da6fbd3e_0_16"/>
          <p:cNvSpPr txBox="1"/>
          <p:nvPr/>
        </p:nvSpPr>
        <p:spPr>
          <a:xfrm>
            <a:off x="856439" y="-259510"/>
            <a:ext cx="7053549" cy="953004"/>
          </a:xfrm>
          <a:prstGeom prst="rect">
            <a:avLst/>
          </a:prstGeom>
          <a:noFill/>
          <a:ln>
            <a:noFill/>
          </a:ln>
        </p:spPr>
        <p:txBody>
          <a:bodyPr spcFirstLastPara="1" wrap="square" lIns="91425" tIns="45700" rIns="91425" bIns="45700" anchor="t" anchorCtr="0">
            <a:normAutofit fontScale="55000" lnSpcReduction="20000"/>
          </a:bodyPr>
          <a:lstStyle/>
          <a:p>
            <a:pPr marL="0" marR="0" lvl="0" indent="0" algn="ctr" rtl="0">
              <a:spcBef>
                <a:spcPts val="0"/>
              </a:spcBef>
              <a:spcAft>
                <a:spcPts val="0"/>
              </a:spcAft>
              <a:buClr>
                <a:schemeClr val="accent1"/>
              </a:buClr>
              <a:buSzPct val="100000"/>
              <a:buFont typeface="Calibri"/>
              <a:buNone/>
            </a:pPr>
            <a:br>
              <a:rPr lang="fr-FR" sz="3600">
                <a:solidFill>
                  <a:schemeClr val="accent1"/>
                </a:solidFill>
                <a:latin typeface="Calibri"/>
                <a:ea typeface="Calibri"/>
                <a:cs typeface="Calibri"/>
                <a:sym typeface="Calibri"/>
              </a:rPr>
            </a:br>
            <a:br>
              <a:rPr lang="fr-FR" sz="3600">
                <a:solidFill>
                  <a:schemeClr val="accent1"/>
                </a:solidFill>
                <a:latin typeface="Calibri"/>
                <a:ea typeface="Calibri"/>
                <a:cs typeface="Calibri"/>
                <a:sym typeface="Calibri"/>
              </a:rPr>
            </a:br>
            <a:r>
              <a:rPr lang="fr-FR" sz="4400" b="1">
                <a:solidFill>
                  <a:schemeClr val="dk1"/>
                </a:solidFill>
                <a:latin typeface="Calibri"/>
                <a:ea typeface="Calibri"/>
                <a:cs typeface="Calibri"/>
                <a:sym typeface="Calibri"/>
              </a:rPr>
              <a:t>Rapport d’opportunité</a:t>
            </a:r>
            <a:endParaRPr/>
          </a:p>
        </p:txBody>
      </p:sp>
      <p:sp>
        <p:nvSpPr>
          <p:cNvPr id="64" name="Google Shape;64;gc4da6fbd3e_0_16"/>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1140741233"/>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2015-matrice-powerpoint-IGEN</Template>
  <TotalTime>844</TotalTime>
  <Words>9486</Words>
  <Application>Microsoft Office PowerPoint</Application>
  <PresentationFormat>Affichage à l'écran (4:3)</PresentationFormat>
  <Paragraphs>1140</Paragraphs>
  <Slides>71</Slides>
  <Notes>59</Notes>
  <HiddenSlides>0</HiddenSlides>
  <MMClips>0</MMClips>
  <ScaleCrop>false</ScaleCrop>
  <HeadingPairs>
    <vt:vector size="4" baseType="variant">
      <vt:variant>
        <vt:lpstr>Thème</vt:lpstr>
      </vt:variant>
      <vt:variant>
        <vt:i4>4</vt:i4>
      </vt:variant>
      <vt:variant>
        <vt:lpstr>Titres des diapositives</vt:lpstr>
      </vt:variant>
      <vt:variant>
        <vt:i4>71</vt:i4>
      </vt:variant>
    </vt:vector>
  </HeadingPairs>
  <TitlesOfParts>
    <vt:vector size="75" baseType="lpstr">
      <vt:lpstr>page de presentation et de partie</vt:lpstr>
      <vt:lpstr>Conception personnalisée</vt:lpstr>
      <vt:lpstr>page de sous-partie</vt:lpstr>
      <vt:lpstr>pages de contenus</vt:lpstr>
      <vt:lpstr>           </vt:lpstr>
      <vt:lpstr>Présentation PowerPoint</vt:lpstr>
      <vt:lpstr>           </vt:lpstr>
      <vt:lpstr>Présentation PowerPoint</vt:lpstr>
      <vt:lpstr>           </vt:lpstr>
      <vt:lpstr>Présentation PowerPoint</vt:lpstr>
      <vt:lpstr>Présentation PowerPoint</vt:lpstr>
      <vt:lpstr>Présentation PowerPoint</vt:lpstr>
      <vt:lpstr>Présentation PowerPoint</vt:lpstr>
      <vt:lpstr>Référentiel de compétences Trois blocs de compétences  (compétences et critères d’évaluation) </vt:lpstr>
      <vt:lpstr>Présentation PowerPoint</vt:lpstr>
      <vt:lpstr>Présentation PowerPoint</vt:lpstr>
      <vt:lpstr>Présentation PowerPoint</vt:lpstr>
      <vt:lpstr>- L’histoire du BTS Commerce international  - Une nouvelle écriture en blocs de compétences (intro du GAP)  - Les grands axes d’évolution       Dominique CATOIR, Igésr</vt:lpstr>
      <vt:lpstr>Les grands axes d’évolution :  - Une dimension interculturelle et linguistique assumée  - L’intégration de la CEJM  - Une année de Césure   - Un enseignement professionnel en co-intervention   - Des usages numériques professionnels omniprésents  - Des évaluations par les compétences (en MOI)  - Une professionnalisation renforcée par les stages  </vt:lpstr>
      <vt:lpstr>           </vt:lpstr>
      <vt:lpstr>Présentation PowerPoint</vt:lpstr>
      <vt:lpstr> PRENDRE EN COMPTE L’INTERCULTUREL Inter et culturel = entre et culture.  Concerne les phénomènes résultant de la rencontre de plusieurs cultures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vt:lpstr>
      <vt:lpstr>Présentation PowerPoint</vt:lpstr>
      <vt:lpstr>ACTIVITÉS PROFESSIONNELLES :  GESTION ET  SUIVI DE LA RELATION COMMERCIALE DANS UN CONTEXTE INTERCULTUREL </vt:lpstr>
      <vt:lpstr>Présentation PowerPoint</vt:lpstr>
      <vt:lpstr>ENTRÉE PAR LES COMPÉTENCES </vt:lpstr>
      <vt:lpstr>POSITIONNEMENT DE RCI DANS LE RÉFÉRENTIEL</vt:lpstr>
      <vt:lpstr>COMPÉTENCES ET SAVOIRS ASSOCIÉS </vt:lpstr>
      <vt:lpstr>ZOOM SUR UNE MISSION</vt:lpstr>
      <vt:lpstr>Présentation PowerPoint</vt:lpstr>
      <vt:lpstr>POINTS D’APPUI ET NOUVEAUTÉS</vt:lpstr>
      <vt:lpstr>POINTS DE VIGILANCE </vt:lpstr>
      <vt:lpstr>Pistes de renforcement en anglais </vt:lpstr>
      <vt:lpstr>Présentation PowerPoint</vt:lpstr>
      <vt:lpstr>           </vt:lpstr>
      <vt:lpstr>Présentation PowerPoint</vt:lpstr>
      <vt:lpstr>Présentation PowerPoint</vt:lpstr>
      <vt:lpstr>Présentation PowerPoint</vt:lpstr>
      <vt:lpstr>Présentation PowerPoint</vt:lpstr>
      <vt:lpstr>ZOOM SUR UNE MISSION : cas SODITRANS</vt:lpstr>
      <vt:lpstr>ZOOM SUR UNE MISSION : cas SODITRANS</vt:lpstr>
      <vt:lpstr>           </vt:lpstr>
      <vt:lpstr>Présentation PowerPoint</vt:lpstr>
      <vt:lpstr>Présentation PowerPoint</vt:lpstr>
      <vt:lpstr>Présentation PowerPoint</vt:lpstr>
      <vt:lpstr>BTS Commerce international Séminaire NATIONAL 12 MARS 2021 </vt:lpstr>
      <vt:lpstr>COMPÉTENCES ÉVALUÉES DANS L’ ÉPREUVE E4 </vt:lpstr>
      <vt:lpstr>Modalités d’évaluation en CCF</vt:lpstr>
      <vt:lpstr>Modalités d’évaluation en épreuve ponctuelle</vt:lpstr>
      <vt:lpstr>           </vt:lpstr>
      <vt:lpstr>Présentation PowerPoint</vt:lpstr>
      <vt:lpstr>Objectifs du stage en milieu professionnel</vt:lpstr>
      <vt:lpstr>Présentation PowerPoint</vt:lpstr>
      <vt:lpstr>Stage et différents statuts</vt:lpstr>
      <vt:lpstr>Stage sous statut scolaire </vt:lpstr>
      <vt:lpstr>Présentation PowerPoint</vt:lpstr>
      <vt:lpstr>           </vt:lpstr>
      <vt:lpstr>Contexte général</vt:lpstr>
      <vt:lpstr>MODALITES</vt:lpstr>
      <vt:lpstr>Formes de césure possibles EN BTS CI</vt:lpstr>
      <vt:lpstr>Présentation PowerPoint</vt:lpstr>
      <vt:lpstr>Convention pédagogique de Césure</vt:lpstr>
      <vt:lpstr>Présentation PowerPoint</vt:lpstr>
      <vt:lpstr>EF2 : Valorisation de l’année de césure </vt:lpstr>
      <vt:lpstr>           </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FLEURANCEAU THIERRY</cp:lastModifiedBy>
  <cp:revision>366</cp:revision>
  <cp:lastPrinted>2020-06-23T15:29:54Z</cp:lastPrinted>
  <dcterms:created xsi:type="dcterms:W3CDTF">2016-10-26T09:10:31Z</dcterms:created>
  <dcterms:modified xsi:type="dcterms:W3CDTF">2021-03-11T14:46:06Z</dcterms:modified>
</cp:coreProperties>
</file>