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theme/theme3.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4"/>
    <p:sldMasterId id="2147483696" r:id="rId5"/>
    <p:sldMasterId id="2147483689" r:id="rId6"/>
    <p:sldMasterId id="2147483691" r:id="rId7"/>
  </p:sldMasterIdLst>
  <p:notesMasterIdLst>
    <p:notesMasterId r:id="rId20"/>
  </p:notesMasterIdLst>
  <p:handoutMasterIdLst>
    <p:handoutMasterId r:id="rId21"/>
  </p:handoutMasterIdLst>
  <p:sldIdLst>
    <p:sldId id="256" r:id="rId8"/>
    <p:sldId id="313" r:id="rId9"/>
    <p:sldId id="312" r:id="rId10"/>
    <p:sldId id="318" r:id="rId11"/>
    <p:sldId id="314" r:id="rId12"/>
    <p:sldId id="315" r:id="rId13"/>
    <p:sldId id="316" r:id="rId14"/>
    <p:sldId id="306" r:id="rId15"/>
    <p:sldId id="307" r:id="rId16"/>
    <p:sldId id="308" r:id="rId17"/>
    <p:sldId id="310" r:id="rId18"/>
    <p:sldId id="317" r:id="rId19"/>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oselyne Studer-Laurens" initials="" lastIdx="2" clrIdx="0"/>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92D7CF0-8A60-0F87-A965-9E9E30DC7AF2}" v="156" dt="2021-03-11T12:39:45.609"/>
    <p1510:client id="{DA42B19F-8097-2000-BFDB-FBF32033664A}" v="1" dt="2021-03-05T10:48:45.224"/>
    <p1510:client id="{E436B39F-308C-2000-9F6A-6F5C0EA52205}" v="10" dt="2021-03-11T12:28:56.615"/>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294" autoAdjust="0"/>
    <p:restoredTop sz="53002" autoAdjust="0"/>
  </p:normalViewPr>
  <p:slideViewPr>
    <p:cSldViewPr>
      <p:cViewPr varScale="1">
        <p:scale>
          <a:sx n="55" d="100"/>
          <a:sy n="55" d="100"/>
        </p:scale>
        <p:origin x="1808" y="6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notesViewPr>
    <p:cSldViewPr snapToGrid="0" snapToObjects="1">
      <p:cViewPr>
        <p:scale>
          <a:sx n="201" d="100"/>
          <a:sy n="201" d="100"/>
        </p:scale>
        <p:origin x="-544" y="656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3.xml"/><Relationship Id="rId19" Type="http://schemas.openxmlformats.org/officeDocument/2006/relationships/slide" Target="slides/slide12.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commentAuthors" Target="commentAuthors.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ominique CATOIR" userId="S::dominique.catoir@collaboratif-dne.fr::f60189a6-72c4-4dec-830d-05ac92a74f98" providerId="AD" clId="Web-{DA42B19F-8097-2000-BFDB-FBF32033664A}"/>
    <pc:docChg chg="modSld">
      <pc:chgData name="Dominique CATOIR" userId="S::dominique.catoir@collaboratif-dne.fr::f60189a6-72c4-4dec-830d-05ac92a74f98" providerId="AD" clId="Web-{DA42B19F-8097-2000-BFDB-FBF32033664A}" dt="2021-03-05T10:48:45.224" v="0"/>
      <pc:docMkLst>
        <pc:docMk/>
      </pc:docMkLst>
      <pc:sldChg chg="delSp delAnim">
        <pc:chgData name="Dominique CATOIR" userId="S::dominique.catoir@collaboratif-dne.fr::f60189a6-72c4-4dec-830d-05ac92a74f98" providerId="AD" clId="Web-{DA42B19F-8097-2000-BFDB-FBF32033664A}" dt="2021-03-05T10:48:45.224" v="0"/>
        <pc:sldMkLst>
          <pc:docMk/>
          <pc:sldMk cId="3449712901" sldId="256"/>
        </pc:sldMkLst>
        <pc:picChg chg="del">
          <ac:chgData name="Dominique CATOIR" userId="S::dominique.catoir@collaboratif-dne.fr::f60189a6-72c4-4dec-830d-05ac92a74f98" providerId="AD" clId="Web-{DA42B19F-8097-2000-BFDB-FBF32033664A}" dt="2021-03-05T10:48:45.224" v="0"/>
          <ac:picMkLst>
            <pc:docMk/>
            <pc:sldMk cId="3449712901" sldId="256"/>
            <ac:picMk id="5" creationId="{00000000-0000-0000-0000-000000000000}"/>
          </ac:picMkLst>
        </pc:picChg>
      </pc:sldChg>
    </pc:docChg>
  </pc:docChgLst>
  <pc:docChgLst>
    <pc:chgData name="Dominique CATOIR" userId="S::dominique.catoir@collaboratif-dne.fr::f60189a6-72c4-4dec-830d-05ac92a74f98" providerId="AD" clId="Web-{192D7CF0-8A60-0F87-A965-9E9E30DC7AF2}"/>
    <pc:docChg chg="modSld">
      <pc:chgData name="Dominique CATOIR" userId="S::dominique.catoir@collaboratif-dne.fr::f60189a6-72c4-4dec-830d-05ac92a74f98" providerId="AD" clId="Web-{192D7CF0-8A60-0F87-A965-9E9E30DC7AF2}" dt="2021-03-11T12:39:45.593" v="80" actId="20577"/>
      <pc:docMkLst>
        <pc:docMk/>
      </pc:docMkLst>
      <pc:sldChg chg="addSp modSp">
        <pc:chgData name="Dominique CATOIR" userId="S::dominique.catoir@collaboratif-dne.fr::f60189a6-72c4-4dec-830d-05ac92a74f98" providerId="AD" clId="Web-{192D7CF0-8A60-0F87-A965-9E9E30DC7AF2}" dt="2021-03-11T12:39:45.593" v="80" actId="20577"/>
        <pc:sldMkLst>
          <pc:docMk/>
          <pc:sldMk cId="3449712901" sldId="256"/>
        </pc:sldMkLst>
        <pc:spChg chg="add mod">
          <ac:chgData name="Dominique CATOIR" userId="S::dominique.catoir@collaboratif-dne.fr::f60189a6-72c4-4dec-830d-05ac92a74f98" providerId="AD" clId="Web-{192D7CF0-8A60-0F87-A965-9E9E30DC7AF2}" dt="2021-03-11T12:39:45.593" v="80" actId="20577"/>
          <ac:spMkLst>
            <pc:docMk/>
            <pc:sldMk cId="3449712901" sldId="256"/>
            <ac:spMk id="5" creationId="{80C63D54-8028-4767-BD35-7B6721762239}"/>
          </ac:spMkLst>
        </pc:spChg>
        <pc:spChg chg="mod">
          <ac:chgData name="Dominique CATOIR" userId="S::dominique.catoir@collaboratif-dne.fr::f60189a6-72c4-4dec-830d-05ac92a74f98" providerId="AD" clId="Web-{192D7CF0-8A60-0F87-A965-9E9E30DC7AF2}" dt="2021-03-11T12:38:28.499" v="6" actId="20577"/>
          <ac:spMkLst>
            <pc:docMk/>
            <pc:sldMk cId="3449712901" sldId="256"/>
            <ac:spMk id="6" creationId="{00000000-0000-0000-0000-000000000000}"/>
          </ac:spMkLst>
        </pc:spChg>
      </pc:sldChg>
    </pc:docChg>
  </pc:docChgLst>
  <pc:docChgLst>
    <pc:chgData name="Dominique CATOIR" userId="S::dominique.catoir@collaboratif-dne.fr::f60189a6-72c4-4dec-830d-05ac92a74f98" providerId="AD" clId="Web-{E436B39F-308C-2000-9F6A-6F5C0EA52205}"/>
    <pc:docChg chg="modSld">
      <pc:chgData name="Dominique CATOIR" userId="S::dominique.catoir@collaboratif-dne.fr::f60189a6-72c4-4dec-830d-05ac92a74f98" providerId="AD" clId="Web-{E436B39F-308C-2000-9F6A-6F5C0EA52205}" dt="2021-03-11T12:28:56.615" v="4" actId="20577"/>
      <pc:docMkLst>
        <pc:docMk/>
      </pc:docMkLst>
      <pc:sldChg chg="modSp">
        <pc:chgData name="Dominique CATOIR" userId="S::dominique.catoir@collaboratif-dne.fr::f60189a6-72c4-4dec-830d-05ac92a74f98" providerId="AD" clId="Web-{E436B39F-308C-2000-9F6A-6F5C0EA52205}" dt="2021-03-11T12:28:56.615" v="4" actId="20577"/>
        <pc:sldMkLst>
          <pc:docMk/>
          <pc:sldMk cId="2572592116" sldId="318"/>
        </pc:sldMkLst>
        <pc:spChg chg="mod">
          <ac:chgData name="Dominique CATOIR" userId="S::dominique.catoir@collaboratif-dne.fr::f60189a6-72c4-4dec-830d-05ac92a74f98" providerId="AD" clId="Web-{E436B39F-308C-2000-9F6A-6F5C0EA52205}" dt="2021-03-11T12:28:56.615" v="4" actId="20577"/>
          <ac:spMkLst>
            <pc:docMk/>
            <pc:sldMk cId="2572592116" sldId="318"/>
            <ac:spMk id="3" creationId="{50DAD984-3721-49EA-A57B-00AE0A6524B4}"/>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5F5DEF9-74D4-4657-B188-3F0C46B16070}" type="datetimeFigureOut">
              <a:rPr lang="fr-FR" smtClean="0"/>
              <a:t>11/03/2021</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B9D997D-9B81-4B56-9B3A-1B32AC615CE2}" type="slidenum">
              <a:rPr lang="fr-FR" smtClean="0"/>
              <a:t>‹N°›</a:t>
            </a:fld>
            <a:endParaRPr lang="fr-FR"/>
          </a:p>
        </p:txBody>
      </p:sp>
    </p:spTree>
    <p:extLst>
      <p:ext uri="{BB962C8B-B14F-4D97-AF65-F5344CB8AC3E}">
        <p14:creationId xmlns:p14="http://schemas.microsoft.com/office/powerpoint/2010/main" val="41986970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E3D538F-4FC1-4B8A-B515-9D34CC5A139B}" type="datetimeFigureOut">
              <a:rPr lang="fr-FR" smtClean="0"/>
              <a:t>11/03/2021</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BB669CA-A650-483F-9B85-67827F5D288E}" type="slidenum">
              <a:rPr lang="fr-FR" smtClean="0"/>
              <a:t>‹N°›</a:t>
            </a:fld>
            <a:endParaRPr lang="fr-FR"/>
          </a:p>
        </p:txBody>
      </p:sp>
    </p:spTree>
    <p:extLst>
      <p:ext uri="{BB962C8B-B14F-4D97-AF65-F5344CB8AC3E}">
        <p14:creationId xmlns:p14="http://schemas.microsoft.com/office/powerpoint/2010/main" val="190387896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style>
          <a:lnRef idx="2">
            <a:schemeClr val="dk1"/>
          </a:lnRef>
          <a:fillRef idx="1">
            <a:schemeClr val="lt1"/>
          </a:fillRef>
          <a:effectRef idx="0">
            <a:schemeClr val="dk1"/>
          </a:effectRef>
          <a:fontRef idx="minor">
            <a:schemeClr val="dk1"/>
          </a:fontRef>
        </p:style>
        <p:txBody>
          <a:bodyPr/>
          <a:lstStyle/>
          <a:p>
            <a:endParaRPr lang="fr-FR" dirty="0"/>
          </a:p>
        </p:txBody>
      </p:sp>
      <p:sp>
        <p:nvSpPr>
          <p:cNvPr id="4" name="Espace réservé du numéro de diapositive 3"/>
          <p:cNvSpPr>
            <a:spLocks noGrp="1"/>
          </p:cNvSpPr>
          <p:nvPr>
            <p:ph type="sldNum" sz="quarter" idx="10"/>
          </p:nvPr>
        </p:nvSpPr>
        <p:spPr/>
        <p:txBody>
          <a:bodyPr/>
          <a:lstStyle/>
          <a:p>
            <a:fld id="{FBB669CA-A650-483F-9B85-67827F5D288E}" type="slidenum">
              <a:rPr lang="fr-FR" smtClean="0"/>
              <a:t>1</a:t>
            </a:fld>
            <a:endParaRPr lang="fr-FR"/>
          </a:p>
        </p:txBody>
      </p:sp>
    </p:spTree>
    <p:extLst>
      <p:ext uri="{BB962C8B-B14F-4D97-AF65-F5344CB8AC3E}">
        <p14:creationId xmlns:p14="http://schemas.microsoft.com/office/powerpoint/2010/main" val="38077362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style>
          <a:lnRef idx="2">
            <a:schemeClr val="dk1"/>
          </a:lnRef>
          <a:fillRef idx="1">
            <a:schemeClr val="lt1"/>
          </a:fillRef>
          <a:effectRef idx="0">
            <a:schemeClr val="dk1"/>
          </a:effectRef>
          <a:fontRef idx="minor">
            <a:schemeClr val="dk1"/>
          </a:fontRef>
        </p:style>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endParaRPr lang="fr-FR" sz="1200" i="1" dirty="0">
              <a:latin typeface="Arial" panose="020B0604020202020204" pitchFamily="34" charset="0"/>
              <a:cs typeface="Arial" panose="020B0604020202020204" pitchFamily="34" charset="0"/>
            </a:endParaRPr>
          </a:p>
          <a:p>
            <a:pPr marL="0" marR="0" lvl="1" indent="0" algn="l" defTabSz="914400" rtl="0" eaLnBrk="1" fontAlgn="auto" latinLnBrk="0" hangingPunct="1">
              <a:lnSpc>
                <a:spcPct val="100000"/>
              </a:lnSpc>
              <a:spcBef>
                <a:spcPts val="0"/>
              </a:spcBef>
              <a:spcAft>
                <a:spcPts val="0"/>
              </a:spcAft>
              <a:buClrTx/>
              <a:buSzTx/>
              <a:buFontTx/>
              <a:buNone/>
              <a:tabLst/>
              <a:defRPr/>
            </a:pPr>
            <a:r>
              <a:rPr lang="fr-FR" sz="1200" i="0" dirty="0">
                <a:latin typeface="Arial" panose="020B0604020202020204" pitchFamily="34" charset="0"/>
                <a:cs typeface="Arial" panose="020B0604020202020204" pitchFamily="34" charset="0"/>
              </a:rPr>
              <a:t>Dans</a:t>
            </a:r>
            <a:r>
              <a:rPr lang="fr-FR" sz="1200" i="0" baseline="0" dirty="0">
                <a:latin typeface="Arial" panose="020B0604020202020204" pitchFamily="34" charset="0"/>
                <a:cs typeface="Arial" panose="020B0604020202020204" pitchFamily="34" charset="0"/>
              </a:rPr>
              <a:t> l</a:t>
            </a:r>
            <a:r>
              <a:rPr lang="fr-FR" sz="1200" i="0" dirty="0">
                <a:latin typeface="Arial" panose="020B0604020202020204" pitchFamily="34" charset="0"/>
                <a:cs typeface="Arial" panose="020B0604020202020204" pitchFamily="34" charset="0"/>
              </a:rPr>
              <a:t>’activité 1, en tout début de formation, l’étudiant</a:t>
            </a:r>
            <a:r>
              <a:rPr lang="fr-FR" sz="1200" i="0" baseline="0" dirty="0">
                <a:latin typeface="Arial" panose="020B0604020202020204" pitchFamily="34" charset="0"/>
                <a:cs typeface="Arial" panose="020B0604020202020204" pitchFamily="34" charset="0"/>
              </a:rPr>
              <a:t> est confronté à un premier contexte professionnel d’une entreprise dont les activités sont essentiellement conduites à l’international (import et export).</a:t>
            </a:r>
          </a:p>
          <a:p>
            <a:pPr marL="0" marR="0" lvl="1" indent="0" algn="l" defTabSz="914400" rtl="0" eaLnBrk="1" fontAlgn="auto" latinLnBrk="0" hangingPunct="1">
              <a:lnSpc>
                <a:spcPct val="100000"/>
              </a:lnSpc>
              <a:spcBef>
                <a:spcPts val="0"/>
              </a:spcBef>
              <a:spcAft>
                <a:spcPts val="0"/>
              </a:spcAft>
              <a:buClrTx/>
              <a:buSzTx/>
              <a:buFontTx/>
              <a:buNone/>
              <a:tabLst/>
              <a:defRPr/>
            </a:pPr>
            <a:endParaRPr lang="fr-FR" sz="1200" i="0" baseline="0" dirty="0">
              <a:latin typeface="Arial" panose="020B0604020202020204" pitchFamily="34" charset="0"/>
              <a:cs typeface="Arial" panose="020B0604020202020204" pitchFamily="34" charset="0"/>
            </a:endParaRPr>
          </a:p>
          <a:p>
            <a:pPr marL="0" marR="0" lvl="1" indent="0" algn="l" defTabSz="914400" rtl="0" eaLnBrk="1" fontAlgn="auto" latinLnBrk="0" hangingPunct="1">
              <a:lnSpc>
                <a:spcPct val="100000"/>
              </a:lnSpc>
              <a:spcBef>
                <a:spcPts val="0"/>
              </a:spcBef>
              <a:spcAft>
                <a:spcPts val="0"/>
              </a:spcAft>
              <a:buClrTx/>
              <a:buSzTx/>
              <a:buFontTx/>
              <a:buNone/>
              <a:tabLst/>
              <a:defRPr/>
            </a:pPr>
            <a:r>
              <a:rPr lang="fr-FR" sz="1200" i="0" baseline="0" dirty="0">
                <a:latin typeface="Arial" panose="020B0604020202020204" pitchFamily="34" charset="0"/>
                <a:cs typeface="Arial" panose="020B0604020202020204" pitchFamily="34" charset="0"/>
              </a:rPr>
              <a:t>A partir d’un questionnement des étudiants sur l’environnement international de l’entreprise, l’objectif de cette activité est centré sur un repérage des acteurs internes et externes et des  contraintes qui pèsent sur l’entreprise dans la mise en œuvre de ses opérations internationales : </a:t>
            </a:r>
            <a:r>
              <a:rPr lang="fr-FR" sz="1200" i="0" dirty="0">
                <a:latin typeface="Arial" panose="020B0604020202020204" pitchFamily="34" charset="0"/>
                <a:cs typeface="Arial" panose="020B0604020202020204" pitchFamily="34" charset="0"/>
              </a:rPr>
              <a:t>éléments de complexité, première approche transport-logistique.</a:t>
            </a:r>
          </a:p>
          <a:p>
            <a:pPr marL="0" marR="0" lvl="1" indent="0" algn="l" defTabSz="914400" rtl="0" eaLnBrk="1" fontAlgn="auto" latinLnBrk="0" hangingPunct="1">
              <a:lnSpc>
                <a:spcPct val="100000"/>
              </a:lnSpc>
              <a:spcBef>
                <a:spcPts val="0"/>
              </a:spcBef>
              <a:spcAft>
                <a:spcPts val="0"/>
              </a:spcAft>
              <a:buClrTx/>
              <a:buSzTx/>
              <a:buFontTx/>
              <a:buNone/>
              <a:tabLst/>
              <a:defRPr/>
            </a:pPr>
            <a:endParaRPr lang="fr-FR" sz="1200" i="0" dirty="0">
              <a:latin typeface="Arial" panose="020B0604020202020204" pitchFamily="34" charset="0"/>
              <a:cs typeface="Arial" panose="020B0604020202020204" pitchFamily="34" charset="0"/>
            </a:endParaRPr>
          </a:p>
          <a:p>
            <a:pPr marL="0" marR="0" lvl="1" indent="0" algn="l" defTabSz="914400" rtl="0" eaLnBrk="1" fontAlgn="auto" latinLnBrk="0" hangingPunct="1">
              <a:lnSpc>
                <a:spcPct val="100000"/>
              </a:lnSpc>
              <a:spcBef>
                <a:spcPts val="0"/>
              </a:spcBef>
              <a:spcAft>
                <a:spcPts val="0"/>
              </a:spcAft>
              <a:buClrTx/>
              <a:buSzTx/>
              <a:buFontTx/>
              <a:buNone/>
              <a:tabLst/>
              <a:defRPr/>
            </a:pPr>
            <a:r>
              <a:rPr lang="fr-FR" sz="1200" i="0" dirty="0">
                <a:latin typeface="Arial" panose="020B0604020202020204" pitchFamily="34" charset="0"/>
                <a:cs typeface="Arial" panose="020B0604020202020204" pitchFamily="34" charset="0"/>
              </a:rPr>
              <a:t>L’activité 2 s’inscrit également dans une approche « découverte » (niveau 1 des compétences), mais est centrée </a:t>
            </a:r>
            <a:r>
              <a:rPr lang="fr-FR" sz="1200" i="0" baseline="0" dirty="0">
                <a:latin typeface="Arial" panose="020B0604020202020204" pitchFamily="34" charset="0"/>
                <a:cs typeface="Arial" panose="020B0604020202020204" pitchFamily="34" charset="0"/>
              </a:rPr>
              <a:t>sur la mise en œuvre d’une première  opération d’import </a:t>
            </a:r>
            <a:r>
              <a:rPr lang="fr-FR" sz="1200" i="0" dirty="0">
                <a:latin typeface="Arial" panose="020B0604020202020204" pitchFamily="34" charset="0"/>
                <a:cs typeface="Arial" panose="020B0604020202020204" pitchFamily="34" charset="0"/>
              </a:rPr>
              <a:t>: gestion documentaire, analyse simple et comparative des modalités d’une commande (prix d’offre FCA, virement Swift, mode d’expédition…).</a:t>
            </a:r>
          </a:p>
          <a:p>
            <a:endParaRPr lang="fr-FR" sz="1000" i="0" dirty="0"/>
          </a:p>
        </p:txBody>
      </p:sp>
      <p:sp>
        <p:nvSpPr>
          <p:cNvPr id="4" name="Espace réservé du numéro de diapositive 3"/>
          <p:cNvSpPr>
            <a:spLocks noGrp="1"/>
          </p:cNvSpPr>
          <p:nvPr>
            <p:ph type="sldNum" sz="quarter" idx="10"/>
          </p:nvPr>
        </p:nvSpPr>
        <p:spPr/>
        <p:txBody>
          <a:bodyPr/>
          <a:lstStyle/>
          <a:p>
            <a:fld id="{FBB669CA-A650-483F-9B85-67827F5D288E}" type="slidenum">
              <a:rPr lang="fr-FR" smtClean="0"/>
              <a:t>10</a:t>
            </a:fld>
            <a:endParaRPr lang="fr-FR"/>
          </a:p>
        </p:txBody>
      </p:sp>
    </p:spTree>
    <p:extLst>
      <p:ext uri="{BB962C8B-B14F-4D97-AF65-F5344CB8AC3E}">
        <p14:creationId xmlns:p14="http://schemas.microsoft.com/office/powerpoint/2010/main" val="2042887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a:xfrm>
            <a:off x="685800" y="4359681"/>
            <a:ext cx="5486400" cy="4114800"/>
          </a:xfrm>
        </p:spPr>
        <p:style>
          <a:lnRef idx="2">
            <a:schemeClr val="dk1"/>
          </a:lnRef>
          <a:fillRef idx="1">
            <a:schemeClr val="lt1"/>
          </a:fillRef>
          <a:effectRef idx="0">
            <a:schemeClr val="dk1"/>
          </a:effectRef>
          <a:fontRef idx="minor">
            <a:schemeClr val="dk1"/>
          </a:fontRef>
        </p:style>
        <p:txBody>
          <a:bodyPr/>
          <a:lstStyle/>
          <a:p>
            <a:r>
              <a:rPr lang="fr-FR" sz="1200" i="0" dirty="0">
                <a:latin typeface="Arial" panose="020B0604020202020204" pitchFamily="34" charset="0"/>
                <a:cs typeface="Arial" panose="020B0604020202020204" pitchFamily="34" charset="0"/>
              </a:rPr>
              <a:t>Les activités 3 et 4 sont proposées dans un second temps de la formation</a:t>
            </a:r>
            <a:r>
              <a:rPr lang="fr-FR" sz="1200" i="0" baseline="0" dirty="0">
                <a:latin typeface="Arial" panose="020B0604020202020204" pitchFamily="34" charset="0"/>
                <a:cs typeface="Arial" panose="020B0604020202020204" pitchFamily="34" charset="0"/>
              </a:rPr>
              <a:t> (semestres 2 et 3) et visent à la fois un développement de compétences d’analyse, d’approfondissement et d’appropriation de nouveaux champs thématiques. </a:t>
            </a:r>
          </a:p>
          <a:p>
            <a:endParaRPr lang="fr-FR" sz="1200" i="0" baseline="0" dirty="0">
              <a:latin typeface="Arial" panose="020B0604020202020204" pitchFamily="34" charset="0"/>
              <a:cs typeface="Arial" panose="020B0604020202020204" pitchFamily="34" charset="0"/>
            </a:endParaRPr>
          </a:p>
          <a:p>
            <a:r>
              <a:rPr lang="fr-FR" sz="1200" i="0" baseline="0" dirty="0">
                <a:latin typeface="Arial" panose="020B0604020202020204" pitchFamily="34" charset="0"/>
                <a:cs typeface="Arial" panose="020B0604020202020204" pitchFamily="34" charset="0"/>
              </a:rPr>
              <a:t>Elles permettent notamment de travailler la compétence 6 : </a:t>
            </a:r>
            <a:r>
              <a:rPr lang="fr-FR" sz="1200" b="1" i="0" baseline="0" dirty="0">
                <a:latin typeface="Arial" panose="020B0604020202020204" pitchFamily="34" charset="0"/>
                <a:cs typeface="Arial" panose="020B0604020202020204" pitchFamily="34" charset="0"/>
              </a:rPr>
              <a:t>Proposer des pistes d’amélioration de gestion des opérations</a:t>
            </a:r>
          </a:p>
          <a:p>
            <a:endParaRPr lang="fr-FR" sz="1200" i="1" baseline="0" dirty="0">
              <a:latin typeface="Arial" panose="020B0604020202020204" pitchFamily="34" charset="0"/>
              <a:cs typeface="Arial" panose="020B0604020202020204" pitchFamily="34" charset="0"/>
            </a:endParaRPr>
          </a:p>
          <a:p>
            <a:r>
              <a:rPr lang="fr-FR" sz="1200" i="0" baseline="0" dirty="0">
                <a:latin typeface="Arial" panose="020B0604020202020204" pitchFamily="34" charset="0"/>
                <a:cs typeface="Arial" panose="020B0604020202020204" pitchFamily="34" charset="0"/>
              </a:rPr>
              <a:t>Activité 3 : 	- analyse de la responsabilité fournisseur et transitaire</a:t>
            </a:r>
          </a:p>
          <a:p>
            <a:r>
              <a:rPr lang="fr-FR" sz="1200" i="0" baseline="0" dirty="0">
                <a:latin typeface="Arial" panose="020B0604020202020204" pitchFamily="34" charset="0"/>
                <a:cs typeface="Arial" panose="020B0604020202020204" pitchFamily="34" charset="0"/>
              </a:rPr>
              <a:t>	- choix d’une procédure douanière simplifiée  et d’un régime douanier adapté</a:t>
            </a:r>
          </a:p>
          <a:p>
            <a:endParaRPr lang="fr-FR" sz="1200" i="0" baseline="0" dirty="0">
              <a:latin typeface="Arial" panose="020B0604020202020204" pitchFamily="34" charset="0"/>
              <a:cs typeface="Arial" panose="020B0604020202020204" pitchFamily="34" charset="0"/>
            </a:endParaRPr>
          </a:p>
          <a:p>
            <a:r>
              <a:rPr lang="fr-FR" sz="1200" i="0" dirty="0">
                <a:latin typeface="Arial" panose="020B0604020202020204" pitchFamily="34" charset="0"/>
                <a:cs typeface="Arial" panose="020B0604020202020204" pitchFamily="34" charset="0"/>
              </a:rPr>
              <a:t>L’ activité 4  met en œuvre des compétences méthodologiques</a:t>
            </a:r>
            <a:r>
              <a:rPr lang="fr-FR" sz="1200" i="0" baseline="0" dirty="0">
                <a:latin typeface="Arial" panose="020B0604020202020204" pitchFamily="34" charset="0"/>
                <a:cs typeface="Arial" panose="020B0604020202020204" pitchFamily="34" charset="0"/>
              </a:rPr>
              <a:t> et d’approfondissement </a:t>
            </a:r>
            <a:r>
              <a:rPr lang="fr-FR" sz="1200" i="0" dirty="0">
                <a:latin typeface="Arial" panose="020B0604020202020204" pitchFamily="34" charset="0"/>
                <a:cs typeface="Arial" panose="020B0604020202020204" pitchFamily="34" charset="0"/>
              </a:rPr>
              <a:t>de</a:t>
            </a:r>
            <a:r>
              <a:rPr lang="fr-FR" sz="1200" i="0" baseline="0" dirty="0">
                <a:latin typeface="Arial" panose="020B0604020202020204" pitchFamily="34" charset="0"/>
                <a:cs typeface="Arial" panose="020B0604020202020204" pitchFamily="34" charset="0"/>
              </a:rPr>
              <a:t> </a:t>
            </a:r>
            <a:r>
              <a:rPr lang="fr-FR" sz="1200" i="0" dirty="0">
                <a:latin typeface="Arial" panose="020B0604020202020204" pitchFamily="34" charset="0"/>
                <a:cs typeface="Arial" panose="020B0604020202020204" pitchFamily="34" charset="0"/>
              </a:rPr>
              <a:t>niveau 3 :</a:t>
            </a:r>
            <a:r>
              <a:rPr lang="fr-FR" sz="1200" i="0" baseline="0" dirty="0">
                <a:latin typeface="Arial" panose="020B0604020202020204" pitchFamily="34" charset="0"/>
                <a:cs typeface="Arial" panose="020B0604020202020204" pitchFamily="34" charset="0"/>
              </a:rPr>
              <a:t> </a:t>
            </a:r>
            <a:r>
              <a:rPr lang="fr-FR" sz="1200" i="0" dirty="0">
                <a:latin typeface="Arial" panose="020B0604020202020204" pitchFamily="34" charset="0"/>
                <a:cs typeface="Arial" panose="020B0604020202020204" pitchFamily="34" charset="0"/>
              </a:rPr>
              <a:t>comparaison de coûts logistiques LCL et FCL, choix d’un mode d’expédition, couverture du risque de transport, choix et mise en œuvre d’un mode de paiement documentaire. </a:t>
            </a:r>
            <a:endParaRPr lang="fr-FR" i="0" dirty="0"/>
          </a:p>
        </p:txBody>
      </p:sp>
      <p:sp>
        <p:nvSpPr>
          <p:cNvPr id="4" name="Espace réservé du numéro de diapositive 3"/>
          <p:cNvSpPr>
            <a:spLocks noGrp="1"/>
          </p:cNvSpPr>
          <p:nvPr>
            <p:ph type="sldNum" sz="quarter" idx="10"/>
          </p:nvPr>
        </p:nvSpPr>
        <p:spPr/>
        <p:txBody>
          <a:bodyPr/>
          <a:lstStyle/>
          <a:p>
            <a:fld id="{FBB669CA-A650-483F-9B85-67827F5D288E}" type="slidenum">
              <a:rPr lang="fr-FR" smtClean="0"/>
              <a:t>11</a:t>
            </a:fld>
            <a:endParaRPr lang="fr-FR"/>
          </a:p>
        </p:txBody>
      </p:sp>
    </p:spTree>
    <p:extLst>
      <p:ext uri="{BB962C8B-B14F-4D97-AF65-F5344CB8AC3E}">
        <p14:creationId xmlns:p14="http://schemas.microsoft.com/office/powerpoint/2010/main" val="1440134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style>
          <a:lnRef idx="2">
            <a:schemeClr val="dk1"/>
          </a:lnRef>
          <a:fillRef idx="1">
            <a:schemeClr val="lt1"/>
          </a:fillRef>
          <a:effectRef idx="0">
            <a:schemeClr val="dk1"/>
          </a:effectRef>
          <a:fontRef idx="minor">
            <a:schemeClr val="dk1"/>
          </a:fontRef>
        </p:style>
        <p:txBody>
          <a:bodyPr/>
          <a:lstStyle/>
          <a:p>
            <a:r>
              <a:rPr lang="fr-FR" dirty="0"/>
              <a:t>Le  tableau proposé ici</a:t>
            </a:r>
            <a:r>
              <a:rPr lang="fr-FR" baseline="0" dirty="0"/>
              <a:t> </a:t>
            </a:r>
            <a:r>
              <a:rPr lang="fr-FR" dirty="0"/>
              <a:t>présente l’ensemble des savoirs abordés dans les 4 activités, par thème et par niveau</a:t>
            </a:r>
            <a:r>
              <a:rPr lang="fr-FR" baseline="0" dirty="0"/>
              <a:t> de compétences</a:t>
            </a:r>
            <a:r>
              <a:rPr lang="fr-FR" dirty="0"/>
              <a:t>.</a:t>
            </a:r>
            <a:r>
              <a:rPr lang="fr-FR" baseline="0" dirty="0"/>
              <a:t> </a:t>
            </a:r>
            <a:r>
              <a:rPr lang="fr-FR" dirty="0"/>
              <a:t>L’ensemble des domaines est abordé à l’issue de cette</a:t>
            </a:r>
            <a:r>
              <a:rPr lang="fr-FR" baseline="0" dirty="0"/>
              <a:t> mise en situation.</a:t>
            </a:r>
            <a:endParaRPr lang="fr-FR" dirty="0"/>
          </a:p>
          <a:p>
            <a:endParaRPr lang="fr-FR" dirty="0"/>
          </a:p>
          <a:p>
            <a:r>
              <a:rPr lang="fr-FR" dirty="0"/>
              <a:t>Il constitue une illustration des outils de progression proposés dans le document 2 du GAP ( III. Outil de suivi de la construction des compétences et des savoirs )</a:t>
            </a:r>
            <a:r>
              <a:rPr lang="fr-FR" baseline="0" dirty="0"/>
              <a:t> et peut être utilisé par le/les professeurs chargés de l’enseignement de MOI pour valider les savoirs associés par niveau de compétences à l’issue de chacune des activités.</a:t>
            </a:r>
          </a:p>
          <a:p>
            <a:endParaRPr lang="fr-FR" baseline="0" dirty="0"/>
          </a:p>
          <a:p>
            <a:endParaRPr lang="fr-FR" dirty="0"/>
          </a:p>
          <a:p>
            <a:endParaRPr lang="fr-FR" dirty="0"/>
          </a:p>
        </p:txBody>
      </p:sp>
      <p:sp>
        <p:nvSpPr>
          <p:cNvPr id="4" name="Espace réservé du numéro de diapositive 3"/>
          <p:cNvSpPr>
            <a:spLocks noGrp="1"/>
          </p:cNvSpPr>
          <p:nvPr>
            <p:ph type="sldNum" sz="quarter" idx="10"/>
          </p:nvPr>
        </p:nvSpPr>
        <p:spPr/>
        <p:txBody>
          <a:bodyPr/>
          <a:lstStyle/>
          <a:p>
            <a:fld id="{FBB669CA-A650-483F-9B85-67827F5D288E}" type="slidenum">
              <a:rPr lang="fr-FR" smtClean="0"/>
              <a:t>12</a:t>
            </a:fld>
            <a:endParaRPr lang="fr-FR"/>
          </a:p>
        </p:txBody>
      </p:sp>
    </p:spTree>
    <p:extLst>
      <p:ext uri="{BB962C8B-B14F-4D97-AF65-F5344CB8AC3E}">
        <p14:creationId xmlns:p14="http://schemas.microsoft.com/office/powerpoint/2010/main" val="30484865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style>
          <a:lnRef idx="2">
            <a:schemeClr val="dk1"/>
          </a:lnRef>
          <a:fillRef idx="1">
            <a:schemeClr val="lt1"/>
          </a:fillRef>
          <a:effectRef idx="0">
            <a:schemeClr val="dk1"/>
          </a:effectRef>
          <a:fontRef idx="minor">
            <a:schemeClr val="dk1"/>
          </a:fontRef>
        </p:style>
        <p:txBody>
          <a:bodyPr/>
          <a:lstStyle/>
          <a:p>
            <a:pPr algn="just"/>
            <a:r>
              <a:rPr lang="en-US" sz="1100" dirty="0" err="1"/>
              <a:t>À</a:t>
            </a:r>
            <a:r>
              <a:rPr lang="en-US" sz="1100" dirty="0"/>
              <a:t> </a:t>
            </a:r>
            <a:r>
              <a:rPr lang="en-US" sz="1100" dirty="0" err="1"/>
              <a:t>partir</a:t>
            </a:r>
            <a:r>
              <a:rPr lang="en-US" sz="1100" dirty="0"/>
              <a:t> du </a:t>
            </a:r>
            <a:r>
              <a:rPr lang="en-US" sz="1100" dirty="0" err="1"/>
              <a:t>constat</a:t>
            </a:r>
            <a:r>
              <a:rPr lang="en-US" sz="1100" dirty="0"/>
              <a:t> des </a:t>
            </a:r>
            <a:r>
              <a:rPr lang="en-US" sz="1100" dirty="0" err="1"/>
              <a:t>évolutions</a:t>
            </a:r>
            <a:r>
              <a:rPr lang="en-US" sz="1100" dirty="0"/>
              <a:t> </a:t>
            </a:r>
            <a:r>
              <a:rPr lang="en-US" sz="1100" dirty="0" err="1"/>
              <a:t>rapides</a:t>
            </a:r>
            <a:r>
              <a:rPr lang="en-US" sz="1100" dirty="0"/>
              <a:t> d’un ensemble de </a:t>
            </a:r>
            <a:r>
              <a:rPr lang="en-US" sz="1100" dirty="0" err="1"/>
              <a:t>facteurs</a:t>
            </a:r>
            <a:r>
              <a:rPr lang="en-US" sz="1100" dirty="0"/>
              <a:t> qui </a:t>
            </a:r>
            <a:r>
              <a:rPr lang="en-US" sz="1100" dirty="0" err="1"/>
              <a:t>touchent</a:t>
            </a:r>
            <a:r>
              <a:rPr lang="en-US" sz="1100" dirty="0"/>
              <a:t> </a:t>
            </a:r>
            <a:r>
              <a:rPr lang="en-US" sz="1100" dirty="0" err="1"/>
              <a:t>fortement</a:t>
            </a:r>
            <a:r>
              <a:rPr lang="en-US" sz="1100" dirty="0"/>
              <a:t> le monde </a:t>
            </a:r>
            <a:r>
              <a:rPr lang="en-US" sz="1100" dirty="0" err="1"/>
              <a:t>professionnel</a:t>
            </a:r>
            <a:r>
              <a:rPr lang="en-US" sz="1100" dirty="0"/>
              <a:t>, </a:t>
            </a:r>
            <a:r>
              <a:rPr lang="en-US" sz="1100" dirty="0" err="1"/>
              <a:t>ses</a:t>
            </a:r>
            <a:r>
              <a:rPr lang="en-US" sz="1100" dirty="0"/>
              <a:t> métiers et </a:t>
            </a:r>
            <a:r>
              <a:rPr lang="en-US" sz="1100" dirty="0" err="1"/>
              <a:t>ses</a:t>
            </a:r>
            <a:r>
              <a:rPr lang="en-US" sz="1100" dirty="0"/>
              <a:t> </a:t>
            </a:r>
            <a:r>
              <a:rPr lang="en-US" sz="1100" dirty="0" err="1"/>
              <a:t>méthodes</a:t>
            </a:r>
            <a:r>
              <a:rPr lang="en-US" sz="1100" dirty="0"/>
              <a:t> </a:t>
            </a:r>
            <a:r>
              <a:rPr lang="en-US" sz="1100" dirty="0" err="1"/>
              <a:t>parmi</a:t>
            </a:r>
            <a:r>
              <a:rPr lang="en-US" sz="1100" dirty="0"/>
              <a:t> </a:t>
            </a:r>
            <a:r>
              <a:rPr lang="en-US" sz="1100" dirty="0" err="1"/>
              <a:t>lesquels</a:t>
            </a:r>
            <a:r>
              <a:rPr lang="en-US" sz="1100" dirty="0"/>
              <a:t> :</a:t>
            </a:r>
          </a:p>
          <a:p>
            <a:pPr marL="285750" indent="-285750" algn="just">
              <a:buFontTx/>
              <a:buChar char="-"/>
            </a:pPr>
            <a:r>
              <a:rPr lang="en-US" sz="1100" dirty="0"/>
              <a:t>les techniques et technologies : la </a:t>
            </a:r>
            <a:r>
              <a:rPr lang="en-US" sz="1100" dirty="0" err="1"/>
              <a:t>digitalisation</a:t>
            </a:r>
            <a:r>
              <a:rPr lang="en-US" sz="1100" dirty="0"/>
              <a:t> (la </a:t>
            </a:r>
            <a:r>
              <a:rPr lang="en-US" sz="1100" dirty="0" err="1"/>
              <a:t>blockchain</a:t>
            </a:r>
            <a:r>
              <a:rPr lang="en-US" sz="1100" dirty="0"/>
              <a:t>), les </a:t>
            </a:r>
            <a:r>
              <a:rPr lang="en-US" sz="1100" dirty="0" err="1"/>
              <a:t>réseaux</a:t>
            </a:r>
            <a:r>
              <a:rPr lang="en-US" sz="1100" dirty="0"/>
              <a:t> </a:t>
            </a:r>
            <a:r>
              <a:rPr lang="en-US" sz="1100" dirty="0" err="1"/>
              <a:t>sociaux</a:t>
            </a:r>
            <a:r>
              <a:rPr lang="en-US" sz="1100" dirty="0"/>
              <a:t>, </a:t>
            </a:r>
            <a:r>
              <a:rPr lang="en-US" sz="1100" dirty="0" err="1"/>
              <a:t>l’intelligence</a:t>
            </a:r>
            <a:r>
              <a:rPr lang="en-US" sz="1100" dirty="0"/>
              <a:t> </a:t>
            </a:r>
            <a:r>
              <a:rPr lang="en-US" sz="1100" dirty="0" err="1"/>
              <a:t>artificielle</a:t>
            </a:r>
            <a:r>
              <a:rPr lang="en-US" sz="1100" dirty="0"/>
              <a:t>, la 5G…; et </a:t>
            </a:r>
            <a:r>
              <a:rPr lang="en-US" sz="1100" dirty="0" err="1"/>
              <a:t>toutes</a:t>
            </a:r>
            <a:r>
              <a:rPr lang="en-US" sz="1100" dirty="0"/>
              <a:t> les </a:t>
            </a:r>
            <a:r>
              <a:rPr lang="en-US" sz="1100" dirty="0" err="1"/>
              <a:t>nouvelles</a:t>
            </a:r>
            <a:r>
              <a:rPr lang="en-US" sz="1100" dirty="0"/>
              <a:t> technologies </a:t>
            </a:r>
            <a:r>
              <a:rPr lang="en-US" sz="1100" dirty="0" err="1"/>
              <a:t>révélées</a:t>
            </a:r>
            <a:r>
              <a:rPr lang="en-US" sz="1100" dirty="0"/>
              <a:t> par les start-up qui les </a:t>
            </a:r>
            <a:r>
              <a:rPr lang="en-US" sz="1100" dirty="0" err="1"/>
              <a:t>déploient</a:t>
            </a:r>
            <a:r>
              <a:rPr lang="en-US" sz="1100" dirty="0"/>
              <a:t>;</a:t>
            </a:r>
          </a:p>
          <a:p>
            <a:pPr marL="285750" indent="-285750" algn="just">
              <a:buFontTx/>
              <a:buChar char="-"/>
            </a:pPr>
            <a:r>
              <a:rPr lang="en-US" sz="1100" dirty="0"/>
              <a:t>la </a:t>
            </a:r>
            <a:r>
              <a:rPr lang="en-US" sz="1100" dirty="0" err="1"/>
              <a:t>géoéconomie</a:t>
            </a:r>
            <a:r>
              <a:rPr lang="en-US" sz="1100" dirty="0"/>
              <a:t> et la </a:t>
            </a:r>
            <a:r>
              <a:rPr lang="en-US" sz="1100" dirty="0" err="1"/>
              <a:t>géopolitique</a:t>
            </a:r>
            <a:r>
              <a:rPr lang="en-US" sz="1100" dirty="0"/>
              <a:t> </a:t>
            </a:r>
            <a:r>
              <a:rPr lang="en-US" sz="1100" dirty="0" err="1"/>
              <a:t>mondiales</a:t>
            </a:r>
            <a:r>
              <a:rPr lang="en-US" sz="1100" dirty="0"/>
              <a:t> : le </a:t>
            </a:r>
            <a:r>
              <a:rPr lang="en-US" sz="1100" dirty="0" err="1"/>
              <a:t>basculement</a:t>
            </a:r>
            <a:r>
              <a:rPr lang="en-US" sz="1100" dirty="0"/>
              <a:t> </a:t>
            </a:r>
            <a:r>
              <a:rPr lang="en-US" sz="1100" dirty="0" err="1"/>
              <a:t>économique</a:t>
            </a:r>
            <a:r>
              <a:rPr lang="en-US" sz="1100" dirty="0"/>
              <a:t> du monde </a:t>
            </a:r>
            <a:r>
              <a:rPr lang="en-US" sz="1100" dirty="0" err="1"/>
              <a:t>vers</a:t>
            </a:r>
            <a:r>
              <a:rPr lang="en-US" sz="1100" dirty="0"/>
              <a:t> </a:t>
            </a:r>
            <a:r>
              <a:rPr lang="en-US" sz="1100" dirty="0" err="1"/>
              <a:t>l’Asie</a:t>
            </a:r>
            <a:r>
              <a:rPr lang="en-US" sz="1100" dirty="0"/>
              <a:t>; les rapports de force </a:t>
            </a:r>
            <a:r>
              <a:rPr lang="en-US" sz="1100" dirty="0" err="1"/>
              <a:t>exacerbés</a:t>
            </a:r>
            <a:r>
              <a:rPr lang="en-US" sz="1100" dirty="0"/>
              <a:t>; les </a:t>
            </a:r>
            <a:r>
              <a:rPr lang="en-US" sz="1100" dirty="0" err="1"/>
              <a:t>nouvelles</a:t>
            </a:r>
            <a:r>
              <a:rPr lang="en-US" sz="1100" dirty="0"/>
              <a:t> routes de la </a:t>
            </a:r>
            <a:r>
              <a:rPr lang="en-US" sz="1100" dirty="0" err="1"/>
              <a:t>soie</a:t>
            </a:r>
            <a:r>
              <a:rPr lang="en-US" sz="1100" dirty="0"/>
              <a:t> (BRI)…</a:t>
            </a:r>
          </a:p>
          <a:p>
            <a:pPr marL="285750" indent="-285750" algn="just">
              <a:buFontTx/>
              <a:buChar char="-"/>
            </a:pPr>
            <a:r>
              <a:rPr lang="en-US" sz="1100" dirty="0"/>
              <a:t>le </a:t>
            </a:r>
            <a:r>
              <a:rPr lang="en-US" sz="1100" dirty="0" err="1"/>
              <a:t>réglementaire</a:t>
            </a:r>
            <a:r>
              <a:rPr lang="en-US" sz="1100" dirty="0"/>
              <a:t> : le </a:t>
            </a:r>
            <a:r>
              <a:rPr lang="en-US" sz="1100" dirty="0" err="1"/>
              <a:t>renforcement</a:t>
            </a:r>
            <a:r>
              <a:rPr lang="en-US" sz="1100" dirty="0"/>
              <a:t> des </a:t>
            </a:r>
            <a:r>
              <a:rPr lang="en-US" sz="1100" dirty="0" err="1"/>
              <a:t>règles</a:t>
            </a:r>
            <a:r>
              <a:rPr lang="en-US" sz="1100" dirty="0"/>
              <a:t> </a:t>
            </a:r>
            <a:r>
              <a:rPr lang="en-US" sz="1100" dirty="0" err="1"/>
              <a:t>douanières</a:t>
            </a:r>
            <a:r>
              <a:rPr lang="en-US" sz="1100" dirty="0"/>
              <a:t> et des </a:t>
            </a:r>
            <a:r>
              <a:rPr lang="en-US" sz="1100" dirty="0" err="1"/>
              <a:t>contrôles</a:t>
            </a:r>
            <a:r>
              <a:rPr lang="en-US" sz="1100" dirty="0"/>
              <a:t> (BDU), le </a:t>
            </a:r>
            <a:r>
              <a:rPr lang="en-US" sz="1100" dirty="0" err="1"/>
              <a:t>droit</a:t>
            </a:r>
            <a:r>
              <a:rPr lang="en-US" sz="1100" dirty="0"/>
              <a:t> </a:t>
            </a:r>
            <a:r>
              <a:rPr lang="en-US" sz="1100" dirty="0" err="1"/>
              <a:t>américain</a:t>
            </a:r>
            <a:r>
              <a:rPr lang="en-US" sz="1100" dirty="0"/>
              <a:t> et son </a:t>
            </a:r>
            <a:r>
              <a:rPr lang="en-US" sz="1100" dirty="0" err="1"/>
              <a:t>extraterritorialité</a:t>
            </a:r>
            <a:r>
              <a:rPr lang="en-US" sz="1100" dirty="0"/>
              <a:t> </a:t>
            </a:r>
            <a:r>
              <a:rPr lang="en-US" sz="1100" dirty="0" err="1"/>
              <a:t>appliquée</a:t>
            </a:r>
            <a:r>
              <a:rPr lang="en-US" sz="1100" dirty="0"/>
              <a:t>; le </a:t>
            </a:r>
            <a:r>
              <a:rPr lang="en-US" sz="1100" dirty="0" err="1"/>
              <a:t>reforcement</a:t>
            </a:r>
            <a:r>
              <a:rPr lang="en-US" sz="1100" dirty="0"/>
              <a:t> de la “compliance”…</a:t>
            </a:r>
          </a:p>
          <a:p>
            <a:pPr marL="285750" indent="-285750" algn="just">
              <a:buFontTx/>
              <a:buChar char="-"/>
            </a:pPr>
            <a:r>
              <a:rPr lang="en-US" sz="1100" dirty="0"/>
              <a:t>la </a:t>
            </a:r>
            <a:r>
              <a:rPr lang="en-US" sz="1100" dirty="0" err="1"/>
              <a:t>montée</a:t>
            </a:r>
            <a:r>
              <a:rPr lang="en-US" sz="1100" dirty="0"/>
              <a:t> des </a:t>
            </a:r>
            <a:r>
              <a:rPr lang="en-US" sz="1100" dirty="0" err="1"/>
              <a:t>risques</a:t>
            </a:r>
            <a:r>
              <a:rPr lang="en-US" sz="1100" dirty="0"/>
              <a:t>: </a:t>
            </a:r>
            <a:r>
              <a:rPr lang="en-US" sz="1100" dirty="0" err="1"/>
              <a:t>géopolitiques</a:t>
            </a:r>
            <a:r>
              <a:rPr lang="en-US" sz="1100" dirty="0"/>
              <a:t>, </a:t>
            </a:r>
            <a:r>
              <a:rPr lang="en-US" sz="1100" dirty="0" err="1"/>
              <a:t>économiques</a:t>
            </a:r>
            <a:r>
              <a:rPr lang="en-US" sz="1100" dirty="0"/>
              <a:t>, financiers, </a:t>
            </a:r>
            <a:r>
              <a:rPr lang="en-US" sz="1100" dirty="0" err="1"/>
              <a:t>logistiques</a:t>
            </a:r>
            <a:r>
              <a:rPr lang="en-US" sz="1100" dirty="0"/>
              <a:t>, …</a:t>
            </a:r>
          </a:p>
          <a:p>
            <a:pPr marL="285750" indent="-285750" algn="just">
              <a:buFontTx/>
              <a:buChar char="-"/>
            </a:pPr>
            <a:r>
              <a:rPr lang="en-US" sz="1100" dirty="0"/>
              <a:t>la </a:t>
            </a:r>
            <a:r>
              <a:rPr lang="en-US" sz="1100" dirty="0" err="1"/>
              <a:t>gestion</a:t>
            </a:r>
            <a:r>
              <a:rPr lang="en-US" sz="1100" dirty="0"/>
              <a:t> </a:t>
            </a:r>
            <a:r>
              <a:rPr lang="en-US" sz="1100" dirty="0" err="1"/>
              <a:t>organisationnelle</a:t>
            </a:r>
            <a:r>
              <a:rPr lang="en-US" sz="1100" dirty="0"/>
              <a:t> : le marketing 4.1 et les </a:t>
            </a:r>
            <a:r>
              <a:rPr lang="en-US" sz="1100" dirty="0" err="1"/>
              <a:t>réseaux</a:t>
            </a:r>
            <a:r>
              <a:rPr lang="en-US" sz="1100" dirty="0"/>
              <a:t> </a:t>
            </a:r>
            <a:r>
              <a:rPr lang="en-US" sz="1100" dirty="0" err="1"/>
              <a:t>sociaux</a:t>
            </a:r>
            <a:r>
              <a:rPr lang="en-US" sz="1100" dirty="0"/>
              <a:t> </a:t>
            </a:r>
            <a:r>
              <a:rPr lang="en-US" sz="1100" dirty="0" err="1"/>
              <a:t>dans</a:t>
            </a:r>
            <a:r>
              <a:rPr lang="en-US" sz="1100" dirty="0"/>
              <a:t> la </a:t>
            </a:r>
            <a:r>
              <a:rPr lang="en-US" sz="1100" dirty="0" err="1"/>
              <a:t>démarche</a:t>
            </a:r>
            <a:r>
              <a:rPr lang="en-US" sz="1100" dirty="0"/>
              <a:t> marketing et </a:t>
            </a:r>
            <a:r>
              <a:rPr lang="en-US" sz="1100" dirty="0" err="1"/>
              <a:t>commerciale</a:t>
            </a:r>
            <a:r>
              <a:rPr lang="en-US" sz="1100" dirty="0"/>
              <a:t>; les “smart contracts”; </a:t>
            </a:r>
          </a:p>
          <a:p>
            <a:pPr marL="285750" indent="-285750" algn="just">
              <a:buFontTx/>
              <a:buChar char="-"/>
            </a:pPr>
            <a:r>
              <a:rPr lang="en-US" sz="1100" dirty="0"/>
              <a:t>le bouleversement </a:t>
            </a:r>
            <a:r>
              <a:rPr lang="en-US" sz="1100" dirty="0" err="1"/>
              <a:t>révélateur</a:t>
            </a:r>
            <a:r>
              <a:rPr lang="en-US" sz="1100" dirty="0"/>
              <a:t> de la </a:t>
            </a:r>
            <a:r>
              <a:rPr lang="en-US" sz="1100" dirty="0" err="1"/>
              <a:t>pandémie</a:t>
            </a:r>
            <a:r>
              <a:rPr lang="en-US" sz="1100" dirty="0"/>
              <a:t> et du </a:t>
            </a:r>
            <a:r>
              <a:rPr lang="en-US" sz="1100" dirty="0" err="1"/>
              <a:t>réchauffement</a:t>
            </a:r>
            <a:r>
              <a:rPr lang="en-US" sz="1100" dirty="0"/>
              <a:t> </a:t>
            </a:r>
            <a:r>
              <a:rPr lang="en-US" sz="1100" dirty="0" err="1"/>
              <a:t>climatique</a:t>
            </a:r>
            <a:r>
              <a:rPr lang="en-US" sz="1100" dirty="0"/>
              <a:t> : augmentation du </a:t>
            </a:r>
            <a:r>
              <a:rPr lang="en-US" sz="1100" dirty="0" err="1"/>
              <a:t>télétravail</a:t>
            </a:r>
            <a:r>
              <a:rPr lang="en-US" sz="1100" dirty="0"/>
              <a:t> et de </a:t>
            </a:r>
            <a:r>
              <a:rPr lang="en-US" sz="1100" dirty="0" err="1"/>
              <a:t>nouvelles</a:t>
            </a:r>
            <a:r>
              <a:rPr lang="en-US" sz="1100" dirty="0"/>
              <a:t> </a:t>
            </a:r>
            <a:r>
              <a:rPr lang="en-US" sz="1100" dirty="0" err="1"/>
              <a:t>organisations</a:t>
            </a:r>
            <a:r>
              <a:rPr lang="en-US" sz="1100" dirty="0"/>
              <a:t> du travail; des </a:t>
            </a:r>
            <a:r>
              <a:rPr lang="en-US" sz="1100" dirty="0" err="1"/>
              <a:t>normes</a:t>
            </a:r>
            <a:r>
              <a:rPr lang="en-US" sz="1100" dirty="0"/>
              <a:t> </a:t>
            </a:r>
            <a:r>
              <a:rPr lang="en-US" sz="1100" dirty="0" err="1"/>
              <a:t>environnementales</a:t>
            </a:r>
            <a:r>
              <a:rPr lang="en-US" sz="1100" dirty="0"/>
              <a:t> </a:t>
            </a:r>
            <a:r>
              <a:rPr lang="en-US" sz="1100" dirty="0" err="1"/>
              <a:t>à</a:t>
            </a:r>
            <a:r>
              <a:rPr lang="en-US" sz="1100" dirty="0"/>
              <a:t> </a:t>
            </a:r>
            <a:r>
              <a:rPr lang="en-US" sz="1100" dirty="0" err="1"/>
              <a:t>prendre</a:t>
            </a:r>
            <a:r>
              <a:rPr lang="en-US" sz="1100" dirty="0"/>
              <a:t> en </a:t>
            </a:r>
            <a:r>
              <a:rPr lang="en-US" sz="1100" dirty="0" err="1"/>
              <a:t>compte</a:t>
            </a:r>
            <a:r>
              <a:rPr lang="en-US" sz="1100" dirty="0"/>
              <a:t>.</a:t>
            </a:r>
          </a:p>
          <a:p>
            <a:pPr algn="just"/>
            <a:r>
              <a:rPr lang="en-US" sz="1100" dirty="0"/>
              <a:t>…</a:t>
            </a:r>
          </a:p>
          <a:p>
            <a:pPr algn="just"/>
            <a:r>
              <a:rPr lang="en-US" sz="1100" dirty="0"/>
              <a:t>nous </a:t>
            </a:r>
            <a:r>
              <a:rPr lang="en-US" sz="1100" dirty="0" err="1"/>
              <a:t>avons</a:t>
            </a:r>
            <a:r>
              <a:rPr lang="en-US" sz="1100" dirty="0"/>
              <a:t> </a:t>
            </a:r>
            <a:r>
              <a:rPr lang="en-US" sz="1100" dirty="0" err="1"/>
              <a:t>mesuré</a:t>
            </a:r>
            <a:r>
              <a:rPr lang="en-US" sz="1100" dirty="0"/>
              <a:t> </a:t>
            </a:r>
            <a:r>
              <a:rPr lang="en-US" sz="1100" dirty="0" err="1"/>
              <a:t>que</a:t>
            </a:r>
            <a:r>
              <a:rPr lang="en-US" sz="1100" dirty="0"/>
              <a:t> la </a:t>
            </a:r>
            <a:r>
              <a:rPr lang="en-US" sz="1100" dirty="0" err="1"/>
              <a:t>mise</a:t>
            </a:r>
            <a:r>
              <a:rPr lang="en-US" sz="1100" dirty="0"/>
              <a:t> en oeuvre des </a:t>
            </a:r>
            <a:r>
              <a:rPr lang="en-US" sz="1100" dirty="0" err="1"/>
              <a:t>opérations</a:t>
            </a:r>
            <a:r>
              <a:rPr lang="en-US" sz="1100" dirty="0"/>
              <a:t> </a:t>
            </a:r>
            <a:r>
              <a:rPr lang="en-US" sz="1100" dirty="0" err="1"/>
              <a:t>internationales</a:t>
            </a:r>
            <a:r>
              <a:rPr lang="en-US" sz="1100" dirty="0"/>
              <a:t> </a:t>
            </a:r>
            <a:r>
              <a:rPr lang="en-US" sz="1100" dirty="0" err="1"/>
              <a:t>dépend</a:t>
            </a:r>
            <a:r>
              <a:rPr lang="en-US" sz="1100" dirty="0"/>
              <a:t> </a:t>
            </a:r>
            <a:r>
              <a:rPr lang="en-US" sz="1100" dirty="0" err="1"/>
              <a:t>essentiellement</a:t>
            </a:r>
            <a:r>
              <a:rPr lang="en-US" sz="1100" dirty="0"/>
              <a:t> des engagements </a:t>
            </a:r>
            <a:r>
              <a:rPr lang="en-US" sz="1100" dirty="0" err="1"/>
              <a:t>pris</a:t>
            </a:r>
            <a:r>
              <a:rPr lang="en-US" sz="1100" dirty="0"/>
              <a:t> entre les </a:t>
            </a:r>
            <a:r>
              <a:rPr lang="en-US" sz="1100" dirty="0" err="1"/>
              <a:t>opérateurs</a:t>
            </a:r>
            <a:r>
              <a:rPr lang="en-US" sz="1100" dirty="0"/>
              <a:t> (</a:t>
            </a:r>
            <a:r>
              <a:rPr lang="en-US" sz="1100" dirty="0" err="1"/>
              <a:t>acheteur</a:t>
            </a:r>
            <a:r>
              <a:rPr lang="en-US" sz="1100" dirty="0"/>
              <a:t>/</a:t>
            </a:r>
            <a:r>
              <a:rPr lang="en-US" sz="1100" dirty="0" err="1"/>
              <a:t>vendeur</a:t>
            </a:r>
            <a:r>
              <a:rPr lang="en-US" sz="1100" dirty="0"/>
              <a:t>/</a:t>
            </a:r>
            <a:r>
              <a:rPr lang="en-US" sz="1100" dirty="0" err="1"/>
              <a:t>partenaires</a:t>
            </a:r>
            <a:r>
              <a:rPr lang="en-US" sz="1100" dirty="0"/>
              <a:t> divers), et </a:t>
            </a:r>
            <a:r>
              <a:rPr lang="en-US" sz="1100" dirty="0" err="1"/>
              <a:t>donc</a:t>
            </a:r>
            <a:r>
              <a:rPr lang="en-US" sz="1100" dirty="0"/>
              <a:t> de tout </a:t>
            </a:r>
            <a:r>
              <a:rPr lang="en-US" sz="1100" dirty="0" err="1"/>
              <a:t>contrat</a:t>
            </a:r>
            <a:r>
              <a:rPr lang="en-US" sz="1100" dirty="0"/>
              <a:t> </a:t>
            </a:r>
            <a:r>
              <a:rPr lang="en-US" sz="1100" dirty="0" err="1"/>
              <a:t>négocié</a:t>
            </a:r>
            <a:r>
              <a:rPr lang="en-US" sz="1100" dirty="0"/>
              <a:t> et </a:t>
            </a:r>
            <a:r>
              <a:rPr lang="en-US" sz="1100" dirty="0" err="1"/>
              <a:t>signé</a:t>
            </a:r>
            <a:r>
              <a:rPr lang="en-US" sz="1100" dirty="0"/>
              <a:t>. </a:t>
            </a:r>
            <a:r>
              <a:rPr lang="en-US" sz="1100" dirty="0" err="1"/>
              <a:t>Ces</a:t>
            </a:r>
            <a:r>
              <a:rPr lang="en-US" sz="1100" dirty="0"/>
              <a:t> engagements </a:t>
            </a:r>
            <a:r>
              <a:rPr lang="en-US" sz="1100" dirty="0" err="1"/>
              <a:t>intègrent</a:t>
            </a:r>
            <a:r>
              <a:rPr lang="en-US" sz="1100" dirty="0"/>
              <a:t> entre </a:t>
            </a:r>
            <a:r>
              <a:rPr lang="en-US" sz="1100" dirty="0" err="1"/>
              <a:t>opérateurs</a:t>
            </a:r>
            <a:r>
              <a:rPr lang="en-US" sz="1100" dirty="0"/>
              <a:t> les </a:t>
            </a:r>
            <a:r>
              <a:rPr lang="en-US" sz="1100" dirty="0" err="1"/>
              <a:t>différents</a:t>
            </a:r>
            <a:r>
              <a:rPr lang="en-US" sz="1100" dirty="0"/>
              <a:t> </a:t>
            </a:r>
            <a:r>
              <a:rPr lang="en-US" sz="1100" dirty="0" err="1"/>
              <a:t>constats</a:t>
            </a:r>
            <a:r>
              <a:rPr lang="en-US" sz="1100" dirty="0"/>
              <a:t> </a:t>
            </a:r>
            <a:r>
              <a:rPr lang="en-US" sz="1100" dirty="0" err="1"/>
              <a:t>évoqués</a:t>
            </a:r>
            <a:r>
              <a:rPr lang="en-US" sz="1100" dirty="0"/>
              <a:t> </a:t>
            </a:r>
            <a:r>
              <a:rPr lang="en-US" sz="1100" dirty="0" err="1"/>
              <a:t>précédemment</a:t>
            </a:r>
            <a:r>
              <a:rPr lang="en-US" sz="1100" dirty="0"/>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dirty="0"/>
          </a:p>
          <a:p>
            <a:endParaRPr lang="en-US" dirty="0"/>
          </a:p>
        </p:txBody>
      </p:sp>
      <p:sp>
        <p:nvSpPr>
          <p:cNvPr id="4" name="Slide Number Placeholder 3"/>
          <p:cNvSpPr>
            <a:spLocks noGrp="1"/>
          </p:cNvSpPr>
          <p:nvPr>
            <p:ph type="sldNum" sz="quarter" idx="5"/>
          </p:nvPr>
        </p:nvSpPr>
        <p:spPr/>
        <p:txBody>
          <a:bodyPr/>
          <a:lstStyle/>
          <a:p>
            <a:fld id="{FBB669CA-A650-483F-9B85-67827F5D288E}" type="slidenum">
              <a:rPr lang="fr-FR" smtClean="0"/>
              <a:t>2</a:t>
            </a:fld>
            <a:endParaRPr lang="fr-FR"/>
          </a:p>
        </p:txBody>
      </p:sp>
    </p:spTree>
    <p:extLst>
      <p:ext uri="{BB962C8B-B14F-4D97-AF65-F5344CB8AC3E}">
        <p14:creationId xmlns:p14="http://schemas.microsoft.com/office/powerpoint/2010/main" val="14608220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079500" y="669925"/>
            <a:ext cx="4572000" cy="3429000"/>
          </a:xfrm>
        </p:spPr>
      </p:sp>
      <p:sp>
        <p:nvSpPr>
          <p:cNvPr id="3" name="Espace réservé des commentaires 2"/>
          <p:cNvSpPr>
            <a:spLocks noGrp="1"/>
          </p:cNvSpPr>
          <p:nvPr>
            <p:ph type="body" idx="1"/>
          </p:nvPr>
        </p:nvSpPr>
        <p:spPr/>
        <p:style>
          <a:lnRef idx="2">
            <a:schemeClr val="dk1"/>
          </a:lnRef>
          <a:fillRef idx="1">
            <a:schemeClr val="lt1"/>
          </a:fillRef>
          <a:effectRef idx="0">
            <a:schemeClr val="dk1"/>
          </a:effectRef>
          <a:fontRef idx="minor">
            <a:schemeClr val="dk1"/>
          </a:fontRef>
        </p:style>
        <p:txBody>
          <a:bodyPr/>
          <a:lstStyle/>
          <a:p>
            <a:r>
              <a:rPr lang="fr-FR" dirty="0"/>
              <a:t>Nous présentons les </a:t>
            </a:r>
            <a:r>
              <a:rPr lang="fr-FR" b="1" dirty="0"/>
              <a:t>différentes phases et actions des opérations internationales </a:t>
            </a:r>
            <a:r>
              <a:rPr lang="fr-FR" dirty="0"/>
              <a:t>qui sont engagées au travers du </a:t>
            </a:r>
            <a:r>
              <a:rPr lang="fr-FR" b="1" dirty="0"/>
              <a:t>contrat de vente et/ou d’achat à l’international </a:t>
            </a:r>
            <a:r>
              <a:rPr lang="fr-FR" dirty="0"/>
              <a:t>en y intégrant une approche par les </a:t>
            </a:r>
            <a:r>
              <a:rPr lang="fr-FR" b="1" dirty="0"/>
              <a:t>risques à maîtriser</a:t>
            </a:r>
            <a:r>
              <a:rPr lang="fr-FR" dirty="0"/>
              <a:t>.</a:t>
            </a:r>
          </a:p>
          <a:p>
            <a:endParaRPr lang="fr-FR" dirty="0"/>
          </a:p>
          <a:p>
            <a:r>
              <a:rPr lang="fr-FR" dirty="0"/>
              <a:t>Les points développés sont les suivants :</a:t>
            </a:r>
          </a:p>
          <a:p>
            <a:endParaRPr lang="fr-FR" dirty="0"/>
          </a:p>
          <a:p>
            <a:pPr marL="171450" indent="-171450">
              <a:buFontTx/>
              <a:buChar char="•"/>
            </a:pPr>
            <a:r>
              <a:rPr lang="fr-FR" dirty="0"/>
              <a:t>Les contractants : acheteurs/ fournisseurs et les risques à prendre en compte</a:t>
            </a:r>
          </a:p>
          <a:p>
            <a:endParaRPr lang="fr-FR" dirty="0"/>
          </a:p>
          <a:p>
            <a:pPr marL="171450" indent="-171450">
              <a:buFontTx/>
              <a:buChar char="•"/>
            </a:pPr>
            <a:r>
              <a:rPr lang="fr-FR" dirty="0"/>
              <a:t>Les produits et services : </a:t>
            </a:r>
          </a:p>
          <a:p>
            <a:pPr marL="628650" lvl="1" indent="-171450">
              <a:buFontTx/>
              <a:buChar char="•"/>
            </a:pPr>
            <a:r>
              <a:rPr lang="fr-FR" dirty="0"/>
              <a:t>Les prestations et leur définition</a:t>
            </a:r>
          </a:p>
          <a:p>
            <a:pPr marL="628650" lvl="1" indent="-171450">
              <a:buFontTx/>
              <a:buChar char="•"/>
            </a:pPr>
            <a:r>
              <a:rPr lang="fr-FR" dirty="0"/>
              <a:t>La réalisation des prestations</a:t>
            </a:r>
          </a:p>
          <a:p>
            <a:pPr marL="628650" lvl="1" indent="-171450">
              <a:buFontTx/>
              <a:buChar char="•"/>
            </a:pPr>
            <a:r>
              <a:rPr lang="fr-FR" dirty="0"/>
              <a:t>Les assurances dommages</a:t>
            </a:r>
          </a:p>
          <a:p>
            <a:pPr marL="628650" lvl="1" indent="-171450">
              <a:buFontTx/>
              <a:buChar char="•"/>
            </a:pPr>
            <a:r>
              <a:rPr lang="fr-FR" dirty="0"/>
              <a:t>La logistique et la douane</a:t>
            </a:r>
          </a:p>
          <a:p>
            <a:pPr marL="628650" lvl="1" indent="-171450">
              <a:buFontTx/>
              <a:buChar char="•"/>
            </a:pPr>
            <a:endParaRPr lang="fr-FR" dirty="0"/>
          </a:p>
          <a:p>
            <a:pPr marL="171450" indent="-171450">
              <a:buFontTx/>
              <a:buChar char="•"/>
            </a:pPr>
            <a:r>
              <a:rPr lang="fr-FR" dirty="0"/>
              <a:t>La éléments de la négociation intégrant la phase </a:t>
            </a:r>
            <a:r>
              <a:rPr lang="fr-FR" dirty="0" err="1"/>
              <a:t>pré-contractuelle</a:t>
            </a:r>
            <a:r>
              <a:rPr lang="fr-FR" dirty="0"/>
              <a:t> </a:t>
            </a:r>
          </a:p>
          <a:p>
            <a:endParaRPr lang="fr-FR" dirty="0"/>
          </a:p>
          <a:p>
            <a:pPr marL="171450" indent="-171450">
              <a:buFontTx/>
              <a:buChar char="•"/>
            </a:pPr>
            <a:r>
              <a:rPr lang="fr-FR" dirty="0"/>
              <a:t>Les points-clés juridiques </a:t>
            </a:r>
          </a:p>
          <a:p>
            <a:pPr marL="171450" indent="-171450">
              <a:buFontTx/>
              <a:buChar char="•"/>
            </a:pPr>
            <a:endParaRPr lang="fr-FR" dirty="0"/>
          </a:p>
          <a:p>
            <a:pPr marL="171450" indent="-171450">
              <a:buFontTx/>
              <a:buChar char="•"/>
            </a:pPr>
            <a:endParaRPr lang="fr-FR" dirty="0"/>
          </a:p>
          <a:p>
            <a:r>
              <a:rPr lang="en-US" dirty="0"/>
              <a:t>(NDA : Non Disclosure Agreement : engagement à la </a:t>
            </a:r>
            <a:r>
              <a:rPr lang="en-US" dirty="0" err="1"/>
              <a:t>confidentialité</a:t>
            </a:r>
            <a:r>
              <a:rPr lang="en-US" dirty="0"/>
              <a:t> ; MOU </a:t>
            </a:r>
            <a:r>
              <a:rPr lang="en-US" dirty="0" err="1"/>
              <a:t>Mémorandum</a:t>
            </a:r>
            <a:r>
              <a:rPr lang="en-US" dirty="0"/>
              <a:t> Of Understanding : </a:t>
            </a:r>
            <a:r>
              <a:rPr lang="en-US" dirty="0" err="1"/>
              <a:t>protocole</a:t>
            </a:r>
            <a:r>
              <a:rPr lang="en-US" dirty="0"/>
              <a:t> </a:t>
            </a:r>
            <a:r>
              <a:rPr lang="en-US" dirty="0" err="1"/>
              <a:t>d’accord</a:t>
            </a:r>
            <a:r>
              <a:rPr lang="en-US" dirty="0"/>
              <a:t> </a:t>
            </a:r>
            <a:r>
              <a:rPr lang="en-US" dirty="0" err="1"/>
              <a:t>avant</a:t>
            </a:r>
            <a:r>
              <a:rPr lang="en-US" dirty="0"/>
              <a:t> </a:t>
            </a:r>
            <a:r>
              <a:rPr lang="en-US" dirty="0" err="1"/>
              <a:t>d’entrer</a:t>
            </a:r>
            <a:r>
              <a:rPr lang="en-US" dirty="0"/>
              <a:t> plus </a:t>
            </a:r>
            <a:r>
              <a:rPr lang="en-US" dirty="0" err="1"/>
              <a:t>avant</a:t>
            </a:r>
            <a:r>
              <a:rPr lang="en-US" dirty="0"/>
              <a:t> dans le </a:t>
            </a:r>
            <a:r>
              <a:rPr lang="en-US" dirty="0" err="1"/>
              <a:t>contrat</a:t>
            </a:r>
            <a:r>
              <a:rPr lang="en-US" dirty="0"/>
              <a:t>); OCI </a:t>
            </a:r>
            <a:r>
              <a:rPr lang="en-US" dirty="0" err="1"/>
              <a:t>Offre</a:t>
            </a:r>
            <a:r>
              <a:rPr lang="en-US" dirty="0"/>
              <a:t> </a:t>
            </a:r>
            <a:r>
              <a:rPr lang="en-US" dirty="0" err="1"/>
              <a:t>commerciale</a:t>
            </a:r>
            <a:r>
              <a:rPr lang="en-US" dirty="0"/>
              <a:t> </a:t>
            </a:r>
            <a:r>
              <a:rPr lang="en-US" dirty="0" err="1"/>
              <a:t>internationale</a:t>
            </a:r>
            <a:r>
              <a:rPr lang="en-US" dirty="0"/>
              <a:t>).</a:t>
            </a:r>
            <a:endParaRPr lang="fr-FR" dirty="0"/>
          </a:p>
        </p:txBody>
      </p:sp>
      <p:sp>
        <p:nvSpPr>
          <p:cNvPr id="4" name="Espace réservé du numéro de diapositive 3"/>
          <p:cNvSpPr>
            <a:spLocks noGrp="1"/>
          </p:cNvSpPr>
          <p:nvPr>
            <p:ph type="sldNum" sz="quarter" idx="10"/>
          </p:nvPr>
        </p:nvSpPr>
        <p:spPr/>
        <p:txBody>
          <a:bodyPr/>
          <a:lstStyle/>
          <a:p>
            <a:fld id="{FBB669CA-A650-483F-9B85-67827F5D288E}" type="slidenum">
              <a:rPr lang="fr-FR" smtClean="0"/>
              <a:t>3</a:t>
            </a:fld>
            <a:endParaRPr lang="fr-FR"/>
          </a:p>
        </p:txBody>
      </p:sp>
    </p:spTree>
    <p:extLst>
      <p:ext uri="{BB962C8B-B14F-4D97-AF65-F5344CB8AC3E}">
        <p14:creationId xmlns:p14="http://schemas.microsoft.com/office/powerpoint/2010/main" val="36211741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style>
          <a:lnRef idx="2">
            <a:schemeClr val="dk1"/>
          </a:lnRef>
          <a:fillRef idx="1">
            <a:schemeClr val="lt1"/>
          </a:fillRef>
          <a:effectRef idx="0">
            <a:schemeClr val="dk1"/>
          </a:effectRef>
          <a:fontRef idx="minor">
            <a:schemeClr val="dk1"/>
          </a:fontRef>
        </p:style>
        <p:txBody>
          <a:bodyPr/>
          <a:lstStyle/>
          <a:p>
            <a:r>
              <a:rPr lang="en-US" dirty="0"/>
              <a:t>Dans </a:t>
            </a:r>
            <a:r>
              <a:rPr lang="en-US" dirty="0" err="1"/>
              <a:t>une</a:t>
            </a:r>
            <a:r>
              <a:rPr lang="en-US" dirty="0"/>
              <a:t> MES, </a:t>
            </a:r>
            <a:r>
              <a:rPr lang="en-US" dirty="0" err="1"/>
              <a:t>délimitation</a:t>
            </a:r>
            <a:r>
              <a:rPr lang="en-US" dirty="0"/>
              <a:t> </a:t>
            </a:r>
            <a:r>
              <a:rPr lang="en-US" dirty="0" err="1"/>
              <a:t>volontaire</a:t>
            </a:r>
            <a:r>
              <a:rPr lang="en-US" dirty="0"/>
              <a:t> du </a:t>
            </a:r>
            <a:r>
              <a:rPr lang="en-US" dirty="0" err="1"/>
              <a:t>choix</a:t>
            </a:r>
            <a:r>
              <a:rPr lang="en-US" dirty="0"/>
              <a:t> et du </a:t>
            </a:r>
            <a:r>
              <a:rPr lang="en-US" dirty="0" err="1"/>
              <a:t>périmètre</a:t>
            </a:r>
            <a:r>
              <a:rPr lang="en-US" dirty="0"/>
              <a:t> des </a:t>
            </a:r>
            <a:r>
              <a:rPr lang="en-US" dirty="0" err="1"/>
              <a:t>savoirs</a:t>
            </a:r>
            <a:r>
              <a:rPr lang="en-US" dirty="0"/>
              <a:t> </a:t>
            </a:r>
            <a:r>
              <a:rPr lang="en-US" dirty="0" err="1"/>
              <a:t>associés</a:t>
            </a:r>
            <a:r>
              <a:rPr lang="en-US" dirty="0"/>
              <a:t>, des </a:t>
            </a:r>
            <a:r>
              <a:rPr lang="en-US" dirty="0" err="1"/>
              <a:t>compétences</a:t>
            </a:r>
            <a:r>
              <a:rPr lang="en-US" dirty="0"/>
              <a:t> mises </a:t>
            </a:r>
            <a:r>
              <a:rPr lang="en-US" dirty="0" err="1"/>
              <a:t>en</a:t>
            </a:r>
            <a:r>
              <a:rPr lang="en-US" dirty="0"/>
              <a:t> oeuvre </a:t>
            </a:r>
            <a:r>
              <a:rPr lang="en-US" dirty="0" err="1"/>
              <a:t>ainsi</a:t>
            </a:r>
            <a:r>
              <a:rPr lang="en-US" dirty="0"/>
              <a:t> que du </a:t>
            </a:r>
            <a:r>
              <a:rPr lang="en-US" dirty="0" err="1"/>
              <a:t>niveau</a:t>
            </a:r>
            <a:r>
              <a:rPr lang="en-US" dirty="0"/>
              <a:t> </a:t>
            </a:r>
            <a:r>
              <a:rPr lang="en-US" dirty="0" err="1"/>
              <a:t>travaillé</a:t>
            </a:r>
            <a:r>
              <a:rPr lang="en-US"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A </a:t>
            </a:r>
            <a:r>
              <a:rPr lang="en-US" b="0" dirty="0" err="1"/>
              <a:t>l’aide</a:t>
            </a:r>
            <a:r>
              <a:rPr lang="en-US" b="0" dirty="0"/>
              <a:t> </a:t>
            </a:r>
            <a:r>
              <a:rPr lang="en-US" b="0" dirty="0" err="1"/>
              <a:t>d’annexes</a:t>
            </a:r>
            <a:r>
              <a:rPr lang="en-US" b="0" dirty="0"/>
              <a:t> (documents </a:t>
            </a:r>
            <a:r>
              <a:rPr lang="en-US" b="0" dirty="0" err="1"/>
              <a:t>professionnels</a:t>
            </a:r>
            <a:r>
              <a:rPr lang="en-US" b="0" dirty="0"/>
              <a:t> </a:t>
            </a:r>
            <a:r>
              <a:rPr lang="en-US" b="0" dirty="0" err="1"/>
              <a:t>didactisés</a:t>
            </a:r>
            <a:r>
              <a:rPr lang="en-US" b="0" dirty="0"/>
              <a:t>) et de </a:t>
            </a:r>
            <a:r>
              <a:rPr lang="en-US" b="0" dirty="0" err="1"/>
              <a:t>ressources</a:t>
            </a:r>
            <a:r>
              <a:rPr lang="en-US" b="0" dirty="0"/>
              <a:t> </a:t>
            </a:r>
            <a:r>
              <a:rPr lang="en-US" b="0" dirty="0" err="1"/>
              <a:t>notionnelles</a:t>
            </a:r>
            <a:r>
              <a:rPr lang="en-US" b="0" dirty="0"/>
              <a:t> et </a:t>
            </a:r>
            <a:r>
              <a:rPr lang="en-US" b="0" dirty="0" err="1"/>
              <a:t>méthodologiques</a:t>
            </a:r>
            <a:r>
              <a:rPr lang="en-US" b="0" dirty="0"/>
              <a:t> (</a:t>
            </a:r>
            <a:r>
              <a:rPr lang="en-US" b="0" dirty="0" err="1"/>
              <a:t>calculs</a:t>
            </a:r>
            <a:r>
              <a:rPr lang="en-US" b="0" dirty="0"/>
              <a:t> et </a:t>
            </a:r>
            <a:r>
              <a:rPr lang="en-US" b="0" dirty="0" err="1"/>
              <a:t>analyse</a:t>
            </a:r>
            <a:r>
              <a:rPr lang="en-US" b="0" dirty="0"/>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A </a:t>
            </a:r>
            <a:r>
              <a:rPr lang="en-US" b="0" dirty="0" err="1"/>
              <a:t>l’issue</a:t>
            </a:r>
            <a:r>
              <a:rPr lang="en-US" b="0" dirty="0"/>
              <a:t> de la mise </a:t>
            </a:r>
            <a:r>
              <a:rPr lang="en-US" b="0" dirty="0" err="1"/>
              <a:t>en</a:t>
            </a:r>
            <a:r>
              <a:rPr lang="en-US" b="0" dirty="0"/>
              <a:t> </a:t>
            </a:r>
            <a:r>
              <a:rPr lang="en-US" b="0" dirty="0" err="1"/>
              <a:t>commun</a:t>
            </a:r>
            <a:r>
              <a:rPr lang="en-US" b="0" dirty="0"/>
              <a:t> des actions </a:t>
            </a:r>
            <a:r>
              <a:rPr lang="en-US" b="0" dirty="0" err="1"/>
              <a:t>réalisées</a:t>
            </a:r>
            <a:r>
              <a:rPr lang="en-US" b="0" dirty="0"/>
              <a:t>, les fiches de </a:t>
            </a:r>
            <a:r>
              <a:rPr lang="en-US" b="0" dirty="0" err="1"/>
              <a:t>synthèses</a:t>
            </a:r>
            <a:r>
              <a:rPr lang="en-US" b="0" dirty="0"/>
              <a:t> </a:t>
            </a:r>
            <a:r>
              <a:rPr lang="en-US" b="0" dirty="0" err="1"/>
              <a:t>sont</a:t>
            </a:r>
            <a:r>
              <a:rPr lang="en-US" b="0" dirty="0"/>
              <a:t> </a:t>
            </a:r>
            <a:r>
              <a:rPr lang="en-US" b="0" dirty="0" err="1"/>
              <a:t>complétées</a:t>
            </a:r>
            <a:r>
              <a:rPr lang="en-US" b="0" dirty="0"/>
              <a:t> des </a:t>
            </a:r>
            <a:r>
              <a:rPr lang="en-US" b="0" dirty="0" err="1"/>
              <a:t>savoirs</a:t>
            </a:r>
            <a:r>
              <a:rPr lang="en-US" b="0" dirty="0"/>
              <a:t> et </a:t>
            </a:r>
            <a:r>
              <a:rPr lang="en-US" b="0" dirty="0" err="1"/>
              <a:t>méthodologies</a:t>
            </a:r>
            <a:r>
              <a:rPr lang="en-US" b="0" dirty="0"/>
              <a:t> </a:t>
            </a:r>
            <a:r>
              <a:rPr lang="en-US" b="0" dirty="0" err="1"/>
              <a:t>découverts</a:t>
            </a:r>
            <a:endParaRPr lang="en-US" sz="1200" b="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500"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500" b="0" dirty="0"/>
              <a:t>Des </a:t>
            </a:r>
            <a:r>
              <a:rPr lang="en-US" sz="1500" b="0" dirty="0" err="1"/>
              <a:t>prolongements</a:t>
            </a:r>
            <a:r>
              <a:rPr lang="en-US" sz="1500" b="0" dirty="0"/>
              <a:t> </a:t>
            </a:r>
            <a:r>
              <a:rPr lang="en-US" sz="1500" b="0" dirty="0" err="1"/>
              <a:t>sont</a:t>
            </a:r>
            <a:r>
              <a:rPr lang="en-US" sz="1500" b="0" dirty="0"/>
              <a:t> </a:t>
            </a:r>
            <a:r>
              <a:rPr lang="en-US" sz="1500" b="0" dirty="0" err="1"/>
              <a:t>envisagés</a:t>
            </a:r>
            <a:r>
              <a:rPr lang="en-US" sz="1500" b="0" dirty="0"/>
              <a:t> (</a:t>
            </a:r>
            <a:r>
              <a:rPr lang="en-US" sz="1500" b="0" dirty="0" err="1"/>
              <a:t>poursuivre</a:t>
            </a:r>
            <a:r>
              <a:rPr lang="en-US" sz="1500" b="0" dirty="0"/>
              <a:t> la </a:t>
            </a:r>
            <a:r>
              <a:rPr lang="en-US" sz="1500" b="0" dirty="0" err="1"/>
              <a:t>réflexion</a:t>
            </a:r>
            <a:r>
              <a:rPr lang="en-US" sz="1500" b="0" dirty="0"/>
              <a:t>, </a:t>
            </a:r>
            <a:r>
              <a:rPr lang="en-US" sz="1500" b="0" dirty="0" err="1"/>
              <a:t>réaliser</a:t>
            </a:r>
            <a:r>
              <a:rPr lang="en-US" sz="1500" b="0" dirty="0"/>
              <a:t> des mini-</a:t>
            </a:r>
            <a:r>
              <a:rPr lang="en-US" sz="1500" b="0" dirty="0" err="1"/>
              <a:t>cas</a:t>
            </a:r>
            <a:r>
              <a:rPr lang="en-US" sz="1500" b="0" dirty="0"/>
              <a:t> </a:t>
            </a:r>
            <a:r>
              <a:rPr lang="en-US" sz="1500" b="0" dirty="0" err="1"/>
              <a:t>d’application</a:t>
            </a:r>
            <a:r>
              <a:rPr lang="en-US" sz="1500" b="0" dirty="0"/>
              <a:t> pour </a:t>
            </a:r>
            <a:r>
              <a:rPr lang="en-US" sz="1500" b="0" dirty="0" err="1"/>
              <a:t>ancrer</a:t>
            </a:r>
            <a:r>
              <a:rPr lang="en-US" sz="1500" b="0" dirty="0"/>
              <a:t> les </a:t>
            </a:r>
            <a:r>
              <a:rPr lang="en-US" sz="1500" b="0" dirty="0" err="1"/>
              <a:t>savoirs</a:t>
            </a:r>
            <a:r>
              <a:rPr lang="en-US" sz="1500" b="0" dirty="0"/>
              <a:t> </a:t>
            </a:r>
            <a:r>
              <a:rPr lang="en-US" sz="1500" b="0" dirty="0" err="1"/>
              <a:t>associés</a:t>
            </a:r>
            <a:r>
              <a:rPr lang="en-US" sz="1500" b="0" dirty="0"/>
              <a:t>…).</a:t>
            </a:r>
          </a:p>
          <a:p>
            <a:pPr marL="0" indent="0" algn="just">
              <a:buFontTx/>
              <a:buNone/>
            </a:pPr>
            <a:endParaRPr lang="en-US" sz="1500" b="0" dirty="0"/>
          </a:p>
          <a:p>
            <a:pPr marL="0" indent="0" algn="just">
              <a:buFontTx/>
              <a:buNone/>
            </a:pPr>
            <a:r>
              <a:rPr lang="en-US" sz="1500" b="0" dirty="0"/>
              <a:t>Des liens avec les blocs 2 et 3 </a:t>
            </a:r>
            <a:r>
              <a:rPr lang="en-US" sz="1500" b="0" dirty="0" err="1"/>
              <a:t>sont</a:t>
            </a:r>
            <a:r>
              <a:rPr lang="en-US" sz="1500" b="0" dirty="0"/>
              <a:t> </a:t>
            </a:r>
            <a:r>
              <a:rPr lang="en-US" sz="1500" b="0" dirty="0" err="1"/>
              <a:t>determinés</a:t>
            </a:r>
            <a:r>
              <a:rPr lang="en-US" sz="1500" b="0" dirty="0"/>
              <a:t> pour </a:t>
            </a:r>
            <a:r>
              <a:rPr lang="en-US" sz="1500" b="0" dirty="0" err="1"/>
              <a:t>utiliser</a:t>
            </a:r>
            <a:r>
              <a:rPr lang="en-US" sz="1500" b="0" dirty="0"/>
              <a:t> </a:t>
            </a:r>
            <a:r>
              <a:rPr lang="en-US" sz="1500" b="0" dirty="0" err="1"/>
              <a:t>judicieusement</a:t>
            </a:r>
            <a:r>
              <a:rPr lang="en-US" sz="1500" b="0" dirty="0"/>
              <a:t> </a:t>
            </a:r>
            <a:r>
              <a:rPr lang="en-US" sz="1500" b="0" dirty="0" err="1"/>
              <a:t>ces</a:t>
            </a:r>
            <a:r>
              <a:rPr lang="en-US" sz="1500" b="0" dirty="0"/>
              <a:t> </a:t>
            </a:r>
            <a:r>
              <a:rPr lang="en-US" sz="1500" b="0" dirty="0" err="1"/>
              <a:t>contextes</a:t>
            </a:r>
            <a:r>
              <a:rPr lang="en-US" sz="1500" b="0" dirty="0"/>
              <a:t> dans les 3 blocs, </a:t>
            </a:r>
            <a:r>
              <a:rPr lang="en-US" sz="1500" b="0" dirty="0" err="1"/>
              <a:t>afin</a:t>
            </a:r>
            <a:r>
              <a:rPr lang="en-US" sz="1500" b="0" dirty="0"/>
              <a:t> de </a:t>
            </a:r>
            <a:r>
              <a:rPr lang="en-US" sz="1500" b="0" dirty="0" err="1"/>
              <a:t>montrer</a:t>
            </a:r>
            <a:r>
              <a:rPr lang="en-US" sz="1500" b="0" dirty="0"/>
              <a:t> </a:t>
            </a:r>
            <a:r>
              <a:rPr lang="en-US" sz="1500" b="0" dirty="0" err="1"/>
              <a:t>l’unicité</a:t>
            </a:r>
            <a:r>
              <a:rPr lang="en-US" sz="1500" b="0" dirty="0"/>
              <a:t> de </a:t>
            </a:r>
            <a:r>
              <a:rPr lang="en-US" sz="1500" b="0" dirty="0" err="1"/>
              <a:t>l’activité</a:t>
            </a:r>
            <a:r>
              <a:rPr lang="en-US" sz="1500" b="0" dirty="0"/>
              <a:t> </a:t>
            </a:r>
            <a:r>
              <a:rPr lang="en-US" sz="1500" b="0" dirty="0" err="1"/>
              <a:t>professionnelle</a:t>
            </a:r>
            <a:r>
              <a:rPr lang="en-US" sz="1500" b="0" dirty="0"/>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dirty="0"/>
          </a:p>
          <a:p>
            <a:endParaRPr lang="en-US" dirty="0"/>
          </a:p>
          <a:p>
            <a:endParaRPr lang="en-US" dirty="0"/>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FBB669CA-A650-483F-9B85-67827F5D288E}" type="slidenum">
              <a:rPr lang="fr-FR" smtClean="0"/>
              <a:t>4</a:t>
            </a:fld>
            <a:endParaRPr lang="fr-FR"/>
          </a:p>
        </p:txBody>
      </p:sp>
    </p:spTree>
    <p:extLst>
      <p:ext uri="{BB962C8B-B14F-4D97-AF65-F5344CB8AC3E}">
        <p14:creationId xmlns:p14="http://schemas.microsoft.com/office/powerpoint/2010/main" val="14608220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style>
          <a:lnRef idx="2">
            <a:schemeClr val="dk1"/>
          </a:lnRef>
          <a:fillRef idx="1">
            <a:schemeClr val="lt1"/>
          </a:fillRef>
          <a:effectRef idx="0">
            <a:schemeClr val="dk1"/>
          </a:effectRef>
          <a:fontRef idx="minor">
            <a:schemeClr val="dk1"/>
          </a:fontRef>
        </p:style>
        <p:txBody>
          <a:bodyPr/>
          <a:lstStyle/>
          <a:p>
            <a:r>
              <a:rPr lang="en-US" dirty="0"/>
              <a:t>Les 2 MES </a:t>
            </a:r>
            <a:r>
              <a:rPr lang="en-US" dirty="0" err="1"/>
              <a:t>proposées</a:t>
            </a:r>
            <a:r>
              <a:rPr lang="en-US" dirty="0"/>
              <a:t> ne </a:t>
            </a:r>
            <a:r>
              <a:rPr lang="en-US" dirty="0" err="1"/>
              <a:t>préfigurent</a:t>
            </a:r>
            <a:r>
              <a:rPr lang="en-US" dirty="0"/>
              <a:t> pas les situations </a:t>
            </a:r>
            <a:r>
              <a:rPr lang="en-US" dirty="0" err="1"/>
              <a:t>professionnelles</a:t>
            </a:r>
            <a:r>
              <a:rPr lang="en-US" dirty="0"/>
              <a:t> sur </a:t>
            </a:r>
            <a:r>
              <a:rPr lang="en-US" dirty="0" err="1"/>
              <a:t>lesquelles</a:t>
            </a:r>
            <a:r>
              <a:rPr lang="en-US" dirty="0"/>
              <a:t> </a:t>
            </a:r>
            <a:r>
              <a:rPr lang="en-US" dirty="0" err="1"/>
              <a:t>prendra</a:t>
            </a:r>
            <a:r>
              <a:rPr lang="en-US" dirty="0"/>
              <a:t> </a:t>
            </a:r>
            <a:r>
              <a:rPr lang="en-US" dirty="0" err="1"/>
              <a:t>appui</a:t>
            </a:r>
            <a:r>
              <a:rPr lang="en-US" dirty="0"/>
              <a:t> </a:t>
            </a:r>
            <a:r>
              <a:rPr lang="en-US" dirty="0" err="1"/>
              <a:t>l’épreuve</a:t>
            </a:r>
            <a:r>
              <a:rPr lang="en-US" dirty="0"/>
              <a:t> de certification. </a:t>
            </a:r>
          </a:p>
          <a:p>
            <a:endParaRPr lang="en-US" dirty="0"/>
          </a:p>
          <a:p>
            <a:r>
              <a:rPr lang="en-US" dirty="0" err="1"/>
              <a:t>Elles</a:t>
            </a:r>
            <a:r>
              <a:rPr lang="en-US" dirty="0"/>
              <a:t> </a:t>
            </a:r>
            <a:r>
              <a:rPr lang="en-US" dirty="0" err="1"/>
              <a:t>cherchent</a:t>
            </a:r>
            <a:r>
              <a:rPr lang="en-US" dirty="0"/>
              <a:t> à </a:t>
            </a:r>
            <a:r>
              <a:rPr lang="en-US" dirty="0" err="1"/>
              <a:t>positionner</a:t>
            </a:r>
            <a:r>
              <a:rPr lang="en-US" dirty="0"/>
              <a:t> le </a:t>
            </a:r>
            <a:r>
              <a:rPr lang="en-US" dirty="0" err="1"/>
              <a:t>sens</a:t>
            </a:r>
            <a:r>
              <a:rPr lang="en-US" dirty="0"/>
              <a:t> et </a:t>
            </a:r>
            <a:r>
              <a:rPr lang="en-US" dirty="0" err="1"/>
              <a:t>l’utilité</a:t>
            </a:r>
            <a:r>
              <a:rPr lang="en-US" dirty="0"/>
              <a:t> de </a:t>
            </a:r>
            <a:r>
              <a:rPr lang="en-US" dirty="0" err="1"/>
              <a:t>l’enseignement</a:t>
            </a:r>
            <a:r>
              <a:rPr lang="en-US" dirty="0"/>
              <a:t>, </a:t>
            </a:r>
            <a:r>
              <a:rPr lang="en-US" dirty="0" err="1"/>
              <a:t>développer</a:t>
            </a:r>
            <a:r>
              <a:rPr lang="en-US" dirty="0"/>
              <a:t> </a:t>
            </a:r>
            <a:r>
              <a:rPr lang="en-US" dirty="0" err="1"/>
              <a:t>l’appétence</a:t>
            </a:r>
            <a:r>
              <a:rPr lang="en-US" dirty="0"/>
              <a:t> pour le </a:t>
            </a:r>
            <a:r>
              <a:rPr lang="en-US" dirty="0" err="1"/>
              <a:t>cours</a:t>
            </a:r>
            <a:r>
              <a:rPr lang="en-US"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dirty="0">
              <a:effectLst/>
              <a:latin typeface="Arial" panose="020B060402020202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effectLst/>
                <a:latin typeface="Arial" panose="020B0604020202020204" pitchFamily="34" charset="0"/>
                <a:ea typeface="Calibri" panose="020F0502020204030204" pitchFamily="34" charset="0"/>
                <a:cs typeface="Times New Roman" panose="02020603050405020304" pitchFamily="18" charset="0"/>
              </a:rPr>
              <a:t>Compétences mises en œuvre : 1. Organiser, contrôler et suivre la réalisation d’un contrat international et 3 - </a:t>
            </a:r>
            <a:r>
              <a:rPr lang="fr-FR"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Mesurer les risques, gérer leur couverture, les sinistres et les litiges au niveau découverte.</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Situation de vente export en UE (Allemagne), puis hors UE (Chine)</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dirty="0">
              <a:effectLst/>
              <a:latin typeface="Arial" panose="020B0604020202020204" pitchFamily="34" charset="0"/>
              <a:ea typeface="Calibri" panose="020F0502020204030204" pitchFamily="34" charset="0"/>
            </a:endParaRPr>
          </a:p>
          <a:p>
            <a:pPr algn="just"/>
            <a:r>
              <a:rPr lang="fr-FR" dirty="0">
                <a:solidFill>
                  <a:srgbClr val="000000"/>
                </a:solidFill>
                <a:ea typeface="Calibri" panose="020F0502020204030204" pitchFamily="34" charset="0"/>
                <a:cs typeface="Times New Roman" panose="02020603050405020304" pitchFamily="18" charset="0"/>
              </a:rPr>
              <a:t>Clé d’entrée : le contrat : Comprendre ce qu’est une opération internationale de vente et appréhender son élément fondateur : le contrat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dirty="0">
              <a:effectLst/>
              <a:latin typeface="Arial" panose="020B0604020202020204" pitchFamily="34" charset="0"/>
              <a:ea typeface="Calibri" panose="020F0502020204030204" pitchFamily="34" charset="0"/>
            </a:endParaRPr>
          </a:p>
        </p:txBody>
      </p:sp>
      <p:sp>
        <p:nvSpPr>
          <p:cNvPr id="4" name="Slide Number Placeholder 3"/>
          <p:cNvSpPr>
            <a:spLocks noGrp="1"/>
          </p:cNvSpPr>
          <p:nvPr>
            <p:ph type="sldNum" sz="quarter" idx="5"/>
          </p:nvPr>
        </p:nvSpPr>
        <p:spPr/>
        <p:txBody>
          <a:bodyPr/>
          <a:lstStyle/>
          <a:p>
            <a:fld id="{FBB669CA-A650-483F-9B85-67827F5D288E}" type="slidenum">
              <a:rPr lang="fr-FR" smtClean="0"/>
              <a:t>5</a:t>
            </a:fld>
            <a:endParaRPr lang="fr-FR"/>
          </a:p>
        </p:txBody>
      </p:sp>
    </p:spTree>
    <p:extLst>
      <p:ext uri="{BB962C8B-B14F-4D97-AF65-F5344CB8AC3E}">
        <p14:creationId xmlns:p14="http://schemas.microsoft.com/office/powerpoint/2010/main" val="39372156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style>
          <a:lnRef idx="2">
            <a:schemeClr val="accent1"/>
          </a:lnRef>
          <a:fillRef idx="1">
            <a:schemeClr val="lt1"/>
          </a:fillRef>
          <a:effectRef idx="0">
            <a:schemeClr val="accent1"/>
          </a:effectRef>
          <a:fontRef idx="minor">
            <a:schemeClr val="dk1"/>
          </a:fontRef>
        </p:style>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fr-FR" sz="1200" dirty="0">
                <a:effectLst/>
                <a:latin typeface="Arial" panose="020B0604020202020204" pitchFamily="34" charset="0"/>
                <a:ea typeface="Calibri" panose="020F0502020204030204" pitchFamily="34" charset="0"/>
              </a:rPr>
              <a:t>Découverte des fondations d’une OI :</a:t>
            </a:r>
          </a:p>
          <a:p>
            <a:pPr marL="285750" marR="0" lvl="0" indent="-285750" algn="just" defTabSz="914400" rtl="0" eaLnBrk="1" fontAlgn="auto" latinLnBrk="0" hangingPunct="1">
              <a:lnSpc>
                <a:spcPct val="100000"/>
              </a:lnSpc>
              <a:spcBef>
                <a:spcPts val="0"/>
              </a:spcBef>
              <a:spcAft>
                <a:spcPts val="0"/>
              </a:spcAft>
              <a:buClrTx/>
              <a:buSzTx/>
              <a:buFontTx/>
              <a:buChar char="-"/>
              <a:tabLst/>
              <a:defRPr/>
            </a:pPr>
            <a:r>
              <a:rPr lang="fr-FR" sz="1200" dirty="0">
                <a:effectLst/>
                <a:latin typeface="Arial" panose="020B0604020202020204" pitchFamily="34" charset="0"/>
                <a:ea typeface="Calibri" panose="020F0502020204030204" pitchFamily="34" charset="0"/>
              </a:rPr>
              <a:t>le contrat : ses clauses commerciales (prix export, modalités de livraison dont incoterm et de paiement),  techniques et juridiques. L’avant-contrat : l’offre /facture proforma</a:t>
            </a:r>
          </a:p>
          <a:p>
            <a:pPr marL="0" marR="0" lvl="0" indent="0" algn="just" defTabSz="914400" rtl="0" eaLnBrk="1" fontAlgn="auto" latinLnBrk="0" hangingPunct="1">
              <a:lnSpc>
                <a:spcPct val="100000"/>
              </a:lnSpc>
              <a:spcBef>
                <a:spcPts val="0"/>
              </a:spcBef>
              <a:spcAft>
                <a:spcPts val="0"/>
              </a:spcAft>
              <a:buClrTx/>
              <a:buSzTx/>
              <a:buFontTx/>
              <a:buNone/>
              <a:tabLst/>
              <a:defRPr/>
            </a:pPr>
            <a:endParaRPr lang="fr-FR" sz="1200" dirty="0">
              <a:effectLst/>
              <a:latin typeface="Arial" panose="020B0604020202020204" pitchFamily="34" charset="0"/>
              <a:ea typeface="Calibri" panose="020F0502020204030204" pitchFamily="34" charset="0"/>
            </a:endParaRPr>
          </a:p>
          <a:p>
            <a:pPr marL="285750" marR="0" lvl="0" indent="-285750" algn="just" defTabSz="914400" rtl="0" eaLnBrk="1" fontAlgn="auto" latinLnBrk="0" hangingPunct="1">
              <a:lnSpc>
                <a:spcPct val="100000"/>
              </a:lnSpc>
              <a:spcBef>
                <a:spcPts val="0"/>
              </a:spcBef>
              <a:spcAft>
                <a:spcPts val="0"/>
              </a:spcAft>
              <a:buClrTx/>
              <a:buSzTx/>
              <a:buFontTx/>
              <a:buChar char="-"/>
              <a:tabLst/>
              <a:defRPr/>
            </a:pPr>
            <a:r>
              <a:rPr lang="fr-FR" sz="1200" dirty="0">
                <a:effectLst/>
                <a:latin typeface="Arial" panose="020B0604020202020204" pitchFamily="34" charset="0"/>
                <a:ea typeface="Calibri" panose="020F0502020204030204" pitchFamily="34" charset="0"/>
              </a:rPr>
              <a:t>ses principaux risques (paiement, change, transport / risque pays)</a:t>
            </a:r>
          </a:p>
          <a:p>
            <a:pPr marL="0" marR="0" lvl="0" indent="0" algn="just" defTabSz="914400" rtl="0" eaLnBrk="1" fontAlgn="auto" latinLnBrk="0" hangingPunct="1">
              <a:lnSpc>
                <a:spcPct val="100000"/>
              </a:lnSpc>
              <a:spcBef>
                <a:spcPts val="0"/>
              </a:spcBef>
              <a:spcAft>
                <a:spcPts val="0"/>
              </a:spcAft>
              <a:buClrTx/>
              <a:buSzTx/>
              <a:buFontTx/>
              <a:buNone/>
              <a:tabLst/>
              <a:defRPr/>
            </a:pPr>
            <a:endParaRPr lang="fr-FR" sz="1200" dirty="0">
              <a:effectLst/>
              <a:latin typeface="Arial" panose="020B0604020202020204" pitchFamily="34" charset="0"/>
              <a:ea typeface="Calibri" panose="020F0502020204030204" pitchFamily="34" charset="0"/>
            </a:endParaRPr>
          </a:p>
          <a:p>
            <a:pPr marL="285750" marR="0" lvl="0" indent="-285750" algn="just" defTabSz="914400" rtl="0" eaLnBrk="1" fontAlgn="auto" latinLnBrk="0" hangingPunct="1">
              <a:lnSpc>
                <a:spcPct val="100000"/>
              </a:lnSpc>
              <a:spcBef>
                <a:spcPts val="0"/>
              </a:spcBef>
              <a:spcAft>
                <a:spcPts val="0"/>
              </a:spcAft>
              <a:buClrTx/>
              <a:buSzTx/>
              <a:buFontTx/>
              <a:buChar char="-"/>
              <a:tabLst/>
              <a:defRPr/>
            </a:pPr>
            <a:r>
              <a:rPr lang="fr-FR" sz="1200" dirty="0">
                <a:effectLst/>
                <a:latin typeface="Arial" panose="020B0604020202020204" pitchFamily="34" charset="0"/>
                <a:ea typeface="Calibri" panose="020F0502020204030204" pitchFamily="34" charset="0"/>
              </a:rPr>
              <a:t>l’environnement import-export des entreprises : nécessité de solliciter des partenaires/prestataires (PSL, RDE, Banque, Assurance). </a:t>
            </a:r>
            <a:endParaRPr lang="fr-FR" sz="10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p>
            <a:pPr algn="just"/>
            <a:endParaRPr lang="en-US" dirty="0"/>
          </a:p>
          <a:p>
            <a:pPr algn="just"/>
            <a:endParaRPr lang="en-US" dirty="0"/>
          </a:p>
          <a:p>
            <a:pPr algn="just"/>
            <a:r>
              <a:rPr lang="en-US" dirty="0" err="1"/>
              <a:t>Découverte</a:t>
            </a:r>
            <a:r>
              <a:rPr lang="en-US" dirty="0"/>
              <a:t> de </a:t>
            </a:r>
            <a:r>
              <a:rPr lang="en-US" dirty="0" err="1"/>
              <a:t>méthodologies</a:t>
            </a:r>
            <a:r>
              <a:rPr lang="en-US" dirty="0"/>
              <a:t> :</a:t>
            </a:r>
          </a:p>
          <a:p>
            <a:pPr marL="171450" indent="-171450" algn="just">
              <a:buFontTx/>
              <a:buChar char="-"/>
            </a:pPr>
            <a:r>
              <a:rPr lang="en-US" dirty="0" err="1"/>
              <a:t>Calculs</a:t>
            </a:r>
            <a:r>
              <a:rPr lang="en-US" dirty="0"/>
              <a:t> : </a:t>
            </a:r>
            <a:r>
              <a:rPr lang="en-US" dirty="0" err="1"/>
              <a:t>poids</a:t>
            </a:r>
            <a:r>
              <a:rPr lang="en-US" dirty="0"/>
              <a:t> taxable </a:t>
            </a:r>
            <a:r>
              <a:rPr lang="en-US" dirty="0" err="1"/>
              <a:t>en</a:t>
            </a:r>
            <a:r>
              <a:rPr lang="en-US" dirty="0"/>
              <a:t> </a:t>
            </a:r>
            <a:r>
              <a:rPr lang="en-US" dirty="0" err="1"/>
              <a:t>routier</a:t>
            </a:r>
            <a:r>
              <a:rPr lang="en-US" dirty="0"/>
              <a:t>, maritime et </a:t>
            </a:r>
            <a:r>
              <a:rPr lang="en-US" dirty="0" err="1"/>
              <a:t>aérien</a:t>
            </a:r>
            <a:r>
              <a:rPr lang="en-US" dirty="0"/>
              <a:t>, </a:t>
            </a:r>
            <a:r>
              <a:rPr lang="en-US" dirty="0" err="1"/>
              <a:t>payant</a:t>
            </a:r>
            <a:r>
              <a:rPr lang="en-US" dirty="0"/>
              <a:t> pour, </a:t>
            </a:r>
            <a:r>
              <a:rPr lang="en-US" dirty="0" err="1"/>
              <a:t>tarification</a:t>
            </a:r>
            <a:r>
              <a:rPr lang="en-US" dirty="0"/>
              <a:t> export </a:t>
            </a:r>
            <a:r>
              <a:rPr lang="en-US" dirty="0" err="1"/>
              <a:t>selon</a:t>
            </a:r>
            <a:r>
              <a:rPr lang="en-US" dirty="0"/>
              <a:t> 3 incoterms. </a:t>
            </a:r>
          </a:p>
          <a:p>
            <a:pPr marL="0" indent="0" algn="just">
              <a:buFontTx/>
              <a:buNone/>
            </a:pPr>
            <a:endParaRPr lang="en-US" dirty="0"/>
          </a:p>
          <a:p>
            <a:pPr algn="just"/>
            <a:r>
              <a:rPr lang="en-US" dirty="0"/>
              <a:t>- </a:t>
            </a:r>
            <a:r>
              <a:rPr lang="en-US" dirty="0" err="1"/>
              <a:t>Analyse</a:t>
            </a:r>
            <a:r>
              <a:rPr lang="en-US" dirty="0"/>
              <a:t> : </a:t>
            </a:r>
            <a:r>
              <a:rPr lang="en-US" dirty="0" err="1"/>
              <a:t>comparaison</a:t>
            </a:r>
            <a:r>
              <a:rPr lang="en-US" dirty="0"/>
              <a:t> de solutions transport à </a:t>
            </a:r>
            <a:r>
              <a:rPr lang="en-US" dirty="0" err="1"/>
              <a:t>l’aide</a:t>
            </a:r>
            <a:r>
              <a:rPr lang="en-US" dirty="0"/>
              <a:t> des </a:t>
            </a:r>
            <a:r>
              <a:rPr lang="en-US" dirty="0" err="1"/>
              <a:t>critères</a:t>
            </a:r>
            <a:r>
              <a:rPr lang="en-US" dirty="0"/>
              <a:t> </a:t>
            </a:r>
            <a:r>
              <a:rPr lang="en-US" dirty="0" err="1"/>
              <a:t>fondamentaux</a:t>
            </a:r>
            <a:r>
              <a:rPr lang="en-US" dirty="0"/>
              <a:t> (</a:t>
            </a:r>
            <a:r>
              <a:rPr lang="en-US" dirty="0" err="1"/>
              <a:t>coût</a:t>
            </a:r>
            <a:r>
              <a:rPr lang="en-US" dirty="0"/>
              <a:t>, </a:t>
            </a:r>
            <a:r>
              <a:rPr lang="en-US" dirty="0" err="1"/>
              <a:t>délai</a:t>
            </a:r>
            <a:r>
              <a:rPr lang="en-US" dirty="0"/>
              <a:t>, </a:t>
            </a:r>
            <a:r>
              <a:rPr lang="en-US" dirty="0" err="1"/>
              <a:t>sécurité</a:t>
            </a:r>
            <a:r>
              <a:rPr lang="en-US" dirty="0"/>
              <a:t>, </a:t>
            </a:r>
            <a:r>
              <a:rPr lang="en-US" dirty="0" err="1"/>
              <a:t>environnement</a:t>
            </a:r>
            <a:r>
              <a:rPr lang="en-US" dirty="0"/>
              <a:t>)</a:t>
            </a:r>
          </a:p>
          <a:p>
            <a:endParaRPr lang="en-US" dirty="0"/>
          </a:p>
        </p:txBody>
      </p:sp>
      <p:sp>
        <p:nvSpPr>
          <p:cNvPr id="4" name="Slide Number Placeholder 3"/>
          <p:cNvSpPr>
            <a:spLocks noGrp="1"/>
          </p:cNvSpPr>
          <p:nvPr>
            <p:ph type="sldNum" sz="quarter" idx="5"/>
          </p:nvPr>
        </p:nvSpPr>
        <p:spPr/>
        <p:txBody>
          <a:bodyPr/>
          <a:lstStyle/>
          <a:p>
            <a:fld id="{FBB669CA-A650-483F-9B85-67827F5D288E}" type="slidenum">
              <a:rPr lang="fr-FR" smtClean="0"/>
              <a:t>6</a:t>
            </a:fld>
            <a:endParaRPr lang="fr-FR"/>
          </a:p>
        </p:txBody>
      </p:sp>
    </p:spTree>
    <p:extLst>
      <p:ext uri="{BB962C8B-B14F-4D97-AF65-F5344CB8AC3E}">
        <p14:creationId xmlns:p14="http://schemas.microsoft.com/office/powerpoint/2010/main" val="14382334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399"/>
            <a:ext cx="5486400" cy="4341813"/>
          </a:xfrm>
        </p:spPr>
        <p:txBody>
          <a:bodyPr/>
          <a:lstStyle/>
          <a:p>
            <a:r>
              <a:rPr lang="en-US" dirty="0"/>
              <a:t>Au final, on </a:t>
            </a:r>
            <a:r>
              <a:rPr lang="en-US" dirty="0" err="1"/>
              <a:t>balaie</a:t>
            </a:r>
            <a:r>
              <a:rPr lang="en-US" dirty="0"/>
              <a:t> beaucoup de concepts qui </a:t>
            </a:r>
            <a:r>
              <a:rPr lang="en-US" dirty="0" err="1"/>
              <a:t>permettent</a:t>
            </a:r>
            <a:r>
              <a:rPr lang="en-US" dirty="0"/>
              <a:t> </a:t>
            </a:r>
            <a:r>
              <a:rPr lang="en-US" dirty="0" err="1"/>
              <a:t>d’ancrer</a:t>
            </a:r>
            <a:r>
              <a:rPr lang="en-US" dirty="0"/>
              <a:t> les </a:t>
            </a:r>
            <a:r>
              <a:rPr lang="en-US" dirty="0" err="1"/>
              <a:t>fondements</a:t>
            </a:r>
            <a:r>
              <a:rPr lang="en-US" dirty="0"/>
              <a:t> </a:t>
            </a:r>
            <a:r>
              <a:rPr lang="en-US" dirty="0" err="1"/>
              <a:t>d’une</a:t>
            </a:r>
            <a:r>
              <a:rPr lang="en-US" dirty="0"/>
              <a:t> OI, </a:t>
            </a:r>
            <a:r>
              <a:rPr lang="en-US" dirty="0" err="1"/>
              <a:t>d’en</a:t>
            </a:r>
            <a:r>
              <a:rPr lang="en-US" dirty="0"/>
              <a:t> </a:t>
            </a:r>
            <a:r>
              <a:rPr lang="en-US" dirty="0" err="1"/>
              <a:t>avoir</a:t>
            </a:r>
            <a:r>
              <a:rPr lang="en-US" dirty="0"/>
              <a:t> </a:t>
            </a:r>
            <a:r>
              <a:rPr lang="en-US" dirty="0" err="1"/>
              <a:t>une</a:t>
            </a:r>
            <a:r>
              <a:rPr lang="en-US" dirty="0"/>
              <a:t> vision </a:t>
            </a:r>
            <a:r>
              <a:rPr lang="en-US" dirty="0" err="1"/>
              <a:t>globale</a:t>
            </a:r>
            <a:r>
              <a:rPr lang="en-US" dirty="0"/>
              <a:t>. </a:t>
            </a:r>
            <a:r>
              <a:rPr lang="en-US" dirty="0" err="1"/>
              <a:t>Tous</a:t>
            </a:r>
            <a:r>
              <a:rPr lang="en-US" dirty="0"/>
              <a:t> les </a:t>
            </a:r>
            <a:r>
              <a:rPr lang="en-US" dirty="0" err="1"/>
              <a:t>domaines</a:t>
            </a:r>
            <a:r>
              <a:rPr lang="en-US" dirty="0"/>
              <a:t> </a:t>
            </a:r>
            <a:r>
              <a:rPr lang="en-US" dirty="0" err="1"/>
              <a:t>sont</a:t>
            </a:r>
            <a:r>
              <a:rPr lang="en-US" dirty="0"/>
              <a:t> </a:t>
            </a:r>
            <a:r>
              <a:rPr lang="en-US" dirty="0" err="1"/>
              <a:t>abordés</a:t>
            </a:r>
            <a:r>
              <a:rPr lang="en-US" dirty="0"/>
              <a:t> </a:t>
            </a:r>
            <a:r>
              <a:rPr lang="en-US" dirty="0" err="1"/>
              <a:t>excepté</a:t>
            </a:r>
            <a:r>
              <a:rPr lang="en-US" dirty="0"/>
              <a:t> “</a:t>
            </a:r>
            <a:r>
              <a:rPr lang="en-US" dirty="0" err="1"/>
              <a:t>Procédures</a:t>
            </a:r>
            <a:r>
              <a:rPr lang="en-US" dirty="0"/>
              <a:t> et reporting”.</a:t>
            </a:r>
          </a:p>
          <a:p>
            <a:endParaRPr lang="en-US" dirty="0"/>
          </a:p>
          <a:p>
            <a:r>
              <a:rPr lang="en-US" dirty="0" err="1"/>
              <a:t>Polongements</a:t>
            </a:r>
            <a:r>
              <a:rPr lang="en-US" dirty="0"/>
              <a:t> </a:t>
            </a:r>
            <a:r>
              <a:rPr lang="en-US" dirty="0" err="1"/>
              <a:t>envisagés</a:t>
            </a:r>
            <a:r>
              <a:rPr lang="en-US" dirty="0"/>
              <a:t> : </a:t>
            </a:r>
          </a:p>
          <a:p>
            <a:pPr marL="171450" indent="-171450">
              <a:buFontTx/>
              <a:buChar char="-"/>
            </a:pPr>
            <a:r>
              <a:rPr lang="en-US" dirty="0"/>
              <a:t>Mini-</a:t>
            </a:r>
            <a:r>
              <a:rPr lang="en-US" dirty="0" err="1"/>
              <a:t>cas</a:t>
            </a:r>
            <a:r>
              <a:rPr lang="en-US" dirty="0"/>
              <a:t> </a:t>
            </a:r>
            <a:r>
              <a:rPr lang="en-US" dirty="0" err="1"/>
              <a:t>d’application</a:t>
            </a:r>
            <a:r>
              <a:rPr lang="en-US" dirty="0"/>
              <a:t> pour </a:t>
            </a:r>
            <a:r>
              <a:rPr lang="en-US" dirty="0" err="1"/>
              <a:t>ancrer</a:t>
            </a:r>
            <a:r>
              <a:rPr lang="en-US" dirty="0"/>
              <a:t> les </a:t>
            </a:r>
            <a:r>
              <a:rPr lang="en-US" dirty="0" err="1"/>
              <a:t>savoirs</a:t>
            </a:r>
            <a:r>
              <a:rPr lang="en-US" dirty="0"/>
              <a:t> </a:t>
            </a:r>
            <a:r>
              <a:rPr lang="en-US" dirty="0" err="1"/>
              <a:t>emblématiques</a:t>
            </a:r>
            <a:r>
              <a:rPr lang="en-US" dirty="0"/>
              <a:t> </a:t>
            </a:r>
            <a:r>
              <a:rPr lang="en-US" dirty="0" err="1"/>
              <a:t>découverts</a:t>
            </a:r>
            <a:r>
              <a:rPr lang="en-US" dirty="0"/>
              <a:t> et </a:t>
            </a:r>
            <a:r>
              <a:rPr lang="en-US" dirty="0" err="1"/>
              <a:t>méthodes</a:t>
            </a:r>
            <a:r>
              <a:rPr lang="en-US" dirty="0"/>
              <a:t>. </a:t>
            </a:r>
          </a:p>
          <a:p>
            <a:pPr marL="171450" indent="-171450">
              <a:buFontTx/>
              <a:buChar char="-"/>
            </a:pPr>
            <a:r>
              <a:rPr lang="en-US" dirty="0"/>
              <a:t>Changer de regard : imaginer </a:t>
            </a:r>
            <a:r>
              <a:rPr lang="en-US" dirty="0" err="1"/>
              <a:t>qu’Euristide</a:t>
            </a:r>
            <a:r>
              <a:rPr lang="en-US" dirty="0"/>
              <a:t> </a:t>
            </a:r>
            <a:r>
              <a:rPr lang="en-US" dirty="0" err="1"/>
              <a:t>est</a:t>
            </a:r>
            <a:r>
              <a:rPr lang="en-US" dirty="0"/>
              <a:t> </a:t>
            </a:r>
            <a:r>
              <a:rPr lang="en-US" dirty="0" err="1"/>
              <a:t>en</a:t>
            </a:r>
            <a:r>
              <a:rPr lang="en-US" dirty="0"/>
              <a:t> position </a:t>
            </a:r>
            <a:r>
              <a:rPr lang="en-US" dirty="0" err="1"/>
              <a:t>d’acheteur-importateur</a:t>
            </a:r>
            <a:r>
              <a:rPr lang="en-US" dirty="0"/>
              <a:t> dans </a:t>
            </a:r>
            <a:r>
              <a:rPr lang="en-US" dirty="0" err="1"/>
              <a:t>ces</a:t>
            </a:r>
            <a:r>
              <a:rPr lang="en-US" dirty="0"/>
              <a:t> 2 situations. </a:t>
            </a:r>
            <a:r>
              <a:rPr lang="en-US" dirty="0" err="1"/>
              <a:t>Quelles</a:t>
            </a:r>
            <a:r>
              <a:rPr lang="en-US" dirty="0"/>
              <a:t> </a:t>
            </a:r>
            <a:r>
              <a:rPr lang="en-US" dirty="0" err="1"/>
              <a:t>activités</a:t>
            </a:r>
            <a:r>
              <a:rPr lang="en-US" dirty="0"/>
              <a:t> </a:t>
            </a:r>
            <a:r>
              <a:rPr lang="en-US" dirty="0" err="1"/>
              <a:t>devrait</a:t>
            </a:r>
            <a:r>
              <a:rPr lang="en-US" dirty="0"/>
              <a:t> </a:t>
            </a:r>
            <a:r>
              <a:rPr lang="en-US" dirty="0" err="1"/>
              <a:t>réaliser</a:t>
            </a:r>
            <a:r>
              <a:rPr lang="en-US" dirty="0"/>
              <a:t> </a:t>
            </a:r>
            <a:r>
              <a:rPr lang="en-US" dirty="0" err="1"/>
              <a:t>l’assistant</a:t>
            </a:r>
            <a:r>
              <a:rPr lang="en-US" dirty="0"/>
              <a:t> import pour </a:t>
            </a:r>
            <a:r>
              <a:rPr lang="en-US" dirty="0" err="1"/>
              <a:t>mettre</a:t>
            </a:r>
            <a:r>
              <a:rPr lang="en-US" dirty="0"/>
              <a:t> </a:t>
            </a:r>
            <a:r>
              <a:rPr lang="en-US" dirty="0" err="1"/>
              <a:t>en</a:t>
            </a:r>
            <a:r>
              <a:rPr lang="en-US" dirty="0"/>
              <a:t> oeuvre </a:t>
            </a:r>
            <a:r>
              <a:rPr lang="en-US" dirty="0" err="1"/>
              <a:t>ces</a:t>
            </a:r>
            <a:r>
              <a:rPr lang="en-US" dirty="0"/>
              <a:t> 2OI ? </a:t>
            </a:r>
            <a:r>
              <a:rPr lang="en-US" dirty="0" err="1"/>
              <a:t>Quels</a:t>
            </a:r>
            <a:r>
              <a:rPr lang="en-US" dirty="0"/>
              <a:t> </a:t>
            </a:r>
            <a:r>
              <a:rPr lang="en-US" dirty="0" err="1"/>
              <a:t>seraient</a:t>
            </a:r>
            <a:r>
              <a:rPr lang="en-US" dirty="0"/>
              <a:t> les </a:t>
            </a:r>
            <a:r>
              <a:rPr lang="en-US" dirty="0" err="1"/>
              <a:t>risques</a:t>
            </a:r>
            <a:r>
              <a:rPr lang="en-US" dirty="0"/>
              <a:t>?...</a:t>
            </a:r>
          </a:p>
          <a:p>
            <a:endParaRPr lang="en-US" dirty="0"/>
          </a:p>
          <a:p>
            <a:r>
              <a:rPr lang="en-US" dirty="0" err="1"/>
              <a:t>Exemples</a:t>
            </a:r>
            <a:r>
              <a:rPr lang="en-US" dirty="0"/>
              <a:t> de liens avec :</a:t>
            </a:r>
          </a:p>
          <a:p>
            <a:r>
              <a:rPr lang="en-US" dirty="0"/>
              <a:t>RCI = </a:t>
            </a:r>
            <a:r>
              <a:rPr lang="fr-FR" dirty="0">
                <a:effectLst/>
                <a:latin typeface="Arial" panose="020B0604020202020204" pitchFamily="34" charset="0"/>
                <a:ea typeface="Calibri" panose="020F0502020204030204" pitchFamily="34" charset="0"/>
              </a:rPr>
              <a:t>Communiquer en anglais avec le client en prenant en compte la dimension interculturelle (mail accompagnant l’offre définitive ; mail avertissant le client de l’expédition de la marchandise avec envoi de la facture commerciale et des données relatives au suivi du transport)… </a:t>
            </a:r>
          </a:p>
          <a:p>
            <a:endParaRPr lang="fr-FR" dirty="0">
              <a:effectLst/>
              <a:latin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effectLst/>
                <a:latin typeface="Arial" panose="020B0604020202020204" pitchFamily="34" charset="0"/>
              </a:rPr>
              <a:t>DCI = </a:t>
            </a:r>
            <a:r>
              <a:rPr lang="fr-FR" dirty="0">
                <a:effectLst/>
                <a:latin typeface="Arial" panose="020B0604020202020204" pitchFamily="34" charset="0"/>
                <a:ea typeface="Calibri" panose="020F0502020204030204" pitchFamily="34" charset="0"/>
                <a:cs typeface="Times New Roman" panose="02020603050405020304" pitchFamily="18" charset="0"/>
              </a:rPr>
              <a:t>Réaliser une synthèse de l’environnement macro-économique de ces situations ; Appréhender la démarche de prospection ; Participer au suivi de la mission export et à son évaluation à l’aide d’indicateurs fiables et pertinent.</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dirty="0">
              <a:effectLst/>
              <a:latin typeface="Arial" panose="020B060402020202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effectLst/>
                <a:latin typeface="Arial" panose="020B0604020202020204" pitchFamily="34" charset="0"/>
                <a:ea typeface="Calibri" panose="020F0502020204030204" pitchFamily="34" charset="0"/>
                <a:cs typeface="Times New Roman" panose="02020603050405020304" pitchFamily="18" charset="0"/>
              </a:rPr>
              <a:t>Temps prévisionnel avec les prolongements et pour bien ancrer la façon de travailler et la prise de notes : 4 premières semaines de cours.</a:t>
            </a:r>
            <a:endParaRPr lang="en-US" dirty="0">
              <a:effectLst/>
              <a:latin typeface="Calibri" panose="020F0502020204030204" pitchFamily="34" charset="0"/>
              <a:ea typeface="Calibri" panose="020F0502020204030204" pitchFamily="34" charset="0"/>
              <a:cs typeface="Times New Roman" panose="02020603050405020304" pitchFamily="18" charset="0"/>
            </a:endParaRPr>
          </a:p>
          <a:p>
            <a:endParaRPr lang="en-US" sz="1000" dirty="0"/>
          </a:p>
          <a:p>
            <a:endParaRPr lang="en-US" sz="1000" dirty="0"/>
          </a:p>
        </p:txBody>
      </p:sp>
      <p:sp>
        <p:nvSpPr>
          <p:cNvPr id="4" name="Slide Number Placeholder 3"/>
          <p:cNvSpPr>
            <a:spLocks noGrp="1"/>
          </p:cNvSpPr>
          <p:nvPr>
            <p:ph type="sldNum" sz="quarter" idx="5"/>
          </p:nvPr>
        </p:nvSpPr>
        <p:spPr/>
        <p:txBody>
          <a:bodyPr/>
          <a:lstStyle/>
          <a:p>
            <a:fld id="{FBB669CA-A650-483F-9B85-67827F5D288E}" type="slidenum">
              <a:rPr lang="fr-FR" smtClean="0"/>
              <a:t>7</a:t>
            </a:fld>
            <a:endParaRPr lang="fr-FR"/>
          </a:p>
        </p:txBody>
      </p:sp>
    </p:spTree>
    <p:extLst>
      <p:ext uri="{BB962C8B-B14F-4D97-AF65-F5344CB8AC3E}">
        <p14:creationId xmlns:p14="http://schemas.microsoft.com/office/powerpoint/2010/main" val="41378541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a:xfrm>
            <a:off x="685800" y="4343399"/>
            <a:ext cx="5486400" cy="4341813"/>
          </a:xfrm>
        </p:spPr>
        <p:style>
          <a:lnRef idx="2">
            <a:schemeClr val="dk1"/>
          </a:lnRef>
          <a:fillRef idx="1">
            <a:schemeClr val="lt1"/>
          </a:fillRef>
          <a:effectRef idx="0">
            <a:schemeClr val="dk1"/>
          </a:effectRef>
          <a:fontRef idx="minor">
            <a:schemeClr val="dk1"/>
          </a:fontRef>
        </p:style>
        <p:txBody>
          <a:bodyPr/>
          <a:lstStyle/>
          <a:p>
            <a:r>
              <a:rPr lang="fr-FR" dirty="0"/>
              <a:t>Quoi?</a:t>
            </a:r>
            <a:r>
              <a:rPr lang="fr-FR" baseline="0" dirty="0"/>
              <a:t>   </a:t>
            </a:r>
            <a:r>
              <a:rPr lang="fr-FR" dirty="0"/>
              <a:t>Un 2eme exemple de mise en situation que les professeurs pourront construire à partir de cas existant</a:t>
            </a:r>
            <a:r>
              <a:rPr lang="fr-FR" baseline="0" dirty="0"/>
              <a:t>s.</a:t>
            </a:r>
          </a:p>
          <a:p>
            <a:endParaRPr lang="fr-FR" dirty="0"/>
          </a:p>
          <a:p>
            <a:r>
              <a:rPr lang="fr-FR" baseline="0" dirty="0"/>
              <a:t>Même approche pédagogique que MS1 : il s’agit de construire le cours en plaçant les étudiants face à des activités professionnelles à réaliser, qui font naître des besoins d’informations et requièrent des savoirs nouveaux, apportés en complément du cas.</a:t>
            </a:r>
          </a:p>
          <a:p>
            <a:endParaRPr lang="fr-FR" baseline="0" dirty="0"/>
          </a:p>
          <a:p>
            <a:r>
              <a:rPr lang="fr-FR" baseline="0" dirty="0"/>
              <a:t>Idée : travailler sur un contexte professionnel, comme fil conducteur qui sera repris en plusieurs étapes au cours de l’enseignement MOI, selon le degré de développement des compétences et permettra d’aborder progressivement les trois niveaux de compétence : découverte, appropriation et approfondissement.</a:t>
            </a:r>
          </a:p>
          <a:p>
            <a:endParaRPr lang="fr-FR" baseline="0" dirty="0"/>
          </a:p>
          <a:p>
            <a:r>
              <a:rPr lang="fr-FR" sz="1200" kern="1200" dirty="0">
                <a:solidFill>
                  <a:schemeClr val="tx1"/>
                </a:solidFill>
                <a:effectLst/>
                <a:latin typeface="+mn-lt"/>
                <a:ea typeface="+mn-ea"/>
                <a:cs typeface="+mn-cs"/>
              </a:rPr>
              <a:t>Les 4 activités seront entrecoupées d’exercices</a:t>
            </a:r>
            <a:r>
              <a:rPr lang="fr-FR" sz="1200" kern="1200" baseline="0" dirty="0">
                <a:solidFill>
                  <a:schemeClr val="tx1"/>
                </a:solidFill>
                <a:effectLst/>
                <a:latin typeface="+mn-lt"/>
                <a:ea typeface="+mn-ea"/>
                <a:cs typeface="+mn-cs"/>
              </a:rPr>
              <a:t> et de </a:t>
            </a:r>
            <a:r>
              <a:rPr lang="fr-FR" sz="1200" kern="1200" dirty="0">
                <a:solidFill>
                  <a:schemeClr val="tx1"/>
                </a:solidFill>
                <a:effectLst/>
                <a:latin typeface="+mn-lt"/>
                <a:ea typeface="+mn-ea"/>
                <a:cs typeface="+mn-cs"/>
              </a:rPr>
              <a:t>mises en situation de consolidation des savoirs, de découverte ou centrés sur une thématique précise</a:t>
            </a:r>
            <a:r>
              <a:rPr lang="fr-FR" sz="1200" kern="1200" baseline="0" dirty="0">
                <a:solidFill>
                  <a:schemeClr val="tx1"/>
                </a:solidFill>
                <a:effectLst/>
                <a:latin typeface="+mn-lt"/>
                <a:ea typeface="+mn-ea"/>
                <a:cs typeface="+mn-cs"/>
              </a:rPr>
              <a:t> en fonction de la progression du professeur.</a:t>
            </a:r>
            <a:r>
              <a:rPr lang="fr-FR" sz="1200" kern="1200" dirty="0">
                <a:solidFill>
                  <a:schemeClr val="tx1"/>
                </a:solidFill>
                <a:effectLst/>
                <a:latin typeface="+mn-lt"/>
                <a:ea typeface="+mn-ea"/>
                <a:cs typeface="+mn-cs"/>
              </a:rPr>
              <a:t> Elles peuvent permettre des « retours en arrière » pertinents pour resituer les thématiques abordées</a:t>
            </a:r>
            <a:r>
              <a:rPr lang="fr-FR" sz="1200" kern="1200" baseline="0" dirty="0">
                <a:solidFill>
                  <a:schemeClr val="tx1"/>
                </a:solidFill>
                <a:effectLst/>
                <a:latin typeface="+mn-lt"/>
                <a:ea typeface="+mn-ea"/>
                <a:cs typeface="+mn-cs"/>
              </a:rPr>
              <a:t> dans le cadre général du traitement d’une opération d’import et d’export.</a:t>
            </a:r>
            <a:endParaRPr lang="fr-FR" sz="1200" kern="1200" dirty="0">
              <a:solidFill>
                <a:schemeClr val="tx1"/>
              </a:solidFill>
              <a:effectLst/>
              <a:latin typeface="+mn-lt"/>
              <a:ea typeface="+mn-ea"/>
              <a:cs typeface="+mn-cs"/>
            </a:endParaRPr>
          </a:p>
          <a:p>
            <a:endParaRPr lang="fr-FR" baseline="0" dirty="0"/>
          </a:p>
          <a:p>
            <a:r>
              <a:rPr lang="fr-FR" i="1" baseline="0" dirty="0"/>
              <a:t>*Les compétences 2 (Évaluer les conséquences des choix opérés) et 7 (Concevoir et analyser des tableaux de bord de suivi de la gestion des opérations) qui supposent un bon niveau de compréhension et d’analyse des opérations et des processus, seront plutôt abordées au 4eme semestre de la formation, en s ’appuyant notamment sur les  activités menées en stage.</a:t>
            </a:r>
          </a:p>
          <a:p>
            <a:br>
              <a:rPr lang="fr-FR" dirty="0"/>
            </a:br>
            <a:endParaRPr lang="fr-FR" baseline="0" dirty="0"/>
          </a:p>
          <a:p>
            <a:endParaRPr lang="fr-FR" dirty="0"/>
          </a:p>
        </p:txBody>
      </p:sp>
      <p:sp>
        <p:nvSpPr>
          <p:cNvPr id="4" name="Espace réservé du numéro de diapositive 3"/>
          <p:cNvSpPr>
            <a:spLocks noGrp="1"/>
          </p:cNvSpPr>
          <p:nvPr>
            <p:ph type="sldNum" sz="quarter" idx="10"/>
          </p:nvPr>
        </p:nvSpPr>
        <p:spPr/>
        <p:txBody>
          <a:bodyPr/>
          <a:lstStyle/>
          <a:p>
            <a:fld id="{FBB669CA-A650-483F-9B85-67827F5D288E}" type="slidenum">
              <a:rPr lang="fr-FR" smtClean="0"/>
              <a:t>8</a:t>
            </a:fld>
            <a:endParaRPr lang="fr-FR"/>
          </a:p>
        </p:txBody>
      </p:sp>
    </p:spTree>
    <p:extLst>
      <p:ext uri="{BB962C8B-B14F-4D97-AF65-F5344CB8AC3E}">
        <p14:creationId xmlns:p14="http://schemas.microsoft.com/office/powerpoint/2010/main" val="33898607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style>
          <a:lnRef idx="2">
            <a:schemeClr val="dk1"/>
          </a:lnRef>
          <a:fillRef idx="1">
            <a:schemeClr val="lt1"/>
          </a:fillRef>
          <a:effectRef idx="0">
            <a:schemeClr val="dk1"/>
          </a:effectRef>
          <a:fontRef idx="minor">
            <a:schemeClr val="dk1"/>
          </a:fontRef>
        </p:style>
        <p:txBody>
          <a:bodyPr/>
          <a:lstStyle/>
          <a:p>
            <a:r>
              <a:rPr lang="fr-FR" dirty="0"/>
              <a:t>Comment?</a:t>
            </a:r>
          </a:p>
          <a:p>
            <a:endParaRPr lang="fr-FR" dirty="0"/>
          </a:p>
          <a:p>
            <a:r>
              <a:rPr lang="fr-FR" dirty="0"/>
              <a:t>Dans une démarche didactique de pédagogie inversée, chaque activité est accompagnée de</a:t>
            </a:r>
            <a:r>
              <a:rPr lang="fr-FR" baseline="0" dirty="0"/>
              <a:t> </a:t>
            </a:r>
            <a:r>
              <a:rPr lang="fr-FR" dirty="0"/>
              <a:t>fiches ressources . Ces fiches sont à construire par le professeur selon ses objectifs de progression pédagogique</a:t>
            </a:r>
            <a:r>
              <a:rPr lang="fr-FR" baseline="0" dirty="0"/>
              <a:t> (axes schématiques donnés dans l’exemple à titre indicatif).</a:t>
            </a:r>
            <a:endParaRPr lang="fr-FR" dirty="0"/>
          </a:p>
          <a:p>
            <a:endParaRPr lang="fr-FR" dirty="0"/>
          </a:p>
          <a:p>
            <a:r>
              <a:rPr lang="fr-FR" dirty="0"/>
              <a:t>Ces fiches permettent aux étudiants d’appréhender les savoirs thématiques nécessaires. Elles constituent la trace écrite du cours</a:t>
            </a:r>
            <a:r>
              <a:rPr lang="fr-FR" baseline="0" dirty="0"/>
              <a:t> et sont complétées par les</a:t>
            </a:r>
            <a:r>
              <a:rPr lang="fr-FR" dirty="0"/>
              <a:t> synthèses élaborées en fin de situation</a:t>
            </a:r>
            <a:r>
              <a:rPr lang="fr-FR" baseline="0" dirty="0"/>
              <a:t> avec les étudiants et formalisées grâce à des outils prédéfinis par le professeur (carte heuristique, schémas, tableaux…selon les thèmes abordés).</a:t>
            </a:r>
            <a:br>
              <a:rPr lang="fr-FR" dirty="0"/>
            </a:br>
            <a:endParaRPr lang="fr-FR" dirty="0"/>
          </a:p>
          <a:p>
            <a:r>
              <a:rPr lang="fr-FR" dirty="0"/>
              <a:t>Après avoir identifié les besoins d’informations</a:t>
            </a:r>
            <a:r>
              <a:rPr lang="fr-FR" baseline="0" dirty="0"/>
              <a:t> et de savoirs nécessaires pour traiter chaque activité, l</a:t>
            </a:r>
            <a:r>
              <a:rPr lang="fr-FR" dirty="0"/>
              <a:t>es étudiants recherchent dans les fiches</a:t>
            </a:r>
            <a:r>
              <a:rPr lang="fr-FR" baseline="0" dirty="0"/>
              <a:t> l</a:t>
            </a:r>
            <a:r>
              <a:rPr lang="fr-FR" dirty="0"/>
              <a:t>es éléments utiles.</a:t>
            </a:r>
          </a:p>
          <a:p>
            <a:r>
              <a:rPr lang="fr-FR" dirty="0"/>
              <a:t>(développement de compétences</a:t>
            </a:r>
            <a:r>
              <a:rPr lang="fr-FR" baseline="0" dirty="0"/>
              <a:t> d’analyse d’un besoin d’information adapté à une situation contextualisée).</a:t>
            </a:r>
            <a:r>
              <a:rPr lang="fr-FR" dirty="0"/>
              <a:t> </a:t>
            </a:r>
          </a:p>
          <a:p>
            <a:endParaRPr lang="fr-FR" dirty="0"/>
          </a:p>
          <a:p>
            <a:pPr marL="0" marR="0" indent="0" algn="l" defTabSz="914400" rtl="0" eaLnBrk="1" fontAlgn="auto" latinLnBrk="0" hangingPunct="1">
              <a:lnSpc>
                <a:spcPct val="100000"/>
              </a:lnSpc>
              <a:spcBef>
                <a:spcPts val="0"/>
              </a:spcBef>
              <a:spcAft>
                <a:spcPts val="0"/>
              </a:spcAft>
              <a:buClrTx/>
              <a:buSzTx/>
              <a:buFontTx/>
              <a:buNone/>
              <a:tabLst/>
              <a:defRPr/>
            </a:pPr>
            <a:r>
              <a:rPr lang="fr-FR" dirty="0"/>
              <a:t>Le</a:t>
            </a:r>
            <a:r>
              <a:rPr lang="fr-FR" baseline="0" dirty="0"/>
              <a:t> professeur</a:t>
            </a:r>
            <a:r>
              <a:rPr lang="fr-FR" dirty="0"/>
              <a:t> peut intervenir si nécessaire à tout moment qu’il juge utile (lors de la lecture des fiches, en introduction à l’activité, en introduction à la question…)</a:t>
            </a:r>
            <a:r>
              <a:rPr lang="fr-FR" baseline="0" dirty="0"/>
              <a:t> </a:t>
            </a:r>
            <a:r>
              <a:rPr lang="fr-FR" dirty="0"/>
              <a:t>pour apporter l’expertise nécessaire à une bonne appropriation des savoirs.</a:t>
            </a:r>
          </a:p>
        </p:txBody>
      </p:sp>
      <p:sp>
        <p:nvSpPr>
          <p:cNvPr id="4" name="Espace réservé du numéro de diapositive 3"/>
          <p:cNvSpPr>
            <a:spLocks noGrp="1"/>
          </p:cNvSpPr>
          <p:nvPr>
            <p:ph type="sldNum" sz="quarter" idx="10"/>
          </p:nvPr>
        </p:nvSpPr>
        <p:spPr/>
        <p:txBody>
          <a:bodyPr/>
          <a:lstStyle/>
          <a:p>
            <a:fld id="{FBB669CA-A650-483F-9B85-67827F5D288E}" type="slidenum">
              <a:rPr lang="fr-FR" smtClean="0"/>
              <a:t>9</a:t>
            </a:fld>
            <a:endParaRPr lang="fr-FR"/>
          </a:p>
        </p:txBody>
      </p:sp>
    </p:spTree>
    <p:extLst>
      <p:ext uri="{BB962C8B-B14F-4D97-AF65-F5344CB8AC3E}">
        <p14:creationId xmlns:p14="http://schemas.microsoft.com/office/powerpoint/2010/main" val="1118426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Page de présentation ou de partie">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090609" y="976320"/>
            <a:ext cx="7894637" cy="2433895"/>
          </a:xfrm>
        </p:spPr>
        <p:txBody>
          <a:bodyPr/>
          <a:lstStyle/>
          <a:p>
            <a:r>
              <a:rPr lang="fr-FR" dirty="0"/>
              <a:t>CLIQUEZ ET MODIFIEZ LE TITRE</a:t>
            </a:r>
          </a:p>
        </p:txBody>
      </p:sp>
      <p:sp>
        <p:nvSpPr>
          <p:cNvPr id="3" name="Sous-titre 2"/>
          <p:cNvSpPr>
            <a:spLocks noGrp="1"/>
          </p:cNvSpPr>
          <p:nvPr>
            <p:ph type="subTitle" idx="1"/>
          </p:nvPr>
        </p:nvSpPr>
        <p:spPr>
          <a:xfrm>
            <a:off x="1090609" y="3472208"/>
            <a:ext cx="7596190" cy="1752600"/>
          </a:xfrm>
        </p:spPr>
        <p:txBody>
          <a:bodyPr/>
          <a:lstStyle>
            <a:lvl1pPr marL="0" indent="0" algn="l">
              <a:buNone/>
              <a:defRPr>
                <a:solidFill>
                  <a:srgbClr val="68308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endParaRPr lang="fr-FR" dirty="0"/>
          </a:p>
        </p:txBody>
      </p:sp>
      <p:sp>
        <p:nvSpPr>
          <p:cNvPr id="6" name="Espace réservé du numéro de diapositive 5"/>
          <p:cNvSpPr>
            <a:spLocks noGrp="1"/>
          </p:cNvSpPr>
          <p:nvPr>
            <p:ph type="sldNum" sz="quarter" idx="12"/>
          </p:nvPr>
        </p:nvSpPr>
        <p:spPr/>
        <p:txBody>
          <a:bodyPr/>
          <a:lstStyle/>
          <a:p>
            <a:fld id="{95654D5A-192B-4B07-8F58-250CDD527E53}" type="slidenum">
              <a:rPr lang="fr-FR" smtClean="0"/>
              <a:t>‹N°›</a:t>
            </a:fld>
            <a:endParaRPr lang="fr-FR"/>
          </a:p>
        </p:txBody>
      </p:sp>
    </p:spTree>
    <p:extLst>
      <p:ext uri="{BB962C8B-B14F-4D97-AF65-F5344CB8AC3E}">
        <p14:creationId xmlns:p14="http://schemas.microsoft.com/office/powerpoint/2010/main" val="26336744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a:t>Modifiez le style du titre</a:t>
            </a: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451BBC0B-A19B-498E-AB8C-430E77AD806E}" type="slidenum">
              <a:rPr lang="fr-FR" smtClean="0"/>
              <a:t>‹N°›</a:t>
            </a:fld>
            <a:endParaRPr lang="fr-FR"/>
          </a:p>
        </p:txBody>
      </p:sp>
    </p:spTree>
    <p:extLst>
      <p:ext uri="{BB962C8B-B14F-4D97-AF65-F5344CB8AC3E}">
        <p14:creationId xmlns:p14="http://schemas.microsoft.com/office/powerpoint/2010/main" val="9404087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a:t>Modifiez le style du titre</a:t>
            </a: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451BBC0B-A19B-498E-AB8C-430E77AD806E}" type="slidenum">
              <a:rPr lang="fr-FR" smtClean="0"/>
              <a:t>‹N°›</a:t>
            </a:fld>
            <a:endParaRPr lang="fr-FR"/>
          </a:p>
        </p:txBody>
      </p:sp>
    </p:spTree>
    <p:extLst>
      <p:ext uri="{BB962C8B-B14F-4D97-AF65-F5344CB8AC3E}">
        <p14:creationId xmlns:p14="http://schemas.microsoft.com/office/powerpoint/2010/main" val="37424745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51BBC0B-A19B-498E-AB8C-430E77AD806E}" type="slidenum">
              <a:rPr lang="fr-FR" smtClean="0"/>
              <a:t>‹N°›</a:t>
            </a:fld>
            <a:endParaRPr lang="fr-FR"/>
          </a:p>
        </p:txBody>
      </p:sp>
    </p:spTree>
    <p:extLst>
      <p:ext uri="{BB962C8B-B14F-4D97-AF65-F5344CB8AC3E}">
        <p14:creationId xmlns:p14="http://schemas.microsoft.com/office/powerpoint/2010/main" val="16438951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51BBC0B-A19B-498E-AB8C-430E77AD806E}" type="slidenum">
              <a:rPr lang="fr-FR" smtClean="0"/>
              <a:t>‹N°›</a:t>
            </a:fld>
            <a:endParaRPr lang="fr-FR"/>
          </a:p>
        </p:txBody>
      </p:sp>
    </p:spTree>
    <p:extLst>
      <p:ext uri="{BB962C8B-B14F-4D97-AF65-F5344CB8AC3E}">
        <p14:creationId xmlns:p14="http://schemas.microsoft.com/office/powerpoint/2010/main" val="3336552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age de sous-parti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5" name="Espace réservé du numéro de diapositive 4"/>
          <p:cNvSpPr>
            <a:spLocks noGrp="1"/>
          </p:cNvSpPr>
          <p:nvPr>
            <p:ph type="sldNum" sz="quarter" idx="12"/>
          </p:nvPr>
        </p:nvSpPr>
        <p:spPr>
          <a:xfrm>
            <a:off x="8249851" y="6390910"/>
            <a:ext cx="351529" cy="365125"/>
          </a:xfrm>
        </p:spPr>
        <p:txBody>
          <a:bodyPr/>
          <a:lstStyle/>
          <a:p>
            <a:fld id="{C6B7B3CB-E3BA-F74C-AB76-86EFC5843CD6}" type="slidenum">
              <a:rPr lang="fr-FR" smtClean="0"/>
              <a:pPr/>
              <a:t>‹N°›</a:t>
            </a:fld>
            <a:endParaRPr lang="fr-FR" dirty="0"/>
          </a:p>
        </p:txBody>
      </p:sp>
      <p:sp>
        <p:nvSpPr>
          <p:cNvPr id="8" name="Espace réservé du texte 7"/>
          <p:cNvSpPr>
            <a:spLocks noGrp="1"/>
          </p:cNvSpPr>
          <p:nvPr>
            <p:ph type="body" sz="quarter" idx="13"/>
          </p:nvPr>
        </p:nvSpPr>
        <p:spPr>
          <a:xfrm>
            <a:off x="1095375" y="4121150"/>
            <a:ext cx="7505700" cy="1814513"/>
          </a:xfrm>
        </p:spPr>
        <p:txBody>
          <a:bodyPr>
            <a:normAutofit/>
          </a:bodyPr>
          <a:lstStyle>
            <a:lvl1pPr>
              <a:defRPr sz="1500"/>
            </a:lvl1pPr>
            <a:lvl2pPr marL="457200" indent="-457200">
              <a:buNone/>
              <a:defRPr sz="1500"/>
            </a:lvl2pPr>
            <a:lvl3pPr marL="457200" indent="-457200">
              <a:buNone/>
              <a:defRPr sz="1500"/>
            </a:lvl3pPr>
            <a:lvl4pPr marL="457200" indent="-457200">
              <a:buNone/>
              <a:defRPr sz="1500"/>
            </a:lvl4pPr>
            <a:lvl5pPr marL="457200" indent="-457200">
              <a:buNone/>
              <a:defRPr sz="1500"/>
            </a:lvl5pPr>
          </a:lstStyle>
          <a:p>
            <a:pPr lvl="0"/>
            <a:r>
              <a:rPr lang="fr-FR"/>
              <a:t>Modifiez les styles du texte du masque</a:t>
            </a:r>
          </a:p>
        </p:txBody>
      </p:sp>
      <p:sp>
        <p:nvSpPr>
          <p:cNvPr id="10" name="Espace réservé du texte 9"/>
          <p:cNvSpPr>
            <a:spLocks noGrp="1"/>
          </p:cNvSpPr>
          <p:nvPr>
            <p:ph type="body" sz="quarter" idx="14"/>
          </p:nvPr>
        </p:nvSpPr>
        <p:spPr>
          <a:xfrm>
            <a:off x="1095375" y="2705101"/>
            <a:ext cx="7505700" cy="1156980"/>
          </a:xfrm>
        </p:spPr>
        <p:txBody>
          <a:bodyPr>
            <a:noAutofit/>
          </a:bodyPr>
          <a:lstStyle>
            <a:lvl1pPr marL="0" indent="0">
              <a:buFont typeface="Arial"/>
              <a:buNone/>
              <a:defRPr sz="3000"/>
            </a:lvl1pPr>
            <a:lvl2pPr marL="0" indent="0">
              <a:buNone/>
              <a:defRPr sz="3000"/>
            </a:lvl2pPr>
            <a:lvl3pPr marL="0" indent="0">
              <a:buNone/>
              <a:defRPr sz="3000"/>
            </a:lvl3pPr>
            <a:lvl4pPr marL="0" indent="0">
              <a:buNone/>
              <a:defRPr sz="3000"/>
            </a:lvl4pPr>
            <a:lvl5pPr marL="0" indent="0">
              <a:buNone/>
              <a:defRPr sz="3000"/>
            </a:lvl5pPr>
          </a:lstStyle>
          <a:p>
            <a:pPr lvl="0"/>
            <a:r>
              <a:rPr lang="fr-FR"/>
              <a:t>Modifiez les styles du texte du masque</a:t>
            </a:r>
          </a:p>
        </p:txBody>
      </p:sp>
    </p:spTree>
    <p:extLst>
      <p:ext uri="{BB962C8B-B14F-4D97-AF65-F5344CB8AC3E}">
        <p14:creationId xmlns:p14="http://schemas.microsoft.com/office/powerpoint/2010/main" val="402432558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age de contenu text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5" name="Espace réservé du numéro de diapositive 4"/>
          <p:cNvSpPr>
            <a:spLocks noGrp="1"/>
          </p:cNvSpPr>
          <p:nvPr>
            <p:ph type="sldNum" sz="quarter" idx="12"/>
          </p:nvPr>
        </p:nvSpPr>
        <p:spPr/>
        <p:txBody>
          <a:bodyPr/>
          <a:lstStyle/>
          <a:p>
            <a:fld id="{A786685B-2977-D546-9E3D-3CA676A47F0C}" type="slidenum">
              <a:rPr lang="fr-FR" smtClean="0"/>
              <a:pPr/>
              <a:t>‹N°›</a:t>
            </a:fld>
            <a:endParaRPr lang="fr-FR" dirty="0"/>
          </a:p>
        </p:txBody>
      </p:sp>
      <p:sp>
        <p:nvSpPr>
          <p:cNvPr id="6" name="Espace réservé du texte 6"/>
          <p:cNvSpPr>
            <a:spLocks noGrp="1"/>
          </p:cNvSpPr>
          <p:nvPr>
            <p:ph type="body" sz="quarter" idx="13" hasCustomPrompt="1"/>
          </p:nvPr>
        </p:nvSpPr>
        <p:spPr>
          <a:xfrm>
            <a:off x="804863" y="1471083"/>
            <a:ext cx="7881937" cy="4598988"/>
          </a:xfrm>
        </p:spPr>
        <p:txBody>
          <a:bodyPr/>
          <a:lstStyle>
            <a:lvl1pPr marL="177800" marR="0" indent="-177800" algn="l" defTabSz="457200" rtl="0" eaLnBrk="1" fontAlgn="auto" latinLnBrk="0" hangingPunct="1">
              <a:lnSpc>
                <a:spcPct val="100000"/>
              </a:lnSpc>
              <a:spcBef>
                <a:spcPct val="20000"/>
              </a:spcBef>
              <a:spcAft>
                <a:spcPts val="0"/>
              </a:spcAft>
              <a:buClrTx/>
              <a:buSzPct val="100000"/>
              <a:buFont typeface="Arial"/>
              <a:buChar char="■"/>
              <a:tabLst/>
              <a:defRPr>
                <a:solidFill>
                  <a:srgbClr val="683086"/>
                </a:solidFill>
              </a:defRPr>
            </a:lvl1pPr>
            <a:lvl2pPr marL="627063" marR="0" indent="-169863" algn="l" defTabSz="457200" rtl="0" eaLnBrk="1" fontAlgn="auto" latinLnBrk="0" hangingPunct="1">
              <a:lnSpc>
                <a:spcPct val="100000"/>
              </a:lnSpc>
              <a:spcBef>
                <a:spcPct val="20000"/>
              </a:spcBef>
              <a:spcAft>
                <a:spcPts val="0"/>
              </a:spcAft>
              <a:buClr>
                <a:srgbClr val="683086"/>
              </a:buClr>
              <a:buSzTx/>
              <a:buFont typeface="Arial Italic"/>
              <a:buChar char="■"/>
              <a:tabLst/>
              <a:defRPr/>
            </a:lvl2pPr>
            <a:lvl3pPr marL="627063" marR="0" indent="0" algn="l" defTabSz="457200" rtl="0" eaLnBrk="1" fontAlgn="auto" latinLnBrk="0" hangingPunct="1">
              <a:lnSpc>
                <a:spcPct val="100000"/>
              </a:lnSpc>
              <a:spcBef>
                <a:spcPct val="20000"/>
              </a:spcBef>
              <a:spcAft>
                <a:spcPts val="0"/>
              </a:spcAft>
              <a:buClrTx/>
              <a:buSzTx/>
              <a:buFont typeface="Arial"/>
              <a:buNone/>
              <a:tabLst/>
              <a:defRPr/>
            </a:lvl3pPr>
            <a:lvl4pPr marL="627063" marR="0" indent="177800" algn="l" defTabSz="457200" rtl="0" eaLnBrk="1" fontAlgn="auto" latinLnBrk="0" hangingPunct="1">
              <a:lnSpc>
                <a:spcPct val="100000"/>
              </a:lnSpc>
              <a:spcBef>
                <a:spcPct val="20000"/>
              </a:spcBef>
              <a:spcAft>
                <a:spcPts val="0"/>
              </a:spcAft>
              <a:buClr>
                <a:srgbClr val="683086"/>
              </a:buClr>
              <a:buSzTx/>
              <a:buFont typeface="Arial"/>
              <a:buChar char="–"/>
              <a:tabLst/>
              <a:defRPr/>
            </a:lvl4pPr>
            <a:lvl5pPr marL="806450" marR="0" indent="0" algn="l" defTabSz="457200" rtl="0" eaLnBrk="1" fontAlgn="auto" latinLnBrk="0" hangingPunct="1">
              <a:lnSpc>
                <a:spcPct val="100000"/>
              </a:lnSpc>
              <a:spcBef>
                <a:spcPct val="20000"/>
              </a:spcBef>
              <a:spcAft>
                <a:spcPts val="0"/>
              </a:spcAft>
              <a:buClrTx/>
              <a:buSzTx/>
              <a:buFont typeface="Arial"/>
              <a:buNone/>
              <a:tabLst/>
              <a:defRPr/>
            </a:lvl5pPr>
          </a:lstStyle>
          <a:p>
            <a:pPr lvl="0"/>
            <a:r>
              <a:rPr lang="fr-FR" dirty="0"/>
              <a:t> 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Tree>
    <p:extLst>
      <p:ext uri="{BB962C8B-B14F-4D97-AF65-F5344CB8AC3E}">
        <p14:creationId xmlns:p14="http://schemas.microsoft.com/office/powerpoint/2010/main" val="33397919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Page de contenu avec texte et graphiqu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endParaRPr lang="fr-FR" dirty="0"/>
          </a:p>
        </p:txBody>
      </p:sp>
      <p:sp>
        <p:nvSpPr>
          <p:cNvPr id="3" name="Espace réservé du contenu 2"/>
          <p:cNvSpPr>
            <a:spLocks noGrp="1"/>
          </p:cNvSpPr>
          <p:nvPr>
            <p:ph idx="1" hasCustomPrompt="1"/>
          </p:nvPr>
        </p:nvSpPr>
        <p:spPr>
          <a:xfrm>
            <a:off x="805400" y="1476296"/>
            <a:ext cx="7881400" cy="4525963"/>
          </a:xfrm>
        </p:spPr>
        <p:txBody>
          <a:bodyPr/>
          <a:lstStyle>
            <a:lvl1pPr marL="177800" marR="0" indent="-177800" algn="l" defTabSz="457200" rtl="0" eaLnBrk="1" fontAlgn="auto" latinLnBrk="0" hangingPunct="1">
              <a:lnSpc>
                <a:spcPct val="100000"/>
              </a:lnSpc>
              <a:spcBef>
                <a:spcPct val="20000"/>
              </a:spcBef>
              <a:spcAft>
                <a:spcPts val="0"/>
              </a:spcAft>
              <a:buClrTx/>
              <a:buSzPct val="100000"/>
              <a:buFont typeface="Arial"/>
              <a:buChar char="■"/>
              <a:tabLst/>
              <a:defRPr>
                <a:solidFill>
                  <a:srgbClr val="683086"/>
                </a:solidFill>
              </a:defRPr>
            </a:lvl1pPr>
            <a:lvl2pPr marL="627063" marR="0" indent="-169863" algn="l" defTabSz="457200" rtl="0" eaLnBrk="1" fontAlgn="auto" latinLnBrk="0" hangingPunct="1">
              <a:lnSpc>
                <a:spcPct val="100000"/>
              </a:lnSpc>
              <a:spcBef>
                <a:spcPct val="20000"/>
              </a:spcBef>
              <a:spcAft>
                <a:spcPts val="0"/>
              </a:spcAft>
              <a:buClr>
                <a:srgbClr val="683086"/>
              </a:buClr>
              <a:buSzTx/>
              <a:buFont typeface="Arial Italic"/>
              <a:buChar char="■"/>
              <a:tabLst/>
              <a:defRPr/>
            </a:lvl2pPr>
            <a:lvl3pPr marL="627063" marR="0" indent="0" algn="l" defTabSz="457200" rtl="0" eaLnBrk="1" fontAlgn="auto" latinLnBrk="0" hangingPunct="1">
              <a:lnSpc>
                <a:spcPct val="100000"/>
              </a:lnSpc>
              <a:spcBef>
                <a:spcPct val="20000"/>
              </a:spcBef>
              <a:spcAft>
                <a:spcPts val="0"/>
              </a:spcAft>
              <a:buClrTx/>
              <a:buSzTx/>
              <a:buFont typeface="Arial"/>
              <a:buNone/>
              <a:tabLst/>
              <a:defRPr/>
            </a:lvl3pPr>
            <a:lvl4pPr marL="627063" marR="0" indent="177800" algn="l" defTabSz="457200" rtl="0" eaLnBrk="1" fontAlgn="auto" latinLnBrk="0" hangingPunct="1">
              <a:lnSpc>
                <a:spcPct val="100000"/>
              </a:lnSpc>
              <a:spcBef>
                <a:spcPct val="20000"/>
              </a:spcBef>
              <a:spcAft>
                <a:spcPts val="0"/>
              </a:spcAft>
              <a:buClr>
                <a:srgbClr val="683086"/>
              </a:buClr>
              <a:buSzTx/>
              <a:buFont typeface="Arial"/>
              <a:buChar char="–"/>
              <a:tabLst/>
              <a:defRPr/>
            </a:lvl4pPr>
            <a:lvl5pPr marL="806450" marR="0" indent="0" algn="l" defTabSz="457200" rtl="0" eaLnBrk="1" fontAlgn="auto" latinLnBrk="0" hangingPunct="1">
              <a:lnSpc>
                <a:spcPct val="100000"/>
              </a:lnSpc>
              <a:spcBef>
                <a:spcPct val="20000"/>
              </a:spcBef>
              <a:spcAft>
                <a:spcPts val="0"/>
              </a:spcAft>
              <a:buClrTx/>
              <a:buSzTx/>
              <a:buFont typeface="Arial"/>
              <a:buNone/>
              <a:tabLst/>
              <a:defRPr/>
            </a:lvl5pPr>
          </a:lstStyle>
          <a:p>
            <a:pPr lvl="0"/>
            <a:r>
              <a:rPr lang="fr-FR" dirty="0"/>
              <a:t> 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numéro de diapositive 5"/>
          <p:cNvSpPr>
            <a:spLocks noGrp="1"/>
          </p:cNvSpPr>
          <p:nvPr>
            <p:ph type="sldNum" sz="quarter" idx="12"/>
          </p:nvPr>
        </p:nvSpPr>
        <p:spPr/>
        <p:txBody>
          <a:bodyPr/>
          <a:lstStyle/>
          <a:p>
            <a:fld id="{A786685B-2977-D546-9E3D-3CA676A47F0C}" type="slidenum">
              <a:rPr lang="fr-FR" smtClean="0"/>
              <a:t>‹N°›</a:t>
            </a:fld>
            <a:endParaRPr lang="fr-FR"/>
          </a:p>
        </p:txBody>
      </p:sp>
    </p:spTree>
    <p:extLst>
      <p:ext uri="{BB962C8B-B14F-4D97-AF65-F5344CB8AC3E}">
        <p14:creationId xmlns:p14="http://schemas.microsoft.com/office/powerpoint/2010/main" val="68153923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age sommair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endParaRPr lang="fr-FR" dirty="0"/>
          </a:p>
        </p:txBody>
      </p:sp>
      <p:sp>
        <p:nvSpPr>
          <p:cNvPr id="5" name="Espace réservé du numéro de diapositive 4"/>
          <p:cNvSpPr>
            <a:spLocks noGrp="1"/>
          </p:cNvSpPr>
          <p:nvPr>
            <p:ph type="sldNum" sz="quarter" idx="12"/>
          </p:nvPr>
        </p:nvSpPr>
        <p:spPr/>
        <p:txBody>
          <a:bodyPr/>
          <a:lstStyle/>
          <a:p>
            <a:fld id="{A786685B-2977-D546-9E3D-3CA676A47F0C}" type="slidenum">
              <a:rPr lang="fr-FR" smtClean="0"/>
              <a:pPr/>
              <a:t>‹N°›</a:t>
            </a:fld>
            <a:endParaRPr lang="fr-FR" dirty="0"/>
          </a:p>
        </p:txBody>
      </p:sp>
      <p:sp>
        <p:nvSpPr>
          <p:cNvPr id="7" name="Espace réservé du texte 6"/>
          <p:cNvSpPr>
            <a:spLocks noGrp="1"/>
          </p:cNvSpPr>
          <p:nvPr>
            <p:ph type="body" sz="quarter" idx="13" hasCustomPrompt="1"/>
          </p:nvPr>
        </p:nvSpPr>
        <p:spPr>
          <a:xfrm>
            <a:off x="804863" y="1469378"/>
            <a:ext cx="7881937" cy="4397375"/>
          </a:xfrm>
        </p:spPr>
        <p:txBody>
          <a:bodyPr/>
          <a:lstStyle>
            <a:lvl1pPr>
              <a:buClr>
                <a:srgbClr val="683086"/>
              </a:buClr>
              <a:defRPr>
                <a:solidFill>
                  <a:srgbClr val="000000"/>
                </a:solidFill>
              </a:defRPr>
            </a:lvl1pPr>
          </a:lstStyle>
          <a:p>
            <a:pPr lvl="0"/>
            <a:r>
              <a:rPr lang="fr-FR" dirty="0"/>
              <a:t> Cliquez pour modifier les styles du texte du masque</a:t>
            </a:r>
          </a:p>
        </p:txBody>
      </p:sp>
    </p:spTree>
    <p:extLst>
      <p:ext uri="{BB962C8B-B14F-4D97-AF65-F5344CB8AC3E}">
        <p14:creationId xmlns:p14="http://schemas.microsoft.com/office/powerpoint/2010/main" val="191717291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08773" y="69692"/>
            <a:ext cx="8004162" cy="828574"/>
          </a:xfrm>
        </p:spPr>
        <p:txBody>
          <a:bodyPr anchor="b">
            <a:normAutofit/>
          </a:bodyPr>
          <a:lstStyle>
            <a:lvl1pPr algn="l">
              <a:defRPr sz="3000" b="0"/>
            </a:lvl1pPr>
          </a:lstStyle>
          <a:p>
            <a:r>
              <a:rPr lang="fr-FR"/>
              <a:t>Modifiez le style du titre</a:t>
            </a:r>
            <a:endParaRPr lang="fr-FR" dirty="0"/>
          </a:p>
        </p:txBody>
      </p:sp>
      <p:sp>
        <p:nvSpPr>
          <p:cNvPr id="3" name="Espace réservé pour une image  2"/>
          <p:cNvSpPr>
            <a:spLocks noGrp="1"/>
          </p:cNvSpPr>
          <p:nvPr>
            <p:ph type="pic" idx="1"/>
          </p:nvPr>
        </p:nvSpPr>
        <p:spPr>
          <a:xfrm>
            <a:off x="677333" y="1494531"/>
            <a:ext cx="7923066" cy="323304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p>
        </p:txBody>
      </p:sp>
      <p:sp>
        <p:nvSpPr>
          <p:cNvPr id="4" name="Espace réservé du texte 3"/>
          <p:cNvSpPr>
            <a:spLocks noGrp="1"/>
          </p:cNvSpPr>
          <p:nvPr>
            <p:ph type="body" sz="half" idx="2"/>
          </p:nvPr>
        </p:nvSpPr>
        <p:spPr>
          <a:xfrm>
            <a:off x="677333" y="5367338"/>
            <a:ext cx="7923066"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7" name="Espace réservé du numéro de diapositive 6"/>
          <p:cNvSpPr>
            <a:spLocks noGrp="1"/>
          </p:cNvSpPr>
          <p:nvPr>
            <p:ph type="sldNum" sz="quarter" idx="12"/>
          </p:nvPr>
        </p:nvSpPr>
        <p:spPr/>
        <p:txBody>
          <a:bodyPr/>
          <a:lstStyle/>
          <a:p>
            <a:fld id="{A786685B-2977-D546-9E3D-3CA676A47F0C}" type="slidenum">
              <a:rPr lang="fr-FR" smtClean="0"/>
              <a:t>‹N°›</a:t>
            </a:fld>
            <a:endParaRPr lang="fr-FR"/>
          </a:p>
        </p:txBody>
      </p:sp>
    </p:spTree>
    <p:extLst>
      <p:ext uri="{BB962C8B-B14F-4D97-AF65-F5344CB8AC3E}">
        <p14:creationId xmlns:p14="http://schemas.microsoft.com/office/powerpoint/2010/main" val="24309252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971600" y="1052736"/>
            <a:ext cx="7772400" cy="1470025"/>
          </a:xfrm>
        </p:spPr>
        <p:txBody>
          <a:bodyPr/>
          <a:lstStyle/>
          <a:p>
            <a:r>
              <a:rPr lang="fr-FR" dirty="0"/>
              <a:t>Modifiez le style du titre</a:t>
            </a: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p>
        </p:txBody>
      </p:sp>
      <p:sp>
        <p:nvSpPr>
          <p:cNvPr id="6" name="Espace réservé du numéro de diapositive 5"/>
          <p:cNvSpPr>
            <a:spLocks noGrp="1"/>
          </p:cNvSpPr>
          <p:nvPr>
            <p:ph type="sldNum" sz="quarter" idx="12"/>
          </p:nvPr>
        </p:nvSpPr>
        <p:spPr/>
        <p:txBody>
          <a:bodyPr/>
          <a:lstStyle/>
          <a:p>
            <a:fld id="{95654D5A-192B-4B07-8F58-250CDD527E53}" type="slidenum">
              <a:rPr lang="fr-FR" smtClean="0"/>
              <a:t>‹N°›</a:t>
            </a:fld>
            <a:endParaRPr lang="fr-FR"/>
          </a:p>
        </p:txBody>
      </p:sp>
      <p:pic>
        <p:nvPicPr>
          <p:cNvPr id="5" name="Image 4">
            <a:extLst>
              <a:ext uri="{FF2B5EF4-FFF2-40B4-BE49-F238E27FC236}">
                <a16:creationId xmlns:a16="http://schemas.microsoft.com/office/drawing/2014/main" id="{BBAEE7B9-44D3-4D49-ADC3-FC194FE08050}"/>
              </a:ext>
            </a:extLst>
          </p:cNvPr>
          <p:cNvPicPr>
            <a:picLocks noChangeAspect="1"/>
          </p:cNvPicPr>
          <p:nvPr userDrawn="1"/>
        </p:nvPicPr>
        <p:blipFill>
          <a:blip r:embed="rId2"/>
          <a:stretch>
            <a:fillRect/>
          </a:stretch>
        </p:blipFill>
        <p:spPr>
          <a:xfrm>
            <a:off x="179512" y="5622245"/>
            <a:ext cx="1192088" cy="1081118"/>
          </a:xfrm>
          <a:prstGeom prst="rect">
            <a:avLst/>
          </a:prstGeom>
        </p:spPr>
      </p:pic>
    </p:spTree>
    <p:extLst>
      <p:ext uri="{BB962C8B-B14F-4D97-AF65-F5344CB8AC3E}">
        <p14:creationId xmlns:p14="http://schemas.microsoft.com/office/powerpoint/2010/main" val="22259102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a:t>Modifiez le style du titre</a:t>
            </a: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p>
        </p:txBody>
      </p:sp>
      <p:sp>
        <p:nvSpPr>
          <p:cNvPr id="4" name="Espace réservé de la date 3"/>
          <p:cNvSpPr>
            <a:spLocks noGrp="1"/>
          </p:cNvSpPr>
          <p:nvPr>
            <p:ph type="dt" sz="half" idx="10"/>
          </p:nvPr>
        </p:nvSpPr>
        <p:spPr/>
        <p:txBody>
          <a:bodyPr/>
          <a:lstStyle/>
          <a:p>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51BBC0B-A19B-498E-AB8C-430E77AD806E}" type="slidenum">
              <a:rPr lang="fr-FR" smtClean="0"/>
              <a:t>‹N°›</a:t>
            </a:fld>
            <a:endParaRPr lang="fr-FR"/>
          </a:p>
        </p:txBody>
      </p:sp>
    </p:spTree>
    <p:extLst>
      <p:ext uri="{BB962C8B-B14F-4D97-AF65-F5344CB8AC3E}">
        <p14:creationId xmlns:p14="http://schemas.microsoft.com/office/powerpoint/2010/main" val="12292190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51BBC0B-A19B-498E-AB8C-430E77AD806E}" type="slidenum">
              <a:rPr lang="fr-FR" smtClean="0"/>
              <a:t>‹N°›</a:t>
            </a:fld>
            <a:endParaRPr lang="fr-FR"/>
          </a:p>
        </p:txBody>
      </p:sp>
    </p:spTree>
    <p:extLst>
      <p:ext uri="{BB962C8B-B14F-4D97-AF65-F5344CB8AC3E}">
        <p14:creationId xmlns:p14="http://schemas.microsoft.com/office/powerpoint/2010/main" val="21534034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a:t>Modifiez le style du titre</a:t>
            </a: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Modifiez les styles du texte du masque</a:t>
            </a:r>
          </a:p>
        </p:txBody>
      </p:sp>
      <p:sp>
        <p:nvSpPr>
          <p:cNvPr id="4" name="Espace réservé de la date 3"/>
          <p:cNvSpPr>
            <a:spLocks noGrp="1"/>
          </p:cNvSpPr>
          <p:nvPr>
            <p:ph type="dt" sz="half" idx="10"/>
          </p:nvPr>
        </p:nvSpPr>
        <p:spPr/>
        <p:txBody>
          <a:bodyPr/>
          <a:lstStyle/>
          <a:p>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51BBC0B-A19B-498E-AB8C-430E77AD806E}" type="slidenum">
              <a:rPr lang="fr-FR" smtClean="0"/>
              <a:t>‹N°›</a:t>
            </a:fld>
            <a:endParaRPr lang="fr-FR"/>
          </a:p>
        </p:txBody>
      </p:sp>
    </p:spTree>
    <p:extLst>
      <p:ext uri="{BB962C8B-B14F-4D97-AF65-F5344CB8AC3E}">
        <p14:creationId xmlns:p14="http://schemas.microsoft.com/office/powerpoint/2010/main" val="22486448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451BBC0B-A19B-498E-AB8C-430E77AD806E}" type="slidenum">
              <a:rPr lang="fr-FR" smtClean="0"/>
              <a:t>‹N°›</a:t>
            </a:fld>
            <a:endParaRPr lang="fr-FR"/>
          </a:p>
        </p:txBody>
      </p:sp>
    </p:spTree>
    <p:extLst>
      <p:ext uri="{BB962C8B-B14F-4D97-AF65-F5344CB8AC3E}">
        <p14:creationId xmlns:p14="http://schemas.microsoft.com/office/powerpoint/2010/main" val="10107498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a:t>Modifiez le style du titre</a:t>
            </a: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451BBC0B-A19B-498E-AB8C-430E77AD806E}" type="slidenum">
              <a:rPr lang="fr-FR" smtClean="0"/>
              <a:t>‹N°›</a:t>
            </a:fld>
            <a:endParaRPr lang="fr-FR"/>
          </a:p>
        </p:txBody>
      </p:sp>
    </p:spTree>
    <p:extLst>
      <p:ext uri="{BB962C8B-B14F-4D97-AF65-F5344CB8AC3E}">
        <p14:creationId xmlns:p14="http://schemas.microsoft.com/office/powerpoint/2010/main" val="26619264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451BBC0B-A19B-498E-AB8C-430E77AD806E}" type="slidenum">
              <a:rPr lang="fr-FR" smtClean="0"/>
              <a:t>‹N°›</a:t>
            </a:fld>
            <a:endParaRPr lang="fr-FR"/>
          </a:p>
        </p:txBody>
      </p:sp>
    </p:spTree>
    <p:extLst>
      <p:ext uri="{BB962C8B-B14F-4D97-AF65-F5344CB8AC3E}">
        <p14:creationId xmlns:p14="http://schemas.microsoft.com/office/powerpoint/2010/main" val="31857694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451BBC0B-A19B-498E-AB8C-430E77AD806E}" type="slidenum">
              <a:rPr lang="fr-FR" smtClean="0"/>
              <a:t>‹N°›</a:t>
            </a:fld>
            <a:endParaRPr lang="fr-FR"/>
          </a:p>
        </p:txBody>
      </p:sp>
    </p:spTree>
    <p:extLst>
      <p:ext uri="{BB962C8B-B14F-4D97-AF65-F5344CB8AC3E}">
        <p14:creationId xmlns:p14="http://schemas.microsoft.com/office/powerpoint/2010/main" val="422762215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theme" Target="../theme/theme3.xml"/><Relationship Id="rId1" Type="http://schemas.openxmlformats.org/officeDocument/2006/relationships/slideLayout" Target="../slideLayouts/slideLayout14.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image" Target="../media/image2.jpeg"/><Relationship Id="rId5" Type="http://schemas.openxmlformats.org/officeDocument/2006/relationships/theme" Target="../theme/theme4.xml"/><Relationship Id="rId4"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1097485" y="915840"/>
            <a:ext cx="7982797" cy="2548962"/>
          </a:xfrm>
          <a:prstGeom prst="rect">
            <a:avLst/>
          </a:prstGeom>
        </p:spPr>
        <p:txBody>
          <a:bodyPr vert="horz" lIns="91440" tIns="45720" rIns="91440" bIns="45720" rtlCol="0" anchor="ctr">
            <a:noAutofit/>
          </a:bodyPr>
          <a:lstStyle/>
          <a:p>
            <a:r>
              <a:rPr lang="fr-FR" dirty="0"/>
              <a:t>CLIQUEZ ET MODIFIEZ </a:t>
            </a:r>
            <a:br>
              <a:rPr lang="fr-FR" dirty="0"/>
            </a:br>
            <a:r>
              <a:rPr lang="fr-FR" dirty="0"/>
              <a:t>LE TITRE</a:t>
            </a:r>
          </a:p>
        </p:txBody>
      </p:sp>
      <p:sp>
        <p:nvSpPr>
          <p:cNvPr id="3" name="Espace réservé du texte 2"/>
          <p:cNvSpPr>
            <a:spLocks noGrp="1"/>
          </p:cNvSpPr>
          <p:nvPr>
            <p:ph type="body" idx="1"/>
          </p:nvPr>
        </p:nvSpPr>
        <p:spPr>
          <a:xfrm>
            <a:off x="1097486" y="3464803"/>
            <a:ext cx="7589313" cy="1249263"/>
          </a:xfrm>
          <a:prstGeom prst="rect">
            <a:avLst/>
          </a:prstGeom>
        </p:spPr>
        <p:txBody>
          <a:bodyPr vert="horz" lIns="91440" tIns="45720" rIns="91440" bIns="45720" rtlCol="0">
            <a:normAutofit/>
          </a:bodyPr>
          <a:lstStyle/>
          <a:p>
            <a:pPr lvl="0"/>
            <a:r>
              <a:rPr lang="fr-FR" dirty="0"/>
              <a:t>Cliquez pour modifier les styles du texte du masque</a:t>
            </a:r>
          </a:p>
        </p:txBody>
      </p:sp>
      <p:sp>
        <p:nvSpPr>
          <p:cNvPr id="6" name="Espace réservé du numéro de diapositive 5"/>
          <p:cNvSpPr>
            <a:spLocks noGrp="1"/>
          </p:cNvSpPr>
          <p:nvPr>
            <p:ph type="sldNum" sz="quarter" idx="4"/>
          </p:nvPr>
        </p:nvSpPr>
        <p:spPr>
          <a:xfrm>
            <a:off x="8197502" y="6390910"/>
            <a:ext cx="403878" cy="365125"/>
          </a:xfrm>
          <a:prstGeom prst="rect">
            <a:avLst/>
          </a:prstGeom>
        </p:spPr>
        <p:txBody>
          <a:bodyPr vert="horz" lIns="91440" tIns="45720" rIns="91440" bIns="45720" rtlCol="0" anchor="ctr"/>
          <a:lstStyle>
            <a:lvl1pPr algn="r">
              <a:defRPr sz="1000" b="1">
                <a:solidFill>
                  <a:srgbClr val="404040"/>
                </a:solidFill>
              </a:defRPr>
            </a:lvl1pPr>
          </a:lstStyle>
          <a:p>
            <a:fld id="{95654D5A-192B-4B07-8F58-250CDD527E53}" type="slidenum">
              <a:rPr lang="fr-FR" smtClean="0"/>
              <a:t>‹N°›</a:t>
            </a:fld>
            <a:endParaRPr lang="fr-FR"/>
          </a:p>
        </p:txBody>
      </p:sp>
      <p:cxnSp>
        <p:nvCxnSpPr>
          <p:cNvPr id="16" name="Connecteur droit 15"/>
          <p:cNvCxnSpPr/>
          <p:nvPr/>
        </p:nvCxnSpPr>
        <p:spPr>
          <a:xfrm>
            <a:off x="698885" y="5516417"/>
            <a:ext cx="6290733" cy="0"/>
          </a:xfrm>
          <a:prstGeom prst="line">
            <a:avLst/>
          </a:prstGeom>
          <a:ln w="57150" cap="rnd" cmpd="sng">
            <a:solidFill>
              <a:srgbClr val="683086"/>
            </a:solidFill>
            <a:round/>
          </a:ln>
          <a:effectLst/>
        </p:spPr>
        <p:style>
          <a:lnRef idx="2">
            <a:schemeClr val="accent1"/>
          </a:lnRef>
          <a:fillRef idx="0">
            <a:schemeClr val="accent1"/>
          </a:fillRef>
          <a:effectRef idx="1">
            <a:schemeClr val="accent1"/>
          </a:effectRef>
          <a:fontRef idx="minor">
            <a:schemeClr val="tx1"/>
          </a:fontRef>
        </p:style>
      </p:cxnSp>
      <p:cxnSp>
        <p:nvCxnSpPr>
          <p:cNvPr id="17" name="Connecteur droit 16"/>
          <p:cNvCxnSpPr/>
          <p:nvPr/>
        </p:nvCxnSpPr>
        <p:spPr>
          <a:xfrm flipV="1">
            <a:off x="6995213" y="4489080"/>
            <a:ext cx="1519767" cy="1024465"/>
          </a:xfrm>
          <a:prstGeom prst="line">
            <a:avLst/>
          </a:prstGeom>
          <a:ln w="57150" cap="rnd" cmpd="sng">
            <a:solidFill>
              <a:srgbClr val="683086"/>
            </a:solidFill>
            <a:round/>
          </a:ln>
          <a:effectLst/>
        </p:spPr>
        <p:style>
          <a:lnRef idx="2">
            <a:schemeClr val="accent1"/>
          </a:lnRef>
          <a:fillRef idx="0">
            <a:schemeClr val="accent1"/>
          </a:fillRef>
          <a:effectRef idx="1">
            <a:schemeClr val="accent1"/>
          </a:effectRef>
          <a:fontRef idx="minor">
            <a:schemeClr val="tx1"/>
          </a:fontRef>
        </p:style>
      </p:cxnSp>
      <p:cxnSp>
        <p:nvCxnSpPr>
          <p:cNvPr id="18" name="Connecteur droit 17"/>
          <p:cNvCxnSpPr/>
          <p:nvPr/>
        </p:nvCxnSpPr>
        <p:spPr>
          <a:xfrm flipH="1" flipV="1">
            <a:off x="698885" y="0"/>
            <a:ext cx="295" cy="5507953"/>
          </a:xfrm>
          <a:prstGeom prst="line">
            <a:avLst/>
          </a:prstGeom>
          <a:ln w="57150" cap="rnd" cmpd="sng">
            <a:solidFill>
              <a:srgbClr val="683086"/>
            </a:solidFill>
            <a:round/>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69642489"/>
      </p:ext>
    </p:extLst>
  </p:cSld>
  <p:clrMap bg1="lt1" tx1="dk1" bg2="lt2" tx2="dk2" accent1="accent1" accent2="accent2" accent3="accent3" accent4="accent4" accent5="accent5" accent6="accent6" hlink="hlink" folHlink="folHlink"/>
  <p:sldLayoutIdLst>
    <p:sldLayoutId id="2147483685" r:id="rId1"/>
    <p:sldLayoutId id="2147483687" r:id="rId2"/>
  </p:sldLayoutIdLst>
  <p:hf hdr="0" ftr="0" dt="0"/>
  <p:txStyles>
    <p:titleStyle>
      <a:lvl1pPr algn="l" defTabSz="457200" rtl="0" eaLnBrk="1" latinLnBrk="0" hangingPunct="1">
        <a:spcBef>
          <a:spcPct val="0"/>
        </a:spcBef>
        <a:buNone/>
        <a:defRPr sz="2000" kern="1200">
          <a:solidFill>
            <a:schemeClr val="tx1">
              <a:lumMod val="75000"/>
              <a:lumOff val="25000"/>
            </a:schemeClr>
          </a:solidFill>
          <a:latin typeface="Arial" panose="020B0604020202020204" pitchFamily="34" charset="0"/>
          <a:ea typeface="+mj-ea"/>
          <a:cs typeface="Arial" panose="020B0604020202020204" pitchFamily="34" charset="0"/>
        </a:defRPr>
      </a:lvl1pPr>
    </p:titleStyle>
    <p:bodyStyle>
      <a:lvl1pPr marL="0" indent="0" algn="l" defTabSz="457200" rtl="0" eaLnBrk="1" latinLnBrk="0" hangingPunct="1">
        <a:spcBef>
          <a:spcPct val="20000"/>
        </a:spcBef>
        <a:buFont typeface="Arial"/>
        <a:buNone/>
        <a:defRPr sz="1600" kern="1200">
          <a:solidFill>
            <a:srgbClr val="683086"/>
          </a:solidFill>
          <a:latin typeface="Arial" panose="020B0604020202020204" pitchFamily="34" charset="0"/>
          <a:ea typeface="+mn-ea"/>
          <a:cs typeface="Arial" panose="020B0604020202020204" pitchFamily="34" charset="0"/>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51BBC0B-A19B-498E-AB8C-430E77AD806E}" type="slidenum">
              <a:rPr lang="fr-FR" smtClean="0"/>
              <a:t>‹N°›</a:t>
            </a:fld>
            <a:endParaRPr lang="fr-FR"/>
          </a:p>
        </p:txBody>
      </p:sp>
    </p:spTree>
    <p:extLst>
      <p:ext uri="{BB962C8B-B14F-4D97-AF65-F5344CB8AC3E}">
        <p14:creationId xmlns:p14="http://schemas.microsoft.com/office/powerpoint/2010/main" val="410597014"/>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1095183" y="697997"/>
            <a:ext cx="7781697" cy="2006323"/>
          </a:xfrm>
          <a:prstGeom prst="rect">
            <a:avLst/>
          </a:prstGeom>
        </p:spPr>
        <p:txBody>
          <a:bodyPr vert="horz" lIns="91440" tIns="45720" rIns="91440" bIns="45720" rtlCol="0" anchor="ctr">
            <a:normAutofit/>
          </a:bodyPr>
          <a:lstStyle/>
          <a:p>
            <a:r>
              <a:rPr lang="fr-FR" dirty="0"/>
              <a:t>Cliquez et modifiez le titre</a:t>
            </a:r>
          </a:p>
        </p:txBody>
      </p:sp>
      <p:sp>
        <p:nvSpPr>
          <p:cNvPr id="3" name="Espace réservé du texte 2"/>
          <p:cNvSpPr>
            <a:spLocks noGrp="1"/>
          </p:cNvSpPr>
          <p:nvPr>
            <p:ph type="body" idx="1"/>
          </p:nvPr>
        </p:nvSpPr>
        <p:spPr>
          <a:xfrm>
            <a:off x="1095182" y="2704320"/>
            <a:ext cx="7781697" cy="1180729"/>
          </a:xfrm>
          <a:prstGeom prst="rect">
            <a:avLst/>
          </a:prstGeom>
        </p:spPr>
        <p:txBody>
          <a:bodyPr vert="horz" lIns="91440" tIns="45720" rIns="91440" bIns="45720" rtlCol="0">
            <a:normAutofit/>
          </a:bodyPr>
          <a:lstStyle/>
          <a:p>
            <a:pPr lvl="0"/>
            <a:r>
              <a:rPr lang="fr-FR" dirty="0"/>
              <a:t>Cliquez pour modifier </a:t>
            </a:r>
            <a:br>
              <a:rPr lang="fr-FR" dirty="0"/>
            </a:br>
            <a:r>
              <a:rPr lang="fr-FR" dirty="0"/>
              <a:t>les styles du texte du masque</a:t>
            </a:r>
          </a:p>
          <a:p>
            <a:pPr lvl="0"/>
            <a:endParaRPr lang="fr-FR" dirty="0"/>
          </a:p>
        </p:txBody>
      </p:sp>
      <p:sp>
        <p:nvSpPr>
          <p:cNvPr id="6" name="Espace réservé du numéro de diapositive 5"/>
          <p:cNvSpPr>
            <a:spLocks noGrp="1"/>
          </p:cNvSpPr>
          <p:nvPr>
            <p:ph type="sldNum" sz="quarter" idx="4"/>
          </p:nvPr>
        </p:nvSpPr>
        <p:spPr>
          <a:xfrm>
            <a:off x="8249851" y="6390910"/>
            <a:ext cx="351529" cy="365125"/>
          </a:xfrm>
          <a:prstGeom prst="rect">
            <a:avLst/>
          </a:prstGeom>
        </p:spPr>
        <p:txBody>
          <a:bodyPr vert="horz" lIns="91440" tIns="45720" rIns="91440" bIns="45720" rtlCol="0" anchor="ctr"/>
          <a:lstStyle>
            <a:lvl1pPr algn="r">
              <a:defRPr sz="1000" b="1">
                <a:solidFill>
                  <a:srgbClr val="000000"/>
                </a:solidFill>
              </a:defRPr>
            </a:lvl1pPr>
          </a:lstStyle>
          <a:p>
            <a:fld id="{C6B7B3CB-E3BA-F74C-AB76-86EFC5843CD6}" type="slidenum">
              <a:rPr lang="fr-FR" smtClean="0"/>
              <a:pPr/>
              <a:t>‹N°›</a:t>
            </a:fld>
            <a:endParaRPr lang="fr-FR" dirty="0"/>
          </a:p>
        </p:txBody>
      </p:sp>
      <p:pic>
        <p:nvPicPr>
          <p:cNvPr id="9" name="Image 11" descr="2014_MENESRlogo_horizontal.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0105" y="6180053"/>
            <a:ext cx="1656184" cy="4637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15" name="Connecteur droit 14"/>
          <p:cNvCxnSpPr/>
          <p:nvPr/>
        </p:nvCxnSpPr>
        <p:spPr>
          <a:xfrm>
            <a:off x="698885" y="3893512"/>
            <a:ext cx="6290733" cy="0"/>
          </a:xfrm>
          <a:prstGeom prst="line">
            <a:avLst/>
          </a:prstGeom>
          <a:ln w="57150" cap="rnd" cmpd="sng">
            <a:solidFill>
              <a:srgbClr val="683086"/>
            </a:solidFill>
            <a:round/>
          </a:ln>
          <a:effectLst/>
        </p:spPr>
        <p:style>
          <a:lnRef idx="2">
            <a:schemeClr val="accent1"/>
          </a:lnRef>
          <a:fillRef idx="0">
            <a:schemeClr val="accent1"/>
          </a:fillRef>
          <a:effectRef idx="1">
            <a:schemeClr val="accent1"/>
          </a:effectRef>
          <a:fontRef idx="minor">
            <a:schemeClr val="tx1"/>
          </a:fontRef>
        </p:style>
      </p:cxnSp>
      <p:cxnSp>
        <p:nvCxnSpPr>
          <p:cNvPr id="16" name="Connecteur droit 15"/>
          <p:cNvCxnSpPr/>
          <p:nvPr/>
        </p:nvCxnSpPr>
        <p:spPr>
          <a:xfrm flipV="1">
            <a:off x="6995213" y="2866175"/>
            <a:ext cx="1519767" cy="1024465"/>
          </a:xfrm>
          <a:prstGeom prst="line">
            <a:avLst/>
          </a:prstGeom>
          <a:ln w="57150" cap="rnd" cmpd="sng">
            <a:solidFill>
              <a:srgbClr val="683086"/>
            </a:solidFill>
            <a:round/>
          </a:ln>
          <a:effectLst/>
        </p:spPr>
        <p:style>
          <a:lnRef idx="2">
            <a:schemeClr val="accent1"/>
          </a:lnRef>
          <a:fillRef idx="0">
            <a:schemeClr val="accent1"/>
          </a:fillRef>
          <a:effectRef idx="1">
            <a:schemeClr val="accent1"/>
          </a:effectRef>
          <a:fontRef idx="minor">
            <a:schemeClr val="tx1"/>
          </a:fontRef>
        </p:style>
      </p:cxnSp>
      <p:cxnSp>
        <p:nvCxnSpPr>
          <p:cNvPr id="17" name="Connecteur droit 16"/>
          <p:cNvCxnSpPr/>
          <p:nvPr/>
        </p:nvCxnSpPr>
        <p:spPr>
          <a:xfrm flipH="1" flipV="1">
            <a:off x="699180" y="0"/>
            <a:ext cx="1" cy="3885049"/>
          </a:xfrm>
          <a:prstGeom prst="line">
            <a:avLst/>
          </a:prstGeom>
          <a:ln w="57150" cap="rnd" cmpd="sng">
            <a:solidFill>
              <a:srgbClr val="683086"/>
            </a:solidFill>
            <a:round/>
          </a:ln>
          <a:effectLst/>
        </p:spPr>
        <p:style>
          <a:lnRef idx="2">
            <a:schemeClr val="accent1"/>
          </a:lnRef>
          <a:fillRef idx="0">
            <a:schemeClr val="accent1"/>
          </a:fillRef>
          <a:effectRef idx="1">
            <a:schemeClr val="accent1"/>
          </a:effectRef>
          <a:fontRef idx="minor">
            <a:schemeClr val="tx1"/>
          </a:fontRef>
        </p:style>
      </p:cxnSp>
      <p:sp>
        <p:nvSpPr>
          <p:cNvPr id="19" name="Espace réservé du pied de page 4"/>
          <p:cNvSpPr txBox="1">
            <a:spLocks/>
          </p:cNvSpPr>
          <p:nvPr/>
        </p:nvSpPr>
        <p:spPr>
          <a:xfrm>
            <a:off x="6989618" y="6390910"/>
            <a:ext cx="1160324" cy="365125"/>
          </a:xfrm>
          <a:prstGeom prst="rect">
            <a:avLst/>
          </a:prstGeom>
        </p:spPr>
        <p:txBody>
          <a:bodyPr vert="horz" lIns="91440" tIns="45720" rIns="91440" bIns="45720" rtlCol="0" anchor="ctr"/>
          <a:lstStyle>
            <a:defPPr>
              <a:defRPr lang="fr-FR"/>
            </a:defPPr>
            <a:lvl1pPr marL="0" marR="0" indent="0" algn="l" defTabSz="457200" rtl="0" eaLnBrk="1" fontAlgn="auto" latinLnBrk="0" hangingPunct="1">
              <a:lnSpc>
                <a:spcPct val="100000"/>
              </a:lnSpc>
              <a:spcBef>
                <a:spcPts val="0"/>
              </a:spcBef>
              <a:spcAft>
                <a:spcPts val="0"/>
              </a:spcAft>
              <a:buClrTx/>
              <a:buSzTx/>
              <a:buFontTx/>
              <a:buNone/>
              <a:tabLst/>
              <a:defRPr sz="1000" kern="1200" cap="all">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fr-FR" dirty="0">
              <a:solidFill>
                <a:srgbClr val="1B8ED9"/>
              </a:solidFill>
            </a:endParaRPr>
          </a:p>
          <a:p>
            <a:pPr>
              <a:lnSpc>
                <a:spcPts val="1320"/>
              </a:lnSpc>
            </a:pPr>
            <a:r>
              <a:rPr lang="fr-FR" dirty="0">
                <a:solidFill>
                  <a:schemeClr val="tx1">
                    <a:lumMod val="75000"/>
                    <a:lumOff val="25000"/>
                  </a:schemeClr>
                </a:solidFill>
              </a:rPr>
              <a:t>JJ/MM/AAAA</a:t>
            </a:r>
          </a:p>
          <a:p>
            <a:endParaRPr lang="fr-FR" dirty="0"/>
          </a:p>
        </p:txBody>
      </p:sp>
      <p:sp>
        <p:nvSpPr>
          <p:cNvPr id="12" name="Espace réservé du pied de page 4"/>
          <p:cNvSpPr txBox="1">
            <a:spLocks/>
          </p:cNvSpPr>
          <p:nvPr/>
        </p:nvSpPr>
        <p:spPr>
          <a:xfrm>
            <a:off x="2357525" y="6146185"/>
            <a:ext cx="3120150" cy="676894"/>
          </a:xfrm>
          <a:prstGeom prst="rect">
            <a:avLst/>
          </a:prstGeom>
        </p:spPr>
        <p:txBody>
          <a:bodyPr vert="horz" lIns="91440" tIns="45720" rIns="91440" bIns="45720" rtlCol="0" anchor="ctr"/>
          <a:lstStyle>
            <a:defPPr>
              <a:defRPr lang="fr-FR"/>
            </a:defPPr>
            <a:lvl1pPr marL="0" marR="0" indent="0" algn="l" defTabSz="457200" rtl="0" eaLnBrk="1" fontAlgn="auto" latinLnBrk="0" hangingPunct="1">
              <a:lnSpc>
                <a:spcPct val="100000"/>
              </a:lnSpc>
              <a:spcBef>
                <a:spcPts val="0"/>
              </a:spcBef>
              <a:spcAft>
                <a:spcPts val="0"/>
              </a:spcAft>
              <a:buClrTx/>
              <a:buSzTx/>
              <a:buFontTx/>
              <a:buNone/>
              <a:tabLst/>
              <a:defRPr sz="1000" kern="1200" cap="all">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fr-FR" dirty="0">
              <a:solidFill>
                <a:srgbClr val="1B8ED9"/>
              </a:solidFill>
            </a:endParaRPr>
          </a:p>
          <a:p>
            <a:pPr>
              <a:lnSpc>
                <a:spcPts val="1320"/>
              </a:lnSpc>
            </a:pPr>
            <a:r>
              <a:rPr lang="fr-FR" b="1" dirty="0">
                <a:solidFill>
                  <a:srgbClr val="683086"/>
                </a:solidFill>
              </a:rPr>
              <a:t>IGEN</a:t>
            </a:r>
            <a:br>
              <a:rPr lang="fr-FR" dirty="0">
                <a:solidFill>
                  <a:srgbClr val="00919D"/>
                </a:solidFill>
              </a:rPr>
            </a:br>
            <a:r>
              <a:rPr lang="fr-FR" dirty="0">
                <a:solidFill>
                  <a:schemeClr val="tx1">
                    <a:lumMod val="75000"/>
                    <a:lumOff val="25000"/>
                  </a:schemeClr>
                </a:solidFill>
              </a:rPr>
              <a:t>titre de la présentation</a:t>
            </a:r>
          </a:p>
          <a:p>
            <a:endParaRPr lang="fr-FR" dirty="0"/>
          </a:p>
        </p:txBody>
      </p:sp>
    </p:spTree>
    <p:extLst>
      <p:ext uri="{BB962C8B-B14F-4D97-AF65-F5344CB8AC3E}">
        <p14:creationId xmlns:p14="http://schemas.microsoft.com/office/powerpoint/2010/main" val="1917411295"/>
      </p:ext>
    </p:extLst>
  </p:cSld>
  <p:clrMap bg1="lt1" tx1="dk1" bg2="lt2" tx2="dk2" accent1="accent1" accent2="accent2" accent3="accent3" accent4="accent4" accent5="accent5" accent6="accent6" hlink="hlink" folHlink="folHlink"/>
  <p:sldLayoutIdLst>
    <p:sldLayoutId id="2147483690" r:id="rId1"/>
  </p:sldLayoutIdLst>
  <p:hf hdr="0" ftr="0" dt="0"/>
  <p:txStyles>
    <p:titleStyle>
      <a:lvl1pPr algn="l" defTabSz="457200" rtl="0" eaLnBrk="1" latinLnBrk="0" hangingPunct="1">
        <a:spcBef>
          <a:spcPct val="0"/>
        </a:spcBef>
        <a:buNone/>
        <a:defRPr sz="4400" kern="1200">
          <a:solidFill>
            <a:srgbClr val="683086"/>
          </a:solidFill>
          <a:latin typeface="+mj-lt"/>
          <a:ea typeface="+mj-ea"/>
          <a:cs typeface="+mj-cs"/>
        </a:defRPr>
      </a:lvl1pPr>
    </p:titleStyle>
    <p:bodyStyle>
      <a:lvl1pPr marL="0" indent="0" algn="l" defTabSz="457200" rtl="0" eaLnBrk="1" latinLnBrk="0" hangingPunct="1">
        <a:spcBef>
          <a:spcPct val="20000"/>
        </a:spcBef>
        <a:buFont typeface="Arial"/>
        <a:buNone/>
        <a:defRPr sz="30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05400" y="0"/>
            <a:ext cx="7881400" cy="1286937"/>
          </a:xfrm>
          <a:prstGeom prst="rect">
            <a:avLst/>
          </a:prstGeom>
        </p:spPr>
        <p:txBody>
          <a:bodyPr vert="horz" lIns="91440" tIns="45720" rIns="91440" bIns="45720" rtlCol="0" anchor="ctr">
            <a:normAutofit/>
          </a:bodyPr>
          <a:lstStyle/>
          <a:p>
            <a:r>
              <a:rPr lang="fr-FR" dirty="0"/>
              <a:t>Cliquez et modifiez le titre</a:t>
            </a:r>
          </a:p>
        </p:txBody>
      </p:sp>
      <p:sp>
        <p:nvSpPr>
          <p:cNvPr id="3" name="Espace réservé du texte 2"/>
          <p:cNvSpPr>
            <a:spLocks noGrp="1"/>
          </p:cNvSpPr>
          <p:nvPr>
            <p:ph type="body" idx="1"/>
          </p:nvPr>
        </p:nvSpPr>
        <p:spPr>
          <a:xfrm>
            <a:off x="805400" y="1476022"/>
            <a:ext cx="7881400" cy="4525963"/>
          </a:xfrm>
          <a:prstGeom prst="rect">
            <a:avLst/>
          </a:prstGeom>
        </p:spPr>
        <p:txBody>
          <a:bodyPr vert="horz" lIns="91440" tIns="45720" rIns="91440" bIns="45720" rtlCol="0">
            <a:normAutofit/>
          </a:bodyPr>
          <a:lstStyle/>
          <a:p>
            <a:pPr lvl="0"/>
            <a:r>
              <a:rPr lang="fr-FR" dirty="0"/>
              <a:t> 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numéro de diapositive 5"/>
          <p:cNvSpPr>
            <a:spLocks noGrp="1"/>
          </p:cNvSpPr>
          <p:nvPr>
            <p:ph type="sldNum" sz="quarter" idx="4"/>
          </p:nvPr>
        </p:nvSpPr>
        <p:spPr>
          <a:xfrm>
            <a:off x="8149942" y="6390910"/>
            <a:ext cx="450457" cy="365125"/>
          </a:xfrm>
          <a:prstGeom prst="rect">
            <a:avLst/>
          </a:prstGeom>
        </p:spPr>
        <p:txBody>
          <a:bodyPr vert="horz" lIns="91440" tIns="45720" rIns="91440" bIns="45720" rtlCol="0" anchor="ctr"/>
          <a:lstStyle>
            <a:lvl1pPr algn="r">
              <a:defRPr sz="1000" b="1">
                <a:solidFill>
                  <a:srgbClr val="404040"/>
                </a:solidFill>
              </a:defRPr>
            </a:lvl1pPr>
          </a:lstStyle>
          <a:p>
            <a:fld id="{A786685B-2977-D546-9E3D-3CA676A47F0C}" type="slidenum">
              <a:rPr lang="fr-FR" smtClean="0"/>
              <a:pPr/>
              <a:t>‹N°›</a:t>
            </a:fld>
            <a:endParaRPr lang="fr-FR" dirty="0"/>
          </a:p>
        </p:txBody>
      </p:sp>
      <p:pic>
        <p:nvPicPr>
          <p:cNvPr id="9" name="Image 11" descr="2014_MENESRlogo_horizontal.jpg"/>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60105" y="6180053"/>
            <a:ext cx="1656184" cy="4637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13" name="Connecteur droit 12"/>
          <p:cNvCxnSpPr/>
          <p:nvPr/>
        </p:nvCxnSpPr>
        <p:spPr>
          <a:xfrm>
            <a:off x="698885" y="1295400"/>
            <a:ext cx="7173849" cy="0"/>
          </a:xfrm>
          <a:prstGeom prst="line">
            <a:avLst/>
          </a:prstGeom>
          <a:ln w="57150" cap="rnd" cmpd="sng">
            <a:solidFill>
              <a:srgbClr val="683086"/>
            </a:solidFill>
            <a:round/>
          </a:ln>
          <a:effectLst/>
        </p:spPr>
        <p:style>
          <a:lnRef idx="2">
            <a:schemeClr val="accent1"/>
          </a:lnRef>
          <a:fillRef idx="0">
            <a:schemeClr val="accent1"/>
          </a:fillRef>
          <a:effectRef idx="1">
            <a:schemeClr val="accent1"/>
          </a:effectRef>
          <a:fontRef idx="minor">
            <a:schemeClr val="tx1"/>
          </a:fontRef>
        </p:style>
      </p:cxnSp>
      <p:cxnSp>
        <p:nvCxnSpPr>
          <p:cNvPr id="17" name="Connecteur droit 16"/>
          <p:cNvCxnSpPr/>
          <p:nvPr/>
        </p:nvCxnSpPr>
        <p:spPr>
          <a:xfrm flipV="1">
            <a:off x="7872734" y="872640"/>
            <a:ext cx="642246" cy="419889"/>
          </a:xfrm>
          <a:prstGeom prst="line">
            <a:avLst/>
          </a:prstGeom>
          <a:ln w="57150" cap="rnd" cmpd="sng">
            <a:solidFill>
              <a:srgbClr val="683086"/>
            </a:solidFill>
            <a:round/>
          </a:ln>
          <a:effectLst/>
        </p:spPr>
        <p:style>
          <a:lnRef idx="2">
            <a:schemeClr val="accent1"/>
          </a:lnRef>
          <a:fillRef idx="0">
            <a:schemeClr val="accent1"/>
          </a:fillRef>
          <a:effectRef idx="1">
            <a:schemeClr val="accent1"/>
          </a:effectRef>
          <a:fontRef idx="minor">
            <a:schemeClr val="tx1"/>
          </a:fontRef>
        </p:style>
      </p:cxnSp>
      <p:cxnSp>
        <p:nvCxnSpPr>
          <p:cNvPr id="18" name="Connecteur droit 17"/>
          <p:cNvCxnSpPr/>
          <p:nvPr/>
        </p:nvCxnSpPr>
        <p:spPr>
          <a:xfrm flipH="1" flipV="1">
            <a:off x="699180" y="0"/>
            <a:ext cx="1" cy="1286937"/>
          </a:xfrm>
          <a:prstGeom prst="line">
            <a:avLst/>
          </a:prstGeom>
          <a:ln w="57150" cap="rnd" cmpd="sng">
            <a:solidFill>
              <a:srgbClr val="683086"/>
            </a:solidFill>
            <a:round/>
          </a:ln>
          <a:effectLst/>
        </p:spPr>
        <p:style>
          <a:lnRef idx="2">
            <a:schemeClr val="accent1"/>
          </a:lnRef>
          <a:fillRef idx="0">
            <a:schemeClr val="accent1"/>
          </a:fillRef>
          <a:effectRef idx="1">
            <a:schemeClr val="accent1"/>
          </a:effectRef>
          <a:fontRef idx="minor">
            <a:schemeClr val="tx1"/>
          </a:fontRef>
        </p:style>
      </p:cxnSp>
      <p:sp>
        <p:nvSpPr>
          <p:cNvPr id="19" name="Espace réservé du pied de page 4"/>
          <p:cNvSpPr txBox="1">
            <a:spLocks/>
          </p:cNvSpPr>
          <p:nvPr/>
        </p:nvSpPr>
        <p:spPr>
          <a:xfrm>
            <a:off x="6989618" y="6390910"/>
            <a:ext cx="1160324" cy="365125"/>
          </a:xfrm>
          <a:prstGeom prst="rect">
            <a:avLst/>
          </a:prstGeom>
        </p:spPr>
        <p:txBody>
          <a:bodyPr vert="horz" lIns="91440" tIns="45720" rIns="91440" bIns="45720" rtlCol="0" anchor="ctr"/>
          <a:lstStyle>
            <a:defPPr>
              <a:defRPr lang="fr-FR"/>
            </a:defPPr>
            <a:lvl1pPr marL="0" marR="0" indent="0" algn="l" defTabSz="457200" rtl="0" eaLnBrk="1" fontAlgn="auto" latinLnBrk="0" hangingPunct="1">
              <a:lnSpc>
                <a:spcPct val="100000"/>
              </a:lnSpc>
              <a:spcBef>
                <a:spcPts val="0"/>
              </a:spcBef>
              <a:spcAft>
                <a:spcPts val="0"/>
              </a:spcAft>
              <a:buClrTx/>
              <a:buSzTx/>
              <a:buFontTx/>
              <a:buNone/>
              <a:tabLst/>
              <a:defRPr sz="1000" kern="1200" cap="all">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fr-FR" dirty="0">
              <a:solidFill>
                <a:srgbClr val="1B8ED9"/>
              </a:solidFill>
            </a:endParaRPr>
          </a:p>
          <a:p>
            <a:pPr>
              <a:lnSpc>
                <a:spcPts val="1320"/>
              </a:lnSpc>
            </a:pPr>
            <a:r>
              <a:rPr lang="fr-FR" dirty="0">
                <a:solidFill>
                  <a:schemeClr val="tx1">
                    <a:lumMod val="75000"/>
                    <a:lumOff val="25000"/>
                  </a:schemeClr>
                </a:solidFill>
              </a:rPr>
              <a:t>JJ/MM/AAAA</a:t>
            </a:r>
          </a:p>
          <a:p>
            <a:endParaRPr lang="fr-FR" dirty="0"/>
          </a:p>
        </p:txBody>
      </p:sp>
      <p:sp>
        <p:nvSpPr>
          <p:cNvPr id="14" name="Espace réservé du pied de page 4"/>
          <p:cNvSpPr txBox="1">
            <a:spLocks/>
          </p:cNvSpPr>
          <p:nvPr/>
        </p:nvSpPr>
        <p:spPr>
          <a:xfrm>
            <a:off x="2357525" y="6146185"/>
            <a:ext cx="3120150" cy="676894"/>
          </a:xfrm>
          <a:prstGeom prst="rect">
            <a:avLst/>
          </a:prstGeom>
        </p:spPr>
        <p:txBody>
          <a:bodyPr vert="horz" lIns="91440" tIns="45720" rIns="91440" bIns="45720" rtlCol="0" anchor="ctr"/>
          <a:lstStyle>
            <a:defPPr>
              <a:defRPr lang="fr-FR"/>
            </a:defPPr>
            <a:lvl1pPr marL="0" marR="0" indent="0" algn="l" defTabSz="457200" rtl="0" eaLnBrk="1" fontAlgn="auto" latinLnBrk="0" hangingPunct="1">
              <a:lnSpc>
                <a:spcPct val="100000"/>
              </a:lnSpc>
              <a:spcBef>
                <a:spcPts val="0"/>
              </a:spcBef>
              <a:spcAft>
                <a:spcPts val="0"/>
              </a:spcAft>
              <a:buClrTx/>
              <a:buSzTx/>
              <a:buFontTx/>
              <a:buNone/>
              <a:tabLst/>
              <a:defRPr sz="1000" kern="1200" cap="all">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fr-FR" dirty="0">
              <a:solidFill>
                <a:srgbClr val="1B8ED9"/>
              </a:solidFill>
            </a:endParaRPr>
          </a:p>
          <a:p>
            <a:pPr>
              <a:lnSpc>
                <a:spcPts val="1320"/>
              </a:lnSpc>
            </a:pPr>
            <a:r>
              <a:rPr lang="fr-FR" b="1" dirty="0">
                <a:solidFill>
                  <a:srgbClr val="683086"/>
                </a:solidFill>
              </a:rPr>
              <a:t>IGEN</a:t>
            </a:r>
            <a:br>
              <a:rPr lang="fr-FR" dirty="0">
                <a:solidFill>
                  <a:srgbClr val="00919D"/>
                </a:solidFill>
              </a:rPr>
            </a:br>
            <a:r>
              <a:rPr lang="fr-FR" dirty="0">
                <a:solidFill>
                  <a:schemeClr val="tx1">
                    <a:lumMod val="75000"/>
                    <a:lumOff val="25000"/>
                  </a:schemeClr>
                </a:solidFill>
              </a:rPr>
              <a:t>titre de la présentation</a:t>
            </a:r>
          </a:p>
          <a:p>
            <a:endParaRPr lang="fr-FR" dirty="0"/>
          </a:p>
        </p:txBody>
      </p:sp>
    </p:spTree>
    <p:extLst>
      <p:ext uri="{BB962C8B-B14F-4D97-AF65-F5344CB8AC3E}">
        <p14:creationId xmlns:p14="http://schemas.microsoft.com/office/powerpoint/2010/main" val="2331756272"/>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Lst>
  <p:hf hdr="0" ftr="0" dt="0"/>
  <p:txStyles>
    <p:titleStyle>
      <a:lvl1pPr algn="l" defTabSz="457200" rtl="0" eaLnBrk="1" latinLnBrk="0" hangingPunct="1">
        <a:spcBef>
          <a:spcPct val="0"/>
        </a:spcBef>
        <a:buNone/>
        <a:defRPr sz="3000" kern="1200" cap="all">
          <a:solidFill>
            <a:schemeClr val="tx1">
              <a:lumMod val="75000"/>
              <a:lumOff val="25000"/>
            </a:schemeClr>
          </a:solidFill>
          <a:latin typeface="+mj-lt"/>
          <a:ea typeface="+mj-ea"/>
          <a:cs typeface="+mj-cs"/>
        </a:defRPr>
      </a:lvl1pPr>
    </p:titleStyle>
    <p:bodyStyle>
      <a:lvl1pPr marL="177800" indent="-177800" algn="l" defTabSz="457200" rtl="0" eaLnBrk="1" latinLnBrk="0" hangingPunct="1">
        <a:spcBef>
          <a:spcPct val="20000"/>
        </a:spcBef>
        <a:buSzPct val="100000"/>
        <a:buFont typeface="Arial"/>
        <a:buChar char="■"/>
        <a:defRPr sz="2000" kern="1200">
          <a:solidFill>
            <a:srgbClr val="683086"/>
          </a:solidFill>
          <a:latin typeface="+mn-lt"/>
          <a:ea typeface="+mn-ea"/>
          <a:cs typeface="+mn-cs"/>
        </a:defRPr>
      </a:lvl1pPr>
      <a:lvl2pPr marL="627063" indent="-169863" algn="l" defTabSz="457200" rtl="0" eaLnBrk="1" latinLnBrk="0" hangingPunct="1">
        <a:spcBef>
          <a:spcPct val="20000"/>
        </a:spcBef>
        <a:buClr>
          <a:srgbClr val="683086"/>
        </a:buClr>
        <a:buFont typeface="Arial Italic"/>
        <a:buChar char="■"/>
        <a:defRPr sz="1500" kern="1200">
          <a:solidFill>
            <a:schemeClr val="tx1"/>
          </a:solidFill>
          <a:latin typeface="+mn-lt"/>
          <a:ea typeface="+mn-ea"/>
          <a:cs typeface="+mn-cs"/>
        </a:defRPr>
      </a:lvl2pPr>
      <a:lvl3pPr marL="627063" indent="0" algn="l" defTabSz="457200" rtl="0" eaLnBrk="1" latinLnBrk="0" hangingPunct="1">
        <a:spcBef>
          <a:spcPct val="20000"/>
        </a:spcBef>
        <a:buFont typeface="Arial"/>
        <a:buNone/>
        <a:defRPr sz="1500" kern="1200">
          <a:solidFill>
            <a:schemeClr val="tx1"/>
          </a:solidFill>
          <a:latin typeface="+mn-lt"/>
          <a:ea typeface="+mn-ea"/>
          <a:cs typeface="+mn-cs"/>
        </a:defRPr>
      </a:lvl3pPr>
      <a:lvl4pPr marL="627063" indent="177800" algn="l" defTabSz="457200" rtl="0" eaLnBrk="1" latinLnBrk="0" hangingPunct="1">
        <a:spcBef>
          <a:spcPct val="20000"/>
        </a:spcBef>
        <a:buClr>
          <a:srgbClr val="683086"/>
        </a:buClr>
        <a:buFont typeface="Arial"/>
        <a:buChar char="–"/>
        <a:defRPr sz="1100" kern="1200">
          <a:solidFill>
            <a:schemeClr val="tx1"/>
          </a:solidFill>
          <a:latin typeface="+mn-lt"/>
          <a:ea typeface="+mn-ea"/>
          <a:cs typeface="+mn-cs"/>
        </a:defRPr>
      </a:lvl4pPr>
      <a:lvl5pPr marL="806450" indent="0" algn="l" defTabSz="457200" rtl="0" eaLnBrk="1" latinLnBrk="0" hangingPunct="1">
        <a:spcBef>
          <a:spcPct val="20000"/>
        </a:spcBef>
        <a:buFont typeface="Arial"/>
        <a:buNone/>
        <a:defRPr sz="11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755576" y="908720"/>
            <a:ext cx="7628384" cy="1296144"/>
          </a:xfrm>
        </p:spPr>
        <p:txBody>
          <a:bodyPr>
            <a:normAutofit fontScale="90000"/>
          </a:bodyPr>
          <a:lstStyle/>
          <a:p>
            <a:pPr algn="ctr"/>
            <a:br>
              <a:rPr lang="fr-FR" sz="4000" b="1" cap="all" dirty="0"/>
            </a:br>
            <a:br>
              <a:rPr lang="fr-FR" b="1" cap="all" dirty="0"/>
            </a:br>
            <a:r>
              <a:rPr lang="fr-FR" b="1" cap="all" dirty="0"/>
              <a:t>   </a:t>
            </a:r>
            <a:br>
              <a:rPr lang="fr-FR" sz="2700" dirty="0"/>
            </a:br>
            <a:br>
              <a:rPr lang="fr-FR" sz="2700" dirty="0"/>
            </a:br>
            <a:br>
              <a:rPr lang="fr-FR" sz="2700" dirty="0"/>
            </a:br>
            <a:br>
              <a:rPr lang="fr-FR" sz="2700" b="1" cap="all" dirty="0"/>
            </a:br>
            <a:br>
              <a:rPr lang="fr-FR" sz="2700" b="1" cap="all" dirty="0"/>
            </a:br>
            <a:br>
              <a:rPr lang="fr-FR" dirty="0"/>
            </a:br>
            <a:endParaRPr lang="fr-FR" dirty="0"/>
          </a:p>
        </p:txBody>
      </p:sp>
      <p:sp>
        <p:nvSpPr>
          <p:cNvPr id="3" name="Sous-titre 2"/>
          <p:cNvSpPr>
            <a:spLocks noGrp="1"/>
          </p:cNvSpPr>
          <p:nvPr>
            <p:ph type="subTitle" idx="1"/>
          </p:nvPr>
        </p:nvSpPr>
        <p:spPr>
          <a:xfrm>
            <a:off x="1043608" y="1700808"/>
            <a:ext cx="7416824" cy="2082107"/>
          </a:xfrm>
        </p:spPr>
        <p:txBody>
          <a:bodyPr>
            <a:normAutofit/>
          </a:bodyPr>
          <a:lstStyle/>
          <a:p>
            <a:endParaRPr lang="fr-FR" sz="2400" b="1" dirty="0">
              <a:solidFill>
                <a:srgbClr val="7030A0"/>
              </a:solidFill>
            </a:endParaRPr>
          </a:p>
          <a:p>
            <a:endParaRPr lang="fr-FR" b="1" dirty="0"/>
          </a:p>
          <a:p>
            <a:endParaRPr lang="fr-FR" sz="1400" b="1" cap="all" dirty="0">
              <a:solidFill>
                <a:srgbClr val="0070C0"/>
              </a:solidFill>
            </a:endParaRPr>
          </a:p>
        </p:txBody>
      </p:sp>
      <p:sp>
        <p:nvSpPr>
          <p:cNvPr id="4" name="Rectangle 3"/>
          <p:cNvSpPr/>
          <p:nvPr/>
        </p:nvSpPr>
        <p:spPr>
          <a:xfrm>
            <a:off x="2348716" y="453575"/>
            <a:ext cx="4950623" cy="615553"/>
          </a:xfrm>
          <a:prstGeom prst="rect">
            <a:avLst/>
          </a:prstGeom>
        </p:spPr>
        <p:txBody>
          <a:bodyPr wrap="square">
            <a:spAutoFit/>
          </a:bodyPr>
          <a:lstStyle/>
          <a:p>
            <a:pPr algn="ctr"/>
            <a:r>
              <a:rPr lang="fr-FR" sz="2000" b="1" cap="all" dirty="0">
                <a:solidFill>
                  <a:srgbClr val="0070C0"/>
                </a:solidFill>
                <a:latin typeface="Arial" panose="020B0604020202020204" pitchFamily="34" charset="0"/>
                <a:cs typeface="Arial" panose="020B0604020202020204" pitchFamily="34" charset="0"/>
              </a:rPr>
              <a:t>BTS Commerce international</a:t>
            </a:r>
          </a:p>
          <a:p>
            <a:pPr algn="ctr"/>
            <a:r>
              <a:rPr lang="fr-FR" sz="1400" b="1" cap="all" dirty="0">
                <a:solidFill>
                  <a:srgbClr val="0070C0"/>
                </a:solidFill>
                <a:latin typeface="Arial" panose="020B0604020202020204" pitchFamily="34" charset="0"/>
                <a:cs typeface="Arial" panose="020B0604020202020204" pitchFamily="34" charset="0"/>
              </a:rPr>
              <a:t>Séminaire NATIONAL 12 MARS 2021</a:t>
            </a:r>
            <a:endParaRPr lang="fr-FR" sz="1400" dirty="0">
              <a:latin typeface="Arial" panose="020B0604020202020204" pitchFamily="34" charset="0"/>
              <a:cs typeface="Arial" panose="020B0604020202020204" pitchFamily="34" charset="0"/>
            </a:endParaRPr>
          </a:p>
        </p:txBody>
      </p:sp>
      <p:sp>
        <p:nvSpPr>
          <p:cNvPr id="8" name="Espace réservé du numéro de diapositive 7"/>
          <p:cNvSpPr>
            <a:spLocks noGrp="1"/>
          </p:cNvSpPr>
          <p:nvPr>
            <p:ph type="sldNum" sz="quarter" idx="12"/>
          </p:nvPr>
        </p:nvSpPr>
        <p:spPr/>
        <p:txBody>
          <a:bodyPr/>
          <a:lstStyle/>
          <a:p>
            <a:fld id="{95654D5A-192B-4B07-8F58-250CDD527E53}" type="slidenum">
              <a:rPr lang="fr-FR" smtClean="0"/>
              <a:t>1</a:t>
            </a:fld>
            <a:endParaRPr lang="fr-FR"/>
          </a:p>
        </p:txBody>
      </p:sp>
      <p:sp>
        <p:nvSpPr>
          <p:cNvPr id="6" name="Rectangle 5"/>
          <p:cNvSpPr/>
          <p:nvPr/>
        </p:nvSpPr>
        <p:spPr>
          <a:xfrm>
            <a:off x="1187624" y="1772816"/>
            <a:ext cx="6768752" cy="2185214"/>
          </a:xfrm>
          <a:prstGeom prst="rect">
            <a:avLst/>
          </a:prstGeom>
        </p:spPr>
        <p:txBody>
          <a:bodyPr wrap="square" lIns="91440" tIns="45720" rIns="91440" bIns="45720" anchor="t">
            <a:spAutoFit/>
          </a:bodyPr>
          <a:lstStyle/>
          <a:p>
            <a:pPr algn="ctr"/>
            <a:r>
              <a:rPr lang="fr-FR" sz="2400" b="1" cap="all" dirty="0">
                <a:solidFill>
                  <a:srgbClr val="0070C0"/>
                </a:solidFill>
                <a:latin typeface="Arial" panose="020B0604020202020204" pitchFamily="34" charset="0"/>
                <a:cs typeface="Arial" panose="020B0604020202020204" pitchFamily="34" charset="0"/>
              </a:rPr>
              <a:t>BLOC 2 : Mise en œuvre des opérations internationales</a:t>
            </a:r>
          </a:p>
          <a:p>
            <a:pPr algn="ctr"/>
            <a:endParaRPr lang="fr-FR" sz="2400" b="1" cap="all" dirty="0">
              <a:solidFill>
                <a:srgbClr val="0070C0"/>
              </a:solidFill>
              <a:latin typeface="Arial" panose="020B0604020202020204" pitchFamily="34" charset="0"/>
              <a:cs typeface="Arial" panose="020B0604020202020204" pitchFamily="34" charset="0"/>
            </a:endParaRPr>
          </a:p>
          <a:p>
            <a:pPr algn="ctr"/>
            <a:r>
              <a:rPr lang="fr-FR" sz="3200" b="1" dirty="0">
                <a:solidFill>
                  <a:srgbClr val="0070C0"/>
                </a:solidFill>
                <a:effectLst/>
                <a:latin typeface="Arial"/>
                <a:ea typeface="Calibri" panose="020F0502020204030204" pitchFamily="34" charset="0"/>
                <a:cs typeface="Arial"/>
              </a:rPr>
              <a:t>Approche didactique et de professionnalisation</a:t>
            </a:r>
            <a:endParaRPr lang="fr-FR" sz="3200" i="1" dirty="0">
              <a:solidFill>
                <a:srgbClr val="0070C0"/>
              </a:solidFill>
              <a:latin typeface="Arial" panose="020B0604020202020204" pitchFamily="34" charset="0"/>
              <a:cs typeface="Arial" panose="020B0604020202020204" pitchFamily="34" charset="0"/>
            </a:endParaRPr>
          </a:p>
        </p:txBody>
      </p:sp>
      <p:sp>
        <p:nvSpPr>
          <p:cNvPr id="5" name="ZoneTexte 4">
            <a:extLst>
              <a:ext uri="{FF2B5EF4-FFF2-40B4-BE49-F238E27FC236}">
                <a16:creationId xmlns:a16="http://schemas.microsoft.com/office/drawing/2014/main" id="{80C63D54-8028-4767-BD35-7B6721762239}"/>
              </a:ext>
            </a:extLst>
          </p:cNvPr>
          <p:cNvSpPr txBox="1"/>
          <p:nvPr/>
        </p:nvSpPr>
        <p:spPr>
          <a:xfrm>
            <a:off x="943154" y="4307457"/>
            <a:ext cx="6093124"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FR" i="1" dirty="0">
                <a:cs typeface="Calibri"/>
              </a:rPr>
              <a:t>Isabelle FERMAS, professeure</a:t>
            </a:r>
          </a:p>
          <a:p>
            <a:r>
              <a:rPr lang="fr-FR" i="1" dirty="0">
                <a:cs typeface="Calibri"/>
              </a:rPr>
              <a:t>Joselyne STUDER-LAURENS, CCEF</a:t>
            </a:r>
          </a:p>
          <a:p>
            <a:r>
              <a:rPr lang="fr-FR" i="1" dirty="0">
                <a:cs typeface="Calibri"/>
              </a:rPr>
              <a:t>Fabrice FERREIRA, professeur</a:t>
            </a:r>
          </a:p>
        </p:txBody>
      </p:sp>
    </p:spTree>
    <p:extLst>
      <p:ext uri="{BB962C8B-B14F-4D97-AF65-F5344CB8AC3E}">
        <p14:creationId xmlns:p14="http://schemas.microsoft.com/office/powerpoint/2010/main" val="34497129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642424" y="2420888"/>
            <a:ext cx="8136904" cy="2952328"/>
          </a:xfrm>
        </p:spPr>
        <p:txBody>
          <a:bodyPr>
            <a:normAutofit/>
          </a:bodyPr>
          <a:lstStyle/>
          <a:p>
            <a:pPr marL="342900" indent="-342900" algn="l">
              <a:buFont typeface="Wingdings" panose="05000000000000000000" pitchFamily="2" charset="2"/>
              <a:buChar char="ü"/>
            </a:pPr>
            <a:r>
              <a:rPr lang="fr-FR" sz="2000" dirty="0"/>
              <a:t>2 activités de type «</a:t>
            </a:r>
            <a:r>
              <a:rPr lang="fr-FR" sz="2000" b="1" dirty="0"/>
              <a:t> découverte </a:t>
            </a:r>
            <a:r>
              <a:rPr lang="fr-FR" sz="2000" dirty="0"/>
              <a:t>»</a:t>
            </a:r>
            <a:r>
              <a:rPr lang="fr-FR" sz="2000" b="1" dirty="0"/>
              <a:t> </a:t>
            </a:r>
            <a:r>
              <a:rPr lang="fr-FR" sz="2000" dirty="0"/>
              <a:t>en début du cycle de formation : </a:t>
            </a:r>
          </a:p>
          <a:p>
            <a:pPr algn="l"/>
            <a:endParaRPr lang="fr-FR" sz="1000" dirty="0">
              <a:latin typeface="Arial" panose="020B0604020202020204" pitchFamily="34" charset="0"/>
              <a:cs typeface="Arial" panose="020B0604020202020204" pitchFamily="34" charset="0"/>
            </a:endParaRPr>
          </a:p>
          <a:p>
            <a:pPr algn="l"/>
            <a:endParaRPr lang="fr-FR" sz="1000" dirty="0">
              <a:latin typeface="Arial" panose="020B0604020202020204" pitchFamily="34" charset="0"/>
              <a:cs typeface="Arial" panose="020B0604020202020204" pitchFamily="34" charset="0"/>
            </a:endParaRPr>
          </a:p>
          <a:p>
            <a:pPr lvl="1" algn="l"/>
            <a:r>
              <a:rPr lang="fr-FR" sz="1800" dirty="0">
                <a:latin typeface="Arial" panose="020B0604020202020204" pitchFamily="34" charset="0"/>
                <a:cs typeface="Arial" panose="020B0604020202020204" pitchFamily="34" charset="0"/>
              </a:rPr>
              <a:t>• </a:t>
            </a:r>
            <a:r>
              <a:rPr lang="fr-FR" sz="1800" b="1" dirty="0">
                <a:latin typeface="Arial" panose="020B0604020202020204" pitchFamily="34" charset="0"/>
                <a:cs typeface="Arial" panose="020B0604020202020204" pitchFamily="34" charset="0"/>
              </a:rPr>
              <a:t>Activité 1</a:t>
            </a:r>
            <a:r>
              <a:rPr lang="fr-FR" sz="1800" dirty="0">
                <a:latin typeface="Arial" panose="020B0604020202020204" pitchFamily="34" charset="0"/>
                <a:cs typeface="Arial" panose="020B0604020202020204" pitchFamily="34" charset="0"/>
              </a:rPr>
              <a:t> </a:t>
            </a:r>
            <a:r>
              <a:rPr lang="fr-FR" sz="1800" i="1" dirty="0">
                <a:latin typeface="Arial" panose="020B0604020202020204" pitchFamily="34" charset="0"/>
                <a:cs typeface="Arial" panose="020B0604020202020204" pitchFamily="34" charset="0"/>
              </a:rPr>
              <a:t>(début de formation)</a:t>
            </a:r>
            <a:r>
              <a:rPr lang="fr-FR" sz="1800" dirty="0">
                <a:latin typeface="Arial" panose="020B0604020202020204" pitchFamily="34" charset="0"/>
                <a:cs typeface="Arial" panose="020B0604020202020204" pitchFamily="34" charset="0"/>
              </a:rPr>
              <a:t> :  découverte de </a:t>
            </a:r>
            <a:r>
              <a:rPr lang="fr-FR" sz="1800" b="1" dirty="0">
                <a:latin typeface="Arial" panose="020B0604020202020204" pitchFamily="34" charset="0"/>
                <a:cs typeface="Arial" panose="020B0604020202020204" pitchFamily="34" charset="0"/>
              </a:rPr>
              <a:t>l’environnement international d’une entreprise </a:t>
            </a:r>
            <a:r>
              <a:rPr lang="fr-FR" sz="1800" dirty="0">
                <a:latin typeface="Arial" panose="020B0604020202020204" pitchFamily="34" charset="0"/>
                <a:cs typeface="Arial" panose="020B0604020202020204" pitchFamily="34" charset="0"/>
              </a:rPr>
              <a:t> </a:t>
            </a:r>
            <a:endParaRPr lang="fr-FR" sz="1800" i="1" dirty="0">
              <a:latin typeface="Arial" panose="020B0604020202020204" pitchFamily="34" charset="0"/>
              <a:cs typeface="Arial" panose="020B0604020202020204" pitchFamily="34" charset="0"/>
            </a:endParaRPr>
          </a:p>
          <a:p>
            <a:pPr lvl="1" algn="l"/>
            <a:endParaRPr lang="fr-FR" sz="1000" dirty="0">
              <a:latin typeface="Arial" panose="020B0604020202020204" pitchFamily="34" charset="0"/>
              <a:cs typeface="Arial" panose="020B0604020202020204" pitchFamily="34" charset="0"/>
            </a:endParaRPr>
          </a:p>
          <a:p>
            <a:pPr lvl="1" algn="l"/>
            <a:r>
              <a:rPr lang="fr-FR" sz="1800" dirty="0">
                <a:latin typeface="Arial" panose="020B0604020202020204" pitchFamily="34" charset="0"/>
                <a:cs typeface="Arial" panose="020B0604020202020204" pitchFamily="34" charset="0"/>
              </a:rPr>
              <a:t>• </a:t>
            </a:r>
            <a:r>
              <a:rPr lang="fr-FR" sz="1800" b="1" dirty="0">
                <a:latin typeface="Arial" panose="020B0604020202020204" pitchFamily="34" charset="0"/>
                <a:cs typeface="Arial" panose="020B0604020202020204" pitchFamily="34" charset="0"/>
              </a:rPr>
              <a:t>Activité 2</a:t>
            </a:r>
            <a:r>
              <a:rPr lang="fr-FR" sz="1800" dirty="0">
                <a:latin typeface="Arial" panose="020B0604020202020204" pitchFamily="34" charset="0"/>
                <a:cs typeface="Arial" panose="020B0604020202020204" pitchFamily="34" charset="0"/>
              </a:rPr>
              <a:t> </a:t>
            </a:r>
            <a:r>
              <a:rPr lang="fr-FR" sz="1800" i="1" dirty="0">
                <a:latin typeface="Arial" panose="020B0604020202020204" pitchFamily="34" charset="0"/>
                <a:cs typeface="Arial" panose="020B0604020202020204" pitchFamily="34" charset="0"/>
              </a:rPr>
              <a:t>(courant du semestre 1) </a:t>
            </a:r>
            <a:r>
              <a:rPr lang="fr-FR" sz="1800" dirty="0">
                <a:latin typeface="Arial" panose="020B0604020202020204" pitchFamily="34" charset="0"/>
                <a:cs typeface="Arial" panose="020B0604020202020204" pitchFamily="34" charset="0"/>
              </a:rPr>
              <a:t>: découverte de la </a:t>
            </a:r>
            <a:r>
              <a:rPr lang="fr-FR" sz="1800" b="1" dirty="0">
                <a:latin typeface="Arial" panose="020B0604020202020204" pitchFamily="34" charset="0"/>
                <a:cs typeface="Arial" panose="020B0604020202020204" pitchFamily="34" charset="0"/>
              </a:rPr>
              <a:t>mise en œuvre des opérations internationales à l’import</a:t>
            </a:r>
            <a:r>
              <a:rPr lang="fr-FR" sz="1800" dirty="0">
                <a:latin typeface="Arial" panose="020B0604020202020204" pitchFamily="34" charset="0"/>
                <a:cs typeface="Arial" panose="020B0604020202020204" pitchFamily="34" charset="0"/>
              </a:rPr>
              <a:t> </a:t>
            </a:r>
            <a:endParaRPr lang="fr-FR" sz="1800" i="1" dirty="0">
              <a:latin typeface="Arial" panose="020B0604020202020204" pitchFamily="34" charset="0"/>
              <a:cs typeface="Arial" panose="020B0604020202020204" pitchFamily="34" charset="0"/>
            </a:endParaRPr>
          </a:p>
        </p:txBody>
      </p:sp>
      <p:sp>
        <p:nvSpPr>
          <p:cNvPr id="6" name="Espace réservé du numéro de diapositive 5"/>
          <p:cNvSpPr>
            <a:spLocks noGrp="1"/>
          </p:cNvSpPr>
          <p:nvPr>
            <p:ph type="sldNum" sz="quarter" idx="12"/>
          </p:nvPr>
        </p:nvSpPr>
        <p:spPr/>
        <p:txBody>
          <a:bodyPr/>
          <a:lstStyle/>
          <a:p>
            <a:fld id="{95654D5A-192B-4B07-8F58-250CDD527E53}" type="slidenum">
              <a:rPr lang="fr-FR" smtClean="0"/>
              <a:t>10</a:t>
            </a:fld>
            <a:endParaRPr lang="fr-FR"/>
          </a:p>
        </p:txBody>
      </p:sp>
      <p:sp>
        <p:nvSpPr>
          <p:cNvPr id="5" name="Rectangle 4"/>
          <p:cNvSpPr/>
          <p:nvPr/>
        </p:nvSpPr>
        <p:spPr>
          <a:xfrm>
            <a:off x="899592" y="548680"/>
            <a:ext cx="7848872" cy="969496"/>
          </a:xfrm>
          <a:prstGeom prst="rect">
            <a:avLst/>
          </a:prstGeom>
        </p:spPr>
        <p:txBody>
          <a:bodyPr wrap="square">
            <a:spAutoFit/>
          </a:bodyPr>
          <a:lstStyle/>
          <a:p>
            <a:pPr algn="ctr">
              <a:spcAft>
                <a:spcPts val="600"/>
              </a:spcAft>
            </a:pPr>
            <a:r>
              <a:rPr lang="fr-FR" sz="2600" b="1" dirty="0">
                <a:solidFill>
                  <a:srgbClr val="0070C0"/>
                </a:solidFill>
                <a:latin typeface="Arial" panose="020B0604020202020204" pitchFamily="34" charset="0"/>
                <a:cs typeface="Arial" panose="020B0604020202020204" pitchFamily="34" charset="0"/>
              </a:rPr>
              <a:t>Un exemple de mise en situation en 4 temps :</a:t>
            </a:r>
          </a:p>
          <a:p>
            <a:pPr algn="ctr">
              <a:spcAft>
                <a:spcPts val="600"/>
              </a:spcAft>
            </a:pPr>
            <a:r>
              <a:rPr lang="fr-FR" sz="2600" b="1" dirty="0">
                <a:solidFill>
                  <a:srgbClr val="0070C0"/>
                </a:solidFill>
                <a:latin typeface="Arial" panose="020B0604020202020204" pitchFamily="34" charset="0"/>
                <a:cs typeface="Arial" panose="020B0604020202020204" pitchFamily="34" charset="0"/>
              </a:rPr>
              <a:t>Cas SODITRANS</a:t>
            </a:r>
          </a:p>
        </p:txBody>
      </p:sp>
    </p:spTree>
    <p:extLst>
      <p:ext uri="{BB962C8B-B14F-4D97-AF65-F5344CB8AC3E}">
        <p14:creationId xmlns:p14="http://schemas.microsoft.com/office/powerpoint/2010/main" val="5292906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683568" y="2492896"/>
            <a:ext cx="7776864" cy="2952328"/>
          </a:xfrm>
        </p:spPr>
        <p:txBody>
          <a:bodyPr>
            <a:normAutofit/>
          </a:bodyPr>
          <a:lstStyle/>
          <a:p>
            <a:pPr marL="342900" indent="-342900" algn="l">
              <a:buFont typeface="Wingdings" panose="05000000000000000000" pitchFamily="2" charset="2"/>
              <a:buChar char="ü"/>
            </a:pPr>
            <a:r>
              <a:rPr lang="fr-FR" sz="2000" dirty="0"/>
              <a:t>2 activités recentrées sur des thématiques en semestres 2 et 3 :</a:t>
            </a:r>
          </a:p>
          <a:p>
            <a:pPr algn="l"/>
            <a:endParaRPr lang="fr-FR" sz="1000" dirty="0">
              <a:latin typeface="Arial" panose="020B0604020202020204" pitchFamily="34" charset="0"/>
              <a:cs typeface="Arial" panose="020B0604020202020204" pitchFamily="34" charset="0"/>
            </a:endParaRPr>
          </a:p>
          <a:p>
            <a:pPr lvl="1" algn="l"/>
            <a:r>
              <a:rPr lang="fr-FR" sz="1800" dirty="0">
                <a:latin typeface="Arial" panose="020B0604020202020204" pitchFamily="34" charset="0"/>
                <a:cs typeface="Arial" panose="020B0604020202020204" pitchFamily="34" charset="0"/>
              </a:rPr>
              <a:t>• </a:t>
            </a:r>
            <a:r>
              <a:rPr lang="fr-FR" sz="1800" b="1" dirty="0">
                <a:latin typeface="Arial" panose="020B0604020202020204" pitchFamily="34" charset="0"/>
                <a:cs typeface="Arial" panose="020B0604020202020204" pitchFamily="34" charset="0"/>
              </a:rPr>
              <a:t>Activité 3</a:t>
            </a:r>
            <a:r>
              <a:rPr lang="fr-FR" sz="1800" dirty="0">
                <a:latin typeface="Arial" panose="020B0604020202020204" pitchFamily="34" charset="0"/>
                <a:cs typeface="Arial" panose="020B0604020202020204" pitchFamily="34" charset="0"/>
              </a:rPr>
              <a:t> : </a:t>
            </a:r>
            <a:r>
              <a:rPr lang="fr-FR" sz="1800" b="1" dirty="0">
                <a:latin typeface="Arial" panose="020B0604020202020204" pitchFamily="34" charset="0"/>
                <a:cs typeface="Arial" panose="020B0604020202020204" pitchFamily="34" charset="0"/>
              </a:rPr>
              <a:t>responsabilité juridique du transporteur</a:t>
            </a:r>
            <a:r>
              <a:rPr lang="fr-FR" sz="1800" dirty="0">
                <a:latin typeface="Arial" panose="020B0604020202020204" pitchFamily="34" charset="0"/>
                <a:cs typeface="Arial" panose="020B0604020202020204" pitchFamily="34" charset="0"/>
              </a:rPr>
              <a:t> et </a:t>
            </a:r>
            <a:r>
              <a:rPr lang="fr-FR" sz="1800" b="1" dirty="0">
                <a:latin typeface="Arial" panose="020B0604020202020204" pitchFamily="34" charset="0"/>
                <a:cs typeface="Arial" panose="020B0604020202020204" pitchFamily="34" charset="0"/>
              </a:rPr>
              <a:t>procédures et régimes douaniers</a:t>
            </a:r>
          </a:p>
          <a:p>
            <a:pPr lvl="1" algn="l"/>
            <a:endParaRPr lang="fr-FR" sz="1000" dirty="0">
              <a:latin typeface="Arial" panose="020B0604020202020204" pitchFamily="34" charset="0"/>
              <a:cs typeface="Arial" panose="020B0604020202020204" pitchFamily="34" charset="0"/>
            </a:endParaRPr>
          </a:p>
          <a:p>
            <a:pPr lvl="1" algn="l"/>
            <a:r>
              <a:rPr lang="fr-FR" sz="1800" dirty="0">
                <a:latin typeface="Arial" panose="020B0604020202020204" pitchFamily="34" charset="0"/>
                <a:cs typeface="Arial" panose="020B0604020202020204" pitchFamily="34" charset="0"/>
              </a:rPr>
              <a:t>• </a:t>
            </a:r>
            <a:r>
              <a:rPr lang="fr-FR" sz="1800" b="1" dirty="0">
                <a:latin typeface="Arial" panose="020B0604020202020204" pitchFamily="34" charset="0"/>
                <a:cs typeface="Arial" panose="020B0604020202020204" pitchFamily="34" charset="0"/>
              </a:rPr>
              <a:t>Activité 4</a:t>
            </a:r>
            <a:r>
              <a:rPr lang="fr-FR" sz="1800" dirty="0">
                <a:latin typeface="Arial" panose="020B0604020202020204" pitchFamily="34" charset="0"/>
                <a:cs typeface="Arial" panose="020B0604020202020204" pitchFamily="34" charset="0"/>
              </a:rPr>
              <a:t> : approfondissement de la </a:t>
            </a:r>
            <a:r>
              <a:rPr lang="fr-FR" sz="1800" b="1" dirty="0">
                <a:latin typeface="Arial" panose="020B0604020202020204" pitchFamily="34" charset="0"/>
                <a:cs typeface="Arial" panose="020B0604020202020204" pitchFamily="34" charset="0"/>
              </a:rPr>
              <a:t>mise en œuvre des opérations à l’export </a:t>
            </a:r>
            <a:endParaRPr lang="fr-FR" sz="1800" i="1" dirty="0">
              <a:latin typeface="Arial" panose="020B0604020202020204" pitchFamily="34" charset="0"/>
              <a:cs typeface="Arial" panose="020B0604020202020204" pitchFamily="34" charset="0"/>
            </a:endParaRPr>
          </a:p>
        </p:txBody>
      </p:sp>
      <p:sp>
        <p:nvSpPr>
          <p:cNvPr id="6" name="Espace réservé du numéro de diapositive 5"/>
          <p:cNvSpPr>
            <a:spLocks noGrp="1"/>
          </p:cNvSpPr>
          <p:nvPr>
            <p:ph type="sldNum" sz="quarter" idx="12"/>
          </p:nvPr>
        </p:nvSpPr>
        <p:spPr/>
        <p:txBody>
          <a:bodyPr/>
          <a:lstStyle/>
          <a:p>
            <a:fld id="{95654D5A-192B-4B07-8F58-250CDD527E53}" type="slidenum">
              <a:rPr lang="fr-FR" smtClean="0"/>
              <a:t>11</a:t>
            </a:fld>
            <a:endParaRPr lang="fr-FR"/>
          </a:p>
        </p:txBody>
      </p:sp>
      <p:sp>
        <p:nvSpPr>
          <p:cNvPr id="5" name="Rectangle 4"/>
          <p:cNvSpPr/>
          <p:nvPr/>
        </p:nvSpPr>
        <p:spPr>
          <a:xfrm>
            <a:off x="899592" y="548680"/>
            <a:ext cx="7848872" cy="969496"/>
          </a:xfrm>
          <a:prstGeom prst="rect">
            <a:avLst/>
          </a:prstGeom>
        </p:spPr>
        <p:txBody>
          <a:bodyPr wrap="square">
            <a:spAutoFit/>
          </a:bodyPr>
          <a:lstStyle/>
          <a:p>
            <a:pPr algn="ctr">
              <a:spcAft>
                <a:spcPts val="600"/>
              </a:spcAft>
            </a:pPr>
            <a:r>
              <a:rPr lang="fr-FR" sz="2600" b="1" dirty="0">
                <a:solidFill>
                  <a:srgbClr val="0070C0"/>
                </a:solidFill>
                <a:latin typeface="Arial" panose="020B0604020202020204" pitchFamily="34" charset="0"/>
                <a:cs typeface="Arial" panose="020B0604020202020204" pitchFamily="34" charset="0"/>
              </a:rPr>
              <a:t>Un exemple de mise en situation en </a:t>
            </a:r>
            <a:r>
              <a:rPr lang="fr-FR" sz="2600" b="1">
                <a:solidFill>
                  <a:srgbClr val="0070C0"/>
                </a:solidFill>
                <a:latin typeface="Arial" panose="020B0604020202020204" pitchFamily="34" charset="0"/>
                <a:cs typeface="Arial" panose="020B0604020202020204" pitchFamily="34" charset="0"/>
              </a:rPr>
              <a:t>4 temps :</a:t>
            </a:r>
            <a:endParaRPr lang="fr-FR" sz="2600" b="1" dirty="0">
              <a:solidFill>
                <a:srgbClr val="0070C0"/>
              </a:solidFill>
              <a:latin typeface="Arial" panose="020B0604020202020204" pitchFamily="34" charset="0"/>
              <a:cs typeface="Arial" panose="020B0604020202020204" pitchFamily="34" charset="0"/>
            </a:endParaRPr>
          </a:p>
          <a:p>
            <a:pPr algn="ctr">
              <a:spcAft>
                <a:spcPts val="600"/>
              </a:spcAft>
            </a:pPr>
            <a:r>
              <a:rPr lang="fr-FR" sz="2600" b="1" dirty="0">
                <a:solidFill>
                  <a:srgbClr val="0070C0"/>
                </a:solidFill>
                <a:latin typeface="Arial" panose="020B0604020202020204" pitchFamily="34" charset="0"/>
                <a:cs typeface="Arial" panose="020B0604020202020204" pitchFamily="34" charset="0"/>
              </a:rPr>
              <a:t>Cas SODITRANS</a:t>
            </a:r>
          </a:p>
        </p:txBody>
      </p:sp>
    </p:spTree>
    <p:extLst>
      <p:ext uri="{BB962C8B-B14F-4D97-AF65-F5344CB8AC3E}">
        <p14:creationId xmlns:p14="http://schemas.microsoft.com/office/powerpoint/2010/main" val="16316755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95654D5A-192B-4B07-8F58-250CDD527E53}" type="slidenum">
              <a:rPr lang="fr-FR" smtClean="0"/>
              <a:t>12</a:t>
            </a:fld>
            <a:endParaRPr lang="fr-FR"/>
          </a:p>
        </p:txBody>
      </p:sp>
      <p:pic>
        <p:nvPicPr>
          <p:cNvPr id="1030"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548680"/>
            <a:ext cx="8496943" cy="612068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Rectangle 17"/>
          <p:cNvSpPr/>
          <p:nvPr/>
        </p:nvSpPr>
        <p:spPr>
          <a:xfrm>
            <a:off x="827584" y="116632"/>
            <a:ext cx="7848872" cy="400110"/>
          </a:xfrm>
          <a:prstGeom prst="rect">
            <a:avLst/>
          </a:prstGeom>
        </p:spPr>
        <p:txBody>
          <a:bodyPr wrap="square">
            <a:spAutoFit/>
          </a:bodyPr>
          <a:lstStyle/>
          <a:p>
            <a:pPr algn="ctr">
              <a:spcAft>
                <a:spcPts val="600"/>
              </a:spcAft>
            </a:pPr>
            <a:r>
              <a:rPr lang="fr-FR" sz="2000" b="1" dirty="0">
                <a:solidFill>
                  <a:srgbClr val="0070C0"/>
                </a:solidFill>
                <a:latin typeface="Arial" panose="020B0604020202020204" pitchFamily="34" charset="0"/>
                <a:cs typeface="Arial" panose="020B0604020202020204" pitchFamily="34" charset="0"/>
              </a:rPr>
              <a:t>Tableau synoptique des savoirs associés à chaque activité</a:t>
            </a:r>
          </a:p>
        </p:txBody>
      </p:sp>
    </p:spTree>
    <p:extLst>
      <p:ext uri="{BB962C8B-B14F-4D97-AF65-F5344CB8AC3E}">
        <p14:creationId xmlns:p14="http://schemas.microsoft.com/office/powerpoint/2010/main" val="6055804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7C855C-8D69-4349-821C-9D0A752D242C}"/>
              </a:ext>
            </a:extLst>
          </p:cNvPr>
          <p:cNvSpPr>
            <a:spLocks noGrp="1"/>
          </p:cNvSpPr>
          <p:nvPr>
            <p:ph type="ctrTitle"/>
          </p:nvPr>
        </p:nvSpPr>
        <p:spPr>
          <a:xfrm>
            <a:off x="971600" y="260649"/>
            <a:ext cx="7772400" cy="1296144"/>
          </a:xfrm>
        </p:spPr>
        <p:txBody>
          <a:bodyPr/>
          <a:lstStyle/>
          <a:p>
            <a:r>
              <a:rPr lang="fr-FR"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I. Justification de l’enseignement et de sa didactique par l’évolution des métiers et des compétences   </a:t>
            </a:r>
            <a:r>
              <a:rPr lang="fr-FR" sz="18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 </a:t>
            </a:r>
            <a:br>
              <a:rPr lang="fr-FR" sz="1800" dirty="0">
                <a:effectLst/>
                <a:latin typeface="Calibri" panose="020F0502020204030204" pitchFamily="34" charset="0"/>
                <a:ea typeface="Calibri" panose="020F0502020204030204" pitchFamily="34" charset="0"/>
                <a:cs typeface="Times New Roman" panose="02020603050405020304" pitchFamily="18" charset="0"/>
              </a:rPr>
            </a:br>
            <a:br>
              <a:rPr lang="fr-FR" sz="1800" dirty="0">
                <a:effectLst/>
                <a:latin typeface="Calibri" panose="020F0502020204030204" pitchFamily="34" charset="0"/>
                <a:ea typeface="Calibri" panose="020F0502020204030204" pitchFamily="34" charset="0"/>
                <a:cs typeface="Times New Roman" panose="02020603050405020304" pitchFamily="18" charset="0"/>
              </a:rPr>
            </a:br>
            <a:endParaRPr lang="en-US" dirty="0"/>
          </a:p>
        </p:txBody>
      </p:sp>
      <p:sp>
        <p:nvSpPr>
          <p:cNvPr id="3" name="Subtitle 2">
            <a:extLst>
              <a:ext uri="{FF2B5EF4-FFF2-40B4-BE49-F238E27FC236}">
                <a16:creationId xmlns:a16="http://schemas.microsoft.com/office/drawing/2014/main" id="{50DAD984-3721-49EA-A57B-00AE0A6524B4}"/>
              </a:ext>
            </a:extLst>
          </p:cNvPr>
          <p:cNvSpPr>
            <a:spLocks noGrp="1"/>
          </p:cNvSpPr>
          <p:nvPr>
            <p:ph type="subTitle" idx="1"/>
          </p:nvPr>
        </p:nvSpPr>
        <p:spPr>
          <a:xfrm>
            <a:off x="899592" y="980728"/>
            <a:ext cx="7632848" cy="4320480"/>
          </a:xfrm>
        </p:spPr>
        <p:txBody>
          <a:bodyPr>
            <a:normAutofit fontScale="92500" lnSpcReduction="10000"/>
          </a:bodyPr>
          <a:lstStyle/>
          <a:p>
            <a:pPr marL="285750" indent="-285750" algn="just">
              <a:buFont typeface="Arial"/>
              <a:buChar char="•"/>
            </a:pPr>
            <a:r>
              <a:rPr lang="en-US" sz="2200" b="1" dirty="0" err="1">
                <a:latin typeface="Arial"/>
                <a:cs typeface="Arial"/>
              </a:rPr>
              <a:t>Constat</a:t>
            </a:r>
            <a:r>
              <a:rPr lang="en-US" sz="2200" b="1" dirty="0">
                <a:latin typeface="Arial"/>
                <a:cs typeface="Arial"/>
              </a:rPr>
              <a:t> des </a:t>
            </a:r>
            <a:r>
              <a:rPr lang="en-US" sz="2200" b="1" dirty="0" err="1">
                <a:latin typeface="Arial"/>
                <a:cs typeface="Arial"/>
              </a:rPr>
              <a:t>évolutions</a:t>
            </a:r>
            <a:r>
              <a:rPr lang="en-US" sz="2200" b="1" dirty="0">
                <a:latin typeface="Arial"/>
                <a:cs typeface="Arial"/>
              </a:rPr>
              <a:t> </a:t>
            </a:r>
            <a:r>
              <a:rPr lang="en-US" sz="2200" b="1" dirty="0" err="1">
                <a:latin typeface="Arial"/>
                <a:cs typeface="Arial"/>
              </a:rPr>
              <a:t>rapides</a:t>
            </a:r>
            <a:r>
              <a:rPr lang="en-US" sz="2200" b="1" dirty="0">
                <a:latin typeface="Arial"/>
                <a:cs typeface="Arial"/>
              </a:rPr>
              <a:t> </a:t>
            </a:r>
            <a:endParaRPr lang="en-US" b="1" dirty="0">
              <a:latin typeface="Arial"/>
              <a:cs typeface="Arial"/>
            </a:endParaRPr>
          </a:p>
          <a:p>
            <a:pPr marL="742950" lvl="1" indent="-285750" algn="just">
              <a:buFont typeface="Wingdings" charset="2"/>
              <a:buChar char="Ø"/>
            </a:pPr>
            <a:r>
              <a:rPr lang="en-US" sz="1800" b="1" dirty="0">
                <a:latin typeface="Arial"/>
                <a:cs typeface="Arial"/>
              </a:rPr>
              <a:t>des techniques et technologies </a:t>
            </a:r>
          </a:p>
          <a:p>
            <a:pPr marL="742950" lvl="1" indent="-285750" algn="just">
              <a:buFont typeface="Wingdings" charset="2"/>
              <a:buChar char="Ø"/>
            </a:pPr>
            <a:r>
              <a:rPr lang="en-US" sz="1800" b="1" dirty="0">
                <a:latin typeface="Arial"/>
                <a:cs typeface="Arial"/>
              </a:rPr>
              <a:t>de la </a:t>
            </a:r>
            <a:r>
              <a:rPr lang="en-US" sz="1800" b="1" dirty="0" err="1">
                <a:latin typeface="Arial"/>
                <a:cs typeface="Arial"/>
              </a:rPr>
              <a:t>géoéconomie</a:t>
            </a:r>
            <a:r>
              <a:rPr lang="en-US" sz="1800" b="1" dirty="0">
                <a:latin typeface="Arial"/>
                <a:cs typeface="Arial"/>
              </a:rPr>
              <a:t> et de la </a:t>
            </a:r>
            <a:r>
              <a:rPr lang="en-US" sz="1800" b="1" dirty="0" err="1">
                <a:latin typeface="Arial"/>
                <a:cs typeface="Arial"/>
              </a:rPr>
              <a:t>géopolitique</a:t>
            </a:r>
            <a:r>
              <a:rPr lang="en-US" sz="1800" b="1" dirty="0">
                <a:latin typeface="Arial"/>
                <a:cs typeface="Arial"/>
              </a:rPr>
              <a:t> </a:t>
            </a:r>
            <a:r>
              <a:rPr lang="en-US" sz="1800" b="1" dirty="0" err="1">
                <a:latin typeface="Arial"/>
                <a:cs typeface="Arial"/>
              </a:rPr>
              <a:t>mondiales</a:t>
            </a:r>
            <a:endParaRPr lang="en-US" sz="1800" b="1" dirty="0">
              <a:latin typeface="Arial"/>
              <a:cs typeface="Arial"/>
            </a:endParaRPr>
          </a:p>
          <a:p>
            <a:pPr marL="742950" lvl="1" indent="-285750" algn="just">
              <a:buFont typeface="Wingdings" charset="2"/>
              <a:buChar char="Ø"/>
            </a:pPr>
            <a:r>
              <a:rPr lang="en-US" sz="1800" b="1" dirty="0">
                <a:latin typeface="Arial"/>
                <a:cs typeface="Arial"/>
              </a:rPr>
              <a:t>du </a:t>
            </a:r>
            <a:r>
              <a:rPr lang="en-US" sz="1800" b="1" dirty="0" err="1">
                <a:latin typeface="Arial"/>
                <a:cs typeface="Arial"/>
              </a:rPr>
              <a:t>réglementaire</a:t>
            </a:r>
            <a:r>
              <a:rPr lang="en-US" sz="1800" b="1" dirty="0">
                <a:latin typeface="Arial"/>
                <a:cs typeface="Arial"/>
              </a:rPr>
              <a:t> </a:t>
            </a:r>
          </a:p>
          <a:p>
            <a:pPr marL="742950" lvl="1" indent="-285750" algn="just">
              <a:buFont typeface="Wingdings" charset="2"/>
              <a:buChar char="Ø"/>
            </a:pPr>
            <a:r>
              <a:rPr lang="en-US" sz="1800" b="1" dirty="0">
                <a:latin typeface="Arial"/>
                <a:cs typeface="Arial"/>
              </a:rPr>
              <a:t>de la </a:t>
            </a:r>
            <a:r>
              <a:rPr lang="en-US" sz="1800" b="1" dirty="0" err="1">
                <a:latin typeface="Arial"/>
                <a:cs typeface="Arial"/>
              </a:rPr>
              <a:t>montée</a:t>
            </a:r>
            <a:r>
              <a:rPr lang="en-US" sz="1800" b="1" dirty="0">
                <a:latin typeface="Arial"/>
                <a:cs typeface="Arial"/>
              </a:rPr>
              <a:t> des </a:t>
            </a:r>
            <a:r>
              <a:rPr lang="en-US" sz="1800" b="1" dirty="0" err="1">
                <a:latin typeface="Arial"/>
                <a:cs typeface="Arial"/>
              </a:rPr>
              <a:t>risques</a:t>
            </a:r>
            <a:r>
              <a:rPr lang="en-US" sz="1800" b="1" dirty="0">
                <a:latin typeface="Arial"/>
                <a:cs typeface="Arial"/>
              </a:rPr>
              <a:t> </a:t>
            </a:r>
          </a:p>
          <a:p>
            <a:pPr marL="742950" lvl="1" indent="-285750" algn="just">
              <a:buFont typeface="Wingdings" charset="2"/>
              <a:buChar char="Ø"/>
            </a:pPr>
            <a:r>
              <a:rPr lang="en-US" sz="1800" b="1" dirty="0">
                <a:latin typeface="Arial"/>
                <a:cs typeface="Arial"/>
              </a:rPr>
              <a:t>de la </a:t>
            </a:r>
            <a:r>
              <a:rPr lang="en-US" sz="1800" b="1" dirty="0" err="1">
                <a:latin typeface="Arial"/>
                <a:cs typeface="Arial"/>
              </a:rPr>
              <a:t>gestion</a:t>
            </a:r>
            <a:r>
              <a:rPr lang="en-US" sz="1800" b="1" dirty="0">
                <a:latin typeface="Arial"/>
                <a:cs typeface="Arial"/>
              </a:rPr>
              <a:t> </a:t>
            </a:r>
            <a:r>
              <a:rPr lang="en-US" sz="1800" b="1" dirty="0" err="1">
                <a:latin typeface="Arial"/>
                <a:cs typeface="Arial"/>
              </a:rPr>
              <a:t>organisationnelle</a:t>
            </a:r>
            <a:endParaRPr lang="en-US" sz="1800" b="1" dirty="0">
              <a:latin typeface="Arial"/>
              <a:cs typeface="Arial"/>
            </a:endParaRPr>
          </a:p>
          <a:p>
            <a:pPr marL="342900" indent="-342900" algn="just">
              <a:buFont typeface="Arial"/>
              <a:buChar char="•"/>
            </a:pPr>
            <a:r>
              <a:rPr lang="en-US" sz="2200" b="1" dirty="0" err="1">
                <a:latin typeface="Arial"/>
                <a:cs typeface="Arial"/>
              </a:rPr>
              <a:t>Survenance</a:t>
            </a:r>
            <a:r>
              <a:rPr lang="en-US" sz="2200" b="1" dirty="0">
                <a:latin typeface="Arial"/>
                <a:cs typeface="Arial"/>
              </a:rPr>
              <a:t> des </a:t>
            </a:r>
            <a:r>
              <a:rPr lang="en-US" sz="2000" b="1" dirty="0">
                <a:latin typeface="Arial"/>
                <a:cs typeface="Arial"/>
              </a:rPr>
              <a:t>bouleversements </a:t>
            </a:r>
            <a:r>
              <a:rPr lang="en-US" sz="2000" b="1" dirty="0" err="1">
                <a:latin typeface="Arial"/>
                <a:cs typeface="Arial"/>
              </a:rPr>
              <a:t>révélateurs</a:t>
            </a:r>
            <a:r>
              <a:rPr lang="en-US" sz="2000" b="1" dirty="0">
                <a:latin typeface="Arial"/>
                <a:cs typeface="Arial"/>
              </a:rPr>
              <a:t> </a:t>
            </a:r>
          </a:p>
          <a:p>
            <a:pPr marL="800100" lvl="1" indent="-342900" algn="just">
              <a:buFont typeface="Wingdings" charset="2"/>
              <a:buChar char="Ø"/>
            </a:pPr>
            <a:r>
              <a:rPr lang="en-US" sz="1800" b="1" dirty="0">
                <a:latin typeface="Arial"/>
                <a:cs typeface="Arial"/>
              </a:rPr>
              <a:t>la </a:t>
            </a:r>
            <a:r>
              <a:rPr lang="en-US" sz="1800" b="1" dirty="0" err="1">
                <a:latin typeface="Arial"/>
                <a:cs typeface="Arial"/>
              </a:rPr>
              <a:t>pandémie</a:t>
            </a:r>
            <a:r>
              <a:rPr lang="en-US" sz="1800" b="1" dirty="0">
                <a:latin typeface="Arial"/>
                <a:cs typeface="Arial"/>
              </a:rPr>
              <a:t> et le </a:t>
            </a:r>
            <a:r>
              <a:rPr lang="en-US" sz="1800" b="1" dirty="0" err="1">
                <a:latin typeface="Arial"/>
                <a:cs typeface="Arial"/>
              </a:rPr>
              <a:t>réchauffement</a:t>
            </a:r>
            <a:r>
              <a:rPr lang="en-US" sz="1800" b="1" dirty="0">
                <a:latin typeface="Arial"/>
                <a:cs typeface="Arial"/>
              </a:rPr>
              <a:t> </a:t>
            </a:r>
            <a:r>
              <a:rPr lang="en-US" sz="1800" b="1" dirty="0" err="1">
                <a:latin typeface="Arial"/>
                <a:cs typeface="Arial"/>
              </a:rPr>
              <a:t>climatique</a:t>
            </a:r>
            <a:endParaRPr lang="en-US" sz="1800" b="1" dirty="0">
              <a:latin typeface="Arial"/>
              <a:cs typeface="Arial"/>
            </a:endParaRPr>
          </a:p>
          <a:p>
            <a:pPr algn="just"/>
            <a:endParaRPr lang="en-US" b="1" dirty="0"/>
          </a:p>
          <a:p>
            <a:pPr marL="342900" indent="-342900" algn="just">
              <a:buFont typeface="Wingdings" charset="0"/>
              <a:buChar char="è"/>
            </a:pPr>
            <a:r>
              <a:rPr lang="en-US" sz="2400" b="1" dirty="0">
                <a:latin typeface="Arial"/>
                <a:cs typeface="Arial"/>
                <a:sym typeface="Wingdings"/>
              </a:rPr>
              <a:t>Impacts </a:t>
            </a:r>
            <a:r>
              <a:rPr lang="en-US" sz="2400" b="1" dirty="0" err="1">
                <a:latin typeface="Arial"/>
                <a:cs typeface="Arial"/>
                <a:sym typeface="Wingdings"/>
              </a:rPr>
              <a:t>sur</a:t>
            </a:r>
            <a:r>
              <a:rPr lang="en-US" sz="2400" b="1" dirty="0">
                <a:latin typeface="Arial"/>
                <a:cs typeface="Arial"/>
                <a:sym typeface="Wingdings"/>
              </a:rPr>
              <a:t> : </a:t>
            </a:r>
          </a:p>
          <a:p>
            <a:pPr marL="800100" lvl="1" indent="-342900" algn="just">
              <a:buFont typeface="Wingdings" charset="0"/>
              <a:buChar char="è"/>
            </a:pPr>
            <a:r>
              <a:rPr lang="en-US" sz="2200" b="1" dirty="0">
                <a:latin typeface="Arial"/>
                <a:cs typeface="Arial"/>
                <a:sym typeface="Wingdings"/>
              </a:rPr>
              <a:t>les relations </a:t>
            </a:r>
            <a:r>
              <a:rPr lang="en-US" sz="2200" b="1" dirty="0" err="1">
                <a:latin typeface="Arial"/>
                <a:cs typeface="Arial"/>
                <a:sym typeface="Wingdings"/>
              </a:rPr>
              <a:t>commerciales</a:t>
            </a:r>
            <a:endParaRPr lang="en-US" sz="2200" b="1" dirty="0">
              <a:latin typeface="Arial"/>
              <a:cs typeface="Arial"/>
              <a:sym typeface="Wingdings"/>
            </a:endParaRPr>
          </a:p>
          <a:p>
            <a:pPr marL="800100" lvl="1" indent="-342900" algn="just">
              <a:buFont typeface="Wingdings" charset="0"/>
              <a:buChar char="è"/>
            </a:pPr>
            <a:r>
              <a:rPr lang="en-US" sz="2200" b="1" dirty="0">
                <a:latin typeface="Arial"/>
                <a:cs typeface="Arial"/>
                <a:sym typeface="Wingdings"/>
              </a:rPr>
              <a:t>le </a:t>
            </a:r>
            <a:r>
              <a:rPr lang="en-US" sz="2200" b="1" dirty="0" err="1">
                <a:latin typeface="Arial"/>
                <a:cs typeface="Arial"/>
                <a:sym typeface="Wingdings"/>
              </a:rPr>
              <a:t>contenu</a:t>
            </a:r>
            <a:r>
              <a:rPr lang="en-US" sz="2200" b="1" dirty="0">
                <a:latin typeface="Arial"/>
                <a:cs typeface="Arial"/>
                <a:sym typeface="Wingdings"/>
              </a:rPr>
              <a:t> des </a:t>
            </a:r>
            <a:r>
              <a:rPr lang="en-US" sz="2200" b="1" dirty="0" err="1">
                <a:latin typeface="Arial"/>
                <a:cs typeface="Arial"/>
                <a:sym typeface="Wingdings"/>
              </a:rPr>
              <a:t>contrats</a:t>
            </a:r>
            <a:r>
              <a:rPr lang="en-US" sz="2200" b="1" dirty="0">
                <a:latin typeface="Arial"/>
                <a:cs typeface="Arial"/>
                <a:sym typeface="Wingdings"/>
              </a:rPr>
              <a:t> </a:t>
            </a:r>
            <a:r>
              <a:rPr lang="en-US" sz="2200" b="1" dirty="0" err="1">
                <a:latin typeface="Arial"/>
                <a:cs typeface="Arial"/>
                <a:sym typeface="Wingdings"/>
              </a:rPr>
              <a:t>internationaux</a:t>
            </a:r>
            <a:endParaRPr lang="en-US" sz="2200" b="1" dirty="0">
              <a:latin typeface="Arial"/>
              <a:cs typeface="Arial"/>
              <a:sym typeface="Wingdings"/>
            </a:endParaRPr>
          </a:p>
          <a:p>
            <a:pPr marL="800100" lvl="1" indent="-342900" algn="just">
              <a:buFont typeface="Wingdings" charset="0"/>
              <a:buChar char="è"/>
            </a:pPr>
            <a:r>
              <a:rPr lang="en-US" sz="2200" b="1" dirty="0" err="1">
                <a:latin typeface="Arial"/>
                <a:cs typeface="Arial"/>
                <a:sym typeface="Wingdings"/>
              </a:rPr>
              <a:t>leur</a:t>
            </a:r>
            <a:r>
              <a:rPr lang="en-US" sz="2200" b="1" dirty="0">
                <a:latin typeface="Arial"/>
                <a:cs typeface="Arial"/>
                <a:sym typeface="Wingdings"/>
              </a:rPr>
              <a:t> </a:t>
            </a:r>
            <a:r>
              <a:rPr lang="en-US" sz="2200" b="1" dirty="0" err="1">
                <a:latin typeface="Arial"/>
                <a:cs typeface="Arial"/>
                <a:sym typeface="Wingdings"/>
              </a:rPr>
              <a:t>mise</a:t>
            </a:r>
            <a:r>
              <a:rPr lang="en-US" sz="2200" b="1" dirty="0">
                <a:latin typeface="Arial"/>
                <a:cs typeface="Arial"/>
                <a:sym typeface="Wingdings"/>
              </a:rPr>
              <a:t> en oeuvre  </a:t>
            </a:r>
            <a:endParaRPr lang="en-US" sz="2200" b="1" dirty="0"/>
          </a:p>
          <a:p>
            <a:pPr algn="just"/>
            <a:endParaRPr lang="en-US" b="1" dirty="0"/>
          </a:p>
        </p:txBody>
      </p:sp>
      <p:sp>
        <p:nvSpPr>
          <p:cNvPr id="4" name="Slide Number Placeholder 3">
            <a:extLst>
              <a:ext uri="{FF2B5EF4-FFF2-40B4-BE49-F238E27FC236}">
                <a16:creationId xmlns:a16="http://schemas.microsoft.com/office/drawing/2014/main" id="{A326D1EE-3C66-4A14-8FC8-705ADF9DB780}"/>
              </a:ext>
            </a:extLst>
          </p:cNvPr>
          <p:cNvSpPr>
            <a:spLocks noGrp="1"/>
          </p:cNvSpPr>
          <p:nvPr>
            <p:ph type="sldNum" sz="quarter" idx="12"/>
          </p:nvPr>
        </p:nvSpPr>
        <p:spPr/>
        <p:txBody>
          <a:bodyPr/>
          <a:lstStyle/>
          <a:p>
            <a:fld id="{95654D5A-192B-4B07-8F58-250CDD527E53}" type="slidenum">
              <a:rPr lang="fr-FR" smtClean="0"/>
              <a:t>2</a:t>
            </a:fld>
            <a:endParaRPr lang="fr-FR"/>
          </a:p>
        </p:txBody>
      </p:sp>
    </p:spTree>
    <p:extLst>
      <p:ext uri="{BB962C8B-B14F-4D97-AF65-F5344CB8AC3E}">
        <p14:creationId xmlns:p14="http://schemas.microsoft.com/office/powerpoint/2010/main" val="11031922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317C5E-8468-42DD-9149-2397B1CC6F7E}"/>
              </a:ext>
            </a:extLst>
          </p:cNvPr>
          <p:cNvSpPr>
            <a:spLocks noGrp="1"/>
          </p:cNvSpPr>
          <p:nvPr>
            <p:ph type="ctrTitle"/>
          </p:nvPr>
        </p:nvSpPr>
        <p:spPr>
          <a:xfrm>
            <a:off x="971600" y="-99392"/>
            <a:ext cx="7772400" cy="4104456"/>
          </a:xfrm>
        </p:spPr>
        <p:txBody>
          <a:bodyPr/>
          <a:lstStyle/>
          <a:p>
            <a:endParaRPr lang="en-US" dirty="0"/>
          </a:p>
        </p:txBody>
      </p:sp>
      <p:sp>
        <p:nvSpPr>
          <p:cNvPr id="3" name="Subtitle 2">
            <a:extLst>
              <a:ext uri="{FF2B5EF4-FFF2-40B4-BE49-F238E27FC236}">
                <a16:creationId xmlns:a16="http://schemas.microsoft.com/office/drawing/2014/main" id="{00936A40-3C0B-406C-982A-F50FB941E5E9}"/>
              </a:ext>
            </a:extLst>
          </p:cNvPr>
          <p:cNvSpPr>
            <a:spLocks noGrp="1"/>
          </p:cNvSpPr>
          <p:nvPr>
            <p:ph type="subTitle" idx="1"/>
          </p:nvPr>
        </p:nvSpPr>
        <p:spPr/>
        <p:txBody>
          <a:bodyPr/>
          <a:lstStyle/>
          <a:p>
            <a:endParaRPr lang="en-US"/>
          </a:p>
        </p:txBody>
      </p:sp>
      <p:sp>
        <p:nvSpPr>
          <p:cNvPr id="4" name="Slide Number Placeholder 3">
            <a:extLst>
              <a:ext uri="{FF2B5EF4-FFF2-40B4-BE49-F238E27FC236}">
                <a16:creationId xmlns:a16="http://schemas.microsoft.com/office/drawing/2014/main" id="{AF96EE41-70AB-4668-B649-529FD23120D1}"/>
              </a:ext>
            </a:extLst>
          </p:cNvPr>
          <p:cNvSpPr>
            <a:spLocks noGrp="1"/>
          </p:cNvSpPr>
          <p:nvPr>
            <p:ph type="sldNum" sz="quarter" idx="12"/>
          </p:nvPr>
        </p:nvSpPr>
        <p:spPr/>
        <p:txBody>
          <a:bodyPr/>
          <a:lstStyle/>
          <a:p>
            <a:fld id="{95654D5A-192B-4B07-8F58-250CDD527E53}" type="slidenum">
              <a:rPr lang="fr-FR" smtClean="0"/>
              <a:t>3</a:t>
            </a:fld>
            <a:endParaRPr lang="fr-FR"/>
          </a:p>
        </p:txBody>
      </p:sp>
      <p:pic>
        <p:nvPicPr>
          <p:cNvPr id="5" name="Image 4"/>
          <p:cNvPicPr>
            <a:picLocks noChangeAspect="1"/>
          </p:cNvPicPr>
          <p:nvPr/>
        </p:nvPicPr>
        <p:blipFill>
          <a:blip r:embed="rId3"/>
          <a:stretch>
            <a:fillRect/>
          </a:stretch>
        </p:blipFill>
        <p:spPr>
          <a:xfrm>
            <a:off x="179512" y="404664"/>
            <a:ext cx="8837706" cy="5040560"/>
          </a:xfrm>
          <a:prstGeom prst="rect">
            <a:avLst/>
          </a:prstGeom>
        </p:spPr>
      </p:pic>
    </p:spTree>
    <p:extLst>
      <p:ext uri="{BB962C8B-B14F-4D97-AF65-F5344CB8AC3E}">
        <p14:creationId xmlns:p14="http://schemas.microsoft.com/office/powerpoint/2010/main" val="721400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7C855C-8D69-4349-821C-9D0A752D242C}"/>
              </a:ext>
            </a:extLst>
          </p:cNvPr>
          <p:cNvSpPr>
            <a:spLocks noGrp="1"/>
          </p:cNvSpPr>
          <p:nvPr>
            <p:ph type="ctrTitle"/>
          </p:nvPr>
        </p:nvSpPr>
        <p:spPr>
          <a:xfrm>
            <a:off x="971600" y="260649"/>
            <a:ext cx="7772400" cy="1296144"/>
          </a:xfrm>
        </p:spPr>
        <p:txBody>
          <a:bodyPr/>
          <a:lstStyle/>
          <a:p>
            <a:r>
              <a:rPr lang="fr-FR"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II. Mise en œuvre concrète de l’approche didactique par les compétences  </a:t>
            </a:r>
            <a:r>
              <a:rPr lang="fr-FR" sz="18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 </a:t>
            </a:r>
            <a:br>
              <a:rPr lang="fr-FR" sz="1800" dirty="0">
                <a:effectLst/>
                <a:latin typeface="Calibri" panose="020F0502020204030204" pitchFamily="34" charset="0"/>
                <a:ea typeface="Calibri" panose="020F0502020204030204" pitchFamily="34" charset="0"/>
                <a:cs typeface="Times New Roman" panose="02020603050405020304" pitchFamily="18" charset="0"/>
              </a:rPr>
            </a:br>
            <a:br>
              <a:rPr lang="fr-FR" sz="1800" dirty="0">
                <a:effectLst/>
                <a:latin typeface="Calibri" panose="020F0502020204030204" pitchFamily="34" charset="0"/>
                <a:ea typeface="Calibri" panose="020F0502020204030204" pitchFamily="34" charset="0"/>
                <a:cs typeface="Times New Roman" panose="02020603050405020304" pitchFamily="18" charset="0"/>
              </a:rPr>
            </a:br>
            <a:endParaRPr lang="en-US" dirty="0"/>
          </a:p>
        </p:txBody>
      </p:sp>
      <p:sp>
        <p:nvSpPr>
          <p:cNvPr id="3" name="Subtitle 2">
            <a:extLst>
              <a:ext uri="{FF2B5EF4-FFF2-40B4-BE49-F238E27FC236}">
                <a16:creationId xmlns:a16="http://schemas.microsoft.com/office/drawing/2014/main" id="{50DAD984-3721-49EA-A57B-00AE0A6524B4}"/>
              </a:ext>
            </a:extLst>
          </p:cNvPr>
          <p:cNvSpPr>
            <a:spLocks noGrp="1"/>
          </p:cNvSpPr>
          <p:nvPr>
            <p:ph type="subTitle" idx="1"/>
          </p:nvPr>
        </p:nvSpPr>
        <p:spPr>
          <a:xfrm>
            <a:off x="971600" y="1124744"/>
            <a:ext cx="6800800" cy="4514056"/>
          </a:xfrm>
        </p:spPr>
        <p:txBody>
          <a:bodyPr vert="horz" lIns="91440" tIns="45720" rIns="91440" bIns="45720" rtlCol="0" anchor="t">
            <a:normAutofit/>
          </a:bodyPr>
          <a:lstStyle/>
          <a:p>
            <a:pPr algn="just"/>
            <a:r>
              <a:rPr lang="en-US" b="1" dirty="0">
                <a:latin typeface="Arial"/>
                <a:cs typeface="Arial"/>
              </a:rPr>
              <a:t>Une Mise En Situation </a:t>
            </a:r>
            <a:r>
              <a:rPr lang="en-US" b="1" dirty="0" err="1">
                <a:latin typeface="Arial"/>
                <a:cs typeface="Arial"/>
              </a:rPr>
              <a:t>professionnelle</a:t>
            </a:r>
            <a:r>
              <a:rPr lang="en-US" b="1" dirty="0">
                <a:latin typeface="Arial"/>
                <a:cs typeface="Arial"/>
              </a:rPr>
              <a:t>, </a:t>
            </a:r>
            <a:r>
              <a:rPr lang="en-US" b="1" dirty="0" err="1">
                <a:latin typeface="Arial"/>
                <a:cs typeface="Arial"/>
              </a:rPr>
              <a:t>c’est</a:t>
            </a:r>
            <a:r>
              <a:rPr lang="en-US" b="1" dirty="0">
                <a:latin typeface="Arial"/>
                <a:cs typeface="Arial"/>
              </a:rPr>
              <a:t>  :</a:t>
            </a:r>
          </a:p>
          <a:p>
            <a:pPr algn="just"/>
            <a:endParaRPr lang="en-US" b="1" dirty="0"/>
          </a:p>
          <a:p>
            <a:pPr marL="285750" indent="-285750" algn="just">
              <a:buFontTx/>
              <a:buChar char="-"/>
            </a:pPr>
            <a:r>
              <a:rPr lang="en-US" b="1" dirty="0"/>
              <a:t>Un </a:t>
            </a:r>
            <a:r>
              <a:rPr lang="en-US" b="1" dirty="0" err="1"/>
              <a:t>contexte</a:t>
            </a:r>
            <a:endParaRPr lang="en-US" b="1" dirty="0"/>
          </a:p>
          <a:p>
            <a:pPr marL="285750" indent="-285750" algn="just">
              <a:buFontTx/>
              <a:buChar char="-"/>
            </a:pPr>
            <a:r>
              <a:rPr lang="en-US" b="1" dirty="0"/>
              <a:t>Des </a:t>
            </a:r>
            <a:r>
              <a:rPr lang="en-US" b="1" dirty="0" err="1"/>
              <a:t>activités</a:t>
            </a:r>
            <a:r>
              <a:rPr lang="en-US" b="1" dirty="0"/>
              <a:t> à </a:t>
            </a:r>
            <a:r>
              <a:rPr lang="en-US" b="1" dirty="0" err="1"/>
              <a:t>mener</a:t>
            </a:r>
            <a:endParaRPr lang="en-US" b="1" dirty="0"/>
          </a:p>
          <a:p>
            <a:pPr marL="285750" indent="-285750" algn="just">
              <a:buFontTx/>
              <a:buChar char="-"/>
            </a:pPr>
            <a:r>
              <a:rPr lang="en-US" b="1" dirty="0">
                <a:latin typeface="Arial"/>
                <a:cs typeface="Arial"/>
              </a:rPr>
              <a:t>À </a:t>
            </a:r>
            <a:r>
              <a:rPr lang="en-US" b="1" dirty="0" err="1">
                <a:latin typeface="Arial"/>
                <a:cs typeface="Arial"/>
              </a:rPr>
              <a:t>l’aide</a:t>
            </a:r>
            <a:r>
              <a:rPr lang="en-US" b="1" dirty="0">
                <a:latin typeface="Arial"/>
                <a:cs typeface="Arial"/>
              </a:rPr>
              <a:t> </a:t>
            </a:r>
            <a:r>
              <a:rPr lang="en-US" b="1" dirty="0" err="1">
                <a:latin typeface="Arial"/>
                <a:cs typeface="Arial"/>
              </a:rPr>
              <a:t>d’annexes</a:t>
            </a:r>
            <a:r>
              <a:rPr lang="en-US" b="1" dirty="0">
                <a:latin typeface="Arial"/>
                <a:cs typeface="Arial"/>
              </a:rPr>
              <a:t> et de </a:t>
            </a:r>
            <a:r>
              <a:rPr lang="en-US" b="1" dirty="0" err="1">
                <a:latin typeface="Arial"/>
                <a:cs typeface="Arial"/>
              </a:rPr>
              <a:t>ressources</a:t>
            </a:r>
            <a:endParaRPr lang="en-US" b="1" dirty="0">
              <a:latin typeface="Arial"/>
              <a:cs typeface="Arial"/>
            </a:endParaRPr>
          </a:p>
          <a:p>
            <a:pPr algn="just"/>
            <a:endParaRPr lang="en-US" b="1" dirty="0"/>
          </a:p>
          <a:p>
            <a:pPr algn="just"/>
            <a:endParaRPr lang="en-US" b="1" dirty="0"/>
          </a:p>
          <a:p>
            <a:pPr marL="285750" indent="-285750" algn="just">
              <a:buFontTx/>
              <a:buChar char="-"/>
            </a:pPr>
            <a:r>
              <a:rPr lang="en-US" b="1" dirty="0">
                <a:latin typeface="Arial"/>
                <a:cs typeface="Arial"/>
              </a:rPr>
              <a:t>À </a:t>
            </a:r>
            <a:r>
              <a:rPr lang="en-US" b="1" dirty="0" err="1">
                <a:latin typeface="Arial"/>
                <a:cs typeface="Arial"/>
              </a:rPr>
              <a:t>l’issue</a:t>
            </a:r>
            <a:r>
              <a:rPr lang="en-US" b="1" dirty="0">
                <a:latin typeface="Arial"/>
                <a:cs typeface="Arial"/>
              </a:rPr>
              <a:t> de la mise en </a:t>
            </a:r>
            <a:r>
              <a:rPr lang="en-US" b="1" dirty="0" err="1">
                <a:latin typeface="Arial"/>
                <a:cs typeface="Arial"/>
              </a:rPr>
              <a:t>commun</a:t>
            </a:r>
            <a:r>
              <a:rPr lang="en-US" b="1" dirty="0">
                <a:latin typeface="Arial"/>
                <a:cs typeface="Arial"/>
              </a:rPr>
              <a:t> : </a:t>
            </a:r>
            <a:r>
              <a:rPr lang="en-US" b="1" dirty="0" err="1">
                <a:latin typeface="Arial"/>
                <a:cs typeface="Arial"/>
              </a:rPr>
              <a:t>synthétisation</a:t>
            </a:r>
            <a:r>
              <a:rPr lang="en-US" b="1" dirty="0">
                <a:latin typeface="Arial"/>
                <a:cs typeface="Arial"/>
              </a:rPr>
              <a:t> des </a:t>
            </a:r>
            <a:r>
              <a:rPr lang="en-US" b="1" dirty="0" err="1">
                <a:latin typeface="Arial"/>
                <a:cs typeface="Arial"/>
              </a:rPr>
              <a:t>savoirs</a:t>
            </a:r>
            <a:r>
              <a:rPr lang="en-US" b="1" dirty="0">
                <a:latin typeface="Arial"/>
                <a:cs typeface="Arial"/>
              </a:rPr>
              <a:t> </a:t>
            </a:r>
            <a:r>
              <a:rPr lang="en-US" b="1" dirty="0" err="1">
                <a:latin typeface="Arial"/>
                <a:cs typeface="Arial"/>
              </a:rPr>
              <a:t>associés</a:t>
            </a:r>
            <a:r>
              <a:rPr lang="en-US" b="1" dirty="0">
                <a:latin typeface="Arial"/>
                <a:cs typeface="Arial"/>
              </a:rPr>
              <a:t>.</a:t>
            </a:r>
          </a:p>
          <a:p>
            <a:pPr marL="285750" indent="-285750" algn="just">
              <a:buFontTx/>
              <a:buChar char="-"/>
            </a:pPr>
            <a:endParaRPr lang="en-US" b="1" dirty="0"/>
          </a:p>
          <a:p>
            <a:pPr marL="285750" indent="-285750" algn="just">
              <a:buFontTx/>
              <a:buChar char="-"/>
            </a:pPr>
            <a:endParaRPr lang="en-US" b="1" dirty="0"/>
          </a:p>
          <a:p>
            <a:pPr marL="285750" indent="-285750" algn="just">
              <a:buFontTx/>
              <a:buChar char="-"/>
            </a:pPr>
            <a:r>
              <a:rPr lang="en-US" b="1" dirty="0" err="1"/>
              <a:t>Envisager</a:t>
            </a:r>
            <a:r>
              <a:rPr lang="en-US" b="1" dirty="0"/>
              <a:t> :</a:t>
            </a:r>
          </a:p>
          <a:p>
            <a:pPr marL="742950" lvl="1" indent="-285750" algn="just">
              <a:buFontTx/>
              <a:buChar char="-"/>
            </a:pPr>
            <a:r>
              <a:rPr lang="en-US" sz="1600" b="1" dirty="0">
                <a:latin typeface="Arial" panose="020B0604020202020204" pitchFamily="34" charset="0"/>
                <a:cs typeface="Arial" panose="020B0604020202020204" pitchFamily="34" charset="0"/>
              </a:rPr>
              <a:t>Des </a:t>
            </a:r>
            <a:r>
              <a:rPr lang="en-US" sz="1600" b="1" dirty="0" err="1">
                <a:latin typeface="Arial" panose="020B0604020202020204" pitchFamily="34" charset="0"/>
                <a:cs typeface="Arial" panose="020B0604020202020204" pitchFamily="34" charset="0"/>
              </a:rPr>
              <a:t>prolongements</a:t>
            </a:r>
            <a:r>
              <a:rPr lang="en-US" sz="1600" b="1" dirty="0">
                <a:latin typeface="Arial" panose="020B0604020202020204" pitchFamily="34" charset="0"/>
                <a:cs typeface="Arial" panose="020B0604020202020204" pitchFamily="34" charset="0"/>
              </a:rPr>
              <a:t> </a:t>
            </a:r>
          </a:p>
          <a:p>
            <a:pPr marL="742950" lvl="1" indent="-285750" algn="just">
              <a:buFontTx/>
              <a:buChar char="-"/>
            </a:pPr>
            <a:r>
              <a:rPr lang="en-US" sz="1600" b="1" dirty="0">
                <a:latin typeface="Arial" panose="020B0604020202020204" pitchFamily="34" charset="0"/>
                <a:cs typeface="Arial" panose="020B0604020202020204" pitchFamily="34" charset="0"/>
              </a:rPr>
              <a:t>Des liens avec les blocs 2 et 3</a:t>
            </a:r>
            <a:endParaRPr lang="en-US" b="1" dirty="0">
              <a:latin typeface="Arial" panose="020B0604020202020204" pitchFamily="34" charset="0"/>
              <a:cs typeface="Arial" panose="020B0604020202020204" pitchFamily="34" charset="0"/>
            </a:endParaRPr>
          </a:p>
          <a:p>
            <a:pPr marL="285750" indent="-285750" algn="just">
              <a:buFontTx/>
              <a:buChar char="-"/>
            </a:pPr>
            <a:endParaRPr lang="en-US" b="1" dirty="0"/>
          </a:p>
          <a:p>
            <a:pPr marL="285750" indent="-285750" algn="just">
              <a:buFontTx/>
              <a:buChar char="-"/>
            </a:pPr>
            <a:endParaRPr lang="en-US" b="1" dirty="0"/>
          </a:p>
        </p:txBody>
      </p:sp>
      <p:sp>
        <p:nvSpPr>
          <p:cNvPr id="4" name="Slide Number Placeholder 3">
            <a:extLst>
              <a:ext uri="{FF2B5EF4-FFF2-40B4-BE49-F238E27FC236}">
                <a16:creationId xmlns:a16="http://schemas.microsoft.com/office/drawing/2014/main" id="{A326D1EE-3C66-4A14-8FC8-705ADF9DB780}"/>
              </a:ext>
            </a:extLst>
          </p:cNvPr>
          <p:cNvSpPr>
            <a:spLocks noGrp="1"/>
          </p:cNvSpPr>
          <p:nvPr>
            <p:ph type="sldNum" sz="quarter" idx="12"/>
          </p:nvPr>
        </p:nvSpPr>
        <p:spPr/>
        <p:txBody>
          <a:bodyPr/>
          <a:lstStyle/>
          <a:p>
            <a:fld id="{95654D5A-192B-4B07-8F58-250CDD527E53}" type="slidenum">
              <a:rPr lang="fr-FR" smtClean="0"/>
              <a:t>4</a:t>
            </a:fld>
            <a:endParaRPr lang="fr-FR"/>
          </a:p>
        </p:txBody>
      </p:sp>
    </p:spTree>
    <p:extLst>
      <p:ext uri="{BB962C8B-B14F-4D97-AF65-F5344CB8AC3E}">
        <p14:creationId xmlns:p14="http://schemas.microsoft.com/office/powerpoint/2010/main" val="25725921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7C855C-8D69-4349-821C-9D0A752D242C}"/>
              </a:ext>
            </a:extLst>
          </p:cNvPr>
          <p:cNvSpPr>
            <a:spLocks noGrp="1"/>
          </p:cNvSpPr>
          <p:nvPr>
            <p:ph type="ctrTitle"/>
          </p:nvPr>
        </p:nvSpPr>
        <p:spPr>
          <a:xfrm>
            <a:off x="971600" y="188641"/>
            <a:ext cx="7772400" cy="720080"/>
          </a:xfrm>
        </p:spPr>
        <p:txBody>
          <a:bodyPr/>
          <a:lstStyle/>
          <a:p>
            <a:r>
              <a:rPr lang="fr-FR" sz="1800" b="1" dirty="0">
                <a:solidFill>
                  <a:srgbClr val="0070C0"/>
                </a:solidFill>
                <a:effectLst/>
                <a:ea typeface="Calibri" panose="020F0502020204030204" pitchFamily="34" charset="0"/>
              </a:rPr>
              <a:t>A. Exemple 1 : Les 2 mises en situation professionnelle EURISTIDE pour débuter l’enseignement du bloc 2</a:t>
            </a:r>
            <a:endParaRPr lang="en-US" sz="1800" b="1" dirty="0">
              <a:solidFill>
                <a:srgbClr val="0070C0"/>
              </a:solidFill>
            </a:endParaRPr>
          </a:p>
        </p:txBody>
      </p:sp>
      <p:sp>
        <p:nvSpPr>
          <p:cNvPr id="3" name="Subtitle 2">
            <a:extLst>
              <a:ext uri="{FF2B5EF4-FFF2-40B4-BE49-F238E27FC236}">
                <a16:creationId xmlns:a16="http://schemas.microsoft.com/office/drawing/2014/main" id="{50DAD984-3721-49EA-A57B-00AE0A6524B4}"/>
              </a:ext>
            </a:extLst>
          </p:cNvPr>
          <p:cNvSpPr>
            <a:spLocks noGrp="1"/>
          </p:cNvSpPr>
          <p:nvPr>
            <p:ph type="subTitle" idx="1"/>
          </p:nvPr>
        </p:nvSpPr>
        <p:spPr>
          <a:xfrm>
            <a:off x="1054625" y="908721"/>
            <a:ext cx="7344816" cy="4730079"/>
          </a:xfrm>
        </p:spPr>
        <p:txBody>
          <a:bodyPr/>
          <a:lstStyle/>
          <a:p>
            <a:pPr algn="just"/>
            <a:endParaRPr lang="en-US" dirty="0"/>
          </a:p>
          <a:p>
            <a:pPr algn="just"/>
            <a:r>
              <a:rPr lang="en-US" b="1" dirty="0" err="1">
                <a:solidFill>
                  <a:schemeClr val="bg1">
                    <a:lumMod val="50000"/>
                  </a:schemeClr>
                </a:solidFill>
              </a:rPr>
              <a:t>Objectifs</a:t>
            </a:r>
            <a:r>
              <a:rPr lang="en-US" b="1" dirty="0">
                <a:solidFill>
                  <a:schemeClr val="bg1">
                    <a:lumMod val="50000"/>
                  </a:schemeClr>
                </a:solidFill>
              </a:rPr>
              <a:t> : </a:t>
            </a:r>
          </a:p>
          <a:p>
            <a:pPr marL="285750" indent="-285750" algn="just">
              <a:buFontTx/>
              <a:buChar char="-"/>
            </a:pPr>
            <a:r>
              <a:rPr lang="en-US" b="1" dirty="0" err="1">
                <a:solidFill>
                  <a:schemeClr val="bg1">
                    <a:lumMod val="50000"/>
                  </a:schemeClr>
                </a:solidFill>
              </a:rPr>
              <a:t>Mettre</a:t>
            </a:r>
            <a:r>
              <a:rPr lang="en-US" b="1" dirty="0">
                <a:solidFill>
                  <a:schemeClr val="bg1">
                    <a:lumMod val="50000"/>
                  </a:schemeClr>
                </a:solidFill>
              </a:rPr>
              <a:t> </a:t>
            </a:r>
            <a:r>
              <a:rPr lang="en-US" b="1" dirty="0" err="1">
                <a:solidFill>
                  <a:schemeClr val="bg1">
                    <a:lumMod val="50000"/>
                  </a:schemeClr>
                </a:solidFill>
              </a:rPr>
              <a:t>en</a:t>
            </a:r>
            <a:r>
              <a:rPr lang="en-US" b="1" dirty="0">
                <a:solidFill>
                  <a:schemeClr val="bg1">
                    <a:lumMod val="50000"/>
                  </a:schemeClr>
                </a:solidFill>
              </a:rPr>
              <a:t> perspective le </a:t>
            </a:r>
            <a:r>
              <a:rPr lang="en-US" b="1" dirty="0" err="1">
                <a:solidFill>
                  <a:schemeClr val="bg1">
                    <a:lumMod val="50000"/>
                  </a:schemeClr>
                </a:solidFill>
              </a:rPr>
              <a:t>cours</a:t>
            </a:r>
            <a:r>
              <a:rPr lang="en-US" b="1" dirty="0">
                <a:solidFill>
                  <a:schemeClr val="bg1">
                    <a:lumMod val="50000"/>
                  </a:schemeClr>
                </a:solidFill>
              </a:rPr>
              <a:t> de MOI, </a:t>
            </a:r>
            <a:r>
              <a:rPr lang="en-US" b="1" dirty="0" err="1">
                <a:solidFill>
                  <a:schemeClr val="bg1">
                    <a:lumMod val="50000"/>
                  </a:schemeClr>
                </a:solidFill>
              </a:rPr>
              <a:t>comprendre</a:t>
            </a:r>
            <a:r>
              <a:rPr lang="en-US" b="1" dirty="0">
                <a:solidFill>
                  <a:schemeClr val="bg1">
                    <a:lumMod val="50000"/>
                  </a:schemeClr>
                </a:solidFill>
              </a:rPr>
              <a:t> </a:t>
            </a:r>
            <a:r>
              <a:rPr lang="en-US" b="1" dirty="0" err="1">
                <a:solidFill>
                  <a:schemeClr val="bg1">
                    <a:lumMod val="50000"/>
                  </a:schemeClr>
                </a:solidFill>
              </a:rPr>
              <a:t>ses</a:t>
            </a:r>
            <a:r>
              <a:rPr lang="en-US" b="1" dirty="0">
                <a:solidFill>
                  <a:schemeClr val="bg1">
                    <a:lumMod val="50000"/>
                  </a:schemeClr>
                </a:solidFill>
              </a:rPr>
              <a:t> </a:t>
            </a:r>
            <a:r>
              <a:rPr lang="en-US" b="1" dirty="0" err="1">
                <a:solidFill>
                  <a:schemeClr val="bg1">
                    <a:lumMod val="50000"/>
                  </a:schemeClr>
                </a:solidFill>
              </a:rPr>
              <a:t>enjeux</a:t>
            </a:r>
            <a:r>
              <a:rPr lang="en-US" b="1" dirty="0">
                <a:solidFill>
                  <a:schemeClr val="bg1">
                    <a:lumMod val="50000"/>
                  </a:schemeClr>
                </a:solidFill>
              </a:rPr>
              <a:t>, son </a:t>
            </a:r>
            <a:r>
              <a:rPr lang="en-US" b="1" dirty="0" err="1">
                <a:solidFill>
                  <a:schemeClr val="bg1">
                    <a:lumMod val="50000"/>
                  </a:schemeClr>
                </a:solidFill>
              </a:rPr>
              <a:t>utilité</a:t>
            </a:r>
            <a:endParaRPr lang="en-US" b="1" dirty="0">
              <a:solidFill>
                <a:schemeClr val="bg1">
                  <a:lumMod val="50000"/>
                </a:schemeClr>
              </a:solidFill>
            </a:endParaRPr>
          </a:p>
          <a:p>
            <a:pPr algn="just"/>
            <a:endParaRPr lang="en-US" b="1" dirty="0">
              <a:solidFill>
                <a:schemeClr val="bg1">
                  <a:lumMod val="50000"/>
                </a:schemeClr>
              </a:solidFill>
            </a:endParaRPr>
          </a:p>
          <a:p>
            <a:pPr marL="285750" indent="-285750" algn="just">
              <a:buFontTx/>
              <a:buChar char="-"/>
            </a:pPr>
            <a:r>
              <a:rPr lang="en-US" b="1" dirty="0" err="1">
                <a:solidFill>
                  <a:schemeClr val="bg1">
                    <a:lumMod val="50000"/>
                  </a:schemeClr>
                </a:solidFill>
              </a:rPr>
              <a:t>Mettre</a:t>
            </a:r>
            <a:r>
              <a:rPr lang="en-US" b="1" dirty="0">
                <a:solidFill>
                  <a:schemeClr val="bg1">
                    <a:lumMod val="50000"/>
                  </a:schemeClr>
                </a:solidFill>
              </a:rPr>
              <a:t> </a:t>
            </a:r>
            <a:r>
              <a:rPr lang="en-US" b="1" dirty="0" err="1">
                <a:solidFill>
                  <a:schemeClr val="bg1">
                    <a:lumMod val="50000"/>
                  </a:schemeClr>
                </a:solidFill>
              </a:rPr>
              <a:t>en</a:t>
            </a:r>
            <a:r>
              <a:rPr lang="en-US" b="1" dirty="0">
                <a:solidFill>
                  <a:schemeClr val="bg1">
                    <a:lumMod val="50000"/>
                  </a:schemeClr>
                </a:solidFill>
              </a:rPr>
              <a:t> oeuvre les 2 </a:t>
            </a:r>
            <a:r>
              <a:rPr lang="en-US" b="1" dirty="0" err="1">
                <a:solidFill>
                  <a:schemeClr val="bg1">
                    <a:lumMod val="50000"/>
                  </a:schemeClr>
                </a:solidFill>
              </a:rPr>
              <a:t>compétences</a:t>
            </a:r>
            <a:r>
              <a:rPr lang="en-US" b="1" dirty="0">
                <a:solidFill>
                  <a:schemeClr val="bg1">
                    <a:lumMod val="50000"/>
                  </a:schemeClr>
                </a:solidFill>
              </a:rPr>
              <a:t> </a:t>
            </a:r>
            <a:r>
              <a:rPr lang="en-US" b="1" dirty="0" err="1">
                <a:solidFill>
                  <a:schemeClr val="bg1">
                    <a:lumMod val="50000"/>
                  </a:schemeClr>
                </a:solidFill>
              </a:rPr>
              <a:t>clés</a:t>
            </a:r>
            <a:r>
              <a:rPr lang="en-US" b="1" dirty="0">
                <a:solidFill>
                  <a:schemeClr val="bg1">
                    <a:lumMod val="50000"/>
                  </a:schemeClr>
                </a:solidFill>
              </a:rPr>
              <a:t> de la MOI au </a:t>
            </a:r>
            <a:r>
              <a:rPr lang="en-US" b="1" dirty="0" err="1">
                <a:solidFill>
                  <a:schemeClr val="bg1">
                    <a:lumMod val="50000"/>
                  </a:schemeClr>
                </a:solidFill>
              </a:rPr>
              <a:t>niveau</a:t>
            </a:r>
            <a:r>
              <a:rPr lang="en-US" b="1" dirty="0">
                <a:solidFill>
                  <a:schemeClr val="bg1">
                    <a:lumMod val="50000"/>
                  </a:schemeClr>
                </a:solidFill>
              </a:rPr>
              <a:t> </a:t>
            </a:r>
            <a:r>
              <a:rPr lang="en-US" b="1" dirty="0" err="1">
                <a:solidFill>
                  <a:schemeClr val="bg1">
                    <a:lumMod val="50000"/>
                  </a:schemeClr>
                </a:solidFill>
              </a:rPr>
              <a:t>découverte</a:t>
            </a:r>
            <a:r>
              <a:rPr lang="en-US" b="1" dirty="0">
                <a:solidFill>
                  <a:schemeClr val="bg1">
                    <a:lumMod val="50000"/>
                  </a:schemeClr>
                </a:solidFill>
              </a:rPr>
              <a:t> : </a:t>
            </a:r>
            <a:r>
              <a:rPr lang="en-US" b="1" dirty="0" err="1">
                <a:solidFill>
                  <a:schemeClr val="bg1">
                    <a:lumMod val="50000"/>
                  </a:schemeClr>
                </a:solidFill>
              </a:rPr>
              <a:t>organiser</a:t>
            </a:r>
            <a:r>
              <a:rPr lang="en-US" b="1" dirty="0">
                <a:solidFill>
                  <a:schemeClr val="bg1">
                    <a:lumMod val="50000"/>
                  </a:schemeClr>
                </a:solidFill>
              </a:rPr>
              <a:t> </a:t>
            </a:r>
            <a:r>
              <a:rPr lang="en-US" b="1" dirty="0" err="1">
                <a:solidFill>
                  <a:schemeClr val="bg1">
                    <a:lumMod val="50000"/>
                  </a:schemeClr>
                </a:solidFill>
              </a:rPr>
              <a:t>une</a:t>
            </a:r>
            <a:r>
              <a:rPr lang="en-US" b="1" dirty="0">
                <a:solidFill>
                  <a:schemeClr val="bg1">
                    <a:lumMod val="50000"/>
                  </a:schemeClr>
                </a:solidFill>
              </a:rPr>
              <a:t> OI </a:t>
            </a:r>
            <a:r>
              <a:rPr lang="en-US" b="1" dirty="0" err="1">
                <a:solidFill>
                  <a:schemeClr val="bg1">
                    <a:lumMod val="50000"/>
                  </a:schemeClr>
                </a:solidFill>
              </a:rPr>
              <a:t>en</a:t>
            </a:r>
            <a:r>
              <a:rPr lang="en-US" b="1" dirty="0">
                <a:solidFill>
                  <a:schemeClr val="bg1">
                    <a:lumMod val="50000"/>
                  </a:schemeClr>
                </a:solidFill>
              </a:rPr>
              <a:t> </a:t>
            </a:r>
            <a:r>
              <a:rPr lang="en-US" b="1" dirty="0" err="1">
                <a:solidFill>
                  <a:schemeClr val="bg1">
                    <a:lumMod val="50000"/>
                  </a:schemeClr>
                </a:solidFill>
              </a:rPr>
              <a:t>prenant</a:t>
            </a:r>
            <a:r>
              <a:rPr lang="en-US" b="1" dirty="0">
                <a:solidFill>
                  <a:schemeClr val="bg1">
                    <a:lumMod val="50000"/>
                  </a:schemeClr>
                </a:solidFill>
              </a:rPr>
              <a:t> </a:t>
            </a:r>
            <a:r>
              <a:rPr lang="en-US" b="1" dirty="0" err="1">
                <a:solidFill>
                  <a:schemeClr val="bg1">
                    <a:lumMod val="50000"/>
                  </a:schemeClr>
                </a:solidFill>
              </a:rPr>
              <a:t>en</a:t>
            </a:r>
            <a:r>
              <a:rPr lang="en-US" b="1" dirty="0">
                <a:solidFill>
                  <a:schemeClr val="bg1">
                    <a:lumMod val="50000"/>
                  </a:schemeClr>
                </a:solidFill>
              </a:rPr>
              <a:t> </a:t>
            </a:r>
            <a:r>
              <a:rPr lang="en-US" b="1" dirty="0" err="1">
                <a:solidFill>
                  <a:schemeClr val="bg1">
                    <a:lumMod val="50000"/>
                  </a:schemeClr>
                </a:solidFill>
              </a:rPr>
              <a:t>compte</a:t>
            </a:r>
            <a:r>
              <a:rPr lang="en-US" b="1" dirty="0">
                <a:solidFill>
                  <a:schemeClr val="bg1">
                    <a:lumMod val="50000"/>
                  </a:schemeClr>
                </a:solidFill>
              </a:rPr>
              <a:t> </a:t>
            </a:r>
            <a:r>
              <a:rPr lang="en-US" b="1" dirty="0" err="1">
                <a:solidFill>
                  <a:schemeClr val="bg1">
                    <a:lumMod val="50000"/>
                  </a:schemeClr>
                </a:solidFill>
              </a:rPr>
              <a:t>ses</a:t>
            </a:r>
            <a:r>
              <a:rPr lang="en-US" b="1" dirty="0">
                <a:solidFill>
                  <a:schemeClr val="bg1">
                    <a:lumMod val="50000"/>
                  </a:schemeClr>
                </a:solidFill>
              </a:rPr>
              <a:t> </a:t>
            </a:r>
            <a:r>
              <a:rPr lang="en-US" b="1" dirty="0" err="1">
                <a:solidFill>
                  <a:schemeClr val="bg1">
                    <a:lumMod val="50000"/>
                  </a:schemeClr>
                </a:solidFill>
              </a:rPr>
              <a:t>risques</a:t>
            </a:r>
            <a:r>
              <a:rPr lang="en-US" b="1" dirty="0">
                <a:solidFill>
                  <a:schemeClr val="bg1">
                    <a:lumMod val="50000"/>
                  </a:schemeClr>
                </a:solidFill>
              </a:rPr>
              <a:t> </a:t>
            </a:r>
          </a:p>
          <a:p>
            <a:pPr algn="just"/>
            <a:endParaRPr lang="fr-FR" sz="1800" b="1" dirty="0">
              <a:solidFill>
                <a:schemeClr val="bg1">
                  <a:lumMod val="50000"/>
                </a:schemeClr>
              </a:solidFill>
              <a:ea typeface="Calibri" panose="020F0502020204030204" pitchFamily="34" charset="0"/>
              <a:cs typeface="Times New Roman" panose="02020603050405020304" pitchFamily="18" charset="0"/>
            </a:endParaRPr>
          </a:p>
          <a:p>
            <a:pPr algn="just"/>
            <a:endParaRPr lang="fr-FR" sz="1800" b="1" dirty="0">
              <a:solidFill>
                <a:schemeClr val="bg1">
                  <a:lumMod val="50000"/>
                </a:schemeClr>
              </a:solidFill>
              <a:ea typeface="Calibri" panose="020F0502020204030204" pitchFamily="34" charset="0"/>
              <a:cs typeface="Times New Roman" panose="02020603050405020304" pitchFamily="18" charset="0"/>
            </a:endParaRPr>
          </a:p>
          <a:p>
            <a:pPr algn="just"/>
            <a:r>
              <a:rPr lang="fr-FR" b="1" dirty="0">
                <a:solidFill>
                  <a:schemeClr val="bg1">
                    <a:lumMod val="50000"/>
                  </a:schemeClr>
                </a:solidFill>
                <a:ea typeface="Calibri" panose="020F0502020204030204" pitchFamily="34" charset="0"/>
                <a:cs typeface="Times New Roman" panose="02020603050405020304" pitchFamily="18" charset="0"/>
              </a:rPr>
              <a:t>La clé d’entrée : le contrat</a:t>
            </a:r>
          </a:p>
          <a:p>
            <a:pPr algn="just"/>
            <a:endParaRPr lang="fr-FR" b="1" dirty="0">
              <a:solidFill>
                <a:schemeClr val="bg1">
                  <a:lumMod val="50000"/>
                </a:schemeClr>
              </a:solidFill>
              <a:effectLst/>
              <a:latin typeface="Arial" panose="020B0604020202020204" pitchFamily="34" charset="0"/>
              <a:ea typeface="Calibri" panose="020F0502020204030204" pitchFamily="34" charset="0"/>
              <a:cs typeface="Times New Roman" panose="02020603050405020304" pitchFamily="18" charset="0"/>
            </a:endParaRPr>
          </a:p>
          <a:p>
            <a:pPr algn="just"/>
            <a:r>
              <a:rPr lang="fr-FR" b="1" dirty="0">
                <a:solidFill>
                  <a:schemeClr val="bg1">
                    <a:lumMod val="50000"/>
                  </a:schemeClr>
                </a:solidFill>
                <a:effectLst/>
                <a:latin typeface="Arial" panose="020B0604020202020204" pitchFamily="34" charset="0"/>
                <a:ea typeface="Calibri" panose="020F0502020204030204" pitchFamily="34" charset="0"/>
                <a:cs typeface="Times New Roman" panose="02020603050405020304" pitchFamily="18" charset="0"/>
              </a:rPr>
              <a:t>But : Envisager les problèmes de gestion posés par une vente en UE</a:t>
            </a:r>
            <a:r>
              <a:rPr lang="fr-FR" b="1" dirty="0">
                <a:solidFill>
                  <a:schemeClr val="bg1">
                    <a:lumMod val="50000"/>
                  </a:schemeClr>
                </a:solidFill>
                <a:ea typeface="Calibri" panose="020F0502020204030204" pitchFamily="34" charset="0"/>
                <a:cs typeface="Times New Roman" panose="02020603050405020304" pitchFamily="18" charset="0"/>
              </a:rPr>
              <a:t>, puis hors UE sur un produit simple.</a:t>
            </a:r>
            <a:endParaRPr lang="fr-FR" b="1" dirty="0">
              <a:solidFill>
                <a:schemeClr val="bg1">
                  <a:lumMod val="50000"/>
                </a:schemeClr>
              </a:solidFill>
              <a:effectLst/>
              <a:latin typeface="Arial" panose="020B0604020202020204" pitchFamily="34" charset="0"/>
              <a:ea typeface="Calibri" panose="020F0502020204030204" pitchFamily="34" charset="0"/>
              <a:cs typeface="Times New Roman" panose="02020603050405020304" pitchFamily="18" charset="0"/>
            </a:endParaRPr>
          </a:p>
          <a:p>
            <a:pPr marL="342900" indent="-342900" algn="just">
              <a:buAutoNum type="arabicPeriod"/>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endParaRPr lang="en-US" dirty="0"/>
          </a:p>
        </p:txBody>
      </p:sp>
      <p:sp>
        <p:nvSpPr>
          <p:cNvPr id="4" name="Slide Number Placeholder 3">
            <a:extLst>
              <a:ext uri="{FF2B5EF4-FFF2-40B4-BE49-F238E27FC236}">
                <a16:creationId xmlns:a16="http://schemas.microsoft.com/office/drawing/2014/main" id="{A326D1EE-3C66-4A14-8FC8-705ADF9DB780}"/>
              </a:ext>
            </a:extLst>
          </p:cNvPr>
          <p:cNvSpPr>
            <a:spLocks noGrp="1"/>
          </p:cNvSpPr>
          <p:nvPr>
            <p:ph type="sldNum" sz="quarter" idx="12"/>
          </p:nvPr>
        </p:nvSpPr>
        <p:spPr/>
        <p:txBody>
          <a:bodyPr/>
          <a:lstStyle/>
          <a:p>
            <a:fld id="{95654D5A-192B-4B07-8F58-250CDD527E53}" type="slidenum">
              <a:rPr lang="fr-FR" smtClean="0"/>
              <a:t>5</a:t>
            </a:fld>
            <a:endParaRPr lang="fr-FR"/>
          </a:p>
        </p:txBody>
      </p:sp>
    </p:spTree>
    <p:extLst>
      <p:ext uri="{BB962C8B-B14F-4D97-AF65-F5344CB8AC3E}">
        <p14:creationId xmlns:p14="http://schemas.microsoft.com/office/powerpoint/2010/main" val="34339919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7C855C-8D69-4349-821C-9D0A752D242C}"/>
              </a:ext>
            </a:extLst>
          </p:cNvPr>
          <p:cNvSpPr>
            <a:spLocks noGrp="1"/>
          </p:cNvSpPr>
          <p:nvPr>
            <p:ph type="ctrTitle"/>
          </p:nvPr>
        </p:nvSpPr>
        <p:spPr>
          <a:xfrm>
            <a:off x="971600" y="260649"/>
            <a:ext cx="7772400" cy="958552"/>
          </a:xfrm>
        </p:spPr>
        <p:txBody>
          <a:bodyPr/>
          <a:lstStyle/>
          <a:p>
            <a:r>
              <a:rPr lang="en-US" sz="1800" b="1" dirty="0" err="1">
                <a:solidFill>
                  <a:srgbClr val="0070C0"/>
                </a:solidFill>
              </a:rPr>
              <a:t>Découverte</a:t>
            </a:r>
            <a:r>
              <a:rPr lang="en-US" sz="1800" b="1" dirty="0">
                <a:solidFill>
                  <a:srgbClr val="0070C0"/>
                </a:solidFill>
              </a:rPr>
              <a:t> des </a:t>
            </a:r>
            <a:r>
              <a:rPr lang="en-US" sz="1800" b="1" dirty="0" err="1">
                <a:solidFill>
                  <a:srgbClr val="0070C0"/>
                </a:solidFill>
              </a:rPr>
              <a:t>fondations</a:t>
            </a:r>
            <a:r>
              <a:rPr lang="en-US" sz="1800" b="1" dirty="0">
                <a:solidFill>
                  <a:srgbClr val="0070C0"/>
                </a:solidFill>
              </a:rPr>
              <a:t> </a:t>
            </a:r>
            <a:r>
              <a:rPr lang="en-US" sz="1800" b="1" dirty="0" err="1">
                <a:solidFill>
                  <a:srgbClr val="0070C0"/>
                </a:solidFill>
              </a:rPr>
              <a:t>d’une</a:t>
            </a:r>
            <a:r>
              <a:rPr lang="en-US" sz="1800" b="1" dirty="0">
                <a:solidFill>
                  <a:srgbClr val="0070C0"/>
                </a:solidFill>
              </a:rPr>
              <a:t> </a:t>
            </a:r>
            <a:r>
              <a:rPr lang="en-US" sz="1800" b="1" dirty="0" err="1">
                <a:solidFill>
                  <a:srgbClr val="0070C0"/>
                </a:solidFill>
              </a:rPr>
              <a:t>opération</a:t>
            </a:r>
            <a:r>
              <a:rPr lang="en-US" sz="1800" b="1" dirty="0">
                <a:solidFill>
                  <a:srgbClr val="0070C0"/>
                </a:solidFill>
              </a:rPr>
              <a:t> </a:t>
            </a:r>
            <a:r>
              <a:rPr lang="en-US" sz="1800" b="1" dirty="0" err="1">
                <a:solidFill>
                  <a:srgbClr val="0070C0"/>
                </a:solidFill>
              </a:rPr>
              <a:t>internationale</a:t>
            </a:r>
            <a:r>
              <a:rPr lang="en-US" sz="1800" b="1" dirty="0">
                <a:solidFill>
                  <a:srgbClr val="0070C0"/>
                </a:solidFill>
              </a:rPr>
              <a:t> de vente</a:t>
            </a:r>
          </a:p>
        </p:txBody>
      </p:sp>
      <p:sp>
        <p:nvSpPr>
          <p:cNvPr id="3" name="Subtitle 2">
            <a:extLst>
              <a:ext uri="{FF2B5EF4-FFF2-40B4-BE49-F238E27FC236}">
                <a16:creationId xmlns:a16="http://schemas.microsoft.com/office/drawing/2014/main" id="{50DAD984-3721-49EA-A57B-00AE0A6524B4}"/>
              </a:ext>
            </a:extLst>
          </p:cNvPr>
          <p:cNvSpPr>
            <a:spLocks noGrp="1"/>
          </p:cNvSpPr>
          <p:nvPr>
            <p:ph type="subTitle" idx="1"/>
          </p:nvPr>
        </p:nvSpPr>
        <p:spPr>
          <a:xfrm>
            <a:off x="971600" y="1219201"/>
            <a:ext cx="6800800" cy="4419599"/>
          </a:xfrm>
        </p:spPr>
        <p:txBody>
          <a:bodyPr>
            <a:normAutofit/>
          </a:bodyPr>
          <a:lstStyle/>
          <a:p>
            <a:pPr marL="285750" marR="0" lvl="0" indent="-285750" algn="just" defTabSz="914400" rtl="0" eaLnBrk="1" fontAlgn="auto" latinLnBrk="0" hangingPunct="1">
              <a:lnSpc>
                <a:spcPct val="100000"/>
              </a:lnSpc>
              <a:spcBef>
                <a:spcPts val="0"/>
              </a:spcBef>
              <a:spcAft>
                <a:spcPts val="0"/>
              </a:spcAft>
              <a:buClrTx/>
              <a:buSzTx/>
              <a:buFontTx/>
              <a:buChar char="-"/>
              <a:tabLst/>
              <a:defRPr/>
            </a:pPr>
            <a:r>
              <a:rPr lang="fr-FR" sz="1800" b="1" dirty="0">
                <a:effectLst/>
                <a:latin typeface="Arial" panose="020B0604020202020204" pitchFamily="34" charset="0"/>
                <a:ea typeface="Calibri" panose="020F0502020204030204" pitchFamily="34" charset="0"/>
              </a:rPr>
              <a:t>Le contrat et l’avant-contrat : l’offre </a:t>
            </a:r>
          </a:p>
          <a:p>
            <a:pPr marL="285750" marR="0" lvl="0" indent="-285750" algn="just" defTabSz="914400" rtl="0" eaLnBrk="1" fontAlgn="auto" latinLnBrk="0" hangingPunct="1">
              <a:lnSpc>
                <a:spcPct val="100000"/>
              </a:lnSpc>
              <a:spcBef>
                <a:spcPts val="0"/>
              </a:spcBef>
              <a:spcAft>
                <a:spcPts val="0"/>
              </a:spcAft>
              <a:buClrTx/>
              <a:buSzTx/>
              <a:buFontTx/>
              <a:buChar char="-"/>
              <a:tabLst/>
              <a:defRPr/>
            </a:pPr>
            <a:r>
              <a:rPr lang="fr-FR" sz="1800" b="1" dirty="0">
                <a:effectLst/>
                <a:latin typeface="Arial" panose="020B0604020202020204" pitchFamily="34" charset="0"/>
                <a:ea typeface="Calibri" panose="020F0502020204030204" pitchFamily="34" charset="0"/>
              </a:rPr>
              <a:t>Les principaux risques </a:t>
            </a:r>
          </a:p>
          <a:p>
            <a:pPr marL="285750" marR="0" lvl="0" indent="-285750" algn="just" defTabSz="914400" rtl="0" eaLnBrk="1" fontAlgn="auto" latinLnBrk="0" hangingPunct="1">
              <a:lnSpc>
                <a:spcPct val="100000"/>
              </a:lnSpc>
              <a:spcBef>
                <a:spcPts val="0"/>
              </a:spcBef>
              <a:spcAft>
                <a:spcPts val="0"/>
              </a:spcAft>
              <a:buClrTx/>
              <a:buSzTx/>
              <a:buFontTx/>
              <a:buChar char="-"/>
              <a:tabLst/>
              <a:defRPr/>
            </a:pPr>
            <a:r>
              <a:rPr lang="fr-FR" sz="1800" b="1" dirty="0">
                <a:effectLst/>
                <a:latin typeface="Arial" panose="020B0604020202020204" pitchFamily="34" charset="0"/>
                <a:ea typeface="Calibri" panose="020F0502020204030204" pitchFamily="34" charset="0"/>
              </a:rPr>
              <a:t>La nécessité de solliciter des prestataires externes</a:t>
            </a:r>
            <a:endParaRPr lang="fr-FR" sz="1800" b="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p>
            <a:pPr algn="just"/>
            <a:endParaRPr lang="en-US" sz="1800" b="1" dirty="0"/>
          </a:p>
          <a:p>
            <a:pPr algn="just"/>
            <a:endParaRPr lang="en-US" sz="1800" b="1" dirty="0">
              <a:solidFill>
                <a:srgbClr val="0070C0"/>
              </a:solidFill>
            </a:endParaRPr>
          </a:p>
          <a:p>
            <a:pPr algn="just"/>
            <a:r>
              <a:rPr lang="en-US" sz="1800" b="1" dirty="0" err="1">
                <a:solidFill>
                  <a:srgbClr val="0070C0"/>
                </a:solidFill>
              </a:rPr>
              <a:t>Découverte</a:t>
            </a:r>
            <a:r>
              <a:rPr lang="en-US" sz="1800" b="1" dirty="0">
                <a:solidFill>
                  <a:srgbClr val="0070C0"/>
                </a:solidFill>
              </a:rPr>
              <a:t> de </a:t>
            </a:r>
            <a:r>
              <a:rPr lang="en-US" sz="1800" b="1" dirty="0" err="1">
                <a:solidFill>
                  <a:srgbClr val="0070C0"/>
                </a:solidFill>
              </a:rPr>
              <a:t>méthodologies</a:t>
            </a:r>
            <a:r>
              <a:rPr lang="en-US" sz="1800" b="1" dirty="0">
                <a:solidFill>
                  <a:srgbClr val="0070C0"/>
                </a:solidFill>
              </a:rPr>
              <a:t> </a:t>
            </a:r>
            <a:r>
              <a:rPr lang="en-US" sz="1800" b="1" dirty="0" err="1">
                <a:solidFill>
                  <a:srgbClr val="0070C0"/>
                </a:solidFill>
              </a:rPr>
              <a:t>basiques</a:t>
            </a:r>
            <a:r>
              <a:rPr lang="en-US" sz="1800" b="1" dirty="0">
                <a:solidFill>
                  <a:srgbClr val="0070C0"/>
                </a:solidFill>
              </a:rPr>
              <a:t> </a:t>
            </a:r>
          </a:p>
          <a:p>
            <a:pPr algn="just"/>
            <a:endParaRPr lang="en-US" sz="1800" b="1" dirty="0">
              <a:solidFill>
                <a:srgbClr val="0070C0"/>
              </a:solidFill>
            </a:endParaRPr>
          </a:p>
          <a:p>
            <a:pPr algn="just"/>
            <a:r>
              <a:rPr lang="en-US" sz="1800" b="1" dirty="0"/>
              <a:t>- </a:t>
            </a:r>
            <a:r>
              <a:rPr lang="en-US" sz="1800" b="1" dirty="0" err="1"/>
              <a:t>Calculs</a:t>
            </a:r>
            <a:r>
              <a:rPr lang="en-US" sz="1800" b="1" dirty="0"/>
              <a:t> : </a:t>
            </a:r>
            <a:r>
              <a:rPr lang="en-US" sz="1800" b="1" dirty="0" err="1"/>
              <a:t>poids</a:t>
            </a:r>
            <a:r>
              <a:rPr lang="en-US" sz="1800" b="1" dirty="0"/>
              <a:t> taxable, </a:t>
            </a:r>
            <a:r>
              <a:rPr lang="en-US" sz="1800" b="1" dirty="0" err="1"/>
              <a:t>payant</a:t>
            </a:r>
            <a:r>
              <a:rPr lang="en-US" sz="1800" b="1" dirty="0"/>
              <a:t> pour, </a:t>
            </a:r>
            <a:r>
              <a:rPr lang="en-US" sz="1800" b="1" dirty="0" err="1"/>
              <a:t>tarification</a:t>
            </a:r>
            <a:r>
              <a:rPr lang="en-US" sz="1800" b="1" dirty="0"/>
              <a:t> export </a:t>
            </a:r>
            <a:r>
              <a:rPr lang="en-US" sz="1800" b="1" dirty="0" err="1"/>
              <a:t>selon</a:t>
            </a:r>
            <a:r>
              <a:rPr lang="en-US" sz="1800" b="1" dirty="0"/>
              <a:t> 3 incoterms. </a:t>
            </a:r>
          </a:p>
          <a:p>
            <a:pPr algn="just"/>
            <a:r>
              <a:rPr lang="en-US" sz="1800" b="1" dirty="0"/>
              <a:t>-  </a:t>
            </a:r>
            <a:r>
              <a:rPr lang="en-US" sz="1800" b="1" dirty="0" err="1"/>
              <a:t>Analyse</a:t>
            </a:r>
            <a:r>
              <a:rPr lang="en-US" sz="1800" b="1" dirty="0"/>
              <a:t> : </a:t>
            </a:r>
            <a:r>
              <a:rPr lang="en-US" sz="1800" b="1" dirty="0" err="1"/>
              <a:t>comparaison</a:t>
            </a:r>
            <a:r>
              <a:rPr lang="en-US" sz="1800" b="1" dirty="0"/>
              <a:t> de solutions transport à </a:t>
            </a:r>
            <a:r>
              <a:rPr lang="en-US" sz="1800" b="1" dirty="0" err="1"/>
              <a:t>l’aide</a:t>
            </a:r>
            <a:r>
              <a:rPr lang="en-US" sz="1800" b="1" dirty="0"/>
              <a:t> des </a:t>
            </a:r>
            <a:r>
              <a:rPr lang="en-US" sz="1800" b="1" dirty="0" err="1"/>
              <a:t>critères</a:t>
            </a:r>
            <a:r>
              <a:rPr lang="en-US" sz="1800" b="1" dirty="0"/>
              <a:t> </a:t>
            </a:r>
            <a:r>
              <a:rPr lang="en-US" sz="1800" b="1" dirty="0" err="1"/>
              <a:t>fondamentaux</a:t>
            </a:r>
            <a:endParaRPr lang="en-US" sz="1800" b="1" dirty="0"/>
          </a:p>
          <a:p>
            <a:endParaRPr lang="en-US" dirty="0"/>
          </a:p>
        </p:txBody>
      </p:sp>
      <p:sp>
        <p:nvSpPr>
          <p:cNvPr id="4" name="Slide Number Placeholder 3">
            <a:extLst>
              <a:ext uri="{FF2B5EF4-FFF2-40B4-BE49-F238E27FC236}">
                <a16:creationId xmlns:a16="http://schemas.microsoft.com/office/drawing/2014/main" id="{A326D1EE-3C66-4A14-8FC8-705ADF9DB780}"/>
              </a:ext>
            </a:extLst>
          </p:cNvPr>
          <p:cNvSpPr>
            <a:spLocks noGrp="1"/>
          </p:cNvSpPr>
          <p:nvPr>
            <p:ph type="sldNum" sz="quarter" idx="12"/>
          </p:nvPr>
        </p:nvSpPr>
        <p:spPr/>
        <p:txBody>
          <a:bodyPr/>
          <a:lstStyle/>
          <a:p>
            <a:fld id="{95654D5A-192B-4B07-8F58-250CDD527E53}" type="slidenum">
              <a:rPr lang="fr-FR" smtClean="0"/>
              <a:t>6</a:t>
            </a:fld>
            <a:endParaRPr lang="fr-FR"/>
          </a:p>
        </p:txBody>
      </p:sp>
    </p:spTree>
    <p:extLst>
      <p:ext uri="{BB962C8B-B14F-4D97-AF65-F5344CB8AC3E}">
        <p14:creationId xmlns:p14="http://schemas.microsoft.com/office/powerpoint/2010/main" val="16632432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7C855C-8D69-4349-821C-9D0A752D242C}"/>
              </a:ext>
            </a:extLst>
          </p:cNvPr>
          <p:cNvSpPr>
            <a:spLocks noGrp="1"/>
          </p:cNvSpPr>
          <p:nvPr>
            <p:ph type="ctrTitle"/>
          </p:nvPr>
        </p:nvSpPr>
        <p:spPr>
          <a:xfrm>
            <a:off x="971600" y="101965"/>
            <a:ext cx="7772400" cy="518723"/>
          </a:xfrm>
        </p:spPr>
        <p:txBody>
          <a:bodyPr/>
          <a:lstStyle/>
          <a:p>
            <a:r>
              <a:rPr lang="en-US" sz="1800" b="1" dirty="0">
                <a:solidFill>
                  <a:srgbClr val="0070C0"/>
                </a:solidFill>
                <a:latin typeface="+mn-lt"/>
              </a:rPr>
              <a:t>Panorama des </a:t>
            </a:r>
            <a:r>
              <a:rPr lang="en-US" sz="1800" b="1" dirty="0" err="1">
                <a:solidFill>
                  <a:srgbClr val="0070C0"/>
                </a:solidFill>
                <a:latin typeface="+mn-lt"/>
              </a:rPr>
              <a:t>savoirs</a:t>
            </a:r>
            <a:r>
              <a:rPr lang="en-US" sz="1800" b="1" dirty="0">
                <a:solidFill>
                  <a:srgbClr val="0070C0"/>
                </a:solidFill>
                <a:latin typeface="+mn-lt"/>
              </a:rPr>
              <a:t> et </a:t>
            </a:r>
            <a:r>
              <a:rPr lang="en-US" sz="1800" b="1" dirty="0" err="1">
                <a:solidFill>
                  <a:srgbClr val="0070C0"/>
                </a:solidFill>
                <a:latin typeface="+mn-lt"/>
              </a:rPr>
              <a:t>méthodes</a:t>
            </a:r>
            <a:r>
              <a:rPr lang="en-US" sz="1800" b="1" dirty="0">
                <a:solidFill>
                  <a:srgbClr val="0070C0"/>
                </a:solidFill>
                <a:latin typeface="+mn-lt"/>
              </a:rPr>
              <a:t> </a:t>
            </a:r>
            <a:r>
              <a:rPr lang="en-US" sz="1800" b="1" dirty="0" err="1">
                <a:solidFill>
                  <a:srgbClr val="0070C0"/>
                </a:solidFill>
                <a:latin typeface="+mn-lt"/>
              </a:rPr>
              <a:t>découverts</a:t>
            </a:r>
            <a:r>
              <a:rPr lang="en-US" sz="1800" b="1" dirty="0">
                <a:solidFill>
                  <a:srgbClr val="0070C0"/>
                </a:solidFill>
                <a:latin typeface="+mn-lt"/>
              </a:rPr>
              <a:t> à </a:t>
            </a:r>
            <a:r>
              <a:rPr lang="en-US" sz="1800" b="1" dirty="0" err="1">
                <a:solidFill>
                  <a:srgbClr val="0070C0"/>
                </a:solidFill>
                <a:latin typeface="+mn-lt"/>
              </a:rPr>
              <a:t>l’issue</a:t>
            </a:r>
            <a:r>
              <a:rPr lang="en-US" sz="1800" b="1" dirty="0">
                <a:solidFill>
                  <a:srgbClr val="0070C0"/>
                </a:solidFill>
                <a:latin typeface="+mn-lt"/>
              </a:rPr>
              <a:t> des 2 MES </a:t>
            </a:r>
            <a:r>
              <a:rPr lang="en-US" sz="1800" b="1" dirty="0" err="1">
                <a:solidFill>
                  <a:srgbClr val="0070C0"/>
                </a:solidFill>
                <a:latin typeface="+mn-lt"/>
              </a:rPr>
              <a:t>Euristide</a:t>
            </a:r>
            <a:endParaRPr lang="en-US" sz="1800" b="1" dirty="0">
              <a:solidFill>
                <a:srgbClr val="0070C0"/>
              </a:solidFill>
              <a:latin typeface="+mn-lt"/>
            </a:endParaRPr>
          </a:p>
        </p:txBody>
      </p:sp>
      <p:sp>
        <p:nvSpPr>
          <p:cNvPr id="3" name="Subtitle 2">
            <a:extLst>
              <a:ext uri="{FF2B5EF4-FFF2-40B4-BE49-F238E27FC236}">
                <a16:creationId xmlns:a16="http://schemas.microsoft.com/office/drawing/2014/main" id="{50DAD984-3721-49EA-A57B-00AE0A6524B4}"/>
              </a:ext>
            </a:extLst>
          </p:cNvPr>
          <p:cNvSpPr>
            <a:spLocks noGrp="1"/>
          </p:cNvSpPr>
          <p:nvPr>
            <p:ph type="subTitle" idx="1"/>
          </p:nvPr>
        </p:nvSpPr>
        <p:spPr>
          <a:xfrm>
            <a:off x="827584" y="620688"/>
            <a:ext cx="6944816" cy="5018112"/>
          </a:xfrm>
        </p:spPr>
        <p:txBody>
          <a:bodyPr/>
          <a:lstStyle/>
          <a:p>
            <a:endParaRPr lang="en-US" dirty="0"/>
          </a:p>
        </p:txBody>
      </p:sp>
      <p:sp>
        <p:nvSpPr>
          <p:cNvPr id="4" name="Slide Number Placeholder 3">
            <a:extLst>
              <a:ext uri="{FF2B5EF4-FFF2-40B4-BE49-F238E27FC236}">
                <a16:creationId xmlns:a16="http://schemas.microsoft.com/office/drawing/2014/main" id="{A326D1EE-3C66-4A14-8FC8-705ADF9DB780}"/>
              </a:ext>
            </a:extLst>
          </p:cNvPr>
          <p:cNvSpPr>
            <a:spLocks noGrp="1"/>
          </p:cNvSpPr>
          <p:nvPr>
            <p:ph type="sldNum" sz="quarter" idx="12"/>
          </p:nvPr>
        </p:nvSpPr>
        <p:spPr/>
        <p:txBody>
          <a:bodyPr/>
          <a:lstStyle/>
          <a:p>
            <a:fld id="{95654D5A-192B-4B07-8F58-250CDD527E53}" type="slidenum">
              <a:rPr lang="fr-FR" smtClean="0"/>
              <a:t>7</a:t>
            </a:fld>
            <a:endParaRPr lang="fr-FR"/>
          </a:p>
        </p:txBody>
      </p:sp>
      <p:pic>
        <p:nvPicPr>
          <p:cNvPr id="8" name="Picture 7">
            <a:extLst>
              <a:ext uri="{FF2B5EF4-FFF2-40B4-BE49-F238E27FC236}">
                <a16:creationId xmlns:a16="http://schemas.microsoft.com/office/drawing/2014/main" id="{15C83FDC-F174-4B89-AA8D-F48CC0F4FE3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1520" y="620688"/>
            <a:ext cx="8784976" cy="5544616"/>
          </a:xfrm>
          <a:prstGeom prst="rect">
            <a:avLst/>
          </a:prstGeom>
        </p:spPr>
      </p:pic>
    </p:spTree>
    <p:extLst>
      <p:ext uri="{BB962C8B-B14F-4D97-AF65-F5344CB8AC3E}">
        <p14:creationId xmlns:p14="http://schemas.microsoft.com/office/powerpoint/2010/main" val="14013706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755576" y="1628800"/>
            <a:ext cx="7560840" cy="3505944"/>
          </a:xfrm>
        </p:spPr>
        <p:txBody>
          <a:bodyPr>
            <a:normAutofit fontScale="92500"/>
          </a:bodyPr>
          <a:lstStyle/>
          <a:p>
            <a:pPr algn="l"/>
            <a:r>
              <a:rPr lang="fr-FR" sz="2000" b="1" dirty="0"/>
              <a:t>Didactique :</a:t>
            </a:r>
          </a:p>
          <a:p>
            <a:pPr algn="l"/>
            <a:endParaRPr lang="fr-FR" sz="1000" b="1" dirty="0"/>
          </a:p>
          <a:p>
            <a:pPr marL="342900" indent="-342900" algn="l">
              <a:buFont typeface="Wingdings" panose="05000000000000000000" pitchFamily="2" charset="2"/>
              <a:buChar char="ü"/>
            </a:pPr>
            <a:r>
              <a:rPr lang="fr-FR" sz="2000" b="1" dirty="0"/>
              <a:t>4 activités </a:t>
            </a:r>
            <a:r>
              <a:rPr lang="fr-FR" sz="2000" dirty="0"/>
              <a:t>: développement progressif des compétences ci-dessous* au cours des </a:t>
            </a:r>
            <a:r>
              <a:rPr lang="fr-FR" sz="2000" b="1" dirty="0"/>
              <a:t>3 premiers semestres </a:t>
            </a:r>
            <a:r>
              <a:rPr lang="fr-FR" sz="2000" dirty="0"/>
              <a:t>de la formation :</a:t>
            </a:r>
          </a:p>
          <a:p>
            <a:pPr algn="l"/>
            <a:endParaRPr lang="fr-FR" sz="1000" dirty="0"/>
          </a:p>
          <a:p>
            <a:pPr marL="900113" lvl="1" indent="-457200" algn="l"/>
            <a:r>
              <a:rPr lang="fr-FR" sz="1800" i="1" dirty="0">
                <a:latin typeface="Arial" panose="020B0604020202020204" pitchFamily="34" charset="0"/>
                <a:cs typeface="Arial" panose="020B0604020202020204" pitchFamily="34" charset="0"/>
              </a:rPr>
              <a:t>1. Organiser, contrôler et suivre la réalisation d’un contrat international</a:t>
            </a:r>
          </a:p>
          <a:p>
            <a:pPr lvl="1" algn="l"/>
            <a:r>
              <a:rPr lang="fr-FR" sz="1800" i="1" dirty="0">
                <a:latin typeface="Arial" panose="020B0604020202020204" pitchFamily="34" charset="0"/>
                <a:cs typeface="Arial" panose="020B0604020202020204" pitchFamily="34" charset="0"/>
              </a:rPr>
              <a:t>3. Mesurer les risques, gérer leur couverture, les sinistres et les litiges</a:t>
            </a:r>
          </a:p>
          <a:p>
            <a:pPr lvl="1" algn="l"/>
            <a:r>
              <a:rPr lang="fr-FR" sz="1800" i="1" dirty="0">
                <a:latin typeface="Arial" panose="020B0604020202020204" pitchFamily="34" charset="0"/>
                <a:cs typeface="Arial" panose="020B0604020202020204" pitchFamily="34" charset="0"/>
              </a:rPr>
              <a:t>4. Contrôler et suivre les processus et la chaîne documentaire</a:t>
            </a:r>
          </a:p>
          <a:p>
            <a:pPr lvl="1" algn="l"/>
            <a:r>
              <a:rPr lang="fr-FR" sz="1800" i="1" dirty="0">
                <a:latin typeface="Arial" panose="020B0604020202020204" pitchFamily="34" charset="0"/>
                <a:cs typeface="Arial" panose="020B0604020202020204" pitchFamily="34" charset="0"/>
              </a:rPr>
              <a:t>5. Évaluer les prestations de service et les offres fournisseurs</a:t>
            </a:r>
          </a:p>
          <a:p>
            <a:pPr lvl="1" algn="l"/>
            <a:r>
              <a:rPr lang="fr-FR" sz="1800" i="1" dirty="0">
                <a:latin typeface="Arial" panose="020B0604020202020204" pitchFamily="34" charset="0"/>
                <a:cs typeface="Arial" panose="020B0604020202020204" pitchFamily="34" charset="0"/>
              </a:rPr>
              <a:t>6. Proposer des pistes d’amélioration de gestion des opérations</a:t>
            </a:r>
          </a:p>
          <a:p>
            <a:pPr marL="900113" lvl="1" indent="-357188" algn="l"/>
            <a:r>
              <a:rPr lang="fr-FR" sz="1800" i="1" dirty="0">
                <a:latin typeface="Arial" panose="020B0604020202020204" pitchFamily="34" charset="0"/>
                <a:cs typeface="Arial" panose="020B0604020202020204" pitchFamily="34" charset="0"/>
              </a:rPr>
              <a:t>et suivre les processus et la chaîne documentaire</a:t>
            </a:r>
          </a:p>
          <a:p>
            <a:pPr algn="l"/>
            <a:endParaRPr lang="fr-FR" sz="2000" dirty="0"/>
          </a:p>
        </p:txBody>
      </p:sp>
      <p:sp>
        <p:nvSpPr>
          <p:cNvPr id="6" name="Espace réservé du numéro de diapositive 5"/>
          <p:cNvSpPr>
            <a:spLocks noGrp="1"/>
          </p:cNvSpPr>
          <p:nvPr>
            <p:ph type="sldNum" sz="quarter" idx="12"/>
          </p:nvPr>
        </p:nvSpPr>
        <p:spPr/>
        <p:txBody>
          <a:bodyPr/>
          <a:lstStyle/>
          <a:p>
            <a:fld id="{95654D5A-192B-4B07-8F58-250CDD527E53}" type="slidenum">
              <a:rPr lang="fr-FR" smtClean="0"/>
              <a:t>8</a:t>
            </a:fld>
            <a:endParaRPr lang="fr-FR"/>
          </a:p>
        </p:txBody>
      </p:sp>
      <p:sp>
        <p:nvSpPr>
          <p:cNvPr id="5" name="Rectangle 4"/>
          <p:cNvSpPr/>
          <p:nvPr/>
        </p:nvSpPr>
        <p:spPr>
          <a:xfrm>
            <a:off x="899592" y="548680"/>
            <a:ext cx="7848872" cy="969496"/>
          </a:xfrm>
          <a:prstGeom prst="rect">
            <a:avLst/>
          </a:prstGeom>
        </p:spPr>
        <p:txBody>
          <a:bodyPr wrap="square">
            <a:spAutoFit/>
          </a:bodyPr>
          <a:lstStyle/>
          <a:p>
            <a:pPr algn="ctr">
              <a:spcAft>
                <a:spcPts val="600"/>
              </a:spcAft>
            </a:pPr>
            <a:r>
              <a:rPr lang="fr-FR" sz="2600" b="1" dirty="0">
                <a:solidFill>
                  <a:srgbClr val="0070C0"/>
                </a:solidFill>
                <a:latin typeface="Arial" panose="020B0604020202020204" pitchFamily="34" charset="0"/>
                <a:cs typeface="Arial" panose="020B0604020202020204" pitchFamily="34" charset="0"/>
              </a:rPr>
              <a:t>B. Exemple 2 : une mise en situation en 4 temps:</a:t>
            </a:r>
          </a:p>
          <a:p>
            <a:pPr algn="ctr">
              <a:spcAft>
                <a:spcPts val="600"/>
              </a:spcAft>
            </a:pPr>
            <a:r>
              <a:rPr lang="fr-FR" sz="2600" b="1" dirty="0">
                <a:solidFill>
                  <a:srgbClr val="0070C0"/>
                </a:solidFill>
                <a:latin typeface="Arial" panose="020B0604020202020204" pitchFamily="34" charset="0"/>
                <a:cs typeface="Arial" panose="020B0604020202020204" pitchFamily="34" charset="0"/>
              </a:rPr>
              <a:t>Cas SODITRANS</a:t>
            </a:r>
          </a:p>
        </p:txBody>
      </p:sp>
    </p:spTree>
    <p:extLst>
      <p:ext uri="{BB962C8B-B14F-4D97-AF65-F5344CB8AC3E}">
        <p14:creationId xmlns:p14="http://schemas.microsoft.com/office/powerpoint/2010/main" val="541708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827584" y="1772816"/>
            <a:ext cx="7776864" cy="3505944"/>
          </a:xfrm>
        </p:spPr>
        <p:txBody>
          <a:bodyPr>
            <a:normAutofit/>
          </a:bodyPr>
          <a:lstStyle/>
          <a:p>
            <a:pPr algn="l"/>
            <a:r>
              <a:rPr lang="fr-FR" sz="2000" b="1" dirty="0"/>
              <a:t>Didactique :</a:t>
            </a:r>
          </a:p>
          <a:p>
            <a:pPr algn="l"/>
            <a:endParaRPr lang="fr-FR" sz="1000" dirty="0"/>
          </a:p>
          <a:p>
            <a:pPr marL="342900" indent="-342900" algn="l">
              <a:spcAft>
                <a:spcPts val="600"/>
              </a:spcAft>
              <a:buFont typeface="Wingdings" panose="05000000000000000000" pitchFamily="2" charset="2"/>
              <a:buChar char="ü"/>
            </a:pPr>
            <a:r>
              <a:rPr lang="fr-FR" sz="2000" dirty="0"/>
              <a:t>des </a:t>
            </a:r>
            <a:r>
              <a:rPr lang="fr-FR" sz="2000" b="1" dirty="0"/>
              <a:t>fiches ressources </a:t>
            </a:r>
            <a:r>
              <a:rPr lang="fr-FR" sz="2000" dirty="0"/>
              <a:t>explicitées par le professeur en introduction à l’activité ou la question</a:t>
            </a:r>
          </a:p>
          <a:p>
            <a:pPr marL="342900" indent="-342900" algn="l">
              <a:spcAft>
                <a:spcPts val="600"/>
              </a:spcAft>
              <a:buFont typeface="Wingdings" panose="05000000000000000000" pitchFamily="2" charset="2"/>
              <a:buChar char="ü"/>
            </a:pPr>
            <a:r>
              <a:rPr lang="fr-FR" sz="2000" dirty="0"/>
              <a:t>des </a:t>
            </a:r>
            <a:r>
              <a:rPr lang="fr-FR" sz="2000" b="1" dirty="0"/>
              <a:t>remédiations</a:t>
            </a:r>
            <a:r>
              <a:rPr lang="fr-FR" sz="2000" dirty="0"/>
              <a:t> en cours d’activité, selon le degré d’autonomie des étudiants</a:t>
            </a:r>
          </a:p>
          <a:p>
            <a:pPr marL="342900" indent="-342900" algn="l">
              <a:spcAft>
                <a:spcPts val="600"/>
              </a:spcAft>
              <a:buFont typeface="Wingdings" panose="05000000000000000000" pitchFamily="2" charset="2"/>
              <a:buChar char="ü"/>
            </a:pPr>
            <a:r>
              <a:rPr lang="fr-FR" sz="2000" dirty="0"/>
              <a:t>une </a:t>
            </a:r>
            <a:r>
              <a:rPr lang="fr-FR" sz="2000" b="1" dirty="0"/>
              <a:t>synthèse des notions </a:t>
            </a:r>
            <a:r>
              <a:rPr lang="fr-FR" sz="2000" dirty="0"/>
              <a:t>réalisée en </a:t>
            </a:r>
            <a:r>
              <a:rPr lang="fr-FR" sz="2000" dirty="0" err="1"/>
              <a:t>co</a:t>
            </a:r>
            <a:r>
              <a:rPr lang="fr-FR" sz="2000" dirty="0"/>
              <a:t>-construction avec les étudiants, à l’issue de chaque activité (schéma heuristique, organigramme, tableau…).</a:t>
            </a:r>
          </a:p>
          <a:p>
            <a:pPr algn="l"/>
            <a:endParaRPr lang="fr-FR" sz="2000" dirty="0"/>
          </a:p>
        </p:txBody>
      </p:sp>
      <p:sp>
        <p:nvSpPr>
          <p:cNvPr id="6" name="Espace réservé du numéro de diapositive 5"/>
          <p:cNvSpPr>
            <a:spLocks noGrp="1"/>
          </p:cNvSpPr>
          <p:nvPr>
            <p:ph type="sldNum" sz="quarter" idx="12"/>
          </p:nvPr>
        </p:nvSpPr>
        <p:spPr/>
        <p:txBody>
          <a:bodyPr/>
          <a:lstStyle/>
          <a:p>
            <a:fld id="{95654D5A-192B-4B07-8F58-250CDD527E53}" type="slidenum">
              <a:rPr lang="fr-FR" smtClean="0"/>
              <a:t>9</a:t>
            </a:fld>
            <a:endParaRPr lang="fr-FR"/>
          </a:p>
        </p:txBody>
      </p:sp>
      <p:sp>
        <p:nvSpPr>
          <p:cNvPr id="4" name="Rectangle 3"/>
          <p:cNvSpPr/>
          <p:nvPr/>
        </p:nvSpPr>
        <p:spPr>
          <a:xfrm>
            <a:off x="899592" y="548680"/>
            <a:ext cx="7848872" cy="969496"/>
          </a:xfrm>
          <a:prstGeom prst="rect">
            <a:avLst/>
          </a:prstGeom>
        </p:spPr>
        <p:txBody>
          <a:bodyPr wrap="square">
            <a:spAutoFit/>
          </a:bodyPr>
          <a:lstStyle/>
          <a:p>
            <a:pPr algn="ctr">
              <a:spcAft>
                <a:spcPts val="600"/>
              </a:spcAft>
            </a:pPr>
            <a:r>
              <a:rPr lang="fr-FR" sz="2600" b="1" dirty="0">
                <a:solidFill>
                  <a:srgbClr val="0070C0"/>
                </a:solidFill>
                <a:latin typeface="Arial" panose="020B0604020202020204" pitchFamily="34" charset="0"/>
                <a:cs typeface="Arial" panose="020B0604020202020204" pitchFamily="34" charset="0"/>
              </a:rPr>
              <a:t>Un exemple de mise en situation en 4 temps :</a:t>
            </a:r>
          </a:p>
          <a:p>
            <a:pPr algn="ctr">
              <a:spcAft>
                <a:spcPts val="600"/>
              </a:spcAft>
            </a:pPr>
            <a:r>
              <a:rPr lang="fr-FR" sz="2600" b="1" dirty="0">
                <a:solidFill>
                  <a:srgbClr val="0070C0"/>
                </a:solidFill>
                <a:latin typeface="Arial" panose="020B0604020202020204" pitchFamily="34" charset="0"/>
                <a:cs typeface="Arial" panose="020B0604020202020204" pitchFamily="34" charset="0"/>
              </a:rPr>
              <a:t>Cas SODITRANS</a:t>
            </a:r>
          </a:p>
        </p:txBody>
      </p:sp>
    </p:spTree>
    <p:extLst>
      <p:ext uri="{BB962C8B-B14F-4D97-AF65-F5344CB8AC3E}">
        <p14:creationId xmlns:p14="http://schemas.microsoft.com/office/powerpoint/2010/main" val="2008414018"/>
      </p:ext>
    </p:extLst>
  </p:cSld>
  <p:clrMapOvr>
    <a:masterClrMapping/>
  </p:clrMapOvr>
</p:sld>
</file>

<file path=ppt/theme/theme1.xml><?xml version="1.0" encoding="utf-8"?>
<a:theme xmlns:a="http://schemas.openxmlformats.org/drawingml/2006/main" name="page de presentation et de parti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onception personnalisé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page de sous-parti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pages de contenus">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D2E5A9004F45A47B45CFFCA2FE83213" ma:contentTypeVersion="0" ma:contentTypeDescription="Crée un document." ma:contentTypeScope="" ma:versionID="ac63f06ebf25c6db757b6b2a2d232dc5">
  <xsd:schema xmlns:xsd="http://www.w3.org/2001/XMLSchema" xmlns:xs="http://www.w3.org/2001/XMLSchema" xmlns:p="http://schemas.microsoft.com/office/2006/metadata/properties" targetNamespace="http://schemas.microsoft.com/office/2006/metadata/properties" ma:root="true" ma:fieldsID="efe331b061e72866024fe28ebad680d1">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4696C0DE-AF08-4964-8EE6-0DFED96BA90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542F7830-EAD7-43B0-AC6E-F1787F907641}">
  <ds:schemaRefs>
    <ds:schemaRef ds:uri="http://schemas.microsoft.com/sharepoint/v3/contenttype/forms"/>
  </ds:schemaRefs>
</ds:datastoreItem>
</file>

<file path=customXml/itemProps3.xml><?xml version="1.0" encoding="utf-8"?>
<ds:datastoreItem xmlns:ds="http://schemas.openxmlformats.org/officeDocument/2006/customXml" ds:itemID="{45AF7784-8EC3-41B4-9D01-4E2026846C04}">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2015-matrice-powerpoint-IGEN</Template>
  <TotalTime>1640</TotalTime>
  <Words>2278</Words>
  <Application>Microsoft Office PowerPoint</Application>
  <PresentationFormat>Affichage à l'écran (4:3)</PresentationFormat>
  <Paragraphs>228</Paragraphs>
  <Slides>12</Slides>
  <Notes>12</Notes>
  <HiddenSlides>0</HiddenSlides>
  <MMClips>0</MMClips>
  <ScaleCrop>false</ScaleCrop>
  <HeadingPairs>
    <vt:vector size="4" baseType="variant">
      <vt:variant>
        <vt:lpstr>Thème</vt:lpstr>
      </vt:variant>
      <vt:variant>
        <vt:i4>4</vt:i4>
      </vt:variant>
      <vt:variant>
        <vt:lpstr>Titres des diapositives</vt:lpstr>
      </vt:variant>
      <vt:variant>
        <vt:i4>12</vt:i4>
      </vt:variant>
    </vt:vector>
  </HeadingPairs>
  <TitlesOfParts>
    <vt:vector size="16" baseType="lpstr">
      <vt:lpstr>page de presentation et de partie</vt:lpstr>
      <vt:lpstr>Conception personnalisée</vt:lpstr>
      <vt:lpstr>page de sous-partie</vt:lpstr>
      <vt:lpstr>pages de contenus</vt:lpstr>
      <vt:lpstr>           </vt:lpstr>
      <vt:lpstr>I. Justification de l’enseignement et de sa didactique par l’évolution des métiers et des compétences   :   </vt:lpstr>
      <vt:lpstr>Présentation PowerPoint</vt:lpstr>
      <vt:lpstr>II. Mise en œuvre concrète de l’approche didactique par les compétences  :   </vt:lpstr>
      <vt:lpstr>A. Exemple 1 : Les 2 mises en situation professionnelle EURISTIDE pour débuter l’enseignement du bloc 2</vt:lpstr>
      <vt:lpstr>Découverte des fondations d’une opération internationale de vente</vt:lpstr>
      <vt:lpstr>Panorama des savoirs et méthodes découverts à l’issue des 2 MES Euristide</vt:lpstr>
      <vt:lpstr>Présentation PowerPoint</vt:lpstr>
      <vt:lpstr>Présentation PowerPoint</vt:lpstr>
      <vt:lpstr>Présentation PowerPoint</vt:lpstr>
      <vt:lpstr>Présentation PowerPoint</vt:lpstr>
      <vt:lpstr>Présentation PowerPoint</vt:lpstr>
    </vt:vector>
  </TitlesOfParts>
  <Company>Ministere de l'Education Nationale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Rapport d’opportunitÉ  BACCALAURÉAT PROFESSIONNEL ACCUEIL – RELATION CLIENTS ET USAGERS</dc:title>
  <dc:creator>D Catoir</dc:creator>
  <cp:lastModifiedBy>isabelle fermas</cp:lastModifiedBy>
  <cp:revision>285</cp:revision>
  <cp:lastPrinted>2021-02-28T18:05:35Z</cp:lastPrinted>
  <dcterms:created xsi:type="dcterms:W3CDTF">2016-10-26T09:10:31Z</dcterms:created>
  <dcterms:modified xsi:type="dcterms:W3CDTF">2021-03-11T12:39:51Z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0x0101003D2E5A9004F45A47B45CFFCA2FE83213</vt:lpwstr>
  </property>
</Properties>
</file>