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 id="2147483696" r:id="rId5"/>
    <p:sldMasterId id="2147483689" r:id="rId6"/>
    <p:sldMasterId id="2147483691" r:id="rId7"/>
  </p:sldMasterIdLst>
  <p:notesMasterIdLst>
    <p:notesMasterId r:id="rId19"/>
  </p:notesMasterIdLst>
  <p:handoutMasterIdLst>
    <p:handoutMasterId r:id="rId20"/>
  </p:handoutMasterIdLst>
  <p:sldIdLst>
    <p:sldId id="256" r:id="rId8"/>
    <p:sldId id="306" r:id="rId9"/>
    <p:sldId id="318" r:id="rId10"/>
    <p:sldId id="309" r:id="rId11"/>
    <p:sldId id="310" r:id="rId12"/>
    <p:sldId id="317" r:id="rId13"/>
    <p:sldId id="311" r:id="rId14"/>
    <p:sldId id="316" r:id="rId15"/>
    <p:sldId id="312" r:id="rId16"/>
    <p:sldId id="313" r:id="rId17"/>
    <p:sldId id="315" r:id="rId18"/>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37B39F-905D-2000-C2BD-C6E0BB52F944}" v="164" dt="2021-03-11T12:37:37.623"/>
    <p1510:client id="{9836B39F-008D-2000-9F6A-6FE135B8C83B}" v="21" dt="2021-03-11T12:27:04.278"/>
    <p1510:client id="{B742B19F-C005-2000-9F6A-6EC37D0F7648}" v="5" dt="2021-03-05T10:46:33.24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67932" autoAdjust="0"/>
  </p:normalViewPr>
  <p:slideViewPr>
    <p:cSldViewPr>
      <p:cViewPr varScale="1">
        <p:scale>
          <a:sx n="71" d="100"/>
          <a:sy n="71" d="100"/>
        </p:scale>
        <p:origin x="2236" y="5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minique CATOIR" userId="S::dominique.catoir@collaboratif-dne.fr::f60189a6-72c4-4dec-830d-05ac92a74f98" providerId="AD" clId="Web-{9836B39F-008D-2000-9F6A-6FE135B8C83B}"/>
    <pc:docChg chg="modSld">
      <pc:chgData name="Dominique CATOIR" userId="S::dominique.catoir@collaboratif-dne.fr::f60189a6-72c4-4dec-830d-05ac92a74f98" providerId="AD" clId="Web-{9836B39F-008D-2000-9F6A-6FE135B8C83B}" dt="2021-03-11T12:27:03.122" v="9" actId="20577"/>
      <pc:docMkLst>
        <pc:docMk/>
      </pc:docMkLst>
      <pc:sldChg chg="modSp">
        <pc:chgData name="Dominique CATOIR" userId="S::dominique.catoir@collaboratif-dne.fr::f60189a6-72c4-4dec-830d-05ac92a74f98" providerId="AD" clId="Web-{9836B39F-008D-2000-9F6A-6FE135B8C83B}" dt="2021-03-11T12:24:56.525" v="2" actId="20577"/>
        <pc:sldMkLst>
          <pc:docMk/>
          <pc:sldMk cId="2488197214" sldId="310"/>
        </pc:sldMkLst>
        <pc:spChg chg="mod">
          <ac:chgData name="Dominique CATOIR" userId="S::dominique.catoir@collaboratif-dne.fr::f60189a6-72c4-4dec-830d-05ac92a74f98" providerId="AD" clId="Web-{9836B39F-008D-2000-9F6A-6FE135B8C83B}" dt="2021-03-11T12:24:56.525" v="2" actId="20577"/>
          <ac:spMkLst>
            <pc:docMk/>
            <pc:sldMk cId="2488197214" sldId="310"/>
            <ac:spMk id="3" creationId="{5A395AF4-F3C0-4A51-9871-B7FEC0FDDB4E}"/>
          </ac:spMkLst>
        </pc:spChg>
      </pc:sldChg>
      <pc:sldChg chg="modSp">
        <pc:chgData name="Dominique CATOIR" userId="S::dominique.catoir@collaboratif-dne.fr::f60189a6-72c4-4dec-830d-05ac92a74f98" providerId="AD" clId="Web-{9836B39F-008D-2000-9F6A-6FE135B8C83B}" dt="2021-03-11T12:27:03.122" v="9" actId="20577"/>
        <pc:sldMkLst>
          <pc:docMk/>
          <pc:sldMk cId="1531821222" sldId="315"/>
        </pc:sldMkLst>
        <pc:spChg chg="mod">
          <ac:chgData name="Dominique CATOIR" userId="S::dominique.catoir@collaboratif-dne.fr::f60189a6-72c4-4dec-830d-05ac92a74f98" providerId="AD" clId="Web-{9836B39F-008D-2000-9F6A-6FE135B8C83B}" dt="2021-03-11T12:27:03.122" v="9" actId="20577"/>
          <ac:spMkLst>
            <pc:docMk/>
            <pc:sldMk cId="1531821222" sldId="315"/>
            <ac:spMk id="3" creationId="{5A395AF4-F3C0-4A51-9871-B7FEC0FDDB4E}"/>
          </ac:spMkLst>
        </pc:spChg>
      </pc:sldChg>
    </pc:docChg>
  </pc:docChgLst>
  <pc:docChgLst>
    <pc:chgData name="Dominique CATOIR" userId="S::dominique.catoir@collaboratif-dne.fr::f60189a6-72c4-4dec-830d-05ac92a74f98" providerId="AD" clId="Web-{B742B19F-C005-2000-9F6A-6EC37D0F7648}"/>
    <pc:docChg chg="modSld">
      <pc:chgData name="Dominique CATOIR" userId="S::dominique.catoir@collaboratif-dne.fr::f60189a6-72c4-4dec-830d-05ac92a74f98" providerId="AD" clId="Web-{B742B19F-C005-2000-9F6A-6EC37D0F7648}" dt="2021-03-05T10:46:31.009" v="1" actId="20577"/>
      <pc:docMkLst>
        <pc:docMk/>
      </pc:docMkLst>
      <pc:sldChg chg="delSp delAnim">
        <pc:chgData name="Dominique CATOIR" userId="S::dominique.catoir@collaboratif-dne.fr::f60189a6-72c4-4dec-830d-05ac92a74f98" providerId="AD" clId="Web-{B742B19F-C005-2000-9F6A-6EC37D0F7648}" dt="2021-03-05T10:46:19.024" v="0"/>
        <pc:sldMkLst>
          <pc:docMk/>
          <pc:sldMk cId="3449712901" sldId="256"/>
        </pc:sldMkLst>
        <pc:picChg chg="del">
          <ac:chgData name="Dominique CATOIR" userId="S::dominique.catoir@collaboratif-dne.fr::f60189a6-72c4-4dec-830d-05ac92a74f98" providerId="AD" clId="Web-{B742B19F-C005-2000-9F6A-6EC37D0F7648}" dt="2021-03-05T10:46:19.024" v="0"/>
          <ac:picMkLst>
            <pc:docMk/>
            <pc:sldMk cId="3449712901" sldId="256"/>
            <ac:picMk id="5" creationId="{00000000-0000-0000-0000-000000000000}"/>
          </ac:picMkLst>
        </pc:picChg>
      </pc:sldChg>
      <pc:sldChg chg="modSp">
        <pc:chgData name="Dominique CATOIR" userId="S::dominique.catoir@collaboratif-dne.fr::f60189a6-72c4-4dec-830d-05ac92a74f98" providerId="AD" clId="Web-{B742B19F-C005-2000-9F6A-6EC37D0F7648}" dt="2021-03-05T10:46:31.009" v="1" actId="20577"/>
        <pc:sldMkLst>
          <pc:docMk/>
          <pc:sldMk cId="54170846" sldId="306"/>
        </pc:sldMkLst>
        <pc:spChg chg="mod">
          <ac:chgData name="Dominique CATOIR" userId="S::dominique.catoir@collaboratif-dne.fr::f60189a6-72c4-4dec-830d-05ac92a74f98" providerId="AD" clId="Web-{B742B19F-C005-2000-9F6A-6EC37D0F7648}" dt="2021-03-05T10:46:31.009" v="1" actId="20577"/>
          <ac:spMkLst>
            <pc:docMk/>
            <pc:sldMk cId="54170846" sldId="306"/>
            <ac:spMk id="3" creationId="{00000000-0000-0000-0000-000000000000}"/>
          </ac:spMkLst>
        </pc:spChg>
      </pc:sldChg>
    </pc:docChg>
  </pc:docChgLst>
  <pc:docChgLst>
    <pc:chgData name="Dominique CATOIR" userId="S::dominique.catoir@collaboratif-dne.fr::f60189a6-72c4-4dec-830d-05ac92a74f98" providerId="AD" clId="Web-{3737B39F-905D-2000-C2BD-C6E0BB52F944}"/>
    <pc:docChg chg="modSld">
      <pc:chgData name="Dominique CATOIR" userId="S::dominique.catoir@collaboratif-dne.fr::f60189a6-72c4-4dec-830d-05ac92a74f98" providerId="AD" clId="Web-{3737B39F-905D-2000-C2BD-C6E0BB52F944}" dt="2021-03-11T12:37:36.889" v="83" actId="20577"/>
      <pc:docMkLst>
        <pc:docMk/>
      </pc:docMkLst>
      <pc:sldChg chg="addSp modSp">
        <pc:chgData name="Dominique CATOIR" userId="S::dominique.catoir@collaboratif-dne.fr::f60189a6-72c4-4dec-830d-05ac92a74f98" providerId="AD" clId="Web-{3737B39F-905D-2000-C2BD-C6E0BB52F944}" dt="2021-03-11T12:37:36.889" v="83" actId="20577"/>
        <pc:sldMkLst>
          <pc:docMk/>
          <pc:sldMk cId="3449712901" sldId="256"/>
        </pc:sldMkLst>
        <pc:spChg chg="add mod">
          <ac:chgData name="Dominique CATOIR" userId="S::dominique.catoir@collaboratif-dne.fr::f60189a6-72c4-4dec-830d-05ac92a74f98" providerId="AD" clId="Web-{3737B39F-905D-2000-C2BD-C6E0BB52F944}" dt="2021-03-11T12:37:36.889" v="83" actId="20577"/>
          <ac:spMkLst>
            <pc:docMk/>
            <pc:sldMk cId="3449712901" sldId="256"/>
            <ac:spMk id="5" creationId="{1C237EB8-945E-471A-8C82-0B2565FFC16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35F5DEF9-74D4-4657-B188-3F0C46B16070}" type="datetimeFigureOut">
              <a:rPr lang="fr-FR" smtClean="0"/>
              <a:t>11/03/2021</a:t>
            </a:fld>
            <a:endParaRPr lang="fr-FR"/>
          </a:p>
        </p:txBody>
      </p:sp>
      <p:sp>
        <p:nvSpPr>
          <p:cNvPr id="4" name="Espace réservé du pied de pag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3B9D997D-9B81-4B56-9B3A-1B32AC615CE2}" type="slidenum">
              <a:rPr lang="fr-FR" smtClean="0"/>
              <a:t>‹N°›</a:t>
            </a:fld>
            <a:endParaRPr lang="fr-FR"/>
          </a:p>
        </p:txBody>
      </p:sp>
    </p:spTree>
    <p:extLst>
      <p:ext uri="{BB962C8B-B14F-4D97-AF65-F5344CB8AC3E}">
        <p14:creationId xmlns:p14="http://schemas.microsoft.com/office/powerpoint/2010/main" val="4198697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E3D538F-4FC1-4B8A-B515-9D34CC5A139B}" type="datetimeFigureOut">
              <a:rPr lang="fr-FR" smtClean="0"/>
              <a:t>11/03/2021</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BB669CA-A650-483F-9B85-67827F5D288E}" type="slidenum">
              <a:rPr lang="fr-FR" smtClean="0"/>
              <a:t>‹N°›</a:t>
            </a:fld>
            <a:endParaRPr lang="fr-FR"/>
          </a:p>
        </p:txBody>
      </p:sp>
    </p:spTree>
    <p:extLst>
      <p:ext uri="{BB962C8B-B14F-4D97-AF65-F5344CB8AC3E}">
        <p14:creationId xmlns:p14="http://schemas.microsoft.com/office/powerpoint/2010/main" val="19038789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a:t>
            </a:fld>
            <a:endParaRPr lang="fr-FR"/>
          </a:p>
        </p:txBody>
      </p:sp>
    </p:spTree>
    <p:extLst>
      <p:ext uri="{BB962C8B-B14F-4D97-AF65-F5344CB8AC3E}">
        <p14:creationId xmlns:p14="http://schemas.microsoft.com/office/powerpoint/2010/main" val="3807736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 fiches de </a:t>
            </a:r>
            <a:r>
              <a:rPr lang="en-US" dirty="0" err="1"/>
              <a:t>synthèse</a:t>
            </a:r>
            <a:r>
              <a:rPr lang="en-US" dirty="0"/>
              <a:t> des </a:t>
            </a:r>
            <a:r>
              <a:rPr lang="en-US" dirty="0" err="1"/>
              <a:t>ressources</a:t>
            </a:r>
            <a:r>
              <a:rPr lang="en-US" dirty="0"/>
              <a:t> </a:t>
            </a:r>
            <a:r>
              <a:rPr lang="en-US" dirty="0" err="1"/>
              <a:t>notionnelles</a:t>
            </a:r>
            <a:r>
              <a:rPr lang="en-US" dirty="0"/>
              <a:t> et </a:t>
            </a:r>
            <a:r>
              <a:rPr lang="en-US" dirty="0" err="1"/>
              <a:t>méthodologiques</a:t>
            </a:r>
            <a:r>
              <a:rPr lang="en-US" dirty="0"/>
              <a:t> </a:t>
            </a:r>
            <a:r>
              <a:rPr lang="en-US" dirty="0" err="1"/>
              <a:t>sont</a:t>
            </a:r>
            <a:r>
              <a:rPr lang="en-US" dirty="0"/>
              <a:t> </a:t>
            </a:r>
            <a:r>
              <a:rPr lang="en-US" dirty="0" err="1"/>
              <a:t>complétées</a:t>
            </a:r>
            <a:r>
              <a:rPr lang="en-US" dirty="0"/>
              <a:t> </a:t>
            </a:r>
            <a:r>
              <a:rPr lang="en-US" dirty="0" err="1"/>
              <a:t>progressivement</a:t>
            </a:r>
            <a:r>
              <a:rPr lang="en-US" dirty="0"/>
              <a:t> à </a:t>
            </a:r>
            <a:r>
              <a:rPr lang="en-US" dirty="0" err="1"/>
              <a:t>l’occasion</a:t>
            </a:r>
            <a:r>
              <a:rPr lang="en-US" dirty="0"/>
              <a:t> de </a:t>
            </a:r>
            <a:r>
              <a:rPr lang="en-US" dirty="0" err="1"/>
              <a:t>chaque</a:t>
            </a:r>
            <a:r>
              <a:rPr lang="en-US" dirty="0"/>
              <a:t> MES. </a:t>
            </a:r>
          </a:p>
          <a:p>
            <a:r>
              <a:rPr lang="en-US" dirty="0"/>
              <a:t>Proposition pour que la trace </a:t>
            </a:r>
            <a:r>
              <a:rPr lang="en-US" dirty="0" err="1"/>
              <a:t>écrite</a:t>
            </a:r>
            <a:r>
              <a:rPr lang="en-US" dirty="0"/>
              <a:t> </a:t>
            </a:r>
            <a:r>
              <a:rPr lang="en-US" dirty="0" err="1"/>
              <a:t>soit</a:t>
            </a:r>
            <a:r>
              <a:rPr lang="en-US" dirty="0"/>
              <a:t> bien </a:t>
            </a:r>
            <a:r>
              <a:rPr lang="en-US" dirty="0" err="1"/>
              <a:t>structurée</a:t>
            </a:r>
            <a:r>
              <a:rPr lang="en-US" dirty="0"/>
              <a:t> : </a:t>
            </a:r>
            <a:r>
              <a:rPr lang="en-US" dirty="0" err="1"/>
              <a:t>utilisation</a:t>
            </a:r>
            <a:r>
              <a:rPr lang="en-US" dirty="0"/>
              <a:t> d’un </a:t>
            </a:r>
            <a:r>
              <a:rPr lang="en-US" dirty="0" err="1"/>
              <a:t>classeur</a:t>
            </a:r>
            <a:r>
              <a:rPr lang="en-US" dirty="0"/>
              <a:t> </a:t>
            </a:r>
            <a:r>
              <a:rPr lang="en-US" dirty="0" err="1"/>
              <a:t>ou</a:t>
            </a:r>
            <a:r>
              <a:rPr lang="en-US" dirty="0"/>
              <a:t> </a:t>
            </a:r>
            <a:r>
              <a:rPr lang="en-US" dirty="0" err="1"/>
              <a:t>trieur</a:t>
            </a:r>
            <a:r>
              <a:rPr lang="en-US" dirty="0"/>
              <a:t>. </a:t>
            </a:r>
          </a:p>
          <a:p>
            <a:r>
              <a:rPr lang="en-US" dirty="0" err="1"/>
              <a:t>Chaque</a:t>
            </a:r>
            <a:r>
              <a:rPr lang="en-US" dirty="0"/>
              <a:t> </a:t>
            </a:r>
            <a:r>
              <a:rPr lang="en-US" dirty="0" err="1"/>
              <a:t>intercalaire</a:t>
            </a:r>
            <a:r>
              <a:rPr lang="en-US" dirty="0"/>
              <a:t> </a:t>
            </a:r>
            <a:r>
              <a:rPr lang="en-US" dirty="0" err="1"/>
              <a:t>reprend</a:t>
            </a:r>
            <a:r>
              <a:rPr lang="en-US" dirty="0"/>
              <a:t> les </a:t>
            </a:r>
            <a:r>
              <a:rPr lang="en-US" dirty="0" err="1"/>
              <a:t>grandes</a:t>
            </a:r>
            <a:r>
              <a:rPr lang="en-US" dirty="0"/>
              <a:t> </a:t>
            </a:r>
            <a:r>
              <a:rPr lang="en-US" dirty="0" err="1"/>
              <a:t>thématiques</a:t>
            </a:r>
            <a:r>
              <a:rPr lang="en-US" dirty="0"/>
              <a:t> du </a:t>
            </a:r>
            <a:r>
              <a:rPr lang="en-US" dirty="0" err="1"/>
              <a:t>référentiel</a:t>
            </a:r>
            <a:r>
              <a:rPr lang="en-US" dirty="0"/>
              <a:t>. A </a:t>
            </a:r>
            <a:r>
              <a:rPr lang="en-US" dirty="0" err="1"/>
              <a:t>l’intérieur</a:t>
            </a:r>
            <a:r>
              <a:rPr lang="en-US" dirty="0"/>
              <a:t>, de </a:t>
            </a:r>
            <a:r>
              <a:rPr lang="en-US" dirty="0" err="1"/>
              <a:t>chaque</a:t>
            </a:r>
            <a:r>
              <a:rPr lang="en-US" dirty="0"/>
              <a:t> </a:t>
            </a:r>
            <a:r>
              <a:rPr lang="en-US" dirty="0" err="1"/>
              <a:t>intercalaire</a:t>
            </a:r>
            <a:r>
              <a:rPr lang="en-US" dirty="0"/>
              <a:t>, des fiches de </a:t>
            </a:r>
            <a:r>
              <a:rPr lang="en-US" dirty="0" err="1"/>
              <a:t>synthèse</a:t>
            </a:r>
            <a:r>
              <a:rPr lang="en-US" dirty="0"/>
              <a:t> </a:t>
            </a:r>
            <a:r>
              <a:rPr lang="en-US" dirty="0" err="1"/>
              <a:t>complétées</a:t>
            </a:r>
            <a:r>
              <a:rPr lang="en-US" dirty="0"/>
              <a:t> au fur et à </a:t>
            </a:r>
            <a:r>
              <a:rPr lang="en-US" dirty="0" err="1"/>
              <a:t>mesure</a:t>
            </a:r>
            <a:r>
              <a:rPr lang="en-US" dirty="0"/>
              <a:t> des MES. </a:t>
            </a:r>
            <a:r>
              <a:rPr lang="en-US" dirty="0" err="1"/>
              <a:t>Exemple</a:t>
            </a:r>
            <a:r>
              <a:rPr lang="en-US" dirty="0"/>
              <a:t> de </a:t>
            </a:r>
            <a:r>
              <a:rPr lang="en-US" dirty="0" err="1"/>
              <a:t>découpage</a:t>
            </a:r>
            <a:r>
              <a:rPr lang="en-US" dirty="0"/>
              <a:t>. </a:t>
            </a:r>
          </a:p>
        </p:txBody>
      </p:sp>
      <p:sp>
        <p:nvSpPr>
          <p:cNvPr id="4" name="Slide Number Placeholder 3"/>
          <p:cNvSpPr>
            <a:spLocks noGrp="1"/>
          </p:cNvSpPr>
          <p:nvPr>
            <p:ph type="sldNum" sz="quarter" idx="5"/>
          </p:nvPr>
        </p:nvSpPr>
        <p:spPr/>
        <p:txBody>
          <a:bodyPr/>
          <a:lstStyle/>
          <a:p>
            <a:fld id="{FBB669CA-A650-483F-9B85-67827F5D288E}" type="slidenum">
              <a:rPr lang="fr-FR" smtClean="0"/>
              <a:t>10</a:t>
            </a:fld>
            <a:endParaRPr lang="fr-FR"/>
          </a:p>
        </p:txBody>
      </p:sp>
    </p:spTree>
    <p:extLst>
      <p:ext uri="{BB962C8B-B14F-4D97-AF65-F5344CB8AC3E}">
        <p14:creationId xmlns:p14="http://schemas.microsoft.com/office/powerpoint/2010/main" val="1785170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(22) critères d’évaluation sont listés</a:t>
            </a:r>
            <a:r>
              <a:rPr lang="fr-FR" baseline="0" dirty="0"/>
              <a:t> P 28 du référentiel.</a:t>
            </a:r>
          </a:p>
          <a:p>
            <a:r>
              <a:rPr lang="fr-FR" baseline="0" dirty="0"/>
              <a:t>Attention, le questionnement de l’étude de cas sera moins guidant que celui des précédentes études de cas dites « anciennes sessions » (cf. « esprit compétences »).</a:t>
            </a:r>
          </a:p>
          <a:p>
            <a:r>
              <a:rPr lang="fr-FR" dirty="0"/>
              <a:t>Les autres</a:t>
            </a:r>
            <a:r>
              <a:rPr lang="fr-FR" baseline="0" dirty="0"/>
              <a:t> situations professionnelles sont indépendantes de la situation professionnelle principale. Elles permettent de poser des questions plus ciblées et d’investir plus largement les compétences du référentiel et certains savoirs associés. </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11</a:t>
            </a:fld>
            <a:endParaRPr lang="fr-FR"/>
          </a:p>
        </p:txBody>
      </p:sp>
    </p:spTree>
    <p:extLst>
      <p:ext uri="{BB962C8B-B14F-4D97-AF65-F5344CB8AC3E}">
        <p14:creationId xmlns:p14="http://schemas.microsoft.com/office/powerpoint/2010/main" val="716741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France, un acteur majeur</a:t>
            </a:r>
            <a:r>
              <a:rPr lang="fr-FR" baseline="0" dirty="0"/>
              <a:t> du commerce international. Un déficit structurel qui cache une relation dynamique à l’import et export. Un nombre croissant d’entreprises exportatrices </a:t>
            </a:r>
            <a:r>
              <a:rPr lang="fr-FR" baseline="0" dirty="0">
                <a:sym typeface="Wingdings" panose="05000000000000000000" pitchFamily="2" charset="2"/>
              </a:rPr>
              <a:t> « l’international » n’est plus une exception. </a:t>
            </a:r>
          </a:p>
          <a:p>
            <a:r>
              <a:rPr lang="fr-FR" baseline="0" dirty="0">
                <a:sym typeface="Wingdings" panose="05000000000000000000" pitchFamily="2" charset="2"/>
              </a:rPr>
              <a:t>De plus en plus d’entreprises maîtrisent ou souhaitent maîtriser les spécificités liées aux opérations internationales. Adossée à des techniques variées et parfois complexes, la mise en œuvre des opérations internationales représente un coût à l’entrée non négligeable pour les entreprises néophytes, soucieuses de réussir et de sécuriser leur développement à l’international. C’est l’objet du bloc 2.</a:t>
            </a:r>
          </a:p>
          <a:p>
            <a:r>
              <a:rPr lang="fr-FR" baseline="0" dirty="0">
                <a:sym typeface="Wingdings" panose="05000000000000000000" pitchFamily="2" charset="2"/>
              </a:rPr>
              <a:t>Mais, cantonner l’international aux seuls aspects techniques serait réducteur. Ces derniers s’inscrivent dans des réalités culturelles, économiques, juridiques, commerciales, de marché, etc. spécifiques à l’aire géographique considérée. On ne saurait aborder la technique liée à la mise en œuvre des opérations internationales de façon déconnectée des risques géopolitiques, économiques, commerciaux, de la complexité réglementaire (cf. bloc 3). On ne saurait mobiliser la technique sans tenir compte des exigences, des remontées des clients par exemple, sans les traduire en solutions adaptées, sans faire preuve d’</a:t>
            </a:r>
            <a:r>
              <a:rPr lang="fr-FR" baseline="0" dirty="0" err="1">
                <a:sym typeface="Wingdings" panose="05000000000000000000" pitchFamily="2" charset="2"/>
              </a:rPr>
              <a:t>adaptatbilité</a:t>
            </a:r>
            <a:r>
              <a:rPr lang="fr-FR" baseline="0" dirty="0">
                <a:sym typeface="Wingdings" panose="05000000000000000000" pitchFamily="2" charset="2"/>
              </a:rPr>
              <a:t> (bloc 1). </a:t>
            </a:r>
          </a:p>
          <a:p>
            <a:r>
              <a:rPr lang="fr-FR" baseline="0" dirty="0"/>
              <a:t>Le bloc 2 est volontairement enchâssé, dans le référentiel, entre, d’une part, le bloc 1 qui renvoie à une dimension plus micro, plus personnalisée, au service de la relation commerciale engagée et, d’autre part, le bloc 3 qui aborde les dimensions macro au sens large et qui conditionne la mise en œuvre de certaines techniques du commerce international. </a:t>
            </a:r>
            <a:r>
              <a:rPr lang="fr-FR" baseline="0" dirty="0">
                <a:sym typeface="Wingdings" panose="05000000000000000000" pitchFamily="2" charset="2"/>
              </a:rPr>
              <a:t> des activités réalisées dans le cadre du bloc 2 peuvent servir d’appui au développement de compétences du bloc 1. De même, des informations découlant d’activités menées dans le bloc 3 peuvent alimenter la réflexion menée à travers des activités du bloc 2…</a:t>
            </a:r>
            <a:endParaRPr lang="fr-FR" baseline="0" dirty="0"/>
          </a:p>
          <a:p>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a:t>
            </a:fld>
            <a:endParaRPr lang="fr-FR"/>
          </a:p>
        </p:txBody>
      </p:sp>
    </p:spTree>
    <p:extLst>
      <p:ext uri="{BB962C8B-B14F-4D97-AF65-F5344CB8AC3E}">
        <p14:creationId xmlns:p14="http://schemas.microsoft.com/office/powerpoint/2010/main" val="2226887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aseline="0" dirty="0"/>
          </a:p>
          <a:p>
            <a:r>
              <a:rPr lang="fr-FR" baseline="0" dirty="0"/>
              <a:t>Des conditions d’exercice qui illustrent la diversité et la richesse de la technique évoquée précédemment. Cette diversité renvoie </a:t>
            </a:r>
            <a:r>
              <a:rPr lang="fr-FR" b="1" baseline="0" dirty="0"/>
              <a:t>au cœur de métier </a:t>
            </a:r>
            <a:r>
              <a:rPr lang="fr-FR" baseline="0" dirty="0"/>
              <a:t>de l’assistant import/export.</a:t>
            </a:r>
          </a:p>
          <a:p>
            <a:r>
              <a:rPr lang="fr-FR" baseline="0" dirty="0"/>
              <a:t>(Pour info, ces conditions d’exercice renvoient essentiellement à des savoirs mobilisés dans le précédent référentiel (pas de grande nouveautés mais des évolutions néanmoins (cf. Isabelle). La quasi intégralité des savoirs de E61 se retrouve dans le bloc 2 (sauf achat à l’import) et très ponctuellement des savoirs liés à E62 (ex : composante de la chaîne documentaire) et E52 (Elaboration d’une offre commerciale export). Ces aspects seront évoqués ultérieurement.</a:t>
            </a:r>
          </a:p>
          <a:p>
            <a:endParaRPr lang="fr-FR" baseline="0" dirty="0"/>
          </a:p>
          <a:p>
            <a:r>
              <a:rPr lang="fr-FR" baseline="0" dirty="0"/>
              <a:t>Sur le fond, ces savoirs seront mobilisés </a:t>
            </a:r>
            <a:r>
              <a:rPr lang="fr-FR" b="1" baseline="0" dirty="0"/>
              <a:t>à travers et à partir des compétences </a:t>
            </a:r>
            <a:r>
              <a:rPr lang="fr-FR" baseline="0" dirty="0"/>
              <a:t>à construire tout au long du cycle de formation. Pour ce faire : </a:t>
            </a:r>
          </a:p>
          <a:p>
            <a:pPr marL="171450" indent="-171450">
              <a:buFontTx/>
              <a:buChar char="-"/>
            </a:pPr>
            <a:r>
              <a:rPr lang="fr-FR" baseline="0" dirty="0"/>
              <a:t>Un volume horaire confortable : heures élèves hebdomadaire : 5H en 1A et 6H en 2A ; (pas seulement en 2</a:t>
            </a:r>
            <a:r>
              <a:rPr lang="fr-FR" baseline="30000" dirty="0"/>
              <a:t>ème</a:t>
            </a:r>
            <a:r>
              <a:rPr lang="fr-FR" baseline="0" dirty="0"/>
              <a:t> année ! ).</a:t>
            </a:r>
          </a:p>
          <a:p>
            <a:pPr marL="171450" indent="-171450">
              <a:buFontTx/>
              <a:buChar char="-"/>
            </a:pPr>
            <a:r>
              <a:rPr lang="fr-FR" baseline="0" dirty="0"/>
              <a:t>Un choix pédagogique assumé : </a:t>
            </a:r>
            <a:r>
              <a:rPr lang="fr-FR" b="1" baseline="0" dirty="0"/>
              <a:t>les mises en situation professionnelle</a:t>
            </a:r>
            <a:r>
              <a:rPr lang="fr-FR" baseline="0" dirty="0"/>
              <a:t>. Des propositions pédagogiques variées qui ont pour objet de construire du sens chez les étudiants en leur donnant progressivement la lisibilité et l’intelligence de situation nécessaires au service d’une mise en œuvre efficace et efficiente d’une opération internationale (deuxième partie de l’intervention : Isabelle, Jocelyne et Fabrice).</a:t>
            </a:r>
          </a:p>
          <a:p>
            <a:r>
              <a:rPr lang="fr-FR" baseline="0" dirty="0"/>
              <a:t> Pour l’heure, les compétences à construire sont au nombre de 7. </a:t>
            </a:r>
            <a:r>
              <a:rPr lang="fr-FR" baseline="0" dirty="0">
                <a:sym typeface="Wingdings" panose="05000000000000000000" pitchFamily="2" charset="2"/>
              </a:rPr>
              <a:t>C’est le travail de ces compétences qui fera progressivement émerger les savoirs utiles.  cf. Isabelle Fermas. </a:t>
            </a:r>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3</a:t>
            </a:fld>
            <a:endParaRPr lang="fr-FR"/>
          </a:p>
        </p:txBody>
      </p:sp>
    </p:spTree>
    <p:extLst>
      <p:ext uri="{BB962C8B-B14F-4D97-AF65-F5344CB8AC3E}">
        <p14:creationId xmlns:p14="http://schemas.microsoft.com/office/powerpoint/2010/main" val="1099966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 </a:t>
            </a:r>
            <a:r>
              <a:rPr lang="en-US" dirty="0" err="1"/>
              <a:t>compétence</a:t>
            </a:r>
            <a:r>
              <a:rPr lang="en-US" dirty="0"/>
              <a:t> 1 “</a:t>
            </a:r>
            <a:r>
              <a:rPr lang="en-US" dirty="0" err="1"/>
              <a:t>Organiser</a:t>
            </a:r>
            <a:r>
              <a:rPr lang="en-US" dirty="0"/>
              <a:t>, </a:t>
            </a:r>
            <a:r>
              <a:rPr lang="en-US" dirty="0" err="1"/>
              <a:t>contrôler</a:t>
            </a:r>
            <a:r>
              <a:rPr lang="en-US" dirty="0"/>
              <a:t>, </a:t>
            </a:r>
            <a:r>
              <a:rPr lang="en-US" dirty="0" err="1"/>
              <a:t>suivre</a:t>
            </a:r>
            <a:r>
              <a:rPr lang="en-US" dirty="0"/>
              <a:t> la </a:t>
            </a:r>
            <a:r>
              <a:rPr lang="en-US" dirty="0" err="1"/>
              <a:t>réalisation</a:t>
            </a:r>
            <a:r>
              <a:rPr lang="en-US" dirty="0"/>
              <a:t> d’un </a:t>
            </a:r>
            <a:r>
              <a:rPr lang="en-US" dirty="0" err="1"/>
              <a:t>contrat</a:t>
            </a:r>
            <a:r>
              <a:rPr lang="en-US" dirty="0"/>
              <a:t> international” : Coeur de </a:t>
            </a:r>
            <a:r>
              <a:rPr lang="en-US" dirty="0" err="1"/>
              <a:t>l’activité</a:t>
            </a:r>
            <a:r>
              <a:rPr lang="en-US" dirty="0"/>
              <a:t> de </a:t>
            </a:r>
            <a:r>
              <a:rPr lang="en-US" dirty="0" err="1"/>
              <a:t>l’assistant</a:t>
            </a:r>
            <a:r>
              <a:rPr lang="en-US" dirty="0"/>
              <a:t> import-export. </a:t>
            </a:r>
            <a:r>
              <a:rPr lang="en-US" dirty="0" err="1"/>
              <a:t>Monter</a:t>
            </a:r>
            <a:r>
              <a:rPr lang="en-US" dirty="0"/>
              <a:t>/MOI (X/M, B/S, B2B/B2C) : </a:t>
            </a:r>
            <a:r>
              <a:rPr lang="en-US" dirty="0" err="1"/>
              <a:t>Compétence</a:t>
            </a:r>
            <a:r>
              <a:rPr lang="en-US" dirty="0"/>
              <a:t> centrale </a:t>
            </a:r>
            <a:r>
              <a:rPr lang="en-US" dirty="0" err="1"/>
              <a:t>autour</a:t>
            </a:r>
            <a:r>
              <a:rPr lang="en-US" dirty="0"/>
              <a:t> de </a:t>
            </a:r>
            <a:r>
              <a:rPr lang="en-US" dirty="0" err="1"/>
              <a:t>laquelle</a:t>
            </a:r>
            <a:r>
              <a:rPr lang="en-US" dirty="0"/>
              <a:t> </a:t>
            </a:r>
            <a:r>
              <a:rPr lang="en-US" dirty="0" err="1"/>
              <a:t>s’articulent</a:t>
            </a:r>
            <a:r>
              <a:rPr lang="en-US" dirty="0"/>
              <a:t> les </a:t>
            </a:r>
            <a:r>
              <a:rPr lang="en-US" dirty="0" err="1"/>
              <a:t>autres</a:t>
            </a:r>
            <a:r>
              <a:rPr lang="en-US" dirty="0"/>
              <a:t> </a:t>
            </a:r>
            <a:r>
              <a:rPr lang="en-US" dirty="0" err="1"/>
              <a:t>compétences</a:t>
            </a:r>
            <a:r>
              <a:rPr lang="en-US" dirty="0"/>
              <a:t> qui </a:t>
            </a:r>
            <a:r>
              <a:rPr lang="en-US" dirty="0" err="1"/>
              <a:t>doivent</a:t>
            </a:r>
            <a:r>
              <a:rPr lang="en-US" dirty="0"/>
              <a:t> </a:t>
            </a:r>
            <a:r>
              <a:rPr lang="en-US" dirty="0" err="1"/>
              <a:t>être</a:t>
            </a:r>
            <a:r>
              <a:rPr lang="en-US" dirty="0"/>
              <a:t> mises </a:t>
            </a:r>
            <a:r>
              <a:rPr lang="en-US" dirty="0" err="1"/>
              <a:t>en</a:t>
            </a:r>
            <a:r>
              <a:rPr lang="en-US" dirty="0"/>
              <a:t> oeuvre. </a:t>
            </a:r>
          </a:p>
          <a:p>
            <a:r>
              <a:rPr lang="en-US" dirty="0"/>
              <a:t>2 types de </a:t>
            </a:r>
            <a:r>
              <a:rPr lang="en-US" dirty="0" err="1"/>
              <a:t>compétences</a:t>
            </a:r>
            <a:r>
              <a:rPr lang="en-US" dirty="0"/>
              <a:t> : à droite les </a:t>
            </a:r>
            <a:r>
              <a:rPr lang="en-US" dirty="0" err="1"/>
              <a:t>compétences</a:t>
            </a:r>
            <a:r>
              <a:rPr lang="en-US" dirty="0"/>
              <a:t> </a:t>
            </a:r>
            <a:r>
              <a:rPr lang="en-US" dirty="0" err="1"/>
              <a:t>nécessaires</a:t>
            </a:r>
            <a:r>
              <a:rPr lang="en-US" dirty="0"/>
              <a:t> à la </a:t>
            </a:r>
            <a:r>
              <a:rPr lang="en-US" dirty="0" err="1"/>
              <a:t>réalisation</a:t>
            </a:r>
            <a:r>
              <a:rPr lang="en-US" dirty="0"/>
              <a:t> de la </a:t>
            </a:r>
            <a:r>
              <a:rPr lang="en-US" dirty="0" err="1"/>
              <a:t>compétence</a:t>
            </a:r>
            <a:r>
              <a:rPr lang="en-US" dirty="0"/>
              <a:t> 1 (</a:t>
            </a:r>
            <a:r>
              <a:rPr lang="en-US" dirty="0" err="1"/>
              <a:t>efficacité</a:t>
            </a:r>
            <a:r>
              <a:rPr lang="en-US" dirty="0"/>
              <a:t> – </a:t>
            </a:r>
            <a:r>
              <a:rPr lang="en-US" dirty="0" err="1"/>
              <a:t>atteindre</a:t>
            </a:r>
            <a:r>
              <a:rPr lang="en-US" dirty="0"/>
              <a:t> les </a:t>
            </a:r>
            <a:r>
              <a:rPr lang="en-US" dirty="0" err="1"/>
              <a:t>objectifs</a:t>
            </a:r>
            <a:r>
              <a:rPr lang="en-US" dirty="0"/>
              <a:t>) ; à gauche, des </a:t>
            </a:r>
            <a:r>
              <a:rPr lang="en-US" dirty="0" err="1"/>
              <a:t>compétences</a:t>
            </a:r>
            <a:r>
              <a:rPr lang="en-US" dirty="0"/>
              <a:t> “</a:t>
            </a:r>
            <a:r>
              <a:rPr lang="en-US" dirty="0" err="1"/>
              <a:t>niveau</a:t>
            </a:r>
            <a:r>
              <a:rPr lang="en-US" dirty="0"/>
              <a:t> 2” </a:t>
            </a:r>
            <a:r>
              <a:rPr lang="en-US" dirty="0" err="1"/>
              <a:t>supposant</a:t>
            </a:r>
            <a:r>
              <a:rPr lang="en-US" dirty="0"/>
              <a:t> un bon </a:t>
            </a:r>
            <a:r>
              <a:rPr lang="en-US" dirty="0" err="1"/>
              <a:t>niveau</a:t>
            </a:r>
            <a:r>
              <a:rPr lang="en-US" dirty="0"/>
              <a:t> de </a:t>
            </a:r>
            <a:r>
              <a:rPr lang="en-US" dirty="0" err="1"/>
              <a:t>compréhension</a:t>
            </a:r>
            <a:r>
              <a:rPr lang="en-US" dirty="0"/>
              <a:t> des </a:t>
            </a:r>
            <a:r>
              <a:rPr lang="en-US" dirty="0" err="1"/>
              <a:t>opérations</a:t>
            </a:r>
            <a:r>
              <a:rPr lang="en-US" dirty="0"/>
              <a:t> et des </a:t>
            </a:r>
            <a:r>
              <a:rPr lang="en-US" dirty="0" err="1"/>
              <a:t>processus</a:t>
            </a:r>
            <a:r>
              <a:rPr lang="en-US" dirty="0"/>
              <a:t> pour les </a:t>
            </a:r>
            <a:r>
              <a:rPr lang="en-US" dirty="0" err="1"/>
              <a:t>mettre</a:t>
            </a:r>
            <a:r>
              <a:rPr lang="en-US" dirty="0"/>
              <a:t> </a:t>
            </a:r>
            <a:r>
              <a:rPr lang="en-US" dirty="0" err="1"/>
              <a:t>en</a:t>
            </a:r>
            <a:r>
              <a:rPr lang="en-US" dirty="0"/>
              <a:t> oeuvre. Il </a:t>
            </a:r>
            <a:r>
              <a:rPr lang="en-US" dirty="0" err="1"/>
              <a:t>s’agit</a:t>
            </a:r>
            <a:r>
              <a:rPr lang="en-US" dirty="0"/>
              <a:t> </a:t>
            </a:r>
            <a:r>
              <a:rPr lang="en-US" dirty="0" err="1"/>
              <a:t>là</a:t>
            </a:r>
            <a:r>
              <a:rPr lang="en-US" dirty="0"/>
              <a:t> de </a:t>
            </a:r>
            <a:r>
              <a:rPr lang="en-US" dirty="0" err="1"/>
              <a:t>chercher</a:t>
            </a:r>
            <a:r>
              <a:rPr lang="en-US" dirty="0"/>
              <a:t> à pallier les </a:t>
            </a:r>
            <a:r>
              <a:rPr lang="en-US" dirty="0" err="1"/>
              <a:t>difficultés</a:t>
            </a:r>
            <a:r>
              <a:rPr lang="en-US" dirty="0"/>
              <a:t>, </a:t>
            </a:r>
            <a:r>
              <a:rPr lang="en-US" dirty="0" err="1"/>
              <a:t>optimiser</a:t>
            </a:r>
            <a:r>
              <a:rPr lang="en-US" dirty="0"/>
              <a:t> les </a:t>
            </a:r>
            <a:r>
              <a:rPr lang="en-US" dirty="0" err="1"/>
              <a:t>opérations</a:t>
            </a:r>
            <a:r>
              <a:rPr lang="en-US" dirty="0"/>
              <a:t>. (</a:t>
            </a:r>
            <a:r>
              <a:rPr lang="en-US" dirty="0" err="1"/>
              <a:t>Efficience</a:t>
            </a:r>
            <a:r>
              <a:rPr lang="en-US" dirty="0"/>
              <a:t> – </a:t>
            </a:r>
            <a:r>
              <a:rPr lang="en-US" dirty="0" err="1"/>
              <a:t>atteindre</a:t>
            </a:r>
            <a:r>
              <a:rPr lang="en-US" dirty="0"/>
              <a:t> les </a:t>
            </a:r>
            <a:r>
              <a:rPr lang="en-US" dirty="0" err="1"/>
              <a:t>objectifs</a:t>
            </a:r>
            <a:r>
              <a:rPr lang="en-US" dirty="0"/>
              <a:t> </a:t>
            </a:r>
            <a:r>
              <a:rPr lang="en-US" dirty="0" err="1"/>
              <a:t>en</a:t>
            </a:r>
            <a:r>
              <a:rPr lang="en-US" dirty="0"/>
              <a:t> </a:t>
            </a:r>
            <a:r>
              <a:rPr lang="en-US" dirty="0" err="1"/>
              <a:t>cherchant</a:t>
            </a:r>
            <a:r>
              <a:rPr lang="en-US" dirty="0"/>
              <a:t> à limiter les </a:t>
            </a:r>
            <a:r>
              <a:rPr lang="en-US" dirty="0" err="1"/>
              <a:t>ressources</a:t>
            </a:r>
            <a:r>
              <a:rPr lang="en-US" dirty="0"/>
              <a:t>).</a:t>
            </a:r>
          </a:p>
        </p:txBody>
      </p:sp>
      <p:sp>
        <p:nvSpPr>
          <p:cNvPr id="4" name="Slide Number Placeholder 3"/>
          <p:cNvSpPr>
            <a:spLocks noGrp="1"/>
          </p:cNvSpPr>
          <p:nvPr>
            <p:ph type="sldNum" sz="quarter" idx="5"/>
          </p:nvPr>
        </p:nvSpPr>
        <p:spPr/>
        <p:txBody>
          <a:bodyPr/>
          <a:lstStyle/>
          <a:p>
            <a:fld id="{FBB669CA-A650-483F-9B85-67827F5D288E}" type="slidenum">
              <a:rPr lang="fr-FR" smtClean="0"/>
              <a:t>4</a:t>
            </a:fld>
            <a:endParaRPr lang="fr-FR"/>
          </a:p>
        </p:txBody>
      </p:sp>
    </p:spTree>
    <p:extLst>
      <p:ext uri="{BB962C8B-B14F-4D97-AF65-F5344CB8AC3E}">
        <p14:creationId xmlns:p14="http://schemas.microsoft.com/office/powerpoint/2010/main" val="3218487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Contenu</a:t>
            </a:r>
            <a:r>
              <a:rPr lang="en-US" dirty="0"/>
              <a:t> :</a:t>
            </a:r>
          </a:p>
          <a:p>
            <a:r>
              <a:rPr lang="en-US" dirty="0"/>
              <a:t>-OI : </a:t>
            </a:r>
            <a:r>
              <a:rPr lang="en-US" dirty="0" err="1"/>
              <a:t>achat</a:t>
            </a:r>
            <a:r>
              <a:rPr lang="en-US" dirty="0"/>
              <a:t>-vente de B/S </a:t>
            </a:r>
            <a:r>
              <a:rPr lang="en-US" dirty="0" err="1"/>
              <a:t>en</a:t>
            </a:r>
            <a:r>
              <a:rPr lang="en-US" dirty="0"/>
              <a:t> B2B/B2C, </a:t>
            </a:r>
            <a:r>
              <a:rPr lang="en-US" dirty="0" err="1"/>
              <a:t>en</a:t>
            </a:r>
            <a:r>
              <a:rPr lang="en-US" dirty="0"/>
              <a:t> UE, hors UE</a:t>
            </a:r>
          </a:p>
          <a:p>
            <a:r>
              <a:rPr lang="en-US" dirty="0"/>
              <a:t>-Importance </a:t>
            </a:r>
            <a:r>
              <a:rPr lang="en-US" dirty="0" err="1"/>
              <a:t>grandissante</a:t>
            </a:r>
            <a:r>
              <a:rPr lang="en-US" dirty="0"/>
              <a:t> de la compliance : </a:t>
            </a:r>
            <a:r>
              <a:rPr lang="en-US" dirty="0" err="1"/>
              <a:t>réglementaire</a:t>
            </a:r>
            <a:r>
              <a:rPr lang="en-US" dirty="0"/>
              <a:t>/</a:t>
            </a:r>
            <a:r>
              <a:rPr lang="en-US" dirty="0" err="1"/>
              <a:t>éthique</a:t>
            </a:r>
            <a:r>
              <a:rPr lang="en-US" dirty="0"/>
              <a:t>/normative/</a:t>
            </a:r>
            <a:r>
              <a:rPr lang="en-US" dirty="0" err="1"/>
              <a:t>commerciale</a:t>
            </a:r>
            <a:r>
              <a:rPr lang="en-US" dirty="0"/>
              <a:t>. Identifier les conditions, les </a:t>
            </a:r>
            <a:r>
              <a:rPr lang="en-US" dirty="0" err="1"/>
              <a:t>valider</a:t>
            </a:r>
            <a:r>
              <a:rPr lang="en-US" dirty="0"/>
              <a:t> </a:t>
            </a:r>
            <a:r>
              <a:rPr lang="en-US" dirty="0" err="1"/>
              <a:t>ou</a:t>
            </a:r>
            <a:r>
              <a:rPr lang="en-US" dirty="0"/>
              <a:t> non, </a:t>
            </a:r>
            <a:r>
              <a:rPr lang="en-US" dirty="0" err="1"/>
              <a:t>alerter</a:t>
            </a:r>
            <a:r>
              <a:rPr lang="en-US" dirty="0"/>
              <a:t> </a:t>
            </a:r>
            <a:r>
              <a:rPr lang="en-US" dirty="0" err="1"/>
              <a:t>en</a:t>
            </a:r>
            <a:r>
              <a:rPr lang="en-US" dirty="0"/>
              <a:t> </a:t>
            </a:r>
            <a:r>
              <a:rPr lang="en-US" dirty="0" err="1"/>
              <a:t>cas</a:t>
            </a:r>
            <a:r>
              <a:rPr lang="en-US" dirty="0"/>
              <a:t> de non-</a:t>
            </a:r>
            <a:r>
              <a:rPr lang="en-US" dirty="0" err="1"/>
              <a:t>validité</a:t>
            </a:r>
            <a:endParaRPr lang="en-US" dirty="0"/>
          </a:p>
          <a:p>
            <a:r>
              <a:rPr lang="en-US" dirty="0"/>
              <a:t>-On ne fait plus de marketing </a:t>
            </a:r>
            <a:r>
              <a:rPr lang="en-US" dirty="0" err="1"/>
              <a:t>achat</a:t>
            </a:r>
            <a:r>
              <a:rPr lang="en-US" dirty="0"/>
              <a:t>. On se </a:t>
            </a:r>
            <a:r>
              <a:rPr lang="en-US" dirty="0" err="1"/>
              <a:t>recentre</a:t>
            </a:r>
            <a:r>
              <a:rPr lang="en-US" dirty="0"/>
              <a:t> sur les </a:t>
            </a:r>
            <a:r>
              <a:rPr lang="en-US" dirty="0" err="1"/>
              <a:t>activités</a:t>
            </a:r>
            <a:r>
              <a:rPr lang="en-US" dirty="0"/>
              <a:t> de </a:t>
            </a:r>
            <a:r>
              <a:rPr lang="en-US" dirty="0" err="1"/>
              <a:t>l’assistant</a:t>
            </a:r>
            <a:r>
              <a:rPr lang="en-US" dirty="0"/>
              <a:t>/</a:t>
            </a:r>
            <a:r>
              <a:rPr lang="en-US" dirty="0" err="1"/>
              <a:t>gestionnaire</a:t>
            </a:r>
            <a:r>
              <a:rPr lang="en-US" dirty="0"/>
              <a:t> import-export qui </a:t>
            </a:r>
            <a:r>
              <a:rPr lang="en-US" dirty="0" err="1"/>
              <a:t>est</a:t>
            </a:r>
            <a:r>
              <a:rPr lang="en-US" dirty="0"/>
              <a:t> </a:t>
            </a:r>
            <a:r>
              <a:rPr lang="en-US" dirty="0" err="1"/>
              <a:t>sollicité</a:t>
            </a:r>
            <a:r>
              <a:rPr lang="en-US" dirty="0"/>
              <a:t> par </a:t>
            </a:r>
            <a:r>
              <a:rPr lang="en-US" dirty="0" err="1"/>
              <a:t>l’acheteur</a:t>
            </a:r>
            <a:r>
              <a:rPr lang="en-US" dirty="0"/>
              <a:t> pour </a:t>
            </a:r>
            <a:r>
              <a:rPr lang="en-US" dirty="0" err="1"/>
              <a:t>l’accompagner</a:t>
            </a:r>
            <a:r>
              <a:rPr lang="en-US" dirty="0"/>
              <a:t> dans </a:t>
            </a:r>
            <a:r>
              <a:rPr lang="en-US" dirty="0" err="1"/>
              <a:t>ses</a:t>
            </a:r>
            <a:r>
              <a:rPr lang="en-US" dirty="0"/>
              <a:t> missions. </a:t>
            </a:r>
            <a:r>
              <a:rPr lang="en-US" dirty="0" err="1"/>
              <a:t>Comparaison</a:t>
            </a:r>
            <a:r>
              <a:rPr lang="en-US" dirty="0"/>
              <a:t> </a:t>
            </a:r>
            <a:r>
              <a:rPr lang="en-US" dirty="0" err="1"/>
              <a:t>offres</a:t>
            </a:r>
            <a:r>
              <a:rPr lang="en-US" dirty="0"/>
              <a:t> </a:t>
            </a:r>
            <a:r>
              <a:rPr lang="en-US" dirty="0" err="1"/>
              <a:t>fournisseur</a:t>
            </a:r>
            <a:r>
              <a:rPr lang="en-US" dirty="0"/>
              <a:t>, </a:t>
            </a:r>
            <a:r>
              <a:rPr lang="en-US" dirty="0" err="1"/>
              <a:t>suivi</a:t>
            </a:r>
            <a:r>
              <a:rPr lang="en-US" dirty="0"/>
              <a:t> de la démarche </a:t>
            </a:r>
            <a:r>
              <a:rPr lang="en-US" dirty="0" err="1"/>
              <a:t>achat</a:t>
            </a:r>
            <a:r>
              <a:rPr lang="en-US" dirty="0"/>
              <a:t>, </a:t>
            </a:r>
            <a:r>
              <a:rPr lang="en-US" dirty="0" err="1"/>
              <a:t>calcul</a:t>
            </a:r>
            <a:r>
              <a:rPr lang="en-US" dirty="0"/>
              <a:t> </a:t>
            </a:r>
            <a:r>
              <a:rPr lang="en-US" dirty="0" err="1"/>
              <a:t>coût</a:t>
            </a:r>
            <a:r>
              <a:rPr lang="en-US" dirty="0"/>
              <a:t> import. </a:t>
            </a:r>
          </a:p>
          <a:p>
            <a:pPr marL="171450" indent="-171450">
              <a:buFontTx/>
              <a:buChar char="-"/>
            </a:pPr>
            <a:r>
              <a:rPr lang="en-US" dirty="0"/>
              <a:t>Introduction du PGI dans les 3 blocs. </a:t>
            </a:r>
            <a:r>
              <a:rPr lang="en-US" dirty="0" err="1"/>
              <a:t>En</a:t>
            </a:r>
            <a:r>
              <a:rPr lang="en-US" dirty="0"/>
              <a:t> </a:t>
            </a:r>
            <a:r>
              <a:rPr lang="en-US" dirty="0" err="1"/>
              <a:t>cours</a:t>
            </a:r>
            <a:r>
              <a:rPr lang="en-US" dirty="0"/>
              <a:t>, </a:t>
            </a:r>
            <a:r>
              <a:rPr lang="en-US" dirty="0" err="1"/>
              <a:t>principales</a:t>
            </a:r>
            <a:r>
              <a:rPr lang="en-US" dirty="0"/>
              <a:t> </a:t>
            </a:r>
            <a:r>
              <a:rPr lang="en-US" dirty="0" err="1"/>
              <a:t>fonctionnalités</a:t>
            </a:r>
            <a:r>
              <a:rPr lang="en-US" dirty="0"/>
              <a:t> via </a:t>
            </a:r>
            <a:r>
              <a:rPr lang="en-US" dirty="0" err="1"/>
              <a:t>qques</a:t>
            </a:r>
            <a:r>
              <a:rPr lang="en-US" dirty="0"/>
              <a:t> TP </a:t>
            </a:r>
            <a:r>
              <a:rPr lang="en-US" dirty="0" err="1"/>
              <a:t>puis</a:t>
            </a:r>
            <a:r>
              <a:rPr lang="en-US" dirty="0"/>
              <a:t> </a:t>
            </a:r>
            <a:r>
              <a:rPr lang="en-US" dirty="0" err="1"/>
              <a:t>développement</a:t>
            </a:r>
            <a:r>
              <a:rPr lang="en-US" dirty="0"/>
              <a:t> </a:t>
            </a:r>
            <a:r>
              <a:rPr lang="en-US" dirty="0" err="1"/>
              <a:t>en</a:t>
            </a:r>
            <a:r>
              <a:rPr lang="en-US" dirty="0"/>
              <a:t> stage de </a:t>
            </a:r>
            <a:r>
              <a:rPr lang="en-US" dirty="0" err="1"/>
              <a:t>l’usage</a:t>
            </a:r>
            <a:r>
              <a:rPr lang="en-US" dirty="0"/>
              <a:t>. (Structure </a:t>
            </a:r>
            <a:r>
              <a:rPr lang="en-US" dirty="0" err="1"/>
              <a:t>globale</a:t>
            </a:r>
            <a:r>
              <a:rPr lang="en-US" dirty="0"/>
              <a:t> </a:t>
            </a:r>
            <a:r>
              <a:rPr lang="en-US" dirty="0" err="1"/>
              <a:t>puis</a:t>
            </a:r>
            <a:r>
              <a:rPr lang="en-US" dirty="0"/>
              <a:t> pour le bloc 2 : </a:t>
            </a:r>
            <a:r>
              <a:rPr lang="en-US" dirty="0" err="1"/>
              <a:t>principalement</a:t>
            </a:r>
            <a:r>
              <a:rPr lang="en-US" dirty="0"/>
              <a:t> </a:t>
            </a:r>
            <a:r>
              <a:rPr lang="en-US" dirty="0" err="1"/>
              <a:t>fonctionnalités</a:t>
            </a:r>
            <a:r>
              <a:rPr lang="en-US" dirty="0"/>
              <a:t> </a:t>
            </a:r>
            <a:r>
              <a:rPr lang="en-US" dirty="0" err="1"/>
              <a:t>achat</a:t>
            </a:r>
            <a:r>
              <a:rPr lang="en-US" dirty="0"/>
              <a:t>, vente, reporting, commerce </a:t>
            </a:r>
            <a:r>
              <a:rPr lang="en-US" dirty="0" err="1"/>
              <a:t>en</a:t>
            </a:r>
            <a:r>
              <a:rPr lang="en-US" dirty="0"/>
              <a:t> </a:t>
            </a:r>
            <a:r>
              <a:rPr lang="en-US" dirty="0" err="1"/>
              <a:t>ligne</a:t>
            </a:r>
            <a:r>
              <a:rPr lang="en-US" dirty="0"/>
              <a:t> </a:t>
            </a:r>
            <a:r>
              <a:rPr lang="en-US" dirty="0" err="1"/>
              <a:t>éventuellement</a:t>
            </a:r>
            <a:r>
              <a:rPr lang="en-US" dirty="0"/>
              <a:t>).</a:t>
            </a:r>
          </a:p>
          <a:p>
            <a:pPr marL="0" indent="0">
              <a:buFontTx/>
              <a:buNone/>
            </a:pPr>
            <a:endParaRPr lang="en-US" dirty="0"/>
          </a:p>
        </p:txBody>
      </p:sp>
      <p:sp>
        <p:nvSpPr>
          <p:cNvPr id="4" name="Slide Number Placeholder 3"/>
          <p:cNvSpPr>
            <a:spLocks noGrp="1"/>
          </p:cNvSpPr>
          <p:nvPr>
            <p:ph type="sldNum" sz="quarter" idx="5"/>
          </p:nvPr>
        </p:nvSpPr>
        <p:spPr/>
        <p:txBody>
          <a:bodyPr/>
          <a:lstStyle/>
          <a:p>
            <a:fld id="{FBB669CA-A650-483F-9B85-67827F5D288E}" type="slidenum">
              <a:rPr lang="fr-FR" smtClean="0"/>
              <a:t>5</a:t>
            </a:fld>
            <a:endParaRPr lang="fr-FR"/>
          </a:p>
        </p:txBody>
      </p:sp>
    </p:spTree>
    <p:extLst>
      <p:ext uri="{BB962C8B-B14F-4D97-AF65-F5344CB8AC3E}">
        <p14:creationId xmlns:p14="http://schemas.microsoft.com/office/powerpoint/2010/main" val="370988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err="1"/>
              <a:t>Approche</a:t>
            </a:r>
            <a:r>
              <a:rPr lang="en-US" dirty="0"/>
              <a:t> : </a:t>
            </a:r>
          </a:p>
          <a:p>
            <a:pPr marL="171450" indent="-171450">
              <a:buFontTx/>
              <a:buChar char="-"/>
            </a:pPr>
            <a:r>
              <a:rPr lang="en-US" dirty="0"/>
              <a:t>Par les </a:t>
            </a:r>
            <a:r>
              <a:rPr lang="en-US" dirty="0" err="1"/>
              <a:t>compétences</a:t>
            </a:r>
            <a:r>
              <a:rPr lang="en-US" dirty="0"/>
              <a:t> : DAP </a:t>
            </a:r>
            <a:r>
              <a:rPr lang="en-US" dirty="0" err="1"/>
              <a:t>définit</a:t>
            </a:r>
            <a:r>
              <a:rPr lang="en-US" dirty="0"/>
              <a:t> des </a:t>
            </a:r>
            <a:r>
              <a:rPr lang="en-US" dirty="0" err="1"/>
              <a:t>compétences</a:t>
            </a:r>
            <a:r>
              <a:rPr lang="en-US" dirty="0"/>
              <a:t> </a:t>
            </a:r>
            <a:r>
              <a:rPr lang="en-US" dirty="0" err="1"/>
              <a:t>nécessaires</a:t>
            </a:r>
            <a:r>
              <a:rPr lang="en-US" dirty="0"/>
              <a:t> à </a:t>
            </a:r>
            <a:r>
              <a:rPr lang="en-US" dirty="0" err="1"/>
              <a:t>l’exercices</a:t>
            </a:r>
            <a:r>
              <a:rPr lang="en-US" dirty="0"/>
              <a:t> de </a:t>
            </a:r>
            <a:r>
              <a:rPr lang="en-US" dirty="0" err="1"/>
              <a:t>ces</a:t>
            </a:r>
            <a:r>
              <a:rPr lang="en-US" dirty="0"/>
              <a:t> </a:t>
            </a:r>
            <a:r>
              <a:rPr lang="en-US" dirty="0" err="1"/>
              <a:t>activités</a:t>
            </a:r>
            <a:r>
              <a:rPr lang="en-US" dirty="0"/>
              <a:t>.  </a:t>
            </a:r>
            <a:r>
              <a:rPr lang="en-US" dirty="0" err="1"/>
              <a:t>Ces</a:t>
            </a:r>
            <a:r>
              <a:rPr lang="en-US" dirty="0"/>
              <a:t> </a:t>
            </a:r>
            <a:r>
              <a:rPr lang="en-US" dirty="0" err="1"/>
              <a:t>compétences</a:t>
            </a:r>
            <a:r>
              <a:rPr lang="en-US" dirty="0"/>
              <a:t> </a:t>
            </a:r>
            <a:r>
              <a:rPr lang="en-US" dirty="0" err="1"/>
              <a:t>nécessitent</a:t>
            </a:r>
            <a:r>
              <a:rPr lang="en-US" dirty="0"/>
              <a:t> la </a:t>
            </a:r>
            <a:r>
              <a:rPr lang="en-US" dirty="0" err="1"/>
              <a:t>maîtrise</a:t>
            </a:r>
            <a:r>
              <a:rPr lang="en-US" dirty="0"/>
              <a:t> de </a:t>
            </a:r>
            <a:r>
              <a:rPr lang="en-US" dirty="0" err="1"/>
              <a:t>savoirs</a:t>
            </a:r>
            <a:r>
              <a:rPr lang="en-US" dirty="0"/>
              <a:t> et </a:t>
            </a:r>
            <a:r>
              <a:rPr lang="en-US" dirty="0" err="1"/>
              <a:t>méthodes</a:t>
            </a:r>
            <a:r>
              <a:rPr lang="en-US" dirty="0"/>
              <a:t> </a:t>
            </a:r>
            <a:r>
              <a:rPr lang="en-US" dirty="0" err="1"/>
              <a:t>d’analyse</a:t>
            </a:r>
            <a:r>
              <a:rPr lang="en-US" dirty="0"/>
              <a:t> et de </a:t>
            </a:r>
            <a:r>
              <a:rPr lang="en-US" dirty="0" err="1"/>
              <a:t>calcul</a:t>
            </a:r>
            <a:r>
              <a:rPr lang="en-US" dirty="0"/>
              <a:t>. </a:t>
            </a:r>
            <a:r>
              <a:rPr lang="en-US" dirty="0" err="1"/>
              <a:t>Cette</a:t>
            </a:r>
            <a:r>
              <a:rPr lang="en-US" dirty="0"/>
              <a:t> </a:t>
            </a:r>
            <a:r>
              <a:rPr lang="en-US" dirty="0" err="1"/>
              <a:t>approche</a:t>
            </a:r>
            <a:r>
              <a:rPr lang="en-US" dirty="0"/>
              <a:t> </a:t>
            </a:r>
            <a:r>
              <a:rPr lang="en-US" dirty="0" err="1"/>
              <a:t>permet</a:t>
            </a:r>
            <a:r>
              <a:rPr lang="en-US" dirty="0"/>
              <a:t> </a:t>
            </a:r>
            <a:r>
              <a:rPr lang="en-US" dirty="0" err="1"/>
              <a:t>aussi</a:t>
            </a:r>
            <a:r>
              <a:rPr lang="en-US" dirty="0"/>
              <a:t> de  donner du </a:t>
            </a:r>
            <a:r>
              <a:rPr lang="en-US" dirty="0" err="1"/>
              <a:t>sens</a:t>
            </a:r>
            <a:r>
              <a:rPr lang="en-US" dirty="0"/>
              <a:t> à </a:t>
            </a:r>
            <a:r>
              <a:rPr lang="en-US" dirty="0" err="1"/>
              <a:t>l’enseignement</a:t>
            </a:r>
            <a:r>
              <a:rPr lang="en-US" dirty="0"/>
              <a:t>. Justification </a:t>
            </a:r>
            <a:r>
              <a:rPr lang="en-US" dirty="0" err="1"/>
              <a:t>développée</a:t>
            </a:r>
            <a:r>
              <a:rPr lang="en-US" dirty="0"/>
              <a:t>, </a:t>
            </a:r>
            <a:r>
              <a:rPr lang="en-US" dirty="0" err="1"/>
              <a:t>ainsi</a:t>
            </a:r>
            <a:r>
              <a:rPr lang="en-US" dirty="0"/>
              <a:t> que concept de mise </a:t>
            </a:r>
            <a:r>
              <a:rPr lang="en-US" dirty="0" err="1"/>
              <a:t>en</a:t>
            </a:r>
            <a:r>
              <a:rPr lang="en-US" dirty="0"/>
              <a:t> situation </a:t>
            </a:r>
            <a:r>
              <a:rPr lang="en-US" dirty="0" err="1"/>
              <a:t>professionnelle</a:t>
            </a:r>
            <a:r>
              <a:rPr lang="en-US" dirty="0"/>
              <a:t> (MES) dans conf. de 14h20. </a:t>
            </a:r>
            <a:r>
              <a:rPr lang="en-US" dirty="0" err="1"/>
              <a:t>Variété</a:t>
            </a:r>
            <a:r>
              <a:rPr lang="en-US" dirty="0"/>
              <a:t> des mises </a:t>
            </a:r>
            <a:r>
              <a:rPr lang="en-US" dirty="0" err="1"/>
              <a:t>en</a:t>
            </a:r>
            <a:r>
              <a:rPr lang="en-US" dirty="0"/>
              <a:t> situation : “</a:t>
            </a:r>
            <a:r>
              <a:rPr lang="en-US" dirty="0" err="1"/>
              <a:t>globale</a:t>
            </a:r>
            <a:r>
              <a:rPr lang="en-US" dirty="0"/>
              <a:t>” </a:t>
            </a:r>
            <a:r>
              <a:rPr lang="en-US" dirty="0" err="1"/>
              <a:t>montrant</a:t>
            </a:r>
            <a:r>
              <a:rPr lang="en-US" dirty="0"/>
              <a:t> </a:t>
            </a:r>
            <a:r>
              <a:rPr lang="en-US" dirty="0" err="1"/>
              <a:t>une</a:t>
            </a:r>
            <a:r>
              <a:rPr lang="en-US" dirty="0"/>
              <a:t> OI dans son ensemble pour </a:t>
            </a:r>
            <a:r>
              <a:rPr lang="en-US" dirty="0" err="1"/>
              <a:t>montrer</a:t>
            </a:r>
            <a:r>
              <a:rPr lang="en-US" dirty="0"/>
              <a:t> </a:t>
            </a:r>
            <a:r>
              <a:rPr lang="en-US" dirty="0" err="1"/>
              <a:t>ses</a:t>
            </a:r>
            <a:r>
              <a:rPr lang="en-US" dirty="0"/>
              <a:t> </a:t>
            </a:r>
            <a:r>
              <a:rPr lang="en-US" dirty="0" err="1"/>
              <a:t>enjeux</a:t>
            </a:r>
            <a:r>
              <a:rPr lang="en-US" dirty="0"/>
              <a:t>, les </a:t>
            </a:r>
            <a:r>
              <a:rPr lang="en-US" dirty="0" err="1"/>
              <a:t>différentes</a:t>
            </a:r>
            <a:r>
              <a:rPr lang="en-US" dirty="0"/>
              <a:t> dimensions (</a:t>
            </a:r>
            <a:r>
              <a:rPr lang="en-US" dirty="0" err="1"/>
              <a:t>logistique</a:t>
            </a:r>
            <a:r>
              <a:rPr lang="en-US" dirty="0"/>
              <a:t>, </a:t>
            </a:r>
            <a:r>
              <a:rPr lang="en-US" dirty="0" err="1"/>
              <a:t>paiement</a:t>
            </a:r>
            <a:r>
              <a:rPr lang="en-US" dirty="0"/>
              <a:t>/</a:t>
            </a:r>
            <a:r>
              <a:rPr lang="en-US" dirty="0" err="1"/>
              <a:t>réglement</a:t>
            </a:r>
            <a:r>
              <a:rPr lang="en-US" dirty="0"/>
              <a:t>…) et </a:t>
            </a:r>
            <a:r>
              <a:rPr lang="en-US" dirty="0" err="1"/>
              <a:t>risques</a:t>
            </a:r>
            <a:r>
              <a:rPr lang="en-US" dirty="0"/>
              <a:t> à </a:t>
            </a:r>
            <a:r>
              <a:rPr lang="en-US" dirty="0" err="1"/>
              <a:t>gérer</a:t>
            </a:r>
            <a:r>
              <a:rPr lang="en-US" dirty="0"/>
              <a:t> dans le respect des </a:t>
            </a:r>
            <a:r>
              <a:rPr lang="en-US" dirty="0" err="1"/>
              <a:t>processus</a:t>
            </a:r>
            <a:r>
              <a:rPr lang="en-US" dirty="0"/>
              <a:t> et </a:t>
            </a:r>
            <a:r>
              <a:rPr lang="en-US" dirty="0" err="1"/>
              <a:t>procédures</a:t>
            </a:r>
            <a:r>
              <a:rPr lang="en-US" dirty="0"/>
              <a:t> ; “</a:t>
            </a:r>
            <a:r>
              <a:rPr lang="en-US" dirty="0" err="1"/>
              <a:t>recentrée</a:t>
            </a:r>
            <a:r>
              <a:rPr lang="en-US" dirty="0"/>
              <a:t>” sur </a:t>
            </a:r>
            <a:r>
              <a:rPr lang="en-US" dirty="0" err="1"/>
              <a:t>une</a:t>
            </a:r>
            <a:r>
              <a:rPr lang="en-US" dirty="0"/>
              <a:t> </a:t>
            </a:r>
            <a:r>
              <a:rPr lang="en-US" dirty="0" err="1"/>
              <a:t>thématique</a:t>
            </a:r>
            <a:r>
              <a:rPr lang="en-US" dirty="0"/>
              <a:t> </a:t>
            </a:r>
            <a:r>
              <a:rPr lang="en-US" dirty="0" err="1"/>
              <a:t>précise</a:t>
            </a:r>
            <a:r>
              <a:rPr lang="en-US" dirty="0"/>
              <a:t> pour </a:t>
            </a:r>
            <a:r>
              <a:rPr lang="en-US" dirty="0" err="1"/>
              <a:t>approfondir</a:t>
            </a:r>
            <a:r>
              <a:rPr lang="en-US" dirty="0"/>
              <a:t> (ex : gestion du </a:t>
            </a:r>
            <a:r>
              <a:rPr lang="en-US" dirty="0" err="1"/>
              <a:t>risque</a:t>
            </a:r>
            <a:r>
              <a:rPr lang="en-US" dirty="0"/>
              <a:t> transport…), des mini-situations… Les </a:t>
            </a:r>
            <a:r>
              <a:rPr lang="en-US" dirty="0" err="1"/>
              <a:t>savoirs</a:t>
            </a:r>
            <a:r>
              <a:rPr lang="en-US" dirty="0"/>
              <a:t> </a:t>
            </a:r>
            <a:r>
              <a:rPr lang="en-US" dirty="0" err="1"/>
              <a:t>sont</a:t>
            </a:r>
            <a:r>
              <a:rPr lang="en-US" dirty="0"/>
              <a:t> “</a:t>
            </a:r>
            <a:r>
              <a:rPr lang="en-US" dirty="0" err="1"/>
              <a:t>apportés</a:t>
            </a:r>
            <a:r>
              <a:rPr lang="en-US" dirty="0"/>
              <a:t>” </a:t>
            </a:r>
            <a:r>
              <a:rPr lang="en-US" dirty="0" err="1"/>
              <a:t>en</a:t>
            </a:r>
            <a:r>
              <a:rPr lang="en-US" dirty="0"/>
              <a:t> </a:t>
            </a:r>
            <a:r>
              <a:rPr lang="en-US" dirty="0" err="1"/>
              <a:t>fonction</a:t>
            </a:r>
            <a:r>
              <a:rPr lang="en-US" dirty="0"/>
              <a:t> du </a:t>
            </a:r>
            <a:r>
              <a:rPr lang="en-US" dirty="0" err="1"/>
              <a:t>besoin</a:t>
            </a:r>
            <a:r>
              <a:rPr lang="en-US" dirty="0"/>
              <a:t> </a:t>
            </a:r>
            <a:r>
              <a:rPr lang="en-US" dirty="0" err="1"/>
              <a:t>exprimé</a:t>
            </a:r>
            <a:r>
              <a:rPr lang="en-US" dirty="0"/>
              <a:t> par la situation </a:t>
            </a:r>
            <a:r>
              <a:rPr lang="en-US" dirty="0" err="1"/>
              <a:t>professionnelle</a:t>
            </a:r>
            <a:r>
              <a:rPr lang="en-US" dirty="0"/>
              <a:t> </a:t>
            </a:r>
            <a:r>
              <a:rPr lang="en-US" dirty="0" err="1"/>
              <a:t>nécessitant</a:t>
            </a:r>
            <a:r>
              <a:rPr lang="en-US" dirty="0"/>
              <a:t> la mise </a:t>
            </a:r>
            <a:r>
              <a:rPr lang="en-US" dirty="0" err="1"/>
              <a:t>en</a:t>
            </a:r>
            <a:r>
              <a:rPr lang="en-US" dirty="0"/>
              <a:t> action de </a:t>
            </a:r>
            <a:r>
              <a:rPr lang="en-US" dirty="0" err="1"/>
              <a:t>l’étudiant</a:t>
            </a:r>
            <a:r>
              <a:rPr lang="en-US" dirty="0"/>
              <a:t>. </a:t>
            </a:r>
          </a:p>
          <a:p>
            <a:pPr marL="171450" indent="-171450">
              <a:buFontTx/>
              <a:buChar char="-"/>
            </a:pPr>
            <a:endParaRPr lang="en-US" dirty="0"/>
          </a:p>
          <a:p>
            <a:pPr marL="171450" indent="-171450">
              <a:buFontTx/>
              <a:buChar char="-"/>
            </a:pPr>
            <a:r>
              <a:rPr lang="en-US" dirty="0"/>
              <a:t>Progressive :</a:t>
            </a:r>
          </a:p>
          <a:p>
            <a:pPr marL="0" indent="0">
              <a:buFontTx/>
              <a:buNone/>
            </a:pPr>
            <a:r>
              <a:rPr lang="en-US" dirty="0"/>
              <a:t>	- Au </a:t>
            </a:r>
            <a:r>
              <a:rPr lang="en-US" dirty="0" err="1"/>
              <a:t>niveau</a:t>
            </a:r>
            <a:r>
              <a:rPr lang="en-US" dirty="0"/>
              <a:t> des </a:t>
            </a:r>
            <a:r>
              <a:rPr lang="en-US" dirty="0" err="1"/>
              <a:t>compétences</a:t>
            </a:r>
            <a:r>
              <a:rPr lang="en-US" dirty="0"/>
              <a:t> : 3 </a:t>
            </a:r>
            <a:r>
              <a:rPr lang="en-US" dirty="0" err="1"/>
              <a:t>niveaux</a:t>
            </a:r>
            <a:r>
              <a:rPr lang="en-US" dirty="0"/>
              <a:t> : </a:t>
            </a:r>
            <a:r>
              <a:rPr lang="en-US" dirty="0" err="1"/>
              <a:t>découverte</a:t>
            </a:r>
            <a:r>
              <a:rPr lang="en-US" dirty="0"/>
              <a:t>/</a:t>
            </a:r>
            <a:r>
              <a:rPr lang="en-US" dirty="0" err="1"/>
              <a:t>intiation</a:t>
            </a:r>
            <a:r>
              <a:rPr lang="en-US" dirty="0"/>
              <a:t> ; </a:t>
            </a:r>
            <a:r>
              <a:rPr lang="en-US" dirty="0" err="1"/>
              <a:t>intermédiaire</a:t>
            </a:r>
            <a:r>
              <a:rPr lang="en-US" dirty="0"/>
              <a:t>/appropriation ; </a:t>
            </a:r>
            <a:r>
              <a:rPr lang="en-US" dirty="0" err="1"/>
              <a:t>Confirmé</a:t>
            </a:r>
            <a:r>
              <a:rPr lang="en-US" dirty="0"/>
              <a:t>/</a:t>
            </a:r>
            <a:r>
              <a:rPr lang="en-US" dirty="0" err="1"/>
              <a:t>approfondissement</a:t>
            </a:r>
            <a:r>
              <a:rPr lang="en-US" dirty="0"/>
              <a:t> (</a:t>
            </a:r>
            <a:r>
              <a:rPr lang="en-US" dirty="0" err="1"/>
              <a:t>niveau</a:t>
            </a:r>
            <a:r>
              <a:rPr lang="en-US" dirty="0"/>
              <a:t> certification). MES simples </a:t>
            </a:r>
            <a:r>
              <a:rPr lang="en-US" dirty="0" err="1"/>
              <a:t>puis</a:t>
            </a:r>
            <a:r>
              <a:rPr lang="en-US" dirty="0"/>
              <a:t> de plus </a:t>
            </a:r>
            <a:r>
              <a:rPr lang="en-US" dirty="0" err="1"/>
              <a:t>en</a:t>
            </a:r>
            <a:r>
              <a:rPr lang="en-US" dirty="0"/>
              <a:t> plus complexes, </a:t>
            </a:r>
            <a:r>
              <a:rPr lang="en-US" dirty="0" err="1"/>
              <a:t>variées</a:t>
            </a:r>
            <a:r>
              <a:rPr lang="en-US" dirty="0"/>
              <a:t>, </a:t>
            </a:r>
            <a:r>
              <a:rPr lang="en-US" dirty="0" err="1"/>
              <a:t>en</a:t>
            </a:r>
            <a:r>
              <a:rPr lang="en-US" dirty="0"/>
              <a:t> UE, </a:t>
            </a:r>
            <a:r>
              <a:rPr lang="en-US" dirty="0" err="1"/>
              <a:t>puis</a:t>
            </a:r>
            <a:r>
              <a:rPr lang="en-US" dirty="0"/>
              <a:t> hors UE, sans </a:t>
            </a:r>
            <a:r>
              <a:rPr lang="en-US" dirty="0" err="1"/>
              <a:t>puis</a:t>
            </a:r>
            <a:r>
              <a:rPr lang="en-US" dirty="0"/>
              <a:t> avec accord commercial, </a:t>
            </a:r>
            <a:r>
              <a:rPr lang="en-US" dirty="0" err="1"/>
              <a:t>réglementation</a:t>
            </a:r>
            <a:r>
              <a:rPr lang="en-US" dirty="0"/>
              <a:t> </a:t>
            </a:r>
            <a:r>
              <a:rPr lang="en-US" dirty="0" err="1"/>
              <a:t>particulière</a:t>
            </a:r>
            <a:r>
              <a:rPr lang="en-US" dirty="0"/>
              <a:t> (ex : </a:t>
            </a:r>
            <a:r>
              <a:rPr lang="en-US" dirty="0" err="1"/>
              <a:t>biens</a:t>
            </a:r>
            <a:r>
              <a:rPr lang="en-US" dirty="0"/>
              <a:t> à double usage), </a:t>
            </a:r>
            <a:r>
              <a:rPr lang="en-US" dirty="0" err="1"/>
              <a:t>nécessitant</a:t>
            </a:r>
            <a:r>
              <a:rPr lang="en-US" dirty="0"/>
              <a:t> du </a:t>
            </a:r>
            <a:r>
              <a:rPr lang="en-US" dirty="0" err="1"/>
              <a:t>recul</a:t>
            </a:r>
            <a:r>
              <a:rPr lang="en-US" dirty="0"/>
              <a:t>. </a:t>
            </a:r>
          </a:p>
          <a:p>
            <a:pPr marL="0" indent="0">
              <a:buFontTx/>
              <a:buNone/>
            </a:pPr>
            <a:r>
              <a:rPr lang="en-US" dirty="0"/>
              <a:t>	- Au </a:t>
            </a:r>
            <a:r>
              <a:rPr lang="en-US" dirty="0" err="1"/>
              <a:t>niveau</a:t>
            </a:r>
            <a:r>
              <a:rPr lang="en-US" dirty="0"/>
              <a:t> des </a:t>
            </a:r>
            <a:r>
              <a:rPr lang="en-US" dirty="0" err="1"/>
              <a:t>savoirs</a:t>
            </a:r>
            <a:r>
              <a:rPr lang="en-US" dirty="0"/>
              <a:t> : </a:t>
            </a:r>
            <a:r>
              <a:rPr lang="en-US" dirty="0" err="1"/>
              <a:t>savoirs</a:t>
            </a:r>
            <a:r>
              <a:rPr lang="en-US" dirty="0"/>
              <a:t> et </a:t>
            </a:r>
            <a:r>
              <a:rPr lang="en-US" dirty="0" err="1"/>
              <a:t>méthodologies</a:t>
            </a:r>
            <a:r>
              <a:rPr lang="en-US" dirty="0"/>
              <a:t> “</a:t>
            </a:r>
            <a:r>
              <a:rPr lang="en-US" dirty="0" err="1"/>
              <a:t>amenés</a:t>
            </a:r>
            <a:r>
              <a:rPr lang="en-US" dirty="0"/>
              <a:t>” </a:t>
            </a:r>
            <a:r>
              <a:rPr lang="en-US" dirty="0" err="1"/>
              <a:t>en</a:t>
            </a:r>
            <a:r>
              <a:rPr lang="en-US" dirty="0"/>
              <a:t> </a:t>
            </a:r>
            <a:r>
              <a:rPr lang="en-US" dirty="0" err="1"/>
              <a:t>fonction</a:t>
            </a:r>
            <a:r>
              <a:rPr lang="en-US" dirty="0"/>
              <a:t> des </a:t>
            </a:r>
            <a:r>
              <a:rPr lang="en-US" dirty="0" err="1"/>
              <a:t>besoins</a:t>
            </a:r>
            <a:r>
              <a:rPr lang="en-US" dirty="0"/>
              <a:t> </a:t>
            </a:r>
            <a:r>
              <a:rPr lang="en-US" dirty="0" err="1"/>
              <a:t>exprimés</a:t>
            </a:r>
            <a:r>
              <a:rPr lang="en-US" dirty="0"/>
              <a:t> par les MES, </a:t>
            </a:r>
            <a:r>
              <a:rPr lang="en-US" dirty="0" err="1"/>
              <a:t>éviter</a:t>
            </a:r>
            <a:r>
              <a:rPr lang="en-US" dirty="0"/>
              <a:t> </a:t>
            </a:r>
            <a:r>
              <a:rPr lang="en-US" dirty="0" err="1"/>
              <a:t>apprentissage</a:t>
            </a:r>
            <a:r>
              <a:rPr lang="en-US" dirty="0"/>
              <a:t>-catalogue. </a:t>
            </a:r>
          </a:p>
          <a:p>
            <a:pPr marL="0" indent="0">
              <a:buFontTx/>
              <a:buNone/>
            </a:pPr>
            <a:endParaRPr lang="en-US" dirty="0"/>
          </a:p>
          <a:p>
            <a:pPr marL="0" indent="0">
              <a:buFontTx/>
              <a:buNone/>
            </a:pPr>
            <a:r>
              <a:rPr lang="en-US" dirty="0"/>
              <a:t>	- </a:t>
            </a:r>
            <a:r>
              <a:rPr lang="en-US" dirty="0" err="1"/>
              <a:t>Principes</a:t>
            </a:r>
            <a:r>
              <a:rPr lang="en-US" dirty="0"/>
              <a:t> </a:t>
            </a:r>
            <a:r>
              <a:rPr lang="en-US" dirty="0" err="1"/>
              <a:t>généraux</a:t>
            </a:r>
            <a:r>
              <a:rPr lang="en-US" dirty="0"/>
              <a:t> : 1CI : les </a:t>
            </a:r>
            <a:r>
              <a:rPr lang="en-US" dirty="0" err="1"/>
              <a:t>fondations</a:t>
            </a:r>
            <a:r>
              <a:rPr lang="en-US" dirty="0"/>
              <a:t> et les </a:t>
            </a:r>
            <a:r>
              <a:rPr lang="en-US" dirty="0" err="1"/>
              <a:t>fondamentaux</a:t>
            </a:r>
            <a:r>
              <a:rPr lang="en-US" dirty="0"/>
              <a:t> de la MOI – 2CI : </a:t>
            </a:r>
            <a:r>
              <a:rPr lang="en-US" dirty="0" err="1"/>
              <a:t>Approfondissement</a:t>
            </a:r>
            <a:r>
              <a:rPr lang="en-US" dirty="0"/>
              <a:t>, montée </a:t>
            </a:r>
            <a:r>
              <a:rPr lang="en-US" dirty="0" err="1"/>
              <a:t>en</a:t>
            </a:r>
            <a:r>
              <a:rPr lang="en-US" dirty="0"/>
              <a:t> </a:t>
            </a:r>
            <a:r>
              <a:rPr lang="en-US" dirty="0" err="1"/>
              <a:t>compétences</a:t>
            </a:r>
            <a:r>
              <a:rPr lang="en-US" dirty="0"/>
              <a:t>, </a:t>
            </a:r>
            <a:r>
              <a:rPr lang="en-US" dirty="0" err="1"/>
              <a:t>capacité</a:t>
            </a:r>
            <a:r>
              <a:rPr lang="en-US" dirty="0"/>
              <a:t> à prendre du </a:t>
            </a:r>
            <a:r>
              <a:rPr lang="en-US" dirty="0" err="1"/>
              <a:t>recul</a:t>
            </a:r>
            <a:r>
              <a:rPr lang="en-US" dirty="0"/>
              <a:t> par rapport à son </a:t>
            </a:r>
            <a:r>
              <a:rPr lang="en-US" dirty="0" err="1"/>
              <a:t>activité</a:t>
            </a:r>
            <a:r>
              <a:rPr lang="en-US" dirty="0"/>
              <a:t> pour </a:t>
            </a:r>
            <a:r>
              <a:rPr lang="en-US" dirty="0" err="1"/>
              <a:t>mieux</a:t>
            </a:r>
            <a:r>
              <a:rPr lang="en-US" dirty="0"/>
              <a:t> </a:t>
            </a:r>
            <a:r>
              <a:rPr lang="en-US" dirty="0" err="1"/>
              <a:t>gérer</a:t>
            </a:r>
            <a:r>
              <a:rPr lang="en-US" dirty="0"/>
              <a:t> les </a:t>
            </a:r>
            <a:r>
              <a:rPr lang="en-US" dirty="0" err="1"/>
              <a:t>dysfonctionnements</a:t>
            </a:r>
            <a:r>
              <a:rPr lang="en-US" dirty="0"/>
              <a:t> et proposer des </a:t>
            </a:r>
            <a:r>
              <a:rPr lang="en-US" dirty="0" err="1"/>
              <a:t>pistes</a:t>
            </a:r>
            <a:r>
              <a:rPr lang="en-US" dirty="0"/>
              <a:t> </a:t>
            </a:r>
            <a:r>
              <a:rPr lang="en-US" dirty="0" err="1"/>
              <a:t>d’amélioration</a:t>
            </a:r>
            <a:r>
              <a:rPr lang="en-US" dirty="0"/>
              <a:t>.</a:t>
            </a:r>
          </a:p>
          <a:p>
            <a:pPr marL="0" indent="0">
              <a:buFontTx/>
              <a:buNone/>
            </a:pPr>
            <a:r>
              <a:rPr lang="en-US" dirty="0"/>
              <a:t>	 </a:t>
            </a:r>
          </a:p>
        </p:txBody>
      </p:sp>
      <p:sp>
        <p:nvSpPr>
          <p:cNvPr id="4" name="Slide Number Placeholder 3"/>
          <p:cNvSpPr>
            <a:spLocks noGrp="1"/>
          </p:cNvSpPr>
          <p:nvPr>
            <p:ph type="sldNum" sz="quarter" idx="5"/>
          </p:nvPr>
        </p:nvSpPr>
        <p:spPr/>
        <p:txBody>
          <a:bodyPr/>
          <a:lstStyle/>
          <a:p>
            <a:fld id="{FBB669CA-A650-483F-9B85-67827F5D288E}" type="slidenum">
              <a:rPr lang="fr-FR" smtClean="0"/>
              <a:t>6</a:t>
            </a:fld>
            <a:endParaRPr lang="fr-FR"/>
          </a:p>
        </p:txBody>
      </p:sp>
    </p:spTree>
    <p:extLst>
      <p:ext uri="{BB962C8B-B14F-4D97-AF65-F5344CB8AC3E}">
        <p14:creationId xmlns:p14="http://schemas.microsoft.com/office/powerpoint/2010/main" val="3723678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Une progression </a:t>
            </a:r>
            <a:r>
              <a:rPr lang="en-US" dirty="0" err="1"/>
              <a:t>est</a:t>
            </a:r>
            <a:r>
              <a:rPr lang="en-US" dirty="0"/>
              <a:t> </a:t>
            </a:r>
            <a:r>
              <a:rPr lang="en-US" dirty="0" err="1"/>
              <a:t>proposée</a:t>
            </a:r>
            <a:r>
              <a:rPr lang="en-US" dirty="0"/>
              <a:t>, </a:t>
            </a:r>
            <a:r>
              <a:rPr lang="en-US" dirty="0" err="1"/>
              <a:t>elle</a:t>
            </a:r>
            <a:r>
              <a:rPr lang="en-US" dirty="0"/>
              <a:t> </a:t>
            </a:r>
            <a:r>
              <a:rPr lang="en-US" dirty="0" err="1"/>
              <a:t>n’est</a:t>
            </a:r>
            <a:r>
              <a:rPr lang="en-US" dirty="0"/>
              <a:t> </a:t>
            </a:r>
            <a:r>
              <a:rPr lang="en-US" dirty="0" err="1"/>
              <a:t>qu’un</a:t>
            </a:r>
            <a:r>
              <a:rPr lang="en-US" dirty="0"/>
              <a:t> </a:t>
            </a:r>
            <a:r>
              <a:rPr lang="en-US" dirty="0" err="1"/>
              <a:t>exemple</a:t>
            </a:r>
            <a:r>
              <a:rPr lang="en-US" dirty="0"/>
              <a:t> pour engager </a:t>
            </a:r>
            <a:r>
              <a:rPr lang="en-US" dirty="0" err="1"/>
              <a:t>sa</a:t>
            </a:r>
            <a:r>
              <a:rPr lang="en-US" dirty="0"/>
              <a:t> </a:t>
            </a:r>
            <a:r>
              <a:rPr lang="en-US" dirty="0" err="1"/>
              <a:t>réflexion</a:t>
            </a:r>
            <a:r>
              <a:rPr lang="en-US" dirty="0"/>
              <a:t> </a:t>
            </a:r>
            <a:r>
              <a:rPr lang="en-US" dirty="0" err="1"/>
              <a:t>personnelle</a:t>
            </a:r>
            <a:r>
              <a:rPr lang="en-US" dirty="0"/>
              <a:t>, determiner </a:t>
            </a:r>
            <a:r>
              <a:rPr lang="en-US" dirty="0" err="1"/>
              <a:t>ses</a:t>
            </a:r>
            <a:r>
              <a:rPr lang="en-US" dirty="0"/>
              <a:t> </a:t>
            </a:r>
            <a:r>
              <a:rPr lang="en-US" dirty="0" err="1"/>
              <a:t>choix</a:t>
            </a:r>
            <a:r>
              <a:rPr lang="en-US" dirty="0"/>
              <a:t>. </a:t>
            </a:r>
            <a:r>
              <a:rPr lang="en-US" dirty="0" err="1"/>
              <a:t>Chacun</a:t>
            </a:r>
            <a:r>
              <a:rPr lang="en-US" dirty="0"/>
              <a:t> a </a:t>
            </a:r>
            <a:r>
              <a:rPr lang="en-US" dirty="0" err="1"/>
              <a:t>sa</a:t>
            </a:r>
            <a:r>
              <a:rPr lang="en-US" dirty="0"/>
              <a:t> propre vision de </a:t>
            </a:r>
            <a:r>
              <a:rPr lang="en-US" dirty="0" err="1"/>
              <a:t>ce</a:t>
            </a:r>
            <a:r>
              <a:rPr lang="en-US" dirty="0"/>
              <a:t> qui </a:t>
            </a:r>
            <a:r>
              <a:rPr lang="en-US" dirty="0" err="1"/>
              <a:t>est</a:t>
            </a:r>
            <a:r>
              <a:rPr lang="en-US" dirty="0"/>
              <a:t> </a:t>
            </a:r>
            <a:r>
              <a:rPr lang="en-US" dirty="0" err="1"/>
              <a:t>fondamental</a:t>
            </a:r>
            <a:r>
              <a:rPr lang="en-US" dirty="0"/>
              <a:t> de </a:t>
            </a:r>
            <a:r>
              <a:rPr lang="en-US" dirty="0" err="1"/>
              <a:t>ce</a:t>
            </a:r>
            <a:r>
              <a:rPr lang="en-US" dirty="0"/>
              <a:t> qui ne </a:t>
            </a:r>
            <a:r>
              <a:rPr lang="en-US" dirty="0" err="1"/>
              <a:t>l’est</a:t>
            </a:r>
            <a:r>
              <a:rPr lang="en-US" dirty="0"/>
              <a:t> pas, </a:t>
            </a:r>
            <a:r>
              <a:rPr lang="en-US" dirty="0" err="1"/>
              <a:t>en</a:t>
            </a:r>
            <a:r>
              <a:rPr lang="en-US" dirty="0"/>
              <a:t> </a:t>
            </a:r>
            <a:r>
              <a:rPr lang="en-US" dirty="0" err="1"/>
              <a:t>fonction</a:t>
            </a:r>
            <a:r>
              <a:rPr lang="en-US" dirty="0"/>
              <a:t> de </a:t>
            </a:r>
            <a:r>
              <a:rPr lang="en-US" dirty="0" err="1"/>
              <a:t>sa</a:t>
            </a:r>
            <a:r>
              <a:rPr lang="en-US" dirty="0"/>
              <a:t> pratique et de son public. </a:t>
            </a:r>
          </a:p>
          <a:p>
            <a:endParaRPr lang="en-US" dirty="0"/>
          </a:p>
        </p:txBody>
      </p:sp>
      <p:sp>
        <p:nvSpPr>
          <p:cNvPr id="4" name="Slide Number Placeholder 3"/>
          <p:cNvSpPr>
            <a:spLocks noGrp="1"/>
          </p:cNvSpPr>
          <p:nvPr>
            <p:ph type="sldNum" sz="quarter" idx="5"/>
          </p:nvPr>
        </p:nvSpPr>
        <p:spPr/>
        <p:txBody>
          <a:bodyPr/>
          <a:lstStyle/>
          <a:p>
            <a:fld id="{FBB669CA-A650-483F-9B85-67827F5D288E}" type="slidenum">
              <a:rPr lang="fr-FR" smtClean="0"/>
              <a:t>7</a:t>
            </a:fld>
            <a:endParaRPr lang="fr-FR"/>
          </a:p>
        </p:txBody>
      </p:sp>
    </p:spTree>
    <p:extLst>
      <p:ext uri="{BB962C8B-B14F-4D97-AF65-F5344CB8AC3E}">
        <p14:creationId xmlns:p14="http://schemas.microsoft.com/office/powerpoint/2010/main" val="862022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Pour </a:t>
            </a:r>
            <a:r>
              <a:rPr lang="en-US" dirty="0" err="1"/>
              <a:t>montrer</a:t>
            </a:r>
            <a:r>
              <a:rPr lang="en-US" dirty="0"/>
              <a:t> les distinctions possible entre 1CI et 2CI, les </a:t>
            </a:r>
            <a:r>
              <a:rPr lang="en-US" dirty="0" err="1"/>
              <a:t>limites</a:t>
            </a:r>
            <a:r>
              <a:rPr lang="en-US" dirty="0"/>
              <a:t> de </a:t>
            </a:r>
            <a:r>
              <a:rPr lang="en-US" dirty="0" err="1"/>
              <a:t>savoirs</a:t>
            </a:r>
            <a:r>
              <a:rPr lang="en-US" dirty="0"/>
              <a:t> </a:t>
            </a:r>
            <a:r>
              <a:rPr lang="en-US" dirty="0" err="1"/>
              <a:t>ont</a:t>
            </a:r>
            <a:r>
              <a:rPr lang="en-US" dirty="0"/>
              <a:t> </a:t>
            </a:r>
            <a:r>
              <a:rPr lang="en-US" dirty="0" err="1"/>
              <a:t>été</a:t>
            </a:r>
            <a:r>
              <a:rPr lang="en-US" dirty="0"/>
              <a:t> </a:t>
            </a:r>
            <a:r>
              <a:rPr lang="en-US" dirty="0" err="1"/>
              <a:t>détaillées</a:t>
            </a:r>
            <a:r>
              <a:rPr lang="en-US" dirty="0"/>
              <a:t>…. Dans les documents du GAP, </a:t>
            </a:r>
            <a:r>
              <a:rPr lang="en-US" dirty="0" err="1"/>
              <a:t>savoirs</a:t>
            </a:r>
            <a:r>
              <a:rPr lang="en-US" dirty="0"/>
              <a:t> </a:t>
            </a:r>
            <a:r>
              <a:rPr lang="en-US" dirty="0" err="1"/>
              <a:t>détaillés</a:t>
            </a:r>
            <a:r>
              <a:rPr lang="en-US" dirty="0"/>
              <a:t> A CE JOUR! A </a:t>
            </a:r>
            <a:r>
              <a:rPr lang="en-US" dirty="0" err="1"/>
              <a:t>actualiser</a:t>
            </a:r>
            <a:r>
              <a:rPr lang="en-US" dirty="0"/>
              <a:t>, le </a:t>
            </a:r>
            <a:r>
              <a:rPr lang="en-US" dirty="0" err="1"/>
              <a:t>cas</a:t>
            </a:r>
            <a:r>
              <a:rPr lang="en-US" dirty="0"/>
              <a:t> </a:t>
            </a:r>
            <a:r>
              <a:rPr lang="en-US" dirty="0" err="1"/>
              <a:t>échéant</a:t>
            </a:r>
            <a:r>
              <a:rPr lang="en-US" dirty="0"/>
              <a:t>… Ex : la crise sanitaire </a:t>
            </a:r>
            <a:r>
              <a:rPr lang="en-US" dirty="0" err="1"/>
              <a:t>va</a:t>
            </a:r>
            <a:r>
              <a:rPr lang="en-US" dirty="0"/>
              <a:t> </a:t>
            </a:r>
            <a:r>
              <a:rPr lang="en-US" dirty="0" err="1"/>
              <a:t>très</a:t>
            </a:r>
            <a:r>
              <a:rPr lang="en-US" dirty="0"/>
              <a:t> </a:t>
            </a:r>
            <a:r>
              <a:rPr lang="en-US" dirty="0" err="1"/>
              <a:t>certainement</a:t>
            </a:r>
            <a:r>
              <a:rPr lang="en-US" dirty="0"/>
              <a:t> </a:t>
            </a:r>
            <a:r>
              <a:rPr lang="en-US" dirty="0" err="1"/>
              <a:t>induire</a:t>
            </a:r>
            <a:r>
              <a:rPr lang="en-US" dirty="0"/>
              <a:t> </a:t>
            </a:r>
            <a:r>
              <a:rPr lang="en-US" dirty="0" err="1"/>
              <a:t>une</a:t>
            </a:r>
            <a:r>
              <a:rPr lang="en-US" dirty="0"/>
              <a:t> </a:t>
            </a:r>
            <a:r>
              <a:rPr lang="en-US" dirty="0" err="1"/>
              <a:t>évolution</a:t>
            </a:r>
            <a:r>
              <a:rPr lang="en-US" dirty="0"/>
              <a:t> </a:t>
            </a:r>
            <a:r>
              <a:rPr lang="en-US" dirty="0" err="1"/>
              <a:t>rapide</a:t>
            </a:r>
            <a:r>
              <a:rPr lang="en-US" dirty="0"/>
              <a:t> de </a:t>
            </a:r>
            <a:r>
              <a:rPr lang="en-US" dirty="0" err="1"/>
              <a:t>certaines</a:t>
            </a:r>
            <a:r>
              <a:rPr lang="en-US" dirty="0"/>
              <a:t> techniques de </a:t>
            </a:r>
            <a:r>
              <a:rPr lang="en-US" dirty="0" err="1"/>
              <a:t>paiement</a:t>
            </a:r>
            <a:r>
              <a:rPr lang="en-US" dirty="0"/>
              <a:t> </a:t>
            </a:r>
            <a:r>
              <a:rPr lang="en-US" dirty="0" err="1"/>
              <a:t>ou</a:t>
            </a:r>
            <a:r>
              <a:rPr lang="en-US" dirty="0"/>
              <a:t> du </a:t>
            </a:r>
            <a:r>
              <a:rPr lang="en-US" dirty="0" err="1"/>
              <a:t>moins</a:t>
            </a:r>
            <a:r>
              <a:rPr lang="en-US" dirty="0"/>
              <a:t> de </a:t>
            </a:r>
            <a:r>
              <a:rPr lang="en-US" dirty="0" err="1"/>
              <a:t>leur</a:t>
            </a:r>
            <a:r>
              <a:rPr lang="en-US" dirty="0"/>
              <a:t> </a:t>
            </a:r>
            <a:r>
              <a:rPr lang="en-US" dirty="0" err="1"/>
              <a:t>processus</a:t>
            </a:r>
            <a:r>
              <a:rPr lang="en-US" dirty="0"/>
              <a:t> de gestion (plus de </a:t>
            </a:r>
            <a:r>
              <a:rPr lang="en-US" dirty="0" err="1"/>
              <a:t>technologie</a:t>
            </a:r>
            <a:r>
              <a:rPr lang="en-US" dirty="0"/>
              <a:t>, </a:t>
            </a:r>
            <a:r>
              <a:rPr lang="en-US" dirty="0" err="1"/>
              <a:t>moins</a:t>
            </a:r>
            <a:r>
              <a:rPr lang="en-US" dirty="0"/>
              <a:t> de papier). </a:t>
            </a:r>
          </a:p>
        </p:txBody>
      </p:sp>
      <p:sp>
        <p:nvSpPr>
          <p:cNvPr id="4" name="Slide Number Placeholder 3"/>
          <p:cNvSpPr>
            <a:spLocks noGrp="1"/>
          </p:cNvSpPr>
          <p:nvPr>
            <p:ph type="sldNum" sz="quarter" idx="5"/>
          </p:nvPr>
        </p:nvSpPr>
        <p:spPr/>
        <p:txBody>
          <a:bodyPr/>
          <a:lstStyle/>
          <a:p>
            <a:fld id="{FBB669CA-A650-483F-9B85-67827F5D288E}" type="slidenum">
              <a:rPr lang="fr-FR" smtClean="0"/>
              <a:t>8</a:t>
            </a:fld>
            <a:endParaRPr lang="fr-FR"/>
          </a:p>
        </p:txBody>
      </p:sp>
    </p:spTree>
    <p:extLst>
      <p:ext uri="{BB962C8B-B14F-4D97-AF65-F5344CB8AC3E}">
        <p14:creationId xmlns:p14="http://schemas.microsoft.com/office/powerpoint/2010/main" val="4168573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 travail </a:t>
            </a:r>
            <a:r>
              <a:rPr lang="en-US" dirty="0" err="1"/>
              <a:t>progressif</a:t>
            </a:r>
            <a:r>
              <a:rPr lang="en-US" dirty="0"/>
              <a:t>/</a:t>
            </a:r>
            <a:r>
              <a:rPr lang="en-US" dirty="0" err="1"/>
              <a:t>incrémental</a:t>
            </a:r>
            <a:r>
              <a:rPr lang="en-US" dirty="0"/>
              <a:t> et par </a:t>
            </a:r>
            <a:r>
              <a:rPr lang="en-US" dirty="0" err="1"/>
              <a:t>compétences</a:t>
            </a:r>
            <a:r>
              <a:rPr lang="en-US" dirty="0"/>
              <a:t>/MES suppose un </a:t>
            </a:r>
            <a:r>
              <a:rPr lang="en-US" dirty="0" err="1"/>
              <a:t>suivi</a:t>
            </a:r>
            <a:r>
              <a:rPr lang="en-US" dirty="0"/>
              <a:t> des </a:t>
            </a:r>
            <a:r>
              <a:rPr lang="en-US" dirty="0" err="1"/>
              <a:t>compétences</a:t>
            </a:r>
            <a:r>
              <a:rPr lang="en-US" dirty="0"/>
              <a:t> mises </a:t>
            </a:r>
            <a:r>
              <a:rPr lang="en-US" dirty="0" err="1"/>
              <a:t>en</a:t>
            </a:r>
            <a:r>
              <a:rPr lang="en-US" dirty="0"/>
              <a:t> oeuvre et du </a:t>
            </a:r>
            <a:r>
              <a:rPr lang="en-US" dirty="0" err="1"/>
              <a:t>niveau</a:t>
            </a:r>
            <a:r>
              <a:rPr lang="en-US" dirty="0"/>
              <a:t> </a:t>
            </a:r>
            <a:r>
              <a:rPr lang="en-US" dirty="0" err="1"/>
              <a:t>travaillé</a:t>
            </a:r>
            <a:r>
              <a:rPr lang="en-US" dirty="0"/>
              <a:t>. De </a:t>
            </a:r>
            <a:r>
              <a:rPr lang="en-US" dirty="0" err="1"/>
              <a:t>même</a:t>
            </a:r>
            <a:r>
              <a:rPr lang="en-US" dirty="0"/>
              <a:t>, </a:t>
            </a:r>
            <a:r>
              <a:rPr lang="en-US" dirty="0" err="1"/>
              <a:t>chaque</a:t>
            </a:r>
            <a:r>
              <a:rPr lang="en-US" dirty="0"/>
              <a:t> “type” da </a:t>
            </a:r>
            <a:r>
              <a:rPr lang="en-US" dirty="0" err="1"/>
              <a:t>savoirs</a:t>
            </a:r>
            <a:r>
              <a:rPr lang="en-US" dirty="0"/>
              <a:t> </a:t>
            </a:r>
            <a:r>
              <a:rPr lang="en-US" dirty="0" err="1"/>
              <a:t>est</a:t>
            </a:r>
            <a:r>
              <a:rPr lang="en-US" dirty="0"/>
              <a:t> </a:t>
            </a:r>
            <a:r>
              <a:rPr lang="en-US" dirty="0" err="1"/>
              <a:t>découvert</a:t>
            </a:r>
            <a:r>
              <a:rPr lang="en-US" dirty="0"/>
              <a:t> et </a:t>
            </a:r>
            <a:r>
              <a:rPr lang="en-US" dirty="0" err="1"/>
              <a:t>utilisé</a:t>
            </a:r>
            <a:r>
              <a:rPr lang="en-US" dirty="0"/>
              <a:t> </a:t>
            </a:r>
            <a:r>
              <a:rPr lang="en-US" dirty="0" err="1"/>
              <a:t>en</a:t>
            </a:r>
            <a:r>
              <a:rPr lang="en-US" dirty="0"/>
              <a:t> </a:t>
            </a:r>
            <a:r>
              <a:rPr lang="en-US" dirty="0" err="1"/>
              <a:t>fonction</a:t>
            </a:r>
            <a:r>
              <a:rPr lang="en-US" dirty="0"/>
              <a:t> des </a:t>
            </a:r>
            <a:r>
              <a:rPr lang="en-US" dirty="0" err="1"/>
              <a:t>besoins</a:t>
            </a:r>
            <a:r>
              <a:rPr lang="en-US" dirty="0"/>
              <a:t> </a:t>
            </a:r>
            <a:r>
              <a:rPr lang="en-US" dirty="0" err="1"/>
              <a:t>pédagogiques</a:t>
            </a:r>
            <a:r>
              <a:rPr lang="en-US" dirty="0"/>
              <a:t>. </a:t>
            </a:r>
            <a:r>
              <a:rPr lang="en-US" dirty="0" err="1"/>
              <a:t>D’où</a:t>
            </a:r>
            <a:r>
              <a:rPr lang="en-US" dirty="0"/>
              <a:t> la </a:t>
            </a:r>
            <a:r>
              <a:rPr lang="en-US" dirty="0" err="1"/>
              <a:t>nécessité</a:t>
            </a:r>
            <a:r>
              <a:rPr lang="en-US" dirty="0"/>
              <a:t> de </a:t>
            </a:r>
            <a:r>
              <a:rPr lang="en-US" dirty="0" err="1"/>
              <a:t>mettre</a:t>
            </a:r>
            <a:r>
              <a:rPr lang="en-US" dirty="0"/>
              <a:t> </a:t>
            </a:r>
            <a:r>
              <a:rPr lang="en-US" dirty="0" err="1"/>
              <a:t>en</a:t>
            </a:r>
            <a:r>
              <a:rPr lang="en-US" dirty="0"/>
              <a:t> place un </a:t>
            </a:r>
            <a:r>
              <a:rPr lang="en-US" dirty="0" err="1"/>
              <a:t>outil</a:t>
            </a:r>
            <a:r>
              <a:rPr lang="en-US" dirty="0"/>
              <a:t> de </a:t>
            </a:r>
            <a:r>
              <a:rPr lang="en-US" dirty="0" err="1"/>
              <a:t>suivi</a:t>
            </a:r>
            <a:r>
              <a:rPr lang="en-US" dirty="0"/>
              <a:t> de la construction des </a:t>
            </a:r>
            <a:r>
              <a:rPr lang="en-US" dirty="0" err="1"/>
              <a:t>compétences</a:t>
            </a:r>
            <a:r>
              <a:rPr lang="en-US" dirty="0"/>
              <a:t> et </a:t>
            </a:r>
            <a:r>
              <a:rPr lang="en-US" dirty="0" err="1"/>
              <a:t>savoirs</a:t>
            </a:r>
            <a:r>
              <a:rPr lang="en-US" dirty="0"/>
              <a:t> pour </a:t>
            </a:r>
            <a:r>
              <a:rPr lang="en-US" dirty="0" err="1"/>
              <a:t>vérifier</a:t>
            </a:r>
            <a:r>
              <a:rPr lang="en-US" dirty="0"/>
              <a:t> au fur et à </a:t>
            </a:r>
            <a:r>
              <a:rPr lang="en-US" dirty="0" err="1"/>
              <a:t>mesure</a:t>
            </a:r>
            <a:r>
              <a:rPr lang="en-US" dirty="0"/>
              <a:t> la couverture du </a:t>
            </a:r>
            <a:r>
              <a:rPr lang="en-US" dirty="0" err="1"/>
              <a:t>référentiel</a:t>
            </a:r>
            <a:r>
              <a:rPr lang="en-US" dirty="0"/>
              <a:t>, un </a:t>
            </a:r>
            <a:r>
              <a:rPr lang="en-US" dirty="0" err="1"/>
              <a:t>outil</a:t>
            </a:r>
            <a:r>
              <a:rPr lang="en-US" dirty="0"/>
              <a:t> de guidance pour </a:t>
            </a:r>
            <a:r>
              <a:rPr lang="en-US" dirty="0" err="1"/>
              <a:t>l’équipe</a:t>
            </a:r>
            <a:r>
              <a:rPr lang="en-US" dirty="0"/>
              <a:t> </a:t>
            </a:r>
            <a:r>
              <a:rPr lang="en-US" dirty="0" err="1"/>
              <a:t>en</a:t>
            </a:r>
            <a:r>
              <a:rPr lang="en-US" dirty="0"/>
              <a:t> charge du bloc 2. Sous </a:t>
            </a:r>
            <a:r>
              <a:rPr lang="en-US" dirty="0" err="1"/>
              <a:t>forme</a:t>
            </a:r>
            <a:r>
              <a:rPr lang="en-US" dirty="0"/>
              <a:t> de tableau </a:t>
            </a:r>
            <a:r>
              <a:rPr lang="en-US" dirty="0" err="1"/>
              <a:t>ou</a:t>
            </a:r>
            <a:r>
              <a:rPr lang="en-US" dirty="0"/>
              <a:t> de carte </a:t>
            </a:r>
            <a:r>
              <a:rPr lang="en-US" dirty="0" err="1"/>
              <a:t>heuristique</a:t>
            </a:r>
            <a:r>
              <a:rPr lang="en-US" dirty="0"/>
              <a:t>, </a:t>
            </a:r>
            <a:r>
              <a:rPr lang="en-US" dirty="0" err="1"/>
              <a:t>selon</a:t>
            </a:r>
            <a:r>
              <a:rPr lang="en-US" dirty="0"/>
              <a:t> </a:t>
            </a:r>
            <a:r>
              <a:rPr lang="en-US" dirty="0" err="1"/>
              <a:t>préférence</a:t>
            </a:r>
            <a:r>
              <a:rPr lang="en-US" dirty="0"/>
              <a:t> </a:t>
            </a:r>
            <a:r>
              <a:rPr lang="en-US" dirty="0" err="1"/>
              <a:t>personnelle</a:t>
            </a:r>
            <a:r>
              <a:rPr lang="en-US" dirty="0"/>
              <a:t>. Les </a:t>
            </a:r>
            <a:r>
              <a:rPr lang="en-US" dirty="0" err="1"/>
              <a:t>savoirs</a:t>
            </a:r>
            <a:r>
              <a:rPr lang="en-US" dirty="0"/>
              <a:t> y </a:t>
            </a:r>
            <a:r>
              <a:rPr lang="en-US" dirty="0" err="1"/>
              <a:t>sont</a:t>
            </a:r>
            <a:r>
              <a:rPr lang="en-US" dirty="0"/>
              <a:t> </a:t>
            </a:r>
            <a:r>
              <a:rPr lang="en-US" dirty="0" err="1"/>
              <a:t>finement</a:t>
            </a:r>
            <a:r>
              <a:rPr lang="en-US" dirty="0"/>
              <a:t> </a:t>
            </a:r>
            <a:r>
              <a:rPr lang="en-US" dirty="0" err="1"/>
              <a:t>développés</a:t>
            </a:r>
            <a:r>
              <a:rPr lang="en-US" dirty="0"/>
              <a:t> . Ex </a:t>
            </a:r>
            <a:r>
              <a:rPr lang="en-US" dirty="0" err="1"/>
              <a:t>parlant</a:t>
            </a:r>
            <a:r>
              <a:rPr lang="en-US" dirty="0"/>
              <a:t> pour les incoterms. </a:t>
            </a:r>
          </a:p>
          <a:p>
            <a:r>
              <a:rPr lang="en-US" dirty="0"/>
              <a:t>Rappel : dans les documents du GAP, </a:t>
            </a:r>
            <a:r>
              <a:rPr lang="en-US" dirty="0" err="1"/>
              <a:t>savoirs</a:t>
            </a:r>
            <a:r>
              <a:rPr lang="en-US" dirty="0"/>
              <a:t> </a:t>
            </a:r>
            <a:r>
              <a:rPr lang="en-US" dirty="0" err="1"/>
              <a:t>développés</a:t>
            </a:r>
            <a:r>
              <a:rPr lang="en-US" dirty="0"/>
              <a:t> à </a:t>
            </a:r>
            <a:r>
              <a:rPr lang="en-US" dirty="0" err="1"/>
              <a:t>ce</a:t>
            </a:r>
            <a:r>
              <a:rPr lang="en-US" dirty="0"/>
              <a:t> jour date, à </a:t>
            </a:r>
            <a:r>
              <a:rPr lang="en-US" dirty="0" err="1"/>
              <a:t>actualiser</a:t>
            </a:r>
            <a:r>
              <a:rPr lang="en-US" dirty="0"/>
              <a:t>, le </a:t>
            </a:r>
            <a:r>
              <a:rPr lang="en-US" dirty="0" err="1"/>
              <a:t>cas</a:t>
            </a:r>
            <a:r>
              <a:rPr lang="en-US" dirty="0"/>
              <a:t> </a:t>
            </a:r>
            <a:r>
              <a:rPr lang="en-US" dirty="0" err="1"/>
              <a:t>échéant</a:t>
            </a:r>
            <a:r>
              <a:rPr lang="en-US" dirty="0"/>
              <a:t>. </a:t>
            </a:r>
          </a:p>
        </p:txBody>
      </p:sp>
      <p:sp>
        <p:nvSpPr>
          <p:cNvPr id="4" name="Slide Number Placeholder 3"/>
          <p:cNvSpPr>
            <a:spLocks noGrp="1"/>
          </p:cNvSpPr>
          <p:nvPr>
            <p:ph type="sldNum" sz="quarter" idx="5"/>
          </p:nvPr>
        </p:nvSpPr>
        <p:spPr/>
        <p:txBody>
          <a:bodyPr/>
          <a:lstStyle/>
          <a:p>
            <a:fld id="{FBB669CA-A650-483F-9B85-67827F5D288E}" type="slidenum">
              <a:rPr lang="fr-FR" smtClean="0"/>
              <a:t>9</a:t>
            </a:fld>
            <a:endParaRPr lang="fr-FR"/>
          </a:p>
        </p:txBody>
      </p:sp>
    </p:spTree>
    <p:extLst>
      <p:ext uri="{BB962C8B-B14F-4D97-AF65-F5344CB8AC3E}">
        <p14:creationId xmlns:p14="http://schemas.microsoft.com/office/powerpoint/2010/main" val="3756875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age de présentation ou de parti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090609" y="976320"/>
            <a:ext cx="7894637" cy="2433895"/>
          </a:xfrm>
        </p:spPr>
        <p:txBody>
          <a:bodyPr/>
          <a:lstStyle/>
          <a:p>
            <a:r>
              <a:rPr lang="fr-FR" dirty="0"/>
              <a:t>CLIQUEZ ET MODIFIEZ LE TITRE</a:t>
            </a:r>
          </a:p>
        </p:txBody>
      </p:sp>
      <p:sp>
        <p:nvSpPr>
          <p:cNvPr id="3" name="Sous-titre 2"/>
          <p:cNvSpPr>
            <a:spLocks noGrp="1"/>
          </p:cNvSpPr>
          <p:nvPr>
            <p:ph type="subTitle" idx="1"/>
          </p:nvPr>
        </p:nvSpPr>
        <p:spPr>
          <a:xfrm>
            <a:off x="1090609" y="3472208"/>
            <a:ext cx="7596190" cy="1752600"/>
          </a:xfrm>
        </p:spPr>
        <p:txBody>
          <a:bodyPr/>
          <a:lstStyle>
            <a:lvl1pPr marL="0" indent="0" algn="l">
              <a:buNone/>
              <a:defRPr>
                <a:solidFill>
                  <a:srgbClr val="68308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fr-FR"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‹N°›</a:t>
            </a:fld>
            <a:endParaRPr lang="fr-FR"/>
          </a:p>
        </p:txBody>
      </p:sp>
    </p:spTree>
    <p:extLst>
      <p:ext uri="{BB962C8B-B14F-4D97-AF65-F5344CB8AC3E}">
        <p14:creationId xmlns:p14="http://schemas.microsoft.com/office/powerpoint/2010/main" val="2633674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940408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742474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643895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33655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age de sous-parti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a:xfrm>
            <a:off x="8249851" y="6390910"/>
            <a:ext cx="351529" cy="365125"/>
          </a:xfrm>
        </p:spPr>
        <p:txBody>
          <a:bodyPr/>
          <a:lstStyle/>
          <a:p>
            <a:fld id="{C6B7B3CB-E3BA-F74C-AB76-86EFC5843CD6}" type="slidenum">
              <a:rPr lang="fr-FR" smtClean="0"/>
              <a:pPr/>
              <a:t>‹N°›</a:t>
            </a:fld>
            <a:endParaRPr lang="fr-FR" dirty="0"/>
          </a:p>
        </p:txBody>
      </p:sp>
      <p:sp>
        <p:nvSpPr>
          <p:cNvPr id="8" name="Espace réservé du texte 7"/>
          <p:cNvSpPr>
            <a:spLocks noGrp="1"/>
          </p:cNvSpPr>
          <p:nvPr>
            <p:ph type="body" sz="quarter" idx="13"/>
          </p:nvPr>
        </p:nvSpPr>
        <p:spPr>
          <a:xfrm>
            <a:off x="1095375" y="4121150"/>
            <a:ext cx="7505700" cy="1814513"/>
          </a:xfrm>
        </p:spPr>
        <p:txBody>
          <a:bodyPr>
            <a:normAutofit/>
          </a:bodyPr>
          <a:lstStyle>
            <a:lvl1pPr>
              <a:defRPr sz="1500"/>
            </a:lvl1pPr>
            <a:lvl2pPr marL="457200" indent="-457200">
              <a:buNone/>
              <a:defRPr sz="1500"/>
            </a:lvl2pPr>
            <a:lvl3pPr marL="457200" indent="-457200">
              <a:buNone/>
              <a:defRPr sz="1500"/>
            </a:lvl3pPr>
            <a:lvl4pPr marL="457200" indent="-457200">
              <a:buNone/>
              <a:defRPr sz="1500"/>
            </a:lvl4pPr>
            <a:lvl5pPr marL="457200" indent="-457200">
              <a:buNone/>
              <a:defRPr sz="1500"/>
            </a:lvl5pPr>
          </a:lstStyle>
          <a:p>
            <a:pPr lvl="0"/>
            <a:r>
              <a:rPr lang="fr-FR"/>
              <a:t>Modifiez les styles du texte du masque</a:t>
            </a:r>
          </a:p>
        </p:txBody>
      </p:sp>
      <p:sp>
        <p:nvSpPr>
          <p:cNvPr id="10" name="Espace réservé du texte 9"/>
          <p:cNvSpPr>
            <a:spLocks noGrp="1"/>
          </p:cNvSpPr>
          <p:nvPr>
            <p:ph type="body" sz="quarter" idx="14"/>
          </p:nvPr>
        </p:nvSpPr>
        <p:spPr>
          <a:xfrm>
            <a:off x="1095375" y="2705101"/>
            <a:ext cx="7505700" cy="1156980"/>
          </a:xfrm>
        </p:spPr>
        <p:txBody>
          <a:bodyPr>
            <a:noAutofit/>
          </a:bodyPr>
          <a:lstStyle>
            <a:lvl1pPr marL="0" indent="0">
              <a:buFont typeface="Arial"/>
              <a:buNone/>
              <a:defRPr sz="3000"/>
            </a:lvl1pPr>
            <a:lvl2pPr marL="0" indent="0">
              <a:buNone/>
              <a:defRPr sz="3000"/>
            </a:lvl2pPr>
            <a:lvl3pPr marL="0" indent="0">
              <a:buNone/>
              <a:defRPr sz="3000"/>
            </a:lvl3pPr>
            <a:lvl4pPr marL="0" indent="0">
              <a:buNone/>
              <a:defRPr sz="3000"/>
            </a:lvl4pPr>
            <a:lvl5pPr marL="0" indent="0">
              <a:buNone/>
              <a:defRPr sz="3000"/>
            </a:lvl5pPr>
          </a:lstStyle>
          <a:p>
            <a:pPr lvl="0"/>
            <a:r>
              <a:rPr lang="fr-FR"/>
              <a:t>Modifiez les styles du texte du masque</a:t>
            </a:r>
          </a:p>
        </p:txBody>
      </p:sp>
    </p:spTree>
    <p:extLst>
      <p:ext uri="{BB962C8B-B14F-4D97-AF65-F5344CB8AC3E}">
        <p14:creationId xmlns:p14="http://schemas.microsoft.com/office/powerpoint/2010/main" val="4024325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p:txBody>
          <a:bodyPr/>
          <a:lstStyle/>
          <a:p>
            <a:fld id="{A786685B-2977-D546-9E3D-3CA676A47F0C}" type="slidenum">
              <a:rPr lang="fr-FR" smtClean="0"/>
              <a:pPr/>
              <a:t>‹N°›</a:t>
            </a:fld>
            <a:endParaRPr lang="fr-FR" dirty="0"/>
          </a:p>
        </p:txBody>
      </p:sp>
      <p:sp>
        <p:nvSpPr>
          <p:cNvPr id="6" name="Espace réservé du texte 6"/>
          <p:cNvSpPr>
            <a:spLocks noGrp="1"/>
          </p:cNvSpPr>
          <p:nvPr>
            <p:ph type="body" sz="quarter" idx="13" hasCustomPrompt="1"/>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3397919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Page de contenu avec texte et graphiqu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3" name="Espace réservé du contenu 2"/>
          <p:cNvSpPr>
            <a:spLocks noGrp="1"/>
          </p:cNvSpPr>
          <p:nvPr>
            <p:ph idx="1" hasCustomPrompt="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p:txBody>
          <a:bodyPr/>
          <a:lstStyle/>
          <a:p>
            <a:fld id="{A786685B-2977-D546-9E3D-3CA676A47F0C}" type="slidenum">
              <a:rPr lang="fr-FR" smtClean="0"/>
              <a:t>‹N°›</a:t>
            </a:fld>
            <a:endParaRPr lang="fr-FR"/>
          </a:p>
        </p:txBody>
      </p:sp>
    </p:spTree>
    <p:extLst>
      <p:ext uri="{BB962C8B-B14F-4D97-AF65-F5344CB8AC3E}">
        <p14:creationId xmlns:p14="http://schemas.microsoft.com/office/powerpoint/2010/main" val="6815392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ge 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5" name="Espace réservé du numéro de diapositive 4"/>
          <p:cNvSpPr>
            <a:spLocks noGrp="1"/>
          </p:cNvSpPr>
          <p:nvPr>
            <p:ph type="sldNum" sz="quarter" idx="12"/>
          </p:nvPr>
        </p:nvSpPr>
        <p:spPr/>
        <p:txBody>
          <a:bodyPr/>
          <a:lstStyle/>
          <a:p>
            <a:fld id="{A786685B-2977-D546-9E3D-3CA676A47F0C}" type="slidenum">
              <a:rPr lang="fr-FR" smtClean="0"/>
              <a:pPr/>
              <a:t>‹N°›</a:t>
            </a:fld>
            <a:endParaRPr lang="fr-FR" dirty="0"/>
          </a:p>
        </p:txBody>
      </p:sp>
      <p:sp>
        <p:nvSpPr>
          <p:cNvPr id="7" name="Espace réservé du texte 6"/>
          <p:cNvSpPr>
            <a:spLocks noGrp="1"/>
          </p:cNvSpPr>
          <p:nvPr>
            <p:ph type="body" sz="quarter" idx="13" hasCustomPrompt="1"/>
          </p:nvPr>
        </p:nvSpPr>
        <p:spPr>
          <a:xfrm>
            <a:off x="804863" y="1469378"/>
            <a:ext cx="7881937" cy="4397375"/>
          </a:xfrm>
        </p:spPr>
        <p:txBody>
          <a:bodyPr/>
          <a:lstStyle>
            <a:lvl1pPr>
              <a:buClr>
                <a:srgbClr val="683086"/>
              </a:buClr>
              <a:defRPr>
                <a:solidFill>
                  <a:srgbClr val="000000"/>
                </a:solidFill>
              </a:defRPr>
            </a:lvl1pPr>
          </a:lstStyle>
          <a:p>
            <a:pPr lvl="0"/>
            <a:r>
              <a:rPr lang="fr-FR" dirty="0"/>
              <a:t> Cliquez pour modifier les styles du texte du masque</a:t>
            </a:r>
          </a:p>
        </p:txBody>
      </p:sp>
    </p:spTree>
    <p:extLst>
      <p:ext uri="{BB962C8B-B14F-4D97-AF65-F5344CB8AC3E}">
        <p14:creationId xmlns:p14="http://schemas.microsoft.com/office/powerpoint/2010/main" val="1917172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08773" y="69692"/>
            <a:ext cx="8004162" cy="828574"/>
          </a:xfrm>
        </p:spPr>
        <p:txBody>
          <a:bodyPr anchor="b">
            <a:normAutofit/>
          </a:bodyPr>
          <a:lstStyle>
            <a:lvl1pPr algn="l">
              <a:defRPr sz="3000" b="0"/>
            </a:lvl1pPr>
          </a:lstStyle>
          <a:p>
            <a:r>
              <a:rPr lang="fr-FR"/>
              <a:t>Modifiez le style du titre</a:t>
            </a:r>
            <a:endParaRPr lang="fr-FR" dirty="0"/>
          </a:p>
        </p:txBody>
      </p:sp>
      <p:sp>
        <p:nvSpPr>
          <p:cNvPr id="3" name="Espace réservé pour une image  2"/>
          <p:cNvSpPr>
            <a:spLocks noGrp="1"/>
          </p:cNvSpPr>
          <p:nvPr>
            <p:ph type="pic" idx="1"/>
          </p:nvPr>
        </p:nvSpPr>
        <p:spPr>
          <a:xfrm>
            <a:off x="677333" y="1494531"/>
            <a:ext cx="7923066" cy="32330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677333" y="5367338"/>
            <a:ext cx="7923066"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7" name="Espace réservé du numéro de diapositive 6"/>
          <p:cNvSpPr>
            <a:spLocks noGrp="1"/>
          </p:cNvSpPr>
          <p:nvPr>
            <p:ph type="sldNum" sz="quarter" idx="12"/>
          </p:nvPr>
        </p:nvSpPr>
        <p:spPr/>
        <p:txBody>
          <a:bodyPr/>
          <a:lstStyle/>
          <a:p>
            <a:fld id="{A786685B-2977-D546-9E3D-3CA676A47F0C}" type="slidenum">
              <a:rPr lang="fr-FR" smtClean="0"/>
              <a:t>‹N°›</a:t>
            </a:fld>
            <a:endParaRPr lang="fr-FR"/>
          </a:p>
        </p:txBody>
      </p:sp>
    </p:spTree>
    <p:extLst>
      <p:ext uri="{BB962C8B-B14F-4D97-AF65-F5344CB8AC3E}">
        <p14:creationId xmlns:p14="http://schemas.microsoft.com/office/powerpoint/2010/main" val="2430925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71600" y="1052736"/>
            <a:ext cx="7772400" cy="1470025"/>
          </a:xfrm>
        </p:spPr>
        <p:txBody>
          <a:bodyPr/>
          <a:lstStyle/>
          <a:p>
            <a:r>
              <a:rPr lang="fr-FR" dirty="0"/>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‹N°›</a:t>
            </a:fld>
            <a:endParaRPr lang="fr-FR"/>
          </a:p>
        </p:txBody>
      </p:sp>
      <p:pic>
        <p:nvPicPr>
          <p:cNvPr id="5" name="Image 4">
            <a:extLst>
              <a:ext uri="{FF2B5EF4-FFF2-40B4-BE49-F238E27FC236}">
                <a16:creationId xmlns:a16="http://schemas.microsoft.com/office/drawing/2014/main" id="{BBAEE7B9-44D3-4D49-ADC3-FC194FE08050}"/>
              </a:ext>
            </a:extLst>
          </p:cNvPr>
          <p:cNvPicPr>
            <a:picLocks noChangeAspect="1"/>
          </p:cNvPicPr>
          <p:nvPr userDrawn="1"/>
        </p:nvPicPr>
        <p:blipFill>
          <a:blip r:embed="rId2"/>
          <a:stretch>
            <a:fillRect/>
          </a:stretch>
        </p:blipFill>
        <p:spPr>
          <a:xfrm>
            <a:off x="179512" y="5622245"/>
            <a:ext cx="1192088" cy="1081118"/>
          </a:xfrm>
          <a:prstGeom prst="rect">
            <a:avLst/>
          </a:prstGeom>
        </p:spPr>
      </p:pic>
    </p:spTree>
    <p:extLst>
      <p:ext uri="{BB962C8B-B14F-4D97-AF65-F5344CB8AC3E}">
        <p14:creationId xmlns:p14="http://schemas.microsoft.com/office/powerpoint/2010/main" val="2225910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229219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15340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248644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010749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661926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18576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42276221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2.jpeg"/><Relationship Id="rId5" Type="http://schemas.openxmlformats.org/officeDocument/2006/relationships/theme" Target="../theme/theme4.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7485" y="915840"/>
            <a:ext cx="7982797" cy="2548962"/>
          </a:xfrm>
          <a:prstGeom prst="rect">
            <a:avLst/>
          </a:prstGeom>
        </p:spPr>
        <p:txBody>
          <a:bodyPr vert="horz" lIns="91440" tIns="45720" rIns="91440" bIns="45720" rtlCol="0" anchor="ctr">
            <a:noAutofit/>
          </a:bodyPr>
          <a:lstStyle/>
          <a:p>
            <a:r>
              <a:rPr lang="fr-FR" dirty="0"/>
              <a:t>CLIQUEZ ET MODIFIEZ </a:t>
            </a:r>
            <a:br>
              <a:rPr lang="fr-FR" dirty="0"/>
            </a:br>
            <a:r>
              <a:rPr lang="fr-FR" dirty="0"/>
              <a:t>LE TITRE</a:t>
            </a:r>
          </a:p>
        </p:txBody>
      </p:sp>
      <p:sp>
        <p:nvSpPr>
          <p:cNvPr id="3" name="Espace réservé du texte 2"/>
          <p:cNvSpPr>
            <a:spLocks noGrp="1"/>
          </p:cNvSpPr>
          <p:nvPr>
            <p:ph type="body" idx="1"/>
          </p:nvPr>
        </p:nvSpPr>
        <p:spPr>
          <a:xfrm>
            <a:off x="1097486" y="3464803"/>
            <a:ext cx="7589313" cy="1249263"/>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6" name="Espace réservé du numéro de diapositive 5"/>
          <p:cNvSpPr>
            <a:spLocks noGrp="1"/>
          </p:cNvSpPr>
          <p:nvPr>
            <p:ph type="sldNum" sz="quarter" idx="4"/>
          </p:nvPr>
        </p:nvSpPr>
        <p:spPr>
          <a:xfrm>
            <a:off x="8197502" y="6390910"/>
            <a:ext cx="403878" cy="365125"/>
          </a:xfrm>
          <a:prstGeom prst="rect">
            <a:avLst/>
          </a:prstGeom>
        </p:spPr>
        <p:txBody>
          <a:bodyPr vert="horz" lIns="91440" tIns="45720" rIns="91440" bIns="45720" rtlCol="0" anchor="ctr"/>
          <a:lstStyle>
            <a:lvl1pPr algn="r">
              <a:defRPr sz="1000" b="1">
                <a:solidFill>
                  <a:srgbClr val="404040"/>
                </a:solidFill>
              </a:defRPr>
            </a:lvl1pPr>
          </a:lstStyle>
          <a:p>
            <a:fld id="{95654D5A-192B-4B07-8F58-250CDD527E53}" type="slidenum">
              <a:rPr lang="fr-FR" smtClean="0"/>
              <a:t>‹N°›</a:t>
            </a:fld>
            <a:endParaRPr lang="fr-FR"/>
          </a:p>
        </p:txBody>
      </p:sp>
      <p:cxnSp>
        <p:nvCxnSpPr>
          <p:cNvPr id="16" name="Connecteur droit 15"/>
          <p:cNvCxnSpPr/>
          <p:nvPr/>
        </p:nvCxnSpPr>
        <p:spPr>
          <a:xfrm>
            <a:off x="698885" y="5516417"/>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6995213" y="4489080"/>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698885" y="0"/>
            <a:ext cx="295" cy="5507953"/>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9642489"/>
      </p:ext>
    </p:extLst>
  </p:cSld>
  <p:clrMap bg1="lt1" tx1="dk1" bg2="lt2" tx2="dk2" accent1="accent1" accent2="accent2" accent3="accent3" accent4="accent4" accent5="accent5" accent6="accent6" hlink="hlink" folHlink="folHlink"/>
  <p:sldLayoutIdLst>
    <p:sldLayoutId id="2147483685" r:id="rId1"/>
    <p:sldLayoutId id="2147483687" r:id="rId2"/>
  </p:sldLayoutIdLst>
  <p:hf hdr="0" ftr="0" dt="0"/>
  <p:txStyles>
    <p:titleStyle>
      <a:lvl1pPr algn="l" defTabSz="457200" rtl="0" eaLnBrk="1" latinLnBrk="0" hangingPunct="1">
        <a:spcBef>
          <a:spcPct val="0"/>
        </a:spcBef>
        <a:buNone/>
        <a:defRPr sz="2000" kern="120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0" indent="0" algn="l" defTabSz="457200" rtl="0" eaLnBrk="1" latinLnBrk="0" hangingPunct="1">
        <a:spcBef>
          <a:spcPct val="20000"/>
        </a:spcBef>
        <a:buFont typeface="Arial"/>
        <a:buNone/>
        <a:defRPr sz="1600" kern="1200">
          <a:solidFill>
            <a:srgbClr val="68308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1BBC0B-A19B-498E-AB8C-430E77AD806E}" type="slidenum">
              <a:rPr lang="fr-FR" smtClean="0"/>
              <a:t>‹N°›</a:t>
            </a:fld>
            <a:endParaRPr lang="fr-FR"/>
          </a:p>
        </p:txBody>
      </p:sp>
    </p:spTree>
    <p:extLst>
      <p:ext uri="{BB962C8B-B14F-4D97-AF65-F5344CB8AC3E}">
        <p14:creationId xmlns:p14="http://schemas.microsoft.com/office/powerpoint/2010/main" val="41059701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5183" y="697997"/>
            <a:ext cx="7781697" cy="2006323"/>
          </a:xfrm>
          <a:prstGeom prst="rect">
            <a:avLst/>
          </a:prstGeom>
        </p:spPr>
        <p:txBody>
          <a:bodyPr vert="horz" lIns="91440" tIns="45720" rIns="91440" bIns="45720" rtlCol="0" anchor="ctr">
            <a:normAutofit/>
          </a:bodyPr>
          <a:lstStyle/>
          <a:p>
            <a:r>
              <a:rPr lang="fr-FR" dirty="0"/>
              <a:t>Cliquez et modifiez le titre</a:t>
            </a:r>
          </a:p>
        </p:txBody>
      </p:sp>
      <p:sp>
        <p:nvSpPr>
          <p:cNvPr id="3" name="Espace réservé du texte 2"/>
          <p:cNvSpPr>
            <a:spLocks noGrp="1"/>
          </p:cNvSpPr>
          <p:nvPr>
            <p:ph type="body" idx="1"/>
          </p:nvPr>
        </p:nvSpPr>
        <p:spPr>
          <a:xfrm>
            <a:off x="1095182" y="2704320"/>
            <a:ext cx="7781697" cy="1180729"/>
          </a:xfrm>
          <a:prstGeom prst="rect">
            <a:avLst/>
          </a:prstGeom>
        </p:spPr>
        <p:txBody>
          <a:bodyPr vert="horz" lIns="91440" tIns="45720" rIns="91440" bIns="45720" rtlCol="0">
            <a:normAutofit/>
          </a:bodyPr>
          <a:lstStyle/>
          <a:p>
            <a:pPr lvl="0"/>
            <a:r>
              <a:rPr lang="fr-FR" dirty="0"/>
              <a:t>Cliquez pour modifier </a:t>
            </a:r>
            <a:br>
              <a:rPr lang="fr-FR" dirty="0"/>
            </a:br>
            <a:r>
              <a:rPr lang="fr-FR" dirty="0"/>
              <a:t>les styles du texte du masque</a:t>
            </a:r>
          </a:p>
          <a:p>
            <a:pPr lvl="0"/>
            <a:endParaRPr lang="fr-FR" dirty="0"/>
          </a:p>
        </p:txBody>
      </p:sp>
      <p:sp>
        <p:nvSpPr>
          <p:cNvPr id="6" name="Espace réservé du numéro de diapositive 5"/>
          <p:cNvSpPr>
            <a:spLocks noGrp="1"/>
          </p:cNvSpPr>
          <p:nvPr>
            <p:ph type="sldNum" sz="quarter" idx="4"/>
          </p:nvPr>
        </p:nvSpPr>
        <p:spPr>
          <a:xfrm>
            <a:off x="8249851" y="6390910"/>
            <a:ext cx="351529" cy="365125"/>
          </a:xfrm>
          <a:prstGeom prst="rect">
            <a:avLst/>
          </a:prstGeom>
        </p:spPr>
        <p:txBody>
          <a:bodyPr vert="horz" lIns="91440" tIns="45720" rIns="91440" bIns="45720" rtlCol="0" anchor="ctr"/>
          <a:lstStyle>
            <a:lvl1pPr algn="r">
              <a:defRPr sz="1000" b="1">
                <a:solidFill>
                  <a:srgbClr val="000000"/>
                </a:solidFill>
              </a:defRPr>
            </a:lvl1pPr>
          </a:lstStyle>
          <a:p>
            <a:fld id="{C6B7B3CB-E3BA-F74C-AB76-86EFC5843CD6}" type="slidenum">
              <a:rPr lang="fr-FR" smtClean="0"/>
              <a:pPr/>
              <a:t>‹N°›</a:t>
            </a:fld>
            <a:endParaRPr lang="fr-FR" dirty="0"/>
          </a:p>
        </p:txBody>
      </p:sp>
      <p:pic>
        <p:nvPicPr>
          <p:cNvPr id="9" name="Image 11" descr="2014_MENESRlogo_horizontal.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105" y="6180053"/>
            <a:ext cx="1656184" cy="4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Connecteur droit 14"/>
          <p:cNvCxnSpPr/>
          <p:nvPr/>
        </p:nvCxnSpPr>
        <p:spPr>
          <a:xfrm>
            <a:off x="698885" y="3893512"/>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flipV="1">
            <a:off x="6995213" y="2866175"/>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H="1" flipV="1">
            <a:off x="699180" y="0"/>
            <a:ext cx="1" cy="388504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
        <p:nvSpPr>
          <p:cNvPr id="19" name="Espace réservé du pied de page 4"/>
          <p:cNvSpPr txBox="1">
            <a:spLocks/>
          </p:cNvSpPr>
          <p:nvPr/>
        </p:nvSpPr>
        <p:spPr>
          <a:xfrm>
            <a:off x="6989618" y="6390910"/>
            <a:ext cx="1160324" cy="365125"/>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dirty="0">
                <a:solidFill>
                  <a:schemeClr val="tx1">
                    <a:lumMod val="75000"/>
                    <a:lumOff val="25000"/>
                  </a:schemeClr>
                </a:solidFill>
              </a:rPr>
              <a:t>JJ/MM/AAAA</a:t>
            </a:r>
          </a:p>
          <a:p>
            <a:endParaRPr lang="fr-FR" dirty="0"/>
          </a:p>
        </p:txBody>
      </p:sp>
      <p:sp>
        <p:nvSpPr>
          <p:cNvPr id="12" name="Espace réservé du pied de page 4"/>
          <p:cNvSpPr txBox="1">
            <a:spLocks/>
          </p:cNvSpPr>
          <p:nvPr/>
        </p:nvSpPr>
        <p:spPr>
          <a:xfrm>
            <a:off x="2357525" y="6146185"/>
            <a:ext cx="3120150" cy="676894"/>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b="1" dirty="0">
                <a:solidFill>
                  <a:srgbClr val="683086"/>
                </a:solidFill>
              </a:rPr>
              <a:t>IGEN</a:t>
            </a:r>
            <a:br>
              <a:rPr lang="fr-FR" dirty="0">
                <a:solidFill>
                  <a:srgbClr val="00919D"/>
                </a:solidFill>
              </a:rPr>
            </a:br>
            <a:r>
              <a:rPr lang="fr-FR" dirty="0">
                <a:solidFill>
                  <a:schemeClr val="tx1">
                    <a:lumMod val="75000"/>
                    <a:lumOff val="25000"/>
                  </a:schemeClr>
                </a:solidFill>
              </a:rPr>
              <a:t>titre de la présentation</a:t>
            </a:r>
          </a:p>
          <a:p>
            <a:endParaRPr lang="fr-FR" dirty="0"/>
          </a:p>
        </p:txBody>
      </p:sp>
    </p:spTree>
    <p:extLst>
      <p:ext uri="{BB962C8B-B14F-4D97-AF65-F5344CB8AC3E}">
        <p14:creationId xmlns:p14="http://schemas.microsoft.com/office/powerpoint/2010/main" val="1917411295"/>
      </p:ext>
    </p:extLst>
  </p:cSld>
  <p:clrMap bg1="lt1" tx1="dk1" bg2="lt2" tx2="dk2" accent1="accent1" accent2="accent2" accent3="accent3" accent4="accent4" accent5="accent5" accent6="accent6" hlink="hlink" folHlink="folHlink"/>
  <p:sldLayoutIdLst>
    <p:sldLayoutId id="2147483690" r:id="rId1"/>
  </p:sldLayoutIdLst>
  <p:hf hdr="0" ftr="0" dt="0"/>
  <p:txStyles>
    <p:titleStyle>
      <a:lvl1pPr algn="l" defTabSz="457200" rtl="0" eaLnBrk="1" latinLnBrk="0" hangingPunct="1">
        <a:spcBef>
          <a:spcPct val="0"/>
        </a:spcBef>
        <a:buNone/>
        <a:defRPr sz="4400" kern="1200">
          <a:solidFill>
            <a:srgbClr val="683086"/>
          </a:solidFill>
          <a:latin typeface="+mj-lt"/>
          <a:ea typeface="+mj-ea"/>
          <a:cs typeface="+mj-cs"/>
        </a:defRPr>
      </a:lvl1pPr>
    </p:titleStyle>
    <p:body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05400" y="0"/>
            <a:ext cx="7881400" cy="1286937"/>
          </a:xfrm>
          <a:prstGeom prst="rect">
            <a:avLst/>
          </a:prstGeom>
        </p:spPr>
        <p:txBody>
          <a:bodyPr vert="horz" lIns="91440" tIns="45720" rIns="91440" bIns="45720" rtlCol="0" anchor="ctr">
            <a:normAutofit/>
          </a:bodyPr>
          <a:lstStyle/>
          <a:p>
            <a:r>
              <a:rPr lang="fr-FR" dirty="0"/>
              <a:t>Cliquez et modifiez le titre</a:t>
            </a:r>
          </a:p>
        </p:txBody>
      </p:sp>
      <p:sp>
        <p:nvSpPr>
          <p:cNvPr id="3" name="Espace réservé du texte 2"/>
          <p:cNvSpPr>
            <a:spLocks noGrp="1"/>
          </p:cNvSpPr>
          <p:nvPr>
            <p:ph type="body" idx="1"/>
          </p:nvPr>
        </p:nvSpPr>
        <p:spPr>
          <a:xfrm>
            <a:off x="805400" y="1476022"/>
            <a:ext cx="7881400" cy="4525963"/>
          </a:xfrm>
          <a:prstGeom prst="rect">
            <a:avLst/>
          </a:prstGeom>
        </p:spPr>
        <p:txBody>
          <a:bodyPr vert="horz" lIns="91440" tIns="45720" rIns="91440" bIns="45720" rtlCol="0">
            <a:normAutofit/>
          </a:body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149942" y="6390910"/>
            <a:ext cx="450457" cy="365125"/>
          </a:xfrm>
          <a:prstGeom prst="rect">
            <a:avLst/>
          </a:prstGeom>
        </p:spPr>
        <p:txBody>
          <a:bodyPr vert="horz" lIns="91440" tIns="45720" rIns="91440" bIns="45720" rtlCol="0" anchor="ctr"/>
          <a:lstStyle>
            <a:lvl1pPr algn="r">
              <a:defRPr sz="1000" b="1">
                <a:solidFill>
                  <a:srgbClr val="404040"/>
                </a:solidFill>
              </a:defRPr>
            </a:lvl1pPr>
          </a:lstStyle>
          <a:p>
            <a:fld id="{A786685B-2977-D546-9E3D-3CA676A47F0C}" type="slidenum">
              <a:rPr lang="fr-FR" smtClean="0"/>
              <a:pPr/>
              <a:t>‹N°›</a:t>
            </a:fld>
            <a:endParaRPr lang="fr-FR" dirty="0"/>
          </a:p>
        </p:txBody>
      </p:sp>
      <p:pic>
        <p:nvPicPr>
          <p:cNvPr id="9" name="Image 11" descr="2014_MENESRlogo_horizontal.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0105" y="6180053"/>
            <a:ext cx="1656184" cy="4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Connecteur droit 12"/>
          <p:cNvCxnSpPr/>
          <p:nvPr/>
        </p:nvCxnSpPr>
        <p:spPr>
          <a:xfrm>
            <a:off x="698885" y="1295400"/>
            <a:ext cx="7173849"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7872734" y="872640"/>
            <a:ext cx="642246" cy="41988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699180" y="0"/>
            <a:ext cx="1" cy="1286937"/>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
        <p:nvSpPr>
          <p:cNvPr id="19" name="Espace réservé du pied de page 4"/>
          <p:cNvSpPr txBox="1">
            <a:spLocks/>
          </p:cNvSpPr>
          <p:nvPr/>
        </p:nvSpPr>
        <p:spPr>
          <a:xfrm>
            <a:off x="6989618" y="6390910"/>
            <a:ext cx="1160324" cy="365125"/>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dirty="0">
                <a:solidFill>
                  <a:schemeClr val="tx1">
                    <a:lumMod val="75000"/>
                    <a:lumOff val="25000"/>
                  </a:schemeClr>
                </a:solidFill>
              </a:rPr>
              <a:t>JJ/MM/AAAA</a:t>
            </a:r>
          </a:p>
          <a:p>
            <a:endParaRPr lang="fr-FR" dirty="0"/>
          </a:p>
        </p:txBody>
      </p:sp>
      <p:sp>
        <p:nvSpPr>
          <p:cNvPr id="14" name="Espace réservé du pied de page 4"/>
          <p:cNvSpPr txBox="1">
            <a:spLocks/>
          </p:cNvSpPr>
          <p:nvPr/>
        </p:nvSpPr>
        <p:spPr>
          <a:xfrm>
            <a:off x="2357525" y="6146185"/>
            <a:ext cx="3120150" cy="676894"/>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b="1" dirty="0">
                <a:solidFill>
                  <a:srgbClr val="683086"/>
                </a:solidFill>
              </a:rPr>
              <a:t>IGEN</a:t>
            </a:r>
            <a:br>
              <a:rPr lang="fr-FR" dirty="0">
                <a:solidFill>
                  <a:srgbClr val="00919D"/>
                </a:solidFill>
              </a:rPr>
            </a:br>
            <a:r>
              <a:rPr lang="fr-FR" dirty="0">
                <a:solidFill>
                  <a:schemeClr val="tx1">
                    <a:lumMod val="75000"/>
                    <a:lumOff val="25000"/>
                  </a:schemeClr>
                </a:solidFill>
              </a:rPr>
              <a:t>titre de la présentation</a:t>
            </a:r>
          </a:p>
          <a:p>
            <a:endParaRPr lang="fr-FR" dirty="0"/>
          </a:p>
        </p:txBody>
      </p:sp>
    </p:spTree>
    <p:extLst>
      <p:ext uri="{BB962C8B-B14F-4D97-AF65-F5344CB8AC3E}">
        <p14:creationId xmlns:p14="http://schemas.microsoft.com/office/powerpoint/2010/main" val="2331756272"/>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Lst>
  <p:hf hdr="0" ftr="0" dt="0"/>
  <p:txStyles>
    <p:titleStyle>
      <a:lvl1pPr algn="l" defTabSz="457200" rtl="0" eaLnBrk="1" latinLnBrk="0" hangingPunct="1">
        <a:spcBef>
          <a:spcPct val="0"/>
        </a:spcBef>
        <a:buNone/>
        <a:defRPr sz="3000" kern="1200" cap="all">
          <a:solidFill>
            <a:schemeClr val="tx1">
              <a:lumMod val="75000"/>
              <a:lumOff val="25000"/>
            </a:schemeClr>
          </a:solidFill>
          <a:latin typeface="+mj-lt"/>
          <a:ea typeface="+mj-ea"/>
          <a:cs typeface="+mj-cs"/>
        </a:defRPr>
      </a:lvl1pPr>
    </p:titleStyle>
    <p:bodyStyle>
      <a:lvl1pPr marL="177800" indent="-177800" algn="l" defTabSz="457200" rtl="0" eaLnBrk="1" latinLnBrk="0" hangingPunct="1">
        <a:spcBef>
          <a:spcPct val="20000"/>
        </a:spcBef>
        <a:buSzPct val="100000"/>
        <a:buFont typeface="Arial"/>
        <a:buChar char="■"/>
        <a:defRPr sz="2000" kern="1200">
          <a:solidFill>
            <a:srgbClr val="683086"/>
          </a:solidFill>
          <a:latin typeface="+mn-lt"/>
          <a:ea typeface="+mn-ea"/>
          <a:cs typeface="+mn-cs"/>
        </a:defRPr>
      </a:lvl1pPr>
      <a:lvl2pPr marL="627063" indent="-169863" algn="l" defTabSz="457200" rtl="0" eaLnBrk="1" latinLnBrk="0" hangingPunct="1">
        <a:spcBef>
          <a:spcPct val="20000"/>
        </a:spcBef>
        <a:buClr>
          <a:srgbClr val="683086"/>
        </a:buClr>
        <a:buFont typeface="Arial Italic"/>
        <a:buChar char="■"/>
        <a:defRPr sz="1500" kern="1200">
          <a:solidFill>
            <a:schemeClr val="tx1"/>
          </a:solidFill>
          <a:latin typeface="+mn-lt"/>
          <a:ea typeface="+mn-ea"/>
          <a:cs typeface="+mn-cs"/>
        </a:defRPr>
      </a:lvl2pPr>
      <a:lvl3pPr marL="627063" indent="0" algn="l" defTabSz="457200" rtl="0" eaLnBrk="1" latinLnBrk="0" hangingPunct="1">
        <a:spcBef>
          <a:spcPct val="20000"/>
        </a:spcBef>
        <a:buFont typeface="Arial"/>
        <a:buNone/>
        <a:defRPr sz="1500" kern="1200">
          <a:solidFill>
            <a:schemeClr val="tx1"/>
          </a:solidFill>
          <a:latin typeface="+mn-lt"/>
          <a:ea typeface="+mn-ea"/>
          <a:cs typeface="+mn-cs"/>
        </a:defRPr>
      </a:lvl3pPr>
      <a:lvl4pPr marL="627063" indent="177800" algn="l" defTabSz="457200" rtl="0" eaLnBrk="1" latinLnBrk="0" hangingPunct="1">
        <a:spcBef>
          <a:spcPct val="20000"/>
        </a:spcBef>
        <a:buClr>
          <a:srgbClr val="683086"/>
        </a:buClr>
        <a:buFont typeface="Arial"/>
        <a:buChar char="–"/>
        <a:defRPr sz="1100" kern="1200">
          <a:solidFill>
            <a:schemeClr val="tx1"/>
          </a:solidFill>
          <a:latin typeface="+mn-lt"/>
          <a:ea typeface="+mn-ea"/>
          <a:cs typeface="+mn-cs"/>
        </a:defRPr>
      </a:lvl4pPr>
      <a:lvl5pPr marL="806450" indent="0" algn="l" defTabSz="457200" rtl="0" eaLnBrk="1" latinLnBrk="0" hangingPunct="1">
        <a:spcBef>
          <a:spcPct val="20000"/>
        </a:spcBef>
        <a:buFont typeface="Arial"/>
        <a:buNone/>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57246" y="1078504"/>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1</a:t>
            </a:fld>
            <a:endParaRPr lang="fr-FR"/>
          </a:p>
        </p:txBody>
      </p:sp>
      <p:sp>
        <p:nvSpPr>
          <p:cNvPr id="9" name="TextBox 8">
            <a:extLst>
              <a:ext uri="{FF2B5EF4-FFF2-40B4-BE49-F238E27FC236}">
                <a16:creationId xmlns:a16="http://schemas.microsoft.com/office/drawing/2014/main" id="{0427A358-A367-460D-9E9D-4FAC392F44F6}"/>
              </a:ext>
            </a:extLst>
          </p:cNvPr>
          <p:cNvSpPr txBox="1"/>
          <p:nvPr/>
        </p:nvSpPr>
        <p:spPr>
          <a:xfrm>
            <a:off x="1331640" y="1949871"/>
            <a:ext cx="7242430" cy="1384995"/>
          </a:xfrm>
          <a:prstGeom prst="rect">
            <a:avLst/>
          </a:prstGeom>
          <a:noFill/>
        </p:spPr>
        <p:txBody>
          <a:bodyPr wrap="square">
            <a:spAutoFit/>
          </a:bodyPr>
          <a:lstStyle/>
          <a:p>
            <a:pPr algn="ctr"/>
            <a:r>
              <a:rPr lang="fr-FR" sz="2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Bloc 2 </a:t>
            </a:r>
          </a:p>
          <a:p>
            <a:pPr algn="ctr"/>
            <a:r>
              <a:rPr lang="fr-FR" sz="2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Mise en œuvre des Opérations Internationales :</a:t>
            </a:r>
          </a:p>
          <a:p>
            <a:pPr algn="ctr"/>
            <a:r>
              <a:rPr lang="fr-FR" sz="28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Enseignement </a:t>
            </a:r>
            <a:r>
              <a:rPr lang="fr-FR" sz="2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et épreuve E5 </a:t>
            </a:r>
            <a:endParaRPr lang="en-US" sz="2800" dirty="0">
              <a:solidFill>
                <a:srgbClr val="0070C0"/>
              </a:solidFill>
            </a:endParaRPr>
          </a:p>
        </p:txBody>
      </p:sp>
      <p:sp>
        <p:nvSpPr>
          <p:cNvPr id="5" name="ZoneTexte 4">
            <a:extLst>
              <a:ext uri="{FF2B5EF4-FFF2-40B4-BE49-F238E27FC236}">
                <a16:creationId xmlns:a16="http://schemas.microsoft.com/office/drawing/2014/main" id="{1C237EB8-945E-471A-8C82-0B2565FFC16F}"/>
              </a:ext>
            </a:extLst>
          </p:cNvPr>
          <p:cNvSpPr txBox="1"/>
          <p:nvPr/>
        </p:nvSpPr>
        <p:spPr>
          <a:xfrm>
            <a:off x="986287" y="4609381"/>
            <a:ext cx="501482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i="1" dirty="0">
                <a:cs typeface="Calibri"/>
              </a:rPr>
              <a:t>Isabelle FERMAS, professeure</a:t>
            </a:r>
          </a:p>
          <a:p>
            <a:r>
              <a:rPr lang="fr-FR" i="1" dirty="0">
                <a:cs typeface="Calibri"/>
              </a:rPr>
              <a:t>Christophe CORNOLTI, IA-IPR d'économie et gestion</a:t>
            </a:r>
          </a:p>
        </p:txBody>
      </p:sp>
    </p:spTree>
    <p:extLst>
      <p:ext uri="{BB962C8B-B14F-4D97-AF65-F5344CB8AC3E}">
        <p14:creationId xmlns:p14="http://schemas.microsoft.com/office/powerpoint/2010/main" val="3449712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ctrTitle"/>
          </p:nvPr>
        </p:nvSpPr>
        <p:spPr>
          <a:xfrm>
            <a:off x="971600" y="332657"/>
            <a:ext cx="7772400" cy="648072"/>
          </a:xfrm>
        </p:spPr>
        <p:txBody>
          <a:bodyPr/>
          <a:lstStyle/>
          <a:p>
            <a:r>
              <a:rPr lang="en-US" sz="1800" b="1" dirty="0">
                <a:latin typeface="+mn-lt"/>
              </a:rPr>
              <a:t>3. Construction progressive de la trace </a:t>
            </a:r>
            <a:r>
              <a:rPr lang="en-US" sz="1800" b="1" dirty="0" err="1">
                <a:latin typeface="+mn-lt"/>
              </a:rPr>
              <a:t>écrite</a:t>
            </a:r>
            <a:r>
              <a:rPr lang="en-US" sz="1800" b="1" dirty="0">
                <a:latin typeface="+mn-lt"/>
              </a:rPr>
              <a:t> de </a:t>
            </a:r>
            <a:r>
              <a:rPr lang="en-US" sz="1800" b="1" dirty="0" err="1">
                <a:latin typeface="+mn-lt"/>
              </a:rPr>
              <a:t>l’étudiant</a:t>
            </a:r>
            <a:endParaRPr lang="en-US" sz="1800" b="1" dirty="0">
              <a:latin typeface="+mn-lt"/>
            </a:endParaRPr>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971600" y="1484784"/>
            <a:ext cx="6800800" cy="4154016"/>
          </a:xfrm>
        </p:spPr>
        <p:txBody>
          <a:bodyPr/>
          <a:lstStyle/>
          <a:p>
            <a:endParaRPr lang="en-US" dirty="0"/>
          </a:p>
        </p:txBody>
      </p:sp>
      <p:sp>
        <p:nvSpPr>
          <p:cNvPr id="4" name="Slide Number Placeholder 3">
            <a:extLst>
              <a:ext uri="{FF2B5EF4-FFF2-40B4-BE49-F238E27FC236}">
                <a16:creationId xmlns:a16="http://schemas.microsoft.com/office/drawing/2014/main" id="{8CE1C003-AB62-4C4B-9CCA-E20BAF07A327}"/>
              </a:ext>
            </a:extLst>
          </p:cNvPr>
          <p:cNvSpPr>
            <a:spLocks noGrp="1"/>
          </p:cNvSpPr>
          <p:nvPr>
            <p:ph type="sldNum" sz="quarter" idx="12"/>
          </p:nvPr>
        </p:nvSpPr>
        <p:spPr/>
        <p:txBody>
          <a:bodyPr/>
          <a:lstStyle/>
          <a:p>
            <a:fld id="{95654D5A-192B-4B07-8F58-250CDD527E53}" type="slidenum">
              <a:rPr lang="fr-FR" smtClean="0"/>
              <a:t>10</a:t>
            </a:fld>
            <a:endParaRPr lang="fr-FR"/>
          </a:p>
        </p:txBody>
      </p:sp>
      <p:pic>
        <p:nvPicPr>
          <p:cNvPr id="6" name="Picture 5">
            <a:extLst>
              <a:ext uri="{FF2B5EF4-FFF2-40B4-BE49-F238E27FC236}">
                <a16:creationId xmlns:a16="http://schemas.microsoft.com/office/drawing/2014/main" id="{79A8C86B-2143-48BE-9D33-962481AE93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0660" y="873453"/>
            <a:ext cx="7754279" cy="5482190"/>
          </a:xfrm>
          <a:prstGeom prst="rect">
            <a:avLst/>
          </a:prstGeom>
        </p:spPr>
      </p:pic>
    </p:spTree>
    <p:extLst>
      <p:ext uri="{BB962C8B-B14F-4D97-AF65-F5344CB8AC3E}">
        <p14:creationId xmlns:p14="http://schemas.microsoft.com/office/powerpoint/2010/main" val="1192962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ctrTitle"/>
          </p:nvPr>
        </p:nvSpPr>
        <p:spPr>
          <a:xfrm>
            <a:off x="971600" y="404664"/>
            <a:ext cx="7772400" cy="864096"/>
          </a:xfrm>
        </p:spPr>
        <p:txBody>
          <a:bodyPr/>
          <a:lstStyle/>
          <a:p>
            <a:r>
              <a:rPr lang="fr-FR" sz="1800" b="1" dirty="0">
                <a:effectLst/>
                <a:latin typeface="Calibri" panose="020F0502020204030204" pitchFamily="34" charset="0"/>
                <a:ea typeface="Calibri" panose="020F0502020204030204" pitchFamily="34" charset="0"/>
                <a:cs typeface="Times New Roman" panose="02020603050405020304" pitchFamily="18" charset="0"/>
              </a:rPr>
              <a:t>III. L’épreuve E5  : Mise en œuvre des opérations internationales</a:t>
            </a:r>
            <a:endParaRPr lang="en-US" b="1" dirty="0"/>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1187624" y="1556792"/>
            <a:ext cx="6400800" cy="3888432"/>
          </a:xfrm>
        </p:spPr>
        <p:txBody>
          <a:bodyPr vert="horz" lIns="91440" tIns="45720" rIns="91440" bIns="45720" rtlCol="0" anchor="t">
            <a:normAutofit lnSpcReduction="10000"/>
          </a:bodyPr>
          <a:lstStyle/>
          <a:p>
            <a:pPr algn="just"/>
            <a:r>
              <a:rPr lang="en-US" dirty="0" err="1">
                <a:latin typeface="Arial"/>
                <a:cs typeface="Arial"/>
              </a:rPr>
              <a:t>Épreuve</a:t>
            </a:r>
            <a:r>
              <a:rPr lang="en-US" dirty="0">
                <a:latin typeface="Arial"/>
                <a:cs typeface="Arial"/>
              </a:rPr>
              <a:t> </a:t>
            </a:r>
            <a:r>
              <a:rPr lang="en-US" dirty="0" err="1">
                <a:latin typeface="Arial"/>
                <a:cs typeface="Arial"/>
              </a:rPr>
              <a:t>ponctuelle</a:t>
            </a:r>
            <a:r>
              <a:rPr lang="en-US" dirty="0">
                <a:latin typeface="Arial"/>
                <a:cs typeface="Arial"/>
              </a:rPr>
              <a:t> </a:t>
            </a:r>
            <a:r>
              <a:rPr lang="en-US" dirty="0" err="1">
                <a:latin typeface="Arial"/>
                <a:cs typeface="Arial"/>
              </a:rPr>
              <a:t>écrite</a:t>
            </a:r>
            <a:r>
              <a:rPr lang="en-US" dirty="0">
                <a:latin typeface="Arial"/>
                <a:cs typeface="Arial"/>
              </a:rPr>
              <a:t> : 4 </a:t>
            </a:r>
            <a:r>
              <a:rPr lang="en-US" dirty="0" err="1">
                <a:latin typeface="Arial"/>
                <a:cs typeface="Arial"/>
              </a:rPr>
              <a:t>heures</a:t>
            </a:r>
            <a:r>
              <a:rPr lang="en-US" dirty="0">
                <a:latin typeface="Arial"/>
                <a:cs typeface="Arial"/>
              </a:rPr>
              <a:t> (</a:t>
            </a:r>
            <a:r>
              <a:rPr lang="en-US" dirty="0" err="1">
                <a:latin typeface="Arial"/>
                <a:cs typeface="Arial"/>
              </a:rPr>
              <a:t>coef</a:t>
            </a:r>
            <a:r>
              <a:rPr lang="en-US" dirty="0">
                <a:latin typeface="Arial"/>
                <a:cs typeface="Arial"/>
              </a:rPr>
              <a:t> 5/25 hors EF)</a:t>
            </a:r>
          </a:p>
          <a:p>
            <a:pPr algn="just"/>
            <a:endParaRPr lang="en-US" dirty="0"/>
          </a:p>
          <a:p>
            <a:pPr marL="285750" indent="-285750" algn="just">
              <a:buFontTx/>
              <a:buChar char="-"/>
            </a:pPr>
            <a:r>
              <a:rPr lang="en-US" dirty="0">
                <a:latin typeface="Arial"/>
                <a:cs typeface="Arial"/>
              </a:rPr>
              <a:t>Analyse </a:t>
            </a:r>
            <a:r>
              <a:rPr lang="en-US" dirty="0" err="1">
                <a:latin typeface="Arial"/>
                <a:cs typeface="Arial"/>
              </a:rPr>
              <a:t>d’une</a:t>
            </a:r>
            <a:r>
              <a:rPr lang="en-US" dirty="0">
                <a:latin typeface="Arial"/>
                <a:cs typeface="Arial"/>
              </a:rPr>
              <a:t> situation </a:t>
            </a:r>
            <a:r>
              <a:rPr lang="en-US" dirty="0" err="1">
                <a:latin typeface="Arial"/>
                <a:cs typeface="Arial"/>
              </a:rPr>
              <a:t>professionnelle</a:t>
            </a:r>
            <a:r>
              <a:rPr lang="en-US" dirty="0">
                <a:latin typeface="Arial"/>
                <a:cs typeface="Arial"/>
              </a:rPr>
              <a:t>. La situation </a:t>
            </a:r>
            <a:r>
              <a:rPr lang="en-US" dirty="0" err="1">
                <a:latin typeface="Arial"/>
                <a:cs typeface="Arial"/>
              </a:rPr>
              <a:t>professionnelle</a:t>
            </a:r>
            <a:r>
              <a:rPr lang="en-US" dirty="0">
                <a:latin typeface="Arial"/>
                <a:cs typeface="Arial"/>
              </a:rPr>
              <a:t> </a:t>
            </a:r>
            <a:r>
              <a:rPr lang="en-US" dirty="0" err="1">
                <a:latin typeface="Arial"/>
                <a:cs typeface="Arial"/>
              </a:rPr>
              <a:t>est</a:t>
            </a:r>
            <a:r>
              <a:rPr lang="en-US" dirty="0">
                <a:latin typeface="Arial"/>
                <a:cs typeface="Arial"/>
              </a:rPr>
              <a:t> </a:t>
            </a:r>
            <a:r>
              <a:rPr lang="en-US" dirty="0" err="1">
                <a:latin typeface="Arial"/>
                <a:cs typeface="Arial"/>
              </a:rPr>
              <a:t>accompagnée</a:t>
            </a:r>
            <a:r>
              <a:rPr lang="en-US" dirty="0">
                <a:latin typeface="Arial"/>
                <a:cs typeface="Arial"/>
              </a:rPr>
              <a:t> de documents </a:t>
            </a:r>
            <a:r>
              <a:rPr lang="en-US" dirty="0" err="1">
                <a:latin typeface="Arial"/>
                <a:cs typeface="Arial"/>
              </a:rPr>
              <a:t>visant</a:t>
            </a:r>
            <a:r>
              <a:rPr lang="en-US" dirty="0">
                <a:latin typeface="Arial"/>
                <a:cs typeface="Arial"/>
              </a:rPr>
              <a:t> à </a:t>
            </a:r>
            <a:r>
              <a:rPr lang="en-US" dirty="0" err="1">
                <a:latin typeface="Arial"/>
                <a:cs typeface="Arial"/>
              </a:rPr>
              <a:t>présenter</a:t>
            </a:r>
            <a:r>
              <a:rPr lang="en-US" dirty="0">
                <a:latin typeface="Arial"/>
                <a:cs typeface="Arial"/>
              </a:rPr>
              <a:t> le </a:t>
            </a:r>
            <a:r>
              <a:rPr lang="en-US" dirty="0" err="1">
                <a:latin typeface="Arial"/>
                <a:cs typeface="Arial"/>
              </a:rPr>
              <a:t>contexte</a:t>
            </a:r>
            <a:r>
              <a:rPr lang="en-US" dirty="0">
                <a:latin typeface="Arial"/>
                <a:cs typeface="Arial"/>
              </a:rPr>
              <a:t> </a:t>
            </a:r>
            <a:r>
              <a:rPr lang="en-US" dirty="0" err="1">
                <a:latin typeface="Arial"/>
                <a:cs typeface="Arial"/>
              </a:rPr>
              <a:t>d’entreprise</a:t>
            </a:r>
            <a:r>
              <a:rPr lang="en-US" dirty="0">
                <a:latin typeface="Arial"/>
                <a:cs typeface="Arial"/>
              </a:rPr>
              <a:t> support de </a:t>
            </a:r>
            <a:r>
              <a:rPr lang="en-US" dirty="0" err="1">
                <a:latin typeface="Arial"/>
                <a:cs typeface="Arial"/>
              </a:rPr>
              <a:t>l’épreuve</a:t>
            </a:r>
            <a:r>
              <a:rPr lang="en-US" dirty="0">
                <a:latin typeface="Arial"/>
                <a:cs typeface="Arial"/>
              </a:rPr>
              <a:t> et les </a:t>
            </a:r>
            <a:r>
              <a:rPr lang="en-US" dirty="0" err="1">
                <a:latin typeface="Arial"/>
                <a:cs typeface="Arial"/>
              </a:rPr>
              <a:t>informations</a:t>
            </a:r>
            <a:r>
              <a:rPr lang="en-US" dirty="0">
                <a:latin typeface="Arial"/>
                <a:cs typeface="Arial"/>
              </a:rPr>
              <a:t> </a:t>
            </a:r>
            <a:r>
              <a:rPr lang="en-US" dirty="0" err="1">
                <a:latin typeface="Arial"/>
                <a:cs typeface="Arial"/>
              </a:rPr>
              <a:t>utiles</a:t>
            </a:r>
            <a:r>
              <a:rPr lang="en-US" dirty="0">
                <a:latin typeface="Arial"/>
                <a:cs typeface="Arial"/>
              </a:rPr>
              <a:t> pour la </a:t>
            </a:r>
            <a:r>
              <a:rPr lang="en-US" dirty="0" err="1">
                <a:latin typeface="Arial"/>
                <a:cs typeface="Arial"/>
              </a:rPr>
              <a:t>résolution</a:t>
            </a:r>
            <a:r>
              <a:rPr lang="en-US" dirty="0">
                <a:latin typeface="Arial"/>
                <a:cs typeface="Arial"/>
              </a:rPr>
              <a:t> des </a:t>
            </a:r>
            <a:r>
              <a:rPr lang="en-US" dirty="0" err="1">
                <a:latin typeface="Arial"/>
                <a:cs typeface="Arial"/>
              </a:rPr>
              <a:t>problèmes</a:t>
            </a:r>
            <a:r>
              <a:rPr lang="en-US" dirty="0">
                <a:latin typeface="Arial"/>
                <a:cs typeface="Arial"/>
              </a:rPr>
              <a:t> </a:t>
            </a:r>
            <a:r>
              <a:rPr lang="en-US" dirty="0" err="1">
                <a:latin typeface="Arial"/>
                <a:cs typeface="Arial"/>
              </a:rPr>
              <a:t>posés</a:t>
            </a:r>
            <a:r>
              <a:rPr lang="en-US" dirty="0">
                <a:latin typeface="Arial"/>
                <a:cs typeface="Arial"/>
              </a:rPr>
              <a:t>. (Etude de </a:t>
            </a:r>
            <a:r>
              <a:rPr lang="en-US" dirty="0" err="1">
                <a:latin typeface="Arial"/>
                <a:cs typeface="Arial"/>
              </a:rPr>
              <a:t>cas</a:t>
            </a:r>
            <a:r>
              <a:rPr lang="en-US" dirty="0">
                <a:latin typeface="Arial"/>
                <a:cs typeface="Arial"/>
              </a:rPr>
              <a:t> “</a:t>
            </a:r>
            <a:r>
              <a:rPr lang="en-US" dirty="0" err="1">
                <a:latin typeface="Arial"/>
                <a:cs typeface="Arial"/>
              </a:rPr>
              <a:t>classique</a:t>
            </a:r>
            <a:r>
              <a:rPr lang="en-US" dirty="0">
                <a:latin typeface="Arial"/>
                <a:cs typeface="Arial"/>
              </a:rPr>
              <a:t>”). Des documents </a:t>
            </a:r>
            <a:r>
              <a:rPr lang="en-US" dirty="0" err="1">
                <a:latin typeface="Arial"/>
                <a:cs typeface="Arial"/>
              </a:rPr>
              <a:t>peuvent</a:t>
            </a:r>
            <a:r>
              <a:rPr lang="en-US" dirty="0">
                <a:latin typeface="Arial"/>
                <a:cs typeface="Arial"/>
              </a:rPr>
              <a:t> </a:t>
            </a:r>
            <a:r>
              <a:rPr lang="en-US" dirty="0" err="1">
                <a:latin typeface="Arial"/>
                <a:cs typeface="Arial"/>
              </a:rPr>
              <a:t>être</a:t>
            </a:r>
            <a:r>
              <a:rPr lang="en-US" dirty="0">
                <a:latin typeface="Arial"/>
                <a:cs typeface="Arial"/>
              </a:rPr>
              <a:t> en </a:t>
            </a:r>
            <a:r>
              <a:rPr lang="en-US" dirty="0" err="1">
                <a:latin typeface="Arial"/>
                <a:cs typeface="Arial"/>
              </a:rPr>
              <a:t>anglais</a:t>
            </a:r>
            <a:r>
              <a:rPr lang="en-US" dirty="0">
                <a:latin typeface="Arial"/>
                <a:cs typeface="Arial"/>
              </a:rPr>
              <a:t>.</a:t>
            </a:r>
          </a:p>
          <a:p>
            <a:pPr marL="285750" indent="-285750" algn="just">
              <a:buFontTx/>
              <a:buChar char="-"/>
            </a:pPr>
            <a:endParaRPr lang="en-US" dirty="0"/>
          </a:p>
          <a:p>
            <a:pPr marL="285750" indent="-285750" algn="just">
              <a:buFontTx/>
              <a:buChar char="-"/>
            </a:pPr>
            <a:r>
              <a:rPr lang="en-US" dirty="0">
                <a:latin typeface="Arial"/>
                <a:cs typeface="Arial"/>
              </a:rPr>
              <a:t>Des questions </a:t>
            </a:r>
            <a:r>
              <a:rPr lang="en-US" dirty="0" err="1">
                <a:latin typeface="Arial"/>
                <a:cs typeface="Arial"/>
              </a:rPr>
              <a:t>complémentaires</a:t>
            </a:r>
            <a:r>
              <a:rPr lang="en-US" dirty="0">
                <a:latin typeface="Arial"/>
                <a:cs typeface="Arial"/>
              </a:rPr>
              <a:t> </a:t>
            </a:r>
            <a:r>
              <a:rPr lang="en-US" dirty="0" err="1">
                <a:latin typeface="Arial"/>
                <a:cs typeface="Arial"/>
              </a:rPr>
              <a:t>portant</a:t>
            </a:r>
            <a:r>
              <a:rPr lang="en-US" dirty="0">
                <a:latin typeface="Arial"/>
                <a:cs typeface="Arial"/>
              </a:rPr>
              <a:t> sur </a:t>
            </a:r>
            <a:r>
              <a:rPr lang="en-US" dirty="0" err="1">
                <a:latin typeface="Arial"/>
                <a:cs typeface="Arial"/>
              </a:rPr>
              <a:t>d’autres</a:t>
            </a:r>
            <a:r>
              <a:rPr lang="en-US" dirty="0">
                <a:latin typeface="Arial"/>
                <a:cs typeface="Arial"/>
              </a:rPr>
              <a:t> situations </a:t>
            </a:r>
            <a:r>
              <a:rPr lang="en-US" dirty="0" err="1">
                <a:latin typeface="Arial"/>
                <a:cs typeface="Arial"/>
              </a:rPr>
              <a:t>professionnelles</a:t>
            </a:r>
            <a:r>
              <a:rPr lang="en-US" dirty="0">
                <a:latin typeface="Arial"/>
                <a:cs typeface="Arial"/>
              </a:rPr>
              <a:t> (mini </a:t>
            </a:r>
            <a:r>
              <a:rPr lang="en-US" dirty="0" err="1">
                <a:latin typeface="Arial"/>
                <a:cs typeface="Arial"/>
              </a:rPr>
              <a:t>cas</a:t>
            </a:r>
            <a:r>
              <a:rPr lang="en-US" dirty="0">
                <a:latin typeface="Arial"/>
                <a:cs typeface="Arial"/>
              </a:rPr>
              <a:t>) </a:t>
            </a:r>
            <a:r>
              <a:rPr lang="en-US" dirty="0" err="1">
                <a:latin typeface="Arial"/>
                <a:cs typeface="Arial"/>
              </a:rPr>
              <a:t>peuvent</a:t>
            </a:r>
            <a:r>
              <a:rPr lang="en-US" dirty="0">
                <a:latin typeface="Arial"/>
                <a:cs typeface="Arial"/>
              </a:rPr>
              <a:t> </a:t>
            </a:r>
            <a:r>
              <a:rPr lang="en-US" dirty="0" err="1">
                <a:latin typeface="Arial"/>
                <a:cs typeface="Arial"/>
              </a:rPr>
              <a:t>être</a:t>
            </a:r>
            <a:r>
              <a:rPr lang="en-US" dirty="0">
                <a:latin typeface="Arial"/>
                <a:cs typeface="Arial"/>
              </a:rPr>
              <a:t> </a:t>
            </a:r>
            <a:r>
              <a:rPr lang="en-US" dirty="0" err="1">
                <a:latin typeface="Arial"/>
                <a:cs typeface="Arial"/>
              </a:rPr>
              <a:t>posées</a:t>
            </a:r>
            <a:r>
              <a:rPr lang="en-US" dirty="0">
                <a:latin typeface="Arial"/>
                <a:cs typeface="Arial"/>
              </a:rPr>
              <a:t>. Des documents </a:t>
            </a:r>
            <a:r>
              <a:rPr lang="en-US" dirty="0" err="1">
                <a:latin typeface="Arial"/>
                <a:cs typeface="Arial"/>
              </a:rPr>
              <a:t>peuvent</a:t>
            </a:r>
            <a:r>
              <a:rPr lang="en-US" dirty="0">
                <a:latin typeface="Arial"/>
                <a:cs typeface="Arial"/>
              </a:rPr>
              <a:t> </a:t>
            </a:r>
            <a:r>
              <a:rPr lang="en-US" dirty="0" err="1">
                <a:latin typeface="Arial"/>
                <a:cs typeface="Arial"/>
              </a:rPr>
              <a:t>être</a:t>
            </a:r>
            <a:r>
              <a:rPr lang="en-US" dirty="0">
                <a:latin typeface="Arial"/>
                <a:cs typeface="Arial"/>
              </a:rPr>
              <a:t> en </a:t>
            </a:r>
            <a:r>
              <a:rPr lang="en-US" dirty="0" err="1">
                <a:latin typeface="Arial"/>
                <a:cs typeface="Arial"/>
              </a:rPr>
              <a:t>anglais</a:t>
            </a:r>
            <a:r>
              <a:rPr lang="en-US" dirty="0">
                <a:latin typeface="Arial"/>
                <a:cs typeface="Arial"/>
              </a:rPr>
              <a:t> </a:t>
            </a:r>
            <a:r>
              <a:rPr lang="en-US" dirty="0" err="1">
                <a:latin typeface="Arial"/>
                <a:cs typeface="Arial"/>
              </a:rPr>
              <a:t>également</a:t>
            </a:r>
            <a:r>
              <a:rPr lang="en-US" dirty="0">
                <a:latin typeface="Arial"/>
                <a:cs typeface="Arial"/>
              </a:rPr>
              <a:t>.</a:t>
            </a:r>
          </a:p>
          <a:p>
            <a:pPr algn="just"/>
            <a:endParaRPr lang="en-US" dirty="0"/>
          </a:p>
          <a:p>
            <a:pPr marL="285750" indent="-285750" algn="just">
              <a:buFontTx/>
              <a:buChar char="-"/>
            </a:pPr>
            <a:r>
              <a:rPr lang="en-US" dirty="0" err="1">
                <a:latin typeface="Arial"/>
                <a:cs typeface="Arial"/>
              </a:rPr>
              <a:t>Épreuve</a:t>
            </a:r>
            <a:r>
              <a:rPr lang="en-US" dirty="0">
                <a:latin typeface="Arial"/>
                <a:cs typeface="Arial"/>
              </a:rPr>
              <a:t> </a:t>
            </a:r>
            <a:r>
              <a:rPr lang="en-US" dirty="0" err="1">
                <a:latin typeface="Arial"/>
                <a:cs typeface="Arial"/>
              </a:rPr>
              <a:t>corrigée</a:t>
            </a:r>
            <a:r>
              <a:rPr lang="en-US" dirty="0">
                <a:latin typeface="Arial"/>
                <a:cs typeface="Arial"/>
              </a:rPr>
              <a:t> par un </a:t>
            </a:r>
            <a:r>
              <a:rPr lang="en-US" dirty="0" err="1">
                <a:latin typeface="Arial"/>
                <a:cs typeface="Arial"/>
              </a:rPr>
              <a:t>professeur</a:t>
            </a:r>
            <a:r>
              <a:rPr lang="en-US" dirty="0">
                <a:latin typeface="Arial"/>
                <a:cs typeface="Arial"/>
              </a:rPr>
              <a:t> en charge des </a:t>
            </a:r>
            <a:r>
              <a:rPr lang="en-US" dirty="0" err="1">
                <a:latin typeface="Arial"/>
                <a:cs typeface="Arial"/>
              </a:rPr>
              <a:t>enseignements</a:t>
            </a:r>
            <a:r>
              <a:rPr lang="en-US" dirty="0">
                <a:latin typeface="Arial"/>
                <a:cs typeface="Arial"/>
              </a:rPr>
              <a:t> </a:t>
            </a:r>
            <a:r>
              <a:rPr lang="en-US" dirty="0" err="1">
                <a:latin typeface="Arial"/>
                <a:cs typeface="Arial"/>
              </a:rPr>
              <a:t>professionnels</a:t>
            </a:r>
            <a:r>
              <a:rPr lang="en-US" dirty="0">
                <a:latin typeface="Arial"/>
                <a:cs typeface="Arial"/>
              </a:rPr>
              <a:t> CI.</a:t>
            </a:r>
          </a:p>
        </p:txBody>
      </p:sp>
      <p:sp>
        <p:nvSpPr>
          <p:cNvPr id="4" name="Slide Number Placeholder 3">
            <a:extLst>
              <a:ext uri="{FF2B5EF4-FFF2-40B4-BE49-F238E27FC236}">
                <a16:creationId xmlns:a16="http://schemas.microsoft.com/office/drawing/2014/main" id="{8CE1C003-AB62-4C4B-9CCA-E20BAF07A327}"/>
              </a:ext>
            </a:extLst>
          </p:cNvPr>
          <p:cNvSpPr>
            <a:spLocks noGrp="1"/>
          </p:cNvSpPr>
          <p:nvPr>
            <p:ph type="sldNum" sz="quarter" idx="12"/>
          </p:nvPr>
        </p:nvSpPr>
        <p:spPr/>
        <p:txBody>
          <a:bodyPr/>
          <a:lstStyle/>
          <a:p>
            <a:fld id="{95654D5A-192B-4B07-8F58-250CDD527E53}" type="slidenum">
              <a:rPr lang="fr-FR" smtClean="0"/>
              <a:t>11</a:t>
            </a:fld>
            <a:endParaRPr lang="fr-FR"/>
          </a:p>
        </p:txBody>
      </p:sp>
    </p:spTree>
    <p:extLst>
      <p:ext uri="{BB962C8B-B14F-4D97-AF65-F5344CB8AC3E}">
        <p14:creationId xmlns:p14="http://schemas.microsoft.com/office/powerpoint/2010/main" val="1531821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115616" y="260648"/>
            <a:ext cx="8028384" cy="5162128"/>
          </a:xfrm>
        </p:spPr>
        <p:txBody>
          <a:bodyPr vert="horz" lIns="91440" tIns="45720" rIns="91440" bIns="45720" rtlCol="0" anchor="t">
            <a:normAutofit/>
          </a:bodyPr>
          <a:lstStyle/>
          <a:p>
            <a:pPr algn="l"/>
            <a:r>
              <a:rPr lang="fr-FR" sz="1800" b="1" dirty="0">
                <a:solidFill>
                  <a:schemeClr val="tx1"/>
                </a:solidFill>
                <a:effectLst/>
                <a:latin typeface="Calibri"/>
                <a:ea typeface="Calibri" panose="020F0502020204030204" pitchFamily="34" charset="0"/>
                <a:cs typeface="Times New Roman"/>
              </a:rPr>
              <a:t>I.</a:t>
            </a:r>
            <a:r>
              <a:rPr lang="fr-FR" sz="1800" b="1" dirty="0">
                <a:solidFill>
                  <a:schemeClr val="tx1"/>
                </a:solidFill>
                <a:latin typeface="Calibri"/>
                <a:ea typeface="Calibri" panose="020F0502020204030204" pitchFamily="34" charset="0"/>
                <a:cs typeface="Times New Roman"/>
              </a:rPr>
              <a:t> </a:t>
            </a:r>
            <a:r>
              <a:rPr lang="fr-FR" sz="1800" b="1" dirty="0">
                <a:solidFill>
                  <a:schemeClr val="tx1"/>
                </a:solidFill>
                <a:effectLst/>
                <a:latin typeface="Calibri"/>
                <a:ea typeface="Calibri" panose="020F0502020204030204" pitchFamily="34" charset="0"/>
                <a:cs typeface="Times New Roman"/>
              </a:rPr>
              <a:t> Bloc de compétences 2 : Mettre en œuvre des opérations internationales (MOI), un bloc de compétences en relation étroite </a:t>
            </a:r>
            <a:r>
              <a:rPr lang="fr-FR" sz="1800" b="1" dirty="0">
                <a:solidFill>
                  <a:schemeClr val="tx1"/>
                </a:solidFill>
                <a:latin typeface="Calibri"/>
                <a:ea typeface="Calibri" panose="020F0502020204030204" pitchFamily="34" charset="0"/>
                <a:cs typeface="Times New Roman"/>
              </a:rPr>
              <a:t>avec</a:t>
            </a:r>
            <a:r>
              <a:rPr lang="fr-FR" sz="1800" b="1" dirty="0">
                <a:solidFill>
                  <a:schemeClr val="tx1"/>
                </a:solidFill>
                <a:effectLst/>
                <a:latin typeface="Calibri"/>
                <a:ea typeface="Calibri" panose="020F0502020204030204" pitchFamily="34" charset="0"/>
                <a:cs typeface="Times New Roman"/>
              </a:rPr>
              <a:t> les blocs 1 et 3</a:t>
            </a:r>
            <a:endParaRPr lang="fr-FR" sz="2000" b="1" dirty="0">
              <a:solidFill>
                <a:schemeClr val="tx1"/>
              </a:solidFill>
              <a:latin typeface="Calibri"/>
              <a:cs typeface="Times New Roman"/>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2</a:t>
            </a:fld>
            <a:endParaRPr lang="fr-FR"/>
          </a:p>
        </p:txBody>
      </p:sp>
      <p:sp>
        <p:nvSpPr>
          <p:cNvPr id="4" name="Rectangle 3"/>
          <p:cNvSpPr/>
          <p:nvPr/>
        </p:nvSpPr>
        <p:spPr>
          <a:xfrm>
            <a:off x="1115616" y="1052736"/>
            <a:ext cx="6840760" cy="437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Les opérations internationales : des pratiques désormais usuelles qui supposent :</a:t>
            </a:r>
          </a:p>
          <a:p>
            <a:pPr algn="ctr"/>
            <a:r>
              <a:rPr lang="fr-FR" dirty="0"/>
              <a:t>- La maîtrise technique liée à la mise en œuvre des opérations internationales (cf. bloc 2)</a:t>
            </a:r>
          </a:p>
          <a:p>
            <a:pPr algn="ctr"/>
            <a:endParaRPr lang="fr-FR" dirty="0"/>
          </a:p>
          <a:p>
            <a:pPr marL="285750" indent="-285750" algn="ctr">
              <a:buFontTx/>
              <a:buChar char="-"/>
            </a:pPr>
            <a:r>
              <a:rPr lang="fr-FR" dirty="0"/>
              <a:t>Cette technicité  n’a de sens que si : </a:t>
            </a:r>
          </a:p>
          <a:p>
            <a:pPr algn="ctr"/>
            <a:r>
              <a:rPr lang="fr-FR" dirty="0"/>
              <a:t>* elle tient compte des spécificités culturelles liées à l’aire géographique considérée (cf. bloc 1);</a:t>
            </a:r>
          </a:p>
          <a:p>
            <a:pPr marL="285750" indent="-285750" algn="ctr">
              <a:buFont typeface="Arial" panose="020B0604020202020204" pitchFamily="34" charset="0"/>
              <a:buChar char="•"/>
            </a:pPr>
            <a:r>
              <a:rPr lang="fr-FR" dirty="0"/>
              <a:t>elle est clairement relayée en termes de communication (bloc 1 : qualités rédactionnelles, maîtrise </a:t>
            </a:r>
            <a:r>
              <a:rPr lang="fr-FR" sz="1600" dirty="0"/>
              <a:t>linguistique);</a:t>
            </a:r>
            <a:endParaRPr lang="fr-FR" dirty="0"/>
          </a:p>
          <a:p>
            <a:pPr marL="285750" indent="-285750" algn="ctr">
              <a:buFont typeface="Arial" panose="020B0604020202020204" pitchFamily="34" charset="0"/>
              <a:buChar char="•"/>
            </a:pPr>
            <a:r>
              <a:rPr lang="fr-FR" dirty="0"/>
              <a:t>elle est adaptée aux spécificités commerciales, économiques, politiques… de l’aire géographique considérée (veille globale) (cf. bloc 3).</a:t>
            </a:r>
          </a:p>
          <a:p>
            <a:pPr algn="ctr"/>
            <a:r>
              <a:rPr lang="fr-FR" b="1" dirty="0">
                <a:sym typeface="Wingdings" panose="05000000000000000000" pitchFamily="2" charset="2"/>
              </a:rPr>
              <a:t> Articulation forte entre les 3 blocs de compétence</a:t>
            </a:r>
            <a:endParaRPr lang="fr-FR" dirty="0"/>
          </a:p>
          <a:p>
            <a:pPr algn="ctr"/>
            <a:r>
              <a:rPr lang="fr-FR" dirty="0">
                <a:sym typeface="Wingdings" panose="05000000000000000000" pitchFamily="2" charset="2"/>
              </a:rPr>
              <a:t> </a:t>
            </a:r>
            <a:r>
              <a:rPr lang="fr-FR" b="1" dirty="0">
                <a:sym typeface="Wingdings" panose="05000000000000000000" pitchFamily="2" charset="2"/>
              </a:rPr>
              <a:t>Interaction entre les 3 blocs de compétences</a:t>
            </a:r>
            <a:endParaRPr lang="fr-FR" b="1" dirty="0"/>
          </a:p>
        </p:txBody>
      </p:sp>
    </p:spTree>
    <p:extLst>
      <p:ext uri="{BB962C8B-B14F-4D97-AF65-F5344CB8AC3E}">
        <p14:creationId xmlns:p14="http://schemas.microsoft.com/office/powerpoint/2010/main" val="54170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115616" y="260648"/>
            <a:ext cx="8028384" cy="5162128"/>
          </a:xfrm>
        </p:spPr>
        <p:txBody>
          <a:bodyPr>
            <a:normAutofit/>
          </a:bodyPr>
          <a:lstStyle/>
          <a:p>
            <a:pPr algn="l"/>
            <a:r>
              <a:rPr lang="fr-FR"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 M</a:t>
            </a:r>
            <a:r>
              <a:rPr lang="fr-FR" sz="1800" b="1" dirty="0">
                <a:solidFill>
                  <a:schemeClr val="tx1"/>
                </a:solidFill>
                <a:latin typeface="Calibri" panose="020F0502020204030204" pitchFamily="34" charset="0"/>
                <a:ea typeface="Calibri" panose="020F0502020204030204" pitchFamily="34" charset="0"/>
                <a:cs typeface="Times New Roman" panose="02020603050405020304" pitchFamily="18" charset="0"/>
              </a:rPr>
              <a:t>ettre en œuvre de opérations internationales (MOI) : Conditions d’exercice</a:t>
            </a:r>
            <a:endParaRPr lang="fr-FR" sz="2000" b="1" dirty="0">
              <a:solidFill>
                <a:schemeClr val="tx1"/>
              </a:solidFill>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3</a:t>
            </a:fld>
            <a:endParaRPr lang="fr-FR"/>
          </a:p>
        </p:txBody>
      </p:sp>
      <p:sp>
        <p:nvSpPr>
          <p:cNvPr id="4" name="Rectangle 3"/>
          <p:cNvSpPr/>
          <p:nvPr/>
        </p:nvSpPr>
        <p:spPr>
          <a:xfrm>
            <a:off x="1115616" y="1080031"/>
            <a:ext cx="6840760" cy="437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just"/>
            <a:r>
              <a:rPr lang="fr-FR" dirty="0"/>
              <a:t>« Sous l’autorité de son responsable import/export, l’assistant import/export </a:t>
            </a:r>
            <a:r>
              <a:rPr lang="fr-FR" b="1" dirty="0"/>
              <a:t>prend en charge l’exécution des contrats d’achat/vente à l’international </a:t>
            </a:r>
            <a:r>
              <a:rPr lang="fr-FR" dirty="0"/>
              <a:t>(de la demande d’offre ou de l’offre jusqu’au paiement) ». </a:t>
            </a:r>
          </a:p>
          <a:p>
            <a:pPr algn="just"/>
            <a:r>
              <a:rPr lang="fr-FR" dirty="0"/>
              <a:t>L’assistant import/export : </a:t>
            </a:r>
          </a:p>
          <a:p>
            <a:pPr marL="285750" indent="-285750" algn="just">
              <a:buFont typeface="Arial" panose="020B0604020202020204" pitchFamily="34" charset="0"/>
              <a:buChar char="•"/>
            </a:pPr>
            <a:r>
              <a:rPr lang="fr-FR" dirty="0"/>
              <a:t>assure la </a:t>
            </a:r>
            <a:r>
              <a:rPr lang="fr-FR" b="1" dirty="0"/>
              <a:t>gestion administrative </a:t>
            </a:r>
            <a:r>
              <a:rPr lang="fr-FR" dirty="0"/>
              <a:t>et la </a:t>
            </a:r>
            <a:r>
              <a:rPr lang="fr-FR" b="1" dirty="0"/>
              <a:t>gestion des risques </a:t>
            </a:r>
            <a:r>
              <a:rPr lang="fr-FR" dirty="0"/>
              <a:t>d’exécution, de paiement, de change, de transport et de douane ainsi que des réclamations et des litiges.</a:t>
            </a:r>
          </a:p>
          <a:p>
            <a:pPr algn="just"/>
            <a:r>
              <a:rPr lang="fr-FR" dirty="0"/>
              <a:t>Pour ce faire : </a:t>
            </a:r>
          </a:p>
          <a:p>
            <a:pPr marL="285750" indent="-285750" algn="just">
              <a:buFont typeface="Arial" panose="020B0604020202020204" pitchFamily="34" charset="0"/>
              <a:buChar char="•"/>
            </a:pPr>
            <a:r>
              <a:rPr lang="fr-FR" dirty="0"/>
              <a:t>il coordonne les activités de l’ensemble des acteurs internes et externes impliqués</a:t>
            </a:r>
          </a:p>
          <a:p>
            <a:pPr marL="285750" indent="-285750" algn="just">
              <a:buFont typeface="Arial" panose="020B0604020202020204" pitchFamily="34" charset="0"/>
              <a:buChar char="•"/>
            </a:pPr>
            <a:r>
              <a:rPr lang="fr-FR" dirty="0"/>
              <a:t>Il effectue le </a:t>
            </a:r>
            <a:r>
              <a:rPr lang="fr-FR" dirty="0" err="1"/>
              <a:t>reporting</a:t>
            </a:r>
            <a:r>
              <a:rPr lang="fr-FR" dirty="0"/>
              <a:t> des opérations réalisées et propose des pistes d’optimisation</a:t>
            </a:r>
          </a:p>
          <a:p>
            <a:pPr marL="285750" indent="-285750" algn="just">
              <a:buFont typeface="Arial" panose="020B0604020202020204" pitchFamily="34" charset="0"/>
              <a:buChar char="•"/>
            </a:pPr>
            <a:r>
              <a:rPr lang="fr-FR" dirty="0"/>
              <a:t>Il respecte les conditions commerciales et réglementaires, etc. »</a:t>
            </a:r>
          </a:p>
        </p:txBody>
      </p:sp>
    </p:spTree>
    <p:extLst>
      <p:ext uri="{BB962C8B-B14F-4D97-AF65-F5344CB8AC3E}">
        <p14:creationId xmlns:p14="http://schemas.microsoft.com/office/powerpoint/2010/main" val="3114910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ctrTitle"/>
          </p:nvPr>
        </p:nvSpPr>
        <p:spPr>
          <a:xfrm>
            <a:off x="971600" y="188640"/>
            <a:ext cx="7772400" cy="720080"/>
          </a:xfrm>
        </p:spPr>
        <p:txBody>
          <a:bodyPr/>
          <a:lstStyle/>
          <a:p>
            <a:r>
              <a:rPr lang="fr-FR" sz="1800" b="1" dirty="0">
                <a:effectLst/>
                <a:latin typeface="Calibri" panose="020F0502020204030204" pitchFamily="34" charset="0"/>
                <a:ea typeface="Calibri" panose="020F0502020204030204" pitchFamily="34" charset="0"/>
                <a:cs typeface="Times New Roman" panose="02020603050405020304" pitchFamily="18" charset="0"/>
              </a:rPr>
              <a:t>II. Les compétences et savoirs associés au bloc 2</a:t>
            </a:r>
            <a:endParaRPr lang="en-US" b="1" dirty="0"/>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971600" y="799219"/>
            <a:ext cx="7416824" cy="4839582"/>
          </a:xfrm>
        </p:spPr>
        <p:txBody>
          <a:bodyPr/>
          <a:lstStyle/>
          <a:p>
            <a:endParaRPr lang="en-US" dirty="0"/>
          </a:p>
        </p:txBody>
      </p:sp>
      <p:sp>
        <p:nvSpPr>
          <p:cNvPr id="4" name="Slide Number Placeholder 3">
            <a:extLst>
              <a:ext uri="{FF2B5EF4-FFF2-40B4-BE49-F238E27FC236}">
                <a16:creationId xmlns:a16="http://schemas.microsoft.com/office/drawing/2014/main" id="{8CE1C003-AB62-4C4B-9CCA-E20BAF07A327}"/>
              </a:ext>
            </a:extLst>
          </p:cNvPr>
          <p:cNvSpPr>
            <a:spLocks noGrp="1"/>
          </p:cNvSpPr>
          <p:nvPr>
            <p:ph type="sldNum" sz="quarter" idx="12"/>
          </p:nvPr>
        </p:nvSpPr>
        <p:spPr/>
        <p:txBody>
          <a:bodyPr/>
          <a:lstStyle/>
          <a:p>
            <a:fld id="{95654D5A-192B-4B07-8F58-250CDD527E53}" type="slidenum">
              <a:rPr lang="fr-FR" smtClean="0"/>
              <a:t>4</a:t>
            </a:fld>
            <a:endParaRPr lang="fr-FR"/>
          </a:p>
        </p:txBody>
      </p:sp>
      <p:pic>
        <p:nvPicPr>
          <p:cNvPr id="6" name="Picture 5">
            <a:extLst>
              <a:ext uri="{FF2B5EF4-FFF2-40B4-BE49-F238E27FC236}">
                <a16:creationId xmlns:a16="http://schemas.microsoft.com/office/drawing/2014/main" id="{A231D8F3-0374-4342-999C-1FA9383957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344" y="748975"/>
            <a:ext cx="8208912" cy="4696249"/>
          </a:xfrm>
          <a:prstGeom prst="rect">
            <a:avLst/>
          </a:prstGeom>
        </p:spPr>
      </p:pic>
    </p:spTree>
    <p:extLst>
      <p:ext uri="{BB962C8B-B14F-4D97-AF65-F5344CB8AC3E}">
        <p14:creationId xmlns:p14="http://schemas.microsoft.com/office/powerpoint/2010/main" val="4020078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ctrTitle"/>
          </p:nvPr>
        </p:nvSpPr>
        <p:spPr>
          <a:xfrm>
            <a:off x="828980" y="332656"/>
            <a:ext cx="7772400" cy="576064"/>
          </a:xfrm>
        </p:spPr>
        <p:txBody>
          <a:bodyPr/>
          <a:lstStyle/>
          <a:p>
            <a:r>
              <a:rPr lang="fr-FR" sz="1800" b="1" dirty="0">
                <a:effectLst/>
                <a:latin typeface="Calibri" panose="020F0502020204030204" pitchFamily="34" charset="0"/>
                <a:ea typeface="Calibri" panose="020F0502020204030204" pitchFamily="34" charset="0"/>
                <a:cs typeface="Times New Roman" panose="02020603050405020304" pitchFamily="18" charset="0"/>
              </a:rPr>
              <a:t>A. Les principales nouveautés</a:t>
            </a:r>
            <a:br>
              <a:rPr lang="fr-FR"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828980" y="836712"/>
            <a:ext cx="6943420" cy="4802088"/>
          </a:xfrm>
        </p:spPr>
        <p:txBody>
          <a:bodyPr vert="horz" lIns="91440" tIns="45720" rIns="91440" bIns="45720" rtlCol="0" anchor="t">
            <a:normAutofit/>
          </a:bodyPr>
          <a:lstStyle/>
          <a:p>
            <a:pPr marL="342900" indent="-342900" algn="just">
              <a:buAutoNum type="arabicPeriod"/>
            </a:pPr>
            <a:r>
              <a:rPr lang="en-US" b="1" u="sng" dirty="0">
                <a:solidFill>
                  <a:schemeClr val="tx1"/>
                </a:solidFill>
                <a:latin typeface="Arial"/>
                <a:cs typeface="Arial"/>
              </a:rPr>
              <a:t>En </a:t>
            </a:r>
            <a:r>
              <a:rPr lang="en-US" b="1" u="sng" dirty="0" err="1">
                <a:solidFill>
                  <a:schemeClr val="tx1"/>
                </a:solidFill>
                <a:latin typeface="Arial"/>
                <a:cs typeface="Arial"/>
              </a:rPr>
              <a:t>termes</a:t>
            </a:r>
            <a:r>
              <a:rPr lang="en-US" b="1" u="sng" dirty="0">
                <a:solidFill>
                  <a:schemeClr val="tx1"/>
                </a:solidFill>
                <a:latin typeface="Arial"/>
                <a:cs typeface="Arial"/>
              </a:rPr>
              <a:t> de </a:t>
            </a:r>
            <a:r>
              <a:rPr lang="en-US" b="1" u="sng" dirty="0" err="1">
                <a:solidFill>
                  <a:schemeClr val="tx1"/>
                </a:solidFill>
                <a:latin typeface="Arial"/>
                <a:cs typeface="Arial"/>
              </a:rPr>
              <a:t>contenu</a:t>
            </a:r>
            <a:r>
              <a:rPr lang="en-US" b="1" u="sng" dirty="0">
                <a:solidFill>
                  <a:schemeClr val="tx1"/>
                </a:solidFill>
                <a:latin typeface="Arial"/>
                <a:cs typeface="Arial"/>
              </a:rPr>
              <a:t> </a:t>
            </a:r>
            <a:r>
              <a:rPr lang="en-US" b="1" dirty="0">
                <a:solidFill>
                  <a:schemeClr val="tx1"/>
                </a:solidFill>
                <a:latin typeface="Arial"/>
                <a:cs typeface="Arial"/>
              </a:rPr>
              <a:t>:</a:t>
            </a:r>
          </a:p>
          <a:p>
            <a:pPr algn="just"/>
            <a:endParaRPr lang="en-US" b="1" dirty="0">
              <a:solidFill>
                <a:schemeClr val="tx1"/>
              </a:solidFill>
            </a:endParaRPr>
          </a:p>
          <a:p>
            <a:pPr marL="285750" indent="-285750" algn="just">
              <a:buFontTx/>
              <a:buChar char="-"/>
            </a:pPr>
            <a:r>
              <a:rPr lang="en-US" dirty="0" err="1">
                <a:latin typeface="Arial"/>
                <a:cs typeface="Arial"/>
              </a:rPr>
              <a:t>Élargissement</a:t>
            </a:r>
            <a:r>
              <a:rPr lang="en-US" dirty="0">
                <a:latin typeface="Arial"/>
                <a:cs typeface="Arial"/>
              </a:rPr>
              <a:t> des </a:t>
            </a:r>
            <a:r>
              <a:rPr lang="en-US" dirty="0" err="1">
                <a:latin typeface="Arial"/>
                <a:cs typeface="Arial"/>
              </a:rPr>
              <a:t>opérations</a:t>
            </a:r>
            <a:r>
              <a:rPr lang="en-US" dirty="0">
                <a:latin typeface="Arial"/>
                <a:cs typeface="Arial"/>
              </a:rPr>
              <a:t> </a:t>
            </a:r>
            <a:r>
              <a:rPr lang="en-US" dirty="0" err="1">
                <a:latin typeface="Arial"/>
                <a:cs typeface="Arial"/>
              </a:rPr>
              <a:t>internationales</a:t>
            </a:r>
            <a:r>
              <a:rPr lang="en-US" dirty="0">
                <a:latin typeface="Arial"/>
                <a:cs typeface="Arial"/>
              </a:rPr>
              <a:t> d’achat-vente</a:t>
            </a:r>
          </a:p>
          <a:p>
            <a:pPr algn="just"/>
            <a:endParaRPr lang="en-US" dirty="0"/>
          </a:p>
          <a:p>
            <a:pPr marL="285750" indent="-285750" algn="just">
              <a:buFontTx/>
              <a:buChar char="-"/>
            </a:pPr>
            <a:r>
              <a:rPr lang="en-US" dirty="0" err="1"/>
              <a:t>Conformité</a:t>
            </a:r>
            <a:r>
              <a:rPr lang="en-US" dirty="0"/>
              <a:t>/Compliance au </a:t>
            </a:r>
            <a:r>
              <a:rPr lang="en-US" dirty="0" err="1"/>
              <a:t>sens</a:t>
            </a:r>
            <a:r>
              <a:rPr lang="en-US" dirty="0"/>
              <a:t> large</a:t>
            </a:r>
          </a:p>
          <a:p>
            <a:pPr algn="just"/>
            <a:endParaRPr lang="en-US" dirty="0"/>
          </a:p>
          <a:p>
            <a:pPr marL="285750" indent="-285750" algn="just">
              <a:buFontTx/>
              <a:buChar char="-"/>
            </a:pPr>
            <a:r>
              <a:rPr lang="en-US" dirty="0" err="1"/>
              <a:t>Achat</a:t>
            </a:r>
            <a:r>
              <a:rPr lang="en-US" dirty="0"/>
              <a:t> international </a:t>
            </a:r>
            <a:r>
              <a:rPr lang="en-US" i="1" dirty="0"/>
              <a:t>vs</a:t>
            </a:r>
            <a:r>
              <a:rPr lang="en-US" dirty="0"/>
              <a:t> Marketing </a:t>
            </a:r>
            <a:r>
              <a:rPr lang="en-US" dirty="0" err="1"/>
              <a:t>achat</a:t>
            </a:r>
            <a:endParaRPr lang="en-US" dirty="0"/>
          </a:p>
          <a:p>
            <a:pPr algn="just"/>
            <a:endParaRPr lang="en-US" dirty="0"/>
          </a:p>
          <a:p>
            <a:pPr marL="285750" indent="-285750" algn="just">
              <a:buFontTx/>
              <a:buChar char="-"/>
            </a:pPr>
            <a:r>
              <a:rPr lang="en-US" dirty="0"/>
              <a:t>PGI : </a:t>
            </a:r>
            <a:r>
              <a:rPr lang="en-US" dirty="0" err="1"/>
              <a:t>principales</a:t>
            </a:r>
            <a:r>
              <a:rPr lang="en-US" dirty="0"/>
              <a:t> </a:t>
            </a:r>
            <a:r>
              <a:rPr lang="en-US" dirty="0" err="1"/>
              <a:t>fonctionnalités</a:t>
            </a:r>
            <a:endParaRPr lang="en-US" dirty="0"/>
          </a:p>
          <a:p>
            <a:pPr algn="just"/>
            <a:endParaRPr lang="en-US" dirty="0"/>
          </a:p>
          <a:p>
            <a:pPr algn="just"/>
            <a:endParaRPr lang="en-US" dirty="0"/>
          </a:p>
          <a:p>
            <a:pPr algn="just"/>
            <a:r>
              <a:rPr lang="en-US" dirty="0">
                <a:latin typeface="Arial"/>
                <a:cs typeface="Arial"/>
              </a:rPr>
              <a:t>Au final </a:t>
            </a:r>
            <a:r>
              <a:rPr lang="en-US" dirty="0" err="1">
                <a:latin typeface="Arial"/>
                <a:cs typeface="Arial"/>
              </a:rPr>
              <a:t>une</a:t>
            </a:r>
            <a:r>
              <a:rPr lang="en-US" dirty="0">
                <a:latin typeface="Arial"/>
                <a:cs typeface="Arial"/>
              </a:rPr>
              <a:t> exigence plus forte en </a:t>
            </a:r>
            <a:r>
              <a:rPr lang="en-US" dirty="0" err="1">
                <a:latin typeface="Arial"/>
                <a:cs typeface="Arial"/>
              </a:rPr>
              <a:t>termes</a:t>
            </a:r>
            <a:r>
              <a:rPr lang="en-US" dirty="0">
                <a:latin typeface="Arial"/>
                <a:cs typeface="Arial"/>
              </a:rPr>
              <a:t> de rigueur et </a:t>
            </a:r>
            <a:r>
              <a:rPr lang="en-US" dirty="0" err="1">
                <a:latin typeface="Arial"/>
                <a:cs typeface="Arial"/>
              </a:rPr>
              <a:t>d’optimisation</a:t>
            </a:r>
            <a:r>
              <a:rPr lang="en-US" dirty="0">
                <a:latin typeface="Arial"/>
                <a:cs typeface="Arial"/>
              </a:rPr>
              <a:t> du </a:t>
            </a:r>
            <a:r>
              <a:rPr lang="en-US" dirty="0" err="1">
                <a:latin typeface="Arial"/>
                <a:cs typeface="Arial"/>
              </a:rPr>
              <a:t>traitement</a:t>
            </a:r>
            <a:r>
              <a:rPr lang="en-US" dirty="0">
                <a:latin typeface="Arial"/>
                <a:cs typeface="Arial"/>
              </a:rPr>
              <a:t> des OI.</a:t>
            </a:r>
          </a:p>
          <a:p>
            <a:pPr marL="285750" indent="-285750" algn="just">
              <a:buFontTx/>
              <a:buChar char="-"/>
            </a:pPr>
            <a:endParaRPr lang="en-US" dirty="0"/>
          </a:p>
          <a:p>
            <a:pPr marL="285750" indent="-285750" algn="just">
              <a:buFontTx/>
              <a:buChar char="-"/>
            </a:pPr>
            <a:endParaRPr lang="en-US" dirty="0"/>
          </a:p>
        </p:txBody>
      </p:sp>
      <p:sp>
        <p:nvSpPr>
          <p:cNvPr id="4" name="Slide Number Placeholder 3">
            <a:extLst>
              <a:ext uri="{FF2B5EF4-FFF2-40B4-BE49-F238E27FC236}">
                <a16:creationId xmlns:a16="http://schemas.microsoft.com/office/drawing/2014/main" id="{8CE1C003-AB62-4C4B-9CCA-E20BAF07A327}"/>
              </a:ext>
            </a:extLst>
          </p:cNvPr>
          <p:cNvSpPr>
            <a:spLocks noGrp="1"/>
          </p:cNvSpPr>
          <p:nvPr>
            <p:ph type="sldNum" sz="quarter" idx="12"/>
          </p:nvPr>
        </p:nvSpPr>
        <p:spPr/>
        <p:txBody>
          <a:bodyPr/>
          <a:lstStyle/>
          <a:p>
            <a:fld id="{95654D5A-192B-4B07-8F58-250CDD527E53}" type="slidenum">
              <a:rPr lang="fr-FR" smtClean="0"/>
              <a:t>5</a:t>
            </a:fld>
            <a:endParaRPr lang="fr-FR"/>
          </a:p>
        </p:txBody>
      </p:sp>
    </p:spTree>
    <p:extLst>
      <p:ext uri="{BB962C8B-B14F-4D97-AF65-F5344CB8AC3E}">
        <p14:creationId xmlns:p14="http://schemas.microsoft.com/office/powerpoint/2010/main" val="2488197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ctrTitle"/>
          </p:nvPr>
        </p:nvSpPr>
        <p:spPr>
          <a:xfrm>
            <a:off x="828980" y="332656"/>
            <a:ext cx="7772400" cy="576064"/>
          </a:xfrm>
        </p:spPr>
        <p:txBody>
          <a:bodyPr/>
          <a:lstStyle/>
          <a:p>
            <a:r>
              <a:rPr lang="fr-FR" sz="1800" b="1" dirty="0">
                <a:effectLst/>
                <a:latin typeface="Calibri" panose="020F0502020204030204" pitchFamily="34" charset="0"/>
                <a:ea typeface="Calibri" panose="020F0502020204030204" pitchFamily="34" charset="0"/>
                <a:cs typeface="Times New Roman" panose="02020603050405020304" pitchFamily="18" charset="0"/>
              </a:rPr>
              <a:t>A. Les principales nouveautés</a:t>
            </a:r>
            <a:br>
              <a:rPr lang="fr-FR"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828980" y="836712"/>
            <a:ext cx="6943420" cy="4802088"/>
          </a:xfrm>
        </p:spPr>
        <p:txBody>
          <a:bodyPr/>
          <a:lstStyle/>
          <a:p>
            <a:pPr marL="285750" indent="-285750" algn="just">
              <a:buFontTx/>
              <a:buChar char="-"/>
            </a:pPr>
            <a:endParaRPr lang="en-US" dirty="0"/>
          </a:p>
          <a:p>
            <a:pPr algn="just"/>
            <a:r>
              <a:rPr lang="en-US" b="1" u="sng" dirty="0">
                <a:solidFill>
                  <a:schemeClr val="tx1"/>
                </a:solidFill>
              </a:rPr>
              <a:t>2. </a:t>
            </a:r>
            <a:r>
              <a:rPr lang="en-US" b="1" u="sng" dirty="0" err="1">
                <a:solidFill>
                  <a:schemeClr val="tx1"/>
                </a:solidFill>
              </a:rPr>
              <a:t>En</a:t>
            </a:r>
            <a:r>
              <a:rPr lang="en-US" b="1" u="sng" dirty="0">
                <a:solidFill>
                  <a:schemeClr val="tx1"/>
                </a:solidFill>
              </a:rPr>
              <a:t> </a:t>
            </a:r>
            <a:r>
              <a:rPr lang="en-US" b="1" u="sng" dirty="0" err="1">
                <a:solidFill>
                  <a:schemeClr val="tx1"/>
                </a:solidFill>
              </a:rPr>
              <a:t>termes</a:t>
            </a:r>
            <a:r>
              <a:rPr lang="en-US" b="1" u="sng" dirty="0">
                <a:solidFill>
                  <a:schemeClr val="tx1"/>
                </a:solidFill>
              </a:rPr>
              <a:t> </a:t>
            </a:r>
            <a:r>
              <a:rPr lang="en-US" b="1" u="sng" dirty="0" err="1">
                <a:solidFill>
                  <a:schemeClr val="tx1"/>
                </a:solidFill>
              </a:rPr>
              <a:t>d’approche</a:t>
            </a:r>
            <a:r>
              <a:rPr lang="en-US" b="1" u="sng" dirty="0">
                <a:solidFill>
                  <a:schemeClr val="tx1"/>
                </a:solidFill>
              </a:rPr>
              <a:t> : </a:t>
            </a:r>
          </a:p>
          <a:p>
            <a:pPr algn="just"/>
            <a:endParaRPr lang="en-US" b="1" u="sng" dirty="0">
              <a:solidFill>
                <a:schemeClr val="tx1"/>
              </a:solidFill>
            </a:endParaRPr>
          </a:p>
          <a:p>
            <a:pPr marL="285750" indent="-285750" algn="just">
              <a:buFontTx/>
              <a:buChar char="-"/>
            </a:pPr>
            <a:r>
              <a:rPr lang="en-US" dirty="0"/>
              <a:t>Une entrée par la </a:t>
            </a:r>
            <a:r>
              <a:rPr lang="en-US" dirty="0" err="1"/>
              <a:t>compétence</a:t>
            </a:r>
            <a:r>
              <a:rPr lang="en-US" dirty="0"/>
              <a:t> =&gt; Les mises </a:t>
            </a:r>
            <a:r>
              <a:rPr lang="en-US" dirty="0" err="1"/>
              <a:t>en</a:t>
            </a:r>
            <a:r>
              <a:rPr lang="en-US" dirty="0"/>
              <a:t> situation </a:t>
            </a:r>
            <a:r>
              <a:rPr lang="en-US" dirty="0" err="1"/>
              <a:t>professionnelle</a:t>
            </a:r>
            <a:r>
              <a:rPr lang="en-US" dirty="0"/>
              <a:t>.</a:t>
            </a:r>
          </a:p>
          <a:p>
            <a:pPr algn="just"/>
            <a:endParaRPr lang="en-US" dirty="0"/>
          </a:p>
          <a:p>
            <a:pPr marL="285750" indent="-285750" algn="just">
              <a:buFontTx/>
              <a:buChar char="-"/>
            </a:pPr>
            <a:r>
              <a:rPr lang="en-US" dirty="0"/>
              <a:t>Une convocation utile et </a:t>
            </a:r>
            <a:r>
              <a:rPr lang="en-US" dirty="0" err="1"/>
              <a:t>ciblée</a:t>
            </a:r>
            <a:r>
              <a:rPr lang="en-US" dirty="0"/>
              <a:t> des </a:t>
            </a:r>
            <a:r>
              <a:rPr lang="en-US" dirty="0" err="1"/>
              <a:t>savoirs</a:t>
            </a:r>
            <a:r>
              <a:rPr lang="en-US" dirty="0"/>
              <a:t> et </a:t>
            </a:r>
            <a:r>
              <a:rPr lang="en-US" dirty="0" err="1"/>
              <a:t>méthodologies</a:t>
            </a:r>
            <a:endParaRPr lang="en-US" dirty="0"/>
          </a:p>
          <a:p>
            <a:pPr marL="285750" indent="-285750" algn="just">
              <a:buFontTx/>
              <a:buChar char="-"/>
            </a:pPr>
            <a:endParaRPr lang="en-US" dirty="0"/>
          </a:p>
          <a:p>
            <a:pPr marL="285750" indent="-285750" algn="just">
              <a:buFontTx/>
              <a:buChar char="-"/>
            </a:pPr>
            <a:r>
              <a:rPr lang="en-US" dirty="0"/>
              <a:t>Une </a:t>
            </a:r>
            <a:r>
              <a:rPr lang="en-US" dirty="0" err="1"/>
              <a:t>approche</a:t>
            </a:r>
            <a:r>
              <a:rPr lang="en-US" dirty="0"/>
              <a:t> progressive que </a:t>
            </a:r>
            <a:r>
              <a:rPr lang="en-US" dirty="0" err="1"/>
              <a:t>ce</a:t>
            </a:r>
            <a:r>
              <a:rPr lang="en-US" dirty="0"/>
              <a:t> </a:t>
            </a:r>
            <a:r>
              <a:rPr lang="en-US" dirty="0" err="1"/>
              <a:t>soit</a:t>
            </a:r>
            <a:r>
              <a:rPr lang="en-US" dirty="0"/>
              <a:t> au </a:t>
            </a:r>
            <a:r>
              <a:rPr lang="en-US" dirty="0" err="1"/>
              <a:t>niveau</a:t>
            </a:r>
            <a:r>
              <a:rPr lang="en-US" dirty="0"/>
              <a:t> des </a:t>
            </a:r>
            <a:r>
              <a:rPr lang="en-US" dirty="0" err="1"/>
              <a:t>compétences</a:t>
            </a:r>
            <a:r>
              <a:rPr lang="en-US" dirty="0"/>
              <a:t> que des </a:t>
            </a:r>
            <a:r>
              <a:rPr lang="en-US" dirty="0" err="1"/>
              <a:t>savoirs</a:t>
            </a:r>
            <a:endParaRPr lang="en-US" dirty="0"/>
          </a:p>
          <a:p>
            <a:pPr marL="285750" indent="-285750" algn="just">
              <a:buFontTx/>
              <a:buChar char="-"/>
            </a:pPr>
            <a:endParaRPr lang="en-US" dirty="0"/>
          </a:p>
        </p:txBody>
      </p:sp>
      <p:sp>
        <p:nvSpPr>
          <p:cNvPr id="4" name="Slide Number Placeholder 3">
            <a:extLst>
              <a:ext uri="{FF2B5EF4-FFF2-40B4-BE49-F238E27FC236}">
                <a16:creationId xmlns:a16="http://schemas.microsoft.com/office/drawing/2014/main" id="{8CE1C003-AB62-4C4B-9CCA-E20BAF07A327}"/>
              </a:ext>
            </a:extLst>
          </p:cNvPr>
          <p:cNvSpPr>
            <a:spLocks noGrp="1"/>
          </p:cNvSpPr>
          <p:nvPr>
            <p:ph type="sldNum" sz="quarter" idx="12"/>
          </p:nvPr>
        </p:nvSpPr>
        <p:spPr/>
        <p:txBody>
          <a:bodyPr/>
          <a:lstStyle/>
          <a:p>
            <a:fld id="{95654D5A-192B-4B07-8F58-250CDD527E53}" type="slidenum">
              <a:rPr lang="fr-FR" smtClean="0"/>
              <a:t>6</a:t>
            </a:fld>
            <a:endParaRPr lang="fr-FR"/>
          </a:p>
        </p:txBody>
      </p:sp>
    </p:spTree>
    <p:extLst>
      <p:ext uri="{BB962C8B-B14F-4D97-AF65-F5344CB8AC3E}">
        <p14:creationId xmlns:p14="http://schemas.microsoft.com/office/powerpoint/2010/main" val="3404467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ctrTitle"/>
          </p:nvPr>
        </p:nvSpPr>
        <p:spPr>
          <a:xfrm>
            <a:off x="971600" y="404665"/>
            <a:ext cx="7772400" cy="1008112"/>
          </a:xfrm>
        </p:spPr>
        <p:txBody>
          <a:bodyPr/>
          <a:lstStyle/>
          <a:p>
            <a:r>
              <a:rPr lang="fr-FR" sz="1800" b="1" dirty="0">
                <a:effectLst/>
                <a:latin typeface="Calibri" panose="020F0502020204030204" pitchFamily="34" charset="0"/>
                <a:ea typeface="Calibri" panose="020F0502020204030204" pitchFamily="34" charset="0"/>
                <a:cs typeface="Times New Roman" panose="02020603050405020304" pitchFamily="18" charset="0"/>
              </a:rPr>
              <a:t>B. Mise en œuvre concrète de l’enseignement </a:t>
            </a:r>
            <a:endParaRPr lang="en-US" dirty="0"/>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1371600" y="1268760"/>
            <a:ext cx="6400800" cy="4370040"/>
          </a:xfrm>
        </p:spPr>
        <p:txBody>
          <a:bodyPr/>
          <a:lstStyle/>
          <a:p>
            <a:pPr algn="just"/>
            <a:r>
              <a:rPr lang="en-US" b="1" dirty="0">
                <a:solidFill>
                  <a:schemeClr val="tx1"/>
                </a:solidFill>
              </a:rPr>
              <a:t>1. La progression </a:t>
            </a:r>
            <a:r>
              <a:rPr lang="en-US" dirty="0">
                <a:solidFill>
                  <a:schemeClr val="tx1"/>
                </a:solidFill>
              </a:rPr>
              <a:t>:</a:t>
            </a:r>
          </a:p>
          <a:p>
            <a:pPr algn="just"/>
            <a:endParaRPr lang="en-US" dirty="0"/>
          </a:p>
          <a:p>
            <a:pPr algn="just"/>
            <a:r>
              <a:rPr lang="en-US" u="sng" dirty="0"/>
              <a:t>Des </a:t>
            </a:r>
            <a:r>
              <a:rPr lang="en-US" u="sng" dirty="0" err="1"/>
              <a:t>compétences</a:t>
            </a:r>
            <a:r>
              <a:rPr lang="en-US" u="sng" dirty="0"/>
              <a:t> </a:t>
            </a:r>
            <a:r>
              <a:rPr lang="en-US" dirty="0"/>
              <a:t>(</a:t>
            </a:r>
            <a:r>
              <a:rPr lang="en-US" dirty="0" err="1"/>
              <a:t>voir</a:t>
            </a:r>
            <a:r>
              <a:rPr lang="en-US" dirty="0"/>
              <a:t> </a:t>
            </a:r>
            <a:r>
              <a:rPr lang="en-US" dirty="0" err="1"/>
              <a:t>diapo</a:t>
            </a:r>
            <a:r>
              <a:rPr lang="en-US" dirty="0"/>
              <a:t> 5)</a:t>
            </a:r>
          </a:p>
          <a:p>
            <a:pPr algn="just"/>
            <a:r>
              <a:rPr lang="en-US" dirty="0" err="1"/>
              <a:t>En</a:t>
            </a:r>
            <a:r>
              <a:rPr lang="en-US" dirty="0"/>
              <a:t> 1CI : Les </a:t>
            </a:r>
            <a:r>
              <a:rPr lang="en-US" dirty="0" err="1"/>
              <a:t>compétences</a:t>
            </a:r>
            <a:r>
              <a:rPr lang="en-US" dirty="0"/>
              <a:t> “</a:t>
            </a:r>
            <a:r>
              <a:rPr lang="en-US" dirty="0" err="1"/>
              <a:t>Efficacité</a:t>
            </a:r>
            <a:r>
              <a:rPr lang="en-US" dirty="0"/>
              <a:t>”, </a:t>
            </a:r>
            <a:r>
              <a:rPr lang="en-US" dirty="0" err="1"/>
              <a:t>niveau</a:t>
            </a:r>
            <a:r>
              <a:rPr lang="en-US" dirty="0"/>
              <a:t> 1 et 2</a:t>
            </a:r>
          </a:p>
          <a:p>
            <a:pPr algn="just"/>
            <a:endParaRPr lang="en-US" dirty="0"/>
          </a:p>
          <a:p>
            <a:pPr algn="just"/>
            <a:r>
              <a:rPr lang="en-US" dirty="0" err="1"/>
              <a:t>En</a:t>
            </a:r>
            <a:r>
              <a:rPr lang="en-US" dirty="0"/>
              <a:t> 2CI : </a:t>
            </a:r>
            <a:r>
              <a:rPr lang="en-US" dirty="0" err="1"/>
              <a:t>Toutes</a:t>
            </a:r>
            <a:r>
              <a:rPr lang="en-US" dirty="0"/>
              <a:t> les </a:t>
            </a:r>
            <a:r>
              <a:rPr lang="en-US" dirty="0" err="1"/>
              <a:t>compétences</a:t>
            </a:r>
            <a:r>
              <a:rPr lang="en-US" dirty="0"/>
              <a:t>, </a:t>
            </a:r>
            <a:r>
              <a:rPr lang="en-US" dirty="0" err="1"/>
              <a:t>niveau</a:t>
            </a:r>
            <a:r>
              <a:rPr lang="en-US" dirty="0"/>
              <a:t> 2 et 3. </a:t>
            </a:r>
            <a:r>
              <a:rPr lang="en-US" dirty="0" err="1"/>
              <a:t>Viser</a:t>
            </a:r>
            <a:r>
              <a:rPr lang="en-US" dirty="0"/>
              <a:t> </a:t>
            </a:r>
            <a:r>
              <a:rPr lang="en-US" dirty="0" err="1"/>
              <a:t>l’efficience</a:t>
            </a:r>
            <a:r>
              <a:rPr lang="en-US" dirty="0"/>
              <a:t>.</a:t>
            </a:r>
          </a:p>
          <a:p>
            <a:pPr algn="just"/>
            <a:endParaRPr lang="en-US" dirty="0"/>
          </a:p>
          <a:p>
            <a:pPr algn="just"/>
            <a:endParaRPr lang="en-US" dirty="0"/>
          </a:p>
          <a:p>
            <a:pPr algn="just"/>
            <a:r>
              <a:rPr lang="en-US" u="sng" dirty="0"/>
              <a:t>Des </a:t>
            </a:r>
            <a:r>
              <a:rPr lang="en-US" u="sng" dirty="0" err="1"/>
              <a:t>savoirs</a:t>
            </a:r>
            <a:r>
              <a:rPr lang="en-US" u="sng" dirty="0"/>
              <a:t> </a:t>
            </a:r>
            <a:r>
              <a:rPr lang="en-US" u="sng" dirty="0" err="1"/>
              <a:t>associés</a:t>
            </a:r>
            <a:r>
              <a:rPr lang="en-US" u="sng" dirty="0"/>
              <a:t> </a:t>
            </a:r>
            <a:r>
              <a:rPr lang="en-US" dirty="0"/>
              <a:t>: </a:t>
            </a:r>
          </a:p>
          <a:p>
            <a:pPr algn="just"/>
            <a:r>
              <a:rPr lang="en-US" dirty="0" err="1"/>
              <a:t>Distinguer</a:t>
            </a:r>
            <a:r>
              <a:rPr lang="en-US" dirty="0"/>
              <a:t> le </a:t>
            </a:r>
            <a:r>
              <a:rPr lang="en-US" dirty="0" err="1"/>
              <a:t>fondamental</a:t>
            </a:r>
            <a:r>
              <a:rPr lang="en-US" dirty="0"/>
              <a:t> de </a:t>
            </a:r>
            <a:r>
              <a:rPr lang="en-US" dirty="0" err="1"/>
              <a:t>l’approfondissement</a:t>
            </a:r>
            <a:r>
              <a:rPr lang="en-US" dirty="0"/>
              <a:t> ; le simple du </a:t>
            </a:r>
            <a:r>
              <a:rPr lang="en-US" dirty="0" err="1"/>
              <a:t>complexe</a:t>
            </a:r>
            <a:r>
              <a:rPr lang="en-US" dirty="0"/>
              <a:t>.  </a:t>
            </a:r>
          </a:p>
          <a:p>
            <a:pPr algn="just"/>
            <a:endParaRPr lang="en-US" dirty="0"/>
          </a:p>
        </p:txBody>
      </p:sp>
      <p:sp>
        <p:nvSpPr>
          <p:cNvPr id="4" name="Slide Number Placeholder 3">
            <a:extLst>
              <a:ext uri="{FF2B5EF4-FFF2-40B4-BE49-F238E27FC236}">
                <a16:creationId xmlns:a16="http://schemas.microsoft.com/office/drawing/2014/main" id="{8CE1C003-AB62-4C4B-9CCA-E20BAF07A327}"/>
              </a:ext>
            </a:extLst>
          </p:cNvPr>
          <p:cNvSpPr>
            <a:spLocks noGrp="1"/>
          </p:cNvSpPr>
          <p:nvPr>
            <p:ph type="sldNum" sz="quarter" idx="12"/>
          </p:nvPr>
        </p:nvSpPr>
        <p:spPr/>
        <p:txBody>
          <a:bodyPr/>
          <a:lstStyle/>
          <a:p>
            <a:fld id="{95654D5A-192B-4B07-8F58-250CDD527E53}" type="slidenum">
              <a:rPr lang="fr-FR" smtClean="0"/>
              <a:t>7</a:t>
            </a:fld>
            <a:endParaRPr lang="fr-FR"/>
          </a:p>
        </p:txBody>
      </p:sp>
    </p:spTree>
    <p:extLst>
      <p:ext uri="{BB962C8B-B14F-4D97-AF65-F5344CB8AC3E}">
        <p14:creationId xmlns:p14="http://schemas.microsoft.com/office/powerpoint/2010/main" val="3790098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C21D5-FFD5-4975-846F-12047D083999}"/>
              </a:ext>
            </a:extLst>
          </p:cNvPr>
          <p:cNvSpPr>
            <a:spLocks noGrp="1"/>
          </p:cNvSpPr>
          <p:nvPr>
            <p:ph type="ctrTitle"/>
          </p:nvPr>
        </p:nvSpPr>
        <p:spPr>
          <a:xfrm>
            <a:off x="971600" y="260649"/>
            <a:ext cx="7772400" cy="360039"/>
          </a:xfrm>
        </p:spPr>
        <p:txBody>
          <a:bodyPr/>
          <a:lstStyle/>
          <a:p>
            <a:r>
              <a:rPr lang="en-US" sz="1800" b="1" dirty="0" err="1">
                <a:latin typeface="+mn-lt"/>
              </a:rPr>
              <a:t>Exemple</a:t>
            </a:r>
            <a:r>
              <a:rPr lang="en-US" sz="1800" b="1" dirty="0">
                <a:latin typeface="+mn-lt"/>
              </a:rPr>
              <a:t> : </a:t>
            </a:r>
          </a:p>
        </p:txBody>
      </p:sp>
      <p:sp>
        <p:nvSpPr>
          <p:cNvPr id="3" name="Subtitle 2">
            <a:extLst>
              <a:ext uri="{FF2B5EF4-FFF2-40B4-BE49-F238E27FC236}">
                <a16:creationId xmlns:a16="http://schemas.microsoft.com/office/drawing/2014/main" id="{626A063C-DB44-4CF7-8BE3-23523E2AB5A4}"/>
              </a:ext>
            </a:extLst>
          </p:cNvPr>
          <p:cNvSpPr>
            <a:spLocks noGrp="1"/>
          </p:cNvSpPr>
          <p:nvPr>
            <p:ph type="subTitle" idx="1"/>
          </p:nvPr>
        </p:nvSpPr>
        <p:spPr>
          <a:xfrm>
            <a:off x="971600" y="1052736"/>
            <a:ext cx="7488832" cy="4586064"/>
          </a:xfrm>
        </p:spPr>
        <p:txBody>
          <a:bodyPr/>
          <a:lstStyle/>
          <a:p>
            <a:endParaRPr lang="en-US" dirty="0"/>
          </a:p>
        </p:txBody>
      </p:sp>
      <p:sp>
        <p:nvSpPr>
          <p:cNvPr id="4" name="Slide Number Placeholder 3">
            <a:extLst>
              <a:ext uri="{FF2B5EF4-FFF2-40B4-BE49-F238E27FC236}">
                <a16:creationId xmlns:a16="http://schemas.microsoft.com/office/drawing/2014/main" id="{137B95FD-BDE7-43C0-9B5D-2FBDDEDE0839}"/>
              </a:ext>
            </a:extLst>
          </p:cNvPr>
          <p:cNvSpPr>
            <a:spLocks noGrp="1"/>
          </p:cNvSpPr>
          <p:nvPr>
            <p:ph type="sldNum" sz="quarter" idx="12"/>
          </p:nvPr>
        </p:nvSpPr>
        <p:spPr/>
        <p:txBody>
          <a:bodyPr/>
          <a:lstStyle/>
          <a:p>
            <a:fld id="{95654D5A-192B-4B07-8F58-250CDD527E53}" type="slidenum">
              <a:rPr lang="fr-FR" smtClean="0"/>
              <a:t>8</a:t>
            </a:fld>
            <a:endParaRPr lang="fr-FR"/>
          </a:p>
        </p:txBody>
      </p:sp>
      <p:pic>
        <p:nvPicPr>
          <p:cNvPr id="6" name="Picture 5">
            <a:extLst>
              <a:ext uri="{FF2B5EF4-FFF2-40B4-BE49-F238E27FC236}">
                <a16:creationId xmlns:a16="http://schemas.microsoft.com/office/drawing/2014/main" id="{1464D1F1-E85A-46D4-98F1-618DC3BF80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806486"/>
            <a:ext cx="9073008" cy="4832314"/>
          </a:xfrm>
          <a:prstGeom prst="rect">
            <a:avLst/>
          </a:prstGeom>
        </p:spPr>
      </p:pic>
    </p:spTree>
    <p:extLst>
      <p:ext uri="{BB962C8B-B14F-4D97-AF65-F5344CB8AC3E}">
        <p14:creationId xmlns:p14="http://schemas.microsoft.com/office/powerpoint/2010/main" val="1337225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755576" y="404664"/>
            <a:ext cx="7845804" cy="5234136"/>
          </a:xfrm>
        </p:spPr>
        <p:txBody>
          <a:bodyPr>
            <a:normAutofit/>
          </a:bodyPr>
          <a:lstStyle/>
          <a:p>
            <a:pPr algn="just"/>
            <a:r>
              <a:rPr lang="en-US" sz="1800" b="1" dirty="0">
                <a:solidFill>
                  <a:schemeClr val="tx1"/>
                </a:solidFill>
                <a:latin typeface="+mn-lt"/>
              </a:rPr>
              <a:t>2. </a:t>
            </a:r>
            <a:r>
              <a:rPr lang="en-US" sz="1800" b="1" dirty="0" err="1">
                <a:solidFill>
                  <a:schemeClr val="tx1"/>
                </a:solidFill>
                <a:latin typeface="+mn-lt"/>
              </a:rPr>
              <a:t>Outil</a:t>
            </a:r>
            <a:r>
              <a:rPr lang="en-US" sz="1800" b="1" dirty="0">
                <a:solidFill>
                  <a:schemeClr val="tx1"/>
                </a:solidFill>
                <a:latin typeface="+mn-lt"/>
              </a:rPr>
              <a:t> de </a:t>
            </a:r>
            <a:r>
              <a:rPr lang="en-US" sz="1800" b="1" dirty="0" err="1">
                <a:solidFill>
                  <a:schemeClr val="tx1"/>
                </a:solidFill>
                <a:latin typeface="+mn-lt"/>
              </a:rPr>
              <a:t>suivi</a:t>
            </a:r>
            <a:r>
              <a:rPr lang="en-US" sz="1800" b="1" dirty="0">
                <a:solidFill>
                  <a:schemeClr val="tx1"/>
                </a:solidFill>
                <a:latin typeface="+mn-lt"/>
              </a:rPr>
              <a:t> de la construction des </a:t>
            </a:r>
            <a:r>
              <a:rPr lang="en-US" sz="1800" b="1" dirty="0" err="1">
                <a:solidFill>
                  <a:schemeClr val="tx1"/>
                </a:solidFill>
                <a:latin typeface="+mn-lt"/>
              </a:rPr>
              <a:t>compétences</a:t>
            </a:r>
            <a:r>
              <a:rPr lang="en-US" sz="1800" b="1" dirty="0">
                <a:solidFill>
                  <a:schemeClr val="tx1"/>
                </a:solidFill>
                <a:latin typeface="+mn-lt"/>
              </a:rPr>
              <a:t> et des </a:t>
            </a:r>
            <a:r>
              <a:rPr lang="en-US" sz="1800" b="1" dirty="0" err="1">
                <a:solidFill>
                  <a:schemeClr val="tx1"/>
                </a:solidFill>
                <a:latin typeface="+mn-lt"/>
              </a:rPr>
              <a:t>savoirs</a:t>
            </a:r>
            <a:r>
              <a:rPr lang="en-US" sz="1800" b="1" dirty="0">
                <a:solidFill>
                  <a:schemeClr val="tx1"/>
                </a:solidFill>
                <a:latin typeface="+mn-lt"/>
              </a:rPr>
              <a:t> : </a:t>
            </a:r>
            <a:r>
              <a:rPr lang="en-US" sz="1800" b="1" dirty="0" err="1">
                <a:solidFill>
                  <a:schemeClr val="tx1"/>
                </a:solidFill>
                <a:latin typeface="+mn-lt"/>
              </a:rPr>
              <a:t>Exemple</a:t>
            </a:r>
            <a:r>
              <a:rPr lang="en-US" sz="1800" b="1" dirty="0">
                <a:solidFill>
                  <a:schemeClr val="tx1"/>
                </a:solidFill>
                <a:latin typeface="+mn-lt"/>
              </a:rPr>
              <a:t> </a:t>
            </a:r>
            <a:r>
              <a:rPr lang="en-US" sz="1800" b="1" dirty="0" err="1">
                <a:solidFill>
                  <a:schemeClr val="tx1"/>
                </a:solidFill>
                <a:latin typeface="+mn-lt"/>
              </a:rPr>
              <a:t>en</a:t>
            </a:r>
            <a:r>
              <a:rPr lang="en-US" sz="1800" b="1" dirty="0">
                <a:solidFill>
                  <a:schemeClr val="tx1"/>
                </a:solidFill>
                <a:latin typeface="+mn-lt"/>
              </a:rPr>
              <a:t> 1CI</a:t>
            </a:r>
          </a:p>
        </p:txBody>
      </p:sp>
      <p:sp>
        <p:nvSpPr>
          <p:cNvPr id="4" name="Slide Number Placeholder 3">
            <a:extLst>
              <a:ext uri="{FF2B5EF4-FFF2-40B4-BE49-F238E27FC236}">
                <a16:creationId xmlns:a16="http://schemas.microsoft.com/office/drawing/2014/main" id="{8CE1C003-AB62-4C4B-9CCA-E20BAF07A327}"/>
              </a:ext>
            </a:extLst>
          </p:cNvPr>
          <p:cNvSpPr>
            <a:spLocks noGrp="1"/>
          </p:cNvSpPr>
          <p:nvPr>
            <p:ph type="sldNum" sz="quarter" idx="12"/>
          </p:nvPr>
        </p:nvSpPr>
        <p:spPr/>
        <p:txBody>
          <a:bodyPr/>
          <a:lstStyle/>
          <a:p>
            <a:fld id="{95654D5A-192B-4B07-8F58-250CDD527E53}" type="slidenum">
              <a:rPr lang="fr-FR" smtClean="0"/>
              <a:t>9</a:t>
            </a:fld>
            <a:endParaRPr lang="fr-FR"/>
          </a:p>
        </p:txBody>
      </p:sp>
      <p:pic>
        <p:nvPicPr>
          <p:cNvPr id="5" name="Picture 4">
            <a:extLst>
              <a:ext uri="{FF2B5EF4-FFF2-40B4-BE49-F238E27FC236}">
                <a16:creationId xmlns:a16="http://schemas.microsoft.com/office/drawing/2014/main" id="{7D12FE97-B7DF-4F05-95D9-10A01DDC21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5644" y="1201687"/>
            <a:ext cx="8349860" cy="1635585"/>
          </a:xfrm>
          <a:prstGeom prst="rect">
            <a:avLst/>
          </a:prstGeom>
        </p:spPr>
      </p:pic>
      <p:pic>
        <p:nvPicPr>
          <p:cNvPr id="7" name="Picture 6">
            <a:extLst>
              <a:ext uri="{FF2B5EF4-FFF2-40B4-BE49-F238E27FC236}">
                <a16:creationId xmlns:a16="http://schemas.microsoft.com/office/drawing/2014/main" id="{3B122D4F-CFC5-49C1-B63B-C8926A8979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0568" y="2956422"/>
            <a:ext cx="8424936" cy="3058433"/>
          </a:xfrm>
          <a:prstGeom prst="rect">
            <a:avLst/>
          </a:prstGeom>
        </p:spPr>
      </p:pic>
    </p:spTree>
    <p:extLst>
      <p:ext uri="{BB962C8B-B14F-4D97-AF65-F5344CB8AC3E}">
        <p14:creationId xmlns:p14="http://schemas.microsoft.com/office/powerpoint/2010/main" val="342822135"/>
      </p:ext>
    </p:extLst>
  </p:cSld>
  <p:clrMapOvr>
    <a:masterClrMapping/>
  </p:clrMapOvr>
</p:sld>
</file>

<file path=ppt/theme/theme1.xml><?xml version="1.0" encoding="utf-8"?>
<a:theme xmlns:a="http://schemas.openxmlformats.org/drawingml/2006/main" name="page de presentation et de 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age de sous-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pages de contenu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D2E5A9004F45A47B45CFFCA2FE83213" ma:contentTypeVersion="0" ma:contentTypeDescription="Crée un document." ma:contentTypeScope="" ma:versionID="ac63f06ebf25c6db757b6b2a2d232dc5">
  <xsd:schema xmlns:xsd="http://www.w3.org/2001/XMLSchema" xmlns:xs="http://www.w3.org/2001/XMLSchema" xmlns:p="http://schemas.microsoft.com/office/2006/metadata/properties" targetNamespace="http://schemas.microsoft.com/office/2006/metadata/properties" ma:root="true" ma:fieldsID="efe331b061e72866024fe28ebad680d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107187-AF73-4353-8E69-A3E13876D1D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30FB3EC-C6CA-484A-8DD8-3DDE0B30B0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A89A06A-5763-46FD-9934-574C99FF5BE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2015-matrice-powerpoint-IGEN</Template>
  <TotalTime>1417</TotalTime>
  <Words>2148</Words>
  <Application>Microsoft Office PowerPoint</Application>
  <PresentationFormat>Affichage à l'écran (4:3)</PresentationFormat>
  <Paragraphs>130</Paragraphs>
  <Slides>11</Slides>
  <Notes>11</Notes>
  <HiddenSlides>0</HiddenSlides>
  <MMClips>0</MMClips>
  <ScaleCrop>false</ScaleCrop>
  <HeadingPairs>
    <vt:vector size="4" baseType="variant">
      <vt:variant>
        <vt:lpstr>Thème</vt:lpstr>
      </vt:variant>
      <vt:variant>
        <vt:i4>4</vt:i4>
      </vt:variant>
      <vt:variant>
        <vt:lpstr>Titres des diapositives</vt:lpstr>
      </vt:variant>
      <vt:variant>
        <vt:i4>11</vt:i4>
      </vt:variant>
    </vt:vector>
  </HeadingPairs>
  <TitlesOfParts>
    <vt:vector size="15" baseType="lpstr">
      <vt:lpstr>page de presentation et de partie</vt:lpstr>
      <vt:lpstr>Conception personnalisée</vt:lpstr>
      <vt:lpstr>page de sous-partie</vt:lpstr>
      <vt:lpstr>pages de contenus</vt:lpstr>
      <vt:lpstr>           </vt:lpstr>
      <vt:lpstr>Présentation PowerPoint</vt:lpstr>
      <vt:lpstr>Présentation PowerPoint</vt:lpstr>
      <vt:lpstr>II. Les compétences et savoirs associés au bloc 2</vt:lpstr>
      <vt:lpstr>A. Les principales nouveautés </vt:lpstr>
      <vt:lpstr>A. Les principales nouveautés </vt:lpstr>
      <vt:lpstr>B. Mise en œuvre concrète de l’enseignement </vt:lpstr>
      <vt:lpstr>Exemple : </vt:lpstr>
      <vt:lpstr>Présentation PowerPoint</vt:lpstr>
      <vt:lpstr>3. Construction progressive de la trace écrite de l’étudiant</vt:lpstr>
      <vt:lpstr>III. L’épreuve E5  : Mise en œuvre des opérations internationales</vt:lpstr>
    </vt:vector>
  </TitlesOfParts>
  <Company>Ministere de l'Education Nationale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Rapport d’opportunitÉ  BACCALAURÉAT PROFESSIONNEL ACCUEIL – RELATION CLIENTS ET USAGERS</dc:title>
  <dc:creator>D Catoir</dc:creator>
  <cp:lastModifiedBy>isabelle fermas</cp:lastModifiedBy>
  <cp:revision>236</cp:revision>
  <cp:lastPrinted>2021-03-01T10:15:02Z</cp:lastPrinted>
  <dcterms:created xsi:type="dcterms:W3CDTF">2016-10-26T09:10:31Z</dcterms:created>
  <dcterms:modified xsi:type="dcterms:W3CDTF">2021-03-11T12:37:38Z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0x0101003D2E5A9004F45A47B45CFFCA2FE83213</vt:lpwstr>
  </property>
</Properties>
</file>