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4"/>
    <p:sldMasterId id="2147483696" r:id="rId5"/>
    <p:sldMasterId id="2147483689" r:id="rId6"/>
    <p:sldMasterId id="2147483691" r:id="rId7"/>
  </p:sldMasterIdLst>
  <p:notesMasterIdLst>
    <p:notesMasterId r:id="rId16"/>
  </p:notesMasterIdLst>
  <p:handoutMasterIdLst>
    <p:handoutMasterId r:id="rId17"/>
  </p:handoutMasterIdLst>
  <p:sldIdLst>
    <p:sldId id="256" r:id="rId8"/>
    <p:sldId id="307" r:id="rId9"/>
    <p:sldId id="308" r:id="rId10"/>
    <p:sldId id="309" r:id="rId11"/>
    <p:sldId id="310" r:id="rId12"/>
    <p:sldId id="314" r:id="rId13"/>
    <p:sldId id="313" r:id="rId14"/>
    <p:sldId id="312" r:id="rId1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76460" autoAdjust="0"/>
  </p:normalViewPr>
  <p:slideViewPr>
    <p:cSldViewPr>
      <p:cViewPr varScale="1">
        <p:scale>
          <a:sx n="56" d="100"/>
          <a:sy n="56" d="100"/>
        </p:scale>
        <p:origin x="1818"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5F5DEF9-74D4-4657-B188-3F0C46B16070}" type="datetimeFigureOut">
              <a:rPr lang="fr-FR" smtClean="0"/>
              <a:t>04/03/2021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9D997D-9B81-4B56-9B3A-1B32AC615CE2}" type="slidenum">
              <a:rPr lang="fr-FR" smtClean="0"/>
              <a:t>‹N°›</a:t>
            </a:fld>
            <a:endParaRPr lang="fr-FR"/>
          </a:p>
        </p:txBody>
      </p:sp>
    </p:spTree>
    <p:extLst>
      <p:ext uri="{BB962C8B-B14F-4D97-AF65-F5344CB8AC3E}">
        <p14:creationId xmlns:p14="http://schemas.microsoft.com/office/powerpoint/2010/main" val="4198697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3D538F-4FC1-4B8A-B515-9D34CC5A139B}" type="datetimeFigureOut">
              <a:rPr lang="fr-FR" smtClean="0"/>
              <a:t>04/03/2021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B669CA-A650-483F-9B85-67827F5D288E}" type="slidenum">
              <a:rPr lang="fr-FR" smtClean="0"/>
              <a:t>‹N°›</a:t>
            </a:fld>
            <a:endParaRPr lang="fr-FR"/>
          </a:p>
        </p:txBody>
      </p:sp>
    </p:spTree>
    <p:extLst>
      <p:ext uri="{BB962C8B-B14F-4D97-AF65-F5344CB8AC3E}">
        <p14:creationId xmlns:p14="http://schemas.microsoft.com/office/powerpoint/2010/main" val="19038789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1</a:t>
            </a:fld>
            <a:endParaRPr lang="fr-FR"/>
          </a:p>
        </p:txBody>
      </p:sp>
    </p:spTree>
    <p:extLst>
      <p:ext uri="{BB962C8B-B14F-4D97-AF65-F5344CB8AC3E}">
        <p14:creationId xmlns:p14="http://schemas.microsoft.com/office/powerpoint/2010/main" val="3807736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Rappel des textes et de l’usage dans</a:t>
            </a:r>
            <a:r>
              <a:rPr lang="fr-FR" baseline="0" dirty="0" smtClean="0"/>
              <a:t> le supérieur</a:t>
            </a:r>
          </a:p>
          <a:p>
            <a:r>
              <a:rPr lang="fr-FR" baseline="0" dirty="0" smtClean="0"/>
              <a:t>Élément de différenciation dans le paysage de l’offre du supérieur, en particulier avec le BUT</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2</a:t>
            </a:fld>
            <a:endParaRPr lang="fr-FR"/>
          </a:p>
        </p:txBody>
      </p:sp>
    </p:spTree>
    <p:extLst>
      <p:ext uri="{BB962C8B-B14F-4D97-AF65-F5344CB8AC3E}">
        <p14:creationId xmlns:p14="http://schemas.microsoft.com/office/powerpoint/2010/main" val="3916883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 l’étranger</a:t>
            </a:r>
            <a:r>
              <a:rPr lang="fr-FR" baseline="0" dirty="0" smtClean="0"/>
              <a:t> : possibilité de travailler la LV2 ; développer une LV3e</a:t>
            </a:r>
          </a:p>
          <a:p>
            <a:r>
              <a:rPr lang="fr-FR" baseline="0" dirty="0" smtClean="0"/>
              <a:t>Expliciter les 2h  par années </a:t>
            </a:r>
          </a:p>
          <a:p>
            <a:r>
              <a:rPr lang="fr-FR" baseline="0" dirty="0" smtClean="0"/>
              <a:t>Une seule obligation : l’accueil en 2</a:t>
            </a:r>
            <a:r>
              <a:rPr lang="fr-FR" baseline="30000" dirty="0" smtClean="0"/>
              <a:t>ème</a:t>
            </a:r>
            <a:r>
              <a:rPr lang="fr-FR" baseline="0" dirty="0" smtClean="0"/>
              <a:t> année au retour de césure : techniquement, les étudiants en césure restent inscrits dans la base élèves de première année ce qui réduit la capacité disponible pour </a:t>
            </a:r>
            <a:r>
              <a:rPr lang="fr-FR" baseline="0" dirty="0" err="1" smtClean="0"/>
              <a:t>Parcoursup</a:t>
            </a:r>
            <a:r>
              <a:rPr lang="fr-FR" baseline="0" dirty="0" smtClean="0"/>
              <a:t>.</a:t>
            </a:r>
          </a:p>
          <a:p>
            <a:r>
              <a:rPr lang="fr-FR" baseline="0" dirty="0" smtClean="0"/>
              <a:t>Alerter les SAIO sur cet élément en académie</a:t>
            </a:r>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3</a:t>
            </a:fld>
            <a:endParaRPr lang="fr-FR"/>
          </a:p>
        </p:txBody>
      </p:sp>
    </p:spTree>
    <p:extLst>
      <p:ext uri="{BB962C8B-B14F-4D97-AF65-F5344CB8AC3E}">
        <p14:creationId xmlns:p14="http://schemas.microsoft.com/office/powerpoint/2010/main" val="1268573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4</a:t>
            </a:fld>
            <a:endParaRPr lang="fr-FR"/>
          </a:p>
        </p:txBody>
      </p:sp>
    </p:spTree>
    <p:extLst>
      <p:ext uri="{BB962C8B-B14F-4D97-AF65-F5344CB8AC3E}">
        <p14:creationId xmlns:p14="http://schemas.microsoft.com/office/powerpoint/2010/main" val="844122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5</a:t>
            </a:fld>
            <a:endParaRPr lang="fr-FR"/>
          </a:p>
        </p:txBody>
      </p:sp>
    </p:spTree>
    <p:extLst>
      <p:ext uri="{BB962C8B-B14F-4D97-AF65-F5344CB8AC3E}">
        <p14:creationId xmlns:p14="http://schemas.microsoft.com/office/powerpoint/2010/main" val="1157175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6</a:t>
            </a:fld>
            <a:endParaRPr lang="fr-FR"/>
          </a:p>
        </p:txBody>
      </p:sp>
    </p:spTree>
    <p:extLst>
      <p:ext uri="{BB962C8B-B14F-4D97-AF65-F5344CB8AC3E}">
        <p14:creationId xmlns:p14="http://schemas.microsoft.com/office/powerpoint/2010/main" val="4210655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B669CA-A650-483F-9B85-67827F5D288E}" type="slidenum">
              <a:rPr lang="fr-FR" smtClean="0"/>
              <a:t>7</a:t>
            </a:fld>
            <a:endParaRPr lang="fr-FR"/>
          </a:p>
        </p:txBody>
      </p:sp>
    </p:spTree>
    <p:extLst>
      <p:ext uri="{BB962C8B-B14F-4D97-AF65-F5344CB8AC3E}">
        <p14:creationId xmlns:p14="http://schemas.microsoft.com/office/powerpoint/2010/main" val="2086072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age de présentation ou de parti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090609" y="976320"/>
            <a:ext cx="7894637" cy="2433895"/>
          </a:xfrm>
        </p:spPr>
        <p:txBody>
          <a:bodyPr/>
          <a:lstStyle/>
          <a:p>
            <a:r>
              <a:rPr lang="fr-FR" dirty="0" smtClean="0"/>
              <a:t>CLIQUEZ ET MODIFIEZ LE TITRE</a:t>
            </a:r>
            <a:endParaRPr lang="fr-FR" dirty="0"/>
          </a:p>
        </p:txBody>
      </p:sp>
      <p:sp>
        <p:nvSpPr>
          <p:cNvPr id="3" name="Sous-titre 2"/>
          <p:cNvSpPr>
            <a:spLocks noGrp="1"/>
          </p:cNvSpPr>
          <p:nvPr>
            <p:ph type="subTitle" idx="1"/>
          </p:nvPr>
        </p:nvSpPr>
        <p:spPr>
          <a:xfrm>
            <a:off x="1090609" y="3472208"/>
            <a:ext cx="7596190" cy="1752600"/>
          </a:xfrm>
        </p:spPr>
        <p:txBody>
          <a:bodyPr/>
          <a:lstStyle>
            <a:lvl1pPr marL="0" indent="0" algn="l">
              <a:buNone/>
              <a:defRPr>
                <a:solidFill>
                  <a:srgbClr val="68308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‹N°›</a:t>
            </a:fld>
            <a:endParaRPr lang="fr-FR"/>
          </a:p>
        </p:txBody>
      </p:sp>
    </p:spTree>
    <p:extLst>
      <p:ext uri="{BB962C8B-B14F-4D97-AF65-F5344CB8AC3E}">
        <p14:creationId xmlns:p14="http://schemas.microsoft.com/office/powerpoint/2010/main" val="2633674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940408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3742474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1643895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333655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age de sous-parti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5" name="Espace réservé du numéro de diapositive 4"/>
          <p:cNvSpPr>
            <a:spLocks noGrp="1"/>
          </p:cNvSpPr>
          <p:nvPr>
            <p:ph type="sldNum" sz="quarter" idx="12"/>
          </p:nvPr>
        </p:nvSpPr>
        <p:spPr>
          <a:xfrm>
            <a:off x="8249851" y="6390910"/>
            <a:ext cx="351529" cy="365125"/>
          </a:xfrm>
        </p:spPr>
        <p:txBody>
          <a:bodyPr/>
          <a:lstStyle/>
          <a:p>
            <a:fld id="{C6B7B3CB-E3BA-F74C-AB76-86EFC5843CD6}" type="slidenum">
              <a:rPr lang="fr-FR" smtClean="0"/>
              <a:pPr/>
              <a:t>‹N°›</a:t>
            </a:fld>
            <a:endParaRPr lang="fr-FR" dirty="0"/>
          </a:p>
        </p:txBody>
      </p:sp>
      <p:sp>
        <p:nvSpPr>
          <p:cNvPr id="8" name="Espace réservé du texte 7"/>
          <p:cNvSpPr>
            <a:spLocks noGrp="1"/>
          </p:cNvSpPr>
          <p:nvPr>
            <p:ph type="body" sz="quarter" idx="13"/>
          </p:nvPr>
        </p:nvSpPr>
        <p:spPr>
          <a:xfrm>
            <a:off x="1095375" y="4121150"/>
            <a:ext cx="7505700" cy="1814513"/>
          </a:xfrm>
        </p:spPr>
        <p:txBody>
          <a:bodyPr>
            <a:normAutofit/>
          </a:bodyPr>
          <a:lstStyle>
            <a:lvl1pPr>
              <a:defRPr sz="1500"/>
            </a:lvl1pPr>
            <a:lvl2pPr marL="457200" indent="-457200">
              <a:buNone/>
              <a:defRPr sz="1500"/>
            </a:lvl2pPr>
            <a:lvl3pPr marL="457200" indent="-457200">
              <a:buNone/>
              <a:defRPr sz="1500"/>
            </a:lvl3pPr>
            <a:lvl4pPr marL="457200" indent="-457200">
              <a:buNone/>
              <a:defRPr sz="1500"/>
            </a:lvl4pPr>
            <a:lvl5pPr marL="457200" indent="-457200">
              <a:buNone/>
              <a:defRPr sz="1500"/>
            </a:lvl5pPr>
          </a:lstStyle>
          <a:p>
            <a:pPr lvl="0"/>
            <a:r>
              <a:rPr lang="fr-FR" smtClean="0"/>
              <a:t>Modifiez les styles du texte du masque</a:t>
            </a:r>
          </a:p>
        </p:txBody>
      </p:sp>
      <p:sp>
        <p:nvSpPr>
          <p:cNvPr id="10" name="Espace réservé du texte 9"/>
          <p:cNvSpPr>
            <a:spLocks noGrp="1"/>
          </p:cNvSpPr>
          <p:nvPr>
            <p:ph type="body" sz="quarter" idx="14"/>
          </p:nvPr>
        </p:nvSpPr>
        <p:spPr>
          <a:xfrm>
            <a:off x="1095375" y="2705101"/>
            <a:ext cx="7505700" cy="1156980"/>
          </a:xfrm>
        </p:spPr>
        <p:txBody>
          <a:bodyPr>
            <a:noAutofit/>
          </a:bodyPr>
          <a:lstStyle>
            <a:lvl1pPr marL="0" indent="0">
              <a:buFont typeface="Arial"/>
              <a:buNone/>
              <a:defRPr sz="3000"/>
            </a:lvl1pPr>
            <a:lvl2pPr marL="0" indent="0">
              <a:buNone/>
              <a:defRPr sz="3000"/>
            </a:lvl2pPr>
            <a:lvl3pPr marL="0" indent="0">
              <a:buNone/>
              <a:defRPr sz="3000"/>
            </a:lvl3pPr>
            <a:lvl4pPr marL="0" indent="0">
              <a:buNone/>
              <a:defRPr sz="3000"/>
            </a:lvl4pPr>
            <a:lvl5pPr marL="0" indent="0">
              <a:buNone/>
              <a:defRPr sz="3000"/>
            </a:lvl5pPr>
          </a:lstStyle>
          <a:p>
            <a:pPr lvl="0"/>
            <a:r>
              <a:rPr lang="fr-FR" smtClean="0"/>
              <a:t>Modifiez les styles du texte du masque</a:t>
            </a:r>
          </a:p>
        </p:txBody>
      </p:sp>
    </p:spTree>
    <p:extLst>
      <p:ext uri="{BB962C8B-B14F-4D97-AF65-F5344CB8AC3E}">
        <p14:creationId xmlns:p14="http://schemas.microsoft.com/office/powerpoint/2010/main" val="40243255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5" name="Espace réservé du numéro de diapositive 4"/>
          <p:cNvSpPr>
            <a:spLocks noGrp="1"/>
          </p:cNvSpPr>
          <p:nvPr>
            <p:ph type="sldNum" sz="quarter" idx="12"/>
          </p:nvPr>
        </p:nvSpPr>
        <p:spPr>
          <a:xfrm>
            <a:off x="8149942" y="6390910"/>
            <a:ext cx="450457" cy="365125"/>
          </a:xfrm>
          <a:prstGeom prst="rect">
            <a:avLst/>
          </a:prstGeom>
        </p:spPr>
        <p:txBody>
          <a:bodyPr/>
          <a:lstStyle/>
          <a:p>
            <a:fld id="{A786685B-2977-D546-9E3D-3CA676A47F0C}" type="slidenum">
              <a:rPr lang="fr-FR" smtClean="0"/>
              <a:pPr/>
              <a:t>‹N°›</a:t>
            </a:fld>
            <a:endParaRPr lang="fr-FR" dirty="0"/>
          </a:p>
        </p:txBody>
      </p:sp>
      <p:sp>
        <p:nvSpPr>
          <p:cNvPr id="6" name="Espace réservé du texte 6"/>
          <p:cNvSpPr>
            <a:spLocks noGrp="1"/>
          </p:cNvSpPr>
          <p:nvPr>
            <p:ph type="body" sz="quarter" idx="13" hasCustomPrompt="1"/>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smtClean="0"/>
              <a:t> 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33397919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Page de contenu avec texte et graphiqu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dirty="0"/>
          </a:p>
        </p:txBody>
      </p:sp>
      <p:sp>
        <p:nvSpPr>
          <p:cNvPr id="3" name="Espace réservé du contenu 2"/>
          <p:cNvSpPr>
            <a:spLocks noGrp="1"/>
          </p:cNvSpPr>
          <p:nvPr>
            <p:ph idx="1" hasCustomPrompt="1"/>
          </p:nvPr>
        </p:nvSpPr>
        <p:spPr>
          <a:xfrm>
            <a:off x="805400" y="1476296"/>
            <a:ext cx="7881400" cy="4525963"/>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smtClean="0"/>
              <a:t> 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Espace réservé du numéro de diapositive 5"/>
          <p:cNvSpPr>
            <a:spLocks noGrp="1"/>
          </p:cNvSpPr>
          <p:nvPr>
            <p:ph type="sldNum" sz="quarter" idx="12"/>
          </p:nvPr>
        </p:nvSpPr>
        <p:spPr>
          <a:xfrm>
            <a:off x="8149942" y="6390910"/>
            <a:ext cx="450457" cy="365125"/>
          </a:xfrm>
          <a:prstGeom prst="rect">
            <a:avLst/>
          </a:prstGeom>
        </p:spPr>
        <p:txBody>
          <a:bodyPr/>
          <a:lstStyle/>
          <a:p>
            <a:fld id="{A786685B-2977-D546-9E3D-3CA676A47F0C}" type="slidenum">
              <a:rPr lang="fr-FR" smtClean="0"/>
              <a:t>‹N°›</a:t>
            </a:fld>
            <a:endParaRPr lang="fr-FR"/>
          </a:p>
        </p:txBody>
      </p:sp>
    </p:spTree>
    <p:extLst>
      <p:ext uri="{BB962C8B-B14F-4D97-AF65-F5344CB8AC3E}">
        <p14:creationId xmlns:p14="http://schemas.microsoft.com/office/powerpoint/2010/main" val="6815392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ge 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dirty="0"/>
          </a:p>
        </p:txBody>
      </p:sp>
      <p:sp>
        <p:nvSpPr>
          <p:cNvPr id="5" name="Espace réservé du numéro de diapositive 4"/>
          <p:cNvSpPr>
            <a:spLocks noGrp="1"/>
          </p:cNvSpPr>
          <p:nvPr>
            <p:ph type="sldNum" sz="quarter" idx="12"/>
          </p:nvPr>
        </p:nvSpPr>
        <p:spPr>
          <a:xfrm>
            <a:off x="8149942" y="6390910"/>
            <a:ext cx="450457" cy="365125"/>
          </a:xfrm>
          <a:prstGeom prst="rect">
            <a:avLst/>
          </a:prstGeom>
        </p:spPr>
        <p:txBody>
          <a:bodyPr/>
          <a:lstStyle/>
          <a:p>
            <a:fld id="{A786685B-2977-D546-9E3D-3CA676A47F0C}" type="slidenum">
              <a:rPr lang="fr-FR" smtClean="0"/>
              <a:pPr/>
              <a:t>‹N°›</a:t>
            </a:fld>
            <a:endParaRPr lang="fr-FR" dirty="0"/>
          </a:p>
        </p:txBody>
      </p:sp>
      <p:sp>
        <p:nvSpPr>
          <p:cNvPr id="7" name="Espace réservé du texte 6"/>
          <p:cNvSpPr>
            <a:spLocks noGrp="1"/>
          </p:cNvSpPr>
          <p:nvPr>
            <p:ph type="body" sz="quarter" idx="13" hasCustomPrompt="1"/>
          </p:nvPr>
        </p:nvSpPr>
        <p:spPr>
          <a:xfrm>
            <a:off x="804863" y="1469378"/>
            <a:ext cx="7881937" cy="4397375"/>
          </a:xfrm>
        </p:spPr>
        <p:txBody>
          <a:bodyPr/>
          <a:lstStyle>
            <a:lvl1pPr>
              <a:buClr>
                <a:srgbClr val="683086"/>
              </a:buClr>
              <a:defRPr>
                <a:solidFill>
                  <a:srgbClr val="000000"/>
                </a:solidFill>
              </a:defRPr>
            </a:lvl1pPr>
          </a:lstStyle>
          <a:p>
            <a:pPr lvl="0"/>
            <a:r>
              <a:rPr lang="fr-FR" dirty="0" smtClean="0"/>
              <a:t> Cliquez pour modifier les styles du texte du masque</a:t>
            </a:r>
            <a:endParaRPr lang="fr-FR" dirty="0"/>
          </a:p>
        </p:txBody>
      </p:sp>
    </p:spTree>
    <p:extLst>
      <p:ext uri="{BB962C8B-B14F-4D97-AF65-F5344CB8AC3E}">
        <p14:creationId xmlns:p14="http://schemas.microsoft.com/office/powerpoint/2010/main" val="19171729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08773" y="69692"/>
            <a:ext cx="8004162" cy="828574"/>
          </a:xfrm>
        </p:spPr>
        <p:txBody>
          <a:bodyPr anchor="b">
            <a:normAutofit/>
          </a:bodyPr>
          <a:lstStyle>
            <a:lvl1pPr algn="l">
              <a:defRPr sz="3000" b="0"/>
            </a:lvl1pPr>
          </a:lstStyle>
          <a:p>
            <a:r>
              <a:rPr lang="fr-FR" smtClean="0"/>
              <a:t>Modifiez le style du titre</a:t>
            </a:r>
            <a:endParaRPr lang="fr-FR" dirty="0"/>
          </a:p>
        </p:txBody>
      </p:sp>
      <p:sp>
        <p:nvSpPr>
          <p:cNvPr id="3" name="Espace réservé pour une image  2"/>
          <p:cNvSpPr>
            <a:spLocks noGrp="1"/>
          </p:cNvSpPr>
          <p:nvPr>
            <p:ph type="pic" idx="1"/>
          </p:nvPr>
        </p:nvSpPr>
        <p:spPr>
          <a:xfrm>
            <a:off x="677333" y="1494531"/>
            <a:ext cx="7923066" cy="32330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fr-FR"/>
          </a:p>
        </p:txBody>
      </p:sp>
      <p:sp>
        <p:nvSpPr>
          <p:cNvPr id="4" name="Espace réservé du texte 3"/>
          <p:cNvSpPr>
            <a:spLocks noGrp="1"/>
          </p:cNvSpPr>
          <p:nvPr>
            <p:ph type="body" sz="half" idx="2"/>
          </p:nvPr>
        </p:nvSpPr>
        <p:spPr>
          <a:xfrm>
            <a:off x="677333" y="5367338"/>
            <a:ext cx="7923066"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7" name="Espace réservé du numéro de diapositive 6"/>
          <p:cNvSpPr>
            <a:spLocks noGrp="1"/>
          </p:cNvSpPr>
          <p:nvPr>
            <p:ph type="sldNum" sz="quarter" idx="12"/>
          </p:nvPr>
        </p:nvSpPr>
        <p:spPr>
          <a:xfrm>
            <a:off x="8149942" y="6390910"/>
            <a:ext cx="450457" cy="365125"/>
          </a:xfrm>
          <a:prstGeom prst="rect">
            <a:avLst/>
          </a:prstGeom>
        </p:spPr>
        <p:txBody>
          <a:bodyPr/>
          <a:lstStyle/>
          <a:p>
            <a:fld id="{A786685B-2977-D546-9E3D-3CA676A47F0C}" type="slidenum">
              <a:rPr lang="fr-FR" smtClean="0"/>
              <a:t>‹N°›</a:t>
            </a:fld>
            <a:endParaRPr lang="fr-FR"/>
          </a:p>
        </p:txBody>
      </p:sp>
    </p:spTree>
    <p:extLst>
      <p:ext uri="{BB962C8B-B14F-4D97-AF65-F5344CB8AC3E}">
        <p14:creationId xmlns:p14="http://schemas.microsoft.com/office/powerpoint/2010/main" val="2430925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71600" y="1052736"/>
            <a:ext cx="7772400" cy="1470025"/>
          </a:xfrm>
        </p:spPr>
        <p:txBody>
          <a:bodyPr/>
          <a:lstStyle/>
          <a:p>
            <a:r>
              <a:rPr lang="fr-FR" dirty="0" smtClean="0"/>
              <a:t>Modifiez le style du titre</a:t>
            </a:r>
            <a:endParaRPr lang="fr-FR"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6" name="Espace réservé du numéro de diapositive 5"/>
          <p:cNvSpPr>
            <a:spLocks noGrp="1"/>
          </p:cNvSpPr>
          <p:nvPr>
            <p:ph type="sldNum" sz="quarter" idx="12"/>
          </p:nvPr>
        </p:nvSpPr>
        <p:spPr/>
        <p:txBody>
          <a:bodyPr/>
          <a:lstStyle/>
          <a:p>
            <a:fld id="{95654D5A-192B-4B07-8F58-250CDD527E53}" type="slidenum">
              <a:rPr lang="fr-FR" smtClean="0"/>
              <a:t>‹N°›</a:t>
            </a:fld>
            <a:endParaRPr lang="fr-FR"/>
          </a:p>
        </p:txBody>
      </p:sp>
      <p:pic>
        <p:nvPicPr>
          <p:cNvPr id="5" name="Image 4">
            <a:extLst>
              <a:ext uri="{FF2B5EF4-FFF2-40B4-BE49-F238E27FC236}">
                <a16:creationId xmlns:a16="http://schemas.microsoft.com/office/drawing/2014/main" id="{BBAEE7B9-44D3-4D49-ADC3-FC194FE08050}"/>
              </a:ext>
            </a:extLst>
          </p:cNvPr>
          <p:cNvPicPr>
            <a:picLocks noChangeAspect="1"/>
          </p:cNvPicPr>
          <p:nvPr userDrawn="1"/>
        </p:nvPicPr>
        <p:blipFill>
          <a:blip r:embed="rId2"/>
          <a:stretch>
            <a:fillRect/>
          </a:stretch>
        </p:blipFill>
        <p:spPr>
          <a:xfrm>
            <a:off x="179512" y="5622245"/>
            <a:ext cx="1192088" cy="1081118"/>
          </a:xfrm>
          <a:prstGeom prst="rect">
            <a:avLst/>
          </a:prstGeom>
        </p:spPr>
      </p:pic>
    </p:spTree>
    <p:extLst>
      <p:ext uri="{BB962C8B-B14F-4D97-AF65-F5344CB8AC3E}">
        <p14:creationId xmlns:p14="http://schemas.microsoft.com/office/powerpoint/2010/main" val="2225910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1229219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215340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2248644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1010749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2661926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3185769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51BBC0B-A19B-498E-AB8C-430E77AD806E}" type="slidenum">
              <a:rPr lang="fr-FR" smtClean="0"/>
              <a:t>‹N°›</a:t>
            </a:fld>
            <a:endParaRPr lang="fr-FR"/>
          </a:p>
        </p:txBody>
      </p:sp>
    </p:spTree>
    <p:extLst>
      <p:ext uri="{BB962C8B-B14F-4D97-AF65-F5344CB8AC3E}">
        <p14:creationId xmlns:p14="http://schemas.microsoft.com/office/powerpoint/2010/main" val="42276221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theme" Target="../theme/theme4.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97485" y="915840"/>
            <a:ext cx="7982797" cy="2548962"/>
          </a:xfrm>
          <a:prstGeom prst="rect">
            <a:avLst/>
          </a:prstGeom>
        </p:spPr>
        <p:txBody>
          <a:bodyPr vert="horz" lIns="91440" tIns="45720" rIns="91440" bIns="45720" rtlCol="0" anchor="ctr">
            <a:noAutofit/>
          </a:bodyPr>
          <a:lstStyle/>
          <a:p>
            <a:r>
              <a:rPr lang="fr-FR" dirty="0" smtClean="0"/>
              <a:t>CLIQUEZ ET MODIFIEZ </a:t>
            </a:r>
            <a:br>
              <a:rPr lang="fr-FR" dirty="0" smtClean="0"/>
            </a:br>
            <a:r>
              <a:rPr lang="fr-FR" dirty="0" smtClean="0"/>
              <a:t>LE TITRE</a:t>
            </a:r>
            <a:endParaRPr lang="fr-FR" dirty="0"/>
          </a:p>
        </p:txBody>
      </p:sp>
      <p:sp>
        <p:nvSpPr>
          <p:cNvPr id="3" name="Espace réservé du texte 2"/>
          <p:cNvSpPr>
            <a:spLocks noGrp="1"/>
          </p:cNvSpPr>
          <p:nvPr>
            <p:ph type="body" idx="1"/>
          </p:nvPr>
        </p:nvSpPr>
        <p:spPr>
          <a:xfrm>
            <a:off x="1097486" y="3464803"/>
            <a:ext cx="7589313" cy="1249263"/>
          </a:xfrm>
          <a:prstGeom prst="rect">
            <a:avLst/>
          </a:prstGeom>
        </p:spPr>
        <p:txBody>
          <a:bodyPr vert="horz" lIns="91440" tIns="45720" rIns="91440" bIns="45720" rtlCol="0">
            <a:normAutofit/>
          </a:bodyPr>
          <a:lstStyle/>
          <a:p>
            <a:pPr lvl="0"/>
            <a:r>
              <a:rPr lang="fr-FR" dirty="0" smtClean="0"/>
              <a:t>Cliquez pour modifier les styles du texte du masque</a:t>
            </a:r>
          </a:p>
        </p:txBody>
      </p:sp>
      <p:sp>
        <p:nvSpPr>
          <p:cNvPr id="6" name="Espace réservé du numéro de diapositive 5"/>
          <p:cNvSpPr>
            <a:spLocks noGrp="1"/>
          </p:cNvSpPr>
          <p:nvPr>
            <p:ph type="sldNum" sz="quarter" idx="4"/>
          </p:nvPr>
        </p:nvSpPr>
        <p:spPr>
          <a:xfrm>
            <a:off x="8197502" y="6390910"/>
            <a:ext cx="403878" cy="365125"/>
          </a:xfrm>
          <a:prstGeom prst="rect">
            <a:avLst/>
          </a:prstGeom>
        </p:spPr>
        <p:txBody>
          <a:bodyPr vert="horz" lIns="91440" tIns="45720" rIns="91440" bIns="45720" rtlCol="0" anchor="ctr"/>
          <a:lstStyle>
            <a:lvl1pPr algn="r">
              <a:defRPr sz="1000" b="1">
                <a:solidFill>
                  <a:srgbClr val="404040"/>
                </a:solidFill>
              </a:defRPr>
            </a:lvl1pPr>
          </a:lstStyle>
          <a:p>
            <a:fld id="{95654D5A-192B-4B07-8F58-250CDD527E53}" type="slidenum">
              <a:rPr lang="fr-FR" smtClean="0"/>
              <a:t>‹N°›</a:t>
            </a:fld>
            <a:endParaRPr lang="fr-FR"/>
          </a:p>
        </p:txBody>
      </p:sp>
      <p:cxnSp>
        <p:nvCxnSpPr>
          <p:cNvPr id="16" name="Connecteur droit 15"/>
          <p:cNvCxnSpPr/>
          <p:nvPr/>
        </p:nvCxnSpPr>
        <p:spPr>
          <a:xfrm>
            <a:off x="698885" y="5516417"/>
            <a:ext cx="6290733"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6995213" y="4489080"/>
            <a:ext cx="1519767"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H="1" flipV="1">
            <a:off x="698885" y="0"/>
            <a:ext cx="295" cy="5507953"/>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9642489"/>
      </p:ext>
    </p:extLst>
  </p:cSld>
  <p:clrMap bg1="lt1" tx1="dk1" bg2="lt2" tx2="dk2" accent1="accent1" accent2="accent2" accent3="accent3" accent4="accent4" accent5="accent5" accent6="accent6" hlink="hlink" folHlink="folHlink"/>
  <p:sldLayoutIdLst>
    <p:sldLayoutId id="2147483685" r:id="rId1"/>
    <p:sldLayoutId id="2147483687" r:id="rId2"/>
  </p:sldLayoutIdLst>
  <p:hf hdr="0" ftr="0" dt="0"/>
  <p:txStyles>
    <p:titleStyle>
      <a:lvl1pPr algn="l" defTabSz="457200" rtl="0" eaLnBrk="1" latinLnBrk="0" hangingPunct="1">
        <a:spcBef>
          <a:spcPct val="0"/>
        </a:spcBef>
        <a:buNone/>
        <a:defRPr sz="2000" kern="1200">
          <a:solidFill>
            <a:schemeClr val="tx1">
              <a:lumMod val="75000"/>
              <a:lumOff val="25000"/>
            </a:schemeClr>
          </a:solidFill>
          <a:latin typeface="Arial" panose="020B0604020202020204" pitchFamily="34" charset="0"/>
          <a:ea typeface="+mj-ea"/>
          <a:cs typeface="Arial" panose="020B0604020202020204" pitchFamily="34" charset="0"/>
        </a:defRPr>
      </a:lvl1pPr>
    </p:titleStyle>
    <p:bodyStyle>
      <a:lvl1pPr marL="0" indent="0" algn="l" defTabSz="457200" rtl="0" eaLnBrk="1" latinLnBrk="0" hangingPunct="1">
        <a:spcBef>
          <a:spcPct val="20000"/>
        </a:spcBef>
        <a:buFont typeface="Arial"/>
        <a:buNone/>
        <a:defRPr sz="1600" kern="1200">
          <a:solidFill>
            <a:srgbClr val="68308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1BBC0B-A19B-498E-AB8C-430E77AD806E}" type="slidenum">
              <a:rPr lang="fr-FR" smtClean="0"/>
              <a:t>‹N°›</a:t>
            </a:fld>
            <a:endParaRPr lang="fr-FR"/>
          </a:p>
        </p:txBody>
      </p:sp>
    </p:spTree>
    <p:extLst>
      <p:ext uri="{BB962C8B-B14F-4D97-AF65-F5344CB8AC3E}">
        <p14:creationId xmlns:p14="http://schemas.microsoft.com/office/powerpoint/2010/main" val="41059701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95183" y="697997"/>
            <a:ext cx="7781697" cy="2006323"/>
          </a:xfrm>
          <a:prstGeom prst="rect">
            <a:avLst/>
          </a:prstGeom>
        </p:spPr>
        <p:txBody>
          <a:bodyPr vert="horz" lIns="91440" tIns="45720" rIns="91440" bIns="45720" rtlCol="0" anchor="ctr">
            <a:normAutofit/>
          </a:bodyPr>
          <a:lstStyle/>
          <a:p>
            <a:r>
              <a:rPr lang="fr-FR" dirty="0" smtClean="0"/>
              <a:t>Cliquez et modifiez le titre</a:t>
            </a:r>
            <a:endParaRPr lang="fr-FR" dirty="0"/>
          </a:p>
        </p:txBody>
      </p:sp>
      <p:sp>
        <p:nvSpPr>
          <p:cNvPr id="3" name="Espace réservé du texte 2"/>
          <p:cNvSpPr>
            <a:spLocks noGrp="1"/>
          </p:cNvSpPr>
          <p:nvPr>
            <p:ph type="body" idx="1"/>
          </p:nvPr>
        </p:nvSpPr>
        <p:spPr>
          <a:xfrm>
            <a:off x="1095182" y="2704320"/>
            <a:ext cx="7781697" cy="1180729"/>
          </a:xfrm>
          <a:prstGeom prst="rect">
            <a:avLst/>
          </a:prstGeom>
        </p:spPr>
        <p:txBody>
          <a:bodyPr vert="horz" lIns="91440" tIns="45720" rIns="91440" bIns="45720" rtlCol="0">
            <a:normAutofit/>
          </a:bodyPr>
          <a:lstStyle/>
          <a:p>
            <a:pPr lvl="0"/>
            <a:r>
              <a:rPr lang="fr-FR" dirty="0" smtClean="0"/>
              <a:t>Cliquez pour modifier </a:t>
            </a:r>
            <a:br>
              <a:rPr lang="fr-FR" dirty="0" smtClean="0"/>
            </a:br>
            <a:r>
              <a:rPr lang="fr-FR" dirty="0" smtClean="0"/>
              <a:t>les styles du texte du masque</a:t>
            </a:r>
          </a:p>
          <a:p>
            <a:pPr lvl="0"/>
            <a:endParaRPr lang="fr-FR" dirty="0" smtClean="0"/>
          </a:p>
        </p:txBody>
      </p:sp>
      <p:sp>
        <p:nvSpPr>
          <p:cNvPr id="6" name="Espace réservé du numéro de diapositive 5"/>
          <p:cNvSpPr>
            <a:spLocks noGrp="1"/>
          </p:cNvSpPr>
          <p:nvPr>
            <p:ph type="sldNum" sz="quarter" idx="4"/>
          </p:nvPr>
        </p:nvSpPr>
        <p:spPr>
          <a:xfrm>
            <a:off x="8249851" y="6390910"/>
            <a:ext cx="351529" cy="365125"/>
          </a:xfrm>
          <a:prstGeom prst="rect">
            <a:avLst/>
          </a:prstGeom>
        </p:spPr>
        <p:txBody>
          <a:bodyPr vert="horz" lIns="91440" tIns="45720" rIns="91440" bIns="45720" rtlCol="0" anchor="ctr"/>
          <a:lstStyle>
            <a:lvl1pPr algn="r">
              <a:defRPr sz="1000" b="1">
                <a:solidFill>
                  <a:srgbClr val="000000"/>
                </a:solidFill>
              </a:defRPr>
            </a:lvl1pPr>
          </a:lstStyle>
          <a:p>
            <a:fld id="{C6B7B3CB-E3BA-F74C-AB76-86EFC5843CD6}" type="slidenum">
              <a:rPr lang="fr-FR" smtClean="0"/>
              <a:pPr/>
              <a:t>‹N°›</a:t>
            </a:fld>
            <a:endParaRPr lang="fr-FR" dirty="0"/>
          </a:p>
        </p:txBody>
      </p:sp>
      <p:pic>
        <p:nvPicPr>
          <p:cNvPr id="9" name="Image 11" descr="2014_MENESRlogo_horizontal.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0105" y="6180053"/>
            <a:ext cx="1656184" cy="463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Connecteur droit 14"/>
          <p:cNvCxnSpPr/>
          <p:nvPr/>
        </p:nvCxnSpPr>
        <p:spPr>
          <a:xfrm>
            <a:off x="698885" y="3893512"/>
            <a:ext cx="6290733"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flipV="1">
            <a:off x="6995213" y="2866175"/>
            <a:ext cx="1519767" cy="1024465"/>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H="1" flipV="1">
            <a:off x="699180" y="0"/>
            <a:ext cx="1" cy="3885049"/>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
        <p:nvSpPr>
          <p:cNvPr id="19" name="Espace réservé du pied de page 4"/>
          <p:cNvSpPr txBox="1">
            <a:spLocks/>
          </p:cNvSpPr>
          <p:nvPr/>
        </p:nvSpPr>
        <p:spPr>
          <a:xfrm>
            <a:off x="6989618" y="6390910"/>
            <a:ext cx="1160324" cy="365125"/>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smtClean="0">
              <a:solidFill>
                <a:srgbClr val="1B8ED9"/>
              </a:solidFill>
            </a:endParaRPr>
          </a:p>
          <a:p>
            <a:pPr>
              <a:lnSpc>
                <a:spcPts val="1320"/>
              </a:lnSpc>
            </a:pPr>
            <a:r>
              <a:rPr lang="fr-FR" dirty="0" smtClean="0">
                <a:solidFill>
                  <a:schemeClr val="tx1">
                    <a:lumMod val="75000"/>
                    <a:lumOff val="25000"/>
                  </a:schemeClr>
                </a:solidFill>
              </a:rPr>
              <a:t>JJ/MM/AAAA</a:t>
            </a:r>
          </a:p>
          <a:p>
            <a:endParaRPr lang="fr-FR" dirty="0"/>
          </a:p>
        </p:txBody>
      </p:sp>
      <p:sp>
        <p:nvSpPr>
          <p:cNvPr id="12" name="Espace réservé du pied de page 4"/>
          <p:cNvSpPr txBox="1">
            <a:spLocks/>
          </p:cNvSpPr>
          <p:nvPr/>
        </p:nvSpPr>
        <p:spPr>
          <a:xfrm>
            <a:off x="2357525" y="6146185"/>
            <a:ext cx="3120150" cy="676894"/>
          </a:xfrm>
          <a:prstGeom prst="rect">
            <a:avLst/>
          </a:prstGeom>
        </p:spPr>
        <p:txBody>
          <a:bodyPr vert="horz" lIns="91440" tIns="45720" rIns="91440" bIns="45720" rtlCol="0" anchor="ctr"/>
          <a:lstStyle>
            <a:defPPr>
              <a:defRPr lang="fr-FR"/>
            </a:defPPr>
            <a:lvl1pPr marL="0" marR="0" indent="0" algn="l" defTabSz="457200" rtl="0" eaLnBrk="1" fontAlgn="auto" latinLnBrk="0" hangingPunct="1">
              <a:lnSpc>
                <a:spcPct val="100000"/>
              </a:lnSpc>
              <a:spcBef>
                <a:spcPts val="0"/>
              </a:spcBef>
              <a:spcAft>
                <a:spcPts val="0"/>
              </a:spcAft>
              <a:buClrTx/>
              <a:buSzTx/>
              <a:buFontTx/>
              <a:buNone/>
              <a:tabLst/>
              <a:defRPr sz="1000" kern="1200" cap="all">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FR" dirty="0" smtClean="0">
              <a:solidFill>
                <a:srgbClr val="1B8ED9"/>
              </a:solidFill>
            </a:endParaRPr>
          </a:p>
          <a:p>
            <a:pPr>
              <a:lnSpc>
                <a:spcPts val="1320"/>
              </a:lnSpc>
            </a:pPr>
            <a:r>
              <a:rPr lang="fr-FR" b="1" dirty="0" smtClean="0">
                <a:solidFill>
                  <a:srgbClr val="683086"/>
                </a:solidFill>
              </a:rPr>
              <a:t>IGEN</a:t>
            </a:r>
            <a:r>
              <a:rPr lang="fr-FR" dirty="0" smtClean="0">
                <a:solidFill>
                  <a:srgbClr val="00919D"/>
                </a:solidFill>
              </a:rPr>
              <a:t/>
            </a:r>
            <a:br>
              <a:rPr lang="fr-FR" dirty="0" smtClean="0">
                <a:solidFill>
                  <a:srgbClr val="00919D"/>
                </a:solidFill>
              </a:rPr>
            </a:br>
            <a:r>
              <a:rPr lang="fr-FR" dirty="0" smtClean="0">
                <a:solidFill>
                  <a:schemeClr val="tx1">
                    <a:lumMod val="75000"/>
                    <a:lumOff val="25000"/>
                  </a:schemeClr>
                </a:solidFill>
              </a:rPr>
              <a:t>titre de la présentation</a:t>
            </a:r>
          </a:p>
          <a:p>
            <a:endParaRPr lang="fr-FR" dirty="0"/>
          </a:p>
        </p:txBody>
      </p:sp>
    </p:spTree>
    <p:extLst>
      <p:ext uri="{BB962C8B-B14F-4D97-AF65-F5344CB8AC3E}">
        <p14:creationId xmlns:p14="http://schemas.microsoft.com/office/powerpoint/2010/main" val="1917411295"/>
      </p:ext>
    </p:extLst>
  </p:cSld>
  <p:clrMap bg1="lt1" tx1="dk1" bg2="lt2" tx2="dk2" accent1="accent1" accent2="accent2" accent3="accent3" accent4="accent4" accent5="accent5" accent6="accent6" hlink="hlink" folHlink="folHlink"/>
  <p:sldLayoutIdLst>
    <p:sldLayoutId id="2147483690" r:id="rId1"/>
  </p:sldLayoutIdLst>
  <p:hf hdr="0" ftr="0" dt="0"/>
  <p:txStyles>
    <p:titleStyle>
      <a:lvl1pPr algn="l" defTabSz="457200" rtl="0" eaLnBrk="1" latinLnBrk="0" hangingPunct="1">
        <a:spcBef>
          <a:spcPct val="0"/>
        </a:spcBef>
        <a:buNone/>
        <a:defRPr sz="4400" kern="1200">
          <a:solidFill>
            <a:srgbClr val="683086"/>
          </a:solidFill>
          <a:latin typeface="+mj-lt"/>
          <a:ea typeface="+mj-ea"/>
          <a:cs typeface="+mj-cs"/>
        </a:defRPr>
      </a:lvl1pPr>
    </p:titleStyle>
    <p:bodyStyle>
      <a:lvl1pPr marL="0" indent="0" algn="l" defTabSz="457200" rtl="0" eaLnBrk="1" latinLnBrk="0" hangingPunct="1">
        <a:spcBef>
          <a:spcPct val="20000"/>
        </a:spcBef>
        <a:buFont typeface="Arial"/>
        <a:buNone/>
        <a:defRPr sz="3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05400" y="0"/>
            <a:ext cx="7881400" cy="1286937"/>
          </a:xfrm>
          <a:prstGeom prst="rect">
            <a:avLst/>
          </a:prstGeom>
        </p:spPr>
        <p:txBody>
          <a:bodyPr vert="horz" lIns="91440" tIns="45720" rIns="91440" bIns="45720" rtlCol="0" anchor="ctr">
            <a:normAutofit/>
          </a:bodyPr>
          <a:lstStyle/>
          <a:p>
            <a:r>
              <a:rPr lang="fr-FR" dirty="0" smtClean="0"/>
              <a:t>Cliquez et modifiez le titre</a:t>
            </a:r>
            <a:endParaRPr lang="fr-FR" dirty="0"/>
          </a:p>
        </p:txBody>
      </p:sp>
      <p:sp>
        <p:nvSpPr>
          <p:cNvPr id="3" name="Espace réservé du texte 2"/>
          <p:cNvSpPr>
            <a:spLocks noGrp="1"/>
          </p:cNvSpPr>
          <p:nvPr>
            <p:ph type="body" idx="1"/>
          </p:nvPr>
        </p:nvSpPr>
        <p:spPr>
          <a:xfrm>
            <a:off x="805400" y="1476022"/>
            <a:ext cx="7881400" cy="4525963"/>
          </a:xfrm>
          <a:prstGeom prst="rect">
            <a:avLst/>
          </a:prstGeom>
        </p:spPr>
        <p:txBody>
          <a:bodyPr vert="horz" lIns="91440" tIns="45720" rIns="91440" bIns="45720" rtlCol="0">
            <a:normAutofit/>
          </a:bodyPr>
          <a:lstStyle/>
          <a:p>
            <a:pPr lvl="0"/>
            <a:r>
              <a:rPr lang="fr-FR" dirty="0" smtClean="0"/>
              <a:t> 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cxnSp>
        <p:nvCxnSpPr>
          <p:cNvPr id="13" name="Connecteur droit 12"/>
          <p:cNvCxnSpPr/>
          <p:nvPr/>
        </p:nvCxnSpPr>
        <p:spPr>
          <a:xfrm>
            <a:off x="698885" y="1295400"/>
            <a:ext cx="7173849" cy="0"/>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flipV="1">
            <a:off x="7872734" y="872640"/>
            <a:ext cx="642246" cy="419889"/>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flipH="1" flipV="1">
            <a:off x="699180" y="0"/>
            <a:ext cx="1" cy="1286937"/>
          </a:xfrm>
          <a:prstGeom prst="line">
            <a:avLst/>
          </a:prstGeom>
          <a:ln w="57150" cap="rnd" cmpd="sng">
            <a:solidFill>
              <a:srgbClr val="683086"/>
            </a:solidFill>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1756272"/>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Lst>
  <p:timing>
    <p:tnLst>
      <p:par>
        <p:cTn id="1" dur="indefinite" restart="never" nodeType="tmRoot"/>
      </p:par>
    </p:tnLst>
  </p:timing>
  <p:hf hdr="0" ftr="0" dt="0"/>
  <p:txStyles>
    <p:titleStyle>
      <a:lvl1pPr algn="l" defTabSz="457200" rtl="0" eaLnBrk="1" latinLnBrk="0" hangingPunct="1">
        <a:spcBef>
          <a:spcPct val="0"/>
        </a:spcBef>
        <a:buNone/>
        <a:defRPr sz="3000" kern="1200" cap="all">
          <a:solidFill>
            <a:schemeClr val="tx1">
              <a:lumMod val="75000"/>
              <a:lumOff val="25000"/>
            </a:schemeClr>
          </a:solidFill>
          <a:latin typeface="+mj-lt"/>
          <a:ea typeface="+mj-ea"/>
          <a:cs typeface="+mj-cs"/>
        </a:defRPr>
      </a:lvl1pPr>
    </p:titleStyle>
    <p:bodyStyle>
      <a:lvl1pPr marL="177800" indent="-177800" algn="l" defTabSz="457200" rtl="0" eaLnBrk="1" latinLnBrk="0" hangingPunct="1">
        <a:spcBef>
          <a:spcPct val="20000"/>
        </a:spcBef>
        <a:buSzPct val="100000"/>
        <a:buFont typeface="Arial"/>
        <a:buChar char="■"/>
        <a:defRPr sz="2000" kern="1200">
          <a:solidFill>
            <a:srgbClr val="683086"/>
          </a:solidFill>
          <a:latin typeface="+mn-lt"/>
          <a:ea typeface="+mn-ea"/>
          <a:cs typeface="+mn-cs"/>
        </a:defRPr>
      </a:lvl1pPr>
      <a:lvl2pPr marL="627063" indent="-169863" algn="l" defTabSz="457200" rtl="0" eaLnBrk="1" latinLnBrk="0" hangingPunct="1">
        <a:spcBef>
          <a:spcPct val="20000"/>
        </a:spcBef>
        <a:buClr>
          <a:srgbClr val="683086"/>
        </a:buClr>
        <a:buFont typeface="Arial Italic"/>
        <a:buChar char="■"/>
        <a:defRPr sz="1500" kern="1200">
          <a:solidFill>
            <a:schemeClr val="tx1"/>
          </a:solidFill>
          <a:latin typeface="+mn-lt"/>
          <a:ea typeface="+mn-ea"/>
          <a:cs typeface="+mn-cs"/>
        </a:defRPr>
      </a:lvl2pPr>
      <a:lvl3pPr marL="627063" indent="0" algn="l" defTabSz="457200" rtl="0" eaLnBrk="1" latinLnBrk="0" hangingPunct="1">
        <a:spcBef>
          <a:spcPct val="20000"/>
        </a:spcBef>
        <a:buFont typeface="Arial"/>
        <a:buNone/>
        <a:defRPr sz="1500" kern="1200">
          <a:solidFill>
            <a:schemeClr val="tx1"/>
          </a:solidFill>
          <a:latin typeface="+mn-lt"/>
          <a:ea typeface="+mn-ea"/>
          <a:cs typeface="+mn-cs"/>
        </a:defRPr>
      </a:lvl3pPr>
      <a:lvl4pPr marL="627063" indent="177800" algn="l" defTabSz="457200" rtl="0" eaLnBrk="1" latinLnBrk="0" hangingPunct="1">
        <a:spcBef>
          <a:spcPct val="20000"/>
        </a:spcBef>
        <a:buClr>
          <a:srgbClr val="683086"/>
        </a:buClr>
        <a:buFont typeface="Arial"/>
        <a:buChar char="–"/>
        <a:defRPr sz="1100" kern="1200">
          <a:solidFill>
            <a:schemeClr val="tx1"/>
          </a:solidFill>
          <a:latin typeface="+mn-lt"/>
          <a:ea typeface="+mn-ea"/>
          <a:cs typeface="+mn-cs"/>
        </a:defRPr>
      </a:lvl4pPr>
      <a:lvl5pPr marL="806450" indent="0" algn="l" defTabSz="457200" rtl="0" eaLnBrk="1" latinLnBrk="0" hangingPunct="1">
        <a:spcBef>
          <a:spcPct val="20000"/>
        </a:spcBef>
        <a:buFont typeface="Arial"/>
        <a:buNone/>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40718" y="1443440"/>
            <a:ext cx="7628384" cy="1296144"/>
          </a:xfrm>
        </p:spPr>
        <p:txBody>
          <a:bodyPr>
            <a:normAutofit fontScale="90000"/>
          </a:bodyPr>
          <a:lstStyle/>
          <a:p>
            <a:pPr algn="ctr"/>
            <a:r>
              <a:rPr lang="fr-FR" sz="4000" b="1" cap="all" dirty="0" smtClean="0"/>
              <a:t/>
            </a:r>
            <a:br>
              <a:rPr lang="fr-FR" sz="4000" b="1" cap="all" dirty="0" smtClean="0"/>
            </a:br>
            <a:r>
              <a:rPr lang="fr-FR" b="1" cap="all" dirty="0" smtClean="0"/>
              <a:t/>
            </a:r>
            <a:br>
              <a:rPr lang="fr-FR" b="1" cap="all" dirty="0" smtClean="0"/>
            </a:br>
            <a:r>
              <a:rPr lang="fr-FR" b="1" cap="all" dirty="0" smtClean="0"/>
              <a:t>   </a:t>
            </a:r>
            <a:r>
              <a:rPr lang="fr-FR" sz="2700" dirty="0"/>
              <a:t/>
            </a:r>
            <a:br>
              <a:rPr lang="fr-FR" sz="2700" dirty="0"/>
            </a:br>
            <a:r>
              <a:rPr lang="fr-FR" sz="2700" dirty="0" smtClean="0"/>
              <a:t/>
            </a:r>
            <a:br>
              <a:rPr lang="fr-FR" sz="2700" dirty="0" smtClean="0"/>
            </a:br>
            <a:r>
              <a:rPr lang="fr-FR" sz="2700" dirty="0" smtClean="0"/>
              <a:t/>
            </a:r>
            <a:br>
              <a:rPr lang="fr-FR" sz="2700" dirty="0" smtClean="0"/>
            </a:br>
            <a:r>
              <a:rPr lang="fr-FR" sz="2700" b="1" cap="all" dirty="0" smtClean="0"/>
              <a:t/>
            </a:r>
            <a:br>
              <a:rPr lang="fr-FR" sz="2700" b="1" cap="all" dirty="0" smtClean="0"/>
            </a:br>
            <a:r>
              <a:rPr lang="fr-FR" sz="2700" b="1" cap="all" dirty="0"/>
              <a:t/>
            </a:r>
            <a:br>
              <a:rPr lang="fr-FR" sz="2700" b="1" cap="all" dirty="0"/>
            </a:br>
            <a:r>
              <a:rPr lang="fr-FR" dirty="0"/>
              <a:t/>
            </a:r>
            <a:br>
              <a:rPr lang="fr-FR" dirty="0"/>
            </a:br>
            <a:endParaRPr lang="fr-FR" dirty="0"/>
          </a:p>
        </p:txBody>
      </p:sp>
      <p:sp>
        <p:nvSpPr>
          <p:cNvPr id="3" name="Sous-titre 2"/>
          <p:cNvSpPr>
            <a:spLocks noGrp="1"/>
          </p:cNvSpPr>
          <p:nvPr>
            <p:ph type="subTitle" idx="1"/>
          </p:nvPr>
        </p:nvSpPr>
        <p:spPr>
          <a:xfrm>
            <a:off x="4211960" y="2131895"/>
            <a:ext cx="4072428" cy="2886444"/>
          </a:xfrm>
        </p:spPr>
        <p:txBody>
          <a:bodyPr>
            <a:normAutofit/>
          </a:bodyPr>
          <a:lstStyle/>
          <a:p>
            <a:r>
              <a:rPr lang="fr-FR" sz="2400" b="1" dirty="0"/>
              <a:t>Année de césure </a:t>
            </a:r>
            <a:endParaRPr lang="fr-FR" sz="2400" b="1" dirty="0" smtClean="0"/>
          </a:p>
          <a:p>
            <a:r>
              <a:rPr lang="fr-FR" sz="2400" b="1" dirty="0" smtClean="0"/>
              <a:t>et</a:t>
            </a:r>
            <a:endParaRPr lang="fr-FR" sz="2400" b="1" dirty="0"/>
          </a:p>
          <a:p>
            <a:r>
              <a:rPr lang="fr-FR" sz="2400" b="1" dirty="0"/>
              <a:t>Valorisation de </a:t>
            </a:r>
            <a:r>
              <a:rPr lang="fr-FR" sz="2400" b="1" dirty="0" smtClean="0"/>
              <a:t>l’année de césure</a:t>
            </a:r>
          </a:p>
          <a:p>
            <a:r>
              <a:rPr lang="fr-FR" sz="2400" b="1" dirty="0" smtClean="0"/>
              <a:t>Épreuve EF2</a:t>
            </a:r>
            <a:endParaRPr lang="fr-FR" sz="2400" b="1" dirty="0"/>
          </a:p>
          <a:p>
            <a:endParaRPr lang="fr-FR" sz="2400" b="1" dirty="0" smtClean="0">
              <a:solidFill>
                <a:srgbClr val="7030A0"/>
              </a:solidFill>
            </a:endParaRPr>
          </a:p>
        </p:txBody>
      </p:sp>
      <p:sp>
        <p:nvSpPr>
          <p:cNvPr id="4" name="Rectangle 3"/>
          <p:cNvSpPr/>
          <p:nvPr/>
        </p:nvSpPr>
        <p:spPr>
          <a:xfrm>
            <a:off x="2348716" y="453575"/>
            <a:ext cx="4950623" cy="615553"/>
          </a:xfrm>
          <a:prstGeom prst="rect">
            <a:avLst/>
          </a:prstGeom>
        </p:spPr>
        <p:txBody>
          <a:bodyPr wrap="square">
            <a:spAutoFit/>
          </a:bodyPr>
          <a:lstStyle/>
          <a:p>
            <a:pPr algn="ctr"/>
            <a:r>
              <a:rPr lang="fr-FR" sz="2000" b="1" cap="all" dirty="0" smtClean="0">
                <a:solidFill>
                  <a:srgbClr val="0070C0"/>
                </a:solidFill>
                <a:latin typeface="Arial" panose="020B0604020202020204" pitchFamily="34" charset="0"/>
                <a:cs typeface="Arial" panose="020B0604020202020204" pitchFamily="34" charset="0"/>
              </a:rPr>
              <a:t>BTS </a:t>
            </a:r>
            <a:r>
              <a:rPr lang="fr-FR" sz="2000" b="1" cap="all" dirty="0">
                <a:solidFill>
                  <a:srgbClr val="0070C0"/>
                </a:solidFill>
                <a:latin typeface="Arial" panose="020B0604020202020204" pitchFamily="34" charset="0"/>
                <a:cs typeface="Arial" panose="020B0604020202020204" pitchFamily="34" charset="0"/>
              </a:rPr>
              <a:t>Commerce </a:t>
            </a:r>
            <a:r>
              <a:rPr lang="fr-FR" sz="2000" b="1" cap="all" dirty="0" smtClean="0">
                <a:solidFill>
                  <a:srgbClr val="0070C0"/>
                </a:solidFill>
                <a:latin typeface="Arial" panose="020B0604020202020204" pitchFamily="34" charset="0"/>
                <a:cs typeface="Arial" panose="020B0604020202020204" pitchFamily="34" charset="0"/>
              </a:rPr>
              <a:t>international</a:t>
            </a:r>
          </a:p>
          <a:p>
            <a:pPr algn="ctr"/>
            <a:r>
              <a:rPr lang="fr-FR" sz="1400" b="1" cap="all" dirty="0" smtClean="0">
                <a:solidFill>
                  <a:srgbClr val="0070C0"/>
                </a:solidFill>
                <a:latin typeface="Arial" panose="020B0604020202020204" pitchFamily="34" charset="0"/>
                <a:cs typeface="Arial" panose="020B0604020202020204" pitchFamily="34" charset="0"/>
              </a:rPr>
              <a:t>Séminaire NATIONAL 12 MARS 2021</a:t>
            </a:r>
            <a:endParaRPr lang="fr-FR" sz="1400" dirty="0">
              <a:latin typeface="Arial" panose="020B0604020202020204" pitchFamily="34" charset="0"/>
              <a:cs typeface="Arial" panose="020B0604020202020204" pitchFamily="34" charset="0"/>
            </a:endParaRPr>
          </a:p>
        </p:txBody>
      </p:sp>
      <p:sp>
        <p:nvSpPr>
          <p:cNvPr id="8" name="Espace réservé du numéro de diapositive 7"/>
          <p:cNvSpPr>
            <a:spLocks noGrp="1"/>
          </p:cNvSpPr>
          <p:nvPr>
            <p:ph type="sldNum" sz="quarter" idx="12"/>
          </p:nvPr>
        </p:nvSpPr>
        <p:spPr/>
        <p:txBody>
          <a:bodyPr/>
          <a:lstStyle/>
          <a:p>
            <a:fld id="{95654D5A-192B-4B07-8F58-250CDD527E53}" type="slidenum">
              <a:rPr lang="fr-FR" smtClean="0"/>
              <a:t>1</a:t>
            </a:fld>
            <a:endParaRPr lang="fr-FR"/>
          </a:p>
        </p:txBody>
      </p:sp>
      <p:pic>
        <p:nvPicPr>
          <p:cNvPr id="6" name="Image 5"/>
          <p:cNvPicPr>
            <a:picLocks noChangeAspect="1"/>
          </p:cNvPicPr>
          <p:nvPr/>
        </p:nvPicPr>
        <p:blipFill>
          <a:blip r:embed="rId3"/>
          <a:stretch>
            <a:fillRect/>
          </a:stretch>
        </p:blipFill>
        <p:spPr>
          <a:xfrm>
            <a:off x="971600" y="1340768"/>
            <a:ext cx="2973234" cy="2304256"/>
          </a:xfrm>
          <a:prstGeom prst="rect">
            <a:avLst/>
          </a:prstGeom>
        </p:spPr>
      </p:pic>
    </p:spTree>
    <p:extLst>
      <p:ext uri="{BB962C8B-B14F-4D97-AF65-F5344CB8AC3E}">
        <p14:creationId xmlns:p14="http://schemas.microsoft.com/office/powerpoint/2010/main" val="3449712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Contexte général</a:t>
            </a:r>
            <a:endParaRPr lang="fr-FR" b="1" dirty="0"/>
          </a:p>
        </p:txBody>
      </p:sp>
      <p:sp>
        <p:nvSpPr>
          <p:cNvPr id="3" name="Espace réservé du numéro de diapositive 2"/>
          <p:cNvSpPr>
            <a:spLocks noGrp="1"/>
          </p:cNvSpPr>
          <p:nvPr>
            <p:ph type="sldNum" sz="quarter" idx="12"/>
          </p:nvPr>
        </p:nvSpPr>
        <p:spPr/>
        <p:txBody>
          <a:bodyPr/>
          <a:lstStyle/>
          <a:p>
            <a:fld id="{A786685B-2977-D546-9E3D-3CA676A47F0C}" type="slidenum">
              <a:rPr lang="fr-FR" smtClean="0"/>
              <a:pPr/>
              <a:t>2</a:t>
            </a:fld>
            <a:endParaRPr lang="fr-FR" dirty="0"/>
          </a:p>
        </p:txBody>
      </p:sp>
      <p:sp>
        <p:nvSpPr>
          <p:cNvPr id="4" name="Espace réservé du texte 3"/>
          <p:cNvSpPr>
            <a:spLocks noGrp="1"/>
          </p:cNvSpPr>
          <p:nvPr>
            <p:ph type="body" sz="quarter" idx="13"/>
          </p:nvPr>
        </p:nvSpPr>
        <p:spPr/>
        <p:txBody>
          <a:bodyPr/>
          <a:lstStyle/>
          <a:p>
            <a:r>
              <a:rPr lang="fr-FR" dirty="0" smtClean="0"/>
              <a:t>Un besoin exprimé par les entreprises :</a:t>
            </a:r>
          </a:p>
          <a:p>
            <a:pPr lvl="1"/>
            <a:r>
              <a:rPr lang="fr-FR" sz="2000" dirty="0" smtClean="0"/>
              <a:t>allonger l’expérience interculturelle  </a:t>
            </a:r>
          </a:p>
          <a:p>
            <a:pPr lvl="1"/>
            <a:r>
              <a:rPr lang="fr-FR" sz="2000" dirty="0" smtClean="0"/>
              <a:t>approfondir l’aisance linguistique</a:t>
            </a:r>
          </a:p>
          <a:p>
            <a:pPr lvl="1"/>
            <a:r>
              <a:rPr lang="fr-FR" sz="2000" dirty="0"/>
              <a:t>d</a:t>
            </a:r>
            <a:r>
              <a:rPr lang="fr-FR" sz="2000" dirty="0" smtClean="0"/>
              <a:t>évelopper l’autonomie</a:t>
            </a:r>
            <a:endParaRPr lang="fr-FR" dirty="0" smtClean="0"/>
          </a:p>
          <a:p>
            <a:pPr marL="457200" lvl="1" indent="0">
              <a:buNone/>
            </a:pPr>
            <a:endParaRPr lang="fr-FR" sz="2000" dirty="0" smtClean="0"/>
          </a:p>
          <a:p>
            <a:r>
              <a:rPr lang="fr-FR" dirty="0" smtClean="0"/>
              <a:t>Un cadre légal et règlementaire qui définit la notion de césure dans les formations initiales de l’enseignement supérieur </a:t>
            </a:r>
          </a:p>
          <a:p>
            <a:endParaRPr lang="fr-FR" dirty="0"/>
          </a:p>
          <a:p>
            <a:r>
              <a:rPr lang="fr-FR" dirty="0" smtClean="0"/>
              <a:t>Un positionnement renforcé du BTS CI dans l’offre de formation post bac</a:t>
            </a:r>
            <a:endParaRPr lang="fr-FR" dirty="0"/>
          </a:p>
          <a:p>
            <a:endParaRPr lang="fr-FR" dirty="0" smtClean="0"/>
          </a:p>
          <a:p>
            <a:pPr marL="0" indent="0">
              <a:buNone/>
            </a:pPr>
            <a:endParaRPr lang="fr-FR" dirty="0"/>
          </a:p>
        </p:txBody>
      </p:sp>
    </p:spTree>
    <p:extLst>
      <p:ext uri="{BB962C8B-B14F-4D97-AF65-F5344CB8AC3E}">
        <p14:creationId xmlns:p14="http://schemas.microsoft.com/office/powerpoint/2010/main" val="140077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MODALITES</a:t>
            </a:r>
            <a:endParaRPr lang="fr-FR" b="1" dirty="0"/>
          </a:p>
        </p:txBody>
      </p:sp>
      <p:sp>
        <p:nvSpPr>
          <p:cNvPr id="3" name="Espace réservé du texte 2"/>
          <p:cNvSpPr>
            <a:spLocks noGrp="1"/>
          </p:cNvSpPr>
          <p:nvPr>
            <p:ph type="body" sz="quarter" idx="13"/>
          </p:nvPr>
        </p:nvSpPr>
        <p:spPr/>
        <p:txBody>
          <a:bodyPr/>
          <a:lstStyle/>
          <a:p>
            <a:pPr marL="0" indent="0">
              <a:buNone/>
            </a:pPr>
            <a:r>
              <a:rPr lang="fr-FR" dirty="0" smtClean="0"/>
              <a:t>La césure est proposée : </a:t>
            </a:r>
          </a:p>
          <a:p>
            <a:r>
              <a:rPr lang="fr-FR" dirty="0" smtClean="0"/>
              <a:t>Entre la 1</a:t>
            </a:r>
            <a:r>
              <a:rPr lang="fr-FR" baseline="30000" dirty="0" smtClean="0"/>
              <a:t>ère</a:t>
            </a:r>
            <a:r>
              <a:rPr lang="fr-FR" dirty="0" smtClean="0"/>
              <a:t> et la 2</a:t>
            </a:r>
            <a:r>
              <a:rPr lang="fr-FR" baseline="30000" dirty="0" smtClean="0"/>
              <a:t>ème</a:t>
            </a:r>
            <a:r>
              <a:rPr lang="fr-FR" dirty="0" smtClean="0"/>
              <a:t> année de BTS, sur 1 année scolaire</a:t>
            </a:r>
          </a:p>
          <a:p>
            <a:r>
              <a:rPr lang="fr-FR" dirty="0" smtClean="0"/>
              <a:t>À l’étranger</a:t>
            </a:r>
          </a:p>
          <a:p>
            <a:r>
              <a:rPr lang="fr-FR" dirty="0" smtClean="0"/>
              <a:t>Des </a:t>
            </a:r>
            <a:r>
              <a:rPr lang="fr-FR" dirty="0"/>
              <a:t>étudiants </a:t>
            </a:r>
            <a:r>
              <a:rPr lang="fr-FR" dirty="0" smtClean="0"/>
              <a:t>volontaires</a:t>
            </a:r>
          </a:p>
          <a:p>
            <a:r>
              <a:rPr lang="fr-FR" dirty="0"/>
              <a:t>Avec un projet précis soumis à approbation </a:t>
            </a:r>
          </a:p>
          <a:p>
            <a:r>
              <a:rPr lang="fr-FR" dirty="0"/>
              <a:t>U</a:t>
            </a:r>
            <a:r>
              <a:rPr lang="fr-FR" dirty="0" smtClean="0"/>
              <a:t>ne </a:t>
            </a:r>
            <a:r>
              <a:rPr lang="fr-FR" dirty="0"/>
              <a:t>convention </a:t>
            </a:r>
            <a:r>
              <a:rPr lang="fr-FR" dirty="0" smtClean="0"/>
              <a:t>signée entre </a:t>
            </a:r>
            <a:r>
              <a:rPr lang="fr-FR" dirty="0"/>
              <a:t>l’établissement et </a:t>
            </a:r>
            <a:r>
              <a:rPr lang="fr-FR" dirty="0" smtClean="0"/>
              <a:t>l’étudiant</a:t>
            </a:r>
            <a:endParaRPr lang="fr-FR" dirty="0"/>
          </a:p>
          <a:p>
            <a:pPr marL="0" indent="0">
              <a:buNone/>
            </a:pPr>
            <a:endParaRPr lang="fr-FR" dirty="0" smtClean="0"/>
          </a:p>
          <a:p>
            <a:pPr marL="0" indent="0">
              <a:buNone/>
            </a:pPr>
            <a:r>
              <a:rPr lang="fr-FR" dirty="0" smtClean="0"/>
              <a:t>Préparation, suivi, exploitation et évaluation de l’expérience en césure :</a:t>
            </a:r>
          </a:p>
          <a:p>
            <a:pPr marL="0" indent="0">
              <a:buNone/>
            </a:pPr>
            <a:r>
              <a:rPr lang="fr-FR" dirty="0" smtClean="0"/>
              <a:t>2 heures par année  (enseignement facultatif)</a:t>
            </a:r>
          </a:p>
          <a:p>
            <a:pPr marL="0" indent="0">
              <a:buNone/>
            </a:pPr>
            <a:endParaRPr lang="fr-FR" dirty="0" smtClean="0"/>
          </a:p>
          <a:p>
            <a:pPr marL="0" indent="0">
              <a:buNone/>
            </a:pPr>
            <a:endParaRPr lang="fr-FR" dirty="0"/>
          </a:p>
        </p:txBody>
      </p:sp>
    </p:spTree>
    <p:extLst>
      <p:ext uri="{BB962C8B-B14F-4D97-AF65-F5344CB8AC3E}">
        <p14:creationId xmlns:p14="http://schemas.microsoft.com/office/powerpoint/2010/main" val="2290795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Formes de césure possibles EN BTS CI</a:t>
            </a:r>
            <a:endParaRPr lang="fr-FR" b="1" dirty="0"/>
          </a:p>
        </p:txBody>
      </p:sp>
      <p:sp>
        <p:nvSpPr>
          <p:cNvPr id="3" name="Espace réservé du texte 2"/>
          <p:cNvSpPr>
            <a:spLocks noGrp="1"/>
          </p:cNvSpPr>
          <p:nvPr>
            <p:ph type="body" sz="quarter" idx="13"/>
          </p:nvPr>
        </p:nvSpPr>
        <p:spPr/>
        <p:txBody>
          <a:bodyPr/>
          <a:lstStyle/>
          <a:p>
            <a:r>
              <a:rPr lang="fr-FR" dirty="0" smtClean="0"/>
              <a:t>Expérience en milieu professionnel</a:t>
            </a:r>
          </a:p>
          <a:p>
            <a:pPr marL="0" indent="0">
              <a:buNone/>
            </a:pPr>
            <a:endParaRPr lang="fr-FR" dirty="0" smtClean="0"/>
          </a:p>
          <a:p>
            <a:pPr marL="0" indent="0">
              <a:buNone/>
            </a:pPr>
            <a:endParaRPr lang="fr-FR" dirty="0" smtClean="0"/>
          </a:p>
          <a:p>
            <a:r>
              <a:rPr lang="fr-FR" dirty="0" smtClean="0"/>
              <a:t>Formation dans un domaine différent de sa formation d’origine</a:t>
            </a:r>
          </a:p>
          <a:p>
            <a:pPr marL="457200" lvl="1" indent="0">
              <a:buNone/>
            </a:pPr>
            <a:r>
              <a:rPr lang="fr-FR" sz="2000" dirty="0">
                <a:solidFill>
                  <a:srgbClr val="683086"/>
                </a:solidFill>
              </a:rPr>
              <a:t>Pouvant comporter une période de stage</a:t>
            </a:r>
          </a:p>
          <a:p>
            <a:endParaRPr lang="fr-FR" dirty="0" smtClean="0"/>
          </a:p>
          <a:p>
            <a:r>
              <a:rPr lang="fr-FR" dirty="0" smtClean="0"/>
              <a:t>Engagement de service civique</a:t>
            </a:r>
          </a:p>
          <a:p>
            <a:endParaRPr lang="fr-FR" dirty="0"/>
          </a:p>
          <a:p>
            <a:endParaRPr lang="fr-FR" dirty="0" smtClean="0"/>
          </a:p>
          <a:p>
            <a:r>
              <a:rPr lang="fr-FR" dirty="0" smtClean="0"/>
              <a:t>Toute combinaison des 3 dans les limites de l’année de césure</a:t>
            </a:r>
            <a:endParaRPr lang="fr-FR" dirty="0"/>
          </a:p>
          <a:p>
            <a:endParaRPr lang="fr-FR" dirty="0" smtClean="0"/>
          </a:p>
          <a:p>
            <a:endParaRPr lang="fr-FR" dirty="0"/>
          </a:p>
        </p:txBody>
      </p:sp>
    </p:spTree>
    <p:extLst>
      <p:ext uri="{BB962C8B-B14F-4D97-AF65-F5344CB8AC3E}">
        <p14:creationId xmlns:p14="http://schemas.microsoft.com/office/powerpoint/2010/main" val="333614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451BBC0B-A19B-498E-AB8C-430E77AD806E}" type="slidenum">
              <a:rPr lang="fr-FR" smtClean="0"/>
              <a:t>5</a:t>
            </a:fld>
            <a:endParaRPr lang="fr-FR"/>
          </a:p>
        </p:txBody>
      </p:sp>
      <p:sp>
        <p:nvSpPr>
          <p:cNvPr id="5" name="Rectangle 4"/>
          <p:cNvSpPr/>
          <p:nvPr/>
        </p:nvSpPr>
        <p:spPr>
          <a:xfrm>
            <a:off x="2339752" y="0"/>
            <a:ext cx="4305409" cy="388696"/>
          </a:xfrm>
          <a:prstGeom prst="rect">
            <a:avLst/>
          </a:prstGeom>
        </p:spPr>
        <p:txBody>
          <a:bodyPr wrap="none">
            <a:spAutoFit/>
          </a:bodyPr>
          <a:lstStyle/>
          <a:p>
            <a:pPr>
              <a:lnSpc>
                <a:spcPct val="107000"/>
              </a:lnSpc>
              <a:spcAft>
                <a:spcPts val="800"/>
              </a:spcAft>
            </a:pPr>
            <a:r>
              <a:rPr lang="fr-FR" b="1" dirty="0">
                <a:latin typeface="Calibri" panose="020F0502020204030204" pitchFamily="34" charset="0"/>
                <a:ea typeface="Calibri" panose="020F0502020204030204" pitchFamily="34" charset="0"/>
                <a:cs typeface="Times New Roman" panose="02020603050405020304" pitchFamily="18" charset="0"/>
              </a:rPr>
              <a:t>Dossier de candidature – période de césure</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Tableau 5"/>
          <p:cNvGraphicFramePr>
            <a:graphicFrameLocks noGrp="1"/>
          </p:cNvGraphicFramePr>
          <p:nvPr>
            <p:extLst>
              <p:ext uri="{D42A27DB-BD31-4B8C-83A1-F6EECF244321}">
                <p14:modId xmlns:p14="http://schemas.microsoft.com/office/powerpoint/2010/main" val="3348301433"/>
              </p:ext>
            </p:extLst>
          </p:nvPr>
        </p:nvGraphicFramePr>
        <p:xfrm>
          <a:off x="683568" y="392539"/>
          <a:ext cx="7704856" cy="2759562"/>
        </p:xfrm>
        <a:graphic>
          <a:graphicData uri="http://schemas.openxmlformats.org/drawingml/2006/table">
            <a:tbl>
              <a:tblPr firstRow="1" firstCol="1" bandRow="1">
                <a:tableStyleId>{5C22544A-7EE6-4342-B048-85BDC9FD1C3A}</a:tableStyleId>
              </a:tblPr>
              <a:tblGrid>
                <a:gridCol w="2148310">
                  <a:extLst>
                    <a:ext uri="{9D8B030D-6E8A-4147-A177-3AD203B41FA5}">
                      <a16:colId xmlns:a16="http://schemas.microsoft.com/office/drawing/2014/main" val="20000"/>
                    </a:ext>
                  </a:extLst>
                </a:gridCol>
                <a:gridCol w="5556546">
                  <a:extLst>
                    <a:ext uri="{9D8B030D-6E8A-4147-A177-3AD203B41FA5}">
                      <a16:colId xmlns:a16="http://schemas.microsoft.com/office/drawing/2014/main" val="20001"/>
                    </a:ext>
                  </a:extLst>
                </a:gridCol>
              </a:tblGrid>
              <a:tr h="241717">
                <a:tc>
                  <a:txBody>
                    <a:bodyPr/>
                    <a:lstStyle/>
                    <a:p>
                      <a:pPr algn="r">
                        <a:lnSpc>
                          <a:spcPct val="107000"/>
                        </a:lnSpc>
                        <a:spcAft>
                          <a:spcPts val="0"/>
                        </a:spcAft>
                      </a:pPr>
                      <a:r>
                        <a:rPr lang="fr-FR" sz="1050" dirty="0">
                          <a:effectLst/>
                        </a:rPr>
                        <a:t>NOM</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241717">
                <a:tc>
                  <a:txBody>
                    <a:bodyPr/>
                    <a:lstStyle/>
                    <a:p>
                      <a:pPr algn="r">
                        <a:lnSpc>
                          <a:spcPct val="107000"/>
                        </a:lnSpc>
                        <a:spcAft>
                          <a:spcPts val="0"/>
                        </a:spcAft>
                      </a:pPr>
                      <a:r>
                        <a:rPr lang="fr-FR" sz="1050">
                          <a:effectLst/>
                        </a:rPr>
                        <a:t>Prénom(s)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241717">
                <a:tc>
                  <a:txBody>
                    <a:bodyPr/>
                    <a:lstStyle/>
                    <a:p>
                      <a:pPr algn="r">
                        <a:lnSpc>
                          <a:spcPct val="107000"/>
                        </a:lnSpc>
                        <a:spcAft>
                          <a:spcPts val="0"/>
                        </a:spcAft>
                      </a:pPr>
                      <a:r>
                        <a:rPr lang="fr-FR" sz="1050">
                          <a:effectLst/>
                        </a:rPr>
                        <a:t>Date de naissance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241717">
                <a:tc>
                  <a:txBody>
                    <a:bodyPr/>
                    <a:lstStyle/>
                    <a:p>
                      <a:pPr algn="r">
                        <a:lnSpc>
                          <a:spcPct val="107000"/>
                        </a:lnSpc>
                        <a:spcAft>
                          <a:spcPts val="0"/>
                        </a:spcAft>
                      </a:pPr>
                      <a:r>
                        <a:rPr lang="fr-FR" sz="1050">
                          <a:effectLst/>
                        </a:rPr>
                        <a:t>Nationalité</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241717">
                <a:tc>
                  <a:txBody>
                    <a:bodyPr/>
                    <a:lstStyle/>
                    <a:p>
                      <a:pPr algn="r">
                        <a:lnSpc>
                          <a:spcPct val="107000"/>
                        </a:lnSpc>
                        <a:spcAft>
                          <a:spcPts val="0"/>
                        </a:spcAft>
                      </a:pPr>
                      <a:r>
                        <a:rPr lang="fr-FR" sz="1050">
                          <a:effectLst/>
                        </a:rPr>
                        <a:t>Adresse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241717">
                <a:tc>
                  <a:txBody>
                    <a:bodyPr/>
                    <a:lstStyle/>
                    <a:p>
                      <a:pPr algn="r">
                        <a:lnSpc>
                          <a:spcPct val="107000"/>
                        </a:lnSpc>
                        <a:spcAft>
                          <a:spcPts val="0"/>
                        </a:spcAft>
                      </a:pPr>
                      <a:r>
                        <a:rPr lang="fr-FR" sz="1050">
                          <a:effectLst/>
                        </a:rPr>
                        <a:t>Code postal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dirty="0">
                          <a:effectLst/>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241717">
                <a:tc>
                  <a:txBody>
                    <a:bodyPr/>
                    <a:lstStyle/>
                    <a:p>
                      <a:pPr algn="r">
                        <a:lnSpc>
                          <a:spcPct val="107000"/>
                        </a:lnSpc>
                        <a:spcAft>
                          <a:spcPts val="0"/>
                        </a:spcAft>
                      </a:pPr>
                      <a:r>
                        <a:rPr lang="fr-FR" sz="1050">
                          <a:effectLst/>
                        </a:rPr>
                        <a:t>Commune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r h="241717">
                <a:tc>
                  <a:txBody>
                    <a:bodyPr/>
                    <a:lstStyle/>
                    <a:p>
                      <a:pPr algn="r">
                        <a:lnSpc>
                          <a:spcPct val="107000"/>
                        </a:lnSpc>
                        <a:spcAft>
                          <a:spcPts val="0"/>
                        </a:spcAft>
                      </a:pPr>
                      <a:r>
                        <a:rPr lang="fr-FR" sz="1050">
                          <a:effectLst/>
                        </a:rPr>
                        <a:t>PAYS</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241717">
                <a:tc>
                  <a:txBody>
                    <a:bodyPr/>
                    <a:lstStyle/>
                    <a:p>
                      <a:pPr algn="r">
                        <a:lnSpc>
                          <a:spcPct val="107000"/>
                        </a:lnSpc>
                        <a:spcAft>
                          <a:spcPts val="0"/>
                        </a:spcAft>
                      </a:pPr>
                      <a:r>
                        <a:rPr lang="fr-FR" sz="1050">
                          <a:effectLst/>
                        </a:rPr>
                        <a:t>Téléphone fixe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r h="241717">
                <a:tc>
                  <a:txBody>
                    <a:bodyPr/>
                    <a:lstStyle/>
                    <a:p>
                      <a:pPr algn="r">
                        <a:lnSpc>
                          <a:spcPct val="107000"/>
                        </a:lnSpc>
                        <a:spcAft>
                          <a:spcPts val="0"/>
                        </a:spcAft>
                      </a:pPr>
                      <a:r>
                        <a:rPr lang="fr-FR" sz="1050">
                          <a:effectLst/>
                        </a:rPr>
                        <a:t>Téléphone portable</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9"/>
                  </a:ext>
                </a:extLst>
              </a:tr>
              <a:tr h="331255">
                <a:tc>
                  <a:txBody>
                    <a:bodyPr/>
                    <a:lstStyle/>
                    <a:p>
                      <a:pPr algn="r">
                        <a:lnSpc>
                          <a:spcPct val="107000"/>
                        </a:lnSpc>
                        <a:spcAft>
                          <a:spcPts val="0"/>
                        </a:spcAft>
                      </a:pPr>
                      <a:r>
                        <a:rPr lang="fr-FR" sz="1050">
                          <a:effectLst/>
                        </a:rPr>
                        <a:t>Adresse électronique étudiant</a:t>
                      </a:r>
                      <a:endParaRPr lang="fr-FR" sz="1100">
                        <a:effectLst/>
                      </a:endParaRPr>
                    </a:p>
                    <a:p>
                      <a:pPr algn="r">
                        <a:lnSpc>
                          <a:spcPct val="107000"/>
                        </a:lnSpc>
                        <a:spcAft>
                          <a:spcPts val="0"/>
                        </a:spcAft>
                      </a:pPr>
                      <a:r>
                        <a:rPr lang="fr-FR" sz="1050">
                          <a:effectLst/>
                        </a:rPr>
                        <a:t> </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fr-FR" sz="1050" dirty="0">
                          <a:effectLst/>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10"/>
                  </a:ext>
                </a:extLst>
              </a:tr>
            </a:tbl>
          </a:graphicData>
        </a:graphic>
      </p:graphicFrame>
      <p:sp>
        <p:nvSpPr>
          <p:cNvPr id="9" name="Rectangle 8"/>
          <p:cNvSpPr/>
          <p:nvPr/>
        </p:nvSpPr>
        <p:spPr>
          <a:xfrm>
            <a:off x="361101" y="3191664"/>
            <a:ext cx="8603387" cy="3500823"/>
          </a:xfrm>
          <a:prstGeom prst="rect">
            <a:avLst/>
          </a:prstGeom>
          <a:ln w="12700">
            <a:solidFill>
              <a:schemeClr val="tx1"/>
            </a:solidFill>
          </a:ln>
        </p:spPr>
        <p:txBody>
          <a:bodyPr wrap="square">
            <a:spAutoFit/>
          </a:bodyPr>
          <a:lstStyle/>
          <a:p>
            <a:pPr>
              <a:lnSpc>
                <a:spcPct val="107000"/>
              </a:lnSpc>
              <a:spcAft>
                <a:spcPts val="0"/>
              </a:spcAft>
            </a:pPr>
            <a:r>
              <a:rPr lang="fr-FR" sz="1100" b="1" dirty="0">
                <a:latin typeface="Calibri" panose="020F0502020204030204" pitchFamily="34" charset="0"/>
                <a:ea typeface="Calibri" panose="020F0502020204030204" pitchFamily="34" charset="0"/>
                <a:cs typeface="Arial" panose="020B0604020202020204" pitchFamily="34" charset="0"/>
              </a:rPr>
              <a:t>Type de césure souhaitée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marL="457200">
              <a:spcAft>
                <a:spcPts val="0"/>
              </a:spcAft>
            </a:pPr>
            <a:r>
              <a:rPr lang="en-US" sz="1100" dirty="0">
                <a:solidFill>
                  <a:srgbClr val="000000"/>
                </a:solidFill>
                <a:latin typeface="MS Gothic" panose="020B0609070205080204" pitchFamily="49" charset="-128"/>
                <a:ea typeface="Calibri" panose="020F0502020204030204" pitchFamily="34" charset="0"/>
                <a:cs typeface="Arial" panose="020B0604020202020204" pitchFamily="34" charset="0"/>
              </a:rPr>
              <a:t>☐</a:t>
            </a:r>
            <a:r>
              <a:rPr lang="fr-FR" sz="1100"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1100" dirty="0">
                <a:solidFill>
                  <a:srgbClr val="000000"/>
                </a:solidFill>
                <a:latin typeface="Calibri" panose="020F0502020204030204" pitchFamily="34" charset="0"/>
                <a:ea typeface="Calibri" panose="020F0502020204030204" pitchFamily="34" charset="0"/>
              </a:rPr>
              <a:t>Une expérience professionnelle (sous contrat de travail ou bénévole ; </a:t>
            </a:r>
            <a:endParaRPr lang="fr-FR" sz="1200" dirty="0">
              <a:solidFill>
                <a:srgbClr val="000000"/>
              </a:solidFill>
              <a:latin typeface="Calibri" panose="020F0502020204030204" pitchFamily="34" charset="0"/>
              <a:ea typeface="Calibri" panose="020F0502020204030204" pitchFamily="34" charset="0"/>
            </a:endParaRPr>
          </a:p>
          <a:p>
            <a:pPr marL="457200">
              <a:spcAft>
                <a:spcPts val="0"/>
              </a:spcAft>
            </a:pPr>
            <a:r>
              <a:rPr lang="en-US" sz="1100" dirty="0">
                <a:solidFill>
                  <a:srgbClr val="000000"/>
                </a:solidFill>
                <a:latin typeface="MS Gothic" panose="020B0609070205080204" pitchFamily="49" charset="-128"/>
                <a:ea typeface="Calibri" panose="020F0502020204030204" pitchFamily="34" charset="0"/>
                <a:cs typeface="Arial" panose="020B0604020202020204" pitchFamily="34" charset="0"/>
              </a:rPr>
              <a:t>☐</a:t>
            </a:r>
            <a:r>
              <a:rPr lang="fr-FR" sz="1100"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1100" dirty="0">
                <a:solidFill>
                  <a:srgbClr val="000000"/>
                </a:solidFill>
                <a:latin typeface="Calibri" panose="020F0502020204030204" pitchFamily="34" charset="0"/>
                <a:ea typeface="Calibri" panose="020F0502020204030204" pitchFamily="34" charset="0"/>
              </a:rPr>
              <a:t>Un  service civique : </a:t>
            </a:r>
            <a:endParaRPr lang="fr-FR" sz="1200" dirty="0">
              <a:solidFill>
                <a:srgbClr val="000000"/>
              </a:solidFill>
              <a:latin typeface="Calibri" panose="020F0502020204030204" pitchFamily="34" charset="0"/>
              <a:ea typeface="Calibri" panose="020F0502020204030204" pitchFamily="34" charset="0"/>
            </a:endParaRPr>
          </a:p>
          <a:p>
            <a:pPr marL="457200">
              <a:spcAft>
                <a:spcPts val="0"/>
              </a:spcAft>
            </a:pPr>
            <a:r>
              <a:rPr lang="en-US" sz="1100" dirty="0" smtClean="0">
                <a:solidFill>
                  <a:srgbClr val="000000"/>
                </a:solidFill>
                <a:latin typeface="MS Gothic" panose="020B0609070205080204" pitchFamily="49" charset="-128"/>
                <a:ea typeface="Calibri" panose="020F0502020204030204" pitchFamily="34" charset="0"/>
                <a:cs typeface="Arial" panose="020B0604020202020204" pitchFamily="34" charset="0"/>
              </a:rPr>
              <a:t>☐</a:t>
            </a:r>
            <a:r>
              <a:rPr lang="fr-FR" sz="1100" dirty="0" smtClean="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1100" dirty="0">
                <a:solidFill>
                  <a:srgbClr val="000000"/>
                </a:solidFill>
                <a:latin typeface="Calibri" panose="020F0502020204030204" pitchFamily="34" charset="0"/>
                <a:ea typeface="Calibri" panose="020F0502020204030204" pitchFamily="34" charset="0"/>
              </a:rPr>
              <a:t>Une période de formation disjointe de la formation d’origine</a:t>
            </a:r>
            <a:endParaRPr lang="fr-FR" sz="1200" dirty="0">
              <a:solidFill>
                <a:srgbClr val="000000"/>
              </a:solidFill>
              <a:latin typeface="Calibri" panose="020F0502020204030204" pitchFamily="34" charset="0"/>
              <a:ea typeface="Calibri" panose="020F0502020204030204" pitchFamily="34" charset="0"/>
            </a:endParaRPr>
          </a:p>
          <a:p>
            <a:pPr marL="457200">
              <a:spcAft>
                <a:spcPts val="0"/>
              </a:spcAft>
            </a:pPr>
            <a:r>
              <a:rPr lang="en-US" sz="1100" dirty="0">
                <a:solidFill>
                  <a:srgbClr val="000000"/>
                </a:solidFill>
                <a:latin typeface="MS Gothic" panose="020B0609070205080204" pitchFamily="49" charset="-128"/>
                <a:ea typeface="Calibri" panose="020F0502020204030204" pitchFamily="34" charset="0"/>
                <a:cs typeface="Arial" panose="020B0604020202020204" pitchFamily="34" charset="0"/>
              </a:rPr>
              <a:t>☐</a:t>
            </a:r>
            <a:r>
              <a:rPr lang="fr-FR" sz="1100"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1100" dirty="0">
                <a:solidFill>
                  <a:srgbClr val="000000"/>
                </a:solidFill>
                <a:latin typeface="Calibri" panose="020F0502020204030204" pitchFamily="34" charset="0"/>
                <a:ea typeface="Calibri" panose="020F0502020204030204" pitchFamily="34" charset="0"/>
              </a:rPr>
              <a:t>Un stage en milieu professionnel (sous conditions); </a:t>
            </a:r>
            <a:endParaRPr lang="fr-FR" sz="1200" dirty="0">
              <a:solidFill>
                <a:srgbClr val="000000"/>
              </a:solidFill>
              <a:latin typeface="Calibri" panose="020F0502020204030204" pitchFamily="34" charset="0"/>
              <a:ea typeface="Calibri" panose="020F0502020204030204" pitchFamily="34" charset="0"/>
            </a:endParaRPr>
          </a:p>
          <a:p>
            <a:pPr marL="457200">
              <a:spcAft>
                <a:spcPts val="0"/>
              </a:spcAft>
            </a:pPr>
            <a:r>
              <a:rPr lang="fr-FR" sz="1100" dirty="0">
                <a:solidFill>
                  <a:srgbClr val="000000"/>
                </a:solidFill>
                <a:highlight>
                  <a:srgbClr val="FFFF00"/>
                </a:highlight>
                <a:latin typeface="Calibri" panose="020F0502020204030204" pitchFamily="34" charset="0"/>
                <a:ea typeface="Calibri" panose="020F0502020204030204" pitchFamily="34" charset="0"/>
              </a:rPr>
              <a:t> </a:t>
            </a:r>
            <a:endParaRPr lang="fr-FR" sz="1200" dirty="0">
              <a:solidFill>
                <a:srgbClr val="000000"/>
              </a:solidFill>
              <a:latin typeface="Calibri" panose="020F0502020204030204" pitchFamily="34" charset="0"/>
              <a:ea typeface="Calibri" panose="020F0502020204030204" pitchFamily="34" charset="0"/>
            </a:endParaRPr>
          </a:p>
          <a:p>
            <a:pPr>
              <a:lnSpc>
                <a:spcPct val="107000"/>
              </a:lnSpc>
              <a:spcAft>
                <a:spcPts val="0"/>
              </a:spcAft>
            </a:pPr>
            <a:r>
              <a:rPr lang="fr-FR" sz="1100" b="1" dirty="0">
                <a:latin typeface="Calibri" panose="020F0502020204030204" pitchFamily="34" charset="0"/>
                <a:ea typeface="Calibri" panose="020F0502020204030204" pitchFamily="34" charset="0"/>
                <a:cs typeface="Times New Roman" panose="02020603050405020304" pitchFamily="18" charset="0"/>
              </a:rPr>
              <a:t> </a:t>
            </a:r>
            <a:r>
              <a:rPr lang="fr-FR" sz="1100" b="1" dirty="0" smtClean="0">
                <a:latin typeface="Calibri" panose="020F0502020204030204" pitchFamily="34" charset="0"/>
                <a:ea typeface="Calibri" panose="020F0502020204030204" pitchFamily="34" charset="0"/>
                <a:cs typeface="Times New Roman" panose="02020603050405020304" pitchFamily="18" charset="0"/>
              </a:rPr>
              <a:t>Lieu </a:t>
            </a:r>
            <a:r>
              <a:rPr lang="fr-FR" sz="1100" b="1" dirty="0">
                <a:latin typeface="Calibri" panose="020F0502020204030204" pitchFamily="34" charset="0"/>
                <a:ea typeface="Calibri" panose="020F0502020204030204" pitchFamily="34" charset="0"/>
                <a:cs typeface="Times New Roman" panose="02020603050405020304" pitchFamily="18" charset="0"/>
              </a:rPr>
              <a:t>de la césure :</a:t>
            </a:r>
            <a:r>
              <a:rPr lang="fr-FR" sz="1100" dirty="0">
                <a:latin typeface="Calibri" panose="020F0502020204030204" pitchFamily="34" charset="0"/>
                <a:ea typeface="Calibri" panose="020F0502020204030204" pitchFamily="34" charset="0"/>
                <a:cs typeface="Arial" panose="020B0604020202020204" pitchFamily="34" charset="0"/>
              </a:rPr>
              <a:t>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fr-FR" sz="1100" b="1" dirty="0">
                <a:latin typeface="Calibri" panose="020F0502020204030204" pitchFamily="34" charset="0"/>
                <a:ea typeface="Calibri" panose="020F0502020204030204" pitchFamily="34" charset="0"/>
                <a:cs typeface="Times New Roman" panose="02020603050405020304" pitchFamily="18" charset="0"/>
              </a:rPr>
              <a:t>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fr-FR" sz="1100" b="1" dirty="0">
                <a:latin typeface="Calibri" panose="020F0502020204030204" pitchFamily="34" charset="0"/>
                <a:ea typeface="Calibri" panose="020F0502020204030204" pitchFamily="34" charset="0"/>
                <a:cs typeface="Arial" panose="020B0604020202020204" pitchFamily="34" charset="0"/>
              </a:rPr>
              <a:t>Description du projet et des motivations de l’étudiant(e) pour réaliser une césure.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fr-FR" sz="1100" dirty="0">
                <a:latin typeface="Calibri" panose="020F0502020204030204" pitchFamily="34" charset="0"/>
                <a:ea typeface="Calibri" panose="020F0502020204030204" pitchFamily="34" charset="0"/>
                <a:cs typeface="Arial" panose="020B0604020202020204" pitchFamily="34" charset="0"/>
              </a:rPr>
              <a:t>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fr-FR" sz="1100" dirty="0">
                <a:latin typeface="Calibri" panose="020F0502020204030204" pitchFamily="34" charset="0"/>
                <a:ea typeface="Calibri" panose="020F0502020204030204" pitchFamily="34" charset="0"/>
                <a:cs typeface="Arial" panose="020B0604020202020204" pitchFamily="34" charset="0"/>
              </a:rPr>
              <a:t>Ce document de 5 pages maximum devra aborder les points suivants : les objectifs visés, contacts déjà pris, planning prévisionnel, budget prévisionnel, etc.</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fr-FR" sz="1100" dirty="0">
                <a:latin typeface="Calibri" panose="020F0502020204030204" pitchFamily="34" charset="0"/>
                <a:ea typeface="Calibri" panose="020F0502020204030204" pitchFamily="34" charset="0"/>
                <a:cs typeface="Arial" panose="020B0604020202020204" pitchFamily="34" charset="0"/>
              </a:rPr>
              <a:t>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fr-FR" sz="1100" dirty="0">
                <a:latin typeface="Calibri" panose="020F0502020204030204" pitchFamily="34" charset="0"/>
                <a:ea typeface="Calibri" panose="020F0502020204030204" pitchFamily="34" charset="0"/>
                <a:cs typeface="Arial" panose="020B0604020202020204" pitchFamily="34" charset="0"/>
              </a:rPr>
              <a:t>Tous les documents pouvant étayer le projet seront utiles pour l’examen du dossier (promesse de contrat, acceptation en formation, engagement formel d’une structure d’accueil, etc.)</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100" dirty="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fr-FR" sz="1100" b="1" dirty="0">
                <a:latin typeface="Calibri" panose="020F0502020204030204" pitchFamily="34" charset="0"/>
                <a:ea typeface="Calibri" panose="020F0502020204030204" pitchFamily="34" charset="0"/>
                <a:cs typeface="Times New Roman" panose="02020603050405020304" pitchFamily="18" charset="0"/>
              </a:rPr>
              <a:t>Date limite de dépôt du dossier de candidature : </a:t>
            </a: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100" dirty="0">
                <a:latin typeface="Calibri" panose="020F0502020204030204" pitchFamily="34" charset="0"/>
                <a:ea typeface="Calibri" panose="020F0502020204030204" pitchFamily="34" charset="0"/>
                <a:cs typeface="Times New Roman" panose="02020603050405020304" pitchFamily="18" charset="0"/>
              </a:rPr>
              <a:t>L’avis du chef d’établissement est rendu après examen du projet et avis de l’équipe pédagogique du BTS commerce international au plus tard le :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1503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620688"/>
          </a:xfrm>
        </p:spPr>
        <p:txBody>
          <a:bodyPr>
            <a:normAutofit/>
          </a:bodyPr>
          <a:lstStyle/>
          <a:p>
            <a:r>
              <a:rPr lang="fr-FR" sz="2400" b="1" dirty="0" smtClean="0"/>
              <a:t>Convention pédagogique de Césure</a:t>
            </a:r>
            <a:endParaRPr lang="fr-FR" sz="2400" b="1" dirty="0"/>
          </a:p>
        </p:txBody>
      </p:sp>
      <p:sp>
        <p:nvSpPr>
          <p:cNvPr id="3" name="Espace réservé du contenu 2"/>
          <p:cNvSpPr>
            <a:spLocks noGrp="1"/>
          </p:cNvSpPr>
          <p:nvPr>
            <p:ph idx="1"/>
          </p:nvPr>
        </p:nvSpPr>
        <p:spPr>
          <a:xfrm>
            <a:off x="107504" y="620688"/>
            <a:ext cx="8928992" cy="5688632"/>
          </a:xfrm>
        </p:spPr>
        <p:txBody>
          <a:bodyPr>
            <a:normAutofit fontScale="25000" lnSpcReduction="20000"/>
          </a:bodyPr>
          <a:lstStyle/>
          <a:p>
            <a:pPr marL="0" indent="0">
              <a:buNone/>
            </a:pPr>
            <a:r>
              <a:rPr lang="fr-FR" sz="4800" dirty="0" smtClean="0"/>
              <a:t>La </a:t>
            </a:r>
            <a:r>
              <a:rPr lang="fr-FR" sz="4800" dirty="0"/>
              <a:t>présente convention est établie entre : </a:t>
            </a:r>
            <a:r>
              <a:rPr lang="fr-FR" sz="4800" dirty="0" smtClean="0"/>
              <a:t>			ET</a:t>
            </a:r>
            <a:endParaRPr lang="fr-FR" sz="4800" dirty="0"/>
          </a:p>
          <a:p>
            <a:pPr marL="0" indent="0">
              <a:buNone/>
            </a:pPr>
            <a:r>
              <a:rPr lang="fr-FR" sz="4800" dirty="0"/>
              <a:t>M. / Mme …………………….(NOM / Prénom</a:t>
            </a:r>
            <a:r>
              <a:rPr lang="fr-FR" sz="4800" dirty="0" smtClean="0"/>
              <a:t>)		                            Le </a:t>
            </a:r>
            <a:r>
              <a:rPr lang="fr-FR" sz="4800" dirty="0"/>
              <a:t>lycée ……………………….. (nom et adresse</a:t>
            </a:r>
            <a:r>
              <a:rPr lang="fr-FR" sz="4800" dirty="0" smtClean="0"/>
              <a:t>)	</a:t>
            </a:r>
            <a:endParaRPr lang="fr-FR" sz="4800" dirty="0"/>
          </a:p>
          <a:p>
            <a:pPr marL="0" indent="0">
              <a:buNone/>
            </a:pPr>
            <a:r>
              <a:rPr lang="fr-FR" sz="4800" dirty="0"/>
              <a:t>Domicilié à </a:t>
            </a:r>
          </a:p>
          <a:p>
            <a:pPr marL="0" indent="0">
              <a:buNone/>
            </a:pPr>
            <a:r>
              <a:rPr lang="fr-FR" sz="4800" dirty="0"/>
              <a:t>Etudiant de BTS Commerce international au lycée </a:t>
            </a:r>
            <a:r>
              <a:rPr lang="fr-FR" sz="4800" dirty="0" smtClean="0"/>
              <a:t>……………….                                     Représenté </a:t>
            </a:r>
            <a:r>
              <a:rPr lang="fr-FR" sz="4800" dirty="0"/>
              <a:t>par son proviseur  …………..            (nom, prénom)</a:t>
            </a:r>
          </a:p>
          <a:p>
            <a:pPr marL="0" indent="0">
              <a:buNone/>
            </a:pPr>
            <a:r>
              <a:rPr lang="fr-FR" dirty="0"/>
              <a:t> </a:t>
            </a:r>
          </a:p>
          <a:p>
            <a:pPr marL="0" indent="0">
              <a:buNone/>
            </a:pPr>
            <a:r>
              <a:rPr lang="fr-FR" sz="7200" b="1" dirty="0"/>
              <a:t>Article 1. Objet de la convention</a:t>
            </a:r>
            <a:endParaRPr lang="fr-FR" sz="7200" dirty="0"/>
          </a:p>
          <a:p>
            <a:pPr marL="0" indent="0">
              <a:buNone/>
            </a:pPr>
            <a:r>
              <a:rPr lang="fr-FR" sz="5600" dirty="0"/>
              <a:t>Cette convention a pour but de préciser les conditions dans lesquelles l’étudiant ci-dessus désigné et autorisé à effectuer une année de césure puis à réintégrer la formation BTS Commerce international du lycée …… à son retour.  </a:t>
            </a:r>
          </a:p>
          <a:p>
            <a:pPr marL="0" indent="0">
              <a:buNone/>
            </a:pPr>
            <a:r>
              <a:rPr lang="fr-FR" sz="7200" b="1" dirty="0"/>
              <a:t>Article 2. Calendrier de la césure</a:t>
            </a:r>
            <a:endParaRPr lang="fr-FR" sz="7200" dirty="0"/>
          </a:p>
          <a:p>
            <a:pPr marL="0" indent="0">
              <a:buNone/>
            </a:pPr>
            <a:r>
              <a:rPr lang="fr-FR" sz="5600" dirty="0"/>
              <a:t>Dates de la période de césure : </a:t>
            </a:r>
          </a:p>
          <a:p>
            <a:pPr marL="0" indent="0">
              <a:buNone/>
            </a:pPr>
            <a:r>
              <a:rPr lang="fr-FR" sz="7200" b="1" dirty="0"/>
              <a:t>Article 3. Description du projet de césure </a:t>
            </a:r>
            <a:endParaRPr lang="fr-FR" sz="7200" dirty="0"/>
          </a:p>
          <a:p>
            <a:pPr marL="0" indent="0">
              <a:buNone/>
            </a:pPr>
            <a:r>
              <a:rPr lang="fr-FR" sz="5600" dirty="0"/>
              <a:t>Objectif du projet : </a:t>
            </a:r>
          </a:p>
          <a:p>
            <a:pPr marL="0" indent="0">
              <a:buNone/>
            </a:pPr>
            <a:r>
              <a:rPr lang="fr-FR" sz="5600" dirty="0"/>
              <a:t>Pays de destination : </a:t>
            </a:r>
          </a:p>
          <a:p>
            <a:pPr marL="0" indent="0">
              <a:buNone/>
            </a:pPr>
            <a:r>
              <a:rPr lang="fr-FR" sz="5600" dirty="0"/>
              <a:t>Modalités de réalisation : </a:t>
            </a:r>
          </a:p>
          <a:p>
            <a:pPr marL="0" indent="0">
              <a:buNone/>
            </a:pPr>
            <a:r>
              <a:rPr lang="fr-FR" sz="5600" dirty="0"/>
              <a:t>Nom, raison sociale et adresse de l’organisme d’accueil : </a:t>
            </a:r>
          </a:p>
          <a:p>
            <a:pPr marL="0" indent="0">
              <a:buNone/>
            </a:pPr>
            <a:r>
              <a:rPr lang="fr-FR" sz="5600" dirty="0"/>
              <a:t>Une attestation de l’organisme d’accueil est annexée à la présente convention</a:t>
            </a:r>
          </a:p>
          <a:p>
            <a:pPr marL="0" indent="0">
              <a:buNone/>
            </a:pPr>
            <a:r>
              <a:rPr lang="fr-FR" sz="7200" b="1" dirty="0"/>
              <a:t>Article 4. Modalités d’accompagnement de l’étudiant pendant l’année de césure</a:t>
            </a:r>
            <a:endParaRPr lang="fr-FR" sz="7200" dirty="0"/>
          </a:p>
          <a:p>
            <a:pPr marL="0" indent="0">
              <a:buNone/>
            </a:pPr>
            <a:r>
              <a:rPr lang="fr-FR" sz="5600" dirty="0"/>
              <a:t>L’enseignant en charge de l’enseignement « Préparation et suivi de césure » accompagne l’étudiant en amont de sa période de césure (préparation du projet et de l’année de césure). Il  encadre pédagogiquement l’étudiant pendant la durée de la césure selon les modalités précisées dans la convention.</a:t>
            </a:r>
          </a:p>
          <a:p>
            <a:pPr marL="0" indent="0">
              <a:buNone/>
            </a:pPr>
            <a:r>
              <a:rPr lang="fr-FR" sz="5600" dirty="0"/>
              <a:t>Enseignant référent désigné : </a:t>
            </a:r>
          </a:p>
          <a:p>
            <a:pPr marL="0" indent="0">
              <a:buNone/>
            </a:pPr>
            <a:r>
              <a:rPr lang="fr-FR" sz="5600" dirty="0"/>
              <a:t>Outils de communication mobilisés : </a:t>
            </a:r>
          </a:p>
          <a:p>
            <a:pPr marL="0" indent="0">
              <a:buNone/>
            </a:pPr>
            <a:r>
              <a:rPr lang="fr-FR" sz="5600" dirty="0"/>
              <a:t>Périodicité minimale des échanges : </a:t>
            </a:r>
          </a:p>
          <a:p>
            <a:pPr marL="0" indent="0">
              <a:buNone/>
            </a:pPr>
            <a:r>
              <a:rPr lang="fr-FR" sz="5600" dirty="0"/>
              <a:t>Nature des livrables : </a:t>
            </a:r>
          </a:p>
          <a:p>
            <a:pPr marL="0" indent="0">
              <a:buNone/>
            </a:pPr>
            <a:r>
              <a:rPr lang="fr-FR" sz="5600" dirty="0"/>
              <a:t>L’étudiant s’engage à maintenir un lien constant avec l’enseignant dont il dépend en le tenant régulièrement informé du déroulement de sa période de césure.  Il s’engage à respecter les dispositifs d’accompagnement et d’encadrement définis dans cette convention. Il s’engage à présenter un dossier - bilan conforme  à la définition  du dossier support de l’épreuve facultative EF2  « valorisation de l’année de césure » du BTS commerce international. </a:t>
            </a:r>
            <a:r>
              <a:rPr lang="fr-FR" sz="5600" dirty="0" smtClean="0"/>
              <a:t>L’étudiant </a:t>
            </a:r>
            <a:r>
              <a:rPr lang="fr-FR" sz="5600" dirty="0"/>
              <a:t>s’engage à informer immédiatement l’établissement de tout changement de situation durant la période de césure.</a:t>
            </a:r>
          </a:p>
          <a:p>
            <a:endParaRPr lang="fr-FR" sz="4400" dirty="0"/>
          </a:p>
        </p:txBody>
      </p:sp>
      <p:sp>
        <p:nvSpPr>
          <p:cNvPr id="4" name="Espace réservé du numéro de diapositive 3"/>
          <p:cNvSpPr>
            <a:spLocks noGrp="1"/>
          </p:cNvSpPr>
          <p:nvPr>
            <p:ph type="sldNum" sz="quarter" idx="12"/>
          </p:nvPr>
        </p:nvSpPr>
        <p:spPr/>
        <p:txBody>
          <a:bodyPr/>
          <a:lstStyle/>
          <a:p>
            <a:fld id="{451BBC0B-A19B-498E-AB8C-430E77AD806E}" type="slidenum">
              <a:rPr lang="fr-FR" smtClean="0"/>
              <a:t>6</a:t>
            </a:fld>
            <a:endParaRPr lang="fr-FR" dirty="0"/>
          </a:p>
        </p:txBody>
      </p:sp>
    </p:spTree>
    <p:extLst>
      <p:ext uri="{BB962C8B-B14F-4D97-AF65-F5344CB8AC3E}">
        <p14:creationId xmlns:p14="http://schemas.microsoft.com/office/powerpoint/2010/main" val="1476784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88641"/>
            <a:ext cx="8856984" cy="6840760"/>
          </a:xfrm>
        </p:spPr>
        <p:txBody>
          <a:bodyPr>
            <a:normAutofit fontScale="47500" lnSpcReduction="20000"/>
          </a:bodyPr>
          <a:lstStyle/>
          <a:p>
            <a:pPr marL="0" indent="0">
              <a:buNone/>
            </a:pPr>
            <a:r>
              <a:rPr lang="fr-FR" sz="3800" b="1" dirty="0"/>
              <a:t>Article 5. Validation de la période de césure</a:t>
            </a:r>
            <a:endParaRPr lang="fr-FR" sz="3800" dirty="0"/>
          </a:p>
          <a:p>
            <a:pPr marL="0" indent="0">
              <a:buNone/>
            </a:pPr>
            <a:r>
              <a:rPr lang="fr-FR" sz="2900" dirty="0"/>
              <a:t>Le dispositif de césure dont bénéficie l’étudiant lui permet de s’inscrire à l’épreuve facultative EF2 « valorisation de l’année de césure » du BTS commerce international. </a:t>
            </a:r>
          </a:p>
          <a:p>
            <a:pPr marL="0" indent="0">
              <a:buNone/>
            </a:pPr>
            <a:r>
              <a:rPr lang="fr-FR" sz="2900" dirty="0"/>
              <a:t>Les modalités de validation de cette épreuve sont définies dans le référentiel du BTS Commerce international.</a:t>
            </a:r>
          </a:p>
          <a:p>
            <a:pPr marL="0" indent="0">
              <a:buNone/>
            </a:pPr>
            <a:r>
              <a:rPr lang="fr-FR" sz="3800" b="1" dirty="0"/>
              <a:t>Article 6. Réintégration de l’étudiant à l’issue de l’année de césure</a:t>
            </a:r>
          </a:p>
          <a:p>
            <a:pPr marL="0" indent="0">
              <a:buNone/>
            </a:pPr>
            <a:r>
              <a:rPr lang="fr-FR" sz="2900" dirty="0"/>
              <a:t>L’étudiant conserve son statut pendant l’année de césure. A l’issue de celle-ci, il est réintégré au sein de sa formation, en 2</a:t>
            </a:r>
            <a:r>
              <a:rPr lang="fr-FR" sz="2900" baseline="30000" dirty="0"/>
              <a:t>ème</a:t>
            </a:r>
            <a:r>
              <a:rPr lang="fr-FR" sz="2900" dirty="0"/>
              <a:t> année de BTS commerce international.</a:t>
            </a:r>
          </a:p>
          <a:p>
            <a:pPr marL="0" indent="0">
              <a:buNone/>
            </a:pPr>
            <a:r>
              <a:rPr lang="fr-FR" sz="3800" b="1" dirty="0"/>
              <a:t>Article 7. Interruption de la période de césure</a:t>
            </a:r>
          </a:p>
          <a:p>
            <a:pPr marL="0" indent="0">
              <a:buNone/>
            </a:pPr>
            <a:r>
              <a:rPr lang="fr-FR" sz="2900" dirty="0"/>
              <a:t>En cas de volonté de l’étudiant, de mettre fin à la période de césure avant son terme, il devra immédiatement en informer son établissement par écrit en motivant sa demande.  La décision définitive d’interruption de l’année de césure avant son terme et de réintégration en cours d’année est soumise à l’acception du chef d’établissement et n’est pas de droit.</a:t>
            </a:r>
          </a:p>
          <a:p>
            <a:pPr marL="0" indent="0">
              <a:buNone/>
            </a:pPr>
            <a:r>
              <a:rPr lang="fr-FR" sz="3800" b="1" dirty="0"/>
              <a:t>Article 8. Responsabilité civile</a:t>
            </a:r>
          </a:p>
          <a:p>
            <a:pPr marL="0" indent="0">
              <a:buNone/>
            </a:pPr>
            <a:r>
              <a:rPr lang="fr-FR" sz="2900" dirty="0"/>
              <a:t>L’étudiant certifie qu’il possède une assurance couvrant sa responsabilité civile individuelle pendant la durée de la césure</a:t>
            </a:r>
          </a:p>
          <a:p>
            <a:pPr marL="0" indent="0">
              <a:buNone/>
            </a:pPr>
            <a:r>
              <a:rPr lang="fr-FR" sz="3800" b="1" dirty="0"/>
              <a:t>Article 9. Spécificités liées à une expatriation</a:t>
            </a:r>
          </a:p>
          <a:p>
            <a:pPr marL="0" indent="0">
              <a:buNone/>
            </a:pPr>
            <a:r>
              <a:rPr lang="fr-FR" sz="2900" dirty="0"/>
              <a:t>L’étudiant doit se renseigner et  effectuer les démarches nécessaires au bon déroulement du séjour notamment en terme de prise en charge des frais de santé, contrats d’assurance, modalités d’entrée, déclaration sur le portail « ARIANE », vaccinations obligatoires </a:t>
            </a:r>
            <a:r>
              <a:rPr lang="fr-FR" sz="2900" dirty="0" err="1"/>
              <a:t>etc</a:t>
            </a:r>
            <a:r>
              <a:rPr lang="fr-FR" sz="2900" dirty="0"/>
              <a:t> ….</a:t>
            </a:r>
          </a:p>
          <a:p>
            <a:pPr marL="0" indent="0">
              <a:buNone/>
            </a:pPr>
            <a:r>
              <a:rPr lang="fr-FR" sz="3800" b="1" dirty="0"/>
              <a:t>Article 10. Durée de la convention</a:t>
            </a:r>
          </a:p>
          <a:p>
            <a:pPr marL="0" indent="0">
              <a:buNone/>
            </a:pPr>
            <a:r>
              <a:rPr lang="fr-FR" sz="2900" dirty="0"/>
              <a:t>La présente convention entre en vigueur à compter de sa signature par les parties et prendra fin à l’issue de la période de césure indiquée à l’article 2. </a:t>
            </a:r>
          </a:p>
          <a:p>
            <a:pPr marL="0" indent="0">
              <a:buNone/>
            </a:pPr>
            <a:r>
              <a:rPr lang="fr-FR" sz="3800" b="1" dirty="0"/>
              <a:t>Article 11.  Droit applicable et juridiction compétente</a:t>
            </a:r>
          </a:p>
          <a:p>
            <a:pPr marL="0" indent="0">
              <a:buNone/>
            </a:pPr>
            <a:r>
              <a:rPr lang="fr-FR" sz="2900" dirty="0"/>
              <a:t>La présente convention est régie exclusivement par le droit français. Tout litige non résolu par voie amiable sera soumis à la compétence du tribunal administratif de…..</a:t>
            </a:r>
          </a:p>
          <a:p>
            <a:pPr marL="0" indent="0">
              <a:buNone/>
            </a:pPr>
            <a:endParaRPr lang="fr-FR" dirty="0"/>
          </a:p>
          <a:p>
            <a:pPr marL="0" indent="0">
              <a:buNone/>
            </a:pPr>
            <a:r>
              <a:rPr lang="fr-FR" sz="2900" dirty="0"/>
              <a:t>Fait à                           le </a:t>
            </a:r>
          </a:p>
          <a:p>
            <a:pPr marL="0" indent="0">
              <a:buNone/>
            </a:pPr>
            <a:r>
              <a:rPr lang="fr-FR" sz="2900" dirty="0"/>
              <a:t>L’étudiant			Le référent pédagogique		Le chef d’établissement</a:t>
            </a:r>
          </a:p>
          <a:p>
            <a:pPr marL="0" indent="0">
              <a:buNone/>
            </a:pPr>
            <a:r>
              <a:rPr lang="fr-FR" sz="2900" dirty="0"/>
              <a:t>signature précédée de la mention</a:t>
            </a:r>
          </a:p>
          <a:p>
            <a:pPr marL="0" indent="0">
              <a:buNone/>
            </a:pPr>
            <a:r>
              <a:rPr lang="fr-FR" sz="2900" dirty="0"/>
              <a:t>manuscrite « lu et approuvé »</a:t>
            </a:r>
          </a:p>
        </p:txBody>
      </p:sp>
      <p:sp>
        <p:nvSpPr>
          <p:cNvPr id="4" name="Espace réservé du numéro de diapositive 3"/>
          <p:cNvSpPr>
            <a:spLocks noGrp="1"/>
          </p:cNvSpPr>
          <p:nvPr>
            <p:ph type="sldNum" sz="quarter" idx="12"/>
          </p:nvPr>
        </p:nvSpPr>
        <p:spPr/>
        <p:txBody>
          <a:bodyPr/>
          <a:lstStyle/>
          <a:p>
            <a:fld id="{451BBC0B-A19B-498E-AB8C-430E77AD806E}" type="slidenum">
              <a:rPr lang="fr-FR" smtClean="0"/>
              <a:t>7</a:t>
            </a:fld>
            <a:endParaRPr lang="fr-FR"/>
          </a:p>
        </p:txBody>
      </p:sp>
    </p:spTree>
    <p:extLst>
      <p:ext uri="{BB962C8B-B14F-4D97-AF65-F5344CB8AC3E}">
        <p14:creationId xmlns:p14="http://schemas.microsoft.com/office/powerpoint/2010/main" val="2483436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05400" y="1"/>
            <a:ext cx="7881400" cy="980728"/>
          </a:xfrm>
        </p:spPr>
        <p:txBody>
          <a:bodyPr>
            <a:normAutofit/>
          </a:bodyPr>
          <a:lstStyle/>
          <a:p>
            <a:r>
              <a:rPr lang="fr-FR" sz="2400" b="1" dirty="0"/>
              <a:t>EPREUVE FACULTATIVE EF2 : Valorisation de l’année de césure </a:t>
            </a:r>
            <a:endParaRPr lang="fr-FR" sz="2400" dirty="0"/>
          </a:p>
        </p:txBody>
      </p:sp>
      <p:sp>
        <p:nvSpPr>
          <p:cNvPr id="3" name="Espace réservé du texte 2"/>
          <p:cNvSpPr>
            <a:spLocks noGrp="1"/>
          </p:cNvSpPr>
          <p:nvPr>
            <p:ph type="body" sz="quarter" idx="13"/>
          </p:nvPr>
        </p:nvSpPr>
        <p:spPr>
          <a:xfrm>
            <a:off x="179512" y="836712"/>
            <a:ext cx="8856983" cy="5832647"/>
          </a:xfrm>
        </p:spPr>
        <p:txBody>
          <a:bodyPr>
            <a:normAutofit fontScale="25000" lnSpcReduction="20000"/>
          </a:bodyPr>
          <a:lstStyle/>
          <a:p>
            <a:pPr marL="0" indent="0">
              <a:buNone/>
            </a:pPr>
            <a:r>
              <a:rPr lang="fr-FR" sz="5600" b="1" dirty="0" smtClean="0"/>
              <a:t>		Forme </a:t>
            </a:r>
            <a:r>
              <a:rPr lang="fr-FR" sz="5600" b="1" dirty="0"/>
              <a:t>ponctuelle – </a:t>
            </a:r>
            <a:r>
              <a:rPr lang="fr-FR" sz="5600" b="1" dirty="0" smtClean="0"/>
              <a:t> CCF - épreuve </a:t>
            </a:r>
            <a:r>
              <a:rPr lang="fr-FR" sz="5600" b="1" dirty="0"/>
              <a:t>orale – durée 20 minutes </a:t>
            </a:r>
            <a:r>
              <a:rPr lang="fr-FR" sz="5600" b="1" dirty="0" smtClean="0"/>
              <a:t>maximum 	</a:t>
            </a:r>
            <a:r>
              <a:rPr lang="fr-FR" sz="5600" dirty="0" smtClean="0"/>
              <a:t>Coefficient 1</a:t>
            </a:r>
            <a:endParaRPr lang="fr-FR" sz="5600" dirty="0"/>
          </a:p>
          <a:p>
            <a:endParaRPr lang="fr-FR" sz="5600" dirty="0" smtClean="0"/>
          </a:p>
          <a:p>
            <a:pPr marL="0" indent="0">
              <a:buNone/>
            </a:pPr>
            <a:r>
              <a:rPr lang="fr-FR" sz="6000" b="1" dirty="0" smtClean="0"/>
              <a:t>L’épreuve </a:t>
            </a:r>
            <a:r>
              <a:rPr lang="fr-FR" sz="6000" b="1" dirty="0"/>
              <a:t>évalue</a:t>
            </a:r>
            <a:r>
              <a:rPr lang="fr-FR" sz="6000" dirty="0"/>
              <a:t> : </a:t>
            </a:r>
          </a:p>
          <a:p>
            <a:pPr marL="0" indent="0">
              <a:buNone/>
            </a:pPr>
            <a:r>
              <a:rPr lang="fr-FR" sz="6000" dirty="0"/>
              <a:t>- la compréhension du cadre d’activité et de son contexte culturel</a:t>
            </a:r>
          </a:p>
          <a:p>
            <a:pPr marL="0" indent="0">
              <a:buNone/>
            </a:pPr>
            <a:r>
              <a:rPr lang="fr-FR" sz="6000" dirty="0"/>
              <a:t>- l’acquisition de compétences interculturelles</a:t>
            </a:r>
          </a:p>
          <a:p>
            <a:pPr marL="0" indent="0">
              <a:buNone/>
            </a:pPr>
            <a:r>
              <a:rPr lang="fr-FR" sz="6000" dirty="0"/>
              <a:t>- la capacité à analyser des pratiques professionnelles étrangères et à les comparer à des pratiques ayant cours dans un contexte français</a:t>
            </a:r>
          </a:p>
          <a:p>
            <a:pPr marL="0" indent="0">
              <a:buNone/>
            </a:pPr>
            <a:r>
              <a:rPr lang="fr-FR" sz="6000" dirty="0"/>
              <a:t>- l’acquisition de compétences spécifiques complémentaires à celles évaluées dans le cadre du diplôme</a:t>
            </a:r>
          </a:p>
          <a:p>
            <a:pPr marL="0" indent="0">
              <a:buNone/>
            </a:pPr>
            <a:r>
              <a:rPr lang="fr-FR" sz="6000" dirty="0"/>
              <a:t> </a:t>
            </a:r>
          </a:p>
          <a:p>
            <a:pPr marL="0" indent="0">
              <a:buNone/>
            </a:pPr>
            <a:r>
              <a:rPr lang="fr-FR" sz="6000" b="1" dirty="0" smtClean="0"/>
              <a:t>Modalités d’évaluation :</a:t>
            </a:r>
            <a:endParaRPr lang="fr-FR" sz="6000" b="1" dirty="0"/>
          </a:p>
          <a:p>
            <a:pPr marL="0" indent="0">
              <a:buNone/>
            </a:pPr>
            <a:r>
              <a:rPr lang="fr-FR" sz="6000" dirty="0"/>
              <a:t>L’épreuve prend appui sur un dossier comprenant :</a:t>
            </a:r>
          </a:p>
          <a:p>
            <a:pPr marL="0" indent="0">
              <a:buNone/>
            </a:pPr>
            <a:r>
              <a:rPr lang="fr-FR" sz="6000" dirty="0"/>
              <a:t>- une grille d’évaluation complétée par le ou les organisme(s) d’accueil pendant la période de césure </a:t>
            </a:r>
          </a:p>
          <a:p>
            <a:pPr marL="0" indent="0">
              <a:buNone/>
            </a:pPr>
            <a:r>
              <a:rPr lang="fr-FR" sz="6000" dirty="0"/>
              <a:t>- un écrit réflexif de 8 à 10 pages présentant le cadre d’activité et son contexte culturel, une analyse de l’expérience réalisée au cours de la période de césure et les compétences et aptitudes acquises et/ou développées par le candidat</a:t>
            </a:r>
          </a:p>
          <a:p>
            <a:pPr marL="0" indent="0">
              <a:buNone/>
            </a:pPr>
            <a:r>
              <a:rPr lang="fr-FR" sz="6000" dirty="0"/>
              <a:t> </a:t>
            </a:r>
          </a:p>
          <a:p>
            <a:pPr marL="0" indent="0">
              <a:buNone/>
            </a:pPr>
            <a:r>
              <a:rPr lang="fr-FR" sz="6000" b="1" dirty="0"/>
              <a:t>L’épreuve se déroule en deux </a:t>
            </a:r>
            <a:r>
              <a:rPr lang="fr-FR" sz="6000" b="1" dirty="0" smtClean="0"/>
              <a:t>temps :</a:t>
            </a:r>
            <a:endParaRPr lang="fr-FR" sz="6000" b="1" dirty="0"/>
          </a:p>
          <a:p>
            <a:pPr>
              <a:buFontTx/>
              <a:buChar char="-"/>
            </a:pPr>
            <a:r>
              <a:rPr lang="fr-FR" sz="6000" dirty="0" smtClean="0"/>
              <a:t>phase </a:t>
            </a:r>
            <a:r>
              <a:rPr lang="fr-FR" sz="6000" dirty="0"/>
              <a:t>1 (5 minutes maximum) : présentation des points saillants de l’expérience acquise pendant l’année césure </a:t>
            </a:r>
            <a:endParaRPr lang="fr-FR" sz="6000" dirty="0" smtClean="0"/>
          </a:p>
          <a:p>
            <a:pPr>
              <a:buFontTx/>
              <a:buChar char="-"/>
            </a:pPr>
            <a:r>
              <a:rPr lang="fr-FR" sz="6000" dirty="0" smtClean="0"/>
              <a:t>phase </a:t>
            </a:r>
            <a:r>
              <a:rPr lang="fr-FR" sz="6000" dirty="0"/>
              <a:t>2 (15 minutes maximum) : entretien avec la commission d’interrogation</a:t>
            </a:r>
          </a:p>
          <a:p>
            <a:pPr marL="0" indent="0">
              <a:buNone/>
            </a:pPr>
            <a:r>
              <a:rPr lang="fr-FR" sz="6000" dirty="0"/>
              <a:t> </a:t>
            </a:r>
            <a:r>
              <a:rPr lang="fr-FR" sz="6000" dirty="0" smtClean="0"/>
              <a:t>Lors </a:t>
            </a:r>
            <a:r>
              <a:rPr lang="fr-FR" sz="6000" dirty="0"/>
              <a:t>de l’épreuve, le candidat </a:t>
            </a:r>
            <a:r>
              <a:rPr lang="fr-FR" sz="6000" dirty="0" smtClean="0"/>
              <a:t>peut apporter </a:t>
            </a:r>
            <a:r>
              <a:rPr lang="fr-FR" sz="6000" dirty="0"/>
              <a:t>tout support ou document complémentaire  </a:t>
            </a:r>
          </a:p>
          <a:p>
            <a:pPr marL="0" indent="0">
              <a:buNone/>
            </a:pPr>
            <a:endParaRPr lang="fr-FR" sz="6000" b="1" dirty="0" smtClean="0"/>
          </a:p>
          <a:p>
            <a:pPr marL="0" indent="0">
              <a:buNone/>
            </a:pPr>
            <a:r>
              <a:rPr lang="fr-FR" sz="6000" b="1" dirty="0" smtClean="0"/>
              <a:t>Composition de la commission d’interrogation  </a:t>
            </a:r>
            <a:endParaRPr lang="fr-FR" sz="6000" dirty="0" smtClean="0"/>
          </a:p>
          <a:p>
            <a:pPr marL="0" indent="0">
              <a:buNone/>
            </a:pPr>
            <a:r>
              <a:rPr lang="fr-FR" sz="6000" dirty="0" smtClean="0"/>
              <a:t>Un professeur ayant accompagné des étudiants en césure et d’un représentant du champ professionnel (ou un professeur de BTS CI)</a:t>
            </a:r>
            <a:endParaRPr lang="fr-FR" dirty="0"/>
          </a:p>
        </p:txBody>
      </p:sp>
    </p:spTree>
    <p:extLst>
      <p:ext uri="{BB962C8B-B14F-4D97-AF65-F5344CB8AC3E}">
        <p14:creationId xmlns:p14="http://schemas.microsoft.com/office/powerpoint/2010/main" val="2277744860"/>
      </p:ext>
    </p:extLst>
  </p:cSld>
  <p:clrMapOvr>
    <a:masterClrMapping/>
  </p:clrMapOvr>
</p:sld>
</file>

<file path=ppt/theme/theme1.xml><?xml version="1.0" encoding="utf-8"?>
<a:theme xmlns:a="http://schemas.openxmlformats.org/drawingml/2006/main" name="page de presentation et de 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age de sous-parti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pages de contenu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2E5A9004F45A47B45CFFCA2FE83213" ma:contentTypeVersion="0" ma:contentTypeDescription="Crée un document." ma:contentTypeScope="" ma:versionID="ac63f06ebf25c6db757b6b2a2d232dc5">
  <xsd:schema xmlns:xsd="http://www.w3.org/2001/XMLSchema" xmlns:xs="http://www.w3.org/2001/XMLSchema" xmlns:p="http://schemas.microsoft.com/office/2006/metadata/properties" targetNamespace="http://schemas.microsoft.com/office/2006/metadata/properties" ma:root="true" ma:fieldsID="efe331b061e72866024fe28ebad680d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1A19934-CAFE-442C-8153-8E6DE3492B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2A9BC00-8B9D-4E8B-9064-97360E19282A}">
  <ds:schemaRefs>
    <ds:schemaRef ds:uri="http://schemas.microsoft.com/sharepoint/v3/contenttype/forms"/>
  </ds:schemaRefs>
</ds:datastoreItem>
</file>

<file path=customXml/itemProps3.xml><?xml version="1.0" encoding="utf-8"?>
<ds:datastoreItem xmlns:ds="http://schemas.openxmlformats.org/officeDocument/2006/customXml" ds:itemID="{037699E6-A91D-4D01-99B3-6F8B280651E8}">
  <ds:schemaRefs>
    <ds:schemaRef ds:uri="http://purl.org/dc/elements/1.1/"/>
    <ds:schemaRef ds:uri="http://purl.org/dc/dcmitype/"/>
    <ds:schemaRef ds:uri="http://schemas.microsoft.com/office/2006/documentManagement/types"/>
    <ds:schemaRef ds:uri="http://schemas.openxmlformats.org/package/2006/metadata/core-properties"/>
    <ds:schemaRef ds:uri="http://www.w3.org/XML/1998/namespace"/>
    <ds:schemaRef ds:uri="http://purl.org/dc/term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2015-matrice-powerpoint-IGEN</Template>
  <TotalTime>1088</TotalTime>
  <Words>331</Words>
  <Application>Microsoft Office PowerPoint</Application>
  <PresentationFormat>Affichage à l'écran (4:3)</PresentationFormat>
  <Paragraphs>159</Paragraphs>
  <Slides>8</Slides>
  <Notes>7</Notes>
  <HiddenSlides>0</HiddenSlides>
  <MMClips>0</MMClips>
  <ScaleCrop>false</ScaleCrop>
  <HeadingPairs>
    <vt:vector size="6" baseType="variant">
      <vt:variant>
        <vt:lpstr>Polices utilisées</vt:lpstr>
      </vt:variant>
      <vt:variant>
        <vt:i4>5</vt:i4>
      </vt:variant>
      <vt:variant>
        <vt:lpstr>Thème</vt:lpstr>
      </vt:variant>
      <vt:variant>
        <vt:i4>4</vt:i4>
      </vt:variant>
      <vt:variant>
        <vt:lpstr>Titres des diapositives</vt:lpstr>
      </vt:variant>
      <vt:variant>
        <vt:i4>8</vt:i4>
      </vt:variant>
    </vt:vector>
  </HeadingPairs>
  <TitlesOfParts>
    <vt:vector size="17" baseType="lpstr">
      <vt:lpstr>MS Gothic</vt:lpstr>
      <vt:lpstr>Arial</vt:lpstr>
      <vt:lpstr>Arial Italic</vt:lpstr>
      <vt:lpstr>Calibri</vt:lpstr>
      <vt:lpstr>Times New Roman</vt:lpstr>
      <vt:lpstr>page de presentation et de partie</vt:lpstr>
      <vt:lpstr>Conception personnalisée</vt:lpstr>
      <vt:lpstr>page de sous-partie</vt:lpstr>
      <vt:lpstr>pages de contenus</vt:lpstr>
      <vt:lpstr>           </vt:lpstr>
      <vt:lpstr>Contexte général</vt:lpstr>
      <vt:lpstr>MODALITES</vt:lpstr>
      <vt:lpstr>Formes de césure possibles EN BTS CI</vt:lpstr>
      <vt:lpstr>Présentation PowerPoint</vt:lpstr>
      <vt:lpstr>Convention pédagogique de Césure</vt:lpstr>
      <vt:lpstr>Présentation PowerPoint</vt:lpstr>
      <vt:lpstr>EPREUVE FACULTATIVE EF2 : Valorisation de l’année de césure </vt:lpstr>
    </vt:vector>
  </TitlesOfParts>
  <Company>Ministere de l'Education Nationale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Rapport d’opportunitÉ  BACCALAURÉAT PROFESSIONNEL ACCUEIL – RELATION CLIENTS ET USAGERS</dc:title>
  <dc:creator>D Catoir</dc:creator>
  <cp:lastModifiedBy>DOMINIQUE CATOIR</cp:lastModifiedBy>
  <cp:revision>146</cp:revision>
  <cp:lastPrinted>2020-06-23T15:29:54Z</cp:lastPrinted>
  <dcterms:created xsi:type="dcterms:W3CDTF">2016-10-26T09:10:31Z</dcterms:created>
  <dcterms:modified xsi:type="dcterms:W3CDTF">2021-03-04T13:36:14Z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0x0101003D2E5A9004F45A47B45CFFCA2FE83213</vt:lpwstr>
  </property>
</Properties>
</file>