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689" r:id="rId3"/>
    <p:sldMasterId id="2147483691" r:id="rId4"/>
  </p:sldMasterIdLst>
  <p:notesMasterIdLst>
    <p:notesMasterId r:id="rId17"/>
  </p:notesMasterIdLst>
  <p:handoutMasterIdLst>
    <p:handoutMasterId r:id="rId18"/>
  </p:handoutMasterIdLst>
  <p:sldIdLst>
    <p:sldId id="256" r:id="rId5"/>
    <p:sldId id="306" r:id="rId6"/>
    <p:sldId id="312" r:id="rId7"/>
    <p:sldId id="310" r:id="rId8"/>
    <p:sldId id="311" r:id="rId9"/>
    <p:sldId id="315" r:id="rId10"/>
    <p:sldId id="316" r:id="rId11"/>
    <p:sldId id="317" r:id="rId12"/>
    <p:sldId id="318" r:id="rId13"/>
    <p:sldId id="319" r:id="rId14"/>
    <p:sldId id="322" r:id="rId15"/>
    <p:sldId id="320" r:id="rId1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71" autoAdjust="0"/>
  </p:normalViewPr>
  <p:slideViewPr>
    <p:cSldViewPr>
      <p:cViewPr varScale="1">
        <p:scale>
          <a:sx n="69" d="100"/>
          <a:sy n="69" d="100"/>
        </p:scale>
        <p:origin x="142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F5DEF9-74D4-4657-B188-3F0C46B16070}" type="datetimeFigureOut">
              <a:rPr lang="fr-FR" smtClean="0"/>
              <a:t>07/03/2021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9D997D-9B81-4B56-9B3A-1B32AC615C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8697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3D538F-4FC1-4B8A-B515-9D34CC5A139B}" type="datetimeFigureOut">
              <a:rPr lang="fr-FR" smtClean="0"/>
              <a:t>07/03/2021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B669CA-A650-483F-9B85-67827F5D28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38789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B669CA-A650-483F-9B85-67827F5D288E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7736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B669CA-A650-483F-9B85-67827F5D288E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53951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B669CA-A650-483F-9B85-67827F5D288E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13243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B669CA-A650-483F-9B85-67827F5D288E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15842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B669CA-A650-483F-9B85-67827F5D288E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75490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B669CA-A650-483F-9B85-67827F5D288E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19512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B669CA-A650-483F-9B85-67827F5D288E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5143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ge de présentation ou de 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090609" y="976320"/>
            <a:ext cx="7894637" cy="2433895"/>
          </a:xfrm>
        </p:spPr>
        <p:txBody>
          <a:bodyPr/>
          <a:lstStyle/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90609" y="3472208"/>
            <a:ext cx="7596190" cy="1752600"/>
          </a:xfrm>
        </p:spPr>
        <p:txBody>
          <a:bodyPr/>
          <a:lstStyle>
            <a:lvl1pPr marL="0" indent="0" algn="l">
              <a:buNone/>
              <a:defRPr>
                <a:solidFill>
                  <a:srgbClr val="68308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3674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0408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24745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38951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655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sous-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249851" y="6390910"/>
            <a:ext cx="351529" cy="365125"/>
          </a:xfrm>
        </p:spPr>
        <p:txBody>
          <a:bodyPr/>
          <a:lstStyle/>
          <a:p>
            <a:fld id="{C6B7B3CB-E3BA-F74C-AB76-86EFC5843CD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/>
          </p:nvPr>
        </p:nvSpPr>
        <p:spPr>
          <a:xfrm>
            <a:off x="1095375" y="4121150"/>
            <a:ext cx="7505700" cy="1814513"/>
          </a:xfrm>
        </p:spPr>
        <p:txBody>
          <a:bodyPr>
            <a:normAutofit/>
          </a:bodyPr>
          <a:lstStyle>
            <a:lvl1pPr>
              <a:defRPr sz="1500"/>
            </a:lvl1pPr>
            <a:lvl2pPr marL="457200" indent="-457200">
              <a:buNone/>
              <a:defRPr sz="1500"/>
            </a:lvl2pPr>
            <a:lvl3pPr marL="457200" indent="-457200">
              <a:buNone/>
              <a:defRPr sz="1500"/>
            </a:lvl3pPr>
            <a:lvl4pPr marL="457200" indent="-457200">
              <a:buNone/>
              <a:defRPr sz="1500"/>
            </a:lvl4pPr>
            <a:lvl5pPr marL="457200" indent="-457200">
              <a:buNone/>
              <a:defRPr sz="1500"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>
          <a:xfrm>
            <a:off x="1095375" y="2705101"/>
            <a:ext cx="7505700" cy="1156980"/>
          </a:xfrm>
        </p:spPr>
        <p:txBody>
          <a:bodyPr>
            <a:noAutofit/>
          </a:bodyPr>
          <a:lstStyle>
            <a:lvl1pPr marL="0" indent="0">
              <a:buFont typeface="Arial"/>
              <a:buNone/>
              <a:defRPr sz="3000"/>
            </a:lvl1pPr>
            <a:lvl2pPr marL="0" indent="0">
              <a:buNone/>
              <a:defRPr sz="3000"/>
            </a:lvl2pPr>
            <a:lvl3pPr marL="0" indent="0">
              <a:buNone/>
              <a:defRPr sz="3000"/>
            </a:lvl3pPr>
            <a:lvl4pPr marL="0" indent="0">
              <a:buNone/>
              <a:defRPr sz="3000"/>
            </a:lvl4pPr>
            <a:lvl5pPr marL="0" indent="0">
              <a:buNone/>
              <a:defRPr sz="3000"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0243255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contenu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6" name="Espace réservé du texte 6"/>
          <p:cNvSpPr>
            <a:spLocks noGrp="1"/>
          </p:cNvSpPr>
          <p:nvPr>
            <p:ph type="body" sz="quarter" idx="13" hasCustomPrompt="1"/>
          </p:nvPr>
        </p:nvSpPr>
        <p:spPr>
          <a:xfrm>
            <a:off x="804863" y="1471083"/>
            <a:ext cx="7881937" cy="4598988"/>
          </a:xfrm>
        </p:spPr>
        <p:txBody>
          <a:bodyPr/>
          <a:lstStyle>
            <a:lvl1pPr marL="177800" marR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 typeface="Arial"/>
              <a:buChar char="■"/>
              <a:tabLst/>
              <a:defRPr>
                <a:solidFill>
                  <a:srgbClr val="683086"/>
                </a:solidFill>
              </a:defRPr>
            </a:lvl1pPr>
            <a:lvl2pPr marL="627063" marR="0" indent="-1698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83086"/>
              </a:buClr>
              <a:buSzTx/>
              <a:buFont typeface="Arial Italic"/>
              <a:buChar char="■"/>
              <a:tabLst/>
              <a:defRPr/>
            </a:lvl2pPr>
            <a:lvl3pPr marL="627063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3pPr>
            <a:lvl4pPr marL="627063" marR="0" indent="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83086"/>
              </a:buClr>
              <a:buSzTx/>
              <a:buFont typeface="Arial"/>
              <a:buChar char="–"/>
              <a:tabLst/>
              <a:defRPr/>
            </a:lvl4pPr>
            <a:lvl5pPr marL="80645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5pPr>
          </a:lstStyle>
          <a:p>
            <a:pPr lvl="0"/>
            <a:r>
              <a:rPr lang="fr-FR" dirty="0" smtClean="0"/>
              <a:t> 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97919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ge de contenu avec texte et 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05400" y="1476296"/>
            <a:ext cx="7881400" cy="4525963"/>
          </a:xfrm>
        </p:spPr>
        <p:txBody>
          <a:bodyPr/>
          <a:lstStyle>
            <a:lvl1pPr marL="177800" marR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 typeface="Arial"/>
              <a:buChar char="■"/>
              <a:tabLst/>
              <a:defRPr>
                <a:solidFill>
                  <a:srgbClr val="683086"/>
                </a:solidFill>
              </a:defRPr>
            </a:lvl1pPr>
            <a:lvl2pPr marL="627063" marR="0" indent="-1698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83086"/>
              </a:buClr>
              <a:buSzTx/>
              <a:buFont typeface="Arial Italic"/>
              <a:buChar char="■"/>
              <a:tabLst/>
              <a:defRPr/>
            </a:lvl2pPr>
            <a:lvl3pPr marL="627063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3pPr>
            <a:lvl4pPr marL="627063" marR="0" indent="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83086"/>
              </a:buClr>
              <a:buSzTx/>
              <a:buFont typeface="Arial"/>
              <a:buChar char="–"/>
              <a:tabLst/>
              <a:defRPr/>
            </a:lvl4pPr>
            <a:lvl5pPr marL="80645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5pPr>
          </a:lstStyle>
          <a:p>
            <a:pPr lvl="0"/>
            <a:r>
              <a:rPr lang="fr-FR" dirty="0" smtClean="0"/>
              <a:t> 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15392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3" hasCustomPrompt="1"/>
          </p:nvPr>
        </p:nvSpPr>
        <p:spPr>
          <a:xfrm>
            <a:off x="804863" y="1469378"/>
            <a:ext cx="7881937" cy="4397375"/>
          </a:xfrm>
        </p:spPr>
        <p:txBody>
          <a:bodyPr/>
          <a:lstStyle>
            <a:lvl1pPr>
              <a:buClr>
                <a:srgbClr val="683086"/>
              </a:buClr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fr-FR" dirty="0" smtClean="0"/>
              <a:t> Cliquez pour modifier les styles du texte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171729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08773" y="69692"/>
            <a:ext cx="8004162" cy="828574"/>
          </a:xfrm>
        </p:spPr>
        <p:txBody>
          <a:bodyPr anchor="b">
            <a:normAutofit/>
          </a:bodyPr>
          <a:lstStyle>
            <a:lvl1pPr algn="l">
              <a:defRPr sz="3000" b="0"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77333" y="1494531"/>
            <a:ext cx="7923066" cy="32330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7333" y="5367338"/>
            <a:ext cx="7923066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0925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71600" y="1052736"/>
            <a:ext cx="7772400" cy="1470025"/>
          </a:xfrm>
        </p:spPr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‹N°›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BAEE7B9-44D3-4D49-ADC3-FC194FE080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79512" y="5622245"/>
            <a:ext cx="1192088" cy="1081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910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9219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3403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8644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0749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1926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5769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7622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.jpe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097485" y="915840"/>
            <a:ext cx="7982797" cy="25489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 smtClean="0"/>
              <a:t>CLIQUEZ ET MODIFIEZ </a:t>
            </a:r>
            <a:br>
              <a:rPr lang="fr-FR" dirty="0" smtClean="0"/>
            </a:br>
            <a:r>
              <a:rPr lang="fr-FR" dirty="0" smtClean="0"/>
              <a:t>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97486" y="3464803"/>
            <a:ext cx="7589313" cy="12492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97502" y="6390910"/>
            <a:ext cx="4038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rgbClr val="404040"/>
                </a:solidFill>
              </a:defRPr>
            </a:lvl1pPr>
          </a:lstStyle>
          <a:p>
            <a:fld id="{95654D5A-192B-4B07-8F58-250CDD527E5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Connecteur droit 15"/>
          <p:cNvCxnSpPr/>
          <p:nvPr/>
        </p:nvCxnSpPr>
        <p:spPr>
          <a:xfrm>
            <a:off x="698885" y="5516417"/>
            <a:ext cx="6290733" cy="0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V="1">
            <a:off x="6995213" y="4489080"/>
            <a:ext cx="1519767" cy="1024465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 flipH="1" flipV="1">
            <a:off x="698885" y="0"/>
            <a:ext cx="295" cy="5507953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9642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1600" kern="1200">
          <a:solidFill>
            <a:srgbClr val="68308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BBC0B-A19B-498E-AB8C-430E77AD8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597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095183" y="697997"/>
            <a:ext cx="7781697" cy="20063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95182" y="2704320"/>
            <a:ext cx="7781697" cy="11807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</a:t>
            </a:r>
            <a:br>
              <a:rPr lang="fr-FR" dirty="0" smtClean="0"/>
            </a:br>
            <a:r>
              <a:rPr lang="fr-FR" dirty="0" smtClean="0"/>
              <a:t>les styles du texte du masque</a:t>
            </a:r>
          </a:p>
          <a:p>
            <a:pPr lvl="0"/>
            <a:endParaRPr lang="fr-FR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49851" y="6390910"/>
            <a:ext cx="3515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rgbClr val="000000"/>
                </a:solidFill>
              </a:defRPr>
            </a:lvl1pPr>
          </a:lstStyle>
          <a:p>
            <a:fld id="{C6B7B3CB-E3BA-F74C-AB76-86EFC5843CD6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9" name="Image 11" descr="2014_MENESRlogo_horizonta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105" y="6180053"/>
            <a:ext cx="1656184" cy="463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Connecteur droit 14"/>
          <p:cNvCxnSpPr/>
          <p:nvPr/>
        </p:nvCxnSpPr>
        <p:spPr>
          <a:xfrm>
            <a:off x="698885" y="3893512"/>
            <a:ext cx="6290733" cy="0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flipV="1">
            <a:off x="6995213" y="2866175"/>
            <a:ext cx="1519767" cy="1024465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H="1" flipV="1">
            <a:off x="699180" y="0"/>
            <a:ext cx="1" cy="3885049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Espace réservé du pied de page 4"/>
          <p:cNvSpPr txBox="1">
            <a:spLocks/>
          </p:cNvSpPr>
          <p:nvPr/>
        </p:nvSpPr>
        <p:spPr>
          <a:xfrm>
            <a:off x="6989618" y="6390910"/>
            <a:ext cx="11603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 smtClean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JJ/MM/AAAA</a:t>
            </a:r>
          </a:p>
          <a:p>
            <a:endParaRPr lang="fr-FR" dirty="0"/>
          </a:p>
        </p:txBody>
      </p:sp>
      <p:sp>
        <p:nvSpPr>
          <p:cNvPr id="12" name="Espace réservé du pied de page 4"/>
          <p:cNvSpPr txBox="1">
            <a:spLocks/>
          </p:cNvSpPr>
          <p:nvPr/>
        </p:nvSpPr>
        <p:spPr>
          <a:xfrm>
            <a:off x="2357525" y="6146185"/>
            <a:ext cx="3120150" cy="6768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 smtClean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b="1" dirty="0" smtClean="0">
                <a:solidFill>
                  <a:srgbClr val="683086"/>
                </a:solidFill>
              </a:rPr>
              <a:t>IGEN</a:t>
            </a:r>
            <a:r>
              <a:rPr lang="fr-FR" dirty="0" smtClean="0">
                <a:solidFill>
                  <a:srgbClr val="00919D"/>
                </a:solidFill>
              </a:rPr>
              <a:t/>
            </a:r>
            <a:br>
              <a:rPr lang="fr-FR" dirty="0" smtClean="0">
                <a:solidFill>
                  <a:srgbClr val="00919D"/>
                </a:solidFill>
              </a:rPr>
            </a:b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titre de la présentation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17411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683086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05400" y="0"/>
            <a:ext cx="7881400" cy="12869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05400" y="1476022"/>
            <a:ext cx="7881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 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49942" y="6390910"/>
            <a:ext cx="4504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rgbClr val="404040"/>
                </a:solidFill>
              </a:defRPr>
            </a:lvl1pPr>
          </a:lstStyle>
          <a:p>
            <a:fld id="{A786685B-2977-D546-9E3D-3CA676A47F0C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9" name="Image 11" descr="2014_MENESRlogo_horizontal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105" y="6180053"/>
            <a:ext cx="1656184" cy="463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Connecteur droit 12"/>
          <p:cNvCxnSpPr/>
          <p:nvPr/>
        </p:nvCxnSpPr>
        <p:spPr>
          <a:xfrm>
            <a:off x="698885" y="1295400"/>
            <a:ext cx="7173849" cy="0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V="1">
            <a:off x="7872734" y="872640"/>
            <a:ext cx="642246" cy="419889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 flipH="1" flipV="1">
            <a:off x="699180" y="0"/>
            <a:ext cx="1" cy="1286937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Espace réservé du pied de page 4"/>
          <p:cNvSpPr txBox="1">
            <a:spLocks/>
          </p:cNvSpPr>
          <p:nvPr/>
        </p:nvSpPr>
        <p:spPr>
          <a:xfrm>
            <a:off x="6989618" y="6390910"/>
            <a:ext cx="11603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 smtClean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JJ/MM/AAAA</a:t>
            </a:r>
          </a:p>
          <a:p>
            <a:endParaRPr lang="fr-FR" dirty="0"/>
          </a:p>
        </p:txBody>
      </p:sp>
      <p:sp>
        <p:nvSpPr>
          <p:cNvPr id="14" name="Espace réservé du pied de page 4"/>
          <p:cNvSpPr txBox="1">
            <a:spLocks/>
          </p:cNvSpPr>
          <p:nvPr/>
        </p:nvSpPr>
        <p:spPr>
          <a:xfrm>
            <a:off x="2357525" y="6146185"/>
            <a:ext cx="3120150" cy="6768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 smtClean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b="1" dirty="0" smtClean="0">
                <a:solidFill>
                  <a:srgbClr val="683086"/>
                </a:solidFill>
              </a:rPr>
              <a:t>IGEN</a:t>
            </a:r>
            <a:r>
              <a:rPr lang="fr-FR" dirty="0" smtClean="0">
                <a:solidFill>
                  <a:srgbClr val="00919D"/>
                </a:solidFill>
              </a:rPr>
              <a:t/>
            </a:r>
            <a:br>
              <a:rPr lang="fr-FR" dirty="0" smtClean="0">
                <a:solidFill>
                  <a:srgbClr val="00919D"/>
                </a:solidFill>
              </a:rPr>
            </a:b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titre de la présentation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31756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300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177800" indent="-177800" algn="l" defTabSz="457200" rtl="0" eaLnBrk="1" latinLnBrk="0" hangingPunct="1">
        <a:spcBef>
          <a:spcPct val="20000"/>
        </a:spcBef>
        <a:buSzPct val="100000"/>
        <a:buFont typeface="Arial"/>
        <a:buChar char="■"/>
        <a:defRPr sz="2000" kern="1200">
          <a:solidFill>
            <a:srgbClr val="683086"/>
          </a:solidFill>
          <a:latin typeface="+mn-lt"/>
          <a:ea typeface="+mn-ea"/>
          <a:cs typeface="+mn-cs"/>
        </a:defRPr>
      </a:lvl1pPr>
      <a:lvl2pPr marL="627063" indent="-169863" algn="l" defTabSz="457200" rtl="0" eaLnBrk="1" latinLnBrk="0" hangingPunct="1">
        <a:spcBef>
          <a:spcPct val="20000"/>
        </a:spcBef>
        <a:buClr>
          <a:srgbClr val="683086"/>
        </a:buClr>
        <a:buFont typeface="Arial Italic"/>
        <a:buChar char="■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627063" indent="0" algn="l" defTabSz="457200" rtl="0" eaLnBrk="1" latinLnBrk="0" hangingPunct="1">
        <a:spcBef>
          <a:spcPct val="20000"/>
        </a:spcBef>
        <a:buFont typeface="Arial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627063" indent="177800" algn="l" defTabSz="457200" rtl="0" eaLnBrk="1" latinLnBrk="0" hangingPunct="1">
        <a:spcBef>
          <a:spcPct val="20000"/>
        </a:spcBef>
        <a:buClr>
          <a:srgbClr val="683086"/>
        </a:buClr>
        <a:buFont typeface="Arial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806450" indent="0" algn="l" defTabSz="457200" rtl="0" eaLnBrk="1" latinLnBrk="0" hangingPunct="1">
        <a:spcBef>
          <a:spcPct val="20000"/>
        </a:spcBef>
        <a:buFont typeface="Arial"/>
        <a:buNone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628384" cy="1656184"/>
          </a:xfrm>
        </p:spPr>
        <p:txBody>
          <a:bodyPr>
            <a:normAutofit fontScale="90000"/>
          </a:bodyPr>
          <a:lstStyle/>
          <a:p>
            <a:pPr algn="ctr"/>
            <a:r>
              <a:rPr lang="fr-FR" sz="4000" b="1" cap="all" dirty="0" smtClean="0"/>
              <a:t/>
            </a:r>
            <a:br>
              <a:rPr lang="fr-FR" sz="4000" b="1" cap="all" dirty="0" smtClean="0"/>
            </a:br>
            <a:r>
              <a:rPr lang="fr-FR" b="1" cap="all" dirty="0" smtClean="0"/>
              <a:t/>
            </a:r>
            <a:br>
              <a:rPr lang="fr-FR" b="1" cap="all" dirty="0" smtClean="0"/>
            </a:br>
            <a:r>
              <a:rPr lang="fr-FR" b="1" cap="all" dirty="0" smtClean="0"/>
              <a:t>   </a:t>
            </a:r>
            <a:r>
              <a:rPr lang="fr-FR" sz="2700" dirty="0"/>
              <a:t/>
            </a:r>
            <a:br>
              <a:rPr lang="fr-FR" sz="2700" dirty="0"/>
            </a:br>
            <a:r>
              <a:rPr lang="fr-FR" sz="2700" dirty="0" smtClean="0"/>
              <a:t/>
            </a:r>
            <a:br>
              <a:rPr lang="fr-FR" sz="2700" dirty="0" smtClean="0"/>
            </a:br>
            <a:r>
              <a:rPr lang="fr-FR" sz="2700" dirty="0" smtClean="0"/>
              <a:t/>
            </a:r>
            <a:br>
              <a:rPr lang="fr-FR" sz="2700" dirty="0" smtClean="0"/>
            </a:br>
            <a:r>
              <a:rPr lang="fr-FR" sz="2700" b="1" cap="all" dirty="0" smtClean="0"/>
              <a:t/>
            </a:r>
            <a:br>
              <a:rPr lang="fr-FR" sz="2700" b="1" cap="all" dirty="0" smtClean="0"/>
            </a:br>
            <a:r>
              <a:rPr lang="fr-FR" sz="2700" b="1" cap="all" dirty="0"/>
              <a:t/>
            </a:r>
            <a:br>
              <a:rPr lang="fr-FR" sz="2700" b="1" cap="all" dirty="0"/>
            </a:b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15616" y="1418901"/>
            <a:ext cx="7416824" cy="3672408"/>
          </a:xfrm>
        </p:spPr>
        <p:txBody>
          <a:bodyPr>
            <a:normAutofit/>
          </a:bodyPr>
          <a:lstStyle/>
          <a:p>
            <a:endParaRPr lang="fr-FR" sz="2400" b="1" dirty="0" smtClean="0">
              <a:solidFill>
                <a:srgbClr val="7030A0"/>
              </a:solidFill>
            </a:endParaRPr>
          </a:p>
          <a:p>
            <a:endParaRPr lang="fr-FR" b="1" dirty="0"/>
          </a:p>
          <a:p>
            <a:r>
              <a:rPr lang="fr-FR" sz="1800" b="1" dirty="0" smtClean="0">
                <a:solidFill>
                  <a:schemeClr val="tx1"/>
                </a:solidFill>
              </a:rPr>
              <a:t>LA DIMENSION INTERCULTURELLE ET LINGUISTIQUE </a:t>
            </a:r>
          </a:p>
          <a:p>
            <a:r>
              <a:rPr lang="fr-FR" sz="1800" b="1" dirty="0" smtClean="0">
                <a:solidFill>
                  <a:schemeClr val="tx1"/>
                </a:solidFill>
              </a:rPr>
              <a:t>DU BTS COMMERCE INTERNATIONAL</a:t>
            </a:r>
          </a:p>
          <a:p>
            <a:endParaRPr lang="fr-FR" sz="1800" b="1" dirty="0">
              <a:solidFill>
                <a:schemeClr val="tx1"/>
              </a:solidFill>
            </a:endParaRPr>
          </a:p>
          <a:p>
            <a:r>
              <a:rPr lang="fr-FR" sz="1800" b="1" dirty="0" smtClean="0">
                <a:solidFill>
                  <a:schemeClr val="tx1"/>
                </a:solidFill>
              </a:rPr>
              <a:t>CROISEMENT DES LANGUES ET DES CULTURES </a:t>
            </a:r>
            <a:endParaRPr lang="fr-FR" sz="1800" b="1" dirty="0">
              <a:solidFill>
                <a:schemeClr val="tx1"/>
              </a:solidFill>
            </a:endParaRPr>
          </a:p>
          <a:p>
            <a:endParaRPr lang="fr-FR" sz="1800" b="1" dirty="0" smtClean="0">
              <a:solidFill>
                <a:schemeClr val="tx1"/>
              </a:solidFill>
            </a:endParaRPr>
          </a:p>
          <a:p>
            <a:r>
              <a:rPr lang="fr-FR" sz="1800" b="1" dirty="0" err="1" smtClean="0">
                <a:solidFill>
                  <a:schemeClr val="tx1"/>
                </a:solidFill>
              </a:rPr>
              <a:t>Marena</a:t>
            </a:r>
            <a:r>
              <a:rPr lang="fr-FR" sz="1800" b="1" dirty="0" smtClean="0">
                <a:solidFill>
                  <a:schemeClr val="tx1"/>
                </a:solidFill>
              </a:rPr>
              <a:t> TURIN-BARTIER</a:t>
            </a:r>
          </a:p>
          <a:p>
            <a:r>
              <a:rPr lang="fr-FR" sz="1800" b="1" dirty="0" smtClean="0">
                <a:solidFill>
                  <a:schemeClr val="tx1"/>
                </a:solidFill>
              </a:rPr>
              <a:t>IGESR Groupes Langues vivantes – Spécialité ANGLAIS</a:t>
            </a:r>
            <a:endParaRPr lang="fr-FR" sz="1800" b="1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48716" y="453575"/>
            <a:ext cx="4950623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b="1" cap="all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BTS </a:t>
            </a:r>
            <a:r>
              <a:rPr lang="fr-FR" sz="2000" b="1" cap="all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Commerce </a:t>
            </a:r>
            <a:r>
              <a:rPr lang="fr-FR" sz="2000" b="1" cap="all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</a:t>
            </a:r>
          </a:p>
          <a:p>
            <a:pPr algn="ctr"/>
            <a:r>
              <a:rPr lang="fr-FR" sz="1400" b="1" cap="all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Séminaire NATIONAL 12 MARS 2021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9712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3568" y="404664"/>
            <a:ext cx="8100000" cy="4644000"/>
          </a:xfrm>
        </p:spPr>
        <p:txBody>
          <a:bodyPr>
            <a:normAutofit lnSpcReduction="10000"/>
          </a:bodyPr>
          <a:lstStyle/>
          <a:p>
            <a:r>
              <a:rPr lang="fr-FR" sz="2800" b="1" u="sng" dirty="0">
                <a:solidFill>
                  <a:schemeClr val="tx1"/>
                </a:solidFill>
              </a:rPr>
              <a:t>Relation commerciale interculturelle en anglais et en français </a:t>
            </a:r>
            <a:endParaRPr lang="fr-FR" sz="2800" b="1" u="sng" dirty="0" smtClean="0">
              <a:solidFill>
                <a:schemeClr val="tx1"/>
              </a:solidFill>
            </a:endParaRPr>
          </a:p>
          <a:p>
            <a:endParaRPr lang="fr-FR" sz="2000" b="1" dirty="0">
              <a:solidFill>
                <a:schemeClr val="tx1"/>
              </a:solidFill>
            </a:endParaRPr>
          </a:p>
          <a:p>
            <a:r>
              <a:rPr lang="fr-FR" sz="2000" b="1" dirty="0" smtClean="0">
                <a:solidFill>
                  <a:schemeClr val="tx1"/>
                </a:solidFill>
              </a:rPr>
              <a:t>Exploiter </a:t>
            </a:r>
            <a:r>
              <a:rPr lang="fr-FR" sz="2000" b="1" dirty="0">
                <a:solidFill>
                  <a:schemeClr val="tx1"/>
                </a:solidFill>
              </a:rPr>
              <a:t>les données clients/fournisseurs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 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Gérer la relation commerciale internationale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 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Communiquer en français et en anglais dans des contextes interculturels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 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Assurer la coordination des services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 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Animer un réseau professionnel</a:t>
            </a:r>
          </a:p>
          <a:p>
            <a:endParaRPr lang="fr-FR" sz="2000" b="1" dirty="0" smtClean="0">
              <a:solidFill>
                <a:schemeClr val="tx1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062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3568" y="404664"/>
            <a:ext cx="8100000" cy="4644000"/>
          </a:xfrm>
        </p:spPr>
        <p:txBody>
          <a:bodyPr>
            <a:normAutofit lnSpcReduction="10000"/>
          </a:bodyPr>
          <a:lstStyle/>
          <a:p>
            <a:r>
              <a:rPr lang="fr-FR" sz="2000" b="1" dirty="0" smtClean="0">
                <a:solidFill>
                  <a:schemeClr val="tx1"/>
                </a:solidFill>
              </a:rPr>
              <a:t>L’ANGLAIS EN CLASSE DE LANGUE ET EN CO-INTERVENTION</a:t>
            </a:r>
          </a:p>
          <a:p>
            <a:pPr algn="l"/>
            <a:endParaRPr lang="fr-FR" sz="2000" b="1" dirty="0" smtClean="0">
              <a:solidFill>
                <a:schemeClr val="tx1"/>
              </a:solidFill>
            </a:endParaRPr>
          </a:p>
          <a:p>
            <a:pPr algn="l"/>
            <a:endParaRPr lang="fr-FR" sz="2000" b="1" dirty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</a:pPr>
            <a:r>
              <a:rPr lang="fr-FR" sz="2000" b="1" dirty="0">
                <a:solidFill>
                  <a:schemeClr val="tx1"/>
                </a:solidFill>
              </a:rPr>
              <a:t>Les professeurs doivent en classe de LV ou en </a:t>
            </a:r>
            <a:r>
              <a:rPr lang="fr-FR" sz="2000" b="1" dirty="0" err="1">
                <a:solidFill>
                  <a:schemeClr val="tx1"/>
                </a:solidFill>
              </a:rPr>
              <a:t>co</a:t>
            </a:r>
            <a:r>
              <a:rPr lang="fr-FR" sz="2000" b="1" dirty="0">
                <a:solidFill>
                  <a:schemeClr val="tx1"/>
                </a:solidFill>
              </a:rPr>
              <a:t>-intervention proposer des situations, des supports qui sensibilisent et forment les apprenants à la prise en compte de ces éléments incontournables de l’acte de communication </a:t>
            </a:r>
            <a:r>
              <a:rPr lang="fr-FR" sz="2000" b="1" dirty="0" smtClean="0">
                <a:solidFill>
                  <a:schemeClr val="tx1"/>
                </a:solidFill>
              </a:rPr>
              <a:t>dans le contexte du commerce international.</a:t>
            </a:r>
          </a:p>
          <a:p>
            <a:pPr algn="l"/>
            <a:endParaRPr lang="fr-FR" sz="2000" b="1" dirty="0" smtClean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</a:pPr>
            <a:r>
              <a:rPr lang="fr-FR" sz="2000" b="1" dirty="0" smtClean="0">
                <a:solidFill>
                  <a:schemeClr val="tx1"/>
                </a:solidFill>
              </a:rPr>
              <a:t>Enseigner une langue, c’est permettre à l’apprenant de </a:t>
            </a:r>
            <a:r>
              <a:rPr lang="fr-FR" sz="2000" b="1" u="sng" dirty="0" smtClean="0">
                <a:solidFill>
                  <a:schemeClr val="tx1"/>
                </a:solidFill>
              </a:rPr>
              <a:t>réduire l’écart entre le vouloir dire et le pouvoir dire</a:t>
            </a:r>
            <a:r>
              <a:rPr lang="fr-FR" sz="2000" b="1" dirty="0" smtClean="0">
                <a:solidFill>
                  <a:schemeClr val="tx1"/>
                </a:solidFill>
              </a:rPr>
              <a:t>, maîtriser le domaine de l’interculturel, c’est la même chose. </a:t>
            </a:r>
          </a:p>
          <a:p>
            <a:pPr marL="342900" indent="-342900" algn="l">
              <a:buFontTx/>
              <a:buChar char="-"/>
            </a:pPr>
            <a:endParaRPr lang="fr-FR" sz="2000" b="1" dirty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</a:pPr>
            <a:r>
              <a:rPr lang="fr-FR" sz="2000" b="1" dirty="0" smtClean="0">
                <a:solidFill>
                  <a:schemeClr val="tx1"/>
                </a:solidFill>
              </a:rPr>
              <a:t>L’interculturel est partout … il commence </a:t>
            </a:r>
            <a:r>
              <a:rPr lang="fr-FR" sz="2000" b="1" dirty="0">
                <a:solidFill>
                  <a:schemeClr val="tx1"/>
                </a:solidFill>
              </a:rPr>
              <a:t>déjà au sein de la classe en </a:t>
            </a:r>
            <a:r>
              <a:rPr lang="fr-FR" sz="2000" b="1" dirty="0" err="1" smtClean="0">
                <a:solidFill>
                  <a:schemeClr val="tx1"/>
                </a:solidFill>
              </a:rPr>
              <a:t>co</a:t>
            </a:r>
            <a:r>
              <a:rPr lang="fr-FR" sz="2000" b="1" dirty="0" smtClean="0">
                <a:solidFill>
                  <a:schemeClr val="tx1"/>
                </a:solidFill>
              </a:rPr>
              <a:t>-intervention !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1968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3568" y="404664"/>
            <a:ext cx="8100000" cy="4644000"/>
          </a:xfrm>
        </p:spPr>
        <p:txBody>
          <a:bodyPr>
            <a:normAutofit/>
          </a:bodyPr>
          <a:lstStyle/>
          <a:p>
            <a:endParaRPr lang="fr-FR" sz="2000" b="1" dirty="0" smtClean="0">
              <a:solidFill>
                <a:schemeClr val="tx1"/>
              </a:solidFill>
            </a:endParaRPr>
          </a:p>
          <a:p>
            <a:r>
              <a:rPr lang="fr-FR" sz="2000" b="1" dirty="0" smtClean="0">
                <a:solidFill>
                  <a:schemeClr val="tx1"/>
                </a:solidFill>
              </a:rPr>
              <a:t>THANK YOU FOR YOUR ATTENTION !</a:t>
            </a:r>
            <a:endParaRPr lang="fr-FR" sz="2000" b="1" dirty="0">
              <a:solidFill>
                <a:schemeClr val="tx1"/>
              </a:solidFill>
            </a:endParaRPr>
          </a:p>
          <a:p>
            <a:endParaRPr lang="fr-FR" sz="2000" b="1" dirty="0" smtClean="0">
              <a:solidFill>
                <a:schemeClr val="tx1"/>
              </a:solidFill>
            </a:endParaRPr>
          </a:p>
          <a:p>
            <a:endParaRPr lang="fr-FR" sz="2000" b="1" dirty="0">
              <a:solidFill>
                <a:schemeClr val="tx1"/>
              </a:solidFill>
            </a:endParaRPr>
          </a:p>
          <a:p>
            <a:r>
              <a:rPr lang="fr-FR" sz="2000" b="1" dirty="0" smtClean="0">
                <a:solidFill>
                  <a:schemeClr val="tx1"/>
                </a:solidFill>
              </a:rPr>
              <a:t>MERCI DE VOTRE ATTENTION !</a:t>
            </a:r>
          </a:p>
          <a:p>
            <a:r>
              <a:rPr lang="fr-FR" sz="2000" b="1" dirty="0" smtClean="0">
                <a:solidFill>
                  <a:schemeClr val="tx1"/>
                </a:solidFill>
              </a:rPr>
              <a:t>THANK YOU FOR YOUR ATTENTION !</a:t>
            </a:r>
          </a:p>
          <a:p>
            <a:endParaRPr lang="fr-FR" sz="2000" b="1" dirty="0">
              <a:solidFill>
                <a:schemeClr val="tx1"/>
              </a:solidFill>
            </a:endParaRPr>
          </a:p>
          <a:p>
            <a:endParaRPr lang="fr-FR" sz="2000" b="1" dirty="0" smtClean="0">
              <a:solidFill>
                <a:schemeClr val="tx1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12</a:t>
            </a:fld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8918" y="1340768"/>
            <a:ext cx="582930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29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15616" y="1916832"/>
            <a:ext cx="8028384" cy="3505944"/>
          </a:xfrm>
        </p:spPr>
        <p:txBody>
          <a:bodyPr>
            <a:normAutofit/>
          </a:bodyPr>
          <a:lstStyle/>
          <a:p>
            <a:r>
              <a:rPr lang="fr-FR" sz="2000" b="1" dirty="0" smtClean="0">
                <a:solidFill>
                  <a:schemeClr val="tx1"/>
                </a:solidFill>
              </a:rPr>
              <a:t>COMMERCE INTERNATIONAL –– LANGUES et CULTURES</a:t>
            </a:r>
          </a:p>
          <a:p>
            <a:pPr algn="l"/>
            <a:endParaRPr lang="fr-FR" sz="2000" b="1" dirty="0">
              <a:solidFill>
                <a:schemeClr val="tx1"/>
              </a:solidFill>
            </a:endParaRPr>
          </a:p>
          <a:p>
            <a:pPr algn="l"/>
            <a:r>
              <a:rPr lang="fr-FR" sz="2000" b="1" dirty="0" smtClean="0">
                <a:solidFill>
                  <a:schemeClr val="tx1"/>
                </a:solidFill>
              </a:rPr>
              <a:t>DES TERMES EN </a:t>
            </a:r>
            <a:r>
              <a:rPr lang="fr-FR" sz="2000" b="1" dirty="0" smtClean="0">
                <a:solidFill>
                  <a:schemeClr val="tx1"/>
                </a:solidFill>
              </a:rPr>
              <a:t>ÉCHO </a:t>
            </a:r>
            <a:r>
              <a:rPr lang="fr-FR" sz="2000" b="1" dirty="0" smtClean="0">
                <a:solidFill>
                  <a:schemeClr val="tx1"/>
                </a:solidFill>
              </a:rPr>
              <a:t>QUI POINTENT VERS :</a:t>
            </a:r>
          </a:p>
          <a:p>
            <a:pPr marL="342900" indent="-342900" algn="l">
              <a:buFontTx/>
              <a:buChar char="-"/>
            </a:pPr>
            <a:r>
              <a:rPr lang="fr-FR" sz="2000" b="1" dirty="0" smtClean="0">
                <a:solidFill>
                  <a:schemeClr val="tx1"/>
                </a:solidFill>
              </a:rPr>
              <a:t>L’ALTÉRITE</a:t>
            </a:r>
            <a:endParaRPr lang="fr-FR" sz="2000" b="1" dirty="0" smtClean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</a:pPr>
            <a:r>
              <a:rPr lang="fr-FR" sz="2000" b="1" dirty="0" smtClean="0">
                <a:solidFill>
                  <a:schemeClr val="tx1"/>
                </a:solidFill>
              </a:rPr>
              <a:t>LA CONNAISSANCE DE L’AUTRE ET DE </a:t>
            </a:r>
            <a:r>
              <a:rPr lang="fr-FR" sz="2000" b="1" dirty="0" smtClean="0">
                <a:solidFill>
                  <a:schemeClr val="tx1"/>
                </a:solidFill>
              </a:rPr>
              <a:t>SOI-MÊME</a:t>
            </a:r>
            <a:endParaRPr lang="fr-FR" sz="2000" b="1" dirty="0" smtClean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</a:pPr>
            <a:r>
              <a:rPr lang="fr-FR" sz="2000" b="1" dirty="0" smtClean="0">
                <a:solidFill>
                  <a:schemeClr val="tx1"/>
                </a:solidFill>
              </a:rPr>
              <a:t>L’OUVERTURE AU MONDE EXTERIEUR  </a:t>
            </a:r>
          </a:p>
          <a:p>
            <a:pPr marL="342900" indent="-342900" algn="l">
              <a:buFontTx/>
              <a:buChar char="-"/>
            </a:pPr>
            <a:r>
              <a:rPr lang="fr-FR" sz="2000" b="1" dirty="0" smtClean="0">
                <a:solidFill>
                  <a:schemeClr val="tx1"/>
                </a:solidFill>
              </a:rPr>
              <a:t>LES </a:t>
            </a:r>
            <a:r>
              <a:rPr lang="fr-FR" sz="2000" b="1" dirty="0" smtClean="0">
                <a:solidFill>
                  <a:schemeClr val="tx1"/>
                </a:solidFill>
              </a:rPr>
              <a:t>ÉCHANGES</a:t>
            </a:r>
            <a:endParaRPr lang="fr-FR" sz="2000" b="1" dirty="0" smtClean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</a:pPr>
            <a:endParaRPr lang="fr-FR" sz="200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17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r-FR" dirty="0"/>
              <a:t> </a:t>
            </a:r>
            <a:r>
              <a:rPr lang="fr-FR" b="1" dirty="0" smtClean="0">
                <a:solidFill>
                  <a:schemeClr val="tx1"/>
                </a:solidFill>
              </a:rPr>
              <a:t>PRENDRE EN COMPTE L’INTERCULTUREL</a:t>
            </a:r>
            <a:br>
              <a:rPr lang="fr-FR" b="1" dirty="0" smtClean="0">
                <a:solidFill>
                  <a:schemeClr val="tx1"/>
                </a:solidFill>
              </a:rPr>
            </a:br>
            <a:r>
              <a:rPr lang="fr-FR" b="1" dirty="0" smtClean="0">
                <a:solidFill>
                  <a:schemeClr val="tx1"/>
                </a:solidFill>
              </a:rPr>
              <a:t>Inter </a:t>
            </a:r>
            <a:r>
              <a:rPr lang="fr-FR" b="1" dirty="0">
                <a:solidFill>
                  <a:schemeClr val="tx1"/>
                </a:solidFill>
              </a:rPr>
              <a:t>et culturel = entre et culture. </a:t>
            </a:r>
            <a:r>
              <a:rPr lang="fr-FR" b="1" dirty="0" smtClean="0">
                <a:solidFill>
                  <a:schemeClr val="tx1"/>
                </a:solidFill>
              </a:rPr>
              <a:t/>
            </a:r>
            <a:br>
              <a:rPr lang="fr-FR" b="1" dirty="0" smtClean="0">
                <a:solidFill>
                  <a:schemeClr val="tx1"/>
                </a:solidFill>
              </a:rPr>
            </a:br>
            <a:r>
              <a:rPr lang="fr-FR" b="1" dirty="0">
                <a:solidFill>
                  <a:schemeClr val="tx1"/>
                </a:solidFill>
              </a:rPr>
              <a:t>Concerne les phénomènes résultant de la rencontre de plusieurs </a:t>
            </a:r>
            <a:r>
              <a:rPr lang="fr-FR" b="1" dirty="0" smtClean="0">
                <a:solidFill>
                  <a:schemeClr val="tx1"/>
                </a:solidFill>
              </a:rPr>
              <a:t>cultures</a:t>
            </a:r>
            <a:r>
              <a:rPr lang="fr-FR" b="1" dirty="0">
                <a:solidFill>
                  <a:schemeClr val="tx1"/>
                </a:solidFill>
              </a:rPr>
              <a:t/>
            </a:r>
            <a:br>
              <a:rPr lang="fr-FR" b="1" dirty="0">
                <a:solidFill>
                  <a:schemeClr val="tx1"/>
                </a:solidFill>
              </a:rPr>
            </a:b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59632" y="2522761"/>
            <a:ext cx="6400800" cy="2412000"/>
          </a:xfrm>
        </p:spPr>
        <p:txBody>
          <a:bodyPr>
            <a:noAutofit/>
          </a:bodyPr>
          <a:lstStyle/>
          <a:p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sz="1800" b="1" u="sng" dirty="0" smtClean="0">
                <a:solidFill>
                  <a:schemeClr val="tx1"/>
                </a:solidFill>
              </a:rPr>
              <a:t>Renoncement </a:t>
            </a:r>
            <a:r>
              <a:rPr lang="fr-FR" sz="1800" b="1" u="sng" dirty="0">
                <a:solidFill>
                  <a:schemeClr val="tx1"/>
                </a:solidFill>
              </a:rPr>
              <a:t>à l’ethnocentrisme </a:t>
            </a:r>
            <a:endParaRPr lang="fr-FR" sz="1800" b="1" u="sng" dirty="0" smtClean="0">
              <a:solidFill>
                <a:schemeClr val="tx1"/>
              </a:solidFill>
            </a:endParaRPr>
          </a:p>
          <a:p>
            <a:endParaRPr lang="fr-FR" sz="1800" b="1" dirty="0" smtClean="0">
              <a:solidFill>
                <a:schemeClr val="tx1"/>
              </a:solidFill>
            </a:endParaRPr>
          </a:p>
          <a:p>
            <a:r>
              <a:rPr lang="fr-FR" sz="1800" b="1" dirty="0" smtClean="0">
                <a:solidFill>
                  <a:schemeClr val="tx1"/>
                </a:solidFill>
              </a:rPr>
              <a:t>IDÉE </a:t>
            </a:r>
            <a:r>
              <a:rPr lang="fr-FR" sz="1800" b="1" dirty="0">
                <a:solidFill>
                  <a:schemeClr val="tx1"/>
                </a:solidFill>
              </a:rPr>
              <a:t>QUE LES CULTURES </a:t>
            </a:r>
            <a:r>
              <a:rPr lang="fr-FR" sz="1800" b="1" dirty="0" smtClean="0">
                <a:solidFill>
                  <a:schemeClr val="tx1"/>
                </a:solidFill>
              </a:rPr>
              <a:t>COEXISTENT </a:t>
            </a:r>
            <a:r>
              <a:rPr lang="fr-FR" sz="1800" b="1" dirty="0">
                <a:solidFill>
                  <a:schemeClr val="tx1"/>
                </a:solidFill>
              </a:rPr>
              <a:t>ET </a:t>
            </a:r>
            <a:r>
              <a:rPr lang="fr-FR" sz="1800" b="1" dirty="0" smtClean="0">
                <a:solidFill>
                  <a:schemeClr val="tx1"/>
                </a:solidFill>
              </a:rPr>
              <a:t>CO-AGISSENT</a:t>
            </a:r>
            <a:r>
              <a:rPr lang="fr-FR" sz="1800" b="1" dirty="0">
                <a:solidFill>
                  <a:schemeClr val="tx1"/>
                </a:solidFill>
              </a:rPr>
              <a:t>.</a:t>
            </a:r>
          </a:p>
          <a:p>
            <a:r>
              <a:rPr lang="fr-FR" sz="1800" b="1" dirty="0" smtClean="0">
                <a:solidFill>
                  <a:schemeClr val="tx1"/>
                </a:solidFill>
              </a:rPr>
              <a:t>= LA </a:t>
            </a:r>
            <a:r>
              <a:rPr lang="fr-FR" sz="1800" b="1" dirty="0" smtClean="0">
                <a:solidFill>
                  <a:schemeClr val="tx1"/>
                </a:solidFill>
              </a:rPr>
              <a:t>DÉFINITION MÊME </a:t>
            </a:r>
            <a:r>
              <a:rPr lang="fr-FR" sz="1800" b="1" dirty="0" smtClean="0">
                <a:solidFill>
                  <a:schemeClr val="tx1"/>
                </a:solidFill>
              </a:rPr>
              <a:t>D’UNE RELATION COMMERCIALE</a:t>
            </a:r>
          </a:p>
          <a:p>
            <a:endParaRPr lang="fr-FR" sz="1800" b="1" dirty="0" smtClean="0">
              <a:solidFill>
                <a:schemeClr val="tx1"/>
              </a:solidFill>
            </a:endParaRPr>
          </a:p>
          <a:p>
            <a:r>
              <a:rPr lang="fr-FR" sz="1800" b="1" u="sng" dirty="0" smtClean="0">
                <a:solidFill>
                  <a:schemeClr val="tx1"/>
                </a:solidFill>
              </a:rPr>
              <a:t>Commerce = </a:t>
            </a:r>
            <a:r>
              <a:rPr lang="fr-FR" sz="1800" b="1" u="sng" dirty="0">
                <a:solidFill>
                  <a:schemeClr val="tx1"/>
                </a:solidFill>
              </a:rPr>
              <a:t>Échange, entre les hommes, des divers produits de la nature ou de l'industrie.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3210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55576" y="1268760"/>
            <a:ext cx="8028384" cy="3505944"/>
          </a:xfrm>
        </p:spPr>
        <p:txBody>
          <a:bodyPr>
            <a:normAutofit/>
          </a:bodyPr>
          <a:lstStyle/>
          <a:p>
            <a:pPr algn="l"/>
            <a:r>
              <a:rPr lang="fr-FR" sz="2000" b="1" dirty="0" smtClean="0">
                <a:solidFill>
                  <a:schemeClr val="tx1"/>
                </a:solidFill>
              </a:rPr>
              <a:t>INTERLANGUES - INTERCULTUREL </a:t>
            </a:r>
            <a:r>
              <a:rPr lang="fr-FR" sz="2000" b="1" dirty="0">
                <a:solidFill>
                  <a:schemeClr val="tx1"/>
                </a:solidFill>
              </a:rPr>
              <a:t>-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smtClean="0">
                <a:solidFill>
                  <a:schemeClr val="tx1"/>
                </a:solidFill>
              </a:rPr>
              <a:t>INTERCOMPRÉHENSION </a:t>
            </a:r>
            <a:endParaRPr lang="fr-FR" sz="2000" b="1" dirty="0" smtClean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</a:pPr>
            <a:endParaRPr lang="fr-FR" sz="2000" dirty="0" smtClean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</a:pPr>
            <a:r>
              <a:rPr lang="fr-FR" sz="2000" b="1" dirty="0">
                <a:solidFill>
                  <a:schemeClr val="tx1"/>
                </a:solidFill>
              </a:rPr>
              <a:t>L</a:t>
            </a:r>
            <a:r>
              <a:rPr lang="fr-FR" sz="2000" b="1" dirty="0" smtClean="0">
                <a:solidFill>
                  <a:schemeClr val="tx1"/>
                </a:solidFill>
              </a:rPr>
              <a:t>’apprentissage </a:t>
            </a:r>
            <a:r>
              <a:rPr lang="fr-FR" sz="2000" b="1" dirty="0">
                <a:solidFill>
                  <a:schemeClr val="tx1"/>
                </a:solidFill>
              </a:rPr>
              <a:t>des langues </a:t>
            </a:r>
            <a:r>
              <a:rPr lang="fr-FR" sz="2000" b="1" dirty="0" smtClean="0">
                <a:solidFill>
                  <a:schemeClr val="tx1"/>
                </a:solidFill>
              </a:rPr>
              <a:t>permet </a:t>
            </a:r>
            <a:r>
              <a:rPr lang="fr-FR" sz="2000" b="1" dirty="0">
                <a:solidFill>
                  <a:schemeClr val="tx1"/>
                </a:solidFill>
              </a:rPr>
              <a:t>une mise en perspective </a:t>
            </a:r>
            <a:r>
              <a:rPr lang="fr-FR" sz="2000" b="1" dirty="0" smtClean="0">
                <a:solidFill>
                  <a:schemeClr val="tx1"/>
                </a:solidFill>
              </a:rPr>
              <a:t>réfléchie </a:t>
            </a:r>
            <a:r>
              <a:rPr lang="fr-FR" sz="2000" b="1" dirty="0">
                <a:solidFill>
                  <a:schemeClr val="tx1"/>
                </a:solidFill>
              </a:rPr>
              <a:t>et raisonnée, des choix </a:t>
            </a:r>
            <a:r>
              <a:rPr lang="fr-FR" sz="2000" b="1" dirty="0" smtClean="0">
                <a:solidFill>
                  <a:schemeClr val="tx1"/>
                </a:solidFill>
              </a:rPr>
              <a:t>propres </a:t>
            </a:r>
            <a:r>
              <a:rPr lang="fr-FR" sz="2000" b="1" dirty="0">
                <a:solidFill>
                  <a:schemeClr val="tx1"/>
                </a:solidFill>
              </a:rPr>
              <a:t>à chaque culture, civilisation ou pays et de ce qui les motive</a:t>
            </a:r>
            <a:r>
              <a:rPr lang="fr-FR" sz="2000" b="1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 algn="l">
              <a:buFontTx/>
              <a:buChar char="-"/>
            </a:pP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>
                <a:solidFill>
                  <a:schemeClr val="tx1"/>
                </a:solidFill>
              </a:rPr>
              <a:t>Cette approche par </a:t>
            </a:r>
            <a:r>
              <a:rPr lang="fr-FR" sz="2000" b="1" i="1" u="sng" dirty="0">
                <a:solidFill>
                  <a:schemeClr val="tx1"/>
                </a:solidFill>
              </a:rPr>
              <a:t>comparaison et confrontation </a:t>
            </a:r>
            <a:r>
              <a:rPr lang="fr-FR" sz="2000" b="1" dirty="0">
                <a:solidFill>
                  <a:schemeClr val="tx1"/>
                </a:solidFill>
              </a:rPr>
              <a:t>ouvre la porte à un véritable échange interculturel dans lequel se révèlent et s’apprivoisent des modes de vie et d’organisation sociale, des systèmes politiques, des modèles de citoyenneté́ différents</a:t>
            </a:r>
            <a:r>
              <a:rPr lang="fr-FR" sz="2000" b="1" dirty="0"/>
              <a:t>.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013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15616" y="1916832"/>
            <a:ext cx="8028384" cy="3505944"/>
          </a:xfrm>
        </p:spPr>
        <p:txBody>
          <a:bodyPr>
            <a:normAutofit/>
          </a:bodyPr>
          <a:lstStyle/>
          <a:p>
            <a:pPr algn="l"/>
            <a:r>
              <a:rPr lang="fr-FR" sz="1800" b="1" dirty="0" smtClean="0"/>
              <a:t>.</a:t>
            </a:r>
            <a:endParaRPr lang="fr-FR" sz="1800" b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5</a:t>
            </a:fld>
            <a:endParaRPr lang="fr-FR"/>
          </a:p>
        </p:txBody>
      </p:sp>
      <p:sp>
        <p:nvSpPr>
          <p:cNvPr id="2" name="Rectangle 1"/>
          <p:cNvSpPr/>
          <p:nvPr/>
        </p:nvSpPr>
        <p:spPr>
          <a:xfrm>
            <a:off x="2051720" y="1124743"/>
            <a:ext cx="5760000" cy="3261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Enseigner une langue est pensé dans son essence comme une </a:t>
            </a:r>
            <a:r>
              <a:rPr lang="fr-FR" sz="2000" b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activité culturelle </a:t>
            </a:r>
            <a:r>
              <a:rPr lang="fr-FR" sz="20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mais </a:t>
            </a:r>
            <a:r>
              <a:rPr lang="fr-FR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aussi comme une activité </a:t>
            </a:r>
            <a:r>
              <a:rPr lang="fr-FR" sz="2000" b="1" u="sng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interculturelle</a:t>
            </a:r>
            <a:endParaRPr lang="fr-FR" sz="2000" b="1" u="sng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r-FR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fr-FR" sz="20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 </a:t>
            </a:r>
            <a:r>
              <a:rPr lang="fr-FR" sz="2000" b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aires linguistiques</a:t>
            </a:r>
            <a:r>
              <a:rPr lang="fr-FR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se chevauchent et s’influencent, et ceci est de plus en plus vrai aujourd’hui avec les moyens de communication de plus en plus puissants et plus en plus ouverts.</a:t>
            </a:r>
          </a:p>
        </p:txBody>
      </p:sp>
    </p:spTree>
    <p:extLst>
      <p:ext uri="{BB962C8B-B14F-4D97-AF65-F5344CB8AC3E}">
        <p14:creationId xmlns:p14="http://schemas.microsoft.com/office/powerpoint/2010/main" val="1947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55576" y="1268760"/>
            <a:ext cx="8028384" cy="3505944"/>
          </a:xfrm>
        </p:spPr>
        <p:txBody>
          <a:bodyPr>
            <a:normAutofit fontScale="92500" lnSpcReduction="10000"/>
          </a:bodyPr>
          <a:lstStyle/>
          <a:p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200" b="1" dirty="0" smtClean="0">
                <a:solidFill>
                  <a:schemeClr val="tx1"/>
                </a:solidFill>
              </a:rPr>
              <a:t>COMPRENDRE L’AUTRE … COMPRENDRE UNE LANGUE…</a:t>
            </a:r>
          </a:p>
          <a:p>
            <a:endParaRPr lang="fr-FR" sz="2000" b="1" dirty="0" smtClean="0">
              <a:solidFill>
                <a:schemeClr val="tx1"/>
              </a:solidFill>
            </a:endParaRPr>
          </a:p>
          <a:p>
            <a:pPr algn="l"/>
            <a:r>
              <a:rPr lang="fr-FR" sz="2000" b="1" dirty="0">
                <a:solidFill>
                  <a:schemeClr val="tx1"/>
                </a:solidFill>
              </a:rPr>
              <a:t>Comprendre l’autre (étymologie) c’est ‘saisir ensemble’ ‘englober</a:t>
            </a:r>
            <a:r>
              <a:rPr lang="fr-FR" sz="2000" b="1" dirty="0" smtClean="0">
                <a:solidFill>
                  <a:schemeClr val="tx1"/>
                </a:solidFill>
              </a:rPr>
              <a:t>’</a:t>
            </a:r>
          </a:p>
          <a:p>
            <a:pPr algn="l"/>
            <a:r>
              <a:rPr lang="fr-FR" sz="2000" b="1" dirty="0" smtClean="0">
                <a:solidFill>
                  <a:schemeClr val="tx1"/>
                </a:solidFill>
              </a:rPr>
              <a:t>Comprendre une langue, c’est maîtriser connaissances, capacités et attitudes (cf. CECRL).</a:t>
            </a:r>
          </a:p>
          <a:p>
            <a:pPr algn="l"/>
            <a:r>
              <a:rPr lang="fr-FR" sz="2000" b="1" dirty="0">
                <a:solidFill>
                  <a:schemeClr val="tx1"/>
                </a:solidFill>
              </a:rPr>
              <a:t>	</a:t>
            </a:r>
            <a:r>
              <a:rPr lang="fr-FR" sz="2000" b="1" dirty="0" smtClean="0">
                <a:solidFill>
                  <a:schemeClr val="tx1"/>
                </a:solidFill>
              </a:rPr>
              <a:t>Cela implique un niveau suffisant dans les 5 A.L. :</a:t>
            </a:r>
          </a:p>
          <a:p>
            <a:pPr algn="l"/>
            <a:r>
              <a:rPr lang="fr-FR" sz="2000" b="1" dirty="0">
                <a:solidFill>
                  <a:schemeClr val="tx1"/>
                </a:solidFill>
              </a:rPr>
              <a:t>	- 	</a:t>
            </a:r>
            <a:r>
              <a:rPr lang="fr-FR" sz="2000" b="1" dirty="0" smtClean="0">
                <a:solidFill>
                  <a:schemeClr val="tx1"/>
                </a:solidFill>
              </a:rPr>
              <a:t>Écouter </a:t>
            </a:r>
            <a:r>
              <a:rPr lang="fr-FR" sz="2000" b="1" dirty="0">
                <a:solidFill>
                  <a:schemeClr val="tx1"/>
                </a:solidFill>
              </a:rPr>
              <a:t>(compréhension orale)</a:t>
            </a:r>
          </a:p>
          <a:p>
            <a:pPr algn="l"/>
            <a:r>
              <a:rPr lang="fr-FR" sz="2000" b="1" dirty="0">
                <a:solidFill>
                  <a:schemeClr val="tx1"/>
                </a:solidFill>
              </a:rPr>
              <a:t>	</a:t>
            </a:r>
            <a:r>
              <a:rPr lang="fr-FR" sz="2000" b="1" dirty="0" smtClean="0">
                <a:solidFill>
                  <a:schemeClr val="tx1"/>
                </a:solidFill>
              </a:rPr>
              <a:t>-      Lire </a:t>
            </a:r>
            <a:r>
              <a:rPr lang="fr-FR" sz="2000" b="1" dirty="0">
                <a:solidFill>
                  <a:schemeClr val="tx1"/>
                </a:solidFill>
              </a:rPr>
              <a:t>(compréhension écrite)</a:t>
            </a:r>
          </a:p>
          <a:p>
            <a:pPr algn="l"/>
            <a:r>
              <a:rPr lang="fr-FR" sz="2000" b="1" dirty="0">
                <a:solidFill>
                  <a:schemeClr val="tx1"/>
                </a:solidFill>
              </a:rPr>
              <a:t> </a:t>
            </a:r>
            <a:r>
              <a:rPr lang="fr-FR" sz="2000" b="1" dirty="0" smtClean="0">
                <a:solidFill>
                  <a:schemeClr val="tx1"/>
                </a:solidFill>
              </a:rPr>
              <a:t>      -      Parler </a:t>
            </a:r>
            <a:r>
              <a:rPr lang="fr-FR" sz="2000" b="1" dirty="0">
                <a:solidFill>
                  <a:schemeClr val="tx1"/>
                </a:solidFill>
              </a:rPr>
              <a:t>(expression orale)</a:t>
            </a:r>
          </a:p>
          <a:p>
            <a:pPr algn="l"/>
            <a:r>
              <a:rPr lang="fr-FR" sz="2000" b="1" dirty="0">
                <a:solidFill>
                  <a:schemeClr val="tx1"/>
                </a:solidFill>
              </a:rPr>
              <a:t> </a:t>
            </a:r>
            <a:r>
              <a:rPr lang="fr-FR" sz="2000" b="1" dirty="0" smtClean="0">
                <a:solidFill>
                  <a:schemeClr val="tx1"/>
                </a:solidFill>
              </a:rPr>
              <a:t>      -      </a:t>
            </a:r>
            <a:r>
              <a:rPr lang="fr-FR" sz="2000" b="1" dirty="0" smtClean="0">
                <a:solidFill>
                  <a:schemeClr val="tx1"/>
                </a:solidFill>
              </a:rPr>
              <a:t>Écrire </a:t>
            </a:r>
            <a:r>
              <a:rPr lang="fr-FR" sz="2000" b="1" dirty="0">
                <a:solidFill>
                  <a:schemeClr val="tx1"/>
                </a:solidFill>
              </a:rPr>
              <a:t>(expression écrite</a:t>
            </a:r>
            <a:r>
              <a:rPr lang="fr-FR" sz="20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fr-FR" sz="2000" b="1" dirty="0">
                <a:solidFill>
                  <a:schemeClr val="tx1"/>
                </a:solidFill>
              </a:rPr>
              <a:t> </a:t>
            </a:r>
            <a:r>
              <a:rPr lang="fr-FR" sz="2000" b="1" dirty="0" smtClean="0">
                <a:solidFill>
                  <a:schemeClr val="tx1"/>
                </a:solidFill>
              </a:rPr>
              <a:t>      -      Pratiquer la médiation (</a:t>
            </a:r>
            <a:r>
              <a:rPr lang="fr-FR" sz="2000" b="1" i="1" u="sng" dirty="0" smtClean="0">
                <a:solidFill>
                  <a:schemeClr val="tx1"/>
                </a:solidFill>
              </a:rPr>
              <a:t>primordial au niveau du CI)</a:t>
            </a:r>
            <a:endParaRPr lang="fr-FR" sz="2000" b="1" i="1" u="sng" dirty="0">
              <a:solidFill>
                <a:schemeClr val="tx1"/>
              </a:solidFill>
            </a:endParaRPr>
          </a:p>
          <a:p>
            <a:pPr algn="l"/>
            <a:endParaRPr lang="fr-FR" sz="2000" b="1" dirty="0" smtClean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</a:pPr>
            <a:endParaRPr lang="fr-FR" sz="2000" dirty="0" smtClean="0">
              <a:solidFill>
                <a:schemeClr val="tx1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752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3568" y="404664"/>
            <a:ext cx="8100000" cy="4824000"/>
          </a:xfrm>
        </p:spPr>
        <p:txBody>
          <a:bodyPr>
            <a:normAutofit fontScale="55000" lnSpcReduction="20000"/>
          </a:bodyPr>
          <a:lstStyle/>
          <a:p>
            <a:r>
              <a:rPr lang="fr-FR" sz="3600" b="1" dirty="0" smtClean="0">
                <a:solidFill>
                  <a:schemeClr val="tx1"/>
                </a:solidFill>
              </a:rPr>
              <a:t>MAÎTRISER LES COMPOSANTES DE LA LANGUE </a:t>
            </a:r>
          </a:p>
          <a:p>
            <a:r>
              <a:rPr lang="fr-FR" sz="3600" b="1" dirty="0" smtClean="0">
                <a:solidFill>
                  <a:schemeClr val="tx1"/>
                </a:solidFill>
              </a:rPr>
              <a:t>POUR UNE COMMUNICATION EFFICACE</a:t>
            </a:r>
          </a:p>
          <a:p>
            <a:endParaRPr lang="fr-FR" sz="2400" b="1" dirty="0" smtClean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</a:pPr>
            <a:r>
              <a:rPr lang="fr-FR" sz="2900" b="1" u="sng" dirty="0" smtClean="0">
                <a:solidFill>
                  <a:schemeClr val="tx1"/>
                </a:solidFill>
              </a:rPr>
              <a:t>Composante linguistique </a:t>
            </a:r>
            <a:r>
              <a:rPr lang="fr-FR" sz="2900" b="1" dirty="0" smtClean="0">
                <a:solidFill>
                  <a:schemeClr val="tx1"/>
                </a:solidFill>
              </a:rPr>
              <a:t>(grammaire, lexique, phonologie</a:t>
            </a:r>
            <a:r>
              <a:rPr lang="fr-FR" sz="2900" b="1" dirty="0" smtClean="0">
                <a:solidFill>
                  <a:schemeClr val="tx1"/>
                </a:solidFill>
              </a:rPr>
              <a:t>).</a:t>
            </a:r>
            <a:endParaRPr lang="fr-FR" sz="2900" b="1" dirty="0" smtClean="0">
              <a:solidFill>
                <a:schemeClr val="tx1"/>
              </a:solidFill>
            </a:endParaRPr>
          </a:p>
          <a:p>
            <a:pPr algn="l"/>
            <a:endParaRPr lang="fr-FR" sz="2900" b="1" u="sng" dirty="0" smtClean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</a:pPr>
            <a:r>
              <a:rPr lang="fr-FR" sz="2900" b="1" u="sng" dirty="0" smtClean="0">
                <a:solidFill>
                  <a:schemeClr val="tx1"/>
                </a:solidFill>
              </a:rPr>
              <a:t>Composante pragmatique </a:t>
            </a:r>
            <a:r>
              <a:rPr lang="fr-FR" sz="2900" b="1" dirty="0" smtClean="0">
                <a:solidFill>
                  <a:schemeClr val="tx1"/>
                </a:solidFill>
              </a:rPr>
              <a:t>= capacité à gérer l’interaction en sachant réagir de façon adaptée et pertinente aux propos de l’interlocuteur et en fonction de son intention de parole.</a:t>
            </a:r>
          </a:p>
          <a:p>
            <a:pPr marL="342900" indent="-342900" algn="l">
              <a:buFontTx/>
              <a:buChar char="-"/>
            </a:pPr>
            <a:endParaRPr lang="fr-FR" sz="2900" b="1" u="sng" dirty="0" smtClean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</a:pPr>
            <a:r>
              <a:rPr lang="fr-FR" sz="2900" b="1" u="sng" dirty="0" smtClean="0">
                <a:solidFill>
                  <a:schemeClr val="tx1"/>
                </a:solidFill>
              </a:rPr>
              <a:t>Composante </a:t>
            </a:r>
            <a:r>
              <a:rPr lang="fr-FR" sz="2900" b="1" u="sng" dirty="0" err="1" smtClean="0">
                <a:solidFill>
                  <a:schemeClr val="tx1"/>
                </a:solidFill>
              </a:rPr>
              <a:t>socio-linguistique</a:t>
            </a:r>
            <a:r>
              <a:rPr lang="fr-FR" sz="2900" b="1" u="sng" dirty="0" smtClean="0">
                <a:solidFill>
                  <a:schemeClr val="tx1"/>
                </a:solidFill>
              </a:rPr>
              <a:t> </a:t>
            </a:r>
            <a:r>
              <a:rPr lang="fr-FR" sz="2900" b="1" dirty="0" smtClean="0">
                <a:solidFill>
                  <a:schemeClr val="tx1"/>
                </a:solidFill>
              </a:rPr>
              <a:t>= la langue est un </a:t>
            </a:r>
            <a:r>
              <a:rPr lang="fr-FR" sz="2900" b="1" dirty="0">
                <a:solidFill>
                  <a:schemeClr val="tx1"/>
                </a:solidFill>
              </a:rPr>
              <a:t>phénomène social. Entrent en jeu, ici, des traits relatifs à l'usage de la langue : marqueurs de relations sociales, règles de </a:t>
            </a:r>
            <a:r>
              <a:rPr lang="fr-FR" sz="2900" b="1" dirty="0" smtClean="0">
                <a:solidFill>
                  <a:schemeClr val="tx1"/>
                </a:solidFill>
              </a:rPr>
              <a:t>politesse.</a:t>
            </a:r>
          </a:p>
          <a:p>
            <a:pPr algn="l"/>
            <a:endParaRPr lang="fr-FR" sz="2900" b="1" dirty="0" smtClean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</a:pPr>
            <a:r>
              <a:rPr lang="fr-FR" sz="2900" b="1" u="sng" dirty="0" smtClean="0">
                <a:solidFill>
                  <a:schemeClr val="tx1"/>
                </a:solidFill>
              </a:rPr>
              <a:t>Composante </a:t>
            </a:r>
            <a:r>
              <a:rPr lang="fr-FR" sz="2900" b="1" u="sng" dirty="0">
                <a:solidFill>
                  <a:schemeClr val="tx1"/>
                </a:solidFill>
              </a:rPr>
              <a:t>culturelle/interculturelle </a:t>
            </a:r>
            <a:r>
              <a:rPr lang="fr-FR" sz="2900" b="1" dirty="0">
                <a:solidFill>
                  <a:schemeClr val="tx1"/>
                </a:solidFill>
              </a:rPr>
              <a:t> </a:t>
            </a:r>
            <a:r>
              <a:rPr lang="fr-FR" sz="2900" b="1" dirty="0" smtClean="0">
                <a:solidFill>
                  <a:schemeClr val="tx1"/>
                </a:solidFill>
              </a:rPr>
              <a:t>= tout </a:t>
            </a:r>
            <a:r>
              <a:rPr lang="fr-FR" sz="2900" b="1" dirty="0">
                <a:solidFill>
                  <a:schemeClr val="tx1"/>
                </a:solidFill>
              </a:rPr>
              <a:t>ce qu'il convient de connaître du ou des pays où la langue est parlée et de la culture qui leur est propre, faute de quoi la communication ne pourrait s'établir </a:t>
            </a:r>
            <a:r>
              <a:rPr lang="fr-FR" sz="2900" b="1" dirty="0" smtClean="0">
                <a:solidFill>
                  <a:schemeClr val="tx1"/>
                </a:solidFill>
              </a:rPr>
              <a:t>correctement.</a:t>
            </a:r>
          </a:p>
          <a:p>
            <a:pPr marL="342900" indent="-342900" algn="l">
              <a:buFontTx/>
              <a:buChar char="-"/>
            </a:pPr>
            <a:endParaRPr lang="fr-FR" sz="2900" b="1" dirty="0" smtClean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</a:pPr>
            <a:r>
              <a:rPr lang="fr-FR" sz="2900" b="1" u="sng" dirty="0" smtClean="0">
                <a:solidFill>
                  <a:schemeClr val="tx1"/>
                </a:solidFill>
              </a:rPr>
              <a:t>Importance du rôle de la médiation</a:t>
            </a:r>
            <a:r>
              <a:rPr lang="fr-FR" sz="2900" b="1" dirty="0" smtClean="0">
                <a:solidFill>
                  <a:schemeClr val="tx1"/>
                </a:solidFill>
              </a:rPr>
              <a:t> (réduire  fossés et malentendus).</a:t>
            </a:r>
          </a:p>
          <a:p>
            <a:r>
              <a:rPr lang="fr-FR" sz="2900" b="1" dirty="0" smtClean="0">
                <a:solidFill>
                  <a:schemeClr val="tx1"/>
                </a:solidFill>
              </a:rPr>
              <a:t> </a:t>
            </a:r>
          </a:p>
          <a:p>
            <a:pPr marL="342900" indent="-342900" algn="l">
              <a:buFontTx/>
              <a:buChar char="-"/>
            </a:pPr>
            <a:endParaRPr lang="fr-FR" sz="2000" dirty="0" smtClean="0">
              <a:solidFill>
                <a:schemeClr val="tx1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9399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3568" y="404664"/>
            <a:ext cx="8100000" cy="4788000"/>
          </a:xfrm>
        </p:spPr>
        <p:txBody>
          <a:bodyPr>
            <a:normAutofit fontScale="85000" lnSpcReduction="10000"/>
          </a:bodyPr>
          <a:lstStyle/>
          <a:p>
            <a:r>
              <a:rPr lang="fr-FR" sz="2400" b="1" dirty="0" smtClean="0">
                <a:solidFill>
                  <a:schemeClr val="tx1"/>
                </a:solidFill>
              </a:rPr>
              <a:t>COMMUNICATION DANS LE CADRE DU C.I.</a:t>
            </a:r>
          </a:p>
          <a:p>
            <a:endParaRPr lang="fr-FR" sz="2000" b="1" dirty="0" smtClean="0">
              <a:solidFill>
                <a:schemeClr val="tx1"/>
              </a:solidFill>
            </a:endParaRPr>
          </a:p>
          <a:p>
            <a:pPr algn="l"/>
            <a:r>
              <a:rPr lang="fr-FR" sz="2000" b="1" dirty="0" smtClean="0">
                <a:solidFill>
                  <a:schemeClr val="tx1"/>
                </a:solidFill>
              </a:rPr>
              <a:t>Être </a:t>
            </a:r>
            <a:r>
              <a:rPr lang="fr-FR" sz="2000" b="1" dirty="0" smtClean="0">
                <a:solidFill>
                  <a:schemeClr val="tx1"/>
                </a:solidFill>
              </a:rPr>
              <a:t>un bon connaisseur de la langue ne suffit pas pour être un bon communicant en contexte situationnel.</a:t>
            </a:r>
          </a:p>
          <a:p>
            <a:pPr algn="l"/>
            <a:endParaRPr lang="fr-FR" sz="2000" b="1" dirty="0" smtClean="0">
              <a:solidFill>
                <a:schemeClr val="tx1"/>
              </a:solidFill>
            </a:endParaRPr>
          </a:p>
          <a:p>
            <a:pPr algn="l"/>
            <a:r>
              <a:rPr lang="fr-FR" sz="2000" b="1" dirty="0" smtClean="0">
                <a:solidFill>
                  <a:schemeClr val="tx1"/>
                </a:solidFill>
              </a:rPr>
              <a:t>Dans le cadre du CI il faut prendre tout particulièrement en compte :</a:t>
            </a:r>
          </a:p>
          <a:p>
            <a:pPr marL="342900" indent="-342900" algn="l">
              <a:buFontTx/>
              <a:buChar char="-"/>
            </a:pPr>
            <a:r>
              <a:rPr lang="fr-FR" sz="2000" b="1" dirty="0" smtClean="0">
                <a:solidFill>
                  <a:schemeClr val="tx1"/>
                </a:solidFill>
              </a:rPr>
              <a:t>La situation </a:t>
            </a:r>
            <a:r>
              <a:rPr lang="fr-FR" sz="2000" b="1" dirty="0" err="1" smtClean="0">
                <a:solidFill>
                  <a:schemeClr val="tx1"/>
                </a:solidFill>
              </a:rPr>
              <a:t>illocutive</a:t>
            </a:r>
            <a:r>
              <a:rPr lang="fr-FR" sz="2000" b="1" dirty="0" smtClean="0">
                <a:solidFill>
                  <a:schemeClr val="tx1"/>
                </a:solidFill>
              </a:rPr>
              <a:t>,</a:t>
            </a:r>
            <a:endParaRPr lang="fr-FR" sz="2000" b="1" dirty="0" smtClean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</a:pPr>
            <a:r>
              <a:rPr lang="fr-FR" sz="2000" b="1" dirty="0" smtClean="0">
                <a:solidFill>
                  <a:schemeClr val="tx1"/>
                </a:solidFill>
              </a:rPr>
              <a:t>L’intention </a:t>
            </a:r>
            <a:r>
              <a:rPr lang="fr-FR" sz="2000" b="1" dirty="0" err="1" smtClean="0">
                <a:solidFill>
                  <a:schemeClr val="tx1"/>
                </a:solidFill>
              </a:rPr>
              <a:t>illocutive</a:t>
            </a:r>
            <a:r>
              <a:rPr lang="fr-FR" sz="2000" b="1" dirty="0" smtClean="0">
                <a:solidFill>
                  <a:schemeClr val="tx1"/>
                </a:solidFill>
              </a:rPr>
              <a:t>,</a:t>
            </a:r>
            <a:endParaRPr lang="fr-FR" sz="2000" b="1" dirty="0" smtClean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</a:pPr>
            <a:r>
              <a:rPr lang="fr-FR" sz="2000" b="1" dirty="0" smtClean="0">
                <a:solidFill>
                  <a:schemeClr val="tx1"/>
                </a:solidFill>
              </a:rPr>
              <a:t>La langue et le contexte culturel de </a:t>
            </a:r>
            <a:r>
              <a:rPr lang="fr-FR" sz="2000" b="1" dirty="0" smtClean="0">
                <a:solidFill>
                  <a:schemeClr val="tx1"/>
                </a:solidFill>
              </a:rPr>
              <a:t>l’interlocuteur,</a:t>
            </a:r>
            <a:endParaRPr lang="fr-FR" sz="2000" b="1" dirty="0" smtClean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</a:pPr>
            <a:r>
              <a:rPr lang="fr-FR" sz="2000" b="1" dirty="0" smtClean="0">
                <a:solidFill>
                  <a:schemeClr val="tx1"/>
                </a:solidFill>
              </a:rPr>
              <a:t>L’acte sous-jacent à effectuer (expliquer, convaincre, etc.) et sa </a:t>
            </a:r>
            <a:r>
              <a:rPr lang="fr-FR" sz="2000" b="1" dirty="0" smtClean="0">
                <a:solidFill>
                  <a:schemeClr val="tx1"/>
                </a:solidFill>
              </a:rPr>
              <a:t>finalité,</a:t>
            </a:r>
            <a:endParaRPr lang="fr-FR" sz="2000" b="1" dirty="0" smtClean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</a:pPr>
            <a:r>
              <a:rPr lang="fr-FR" sz="2000" b="1" dirty="0" smtClean="0">
                <a:solidFill>
                  <a:schemeClr val="tx1"/>
                </a:solidFill>
              </a:rPr>
              <a:t>La connaissance des codes de conduite interpersonnels et interculturels et leur évolution dans le </a:t>
            </a:r>
            <a:r>
              <a:rPr lang="fr-FR" sz="2000" b="1" dirty="0" smtClean="0">
                <a:solidFill>
                  <a:schemeClr val="tx1"/>
                </a:solidFill>
              </a:rPr>
              <a:t>temps,</a:t>
            </a:r>
            <a:endParaRPr lang="fr-FR" sz="2000" b="1" dirty="0" smtClean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</a:pPr>
            <a:r>
              <a:rPr lang="fr-FR" sz="2000" b="1" dirty="0" smtClean="0">
                <a:solidFill>
                  <a:schemeClr val="tx1"/>
                </a:solidFill>
              </a:rPr>
              <a:t>Une certaine connaissance des réglementations propres à l’aire </a:t>
            </a:r>
            <a:r>
              <a:rPr lang="fr-FR" sz="2000" b="1" dirty="0" smtClean="0">
                <a:solidFill>
                  <a:schemeClr val="tx1"/>
                </a:solidFill>
              </a:rPr>
              <a:t>culturelle,</a:t>
            </a:r>
            <a:endParaRPr lang="fr-FR" sz="2000" b="1" dirty="0" smtClean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</a:pPr>
            <a:r>
              <a:rPr lang="fr-FR" sz="2000" b="1" dirty="0" smtClean="0">
                <a:solidFill>
                  <a:schemeClr val="tx1"/>
                </a:solidFill>
              </a:rPr>
              <a:t>Les obstacles culturels éventuels.</a:t>
            </a:r>
          </a:p>
          <a:p>
            <a:pPr marL="342900" indent="-342900" algn="l">
              <a:buFontTx/>
              <a:buChar char="-"/>
            </a:pPr>
            <a:endParaRPr lang="fr-FR" sz="2000" b="1" dirty="0" smtClean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</a:pPr>
            <a:r>
              <a:rPr lang="fr-FR" sz="2000" b="1" i="1" dirty="0" smtClean="0">
                <a:solidFill>
                  <a:schemeClr val="tx1"/>
                </a:solidFill>
              </a:rPr>
              <a:t>Quelques exemples </a:t>
            </a:r>
            <a:endParaRPr lang="fr-FR" sz="2000" i="1" dirty="0" smtClean="0">
              <a:solidFill>
                <a:schemeClr val="tx1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8924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3568" y="476672"/>
            <a:ext cx="8100000" cy="4644000"/>
          </a:xfrm>
        </p:spPr>
        <p:txBody>
          <a:bodyPr>
            <a:normAutofit/>
          </a:bodyPr>
          <a:lstStyle/>
          <a:p>
            <a:r>
              <a:rPr lang="fr-FR" sz="2000" b="1" dirty="0" smtClean="0">
                <a:solidFill>
                  <a:schemeClr val="tx1"/>
                </a:solidFill>
              </a:rPr>
              <a:t>L’ANGLAIS, </a:t>
            </a:r>
            <a:r>
              <a:rPr lang="fr-FR" sz="2000" b="1" dirty="0" smtClean="0">
                <a:solidFill>
                  <a:schemeClr val="tx1"/>
                </a:solidFill>
              </a:rPr>
              <a:t>VÉRITABLE </a:t>
            </a:r>
            <a:r>
              <a:rPr lang="fr-FR" sz="2000" b="1" dirty="0" smtClean="0">
                <a:solidFill>
                  <a:schemeClr val="tx1"/>
                </a:solidFill>
              </a:rPr>
              <a:t>OUTIL DE COMMUNICATION</a:t>
            </a:r>
          </a:p>
          <a:p>
            <a:pPr algn="l"/>
            <a:endParaRPr lang="fr-FR" sz="2000" b="1" dirty="0">
              <a:solidFill>
                <a:schemeClr val="tx1"/>
              </a:solidFill>
            </a:endParaRPr>
          </a:p>
          <a:p>
            <a:pPr algn="l"/>
            <a:r>
              <a:rPr lang="fr-FR" sz="2000" b="1" dirty="0" smtClean="0">
                <a:solidFill>
                  <a:schemeClr val="tx1"/>
                </a:solidFill>
              </a:rPr>
              <a:t>L’imbrication </a:t>
            </a:r>
            <a:r>
              <a:rPr lang="fr-FR" sz="2000" b="1" dirty="0">
                <a:solidFill>
                  <a:schemeClr val="tx1"/>
                </a:solidFill>
              </a:rPr>
              <a:t>de la langue anglais au sein du bloc de compétences 1 constitue une </a:t>
            </a:r>
            <a:r>
              <a:rPr lang="fr-FR" sz="2000" b="1" u="sng" dirty="0">
                <a:solidFill>
                  <a:schemeClr val="tx1"/>
                </a:solidFill>
              </a:rPr>
              <a:t>avancée majeure </a:t>
            </a:r>
            <a:r>
              <a:rPr lang="fr-FR" sz="2000" b="1" dirty="0">
                <a:solidFill>
                  <a:schemeClr val="tx1"/>
                </a:solidFill>
              </a:rPr>
              <a:t>dans le cadre de </a:t>
            </a:r>
            <a:r>
              <a:rPr lang="fr-FR" sz="2000" b="1" dirty="0" smtClean="0">
                <a:solidFill>
                  <a:schemeClr val="tx1"/>
                </a:solidFill>
              </a:rPr>
              <a:t>:</a:t>
            </a:r>
          </a:p>
          <a:p>
            <a:pPr algn="l"/>
            <a:endParaRPr lang="fr-FR" sz="2000" b="1" dirty="0" smtClean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</a:pPr>
            <a:r>
              <a:rPr lang="fr-FR" sz="2000" b="1" dirty="0" smtClean="0">
                <a:solidFill>
                  <a:schemeClr val="tx1"/>
                </a:solidFill>
              </a:rPr>
              <a:t>la </a:t>
            </a:r>
            <a:r>
              <a:rPr lang="fr-FR" sz="2000" b="1" dirty="0">
                <a:solidFill>
                  <a:schemeClr val="tx1"/>
                </a:solidFill>
              </a:rPr>
              <a:t>prise en </a:t>
            </a:r>
            <a:r>
              <a:rPr lang="fr-FR" sz="2000" b="1" dirty="0" smtClean="0">
                <a:solidFill>
                  <a:schemeClr val="tx1"/>
                </a:solidFill>
              </a:rPr>
              <a:t>compte du  pouvoir </a:t>
            </a:r>
            <a:r>
              <a:rPr lang="fr-FR" sz="2000" b="1" dirty="0">
                <a:solidFill>
                  <a:schemeClr val="tx1"/>
                </a:solidFill>
              </a:rPr>
              <a:t>linguistique de la langue, </a:t>
            </a:r>
            <a:endParaRPr lang="fr-FR" sz="2000" b="1" dirty="0" smtClean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</a:pPr>
            <a:r>
              <a:rPr lang="fr-FR" sz="2000" b="1" dirty="0">
                <a:solidFill>
                  <a:schemeClr val="tx1"/>
                </a:solidFill>
              </a:rPr>
              <a:t>l</a:t>
            </a:r>
            <a:r>
              <a:rPr lang="fr-FR" sz="2000" b="1" dirty="0" smtClean="0">
                <a:solidFill>
                  <a:schemeClr val="tx1"/>
                </a:solidFill>
              </a:rPr>
              <a:t>a pratique des </a:t>
            </a:r>
            <a:r>
              <a:rPr lang="fr-FR" sz="2000" b="1" dirty="0">
                <a:solidFill>
                  <a:schemeClr val="tx1"/>
                </a:solidFill>
              </a:rPr>
              <a:t>5 </a:t>
            </a:r>
            <a:r>
              <a:rPr lang="fr-FR" sz="2000" b="1" dirty="0" smtClean="0">
                <a:solidFill>
                  <a:schemeClr val="tx1"/>
                </a:solidFill>
              </a:rPr>
              <a:t>Activités Langagières (cf. CECRL</a:t>
            </a:r>
            <a:r>
              <a:rPr lang="fr-FR" sz="2000" b="1" dirty="0" smtClean="0">
                <a:solidFill>
                  <a:schemeClr val="tx1"/>
                </a:solidFill>
              </a:rPr>
              <a:t>),</a:t>
            </a:r>
            <a:endParaRPr lang="fr-FR" sz="2000" b="1" dirty="0" smtClean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</a:pPr>
            <a:r>
              <a:rPr lang="fr-FR" sz="2000" b="1" dirty="0" smtClean="0">
                <a:solidFill>
                  <a:schemeClr val="tx1"/>
                </a:solidFill>
              </a:rPr>
              <a:t>de </a:t>
            </a:r>
            <a:r>
              <a:rPr lang="fr-FR" sz="2000" b="1" dirty="0">
                <a:solidFill>
                  <a:schemeClr val="tx1"/>
                </a:solidFill>
              </a:rPr>
              <a:t>la dimension interculturelle qui est </a:t>
            </a:r>
            <a:r>
              <a:rPr lang="fr-FR" sz="2000" b="1" dirty="0" err="1">
                <a:solidFill>
                  <a:schemeClr val="tx1"/>
                </a:solidFill>
              </a:rPr>
              <a:t>co-substantielle</a:t>
            </a:r>
            <a:r>
              <a:rPr lang="fr-FR" sz="2000" b="1" dirty="0">
                <a:solidFill>
                  <a:schemeClr val="tx1"/>
                </a:solidFill>
              </a:rPr>
              <a:t> aux échanges </a:t>
            </a:r>
            <a:r>
              <a:rPr lang="fr-FR" sz="2000" b="1" dirty="0" smtClean="0">
                <a:solidFill>
                  <a:schemeClr val="tx1"/>
                </a:solidFill>
              </a:rPr>
              <a:t>commerciaux,</a:t>
            </a:r>
            <a:endParaRPr lang="fr-FR" sz="2000" b="1" dirty="0" smtClean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</a:pPr>
            <a:r>
              <a:rPr lang="fr-FR" sz="2000" b="1" dirty="0" smtClean="0">
                <a:solidFill>
                  <a:schemeClr val="tx1"/>
                </a:solidFill>
              </a:rPr>
              <a:t>de la langue comme outil de communication en situations en prise avec le monde du commerce international, mais aussi de sa richesse intrinsèque.</a:t>
            </a:r>
          </a:p>
          <a:p>
            <a:pPr marL="342900" indent="-342900" algn="l">
              <a:buFontTx/>
              <a:buChar char="-"/>
            </a:pPr>
            <a:endParaRPr lang="fr-FR" sz="2000" b="1" dirty="0" smtClean="0">
              <a:solidFill>
                <a:schemeClr val="tx1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1768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ge de presentation et de parti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age de sous-parti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pages de contenus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2015-matrice-powerpoint-IGEN</Template>
  <TotalTime>890</TotalTime>
  <Words>727</Words>
  <Application>Microsoft Office PowerPoint</Application>
  <PresentationFormat>Affichage à l'écran (4:3)</PresentationFormat>
  <Paragraphs>123</Paragraphs>
  <Slides>12</Slides>
  <Notes>7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12</vt:i4>
      </vt:variant>
    </vt:vector>
  </HeadingPairs>
  <TitlesOfParts>
    <vt:vector size="19" baseType="lpstr">
      <vt:lpstr>Arial</vt:lpstr>
      <vt:lpstr>Arial Italic</vt:lpstr>
      <vt:lpstr>Calibri</vt:lpstr>
      <vt:lpstr>page de presentation et de partie</vt:lpstr>
      <vt:lpstr>Conception personnalisée</vt:lpstr>
      <vt:lpstr>page de sous-partie</vt:lpstr>
      <vt:lpstr>pages de contenus</vt:lpstr>
      <vt:lpstr>           </vt:lpstr>
      <vt:lpstr>Présentation PowerPoint</vt:lpstr>
      <vt:lpstr> PRENDRE EN COMPTE L’INTERCULTUREL Inter et culturel = entre et culture.  Concerne les phénomènes résultant de la rencontre de plusieurs cultures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Ministere de l'Education Nationale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Rapport d’opportunitÉ  BACCALAURÉAT PROFESSIONNEL ACCUEIL – RELATION CLIENTS ET USAGERS</dc:title>
  <dc:creator>D Catoir</dc:creator>
  <cp:lastModifiedBy>DOMINIQUE CATOIR</cp:lastModifiedBy>
  <cp:revision>149</cp:revision>
  <cp:lastPrinted>2020-06-23T15:29:54Z</cp:lastPrinted>
  <dcterms:created xsi:type="dcterms:W3CDTF">2016-10-26T09:10:31Z</dcterms:created>
  <dcterms:modified xsi:type="dcterms:W3CDTF">2021-03-07T08:15:35Z</dcterms:modified>
</cp:coreProperties>
</file>