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689" r:id="rId3"/>
    <p:sldMasterId id="2147483691" r:id="rId4"/>
  </p:sldMasterIdLst>
  <p:notesMasterIdLst>
    <p:notesMasterId r:id="rId6"/>
  </p:notesMasterIdLst>
  <p:handoutMasterIdLst>
    <p:handoutMasterId r:id="rId7"/>
  </p:handoutMasterIdLst>
  <p:sldIdLst>
    <p:sldId id="30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5DEF9-74D4-4657-B188-3F0C46B16070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D997D-9B81-4B56-9B3A-1B32AC615C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D538F-4FC1-4B8A-B515-9D34CC5A139B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69CA-A650-483F-9B85-67827F5D28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87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présentation ou de 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90609" y="976320"/>
            <a:ext cx="7894637" cy="2433895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90609" y="3472208"/>
            <a:ext cx="759619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68308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67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408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474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55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49851" y="6390910"/>
            <a:ext cx="351529" cy="365125"/>
          </a:xfrm>
        </p:spPr>
        <p:txBody>
          <a:bodyPr/>
          <a:lstStyle/>
          <a:p>
            <a:fld id="{C6B7B3CB-E3BA-F74C-AB76-86EFC5843CD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95375" y="4121150"/>
            <a:ext cx="7505700" cy="1814513"/>
          </a:xfrm>
        </p:spPr>
        <p:txBody>
          <a:bodyPr>
            <a:normAutofit/>
          </a:bodyPr>
          <a:lstStyle>
            <a:lvl1pPr>
              <a:defRPr sz="1500"/>
            </a:lvl1pPr>
            <a:lvl2pPr marL="457200" indent="-457200">
              <a:buNone/>
              <a:defRPr sz="1500"/>
            </a:lvl2pPr>
            <a:lvl3pPr marL="457200" indent="-457200">
              <a:buNone/>
              <a:defRPr sz="1500"/>
            </a:lvl3pPr>
            <a:lvl4pPr marL="457200" indent="-457200">
              <a:buNone/>
              <a:defRPr sz="1500"/>
            </a:lvl4pPr>
            <a:lvl5pPr marL="457200" indent="-457200">
              <a:buNone/>
              <a:defRPr sz="15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>
          <a:xfrm>
            <a:off x="1095375" y="2705101"/>
            <a:ext cx="7505700" cy="1156980"/>
          </a:xfrm>
        </p:spPr>
        <p:txBody>
          <a:bodyPr>
            <a:noAutofit/>
          </a:bodyPr>
          <a:lstStyle>
            <a:lvl1pPr marL="0" indent="0">
              <a:buFont typeface="Arial"/>
              <a:buNone/>
              <a:defRPr sz="3000"/>
            </a:lvl1pPr>
            <a:lvl2pPr marL="0" indent="0">
              <a:buNone/>
              <a:defRPr sz="3000"/>
            </a:lvl2pPr>
            <a:lvl3pPr marL="0" indent="0">
              <a:buNone/>
              <a:defRPr sz="3000"/>
            </a:lvl3pPr>
            <a:lvl4pPr marL="0" indent="0">
              <a:buNone/>
              <a:defRPr sz="3000"/>
            </a:lvl4pPr>
            <a:lvl5pPr marL="0" indent="0">
              <a:buNone/>
              <a:defRPr sz="30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24325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71083"/>
            <a:ext cx="7881937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9791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avec texte et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05400" y="1476296"/>
            <a:ext cx="7881400" cy="4525963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00000"/>
              <a:buFont typeface="Arial"/>
              <a:buChar char="■"/>
              <a:tabLst/>
              <a:defRPr>
                <a:solidFill>
                  <a:srgbClr val="683086"/>
                </a:solidFill>
              </a:defRPr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83086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539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804863" y="1469378"/>
            <a:ext cx="7881937" cy="4397375"/>
          </a:xfrm>
        </p:spPr>
        <p:txBody>
          <a:bodyPr/>
          <a:lstStyle>
            <a:lvl1pPr>
              <a:buClr>
                <a:srgbClr val="683086"/>
              </a:buCl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fr-FR" dirty="0" smtClean="0"/>
              <a:t> Cliquez pour modifier les styles du texte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172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8773" y="69692"/>
            <a:ext cx="8004162" cy="828574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77333" y="1494531"/>
            <a:ext cx="7923066" cy="32330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792306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6685B-2977-D546-9E3D-3CA676A47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AEE7B9-44D3-4D49-ADC3-FC194FE080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622245"/>
            <a:ext cx="1192088" cy="10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1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21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40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64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749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26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76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2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7485" y="915840"/>
            <a:ext cx="7982797" cy="254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ET MODIFIEZ </a:t>
            </a:r>
            <a:br>
              <a:rPr lang="fr-FR" dirty="0" smtClean="0"/>
            </a:br>
            <a:r>
              <a:rPr lang="fr-FR" dirty="0" smtClean="0"/>
              <a:t>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7486" y="3464803"/>
            <a:ext cx="7589313" cy="1249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7502" y="6390910"/>
            <a:ext cx="40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95654D5A-192B-4B07-8F58-250CDD527E5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Connecteur droit 15"/>
          <p:cNvCxnSpPr/>
          <p:nvPr/>
        </p:nvCxnSpPr>
        <p:spPr>
          <a:xfrm>
            <a:off x="698885" y="5516417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6995213" y="4489080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8885" y="0"/>
            <a:ext cx="295" cy="5507953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64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68308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C0B-A19B-498E-AB8C-430E77AD8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095183" y="697997"/>
            <a:ext cx="7781697" cy="20063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5182" y="2704320"/>
            <a:ext cx="7781697" cy="118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</a:t>
            </a:r>
            <a:br>
              <a:rPr lang="fr-FR" dirty="0" smtClean="0"/>
            </a:br>
            <a:r>
              <a:rPr lang="fr-FR" dirty="0" smtClean="0"/>
              <a:t>les styles du texte du masque</a:t>
            </a:r>
          </a:p>
          <a:p>
            <a:pPr lvl="0"/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49851" y="6390910"/>
            <a:ext cx="351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000000"/>
                </a:solidFill>
              </a:defRPr>
            </a:lvl1pPr>
          </a:lstStyle>
          <a:p>
            <a:fld id="{C6B7B3CB-E3BA-F74C-AB76-86EFC5843CD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necteur droit 14"/>
          <p:cNvCxnSpPr/>
          <p:nvPr/>
        </p:nvCxnSpPr>
        <p:spPr>
          <a:xfrm>
            <a:off x="698885" y="3893512"/>
            <a:ext cx="6290733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995213" y="2866175"/>
            <a:ext cx="1519767" cy="1024465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 flipV="1">
            <a:off x="699180" y="0"/>
            <a:ext cx="1" cy="388504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683086"/>
                </a:solidFill>
              </a:rPr>
              <a:t>IGEN</a:t>
            </a:r>
            <a:r>
              <a:rPr lang="fr-FR" dirty="0" smtClean="0">
                <a:solidFill>
                  <a:srgbClr val="00919D"/>
                </a:solidFill>
              </a:rPr>
              <a:t/>
            </a:r>
            <a:br>
              <a:rPr lang="fr-FR" dirty="0" smtClean="0">
                <a:solidFill>
                  <a:srgbClr val="00919D"/>
                </a:solidFill>
              </a:rPr>
            </a:b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741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83086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05400" y="0"/>
            <a:ext cx="7881400" cy="1286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5400" y="1476022"/>
            <a:ext cx="7881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 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rgbClr val="404040"/>
                </a:solidFill>
              </a:defRPr>
            </a:lvl1pPr>
          </a:lstStyle>
          <a:p>
            <a:fld id="{A786685B-2977-D546-9E3D-3CA676A47F0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11" descr="2014_MENESRlogo_horizonta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5" y="6180053"/>
            <a:ext cx="1656184" cy="46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12"/>
          <p:cNvCxnSpPr/>
          <p:nvPr/>
        </p:nvCxnSpPr>
        <p:spPr>
          <a:xfrm>
            <a:off x="698885" y="1295400"/>
            <a:ext cx="7173849" cy="0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7872734" y="872640"/>
            <a:ext cx="642246" cy="419889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 flipV="1">
            <a:off x="699180" y="0"/>
            <a:ext cx="1" cy="1286937"/>
          </a:xfrm>
          <a:prstGeom prst="line">
            <a:avLst/>
          </a:prstGeom>
          <a:ln w="57150" cap="rnd" cmpd="sng">
            <a:solidFill>
              <a:srgbClr val="683086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6989618" y="6390910"/>
            <a:ext cx="11603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JJ/MM/AAAA</a:t>
            </a:r>
          </a:p>
          <a:p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357525" y="6146185"/>
            <a:ext cx="3120150" cy="6768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 cap="all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 smtClean="0">
              <a:solidFill>
                <a:srgbClr val="1B8ED9"/>
              </a:solidFill>
            </a:endParaRPr>
          </a:p>
          <a:p>
            <a:pPr>
              <a:lnSpc>
                <a:spcPts val="1320"/>
              </a:lnSpc>
            </a:pPr>
            <a:r>
              <a:rPr lang="fr-FR" b="1" dirty="0" smtClean="0">
                <a:solidFill>
                  <a:srgbClr val="683086"/>
                </a:solidFill>
              </a:rPr>
              <a:t>IGEN</a:t>
            </a:r>
            <a:r>
              <a:rPr lang="fr-FR" dirty="0" smtClean="0">
                <a:solidFill>
                  <a:srgbClr val="00919D"/>
                </a:solidFill>
              </a:rPr>
              <a:t/>
            </a:r>
            <a:br>
              <a:rPr lang="fr-FR" dirty="0" smtClean="0">
                <a:solidFill>
                  <a:srgbClr val="00919D"/>
                </a:solidFill>
              </a:rPr>
            </a:b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titre de la présentation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17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457200" rtl="0" eaLnBrk="1" latinLnBrk="0" hangingPunct="1">
        <a:spcBef>
          <a:spcPct val="20000"/>
        </a:spcBef>
        <a:buSzPct val="100000"/>
        <a:buFont typeface="Arial"/>
        <a:buChar char="■"/>
        <a:defRPr sz="2000" kern="1200">
          <a:solidFill>
            <a:srgbClr val="683086"/>
          </a:solidFill>
          <a:latin typeface="+mn-lt"/>
          <a:ea typeface="+mn-ea"/>
          <a:cs typeface="+mn-cs"/>
        </a:defRPr>
      </a:lvl1pPr>
      <a:lvl2pPr marL="627063" indent="-169863" algn="l" defTabSz="457200" rtl="0" eaLnBrk="1" latinLnBrk="0" hangingPunct="1">
        <a:spcBef>
          <a:spcPct val="20000"/>
        </a:spcBef>
        <a:buClr>
          <a:srgbClr val="683086"/>
        </a:buClr>
        <a:buFont typeface="Arial Italic"/>
        <a:buChar char="■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0" algn="l" defTabSz="4572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63" indent="177800" algn="l" defTabSz="457200" rtl="0" eaLnBrk="1" latinLnBrk="0" hangingPunct="1">
        <a:spcBef>
          <a:spcPct val="20000"/>
        </a:spcBef>
        <a:buClr>
          <a:srgbClr val="683086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806450" indent="0" algn="l" defTabSz="457200" rtl="0" eaLnBrk="1" latinLnBrk="0" hangingPunct="1">
        <a:spcBef>
          <a:spcPct val="20000"/>
        </a:spcBef>
        <a:buFont typeface="Arial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772400" cy="4226024"/>
          </a:xfrm>
        </p:spPr>
        <p:txBody>
          <a:bodyPr/>
          <a:lstStyle/>
          <a:p>
            <a:r>
              <a:rPr lang="fr-FR" dirty="0" smtClean="0"/>
              <a:t>- L’histoire du BTS Commerce international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- Une nouvelle écriture en blocs de compétences (intro du GAP)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- Les grands axes d’évolution :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dirty="0" smtClean="0"/>
              <a:t>- Une dimension interculturelle et linguistique assumée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dirty="0" smtClean="0"/>
              <a:t>- L’intégration de l’ECJM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dirty="0" smtClean="0"/>
              <a:t>- Une année de Césure 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dirty="0" smtClean="0"/>
              <a:t>- Un enseignement professionnel en </a:t>
            </a:r>
            <a:r>
              <a:rPr lang="fr-FR" dirty="0" err="1" smtClean="0"/>
              <a:t>co</a:t>
            </a:r>
            <a:r>
              <a:rPr lang="fr-FR" dirty="0" smtClean="0"/>
              <a:t>-intervention </a:t>
            </a:r>
            <a:br>
              <a:rPr lang="fr-FR" dirty="0" smtClean="0"/>
            </a:br>
            <a:r>
              <a:rPr lang="fr-FR" dirty="0" smtClean="0"/>
              <a:t>	- Des usages numériques professionnels omniprésents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dirty="0" smtClean="0"/>
              <a:t>- Des évaluations par les compétences (en MOI)</a:t>
            </a:r>
            <a:br>
              <a:rPr lang="fr-FR" dirty="0" smtClean="0"/>
            </a:br>
            <a:r>
              <a:rPr lang="fr-FR" dirty="0"/>
              <a:t>	</a:t>
            </a:r>
            <a:r>
              <a:rPr lang="fr-FR" dirty="0" smtClean="0"/>
              <a:t>- Une professionnalisation renforcée par </a:t>
            </a:r>
            <a:r>
              <a:rPr lang="fr-FR" smtClean="0"/>
              <a:t>les stages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54D5A-192B-4B07-8F58-250CDD527E53}" type="slidenum">
              <a:rPr lang="fr-FR" smtClean="0"/>
              <a:t>1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348716" y="349302"/>
            <a:ext cx="495062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cap="all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</a:t>
            </a:r>
            <a:r>
              <a:rPr lang="fr-FR" sz="2000" b="1" cap="all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Commerce </a:t>
            </a:r>
            <a:r>
              <a:rPr lang="fr-FR" sz="2000" b="1" cap="all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</a:p>
          <a:p>
            <a:pPr algn="ctr"/>
            <a:r>
              <a:rPr lang="fr-FR" sz="1400" b="1" cap="all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Séminaire NATIONAL 12 MARS 2021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857570"/>
      </p:ext>
    </p:extLst>
  </p:cSld>
  <p:clrMapOvr>
    <a:masterClrMapping/>
  </p:clrMapOvr>
</p:sld>
</file>

<file path=ppt/theme/theme1.xml><?xml version="1.0" encoding="utf-8"?>
<a:theme xmlns:a="http://schemas.openxmlformats.org/drawingml/2006/main" name="page de presentation et de 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age de sous-parti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pages de contenu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2015-matrice-powerpoint-IGEN</Template>
  <TotalTime>762</TotalTime>
  <Words>15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Arial Italic</vt:lpstr>
      <vt:lpstr>Calibri</vt:lpstr>
      <vt:lpstr>page de presentation et de partie</vt:lpstr>
      <vt:lpstr>Conception personnalisée</vt:lpstr>
      <vt:lpstr>page de sous-partie</vt:lpstr>
      <vt:lpstr>pages de contenus</vt:lpstr>
      <vt:lpstr>- L’histoire du BTS Commerce international  - Une nouvelle écriture en blocs de compétences (intro du GAP)  - Les grands axes d’évolution :  - Une dimension interculturelle et linguistique assumée  - L’intégration de l’ECJM  - Une année de Césure   - Un enseignement professionnel en co-intervention   - Des usages numériques professionnels omniprésents  - Des évaluations par les compétences (en MOI)  - Une professionnalisation renforcée par les stages  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 d’opportunitÉ  BACCALAURÉAT PROFESSIONNEL ACCUEIL – RELATION CLIENTS ET USAGERS</dc:title>
  <dc:creator>D Catoir</dc:creator>
  <cp:lastModifiedBy>DOMINIQUE CATOIR</cp:lastModifiedBy>
  <cp:revision>141</cp:revision>
  <cp:lastPrinted>2020-06-23T15:29:54Z</cp:lastPrinted>
  <dcterms:created xsi:type="dcterms:W3CDTF">2016-10-26T09:10:31Z</dcterms:created>
  <dcterms:modified xsi:type="dcterms:W3CDTF">2021-03-04T18:30:10Z</dcterms:modified>
</cp:coreProperties>
</file>