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saveSubsetFonts="1">
  <p:sldMasterIdLst>
    <p:sldMasterId id="2147483684" r:id="rId1"/>
    <p:sldMasterId id="2147483705" r:id="rId2"/>
  </p:sldMasterIdLst>
  <p:notesMasterIdLst>
    <p:notesMasterId r:id="rId46"/>
  </p:notesMasterIdLst>
  <p:handoutMasterIdLst>
    <p:handoutMasterId r:id="rId47"/>
  </p:handoutMasterIdLst>
  <p:sldIdLst>
    <p:sldId id="257" r:id="rId3"/>
    <p:sldId id="284" r:id="rId4"/>
    <p:sldId id="283" r:id="rId5"/>
    <p:sldId id="280" r:id="rId6"/>
    <p:sldId id="281" r:id="rId7"/>
    <p:sldId id="337" r:id="rId8"/>
    <p:sldId id="307" r:id="rId9"/>
    <p:sldId id="335" r:id="rId10"/>
    <p:sldId id="286" r:id="rId11"/>
    <p:sldId id="287" r:id="rId12"/>
    <p:sldId id="288" r:id="rId13"/>
    <p:sldId id="338" r:id="rId14"/>
    <p:sldId id="308" r:id="rId15"/>
    <p:sldId id="268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293" r:id="rId28"/>
    <p:sldId id="270" r:id="rId29"/>
    <p:sldId id="321" r:id="rId30"/>
    <p:sldId id="322" r:id="rId31"/>
    <p:sldId id="323" r:id="rId32"/>
    <p:sldId id="296" r:id="rId33"/>
    <p:sldId id="324" r:id="rId34"/>
    <p:sldId id="326" r:id="rId35"/>
    <p:sldId id="334" r:id="rId36"/>
    <p:sldId id="327" r:id="rId37"/>
    <p:sldId id="328" r:id="rId38"/>
    <p:sldId id="301" r:id="rId39"/>
    <p:sldId id="329" r:id="rId40"/>
    <p:sldId id="304" r:id="rId41"/>
    <p:sldId id="330" r:id="rId42"/>
    <p:sldId id="331" r:id="rId43"/>
    <p:sldId id="332" r:id="rId44"/>
    <p:sldId id="333" r:id="rId45"/>
  </p:sldIdLst>
  <p:sldSz cx="9144000" cy="6858000" type="screen4x3"/>
  <p:notesSz cx="6888163" cy="100203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33"/>
    <a:srgbClr val="CC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60" autoAdjust="0"/>
    <p:restoredTop sz="94660"/>
  </p:normalViewPr>
  <p:slideViewPr>
    <p:cSldViewPr>
      <p:cViewPr>
        <p:scale>
          <a:sx n="91" d="100"/>
          <a:sy n="91" d="100"/>
        </p:scale>
        <p:origin x="-2130" y="-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r">
              <a:defRPr sz="1200"/>
            </a:lvl1pPr>
          </a:lstStyle>
          <a:p>
            <a:r>
              <a:rPr lang="fr-FR" smtClean="0"/>
              <a:t>15/03/2015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r">
              <a:defRPr sz="1200"/>
            </a:lvl1pPr>
          </a:lstStyle>
          <a:p>
            <a:fld id="{90569DE5-E8CC-4677-A8F2-43C6A61D0D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71783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r">
              <a:defRPr sz="1200"/>
            </a:lvl1pPr>
          </a:lstStyle>
          <a:p>
            <a:r>
              <a:rPr lang="fr-FR" smtClean="0"/>
              <a:t>15/03/2015</a:t>
            </a: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2475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7" tIns="46003" rIns="92007" bIns="4600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2007" tIns="46003" rIns="92007" bIns="46003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r">
              <a:defRPr sz="1200"/>
            </a:lvl1pPr>
          </a:lstStyle>
          <a:p>
            <a:fld id="{A7E25B33-66BF-4FE9-B344-0644780BE7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52802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25B33-66BF-4FE9-B344-0644780BE77C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r-FR" smtClean="0"/>
              <a:t>15/03/2015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321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25B33-66BF-4FE9-B344-0644780BE77C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609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25B33-66BF-4FE9-B344-0644780BE77C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853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25B33-66BF-4FE9-B344-0644780BE77C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50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2" y="0"/>
            <a:ext cx="9151671" cy="131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23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942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6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1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75856" y="83692"/>
            <a:ext cx="5410944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83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1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83692"/>
            <a:ext cx="5277272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940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75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76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92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376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35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" y="-15383"/>
            <a:ext cx="9141396" cy="13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BFD1B-A658-466E-8E47-DCCFF51159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14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0" r:id="rId3"/>
    <p:sldLayoutId id="2147483691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BDF2D-D2D6-46BD-A9C7-28495E6909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63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hyperlink" Target="http://www.cerise-collection.fr/dokuwiki/lib/exe/detail.php?id=cerisepro:cerise_pro_passeport_pro_enseignants&amp;media=cerisepro:passport_pro_enseignant_5.png" TargetMode="External"/><Relationship Id="rId3" Type="http://schemas.openxmlformats.org/officeDocument/2006/relationships/image" Target="../media/image43.png"/><Relationship Id="rId7" Type="http://schemas.openxmlformats.org/officeDocument/2006/relationships/hyperlink" Target="http://www.cerise-collection.fr/dokuwiki/lib/exe/detail.php?id=cerisepro:cerise_pro_passeport_pro_enseignants&amp;media=cerisepro:passport_pro_enseignant_2.png" TargetMode="External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hyperlink" Target="http://www.cerise-collection.fr/dokuwiki/lib/exe/detail.php?id=cerisepro:cerise_pro_passeport_pro_enseignants&amp;media=cerisepro:passport_pro_enseignant_4.png" TargetMode="External"/><Relationship Id="rId5" Type="http://schemas.openxmlformats.org/officeDocument/2006/relationships/hyperlink" Target="http://www.cerise-collection.fr/dokuwiki/lib/exe/detail.php?id=cerisepro:cerise_pro_passeport_pro_enseignants&amp;media=cerisepro:passport_pro_enseignant_1.png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39.png"/><Relationship Id="rId9" Type="http://schemas.openxmlformats.org/officeDocument/2006/relationships/hyperlink" Target="http://www.cerise-collection.fr/dokuwiki/lib/exe/detail.php?id=cerisepro:cerise_pro_passeport_pro_enseignants&amp;media=cerisepro:passport_pro_enseignant_3.png" TargetMode="External"/><Relationship Id="rId1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2492896"/>
            <a:ext cx="8496944" cy="1872208"/>
          </a:xfrm>
        </p:spPr>
        <p:txBody>
          <a:bodyPr>
            <a:normAutofit fontScale="90000"/>
          </a:bodyPr>
          <a:lstStyle/>
          <a:p>
            <a:r>
              <a:rPr lang="fr-FR" sz="5300" b="1" dirty="0" smtClean="0">
                <a:solidFill>
                  <a:srgbClr val="C00000"/>
                </a:solidFill>
              </a:rPr>
              <a:t>Cerise Pro BTS </a:t>
            </a:r>
            <a:r>
              <a:rPr lang="fr-FR" sz="5300" b="1" dirty="0" smtClean="0">
                <a:solidFill>
                  <a:srgbClr val="C00000"/>
                </a:solidFill>
              </a:rPr>
              <a:t>COM</a:t>
            </a:r>
            <a:br>
              <a:rPr lang="fr-FR" sz="5300" b="1" dirty="0" smtClean="0">
                <a:solidFill>
                  <a:srgbClr val="C00000"/>
                </a:solidFill>
              </a:rPr>
            </a:br>
            <a:r>
              <a:rPr lang="fr-FR" sz="4800" b="1" dirty="0" smtClean="0">
                <a:solidFill>
                  <a:srgbClr val="C00000"/>
                </a:solidFill>
              </a:rPr>
              <a:t/>
            </a:r>
            <a:br>
              <a:rPr lang="fr-FR" sz="4800" b="1" dirty="0" smtClean="0">
                <a:solidFill>
                  <a:srgbClr val="C00000"/>
                </a:solidFill>
              </a:rPr>
            </a:br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</a:rPr>
              <a:t>Guide d’utilisation étudiants &amp; enseignants</a:t>
            </a:r>
            <a:endParaRPr lang="fr-FR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9" y="-20926"/>
            <a:ext cx="9144000" cy="131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65811" y="5517232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/>
              <a:t>Présentation réalisée par Jean-Marc Le </a:t>
            </a:r>
            <a:r>
              <a:rPr lang="fr-FR" sz="1600" dirty="0" err="1" smtClean="0"/>
              <a:t>Rol</a:t>
            </a:r>
            <a:r>
              <a:rPr lang="fr-FR" sz="1600" dirty="0" smtClean="0"/>
              <a:t> </a:t>
            </a:r>
            <a:r>
              <a:rPr lang="fr-FR" sz="1600" dirty="0"/>
              <a:t>– </a:t>
            </a:r>
            <a:r>
              <a:rPr lang="fr-FR" sz="1600" dirty="0" smtClean="0"/>
              <a:t>Académie </a:t>
            </a:r>
            <a:r>
              <a:rPr lang="fr-FR" sz="1600" dirty="0"/>
              <a:t>de Nantes</a:t>
            </a:r>
          </a:p>
        </p:txBody>
      </p:sp>
    </p:spTree>
    <p:extLst>
      <p:ext uri="{BB962C8B-B14F-4D97-AF65-F5344CB8AC3E}">
        <p14:creationId xmlns:p14="http://schemas.microsoft.com/office/powerpoint/2010/main" val="211134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395288"/>
            <a:ext cx="9115425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154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187624" y="5517232"/>
            <a:ext cx="6984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2) L’étudiant décrit son projet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Contenu et structure de la description sont libres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La taille de la zone de description n’est pas limitée (il est souhaitable que la fiche complète ne dépasse pas une page A4 recto-verso) </a:t>
            </a:r>
            <a:br>
              <a:rPr lang="fr-FR" dirty="0" smtClean="0">
                <a:solidFill>
                  <a:srgbClr val="0000FF"/>
                </a:solidFill>
              </a:rPr>
            </a:br>
            <a:endParaRPr lang="fr-FR" u="sng" dirty="0">
              <a:solidFill>
                <a:srgbClr val="0000FF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10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572000" y="1547500"/>
            <a:ext cx="410445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1) L’étudiant donne un titre à son projet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puis complète les différents champs permettant de le caractériser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H="1">
            <a:off x="4067944" y="1732166"/>
            <a:ext cx="540060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4067944" y="2021388"/>
            <a:ext cx="540060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7" idx="1"/>
          </p:cNvCxnSpPr>
          <p:nvPr/>
        </p:nvCxnSpPr>
        <p:spPr>
          <a:xfrm flipH="1">
            <a:off x="4067944" y="2009165"/>
            <a:ext cx="504056" cy="771763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44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2405589"/>
            <a:ext cx="8943975" cy="16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154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15606" y="4462735"/>
            <a:ext cx="2960259" cy="9233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0000FF"/>
                </a:solidFill>
              </a:rPr>
              <a:t>Pour enregistrer et revenir à l’accueil du module Projet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(Cf</a:t>
            </a:r>
            <a:r>
              <a:rPr lang="fr-FR" dirty="0">
                <a:solidFill>
                  <a:srgbClr val="0000FF"/>
                </a:solidFill>
              </a:rPr>
              <a:t>.</a:t>
            </a:r>
            <a:r>
              <a:rPr lang="fr-FR" dirty="0" smtClean="0">
                <a:solidFill>
                  <a:srgbClr val="0000FF"/>
                </a:solidFill>
              </a:rPr>
              <a:t> diapo suivante)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23527" y="5733256"/>
            <a:ext cx="8620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L’étudiant n’a pas à saisir les supports, ils seront ajoutés automatiquement par l’application lorsqu’ils auront été déclarés dans les fiches de situation rattachées au projet.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2195735" y="4005064"/>
            <a:ext cx="0" cy="300881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259278" y="4462735"/>
            <a:ext cx="2960259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0000FF"/>
                </a:solidFill>
              </a:rPr>
              <a:t>Pour enregistrer et </a:t>
            </a:r>
            <a:r>
              <a:rPr lang="fr-FR" dirty="0">
                <a:solidFill>
                  <a:srgbClr val="0000FF"/>
                </a:solidFill>
              </a:rPr>
              <a:t>rester sur </a:t>
            </a:r>
            <a:r>
              <a:rPr lang="fr-FR" dirty="0" smtClean="0">
                <a:solidFill>
                  <a:srgbClr val="0000FF"/>
                </a:solidFill>
              </a:rPr>
              <a:t>le projet en cours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6588224" y="4005064"/>
            <a:ext cx="0" cy="27761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11</a:t>
            </a:fld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827584" y="2082423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Lorsqu’il a terminé sa saisie, l’étudiant clique sur l’un des deux boutons placés en bas de page.</a:t>
            </a:r>
          </a:p>
        </p:txBody>
      </p:sp>
    </p:spTree>
    <p:extLst>
      <p:ext uri="{BB962C8B-B14F-4D97-AF65-F5344CB8AC3E}">
        <p14:creationId xmlns:p14="http://schemas.microsoft.com/office/powerpoint/2010/main" val="219983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154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97811" y="5949280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00FF"/>
                </a:solidFill>
              </a:rPr>
              <a:t>Vue du module Gestion des projets en cours de formation</a:t>
            </a:r>
          </a:p>
          <a:p>
            <a:pPr algn="ctr"/>
            <a:r>
              <a:rPr lang="fr-FR" dirty="0" smtClean="0">
                <a:solidFill>
                  <a:srgbClr val="0000FF"/>
                </a:solidFill>
              </a:rPr>
              <a:t>Ici l’étudiant a déclaré 4 projets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8676456" y="4314850"/>
            <a:ext cx="0" cy="25663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12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4" y="1705132"/>
            <a:ext cx="9036496" cy="260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6346452" y="4571489"/>
            <a:ext cx="2729508" cy="1200329"/>
            <a:chOff x="6346452" y="4571489"/>
            <a:chExt cx="2729508" cy="1200329"/>
          </a:xfrm>
        </p:grpSpPr>
        <p:sp>
          <p:nvSpPr>
            <p:cNvPr id="2" name="ZoneTexte 1"/>
            <p:cNvSpPr txBox="1"/>
            <p:nvPr/>
          </p:nvSpPr>
          <p:spPr>
            <a:xfrm>
              <a:off x="6346452" y="4571489"/>
              <a:ext cx="2729508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     </a:t>
              </a:r>
              <a:r>
                <a:rPr lang="fr-FR" dirty="0" smtClean="0">
                  <a:solidFill>
                    <a:srgbClr val="0000FF"/>
                  </a:solidFill>
                </a:rPr>
                <a:t>Modifier un projet</a:t>
              </a:r>
            </a:p>
            <a:p>
              <a:r>
                <a:rPr lang="fr-FR" dirty="0" smtClean="0">
                  <a:solidFill>
                    <a:srgbClr val="0000FF"/>
                  </a:solidFill>
                </a:rPr>
                <a:t>     Exporter la fiche projet</a:t>
              </a:r>
            </a:p>
            <a:p>
              <a:r>
                <a:rPr lang="fr-FR" dirty="0">
                  <a:solidFill>
                    <a:srgbClr val="0000FF"/>
                  </a:solidFill>
                </a:rPr>
                <a:t>  </a:t>
              </a:r>
              <a:r>
                <a:rPr lang="fr-FR" dirty="0" smtClean="0">
                  <a:solidFill>
                    <a:srgbClr val="0000FF"/>
                  </a:solidFill>
                </a:rPr>
                <a:t>   </a:t>
              </a:r>
              <a:r>
                <a:rPr lang="fr-FR" dirty="0">
                  <a:solidFill>
                    <a:srgbClr val="0000FF"/>
                  </a:solidFill>
                </a:rPr>
                <a:t>Exporter tout un projet</a:t>
              </a:r>
              <a:endParaRPr lang="fr-FR" dirty="0" smtClean="0">
                <a:solidFill>
                  <a:srgbClr val="0000FF"/>
                </a:solidFill>
              </a:endParaRPr>
            </a:p>
            <a:p>
              <a:r>
                <a:rPr lang="fr-FR" dirty="0">
                  <a:solidFill>
                    <a:srgbClr val="0000FF"/>
                  </a:solidFill>
                </a:rPr>
                <a:t> </a:t>
              </a:r>
              <a:r>
                <a:rPr lang="fr-FR" dirty="0" smtClean="0">
                  <a:solidFill>
                    <a:srgbClr val="0000FF"/>
                  </a:solidFill>
                </a:rPr>
                <a:t>    Supprimer un projet</a:t>
              </a: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44208" y="4581093"/>
              <a:ext cx="211026" cy="304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64568" y="4872402"/>
              <a:ext cx="190666" cy="257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95021" y="5445224"/>
              <a:ext cx="165211" cy="267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076" t="86676" r="2678" b="4281"/>
            <a:stretch/>
          </p:blipFill>
          <p:spPr bwMode="auto">
            <a:xfrm>
              <a:off x="6457784" y="5157192"/>
              <a:ext cx="208139" cy="242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91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657550" y="3797512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2</a:t>
            </a:r>
            <a:r>
              <a:rPr lang="fr-FR" dirty="0" smtClean="0">
                <a:solidFill>
                  <a:prstClr val="white"/>
                </a:solidFill>
              </a:rPr>
              <a:t> - Saisir &amp; gérer les situations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932040" y="3789040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3</a:t>
            </a:r>
            <a:r>
              <a:rPr lang="fr-FR" dirty="0" smtClean="0">
                <a:solidFill>
                  <a:prstClr val="white"/>
                </a:solidFill>
              </a:rPr>
              <a:t> - Voir l’état des saisies et évaluations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236296" y="380181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4</a:t>
            </a:r>
            <a:r>
              <a:rPr lang="fr-FR" dirty="0" smtClean="0">
                <a:solidFill>
                  <a:prstClr val="white"/>
                </a:solidFill>
              </a:rPr>
              <a:t> - Exporter pour la 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</a:rPr>
              <a:t>certification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25302" y="383243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1 -</a:t>
            </a:r>
            <a:r>
              <a:rPr lang="fr-FR" dirty="0" smtClean="0">
                <a:solidFill>
                  <a:prstClr val="white"/>
                </a:solidFill>
              </a:rPr>
              <a:t> Déclarer &amp; gérer le(s) projet(s)</a:t>
            </a:r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1145382" y="3273975"/>
            <a:ext cx="0" cy="5517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3419872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5652120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8028384" y="326593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24"/>
            <a:ext cx="9122514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97510" y="1484784"/>
            <a:ext cx="2160240" cy="3384376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81631" y="5733256"/>
            <a:ext cx="8856984" cy="584775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2 - Utilisation du module Passeport professionnel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8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28" y="0"/>
            <a:ext cx="9134872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449016" y="4869160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0000FF"/>
                </a:solidFill>
              </a:rPr>
              <a:t>Pour </a:t>
            </a:r>
            <a:r>
              <a:rPr lang="fr-FR" dirty="0">
                <a:solidFill>
                  <a:srgbClr val="0000FF"/>
                </a:solidFill>
              </a:rPr>
              <a:t>déclarer </a:t>
            </a:r>
            <a:r>
              <a:rPr lang="fr-FR" dirty="0" smtClean="0">
                <a:solidFill>
                  <a:srgbClr val="0000FF"/>
                </a:solidFill>
              </a:rPr>
              <a:t>une situation, l’étudiant </a:t>
            </a:r>
            <a:r>
              <a:rPr lang="fr-FR" dirty="0">
                <a:solidFill>
                  <a:srgbClr val="0000FF"/>
                </a:solidFill>
              </a:rPr>
              <a:t>clique </a:t>
            </a:r>
            <a:r>
              <a:rPr lang="fr-FR" dirty="0" smtClean="0">
                <a:solidFill>
                  <a:srgbClr val="0000FF"/>
                </a:solidFill>
              </a:rPr>
              <a:t>sur :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« Création d’une nouvelle fiche »</a:t>
            </a:r>
          </a:p>
          <a:p>
            <a:pPr algn="ctr"/>
            <a:endParaRPr lang="fr-FR" dirty="0">
              <a:solidFill>
                <a:srgbClr val="0000FF"/>
              </a:solidFill>
            </a:endParaRPr>
          </a:p>
          <a:p>
            <a:pPr algn="ctr"/>
            <a:r>
              <a:rPr lang="fr-FR" dirty="0" smtClean="0">
                <a:solidFill>
                  <a:srgbClr val="0000FF"/>
                </a:solidFill>
              </a:rPr>
              <a:t>Les 5 diapos suivantes présentent la saisie d’une fiche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14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91366" y="157151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00FF"/>
                </a:solidFill>
              </a:rPr>
              <a:t>Vue initiale du module Passeport</a:t>
            </a:r>
          </a:p>
          <a:p>
            <a:pPr algn="ctr"/>
            <a:endParaRPr lang="fr-FR" dirty="0" smtClean="0">
              <a:solidFill>
                <a:srgbClr val="0000FF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" y="2573476"/>
            <a:ext cx="9089232" cy="156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necteur droit avec flèche 3"/>
          <p:cNvCxnSpPr/>
          <p:nvPr/>
        </p:nvCxnSpPr>
        <p:spPr>
          <a:xfrm flipV="1">
            <a:off x="4714889" y="3068960"/>
            <a:ext cx="0" cy="1836204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65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38599" y="-33325"/>
            <a:ext cx="1314926" cy="1268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15</a:t>
            </a:fld>
            <a:endParaRPr lang="fr-FR"/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5193525" y="-33326"/>
            <a:ext cx="3960000" cy="13740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</a:p>
          <a:p>
            <a:r>
              <a:rPr lang="fr-FR" sz="2400" dirty="0" smtClean="0">
                <a:solidFill>
                  <a:srgbClr val="FF9933"/>
                </a:solidFill>
              </a:rPr>
              <a:t>Saisie d’une fiche (1) </a:t>
            </a:r>
            <a:endParaRPr lang="fr-FR" sz="2400" dirty="0">
              <a:solidFill>
                <a:srgbClr val="FF9933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323" y="1330635"/>
            <a:ext cx="8010525" cy="55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e 4"/>
          <p:cNvGrpSpPr/>
          <p:nvPr/>
        </p:nvGrpSpPr>
        <p:grpSpPr>
          <a:xfrm>
            <a:off x="4511004" y="1571058"/>
            <a:ext cx="4632996" cy="2374544"/>
            <a:chOff x="4860032" y="1486504"/>
            <a:chExt cx="4657464" cy="2374544"/>
          </a:xfrm>
        </p:grpSpPr>
        <p:sp>
          <p:nvSpPr>
            <p:cNvPr id="10" name="Rectangle 9"/>
            <p:cNvSpPr/>
            <p:nvPr/>
          </p:nvSpPr>
          <p:spPr>
            <a:xfrm>
              <a:off x="6106353" y="2389282"/>
              <a:ext cx="3411143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fr-FR" dirty="0">
                  <a:solidFill>
                    <a:srgbClr val="0000FF"/>
                  </a:solidFill>
                </a:rPr>
                <a:t>L’étudiant </a:t>
              </a:r>
              <a:r>
                <a:rPr lang="fr-FR" dirty="0" smtClean="0">
                  <a:solidFill>
                    <a:srgbClr val="0000FF"/>
                  </a:solidFill>
                </a:rPr>
                <a:t>donne un titre à la fiche</a:t>
              </a:r>
            </a:p>
            <a:p>
              <a:r>
                <a:rPr lang="fr-FR" dirty="0" smtClean="0">
                  <a:solidFill>
                    <a:srgbClr val="0000FF"/>
                  </a:solidFill>
                </a:rPr>
                <a:t>et complète les champs relatifs aux conditions de réalisation.</a:t>
              </a:r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 flipH="1" flipV="1">
              <a:off x="5305538" y="1486504"/>
              <a:ext cx="800815" cy="1152128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 flipH="1" flipV="1">
              <a:off x="4860032" y="2062568"/>
              <a:ext cx="1246321" cy="788379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/>
            <p:nvPr/>
          </p:nvCxnSpPr>
          <p:spPr>
            <a:xfrm flipH="1">
              <a:off x="5305538" y="2857132"/>
              <a:ext cx="800816" cy="0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>
              <a:stCxn id="10" idx="1"/>
            </p:cNvCxnSpPr>
            <p:nvPr/>
          </p:nvCxnSpPr>
          <p:spPr>
            <a:xfrm flipH="1">
              <a:off x="5457938" y="2850947"/>
              <a:ext cx="648415" cy="1010101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6464421" y="5301208"/>
            <a:ext cx="2679579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Il choisit la situation professionnelle concernée dans la liste déroulante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 flipH="1">
            <a:off x="5816007" y="5801648"/>
            <a:ext cx="648414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59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" y="1647824"/>
            <a:ext cx="8610145" cy="379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838599" y="-33325"/>
            <a:ext cx="1314926" cy="1268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16</a:t>
            </a:fld>
            <a:endParaRPr lang="fr-FR"/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5193525" y="-33326"/>
            <a:ext cx="3960000" cy="13740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</a:p>
          <a:p>
            <a:r>
              <a:rPr lang="fr-FR" sz="2400" dirty="0" smtClean="0">
                <a:solidFill>
                  <a:srgbClr val="FF9933"/>
                </a:solidFill>
              </a:rPr>
              <a:t>Saisie d’une fiche (2) </a:t>
            </a:r>
            <a:endParaRPr lang="fr-FR" sz="2400" dirty="0">
              <a:solidFill>
                <a:srgbClr val="FF9933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24127" y="4941168"/>
            <a:ext cx="3411143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L’étudiant choisit une compétence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S’il s’agit d’une compétence F1, l’étudiant peut rattacher la fiche à une projet préalablement déclaré (liste déroulante).</a:t>
            </a:r>
          </a:p>
        </p:txBody>
      </p:sp>
      <p:cxnSp>
        <p:nvCxnSpPr>
          <p:cNvPr id="28" name="Connecteur droit avec flèche 27"/>
          <p:cNvCxnSpPr/>
          <p:nvPr/>
        </p:nvCxnSpPr>
        <p:spPr>
          <a:xfrm flipH="1">
            <a:off x="5795794" y="2636912"/>
            <a:ext cx="648414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H="1" flipV="1">
            <a:off x="4644008" y="5301208"/>
            <a:ext cx="1098803" cy="37243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444208" y="2420888"/>
            <a:ext cx="254809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Le choix de la situation provoque l’affichage des compétences associées.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5246797" y="3212976"/>
            <a:ext cx="1197412" cy="1152128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6948264" y="4797152"/>
            <a:ext cx="0" cy="14401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73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38599" y="-33325"/>
            <a:ext cx="1314926" cy="1268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17</a:t>
            </a:fld>
            <a:endParaRPr lang="fr-FR"/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5193525" y="-33326"/>
            <a:ext cx="3960000" cy="13740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</a:p>
          <a:p>
            <a:r>
              <a:rPr lang="fr-FR" sz="2400" dirty="0" smtClean="0">
                <a:solidFill>
                  <a:srgbClr val="FF9933"/>
                </a:solidFill>
              </a:rPr>
              <a:t>Saisie d’une fiche (3) </a:t>
            </a:r>
            <a:endParaRPr lang="fr-FR" sz="2400" dirty="0">
              <a:solidFill>
                <a:srgbClr val="FF9933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9762"/>
            <a:ext cx="6783902" cy="559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860032" y="1575070"/>
            <a:ext cx="423179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FF"/>
                </a:solidFill>
              </a:rPr>
              <a:t>L’étudiant </a:t>
            </a:r>
            <a:r>
              <a:rPr lang="fr-FR" dirty="0" smtClean="0">
                <a:solidFill>
                  <a:srgbClr val="0000FF"/>
                </a:solidFill>
              </a:rPr>
              <a:t>complète les champs 1 à 6.</a:t>
            </a:r>
          </a:p>
          <a:p>
            <a:endParaRPr lang="fr-FR" dirty="0" smtClean="0">
              <a:solidFill>
                <a:srgbClr val="0000FF"/>
              </a:solidFill>
            </a:endParaRPr>
          </a:p>
          <a:p>
            <a:r>
              <a:rPr lang="fr-FR" dirty="0" smtClean="0">
                <a:solidFill>
                  <a:srgbClr val="0000FF"/>
                </a:solidFill>
              </a:rPr>
              <a:t>La taille des champs n’est plus limitée en nombre de caractères.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925341" y="3676338"/>
            <a:ext cx="6166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Texte d’aide paramétrable au niveau de chaque établissement</a:t>
            </a:r>
          </a:p>
        </p:txBody>
      </p:sp>
      <p:cxnSp>
        <p:nvCxnSpPr>
          <p:cNvPr id="20" name="Connecteur droit avec flèche 19"/>
          <p:cNvCxnSpPr/>
          <p:nvPr/>
        </p:nvCxnSpPr>
        <p:spPr>
          <a:xfrm flipH="1" flipV="1">
            <a:off x="1691680" y="1772816"/>
            <a:ext cx="1240557" cy="190352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 flipV="1">
            <a:off x="971600" y="3404489"/>
            <a:ext cx="1953741" cy="27184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1187624" y="3676338"/>
            <a:ext cx="1737717" cy="76077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>
            <a:off x="1187624" y="3676338"/>
            <a:ext cx="1744613" cy="169687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78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38599" y="-33325"/>
            <a:ext cx="1314926" cy="1268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18</a:t>
            </a:fld>
            <a:endParaRPr lang="fr-FR"/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5193525" y="-33326"/>
            <a:ext cx="3960000" cy="13740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</a:p>
          <a:p>
            <a:r>
              <a:rPr lang="fr-FR" sz="2400" dirty="0" smtClean="0">
                <a:solidFill>
                  <a:srgbClr val="FF9933"/>
                </a:solidFill>
              </a:rPr>
              <a:t>Saisie d’une fiche (4) </a:t>
            </a:r>
            <a:endParaRPr lang="fr-FR" sz="2400" dirty="0">
              <a:solidFill>
                <a:srgbClr val="FF9933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894" y="1916832"/>
            <a:ext cx="7499065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991008" y="4671332"/>
            <a:ext cx="45022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Lorsqu’il a terminé la saisie, l’étudiant clique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sur « Poursuivre » pour accéder à la saisie des supports.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79" y="3203780"/>
            <a:ext cx="70770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18385" y="4880754"/>
            <a:ext cx="36666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La fiche est visible par l’enseignant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sauf si l’étudiant coche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« Activer l’état de brouillon… »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4139952" y="3956256"/>
            <a:ext cx="0" cy="71507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V="1">
            <a:off x="1547664" y="3580018"/>
            <a:ext cx="360040" cy="130073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24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38599" y="-33325"/>
            <a:ext cx="1314926" cy="1268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19</a:t>
            </a:fld>
            <a:endParaRPr lang="fr-FR"/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5193525" y="-33326"/>
            <a:ext cx="3960000" cy="13740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</a:p>
          <a:p>
            <a:r>
              <a:rPr lang="fr-FR" sz="2400" dirty="0" smtClean="0">
                <a:solidFill>
                  <a:srgbClr val="FF9933"/>
                </a:solidFill>
              </a:rPr>
              <a:t>Saisie d’une fiche (5) </a:t>
            </a:r>
            <a:endParaRPr lang="fr-FR" sz="2400" dirty="0">
              <a:solidFill>
                <a:srgbClr val="FF9933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61" y="2776792"/>
            <a:ext cx="8877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33107" y="1484784"/>
            <a:ext cx="375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L’étudiant saisit le titre du support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570754" y="5373216"/>
            <a:ext cx="1735832" cy="1077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0000FF"/>
                </a:solidFill>
              </a:rPr>
              <a:t>E</a:t>
            </a:r>
            <a:r>
              <a:rPr lang="fr-FR" sz="1600" dirty="0" smtClean="0">
                <a:solidFill>
                  <a:srgbClr val="0000FF"/>
                </a:solidFill>
              </a:rPr>
              <a:t>nregistrer et revenir à l’accueil du module Projet </a:t>
            </a:r>
            <a:br>
              <a:rPr lang="fr-FR" sz="1600" dirty="0" smtClean="0">
                <a:solidFill>
                  <a:srgbClr val="0000FF"/>
                </a:solidFill>
              </a:rPr>
            </a:br>
            <a:r>
              <a:rPr lang="fr-FR" sz="1600" dirty="0" smtClean="0">
                <a:solidFill>
                  <a:srgbClr val="0000FF"/>
                </a:solidFill>
              </a:rPr>
              <a:t>(Cf</a:t>
            </a:r>
            <a:r>
              <a:rPr lang="fr-FR" sz="1600" dirty="0">
                <a:solidFill>
                  <a:srgbClr val="0000FF"/>
                </a:solidFill>
              </a:rPr>
              <a:t>.</a:t>
            </a:r>
            <a:r>
              <a:rPr lang="fr-FR" sz="1600" dirty="0" smtClean="0">
                <a:solidFill>
                  <a:srgbClr val="0000FF"/>
                </a:solidFill>
              </a:rPr>
              <a:t> diapo </a:t>
            </a:r>
            <a:r>
              <a:rPr lang="fr-FR" sz="1600" dirty="0" err="1" smtClean="0">
                <a:solidFill>
                  <a:srgbClr val="0000FF"/>
                </a:solidFill>
              </a:rPr>
              <a:t>suiv</a:t>
            </a:r>
            <a:r>
              <a:rPr lang="fr-FR" sz="1600" dirty="0" smtClean="0">
                <a:solidFill>
                  <a:srgbClr val="0000FF"/>
                </a:solidFill>
              </a:rPr>
              <a:t>.)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2438670" y="4991450"/>
            <a:ext cx="0" cy="38176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5953075" y="5373216"/>
            <a:ext cx="1558330" cy="8309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0000FF"/>
                </a:solidFill>
              </a:rPr>
              <a:t>Enregistrer et </a:t>
            </a:r>
            <a:r>
              <a:rPr lang="fr-FR" sz="1600" dirty="0">
                <a:solidFill>
                  <a:srgbClr val="0000FF"/>
                </a:solidFill>
              </a:rPr>
              <a:t>rester sur la fiche active</a:t>
            </a:r>
            <a:endParaRPr lang="fr-FR" sz="1600" dirty="0" smtClean="0">
              <a:solidFill>
                <a:srgbClr val="0000FF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6663129" y="4991450"/>
            <a:ext cx="0" cy="38176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467544" y="1854116"/>
            <a:ext cx="0" cy="1574884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3203848" y="1854116"/>
            <a:ext cx="720080" cy="164689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3788261" y="1508591"/>
            <a:ext cx="27279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Il peut y associer un lien hypertexte vers un site, un blog…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>
              <a:solidFill>
                <a:srgbClr val="0000FF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6516217" y="1497558"/>
            <a:ext cx="2523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Il renseigne :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origine et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nature du document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H="1">
            <a:off x="4788024" y="2006516"/>
            <a:ext cx="2016224" cy="149449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6876256" y="2420888"/>
            <a:ext cx="0" cy="100811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46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b="1" dirty="0" smtClean="0">
                <a:solidFill>
                  <a:schemeClr val="bg1"/>
                </a:solidFill>
              </a:rPr>
              <a:t>Sommaire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fr-FR" sz="4000" b="1" dirty="0" smtClean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4000" b="1" dirty="0" smtClean="0">
                <a:solidFill>
                  <a:srgbClr val="C00000"/>
                </a:solidFill>
              </a:rPr>
              <a:t>Procédure d’identification</a:t>
            </a:r>
            <a:br>
              <a:rPr lang="fr-FR" sz="4000" b="1" dirty="0" smtClean="0">
                <a:solidFill>
                  <a:srgbClr val="C00000"/>
                </a:solidFill>
              </a:rPr>
            </a:br>
            <a:endParaRPr lang="fr-FR" sz="4000" b="1" dirty="0" smtClean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4000" b="1" dirty="0" smtClean="0">
                <a:solidFill>
                  <a:srgbClr val="FF9933"/>
                </a:solidFill>
              </a:rPr>
              <a:t>Profil étudiant</a:t>
            </a:r>
            <a:br>
              <a:rPr lang="fr-FR" sz="4000" b="1" dirty="0" smtClean="0">
                <a:solidFill>
                  <a:srgbClr val="FF9933"/>
                </a:solidFill>
              </a:rPr>
            </a:br>
            <a:endParaRPr lang="fr-FR" sz="4000" b="1" dirty="0" smtClean="0">
              <a:solidFill>
                <a:srgbClr val="FF9933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 smtClean="0">
                <a:solidFill>
                  <a:srgbClr val="00B0F0"/>
                </a:solidFill>
              </a:rPr>
              <a:t>enseignant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706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-1" y="1772816"/>
            <a:ext cx="9144002" cy="4720028"/>
            <a:chOff x="-2" y="1597000"/>
            <a:chExt cx="9171531" cy="4720028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" y="2365513"/>
              <a:ext cx="9171531" cy="3951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4354" y="1597000"/>
              <a:ext cx="9147175" cy="768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oneTexte 5"/>
          <p:cNvSpPr txBox="1"/>
          <p:nvPr/>
        </p:nvSpPr>
        <p:spPr>
          <a:xfrm>
            <a:off x="2523167" y="1250553"/>
            <a:ext cx="503421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Passeport après saisie de plusieurs fiches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001879" y="3068960"/>
            <a:ext cx="51921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En vert les situations évaluées ou annotées par les enseignants depuis la dernière connexion de l’étudiant</a:t>
            </a:r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1835696" y="3284984"/>
            <a:ext cx="216024" cy="107141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4788024" y="5609479"/>
            <a:ext cx="324036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Ces 3 boutons permettent de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Modifier une fiche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Dupliquer une fiche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Supprimer une fiche</a:t>
            </a:r>
            <a:endParaRPr lang="fr-FR" i="1" dirty="0">
              <a:solidFill>
                <a:srgbClr val="0000FF"/>
              </a:solidFill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7740352" y="5733256"/>
            <a:ext cx="648072" cy="72008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e 7"/>
          <p:cNvGrpSpPr/>
          <p:nvPr/>
        </p:nvGrpSpPr>
        <p:grpSpPr>
          <a:xfrm>
            <a:off x="1" y="-27384"/>
            <a:ext cx="9147174" cy="1277937"/>
            <a:chOff x="1" y="-27384"/>
            <a:chExt cx="9147174" cy="1277937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" y="-27384"/>
              <a:ext cx="9147174" cy="12779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itre 1"/>
            <p:cNvSpPr txBox="1">
              <a:spLocks/>
            </p:cNvSpPr>
            <p:nvPr/>
          </p:nvSpPr>
          <p:spPr>
            <a:xfrm>
              <a:off x="3060272" y="116752"/>
              <a:ext cx="3960000" cy="1080000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sz="4100" b="1" dirty="0" smtClean="0">
                  <a:solidFill>
                    <a:srgbClr val="FF9933"/>
                  </a:solidFill>
                </a:rPr>
                <a:t>Profil étudiant</a:t>
              </a:r>
              <a:endParaRPr lang="fr-FR" sz="4100" b="1" dirty="0">
                <a:solidFill>
                  <a:srgbClr val="FF9933"/>
                </a:solidFill>
              </a:endParaRPr>
            </a:p>
          </p:txBody>
        </p:sp>
      </p:grpSp>
      <p:sp>
        <p:nvSpPr>
          <p:cNvPr id="24" name="ZoneTexte 23"/>
          <p:cNvSpPr txBox="1"/>
          <p:nvPr/>
        </p:nvSpPr>
        <p:spPr>
          <a:xfrm>
            <a:off x="311966" y="4725144"/>
            <a:ext cx="478091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Indique que </a:t>
            </a:r>
            <a:r>
              <a:rPr lang="fr-FR" i="1" dirty="0">
                <a:solidFill>
                  <a:srgbClr val="0000FF"/>
                </a:solidFill>
              </a:rPr>
              <a:t>la </a:t>
            </a:r>
            <a:r>
              <a:rPr lang="fr-FR" i="1" dirty="0" smtClean="0">
                <a:solidFill>
                  <a:srgbClr val="0000FF"/>
                </a:solidFill>
              </a:rPr>
              <a:t>situation se rattache à 1 projet</a:t>
            </a:r>
          </a:p>
          <a:p>
            <a:r>
              <a:rPr lang="fr-FR" sz="1400" i="1" dirty="0" smtClean="0">
                <a:solidFill>
                  <a:srgbClr val="0000FF"/>
                </a:solidFill>
              </a:rPr>
              <a:t>Au passage de la souris sur l’icône le nom du projet s’affiche</a:t>
            </a:r>
            <a:endParaRPr lang="fr-FR" sz="1400" i="1" dirty="0">
              <a:solidFill>
                <a:srgbClr val="0000FF"/>
              </a:solidFill>
            </a:endParaRPr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4788024" y="5017531"/>
            <a:ext cx="636510" cy="67653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2021700" y="3715291"/>
            <a:ext cx="368809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rgbClr val="0000FF"/>
                </a:solidFill>
              </a:rPr>
              <a:t>Indique la présence de supports</a:t>
            </a:r>
            <a:endParaRPr lang="fr-FR" i="1" dirty="0">
              <a:solidFill>
                <a:srgbClr val="0000FF"/>
              </a:solidFill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5672441" y="3899957"/>
            <a:ext cx="359541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/>
          <p:cNvSpPr/>
          <p:nvPr/>
        </p:nvSpPr>
        <p:spPr>
          <a:xfrm>
            <a:off x="4573588" y="1916832"/>
            <a:ext cx="775254" cy="69650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5652619" y="2148200"/>
            <a:ext cx="245426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Filtre par épreuve E4/E6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 flipH="1">
            <a:off x="5436096" y="2334493"/>
            <a:ext cx="216024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4961215" y="2613337"/>
            <a:ext cx="0" cy="239599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9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657550" y="3797512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2</a:t>
            </a:r>
            <a:r>
              <a:rPr lang="fr-FR" dirty="0" smtClean="0">
                <a:solidFill>
                  <a:prstClr val="white"/>
                </a:solidFill>
              </a:rPr>
              <a:t> - Saisir &amp; gérer les situations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932040" y="3789040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3</a:t>
            </a:r>
            <a:r>
              <a:rPr lang="fr-FR" dirty="0" smtClean="0">
                <a:solidFill>
                  <a:prstClr val="white"/>
                </a:solidFill>
              </a:rPr>
              <a:t> - Voir l’état des saisies et évaluations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236296" y="380181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4</a:t>
            </a:r>
            <a:r>
              <a:rPr lang="fr-FR" dirty="0" smtClean="0">
                <a:solidFill>
                  <a:prstClr val="white"/>
                </a:solidFill>
              </a:rPr>
              <a:t> - Exporter pour la 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</a:rPr>
              <a:t>certification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25302" y="383243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1 -</a:t>
            </a:r>
            <a:r>
              <a:rPr lang="fr-FR" dirty="0" smtClean="0">
                <a:solidFill>
                  <a:prstClr val="white"/>
                </a:solidFill>
              </a:rPr>
              <a:t> Déclarer &amp; gérer le(s) projet(s)</a:t>
            </a:r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1145382" y="3273975"/>
            <a:ext cx="0" cy="5517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3419872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5652120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8028384" y="326593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22514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26587" y="1412776"/>
            <a:ext cx="2160240" cy="3384376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9512" y="5724545"/>
            <a:ext cx="8856984" cy="584775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prstClr val="white"/>
                </a:solidFill>
              </a:rPr>
              <a:t>3 – Utilisation du module Tableau de bord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60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22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251520" y="4627451"/>
            <a:ext cx="3661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FF"/>
                </a:solidFill>
              </a:rPr>
              <a:t>Niveau de maîtrise </a:t>
            </a:r>
            <a:r>
              <a:rPr lang="fr-FR" dirty="0">
                <a:solidFill>
                  <a:srgbClr val="0000FF"/>
                </a:solidFill>
              </a:rPr>
              <a:t>= meilleure évaluation de l’étudiant pour une situation professionnelle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595" y="1851721"/>
            <a:ext cx="9025290" cy="251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2915816" y="1456202"/>
            <a:ext cx="3590875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Tableau de bord étudiant (1)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2987824" y="109679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061" y="140091"/>
            <a:ext cx="20383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avec flèche 8"/>
          <p:cNvCxnSpPr/>
          <p:nvPr/>
        </p:nvCxnSpPr>
        <p:spPr>
          <a:xfrm flipV="1">
            <a:off x="2987824" y="4149080"/>
            <a:ext cx="0" cy="46990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4633240" y="4609365"/>
            <a:ext cx="4434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FF"/>
                </a:solidFill>
              </a:rPr>
              <a:t>Évaluation</a:t>
            </a:r>
            <a:r>
              <a:rPr lang="fr-FR" dirty="0">
                <a:solidFill>
                  <a:srgbClr val="0000FF"/>
                </a:solidFill>
              </a:rPr>
              <a:t> = dernière évaluation en date pour une situation </a:t>
            </a:r>
            <a:r>
              <a:rPr lang="fr-FR" dirty="0" smtClean="0">
                <a:solidFill>
                  <a:srgbClr val="0000FF"/>
                </a:solidFill>
              </a:rPr>
              <a:t>(peut </a:t>
            </a:r>
            <a:r>
              <a:rPr lang="fr-FR" dirty="0">
                <a:solidFill>
                  <a:srgbClr val="0000FF"/>
                </a:solidFill>
              </a:rPr>
              <a:t>être </a:t>
            </a:r>
            <a:r>
              <a:rPr lang="fr-FR" dirty="0" smtClean="0">
                <a:solidFill>
                  <a:srgbClr val="0000FF"/>
                </a:solidFill>
              </a:rPr>
              <a:t>différente de la </a:t>
            </a:r>
            <a:r>
              <a:rPr lang="fr-FR" dirty="0">
                <a:solidFill>
                  <a:srgbClr val="0000FF"/>
                </a:solidFill>
              </a:rPr>
              <a:t>meilleure </a:t>
            </a:r>
            <a:r>
              <a:rPr lang="fr-FR" dirty="0" smtClean="0">
                <a:solidFill>
                  <a:srgbClr val="0000FF"/>
                </a:solidFill>
              </a:rPr>
              <a:t>évaluation</a:t>
            </a:r>
            <a:r>
              <a:rPr lang="fr-FR" dirty="0">
                <a:solidFill>
                  <a:srgbClr val="0000FF"/>
                </a:solidFill>
              </a:rPr>
              <a:t>)</a:t>
            </a:r>
          </a:p>
        </p:txBody>
      </p:sp>
      <p:cxnSp>
        <p:nvCxnSpPr>
          <p:cNvPr id="18" name="Connecteur droit avec flèche 17"/>
          <p:cNvCxnSpPr/>
          <p:nvPr/>
        </p:nvCxnSpPr>
        <p:spPr>
          <a:xfrm flipV="1">
            <a:off x="8687886" y="4109005"/>
            <a:ext cx="1" cy="50036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10396" y="5934670"/>
            <a:ext cx="8933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rgbClr val="0000FF"/>
                </a:solidFill>
              </a:rPr>
              <a:t>Lieu de réalisation </a:t>
            </a:r>
            <a:r>
              <a:rPr lang="fr-FR" dirty="0" smtClean="0">
                <a:solidFill>
                  <a:srgbClr val="0000FF"/>
                </a:solidFill>
              </a:rPr>
              <a:t>: S112 a été saisie 4 fois, la situation a été rencontrée </a:t>
            </a:r>
            <a:r>
              <a:rPr lang="fr-FR" dirty="0">
                <a:solidFill>
                  <a:srgbClr val="0000FF"/>
                </a:solidFill>
              </a:rPr>
              <a:t>2 fois </a:t>
            </a:r>
            <a:r>
              <a:rPr lang="fr-FR" dirty="0" smtClean="0">
                <a:solidFill>
                  <a:srgbClr val="0000FF"/>
                </a:solidFill>
              </a:rPr>
              <a:t/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en organisation, 2 fois dans l’établissement de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rgbClr val="0000FF"/>
                </a:solidFill>
              </a:rPr>
              <a:t>Conditions :</a:t>
            </a:r>
            <a:r>
              <a:rPr lang="fr-FR" dirty="0" smtClean="0">
                <a:solidFill>
                  <a:srgbClr val="0000FF"/>
                </a:solidFill>
              </a:rPr>
              <a:t> </a:t>
            </a:r>
            <a:r>
              <a:rPr lang="fr-FR" dirty="0">
                <a:solidFill>
                  <a:srgbClr val="0000FF"/>
                </a:solidFill>
              </a:rPr>
              <a:t>pour S112, </a:t>
            </a:r>
            <a:r>
              <a:rPr lang="fr-FR" dirty="0" smtClean="0">
                <a:solidFill>
                  <a:srgbClr val="0000FF"/>
                </a:solidFill>
              </a:rPr>
              <a:t>la situation a été vécue 3 fois, observée 1 fois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3491880" y="4005064"/>
            <a:ext cx="1475944" cy="1997531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4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23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865563" y="6090592"/>
            <a:ext cx="565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Au passage de la souris le détail des compétences apparaît</a:t>
            </a:r>
            <a:endParaRPr lang="fr-FR" i="1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5" y="1851721"/>
            <a:ext cx="9025290" cy="379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2915816" y="1456202"/>
            <a:ext cx="3590875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Tableau de bord étudiant (2)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2987824" y="109679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061" y="140091"/>
            <a:ext cx="20383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avec flèche 8"/>
          <p:cNvCxnSpPr>
            <a:stCxn id="4" idx="0"/>
          </p:cNvCxnSpPr>
          <p:nvPr/>
        </p:nvCxnSpPr>
        <p:spPr>
          <a:xfrm flipV="1">
            <a:off x="3694896" y="3933056"/>
            <a:ext cx="0" cy="215753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52550" y="3054313"/>
            <a:ext cx="4248150" cy="69532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33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5652120" cy="1268760"/>
          </a:xfrm>
          <a:solidFill>
            <a:schemeClr val="bg1">
              <a:alpha val="25000"/>
            </a:schemeClr>
          </a:solidFill>
        </p:spPr>
        <p:txBody>
          <a:bodyPr/>
          <a:lstStyle/>
          <a:p>
            <a:pPr algn="l"/>
            <a:r>
              <a:rPr lang="fr-FR" b="1" dirty="0" smtClean="0">
                <a:solidFill>
                  <a:schemeClr val="bg1"/>
                </a:solidFill>
              </a:rPr>
              <a:t>    Profil étudiant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16793"/>
            <a:ext cx="1068914" cy="125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24</a:t>
            </a:fld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5004048" y="2780928"/>
            <a:ext cx="3384376" cy="432048"/>
          </a:xfrm>
          <a:prstGeom prst="ellipse">
            <a:avLst/>
          </a:prstGeom>
          <a:solidFill>
            <a:schemeClr val="bg1">
              <a:alpha val="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166" y="1988840"/>
            <a:ext cx="9077834" cy="4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2267744" y="5737459"/>
            <a:ext cx="601536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Au passage de la souris le détail de chaque évaluation apparaît</a:t>
            </a:r>
            <a:endParaRPr lang="fr-FR" i="1" dirty="0">
              <a:solidFill>
                <a:srgbClr val="0000FF"/>
              </a:solidFill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6876256" y="3284984"/>
            <a:ext cx="1614577" cy="251757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2915816" y="1456202"/>
            <a:ext cx="3590875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Tableau de bord étudiant (3) 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17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657550" y="3797512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2</a:t>
            </a:r>
            <a:r>
              <a:rPr lang="fr-FR" dirty="0" smtClean="0">
                <a:solidFill>
                  <a:prstClr val="white"/>
                </a:solidFill>
              </a:rPr>
              <a:t> - Saisir &amp; gérer les situations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932040" y="3789040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3</a:t>
            </a:r>
            <a:r>
              <a:rPr lang="fr-FR" dirty="0" smtClean="0">
                <a:solidFill>
                  <a:prstClr val="white"/>
                </a:solidFill>
              </a:rPr>
              <a:t> - Voir l’état des saisies et évaluations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236296" y="380181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4</a:t>
            </a:r>
            <a:r>
              <a:rPr lang="fr-FR" dirty="0" smtClean="0">
                <a:solidFill>
                  <a:prstClr val="white"/>
                </a:solidFill>
              </a:rPr>
              <a:t> - Exporter pour la 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</a:rPr>
              <a:t>certification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25302" y="383243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1 -</a:t>
            </a:r>
            <a:r>
              <a:rPr lang="fr-FR" dirty="0" smtClean="0">
                <a:solidFill>
                  <a:prstClr val="white"/>
                </a:solidFill>
              </a:rPr>
              <a:t> Déclarer &amp; gérer le(s) projet(s)</a:t>
            </a:r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1145382" y="3273975"/>
            <a:ext cx="0" cy="5517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3419872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5652120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8028384" y="326593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22514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83748" y="1412776"/>
            <a:ext cx="2160240" cy="3384376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9512" y="5724545"/>
            <a:ext cx="8856984" cy="584775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prstClr val="white"/>
                </a:solidFill>
              </a:rPr>
              <a:t>4 – </a:t>
            </a:r>
            <a:r>
              <a:rPr lang="fr-FR" sz="3200" b="1" dirty="0">
                <a:solidFill>
                  <a:schemeClr val="bg1"/>
                </a:solidFill>
              </a:rPr>
              <a:t>Utilisation du module Export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6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133550" y="5338081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i="1">
                <a:solidFill>
                  <a:srgbClr val="0000FF"/>
                </a:solidFill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L’étudiant </a:t>
            </a:r>
            <a:r>
              <a:rPr lang="fr-FR" dirty="0"/>
              <a:t>choisit </a:t>
            </a:r>
            <a:r>
              <a:rPr lang="fr-FR" dirty="0" smtClean="0"/>
              <a:t>d’abord </a:t>
            </a:r>
            <a:r>
              <a:rPr lang="fr-FR" dirty="0"/>
              <a:t>la </a:t>
            </a:r>
            <a:r>
              <a:rPr lang="fr-FR" dirty="0" smtClean="0"/>
              <a:t>fonction (</a:t>
            </a:r>
            <a:r>
              <a:rPr lang="fr-FR" dirty="0"/>
              <a:t>F1, F2 ou F3) </a:t>
            </a:r>
            <a:r>
              <a:rPr lang="fr-FR" dirty="0" smtClean="0"/>
              <a:t>pour laquelle il veut procéder à l’exportation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8100392" y="3789040"/>
            <a:ext cx="792088" cy="72008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24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2932"/>
            <a:ext cx="9144000" cy="346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9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43831"/>
            <a:ext cx="9122436" cy="430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07504" y="5291008"/>
            <a:ext cx="8784976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i="1">
                <a:solidFill>
                  <a:srgbClr val="0000FF"/>
                </a:solidFill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Le survol du cartouche « Évaluation » fait apparaître la compétence, le nom de l’évaluateur et l’appréciation éventuelle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Permet de visualiser le contenu d’une fiche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En </a:t>
            </a:r>
            <a:r>
              <a:rPr lang="fr-FR" dirty="0"/>
              <a:t>cochant </a:t>
            </a:r>
            <a:r>
              <a:rPr lang="fr-FR" dirty="0" smtClean="0"/>
              <a:t>ces cases, </a:t>
            </a:r>
            <a:r>
              <a:rPr lang="fr-FR" dirty="0"/>
              <a:t>l’étudiant choisit les </a:t>
            </a:r>
            <a:r>
              <a:rPr lang="fr-FR" dirty="0" smtClean="0"/>
              <a:t>situations </a:t>
            </a:r>
            <a:r>
              <a:rPr lang="fr-FR" dirty="0"/>
              <a:t>à exporter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L’exportation se fait en .</a:t>
            </a:r>
            <a:r>
              <a:rPr lang="fr-FR" dirty="0" err="1" smtClean="0"/>
              <a:t>docx</a:t>
            </a:r>
            <a:r>
              <a:rPr lang="fr-FR" dirty="0" smtClean="0"/>
              <a:t> donc est modifiable par l’étudiant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3923928" y="4005064"/>
            <a:ext cx="3744416" cy="128594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24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Image 1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35896" y="3283069"/>
            <a:ext cx="3649345" cy="72199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7" name="Connecteur droit avec flèche 16"/>
          <p:cNvCxnSpPr/>
          <p:nvPr/>
        </p:nvCxnSpPr>
        <p:spPr>
          <a:xfrm flipV="1">
            <a:off x="5460568" y="4005064"/>
            <a:ext cx="3287896" cy="202460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 flipV="1">
            <a:off x="6876256" y="3861048"/>
            <a:ext cx="792088" cy="72008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e 25"/>
          <p:cNvGrpSpPr/>
          <p:nvPr/>
        </p:nvGrpSpPr>
        <p:grpSpPr>
          <a:xfrm>
            <a:off x="6372200" y="4005064"/>
            <a:ext cx="2592288" cy="2304256"/>
            <a:chOff x="6372200" y="4005064"/>
            <a:chExt cx="2592288" cy="2304256"/>
          </a:xfrm>
        </p:grpSpPr>
        <p:cxnSp>
          <p:nvCxnSpPr>
            <p:cNvPr id="23" name="Connecteur droit 22"/>
            <p:cNvCxnSpPr/>
            <p:nvPr/>
          </p:nvCxnSpPr>
          <p:spPr>
            <a:xfrm>
              <a:off x="6372200" y="6309320"/>
              <a:ext cx="216024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/>
            <p:cNvCxnSpPr/>
            <p:nvPr/>
          </p:nvCxnSpPr>
          <p:spPr>
            <a:xfrm flipV="1">
              <a:off x="8532440" y="4005064"/>
              <a:ext cx="432048" cy="2304256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187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3"/>
            <a:ext cx="9120188" cy="125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79512" y="3356992"/>
            <a:ext cx="1440160" cy="1130367"/>
            <a:chOff x="179512" y="3284984"/>
            <a:chExt cx="1440160" cy="1130367"/>
          </a:xfrm>
        </p:grpSpPr>
        <p:sp>
          <p:nvSpPr>
            <p:cNvPr id="8" name="ZoneTexte 7"/>
            <p:cNvSpPr txBox="1"/>
            <p:nvPr/>
          </p:nvSpPr>
          <p:spPr>
            <a:xfrm>
              <a:off x="179512" y="3769020"/>
              <a:ext cx="1440160" cy="64633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1</a:t>
              </a:r>
              <a:r>
                <a:rPr lang="fr-FR" dirty="0" smtClean="0"/>
                <a:t> – Évaluer les situations</a:t>
              </a:r>
              <a:endParaRPr lang="fr-FR" dirty="0"/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 flipV="1">
              <a:off x="899592" y="3284984"/>
              <a:ext cx="0" cy="5517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/>
          <p:cNvGrpSpPr/>
          <p:nvPr/>
        </p:nvGrpSpPr>
        <p:grpSpPr>
          <a:xfrm>
            <a:off x="2699792" y="3356992"/>
            <a:ext cx="1440160" cy="1952892"/>
            <a:chOff x="2699792" y="3284984"/>
            <a:chExt cx="1440160" cy="1952892"/>
          </a:xfrm>
        </p:grpSpPr>
        <p:sp>
          <p:nvSpPr>
            <p:cNvPr id="9" name="ZoneTexte 8"/>
            <p:cNvSpPr txBox="1"/>
            <p:nvPr/>
          </p:nvSpPr>
          <p:spPr>
            <a:xfrm>
              <a:off x="2699792" y="3760548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2</a:t>
              </a:r>
              <a:r>
                <a:rPr lang="fr-FR" dirty="0" smtClean="0"/>
                <a:t> – Vue globale des saisies et évaluations par étudiant</a:t>
              </a:r>
              <a:endParaRPr lang="fr-FR" dirty="0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 flipV="1">
              <a:off x="3419872" y="3284984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e 5"/>
          <p:cNvGrpSpPr/>
          <p:nvPr/>
        </p:nvGrpSpPr>
        <p:grpSpPr>
          <a:xfrm>
            <a:off x="5220072" y="3356992"/>
            <a:ext cx="1440160" cy="1952892"/>
            <a:chOff x="6876256" y="3293456"/>
            <a:chExt cx="1440160" cy="1952892"/>
          </a:xfrm>
        </p:grpSpPr>
        <p:sp>
          <p:nvSpPr>
            <p:cNvPr id="12" name="ZoneTexte 11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3</a:t>
              </a:r>
              <a:r>
                <a:rPr lang="fr-FR" dirty="0" smtClean="0"/>
                <a:t> – Vue globale des saisies et évaluations par classe</a:t>
              </a:r>
              <a:endParaRPr lang="fr-FR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>
          <a:xfrm>
            <a:off x="395536" y="5590981"/>
            <a:ext cx="8352928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</a:rPr>
              <a:t>4 modules</a:t>
            </a:r>
            <a:endParaRPr lang="fr-FR" sz="3600" b="1" dirty="0">
              <a:solidFill>
                <a:schemeClr val="bg1"/>
              </a:solidFill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7653611" y="3356992"/>
            <a:ext cx="1440160" cy="1952892"/>
            <a:chOff x="6876256" y="3293456"/>
            <a:chExt cx="1440160" cy="1952892"/>
          </a:xfrm>
        </p:grpSpPr>
        <p:sp>
          <p:nvSpPr>
            <p:cNvPr id="18" name="ZoneTexte 17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4</a:t>
              </a:r>
              <a:r>
                <a:rPr lang="fr-FR" dirty="0" smtClean="0"/>
                <a:t> – Vue détaillée des saisies et évaluations par </a:t>
              </a:r>
              <a:r>
                <a:rPr lang="fr-FR" dirty="0"/>
                <a:t>étudiant</a:t>
              </a: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28</a:t>
            </a:fld>
            <a:endParaRPr lang="fr-FR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71530"/>
            <a:ext cx="9120188" cy="186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05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71530"/>
            <a:ext cx="9120188" cy="186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3"/>
            <a:ext cx="9120188" cy="125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79512" y="3356992"/>
            <a:ext cx="1440160" cy="1130367"/>
            <a:chOff x="179512" y="3284984"/>
            <a:chExt cx="1440160" cy="1130367"/>
          </a:xfrm>
        </p:grpSpPr>
        <p:sp>
          <p:nvSpPr>
            <p:cNvPr id="8" name="ZoneTexte 7"/>
            <p:cNvSpPr txBox="1"/>
            <p:nvPr/>
          </p:nvSpPr>
          <p:spPr>
            <a:xfrm>
              <a:off x="179512" y="3769020"/>
              <a:ext cx="1440160" cy="64633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1</a:t>
              </a:r>
              <a:r>
                <a:rPr lang="fr-FR" dirty="0" smtClean="0"/>
                <a:t> – Évaluer les situations</a:t>
              </a:r>
              <a:endParaRPr lang="fr-FR" dirty="0"/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 flipV="1">
              <a:off x="899592" y="3284984"/>
              <a:ext cx="0" cy="5517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/>
          <p:cNvGrpSpPr/>
          <p:nvPr/>
        </p:nvGrpSpPr>
        <p:grpSpPr>
          <a:xfrm>
            <a:off x="2699792" y="3356992"/>
            <a:ext cx="1440160" cy="1952892"/>
            <a:chOff x="2699792" y="3284984"/>
            <a:chExt cx="1440160" cy="1952892"/>
          </a:xfrm>
        </p:grpSpPr>
        <p:sp>
          <p:nvSpPr>
            <p:cNvPr id="9" name="ZoneTexte 8"/>
            <p:cNvSpPr txBox="1"/>
            <p:nvPr/>
          </p:nvSpPr>
          <p:spPr>
            <a:xfrm>
              <a:off x="2699792" y="3760548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2</a:t>
              </a:r>
              <a:r>
                <a:rPr lang="fr-FR" dirty="0" smtClean="0"/>
                <a:t> – Vue globale des saisies et évaluations par étudiant</a:t>
              </a:r>
              <a:endParaRPr lang="fr-FR" dirty="0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 flipV="1">
              <a:off x="3419872" y="3284984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e 5"/>
          <p:cNvGrpSpPr/>
          <p:nvPr/>
        </p:nvGrpSpPr>
        <p:grpSpPr>
          <a:xfrm>
            <a:off x="5220072" y="3356992"/>
            <a:ext cx="1440160" cy="1952892"/>
            <a:chOff x="6876256" y="3293456"/>
            <a:chExt cx="1440160" cy="1952892"/>
          </a:xfrm>
        </p:grpSpPr>
        <p:sp>
          <p:nvSpPr>
            <p:cNvPr id="12" name="ZoneTexte 11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3</a:t>
              </a:r>
              <a:r>
                <a:rPr lang="fr-FR" dirty="0" smtClean="0"/>
                <a:t> – Vue globale des saisies et évaluations par classe</a:t>
              </a:r>
              <a:endParaRPr lang="fr-FR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>
          <a:xfrm>
            <a:off x="395536" y="5590981"/>
            <a:ext cx="8352928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</a:rPr>
              <a:t>1 – </a:t>
            </a:r>
            <a:r>
              <a:rPr lang="fr-FR" sz="3200" b="1" dirty="0" smtClean="0">
                <a:solidFill>
                  <a:schemeClr val="bg1"/>
                </a:solidFill>
              </a:rPr>
              <a:t>Utilisation du module </a:t>
            </a:r>
            <a:r>
              <a:rPr lang="fr-FR" sz="3200" b="1" dirty="0">
                <a:solidFill>
                  <a:schemeClr val="bg1"/>
                </a:solidFill>
              </a:rPr>
              <a:t>Passeport</a:t>
            </a:r>
          </a:p>
        </p:txBody>
      </p:sp>
      <p:grpSp>
        <p:nvGrpSpPr>
          <p:cNvPr id="17" name="Groupe 16"/>
          <p:cNvGrpSpPr/>
          <p:nvPr/>
        </p:nvGrpSpPr>
        <p:grpSpPr>
          <a:xfrm>
            <a:off x="7653611" y="3356992"/>
            <a:ext cx="1440160" cy="1952892"/>
            <a:chOff x="6876256" y="3293456"/>
            <a:chExt cx="1440160" cy="1952892"/>
          </a:xfrm>
        </p:grpSpPr>
        <p:sp>
          <p:nvSpPr>
            <p:cNvPr id="18" name="ZoneTexte 17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4</a:t>
              </a:r>
              <a:r>
                <a:rPr lang="fr-FR" dirty="0" smtClean="0"/>
                <a:t> – Vue détaillée des saisies et évaluations par </a:t>
              </a:r>
              <a:r>
                <a:rPr lang="fr-FR" dirty="0"/>
                <a:t>étudiant</a:t>
              </a: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35496" y="1340767"/>
            <a:ext cx="1800200" cy="362858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77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3999" y="1619250"/>
            <a:ext cx="5981701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259632" y="4797152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Lors de la 1</a:t>
            </a:r>
            <a:r>
              <a:rPr lang="fr-FR" baseline="30000" dirty="0" smtClean="0">
                <a:solidFill>
                  <a:srgbClr val="0000FF"/>
                </a:solidFill>
              </a:rPr>
              <a:t>re</a:t>
            </a:r>
            <a:r>
              <a:rPr lang="fr-FR" dirty="0" smtClean="0">
                <a:solidFill>
                  <a:srgbClr val="0000FF"/>
                </a:solidFill>
              </a:rPr>
              <a:t> connexion, l’utilisateur (étudiant ou enseignant) saisit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FF"/>
                </a:solidFill>
              </a:rPr>
              <a:t>son login : nom et prénom au format </a:t>
            </a:r>
            <a:r>
              <a:rPr lang="fr-FR" dirty="0" err="1">
                <a:solidFill>
                  <a:srgbClr val="FF0000"/>
                </a:solidFill>
              </a:rPr>
              <a:t>prénom.nom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>
                <a:solidFill>
                  <a:srgbClr val="0000FF"/>
                </a:solidFill>
              </a:rPr>
              <a:t>en minuscules</a:t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>si prénom ou nom composé : </a:t>
            </a:r>
            <a:r>
              <a:rPr lang="fr-FR" dirty="0">
                <a:solidFill>
                  <a:srgbClr val="FF0000"/>
                </a:solidFill>
              </a:rPr>
              <a:t>pierre-</a:t>
            </a:r>
            <a:r>
              <a:rPr lang="fr-FR" dirty="0" err="1">
                <a:solidFill>
                  <a:srgbClr val="FF0000"/>
                </a:solidFill>
              </a:rPr>
              <a:t>antoine.le</a:t>
            </a:r>
            <a:r>
              <a:rPr lang="fr-FR" dirty="0">
                <a:solidFill>
                  <a:srgbClr val="FF0000"/>
                </a:solidFill>
              </a:rPr>
              <a:t>-bec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FF"/>
                </a:solidFill>
              </a:rPr>
              <a:t>son mot de passe provisoire : date de naissance au format </a:t>
            </a:r>
            <a:r>
              <a:rPr lang="fr-FR" dirty="0" err="1">
                <a:solidFill>
                  <a:srgbClr val="FF0000"/>
                </a:solidFill>
              </a:rPr>
              <a:t>jjmmaaaa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3131840" y="116752"/>
            <a:ext cx="5940152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 smtClean="0">
                <a:solidFill>
                  <a:srgbClr val="C00000"/>
                </a:solidFill>
              </a:rPr>
              <a:t>Procédure d’identification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814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1"/>
          <a:stretch/>
        </p:blipFill>
        <p:spPr bwMode="auto">
          <a:xfrm>
            <a:off x="0" y="-27384"/>
            <a:ext cx="9143999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66215"/>
            <a:ext cx="899160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111" y="4077072"/>
            <a:ext cx="7059613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cteur droit avec flèche 4"/>
          <p:cNvCxnSpPr/>
          <p:nvPr/>
        </p:nvCxnSpPr>
        <p:spPr>
          <a:xfrm flipH="1" flipV="1">
            <a:off x="1115616" y="3588626"/>
            <a:ext cx="1800200" cy="776478"/>
          </a:xfrm>
          <a:prstGeom prst="straightConnector1">
            <a:avLst/>
          </a:prstGeom>
          <a:ln w="127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30</a:t>
            </a:fld>
            <a:endParaRPr lang="fr-FR"/>
          </a:p>
        </p:txBody>
      </p:sp>
      <p:grpSp>
        <p:nvGrpSpPr>
          <p:cNvPr id="12" name="Groupe 11"/>
          <p:cNvGrpSpPr/>
          <p:nvPr/>
        </p:nvGrpSpPr>
        <p:grpSpPr>
          <a:xfrm>
            <a:off x="2267744" y="2897036"/>
            <a:ext cx="6876253" cy="862355"/>
            <a:chOff x="2267744" y="3193901"/>
            <a:chExt cx="6876253" cy="862355"/>
          </a:xfrm>
        </p:grpSpPr>
        <p:sp>
          <p:nvSpPr>
            <p:cNvPr id="4" name="ZoneTexte 3"/>
            <p:cNvSpPr txBox="1"/>
            <p:nvPr/>
          </p:nvSpPr>
          <p:spPr>
            <a:xfrm>
              <a:off x="2555774" y="3409925"/>
              <a:ext cx="65882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i="1" dirty="0" smtClean="0">
                  <a:solidFill>
                    <a:srgbClr val="0000FF"/>
                  </a:solidFill>
                </a:rPr>
                <a:t>A l’ouverture du module passeport, l’enseignant choisit une classe et un nom d’étudiant </a:t>
              </a:r>
              <a:endParaRPr lang="fr-FR" i="1" dirty="0">
                <a:solidFill>
                  <a:srgbClr val="0000FF"/>
                </a:solidFill>
              </a:endParaRPr>
            </a:p>
          </p:txBody>
        </p:sp>
        <p:cxnSp>
          <p:nvCxnSpPr>
            <p:cNvPr id="9" name="Connecteur droit avec flèche 8"/>
            <p:cNvCxnSpPr/>
            <p:nvPr/>
          </p:nvCxnSpPr>
          <p:spPr>
            <a:xfrm flipV="1">
              <a:off x="8532440" y="3193901"/>
              <a:ext cx="0" cy="268627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/>
            <p:nvPr/>
          </p:nvCxnSpPr>
          <p:spPr>
            <a:xfrm flipH="1">
              <a:off x="2267744" y="3885490"/>
              <a:ext cx="360041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ZoneTexte 14"/>
          <p:cNvSpPr txBox="1"/>
          <p:nvPr/>
        </p:nvSpPr>
        <p:spPr>
          <a:xfrm>
            <a:off x="2771800" y="1295408"/>
            <a:ext cx="4032448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Évaluation formative (1)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36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1"/>
          <a:stretch/>
        </p:blipFill>
        <p:spPr bwMode="auto">
          <a:xfrm>
            <a:off x="0" y="-27384"/>
            <a:ext cx="9143999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" y="2093764"/>
            <a:ext cx="9148668" cy="428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515791" y="4614044"/>
            <a:ext cx="48245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00FF"/>
                </a:solidFill>
              </a:rPr>
              <a:t>Les</a:t>
            </a:r>
            <a:r>
              <a:rPr lang="fr-FR" dirty="0" smtClean="0"/>
              <a:t> </a:t>
            </a:r>
            <a:r>
              <a:rPr lang="fr-FR" i="1" dirty="0" smtClean="0">
                <a:solidFill>
                  <a:srgbClr val="0000FF"/>
                </a:solidFill>
              </a:rPr>
              <a:t>fiches créées/modifiées apparaissent en vert</a:t>
            </a:r>
            <a:r>
              <a:rPr lang="fr-FR" dirty="0" smtClean="0"/>
              <a:t> </a:t>
            </a:r>
            <a:endParaRPr lang="fr-FR" dirty="0"/>
          </a:p>
        </p:txBody>
      </p:sp>
      <p:cxnSp>
        <p:nvCxnSpPr>
          <p:cNvPr id="7" name="Connecteur droit avec flèche 6"/>
          <p:cNvCxnSpPr>
            <a:stCxn id="6" idx="1"/>
          </p:cNvCxnSpPr>
          <p:nvPr/>
        </p:nvCxnSpPr>
        <p:spPr>
          <a:xfrm flipH="1">
            <a:off x="2227759" y="4798710"/>
            <a:ext cx="288032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2515792" y="5651969"/>
            <a:ext cx="36773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Pour consulter ou évaluer une fiche l’enseignant clique sur ce bouton</a:t>
            </a:r>
            <a:endParaRPr lang="fr-FR" i="1" dirty="0">
              <a:solidFill>
                <a:srgbClr val="0000FF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5652120" y="4798710"/>
            <a:ext cx="3168352" cy="132750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31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2771800" y="1444714"/>
            <a:ext cx="4032448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Évaluation formative (2)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1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ZoneTexte 37"/>
          <p:cNvSpPr txBox="1"/>
          <p:nvPr/>
        </p:nvSpPr>
        <p:spPr>
          <a:xfrm>
            <a:off x="1205625" y="6444346"/>
            <a:ext cx="70207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rgbClr val="0000FF"/>
                </a:solidFill>
              </a:rPr>
              <a:t>La diapositive suivante présente ce que voit l’étudiant de cette évaluation</a:t>
            </a:r>
            <a:endParaRPr lang="fr-FR" i="1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814513"/>
            <a:ext cx="8220075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1"/>
          <a:stretch/>
        </p:blipFill>
        <p:spPr bwMode="auto">
          <a:xfrm>
            <a:off x="0" y="-27384"/>
            <a:ext cx="9143999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771800" y="1295408"/>
            <a:ext cx="4032448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Évaluation formative (3)</a:t>
            </a:r>
            <a:endParaRPr lang="fr-FR" sz="3200" b="1" dirty="0">
              <a:solidFill>
                <a:schemeClr val="bg1"/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6804248" y="2492896"/>
            <a:ext cx="216024" cy="47017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4716016" y="4437112"/>
            <a:ext cx="0" cy="67359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2" name="Groupe 2051"/>
          <p:cNvGrpSpPr/>
          <p:nvPr/>
        </p:nvGrpSpPr>
        <p:grpSpPr>
          <a:xfrm>
            <a:off x="14784" y="3194457"/>
            <a:ext cx="3528392" cy="1436291"/>
            <a:chOff x="266812" y="1774750"/>
            <a:chExt cx="3528392" cy="1436291"/>
          </a:xfrm>
          <a:solidFill>
            <a:srgbClr val="FFE1E1"/>
          </a:solidFill>
        </p:grpSpPr>
        <p:sp>
          <p:nvSpPr>
            <p:cNvPr id="9" name="ZoneTexte 8"/>
            <p:cNvSpPr txBox="1"/>
            <p:nvPr/>
          </p:nvSpPr>
          <p:spPr>
            <a:xfrm>
              <a:off x="266812" y="1774750"/>
              <a:ext cx="3528392" cy="1436291"/>
            </a:xfrm>
            <a:prstGeom prst="rect">
              <a:avLst/>
            </a:prstGeom>
            <a:grpFill/>
            <a:ln>
              <a:solidFill>
                <a:srgbClr val="CC0000"/>
              </a:solidFill>
            </a:ln>
          </p:spPr>
          <p:txBody>
            <a:bodyPr wrap="square" rtlCol="0">
              <a:spAutoFit/>
            </a:bodyPr>
            <a:lstStyle/>
            <a:p>
              <a:pPr marL="180000"/>
              <a:r>
                <a:rPr lang="fr-FR" b="1" i="1" dirty="0"/>
                <a:t> </a:t>
              </a:r>
              <a:r>
                <a:rPr lang="fr-FR" b="1" i="1" dirty="0" smtClean="0"/>
                <a:t>  </a:t>
              </a:r>
              <a:r>
                <a:rPr lang="fr-FR" sz="1400" dirty="0" smtClean="0"/>
                <a:t>Totalement</a:t>
              </a:r>
              <a:r>
                <a:rPr lang="fr-FR" sz="1400" b="1" i="1" dirty="0" smtClean="0"/>
                <a:t> </a:t>
              </a:r>
              <a:r>
                <a:rPr lang="fr-FR" sz="1400" dirty="0" smtClean="0"/>
                <a:t>prêt </a:t>
              </a:r>
              <a:r>
                <a:rPr lang="fr-FR" sz="1400" dirty="0"/>
                <a:t>pour </a:t>
              </a:r>
              <a:r>
                <a:rPr lang="fr-FR" sz="1400" dirty="0" smtClean="0"/>
                <a:t>l’évaluation</a:t>
              </a:r>
            </a:p>
            <a:p>
              <a:pPr marL="180000">
                <a:spcBef>
                  <a:spcPts val="400"/>
                </a:spcBef>
              </a:pPr>
              <a:r>
                <a:rPr lang="fr-FR" sz="1400" dirty="0" smtClean="0"/>
                <a:t>    Prêt </a:t>
              </a:r>
              <a:r>
                <a:rPr lang="fr-FR" sz="1400" dirty="0"/>
                <a:t>pour </a:t>
              </a:r>
              <a:r>
                <a:rPr lang="fr-FR" sz="1400" dirty="0" smtClean="0"/>
                <a:t>l’évaluation</a:t>
              </a:r>
            </a:p>
            <a:p>
              <a:pPr marL="180000">
                <a:spcBef>
                  <a:spcPts val="400"/>
                </a:spcBef>
              </a:pPr>
              <a:r>
                <a:rPr lang="fr-FR" sz="1400" dirty="0" smtClean="0"/>
                <a:t>    Insuffisamment prêt  pour l’évaluation</a:t>
              </a:r>
            </a:p>
            <a:p>
              <a:pPr marL="180000">
                <a:spcBef>
                  <a:spcPts val="400"/>
                </a:spcBef>
              </a:pPr>
              <a:r>
                <a:rPr lang="fr-FR" sz="1400" dirty="0" smtClean="0"/>
                <a:t>    Pas du tout prêt</a:t>
              </a:r>
            </a:p>
            <a:p>
              <a:pPr marL="180000">
                <a:spcBef>
                  <a:spcPts val="400"/>
                </a:spcBef>
              </a:pPr>
              <a:r>
                <a:rPr lang="fr-FR" sz="1400" dirty="0"/>
                <a:t> </a:t>
              </a:r>
              <a:r>
                <a:rPr lang="fr-FR" sz="1400" dirty="0" smtClean="0"/>
                <a:t>   Non évaluable</a:t>
              </a:r>
              <a:endParaRPr lang="fr-FR" sz="1400" dirty="0"/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338820" y="1846758"/>
              <a:ext cx="216024" cy="1306810"/>
              <a:chOff x="-2541500" y="323924"/>
              <a:chExt cx="216024" cy="1306810"/>
            </a:xfrm>
            <a:grpFill/>
          </p:grpSpPr>
          <p:pic>
            <p:nvPicPr>
              <p:cNvPr id="17" name="Image 16" descr="http://www.cerise-collection.fr/dokuwiki/lib/exe/fetch.php?w=20&amp;h=20&amp;tok=8ad057&amp;media=cerisepro:passport_pro_enseignant_1.png">
                <a:hlinkClick r:id="rId5" tooltip="&quot;cerisepro:passport_pro_enseignant_1.png&quot;"/>
              </p:cNvPr>
              <p:cNvPicPr/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41500" y="323924"/>
                <a:ext cx="190500" cy="190500"/>
              </a:xfrm>
              <a:prstGeom prst="rect">
                <a:avLst/>
              </a:prstGeom>
              <a:grpFill/>
              <a:ln>
                <a:noFill/>
              </a:ln>
            </p:spPr>
          </p:pic>
          <p:pic>
            <p:nvPicPr>
              <p:cNvPr id="18" name="Image 17" descr="http://www.cerise-collection.fr/dokuwiki/lib/exe/fetch.php?w=20&amp;h=20&amp;tok=dd1680&amp;media=cerisepro:passport_pro_enseignant_2.png">
                <a:hlinkClick r:id="rId7" tooltip="&quot;cerisepro:passport_pro_enseignant_2.png&quot;"/>
              </p:cNvPr>
              <p:cNvPicPr/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41500" y="622622"/>
                <a:ext cx="190500" cy="190500"/>
              </a:xfrm>
              <a:prstGeom prst="rect">
                <a:avLst/>
              </a:prstGeom>
              <a:grpFill/>
              <a:ln>
                <a:noFill/>
              </a:ln>
            </p:spPr>
          </p:pic>
          <p:pic>
            <p:nvPicPr>
              <p:cNvPr id="19" name="Image 18" descr="http://www.cerise-collection.fr/dokuwiki/lib/exe/fetch.php?w=20&amp;h=20&amp;tok=43d4b9&amp;media=cerisepro:passport_pro_enseignant_3.png">
                <a:hlinkClick r:id="rId9" tooltip="&quot;cerisepro:passport_pro_enseignant_3.png&quot;"/>
              </p:cNvPr>
              <p:cNvPicPr/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15976" y="905996"/>
                <a:ext cx="190500" cy="190500"/>
              </a:xfrm>
              <a:prstGeom prst="rect">
                <a:avLst/>
              </a:prstGeom>
              <a:grpFill/>
              <a:ln>
                <a:noFill/>
              </a:ln>
            </p:spPr>
          </p:pic>
          <p:pic>
            <p:nvPicPr>
              <p:cNvPr id="20" name="Image 19" descr="http://www.cerise-collection.fr/dokuwiki/lib/exe/fetch.php?w=20&amp;h=20&amp;tok=4ff311&amp;media=cerisepro:passport_pro_enseignant_4.png">
                <a:hlinkClick r:id="rId11" tooltip="&quot;cerisepro:passport_pro_enseignant_4.png&quot;"/>
              </p:cNvPr>
              <p:cNvPicPr/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15976" y="1152202"/>
                <a:ext cx="190500" cy="190500"/>
              </a:xfrm>
              <a:prstGeom prst="rect">
                <a:avLst/>
              </a:prstGeom>
              <a:grpFill/>
              <a:ln>
                <a:noFill/>
              </a:ln>
            </p:spPr>
          </p:pic>
          <p:pic>
            <p:nvPicPr>
              <p:cNvPr id="21" name="Image 20" descr="http://www.cerise-collection.fr/dokuwiki/lib/exe/fetch.php?w=20&amp;h=20&amp;tok=c8f99c&amp;media=cerisepro:passport_pro_enseignant_5.png">
                <a:hlinkClick r:id="rId13" tooltip="&quot;cerisepro:passport_pro_enseignant_5.png&quot;"/>
              </p:cNvPr>
              <p:cNvPicPr/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517117" y="1440234"/>
                <a:ext cx="190500" cy="190500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</p:grp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32</a:t>
            </a:fld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7020272" y="2204864"/>
            <a:ext cx="288032" cy="276999"/>
          </a:xfrm>
          <a:prstGeom prst="rect">
            <a:avLst/>
          </a:prstGeom>
          <a:solidFill>
            <a:srgbClr val="669900"/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</a:t>
            </a:r>
            <a:endParaRPr lang="fr-FR" sz="1200" dirty="0"/>
          </a:p>
        </p:txBody>
      </p:sp>
      <p:sp>
        <p:nvSpPr>
          <p:cNvPr id="30" name="ZoneTexte 29"/>
          <p:cNvSpPr txBox="1"/>
          <p:nvPr/>
        </p:nvSpPr>
        <p:spPr>
          <a:xfrm>
            <a:off x="7668344" y="2215897"/>
            <a:ext cx="216024" cy="276999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I</a:t>
            </a:r>
            <a:endParaRPr lang="fr-FR" sz="1200" dirty="0"/>
          </a:p>
        </p:txBody>
      </p:sp>
      <p:sp>
        <p:nvSpPr>
          <p:cNvPr id="22" name="ZoneTexte 21"/>
          <p:cNvSpPr txBox="1"/>
          <p:nvPr/>
        </p:nvSpPr>
        <p:spPr>
          <a:xfrm>
            <a:off x="4572000" y="5313982"/>
            <a:ext cx="2376263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FF"/>
                </a:solidFill>
              </a:rPr>
              <a:t>Enregistre l’évaluation </a:t>
            </a:r>
            <a:r>
              <a:rPr lang="fr-FR" dirty="0" smtClean="0">
                <a:solidFill>
                  <a:srgbClr val="0000FF"/>
                </a:solidFill>
              </a:rPr>
              <a:t>et </a:t>
            </a:r>
            <a:r>
              <a:rPr lang="fr-FR" dirty="0">
                <a:solidFill>
                  <a:srgbClr val="0000FF"/>
                </a:solidFill>
              </a:rPr>
              <a:t>passe à la situation suivante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4784" y="5300841"/>
            <a:ext cx="2016224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Passe </a:t>
            </a:r>
            <a:r>
              <a:rPr lang="fr-FR" dirty="0">
                <a:solidFill>
                  <a:srgbClr val="0000FF"/>
                </a:solidFill>
              </a:rPr>
              <a:t>à la situation </a:t>
            </a:r>
            <a:r>
              <a:rPr lang="fr-FR" dirty="0" smtClean="0">
                <a:solidFill>
                  <a:srgbClr val="0000FF"/>
                </a:solidFill>
              </a:rPr>
              <a:t>précédente sans enregistrer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1520660" y="5050739"/>
            <a:ext cx="0" cy="25010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7023383" y="5313982"/>
            <a:ext cx="2012107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FF"/>
                </a:solidFill>
              </a:rPr>
              <a:t>Passe à la situation suivante sans enregistrer</a:t>
            </a: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7748869" y="4985211"/>
            <a:ext cx="0" cy="296268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130919" y="5313982"/>
            <a:ext cx="2376263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FF"/>
                </a:solidFill>
              </a:rPr>
              <a:t>Enregistre l’évaluation </a:t>
            </a:r>
            <a:r>
              <a:rPr lang="fr-FR" dirty="0" smtClean="0">
                <a:solidFill>
                  <a:srgbClr val="0000FF"/>
                </a:solidFill>
              </a:rPr>
              <a:t>et </a:t>
            </a:r>
            <a:r>
              <a:rPr lang="fr-FR" dirty="0">
                <a:solidFill>
                  <a:srgbClr val="0000FF"/>
                </a:solidFill>
              </a:rPr>
              <a:t>passe à la situation suivante</a:t>
            </a:r>
          </a:p>
        </p:txBody>
      </p:sp>
      <p:cxnSp>
        <p:nvCxnSpPr>
          <p:cNvPr id="31" name="Connecteur droit avec flèche 30"/>
          <p:cNvCxnSpPr/>
          <p:nvPr/>
        </p:nvCxnSpPr>
        <p:spPr>
          <a:xfrm>
            <a:off x="3366510" y="5067798"/>
            <a:ext cx="0" cy="25010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5860291" y="5004163"/>
            <a:ext cx="0" cy="25010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2930476" y="2996952"/>
            <a:ext cx="617802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Évaluation par code couleur et commentaire (facultatif)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Les lettres ne servent qu’à la gestion de la base de données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Intitulés explicités dans le module d’aide « Enseignant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rgbClr val="0000FF"/>
                </a:solidFill>
              </a:rPr>
              <a:t>Intitulés </a:t>
            </a:r>
            <a:r>
              <a:rPr lang="fr-FR" i="1" dirty="0" smtClean="0">
                <a:solidFill>
                  <a:srgbClr val="0000FF"/>
                </a:solidFill>
              </a:rPr>
              <a:t>paramétrables au niveau de l’établissement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Ci-contre, les intitulés préconisés pour le BTS COM</a:t>
            </a:r>
            <a:endParaRPr lang="fr-FR" i="1" dirty="0">
              <a:solidFill>
                <a:srgbClr val="0000FF"/>
              </a:solidFill>
            </a:endParaRPr>
          </a:p>
        </p:txBody>
      </p:sp>
      <p:cxnSp>
        <p:nvCxnSpPr>
          <p:cNvPr id="34" name="Connecteur droit avec flèche 33"/>
          <p:cNvCxnSpPr/>
          <p:nvPr/>
        </p:nvCxnSpPr>
        <p:spPr>
          <a:xfrm flipH="1">
            <a:off x="2627784" y="4382775"/>
            <a:ext cx="534492" cy="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12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" y="3608283"/>
            <a:ext cx="90297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7473856" y="4879255"/>
            <a:ext cx="1152128" cy="64807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 flipV="1">
            <a:off x="2505305" y="5095280"/>
            <a:ext cx="1998221" cy="720079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re 1"/>
          <p:cNvSpPr txBox="1">
            <a:spLocks/>
          </p:cNvSpPr>
          <p:nvPr/>
        </p:nvSpPr>
        <p:spPr>
          <a:xfrm>
            <a:off x="3060272" y="44624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061" y="105569"/>
            <a:ext cx="20383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2339752" y="2220884"/>
            <a:ext cx="5256585" cy="46166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Ce que voit l’étudiant de son évaluation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521528" y="5385990"/>
            <a:ext cx="319702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Date et nom de l’évaluateur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Évaluation par code couleur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i="1" dirty="0" smtClean="0">
                <a:solidFill>
                  <a:srgbClr val="0000FF"/>
                </a:solidFill>
              </a:rPr>
              <a:t>Commentaire éventuel</a:t>
            </a:r>
          </a:p>
        </p:txBody>
      </p:sp>
      <p:sp>
        <p:nvSpPr>
          <p:cNvPr id="8" name="Ellipse 7"/>
          <p:cNvSpPr/>
          <p:nvPr/>
        </p:nvSpPr>
        <p:spPr>
          <a:xfrm>
            <a:off x="3707904" y="3608283"/>
            <a:ext cx="1800200" cy="445627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5508104" y="3085412"/>
            <a:ext cx="3238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rgbClr val="0000FF"/>
                </a:solidFill>
              </a:rPr>
              <a:t>Formulation permettant d’éviter </a:t>
            </a:r>
            <a:endParaRPr lang="fr-FR" i="1" dirty="0" smtClean="0">
              <a:solidFill>
                <a:srgbClr val="0000FF"/>
              </a:solidFill>
            </a:endParaRPr>
          </a:p>
          <a:p>
            <a:r>
              <a:rPr lang="fr-FR" i="1" dirty="0" smtClean="0">
                <a:solidFill>
                  <a:srgbClr val="0000FF"/>
                </a:solidFill>
              </a:rPr>
              <a:t>la </a:t>
            </a:r>
            <a:r>
              <a:rPr lang="fr-FR" i="1" dirty="0">
                <a:solidFill>
                  <a:srgbClr val="0000FF"/>
                </a:solidFill>
              </a:rPr>
              <a:t>confusion </a:t>
            </a:r>
            <a:r>
              <a:rPr lang="fr-FR" i="1" dirty="0" smtClean="0">
                <a:solidFill>
                  <a:srgbClr val="0000FF"/>
                </a:solidFill>
              </a:rPr>
              <a:t>avec la certification </a:t>
            </a:r>
            <a:endParaRPr lang="fr-FR" i="1" dirty="0">
              <a:solidFill>
                <a:srgbClr val="0000FF"/>
              </a:solidFill>
            </a:endParaRPr>
          </a:p>
        </p:txBody>
      </p:sp>
      <p:cxnSp>
        <p:nvCxnSpPr>
          <p:cNvPr id="18" name="Connecteur droit avec flèche 17"/>
          <p:cNvCxnSpPr>
            <a:stCxn id="12" idx="1"/>
          </p:cNvCxnSpPr>
          <p:nvPr/>
        </p:nvCxnSpPr>
        <p:spPr>
          <a:xfrm flipH="1">
            <a:off x="5040272" y="3408578"/>
            <a:ext cx="467832" cy="199705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 flipV="1">
            <a:off x="2708794" y="4396875"/>
            <a:ext cx="1899210" cy="1058444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771800" y="1295408"/>
            <a:ext cx="4032448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Évaluation formative (4)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76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719388"/>
            <a:ext cx="8964488" cy="1207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1"/>
          <a:stretch/>
        </p:blipFill>
        <p:spPr bwMode="auto">
          <a:xfrm>
            <a:off x="0" y="-27384"/>
            <a:ext cx="9143999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9532" y="4614044"/>
            <a:ext cx="48245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Fiche supprimée par l’étudiant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979712" y="5651969"/>
            <a:ext cx="421346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i="1" dirty="0" smtClean="0">
                <a:solidFill>
                  <a:srgbClr val="0000FF"/>
                </a:solidFill>
              </a:rPr>
              <a:t>L’enseignant peut restaurer cette fiche</a:t>
            </a:r>
          </a:p>
          <a:p>
            <a:pPr algn="r"/>
            <a:r>
              <a:rPr lang="fr-FR" i="1" dirty="0" smtClean="0">
                <a:solidFill>
                  <a:srgbClr val="0000FF"/>
                </a:solidFill>
              </a:rPr>
              <a:t>ou la supprimer définitivement</a:t>
            </a:r>
            <a:endParaRPr lang="fr-FR" i="1" dirty="0">
              <a:solidFill>
                <a:srgbClr val="0000FF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6092552" y="3429000"/>
            <a:ext cx="2511896" cy="2222969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34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2771800" y="1444714"/>
            <a:ext cx="4032448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Évaluation formative (5)</a:t>
            </a:r>
            <a:endParaRPr lang="fr-FR" sz="3200" b="1" dirty="0">
              <a:solidFill>
                <a:schemeClr val="bg1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1403648" y="3429000"/>
            <a:ext cx="216024" cy="1185044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9" idx="3"/>
          </p:cNvCxnSpPr>
          <p:nvPr/>
        </p:nvCxnSpPr>
        <p:spPr>
          <a:xfrm flipV="1">
            <a:off x="6193176" y="3501008"/>
            <a:ext cx="2699304" cy="2474127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1907704" y="2204864"/>
            <a:ext cx="5976664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Restauration/suppression définitive de fiches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1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71530"/>
            <a:ext cx="9120188" cy="186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3"/>
            <a:ext cx="9120188" cy="125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79512" y="3356992"/>
            <a:ext cx="1440160" cy="1130367"/>
            <a:chOff x="179512" y="3284984"/>
            <a:chExt cx="1440160" cy="1130367"/>
          </a:xfrm>
        </p:grpSpPr>
        <p:sp>
          <p:nvSpPr>
            <p:cNvPr id="8" name="ZoneTexte 7"/>
            <p:cNvSpPr txBox="1"/>
            <p:nvPr/>
          </p:nvSpPr>
          <p:spPr>
            <a:xfrm>
              <a:off x="179512" y="3769020"/>
              <a:ext cx="1440160" cy="64633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1</a:t>
              </a:r>
              <a:r>
                <a:rPr lang="fr-FR" dirty="0" smtClean="0"/>
                <a:t> – Évaluer les situations</a:t>
              </a:r>
              <a:endParaRPr lang="fr-FR" dirty="0"/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 flipV="1">
              <a:off x="899592" y="3284984"/>
              <a:ext cx="0" cy="5517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/>
          <p:cNvGrpSpPr/>
          <p:nvPr/>
        </p:nvGrpSpPr>
        <p:grpSpPr>
          <a:xfrm>
            <a:off x="2699792" y="3356992"/>
            <a:ext cx="1440160" cy="1952892"/>
            <a:chOff x="2699792" y="3284984"/>
            <a:chExt cx="1440160" cy="1952892"/>
          </a:xfrm>
        </p:grpSpPr>
        <p:sp>
          <p:nvSpPr>
            <p:cNvPr id="9" name="ZoneTexte 8"/>
            <p:cNvSpPr txBox="1"/>
            <p:nvPr/>
          </p:nvSpPr>
          <p:spPr>
            <a:xfrm>
              <a:off x="2699792" y="3760548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2</a:t>
              </a:r>
              <a:r>
                <a:rPr lang="fr-FR" dirty="0" smtClean="0"/>
                <a:t> – Vue globale des saisies et évaluations par étudiant</a:t>
              </a:r>
              <a:endParaRPr lang="fr-FR" dirty="0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 flipV="1">
              <a:off x="3419872" y="3284984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e 5"/>
          <p:cNvGrpSpPr/>
          <p:nvPr/>
        </p:nvGrpSpPr>
        <p:grpSpPr>
          <a:xfrm>
            <a:off x="5220072" y="3356992"/>
            <a:ext cx="1440160" cy="1952892"/>
            <a:chOff x="6876256" y="3293456"/>
            <a:chExt cx="1440160" cy="1952892"/>
          </a:xfrm>
        </p:grpSpPr>
        <p:sp>
          <p:nvSpPr>
            <p:cNvPr id="12" name="ZoneTexte 11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3</a:t>
              </a:r>
              <a:r>
                <a:rPr lang="fr-FR" dirty="0" smtClean="0"/>
                <a:t> – Vue globale des saisies et évaluations par classe</a:t>
              </a:r>
              <a:endParaRPr lang="fr-FR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>
          <a:xfrm>
            <a:off x="395536" y="5786100"/>
            <a:ext cx="8352928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2 </a:t>
            </a:r>
            <a:r>
              <a:rPr lang="fr-FR" sz="2800" b="1" dirty="0">
                <a:solidFill>
                  <a:schemeClr val="bg1"/>
                </a:solidFill>
              </a:rPr>
              <a:t>– </a:t>
            </a:r>
            <a:r>
              <a:rPr lang="fr-FR" sz="2800" b="1" dirty="0" smtClean="0">
                <a:solidFill>
                  <a:schemeClr val="bg1"/>
                </a:solidFill>
              </a:rPr>
              <a:t>Utilisation du module Tableau de bord Étudiant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7653611" y="3356992"/>
            <a:ext cx="1440160" cy="1952892"/>
            <a:chOff x="6876256" y="3293456"/>
            <a:chExt cx="1440160" cy="1952892"/>
          </a:xfrm>
        </p:grpSpPr>
        <p:sp>
          <p:nvSpPr>
            <p:cNvPr id="18" name="ZoneTexte 17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4</a:t>
              </a:r>
              <a:r>
                <a:rPr lang="fr-FR" dirty="0" smtClean="0"/>
                <a:t> – Vue détaillée des saisies et évaluations par </a:t>
              </a:r>
              <a:r>
                <a:rPr lang="fr-FR" dirty="0"/>
                <a:t>étudiant</a:t>
              </a: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2519772" y="1340767"/>
            <a:ext cx="1800200" cy="410445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0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4"/>
            <a:ext cx="9120188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5" y="2348880"/>
            <a:ext cx="9144000" cy="4092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51520" y="155679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La vue « Enseignant » est identique à celle de l’étudiant (cf. diapo 21)</a:t>
            </a:r>
          </a:p>
          <a:p>
            <a:r>
              <a:rPr lang="fr-FR" dirty="0">
                <a:solidFill>
                  <a:srgbClr val="0000FF"/>
                </a:solidFill>
              </a:rPr>
              <a:t>	</a:t>
            </a:r>
            <a:r>
              <a:rPr lang="fr-FR" dirty="0" smtClean="0">
                <a:solidFill>
                  <a:srgbClr val="0000FF"/>
                </a:solidFill>
              </a:rPr>
              <a:t>L’enseignant dispose en plus d’une liste déroulante des étudiants de la classe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	et d’une zone de filtrage paramétrable (cf. diapo suivante).</a:t>
            </a:r>
          </a:p>
          <a:p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7452320" y="2132856"/>
            <a:ext cx="0" cy="50405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3419872" y="2457890"/>
            <a:ext cx="0" cy="611070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36</a:t>
            </a:fld>
            <a:endParaRPr lang="fr-FR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539552" y="1931241"/>
            <a:ext cx="0" cy="1641775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15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4"/>
            <a:ext cx="9120188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37</a:t>
            </a:fld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6" y="2564904"/>
            <a:ext cx="9039994" cy="391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2771800" y="1321783"/>
            <a:ext cx="4032448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Création d’un filtre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563888" y="1844824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Après avoir cliqué sur « Créer un filtre », l’enseignant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choisit une fonction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puis une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et les compétences qu’il souhaite inclure.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87824" y="4941168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Ensuite l’enseignant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nomme le filtre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rgbClr val="0000FF"/>
                </a:solidFill>
              </a:rPr>
              <a:t>enregistre le filtre ou quitte sans enregistrer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5004048" y="5229200"/>
            <a:ext cx="1944216" cy="173633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3131840" y="5860269"/>
            <a:ext cx="432048" cy="305035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5724128" y="5864498"/>
            <a:ext cx="648072" cy="305035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>
            <a:off x="2771800" y="2259869"/>
            <a:ext cx="792088" cy="521059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H="1">
            <a:off x="2051720" y="2596102"/>
            <a:ext cx="1512168" cy="832898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165858" y="4384167"/>
            <a:ext cx="764650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Compétences </a:t>
            </a:r>
            <a:r>
              <a:rPr lang="fr-FR" dirty="0">
                <a:solidFill>
                  <a:srgbClr val="0000FF"/>
                </a:solidFill>
              </a:rPr>
              <a:t>sélectionnées </a:t>
            </a:r>
            <a:r>
              <a:rPr lang="fr-FR" dirty="0" smtClean="0">
                <a:solidFill>
                  <a:srgbClr val="0000FF"/>
                </a:solidFill>
              </a:rPr>
              <a:t>suivies </a:t>
            </a:r>
            <a:r>
              <a:rPr lang="fr-FR" dirty="0">
                <a:solidFill>
                  <a:srgbClr val="0000FF"/>
                </a:solidFill>
              </a:rPr>
              <a:t>d’une croix rouge qui permet </a:t>
            </a:r>
            <a:r>
              <a:rPr lang="fr-FR" dirty="0" smtClean="0">
                <a:solidFill>
                  <a:srgbClr val="0000FF"/>
                </a:solidFill>
              </a:rPr>
              <a:t>la suppression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5076056" y="3009704"/>
            <a:ext cx="0" cy="419296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1259632" y="4708141"/>
            <a:ext cx="0" cy="305035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34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71530"/>
            <a:ext cx="9120188" cy="186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3"/>
            <a:ext cx="9120188" cy="125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79512" y="3356992"/>
            <a:ext cx="1440160" cy="1130367"/>
            <a:chOff x="179512" y="3284984"/>
            <a:chExt cx="1440160" cy="1130367"/>
          </a:xfrm>
        </p:grpSpPr>
        <p:sp>
          <p:nvSpPr>
            <p:cNvPr id="8" name="ZoneTexte 7"/>
            <p:cNvSpPr txBox="1"/>
            <p:nvPr/>
          </p:nvSpPr>
          <p:spPr>
            <a:xfrm>
              <a:off x="179512" y="3769020"/>
              <a:ext cx="1440160" cy="64633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1</a:t>
              </a:r>
              <a:r>
                <a:rPr lang="fr-FR" dirty="0" smtClean="0"/>
                <a:t> – Évaluer les situations</a:t>
              </a:r>
              <a:endParaRPr lang="fr-FR" dirty="0"/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 flipV="1">
              <a:off x="899592" y="3284984"/>
              <a:ext cx="0" cy="5517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/>
          <p:cNvGrpSpPr/>
          <p:nvPr/>
        </p:nvGrpSpPr>
        <p:grpSpPr>
          <a:xfrm>
            <a:off x="2699792" y="3356992"/>
            <a:ext cx="1440160" cy="1952892"/>
            <a:chOff x="2699792" y="3284984"/>
            <a:chExt cx="1440160" cy="1952892"/>
          </a:xfrm>
        </p:grpSpPr>
        <p:sp>
          <p:nvSpPr>
            <p:cNvPr id="9" name="ZoneTexte 8"/>
            <p:cNvSpPr txBox="1"/>
            <p:nvPr/>
          </p:nvSpPr>
          <p:spPr>
            <a:xfrm>
              <a:off x="2699792" y="3760548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2</a:t>
              </a:r>
              <a:r>
                <a:rPr lang="fr-FR" dirty="0" smtClean="0"/>
                <a:t> – Vue globale des saisies et évaluation par étudiant</a:t>
              </a:r>
              <a:endParaRPr lang="fr-FR" dirty="0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 flipV="1">
              <a:off x="3419872" y="3284984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e 5"/>
          <p:cNvGrpSpPr/>
          <p:nvPr/>
        </p:nvGrpSpPr>
        <p:grpSpPr>
          <a:xfrm>
            <a:off x="5220072" y="3356992"/>
            <a:ext cx="1440160" cy="1952892"/>
            <a:chOff x="6876256" y="3293456"/>
            <a:chExt cx="1440160" cy="1952892"/>
          </a:xfrm>
        </p:grpSpPr>
        <p:sp>
          <p:nvSpPr>
            <p:cNvPr id="12" name="ZoneTexte 11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3</a:t>
              </a:r>
              <a:r>
                <a:rPr lang="fr-FR" dirty="0" smtClean="0"/>
                <a:t> – Vue globale des saisies et des évaluations par classe</a:t>
              </a:r>
              <a:endParaRPr lang="fr-FR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>
          <a:xfrm>
            <a:off x="395536" y="5786100"/>
            <a:ext cx="8352928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3 </a:t>
            </a:r>
            <a:r>
              <a:rPr lang="fr-FR" sz="2800" b="1" dirty="0">
                <a:solidFill>
                  <a:schemeClr val="bg1"/>
                </a:solidFill>
              </a:rPr>
              <a:t>– </a:t>
            </a:r>
            <a:r>
              <a:rPr lang="fr-FR" sz="2800" b="1" dirty="0" smtClean="0">
                <a:solidFill>
                  <a:schemeClr val="bg1"/>
                </a:solidFill>
              </a:rPr>
              <a:t>Utilisation du module Tableau de bord Classe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7653611" y="3356992"/>
            <a:ext cx="1440160" cy="1952892"/>
            <a:chOff x="6876256" y="3293456"/>
            <a:chExt cx="1440160" cy="1952892"/>
          </a:xfrm>
        </p:grpSpPr>
        <p:sp>
          <p:nvSpPr>
            <p:cNvPr id="18" name="ZoneTexte 17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4</a:t>
              </a:r>
              <a:r>
                <a:rPr lang="fr-FR" dirty="0" smtClean="0"/>
                <a:t> – Vue détaillée des saisies et évaluations par </a:t>
              </a:r>
              <a:r>
                <a:rPr lang="fr-FR" dirty="0"/>
                <a:t>étudiant</a:t>
              </a: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5040052" y="1340767"/>
            <a:ext cx="1800200" cy="410445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2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7" y="1873805"/>
            <a:ext cx="84867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4"/>
            <a:ext cx="9120188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699792" y="5733256"/>
            <a:ext cx="573041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Un clic sur le nom d’un étudiant fait apparaître le détail 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des situations saisies et évaluées ou non (diapo suivante).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79512" y="2127646"/>
            <a:ext cx="18722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Filtre par fonction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395536" y="2496978"/>
            <a:ext cx="0" cy="1070828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39</a:t>
            </a:fld>
            <a:endParaRPr lang="fr-FR"/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4555489" y="4077073"/>
            <a:ext cx="4606" cy="1512167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/>
          <p:cNvGrpSpPr/>
          <p:nvPr/>
        </p:nvGrpSpPr>
        <p:grpSpPr>
          <a:xfrm>
            <a:off x="968833" y="6443188"/>
            <a:ext cx="6992030" cy="370188"/>
            <a:chOff x="968833" y="6443188"/>
            <a:chExt cx="6992030" cy="370188"/>
          </a:xfrm>
        </p:grpSpPr>
        <p:sp>
          <p:nvSpPr>
            <p:cNvPr id="16" name="ZoneTexte 15"/>
            <p:cNvSpPr txBox="1"/>
            <p:nvPr/>
          </p:nvSpPr>
          <p:spPr>
            <a:xfrm>
              <a:off x="968833" y="6443188"/>
              <a:ext cx="6992030" cy="36933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rgbClr val="FF0000"/>
                  </a:solidFill>
                </a:rPr>
                <a:t>        Pour cette fonctionnalité utilisez toute la largeur de votre écran !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pic>
          <p:nvPicPr>
            <p:cNvPr id="18" name="Image 17" descr="http://www.wikidebrouillard.org/images/thumb/c/c7/Attention.png/120px-Attention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8833" y="6453331"/>
              <a:ext cx="434815" cy="36004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1806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78" y="1556791"/>
            <a:ext cx="62865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804248" y="3212975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L’utilisateur 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0000FF"/>
                </a:solidFill>
              </a:rPr>
              <a:t>Saisit son mot de passe définitif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>
                <a:solidFill>
                  <a:srgbClr val="0000FF"/>
                </a:solidFill>
              </a:rPr>
              <a:t>valide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3131840" y="116752"/>
            <a:ext cx="5940152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 smtClean="0">
                <a:solidFill>
                  <a:srgbClr val="C00000"/>
                </a:solidFill>
              </a:rPr>
              <a:t>Procédure d’identification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30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536" y="1612884"/>
            <a:ext cx="8446444" cy="385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4"/>
            <a:ext cx="9120188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6300192" y="4221088"/>
            <a:ext cx="0" cy="1310095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95536" y="1415577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>
                <a:solidFill>
                  <a:srgbClr val="0000FF"/>
                </a:solidFill>
              </a:rPr>
              <a:t>Exporter au format Excel tous les résultats </a:t>
            </a:r>
          </a:p>
          <a:p>
            <a:pPr algn="r"/>
            <a:r>
              <a:rPr lang="fr-FR" dirty="0" smtClean="0">
                <a:solidFill>
                  <a:srgbClr val="0000FF"/>
                </a:solidFill>
              </a:rPr>
              <a:t>de tous les étudiants pour l’ensemble des compétences</a:t>
            </a:r>
            <a:endParaRPr lang="fr-FR" dirty="0">
              <a:solidFill>
                <a:srgbClr val="0000FF"/>
              </a:solidFill>
            </a:endParaRPr>
          </a:p>
        </p:txBody>
      </p:sp>
      <p:cxnSp>
        <p:nvCxnSpPr>
          <p:cNvPr id="12" name="Connecteur droit avec flèche 11"/>
          <p:cNvCxnSpPr>
            <a:stCxn id="7" idx="3"/>
          </p:cNvCxnSpPr>
          <p:nvPr/>
        </p:nvCxnSpPr>
        <p:spPr>
          <a:xfrm>
            <a:off x="5868144" y="1738743"/>
            <a:ext cx="743892" cy="1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40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395536" y="5531183"/>
            <a:ext cx="864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Ici, la compétence C111 a été évaluée 4 fois, meilleure évaluation « vert foncé », dernière évaluation « orange » </a:t>
            </a:r>
            <a:r>
              <a:rPr lang="fr-FR" i="1" dirty="0" smtClean="0">
                <a:solidFill>
                  <a:srgbClr val="0000FF"/>
                </a:solidFill>
              </a:rPr>
              <a:t>(N.B. ceci n’est qu’un exemple).</a:t>
            </a:r>
          </a:p>
        </p:txBody>
      </p:sp>
    </p:spTree>
    <p:extLst>
      <p:ext uri="{BB962C8B-B14F-4D97-AF65-F5344CB8AC3E}">
        <p14:creationId xmlns:p14="http://schemas.microsoft.com/office/powerpoint/2010/main" val="39899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536" y="1612884"/>
            <a:ext cx="8446444" cy="385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4"/>
            <a:ext cx="9120188" cy="129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4139952" y="4005065"/>
            <a:ext cx="2160240" cy="1532449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41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390600" y="5537514"/>
            <a:ext cx="864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	Au passage de la souris sur un cartouche, 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le code, l’intitulé et la couleur de la meilleure évaluation apparaissent</a:t>
            </a:r>
            <a:r>
              <a:rPr lang="fr-FR" i="1" dirty="0" smtClean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1" t="49524" r="38254" b="46232"/>
          <a:stretch/>
        </p:blipFill>
        <p:spPr bwMode="auto">
          <a:xfrm>
            <a:off x="0" y="4196013"/>
            <a:ext cx="5550092" cy="3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Connecteur droit avec flèche 13"/>
          <p:cNvCxnSpPr/>
          <p:nvPr/>
        </p:nvCxnSpPr>
        <p:spPr>
          <a:xfrm flipV="1">
            <a:off x="425398" y="4582534"/>
            <a:ext cx="0" cy="1339189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95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71530"/>
            <a:ext cx="9120188" cy="186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3"/>
            <a:ext cx="9120188" cy="125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79512" y="3356992"/>
            <a:ext cx="1440160" cy="1130367"/>
            <a:chOff x="179512" y="3284984"/>
            <a:chExt cx="1440160" cy="1130367"/>
          </a:xfrm>
        </p:grpSpPr>
        <p:sp>
          <p:nvSpPr>
            <p:cNvPr id="8" name="ZoneTexte 7"/>
            <p:cNvSpPr txBox="1"/>
            <p:nvPr/>
          </p:nvSpPr>
          <p:spPr>
            <a:xfrm>
              <a:off x="179512" y="3769020"/>
              <a:ext cx="1440160" cy="64633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1</a:t>
              </a:r>
              <a:r>
                <a:rPr lang="fr-FR" dirty="0" smtClean="0"/>
                <a:t> – Évaluer les situations</a:t>
              </a:r>
              <a:endParaRPr lang="fr-FR" dirty="0"/>
            </a:p>
          </p:txBody>
        </p:sp>
        <p:cxnSp>
          <p:nvCxnSpPr>
            <p:cNvPr id="10" name="Connecteur droit avec flèche 9"/>
            <p:cNvCxnSpPr/>
            <p:nvPr/>
          </p:nvCxnSpPr>
          <p:spPr>
            <a:xfrm flipV="1">
              <a:off x="899592" y="3284984"/>
              <a:ext cx="0" cy="5517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/>
          <p:cNvGrpSpPr/>
          <p:nvPr/>
        </p:nvGrpSpPr>
        <p:grpSpPr>
          <a:xfrm>
            <a:off x="2699792" y="3356992"/>
            <a:ext cx="1440160" cy="1952892"/>
            <a:chOff x="2699792" y="3284984"/>
            <a:chExt cx="1440160" cy="1952892"/>
          </a:xfrm>
        </p:grpSpPr>
        <p:sp>
          <p:nvSpPr>
            <p:cNvPr id="9" name="ZoneTexte 8"/>
            <p:cNvSpPr txBox="1"/>
            <p:nvPr/>
          </p:nvSpPr>
          <p:spPr>
            <a:xfrm>
              <a:off x="2699792" y="3760548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2</a:t>
              </a:r>
              <a:r>
                <a:rPr lang="fr-FR" dirty="0" smtClean="0"/>
                <a:t> – Vue globale des saisies et évaluations par étudiant</a:t>
              </a:r>
              <a:endParaRPr lang="fr-FR" dirty="0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 flipV="1">
              <a:off x="3419872" y="3284984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e 5"/>
          <p:cNvGrpSpPr/>
          <p:nvPr/>
        </p:nvGrpSpPr>
        <p:grpSpPr>
          <a:xfrm>
            <a:off x="5220072" y="3356992"/>
            <a:ext cx="1440160" cy="1952892"/>
            <a:chOff x="6876256" y="3293456"/>
            <a:chExt cx="1440160" cy="1952892"/>
          </a:xfrm>
        </p:grpSpPr>
        <p:sp>
          <p:nvSpPr>
            <p:cNvPr id="12" name="ZoneTexte 11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3</a:t>
              </a:r>
              <a:r>
                <a:rPr lang="fr-FR" dirty="0" smtClean="0"/>
                <a:t> – Vue globale des saisies et évaluations par classe</a:t>
              </a:r>
              <a:endParaRPr lang="fr-FR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/>
          <p:cNvSpPr txBox="1"/>
          <p:nvPr/>
        </p:nvSpPr>
        <p:spPr>
          <a:xfrm>
            <a:off x="395536" y="5786100"/>
            <a:ext cx="8352928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4 </a:t>
            </a:r>
            <a:r>
              <a:rPr lang="fr-FR" sz="2800" b="1" dirty="0">
                <a:solidFill>
                  <a:schemeClr val="bg1"/>
                </a:solidFill>
              </a:rPr>
              <a:t>– </a:t>
            </a:r>
            <a:r>
              <a:rPr lang="fr-FR" sz="2800" b="1" dirty="0" smtClean="0">
                <a:solidFill>
                  <a:schemeClr val="bg1"/>
                </a:solidFill>
              </a:rPr>
              <a:t>Utilisation du module Positionnement formation</a:t>
            </a:r>
            <a:endParaRPr lang="fr-FR" sz="2800" b="1" dirty="0">
              <a:solidFill>
                <a:schemeClr val="bg1"/>
              </a:solidFill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7653611" y="3356992"/>
            <a:ext cx="1440160" cy="1952892"/>
            <a:chOff x="6876256" y="3293456"/>
            <a:chExt cx="1440160" cy="1952892"/>
          </a:xfrm>
        </p:grpSpPr>
        <p:sp>
          <p:nvSpPr>
            <p:cNvPr id="18" name="ZoneTexte 17"/>
            <p:cNvSpPr txBox="1"/>
            <p:nvPr/>
          </p:nvSpPr>
          <p:spPr>
            <a:xfrm>
              <a:off x="6876256" y="3769020"/>
              <a:ext cx="1440160" cy="147732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/>
                <a:t>4</a:t>
              </a:r>
              <a:r>
                <a:rPr lang="fr-FR" dirty="0" smtClean="0"/>
                <a:t> – Vue détaillée des saisies et évaluations par </a:t>
              </a:r>
              <a:r>
                <a:rPr lang="fr-FR" dirty="0"/>
                <a:t>étudiant</a:t>
              </a: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 flipV="1">
              <a:off x="7596336" y="3293456"/>
              <a:ext cx="0" cy="475564"/>
            </a:xfrm>
            <a:prstGeom prst="straightConnector1">
              <a:avLst/>
            </a:prstGeom>
            <a:ln w="57150">
              <a:solidFill>
                <a:schemeClr val="tx2">
                  <a:lumMod val="40000"/>
                  <a:lumOff val="6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7524327" y="1362888"/>
            <a:ext cx="1595861" cy="410445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42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12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3735"/>
            <a:ext cx="9120189" cy="375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27383"/>
            <a:ext cx="9120188" cy="125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1880" y="0"/>
            <a:ext cx="3456384" cy="1268760"/>
          </a:xfrm>
          <a:solidFill>
            <a:schemeClr val="bg1">
              <a:alpha val="94000"/>
            </a:schemeClr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fr-FR" sz="4000" b="1" dirty="0">
                <a:solidFill>
                  <a:srgbClr val="00B0F0"/>
                </a:solidFill>
              </a:rPr>
              <a:t>Profil</a:t>
            </a:r>
            <a:r>
              <a:rPr lang="fr-FR" sz="4000" b="1" dirty="0">
                <a:solidFill>
                  <a:srgbClr val="FF9933"/>
                </a:solidFill>
              </a:rPr>
              <a:t> </a:t>
            </a:r>
            <a:r>
              <a:rPr lang="fr-FR" sz="4000" b="1" dirty="0">
                <a:solidFill>
                  <a:srgbClr val="00B0F0"/>
                </a:solidFill>
              </a:rPr>
              <a:t>enseignant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37345" y="5766355"/>
            <a:ext cx="770706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00FF"/>
                </a:solidFill>
              </a:rPr>
              <a:t>Affichage, par compétence, de toutes les situations saisies et des évaluations correspondantes</a:t>
            </a:r>
            <a:endParaRPr lang="fr-FR" sz="2400" dirty="0">
              <a:solidFill>
                <a:srgbClr val="0000FF"/>
              </a:solidFill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1259632" y="2204863"/>
            <a:ext cx="6480720" cy="52282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737953" y="3212976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i="1">
                <a:solidFill>
                  <a:srgbClr val="0000FF"/>
                </a:solidFill>
              </a:defRPr>
            </a:lvl1pPr>
          </a:lstStyle>
          <a:p>
            <a:r>
              <a:rPr lang="fr-FR" dirty="0" smtClean="0"/>
              <a:t>Choix de l’épreuve</a:t>
            </a:r>
            <a:endParaRPr lang="fr-FR" dirty="0"/>
          </a:p>
        </p:txBody>
      </p:sp>
      <p:cxnSp>
        <p:nvCxnSpPr>
          <p:cNvPr id="23" name="Connecteur droit avec flèche 22"/>
          <p:cNvCxnSpPr>
            <a:stCxn id="22" idx="0"/>
          </p:cNvCxnSpPr>
          <p:nvPr/>
        </p:nvCxnSpPr>
        <p:spPr>
          <a:xfrm flipV="1">
            <a:off x="4746065" y="2798163"/>
            <a:ext cx="0" cy="414813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43</a:t>
            </a:fld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6516217" y="1793735"/>
            <a:ext cx="1872208" cy="411129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3551983" y="1440216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i="1">
                <a:solidFill>
                  <a:srgbClr val="0000FF"/>
                </a:solidFill>
              </a:defRPr>
            </a:lvl1pPr>
          </a:lstStyle>
          <a:p>
            <a:r>
              <a:rPr lang="fr-FR" dirty="0" smtClean="0"/>
              <a:t>Choix de l’étudiant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5568207" y="1624883"/>
            <a:ext cx="948010" cy="18466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4211960" y="5371022"/>
            <a:ext cx="0" cy="414813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37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32856"/>
            <a:ext cx="47148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187624" y="472514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L’utilisateur clique sur OK  pour pouvoir s’identifier à nouveau (Cf. diapo 3)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3131840" y="116752"/>
            <a:ext cx="5940152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 smtClean="0">
                <a:solidFill>
                  <a:srgbClr val="C00000"/>
                </a:solidFill>
              </a:rPr>
              <a:t>Procédure d’identification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3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3580" y="5458633"/>
            <a:ext cx="8352928" cy="646331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prstClr val="white"/>
                </a:solidFill>
              </a:rPr>
              <a:t>1</a:t>
            </a:r>
            <a:r>
              <a:rPr lang="fr-FR" sz="3600" b="1" baseline="30000" dirty="0" smtClean="0">
                <a:solidFill>
                  <a:prstClr val="white"/>
                </a:solidFill>
              </a:rPr>
              <a:t>re</a:t>
            </a:r>
            <a:r>
              <a:rPr lang="fr-FR" sz="3600" b="1" dirty="0" smtClean="0">
                <a:solidFill>
                  <a:prstClr val="white"/>
                </a:solidFill>
              </a:rPr>
              <a:t> connexion</a:t>
            </a:r>
            <a:endParaRPr lang="fr-FR" sz="3600" b="1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27384"/>
            <a:ext cx="912251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72435" y="2956760"/>
            <a:ext cx="4814047" cy="59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259632" y="1756321"/>
            <a:ext cx="7272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 smtClean="0">
                <a:solidFill>
                  <a:prstClr val="black"/>
                </a:solidFill>
              </a:rPr>
              <a:t>Cliquer sur « Mon compte »</a:t>
            </a:r>
            <a:br>
              <a:rPr lang="fr-FR" dirty="0" smtClean="0">
                <a:solidFill>
                  <a:prstClr val="black"/>
                </a:solidFill>
              </a:rPr>
            </a:br>
            <a:endParaRPr lang="fr-FR" dirty="0" smtClean="0">
              <a:solidFill>
                <a:prstClr val="black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>
                <a:solidFill>
                  <a:prstClr val="black"/>
                </a:solidFill>
              </a:rPr>
              <a:t>Cliquer </a:t>
            </a:r>
            <a:r>
              <a:rPr lang="fr-FR" dirty="0" smtClean="0">
                <a:solidFill>
                  <a:prstClr val="black"/>
                </a:solidFill>
              </a:rPr>
              <a:t> sur Changer d’adresse électronique</a:t>
            </a:r>
            <a:br>
              <a:rPr lang="fr-FR" dirty="0" smtClean="0">
                <a:solidFill>
                  <a:prstClr val="black"/>
                </a:solidFill>
              </a:rPr>
            </a:br>
            <a:r>
              <a:rPr lang="fr-FR" dirty="0" smtClean="0">
                <a:solidFill>
                  <a:prstClr val="black"/>
                </a:solidFill>
              </a:rPr>
              <a:t/>
            </a:r>
            <a:br>
              <a:rPr lang="fr-FR" dirty="0" smtClean="0">
                <a:solidFill>
                  <a:prstClr val="black"/>
                </a:solidFill>
              </a:rPr>
            </a:br>
            <a:r>
              <a:rPr lang="fr-FR" dirty="0" smtClean="0">
                <a:solidFill>
                  <a:prstClr val="black"/>
                </a:solidFill>
              </a:rPr>
              <a:t/>
            </a:r>
            <a:br>
              <a:rPr lang="fr-FR" dirty="0" smtClean="0">
                <a:solidFill>
                  <a:prstClr val="black"/>
                </a:solidFill>
              </a:rPr>
            </a:br>
            <a:endParaRPr lang="fr-FR" dirty="0" smtClean="0">
              <a:solidFill>
                <a:prstClr val="black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fr-FR" dirty="0" smtClean="0">
              <a:solidFill>
                <a:prstClr val="black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dirty="0">
                <a:solidFill>
                  <a:prstClr val="black"/>
                </a:solidFill>
              </a:rPr>
              <a:t>Vérifier que l’adresse électronique </a:t>
            </a:r>
            <a:r>
              <a:rPr lang="fr-FR" dirty="0" smtClean="0">
                <a:solidFill>
                  <a:prstClr val="black"/>
                </a:solidFill>
              </a:rPr>
              <a:t>est correcte et la modifier si besoin </a:t>
            </a:r>
            <a:r>
              <a:rPr lang="fr-FR" dirty="0" smtClean="0">
                <a:solidFill>
                  <a:srgbClr val="FF0000"/>
                </a:solidFill>
              </a:rPr>
              <a:t>Cette adresse est indispensable pour réinitialiser le MDP en cas de perte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4427984" y="1124744"/>
            <a:ext cx="3312368" cy="86409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2771800" y="2641104"/>
            <a:ext cx="0" cy="49986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46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3580" y="5458633"/>
            <a:ext cx="8352928" cy="646331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prstClr val="white"/>
                </a:solidFill>
              </a:rPr>
              <a:t>4 modules</a:t>
            </a:r>
            <a:endParaRPr lang="fr-FR" sz="3600" b="1" dirty="0">
              <a:solidFill>
                <a:prstClr val="white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657550" y="3797512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2</a:t>
            </a:r>
            <a:r>
              <a:rPr lang="fr-FR" dirty="0" smtClean="0">
                <a:solidFill>
                  <a:prstClr val="white"/>
                </a:solidFill>
              </a:rPr>
              <a:t> - Saisir / Gérer 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</a:rPr>
              <a:t>les situations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932040" y="3789040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3</a:t>
            </a:r>
            <a:r>
              <a:rPr lang="fr-FR" dirty="0" smtClean="0">
                <a:solidFill>
                  <a:prstClr val="white"/>
                </a:solidFill>
              </a:rPr>
              <a:t> - Voir l’état des saisies et évaluations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236296" y="380181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4</a:t>
            </a:r>
            <a:r>
              <a:rPr lang="fr-FR" dirty="0" smtClean="0">
                <a:solidFill>
                  <a:prstClr val="white"/>
                </a:solidFill>
              </a:rPr>
              <a:t> - Exporter pour la 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</a:rPr>
              <a:t>certification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25302" y="383243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1 -</a:t>
            </a:r>
            <a:r>
              <a:rPr lang="fr-FR" dirty="0" smtClean="0">
                <a:solidFill>
                  <a:prstClr val="white"/>
                </a:solidFill>
              </a:rPr>
              <a:t> Déclarer / Gérer </a:t>
            </a:r>
            <a:br>
              <a:rPr lang="fr-FR" dirty="0" smtClean="0">
                <a:solidFill>
                  <a:prstClr val="white"/>
                </a:solidFill>
              </a:rPr>
            </a:br>
            <a:r>
              <a:rPr lang="fr-FR" dirty="0" smtClean="0">
                <a:solidFill>
                  <a:prstClr val="white"/>
                </a:solidFill>
              </a:rPr>
              <a:t>le(s) projet(s)</a:t>
            </a:r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1145382" y="3273975"/>
            <a:ext cx="0" cy="5517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3419872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5652120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8028384" y="326593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22514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32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657550" y="3797512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2</a:t>
            </a:r>
            <a:r>
              <a:rPr lang="fr-FR" dirty="0" smtClean="0">
                <a:solidFill>
                  <a:prstClr val="white"/>
                </a:solidFill>
              </a:rPr>
              <a:t> - Saisir / Gérer 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</a:rPr>
              <a:t>les situations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932040" y="3789040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prstClr val="white"/>
                </a:solidFill>
              </a:rPr>
              <a:t>3</a:t>
            </a:r>
            <a:r>
              <a:rPr lang="fr-FR" dirty="0" smtClean="0">
                <a:solidFill>
                  <a:prstClr val="white"/>
                </a:solidFill>
              </a:rPr>
              <a:t> - Voir l’état des saisies et évaluations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236296" y="380181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4</a:t>
            </a:r>
            <a:r>
              <a:rPr lang="fr-FR" dirty="0" smtClean="0">
                <a:solidFill>
                  <a:prstClr val="white"/>
                </a:solidFill>
              </a:rPr>
              <a:t> - Exporter pour la </a:t>
            </a:r>
          </a:p>
          <a:p>
            <a:pPr algn="ctr"/>
            <a:r>
              <a:rPr lang="fr-FR" dirty="0" smtClean="0">
                <a:solidFill>
                  <a:prstClr val="white"/>
                </a:solidFill>
              </a:rPr>
              <a:t>certification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25302" y="3832434"/>
            <a:ext cx="1440160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prstClr val="white"/>
                </a:solidFill>
              </a:rPr>
              <a:t>1 -</a:t>
            </a:r>
            <a:r>
              <a:rPr lang="fr-FR" dirty="0" smtClean="0">
                <a:solidFill>
                  <a:prstClr val="white"/>
                </a:solidFill>
              </a:rPr>
              <a:t> Déclarer / Gérer </a:t>
            </a:r>
            <a:br>
              <a:rPr lang="fr-FR" dirty="0" smtClean="0">
                <a:solidFill>
                  <a:prstClr val="white"/>
                </a:solidFill>
              </a:rPr>
            </a:br>
            <a:r>
              <a:rPr lang="fr-FR" dirty="0" smtClean="0">
                <a:solidFill>
                  <a:prstClr val="white"/>
                </a:solidFill>
              </a:rPr>
              <a:t>le(s) projet(s)</a:t>
            </a:r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1145382" y="3273975"/>
            <a:ext cx="0" cy="5517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3419872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5652120" y="328498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8028384" y="3265934"/>
            <a:ext cx="0" cy="475564"/>
          </a:xfrm>
          <a:prstGeom prst="straightConnector1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22514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8</a:t>
            </a:fld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5262" y="1412776"/>
            <a:ext cx="2160240" cy="3456384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9933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79512" y="5271591"/>
            <a:ext cx="8856984" cy="584775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1 - Utilisation du module Gestion de projets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79512" y="5919663"/>
            <a:ext cx="8856984" cy="461665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Ne concerne que les collègues de F1 </a:t>
            </a:r>
            <a:r>
              <a:rPr lang="fr-FR" sz="2400" dirty="0" smtClean="0">
                <a:solidFill>
                  <a:schemeClr val="bg1"/>
                </a:solidFill>
              </a:rPr>
              <a:t>(diapos 7 à 11)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10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154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re 1"/>
          <p:cNvSpPr txBox="1">
            <a:spLocks/>
          </p:cNvSpPr>
          <p:nvPr/>
        </p:nvSpPr>
        <p:spPr>
          <a:xfrm>
            <a:off x="3060272" y="116752"/>
            <a:ext cx="3960000" cy="1080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 smtClean="0">
                <a:solidFill>
                  <a:srgbClr val="FF9933"/>
                </a:solidFill>
              </a:rPr>
              <a:t>Profil étudiant</a:t>
            </a:r>
            <a:endParaRPr lang="fr-FR" sz="4100" b="1" dirty="0">
              <a:solidFill>
                <a:srgbClr val="FF9933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" y="1314450"/>
            <a:ext cx="91059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1475656" y="3715291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00FF"/>
                </a:solidFill>
              </a:rPr>
              <a:t>Vue initiale du module Gestion des projets</a:t>
            </a:r>
          </a:p>
          <a:p>
            <a:pPr algn="ctr"/>
            <a:endParaRPr lang="fr-FR" dirty="0" smtClean="0">
              <a:solidFill>
                <a:srgbClr val="0000FF"/>
              </a:solidFill>
            </a:endParaRPr>
          </a:p>
          <a:p>
            <a:pPr algn="ctr"/>
            <a:r>
              <a:rPr lang="fr-FR" dirty="0" smtClean="0">
                <a:solidFill>
                  <a:srgbClr val="0000FF"/>
                </a:solidFill>
              </a:rPr>
              <a:t>Pour </a:t>
            </a:r>
            <a:r>
              <a:rPr lang="fr-FR" dirty="0">
                <a:solidFill>
                  <a:srgbClr val="0000FF"/>
                </a:solidFill>
              </a:rPr>
              <a:t>déclarer un projet, </a:t>
            </a:r>
            <a:r>
              <a:rPr lang="fr-FR" dirty="0" smtClean="0">
                <a:solidFill>
                  <a:srgbClr val="0000FF"/>
                </a:solidFill>
              </a:rPr>
              <a:t>l’étudiant </a:t>
            </a:r>
            <a:r>
              <a:rPr lang="fr-FR" dirty="0">
                <a:solidFill>
                  <a:srgbClr val="0000FF"/>
                </a:solidFill>
              </a:rPr>
              <a:t>clique </a:t>
            </a:r>
            <a:r>
              <a:rPr lang="fr-FR" dirty="0" smtClean="0">
                <a:solidFill>
                  <a:srgbClr val="0000FF"/>
                </a:solidFill>
              </a:rPr>
              <a:t>sur : 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« Création </a:t>
            </a:r>
            <a:r>
              <a:rPr lang="fr-FR" dirty="0">
                <a:solidFill>
                  <a:srgbClr val="0000FF"/>
                </a:solidFill>
              </a:rPr>
              <a:t>d’un nouveau </a:t>
            </a:r>
            <a:r>
              <a:rPr lang="fr-FR" dirty="0" smtClean="0">
                <a:solidFill>
                  <a:srgbClr val="0000FF"/>
                </a:solidFill>
              </a:rPr>
              <a:t>projet »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FD1B-A658-466E-8E47-DCCFF51159A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15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1444</Words>
  <Application>Microsoft Office PowerPoint</Application>
  <PresentationFormat>Affichage à l'écran (4:3)</PresentationFormat>
  <Paragraphs>290</Paragraphs>
  <Slides>43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43</vt:i4>
      </vt:variant>
    </vt:vector>
  </HeadingPairs>
  <TitlesOfParts>
    <vt:vector size="48" baseType="lpstr">
      <vt:lpstr>Arial</vt:lpstr>
      <vt:lpstr>Calibri</vt:lpstr>
      <vt:lpstr>Wingdings</vt:lpstr>
      <vt:lpstr>Thème Office</vt:lpstr>
      <vt:lpstr>1_Conception personnalisée</vt:lpstr>
      <vt:lpstr>Cerise Pro BTS COM  Guide d’utilisation étudiants &amp; enseignants</vt:lpstr>
      <vt:lpstr>Sommaire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 Profil étudiant</vt:lpstr>
      <vt:lpstr>Présentation PowerPoint</vt:lpstr>
      <vt:lpstr>Présentation PowerPoint</vt:lpstr>
      <vt:lpstr>Présentation PowerPoint</vt:lpstr>
      <vt:lpstr>Profil enseignant</vt:lpstr>
      <vt:lpstr>Profil enseignant</vt:lpstr>
      <vt:lpstr>Profil enseignant</vt:lpstr>
      <vt:lpstr>Profil enseignant</vt:lpstr>
      <vt:lpstr>Profil enseignant</vt:lpstr>
      <vt:lpstr>Présentation PowerPoint</vt:lpstr>
      <vt:lpstr>Profil enseignant</vt:lpstr>
      <vt:lpstr>Profil enseignant</vt:lpstr>
      <vt:lpstr>Profil enseignant</vt:lpstr>
      <vt:lpstr>Profil enseignant</vt:lpstr>
      <vt:lpstr>Profil enseignant</vt:lpstr>
      <vt:lpstr>Profil enseignant</vt:lpstr>
      <vt:lpstr>Profil enseignant</vt:lpstr>
      <vt:lpstr>Profil enseignant</vt:lpstr>
      <vt:lpstr>Profil enseignant</vt:lpstr>
      <vt:lpstr>Profil enseignant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2015-03-15T22:44:28Z</dcterms:created>
  <dcterms:modified xsi:type="dcterms:W3CDTF">2016-01-22T09:42:52Z</dcterms:modified>
</cp:coreProperties>
</file>