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13"/>
  </p:notesMasterIdLst>
  <p:sldIdLst>
    <p:sldId id="278" r:id="rId5"/>
    <p:sldId id="256" r:id="rId6"/>
    <p:sldId id="279" r:id="rId7"/>
    <p:sldId id="280" r:id="rId8"/>
    <p:sldId id="274" r:id="rId9"/>
    <p:sldId id="275" r:id="rId10"/>
    <p:sldId id="276" r:id="rId11"/>
    <p:sldId id="277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72" y="-5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623167A-EAD4-4634-893A-1F2D0F1746A1}" type="datetimeFigureOut">
              <a:rPr lang="fr-FR" smtClean="0"/>
              <a:t>24/03/2018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0246474-0EAD-40B6-B721-574CD83723D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43559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r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17" name="Espace réservé du pied de page 16"/>
          <p:cNvSpPr>
            <a:spLocks noGrp="1"/>
          </p:cNvSpPr>
          <p:nvPr>
            <p:ph type="ftr" sz="quarter" idx="11"/>
          </p:nvPr>
        </p:nvSpPr>
        <p:spPr>
          <a:xfrm>
            <a:off x="4240123" y="236538"/>
            <a:ext cx="3712669" cy="653194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pPr algn="r" eaLnBrk="1" latinLnBrk="0" hangingPunct="1"/>
            <a:endParaRPr kumimoji="0" lang="en-US" dirty="0">
              <a:solidFill>
                <a:schemeClr val="tx2"/>
              </a:solidFill>
            </a:endParaRPr>
          </a:p>
        </p:txBody>
      </p:sp>
      <p:sp>
        <p:nvSpPr>
          <p:cNvPr id="29" name="Espace réservé du numéro de diapositive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eaLnBrk="1" latinLnBrk="0" hangingPunct="1"/>
            <a:fld id="{F0C94032-CD4C-4C25-B0C2-CEC720522D92}" type="slidenum">
              <a:rPr kumimoji="0" lang="en-US" smtClean="0"/>
              <a:pPr eaLnBrk="1" latinLnBrk="0" hangingPunct="1"/>
              <a:t>‹N°›</a:t>
            </a:fld>
            <a:endParaRPr kumimoji="0" lang="en-US" dirty="0">
              <a:solidFill>
                <a:schemeClr val="tx2"/>
              </a:solidFill>
            </a:endParaRPr>
          </a:p>
        </p:txBody>
      </p:sp>
      <p:pic>
        <p:nvPicPr>
          <p:cNvPr id="2" name="Image 1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6232760"/>
            <a:ext cx="9144000" cy="459961"/>
          </a:xfrm>
          <a:prstGeom prst="rect">
            <a:avLst/>
          </a:prstGeom>
        </p:spPr>
      </p:pic>
      <p:pic>
        <p:nvPicPr>
          <p:cNvPr id="12" name="Image 11" descr="new-logo.png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" r="36842"/>
          <a:stretch/>
        </p:blipFill>
        <p:spPr>
          <a:xfrm>
            <a:off x="117840" y="132581"/>
            <a:ext cx="2061140" cy="378575"/>
          </a:xfrm>
          <a:prstGeom prst="rect">
            <a:avLst/>
          </a:prstGeom>
        </p:spPr>
      </p:pic>
      <p:sp>
        <p:nvSpPr>
          <p:cNvPr id="4" name="ZoneTexte 3"/>
          <p:cNvSpPr txBox="1"/>
          <p:nvPr userDrawn="1"/>
        </p:nvSpPr>
        <p:spPr>
          <a:xfrm>
            <a:off x="3042545" y="6310295"/>
            <a:ext cx="15139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fr-FR" dirty="0" smtClean="0">
                <a:solidFill>
                  <a:schemeClr val="bg1"/>
                </a:solidFill>
                <a:latin typeface="Avenir Light"/>
                <a:cs typeface="Avenir Light"/>
              </a:rPr>
              <a:t>N</a:t>
            </a:r>
            <a:endParaRPr lang="fr-FR" dirty="0">
              <a:solidFill>
                <a:schemeClr val="bg1"/>
              </a:solidFill>
              <a:latin typeface="Avenir Light"/>
              <a:cs typeface="Avenir Light"/>
            </a:endParaRPr>
          </a:p>
        </p:txBody>
      </p:sp>
      <p:sp>
        <p:nvSpPr>
          <p:cNvPr id="5" name="ZoneTexte 4"/>
          <p:cNvSpPr txBox="1"/>
          <p:nvPr userDrawn="1"/>
        </p:nvSpPr>
        <p:spPr>
          <a:xfrm>
            <a:off x="4661198" y="6310295"/>
            <a:ext cx="1414071" cy="3824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800" kern="1200" dirty="0" smtClean="0">
                <a:solidFill>
                  <a:schemeClr val="bg1"/>
                </a:solidFill>
                <a:latin typeface="Avenir Light"/>
                <a:ea typeface="+mn-ea"/>
                <a:cs typeface="Avenir Light"/>
              </a:rPr>
              <a:t>D</a:t>
            </a:r>
            <a:endParaRPr lang="fr-FR" sz="1800" kern="1200" dirty="0">
              <a:solidFill>
                <a:schemeClr val="bg1"/>
              </a:solidFill>
              <a:latin typeface="Avenir Light"/>
              <a:ea typeface="+mn-ea"/>
              <a:cs typeface="Avenir Light"/>
            </a:endParaRPr>
          </a:p>
        </p:txBody>
      </p:sp>
      <p:sp>
        <p:nvSpPr>
          <p:cNvPr id="15" name="ZoneTexte 14"/>
          <p:cNvSpPr txBox="1"/>
          <p:nvPr userDrawn="1"/>
        </p:nvSpPr>
        <p:spPr>
          <a:xfrm>
            <a:off x="6075269" y="6297201"/>
            <a:ext cx="1414071" cy="3824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800" kern="1200" dirty="0" smtClean="0">
                <a:solidFill>
                  <a:schemeClr val="bg1"/>
                </a:solidFill>
                <a:latin typeface="Avenir Light"/>
                <a:ea typeface="+mn-ea"/>
                <a:cs typeface="Avenir Light"/>
              </a:rPr>
              <a:t>R</a:t>
            </a:r>
            <a:endParaRPr lang="fr-FR" sz="1800" kern="1200" dirty="0">
              <a:solidFill>
                <a:schemeClr val="bg1"/>
              </a:solidFill>
              <a:latin typeface="Avenir Light"/>
              <a:ea typeface="+mn-ea"/>
              <a:cs typeface="Avenir Light"/>
            </a:endParaRPr>
          </a:p>
        </p:txBody>
      </p:sp>
      <p:sp>
        <p:nvSpPr>
          <p:cNvPr id="16" name="ZoneTexte 15"/>
          <p:cNvSpPr txBox="1"/>
          <p:nvPr userDrawn="1"/>
        </p:nvSpPr>
        <p:spPr>
          <a:xfrm>
            <a:off x="7729929" y="6310295"/>
            <a:ext cx="1414071" cy="3824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800" kern="1200" dirty="0" smtClean="0">
                <a:solidFill>
                  <a:schemeClr val="bg1"/>
                </a:solidFill>
                <a:latin typeface="Avenir Light"/>
                <a:ea typeface="+mn-ea"/>
                <a:cs typeface="Avenir Light"/>
              </a:rPr>
              <a:t>C</a:t>
            </a:r>
            <a:endParaRPr lang="fr-FR" sz="1800" kern="1200" dirty="0">
              <a:solidFill>
                <a:schemeClr val="bg1"/>
              </a:solidFill>
              <a:latin typeface="Avenir Light"/>
              <a:ea typeface="+mn-ea"/>
              <a:cs typeface="Avenir Light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304412" y="228600"/>
            <a:ext cx="6458588" cy="990600"/>
          </a:xfrm>
        </p:spPr>
        <p:txBody>
          <a:bodyPr/>
          <a:lstStyle/>
          <a:p>
            <a:r>
              <a:rPr kumimoji="0" lang="fr-FR" smtClean="0"/>
              <a:t>Modifiez le style du titre</a:t>
            </a:r>
            <a:endParaRPr kumimoji="0" lang="en-US" dirty="0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fr-FR" smtClean="0"/>
              <a:t>Modifiez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3/24/2018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/>
          <a:lstStyle/>
          <a:p>
            <a:pPr eaLnBrk="1" latinLnBrk="0" hangingPunct="1"/>
            <a:fld id="{F0C94032-CD4C-4C25-B0C2-CEC720522D92}" type="slidenum">
              <a:rPr kumimoji="0" lang="en-US" smtClean="0"/>
              <a:pPr eaLnBrk="1" latinLnBrk="0" hangingPunct="1"/>
              <a:t>‹N°›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fr-FR" smtClean="0"/>
              <a:t>Modifiez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3/24/2018</a:t>
            </a:fld>
            <a:endParaRPr lang="en-US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2356784" y="6248207"/>
            <a:ext cx="3673899" cy="365125"/>
          </a:xfrm>
        </p:spPr>
        <p:txBody>
          <a:bodyPr/>
          <a:lstStyle/>
          <a:p>
            <a:endParaRPr kumimoji="0" lang="en-US" dirty="0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pic>
        <p:nvPicPr>
          <p:cNvPr id="10" name="Image 9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5400000" flipV="1">
            <a:off x="2780622" y="3295952"/>
            <a:ext cx="6858001" cy="266100"/>
          </a:xfrm>
          <a:prstGeom prst="rect">
            <a:avLst/>
          </a:prstGeom>
        </p:spPr>
      </p:pic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  <a:prstGeom prst="rect">
            <a:avLst/>
          </a:prstGeom>
        </p:spPr>
        <p:txBody>
          <a:bodyPr/>
          <a:lstStyle/>
          <a:p>
            <a:pPr eaLnBrk="1" latinLnBrk="0" hangingPunct="1"/>
            <a:fld id="{F0C94032-CD4C-4C25-B0C2-CEC720522D92}" type="slidenum">
              <a:rPr kumimoji="0" lang="en-US" smtClean="0"/>
              <a:pPr eaLnBrk="1" latinLnBrk="0" hangingPunct="1"/>
              <a:t>‹N°›</a:t>
            </a:fld>
            <a:endParaRPr kumimoji="0" lang="en-US" dirty="0"/>
          </a:p>
        </p:txBody>
      </p:sp>
      <p:pic>
        <p:nvPicPr>
          <p:cNvPr id="11" name="Image 10" descr="new-logo.png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" r="36842"/>
          <a:stretch/>
        </p:blipFill>
        <p:spPr>
          <a:xfrm>
            <a:off x="35496" y="6237312"/>
            <a:ext cx="2254255" cy="41404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3/24/2018</a:t>
            </a:fld>
            <a:endParaRPr lang="en-US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 eaLnBrk="1" latinLnBrk="0" hangingPunct="1"/>
            <a:fld id="{F0C94032-CD4C-4C25-B0C2-CEC720522D92}" type="slidenum">
              <a:rPr kumimoji="0" lang="en-US" smtClean="0"/>
              <a:pPr eaLnBrk="1" latinLnBrk="0" hangingPunct="1"/>
              <a:t>‹N°›</a:t>
            </a:fld>
            <a:endParaRPr kumimoji="0" lang="en-US" dirty="0">
              <a:solidFill>
                <a:srgbClr val="FFFFFF"/>
              </a:solidFill>
            </a:endParaRPr>
          </a:p>
        </p:txBody>
      </p:sp>
      <p:sp>
        <p:nvSpPr>
          <p:cNvPr id="8" name="Espace réservé du contenu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Modifiez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FR" smtClean="0"/>
              <a:t>Modifiez les styles du texte du masque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Espace réservé de la date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3/24/2018</a:t>
            </a:fld>
            <a:endParaRPr lang="en-US"/>
          </a:p>
        </p:txBody>
      </p:sp>
      <p:sp>
        <p:nvSpPr>
          <p:cNvPr id="14" name="Espace réservé du pied de page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kumimoji="0" lang="en-US"/>
          </a:p>
        </p:txBody>
      </p:sp>
      <p:pic>
        <p:nvPicPr>
          <p:cNvPr id="11" name="Image 10" descr="new-logo.png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" r="36842"/>
          <a:stretch/>
        </p:blipFill>
        <p:spPr>
          <a:xfrm>
            <a:off x="274958" y="6248206"/>
            <a:ext cx="2788863" cy="512238"/>
          </a:xfrm>
          <a:prstGeom prst="rect">
            <a:avLst/>
          </a:prstGeom>
        </p:spPr>
      </p:pic>
      <p:sp>
        <p:nvSpPr>
          <p:cNvPr id="15" name="Rectangle 14"/>
          <p:cNvSpPr/>
          <p:nvPr userDrawn="1"/>
        </p:nvSpPr>
        <p:spPr>
          <a:xfrm>
            <a:off x="1466444" y="1600200"/>
            <a:ext cx="7677556" cy="990600"/>
          </a:xfrm>
          <a:prstGeom prst="rect">
            <a:avLst/>
          </a:prstGeom>
          <a:solidFill>
            <a:srgbClr val="1C7EB0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6" name="Rectangle 15"/>
          <p:cNvSpPr/>
          <p:nvPr userDrawn="1"/>
        </p:nvSpPr>
        <p:spPr>
          <a:xfrm>
            <a:off x="-91440" y="1600200"/>
            <a:ext cx="1463040" cy="990600"/>
          </a:xfrm>
          <a:prstGeom prst="rect">
            <a:avLst/>
          </a:prstGeom>
          <a:solidFill>
            <a:srgbClr val="E28016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597376" y="1600200"/>
            <a:ext cx="7394223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fr-FR" smtClean="0"/>
              <a:t>Modifiez le style du titre</a:t>
            </a:r>
            <a:endParaRPr kumimoji="0" lang="en-US" dirty="0"/>
          </a:p>
        </p:txBody>
      </p:sp>
      <p:sp>
        <p:nvSpPr>
          <p:cNvPr id="13" name="Espace réservé du numéro de diapositive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pPr algn="ctr" eaLnBrk="1" latinLnBrk="0" hangingPunct="1"/>
            <a:fld id="{F0C94032-CD4C-4C25-B0C2-CEC720522D92}" type="slidenum">
              <a:rPr kumimoji="0" lang="en-US" smtClean="0"/>
              <a:pPr algn="ctr" eaLnBrk="1" latinLnBrk="0" hangingPunct="1"/>
              <a:t>‹N°›</a:t>
            </a:fld>
            <a:endParaRPr kumimoji="0" lang="en-US" sz="2400" dirty="0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Modifiez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11" name="Espace réservé du contenu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Modifiez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8" name="Espace réservé de la date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3/24/2018</a:t>
            </a:fld>
            <a:endParaRPr lang="en-US"/>
          </a:p>
        </p:txBody>
      </p:sp>
      <p:sp>
        <p:nvSpPr>
          <p:cNvPr id="10" name="Espace réservé du numéro de diapositive 9"/>
          <p:cNvSpPr>
            <a:spLocks noGrp="1"/>
          </p:cNvSpPr>
          <p:nvPr>
            <p:ph type="sldNum" sz="quarter" idx="16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rtlCol="0"/>
          <a:lstStyle/>
          <a:p>
            <a:pPr algn="ctr" eaLnBrk="1" latinLnBrk="0" hangingPunct="1"/>
            <a:fld id="{F0C94032-CD4C-4C25-B0C2-CEC720522D92}" type="slidenum">
              <a:rPr kumimoji="0" lang="en-US" smtClean="0"/>
              <a:pPr algn="ctr" eaLnBrk="1" latinLnBrk="0" hangingPunct="1"/>
              <a:t>‹N°›</a:t>
            </a:fld>
            <a:endParaRPr kumimoji="0" lang="en-US"/>
          </a:p>
        </p:txBody>
      </p:sp>
      <p:sp>
        <p:nvSpPr>
          <p:cNvPr id="12" name="Espace réservé du pied de page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11" name="Espace réservé du contenu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Modifiez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13" name="Espace réservé du contenu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Modifiez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10" name="Espace réservé de la date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3/24/2018</a:t>
            </a:fld>
            <a:endParaRPr lang="en-US"/>
          </a:p>
        </p:txBody>
      </p:sp>
      <p:sp>
        <p:nvSpPr>
          <p:cNvPr id="12" name="Espace réservé du numéro de diapositive 11"/>
          <p:cNvSpPr>
            <a:spLocks noGrp="1"/>
          </p:cNvSpPr>
          <p:nvPr>
            <p:ph type="sldNum" sz="quarter" idx="16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rtlCol="0"/>
          <a:lstStyle/>
          <a:p>
            <a:pPr algn="ctr" eaLnBrk="1" latinLnBrk="0" hangingPunct="1"/>
            <a:fld id="{F0C94032-CD4C-4C25-B0C2-CEC720522D92}" type="slidenum">
              <a:rPr kumimoji="0" lang="en-US" smtClean="0"/>
              <a:pPr algn="ctr" eaLnBrk="1" latinLnBrk="0" hangingPunct="1"/>
              <a:t>‹N°›</a:t>
            </a:fld>
            <a:endParaRPr kumimoji="0" lang="en-US"/>
          </a:p>
        </p:txBody>
      </p:sp>
      <p:sp>
        <p:nvSpPr>
          <p:cNvPr id="14" name="Espace réservé du pied de page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kumimoji="0" lang="en-US"/>
          </a:p>
        </p:txBody>
      </p:sp>
      <p:sp>
        <p:nvSpPr>
          <p:cNvPr id="16" name="Espace réservé du texte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rgbClr val="E28016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fr-FR" smtClean="0"/>
              <a:t>Modifiez les styles du texte du masque</a:t>
            </a:r>
          </a:p>
        </p:txBody>
      </p:sp>
      <p:sp>
        <p:nvSpPr>
          <p:cNvPr id="15" name="Espace réservé du texte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rgbClr val="1C7EB0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fr-FR" smtClean="0"/>
              <a:t>Modifiez les styles du texte du masque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3/24/2018</a:t>
            </a:fld>
            <a:endParaRPr lang="en-US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 eaLnBrk="1" latinLnBrk="0" hangingPunct="1"/>
            <a:fld id="{F0C94032-CD4C-4C25-B0C2-CEC720522D92}" type="slidenum">
              <a:rPr kumimoji="0" lang="en-US" smtClean="0"/>
              <a:pPr eaLnBrk="1" latinLnBrk="0" hangingPunct="1"/>
              <a:t>‹N°›</a:t>
            </a:fld>
            <a:endParaRPr kumimoji="0" lang="en-US" dirty="0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3/24/2018</a:t>
            </a:fld>
            <a:endParaRPr lang="en-US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eaLnBrk="1" latinLnBrk="0" hangingPunct="1"/>
            <a:fld id="{F0C94032-CD4C-4C25-B0C2-CEC720522D92}" type="slidenum">
              <a:rPr kumimoji="0" lang="en-US" smtClean="0"/>
              <a:pPr eaLnBrk="1" latinLnBrk="0" hangingPunct="1"/>
              <a:t>‹N°›</a:t>
            </a:fld>
            <a:endParaRPr kumimoji="0" lang="en-US" dirty="0">
              <a:solidFill>
                <a:schemeClr val="tx2"/>
              </a:solidFill>
            </a:endParaRPr>
          </a:p>
        </p:txBody>
      </p:sp>
      <p:pic>
        <p:nvPicPr>
          <p:cNvPr id="5" name="Image 4" descr="new-logo.png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" r="36842"/>
          <a:stretch/>
        </p:blipFill>
        <p:spPr>
          <a:xfrm>
            <a:off x="602291" y="6248207"/>
            <a:ext cx="2526997" cy="46414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3/24/2018</a:t>
            </a:fld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 eaLnBrk="1" latinLnBrk="0" hangingPunct="1"/>
            <a:fld id="{F0C94032-CD4C-4C25-B0C2-CEC720522D92}" type="slidenum">
              <a:rPr kumimoji="0" lang="en-US" smtClean="0"/>
              <a:pPr eaLnBrk="1" latinLnBrk="0" hangingPunct="1"/>
              <a:t>‹N°›</a:t>
            </a:fld>
            <a:endParaRPr kumimoji="0" lang="en-US" dirty="0">
              <a:solidFill>
                <a:srgbClr val="FFFFFF"/>
              </a:solidFill>
            </a:endParaRP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solidFill>
            <a:srgbClr val="E28016"/>
          </a:solidFill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FR" smtClean="0"/>
              <a:t>Modifiez les styles du texte du masque</a:t>
            </a:r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Modifiez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FR" smtClean="0"/>
              <a:t>Modifiez les styles du texte du masque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rgbClr val="E28016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rgbClr val="1C7EB0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Espace réservé de la date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3/24/2018</a:t>
            </a:fld>
            <a:endParaRPr lang="en-US"/>
          </a:p>
        </p:txBody>
      </p:sp>
      <p:sp>
        <p:nvSpPr>
          <p:cNvPr id="13" name="Espace réservé du numéro de diapositive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  <a:prstGeom prst="rect">
            <a:avLst/>
          </a:prstGeom>
        </p:spPr>
        <p:txBody>
          <a:bodyPr rtlCol="0"/>
          <a:lstStyle>
            <a:lvl1pPr>
              <a:defRPr sz="2800"/>
            </a:lvl1pPr>
          </a:lstStyle>
          <a:p>
            <a:pPr algn="ctr" eaLnBrk="1" latinLnBrk="0" hangingPunct="1"/>
            <a:fld id="{F0C94032-CD4C-4C25-B0C2-CEC720522D92}" type="slidenum">
              <a:rPr kumimoji="0" lang="en-US" smtClean="0"/>
              <a:pPr algn="ctr" eaLnBrk="1" latinLnBrk="0" hangingPunct="1"/>
              <a:t>‹N°›</a:t>
            </a:fld>
            <a:endParaRPr kumimoji="0" lang="en-US" sz="2800" dirty="0"/>
          </a:p>
        </p:txBody>
      </p:sp>
      <p:sp>
        <p:nvSpPr>
          <p:cNvPr id="14" name="Espace réservé du pied de page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kumimoji="0" lang="en-US" dirty="0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FR" smtClean="0"/>
              <a:t>Cliquez sur l'icône pour ajouter une image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Espace réservé du titre 21"/>
          <p:cNvSpPr>
            <a:spLocks noGrp="1"/>
          </p:cNvSpPr>
          <p:nvPr>
            <p:ph type="title"/>
          </p:nvPr>
        </p:nvSpPr>
        <p:spPr>
          <a:xfrm>
            <a:off x="3181660" y="228600"/>
            <a:ext cx="558134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fr-FR" smtClean="0"/>
              <a:t>Cliquez et modifiez le titre</a:t>
            </a:r>
            <a:endParaRPr kumimoji="0" lang="en-US"/>
          </a:p>
        </p:txBody>
      </p:sp>
      <p:sp>
        <p:nvSpPr>
          <p:cNvPr id="13" name="Espace réservé du texte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FR" smtClean="0"/>
              <a:t>Deuxième niveau</a:t>
            </a:r>
          </a:p>
          <a:p>
            <a:pPr lvl="2" eaLnBrk="1" latinLnBrk="0" hangingPunct="1"/>
            <a:r>
              <a:rPr kumimoji="0" lang="fr-FR" smtClean="0"/>
              <a:t>Troisième niveau</a:t>
            </a:r>
          </a:p>
          <a:p>
            <a:pPr lvl="3" eaLnBrk="1" latinLnBrk="0" hangingPunct="1"/>
            <a:r>
              <a:rPr kumimoji="0" lang="fr-FR" smtClean="0"/>
              <a:t>Quatrième niveau</a:t>
            </a:r>
          </a:p>
          <a:p>
            <a:pPr lvl="4" eaLnBrk="1" latinLnBrk="0" hangingPunct="1"/>
            <a:r>
              <a:rPr kumimoji="0" lang="fr-FR" smtClean="0"/>
              <a:t>Cinquième niveau</a:t>
            </a:r>
            <a:endParaRPr kumimoji="0" lang="en-US"/>
          </a:p>
        </p:txBody>
      </p:sp>
      <p:sp>
        <p:nvSpPr>
          <p:cNvPr id="14" name="Espace réservé de la date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3/24/2018</a:t>
            </a:fld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3"/>
          </p:nvPr>
        </p:nvSpPr>
        <p:spPr>
          <a:xfrm>
            <a:off x="3181660" y="6248206"/>
            <a:ext cx="284902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 algn="r" eaLnBrk="1" latinLnBrk="0" hangingPunct="1"/>
            <a:endParaRPr kumimoji="0" lang="en-US" sz="1400" dirty="0">
              <a:solidFill>
                <a:schemeClr val="tx2"/>
              </a:solidFill>
            </a:endParaRPr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-5802" y="1295561"/>
            <a:ext cx="9186313" cy="117758"/>
          </a:xfrm>
          <a:prstGeom prst="rect">
            <a:avLst/>
          </a:prstGeom>
        </p:spPr>
      </p:pic>
      <p:pic>
        <p:nvPicPr>
          <p:cNvPr id="5" name="Image 4" descr="new-logo.png"/>
          <p:cNvPicPr>
            <a:picLocks noChangeAspect="1"/>
          </p:cNvPicPr>
          <p:nvPr/>
        </p:nvPicPr>
        <p:blipFill rotWithShape="1"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" r="36842"/>
          <a:stretch/>
        </p:blipFill>
        <p:spPr>
          <a:xfrm>
            <a:off x="126955" y="6248206"/>
            <a:ext cx="2949960" cy="541827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2269121" y="-95250"/>
            <a:ext cx="5256584" cy="748680"/>
          </a:xfrm>
        </p:spPr>
        <p:txBody>
          <a:bodyPr>
            <a:normAutofit fontScale="90000"/>
          </a:bodyPr>
          <a:lstStyle/>
          <a:p>
            <a:r>
              <a:rPr lang="fr-FR" b="1" dirty="0" smtClean="0"/>
              <a:t>Séminaire BTS N</a:t>
            </a:r>
            <a:r>
              <a:rPr lang="fr-FR" b="1" dirty="0" smtClean="0">
                <a:solidFill>
                  <a:srgbClr val="FF0000"/>
                </a:solidFill>
              </a:rPr>
              <a:t>D</a:t>
            </a:r>
            <a:r>
              <a:rPr lang="fr-FR" b="1" dirty="0" smtClean="0"/>
              <a:t>RC</a:t>
            </a:r>
            <a:endParaRPr lang="fr-FR" sz="3600" i="1" cap="none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2" descr="Résultat de recherche d'images pour &quot;digitalisation relation client&quot;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0210" y="764704"/>
            <a:ext cx="6771506" cy="4939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itre 1"/>
          <p:cNvSpPr txBox="1">
            <a:spLocks/>
          </p:cNvSpPr>
          <p:nvPr/>
        </p:nvSpPr>
        <p:spPr>
          <a:xfrm>
            <a:off x="251520" y="5445224"/>
            <a:ext cx="8496944" cy="748680"/>
          </a:xfrm>
          <a:prstGeom prst="rect">
            <a:avLst/>
          </a:prstGeom>
        </p:spPr>
        <p:txBody>
          <a:bodyPr vert="horz" anchor="b">
            <a:normAutofit fontScale="975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400" kern="1200" cap="all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fr-FR" sz="2000" b="1" dirty="0" smtClean="0"/>
              <a:t>ECOLE NATIONALE DE COMMERCE – PARIS – 15 mars 2018</a:t>
            </a:r>
            <a:endParaRPr lang="fr-FR" sz="2000" i="1" cap="none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05362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971600" y="1484784"/>
            <a:ext cx="7560840" cy="1828800"/>
          </a:xfrm>
        </p:spPr>
        <p:txBody>
          <a:bodyPr>
            <a:normAutofit/>
          </a:bodyPr>
          <a:lstStyle/>
          <a:p>
            <a:r>
              <a:rPr lang="fr-FR" b="1" dirty="0" smtClean="0"/>
              <a:t>Présentation du BTS N</a:t>
            </a:r>
            <a:r>
              <a:rPr lang="fr-FR" b="1" dirty="0" smtClean="0">
                <a:solidFill>
                  <a:srgbClr val="FF0000"/>
                </a:solidFill>
              </a:rPr>
              <a:t>D</a:t>
            </a:r>
            <a:r>
              <a:rPr lang="fr-FR" b="1" dirty="0" smtClean="0"/>
              <a:t>RC</a:t>
            </a:r>
            <a:endParaRPr lang="fr-FR" sz="3600" i="1" cap="none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23900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au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31726903"/>
              </p:ext>
            </p:extLst>
          </p:nvPr>
        </p:nvGraphicFramePr>
        <p:xfrm>
          <a:off x="323528" y="908720"/>
          <a:ext cx="8568952" cy="2543597"/>
        </p:xfrm>
        <a:graphic>
          <a:graphicData uri="http://schemas.openxmlformats.org/drawingml/2006/table">
            <a:tbl>
              <a:tblPr firstRow="1" firstCol="1" bandRow="1"/>
              <a:tblGrid>
                <a:gridCol w="4938588"/>
                <a:gridCol w="3630364"/>
              </a:tblGrid>
              <a:tr h="77376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097280" algn="l"/>
                          <a:tab pos="5212715" algn="l"/>
                        </a:tabLst>
                      </a:pPr>
                      <a:r>
                        <a:rPr lang="fr-FR" sz="1600" b="1" dirty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10h00 – 10h30</a:t>
                      </a:r>
                      <a:endParaRPr lang="fr-FR" sz="1600" b="1" dirty="0">
                        <a:effectLst/>
                        <a:latin typeface="Arial Narrow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1097280" algn="l"/>
                          <a:tab pos="5212715" algn="l"/>
                        </a:tabLst>
                      </a:pPr>
                      <a:r>
                        <a:rPr lang="fr-FR" sz="1600" b="0" dirty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Ouverture du Séminaire et présentation du nouveau BTS NDRC</a:t>
                      </a:r>
                      <a:endParaRPr lang="fr-FR" sz="1600" b="1" dirty="0">
                        <a:effectLst/>
                        <a:latin typeface="Arial Narro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097280" algn="l"/>
                          <a:tab pos="5212715" algn="l"/>
                        </a:tabLst>
                      </a:pPr>
                      <a:r>
                        <a:rPr lang="fr-FR" sz="1600" b="1" dirty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Didier MICHEL</a:t>
                      </a:r>
                      <a:endParaRPr lang="fr-FR" sz="1600" b="1" dirty="0">
                        <a:effectLst/>
                        <a:latin typeface="Arial Narrow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1097280" algn="l"/>
                          <a:tab pos="5212715" algn="l"/>
                        </a:tabLst>
                      </a:pPr>
                      <a:r>
                        <a:rPr lang="fr-FR" sz="1600" b="0" dirty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inspecteur général</a:t>
                      </a:r>
                      <a:endParaRPr lang="fr-FR" sz="1600" b="1" dirty="0">
                        <a:effectLst/>
                        <a:latin typeface="Arial Narro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3112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097280" algn="l"/>
                          <a:tab pos="5212715" algn="l"/>
                        </a:tabLst>
                      </a:pPr>
                      <a:r>
                        <a:rPr lang="fr-FR" sz="1600" b="1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10h30 – 11h45</a:t>
                      </a:r>
                      <a:endParaRPr lang="fr-FR" sz="1600" b="1">
                        <a:effectLst/>
                        <a:latin typeface="Arial Narrow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1097280" algn="l"/>
                          <a:tab pos="5212715" algn="l"/>
                        </a:tabLst>
                      </a:pPr>
                      <a:r>
                        <a:rPr lang="fr-FR" sz="1600" b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Les enjeux de la digitalisation</a:t>
                      </a:r>
                      <a:endParaRPr lang="fr-FR" sz="1600" b="1">
                        <a:effectLst/>
                        <a:latin typeface="Arial Narro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097280" algn="l"/>
                          <a:tab pos="5212715" algn="l"/>
                        </a:tabLst>
                      </a:pPr>
                      <a:r>
                        <a:rPr lang="fr-FR" sz="1600" b="0" dirty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fr-FR" sz="1600" b="1" dirty="0">
                        <a:effectLst/>
                        <a:latin typeface="Arial Narrow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1097280" algn="l"/>
                          <a:tab pos="5212715" algn="l"/>
                        </a:tabLst>
                      </a:pPr>
                      <a:r>
                        <a:rPr lang="fr-FR" sz="1600" b="1" dirty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Patrick ROUSSEL</a:t>
                      </a:r>
                      <a:endParaRPr lang="fr-FR" sz="1600" b="1" dirty="0">
                        <a:effectLst/>
                        <a:latin typeface="Arial Narrow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1097280" algn="l"/>
                          <a:tab pos="5212715" algn="l"/>
                        </a:tabLst>
                      </a:pPr>
                      <a:r>
                        <a:rPr lang="fr-FR" sz="1600" b="0" dirty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 Enseignant formateur</a:t>
                      </a:r>
                      <a:endParaRPr lang="fr-FR" sz="1600" b="1" dirty="0">
                        <a:effectLst/>
                        <a:latin typeface="Arial Narro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5063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097280" algn="l"/>
                          <a:tab pos="5212715" algn="l"/>
                        </a:tabLst>
                      </a:pPr>
                      <a:r>
                        <a:rPr lang="fr-FR" sz="1600" b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Plate-forme numérique de formation à la digitalisation</a:t>
                      </a:r>
                      <a:endParaRPr lang="fr-FR" sz="1600" b="1">
                        <a:effectLst/>
                        <a:latin typeface="Arial Narro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097280" algn="l"/>
                          <a:tab pos="5212715" algn="l"/>
                        </a:tabLst>
                      </a:pPr>
                      <a:r>
                        <a:rPr lang="fr-FR" sz="1600" b="1" dirty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Patrick FENIE</a:t>
                      </a:r>
                      <a:endParaRPr lang="fr-FR" sz="1600" b="1" dirty="0">
                        <a:effectLst/>
                        <a:latin typeface="Arial Narrow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1097280" algn="l"/>
                          <a:tab pos="5212715" algn="l"/>
                        </a:tabLst>
                      </a:pPr>
                      <a:r>
                        <a:rPr lang="fr-FR" sz="1600" b="0" dirty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Référent national Numérique </a:t>
                      </a:r>
                      <a:r>
                        <a:rPr lang="fr-FR" sz="1600" b="0" dirty="0" err="1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Cerpeg</a:t>
                      </a:r>
                      <a:endParaRPr lang="fr-FR" sz="1600" b="1" dirty="0">
                        <a:effectLst/>
                        <a:latin typeface="Arial Narro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2074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097280" algn="l"/>
                          <a:tab pos="5212715" algn="l"/>
                        </a:tabLst>
                      </a:pPr>
                      <a:r>
                        <a:rPr lang="fr-FR" sz="1600" b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Parcours m@gistère</a:t>
                      </a:r>
                      <a:endParaRPr lang="fr-FR" sz="1600" b="1">
                        <a:effectLst/>
                        <a:latin typeface="Arial Narro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097280" algn="l"/>
                          <a:tab pos="5212715" algn="l"/>
                        </a:tabLst>
                      </a:pPr>
                      <a:r>
                        <a:rPr lang="fr-FR" sz="1600" b="1" dirty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Eric .JULIAN</a:t>
                      </a:r>
                      <a:endParaRPr lang="fr-FR" sz="1600" b="1" dirty="0">
                        <a:effectLst/>
                        <a:latin typeface="Arial Narrow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1097280" algn="l"/>
                          <a:tab pos="5212715" algn="l"/>
                        </a:tabLst>
                      </a:pPr>
                      <a:r>
                        <a:rPr lang="fr-FR" sz="1600" b="0" dirty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Enseignant formateur</a:t>
                      </a:r>
                      <a:endParaRPr lang="fr-FR" sz="1600" b="1" dirty="0">
                        <a:effectLst/>
                        <a:latin typeface="Arial Narro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graphicFrame>
        <p:nvGraphicFramePr>
          <p:cNvPr id="5" name="Tableau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67870866"/>
              </p:ext>
            </p:extLst>
          </p:nvPr>
        </p:nvGraphicFramePr>
        <p:xfrm>
          <a:off x="323528" y="3814271"/>
          <a:ext cx="8496944" cy="2194560"/>
        </p:xfrm>
        <a:graphic>
          <a:graphicData uri="http://schemas.openxmlformats.org/drawingml/2006/table">
            <a:tbl>
              <a:tblPr firstRow="1" firstCol="1" bandRow="1"/>
              <a:tblGrid>
                <a:gridCol w="4897087"/>
                <a:gridCol w="3599857"/>
              </a:tblGrid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097280" algn="l"/>
                          <a:tab pos="5212715" algn="l"/>
                        </a:tabLst>
                      </a:pPr>
                      <a:r>
                        <a:rPr lang="fr-FR" sz="1600" b="1" dirty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11h45 – 12h45</a:t>
                      </a:r>
                      <a:endParaRPr lang="fr-FR" sz="1600" b="1" dirty="0">
                        <a:effectLst/>
                        <a:latin typeface="Arial Narrow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1097280" algn="l"/>
                          <a:tab pos="5212715" algn="l"/>
                        </a:tabLst>
                      </a:pPr>
                      <a:r>
                        <a:rPr lang="fr-FR" sz="1600" b="0" dirty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Table ronde de professionnels</a:t>
                      </a:r>
                      <a:endParaRPr lang="fr-FR" sz="1600" b="1" dirty="0">
                        <a:effectLst/>
                        <a:latin typeface="Arial Narrow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1097280" algn="l"/>
                          <a:tab pos="5212715" algn="l"/>
                        </a:tabLst>
                      </a:pPr>
                      <a:r>
                        <a:rPr lang="fr-FR" sz="1600" b="0" dirty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« De l’évolution de la relation client  à l’évolution des métiers commerciaux »</a:t>
                      </a:r>
                      <a:endParaRPr lang="fr-FR" sz="1600" b="1" dirty="0">
                        <a:effectLst/>
                        <a:latin typeface="Arial Narro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097280" algn="l"/>
                          <a:tab pos="5212715" algn="l"/>
                        </a:tabLst>
                      </a:pPr>
                      <a:r>
                        <a:rPr lang="fr-FR" sz="1600" b="0" dirty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Animation : </a:t>
                      </a:r>
                      <a:r>
                        <a:rPr lang="fr-FR" sz="1600" b="1" dirty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Jean-Christophe DUFLANC</a:t>
                      </a:r>
                      <a:endParaRPr lang="fr-FR" sz="1600" b="1" dirty="0">
                        <a:effectLst/>
                        <a:latin typeface="Arial Narrow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1097280" algn="l"/>
                          <a:tab pos="5212715" algn="l"/>
                        </a:tabLst>
                      </a:pPr>
                      <a:r>
                        <a:rPr lang="fr-FR" sz="1600" b="0" dirty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Doyen, IA-IPR académie de Dijon</a:t>
                      </a:r>
                      <a:endParaRPr lang="fr-FR" sz="1600" b="1" dirty="0">
                        <a:effectLst/>
                        <a:latin typeface="Arial Narro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6385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097280" algn="l"/>
                          <a:tab pos="5212715" algn="l"/>
                        </a:tabLst>
                      </a:pPr>
                      <a:r>
                        <a:rPr lang="fr-FR" sz="1600" b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La relation client à distance</a:t>
                      </a:r>
                      <a:endParaRPr lang="fr-FR" sz="1600" b="1">
                        <a:effectLst/>
                        <a:latin typeface="Arial Narro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097280" algn="l"/>
                          <a:tab pos="5212715" algn="l"/>
                        </a:tabLst>
                      </a:pPr>
                      <a:r>
                        <a:rPr lang="fr-FR" sz="1600" b="1" dirty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M. REGNAULT DU MOTTIER</a:t>
                      </a:r>
                      <a:endParaRPr lang="fr-FR" sz="1600" b="1" dirty="0">
                        <a:effectLst/>
                        <a:latin typeface="Arial Narrow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1097280" algn="l"/>
                          <a:tab pos="5212715" algn="l"/>
                        </a:tabLst>
                      </a:pPr>
                      <a:r>
                        <a:rPr lang="fr-FR" sz="1600" b="0" dirty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DRH du groupe B2S</a:t>
                      </a:r>
                      <a:endParaRPr lang="fr-FR" sz="1600" b="1" dirty="0">
                        <a:effectLst/>
                        <a:latin typeface="Arial Narro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7264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097280" algn="l"/>
                          <a:tab pos="5212715" algn="l"/>
                        </a:tabLst>
                      </a:pPr>
                      <a:r>
                        <a:rPr lang="fr-FR" sz="1600" b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Les réseaux de vente directe</a:t>
                      </a:r>
                      <a:endParaRPr lang="fr-FR" sz="1600" b="1">
                        <a:effectLst/>
                        <a:latin typeface="Arial Narro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097280" algn="l"/>
                          <a:tab pos="5212715" algn="l"/>
                        </a:tabLst>
                      </a:pPr>
                      <a:r>
                        <a:rPr lang="fr-FR" sz="1600" b="1" dirty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M. RODRIGUEZ</a:t>
                      </a:r>
                      <a:endParaRPr lang="fr-FR" sz="1600" b="1" dirty="0">
                        <a:effectLst/>
                        <a:latin typeface="Arial Narrow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1097280" algn="l"/>
                          <a:tab pos="5212715" algn="l"/>
                        </a:tabLst>
                      </a:pPr>
                      <a:r>
                        <a:rPr lang="fr-FR" sz="1600" b="0" dirty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Commission formation</a:t>
                      </a:r>
                      <a:endParaRPr lang="fr-FR" sz="1600" b="1" dirty="0">
                        <a:effectLst/>
                        <a:latin typeface="Arial Narrow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1097280" algn="l"/>
                          <a:tab pos="5212715" algn="l"/>
                        </a:tabLst>
                      </a:pPr>
                      <a:r>
                        <a:rPr lang="fr-FR" sz="1600" b="0" dirty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Fédération de la vente directe</a:t>
                      </a:r>
                      <a:endParaRPr lang="fr-FR" sz="1600" b="1" dirty="0">
                        <a:effectLst/>
                        <a:latin typeface="Arial Narro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2481114" y="481027"/>
            <a:ext cx="3236848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tabLst>
                <a:tab pos="1096963" algn="l"/>
                <a:tab pos="521335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tabLst>
                <a:tab pos="1096963" algn="l"/>
                <a:tab pos="521335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tabLst>
                <a:tab pos="1096963" algn="l"/>
                <a:tab pos="521335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tabLst>
                <a:tab pos="1096963" algn="l"/>
                <a:tab pos="521335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tabLst>
                <a:tab pos="1096963" algn="l"/>
                <a:tab pos="521335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1096963" algn="l"/>
                <a:tab pos="521335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1096963" algn="l"/>
                <a:tab pos="521335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1096963" algn="l"/>
                <a:tab pos="521335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1096963" algn="l"/>
                <a:tab pos="521335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096963" algn="l"/>
                <a:tab pos="5213350" algn="l"/>
              </a:tabLst>
            </a:pPr>
            <a:r>
              <a:rPr kumimoji="0" lang="fr-FR" altLang="fr-FR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L’esprit de la rénovation</a:t>
            </a:r>
            <a:endParaRPr kumimoji="0" lang="fr-FR" altLang="fr-FR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267744" y="-5462"/>
            <a:ext cx="463934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  <a:tabLst>
                <a:tab pos="1096963" algn="l"/>
                <a:tab pos="5213350" algn="l"/>
              </a:tabLst>
            </a:pPr>
            <a:r>
              <a:rPr lang="fr-FR" altLang="fr-FR" sz="2800" b="1" dirty="0">
                <a:solidFill>
                  <a:srgbClr val="FF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Programme séminaire NDRC</a:t>
            </a:r>
            <a:endParaRPr lang="fr-FR" altLang="fr-FR" sz="28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26937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1475656" y="603922"/>
            <a:ext cx="558685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tabLst>
                <a:tab pos="1096963" algn="l"/>
                <a:tab pos="521335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tabLst>
                <a:tab pos="1096963" algn="l"/>
                <a:tab pos="521335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tabLst>
                <a:tab pos="1096963" algn="l"/>
                <a:tab pos="521335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tabLst>
                <a:tab pos="1096963" algn="l"/>
                <a:tab pos="521335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tabLst>
                <a:tab pos="1096963" algn="l"/>
                <a:tab pos="521335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1096963" algn="l"/>
                <a:tab pos="521335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1096963" algn="l"/>
                <a:tab pos="521335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1096963" algn="l"/>
                <a:tab pos="521335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1096963" algn="l"/>
                <a:tab pos="521335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0" hangingPunct="0"/>
            <a:r>
              <a:rPr lang="fr-FR" sz="2400" b="1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Les </a:t>
            </a:r>
            <a:r>
              <a:rPr lang="fr-FR" sz="2400" b="1" dirty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enjeux de formation et de </a:t>
            </a:r>
            <a:r>
              <a:rPr lang="fr-FR" sz="2400" b="1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certification</a:t>
            </a:r>
            <a:endParaRPr lang="fr-FR" sz="2400" b="1" dirty="0"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267744" y="-5462"/>
            <a:ext cx="463934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  <a:tabLst>
                <a:tab pos="1096963" algn="l"/>
                <a:tab pos="5213350" algn="l"/>
              </a:tabLst>
            </a:pPr>
            <a:r>
              <a:rPr lang="fr-FR" altLang="fr-FR" sz="2800" b="1" dirty="0">
                <a:solidFill>
                  <a:srgbClr val="FF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Programme séminaire NDRC</a:t>
            </a:r>
            <a:endParaRPr lang="fr-FR" altLang="fr-FR" sz="28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2" name="Tableau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51827032"/>
              </p:ext>
            </p:extLst>
          </p:nvPr>
        </p:nvGraphicFramePr>
        <p:xfrm>
          <a:off x="107504" y="1196752"/>
          <a:ext cx="8856984" cy="4697322"/>
        </p:xfrm>
        <a:graphic>
          <a:graphicData uri="http://schemas.openxmlformats.org/drawingml/2006/table">
            <a:tbl>
              <a:tblPr firstRow="1" firstCol="1" bandRow="1"/>
              <a:tblGrid>
                <a:gridCol w="5472608"/>
                <a:gridCol w="3384376"/>
              </a:tblGrid>
              <a:tr h="16733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097280" algn="l"/>
                          <a:tab pos="5212715" algn="l"/>
                        </a:tabLst>
                      </a:pPr>
                      <a:r>
                        <a:rPr lang="fr-FR" sz="1600" b="1" dirty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Organisation et modalités de formation</a:t>
                      </a:r>
                      <a:endParaRPr lang="fr-FR" sz="1600" b="1" dirty="0">
                        <a:effectLst/>
                        <a:latin typeface="Arial Narrow"/>
                        <a:ea typeface="Times New Roman"/>
                        <a:cs typeface="Times New Roman"/>
                      </a:endParaRPr>
                    </a:p>
                  </a:txBody>
                  <a:tcPr marL="68454" marR="6845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097280" algn="l"/>
                          <a:tab pos="5212715" algn="l"/>
                        </a:tabLst>
                      </a:pPr>
                      <a:r>
                        <a:rPr lang="fr-FR" sz="1600" b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fr-FR" sz="1600" b="1">
                        <a:effectLst/>
                        <a:latin typeface="Arial Narrow"/>
                        <a:ea typeface="Times New Roman"/>
                        <a:cs typeface="Times New Roman"/>
                      </a:endParaRPr>
                    </a:p>
                  </a:txBody>
                  <a:tcPr marL="68454" marR="6845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8503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  <a:tabLst>
                          <a:tab pos="1097280" algn="l"/>
                          <a:tab pos="5212715" algn="l"/>
                        </a:tabLst>
                      </a:pPr>
                      <a:r>
                        <a:rPr lang="fr-FR" sz="1600" b="0" dirty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BTS NDRC : Enjeux didactiques et pédagogiques</a:t>
                      </a:r>
                      <a:endParaRPr lang="fr-FR" sz="1600" b="1" dirty="0">
                        <a:effectLst/>
                        <a:latin typeface="Arial Narrow"/>
                        <a:ea typeface="Times New Roman"/>
                        <a:cs typeface="Times New Roman"/>
                      </a:endParaRPr>
                    </a:p>
                    <a:p>
                      <a:pPr algn="l">
                        <a:spcAft>
                          <a:spcPts val="0"/>
                        </a:spcAft>
                        <a:tabLst>
                          <a:tab pos="1097280" algn="l"/>
                          <a:tab pos="5212715" algn="l"/>
                        </a:tabLst>
                      </a:pPr>
                      <a:r>
                        <a:rPr lang="fr-FR" sz="1600" b="0" dirty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Ou </a:t>
                      </a:r>
                      <a:r>
                        <a:rPr lang="fr-FR" sz="1600" b="0" i="1" dirty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comment former et évaluer par </a:t>
                      </a:r>
                      <a:r>
                        <a:rPr lang="fr-FR" sz="1600" b="0" i="1" dirty="0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l’activité ?</a:t>
                      </a:r>
                      <a:endParaRPr lang="fr-FR" sz="1600" b="1" dirty="0">
                        <a:effectLst/>
                        <a:latin typeface="Arial Narrow"/>
                        <a:ea typeface="Times New Roman"/>
                        <a:cs typeface="Times New Roman"/>
                      </a:endParaRPr>
                    </a:p>
                  </a:txBody>
                  <a:tcPr marL="68454" marR="68454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097280" algn="l"/>
                          <a:tab pos="5212715" algn="l"/>
                        </a:tabLst>
                      </a:pPr>
                      <a:r>
                        <a:rPr lang="fr-FR" sz="1600" b="1" dirty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Didier MICHEL</a:t>
                      </a:r>
                      <a:endParaRPr lang="fr-FR" sz="1600" b="1" dirty="0">
                        <a:effectLst/>
                        <a:latin typeface="Arial Narrow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1097280" algn="l"/>
                          <a:tab pos="5212715" algn="l"/>
                        </a:tabLst>
                      </a:pPr>
                      <a:r>
                        <a:rPr lang="fr-FR" sz="1600" b="0" dirty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inspecteur général</a:t>
                      </a:r>
                      <a:endParaRPr lang="fr-FR" sz="1600" b="1" dirty="0">
                        <a:effectLst/>
                        <a:latin typeface="Arial Narrow"/>
                        <a:ea typeface="Times New Roman"/>
                        <a:cs typeface="Times New Roman"/>
                      </a:endParaRPr>
                    </a:p>
                  </a:txBody>
                  <a:tcPr marL="68454" marR="68454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88637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  <a:tabLst>
                          <a:tab pos="1097280" algn="l"/>
                          <a:tab pos="5212715" algn="l"/>
                        </a:tabLst>
                      </a:pPr>
                      <a:r>
                        <a:rPr lang="fr-FR" sz="1600" b="0" dirty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Organisation des services et des enseignements, progressions</a:t>
                      </a:r>
                      <a:endParaRPr lang="fr-FR" sz="1600" b="1" dirty="0">
                        <a:effectLst/>
                        <a:latin typeface="Arial Narrow"/>
                        <a:ea typeface="Times New Roman"/>
                        <a:cs typeface="Times New Roman"/>
                      </a:endParaRPr>
                    </a:p>
                    <a:p>
                      <a:pPr algn="l">
                        <a:spcAft>
                          <a:spcPts val="0"/>
                        </a:spcAft>
                        <a:tabLst>
                          <a:tab pos="1097280" algn="l"/>
                          <a:tab pos="5212715" algn="l"/>
                        </a:tabLst>
                      </a:pPr>
                      <a:r>
                        <a:rPr lang="fr-FR" sz="1600" b="0" dirty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L’alternance et les périodes en entreprise</a:t>
                      </a:r>
                      <a:endParaRPr lang="fr-FR" sz="1600" b="1" dirty="0">
                        <a:effectLst/>
                        <a:latin typeface="Arial Narrow"/>
                        <a:ea typeface="Times New Roman"/>
                        <a:cs typeface="Times New Roman"/>
                      </a:endParaRPr>
                    </a:p>
                  </a:txBody>
                  <a:tcPr marL="68454" marR="68454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097280" algn="l"/>
                          <a:tab pos="5212715" algn="l"/>
                        </a:tabLst>
                      </a:pPr>
                      <a:r>
                        <a:rPr lang="fr-FR" sz="1600" b="1" dirty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Carole HAMON – Maryline RISSE</a:t>
                      </a:r>
                      <a:endParaRPr lang="fr-FR" sz="1600" b="1" dirty="0">
                        <a:effectLst/>
                        <a:latin typeface="Arial Narrow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1097280" algn="l"/>
                          <a:tab pos="5212715" algn="l"/>
                        </a:tabLst>
                      </a:pPr>
                      <a:r>
                        <a:rPr lang="fr-FR" sz="1600" b="0" dirty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Enseignantes formatrices</a:t>
                      </a:r>
                      <a:endParaRPr lang="fr-FR" sz="1600" b="1" dirty="0">
                        <a:effectLst/>
                        <a:latin typeface="Arial Narrow"/>
                        <a:ea typeface="Times New Roman"/>
                        <a:cs typeface="Times New Roman"/>
                      </a:endParaRPr>
                    </a:p>
                  </a:txBody>
                  <a:tcPr marL="68454" marR="68454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58757">
                <a:tc>
                  <a:txBody>
                    <a:bodyPr/>
                    <a:lstStyle/>
                    <a:p>
                      <a:pPr marL="0" algn="l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097280" algn="l"/>
                          <a:tab pos="5212715" algn="l"/>
                        </a:tabLst>
                      </a:pPr>
                      <a:r>
                        <a:rPr kumimoji="0" lang="fr-FR" sz="1600" b="0" kern="1200" dirty="0">
                          <a:solidFill>
                            <a:schemeClr val="tx1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Les ateliers de professionnalisation </a:t>
                      </a:r>
                    </a:p>
                  </a:txBody>
                  <a:tcPr marL="68454" marR="68454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097280" algn="l"/>
                          <a:tab pos="5212715" algn="l"/>
                        </a:tabLst>
                      </a:pPr>
                      <a:r>
                        <a:rPr lang="fr-FR" sz="1600" b="1" dirty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Séverine THOUMIN </a:t>
                      </a:r>
                      <a:endParaRPr lang="fr-FR" sz="1600" b="1" dirty="0">
                        <a:effectLst/>
                        <a:latin typeface="Arial Narrow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1097280" algn="l"/>
                          <a:tab pos="5212715" algn="l"/>
                        </a:tabLst>
                      </a:pPr>
                      <a:r>
                        <a:rPr lang="fr-FR" sz="1600" b="0" dirty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DDFPT</a:t>
                      </a:r>
                      <a:endParaRPr lang="fr-FR" sz="1600" b="1" dirty="0">
                        <a:effectLst/>
                        <a:latin typeface="Arial Narrow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1097280" algn="l"/>
                          <a:tab pos="5212715" algn="l"/>
                        </a:tabLst>
                      </a:pPr>
                      <a:r>
                        <a:rPr lang="fr-FR" sz="1600" b="1" dirty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Maryline RISSE</a:t>
                      </a:r>
                      <a:endParaRPr lang="fr-FR" sz="1600" b="1" dirty="0">
                        <a:effectLst/>
                        <a:latin typeface="Arial Narrow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1097280" algn="l"/>
                          <a:tab pos="5212715" algn="l"/>
                        </a:tabLst>
                      </a:pPr>
                      <a:r>
                        <a:rPr lang="fr-FR" sz="1600" b="0" dirty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Enseignante formatrice</a:t>
                      </a:r>
                      <a:endParaRPr lang="fr-FR" sz="1600" b="1" dirty="0">
                        <a:effectLst/>
                        <a:latin typeface="Arial Narrow"/>
                        <a:ea typeface="Times New Roman"/>
                        <a:cs typeface="Times New Roman"/>
                      </a:endParaRPr>
                    </a:p>
                  </a:txBody>
                  <a:tcPr marL="68454" marR="68454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69330">
                <a:tc>
                  <a:txBody>
                    <a:bodyPr/>
                    <a:lstStyle/>
                    <a:p>
                      <a:pPr marL="0" algn="l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097280" algn="l"/>
                          <a:tab pos="5212715" algn="l"/>
                        </a:tabLst>
                      </a:pPr>
                      <a:r>
                        <a:rPr kumimoji="0" lang="fr-FR" sz="1600" b="0" kern="1200" dirty="0">
                          <a:solidFill>
                            <a:schemeClr val="tx1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Culture juridique économique et managériale (CEJM)  et CEJM appliquée</a:t>
                      </a:r>
                    </a:p>
                  </a:txBody>
                  <a:tcPr marL="68454" marR="68454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097280" algn="l"/>
                          <a:tab pos="5212715" algn="l"/>
                        </a:tabLst>
                      </a:pPr>
                      <a:r>
                        <a:rPr lang="fr-FR" sz="1600" b="1" dirty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Jean-Christophe DUFLANC</a:t>
                      </a:r>
                      <a:endParaRPr lang="fr-FR" sz="1600" b="1" dirty="0">
                        <a:effectLst/>
                        <a:latin typeface="Arial Narrow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1097280" algn="l"/>
                          <a:tab pos="5212715" algn="l"/>
                        </a:tabLst>
                      </a:pPr>
                      <a:r>
                        <a:rPr lang="fr-FR" sz="1600" b="0" dirty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Doyen, IA-IPR académie de </a:t>
                      </a:r>
                      <a:r>
                        <a:rPr lang="fr-FR" sz="1600" b="0" dirty="0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Dijon</a:t>
                      </a:r>
                      <a:endParaRPr lang="fr-FR" sz="1600" b="1" dirty="0">
                        <a:effectLst/>
                        <a:latin typeface="Arial Narrow"/>
                        <a:ea typeface="Times New Roman"/>
                        <a:cs typeface="Times New Roman"/>
                      </a:endParaRPr>
                    </a:p>
                  </a:txBody>
                  <a:tcPr marL="68454" marR="68454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68277"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600" b="1" dirty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Évaluation et certification</a:t>
                      </a:r>
                      <a:endParaRPr lang="fr-FR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45720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16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Épreuves E4, E5, E6 : sens de l’évaluation, fiches, grilles, supports</a:t>
                      </a:r>
                    </a:p>
                  </a:txBody>
                  <a:tcPr marL="68454" marR="68454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097280" algn="l"/>
                          <a:tab pos="5212715" algn="l"/>
                        </a:tabLst>
                      </a:pPr>
                      <a:r>
                        <a:rPr lang="fr-FR" sz="1600" b="1" dirty="0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Catherine CHIFFE</a:t>
                      </a:r>
                      <a:endParaRPr lang="fr-FR" sz="1600" b="1" dirty="0" smtClean="0">
                        <a:effectLst/>
                        <a:latin typeface="Arial Narrow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1097280" algn="l"/>
                          <a:tab pos="5212715" algn="l"/>
                        </a:tabLst>
                      </a:pPr>
                      <a:r>
                        <a:rPr lang="fr-FR" sz="1600" b="0" dirty="0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IA-IPR académie de Clermont</a:t>
                      </a:r>
                      <a:endParaRPr lang="fr-FR" sz="1600" b="1" dirty="0" smtClean="0">
                        <a:effectLst/>
                        <a:latin typeface="Arial Narrow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1097280" algn="l"/>
                          <a:tab pos="5212715" algn="l"/>
                        </a:tabLst>
                      </a:pPr>
                      <a:r>
                        <a:rPr lang="fr-FR" sz="1600" b="1" dirty="0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Samia </a:t>
                      </a:r>
                      <a:r>
                        <a:rPr lang="fr-FR" sz="1600" b="1" dirty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MEMLOUK</a:t>
                      </a:r>
                      <a:endParaRPr lang="fr-FR" sz="1600" b="1" dirty="0">
                        <a:effectLst/>
                        <a:latin typeface="Arial Narrow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1097280" algn="l"/>
                          <a:tab pos="5212715" algn="l"/>
                        </a:tabLst>
                      </a:pPr>
                      <a:r>
                        <a:rPr lang="fr-FR" sz="1600" b="0" dirty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IA-IPR, Académie de </a:t>
                      </a:r>
                      <a:r>
                        <a:rPr lang="fr-FR" sz="1600" b="0" dirty="0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Créteil</a:t>
                      </a:r>
                      <a:endParaRPr lang="fr-FR" sz="1600" b="1" dirty="0">
                        <a:effectLst/>
                        <a:latin typeface="Arial Narrow"/>
                        <a:ea typeface="Times New Roman"/>
                        <a:cs typeface="Times New Roman"/>
                      </a:endParaRPr>
                    </a:p>
                  </a:txBody>
                  <a:tcPr marL="68454" marR="68454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59765"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1600" b="1" dirty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Conclusion</a:t>
                      </a:r>
                      <a:endParaRPr lang="fr-FR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454" marR="68454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097280" algn="l"/>
                          <a:tab pos="5212715" algn="l"/>
                        </a:tabLst>
                      </a:pPr>
                      <a:endParaRPr lang="fr-FR" sz="1600" b="1" dirty="0">
                        <a:effectLst/>
                        <a:latin typeface="Arial Narrow"/>
                        <a:ea typeface="Times New Roman"/>
                        <a:cs typeface="Times New Roman"/>
                      </a:endParaRPr>
                    </a:p>
                  </a:txBody>
                  <a:tcPr marL="68454" marR="68454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8" name="Rectangle 7"/>
          <p:cNvSpPr/>
          <p:nvPr/>
        </p:nvSpPr>
        <p:spPr>
          <a:xfrm>
            <a:off x="3512357" y="410819"/>
            <a:ext cx="106471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1600" b="1" dirty="0">
                <a:solidFill>
                  <a:prstClr val="black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14h – 17h 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355148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 txBox="1">
            <a:spLocks/>
          </p:cNvSpPr>
          <p:nvPr/>
        </p:nvSpPr>
        <p:spPr>
          <a:xfrm>
            <a:off x="542620" y="758544"/>
            <a:ext cx="8601380" cy="56149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C00000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2800" b="1" cap="all" dirty="0" smtClean="0"/>
              <a:t>EVOLUTION Mesurée mais ambitieuse du BTS NRC</a:t>
            </a:r>
            <a:endParaRPr lang="fr-FR" sz="2800" cap="all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1388" y="1876425"/>
            <a:ext cx="7261225" cy="3103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40793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1"/>
          <p:cNvSpPr txBox="1">
            <a:spLocks/>
          </p:cNvSpPr>
          <p:nvPr/>
        </p:nvSpPr>
        <p:spPr>
          <a:xfrm>
            <a:off x="819683" y="798372"/>
            <a:ext cx="7781697" cy="56149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C00000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2800" b="1" dirty="0" smtClean="0"/>
              <a:t>LISIBILITE ET COHERENCE DU REFERENTIEL</a:t>
            </a:r>
            <a:endParaRPr lang="fr-FR" sz="2800" b="1" dirty="0"/>
          </a:p>
        </p:txBody>
      </p:sp>
      <p:sp>
        <p:nvSpPr>
          <p:cNvPr id="4" name="Rectangle 3"/>
          <p:cNvSpPr/>
          <p:nvPr/>
        </p:nvSpPr>
        <p:spPr>
          <a:xfrm>
            <a:off x="1032628" y="1612749"/>
            <a:ext cx="6967842" cy="38595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spcBef>
                <a:spcPct val="20000"/>
              </a:spcBef>
              <a:buClr>
                <a:srgbClr val="C00000"/>
              </a:buClr>
              <a:buSzPct val="100000"/>
              <a:buFont typeface="Arial" panose="020B0604020202020204" pitchFamily="34" charset="0"/>
              <a:buChar char="•"/>
            </a:pPr>
            <a:r>
              <a:rPr lang="fr-FR" sz="2400" dirty="0" smtClean="0">
                <a:solidFill>
                  <a:schemeClr val="tx2">
                    <a:lumMod val="75000"/>
                  </a:schemeClr>
                </a:solidFill>
                <a:cs typeface="Times New Roman" panose="02020603050405020304" pitchFamily="18" charset="0"/>
              </a:rPr>
              <a:t>50 pages</a:t>
            </a:r>
          </a:p>
          <a:p>
            <a:pPr marL="342900" indent="-342900" algn="just">
              <a:spcBef>
                <a:spcPct val="20000"/>
              </a:spcBef>
              <a:buClr>
                <a:srgbClr val="C00000"/>
              </a:buClr>
              <a:buSzPct val="100000"/>
              <a:buFont typeface="Arial" panose="020B0604020202020204" pitchFamily="34" charset="0"/>
              <a:buChar char="•"/>
            </a:pPr>
            <a:r>
              <a:rPr lang="fr-FR" sz="2400" dirty="0" smtClean="0">
                <a:solidFill>
                  <a:schemeClr val="tx2">
                    <a:lumMod val="75000"/>
                  </a:schemeClr>
                </a:solidFill>
                <a:cs typeface="Times New Roman" panose="02020603050405020304" pitchFamily="18" charset="0"/>
              </a:rPr>
              <a:t>3 blocs d’activités - 26 compétences - 3 épreuves</a:t>
            </a:r>
          </a:p>
          <a:p>
            <a:pPr marL="342900" indent="-342900" algn="just">
              <a:spcBef>
                <a:spcPct val="20000"/>
              </a:spcBef>
              <a:buClr>
                <a:srgbClr val="C00000"/>
              </a:buClr>
              <a:buSzPct val="100000"/>
              <a:buFont typeface="Arial" panose="020B0604020202020204" pitchFamily="34" charset="0"/>
              <a:buChar char="•"/>
            </a:pPr>
            <a:r>
              <a:rPr lang="fr-FR" sz="2400" dirty="0" smtClean="0">
                <a:solidFill>
                  <a:schemeClr val="tx2">
                    <a:lumMod val="75000"/>
                  </a:schemeClr>
                </a:solidFill>
                <a:cs typeface="Times New Roman" panose="02020603050405020304" pitchFamily="18" charset="0"/>
              </a:rPr>
              <a:t>Bijection  : Activités</a:t>
            </a:r>
            <a:r>
              <a:rPr lang="fr-FR" sz="2400" dirty="0">
                <a:solidFill>
                  <a:schemeClr val="tx2">
                    <a:lumMod val="75000"/>
                  </a:schemeClr>
                </a:solidFill>
                <a:cs typeface="Times New Roman" panose="02020603050405020304" pitchFamily="18" charset="0"/>
              </a:rPr>
              <a:t>/ Compétences/ </a:t>
            </a:r>
            <a:r>
              <a:rPr lang="fr-FR" sz="2400" dirty="0" smtClean="0">
                <a:solidFill>
                  <a:schemeClr val="tx2">
                    <a:lumMod val="75000"/>
                  </a:schemeClr>
                </a:solidFill>
                <a:cs typeface="Times New Roman" panose="02020603050405020304" pitchFamily="18" charset="0"/>
              </a:rPr>
              <a:t>Épreuves</a:t>
            </a:r>
          </a:p>
          <a:p>
            <a:pPr marL="342900" indent="-342900" algn="just">
              <a:spcBef>
                <a:spcPct val="20000"/>
              </a:spcBef>
              <a:buClr>
                <a:srgbClr val="C00000"/>
              </a:buClr>
              <a:buSzPct val="100000"/>
              <a:buFont typeface="Arial" panose="020B0604020202020204" pitchFamily="34" charset="0"/>
              <a:buChar char="•"/>
            </a:pPr>
            <a:r>
              <a:rPr lang="fr-FR" sz="2400" dirty="0" smtClean="0">
                <a:solidFill>
                  <a:schemeClr val="tx2">
                    <a:lumMod val="75000"/>
                  </a:schemeClr>
                </a:solidFill>
                <a:cs typeface="Times New Roman" panose="02020603050405020304" pitchFamily="18" charset="0"/>
              </a:rPr>
              <a:t>Moyens constants</a:t>
            </a:r>
          </a:p>
          <a:p>
            <a:pPr marL="342900" indent="-342900" algn="just">
              <a:spcBef>
                <a:spcPct val="20000"/>
              </a:spcBef>
              <a:buClr>
                <a:srgbClr val="C00000"/>
              </a:buClr>
              <a:buSzPct val="100000"/>
              <a:buFont typeface="Arial" panose="020B0604020202020204" pitchFamily="34" charset="0"/>
              <a:buChar char="•"/>
            </a:pPr>
            <a:r>
              <a:rPr lang="fr-FR" sz="2400" dirty="0" smtClean="0">
                <a:solidFill>
                  <a:schemeClr val="tx2">
                    <a:lumMod val="75000"/>
                  </a:schemeClr>
                </a:solidFill>
                <a:cs typeface="Times New Roman" panose="02020603050405020304" pitchFamily="18" charset="0"/>
              </a:rPr>
              <a:t>Équilibre Général/Professionnel conservé (9/12)</a:t>
            </a:r>
          </a:p>
          <a:p>
            <a:pPr marL="342900" indent="-342900" algn="just">
              <a:spcBef>
                <a:spcPct val="20000"/>
              </a:spcBef>
              <a:buClr>
                <a:srgbClr val="C00000"/>
              </a:buClr>
              <a:buSzPct val="100000"/>
              <a:buFont typeface="Arial" panose="020B0604020202020204" pitchFamily="34" charset="0"/>
              <a:buChar char="•"/>
            </a:pPr>
            <a:r>
              <a:rPr lang="fr-FR" sz="2400" dirty="0" smtClean="0">
                <a:solidFill>
                  <a:schemeClr val="tx2">
                    <a:lumMod val="75000"/>
                  </a:schemeClr>
                </a:solidFill>
                <a:cs typeface="Times New Roman" panose="02020603050405020304" pitchFamily="18" charset="0"/>
              </a:rPr>
              <a:t>Équilibre Cours/TD conservé (17+12) contre (19+11)</a:t>
            </a:r>
          </a:p>
          <a:p>
            <a:pPr marL="342900" indent="-342900" algn="just">
              <a:spcBef>
                <a:spcPct val="20000"/>
              </a:spcBef>
              <a:buClr>
                <a:srgbClr val="C00000"/>
              </a:buClr>
              <a:buSzPct val="100000"/>
              <a:buFont typeface="Arial" panose="020B0604020202020204" pitchFamily="34" charset="0"/>
              <a:buChar char="•"/>
            </a:pPr>
            <a:r>
              <a:rPr lang="fr-FR" sz="2400" dirty="0" smtClean="0">
                <a:solidFill>
                  <a:schemeClr val="tx2">
                    <a:lumMod val="75000"/>
                  </a:schemeClr>
                </a:solidFill>
                <a:cs typeface="Times New Roman" panose="02020603050405020304" pitchFamily="18" charset="0"/>
              </a:rPr>
              <a:t>Nouveautés : CEJM appliquée, ateliers de professionnalisation</a:t>
            </a:r>
            <a:endParaRPr lang="fr-FR" sz="2400" dirty="0">
              <a:solidFill>
                <a:schemeClr val="tx2">
                  <a:lumMod val="75000"/>
                </a:schemeClr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10285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 txBox="1">
            <a:spLocks/>
          </p:cNvSpPr>
          <p:nvPr/>
        </p:nvSpPr>
        <p:spPr>
          <a:xfrm>
            <a:off x="819683" y="798372"/>
            <a:ext cx="7781697" cy="56149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C00000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2800" b="1" dirty="0" smtClean="0"/>
              <a:t>PRINCIPES DE MISE EN OEUVRE</a:t>
            </a:r>
            <a:endParaRPr lang="fr-FR" sz="2800" b="1" dirty="0"/>
          </a:p>
        </p:txBody>
      </p:sp>
      <p:sp>
        <p:nvSpPr>
          <p:cNvPr id="3" name="Rectangle 2"/>
          <p:cNvSpPr/>
          <p:nvPr/>
        </p:nvSpPr>
        <p:spPr>
          <a:xfrm>
            <a:off x="1032628" y="1612749"/>
            <a:ext cx="6967842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800" dirty="0" smtClean="0"/>
              <a:t>AUTONOMIE</a:t>
            </a:r>
            <a:endParaRPr lang="fr-FR" sz="2800" b="1" dirty="0"/>
          </a:p>
          <a:p>
            <a:r>
              <a:rPr lang="fr-FR" sz="2800" dirty="0"/>
              <a:t>COLLECTIF</a:t>
            </a:r>
            <a:endParaRPr lang="fr-FR" sz="2800" b="1" dirty="0"/>
          </a:p>
          <a:p>
            <a:r>
              <a:rPr lang="fr-FR" sz="2800" dirty="0"/>
              <a:t>INGENIERIE</a:t>
            </a:r>
            <a:endParaRPr lang="fr-FR" sz="2800" b="1" dirty="0"/>
          </a:p>
          <a:p>
            <a:r>
              <a:rPr lang="fr-FR" sz="2800" dirty="0"/>
              <a:t>TEMPORALITES et PROGRESSIVITE</a:t>
            </a:r>
            <a:endParaRPr lang="fr-FR" sz="2800" b="1" dirty="0"/>
          </a:p>
          <a:p>
            <a:r>
              <a:rPr lang="fr-FR" sz="2800" dirty="0"/>
              <a:t>EVOLUTION DES PRATIQUES</a:t>
            </a:r>
            <a:endParaRPr lang="fr-FR" sz="2800" b="1" dirty="0"/>
          </a:p>
          <a:p>
            <a:r>
              <a:rPr lang="fr-FR" sz="2800" dirty="0" smtClean="0"/>
              <a:t>EQUIPEMENTS</a:t>
            </a:r>
            <a:endParaRPr lang="fr-FR" sz="2800" b="1" dirty="0"/>
          </a:p>
        </p:txBody>
      </p:sp>
    </p:spTree>
    <p:extLst>
      <p:ext uri="{BB962C8B-B14F-4D97-AF65-F5344CB8AC3E}">
        <p14:creationId xmlns:p14="http://schemas.microsoft.com/office/powerpoint/2010/main" val="3662402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 txBox="1">
            <a:spLocks/>
          </p:cNvSpPr>
          <p:nvPr/>
        </p:nvSpPr>
        <p:spPr>
          <a:xfrm>
            <a:off x="819683" y="798372"/>
            <a:ext cx="7781697" cy="56149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C00000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2800" b="1" dirty="0" smtClean="0"/>
              <a:t>ACCOMPAGNEMENT DE MISE EN OEUVRE</a:t>
            </a:r>
            <a:endParaRPr lang="fr-FR" sz="2800" b="1" dirty="0"/>
          </a:p>
        </p:txBody>
      </p:sp>
      <p:sp>
        <p:nvSpPr>
          <p:cNvPr id="3" name="Rectangle 2"/>
          <p:cNvSpPr/>
          <p:nvPr/>
        </p:nvSpPr>
        <p:spPr>
          <a:xfrm>
            <a:off x="1032628" y="1916832"/>
            <a:ext cx="6967842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800" dirty="0" smtClean="0"/>
              <a:t>Communauté de référents digitaux</a:t>
            </a:r>
          </a:p>
          <a:p>
            <a:endParaRPr lang="fr-FR" sz="2800" dirty="0"/>
          </a:p>
          <a:p>
            <a:r>
              <a:rPr lang="fr-FR" sz="2800" dirty="0" smtClean="0"/>
              <a:t>Communautés enseignants VIAEDUC – groupe NDRC</a:t>
            </a:r>
          </a:p>
          <a:p>
            <a:endParaRPr lang="fr-FR" sz="2800" dirty="0"/>
          </a:p>
          <a:p>
            <a:r>
              <a:rPr lang="fr-FR" sz="2800" dirty="0" smtClean="0"/>
              <a:t>Site du CRM – TL</a:t>
            </a:r>
          </a:p>
          <a:p>
            <a:endParaRPr lang="fr-FR" sz="2800" dirty="0"/>
          </a:p>
          <a:p>
            <a:r>
              <a:rPr lang="fr-FR" sz="2800" dirty="0" smtClean="0"/>
              <a:t>Parcours </a:t>
            </a:r>
            <a:r>
              <a:rPr lang="fr-FR" sz="2800" dirty="0" err="1" smtClean="0"/>
              <a:t>m@gistère</a:t>
            </a:r>
            <a:endParaRPr lang="fr-FR" sz="2800" dirty="0"/>
          </a:p>
        </p:txBody>
      </p:sp>
    </p:spTree>
    <p:extLst>
      <p:ext uri="{BB962C8B-B14F-4D97-AF65-F5344CB8AC3E}">
        <p14:creationId xmlns:p14="http://schemas.microsoft.com/office/powerpoint/2010/main" val="3107328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hème NDRC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ＭＳ Ｐゴシック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ＭＳ Ｐゴシック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scription0 xmlns="77d13735-1889-4864-b6f5-30d95c992ce0">Présentation du programme du séminaire et du projet NDRC</Description0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73AB55E0CC5DA459F57F5A42893F46A005A087D358B12CA4E82A8A8BA9B8A8CF200D3544DBFAD4F664AA25DF68E6D1F0A9E00689F2856DFEDCE40890FDCED81A7DFC900084BAD804C7DD5448AFCF9998BBEB75A" ma:contentTypeVersion="2" ma:contentTypeDescription="Crée un document." ma:contentTypeScope="" ma:versionID="b8f5b540a078dd54be1526c569ad5fa0">
  <xsd:schema xmlns:xsd="http://www.w3.org/2001/XMLSchema" xmlns:xs="http://www.w3.org/2001/XMLSchema" xmlns:p="http://schemas.microsoft.com/office/2006/metadata/properties" xmlns:ns2="77d13735-1889-4864-b6f5-30d95c992ce0" targetNamespace="http://schemas.microsoft.com/office/2006/metadata/properties" ma:root="true" ma:fieldsID="53e881c2fd8e97d3e3cbbb83b9719ff0" ns2:_="">
    <xsd:import namespace="77d13735-1889-4864-b6f5-30d95c992ce0"/>
    <xsd:element name="properties">
      <xsd:complexType>
        <xsd:sequence>
          <xsd:element name="documentManagement">
            <xsd:complexType>
              <xsd:all>
                <xsd:element ref="ns2:Description0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7d13735-1889-4864-b6f5-30d95c992ce0" elementFormDefault="qualified">
    <xsd:import namespace="http://schemas.microsoft.com/office/2006/documentManagement/types"/>
    <xsd:import namespace="http://schemas.microsoft.com/office/infopath/2007/PartnerControls"/>
    <xsd:element name="Description0" ma:index="8" nillable="true" ma:displayName="Description" ma:description="Description du document" ma:internalName="Description0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 ma:readOnly="true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7E763C55-7579-46C0-B1D1-58E389B5D4F8}">
  <ds:schemaRefs>
    <ds:schemaRef ds:uri="77d13735-1889-4864-b6f5-30d95c992ce0"/>
    <ds:schemaRef ds:uri="http://schemas.microsoft.com/office/2006/documentManagement/types"/>
    <ds:schemaRef ds:uri="http://purl.org/dc/elements/1.1/"/>
    <ds:schemaRef ds:uri="http://purl.org/dc/dcmitype/"/>
    <ds:schemaRef ds:uri="http://purl.org/dc/terms/"/>
    <ds:schemaRef ds:uri="http://www.w3.org/XML/1998/namespace"/>
    <ds:schemaRef ds:uri="http://schemas.microsoft.com/office/infopath/2007/PartnerControls"/>
    <ds:schemaRef ds:uri="http://schemas.openxmlformats.org/package/2006/metadata/core-properties"/>
    <ds:schemaRef ds:uri="http://schemas.microsoft.com/office/2006/metadata/properties"/>
  </ds:schemaRefs>
</ds:datastoreItem>
</file>

<file path=customXml/itemProps2.xml><?xml version="1.0" encoding="utf-8"?>
<ds:datastoreItem xmlns:ds="http://schemas.openxmlformats.org/officeDocument/2006/customXml" ds:itemID="{7F20F3C6-220B-4B91-BD5E-A8EEA47880A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7d13735-1889-4864-b6f5-30d95c992ce0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36A9484D-D6CF-4E56-900D-FB98EDB3878D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Thème NDRC</Template>
  <TotalTime>752</TotalTime>
  <Words>297</Words>
  <PresentationFormat>Affichage à l'écran (4:3)</PresentationFormat>
  <Paragraphs>84</Paragraphs>
  <Slides>8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8</vt:i4>
      </vt:variant>
    </vt:vector>
  </HeadingPairs>
  <TitlesOfParts>
    <vt:vector size="9" baseType="lpstr">
      <vt:lpstr>Thème NDRC</vt:lpstr>
      <vt:lpstr>Séminaire BTS NDRC</vt:lpstr>
      <vt:lpstr>Présentation du BTS NDRC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2018-03-14T05:10:24Z</dcterms:created>
  <dcterms:modified xsi:type="dcterms:W3CDTF">2018-03-24T08:08:53Z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0x010100873AB55E0CC5DA459F57F5A42893F46A005A087D358B12CA4E82A8A8BA9B8A8CF200D3544DBFAD4F664AA25DF68E6D1F0A9E00689F2856DFEDCE40890FDCED81A7DFC900084BAD804C7DD5448AFCF9998BBEB75A</vt:lpwstr>
  </property>
</Properties>
</file>