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86" r:id="rId7"/>
    <p:sldId id="287" r:id="rId8"/>
    <p:sldId id="288" r:id="rId9"/>
    <p:sldId id="289" r:id="rId10"/>
    <p:sldId id="29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yan" initials="M" lastIdx="4" clrIdx="0"/>
  <p:cmAuthor id="1" name="ST" initials="ST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51" d="100"/>
          <a:sy n="51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ctr"/>
          <a:r>
            <a:rPr lang="fr-FR" sz="2500" dirty="0" smtClean="0"/>
            <a:t>Compétences sociales</a:t>
          </a:r>
        </a:p>
        <a:p>
          <a:pPr algn="ctr"/>
          <a:r>
            <a:rPr lang="fr-FR" sz="2500" dirty="0" smtClean="0"/>
            <a:t>et comportementales</a:t>
          </a:r>
          <a:endParaRPr lang="fr-FR" sz="2500" dirty="0"/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/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/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fr-FR" sz="2500" dirty="0" smtClean="0"/>
            <a:t>Compétences transversales</a:t>
          </a:r>
          <a:endParaRPr lang="fr-FR" sz="2500" dirty="0"/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/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/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182563" indent="0" algn="ctr"/>
          <a:r>
            <a:rPr lang="fr-FR" sz="2500" dirty="0" smtClean="0"/>
            <a:t>Compétences </a:t>
          </a:r>
        </a:p>
        <a:p>
          <a:pPr marL="182563" indent="0" algn="ctr"/>
          <a:r>
            <a:rPr lang="fr-FR" sz="2500" dirty="0" smtClean="0"/>
            <a:t>rédactionnelles</a:t>
          </a:r>
          <a:endParaRPr lang="fr-FR" sz="2500" dirty="0"/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/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/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3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  <dgm:t>
        <a:bodyPr/>
        <a:lstStyle/>
        <a:p>
          <a:endParaRPr lang="fr-FR"/>
        </a:p>
      </dgm:t>
    </dgm:pt>
    <dgm:pt modelId="{BA147978-DE0E-48E4-AF8F-E5DEEF1E1054}" type="pres">
      <dgm:prSet presAssocID="{08CE7672-9639-470F-BA92-E5C202EE3373}" presName="extraNode" presStyleLbl="node1" presStyleIdx="0" presStyleCnt="3"/>
      <dgm:spPr/>
    </dgm:pt>
    <dgm:pt modelId="{F65B61BF-B01B-4204-B7C9-F2008A5AED59}" type="pres">
      <dgm:prSet presAssocID="{08CE7672-9639-470F-BA92-E5C202EE3373}" presName="dstNode" presStyleLbl="node1" presStyleIdx="0" presStyleCnt="3"/>
      <dgm:spPr/>
    </dgm:pt>
    <dgm:pt modelId="{D4EA979F-E669-4872-8B6F-F0C8F0CB3EFB}" type="pres">
      <dgm:prSet presAssocID="{F25FFE8D-CCB3-402F-81D9-FE3C82FEEAD2}" presName="text_1" presStyleLbl="node1" presStyleIdx="0" presStyleCnt="3" custScaleX="60532" custScaleY="102389" custLinFactNeighborX="-22886" custLinFactNeighborY="88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3" custScaleX="58500" custLinFactNeighborX="-21628" custLinFactNeighborY="-508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3" custScaleX="46661" custLinFactNeighborX="-24879" custLinFactNeighborY="-142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ctr"/>
          <a:r>
            <a:rPr lang="fr-FR" sz="2500" dirty="0" smtClean="0"/>
            <a:t>Autonomie </a:t>
          </a:r>
        </a:p>
        <a:p>
          <a:pPr algn="ctr"/>
          <a:r>
            <a:rPr lang="fr-FR" sz="2500" dirty="0" smtClean="0"/>
            <a:t>et prise d’initiative</a:t>
          </a:r>
          <a:endParaRPr lang="fr-FR" sz="2500" dirty="0"/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/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/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indent="0" algn="l">
            <a:lnSpc>
              <a:spcPct val="100000"/>
            </a:lnSpc>
          </a:pPr>
          <a:r>
            <a:rPr lang="fr-FR" sz="2500" dirty="0" smtClean="0"/>
            <a:t>Compétences professionnelles transversales</a:t>
          </a: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/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/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3676650" indent="-3319463" algn="l">
            <a:tabLst>
              <a:tab pos="3676650" algn="l"/>
            </a:tabLst>
          </a:pPr>
          <a:r>
            <a:rPr lang="fr-FR" sz="2400" dirty="0" smtClean="0"/>
            <a:t>Collaboration avec les </a:t>
          </a:r>
        </a:p>
        <a:p>
          <a:pPr marL="3676650" indent="-3319463" algn="l">
            <a:tabLst>
              <a:tab pos="3676650" algn="l"/>
            </a:tabLst>
          </a:pPr>
          <a:r>
            <a:rPr lang="fr-FR" sz="2400" dirty="0" smtClean="0"/>
            <a:t>partenaires professionnels</a:t>
          </a:r>
          <a:endParaRPr lang="fr-FR" sz="2400" dirty="0"/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/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/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3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  <dgm:t>
        <a:bodyPr/>
        <a:lstStyle/>
        <a:p>
          <a:endParaRPr lang="fr-FR"/>
        </a:p>
      </dgm:t>
    </dgm:pt>
    <dgm:pt modelId="{BA147978-DE0E-48E4-AF8F-E5DEEF1E1054}" type="pres">
      <dgm:prSet presAssocID="{08CE7672-9639-470F-BA92-E5C202EE3373}" presName="extraNode" presStyleLbl="node1" presStyleIdx="0" presStyleCnt="3"/>
      <dgm:spPr/>
    </dgm:pt>
    <dgm:pt modelId="{F65B61BF-B01B-4204-B7C9-F2008A5AED59}" type="pres">
      <dgm:prSet presAssocID="{08CE7672-9639-470F-BA92-E5C202EE3373}" presName="dstNode" presStyleLbl="node1" presStyleIdx="0" presStyleCnt="3"/>
      <dgm:spPr/>
    </dgm:pt>
    <dgm:pt modelId="{D4EA979F-E669-4872-8B6F-F0C8F0CB3EFB}" type="pres">
      <dgm:prSet presAssocID="{F25FFE8D-CCB3-402F-81D9-FE3C82FEEAD2}" presName="text_1" presStyleLbl="node1" presStyleIdx="0" presStyleCnt="3" custScaleX="60532" custScaleY="102389" custLinFactNeighborX="-22886" custLinFactNeighborY="88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3" custScaleX="57946" custScaleY="119195" custLinFactNeighborX="-21628" custLinFactNeighborY="-508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3" custScaleX="67009" custLinFactNeighborX="-19544" custLinFactNeighborY="-43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ctr"/>
          <a:r>
            <a:rPr lang="fr-FR" sz="2500" smtClean="0">
              <a:solidFill>
                <a:schemeClr val="bg1"/>
              </a:solidFill>
            </a:rPr>
            <a:t>Remédiation</a:t>
          </a:r>
          <a:endParaRPr lang="fr-FR" sz="2500" dirty="0">
            <a:solidFill>
              <a:schemeClr val="bg1"/>
            </a:solidFill>
          </a:endParaRPr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indent="0" algn="ctr"/>
          <a:r>
            <a:rPr lang="fr-FR" sz="2500" dirty="0" smtClean="0">
              <a:solidFill>
                <a:schemeClr val="bg1"/>
              </a:solidFill>
            </a:rPr>
            <a:t> </a:t>
          </a:r>
        </a:p>
        <a:p>
          <a:pPr marL="0" indent="0" algn="ctr"/>
          <a:r>
            <a:rPr lang="fr-FR" sz="2500" dirty="0" smtClean="0">
              <a:solidFill>
                <a:schemeClr val="bg1"/>
              </a:solidFill>
            </a:rPr>
            <a:t>Accompagnement stage</a:t>
          </a:r>
        </a:p>
        <a:p>
          <a:pPr marL="0" indent="0" algn="ctr"/>
          <a:r>
            <a:rPr lang="fr-FR" sz="2500" dirty="0" smtClean="0">
              <a:solidFill>
                <a:schemeClr val="bg1"/>
              </a:solidFill>
            </a:rPr>
            <a:t> </a:t>
          </a:r>
          <a:endParaRPr lang="fr-FR" sz="2000" dirty="0">
            <a:solidFill>
              <a:schemeClr val="bg1"/>
            </a:solidFill>
          </a:endParaRP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265113" indent="0" algn="l">
            <a:tabLst>
              <a:tab pos="3767138" algn="l"/>
            </a:tabLst>
          </a:pPr>
          <a:r>
            <a:rPr lang="fr-FR" sz="2500" dirty="0" smtClean="0">
              <a:solidFill>
                <a:schemeClr val="bg1"/>
              </a:solidFill>
            </a:rPr>
            <a:t>    Projet professionnel et</a:t>
          </a:r>
        </a:p>
        <a:p>
          <a:pPr marL="265113" indent="0" algn="l">
            <a:tabLst>
              <a:tab pos="3767138" algn="l"/>
            </a:tabLst>
          </a:pPr>
          <a:r>
            <a:rPr lang="fr-FR" sz="2500" dirty="0" smtClean="0">
              <a:solidFill>
                <a:schemeClr val="bg1"/>
              </a:solidFill>
            </a:rPr>
            <a:t>     poursuite d’études</a:t>
          </a:r>
          <a:endParaRPr lang="fr-FR" sz="2500" dirty="0">
            <a:solidFill>
              <a:schemeClr val="bg1"/>
            </a:solidFill>
          </a:endParaRPr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3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  <dgm:t>
        <a:bodyPr/>
        <a:lstStyle/>
        <a:p>
          <a:endParaRPr lang="fr-FR"/>
        </a:p>
      </dgm:t>
    </dgm:pt>
    <dgm:pt modelId="{BA147978-DE0E-48E4-AF8F-E5DEEF1E1054}" type="pres">
      <dgm:prSet presAssocID="{08CE7672-9639-470F-BA92-E5C202EE3373}" presName="extraNode" presStyleLbl="node1" presStyleIdx="0" presStyleCnt="3"/>
      <dgm:spPr/>
    </dgm:pt>
    <dgm:pt modelId="{F65B61BF-B01B-4204-B7C9-F2008A5AED59}" type="pres">
      <dgm:prSet presAssocID="{08CE7672-9639-470F-BA92-E5C202EE3373}" presName="dstNode" presStyleLbl="node1" presStyleIdx="0" presStyleCnt="3"/>
      <dgm:spPr/>
    </dgm:pt>
    <dgm:pt modelId="{D4EA979F-E669-4872-8B6F-F0C8F0CB3EFB}" type="pres">
      <dgm:prSet presAssocID="{F25FFE8D-CCB3-402F-81D9-FE3C82FEEAD2}" presName="text_1" presStyleLbl="node1" presStyleIdx="0" presStyleCnt="3" custScaleX="60532" custScaleY="102389" custLinFactNeighborX="-22886" custLinFactNeighborY="88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3" custScaleX="56089" custLinFactNeighborX="-23517" custLinFactNeighborY="-702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3" custScaleX="94838" custLinFactNeighborX="-3968" custLinFactNeighborY="824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202868" y="-688870"/>
          <a:ext cx="5946645" cy="5946645"/>
        </a:xfrm>
        <a:prstGeom prst="blockArc">
          <a:avLst>
            <a:gd name="adj1" fmla="val 18900000"/>
            <a:gd name="adj2" fmla="val 2700000"/>
            <a:gd name="adj3" fmla="val 36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1151076" y="438912"/>
          <a:ext cx="4848560" cy="9044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Compétences sociales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et comportementales</a:t>
          </a:r>
          <a:endParaRPr lang="fr-FR" sz="2500" kern="1200" dirty="0"/>
        </a:p>
      </dsp:txBody>
      <dsp:txXfrm>
        <a:off x="1151076" y="438912"/>
        <a:ext cx="4848560" cy="904412"/>
      </dsp:txXfrm>
    </dsp:sp>
    <dsp:sp modelId="{94B032E7-951E-48E3-8CB2-A4003009EB2C}">
      <dsp:nvSpPr>
        <dsp:cNvPr id="0" name=""/>
        <dsp:cNvSpPr/>
      </dsp:nvSpPr>
      <dsp:spPr>
        <a:xfrm>
          <a:off x="851480" y="331241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1657124" y="1721704"/>
          <a:ext cx="4497965" cy="88331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Compétences transversales</a:t>
          </a:r>
          <a:endParaRPr lang="fr-FR" sz="2500" kern="1200" dirty="0"/>
        </a:p>
      </dsp:txBody>
      <dsp:txXfrm>
        <a:off x="1657124" y="1721704"/>
        <a:ext cx="4497965" cy="883310"/>
      </dsp:txXfrm>
    </dsp:sp>
    <dsp:sp modelId="{3EBFB2E8-7F7C-458B-B1A2-BD52519DE3BD}">
      <dsp:nvSpPr>
        <dsp:cNvPr id="0" name=""/>
        <dsp:cNvSpPr/>
      </dsp:nvSpPr>
      <dsp:spPr>
        <a:xfrm>
          <a:off x="1172563" y="1656207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1546966" y="3078981"/>
          <a:ext cx="3737505" cy="883310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182563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Compétences </a:t>
          </a:r>
        </a:p>
        <a:p>
          <a:pPr marL="182563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rédactionnelles</a:t>
          </a:r>
          <a:endParaRPr lang="fr-FR" sz="2500" kern="1200" dirty="0"/>
        </a:p>
      </dsp:txBody>
      <dsp:txXfrm>
        <a:off x="1546966" y="3078981"/>
        <a:ext cx="3737505" cy="883310"/>
      </dsp:txXfrm>
    </dsp:sp>
    <dsp:sp modelId="{5414A86C-576D-42B3-B8D4-D804C6E28BFB}">
      <dsp:nvSpPr>
        <dsp:cNvPr id="0" name=""/>
        <dsp:cNvSpPr/>
      </dsp:nvSpPr>
      <dsp:spPr>
        <a:xfrm>
          <a:off x="851480" y="2981172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332569" y="-688870"/>
          <a:ext cx="5946645" cy="5946645"/>
        </a:xfrm>
        <a:prstGeom prst="blockArc">
          <a:avLst>
            <a:gd name="adj1" fmla="val 18900000"/>
            <a:gd name="adj2" fmla="val 2700000"/>
            <a:gd name="adj3" fmla="val 36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1021376" y="438912"/>
          <a:ext cx="4848560" cy="9044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Autonomie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et prise d’initiative</a:t>
          </a:r>
          <a:endParaRPr lang="fr-FR" sz="2500" kern="1200" dirty="0"/>
        </a:p>
      </dsp:txBody>
      <dsp:txXfrm>
        <a:off x="1021376" y="438912"/>
        <a:ext cx="4848560" cy="904412"/>
      </dsp:txXfrm>
    </dsp:sp>
    <dsp:sp modelId="{94B032E7-951E-48E3-8CB2-A4003009EB2C}">
      <dsp:nvSpPr>
        <dsp:cNvPr id="0" name=""/>
        <dsp:cNvSpPr/>
      </dsp:nvSpPr>
      <dsp:spPr>
        <a:xfrm>
          <a:off x="721779" y="331241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1548722" y="1636928"/>
          <a:ext cx="4455369" cy="105286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Compétences professionnelles transversales</a:t>
          </a:r>
        </a:p>
      </dsp:txBody>
      <dsp:txXfrm>
        <a:off x="1548722" y="1636928"/>
        <a:ext cx="4455369" cy="1052861"/>
      </dsp:txXfrm>
    </dsp:sp>
    <dsp:sp modelId="{3EBFB2E8-7F7C-458B-B1A2-BD52519DE3BD}">
      <dsp:nvSpPr>
        <dsp:cNvPr id="0" name=""/>
        <dsp:cNvSpPr/>
      </dsp:nvSpPr>
      <dsp:spPr>
        <a:xfrm>
          <a:off x="1042863" y="1656207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1029666" y="3053339"/>
          <a:ext cx="5367362" cy="883310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0960" rIns="60960" bIns="60960" numCol="1" spcCol="1270" anchor="ctr" anchorCtr="0">
          <a:noAutofit/>
        </a:bodyPr>
        <a:lstStyle/>
        <a:p>
          <a:pPr marL="3676650" lvl="0" indent="-3319463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3676650" algn="l"/>
            </a:tabLst>
          </a:pPr>
          <a:r>
            <a:rPr lang="fr-FR" sz="2400" kern="1200" dirty="0" smtClean="0"/>
            <a:t>Collaboration avec les </a:t>
          </a:r>
        </a:p>
        <a:p>
          <a:pPr marL="3676650" lvl="0" indent="-3319463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3676650" algn="l"/>
            </a:tabLst>
          </a:pPr>
          <a:r>
            <a:rPr lang="fr-FR" sz="2400" kern="1200" dirty="0" smtClean="0"/>
            <a:t>partenaires professionnels</a:t>
          </a:r>
          <a:endParaRPr lang="fr-FR" sz="2400" kern="1200" dirty="0"/>
        </a:p>
      </dsp:txBody>
      <dsp:txXfrm>
        <a:off x="1029666" y="3053339"/>
        <a:ext cx="5367362" cy="883310"/>
      </dsp:txXfrm>
    </dsp:sp>
    <dsp:sp modelId="{5414A86C-576D-42B3-B8D4-D804C6E28BFB}">
      <dsp:nvSpPr>
        <dsp:cNvPr id="0" name=""/>
        <dsp:cNvSpPr/>
      </dsp:nvSpPr>
      <dsp:spPr>
        <a:xfrm>
          <a:off x="721779" y="2981172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889838" y="-688870"/>
          <a:ext cx="5946645" cy="5946645"/>
        </a:xfrm>
        <a:prstGeom prst="blockArc">
          <a:avLst>
            <a:gd name="adj1" fmla="val 18900000"/>
            <a:gd name="adj2" fmla="val 2700000"/>
            <a:gd name="adj3" fmla="val 36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464106" y="438912"/>
          <a:ext cx="4848560" cy="9044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smtClean="0">
              <a:solidFill>
                <a:schemeClr val="bg1"/>
              </a:solidFill>
            </a:rPr>
            <a:t>Remédiation</a:t>
          </a:r>
          <a:endParaRPr lang="fr-FR" sz="2500" kern="1200" dirty="0">
            <a:solidFill>
              <a:schemeClr val="bg1"/>
            </a:solidFill>
          </a:endParaRPr>
        </a:p>
      </dsp:txBody>
      <dsp:txXfrm>
        <a:off x="464106" y="438912"/>
        <a:ext cx="4848560" cy="904412"/>
      </dsp:txXfrm>
    </dsp:sp>
    <dsp:sp modelId="{94B032E7-951E-48E3-8CB2-A4003009EB2C}">
      <dsp:nvSpPr>
        <dsp:cNvPr id="0" name=""/>
        <dsp:cNvSpPr/>
      </dsp:nvSpPr>
      <dsp:spPr>
        <a:xfrm>
          <a:off x="164510" y="331241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917601" y="1704612"/>
          <a:ext cx="4312587" cy="88331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>
              <a:solidFill>
                <a:schemeClr val="bg1"/>
              </a:solidFill>
            </a:rPr>
            <a:t> 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>
              <a:solidFill>
                <a:schemeClr val="bg1"/>
              </a:solidFill>
            </a:rPr>
            <a:t>Accompagnement stage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>
              <a:solidFill>
                <a:schemeClr val="bg1"/>
              </a:solidFill>
            </a:rPr>
            <a:t> </a:t>
          </a:r>
          <a:endParaRPr lang="fr-FR" sz="2000" kern="1200" dirty="0">
            <a:solidFill>
              <a:schemeClr val="bg1"/>
            </a:solidFill>
          </a:endParaRPr>
        </a:p>
      </dsp:txBody>
      <dsp:txXfrm>
        <a:off x="917601" y="1704612"/>
        <a:ext cx="4312587" cy="883310"/>
      </dsp:txXfrm>
    </dsp:sp>
    <dsp:sp modelId="{3EBFB2E8-7F7C-458B-B1A2-BD52519DE3BD}">
      <dsp:nvSpPr>
        <dsp:cNvPr id="0" name=""/>
        <dsp:cNvSpPr/>
      </dsp:nvSpPr>
      <dsp:spPr>
        <a:xfrm>
          <a:off x="485593" y="1656207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605481" y="3164433"/>
          <a:ext cx="7596441" cy="883310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265113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3767138" algn="l"/>
            </a:tabLst>
          </a:pPr>
          <a:r>
            <a:rPr lang="fr-FR" sz="2500" kern="1200" dirty="0" smtClean="0">
              <a:solidFill>
                <a:schemeClr val="bg1"/>
              </a:solidFill>
            </a:rPr>
            <a:t>    Projet professionnel et</a:t>
          </a:r>
        </a:p>
        <a:p>
          <a:pPr marL="265113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3767138" algn="l"/>
            </a:tabLst>
          </a:pPr>
          <a:r>
            <a:rPr lang="fr-FR" sz="2500" kern="1200" dirty="0" smtClean="0">
              <a:solidFill>
                <a:schemeClr val="bg1"/>
              </a:solidFill>
            </a:rPr>
            <a:t>     poursuite d’études</a:t>
          </a:r>
          <a:endParaRPr lang="fr-FR" sz="2500" kern="1200" dirty="0">
            <a:solidFill>
              <a:schemeClr val="bg1"/>
            </a:solidFill>
          </a:endParaRPr>
        </a:p>
      </dsp:txBody>
      <dsp:txXfrm>
        <a:off x="605481" y="3164433"/>
        <a:ext cx="7596441" cy="883310"/>
      </dsp:txXfrm>
    </dsp:sp>
    <dsp:sp modelId="{5414A86C-576D-42B3-B8D4-D804C6E28BFB}">
      <dsp:nvSpPr>
        <dsp:cNvPr id="0" name=""/>
        <dsp:cNvSpPr/>
      </dsp:nvSpPr>
      <dsp:spPr>
        <a:xfrm>
          <a:off x="164510" y="2981172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4240123" y="236538"/>
            <a:ext cx="3712669" cy="65319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232760"/>
            <a:ext cx="9144000" cy="459961"/>
          </a:xfrm>
          <a:prstGeom prst="rect">
            <a:avLst/>
          </a:prstGeom>
        </p:spPr>
      </p:pic>
      <p:pic>
        <p:nvPicPr>
          <p:cNvPr id="12" name="Image 11" descr="new-logo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17839" y="132581"/>
            <a:ext cx="4122285" cy="757151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3042545" y="6310295"/>
            <a:ext cx="1513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fr-FR" dirty="0">
                <a:solidFill>
                  <a:schemeClr val="bg1"/>
                </a:solidFill>
                <a:latin typeface="Avenir Light"/>
                <a:cs typeface="Avenir Light"/>
              </a:rPr>
              <a:t>N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661198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D</a:t>
            </a: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6075269" y="6297201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R</a:t>
            </a: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7729929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C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4412" y="228600"/>
            <a:ext cx="6458588" cy="9906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56784" y="6248207"/>
            <a:ext cx="3673899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5400000" flipV="1">
            <a:off x="2780622" y="3295952"/>
            <a:ext cx="6858001" cy="26610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35496" y="6237312"/>
            <a:ext cx="2254255" cy="414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274958" y="6248206"/>
            <a:ext cx="2788863" cy="51223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466444" y="1600200"/>
            <a:ext cx="7677556" cy="990600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-91440" y="1600200"/>
            <a:ext cx="1463040" cy="990600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376" y="1600200"/>
            <a:ext cx="7394223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rgbClr val="E28016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rgbClr val="1C7EB0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602291" y="6248207"/>
            <a:ext cx="2526997" cy="4641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solidFill>
            <a:srgbClr val="E28016"/>
          </a:solidFill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800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181660" y="228600"/>
            <a:ext cx="558134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81660" y="6248206"/>
            <a:ext cx="284902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5802" y="1295561"/>
            <a:ext cx="9186313" cy="117758"/>
          </a:xfrm>
          <a:prstGeom prst="rect">
            <a:avLst/>
          </a:prstGeom>
        </p:spPr>
      </p:pic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26955" y="6248206"/>
            <a:ext cx="2949960" cy="5418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574C96F-4F90-42CD-B9B9-D785A52B4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2200" y="3429000"/>
            <a:ext cx="6477000" cy="24384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3200" dirty="0"/>
              <a:t>Négociation et Digitalisation </a:t>
            </a:r>
            <a:br>
              <a:rPr lang="fr-FR" sz="3200" dirty="0"/>
            </a:br>
            <a:r>
              <a:rPr lang="fr-FR" sz="3200" dirty="0"/>
              <a:t>de la Relation Client</a:t>
            </a:r>
            <a:br>
              <a:rPr lang="fr-FR" sz="3200" dirty="0"/>
            </a:br>
            <a:r>
              <a:rPr lang="fr-FR" sz="3200" dirty="0"/>
              <a:t>NDRC</a:t>
            </a:r>
            <a:br>
              <a:rPr lang="fr-FR" sz="3200" dirty="0"/>
            </a:br>
            <a:r>
              <a:rPr lang="fr-FR" sz="2000" dirty="0" smtClean="0"/>
              <a:t>ATELIERS DE PROFESSIONNALISATION</a:t>
            </a:r>
            <a:r>
              <a:rPr lang="fr-FR" sz="3200" dirty="0"/>
              <a:t/>
            </a:r>
            <a:br>
              <a:rPr lang="fr-FR" sz="3200" dirty="0"/>
            </a:b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837259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Le référentiel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ln>
            <a:solidFill>
              <a:schemeClr val="tx1"/>
            </a:solidFill>
            <a:prstDash val="sysDot"/>
          </a:ln>
        </p:spPr>
        <p:txBody>
          <a:bodyPr>
            <a:normAutofit lnSpcReduction="10000"/>
          </a:bodyPr>
          <a:lstStyle/>
          <a:p>
            <a:pPr algn="ctr"/>
            <a:r>
              <a:rPr lang="fr-FR" sz="2400" b="1" dirty="0" smtClean="0"/>
              <a:t>Objectifs généraux</a:t>
            </a:r>
          </a:p>
          <a:p>
            <a:pPr algn="ctr">
              <a:buNone/>
            </a:pPr>
            <a:endParaRPr lang="fr-FR" sz="2400" b="1" dirty="0" smtClean="0"/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 smtClean="0"/>
              <a:t>Tester</a:t>
            </a:r>
            <a:r>
              <a:rPr lang="fr-FR" sz="1800" dirty="0"/>
              <a:t>, </a:t>
            </a:r>
            <a:r>
              <a:rPr lang="fr-FR" sz="1800" dirty="0" smtClean="0"/>
              <a:t>expérimenter, simuler </a:t>
            </a:r>
            <a:r>
              <a:rPr lang="fr-FR" sz="1800" dirty="0"/>
              <a:t>les techniques et pratiques </a:t>
            </a:r>
            <a:r>
              <a:rPr lang="fr-FR" sz="1800" dirty="0" smtClean="0"/>
              <a:t>professionnelles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 smtClean="0"/>
              <a:t>Accompagner l’étudiant </a:t>
            </a:r>
            <a:r>
              <a:rPr lang="fr-FR" sz="1800" dirty="0"/>
              <a:t>dans son développement </a:t>
            </a:r>
            <a:r>
              <a:rPr lang="fr-FR" sz="1800" dirty="0" smtClean="0"/>
              <a:t>professionnel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 smtClean="0"/>
              <a:t>Différencier</a:t>
            </a:r>
            <a:r>
              <a:rPr lang="fr-FR" sz="1800" smtClean="0"/>
              <a:t>, personnaliser</a:t>
            </a:r>
            <a:r>
              <a:rPr lang="fr-FR" sz="1800" dirty="0" smtClean="0"/>
              <a:t>, s’adapter aux besoins spécifiques des étudiants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endParaRPr lang="fr-FR" sz="1800" dirty="0" smtClean="0"/>
          </a:p>
          <a:p>
            <a:pPr marL="1032828" lvl="1" indent="-355600">
              <a:buFont typeface="Arial" panose="020B0604020202020204" pitchFamily="34" charset="0"/>
              <a:buChar char="•"/>
            </a:pPr>
            <a:endParaRPr lang="fr-FR" sz="1800" dirty="0" smtClean="0"/>
          </a:p>
          <a:p>
            <a:pPr algn="ctr">
              <a:lnSpc>
                <a:spcPct val="70000"/>
              </a:lnSpc>
            </a:pPr>
            <a:r>
              <a:rPr lang="fr-FR" sz="2400" b="1" dirty="0" smtClean="0"/>
              <a:t>Grille horaire</a:t>
            </a:r>
          </a:p>
          <a:p>
            <a:pPr algn="ctr">
              <a:lnSpc>
                <a:spcPct val="70000"/>
              </a:lnSpc>
            </a:pPr>
            <a:endParaRPr lang="fr-FR" sz="2400" b="1" dirty="0" smtClean="0"/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 smtClean="0"/>
              <a:t>120 heures annuelles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 smtClean="0"/>
              <a:t>Organisation ou modulation souple des contenus</a:t>
            </a:r>
          </a:p>
          <a:p>
            <a:pPr algn="ctr">
              <a:lnSpc>
                <a:spcPct val="70000"/>
              </a:lnSpc>
              <a:buNone/>
            </a:pPr>
            <a:endParaRPr lang="fr-FR" sz="2400" b="1" dirty="0" smtClean="0"/>
          </a:p>
          <a:p>
            <a:pPr marL="1032828" lvl="1" indent="-355600">
              <a:buFont typeface="Arial" panose="020B0604020202020204" pitchFamily="34" charset="0"/>
              <a:buChar char="•"/>
            </a:pP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608882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 smtClean="0"/>
              <a:t>Les objectifs pédagogiques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73365" y="1813845"/>
            <a:ext cx="8514259" cy="449580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fr-FR" sz="2000" dirty="0" smtClean="0"/>
              <a:t>Conforter la maîtrise des </a:t>
            </a:r>
            <a:r>
              <a:rPr lang="fr-FR" sz="2000" b="1" dirty="0" smtClean="0"/>
              <a:t>compétences professionnelles</a:t>
            </a:r>
            <a:endParaRPr lang="fr-FR" sz="2000" i="1" dirty="0" smtClean="0"/>
          </a:p>
          <a:p>
            <a:pPr lvl="0">
              <a:spcBef>
                <a:spcPts val="0"/>
              </a:spcBef>
            </a:pPr>
            <a:r>
              <a:rPr lang="fr-FR" sz="2000" dirty="0" smtClean="0"/>
              <a:t>Développer la </a:t>
            </a:r>
            <a:r>
              <a:rPr lang="fr-FR" sz="2000" dirty="0"/>
              <a:t>maîtrise des</a:t>
            </a:r>
            <a:r>
              <a:rPr lang="fr-FR" sz="2000" b="1" dirty="0"/>
              <a:t> compétences transversales</a:t>
            </a:r>
            <a:r>
              <a:rPr lang="fr-FR" sz="2000" dirty="0"/>
              <a:t> </a:t>
            </a:r>
            <a:r>
              <a:rPr lang="fr-FR" sz="2000" dirty="0" smtClean="0"/>
              <a:t>mobilisables </a:t>
            </a:r>
            <a:r>
              <a:rPr lang="fr-FR" sz="2000" dirty="0"/>
              <a:t>dans l’ensemble des </a:t>
            </a:r>
            <a:r>
              <a:rPr lang="fr-FR" sz="2000" dirty="0" smtClean="0"/>
              <a:t>disciplines</a:t>
            </a:r>
          </a:p>
          <a:p>
            <a:pPr lvl="0">
              <a:spcBef>
                <a:spcPts val="0"/>
              </a:spcBef>
            </a:pPr>
            <a:r>
              <a:rPr lang="fr-FR" sz="2000" dirty="0" smtClean="0"/>
              <a:t>Maîtriser </a:t>
            </a:r>
            <a:r>
              <a:rPr lang="fr-FR" sz="2000" dirty="0"/>
              <a:t>l</a:t>
            </a:r>
            <a:r>
              <a:rPr lang="fr-FR" sz="2000" dirty="0" smtClean="0"/>
              <a:t>es </a:t>
            </a:r>
            <a:r>
              <a:rPr lang="fr-FR" sz="2000" b="1" dirty="0"/>
              <a:t>compétences </a:t>
            </a:r>
            <a:r>
              <a:rPr lang="fr-FR" sz="2000" b="1" dirty="0" smtClean="0"/>
              <a:t>rédactionnelles</a:t>
            </a:r>
          </a:p>
          <a:p>
            <a:pPr>
              <a:spcBef>
                <a:spcPts val="0"/>
              </a:spcBef>
            </a:pPr>
            <a:endParaRPr lang="fr-FR" sz="2000" b="1" u="sng" dirty="0"/>
          </a:p>
          <a:p>
            <a:pPr lvl="0">
              <a:spcBef>
                <a:spcPts val="0"/>
              </a:spcBef>
            </a:pPr>
            <a:r>
              <a:rPr lang="fr-FR" sz="2000" dirty="0"/>
              <a:t>F</a:t>
            </a:r>
            <a:r>
              <a:rPr lang="fr-FR" sz="2000" dirty="0" smtClean="0"/>
              <a:t>avoriser l’</a:t>
            </a:r>
            <a:r>
              <a:rPr lang="fr-FR" sz="2000" b="1" dirty="0" smtClean="0"/>
              <a:t>autonomie</a:t>
            </a:r>
            <a:r>
              <a:rPr lang="fr-FR" sz="2000" dirty="0" smtClean="0"/>
              <a:t> </a:t>
            </a:r>
            <a:r>
              <a:rPr lang="fr-FR" sz="2000" dirty="0"/>
              <a:t>et </a:t>
            </a:r>
            <a:r>
              <a:rPr lang="fr-FR" sz="2000" dirty="0" smtClean="0"/>
              <a:t>la </a:t>
            </a:r>
            <a:r>
              <a:rPr lang="fr-FR" sz="2000" b="1" dirty="0" smtClean="0"/>
              <a:t>prise d’initiatives</a:t>
            </a:r>
          </a:p>
          <a:p>
            <a:pPr>
              <a:spcBef>
                <a:spcPts val="0"/>
              </a:spcBef>
            </a:pPr>
            <a:r>
              <a:rPr lang="fr-FR" sz="2000" dirty="0" smtClean="0"/>
              <a:t>Renforcer la maîtrise des </a:t>
            </a:r>
            <a:r>
              <a:rPr lang="fr-FR" sz="2000" b="1" dirty="0" smtClean="0"/>
              <a:t>compétences sociales </a:t>
            </a:r>
            <a:endParaRPr lang="fr-FR" sz="2000" b="1" dirty="0"/>
          </a:p>
          <a:p>
            <a:pPr lvl="0">
              <a:spcBef>
                <a:spcPts val="0"/>
              </a:spcBef>
            </a:pPr>
            <a:r>
              <a:rPr lang="fr-FR" sz="2000" dirty="0"/>
              <a:t>D</a:t>
            </a:r>
            <a:r>
              <a:rPr lang="fr-FR" sz="2000" dirty="0" smtClean="0"/>
              <a:t>évelopper la capacité </a:t>
            </a:r>
            <a:r>
              <a:rPr lang="fr-FR" sz="2000" dirty="0"/>
              <a:t>à </a:t>
            </a:r>
            <a:r>
              <a:rPr lang="fr-FR" sz="2000" b="1" dirty="0"/>
              <a:t>travailler en </a:t>
            </a:r>
            <a:r>
              <a:rPr lang="fr-FR" sz="2000" b="1" dirty="0" smtClean="0"/>
              <a:t>groupe</a:t>
            </a:r>
            <a:r>
              <a:rPr lang="fr-FR" sz="2000" dirty="0" smtClean="0"/>
              <a:t>, </a:t>
            </a:r>
            <a:r>
              <a:rPr lang="fr-FR" sz="2000" b="1" dirty="0" smtClean="0"/>
              <a:t>en </a:t>
            </a:r>
            <a:r>
              <a:rPr lang="fr-FR" sz="2000" b="1" dirty="0"/>
              <a:t>mode projet </a:t>
            </a:r>
          </a:p>
          <a:p>
            <a:pPr lvl="0">
              <a:spcBef>
                <a:spcPts val="0"/>
              </a:spcBef>
            </a:pPr>
            <a:r>
              <a:rPr lang="fr-FR" sz="2000" dirty="0" smtClean="0"/>
              <a:t>Bénéficier </a:t>
            </a:r>
            <a:r>
              <a:rPr lang="fr-FR" sz="2000" dirty="0"/>
              <a:t>d’une </a:t>
            </a:r>
            <a:r>
              <a:rPr lang="fr-FR" sz="2000" b="1" dirty="0" err="1" smtClean="0"/>
              <a:t>remédiation</a:t>
            </a:r>
            <a:endParaRPr lang="fr-FR" sz="2000" b="1" dirty="0" smtClean="0"/>
          </a:p>
          <a:p>
            <a:pPr lvl="0">
              <a:spcBef>
                <a:spcPts val="0"/>
              </a:spcBef>
            </a:pPr>
            <a:endParaRPr lang="fr-FR" sz="2000" b="1" dirty="0" smtClean="0"/>
          </a:p>
          <a:p>
            <a:pPr lvl="0">
              <a:spcBef>
                <a:spcPts val="0"/>
              </a:spcBef>
            </a:pPr>
            <a:r>
              <a:rPr lang="fr-FR" sz="2000" dirty="0" smtClean="0"/>
              <a:t>Accompagner dans la </a:t>
            </a:r>
            <a:r>
              <a:rPr lang="fr-FR" sz="2000" b="1" dirty="0" smtClean="0"/>
              <a:t>recherche et le suivi de stage</a:t>
            </a:r>
          </a:p>
          <a:p>
            <a:pPr>
              <a:spcBef>
                <a:spcPts val="0"/>
              </a:spcBef>
            </a:pPr>
            <a:r>
              <a:rPr lang="fr-FR" sz="2000" dirty="0" smtClean="0"/>
              <a:t>Favoriser la </a:t>
            </a:r>
            <a:r>
              <a:rPr lang="fr-FR" sz="2000" b="1" dirty="0" smtClean="0"/>
              <a:t>professionnalisation</a:t>
            </a:r>
            <a:endParaRPr lang="fr-FR" sz="2000" b="1" dirty="0" smtClean="0">
              <a:solidFill>
                <a:srgbClr val="FF0000"/>
              </a:solidFill>
            </a:endParaRPr>
          </a:p>
          <a:p>
            <a:pPr lvl="0">
              <a:spcBef>
                <a:spcPts val="0"/>
              </a:spcBef>
            </a:pPr>
            <a:r>
              <a:rPr lang="fr-FR" sz="2000" dirty="0" smtClean="0"/>
              <a:t>Aider à formaliser le </a:t>
            </a:r>
            <a:r>
              <a:rPr lang="fr-FR" sz="2000" b="1" dirty="0"/>
              <a:t>projet </a:t>
            </a:r>
            <a:r>
              <a:rPr lang="fr-FR" sz="2000" b="1" dirty="0" smtClean="0"/>
              <a:t>post </a:t>
            </a:r>
            <a:r>
              <a:rPr lang="fr-FR" sz="2000" b="1" dirty="0" err="1" smtClean="0"/>
              <a:t>Bts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78176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 smtClean="0"/>
              <a:t>Les principes généraux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22207" y="1435726"/>
            <a:ext cx="8567928" cy="4802703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fr-FR" sz="1800" b="1" dirty="0" smtClean="0"/>
              <a:t>Positionnement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i="1" dirty="0" smtClean="0"/>
              <a:t>En TD</a:t>
            </a:r>
            <a:r>
              <a:rPr lang="fr-FR" sz="1800" i="1" dirty="0" smtClean="0">
                <a:sym typeface="Wingdings" pitchFamily="2" charset="2"/>
              </a:rPr>
              <a:t> </a:t>
            </a:r>
            <a:r>
              <a:rPr lang="fr-FR" sz="1800" i="1" dirty="0" smtClean="0"/>
              <a:t>Mise en œuvre des compétences spécifiques à un bloc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 smtClean="0">
                <a:sym typeface="Wingdings" pitchFamily="2" charset="2"/>
              </a:rPr>
              <a:t>En </a:t>
            </a:r>
            <a:r>
              <a:rPr lang="fr-FR" sz="1800" dirty="0" err="1" smtClean="0">
                <a:sym typeface="Wingdings" pitchFamily="2" charset="2"/>
              </a:rPr>
              <a:t>At</a:t>
            </a:r>
            <a:r>
              <a:rPr lang="fr-FR" sz="1800" dirty="0" smtClean="0">
                <a:sym typeface="Wingdings" pitchFamily="2" charset="2"/>
              </a:rPr>
              <a:t> Pro </a:t>
            </a:r>
            <a:r>
              <a:rPr lang="fr-FR" sz="1800" dirty="0" smtClean="0"/>
              <a:t>Développement des compétences inter blocs, infra blocs et 			CEJM</a:t>
            </a:r>
            <a:endParaRPr lang="fr-FR" sz="1800" dirty="0"/>
          </a:p>
          <a:p>
            <a:pPr>
              <a:spcBef>
                <a:spcPts val="0"/>
              </a:spcBef>
            </a:pPr>
            <a:r>
              <a:rPr lang="fr-FR" sz="1800" b="1" dirty="0" smtClean="0"/>
              <a:t>Organisation 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 smtClean="0"/>
              <a:t>Heures inscrites </a:t>
            </a:r>
            <a:r>
              <a:rPr lang="fr-FR" sz="1800" dirty="0"/>
              <a:t>à </a:t>
            </a:r>
            <a:r>
              <a:rPr lang="fr-FR" sz="1800" dirty="0" smtClean="0"/>
              <a:t>l’EDT permettant </a:t>
            </a:r>
            <a:r>
              <a:rPr lang="fr-FR" sz="1800" dirty="0"/>
              <a:t>une modulation horaire annuelle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S</a:t>
            </a:r>
            <a:r>
              <a:rPr lang="fr-FR" sz="1800" dirty="0" smtClean="0"/>
              <a:t>ynergie </a:t>
            </a:r>
            <a:r>
              <a:rPr lang="fr-FR" sz="1800" dirty="0"/>
              <a:t>entre les enseignements professionnels et généraux (</a:t>
            </a:r>
            <a:r>
              <a:rPr lang="fr-FR" sz="1800" dirty="0" err="1" smtClean="0"/>
              <a:t>coanimation</a:t>
            </a:r>
            <a:r>
              <a:rPr lang="fr-FR" sz="1800" dirty="0" smtClean="0"/>
              <a:t>)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endParaRPr lang="fr-FR" sz="1800" dirty="0" smtClean="0"/>
          </a:p>
          <a:p>
            <a:pPr lvl="0">
              <a:spcBef>
                <a:spcPts val="0"/>
              </a:spcBef>
            </a:pPr>
            <a:r>
              <a:rPr lang="fr-FR" sz="1800" b="1" dirty="0" smtClean="0"/>
              <a:t>Formalisation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 smtClean="0"/>
              <a:t>Définition et planification des modules dans le </a:t>
            </a:r>
            <a:r>
              <a:rPr lang="fr-FR" sz="1800" b="1" dirty="0" smtClean="0"/>
              <a:t>projet de formation</a:t>
            </a:r>
          </a:p>
          <a:p>
            <a:pPr marL="539750" indent="-182563">
              <a:spcBef>
                <a:spcPts val="0"/>
              </a:spcBef>
              <a:buSzPct val="70000"/>
              <a:buNone/>
            </a:pPr>
            <a:r>
              <a:rPr lang="fr-FR" sz="1800" i="1" dirty="0" smtClean="0">
                <a:sym typeface="Wingdings" pitchFamily="2" charset="2"/>
              </a:rPr>
              <a:t> En concertation équipe</a:t>
            </a:r>
            <a:endParaRPr lang="fr-FR" sz="1800" i="1" dirty="0" smtClean="0"/>
          </a:p>
          <a:p>
            <a:pPr marL="539750" indent="-182563">
              <a:spcBef>
                <a:spcPts val="0"/>
              </a:spcBef>
              <a:buSzPct val="70000"/>
              <a:buNone/>
            </a:pPr>
            <a:endParaRPr lang="fr-FR" sz="1800" dirty="0"/>
          </a:p>
          <a:p>
            <a:pPr lvl="0">
              <a:spcBef>
                <a:spcPts val="0"/>
              </a:spcBef>
            </a:pPr>
            <a:r>
              <a:rPr lang="fr-FR" sz="1800" b="1" dirty="0"/>
              <a:t>Préconisations relatives aux pratiques pédagogiques </a:t>
            </a:r>
            <a:endParaRPr lang="fr-FR" sz="1800" b="1" dirty="0" smtClean="0"/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D</a:t>
            </a:r>
            <a:r>
              <a:rPr lang="fr-FR" sz="1800" dirty="0" smtClean="0"/>
              <a:t>ifférenciation pédagogique 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 smtClean="0"/>
              <a:t>Accompagnement personnalisé</a:t>
            </a:r>
            <a:endParaRPr lang="fr-FR" sz="1800" dirty="0"/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 smtClean="0"/>
              <a:t>Travail en </a:t>
            </a:r>
            <a:r>
              <a:rPr lang="fr-FR" sz="1800" dirty="0"/>
              <a:t>mode projet, </a:t>
            </a:r>
            <a:r>
              <a:rPr lang="fr-FR" sz="1800" dirty="0" smtClean="0"/>
              <a:t>avec pairs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 smtClean="0"/>
              <a:t>Exploitation de situations professionnelles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endParaRPr lang="fr-FR" sz="1800" dirty="0"/>
          </a:p>
          <a:p>
            <a:pPr marL="0" lvl="0" indent="0">
              <a:spcBef>
                <a:spcPts val="0"/>
              </a:spcBef>
              <a:buNone/>
            </a:pPr>
            <a:r>
              <a:rPr lang="fr-FR" sz="1800" b="1" dirty="0" smtClean="0"/>
              <a:t> </a:t>
            </a:r>
            <a:endParaRPr lang="fr-FR" sz="1800" b="1" dirty="0"/>
          </a:p>
        </p:txBody>
      </p:sp>
    </p:spTree>
    <p:extLst>
      <p:ext uri="{BB962C8B-B14F-4D97-AF65-F5344CB8AC3E}">
        <p14:creationId xmlns:p14="http://schemas.microsoft.com/office/powerpoint/2010/main" val="308583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 smtClean="0"/>
              <a:t>Des exemples de modules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5</a:t>
            </a:fld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47358751"/>
              </p:ext>
            </p:extLst>
          </p:nvPr>
        </p:nvGraphicFramePr>
        <p:xfrm>
          <a:off x="210483" y="1617292"/>
          <a:ext cx="8683879" cy="4416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6110244" y="2083037"/>
            <a:ext cx="2837204" cy="8396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Savoir-être,</a:t>
            </a: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postures professionnelles,</a:t>
            </a:r>
            <a:endParaRPr lang="fr-FR" sz="1400" dirty="0">
              <a:solidFill>
                <a:schemeClr val="tx1"/>
              </a:solidFill>
            </a:endParaRP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7297" y="3342266"/>
            <a:ext cx="3409772" cy="850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Communication orale, </a:t>
            </a:r>
          </a:p>
          <a:p>
            <a:pPr algn="ctr"/>
            <a:r>
              <a:rPr lang="fr-FR" sz="1400" dirty="0" smtClean="0"/>
              <a:t>analyse, synthèse, argumentation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5471871" y="4671845"/>
            <a:ext cx="3475575" cy="8743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Orthographe</a:t>
            </a:r>
            <a:r>
              <a:rPr lang="fr-FR" sz="1400" dirty="0"/>
              <a:t>, </a:t>
            </a:r>
            <a:r>
              <a:rPr lang="fr-FR" sz="1400" dirty="0" smtClean="0"/>
              <a:t>grammaire, syntaxe</a:t>
            </a:r>
            <a:r>
              <a:rPr lang="fr-FR" sz="1600" dirty="0" smtClean="0"/>
              <a:t>, </a:t>
            </a:r>
          </a:p>
          <a:p>
            <a:pPr algn="ctr"/>
            <a:r>
              <a:rPr lang="fr-FR" sz="1400" dirty="0" smtClean="0"/>
              <a:t>règles de </a:t>
            </a:r>
            <a:r>
              <a:rPr lang="fr-FR" sz="1400" dirty="0"/>
              <a:t>communication </a:t>
            </a:r>
            <a:r>
              <a:rPr lang="fr-FR" sz="1400" dirty="0" smtClean="0"/>
              <a:t>professionnelle…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733176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 smtClean="0"/>
              <a:t>Des exemples de modules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87505802"/>
              </p:ext>
            </p:extLst>
          </p:nvPr>
        </p:nvGraphicFramePr>
        <p:xfrm>
          <a:off x="82296" y="1600200"/>
          <a:ext cx="8683879" cy="4416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651334" y="2048855"/>
            <a:ext cx="3282696" cy="8652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Réalisation de projets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en situation réelle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42788" y="3231171"/>
            <a:ext cx="3282696" cy="10502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Simulateurs commerciaux, atelier de pratique relationnelle, de production digitale…</a:t>
            </a:r>
            <a:endParaRPr lang="fr-FR" sz="1600" dirty="0"/>
          </a:p>
        </p:txBody>
      </p:sp>
      <p:sp>
        <p:nvSpPr>
          <p:cNvPr id="10" name="Rectangle 9"/>
          <p:cNvSpPr/>
          <p:nvPr/>
        </p:nvSpPr>
        <p:spPr>
          <a:xfrm>
            <a:off x="5861304" y="4650479"/>
            <a:ext cx="3282696" cy="8503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Missions commerciales, visites d’entreprise, immersions en entreprise…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8859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 smtClean="0"/>
              <a:t>Des exemples de modules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90124134"/>
              </p:ext>
            </p:extLst>
          </p:nvPr>
        </p:nvGraphicFramePr>
        <p:xfrm>
          <a:off x="82296" y="1600200"/>
          <a:ext cx="8683879" cy="4416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394960" y="2057400"/>
            <a:ext cx="3282696" cy="8412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Modules à définir en fonction du diagnostic des compétences non maitrisées </a:t>
            </a:r>
          </a:p>
        </p:txBody>
      </p:sp>
      <p:sp>
        <p:nvSpPr>
          <p:cNvPr id="9" name="Rectangle 8"/>
          <p:cNvSpPr/>
          <p:nvPr/>
        </p:nvSpPr>
        <p:spPr>
          <a:xfrm>
            <a:off x="5292410" y="3273038"/>
            <a:ext cx="3749040" cy="9656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Techniques de recherche de stage/d’emploi, sélection et choix d’entreprise, suivi (intégration et missions)…</a:t>
            </a:r>
            <a:endParaRPr lang="fr-FR" sz="1600" dirty="0"/>
          </a:p>
        </p:txBody>
      </p:sp>
      <p:sp>
        <p:nvSpPr>
          <p:cNvPr id="10" name="Rectangle 9"/>
          <p:cNvSpPr/>
          <p:nvPr/>
        </p:nvSpPr>
        <p:spPr>
          <a:xfrm>
            <a:off x="5557330" y="4761575"/>
            <a:ext cx="3282696" cy="86155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Salons dédiés, rencontres, immersions en formation…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91444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̀me NDRC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77d13735-1889-4864-b6f5-30d95c992ce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084BAD804C7DD5448AFCF9998BBEB75A" ma:contentTypeVersion="2" ma:contentTypeDescription="Crée un document." ma:contentTypeScope="" ma:versionID="b8f5b540a078dd54be1526c569ad5fa0">
  <xsd:schema xmlns:xsd="http://www.w3.org/2001/XMLSchema" xmlns:xs="http://www.w3.org/2001/XMLSchema" xmlns:p="http://schemas.microsoft.com/office/2006/metadata/properties" xmlns:ns2="77d13735-1889-4864-b6f5-30d95c992ce0" targetNamespace="http://schemas.microsoft.com/office/2006/metadata/properties" ma:root="true" ma:fieldsID="53e881c2fd8e97d3e3cbbb83b9719ff0" ns2:_="">
    <xsd:import namespace="77d13735-1889-4864-b6f5-30d95c992ce0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d13735-1889-4864-b6f5-30d95c992ce0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1192C7-13CA-436D-B959-B584DC155A81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77d13735-1889-4864-b6f5-30d95c992ce0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602E89F-1F44-4538-8E73-436746026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d13735-1889-4864-b6f5-30d95c992c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6CE489A-B313-4EEB-92BD-832D7875AC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Thème NDRC</Template>
  <TotalTime>843</TotalTime>
  <Words>283</Words>
  <Application>Microsoft Office PowerPoint</Application>
  <PresentationFormat>Affichage à l'écran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Thème NDRC</vt:lpstr>
      <vt:lpstr>Négociation et Digitalisation  de la Relation Client NDRC ATELIERS DE PROFESSIONNALISATION </vt:lpstr>
      <vt:lpstr>Le référentiel</vt:lpstr>
      <vt:lpstr>Les objectifs pédagogiques</vt:lpstr>
      <vt:lpstr>Les principes généraux</vt:lpstr>
      <vt:lpstr>Des exemples de modules</vt:lpstr>
      <vt:lpstr>Des exemples de modules</vt:lpstr>
      <vt:lpstr>Des exemples de modules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cjullien</dc:creator>
  <cp:lastModifiedBy>Didier Michel</cp:lastModifiedBy>
  <cp:revision>73</cp:revision>
  <dcterms:created xsi:type="dcterms:W3CDTF">2018-02-11T08:52:41Z</dcterms:created>
  <dcterms:modified xsi:type="dcterms:W3CDTF">2018-03-24T08:02:12Z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0x010100873AB55E0CC5DA459F57F5A42893F46A005A087D358B12CA4E82A8A8BA9B8A8CF200D3544DBFAD4F664AA25DF68E6D1F0A9E00689F2856DFEDCE40890FDCED81A7DFC900084BAD804C7DD5448AFCF9998BBEB75A</vt:lpwstr>
  </property>
</Properties>
</file>