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8" r:id="rId6"/>
    <p:sldId id="259" r:id="rId7"/>
    <p:sldId id="261" r:id="rId8"/>
    <p:sldId id="269" r:id="rId9"/>
    <p:sldId id="262" r:id="rId10"/>
    <p:sldId id="263" r:id="rId11"/>
    <p:sldId id="264" r:id="rId12"/>
    <p:sldId id="265" r:id="rId13"/>
    <p:sldId id="270" r:id="rId14"/>
    <p:sldId id="273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CD0C"/>
    <a:srgbClr val="1C7EB0"/>
    <a:srgbClr val="1E91BE"/>
    <a:srgbClr val="E9931A"/>
    <a:srgbClr val="1B3546"/>
    <a:srgbClr val="162736"/>
    <a:srgbClr val="D16504"/>
    <a:srgbClr val="E28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/>
    <p:restoredTop sz="73558"/>
  </p:normalViewPr>
  <p:slideViewPr>
    <p:cSldViewPr snapToGrid="0" snapToObjects="1">
      <p:cViewPr varScale="1">
        <p:scale>
          <a:sx n="48" d="100"/>
          <a:sy n="48" d="100"/>
        </p:scale>
        <p:origin x="-1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338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31B837-C5AC-42DE-AA6F-1439FDB26D1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39A60A3-AE69-41F6-9D58-D68970D1596E}">
      <dgm:prSet phldrT="[Texte]"/>
      <dgm:spPr/>
      <dgm:t>
        <a:bodyPr/>
        <a:lstStyle/>
        <a:p>
          <a:r>
            <a:rPr lang="fr-FR" dirty="0"/>
            <a:t>1</a:t>
          </a:r>
        </a:p>
      </dgm:t>
    </dgm:pt>
    <dgm:pt modelId="{24CA2F17-5C18-4FF0-A13F-ADA087B5EAF8}" type="parTrans" cxnId="{909D5D14-EFF7-4E9C-BDC4-22E43E4E8257}">
      <dgm:prSet/>
      <dgm:spPr/>
      <dgm:t>
        <a:bodyPr/>
        <a:lstStyle/>
        <a:p>
          <a:endParaRPr lang="fr-FR"/>
        </a:p>
      </dgm:t>
    </dgm:pt>
    <dgm:pt modelId="{F6A462B3-4B64-4128-8815-77F76AD7011F}" type="sibTrans" cxnId="{909D5D14-EFF7-4E9C-BDC4-22E43E4E8257}">
      <dgm:prSet/>
      <dgm:spPr/>
      <dgm:t>
        <a:bodyPr/>
        <a:lstStyle/>
        <a:p>
          <a:endParaRPr lang="fr-FR"/>
        </a:p>
      </dgm:t>
    </dgm:pt>
    <dgm:pt modelId="{FCCA1177-53EE-46C2-B2C5-707127E1CA70}">
      <dgm:prSet phldrT="[Texte]" custT="1"/>
      <dgm:spPr/>
      <dgm:t>
        <a:bodyPr/>
        <a:lstStyle/>
        <a:p>
          <a:r>
            <a:rPr lang="fr-FR" sz="2000" dirty="0"/>
            <a:t>L’intégration de l’entreprise dans son environnement</a:t>
          </a:r>
        </a:p>
      </dgm:t>
    </dgm:pt>
    <dgm:pt modelId="{F26DF4E9-9DF8-47F9-869F-109D3D179272}" type="parTrans" cxnId="{765DA822-2F45-4BDF-80C8-185E3F0DFFA2}">
      <dgm:prSet/>
      <dgm:spPr/>
      <dgm:t>
        <a:bodyPr/>
        <a:lstStyle/>
        <a:p>
          <a:endParaRPr lang="fr-FR"/>
        </a:p>
      </dgm:t>
    </dgm:pt>
    <dgm:pt modelId="{7A20F941-E47F-4C52-AF04-51260C713CC5}" type="sibTrans" cxnId="{765DA822-2F45-4BDF-80C8-185E3F0DFFA2}">
      <dgm:prSet/>
      <dgm:spPr/>
      <dgm:t>
        <a:bodyPr/>
        <a:lstStyle/>
        <a:p>
          <a:endParaRPr lang="fr-FR"/>
        </a:p>
      </dgm:t>
    </dgm:pt>
    <dgm:pt modelId="{82D11C89-F87C-497C-9024-E4E73B74F604}">
      <dgm:prSet phldrT="[Texte]"/>
      <dgm:spPr/>
      <dgm:t>
        <a:bodyPr/>
        <a:lstStyle/>
        <a:p>
          <a:r>
            <a:rPr lang="fr-FR" dirty="0"/>
            <a:t>2</a:t>
          </a:r>
        </a:p>
      </dgm:t>
    </dgm:pt>
    <dgm:pt modelId="{786E4E49-F2CB-472A-A035-6428D5D875CC}" type="parTrans" cxnId="{EC8FDB99-5D40-4619-A03A-E0F3BB7E8242}">
      <dgm:prSet/>
      <dgm:spPr/>
      <dgm:t>
        <a:bodyPr/>
        <a:lstStyle/>
        <a:p>
          <a:endParaRPr lang="fr-FR"/>
        </a:p>
      </dgm:t>
    </dgm:pt>
    <dgm:pt modelId="{A44287D4-3374-4343-A891-C5379504FE29}" type="sibTrans" cxnId="{EC8FDB99-5D40-4619-A03A-E0F3BB7E8242}">
      <dgm:prSet/>
      <dgm:spPr/>
      <dgm:t>
        <a:bodyPr/>
        <a:lstStyle/>
        <a:p>
          <a:endParaRPr lang="fr-FR"/>
        </a:p>
      </dgm:t>
    </dgm:pt>
    <dgm:pt modelId="{A84281E6-FF79-4696-8AF0-8BBA970B5D6C}">
      <dgm:prSet phldrT="[Texte]" custT="1"/>
      <dgm:spPr/>
      <dgm:t>
        <a:bodyPr/>
        <a:lstStyle/>
        <a:p>
          <a:r>
            <a:rPr lang="fr-FR" sz="2000" dirty="0"/>
            <a:t>La régulation de l’activité économique</a:t>
          </a:r>
        </a:p>
      </dgm:t>
    </dgm:pt>
    <dgm:pt modelId="{207DA940-94AB-4C7D-9024-4D1A7C8A9ED7}" type="parTrans" cxnId="{FFDD2B88-76C1-4184-9008-77872F8063D0}">
      <dgm:prSet/>
      <dgm:spPr/>
      <dgm:t>
        <a:bodyPr/>
        <a:lstStyle/>
        <a:p>
          <a:endParaRPr lang="fr-FR"/>
        </a:p>
      </dgm:t>
    </dgm:pt>
    <dgm:pt modelId="{4892BC4B-AF2B-4861-8658-D08EC6BEF179}" type="sibTrans" cxnId="{FFDD2B88-76C1-4184-9008-77872F8063D0}">
      <dgm:prSet/>
      <dgm:spPr/>
      <dgm:t>
        <a:bodyPr/>
        <a:lstStyle/>
        <a:p>
          <a:endParaRPr lang="fr-FR"/>
        </a:p>
      </dgm:t>
    </dgm:pt>
    <dgm:pt modelId="{C89C834E-7C30-450A-9DEF-84F82D3B8262}">
      <dgm:prSet phldrT="[Texte]"/>
      <dgm:spPr/>
      <dgm:t>
        <a:bodyPr/>
        <a:lstStyle/>
        <a:p>
          <a:r>
            <a:rPr lang="fr-FR" dirty="0"/>
            <a:t>3</a:t>
          </a:r>
        </a:p>
      </dgm:t>
    </dgm:pt>
    <dgm:pt modelId="{B3AB2A31-FA6A-48D6-9B21-3594FAB2AEAD}" type="parTrans" cxnId="{BFD4C482-40FB-4B05-A2EC-1388841F6547}">
      <dgm:prSet/>
      <dgm:spPr/>
      <dgm:t>
        <a:bodyPr/>
        <a:lstStyle/>
        <a:p>
          <a:endParaRPr lang="fr-FR"/>
        </a:p>
      </dgm:t>
    </dgm:pt>
    <dgm:pt modelId="{629E8F5C-1DA8-4F45-BD49-B1CD88F45B40}" type="sibTrans" cxnId="{BFD4C482-40FB-4B05-A2EC-1388841F6547}">
      <dgm:prSet/>
      <dgm:spPr/>
      <dgm:t>
        <a:bodyPr/>
        <a:lstStyle/>
        <a:p>
          <a:endParaRPr lang="fr-FR"/>
        </a:p>
      </dgm:t>
    </dgm:pt>
    <dgm:pt modelId="{F129776D-7B05-46C7-95A6-E39DE0505716}">
      <dgm:prSet phldrT="[Texte]" custT="1"/>
      <dgm:spPr/>
      <dgm:t>
        <a:bodyPr/>
        <a:lstStyle/>
        <a:p>
          <a:r>
            <a:rPr lang="fr-FR" sz="2000" dirty="0"/>
            <a:t>L’organisation de l’activité de l’entreprise</a:t>
          </a:r>
        </a:p>
      </dgm:t>
    </dgm:pt>
    <dgm:pt modelId="{46B660CC-3773-4A82-B582-F4F1C311FCBD}" type="parTrans" cxnId="{28A121C3-03A9-434C-A19D-CA79AA04392C}">
      <dgm:prSet/>
      <dgm:spPr/>
      <dgm:t>
        <a:bodyPr/>
        <a:lstStyle/>
        <a:p>
          <a:endParaRPr lang="fr-FR"/>
        </a:p>
      </dgm:t>
    </dgm:pt>
    <dgm:pt modelId="{B636DC44-D52F-4C3B-B7B9-7C320E44FA3A}" type="sibTrans" cxnId="{28A121C3-03A9-434C-A19D-CA79AA04392C}">
      <dgm:prSet/>
      <dgm:spPr/>
      <dgm:t>
        <a:bodyPr/>
        <a:lstStyle/>
        <a:p>
          <a:endParaRPr lang="fr-FR"/>
        </a:p>
      </dgm:t>
    </dgm:pt>
    <dgm:pt modelId="{BDE8FB83-3926-4622-8AF3-B70536261899}">
      <dgm:prSet phldrT="[Texte]" custT="1"/>
      <dgm:spPr/>
      <dgm:t>
        <a:bodyPr/>
        <a:lstStyle/>
        <a:p>
          <a:r>
            <a:rPr lang="fr-FR" sz="2000" dirty="0"/>
            <a:t>L’impact du numérique sur la vie de l’entreprise</a:t>
          </a:r>
        </a:p>
      </dgm:t>
    </dgm:pt>
    <dgm:pt modelId="{0B676D1A-1D1B-4487-8478-409642B588F8}" type="parTrans" cxnId="{362A9C6B-22FA-45FB-8D8A-B20E7C5F7BC3}">
      <dgm:prSet/>
      <dgm:spPr/>
      <dgm:t>
        <a:bodyPr/>
        <a:lstStyle/>
        <a:p>
          <a:endParaRPr lang="fr-FR"/>
        </a:p>
      </dgm:t>
    </dgm:pt>
    <dgm:pt modelId="{7D20DD2C-E89B-427C-9EE3-02795362A263}" type="sibTrans" cxnId="{362A9C6B-22FA-45FB-8D8A-B20E7C5F7BC3}">
      <dgm:prSet/>
      <dgm:spPr/>
      <dgm:t>
        <a:bodyPr/>
        <a:lstStyle/>
        <a:p>
          <a:endParaRPr lang="fr-FR"/>
        </a:p>
      </dgm:t>
    </dgm:pt>
    <dgm:pt modelId="{B7A61759-08A5-44F4-B119-F68203A6AB15}">
      <dgm:prSet phldrT="[Texte]"/>
      <dgm:spPr/>
      <dgm:t>
        <a:bodyPr/>
        <a:lstStyle/>
        <a:p>
          <a:r>
            <a:rPr lang="fr-FR" dirty="0"/>
            <a:t>5 </a:t>
          </a:r>
        </a:p>
      </dgm:t>
    </dgm:pt>
    <dgm:pt modelId="{7B0AB280-C065-49AF-84CE-3D439380D8C6}" type="parTrans" cxnId="{2C7761DF-248D-4672-898A-A199790C7852}">
      <dgm:prSet/>
      <dgm:spPr/>
      <dgm:t>
        <a:bodyPr/>
        <a:lstStyle/>
        <a:p>
          <a:endParaRPr lang="fr-FR"/>
        </a:p>
      </dgm:t>
    </dgm:pt>
    <dgm:pt modelId="{A078DEE8-C719-489D-B5BF-A09A85D8AC5B}" type="sibTrans" cxnId="{2C7761DF-248D-4672-898A-A199790C7852}">
      <dgm:prSet/>
      <dgm:spPr/>
      <dgm:t>
        <a:bodyPr/>
        <a:lstStyle/>
        <a:p>
          <a:endParaRPr lang="fr-FR"/>
        </a:p>
      </dgm:t>
    </dgm:pt>
    <dgm:pt modelId="{A507083C-7225-4148-9409-C561C840A62A}">
      <dgm:prSet phldrT="[Texte]"/>
      <dgm:spPr/>
      <dgm:t>
        <a:bodyPr/>
        <a:lstStyle/>
        <a:p>
          <a:r>
            <a:rPr lang="fr-FR" dirty="0"/>
            <a:t>4</a:t>
          </a:r>
        </a:p>
      </dgm:t>
    </dgm:pt>
    <dgm:pt modelId="{F3B52079-F737-4425-9C81-E3872B9C0FAF}" type="parTrans" cxnId="{3F85DBEB-E554-4211-9BD0-1BA6E1B7AD1D}">
      <dgm:prSet/>
      <dgm:spPr/>
      <dgm:t>
        <a:bodyPr/>
        <a:lstStyle/>
        <a:p>
          <a:endParaRPr lang="fr-FR"/>
        </a:p>
      </dgm:t>
    </dgm:pt>
    <dgm:pt modelId="{E8B633E6-922E-4753-BBF8-0E9B211A7F1B}" type="sibTrans" cxnId="{3F85DBEB-E554-4211-9BD0-1BA6E1B7AD1D}">
      <dgm:prSet/>
      <dgm:spPr/>
      <dgm:t>
        <a:bodyPr/>
        <a:lstStyle/>
        <a:p>
          <a:endParaRPr lang="fr-FR"/>
        </a:p>
      </dgm:t>
    </dgm:pt>
    <dgm:pt modelId="{5AB50DDA-73E9-4659-B517-46FE74847F04}">
      <dgm:prSet phldrT="[Texte]" custT="1"/>
      <dgm:spPr/>
      <dgm:t>
        <a:bodyPr/>
        <a:lstStyle/>
        <a:p>
          <a:r>
            <a:rPr lang="fr-FR" sz="2000" dirty="0"/>
            <a:t>Les mutations du travail</a:t>
          </a:r>
        </a:p>
      </dgm:t>
    </dgm:pt>
    <dgm:pt modelId="{F88E3387-0545-4559-A44B-D217B1F3CE9A}" type="parTrans" cxnId="{D3C0774F-7F61-4D9D-ABAD-24FBA5FB6186}">
      <dgm:prSet/>
      <dgm:spPr/>
      <dgm:t>
        <a:bodyPr/>
        <a:lstStyle/>
        <a:p>
          <a:endParaRPr lang="fr-FR"/>
        </a:p>
      </dgm:t>
    </dgm:pt>
    <dgm:pt modelId="{24698C65-106F-4F85-9F75-389999A5BDA8}" type="sibTrans" cxnId="{D3C0774F-7F61-4D9D-ABAD-24FBA5FB6186}">
      <dgm:prSet/>
      <dgm:spPr/>
      <dgm:t>
        <a:bodyPr/>
        <a:lstStyle/>
        <a:p>
          <a:endParaRPr lang="fr-FR"/>
        </a:p>
      </dgm:t>
    </dgm:pt>
    <dgm:pt modelId="{345C270F-0ECF-43BE-92B1-54A1F23566B8}">
      <dgm:prSet phldrT="[Texte]"/>
      <dgm:spPr/>
      <dgm:t>
        <a:bodyPr/>
        <a:lstStyle/>
        <a:p>
          <a:r>
            <a:rPr lang="fr-FR" dirty="0"/>
            <a:t>6</a:t>
          </a:r>
        </a:p>
      </dgm:t>
    </dgm:pt>
    <dgm:pt modelId="{C2337ED9-AEF6-4BAC-8345-4984AEA73F3E}" type="parTrans" cxnId="{78B15F4E-FBE1-457D-83D5-842BB0058491}">
      <dgm:prSet/>
      <dgm:spPr/>
      <dgm:t>
        <a:bodyPr/>
        <a:lstStyle/>
        <a:p>
          <a:endParaRPr lang="fr-FR"/>
        </a:p>
      </dgm:t>
    </dgm:pt>
    <dgm:pt modelId="{0949B79B-9347-422D-B8CC-A471D812191B}" type="sibTrans" cxnId="{78B15F4E-FBE1-457D-83D5-842BB0058491}">
      <dgm:prSet/>
      <dgm:spPr/>
      <dgm:t>
        <a:bodyPr/>
        <a:lstStyle/>
        <a:p>
          <a:endParaRPr lang="fr-FR"/>
        </a:p>
      </dgm:t>
    </dgm:pt>
    <dgm:pt modelId="{0B99A386-85FF-4630-B5FC-DC77A8A01E25}">
      <dgm:prSet phldrT="[Texte]" custT="1"/>
      <dgm:spPr/>
      <dgm:t>
        <a:bodyPr/>
        <a:lstStyle/>
        <a:p>
          <a:r>
            <a:rPr lang="fr-FR" sz="2000" dirty="0"/>
            <a:t>Les choix stratégiques de l’entreprise</a:t>
          </a:r>
        </a:p>
      </dgm:t>
    </dgm:pt>
    <dgm:pt modelId="{1357DE77-1A6B-488D-A279-B63637713734}" type="parTrans" cxnId="{26F4E5A2-2DF0-4A3C-A4AC-70FB6070B91A}">
      <dgm:prSet/>
      <dgm:spPr/>
      <dgm:t>
        <a:bodyPr/>
        <a:lstStyle/>
        <a:p>
          <a:endParaRPr lang="fr-FR"/>
        </a:p>
      </dgm:t>
    </dgm:pt>
    <dgm:pt modelId="{0D2D1522-C9B0-4C35-BC7E-3B6425D7D7F8}" type="sibTrans" cxnId="{26F4E5A2-2DF0-4A3C-A4AC-70FB6070B91A}">
      <dgm:prSet/>
      <dgm:spPr/>
      <dgm:t>
        <a:bodyPr/>
        <a:lstStyle/>
        <a:p>
          <a:endParaRPr lang="fr-FR"/>
        </a:p>
      </dgm:t>
    </dgm:pt>
    <dgm:pt modelId="{D9424934-0488-4A98-A033-591E10A60F21}">
      <dgm:prSet phldrT="[Texte]"/>
      <dgm:spPr/>
      <dgm:t>
        <a:bodyPr/>
        <a:lstStyle/>
        <a:p>
          <a:endParaRPr lang="fr-FR" sz="1500" dirty="0"/>
        </a:p>
      </dgm:t>
    </dgm:pt>
    <dgm:pt modelId="{F8C21316-E930-423C-9601-1407E8F85F7F}" type="parTrans" cxnId="{66A7C31D-2EC9-4112-B66E-F284F3F43F59}">
      <dgm:prSet/>
      <dgm:spPr/>
      <dgm:t>
        <a:bodyPr/>
        <a:lstStyle/>
        <a:p>
          <a:endParaRPr lang="fr-FR"/>
        </a:p>
      </dgm:t>
    </dgm:pt>
    <dgm:pt modelId="{F7BFCA0A-FAC1-42C6-90D7-C846C6666951}" type="sibTrans" cxnId="{66A7C31D-2EC9-4112-B66E-F284F3F43F59}">
      <dgm:prSet/>
      <dgm:spPr/>
      <dgm:t>
        <a:bodyPr/>
        <a:lstStyle/>
        <a:p>
          <a:endParaRPr lang="fr-FR"/>
        </a:p>
      </dgm:t>
    </dgm:pt>
    <dgm:pt modelId="{8D892FAC-B105-47A0-8D3A-BD1511DC11CF}" type="pres">
      <dgm:prSet presAssocID="{8F31B837-C5AC-42DE-AA6F-1439FDB26D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95CA362-87BC-4945-A2C5-C3BF23C785B3}" type="pres">
      <dgm:prSet presAssocID="{039A60A3-AE69-41F6-9D58-D68970D1596E}" presName="composite" presStyleCnt="0"/>
      <dgm:spPr/>
    </dgm:pt>
    <dgm:pt modelId="{AF9EB787-8D85-405C-B44D-5B12214410C5}" type="pres">
      <dgm:prSet presAssocID="{039A60A3-AE69-41F6-9D58-D68970D1596E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5ED14B-1A82-4C75-86FD-0DBB4F566309}" type="pres">
      <dgm:prSet presAssocID="{039A60A3-AE69-41F6-9D58-D68970D1596E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A11503-3484-4757-BBBB-359F0F8D143C}" type="pres">
      <dgm:prSet presAssocID="{F6A462B3-4B64-4128-8815-77F76AD7011F}" presName="sp" presStyleCnt="0"/>
      <dgm:spPr/>
    </dgm:pt>
    <dgm:pt modelId="{438C3EED-40FC-4648-B196-454752AA15F4}" type="pres">
      <dgm:prSet presAssocID="{82D11C89-F87C-497C-9024-E4E73B74F604}" presName="composite" presStyleCnt="0"/>
      <dgm:spPr/>
    </dgm:pt>
    <dgm:pt modelId="{ABFA4440-2884-4689-992F-75D3C6E0A769}" type="pres">
      <dgm:prSet presAssocID="{82D11C89-F87C-497C-9024-E4E73B74F604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6F49B5-BB11-4D11-BC6F-714CC39A5608}" type="pres">
      <dgm:prSet presAssocID="{82D11C89-F87C-497C-9024-E4E73B74F604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E5136F0-73A1-40B6-A02A-366B16ECFDF9}" type="pres">
      <dgm:prSet presAssocID="{A44287D4-3374-4343-A891-C5379504FE29}" presName="sp" presStyleCnt="0"/>
      <dgm:spPr/>
    </dgm:pt>
    <dgm:pt modelId="{AFE1E35E-25A0-4926-9F63-EE794F50230C}" type="pres">
      <dgm:prSet presAssocID="{C89C834E-7C30-450A-9DEF-84F82D3B8262}" presName="composite" presStyleCnt="0"/>
      <dgm:spPr/>
    </dgm:pt>
    <dgm:pt modelId="{B5C2C207-2E6F-47FF-A205-977AE07B0881}" type="pres">
      <dgm:prSet presAssocID="{C89C834E-7C30-450A-9DEF-84F82D3B826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AA3D12-6B38-47D3-A31B-A9DBD1CEFC66}" type="pres">
      <dgm:prSet presAssocID="{C89C834E-7C30-450A-9DEF-84F82D3B826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A48731-596E-46A0-B852-F8664BCD8BDF}" type="pres">
      <dgm:prSet presAssocID="{629E8F5C-1DA8-4F45-BD49-B1CD88F45B40}" presName="sp" presStyleCnt="0"/>
      <dgm:spPr/>
    </dgm:pt>
    <dgm:pt modelId="{664AE600-855A-4C33-8988-8E00BE5883B4}" type="pres">
      <dgm:prSet presAssocID="{A507083C-7225-4148-9409-C561C840A62A}" presName="composite" presStyleCnt="0"/>
      <dgm:spPr/>
    </dgm:pt>
    <dgm:pt modelId="{AF415FB4-ADD0-44AD-8B42-6716BEB93E89}" type="pres">
      <dgm:prSet presAssocID="{A507083C-7225-4148-9409-C561C840A62A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C6A18D-AAA8-4571-8731-FC1DB1F7A308}" type="pres">
      <dgm:prSet presAssocID="{A507083C-7225-4148-9409-C561C840A62A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C3FFEF-AD1E-479E-9D5D-D2D60A84DA8C}" type="pres">
      <dgm:prSet presAssocID="{E8B633E6-922E-4753-BBF8-0E9B211A7F1B}" presName="sp" presStyleCnt="0"/>
      <dgm:spPr/>
    </dgm:pt>
    <dgm:pt modelId="{FE23D8F7-8D5D-4B42-8A3A-41ED8D5FE9E6}" type="pres">
      <dgm:prSet presAssocID="{B7A61759-08A5-44F4-B119-F68203A6AB15}" presName="composite" presStyleCnt="0"/>
      <dgm:spPr/>
    </dgm:pt>
    <dgm:pt modelId="{8932F429-1817-4D34-94CC-B2E332B7E586}" type="pres">
      <dgm:prSet presAssocID="{B7A61759-08A5-44F4-B119-F68203A6AB15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2AD615-65B1-4ECB-8D8C-C2DA3674FA4F}" type="pres">
      <dgm:prSet presAssocID="{B7A61759-08A5-44F4-B119-F68203A6AB15}" presName="descendantText" presStyleLbl="alignAcc1" presStyleIdx="4" presStyleCnt="6" custLinFactNeighborX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6F2239-8377-4D7F-917D-101E3B111656}" type="pres">
      <dgm:prSet presAssocID="{A078DEE8-C719-489D-B5BF-A09A85D8AC5B}" presName="sp" presStyleCnt="0"/>
      <dgm:spPr/>
    </dgm:pt>
    <dgm:pt modelId="{06F4B30C-F792-48EA-B53A-0CDF0F3DA2C9}" type="pres">
      <dgm:prSet presAssocID="{345C270F-0ECF-43BE-92B1-54A1F23566B8}" presName="composite" presStyleCnt="0"/>
      <dgm:spPr/>
    </dgm:pt>
    <dgm:pt modelId="{BD5995B1-ACD4-4649-A0B2-EB98F6AB97FB}" type="pres">
      <dgm:prSet presAssocID="{345C270F-0ECF-43BE-92B1-54A1F23566B8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62CCEE-EDCE-447C-832B-0076C2A23880}" type="pres">
      <dgm:prSet presAssocID="{345C270F-0ECF-43BE-92B1-54A1F23566B8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766036C-0E3E-453E-9368-3DDD7E3528B9}" type="presOf" srcId="{BDE8FB83-3926-4622-8AF3-B70536261899}" destId="{BEC6A18D-AAA8-4571-8731-FC1DB1F7A308}" srcOrd="0" destOrd="0" presId="urn:microsoft.com/office/officeart/2005/8/layout/chevron2"/>
    <dgm:cxn modelId="{3F85DBEB-E554-4211-9BD0-1BA6E1B7AD1D}" srcId="{8F31B837-C5AC-42DE-AA6F-1439FDB26D15}" destId="{A507083C-7225-4148-9409-C561C840A62A}" srcOrd="3" destOrd="0" parTransId="{F3B52079-F737-4425-9C81-E3872B9C0FAF}" sibTransId="{E8B633E6-922E-4753-BBF8-0E9B211A7F1B}"/>
    <dgm:cxn modelId="{78B15F4E-FBE1-457D-83D5-842BB0058491}" srcId="{8F31B837-C5AC-42DE-AA6F-1439FDB26D15}" destId="{345C270F-0ECF-43BE-92B1-54A1F23566B8}" srcOrd="5" destOrd="0" parTransId="{C2337ED9-AEF6-4BAC-8345-4984AEA73F3E}" sibTransId="{0949B79B-9347-422D-B8CC-A471D812191B}"/>
    <dgm:cxn modelId="{D80E564A-5717-4B8F-9A17-A135E7DF7F08}" type="presOf" srcId="{0B99A386-85FF-4630-B5FC-DC77A8A01E25}" destId="{3C62CCEE-EDCE-447C-832B-0076C2A23880}" srcOrd="0" destOrd="0" presId="urn:microsoft.com/office/officeart/2005/8/layout/chevron2"/>
    <dgm:cxn modelId="{14F5E5C7-488F-4923-91A5-BE48E3D79DF6}" type="presOf" srcId="{5AB50DDA-73E9-4659-B517-46FE74847F04}" destId="{312AD615-65B1-4ECB-8D8C-C2DA3674FA4F}" srcOrd="0" destOrd="0" presId="urn:microsoft.com/office/officeart/2005/8/layout/chevron2"/>
    <dgm:cxn modelId="{28A121C3-03A9-434C-A19D-CA79AA04392C}" srcId="{C89C834E-7C30-450A-9DEF-84F82D3B8262}" destId="{F129776D-7B05-46C7-95A6-E39DE0505716}" srcOrd="0" destOrd="0" parTransId="{46B660CC-3773-4A82-B582-F4F1C311FCBD}" sibTransId="{B636DC44-D52F-4C3B-B7B9-7C320E44FA3A}"/>
    <dgm:cxn modelId="{B246091D-9E8F-44F7-AFCB-4023CE247656}" type="presOf" srcId="{B7A61759-08A5-44F4-B119-F68203A6AB15}" destId="{8932F429-1817-4D34-94CC-B2E332B7E586}" srcOrd="0" destOrd="0" presId="urn:microsoft.com/office/officeart/2005/8/layout/chevron2"/>
    <dgm:cxn modelId="{1E80C6B1-B83A-4657-BB6A-046602B166E6}" type="presOf" srcId="{039A60A3-AE69-41F6-9D58-D68970D1596E}" destId="{AF9EB787-8D85-405C-B44D-5B12214410C5}" srcOrd="0" destOrd="0" presId="urn:microsoft.com/office/officeart/2005/8/layout/chevron2"/>
    <dgm:cxn modelId="{26F4E5A2-2DF0-4A3C-A4AC-70FB6070B91A}" srcId="{345C270F-0ECF-43BE-92B1-54A1F23566B8}" destId="{0B99A386-85FF-4630-B5FC-DC77A8A01E25}" srcOrd="0" destOrd="0" parTransId="{1357DE77-1A6B-488D-A279-B63637713734}" sibTransId="{0D2D1522-C9B0-4C35-BC7E-3B6425D7D7F8}"/>
    <dgm:cxn modelId="{8382570F-B636-46CE-9D16-FA1B3AB3FBD2}" type="presOf" srcId="{F129776D-7B05-46C7-95A6-E39DE0505716}" destId="{52AA3D12-6B38-47D3-A31B-A9DBD1CEFC66}" srcOrd="0" destOrd="0" presId="urn:microsoft.com/office/officeart/2005/8/layout/chevron2"/>
    <dgm:cxn modelId="{73CCFB86-8F9E-4CF1-9030-1F7E9EB82C98}" type="presOf" srcId="{A84281E6-FF79-4696-8AF0-8BBA970B5D6C}" destId="{7F6F49B5-BB11-4D11-BC6F-714CC39A5608}" srcOrd="0" destOrd="0" presId="urn:microsoft.com/office/officeart/2005/8/layout/chevron2"/>
    <dgm:cxn modelId="{BFD4C482-40FB-4B05-A2EC-1388841F6547}" srcId="{8F31B837-C5AC-42DE-AA6F-1439FDB26D15}" destId="{C89C834E-7C30-450A-9DEF-84F82D3B8262}" srcOrd="2" destOrd="0" parTransId="{B3AB2A31-FA6A-48D6-9B21-3594FAB2AEAD}" sibTransId="{629E8F5C-1DA8-4F45-BD49-B1CD88F45B40}"/>
    <dgm:cxn modelId="{9C3337BA-8E6F-45DC-94DF-51F1821CFE95}" type="presOf" srcId="{FCCA1177-53EE-46C2-B2C5-707127E1CA70}" destId="{4E5ED14B-1A82-4C75-86FD-0DBB4F566309}" srcOrd="0" destOrd="0" presId="urn:microsoft.com/office/officeart/2005/8/layout/chevron2"/>
    <dgm:cxn modelId="{765DA822-2F45-4BDF-80C8-185E3F0DFFA2}" srcId="{039A60A3-AE69-41F6-9D58-D68970D1596E}" destId="{FCCA1177-53EE-46C2-B2C5-707127E1CA70}" srcOrd="0" destOrd="0" parTransId="{F26DF4E9-9DF8-47F9-869F-109D3D179272}" sibTransId="{7A20F941-E47F-4C52-AF04-51260C713CC5}"/>
    <dgm:cxn modelId="{E93FEDD9-47BF-4513-BF46-C332C9230464}" type="presOf" srcId="{345C270F-0ECF-43BE-92B1-54A1F23566B8}" destId="{BD5995B1-ACD4-4649-A0B2-EB98F6AB97FB}" srcOrd="0" destOrd="0" presId="urn:microsoft.com/office/officeart/2005/8/layout/chevron2"/>
    <dgm:cxn modelId="{FFDD2B88-76C1-4184-9008-77872F8063D0}" srcId="{82D11C89-F87C-497C-9024-E4E73B74F604}" destId="{A84281E6-FF79-4696-8AF0-8BBA970B5D6C}" srcOrd="0" destOrd="0" parTransId="{207DA940-94AB-4C7D-9024-4D1A7C8A9ED7}" sibTransId="{4892BC4B-AF2B-4861-8658-D08EC6BEF179}"/>
    <dgm:cxn modelId="{EC8FDB99-5D40-4619-A03A-E0F3BB7E8242}" srcId="{8F31B837-C5AC-42DE-AA6F-1439FDB26D15}" destId="{82D11C89-F87C-497C-9024-E4E73B74F604}" srcOrd="1" destOrd="0" parTransId="{786E4E49-F2CB-472A-A035-6428D5D875CC}" sibTransId="{A44287D4-3374-4343-A891-C5379504FE29}"/>
    <dgm:cxn modelId="{D3C0774F-7F61-4D9D-ABAD-24FBA5FB6186}" srcId="{B7A61759-08A5-44F4-B119-F68203A6AB15}" destId="{5AB50DDA-73E9-4659-B517-46FE74847F04}" srcOrd="0" destOrd="0" parTransId="{F88E3387-0545-4559-A44B-D217B1F3CE9A}" sibTransId="{24698C65-106F-4F85-9F75-389999A5BDA8}"/>
    <dgm:cxn modelId="{26CF9F2A-2558-4551-91DA-BAEF4390CF36}" type="presOf" srcId="{82D11C89-F87C-497C-9024-E4E73B74F604}" destId="{ABFA4440-2884-4689-992F-75D3C6E0A769}" srcOrd="0" destOrd="0" presId="urn:microsoft.com/office/officeart/2005/8/layout/chevron2"/>
    <dgm:cxn modelId="{21303911-EE3A-4A1C-AC5B-7EFF1DBCC82F}" type="presOf" srcId="{A507083C-7225-4148-9409-C561C840A62A}" destId="{AF415FB4-ADD0-44AD-8B42-6716BEB93E89}" srcOrd="0" destOrd="0" presId="urn:microsoft.com/office/officeart/2005/8/layout/chevron2"/>
    <dgm:cxn modelId="{37751FE1-AE2A-424A-A7A5-F91E74960E10}" type="presOf" srcId="{C89C834E-7C30-450A-9DEF-84F82D3B8262}" destId="{B5C2C207-2E6F-47FF-A205-977AE07B0881}" srcOrd="0" destOrd="0" presId="urn:microsoft.com/office/officeart/2005/8/layout/chevron2"/>
    <dgm:cxn modelId="{2C7761DF-248D-4672-898A-A199790C7852}" srcId="{8F31B837-C5AC-42DE-AA6F-1439FDB26D15}" destId="{B7A61759-08A5-44F4-B119-F68203A6AB15}" srcOrd="4" destOrd="0" parTransId="{7B0AB280-C065-49AF-84CE-3D439380D8C6}" sibTransId="{A078DEE8-C719-489D-B5BF-A09A85D8AC5B}"/>
    <dgm:cxn modelId="{362A9C6B-22FA-45FB-8D8A-B20E7C5F7BC3}" srcId="{A507083C-7225-4148-9409-C561C840A62A}" destId="{BDE8FB83-3926-4622-8AF3-B70536261899}" srcOrd="0" destOrd="0" parTransId="{0B676D1A-1D1B-4487-8478-409642B588F8}" sibTransId="{7D20DD2C-E89B-427C-9EE3-02795362A263}"/>
    <dgm:cxn modelId="{909D5D14-EFF7-4E9C-BDC4-22E43E4E8257}" srcId="{8F31B837-C5AC-42DE-AA6F-1439FDB26D15}" destId="{039A60A3-AE69-41F6-9D58-D68970D1596E}" srcOrd="0" destOrd="0" parTransId="{24CA2F17-5C18-4FF0-A13F-ADA087B5EAF8}" sibTransId="{F6A462B3-4B64-4128-8815-77F76AD7011F}"/>
    <dgm:cxn modelId="{E29366E8-B0AC-43EE-A649-42842DBD1BE0}" type="presOf" srcId="{8F31B837-C5AC-42DE-AA6F-1439FDB26D15}" destId="{8D892FAC-B105-47A0-8D3A-BD1511DC11CF}" srcOrd="0" destOrd="0" presId="urn:microsoft.com/office/officeart/2005/8/layout/chevron2"/>
    <dgm:cxn modelId="{66A7C31D-2EC9-4112-B66E-F284F3F43F59}" srcId="{345C270F-0ECF-43BE-92B1-54A1F23566B8}" destId="{D9424934-0488-4A98-A033-591E10A60F21}" srcOrd="1" destOrd="0" parTransId="{F8C21316-E930-423C-9601-1407E8F85F7F}" sibTransId="{F7BFCA0A-FAC1-42C6-90D7-C846C6666951}"/>
    <dgm:cxn modelId="{ABA7050E-B7B7-4EB1-A9C1-DEABA2CCF893}" type="presOf" srcId="{D9424934-0488-4A98-A033-591E10A60F21}" destId="{3C62CCEE-EDCE-447C-832B-0076C2A23880}" srcOrd="0" destOrd="1" presId="urn:microsoft.com/office/officeart/2005/8/layout/chevron2"/>
    <dgm:cxn modelId="{B8EB0D8A-8F23-4677-B918-4CBAAB2526F1}" type="presParOf" srcId="{8D892FAC-B105-47A0-8D3A-BD1511DC11CF}" destId="{495CA362-87BC-4945-A2C5-C3BF23C785B3}" srcOrd="0" destOrd="0" presId="urn:microsoft.com/office/officeart/2005/8/layout/chevron2"/>
    <dgm:cxn modelId="{F44E48FF-0C62-44E8-A41B-6ABE8F10B4C9}" type="presParOf" srcId="{495CA362-87BC-4945-A2C5-C3BF23C785B3}" destId="{AF9EB787-8D85-405C-B44D-5B12214410C5}" srcOrd="0" destOrd="0" presId="urn:microsoft.com/office/officeart/2005/8/layout/chevron2"/>
    <dgm:cxn modelId="{842AF0A5-F34D-4E4A-982A-98E6147ADAC0}" type="presParOf" srcId="{495CA362-87BC-4945-A2C5-C3BF23C785B3}" destId="{4E5ED14B-1A82-4C75-86FD-0DBB4F566309}" srcOrd="1" destOrd="0" presId="urn:microsoft.com/office/officeart/2005/8/layout/chevron2"/>
    <dgm:cxn modelId="{46487118-F778-46C1-BF6F-48E957F21244}" type="presParOf" srcId="{8D892FAC-B105-47A0-8D3A-BD1511DC11CF}" destId="{03A11503-3484-4757-BBBB-359F0F8D143C}" srcOrd="1" destOrd="0" presId="urn:microsoft.com/office/officeart/2005/8/layout/chevron2"/>
    <dgm:cxn modelId="{B077DEF0-33BC-4BCB-9A94-836B2283F83A}" type="presParOf" srcId="{8D892FAC-B105-47A0-8D3A-BD1511DC11CF}" destId="{438C3EED-40FC-4648-B196-454752AA15F4}" srcOrd="2" destOrd="0" presId="urn:microsoft.com/office/officeart/2005/8/layout/chevron2"/>
    <dgm:cxn modelId="{DD94096E-E9CD-42EC-9371-3AF18F577BA0}" type="presParOf" srcId="{438C3EED-40FC-4648-B196-454752AA15F4}" destId="{ABFA4440-2884-4689-992F-75D3C6E0A769}" srcOrd="0" destOrd="0" presId="urn:microsoft.com/office/officeart/2005/8/layout/chevron2"/>
    <dgm:cxn modelId="{1EBE1775-7ABB-4FC3-B3DD-0E1236CA4071}" type="presParOf" srcId="{438C3EED-40FC-4648-B196-454752AA15F4}" destId="{7F6F49B5-BB11-4D11-BC6F-714CC39A5608}" srcOrd="1" destOrd="0" presId="urn:microsoft.com/office/officeart/2005/8/layout/chevron2"/>
    <dgm:cxn modelId="{9E7438F1-3A96-4B84-9CBF-6D4D62970A63}" type="presParOf" srcId="{8D892FAC-B105-47A0-8D3A-BD1511DC11CF}" destId="{AE5136F0-73A1-40B6-A02A-366B16ECFDF9}" srcOrd="3" destOrd="0" presId="urn:microsoft.com/office/officeart/2005/8/layout/chevron2"/>
    <dgm:cxn modelId="{80B1209A-F492-4DCC-BED4-82D8B6A2DEB1}" type="presParOf" srcId="{8D892FAC-B105-47A0-8D3A-BD1511DC11CF}" destId="{AFE1E35E-25A0-4926-9F63-EE794F50230C}" srcOrd="4" destOrd="0" presId="urn:microsoft.com/office/officeart/2005/8/layout/chevron2"/>
    <dgm:cxn modelId="{2F48A7BB-1F63-4CF7-BF39-32F36B3EFAAA}" type="presParOf" srcId="{AFE1E35E-25A0-4926-9F63-EE794F50230C}" destId="{B5C2C207-2E6F-47FF-A205-977AE07B0881}" srcOrd="0" destOrd="0" presId="urn:microsoft.com/office/officeart/2005/8/layout/chevron2"/>
    <dgm:cxn modelId="{A2389E56-FEDC-4BF9-AE31-126E42ED3614}" type="presParOf" srcId="{AFE1E35E-25A0-4926-9F63-EE794F50230C}" destId="{52AA3D12-6B38-47D3-A31B-A9DBD1CEFC66}" srcOrd="1" destOrd="0" presId="urn:microsoft.com/office/officeart/2005/8/layout/chevron2"/>
    <dgm:cxn modelId="{B13EB0B6-21CA-4C2F-9006-533F61E9AA89}" type="presParOf" srcId="{8D892FAC-B105-47A0-8D3A-BD1511DC11CF}" destId="{1CA48731-596E-46A0-B852-F8664BCD8BDF}" srcOrd="5" destOrd="0" presId="urn:microsoft.com/office/officeart/2005/8/layout/chevron2"/>
    <dgm:cxn modelId="{84AAD4CB-A7AD-4AE0-89C1-66EB3F1D6C47}" type="presParOf" srcId="{8D892FAC-B105-47A0-8D3A-BD1511DC11CF}" destId="{664AE600-855A-4C33-8988-8E00BE5883B4}" srcOrd="6" destOrd="0" presId="urn:microsoft.com/office/officeart/2005/8/layout/chevron2"/>
    <dgm:cxn modelId="{9E1ACE10-655F-42DF-83A0-E15CD19C2FBC}" type="presParOf" srcId="{664AE600-855A-4C33-8988-8E00BE5883B4}" destId="{AF415FB4-ADD0-44AD-8B42-6716BEB93E89}" srcOrd="0" destOrd="0" presId="urn:microsoft.com/office/officeart/2005/8/layout/chevron2"/>
    <dgm:cxn modelId="{B289851A-4B3A-43E3-A1A1-A097F2A406B2}" type="presParOf" srcId="{664AE600-855A-4C33-8988-8E00BE5883B4}" destId="{BEC6A18D-AAA8-4571-8731-FC1DB1F7A308}" srcOrd="1" destOrd="0" presId="urn:microsoft.com/office/officeart/2005/8/layout/chevron2"/>
    <dgm:cxn modelId="{12C7EDFD-0023-41F3-8AC6-45028B69510A}" type="presParOf" srcId="{8D892FAC-B105-47A0-8D3A-BD1511DC11CF}" destId="{B8C3FFEF-AD1E-479E-9D5D-D2D60A84DA8C}" srcOrd="7" destOrd="0" presId="urn:microsoft.com/office/officeart/2005/8/layout/chevron2"/>
    <dgm:cxn modelId="{6879F820-B83F-46B3-8789-C99E8D1D9731}" type="presParOf" srcId="{8D892FAC-B105-47A0-8D3A-BD1511DC11CF}" destId="{FE23D8F7-8D5D-4B42-8A3A-41ED8D5FE9E6}" srcOrd="8" destOrd="0" presId="urn:microsoft.com/office/officeart/2005/8/layout/chevron2"/>
    <dgm:cxn modelId="{3505DD5B-FAF6-4920-9BB0-083A80B99394}" type="presParOf" srcId="{FE23D8F7-8D5D-4B42-8A3A-41ED8D5FE9E6}" destId="{8932F429-1817-4D34-94CC-B2E332B7E586}" srcOrd="0" destOrd="0" presId="urn:microsoft.com/office/officeart/2005/8/layout/chevron2"/>
    <dgm:cxn modelId="{D38DFE9F-344C-46CD-9A2A-B7317EA1E26B}" type="presParOf" srcId="{FE23D8F7-8D5D-4B42-8A3A-41ED8D5FE9E6}" destId="{312AD615-65B1-4ECB-8D8C-C2DA3674FA4F}" srcOrd="1" destOrd="0" presId="urn:microsoft.com/office/officeart/2005/8/layout/chevron2"/>
    <dgm:cxn modelId="{F5D9757A-5AC8-4E88-A1BF-44CF1D46603A}" type="presParOf" srcId="{8D892FAC-B105-47A0-8D3A-BD1511DC11CF}" destId="{EC6F2239-8377-4D7F-917D-101E3B111656}" srcOrd="9" destOrd="0" presId="urn:microsoft.com/office/officeart/2005/8/layout/chevron2"/>
    <dgm:cxn modelId="{D8BAD706-927F-40C9-BA0A-AE7818D2E9AD}" type="presParOf" srcId="{8D892FAC-B105-47A0-8D3A-BD1511DC11CF}" destId="{06F4B30C-F792-48EA-B53A-0CDF0F3DA2C9}" srcOrd="10" destOrd="0" presId="urn:microsoft.com/office/officeart/2005/8/layout/chevron2"/>
    <dgm:cxn modelId="{085BB244-2EF5-457E-8097-4EF3BD94ADE1}" type="presParOf" srcId="{06F4B30C-F792-48EA-B53A-0CDF0F3DA2C9}" destId="{BD5995B1-ACD4-4649-A0B2-EB98F6AB97FB}" srcOrd="0" destOrd="0" presId="urn:microsoft.com/office/officeart/2005/8/layout/chevron2"/>
    <dgm:cxn modelId="{99161BD3-37DB-4844-B77D-52B8E35C1529}" type="presParOf" srcId="{06F4B30C-F792-48EA-B53A-0CDF0F3DA2C9}" destId="{3C62CCEE-EDCE-447C-832B-0076C2A2388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B64724-78AD-584C-9BF0-9669736B33CF}" type="doc">
      <dgm:prSet loTypeId="urn:microsoft.com/office/officeart/2009/layout/ReverseList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019F72D-2669-1A43-A785-C728D6E21E91}">
      <dgm:prSet phldrT="[Texte]" custT="1"/>
      <dgm:spPr/>
      <dgm:t>
        <a:bodyPr/>
        <a:lstStyle/>
        <a:p>
          <a:endParaRPr lang="fr-FR" sz="1300" dirty="0"/>
        </a:p>
        <a:p>
          <a:endParaRPr lang="fr-FR" sz="1300" dirty="0"/>
        </a:p>
        <a:p>
          <a:r>
            <a:rPr lang="fr-FR" sz="1600" dirty="0"/>
            <a:t>Situations professionnelles réelles, observées ou vécues et simulées.</a:t>
          </a:r>
        </a:p>
        <a:p>
          <a:endParaRPr lang="fr-FR" sz="1300" dirty="0"/>
        </a:p>
        <a:p>
          <a:endParaRPr lang="fr-FR" sz="1300" dirty="0"/>
        </a:p>
        <a:p>
          <a:endParaRPr lang="fr-FR" sz="1300" dirty="0"/>
        </a:p>
      </dgm:t>
    </dgm:pt>
    <dgm:pt modelId="{67ED9ED9-A554-6A43-AC7A-5B66D7BB5D9B}" type="parTrans" cxnId="{58245992-6912-1749-AAB9-6F5AEBBB65F8}">
      <dgm:prSet/>
      <dgm:spPr/>
      <dgm:t>
        <a:bodyPr/>
        <a:lstStyle/>
        <a:p>
          <a:endParaRPr lang="fr-FR"/>
        </a:p>
      </dgm:t>
    </dgm:pt>
    <dgm:pt modelId="{4E02A3CE-7153-A345-821E-248C54EE9C2E}" type="sibTrans" cxnId="{58245992-6912-1749-AAB9-6F5AEBBB65F8}">
      <dgm:prSet/>
      <dgm:spPr/>
      <dgm:t>
        <a:bodyPr/>
        <a:lstStyle/>
        <a:p>
          <a:endParaRPr lang="fr-FR"/>
        </a:p>
      </dgm:t>
    </dgm:pt>
    <dgm:pt modelId="{9398C5A1-5EE4-D14E-A436-B00D5ACB0AB2}">
      <dgm:prSet phldrT="[Texte]"/>
      <dgm:spPr/>
      <dgm:t>
        <a:bodyPr/>
        <a:lstStyle/>
        <a:p>
          <a:endParaRPr lang="fr-FR" dirty="0"/>
        </a:p>
        <a:p>
          <a:r>
            <a:rPr lang="fr-FR" dirty="0"/>
            <a:t>- CEJM </a:t>
          </a:r>
        </a:p>
        <a:p>
          <a:r>
            <a:rPr lang="fr-FR" dirty="0"/>
            <a:t>- CEJM appliquée</a:t>
          </a:r>
        </a:p>
        <a:p>
          <a:r>
            <a:rPr lang="fr-FR" dirty="0"/>
            <a:t>- Blocs</a:t>
          </a:r>
        </a:p>
        <a:p>
          <a:r>
            <a:rPr lang="fr-FR" i="1" dirty="0"/>
            <a:t>- Atelier de professionnalisation</a:t>
          </a:r>
        </a:p>
        <a:p>
          <a:endParaRPr lang="fr-FR" i="1" dirty="0"/>
        </a:p>
        <a:p>
          <a:endParaRPr lang="fr-FR" i="1" dirty="0"/>
        </a:p>
      </dgm:t>
    </dgm:pt>
    <dgm:pt modelId="{FE7633E7-71CE-A841-B2F6-D67027775F4B}" type="parTrans" cxnId="{332E4C75-2C6D-E843-B30D-A0CF2D91267D}">
      <dgm:prSet/>
      <dgm:spPr/>
      <dgm:t>
        <a:bodyPr/>
        <a:lstStyle/>
        <a:p>
          <a:endParaRPr lang="fr-FR"/>
        </a:p>
      </dgm:t>
    </dgm:pt>
    <dgm:pt modelId="{CEA96693-4E52-BB44-8E64-8D3451217E53}" type="sibTrans" cxnId="{332E4C75-2C6D-E843-B30D-A0CF2D91267D}">
      <dgm:prSet/>
      <dgm:spPr/>
      <dgm:t>
        <a:bodyPr/>
        <a:lstStyle/>
        <a:p>
          <a:endParaRPr lang="fr-FR"/>
        </a:p>
      </dgm:t>
    </dgm:pt>
    <dgm:pt modelId="{971E9D85-941C-4F40-B05D-62495CDE4536}" type="pres">
      <dgm:prSet presAssocID="{14B64724-78AD-584C-9BF0-9669736B33CF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D0D5E465-B680-1C44-87C8-6C0BC5E8AF62}" type="pres">
      <dgm:prSet presAssocID="{14B64724-78AD-584C-9BF0-9669736B33CF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A20758-3800-1040-B4D2-ADB01758F285}" type="pres">
      <dgm:prSet presAssocID="{14B64724-78AD-584C-9BF0-9669736B33CF}" presName="LeftNode" presStyleLbl="bgImgPlace1" presStyleIdx="0" presStyleCnt="2" custScaleX="145752" custLinFactNeighborX="-21160" custLinFactNeighborY="-1480">
        <dgm:presLayoutVars>
          <dgm:chMax val="2"/>
          <dgm:chPref val="2"/>
        </dgm:presLayoutVars>
      </dgm:prSet>
      <dgm:spPr/>
      <dgm:t>
        <a:bodyPr/>
        <a:lstStyle/>
        <a:p>
          <a:endParaRPr lang="fr-FR"/>
        </a:p>
      </dgm:t>
    </dgm:pt>
    <dgm:pt modelId="{2ECFF0D8-4D1A-D74F-B5D0-8208798EBBD6}" type="pres">
      <dgm:prSet presAssocID="{14B64724-78AD-584C-9BF0-9669736B33CF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C8F485C-2196-1749-9092-72666194E6BA}" type="pres">
      <dgm:prSet presAssocID="{14B64724-78AD-584C-9BF0-9669736B33CF}" presName="RightNode" presStyleLbl="bgImgPlace1" presStyleIdx="1" presStyleCnt="2" custScaleX="145435" custLinFactNeighborX="20398" custLinFactNeighborY="-1480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2402E33D-3A54-6448-B395-F9C2279DA673}" type="pres">
      <dgm:prSet presAssocID="{14B64724-78AD-584C-9BF0-9669736B33CF}" presName="TopArrow" presStyleLbl="node1" presStyleIdx="0" presStyleCnt="2"/>
      <dgm:spPr/>
    </dgm:pt>
    <dgm:pt modelId="{CD015917-A6DC-0E4A-9189-0FD0447A38F1}" type="pres">
      <dgm:prSet presAssocID="{14B64724-78AD-584C-9BF0-9669736B33CF}" presName="BottomArrow" presStyleLbl="node1" presStyleIdx="1" presStyleCnt="2"/>
      <dgm:spPr/>
    </dgm:pt>
  </dgm:ptLst>
  <dgm:cxnLst>
    <dgm:cxn modelId="{C7E7A546-4ACC-2A43-8CB8-80A067B52BAE}" type="presOf" srcId="{9398C5A1-5EE4-D14E-A436-B00D5ACB0AB2}" destId="{2ECFF0D8-4D1A-D74F-B5D0-8208798EBBD6}" srcOrd="0" destOrd="0" presId="urn:microsoft.com/office/officeart/2009/layout/ReverseList"/>
    <dgm:cxn modelId="{E607EFAC-3B15-764B-8EF5-B3FF4B849DAD}" type="presOf" srcId="{7019F72D-2669-1A43-A785-C728D6E21E91}" destId="{2BA20758-3800-1040-B4D2-ADB01758F285}" srcOrd="1" destOrd="0" presId="urn:microsoft.com/office/officeart/2009/layout/ReverseList"/>
    <dgm:cxn modelId="{58245992-6912-1749-AAB9-6F5AEBBB65F8}" srcId="{14B64724-78AD-584C-9BF0-9669736B33CF}" destId="{7019F72D-2669-1A43-A785-C728D6E21E91}" srcOrd="0" destOrd="0" parTransId="{67ED9ED9-A554-6A43-AC7A-5B66D7BB5D9B}" sibTransId="{4E02A3CE-7153-A345-821E-248C54EE9C2E}"/>
    <dgm:cxn modelId="{1A7F18EE-1AF5-7340-B525-7ABB10676618}" type="presOf" srcId="{7019F72D-2669-1A43-A785-C728D6E21E91}" destId="{D0D5E465-B680-1C44-87C8-6C0BC5E8AF62}" srcOrd="0" destOrd="0" presId="urn:microsoft.com/office/officeart/2009/layout/ReverseList"/>
    <dgm:cxn modelId="{A73135F2-893A-0748-BA9B-DCFACC5A9F03}" type="presOf" srcId="{9398C5A1-5EE4-D14E-A436-B00D5ACB0AB2}" destId="{FC8F485C-2196-1749-9092-72666194E6BA}" srcOrd="1" destOrd="0" presId="urn:microsoft.com/office/officeart/2009/layout/ReverseList"/>
    <dgm:cxn modelId="{694818B8-1C5D-C243-A4D3-C214298BC682}" type="presOf" srcId="{14B64724-78AD-584C-9BF0-9669736B33CF}" destId="{971E9D85-941C-4F40-B05D-62495CDE4536}" srcOrd="0" destOrd="0" presId="urn:microsoft.com/office/officeart/2009/layout/ReverseList"/>
    <dgm:cxn modelId="{332E4C75-2C6D-E843-B30D-A0CF2D91267D}" srcId="{14B64724-78AD-584C-9BF0-9669736B33CF}" destId="{9398C5A1-5EE4-D14E-A436-B00D5ACB0AB2}" srcOrd="1" destOrd="0" parTransId="{FE7633E7-71CE-A841-B2F6-D67027775F4B}" sibTransId="{CEA96693-4E52-BB44-8E64-8D3451217E53}"/>
    <dgm:cxn modelId="{1CAAE135-019C-BA4E-BF8B-38BE9688DA99}" type="presParOf" srcId="{971E9D85-941C-4F40-B05D-62495CDE4536}" destId="{D0D5E465-B680-1C44-87C8-6C0BC5E8AF62}" srcOrd="0" destOrd="0" presId="urn:microsoft.com/office/officeart/2009/layout/ReverseList"/>
    <dgm:cxn modelId="{9530C502-6033-5C40-A6FE-AE9627DCAD25}" type="presParOf" srcId="{971E9D85-941C-4F40-B05D-62495CDE4536}" destId="{2BA20758-3800-1040-B4D2-ADB01758F285}" srcOrd="1" destOrd="0" presId="urn:microsoft.com/office/officeart/2009/layout/ReverseList"/>
    <dgm:cxn modelId="{6497DC30-F69C-634B-829E-239FBD716913}" type="presParOf" srcId="{971E9D85-941C-4F40-B05D-62495CDE4536}" destId="{2ECFF0D8-4D1A-D74F-B5D0-8208798EBBD6}" srcOrd="2" destOrd="0" presId="urn:microsoft.com/office/officeart/2009/layout/ReverseList"/>
    <dgm:cxn modelId="{94833C34-7FD7-0C40-9A95-C1B4F8F3E706}" type="presParOf" srcId="{971E9D85-941C-4F40-B05D-62495CDE4536}" destId="{FC8F485C-2196-1749-9092-72666194E6BA}" srcOrd="3" destOrd="0" presId="urn:microsoft.com/office/officeart/2009/layout/ReverseList"/>
    <dgm:cxn modelId="{4B1A9E57-7B5A-1944-BBA3-99E207C119FD}" type="presParOf" srcId="{971E9D85-941C-4F40-B05D-62495CDE4536}" destId="{2402E33D-3A54-6448-B395-F9C2279DA673}" srcOrd="4" destOrd="0" presId="urn:microsoft.com/office/officeart/2009/layout/ReverseList"/>
    <dgm:cxn modelId="{EC554B76-88F3-5D43-9059-960861F83679}" type="presParOf" srcId="{971E9D85-941C-4F40-B05D-62495CDE4536}" destId="{CD015917-A6DC-0E4A-9189-0FD0447A38F1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EB787-8D85-405C-B44D-5B12214410C5}">
      <dsp:nvSpPr>
        <dsp:cNvPr id="0" name=""/>
        <dsp:cNvSpPr/>
      </dsp:nvSpPr>
      <dsp:spPr>
        <a:xfrm rot="5400000">
          <a:off x="-125346" y="128650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1</a:t>
          </a:r>
        </a:p>
      </dsp:txBody>
      <dsp:txXfrm rot="-5400000">
        <a:off x="1" y="295779"/>
        <a:ext cx="584952" cy="250694"/>
      </dsp:txXfrm>
    </dsp:sp>
    <dsp:sp modelId="{4E5ED14B-1A82-4C75-86FD-0DBB4F566309}">
      <dsp:nvSpPr>
        <dsp:cNvPr id="0" name=""/>
        <dsp:cNvSpPr/>
      </dsp:nvSpPr>
      <dsp:spPr>
        <a:xfrm rot="5400000">
          <a:off x="3961859" y="-3373603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L’intégration de l’entreprise dans son environnement</a:t>
          </a:r>
        </a:p>
      </dsp:txBody>
      <dsp:txXfrm rot="-5400000">
        <a:off x="584953" y="29818"/>
        <a:ext cx="7270469" cy="490140"/>
      </dsp:txXfrm>
    </dsp:sp>
    <dsp:sp modelId="{ABFA4440-2884-4689-992F-75D3C6E0A769}">
      <dsp:nvSpPr>
        <dsp:cNvPr id="0" name=""/>
        <dsp:cNvSpPr/>
      </dsp:nvSpPr>
      <dsp:spPr>
        <a:xfrm rot="5400000">
          <a:off x="-125346" y="865392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2</a:t>
          </a:r>
        </a:p>
      </dsp:txBody>
      <dsp:txXfrm rot="-5400000">
        <a:off x="1" y="1032521"/>
        <a:ext cx="584952" cy="250694"/>
      </dsp:txXfrm>
    </dsp:sp>
    <dsp:sp modelId="{7F6F49B5-BB11-4D11-BC6F-714CC39A5608}">
      <dsp:nvSpPr>
        <dsp:cNvPr id="0" name=""/>
        <dsp:cNvSpPr/>
      </dsp:nvSpPr>
      <dsp:spPr>
        <a:xfrm rot="5400000">
          <a:off x="3961859" y="-2636861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La régulation de l’activité économique</a:t>
          </a:r>
        </a:p>
      </dsp:txBody>
      <dsp:txXfrm rot="-5400000">
        <a:off x="584953" y="766560"/>
        <a:ext cx="7270469" cy="490140"/>
      </dsp:txXfrm>
    </dsp:sp>
    <dsp:sp modelId="{B5C2C207-2E6F-47FF-A205-977AE07B0881}">
      <dsp:nvSpPr>
        <dsp:cNvPr id="0" name=""/>
        <dsp:cNvSpPr/>
      </dsp:nvSpPr>
      <dsp:spPr>
        <a:xfrm rot="5400000">
          <a:off x="-125346" y="1602134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3</a:t>
          </a:r>
        </a:p>
      </dsp:txBody>
      <dsp:txXfrm rot="-5400000">
        <a:off x="1" y="1769263"/>
        <a:ext cx="584952" cy="250694"/>
      </dsp:txXfrm>
    </dsp:sp>
    <dsp:sp modelId="{52AA3D12-6B38-47D3-A31B-A9DBD1CEFC66}">
      <dsp:nvSpPr>
        <dsp:cNvPr id="0" name=""/>
        <dsp:cNvSpPr/>
      </dsp:nvSpPr>
      <dsp:spPr>
        <a:xfrm rot="5400000">
          <a:off x="3961859" y="-1900119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L’organisation de l’activité de l’entreprise</a:t>
          </a:r>
        </a:p>
      </dsp:txBody>
      <dsp:txXfrm rot="-5400000">
        <a:off x="584953" y="1503302"/>
        <a:ext cx="7270469" cy="490140"/>
      </dsp:txXfrm>
    </dsp:sp>
    <dsp:sp modelId="{AF415FB4-ADD0-44AD-8B42-6716BEB93E89}">
      <dsp:nvSpPr>
        <dsp:cNvPr id="0" name=""/>
        <dsp:cNvSpPr/>
      </dsp:nvSpPr>
      <dsp:spPr>
        <a:xfrm rot="5400000">
          <a:off x="-125346" y="2338876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4</a:t>
          </a:r>
        </a:p>
      </dsp:txBody>
      <dsp:txXfrm rot="-5400000">
        <a:off x="1" y="2506005"/>
        <a:ext cx="584952" cy="250694"/>
      </dsp:txXfrm>
    </dsp:sp>
    <dsp:sp modelId="{BEC6A18D-AAA8-4571-8731-FC1DB1F7A308}">
      <dsp:nvSpPr>
        <dsp:cNvPr id="0" name=""/>
        <dsp:cNvSpPr/>
      </dsp:nvSpPr>
      <dsp:spPr>
        <a:xfrm rot="5400000">
          <a:off x="3961859" y="-1163377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L’impact du numérique sur la vie de l’entreprise</a:t>
          </a:r>
        </a:p>
      </dsp:txBody>
      <dsp:txXfrm rot="-5400000">
        <a:off x="584953" y="2240044"/>
        <a:ext cx="7270469" cy="490140"/>
      </dsp:txXfrm>
    </dsp:sp>
    <dsp:sp modelId="{8932F429-1817-4D34-94CC-B2E332B7E586}">
      <dsp:nvSpPr>
        <dsp:cNvPr id="0" name=""/>
        <dsp:cNvSpPr/>
      </dsp:nvSpPr>
      <dsp:spPr>
        <a:xfrm rot="5400000">
          <a:off x="-125346" y="3075617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5 </a:t>
          </a:r>
        </a:p>
      </dsp:txBody>
      <dsp:txXfrm rot="-5400000">
        <a:off x="1" y="3242746"/>
        <a:ext cx="584952" cy="250694"/>
      </dsp:txXfrm>
    </dsp:sp>
    <dsp:sp modelId="{312AD615-65B1-4ECB-8D8C-C2DA3674FA4F}">
      <dsp:nvSpPr>
        <dsp:cNvPr id="0" name=""/>
        <dsp:cNvSpPr/>
      </dsp:nvSpPr>
      <dsp:spPr>
        <a:xfrm rot="5400000">
          <a:off x="3961859" y="-426636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Les mutations du travail</a:t>
          </a:r>
        </a:p>
      </dsp:txBody>
      <dsp:txXfrm rot="-5400000">
        <a:off x="584953" y="2976785"/>
        <a:ext cx="7270469" cy="490140"/>
      </dsp:txXfrm>
    </dsp:sp>
    <dsp:sp modelId="{BD5995B1-ACD4-4649-A0B2-EB98F6AB97FB}">
      <dsp:nvSpPr>
        <dsp:cNvPr id="0" name=""/>
        <dsp:cNvSpPr/>
      </dsp:nvSpPr>
      <dsp:spPr>
        <a:xfrm rot="5400000">
          <a:off x="-125346" y="3812359"/>
          <a:ext cx="835646" cy="5849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6</a:t>
          </a:r>
        </a:p>
      </dsp:txBody>
      <dsp:txXfrm rot="-5400000">
        <a:off x="1" y="3979488"/>
        <a:ext cx="584952" cy="250694"/>
      </dsp:txXfrm>
    </dsp:sp>
    <dsp:sp modelId="{3C62CCEE-EDCE-447C-832B-0076C2A23880}">
      <dsp:nvSpPr>
        <dsp:cNvPr id="0" name=""/>
        <dsp:cNvSpPr/>
      </dsp:nvSpPr>
      <dsp:spPr>
        <a:xfrm rot="5400000">
          <a:off x="3961859" y="310105"/>
          <a:ext cx="543170" cy="72969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/>
            <a:t>Les choix stratégiques de l’entreprise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 dirty="0"/>
        </a:p>
      </dsp:txBody>
      <dsp:txXfrm rot="-5400000">
        <a:off x="584953" y="3713527"/>
        <a:ext cx="7270469" cy="4901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A20758-3800-1040-B4D2-ADB01758F285}">
      <dsp:nvSpPr>
        <dsp:cNvPr id="0" name=""/>
        <dsp:cNvSpPr/>
      </dsp:nvSpPr>
      <dsp:spPr>
        <a:xfrm rot="16200000">
          <a:off x="570455" y="829949"/>
          <a:ext cx="2612745" cy="2327170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82550" rIns="74295" bIns="8255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Situations professionnelles réelles, observées ou vécues et simulées.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</dsp:txBody>
      <dsp:txXfrm rot="5400000">
        <a:off x="826866" y="800786"/>
        <a:ext cx="2213546" cy="2385497"/>
      </dsp:txXfrm>
    </dsp:sp>
    <dsp:sp modelId="{FC8F485C-2196-1749-9092-72666194E6BA}">
      <dsp:nvSpPr>
        <dsp:cNvPr id="0" name=""/>
        <dsp:cNvSpPr/>
      </dsp:nvSpPr>
      <dsp:spPr>
        <a:xfrm rot="5400000">
          <a:off x="2903163" y="832480"/>
          <a:ext cx="2612745" cy="23221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tint val="50000"/>
            <a:hueOff val="7661687"/>
            <a:satOff val="-38321"/>
            <a:lumOff val="863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01600" rIns="60960" bIns="1016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- CEJM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- CEJM appliquée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- Blocs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i="1" kern="1200" dirty="0"/>
            <a:t>- Atelier de professionnalisation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i="1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i="1" kern="1200" dirty="0"/>
        </a:p>
      </dsp:txBody>
      <dsp:txXfrm rot="-5400000">
        <a:off x="3048481" y="800538"/>
        <a:ext cx="2208732" cy="2385993"/>
      </dsp:txXfrm>
    </dsp:sp>
    <dsp:sp modelId="{2402E33D-3A54-6448-B395-F9C2279DA673}">
      <dsp:nvSpPr>
        <dsp:cNvPr id="0" name=""/>
        <dsp:cNvSpPr/>
      </dsp:nvSpPr>
      <dsp:spPr>
        <a:xfrm>
          <a:off x="2214519" y="0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15917-A6DC-0E4A-9189-0FD0447A38F1}">
      <dsp:nvSpPr>
        <dsp:cNvPr id="0" name=""/>
        <dsp:cNvSpPr/>
      </dsp:nvSpPr>
      <dsp:spPr>
        <a:xfrm rot="10800000">
          <a:off x="2214519" y="2394915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94288-6FDB-1746-9283-5EDD5B7DBE23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9894C-A051-FF44-BA9C-C921885EF41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106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808BC-47FF-8C48-93A9-330D66DE446C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8B0B5-0A20-A04D-B234-0C03ECC3AB5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050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8B0B5-0A20-A04D-B234-0C03ECC3AB5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480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>
            <a:extLst>
              <a:ext uri="{FF2B5EF4-FFF2-40B4-BE49-F238E27FC236}">
                <a16:creationId xmlns="" xmlns:a16="http://schemas.microsoft.com/office/drawing/2014/main" id="{A10FA2D3-E88C-7147-AF4A-77C0742AE0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>
            <a:extLst>
              <a:ext uri="{FF2B5EF4-FFF2-40B4-BE49-F238E27FC236}">
                <a16:creationId xmlns="" xmlns:a16="http://schemas.microsoft.com/office/drawing/2014/main" id="{5B7BE30B-2D50-D64B-A92C-0D3DA0817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Cela implique :</a:t>
            </a:r>
          </a:p>
          <a:p>
            <a:pPr lvl="1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 ensemble de compétences à acquérir commun structuré autour de 3 axes :</a:t>
            </a:r>
          </a:p>
          <a:p>
            <a:pPr lvl="2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- l’environnement économique d’une entreprise ;</a:t>
            </a:r>
          </a:p>
          <a:p>
            <a:pPr lvl="2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- l’importance du droit dans le fonctionnement d’une entreprise;</a:t>
            </a:r>
          </a:p>
          <a:p>
            <a:pPr lvl="2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	- la dynamique managériale d’une entreprise.</a:t>
            </a:r>
          </a:p>
          <a:p>
            <a:pPr lvl="1"/>
            <a:r>
              <a:rPr lang="fr-FR" altLang="fr-FR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Une adaptation propre à chaque spécialité de BTS</a:t>
            </a:r>
          </a:p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 un programme développant cet ensemble commun (4 heures)</a:t>
            </a:r>
          </a:p>
          <a:p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 une adaptation propre à chaque spécialité de BTS (2 heures)</a:t>
            </a: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dirty="0">
              <a:latin typeface="Arial" panose="020B06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0" name="Espace réservé du numéro de diapositive 3">
            <a:extLst>
              <a:ext uri="{FF2B5EF4-FFF2-40B4-BE49-F238E27FC236}">
                <a16:creationId xmlns="" xmlns:a16="http://schemas.microsoft.com/office/drawing/2014/main" id="{E1456F53-E93D-9F4A-A121-B9DE2564D3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771F12-323B-9B44-8099-2D6C499C1F31}" type="slidenum">
              <a:rPr lang="fr-FR" altLang="fr-FR"/>
              <a:pPr eaLnBrk="1" hangingPunct="1">
                <a:spcBef>
                  <a:spcPct val="0"/>
                </a:spcBef>
              </a:pPr>
              <a:t>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41398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17839" y="132581"/>
            <a:ext cx="4122285" cy="757151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1345FBA6-0DCE-E245-95FE-31D7FC60C89F}"/>
              </a:ext>
            </a:extLst>
          </p:cNvPr>
          <p:cNvGrpSpPr/>
          <p:nvPr userDrawn="1"/>
        </p:nvGrpSpPr>
        <p:grpSpPr>
          <a:xfrm>
            <a:off x="0" y="6232760"/>
            <a:ext cx="9144000" cy="459961"/>
            <a:chOff x="0" y="6232760"/>
            <a:chExt cx="9144000" cy="459961"/>
          </a:xfrm>
        </p:grpSpPr>
        <p:pic>
          <p:nvPicPr>
            <p:cNvPr id="2" name="Image 1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6232760"/>
              <a:ext cx="9144000" cy="459961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 userDrawn="1"/>
          </p:nvSpPr>
          <p:spPr>
            <a:xfrm>
              <a:off x="3042545" y="6310295"/>
              <a:ext cx="1513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fr-FR" dirty="0">
                  <a:solidFill>
                    <a:schemeClr val="bg1"/>
                  </a:solidFill>
                  <a:latin typeface="Avenir Light"/>
                  <a:cs typeface="Avenir Light"/>
                </a:rPr>
                <a:t>N</a:t>
              </a:r>
            </a:p>
          </p:txBody>
        </p:sp>
        <p:sp>
          <p:nvSpPr>
            <p:cNvPr id="5" name="ZoneTexte 4"/>
            <p:cNvSpPr txBox="1"/>
            <p:nvPr userDrawn="1"/>
          </p:nvSpPr>
          <p:spPr>
            <a:xfrm>
              <a:off x="4661198" y="6310295"/>
              <a:ext cx="1414071" cy="382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kern="1200" dirty="0">
                  <a:solidFill>
                    <a:schemeClr val="bg1"/>
                  </a:solidFill>
                  <a:latin typeface="Avenir Light"/>
                  <a:ea typeface="+mn-ea"/>
                  <a:cs typeface="Avenir Light"/>
                </a:rPr>
                <a:t>D</a:t>
              </a:r>
            </a:p>
          </p:txBody>
        </p:sp>
        <p:sp>
          <p:nvSpPr>
            <p:cNvPr id="15" name="ZoneTexte 14"/>
            <p:cNvSpPr txBox="1"/>
            <p:nvPr userDrawn="1"/>
          </p:nvSpPr>
          <p:spPr>
            <a:xfrm>
              <a:off x="6075269" y="6297201"/>
              <a:ext cx="1414071" cy="382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kern="1200" dirty="0">
                  <a:solidFill>
                    <a:schemeClr val="bg1"/>
                  </a:solidFill>
                  <a:latin typeface="Avenir Light"/>
                  <a:ea typeface="+mn-ea"/>
                  <a:cs typeface="Avenir Light"/>
                </a:rPr>
                <a:t>R</a:t>
              </a:r>
            </a:p>
          </p:txBody>
        </p:sp>
        <p:sp>
          <p:nvSpPr>
            <p:cNvPr id="16" name="ZoneTexte 15"/>
            <p:cNvSpPr txBox="1"/>
            <p:nvPr userDrawn="1"/>
          </p:nvSpPr>
          <p:spPr>
            <a:xfrm>
              <a:off x="7729929" y="6310295"/>
              <a:ext cx="1414071" cy="382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00" kern="1200" dirty="0">
                  <a:solidFill>
                    <a:schemeClr val="bg1"/>
                  </a:solidFill>
                  <a:latin typeface="Avenir Light"/>
                  <a:ea typeface="+mn-ea"/>
                  <a:cs typeface="Avenir Light"/>
                </a:rPr>
                <a:t>C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numéro de diapositive 4">
            <a:extLst>
              <a:ext uri="{FF2B5EF4-FFF2-40B4-BE49-F238E27FC236}">
                <a16:creationId xmlns="" xmlns:a16="http://schemas.microsoft.com/office/drawing/2014/main" id="{665F4002-C2D9-5E45-9E5B-16598C76A1A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150225" y="6391275"/>
            <a:ext cx="45085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874C28-3A24-7142-8DCF-EDCD15F3E96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8177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dirty="0"/>
              <a:t>Cliquez et modifiez le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dirty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Faire glisser l'image vers l'espace réservé ou cliquer sur l'icône pour l'ajouter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2362200" y="4036974"/>
            <a:ext cx="6705600" cy="685800"/>
          </a:xfrm>
        </p:spPr>
        <p:txBody>
          <a:bodyPr>
            <a:normAutofit/>
          </a:bodyPr>
          <a:lstStyle/>
          <a:p>
            <a:r>
              <a:rPr lang="fr-FR" dirty="0"/>
              <a:t>CEJM et CEJM Appliquée en BTS NDRC</a:t>
            </a:r>
          </a:p>
        </p:txBody>
      </p:sp>
      <p:sp>
        <p:nvSpPr>
          <p:cNvPr id="5" name="Titre 1">
            <a:extLst>
              <a:ext uri="{FF2B5EF4-FFF2-40B4-BE49-F238E27FC236}">
                <a16:creationId xmlns="" xmlns:a16="http://schemas.microsoft.com/office/drawing/2014/main" id="{506BF373-244B-A440-AF82-4018F2CC1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2363744"/>
            <a:ext cx="6477000" cy="1828800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la Relation Client (NDRC)</a:t>
            </a:r>
            <a:br>
              <a:rPr lang="fr-FR" sz="3200" dirty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090918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="" xmlns:a16="http://schemas.microsoft.com/office/drawing/2014/main" id="{A4CF4362-F703-1346-98B9-4B45D7D41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96986"/>
              </p:ext>
            </p:extLst>
          </p:nvPr>
        </p:nvGraphicFramePr>
        <p:xfrm>
          <a:off x="313151" y="1485183"/>
          <a:ext cx="8440498" cy="4723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3791">
                  <a:extLst>
                    <a:ext uri="{9D8B030D-6E8A-4147-A177-3AD203B41FA5}">
                      <a16:colId xmlns="" xmlns:a16="http://schemas.microsoft.com/office/drawing/2014/main" val="2353717665"/>
                    </a:ext>
                  </a:extLst>
                </a:gridCol>
                <a:gridCol w="2098936">
                  <a:extLst>
                    <a:ext uri="{9D8B030D-6E8A-4147-A177-3AD203B41FA5}">
                      <a16:colId xmlns="" xmlns:a16="http://schemas.microsoft.com/office/drawing/2014/main" val="682128657"/>
                    </a:ext>
                  </a:extLst>
                </a:gridCol>
                <a:gridCol w="2502812">
                  <a:extLst>
                    <a:ext uri="{9D8B030D-6E8A-4147-A177-3AD203B41FA5}">
                      <a16:colId xmlns="" xmlns:a16="http://schemas.microsoft.com/office/drawing/2014/main" val="174919088"/>
                    </a:ext>
                  </a:extLst>
                </a:gridCol>
                <a:gridCol w="2114959">
                  <a:extLst>
                    <a:ext uri="{9D8B030D-6E8A-4147-A177-3AD203B41FA5}">
                      <a16:colId xmlns="" xmlns:a16="http://schemas.microsoft.com/office/drawing/2014/main" val="3013934935"/>
                    </a:ext>
                  </a:extLst>
                </a:gridCol>
              </a:tblGrid>
              <a:tr h="694346">
                <a:tc>
                  <a:txBody>
                    <a:bodyPr/>
                    <a:lstStyle/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kern="1200" dirty="0">
                          <a:effectLst/>
                        </a:rPr>
                        <a:t> </a:t>
                      </a:r>
                      <a:r>
                        <a:rPr lang="fr-FR" sz="600" kern="1200" dirty="0">
                          <a:effectLst/>
                        </a:rPr>
                        <a:t>Blocs de compétences </a:t>
                      </a:r>
                      <a:endParaRPr lang="fr-FR" sz="1000" dirty="0">
                        <a:effectLst/>
                      </a:endParaRPr>
                    </a:p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en NDRC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Thèmes retenus en CEJM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1 : Relation client et négociation-vente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2 : Relation client à distance et digitalisation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3 : Relation client et animation de réseaux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819601"/>
                  </a:ext>
                </a:extLst>
              </a:tr>
              <a:tr h="1275586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T4 : L’impact du numérique sur la vie de l’entreprise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Data client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Protection des données (droits et obligations)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 err="1">
                          <a:effectLst/>
                        </a:rPr>
                        <a:t>Community</a:t>
                      </a:r>
                      <a:r>
                        <a:rPr lang="fr-FR" sz="900" kern="150" dirty="0">
                          <a:effectLst/>
                        </a:rPr>
                        <a:t> management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fr-FR" sz="900" dirty="0">
                          <a:effectLst/>
                        </a:rPr>
                        <a:t>Communication à distance (stratégies, techniques, gestion des conflits, gestion du stress)</a:t>
                      </a:r>
                      <a:endParaRPr lang="fr-FR" sz="1000" dirty="0">
                        <a:effectLst/>
                      </a:endParaRP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fr-FR" sz="900" dirty="0">
                          <a:effectLst/>
                        </a:rPr>
                        <a:t>Communication unifiée (fonctionnalités et caractéristiques, services, sécurité, gestion des incidents)</a:t>
                      </a:r>
                      <a:endParaRPr lang="fr-FR" sz="1000" dirty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fr-FR" sz="900" kern="150" dirty="0">
                          <a:effectLst/>
                        </a:rPr>
                        <a:t> 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52854634"/>
                  </a:ext>
                </a:extLst>
              </a:tr>
              <a:tr h="1900842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T5 : Les mutations du travail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/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0546" marR="40546" marT="8002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Pilotage et évaluation de la performance individuelle et collective (objectifs, indicateurs d’évaluation, tableau de bord, formation, recrutement, accompagnement)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Leviers individuels et collectifs de la stimulation et de la motivation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200">
                          <a:effectLst/>
                        </a:rPr>
                        <a:t> </a:t>
                      </a:r>
                      <a:r>
                        <a:rPr lang="fr-FR" sz="900" kern="150">
                          <a:effectLst/>
                        </a:rPr>
                        <a:t>Droit du travail (recrutement, temps de travail, santé et sécurité au travail, formation)</a:t>
                      </a:r>
                      <a:endParaRPr lang="fr-FR" sz="1000" kern="15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Management opérationnel (recrutement, formation, objectifs, rémunération, animation, évaluation des équipes)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Gestion de conflits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Droit du travail (statuts des commerciaux, salariés, VRP, agents, VDI, etc.)</a:t>
                      </a:r>
                      <a:endParaRPr lang="fr-FR" sz="1000" b="1" kern="15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546" marR="40546" marT="8002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71708453"/>
                  </a:ext>
                </a:extLst>
              </a:tr>
              <a:tr h="853058">
                <a:tc>
                  <a:txBody>
                    <a:bodyPr/>
                    <a:lstStyle/>
                    <a:p>
                      <a:pPr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T6 : Les choix stratégiques de l’entreprise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r>
                        <a:rPr lang="fr-FR" sz="900" kern="150" dirty="0">
                          <a:effectLst/>
                        </a:rPr>
                        <a:t>Marketing stratégique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Conquête de marché, démarches et techniques de prospection (objectifs, diagnostic, segmentation, ciblage, positionnement, actions)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546" marR="40546" marT="8002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546" marR="40546" marT="8002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200" dirty="0">
                          <a:effectLst/>
                        </a:rPr>
                        <a:t> </a:t>
                      </a:r>
                      <a:r>
                        <a:rPr lang="fr-FR" sz="900" kern="150" dirty="0">
                          <a:effectLst/>
                        </a:rPr>
                        <a:t>Organisation du réseau de distribution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546" marR="40546" marT="8002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715643"/>
                  </a:ext>
                </a:extLst>
              </a:tr>
            </a:tbl>
          </a:graphicData>
        </a:graphic>
      </p:graphicFrame>
      <p:sp>
        <p:nvSpPr>
          <p:cNvPr id="5" name="Titre 3">
            <a:extLst>
              <a:ext uri="{FF2B5EF4-FFF2-40B4-BE49-F238E27FC236}">
                <a16:creationId xmlns="" xmlns:a16="http://schemas.microsoft.com/office/drawing/2014/main" id="{3E79002D-1EB6-B349-A84E-231247F4C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1430" y="178496"/>
            <a:ext cx="7252570" cy="990600"/>
          </a:xfrm>
        </p:spPr>
        <p:txBody>
          <a:bodyPr>
            <a:noAutofit/>
          </a:bodyPr>
          <a:lstStyle/>
          <a:p>
            <a:r>
              <a:rPr lang="fr-FR" sz="4000" dirty="0"/>
              <a:t>Contenus pour CEJM appliquée et stratégie pédagogique</a:t>
            </a:r>
          </a:p>
        </p:txBody>
      </p:sp>
    </p:spTree>
    <p:extLst>
      <p:ext uri="{BB962C8B-B14F-4D97-AF65-F5344CB8AC3E}">
        <p14:creationId xmlns:p14="http://schemas.microsoft.com/office/powerpoint/2010/main" val="2729912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="" xmlns:a16="http://schemas.microsoft.com/office/drawing/2014/main" id="{3C861A83-CBA8-E84F-A1CB-B8CD9385B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446" y="178496"/>
            <a:ext cx="7216872" cy="990600"/>
          </a:xfrm>
        </p:spPr>
        <p:txBody>
          <a:bodyPr>
            <a:noAutofit/>
          </a:bodyPr>
          <a:lstStyle/>
          <a:p>
            <a:r>
              <a:rPr lang="fr-FR" sz="4000" dirty="0"/>
              <a:t>Contenus pour CEJM appliquée et stratégie pédagogique (exemple)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="" xmlns:a16="http://schemas.microsoft.com/office/drawing/2014/main" id="{CCD9C3E4-3090-9440-8E2B-B2BFD6ECB1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107693"/>
              </p:ext>
            </p:extLst>
          </p:nvPr>
        </p:nvGraphicFramePr>
        <p:xfrm>
          <a:off x="76200" y="1579139"/>
          <a:ext cx="8844282" cy="45147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0185">
                  <a:extLst>
                    <a:ext uri="{9D8B030D-6E8A-4147-A177-3AD203B41FA5}">
                      <a16:colId xmlns="" xmlns:a16="http://schemas.microsoft.com/office/drawing/2014/main" val="4012063746"/>
                    </a:ext>
                  </a:extLst>
                </a:gridCol>
                <a:gridCol w="2178133">
                  <a:extLst>
                    <a:ext uri="{9D8B030D-6E8A-4147-A177-3AD203B41FA5}">
                      <a16:colId xmlns="" xmlns:a16="http://schemas.microsoft.com/office/drawing/2014/main" val="2680842420"/>
                    </a:ext>
                  </a:extLst>
                </a:gridCol>
                <a:gridCol w="2390708">
                  <a:extLst>
                    <a:ext uri="{9D8B030D-6E8A-4147-A177-3AD203B41FA5}">
                      <a16:colId xmlns="" xmlns:a16="http://schemas.microsoft.com/office/drawing/2014/main" val="2141555483"/>
                    </a:ext>
                  </a:extLst>
                </a:gridCol>
                <a:gridCol w="2485256">
                  <a:extLst>
                    <a:ext uri="{9D8B030D-6E8A-4147-A177-3AD203B41FA5}">
                      <a16:colId xmlns="" xmlns:a16="http://schemas.microsoft.com/office/drawing/2014/main" val="3097652449"/>
                    </a:ext>
                  </a:extLst>
                </a:gridCol>
              </a:tblGrid>
              <a:tr h="533007">
                <a:tc>
                  <a:txBody>
                    <a:bodyPr/>
                    <a:lstStyle/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200" dirty="0">
                          <a:effectLst/>
                        </a:rPr>
                        <a:t>Bloc de compétences 1 : Relation client et négociation-vente</a:t>
                      </a:r>
                      <a:endParaRPr lang="fr-FR" sz="18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200" dirty="0">
                          <a:effectLst/>
                        </a:rPr>
                        <a:t>Bloc de compétences 2 : Relation client à distance et digitalisation</a:t>
                      </a:r>
                      <a:endParaRPr lang="fr-FR" sz="18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kern="1200" dirty="0">
                          <a:effectLst/>
                        </a:rPr>
                        <a:t>Bloc de compétences 3 : Relation client et animation de réseaux</a:t>
                      </a:r>
                      <a:endParaRPr lang="fr-FR" sz="18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13791075"/>
                  </a:ext>
                </a:extLst>
              </a:tr>
              <a:tr h="1124039">
                <a:tc>
                  <a:txBody>
                    <a:bodyPr/>
                    <a:lstStyle/>
                    <a:p>
                      <a:pPr algn="l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fr-FR" sz="1600" kern="1200" dirty="0">
                        <a:effectLst/>
                      </a:endParaRPr>
                    </a:p>
                    <a:p>
                      <a:pPr algn="l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kern="1200" dirty="0">
                          <a:effectLst/>
                        </a:rPr>
                        <a:t>Comment</a:t>
                      </a:r>
                      <a:r>
                        <a:rPr lang="fr-FR" sz="1600" kern="1200" baseline="0" dirty="0">
                          <a:effectLst/>
                        </a:rPr>
                        <a:t> les activités économiques sont-elles régulées par le droit ?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Règlementation de la concurrence</a:t>
                      </a:r>
                      <a:endParaRPr lang="fr-FR" sz="1800" kern="150" dirty="0">
                        <a:effectLst/>
                      </a:endParaRPr>
                    </a:p>
                    <a:p>
                      <a:pPr algn="l"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du web : contrats numériques, propriété intellectuelle, protection des données personnelles, droit à l’image, responsabilités des prestataires, droit des marques</a:t>
                      </a:r>
                      <a:endParaRPr lang="fr-FR" sz="18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de la consommation (information et protection du consommateur en matière de transactions web)</a:t>
                      </a:r>
                      <a:endParaRPr lang="fr-FR" sz="18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de la distribution</a:t>
                      </a:r>
                      <a:endParaRPr lang="fr-FR" sz="18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Droit de la consommation : information et protection du consommateur</a:t>
                      </a:r>
                      <a:endParaRPr lang="fr-FR" sz="18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1600" kern="150" dirty="0">
                          <a:effectLst/>
                        </a:rPr>
                        <a:t>Code éthique de la vente directe et réglementation</a:t>
                      </a:r>
                      <a:endParaRPr lang="fr-FR" sz="18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702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675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31A7748-6B22-9E4B-940B-D703E071E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521" y="153444"/>
            <a:ext cx="7281797" cy="990600"/>
          </a:xfrm>
        </p:spPr>
        <p:txBody>
          <a:bodyPr>
            <a:normAutofit fontScale="90000"/>
          </a:bodyPr>
          <a:lstStyle/>
          <a:p>
            <a:r>
              <a:rPr lang="fr-FR" dirty="0"/>
              <a:t>CEJM</a:t>
            </a:r>
            <a:r>
              <a:rPr lang="fr-FR" sz="4000" b="1" dirty="0"/>
              <a:t> </a:t>
            </a:r>
            <a:r>
              <a:rPr lang="fr-FR" dirty="0"/>
              <a:t>et compréhension des situations professionnelles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="" xmlns:a16="http://schemas.microsoft.com/office/drawing/2014/main" id="{1E59C635-6E08-484C-90D9-264ABBF96E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0936599"/>
              </p:ext>
            </p:extLst>
          </p:nvPr>
        </p:nvGraphicFramePr>
        <p:xfrm>
          <a:off x="765528" y="182605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A67DA616-214B-3240-B841-ACC233C607AF}"/>
              </a:ext>
            </a:extLst>
          </p:cNvPr>
          <p:cNvSpPr txBox="1"/>
          <p:nvPr/>
        </p:nvSpPr>
        <p:spPr>
          <a:xfrm>
            <a:off x="2304142" y="5678146"/>
            <a:ext cx="3018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Clés d’analyse du contexte économique, juridique et managérial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6320C033-D27B-194F-81FA-FB25237AF4F9}"/>
              </a:ext>
            </a:extLst>
          </p:cNvPr>
          <p:cNvSpPr txBox="1"/>
          <p:nvPr/>
        </p:nvSpPr>
        <p:spPr>
          <a:xfrm>
            <a:off x="2304142" y="1480737"/>
            <a:ext cx="3018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Invite à des approfondissements</a:t>
            </a:r>
          </a:p>
        </p:txBody>
      </p:sp>
      <p:sp>
        <p:nvSpPr>
          <p:cNvPr id="3" name="Flèche droite rayée 2">
            <a:extLst>
              <a:ext uri="{FF2B5EF4-FFF2-40B4-BE49-F238E27FC236}">
                <a16:creationId xmlns="" xmlns:a16="http://schemas.microsoft.com/office/drawing/2014/main" id="{F604F715-F05A-094A-8E27-3D77F9D09D1C}"/>
              </a:ext>
            </a:extLst>
          </p:cNvPr>
          <p:cNvSpPr/>
          <p:nvPr/>
        </p:nvSpPr>
        <p:spPr>
          <a:xfrm>
            <a:off x="6290441" y="3626063"/>
            <a:ext cx="571087" cy="472966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F541787B-147B-6848-83A5-E4D957954E39}"/>
              </a:ext>
            </a:extLst>
          </p:cNvPr>
          <p:cNvSpPr txBox="1"/>
          <p:nvPr/>
        </p:nvSpPr>
        <p:spPr>
          <a:xfrm>
            <a:off x="6861528" y="3274104"/>
            <a:ext cx="2194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Eclaire les choix d’insertion et/ou de poursuite de la professionnalisation.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5D78DCCC-2093-014C-88AD-EFA4E883B616}"/>
              </a:ext>
            </a:extLst>
          </p:cNvPr>
          <p:cNvSpPr txBox="1"/>
          <p:nvPr/>
        </p:nvSpPr>
        <p:spPr>
          <a:xfrm>
            <a:off x="1774521" y="3874269"/>
            <a:ext cx="1709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Importance des traces des activités et de leur partage!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CA8B70C7-9602-5D48-B4AE-2EE2A6E0C81E}"/>
              </a:ext>
            </a:extLst>
          </p:cNvPr>
          <p:cNvSpPr txBox="1"/>
          <p:nvPr/>
        </p:nvSpPr>
        <p:spPr>
          <a:xfrm>
            <a:off x="4011498" y="4428267"/>
            <a:ext cx="170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Nécessité de coordination </a:t>
            </a:r>
          </a:p>
        </p:txBody>
      </p:sp>
    </p:spTree>
    <p:extLst>
      <p:ext uri="{BB962C8B-B14F-4D97-AF65-F5344CB8AC3E}">
        <p14:creationId xmlns:p14="http://schemas.microsoft.com/office/powerpoint/2010/main" val="336892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6B656EF6-28D6-E444-8EFF-BFE136B1B4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6378">
            <a:off x="3417479" y="1865507"/>
            <a:ext cx="1778447" cy="68534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="" xmlns:a16="http://schemas.microsoft.com/office/drawing/2014/main" id="{592433AA-1F0F-BF4B-8E74-98F4C65CE4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55" y="4046897"/>
            <a:ext cx="1411052" cy="135715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="" xmlns:a16="http://schemas.microsoft.com/office/drawing/2014/main" id="{EF01C89D-C59D-A64A-B93D-0B9EBC019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0077" y="191021"/>
            <a:ext cx="7731645" cy="990600"/>
          </a:xfrm>
        </p:spPr>
        <p:txBody>
          <a:bodyPr>
            <a:normAutofit fontScale="90000"/>
          </a:bodyPr>
          <a:lstStyle/>
          <a:p>
            <a:r>
              <a:rPr lang="fr-FR" dirty="0"/>
              <a:t>Les savoirs économiques, juridiques et managériaux : une affaire d’équipe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="" xmlns:a16="http://schemas.microsoft.com/office/drawing/2014/main" id="{49E93ACE-754F-3149-83A0-31A7C1082178}"/>
              </a:ext>
            </a:extLst>
          </p:cNvPr>
          <p:cNvGrpSpPr/>
          <p:nvPr/>
        </p:nvGrpSpPr>
        <p:grpSpPr>
          <a:xfrm rot="19903197">
            <a:off x="3355973" y="4577511"/>
            <a:ext cx="2034696" cy="2057179"/>
            <a:chOff x="4298760" y="1356940"/>
            <a:chExt cx="1592756" cy="1592756"/>
          </a:xfrm>
        </p:grpSpPr>
        <p:sp>
          <p:nvSpPr>
            <p:cNvPr id="6" name="Forme 5">
              <a:extLst>
                <a:ext uri="{FF2B5EF4-FFF2-40B4-BE49-F238E27FC236}">
                  <a16:creationId xmlns="" xmlns:a16="http://schemas.microsoft.com/office/drawing/2014/main" id="{F4085575-2025-4A4B-91A8-E71E2A6F5210}"/>
                </a:ext>
              </a:extLst>
            </p:cNvPr>
            <p:cNvSpPr/>
            <p:nvPr/>
          </p:nvSpPr>
          <p:spPr>
            <a:xfrm rot="20700000">
              <a:off x="4298760" y="1356940"/>
              <a:ext cx="1592756" cy="1592756"/>
            </a:xfrm>
            <a:prstGeom prst="gear6">
              <a:avLst/>
            </a:prstGeom>
            <a:solidFill>
              <a:srgbClr val="D1650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orme 4">
              <a:extLst>
                <a:ext uri="{FF2B5EF4-FFF2-40B4-BE49-F238E27FC236}">
                  <a16:creationId xmlns="" xmlns:a16="http://schemas.microsoft.com/office/drawing/2014/main" id="{0A3D24AC-E93F-9540-8C3A-1D37E3C1E243}"/>
                </a:ext>
              </a:extLst>
            </p:cNvPr>
            <p:cNvSpPr txBox="1"/>
            <p:nvPr/>
          </p:nvSpPr>
          <p:spPr>
            <a:xfrm rot="1696803">
              <a:off x="4673600" y="1730821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Bloc 1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="" xmlns:a16="http://schemas.microsoft.com/office/drawing/2014/main" id="{F8EE6AB9-CEAF-E543-AAE1-8FA64ED26A8A}"/>
              </a:ext>
            </a:extLst>
          </p:cNvPr>
          <p:cNvGrpSpPr/>
          <p:nvPr/>
        </p:nvGrpSpPr>
        <p:grpSpPr>
          <a:xfrm>
            <a:off x="2099731" y="3248151"/>
            <a:ext cx="1966178" cy="1958348"/>
            <a:chOff x="2844800" y="1422399"/>
            <a:chExt cx="2235200" cy="2235200"/>
          </a:xfrm>
          <a:solidFill>
            <a:srgbClr val="162736"/>
          </a:solidFill>
        </p:grpSpPr>
        <p:sp>
          <p:nvSpPr>
            <p:cNvPr id="15" name="Forme 14">
              <a:extLst>
                <a:ext uri="{FF2B5EF4-FFF2-40B4-BE49-F238E27FC236}">
                  <a16:creationId xmlns="" xmlns:a16="http://schemas.microsoft.com/office/drawing/2014/main" id="{33F15E22-413F-9A4F-A78F-C4F3C1FA3E93}"/>
                </a:ext>
              </a:extLst>
            </p:cNvPr>
            <p:cNvSpPr/>
            <p:nvPr/>
          </p:nvSpPr>
          <p:spPr>
            <a:xfrm>
              <a:off x="2844800" y="1422399"/>
              <a:ext cx="2235200" cy="2235200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orme 4">
              <a:extLst>
                <a:ext uri="{FF2B5EF4-FFF2-40B4-BE49-F238E27FC236}">
                  <a16:creationId xmlns="" xmlns:a16="http://schemas.microsoft.com/office/drawing/2014/main" id="{2B2DFD28-E024-0A4B-9B9B-19D02959CAA7}"/>
                </a:ext>
              </a:extLst>
            </p:cNvPr>
            <p:cNvSpPr txBox="1"/>
            <p:nvPr/>
          </p:nvSpPr>
          <p:spPr>
            <a:xfrm>
              <a:off x="3294175" y="1945984"/>
              <a:ext cx="1336450" cy="11489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CEJM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="" xmlns:a16="http://schemas.microsoft.com/office/drawing/2014/main" id="{91C4D2DC-780A-EB41-ABF2-7C60912E0080}"/>
              </a:ext>
            </a:extLst>
          </p:cNvPr>
          <p:cNvGrpSpPr/>
          <p:nvPr/>
        </p:nvGrpSpPr>
        <p:grpSpPr>
          <a:xfrm rot="20689329">
            <a:off x="5109045" y="4885191"/>
            <a:ext cx="1981770" cy="2017048"/>
            <a:chOff x="4324261" y="1381483"/>
            <a:chExt cx="1592756" cy="1592756"/>
          </a:xfrm>
        </p:grpSpPr>
        <p:sp>
          <p:nvSpPr>
            <p:cNvPr id="21" name="Forme 20">
              <a:extLst>
                <a:ext uri="{FF2B5EF4-FFF2-40B4-BE49-F238E27FC236}">
                  <a16:creationId xmlns="" xmlns:a16="http://schemas.microsoft.com/office/drawing/2014/main" id="{335E8C19-CC52-694D-954B-45CEBD1F688C}"/>
                </a:ext>
              </a:extLst>
            </p:cNvPr>
            <p:cNvSpPr/>
            <p:nvPr/>
          </p:nvSpPr>
          <p:spPr>
            <a:xfrm rot="20700000">
              <a:off x="4324261" y="1381483"/>
              <a:ext cx="1592756" cy="1592756"/>
            </a:xfrm>
            <a:prstGeom prst="gear6">
              <a:avLst/>
            </a:prstGeom>
            <a:solidFill>
              <a:srgbClr val="E9931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orme 4">
              <a:extLst>
                <a:ext uri="{FF2B5EF4-FFF2-40B4-BE49-F238E27FC236}">
                  <a16:creationId xmlns="" xmlns:a16="http://schemas.microsoft.com/office/drawing/2014/main" id="{1202BEB6-988D-204F-8998-C2A3CCC48001}"/>
                </a:ext>
              </a:extLst>
            </p:cNvPr>
            <p:cNvSpPr txBox="1"/>
            <p:nvPr/>
          </p:nvSpPr>
          <p:spPr>
            <a:xfrm rot="910671">
              <a:off x="4673600" y="1730821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Bloc 2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="" xmlns:a16="http://schemas.microsoft.com/office/drawing/2014/main" id="{B5CC4EE2-5F68-2A46-8C33-ED9D0424D8C1}"/>
              </a:ext>
            </a:extLst>
          </p:cNvPr>
          <p:cNvGrpSpPr/>
          <p:nvPr/>
        </p:nvGrpSpPr>
        <p:grpSpPr>
          <a:xfrm rot="1522229">
            <a:off x="6599830" y="4093069"/>
            <a:ext cx="2056510" cy="2061548"/>
            <a:chOff x="4324261" y="1381483"/>
            <a:chExt cx="1592756" cy="1592756"/>
          </a:xfrm>
        </p:grpSpPr>
        <p:sp>
          <p:nvSpPr>
            <p:cNvPr id="24" name="Forme 23">
              <a:extLst>
                <a:ext uri="{FF2B5EF4-FFF2-40B4-BE49-F238E27FC236}">
                  <a16:creationId xmlns="" xmlns:a16="http://schemas.microsoft.com/office/drawing/2014/main" id="{62DCE169-6CE5-474E-8E60-52968D895C12}"/>
                </a:ext>
              </a:extLst>
            </p:cNvPr>
            <p:cNvSpPr/>
            <p:nvPr/>
          </p:nvSpPr>
          <p:spPr>
            <a:xfrm rot="20700000">
              <a:off x="4324261" y="1381483"/>
              <a:ext cx="1592756" cy="1592756"/>
            </a:xfrm>
            <a:prstGeom prst="gear6">
              <a:avLst/>
            </a:prstGeom>
            <a:solidFill>
              <a:srgbClr val="1E91B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orme 4">
              <a:extLst>
                <a:ext uri="{FF2B5EF4-FFF2-40B4-BE49-F238E27FC236}">
                  <a16:creationId xmlns="" xmlns:a16="http://schemas.microsoft.com/office/drawing/2014/main" id="{DE397667-604C-BF4C-9C11-A014F2C0245E}"/>
                </a:ext>
              </a:extLst>
            </p:cNvPr>
            <p:cNvSpPr txBox="1"/>
            <p:nvPr/>
          </p:nvSpPr>
          <p:spPr>
            <a:xfrm rot="20077771">
              <a:off x="4673600" y="1730821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900" kern="1200" dirty="0"/>
                <a:t>Bloc </a:t>
              </a:r>
              <a:r>
                <a:rPr lang="fr-FR" sz="2900" dirty="0"/>
                <a:t>3</a:t>
              </a:r>
              <a:endParaRPr lang="fr-FR" sz="2900" kern="1200" dirty="0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="" xmlns:a16="http://schemas.microsoft.com/office/drawing/2014/main" id="{FBBB3EEC-795A-5C41-AB25-7B036DF2ABBE}"/>
              </a:ext>
            </a:extLst>
          </p:cNvPr>
          <p:cNvGrpSpPr/>
          <p:nvPr/>
        </p:nvGrpSpPr>
        <p:grpSpPr>
          <a:xfrm rot="21319990">
            <a:off x="5277082" y="2939383"/>
            <a:ext cx="1960603" cy="1904110"/>
            <a:chOff x="3171055" y="1429485"/>
            <a:chExt cx="2235200" cy="2235200"/>
          </a:xfrm>
          <a:solidFill>
            <a:srgbClr val="1C7EB0"/>
          </a:solidFill>
        </p:grpSpPr>
        <p:sp>
          <p:nvSpPr>
            <p:cNvPr id="27" name="Forme 26">
              <a:extLst>
                <a:ext uri="{FF2B5EF4-FFF2-40B4-BE49-F238E27FC236}">
                  <a16:creationId xmlns="" xmlns:a16="http://schemas.microsoft.com/office/drawing/2014/main" id="{6BD1CF62-A3CB-154C-BB36-5FC0F28B71FB}"/>
                </a:ext>
              </a:extLst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>
                <a:gd name="adj1" fmla="val 10354"/>
                <a:gd name="adj2" fmla="val 2679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Forme 4">
              <a:extLst>
                <a:ext uri="{FF2B5EF4-FFF2-40B4-BE49-F238E27FC236}">
                  <a16:creationId xmlns="" xmlns:a16="http://schemas.microsoft.com/office/drawing/2014/main" id="{43FBFF91-40AC-0846-917A-99F13249A3F0}"/>
                </a:ext>
              </a:extLst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3200" kern="1200" dirty="0"/>
                <a:t>AP</a:t>
              </a: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="" xmlns:a16="http://schemas.microsoft.com/office/drawing/2014/main" id="{1F8F4291-48F1-A44C-9B2E-58A1D6F5CBFF}"/>
              </a:ext>
            </a:extLst>
          </p:cNvPr>
          <p:cNvSpPr txBox="1"/>
          <p:nvPr/>
        </p:nvSpPr>
        <p:spPr>
          <a:xfrm>
            <a:off x="434565" y="5400046"/>
            <a:ext cx="2270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Ne peut fonctionner sans coordination !</a:t>
            </a:r>
          </a:p>
          <a:p>
            <a:endParaRPr lang="fr-FR" dirty="0"/>
          </a:p>
        </p:txBody>
      </p:sp>
      <p:grpSp>
        <p:nvGrpSpPr>
          <p:cNvPr id="30" name="Groupe 29">
            <a:extLst>
              <a:ext uri="{FF2B5EF4-FFF2-40B4-BE49-F238E27FC236}">
                <a16:creationId xmlns="" xmlns:a16="http://schemas.microsoft.com/office/drawing/2014/main" id="{BBD6A435-6BAA-534D-B9F4-2FDBA1CA1649}"/>
              </a:ext>
            </a:extLst>
          </p:cNvPr>
          <p:cNvGrpSpPr/>
          <p:nvPr/>
        </p:nvGrpSpPr>
        <p:grpSpPr>
          <a:xfrm rot="21319990">
            <a:off x="6226277" y="1247870"/>
            <a:ext cx="2350926" cy="2283186"/>
            <a:chOff x="3171055" y="1429485"/>
            <a:chExt cx="2235200" cy="2235200"/>
          </a:xfrm>
          <a:solidFill>
            <a:srgbClr val="1C7EB0"/>
          </a:solidFill>
        </p:grpSpPr>
        <p:sp>
          <p:nvSpPr>
            <p:cNvPr id="31" name="Forme 30">
              <a:extLst>
                <a:ext uri="{FF2B5EF4-FFF2-40B4-BE49-F238E27FC236}">
                  <a16:creationId xmlns="" xmlns:a16="http://schemas.microsoft.com/office/drawing/2014/main" id="{89DEE1DC-5934-784D-93B7-8B29BB2D8CC5}"/>
                </a:ext>
              </a:extLst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>
                <a:gd name="adj1" fmla="val 10354"/>
                <a:gd name="adj2" fmla="val 2679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Forme 4">
              <a:extLst>
                <a:ext uri="{FF2B5EF4-FFF2-40B4-BE49-F238E27FC236}">
                  <a16:creationId xmlns="" xmlns:a16="http://schemas.microsoft.com/office/drawing/2014/main" id="{D9F2E1AE-CC3E-A545-98B9-F7A6A3D98A47}"/>
                </a:ext>
              </a:extLst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600" kern="1200" dirty="0"/>
                <a:t>Stages et expériences professionnelles</a:t>
              </a:r>
            </a:p>
          </p:txBody>
        </p:sp>
      </p:grp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4ABD8EEF-3DF1-4441-9CF4-45C332C62F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072" y="1755184"/>
            <a:ext cx="1104471" cy="1130978"/>
          </a:xfrm>
          <a:prstGeom prst="rect">
            <a:avLst/>
          </a:prstGeom>
        </p:spPr>
      </p:pic>
      <p:grpSp>
        <p:nvGrpSpPr>
          <p:cNvPr id="17" name="Groupe 16">
            <a:extLst>
              <a:ext uri="{FF2B5EF4-FFF2-40B4-BE49-F238E27FC236}">
                <a16:creationId xmlns="" xmlns:a16="http://schemas.microsoft.com/office/drawing/2014/main" id="{1B0DD6F8-A25B-6D4B-9A55-421C5F121ECE}"/>
              </a:ext>
            </a:extLst>
          </p:cNvPr>
          <p:cNvGrpSpPr/>
          <p:nvPr/>
        </p:nvGrpSpPr>
        <p:grpSpPr>
          <a:xfrm rot="21319990">
            <a:off x="3666923" y="2184133"/>
            <a:ext cx="1906025" cy="1964944"/>
            <a:chOff x="3171055" y="1429485"/>
            <a:chExt cx="2235200" cy="2235200"/>
          </a:xfrm>
          <a:solidFill>
            <a:srgbClr val="1B3546"/>
          </a:solidFill>
        </p:grpSpPr>
        <p:sp>
          <p:nvSpPr>
            <p:cNvPr id="18" name="Forme 17">
              <a:extLst>
                <a:ext uri="{FF2B5EF4-FFF2-40B4-BE49-F238E27FC236}">
                  <a16:creationId xmlns="" xmlns:a16="http://schemas.microsoft.com/office/drawing/2014/main" id="{2044A006-3B6B-AB4B-A95E-CCF6DD248AC9}"/>
                </a:ext>
              </a:extLst>
            </p:cNvPr>
            <p:cNvSpPr/>
            <p:nvPr/>
          </p:nvSpPr>
          <p:spPr>
            <a:xfrm>
              <a:off x="3171055" y="1429485"/>
              <a:ext cx="2235200" cy="2235200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orme 4">
              <a:extLst>
                <a:ext uri="{FF2B5EF4-FFF2-40B4-BE49-F238E27FC236}">
                  <a16:creationId xmlns="" xmlns:a16="http://schemas.microsoft.com/office/drawing/2014/main" id="{050B7A28-48CF-1A43-B88F-AE5DF9D4B152}"/>
                </a:ext>
              </a:extLst>
            </p:cNvPr>
            <p:cNvSpPr txBox="1"/>
            <p:nvPr/>
          </p:nvSpPr>
          <p:spPr>
            <a:xfrm rot="280010">
              <a:off x="3491643" y="2048281"/>
              <a:ext cx="1590804" cy="103705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800" kern="1200" dirty="0"/>
                <a:t>CEJM </a:t>
              </a:r>
              <a:r>
                <a:rPr lang="fr-FR" sz="2000" kern="1200" dirty="0"/>
                <a:t>appliquée</a:t>
              </a: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6407A540-1A44-5042-8EE1-BC1A95D65D88}"/>
              </a:ext>
            </a:extLst>
          </p:cNvPr>
          <p:cNvSpPr txBox="1"/>
          <p:nvPr/>
        </p:nvSpPr>
        <p:spPr>
          <a:xfrm>
            <a:off x="1902756" y="1935513"/>
            <a:ext cx="1640797" cy="646331"/>
          </a:xfrm>
          <a:prstGeom prst="rect">
            <a:avLst/>
          </a:prstGeom>
          <a:solidFill>
            <a:srgbClr val="FBCD0C"/>
          </a:solidFill>
          <a:ln w="50800" cmpd="thinThick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Importance de l’explicitation</a:t>
            </a:r>
          </a:p>
        </p:txBody>
      </p:sp>
    </p:spTree>
    <p:extLst>
      <p:ext uri="{BB962C8B-B14F-4D97-AF65-F5344CB8AC3E}">
        <p14:creationId xmlns:p14="http://schemas.microsoft.com/office/powerpoint/2010/main" val="383089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>
            <a:extLst>
              <a:ext uri="{FF2B5EF4-FFF2-40B4-BE49-F238E27FC236}">
                <a16:creationId xmlns="" xmlns:a16="http://schemas.microsoft.com/office/drawing/2014/main" id="{E5E91F14-672E-6441-B46A-E5F9BE039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904" y="228600"/>
            <a:ext cx="6884096" cy="990600"/>
          </a:xfrm>
        </p:spPr>
        <p:txBody>
          <a:bodyPr>
            <a:normAutofit/>
          </a:bodyPr>
          <a:lstStyle/>
          <a:p>
            <a:r>
              <a:rPr lang="fr-FR" altLang="fr-FR" sz="4000" dirty="0"/>
              <a:t>De E.D.M. à CEJM</a:t>
            </a:r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="" xmlns:a16="http://schemas.microsoft.com/office/drawing/2014/main" id="{0D838D2D-0CAF-A04E-B2CA-16735526EC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BF58FF48-E31B-574B-85E8-45A88CE3742A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2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ADFE2536-E027-9F42-A324-45644D21A7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0113" y="1615858"/>
            <a:ext cx="7881937" cy="4238842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fr-FR" dirty="0">
                <a:sym typeface="Symbol"/>
              </a:rPr>
              <a:t>Les programmes actuels d’économie, de droit et de management des entreprises ont des contenus cloisonnés : ces programmes ont une approche très disciplinaire, éloignée de la visée professionnelle.</a:t>
            </a:r>
          </a:p>
          <a:p>
            <a:pPr>
              <a:defRPr/>
            </a:pPr>
            <a:r>
              <a:rPr lang="fr-FR" dirty="0">
                <a:sym typeface="Symbol"/>
              </a:rPr>
              <a:t>Or, l</a:t>
            </a:r>
            <a:r>
              <a:rPr lang="fr-FR" dirty="0"/>
              <a:t>es référentiels d’activités professionnelles des BTS font référence de plus en plus fréquemment aux champs économique, juridique et managérial.</a:t>
            </a:r>
          </a:p>
          <a:p>
            <a:pPr lvl="1">
              <a:defRPr/>
            </a:pPr>
            <a:endParaRPr lang="fr-FR" dirty="0">
              <a:sym typeface="Symbol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fr-FR" dirty="0">
                <a:solidFill>
                  <a:srgbClr val="1C7EB0"/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rgbClr val="1C7EB0"/>
                </a:solidFill>
                <a:sym typeface="Symbol"/>
              </a:rPr>
              <a:t> Concilier un objectif de culture économique, juridique et managériale avec l’objectif de professionnalisation en intégrant des savoirs dans les activités professionnelles.</a:t>
            </a:r>
          </a:p>
          <a:p>
            <a:pPr>
              <a:defRPr/>
            </a:pPr>
            <a:endParaRPr lang="fr-FR" dirty="0">
              <a:sym typeface="Symbol"/>
            </a:endParaRPr>
          </a:p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971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>
            <a:extLst>
              <a:ext uri="{FF2B5EF4-FFF2-40B4-BE49-F238E27FC236}">
                <a16:creationId xmlns="" xmlns:a16="http://schemas.microsoft.com/office/drawing/2014/main" id="{78C2C8AC-CBA9-CF42-86AD-F27FC583F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721" y="228600"/>
            <a:ext cx="5581340" cy="990600"/>
          </a:xfrm>
        </p:spPr>
        <p:txBody>
          <a:bodyPr>
            <a:normAutofit/>
          </a:bodyPr>
          <a:lstStyle/>
          <a:p>
            <a:r>
              <a:rPr lang="fr-FR" altLang="fr-FR" sz="4000" dirty="0"/>
              <a:t>Les objectifs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EA7CE441-74A4-B942-8C27-9841D7A39E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fr-FR" dirty="0"/>
              <a:t> Disposer d’une culture économique, juridique et managériale nécessaire  à la compréhension des enjeux et des défis auxquels doivent répondre les entreprises 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fr-FR" dirty="0"/>
              <a:t>	-&gt; tronc commun de 4h</a:t>
            </a:r>
          </a:p>
          <a:p>
            <a:pPr>
              <a:defRPr/>
            </a:pPr>
            <a:r>
              <a:rPr lang="fr-FR" dirty="0"/>
              <a:t> Nourrir les compétences professionnelles en savoirs issus des champs « économie, droit et management » en relation avec les activités professionnelles du BTS ;</a:t>
            </a:r>
          </a:p>
          <a:p>
            <a:pPr lvl="1">
              <a:defRPr/>
            </a:pPr>
            <a:r>
              <a:rPr lang="fr-FR" dirty="0"/>
              <a:t>Référence à des savoirs d’économie, droit et management dans les activités professionnelles de chacun des BTS</a:t>
            </a:r>
          </a:p>
          <a:p>
            <a:pPr lvl="1">
              <a:defRPr/>
            </a:pPr>
            <a:r>
              <a:rPr lang="fr-FR" dirty="0"/>
              <a:t>Installation éventuelle d’un enseignement complémentaire « CEJM appliquée au BTS »</a:t>
            </a:r>
          </a:p>
          <a:p>
            <a:pPr lvl="1">
              <a:defRPr/>
            </a:pPr>
            <a:r>
              <a:rPr lang="fr-FR" dirty="0"/>
              <a:t>Mobilisation des compétences dans les dispositifs spécifiques (atelier de professionnalisation) de chacun des BTS</a:t>
            </a:r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="" xmlns:a16="http://schemas.microsoft.com/office/drawing/2014/main" id="{8F013D64-8D00-A640-BB87-29806A8C7F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BCA0127-A741-3344-B2F7-D1D0EC9862F7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3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506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Espace réservé du numéro de diapositive 2">
            <a:extLst>
              <a:ext uri="{FF2B5EF4-FFF2-40B4-BE49-F238E27FC236}">
                <a16:creationId xmlns="" xmlns:a16="http://schemas.microsoft.com/office/drawing/2014/main" id="{75BA9917-8398-094E-B636-A0A0A7D39F2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B1D239A-2135-0B42-8531-BBFF9D58EAA0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4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4580" name="Espace réservé du texte 3">
            <a:extLst>
              <a:ext uri="{FF2B5EF4-FFF2-40B4-BE49-F238E27FC236}">
                <a16:creationId xmlns="" xmlns:a16="http://schemas.microsoft.com/office/drawing/2014/main" id="{1835366D-73A8-D948-9BE6-783D67BB73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4863" y="1470025"/>
            <a:ext cx="7881937" cy="4397375"/>
          </a:xfrm>
        </p:spPr>
        <p:txBody>
          <a:bodyPr/>
          <a:lstStyle/>
          <a:p>
            <a:endParaRPr lang="fr-FR" altLang="fr-FR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alt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="" xmlns:a16="http://schemas.microsoft.com/office/drawing/2014/main" id="{D1DF302D-2A2E-6840-91F7-1EFE6FE12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9007" y="144463"/>
            <a:ext cx="6896543" cy="990600"/>
          </a:xfrm>
        </p:spPr>
        <p:txBody>
          <a:bodyPr>
            <a:noAutofit/>
          </a:bodyPr>
          <a:lstStyle/>
          <a:p>
            <a:r>
              <a:rPr lang="fr-FR" sz="4000" dirty="0"/>
              <a:t>Une nouvelle organisation en NDRC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="" xmlns:a16="http://schemas.microsoft.com/office/drawing/2014/main" id="{9ACA6338-B617-9F4E-91E1-F26A53233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080418"/>
              </p:ext>
            </p:extLst>
          </p:nvPr>
        </p:nvGraphicFramePr>
        <p:xfrm>
          <a:off x="119271" y="1497496"/>
          <a:ext cx="8567530" cy="44305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7916">
                  <a:extLst>
                    <a:ext uri="{9D8B030D-6E8A-4147-A177-3AD203B41FA5}">
                      <a16:colId xmlns="" xmlns:a16="http://schemas.microsoft.com/office/drawing/2014/main" val="3698980765"/>
                    </a:ext>
                  </a:extLst>
                </a:gridCol>
                <a:gridCol w="787950">
                  <a:extLst>
                    <a:ext uri="{9D8B030D-6E8A-4147-A177-3AD203B41FA5}">
                      <a16:colId xmlns="" xmlns:a16="http://schemas.microsoft.com/office/drawing/2014/main" val="786932900"/>
                    </a:ext>
                  </a:extLst>
                </a:gridCol>
                <a:gridCol w="726842">
                  <a:extLst>
                    <a:ext uri="{9D8B030D-6E8A-4147-A177-3AD203B41FA5}">
                      <a16:colId xmlns="" xmlns:a16="http://schemas.microsoft.com/office/drawing/2014/main" val="781958494"/>
                    </a:ext>
                  </a:extLst>
                </a:gridCol>
                <a:gridCol w="965472">
                  <a:extLst>
                    <a:ext uri="{9D8B030D-6E8A-4147-A177-3AD203B41FA5}">
                      <a16:colId xmlns="" xmlns:a16="http://schemas.microsoft.com/office/drawing/2014/main" val="2723448781"/>
                    </a:ext>
                  </a:extLst>
                </a:gridCol>
                <a:gridCol w="852498">
                  <a:extLst>
                    <a:ext uri="{9D8B030D-6E8A-4147-A177-3AD203B41FA5}">
                      <a16:colId xmlns="" xmlns:a16="http://schemas.microsoft.com/office/drawing/2014/main" val="2253088252"/>
                    </a:ext>
                  </a:extLst>
                </a:gridCol>
                <a:gridCol w="636569">
                  <a:extLst>
                    <a:ext uri="{9D8B030D-6E8A-4147-A177-3AD203B41FA5}">
                      <a16:colId xmlns="" xmlns:a16="http://schemas.microsoft.com/office/drawing/2014/main" val="1988201110"/>
                    </a:ext>
                  </a:extLst>
                </a:gridCol>
                <a:gridCol w="939746">
                  <a:extLst>
                    <a:ext uri="{9D8B030D-6E8A-4147-A177-3AD203B41FA5}">
                      <a16:colId xmlns="" xmlns:a16="http://schemas.microsoft.com/office/drawing/2014/main" val="4211193661"/>
                    </a:ext>
                  </a:extLst>
                </a:gridCol>
                <a:gridCol w="664240">
                  <a:extLst>
                    <a:ext uri="{9D8B030D-6E8A-4147-A177-3AD203B41FA5}">
                      <a16:colId xmlns="" xmlns:a16="http://schemas.microsoft.com/office/drawing/2014/main" val="2980806235"/>
                    </a:ext>
                  </a:extLst>
                </a:gridCol>
                <a:gridCol w="696297">
                  <a:extLst>
                    <a:ext uri="{9D8B030D-6E8A-4147-A177-3AD203B41FA5}">
                      <a16:colId xmlns="" xmlns:a16="http://schemas.microsoft.com/office/drawing/2014/main" val="500185348"/>
                    </a:ext>
                  </a:extLst>
                </a:gridCol>
              </a:tblGrid>
              <a:tr h="951596">
                <a:tc rowSpan="2">
                  <a:txBody>
                    <a:bodyPr/>
                    <a:lstStyle/>
                    <a:p>
                      <a:pPr marL="9690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Modules de formation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</a:t>
                      </a:r>
                      <a:r>
                        <a:rPr lang="fr-FR" sz="1800" baseline="30000" dirty="0">
                          <a:effectLst/>
                        </a:rPr>
                        <a:t>ère</a:t>
                      </a:r>
                      <a:r>
                        <a:rPr lang="fr-FR" sz="1800" dirty="0">
                          <a:effectLst/>
                        </a:rPr>
                        <a:t> année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</a:t>
                      </a:r>
                      <a:r>
                        <a:rPr lang="fr-FR" sz="1800" baseline="30000" dirty="0">
                          <a:effectLst/>
                        </a:rPr>
                        <a:t>ème</a:t>
                      </a:r>
                      <a:r>
                        <a:rPr lang="fr-FR" sz="1800" dirty="0">
                          <a:effectLst/>
                        </a:rPr>
                        <a:t> année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</a:t>
                      </a:r>
                      <a:r>
                        <a:rPr lang="fr-FR" sz="1600" baseline="30000" dirty="0">
                          <a:effectLst/>
                        </a:rPr>
                        <a:t>ère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</a:t>
                      </a:r>
                      <a:r>
                        <a:rPr lang="fr-FR" sz="1600" baseline="30000" dirty="0">
                          <a:effectLst/>
                        </a:rPr>
                        <a:t>ème</a:t>
                      </a:r>
                      <a:r>
                        <a:rPr lang="fr-FR" sz="1600" dirty="0">
                          <a:effectLst/>
                        </a:rPr>
                        <a:t> année</a:t>
                      </a:r>
                      <a:endParaRPr lang="fr-FR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352649162"/>
                  </a:ext>
                </a:extLst>
              </a:tr>
              <a:tr h="64431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Cours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TD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Prof.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Cours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TD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Prof. 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Volume horaire</a:t>
                      </a:r>
                      <a:endParaRPr lang="fr-FR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Par an et par élève</a:t>
                      </a:r>
                      <a:endParaRPr lang="fr-FR" sz="2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(à titre indicatif)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50045266"/>
                  </a:ext>
                </a:extLst>
              </a:tr>
              <a:tr h="1118185">
                <a:tc>
                  <a:txBody>
                    <a:bodyPr/>
                    <a:lstStyle/>
                    <a:p>
                      <a:pPr marL="9690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Tronc commun</a:t>
                      </a:r>
                      <a:endParaRPr lang="fr-FR" sz="2000">
                        <a:effectLst/>
                      </a:endParaRPr>
                    </a:p>
                    <a:p>
                      <a:r>
                        <a:rPr lang="fr-FR" sz="1800">
                          <a:effectLst/>
                        </a:rPr>
                        <a:t>Culture économique, juridique et managériale</a:t>
                      </a:r>
                      <a:r>
                        <a:rPr lang="fr-FR" sz="2000">
                          <a:effectLst/>
                        </a:rPr>
                        <a:t> </a:t>
                      </a:r>
                      <a:endParaRPr lang="fr-FR" sz="2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4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4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4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4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120</a:t>
                      </a:r>
                      <a:endParaRPr lang="fr-FR" sz="2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120</a:t>
                      </a:r>
                      <a:endParaRPr lang="fr-FR" dirty="0"/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371297398"/>
                  </a:ext>
                </a:extLst>
              </a:tr>
              <a:tr h="1381006">
                <a:tc>
                  <a:txBody>
                    <a:bodyPr/>
                    <a:lstStyle/>
                    <a:p>
                      <a:pPr marL="9690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Enseignement spécifique</a:t>
                      </a:r>
                      <a:endParaRPr lang="fr-FR" sz="2000">
                        <a:effectLst/>
                      </a:endParaRPr>
                    </a:p>
                    <a:p>
                      <a:r>
                        <a:rPr lang="fr-FR" sz="1800">
                          <a:effectLst/>
                        </a:rPr>
                        <a:t>Culture économique, juridique et managériale appliquée</a:t>
                      </a:r>
                      <a:r>
                        <a:rPr lang="fr-FR" sz="2000">
                          <a:effectLst/>
                        </a:rPr>
                        <a:t> </a:t>
                      </a:r>
                      <a:endParaRPr lang="fr-FR" sz="2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30</a:t>
                      </a:r>
                      <a:endParaRPr lang="fr-FR" sz="2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effectLst/>
                        </a:rPr>
                        <a:t>30</a:t>
                      </a:r>
                      <a:endParaRPr lang="fr-FR" dirty="0"/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492485162"/>
                  </a:ext>
                </a:extLst>
              </a:tr>
            </a:tbl>
          </a:graphicData>
        </a:graphic>
      </p:graphicFrame>
      <p:sp>
        <p:nvSpPr>
          <p:cNvPr id="28" name="Zone de texte 2">
            <a:extLst>
              <a:ext uri="{FF2B5EF4-FFF2-40B4-BE49-F238E27FC236}">
                <a16:creationId xmlns="" xmlns:a16="http://schemas.microsoft.com/office/drawing/2014/main" id="{B9E9CF6E-541B-A94E-9333-1EF219B68BCF}"/>
              </a:ext>
            </a:extLst>
          </p:cNvPr>
          <p:cNvSpPr txBox="1"/>
          <p:nvPr/>
        </p:nvSpPr>
        <p:spPr>
          <a:xfrm>
            <a:off x="1229573" y="7689872"/>
            <a:ext cx="1364378" cy="107517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  <a:ext uri="{C572A759-6A51-4108-AA02-DFA0A04FC94B}">
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1000" b="1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Enseignement spécifique</a:t>
            </a:r>
            <a:endParaRPr lang="fr-FR" sz="120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552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462F908-67CA-5845-8185-A68428FA1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198" y="181945"/>
            <a:ext cx="8567802" cy="99060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dirty="0"/>
              <a:t>Évaluation des compétences liées à CEJM et CEJM appliquée</a:t>
            </a:r>
            <a:r>
              <a:rPr lang="fr-FR" b="1" dirty="0"/>
              <a:t> </a:t>
            </a:r>
            <a:r>
              <a:rPr lang="fr-FR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A189323C-2035-7044-A2AC-E32EED35242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04" y="1954060"/>
            <a:ext cx="4481189" cy="1540702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801476E7-4106-644B-B269-2D433A35F23A}"/>
              </a:ext>
            </a:extLst>
          </p:cNvPr>
          <p:cNvCxnSpPr/>
          <p:nvPr/>
        </p:nvCxnSpPr>
        <p:spPr>
          <a:xfrm>
            <a:off x="4531293" y="1954060"/>
            <a:ext cx="0" cy="41461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7E2B8AE0-2642-A343-87BE-D8528B0482D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2727" y="1891429"/>
            <a:ext cx="4541273" cy="380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5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>
            <a:extLst>
              <a:ext uri="{FF2B5EF4-FFF2-40B4-BE49-F238E27FC236}">
                <a16:creationId xmlns="" xmlns:a16="http://schemas.microsoft.com/office/drawing/2014/main" id="{BE7A4F8E-33A6-AA46-948A-067F6B30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851" y="189065"/>
            <a:ext cx="7197247" cy="990600"/>
          </a:xfrm>
        </p:spPr>
        <p:txBody>
          <a:bodyPr>
            <a:noAutofit/>
          </a:bodyPr>
          <a:lstStyle/>
          <a:p>
            <a:r>
              <a:rPr lang="fr-FR" altLang="fr-FR" sz="4000" dirty="0"/>
              <a:t>Structure du programme de CEJM tronc commun</a:t>
            </a:r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="" xmlns:a16="http://schemas.microsoft.com/office/drawing/2014/main" id="{B40C5FA8-48B6-AB4A-AFD8-A5ABDB7CA73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47A01E8E-9F62-9E4A-BA8A-5719F2AB4846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6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04" name="Espace réservé du texte 3">
            <a:extLst>
              <a:ext uri="{FF2B5EF4-FFF2-40B4-BE49-F238E27FC236}">
                <a16:creationId xmlns="" xmlns:a16="http://schemas.microsoft.com/office/drawing/2014/main" id="{74808C17-67D1-2147-B31A-1E02322C6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4863" y="1703540"/>
            <a:ext cx="7881937" cy="4163860"/>
          </a:xfrm>
        </p:spPr>
        <p:txBody>
          <a:bodyPr>
            <a:normAutofit fontScale="85000" lnSpcReduction="20000"/>
          </a:bodyPr>
          <a:lstStyle/>
          <a:p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 Le programme est structuré autour de 6 thématiques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Un contexte 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Les ressources utilisables </a:t>
            </a:r>
          </a:p>
          <a:p>
            <a:endParaRPr lang="fr-FR" alt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 Chaque thématique se décline en plusieurs questions (entre 2 et 5), chacune associée à un champ disciplinaire privilégié. L’ensemble des questions favorise : 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La complémentarité des approches disciplinaires,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La formulation de réponses à des questions auxquelles l’entreprise est confrontée,</a:t>
            </a:r>
          </a:p>
          <a:p>
            <a:pPr lvl="1"/>
            <a:r>
              <a:rPr lang="fr-FR" altLang="fr-FR" dirty="0">
                <a:latin typeface="Calibri" panose="020F0502020204030204" pitchFamily="34" charset="0"/>
                <a:cs typeface="Calibri" panose="020F0502020204030204" pitchFamily="34" charset="0"/>
              </a:rPr>
              <a:t>La mobilisation de méthodologies et savoirs spécifiques à chacune des disciplines.</a:t>
            </a:r>
          </a:p>
        </p:txBody>
      </p:sp>
    </p:spTree>
    <p:extLst>
      <p:ext uri="{BB962C8B-B14F-4D97-AF65-F5344CB8AC3E}">
        <p14:creationId xmlns:p14="http://schemas.microsoft.com/office/powerpoint/2010/main" val="416898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Espace réservé du numéro de diapositive 3">
            <a:extLst>
              <a:ext uri="{FF2B5EF4-FFF2-40B4-BE49-F238E27FC236}">
                <a16:creationId xmlns="" xmlns:a16="http://schemas.microsoft.com/office/drawing/2014/main" id="{6AA67ECA-5265-F748-9620-82C5B8186BC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8150225" y="6391275"/>
            <a:ext cx="4508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62381356-A4CD-5C41-91C7-FD0F0D731B81}" type="slidenum">
              <a:rPr lang="fr-FR" altLang="fr-FR" sz="1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7</a:t>
            </a:fld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="" xmlns:a16="http://schemas.microsoft.com/office/drawing/2014/main" id="{BC8FE723-1018-0E45-B617-FDBA1877C95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04863" y="1476375"/>
          <a:ext cx="788193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>
            <a:extLst>
              <a:ext uri="{FF2B5EF4-FFF2-40B4-BE49-F238E27FC236}">
                <a16:creationId xmlns="" xmlns:a16="http://schemas.microsoft.com/office/drawing/2014/main" id="{ECA96839-3753-D445-9C56-CF579DC77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1325" y="189065"/>
            <a:ext cx="7209773" cy="990600"/>
          </a:xfrm>
        </p:spPr>
        <p:txBody>
          <a:bodyPr>
            <a:noAutofit/>
          </a:bodyPr>
          <a:lstStyle/>
          <a:p>
            <a:r>
              <a:rPr lang="fr-FR" altLang="fr-FR" sz="4000" dirty="0"/>
              <a:t>Structure du programme de CEJM tronc commun</a:t>
            </a:r>
          </a:p>
        </p:txBody>
      </p:sp>
    </p:spTree>
    <p:extLst>
      <p:ext uri="{BB962C8B-B14F-4D97-AF65-F5344CB8AC3E}">
        <p14:creationId xmlns:p14="http://schemas.microsoft.com/office/powerpoint/2010/main" val="166079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>
            <a:extLst>
              <a:ext uri="{FF2B5EF4-FFF2-40B4-BE49-F238E27FC236}">
                <a16:creationId xmlns="" xmlns:a16="http://schemas.microsoft.com/office/drawing/2014/main" id="{305C8498-EB30-8E42-9DA4-B39CFD6D7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3053" y="128567"/>
            <a:ext cx="7106856" cy="92075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altLang="fr-FR" sz="4000" dirty="0"/>
              <a:t>Exemple de thème du programme de CEJM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="" xmlns:a16="http://schemas.microsoft.com/office/drawing/2014/main" id="{CEDD1756-1F3C-0247-B989-6A3AF66F9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408976"/>
              </p:ext>
            </p:extLst>
          </p:nvPr>
        </p:nvGraphicFramePr>
        <p:xfrm>
          <a:off x="611188" y="1493881"/>
          <a:ext cx="7777162" cy="4632327"/>
        </p:xfrm>
        <a:graphic>
          <a:graphicData uri="http://schemas.openxmlformats.org/drawingml/2006/table">
            <a:tbl>
              <a:tblPr/>
              <a:tblGrid>
                <a:gridCol w="26177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796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796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60450">
                <a:tc gridSpan="3"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THÈME 4 : L’IMPACT DU NUMÉRIQUE SUR LA VIE DE L’ENTREPRISE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Le numérique, issu de la convergence des sciences et technologies de l’information et de la communication, affecte la vie et le fonctionnement de l’entreprise de différentes manières :</a:t>
                      </a:r>
                      <a:endParaRPr kumimoji="0" lang="fr-FR" altLang="fr-FR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rial" charset="0"/>
                        </a:rPr>
                        <a:t>en facilitant l’accès des agents à l’information par la mise en place de réseaux d’agents économiques ou de modèles spécifiques de fixation des prix ;</a:t>
                      </a:r>
                      <a:endParaRPr kumimoji="0" lang="fr-FR" altLang="fr-FR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en confrontant l’entreprise à des situations juridiques nouvelles et spécifiques liées au principe de la preuve, de la protection des données ou encore au suivi de l’identité numérique ;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en modifiant les modalités de coordination entre les différents acteurs, de partage de l’information, d’organisation des processus de l’entreprise en installant des possibilités d’organisations collaboratives.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Autant d’éléments qui influencent directement le mode de management.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5313">
                <a:tc gridSpan="3"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Le titulaire du diplôme est appelé à utiliser les ressources suivantes :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une documentation décrivant le contexte numérique et la situation de l’entreprise ;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une documentation relative à l’environnement de l’entreprise et aux relations entretenues avec différents agents ;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des situations juridiques auxquelles l’entreprise est confrontée et la règlementation afférente ;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des situations organisationnelles présentant les processus, les besoins et les finalités de l’entreprise.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1138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Questions</a:t>
                      </a:r>
                      <a:endParaRPr kumimoji="0" lang="fr-FR" alt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Compétences </a:t>
                      </a:r>
                      <a:endParaRPr kumimoji="0" lang="fr-FR" altLang="fr-F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Savoirs associés</a:t>
                      </a:r>
                      <a:endParaRPr kumimoji="0" lang="fr-FR" alt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95363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Comment le numérique transforme-t-il l’environnement des entreprises ?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-Identifier les conséquences du numérique sur les modes de production et de consommation de biens et services de l’entreprise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-Analyser les conséquences du numérique dans les relations d’échange de l’entreprise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place de marché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en-US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-Les relations </a:t>
                      </a:r>
                      <a:r>
                        <a:rPr kumimoji="0" lang="en-US" altLang="fr-FR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d’échange</a:t>
                      </a:r>
                      <a:r>
                        <a:rPr kumimoji="0" lang="en-US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 : B to B, B to C, C to C, B to G</a:t>
                      </a:r>
                      <a:endParaRPr kumimoji="0" lang="fr-FR" altLang="fr-FR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-Les externalités de réseau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-L’évolution des modèles économiques : relations marchandes, non marchandes, économie collaborative, propriété et usages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Les normes et les standards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06488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Dans quelle mesure le droit répond-il aux questions posées par le développement du numérique ?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-Identifier pour l’entreprise les modalités juridiques de protection des actifs immatériels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-Caractériser les conséquences juridiques des choix opérés par l’entreprise sur la protection des personnes, des données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-Qualifier et analyser les clauses de contrats relatives à une vente ou à une prestation de service numérique 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 rôle de la CNIL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protection des actifs immatériels : droit d’auteurs et droits d’utilisation des services et des applications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protection de la personne : les données à caractère personnel, l’identité numérique, l’usage du numérique dans l’activité de travail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-La preuve électronique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 contrat de vente électronique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-Le contrat de prestations de service numérique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3575"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Quelle est l’incidence du numérique sur le management ?</a:t>
                      </a:r>
                      <a:endParaRPr kumimoji="0" lang="fr-FR" altLang="fr-F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-Repérer le rôle du système d’information dans le fonctionnement de l’entreprise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-Identifier les conséquences du déploiement du numérique sur le management et les processus décisionnels de l’entreprise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60000"/>
                        </a:spcBef>
                        <a:spcAft>
                          <a:spcPct val="40000"/>
                        </a:spcAft>
                        <a:buClr>
                          <a:schemeClr val="hlink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>
                          <a:solidFill>
                            <a:schemeClr val="accent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889125" algn="l"/>
                        </a:tabLst>
                        <a:defRPr sz="1000">
                          <a:solidFill>
                            <a:schemeClr val="tx1"/>
                          </a:solidFill>
                          <a:latin typeface="Calibri" pitchFamily="34" charset="0"/>
                          <a:ea typeface="Arial" charset="0"/>
                          <a:cs typeface="Calibri" pitchFamily="34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-Spécialisation, intégration, action collective 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-Mode de coordination, flexibilité, modalités d’organisation du travail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9125" algn="l"/>
                        </a:tabLst>
                      </a:pPr>
                      <a:r>
                        <a:rPr kumimoji="0" lang="fr-FR" altLang="fr-FR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-Composantes et rôles du système d’information, opportunités et risques liés au système d’information </a:t>
                      </a:r>
                    </a:p>
                  </a:txBody>
                  <a:tcPr marL="36716" marR="3671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1" name="Connecteur droit avec flèche 10">
            <a:extLst>
              <a:ext uri="{FF2B5EF4-FFF2-40B4-BE49-F238E27FC236}">
                <a16:creationId xmlns="" xmlns:a16="http://schemas.microsoft.com/office/drawing/2014/main" id="{F11DCF15-5E32-8B4E-8DF3-9AD96F897584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6576296" y="1343026"/>
            <a:ext cx="803992" cy="504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314E8EB-EC52-064D-A16F-02D4A6E0CCF3}"/>
              </a:ext>
            </a:extLst>
          </p:cNvPr>
          <p:cNvSpPr/>
          <p:nvPr/>
        </p:nvSpPr>
        <p:spPr>
          <a:xfrm>
            <a:off x="6732588" y="1125538"/>
            <a:ext cx="1295400" cy="2174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/>
              <a:t>Le contexte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="" xmlns:a16="http://schemas.microsoft.com/office/drawing/2014/main" id="{706043F4-15CB-BD48-A181-F597B162CC6A}"/>
              </a:ext>
            </a:extLst>
          </p:cNvPr>
          <p:cNvCxnSpPr>
            <a:cxnSpLocks/>
          </p:cNvCxnSpPr>
          <p:nvPr/>
        </p:nvCxnSpPr>
        <p:spPr>
          <a:xfrm>
            <a:off x="827881" y="1341438"/>
            <a:ext cx="424722" cy="1314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679228B-CA09-6944-9642-5066175D8578}"/>
              </a:ext>
            </a:extLst>
          </p:cNvPr>
          <p:cNvSpPr/>
          <p:nvPr/>
        </p:nvSpPr>
        <p:spPr>
          <a:xfrm>
            <a:off x="71438" y="1125538"/>
            <a:ext cx="1512887" cy="215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/>
              <a:t>Les ressources</a:t>
            </a:r>
          </a:p>
        </p:txBody>
      </p:sp>
    </p:spTree>
    <p:extLst>
      <p:ext uri="{BB962C8B-B14F-4D97-AF65-F5344CB8AC3E}">
        <p14:creationId xmlns:p14="http://schemas.microsoft.com/office/powerpoint/2010/main" val="3148984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="" xmlns:a16="http://schemas.microsoft.com/office/drawing/2014/main" id="{3C861A83-CBA8-E84F-A1CB-B8CD9385B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446" y="178496"/>
            <a:ext cx="7216872" cy="990600"/>
          </a:xfrm>
        </p:spPr>
        <p:txBody>
          <a:bodyPr>
            <a:noAutofit/>
          </a:bodyPr>
          <a:lstStyle/>
          <a:p>
            <a:r>
              <a:rPr lang="fr-FR" sz="4000" dirty="0"/>
              <a:t>Contenus pour CEJM appliquée et stratégie pédagogique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="" xmlns:a16="http://schemas.microsoft.com/office/drawing/2014/main" id="{CCD9C3E4-3090-9440-8E2B-B2BFD6ECB1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325441"/>
              </p:ext>
            </p:extLst>
          </p:nvPr>
        </p:nvGraphicFramePr>
        <p:xfrm>
          <a:off x="212036" y="1485070"/>
          <a:ext cx="8515684" cy="4662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6121">
                  <a:extLst>
                    <a:ext uri="{9D8B030D-6E8A-4147-A177-3AD203B41FA5}">
                      <a16:colId xmlns="" xmlns:a16="http://schemas.microsoft.com/office/drawing/2014/main" val="4012063746"/>
                    </a:ext>
                  </a:extLst>
                </a:gridCol>
                <a:gridCol w="2080591">
                  <a:extLst>
                    <a:ext uri="{9D8B030D-6E8A-4147-A177-3AD203B41FA5}">
                      <a16:colId xmlns="" xmlns:a16="http://schemas.microsoft.com/office/drawing/2014/main" val="2680842420"/>
                    </a:ext>
                  </a:extLst>
                </a:gridCol>
                <a:gridCol w="2107095">
                  <a:extLst>
                    <a:ext uri="{9D8B030D-6E8A-4147-A177-3AD203B41FA5}">
                      <a16:colId xmlns="" xmlns:a16="http://schemas.microsoft.com/office/drawing/2014/main" val="2141555483"/>
                    </a:ext>
                  </a:extLst>
                </a:gridCol>
                <a:gridCol w="2061877">
                  <a:extLst>
                    <a:ext uri="{9D8B030D-6E8A-4147-A177-3AD203B41FA5}">
                      <a16:colId xmlns="" xmlns:a16="http://schemas.microsoft.com/office/drawing/2014/main" val="3097652449"/>
                    </a:ext>
                  </a:extLst>
                </a:gridCol>
              </a:tblGrid>
              <a:tr h="533007">
                <a:tc>
                  <a:txBody>
                    <a:bodyPr/>
                    <a:lstStyle/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kern="1200" dirty="0">
                          <a:effectLst/>
                        </a:rPr>
                        <a:t> </a:t>
                      </a:r>
                      <a:r>
                        <a:rPr lang="fr-FR" sz="600" kern="1200" dirty="0">
                          <a:effectLst/>
                        </a:rPr>
                        <a:t>Blocs de compétences </a:t>
                      </a:r>
                      <a:endParaRPr lang="fr-FR" sz="1000" dirty="0">
                        <a:effectLst/>
                      </a:endParaRPr>
                    </a:p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en NDRC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kern="1200" dirty="0">
                          <a:effectLst/>
                        </a:rPr>
                        <a:t>Thèmes retenus en CEJM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1 : Relation client et négociation-vente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2 : Relation client à distance et digitalisation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 kern="1200" dirty="0">
                          <a:effectLst/>
                        </a:rPr>
                        <a:t>Bloc de compétences 3 : Relation client et animation de réseaux</a:t>
                      </a:r>
                      <a:endParaRPr lang="fr-FR" sz="10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13791075"/>
                  </a:ext>
                </a:extLst>
              </a:tr>
              <a:tr h="2163419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T1 : L’intégration de l’entreprise</a:t>
                      </a:r>
                      <a:r>
                        <a:rPr lang="fr-FR" sz="900" kern="12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dans son environnement</a:t>
                      </a: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kern="12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kern="12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Comment les contrats sécurisent-ils les relations entre l’entreprise et ses partenaires ?</a:t>
                      </a: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 kern="12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Droit de la consommation (information et protection du consommateur)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Relations contractuelles commerciales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Contrat de vente (conditions générales de ventes, crédits, recours et litiges commerciaux)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Évaluation de la performance et de l’activité commerciales (indicateurs de pilotage, tableau de bord, résultats, coûts, risque, etc.)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Marché et politiques commerciales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Contrats de partenariats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fr-FR" sz="900" kern="150" dirty="0">
                          <a:effectLst/>
                        </a:rPr>
                        <a:t> 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5752781"/>
                  </a:ext>
                </a:extLst>
              </a:tr>
              <a:tr h="1124039">
                <a:tc>
                  <a:txBody>
                    <a:bodyPr/>
                    <a:lstStyle/>
                    <a:p>
                      <a:pPr algn="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Comment</a:t>
                      </a:r>
                      <a:r>
                        <a:rPr lang="fr-FR" sz="900" kern="1200" baseline="0" dirty="0">
                          <a:effectLst/>
                        </a:rPr>
                        <a:t> les activités économiques sont-elles régulées par le droit ?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Règlementation de la concurrence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Droit du web : contrats numériques, propriété intellectuelle, protection des données personnelles, droit à l’image, responsabilités des prestataires, droit des marques</a:t>
                      </a:r>
                      <a:endParaRPr lang="fr-FR" sz="1000" kern="15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>
                          <a:effectLst/>
                        </a:rPr>
                        <a:t>Droit de la consommation (information et protection du consommateur en matière de transactions web)</a:t>
                      </a:r>
                      <a:endParaRPr lang="fr-FR" sz="1000" b="1" kern="15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Droit de la distribution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Droit de la consommation : information et protection du consommateur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Code éthique de la vente directe et réglementation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7020606"/>
                  </a:ext>
                </a:extLst>
              </a:tr>
              <a:tr h="705497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kern="1200" dirty="0">
                          <a:effectLst/>
                        </a:rPr>
                        <a:t>T2:  La régulation de l’activité économique </a:t>
                      </a:r>
                    </a:p>
                  </a:txBody>
                  <a:tcPr marL="40163" marR="40163" marT="7927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Gestion de la performance collective (organisation activité, valorisation, animation, motivation)</a:t>
                      </a:r>
                      <a:endParaRPr lang="fr-FR" sz="1000" kern="15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Communication managériale</a:t>
                      </a:r>
                      <a:endParaRPr lang="fr-FR" sz="1000" b="1" kern="150" dirty="0">
                        <a:effectLst/>
                        <a:latin typeface="Arial Narrow" panose="020B0604020202020204" pitchFamily="34" charset="0"/>
                        <a:ea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40163" marR="40163" marT="7927" marB="0">
                    <a:solidFill>
                      <a:srgbClr val="D1650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fr-FR" sz="900" kern="150" dirty="0">
                          <a:effectLst/>
                        </a:rPr>
                        <a:t>Communication managériale</a:t>
                      </a:r>
                      <a:endParaRPr lang="fr-FR" sz="1000" kern="15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E9931A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40163" marR="40163" marT="7927" marB="0">
                    <a:solidFill>
                      <a:srgbClr val="1E91B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87124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674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084BAD804C7DD5448AFCF9998BBEB75A" ma:contentTypeVersion="2" ma:contentTypeDescription="Crée un document." ma:contentTypeScope="" ma:versionID="b8f5b540a078dd54be1526c569ad5fa0">
  <xsd:schema xmlns:xsd="http://www.w3.org/2001/XMLSchema" xmlns:xs="http://www.w3.org/2001/XMLSchema" xmlns:p="http://schemas.microsoft.com/office/2006/metadata/properties" xmlns:ns2="77d13735-1889-4864-b6f5-30d95c992ce0" targetNamespace="http://schemas.microsoft.com/office/2006/metadata/properties" ma:root="true" ma:fieldsID="53e881c2fd8e97d3e3cbbb83b9719ff0" ns2:_="">
    <xsd:import namespace="77d13735-1889-4864-b6f5-30d95c992ce0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d13735-1889-4864-b6f5-30d95c992ce0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77d13735-1889-4864-b6f5-30d95c992ce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6CC641-949C-4528-B1C7-371CE6D5FE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d13735-1889-4864-b6f5-30d95c992c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A3EBC3-71CF-430F-A6F0-C0A13AC6362A}">
  <ds:schemaRefs>
    <ds:schemaRef ds:uri="http://schemas.microsoft.com/office/2006/documentManagement/types"/>
    <ds:schemaRef ds:uri="http://purl.org/dc/dcmitype/"/>
    <ds:schemaRef ds:uri="77d13735-1889-4864-b6f5-30d95c992ce0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60FAB68-DD53-4099-865B-5795F0DCDD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9019</TotalTime>
  <Words>1096</Words>
  <Application>Microsoft Office PowerPoint</Application>
  <PresentationFormat>Affichage à l'écran (4:3)</PresentationFormat>
  <Paragraphs>237</Paragraphs>
  <Slides>13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Médian</vt:lpstr>
      <vt:lpstr>Négociation et Digitalisation  de la Relation Client (NDRC) </vt:lpstr>
      <vt:lpstr>De E.D.M. à CEJM</vt:lpstr>
      <vt:lpstr>Les objectifs</vt:lpstr>
      <vt:lpstr>Une nouvelle organisation en NDRC</vt:lpstr>
      <vt:lpstr>Évaluation des compétences liées à CEJM et CEJM appliquée  </vt:lpstr>
      <vt:lpstr>Structure du programme de CEJM tronc commun</vt:lpstr>
      <vt:lpstr>Structure du programme de CEJM tronc commun</vt:lpstr>
      <vt:lpstr>Exemple de thème du programme de CEJM</vt:lpstr>
      <vt:lpstr>Contenus pour CEJM appliquée et stratégie pédagogique</vt:lpstr>
      <vt:lpstr>Contenus pour CEJM appliquée et stratégie pédagogique</vt:lpstr>
      <vt:lpstr>Contenus pour CEJM appliquée et stratégie pédagogique (exemple)</vt:lpstr>
      <vt:lpstr>CEJM et compréhension des situations professionnelles</vt:lpstr>
      <vt:lpstr>Les savoirs économiques, juridiques et managériaux : une affaire d’équipe</vt:lpstr>
    </vt:vector>
  </TitlesOfParts>
  <Company>Ministère de l'éducation nationale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Rénovation BTS NDRC - 2018</dc:creator>
  <cp:lastModifiedBy>Didier Michel</cp:lastModifiedBy>
  <cp:revision>38</cp:revision>
  <cp:lastPrinted>2018-03-11T16:35:15Z</cp:lastPrinted>
  <dcterms:created xsi:type="dcterms:W3CDTF">2018-02-09T15:12:51Z</dcterms:created>
  <dcterms:modified xsi:type="dcterms:W3CDTF">2018-03-24T08:05:06Z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0x010100873AB55E0CC5DA459F57F5A42893F46A005A087D358B12CA4E82A8A8BA9B8A8CF200D3544DBFAD4F664AA25DF68E6D1F0A9E00689F2856DFEDCE40890FDCED81A7DFC900084BAD804C7DD5448AFCF9998BBEB75A</vt:lpwstr>
  </property>
</Properties>
</file>