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256" r:id="rId5"/>
    <p:sldId id="285" r:id="rId6"/>
    <p:sldId id="258" r:id="rId7"/>
    <p:sldId id="259" r:id="rId8"/>
    <p:sldId id="260" r:id="rId9"/>
    <p:sldId id="313" r:id="rId10"/>
    <p:sldId id="333" r:id="rId11"/>
    <p:sldId id="334" r:id="rId12"/>
    <p:sldId id="335" r:id="rId13"/>
    <p:sldId id="336" r:id="rId14"/>
    <p:sldId id="337" r:id="rId15"/>
    <p:sldId id="331" r:id="rId16"/>
    <p:sldId id="271" r:id="rId17"/>
    <p:sldId id="267" r:id="rId18"/>
    <p:sldId id="317" r:id="rId19"/>
    <p:sldId id="318" r:id="rId20"/>
    <p:sldId id="320" r:id="rId21"/>
    <p:sldId id="321" r:id="rId22"/>
    <p:sldId id="328" r:id="rId23"/>
    <p:sldId id="330" r:id="rId24"/>
    <p:sldId id="324" r:id="rId25"/>
    <p:sldId id="325" r:id="rId26"/>
    <p:sldId id="338" r:id="rId27"/>
    <p:sldId id="326" r:id="rId28"/>
    <p:sldId id="286" r:id="rId29"/>
    <p:sldId id="287" r:id="rId30"/>
    <p:sldId id="315" r:id="rId31"/>
    <p:sldId id="291" r:id="rId32"/>
    <p:sldId id="339" r:id="rId33"/>
    <p:sldId id="340" r:id="rId34"/>
    <p:sldId id="341" r:id="rId35"/>
    <p:sldId id="296" r:id="rId36"/>
    <p:sldId id="290" r:id="rId37"/>
    <p:sldId id="297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EB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>
        <p:scale>
          <a:sx n="110" d="100"/>
          <a:sy n="110" d="100"/>
        </p:scale>
        <p:origin x="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F8E8F4-3CD4-49A2-A886-07390CDFB05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E8D992E-8460-4581-B194-0D2D26E08DF8}">
      <dgm:prSet phldrT="[Texte]" custT="1"/>
      <dgm:spPr>
        <a:solidFill>
          <a:schemeClr val="accent2"/>
        </a:solidFill>
      </dgm:spPr>
      <dgm:t>
        <a:bodyPr/>
        <a:lstStyle/>
        <a:p>
          <a:r>
            <a:rPr lang="fr-FR" sz="1600" b="1" dirty="0">
              <a:solidFill>
                <a:schemeClr val="bg2">
                  <a:lumMod val="25000"/>
                </a:schemeClr>
              </a:solidFill>
              <a:effectLst/>
            </a:rPr>
            <a:t>Activités / Tâches</a:t>
          </a:r>
        </a:p>
      </dgm:t>
    </dgm:pt>
    <dgm:pt modelId="{3E6BD126-2D92-44BB-9225-D49B0E62D9C4}" type="parTrans" cxnId="{CEF34A9C-6D4D-4A36-AD58-5CACC99E8EFA}">
      <dgm:prSet/>
      <dgm:spPr/>
      <dgm:t>
        <a:bodyPr/>
        <a:lstStyle/>
        <a:p>
          <a:endParaRPr lang="fr-FR"/>
        </a:p>
      </dgm:t>
    </dgm:pt>
    <dgm:pt modelId="{076802B2-3E25-4F6C-8B9A-6AD73530D73E}" type="sibTrans" cxnId="{CEF34A9C-6D4D-4A36-AD58-5CACC99E8EFA}">
      <dgm:prSet/>
      <dgm:spPr/>
      <dgm:t>
        <a:bodyPr/>
        <a:lstStyle/>
        <a:p>
          <a:endParaRPr lang="fr-FR"/>
        </a:p>
      </dgm:t>
    </dgm:pt>
    <dgm:pt modelId="{A87C7754-B34E-4351-B1DF-29DA1B71717E}">
      <dgm:prSet phldrT="[Texte]" custT="1"/>
      <dgm:spPr>
        <a:solidFill>
          <a:schemeClr val="accent4"/>
        </a:solidFill>
      </dgm:spPr>
      <dgm:t>
        <a:bodyPr/>
        <a:lstStyle/>
        <a:p>
          <a:r>
            <a:rPr lang="fr-FR" sz="1600" b="1" dirty="0">
              <a:solidFill>
                <a:schemeClr val="bg2">
                  <a:lumMod val="25000"/>
                </a:schemeClr>
              </a:solidFill>
              <a:effectLst/>
            </a:rPr>
            <a:t>Compétences</a:t>
          </a:r>
        </a:p>
      </dgm:t>
    </dgm:pt>
    <dgm:pt modelId="{AA37CA9F-E009-48D6-8E75-5B48C22B5D42}" type="parTrans" cxnId="{B57D3F53-B42F-4142-86AC-7AE8514175B6}">
      <dgm:prSet/>
      <dgm:spPr/>
      <dgm:t>
        <a:bodyPr/>
        <a:lstStyle/>
        <a:p>
          <a:endParaRPr lang="fr-FR"/>
        </a:p>
      </dgm:t>
    </dgm:pt>
    <dgm:pt modelId="{BF274E86-DBA2-4E42-9C99-2318A3DF04A8}" type="sibTrans" cxnId="{B57D3F53-B42F-4142-86AC-7AE8514175B6}">
      <dgm:prSet/>
      <dgm:spPr/>
      <dgm:t>
        <a:bodyPr/>
        <a:lstStyle/>
        <a:p>
          <a:endParaRPr lang="fr-FR"/>
        </a:p>
      </dgm:t>
    </dgm:pt>
    <dgm:pt modelId="{E7780CAC-CFC1-4CBD-BC5D-E47741BB19DA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FR" sz="1400" b="1" dirty="0" smtClean="0">
              <a:solidFill>
                <a:schemeClr val="bg2">
                  <a:lumMod val="25000"/>
                </a:schemeClr>
              </a:solidFill>
              <a:effectLst/>
            </a:rPr>
            <a:t>Critères de  performance</a:t>
          </a:r>
          <a:endParaRPr lang="fr-FR" sz="1400" b="1" dirty="0">
            <a:solidFill>
              <a:schemeClr val="bg2">
                <a:lumMod val="25000"/>
              </a:schemeClr>
            </a:solidFill>
            <a:effectLst/>
          </a:endParaRPr>
        </a:p>
      </dgm:t>
    </dgm:pt>
    <dgm:pt modelId="{778A578B-0946-4D0F-80B2-ADFFA33CC708}" type="parTrans" cxnId="{54EC9C2F-C80C-4AB5-BC4A-8AA27CC68DBE}">
      <dgm:prSet/>
      <dgm:spPr/>
      <dgm:t>
        <a:bodyPr/>
        <a:lstStyle/>
        <a:p>
          <a:endParaRPr lang="fr-FR"/>
        </a:p>
      </dgm:t>
    </dgm:pt>
    <dgm:pt modelId="{28D89BD5-1FD3-427D-B3B4-EB2B524B746D}" type="sibTrans" cxnId="{54EC9C2F-C80C-4AB5-BC4A-8AA27CC68DBE}">
      <dgm:prSet/>
      <dgm:spPr/>
      <dgm:t>
        <a:bodyPr/>
        <a:lstStyle/>
        <a:p>
          <a:endParaRPr lang="fr-FR"/>
        </a:p>
      </dgm:t>
    </dgm:pt>
    <dgm:pt modelId="{A04B45F5-0F79-40E5-86F0-8094E7948FE8}" type="pres">
      <dgm:prSet presAssocID="{88F8E8F4-3CD4-49A2-A886-07390CDFB0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A261F97-0B37-4A93-9DCB-6F3F96B69AE8}" type="pres">
      <dgm:prSet presAssocID="{8E8D992E-8460-4581-B194-0D2D26E08DF8}" presName="node" presStyleLbl="node1" presStyleIdx="0" presStyleCnt="3" custScaleY="43363" custLinFactNeighborX="-8360" custLinFactNeighborY="-2060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64F888-E589-44A6-BF85-F4078C337D4E}" type="pres">
      <dgm:prSet presAssocID="{076802B2-3E25-4F6C-8B9A-6AD73530D73E}" presName="sibTrans" presStyleLbl="sibTrans2D1" presStyleIdx="0" presStyleCnt="2"/>
      <dgm:spPr/>
      <dgm:t>
        <a:bodyPr/>
        <a:lstStyle/>
        <a:p>
          <a:endParaRPr lang="fr-FR"/>
        </a:p>
      </dgm:t>
    </dgm:pt>
    <dgm:pt modelId="{8D3BA872-BABF-4604-B922-7CB950426BE4}" type="pres">
      <dgm:prSet presAssocID="{076802B2-3E25-4F6C-8B9A-6AD73530D73E}" presName="connectorText" presStyleLbl="sibTrans2D1" presStyleIdx="0" presStyleCnt="2"/>
      <dgm:spPr/>
      <dgm:t>
        <a:bodyPr/>
        <a:lstStyle/>
        <a:p>
          <a:endParaRPr lang="fr-FR"/>
        </a:p>
      </dgm:t>
    </dgm:pt>
    <dgm:pt modelId="{2C61D55F-1CEA-4707-973A-07B5C70D2A25}" type="pres">
      <dgm:prSet presAssocID="{A87C7754-B34E-4351-B1DF-29DA1B71717E}" presName="node" presStyleLbl="node1" presStyleIdx="1" presStyleCnt="3" custScaleX="115720" custScaleY="36588" custLinFactY="-22507" custLinFactNeighborX="-16705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948A13-94C9-483F-91B5-C3BEDAAF62E3}" type="pres">
      <dgm:prSet presAssocID="{BF274E86-DBA2-4E42-9C99-2318A3DF04A8}" presName="sibTrans" presStyleLbl="sibTrans2D1" presStyleIdx="1" presStyleCnt="2"/>
      <dgm:spPr/>
      <dgm:t>
        <a:bodyPr/>
        <a:lstStyle/>
        <a:p>
          <a:endParaRPr lang="fr-FR"/>
        </a:p>
      </dgm:t>
    </dgm:pt>
    <dgm:pt modelId="{D2EAF3B4-D071-48F8-95E6-5D7ED111710F}" type="pres">
      <dgm:prSet presAssocID="{BF274E86-DBA2-4E42-9C99-2318A3DF04A8}" presName="connectorText" presStyleLbl="sibTrans2D1" presStyleIdx="1" presStyleCnt="2"/>
      <dgm:spPr/>
      <dgm:t>
        <a:bodyPr/>
        <a:lstStyle/>
        <a:p>
          <a:endParaRPr lang="fr-FR"/>
        </a:p>
      </dgm:t>
    </dgm:pt>
    <dgm:pt modelId="{93BB4B49-883A-4473-9FD2-EE007C6ACEB7}" type="pres">
      <dgm:prSet presAssocID="{E7780CAC-CFC1-4CBD-BC5D-E47741BB19DA}" presName="node" presStyleLbl="node1" presStyleIdx="2" presStyleCnt="3" custScaleX="115720" custScaleY="36588" custLinFactY="-22507" custLinFactNeighborX="-16705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D1839F5-961D-414F-876C-AE2A2941EDD0}" type="presOf" srcId="{BF274E86-DBA2-4E42-9C99-2318A3DF04A8}" destId="{D2EAF3B4-D071-48F8-95E6-5D7ED111710F}" srcOrd="1" destOrd="0" presId="urn:microsoft.com/office/officeart/2005/8/layout/process1"/>
    <dgm:cxn modelId="{48BD3C4A-7FDE-4D1A-9D8E-636296D8C5BB}" type="presOf" srcId="{E7780CAC-CFC1-4CBD-BC5D-E47741BB19DA}" destId="{93BB4B49-883A-4473-9FD2-EE007C6ACEB7}" srcOrd="0" destOrd="0" presId="urn:microsoft.com/office/officeart/2005/8/layout/process1"/>
    <dgm:cxn modelId="{54EC9C2F-C80C-4AB5-BC4A-8AA27CC68DBE}" srcId="{88F8E8F4-3CD4-49A2-A886-07390CDFB054}" destId="{E7780CAC-CFC1-4CBD-BC5D-E47741BB19DA}" srcOrd="2" destOrd="0" parTransId="{778A578B-0946-4D0F-80B2-ADFFA33CC708}" sibTransId="{28D89BD5-1FD3-427D-B3B4-EB2B524B746D}"/>
    <dgm:cxn modelId="{B383D7E3-1E92-4C76-BE09-ED16A0715BC9}" type="presOf" srcId="{88F8E8F4-3CD4-49A2-A886-07390CDFB054}" destId="{A04B45F5-0F79-40E5-86F0-8094E7948FE8}" srcOrd="0" destOrd="0" presId="urn:microsoft.com/office/officeart/2005/8/layout/process1"/>
    <dgm:cxn modelId="{0641B017-72D2-4DC5-80A0-6FF89DED0FAE}" type="presOf" srcId="{076802B2-3E25-4F6C-8B9A-6AD73530D73E}" destId="{8D3BA872-BABF-4604-B922-7CB950426BE4}" srcOrd="1" destOrd="0" presId="urn:microsoft.com/office/officeart/2005/8/layout/process1"/>
    <dgm:cxn modelId="{CC3EA181-A36C-4D27-8891-614371CEFA38}" type="presOf" srcId="{A87C7754-B34E-4351-B1DF-29DA1B71717E}" destId="{2C61D55F-1CEA-4707-973A-07B5C70D2A25}" srcOrd="0" destOrd="0" presId="urn:microsoft.com/office/officeart/2005/8/layout/process1"/>
    <dgm:cxn modelId="{CEF34A9C-6D4D-4A36-AD58-5CACC99E8EFA}" srcId="{88F8E8F4-3CD4-49A2-A886-07390CDFB054}" destId="{8E8D992E-8460-4581-B194-0D2D26E08DF8}" srcOrd="0" destOrd="0" parTransId="{3E6BD126-2D92-44BB-9225-D49B0E62D9C4}" sibTransId="{076802B2-3E25-4F6C-8B9A-6AD73530D73E}"/>
    <dgm:cxn modelId="{EB80031F-BF73-4799-97F0-3B5B6CA0EBA9}" type="presOf" srcId="{8E8D992E-8460-4581-B194-0D2D26E08DF8}" destId="{6A261F97-0B37-4A93-9DCB-6F3F96B69AE8}" srcOrd="0" destOrd="0" presId="urn:microsoft.com/office/officeart/2005/8/layout/process1"/>
    <dgm:cxn modelId="{4A77B5FE-11C8-4E44-94FB-68ADB313D5A6}" type="presOf" srcId="{BF274E86-DBA2-4E42-9C99-2318A3DF04A8}" destId="{B0948A13-94C9-483F-91B5-C3BEDAAF62E3}" srcOrd="0" destOrd="0" presId="urn:microsoft.com/office/officeart/2005/8/layout/process1"/>
    <dgm:cxn modelId="{57BED305-5938-4556-A457-01715B28158D}" type="presOf" srcId="{076802B2-3E25-4F6C-8B9A-6AD73530D73E}" destId="{2164F888-E589-44A6-BF85-F4078C337D4E}" srcOrd="0" destOrd="0" presId="urn:microsoft.com/office/officeart/2005/8/layout/process1"/>
    <dgm:cxn modelId="{B57D3F53-B42F-4142-86AC-7AE8514175B6}" srcId="{88F8E8F4-3CD4-49A2-A886-07390CDFB054}" destId="{A87C7754-B34E-4351-B1DF-29DA1B71717E}" srcOrd="1" destOrd="0" parTransId="{AA37CA9F-E009-48D6-8E75-5B48C22B5D42}" sibTransId="{BF274E86-DBA2-4E42-9C99-2318A3DF04A8}"/>
    <dgm:cxn modelId="{D0435426-75B2-445A-A512-A577CFBFB9DE}" type="presParOf" srcId="{A04B45F5-0F79-40E5-86F0-8094E7948FE8}" destId="{6A261F97-0B37-4A93-9DCB-6F3F96B69AE8}" srcOrd="0" destOrd="0" presId="urn:microsoft.com/office/officeart/2005/8/layout/process1"/>
    <dgm:cxn modelId="{6574DA62-6431-400A-8689-A340C4D2112E}" type="presParOf" srcId="{A04B45F5-0F79-40E5-86F0-8094E7948FE8}" destId="{2164F888-E589-44A6-BF85-F4078C337D4E}" srcOrd="1" destOrd="0" presId="urn:microsoft.com/office/officeart/2005/8/layout/process1"/>
    <dgm:cxn modelId="{D87961B2-D6B3-4B40-8CA9-A31F0160F7C6}" type="presParOf" srcId="{2164F888-E589-44A6-BF85-F4078C337D4E}" destId="{8D3BA872-BABF-4604-B922-7CB950426BE4}" srcOrd="0" destOrd="0" presId="urn:microsoft.com/office/officeart/2005/8/layout/process1"/>
    <dgm:cxn modelId="{7BD95D94-81AB-431C-A3D3-ED7E9C8F91F9}" type="presParOf" srcId="{A04B45F5-0F79-40E5-86F0-8094E7948FE8}" destId="{2C61D55F-1CEA-4707-973A-07B5C70D2A25}" srcOrd="2" destOrd="0" presId="urn:microsoft.com/office/officeart/2005/8/layout/process1"/>
    <dgm:cxn modelId="{9FDB27B3-D6FD-401B-8029-1E23D75E68EB}" type="presParOf" srcId="{A04B45F5-0F79-40E5-86F0-8094E7948FE8}" destId="{B0948A13-94C9-483F-91B5-C3BEDAAF62E3}" srcOrd="3" destOrd="0" presId="urn:microsoft.com/office/officeart/2005/8/layout/process1"/>
    <dgm:cxn modelId="{976C4244-CEB6-445C-8D85-E4D213AD98CE}" type="presParOf" srcId="{B0948A13-94C9-483F-91B5-C3BEDAAF62E3}" destId="{D2EAF3B4-D071-48F8-95E6-5D7ED111710F}" srcOrd="0" destOrd="0" presId="urn:microsoft.com/office/officeart/2005/8/layout/process1"/>
    <dgm:cxn modelId="{1840C612-A3B8-48A5-B74B-B7F64F26C037}" type="presParOf" srcId="{A04B45F5-0F79-40E5-86F0-8094E7948FE8}" destId="{93BB4B49-883A-4473-9FD2-EE007C6ACEB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3A0576-0522-4FEA-8912-3BB18100AB2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DAF8C76-8B61-45C8-A061-E242ABE5B008}">
      <dgm:prSet phldrT="[Texte]"/>
      <dgm:spPr>
        <a:solidFill>
          <a:schemeClr val="accent2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Exposé et entretien relatif au ciblage et à la prospection de clientèle</a:t>
          </a:r>
        </a:p>
        <a:p>
          <a:r>
            <a:rPr lang="fr-FR" dirty="0">
              <a:solidFill>
                <a:schemeClr val="tx1"/>
              </a:solidFill>
            </a:rPr>
            <a:t>(20’ maximum)</a:t>
          </a:r>
        </a:p>
      </dgm:t>
    </dgm:pt>
    <dgm:pt modelId="{94734F67-21CE-47A8-A26C-1BDA9FB84784}" type="parTrans" cxnId="{268A1F73-D07D-468E-AD1B-6B4D69F7CE6F}">
      <dgm:prSet/>
      <dgm:spPr/>
      <dgm:t>
        <a:bodyPr/>
        <a:lstStyle/>
        <a:p>
          <a:endParaRPr lang="fr-FR"/>
        </a:p>
      </dgm:t>
    </dgm:pt>
    <dgm:pt modelId="{54EE03D6-FB59-4935-AE18-B7B61D5BE521}" type="sibTrans" cxnId="{268A1F73-D07D-468E-AD1B-6B4D69F7CE6F}">
      <dgm:prSet/>
      <dgm:spPr/>
      <dgm:t>
        <a:bodyPr/>
        <a:lstStyle/>
        <a:p>
          <a:endParaRPr lang="fr-FR"/>
        </a:p>
      </dgm:t>
    </dgm:pt>
    <dgm:pt modelId="{DF3C8741-6615-4C34-87D0-F9A9F6D3F701}">
      <dgm:prSet phldrT="[Texte]"/>
      <dgm:spPr>
        <a:solidFill>
          <a:schemeClr val="accent4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Simulation</a:t>
          </a:r>
        </a:p>
        <a:p>
          <a:r>
            <a:rPr lang="fr-FR" dirty="0">
              <a:solidFill>
                <a:schemeClr val="tx1"/>
              </a:solidFill>
            </a:rPr>
            <a:t>(20’ maximum)</a:t>
          </a:r>
        </a:p>
      </dgm:t>
    </dgm:pt>
    <dgm:pt modelId="{22CA96AF-3429-4809-8FB8-72D1F55D0BA7}" type="parTrans" cxnId="{1E969A39-D346-4553-921E-780633609AC7}">
      <dgm:prSet/>
      <dgm:spPr/>
      <dgm:t>
        <a:bodyPr/>
        <a:lstStyle/>
        <a:p>
          <a:endParaRPr lang="fr-FR"/>
        </a:p>
      </dgm:t>
    </dgm:pt>
    <dgm:pt modelId="{81BC758B-2D1E-4517-BD25-EB6EB9D7BF34}" type="sibTrans" cxnId="{1E969A39-D346-4553-921E-780633609AC7}">
      <dgm:prSet/>
      <dgm:spPr/>
      <dgm:t>
        <a:bodyPr/>
        <a:lstStyle/>
        <a:p>
          <a:endParaRPr lang="fr-FR"/>
        </a:p>
      </dgm:t>
    </dgm:pt>
    <dgm:pt modelId="{16973ED0-BB1F-43B8-99CE-C71E06C0EB8D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Présentation et entretien relatifs à l’exploitation et à la mutualisation de l’information commerciale</a:t>
          </a:r>
        </a:p>
        <a:p>
          <a:r>
            <a:rPr lang="fr-FR" dirty="0">
              <a:solidFill>
                <a:schemeClr val="tx1"/>
              </a:solidFill>
            </a:rPr>
            <a:t>(20’ maximum)</a:t>
          </a:r>
        </a:p>
      </dgm:t>
    </dgm:pt>
    <dgm:pt modelId="{07BDC654-DEC5-40A7-9C84-AA15CD294810}" type="parTrans" cxnId="{87AE6B7F-5E1A-4F43-8F2A-C8C5F4468F8E}">
      <dgm:prSet/>
      <dgm:spPr/>
      <dgm:t>
        <a:bodyPr/>
        <a:lstStyle/>
        <a:p>
          <a:endParaRPr lang="fr-FR"/>
        </a:p>
      </dgm:t>
    </dgm:pt>
    <dgm:pt modelId="{06DE6F5C-05D2-42BE-A6F4-61C468B379B1}" type="sibTrans" cxnId="{87AE6B7F-5E1A-4F43-8F2A-C8C5F4468F8E}">
      <dgm:prSet/>
      <dgm:spPr/>
      <dgm:t>
        <a:bodyPr/>
        <a:lstStyle/>
        <a:p>
          <a:endParaRPr lang="fr-FR"/>
        </a:p>
      </dgm:t>
    </dgm:pt>
    <dgm:pt modelId="{712DE4A7-72B3-4120-974E-9820363BBD2B}" type="pres">
      <dgm:prSet presAssocID="{DB3A0576-0522-4FEA-8912-3BB18100AB2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73CE5A58-5966-449B-A7A0-6B9255751D7B}" type="pres">
      <dgm:prSet presAssocID="{0DAF8C76-8B61-45C8-A061-E242ABE5B008}" presName="horFlow" presStyleCnt="0"/>
      <dgm:spPr/>
    </dgm:pt>
    <dgm:pt modelId="{40D0C7A8-3365-4F35-99F6-9C0BC29877F0}" type="pres">
      <dgm:prSet presAssocID="{0DAF8C76-8B61-45C8-A061-E242ABE5B008}" presName="bigChev" presStyleLbl="node1" presStyleIdx="0" presStyleCnt="3"/>
      <dgm:spPr/>
      <dgm:t>
        <a:bodyPr/>
        <a:lstStyle/>
        <a:p>
          <a:endParaRPr lang="fr-FR"/>
        </a:p>
      </dgm:t>
    </dgm:pt>
    <dgm:pt modelId="{AD8A5874-9CFE-451F-9834-E29E689D9E71}" type="pres">
      <dgm:prSet presAssocID="{0DAF8C76-8B61-45C8-A061-E242ABE5B008}" presName="vSp" presStyleCnt="0"/>
      <dgm:spPr/>
    </dgm:pt>
    <dgm:pt modelId="{661B69F0-9F1C-40F3-B87A-A8FB1BB41DAB}" type="pres">
      <dgm:prSet presAssocID="{DF3C8741-6615-4C34-87D0-F9A9F6D3F701}" presName="horFlow" presStyleCnt="0"/>
      <dgm:spPr/>
    </dgm:pt>
    <dgm:pt modelId="{4E00EBB0-7B13-4817-8D72-FDBEA6834EC0}" type="pres">
      <dgm:prSet presAssocID="{DF3C8741-6615-4C34-87D0-F9A9F6D3F701}" presName="bigChev" presStyleLbl="node1" presStyleIdx="1" presStyleCnt="3"/>
      <dgm:spPr/>
      <dgm:t>
        <a:bodyPr/>
        <a:lstStyle/>
        <a:p>
          <a:endParaRPr lang="fr-FR"/>
        </a:p>
      </dgm:t>
    </dgm:pt>
    <dgm:pt modelId="{C6F3E2E4-7304-4BA9-8B9F-96B1824BBB43}" type="pres">
      <dgm:prSet presAssocID="{DF3C8741-6615-4C34-87D0-F9A9F6D3F701}" presName="vSp" presStyleCnt="0"/>
      <dgm:spPr/>
    </dgm:pt>
    <dgm:pt modelId="{7218F6DB-5EED-4955-B8AE-9C32E19B0AB5}" type="pres">
      <dgm:prSet presAssocID="{16973ED0-BB1F-43B8-99CE-C71E06C0EB8D}" presName="horFlow" presStyleCnt="0"/>
      <dgm:spPr/>
    </dgm:pt>
    <dgm:pt modelId="{0B2D6011-193E-4006-90CF-EBC51B18E797}" type="pres">
      <dgm:prSet presAssocID="{16973ED0-BB1F-43B8-99CE-C71E06C0EB8D}" presName="bigChev" presStyleLbl="node1" presStyleIdx="2" presStyleCnt="3"/>
      <dgm:spPr/>
      <dgm:t>
        <a:bodyPr/>
        <a:lstStyle/>
        <a:p>
          <a:endParaRPr lang="fr-FR"/>
        </a:p>
      </dgm:t>
    </dgm:pt>
  </dgm:ptLst>
  <dgm:cxnLst>
    <dgm:cxn modelId="{B3F3D29A-0BE7-44AF-8CC4-9B53CC2E12EA}" type="presOf" srcId="{DB3A0576-0522-4FEA-8912-3BB18100AB23}" destId="{712DE4A7-72B3-4120-974E-9820363BBD2B}" srcOrd="0" destOrd="0" presId="urn:microsoft.com/office/officeart/2005/8/layout/lProcess3"/>
    <dgm:cxn modelId="{87AE6B7F-5E1A-4F43-8F2A-C8C5F4468F8E}" srcId="{DB3A0576-0522-4FEA-8912-3BB18100AB23}" destId="{16973ED0-BB1F-43B8-99CE-C71E06C0EB8D}" srcOrd="2" destOrd="0" parTransId="{07BDC654-DEC5-40A7-9C84-AA15CD294810}" sibTransId="{06DE6F5C-05D2-42BE-A6F4-61C468B379B1}"/>
    <dgm:cxn modelId="{496B2C03-2370-40CE-BF56-0AC1DA20433C}" type="presOf" srcId="{16973ED0-BB1F-43B8-99CE-C71E06C0EB8D}" destId="{0B2D6011-193E-4006-90CF-EBC51B18E797}" srcOrd="0" destOrd="0" presId="urn:microsoft.com/office/officeart/2005/8/layout/lProcess3"/>
    <dgm:cxn modelId="{E4B13CFF-8D87-4D20-8AB5-ECB464284105}" type="presOf" srcId="{DF3C8741-6615-4C34-87D0-F9A9F6D3F701}" destId="{4E00EBB0-7B13-4817-8D72-FDBEA6834EC0}" srcOrd="0" destOrd="0" presId="urn:microsoft.com/office/officeart/2005/8/layout/lProcess3"/>
    <dgm:cxn modelId="{1E969A39-D346-4553-921E-780633609AC7}" srcId="{DB3A0576-0522-4FEA-8912-3BB18100AB23}" destId="{DF3C8741-6615-4C34-87D0-F9A9F6D3F701}" srcOrd="1" destOrd="0" parTransId="{22CA96AF-3429-4809-8FB8-72D1F55D0BA7}" sibTransId="{81BC758B-2D1E-4517-BD25-EB6EB9D7BF34}"/>
    <dgm:cxn modelId="{EDF4FEA7-4693-4558-B941-DD99E757AAAB}" type="presOf" srcId="{0DAF8C76-8B61-45C8-A061-E242ABE5B008}" destId="{40D0C7A8-3365-4F35-99F6-9C0BC29877F0}" srcOrd="0" destOrd="0" presId="urn:microsoft.com/office/officeart/2005/8/layout/lProcess3"/>
    <dgm:cxn modelId="{268A1F73-D07D-468E-AD1B-6B4D69F7CE6F}" srcId="{DB3A0576-0522-4FEA-8912-3BB18100AB23}" destId="{0DAF8C76-8B61-45C8-A061-E242ABE5B008}" srcOrd="0" destOrd="0" parTransId="{94734F67-21CE-47A8-A26C-1BDA9FB84784}" sibTransId="{54EE03D6-FB59-4935-AE18-B7B61D5BE521}"/>
    <dgm:cxn modelId="{19CCE962-541F-4A5C-9005-8127F6911B5A}" type="presParOf" srcId="{712DE4A7-72B3-4120-974E-9820363BBD2B}" destId="{73CE5A58-5966-449B-A7A0-6B9255751D7B}" srcOrd="0" destOrd="0" presId="urn:microsoft.com/office/officeart/2005/8/layout/lProcess3"/>
    <dgm:cxn modelId="{BF9B24F6-18D0-4E68-A3E2-E260CD0567D9}" type="presParOf" srcId="{73CE5A58-5966-449B-A7A0-6B9255751D7B}" destId="{40D0C7A8-3365-4F35-99F6-9C0BC29877F0}" srcOrd="0" destOrd="0" presId="urn:microsoft.com/office/officeart/2005/8/layout/lProcess3"/>
    <dgm:cxn modelId="{9BC0FD76-C5EE-4842-9B56-B5DED0EBD51A}" type="presParOf" srcId="{712DE4A7-72B3-4120-974E-9820363BBD2B}" destId="{AD8A5874-9CFE-451F-9834-E29E689D9E71}" srcOrd="1" destOrd="0" presId="urn:microsoft.com/office/officeart/2005/8/layout/lProcess3"/>
    <dgm:cxn modelId="{32BF170A-6C7F-4BB3-A39B-A3E19CA75B79}" type="presParOf" srcId="{712DE4A7-72B3-4120-974E-9820363BBD2B}" destId="{661B69F0-9F1C-40F3-B87A-A8FB1BB41DAB}" srcOrd="2" destOrd="0" presId="urn:microsoft.com/office/officeart/2005/8/layout/lProcess3"/>
    <dgm:cxn modelId="{4374E5DA-623D-4E82-8DA6-B4136497EB56}" type="presParOf" srcId="{661B69F0-9F1C-40F3-B87A-A8FB1BB41DAB}" destId="{4E00EBB0-7B13-4817-8D72-FDBEA6834EC0}" srcOrd="0" destOrd="0" presId="urn:microsoft.com/office/officeart/2005/8/layout/lProcess3"/>
    <dgm:cxn modelId="{1EC4FEB2-3C9A-4A64-A19F-62C6C21A8141}" type="presParOf" srcId="{712DE4A7-72B3-4120-974E-9820363BBD2B}" destId="{C6F3E2E4-7304-4BA9-8B9F-96B1824BBB43}" srcOrd="3" destOrd="0" presId="urn:microsoft.com/office/officeart/2005/8/layout/lProcess3"/>
    <dgm:cxn modelId="{8748C310-36B5-4C4E-A9E4-F4276EBE0435}" type="presParOf" srcId="{712DE4A7-72B3-4120-974E-9820363BBD2B}" destId="{7218F6DB-5EED-4955-B8AE-9C32E19B0AB5}" srcOrd="4" destOrd="0" presId="urn:microsoft.com/office/officeart/2005/8/layout/lProcess3"/>
    <dgm:cxn modelId="{E35EB3BE-8AB2-401B-9847-6FDDD942EC82}" type="presParOf" srcId="{7218F6DB-5EED-4955-B8AE-9C32E19B0AB5}" destId="{0B2D6011-193E-4006-90CF-EBC51B18E79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B264E0-715F-4F0C-8C92-553AA0AB6124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7EA5F6C4-CB27-4DFE-B166-5069B6312926}">
      <dgm:prSet phldrT="[Texte]"/>
      <dgm:spPr>
        <a:solidFill>
          <a:schemeClr val="accent4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Gestion de la e-relation client</a:t>
          </a:r>
        </a:p>
      </dgm:t>
    </dgm:pt>
    <dgm:pt modelId="{EA26D9B4-4D8C-43AB-912B-CFD24BB4696B}" type="parTrans" cxnId="{8AFDFC89-609C-42D1-9105-2443CB208708}">
      <dgm:prSet/>
      <dgm:spPr/>
      <dgm:t>
        <a:bodyPr/>
        <a:lstStyle/>
        <a:p>
          <a:endParaRPr lang="fr-FR"/>
        </a:p>
      </dgm:t>
    </dgm:pt>
    <dgm:pt modelId="{9B9BBEFF-7F92-4688-807F-0EA9017F22EE}" type="sibTrans" cxnId="{8AFDFC89-609C-42D1-9105-2443CB208708}">
      <dgm:prSet/>
      <dgm:spPr/>
      <dgm:t>
        <a:bodyPr/>
        <a:lstStyle/>
        <a:p>
          <a:endParaRPr lang="fr-FR"/>
        </a:p>
      </dgm:t>
    </dgm:pt>
    <dgm:pt modelId="{D9D8268C-1F71-4CEE-9BE2-69F746F5D983}">
      <dgm:prSet phldrT="[Texte]"/>
      <dgm:spPr>
        <a:solidFill>
          <a:schemeClr val="accent5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Gestion de la vente en e-commerce</a:t>
          </a:r>
        </a:p>
      </dgm:t>
    </dgm:pt>
    <dgm:pt modelId="{D1EE3CC2-AF18-479E-8C3F-BAD2BC5C7D53}" type="parTrans" cxnId="{E2929FA2-AD2A-4C30-88F0-1123163896DC}">
      <dgm:prSet/>
      <dgm:spPr/>
      <dgm:t>
        <a:bodyPr/>
        <a:lstStyle/>
        <a:p>
          <a:endParaRPr lang="fr-FR"/>
        </a:p>
      </dgm:t>
    </dgm:pt>
    <dgm:pt modelId="{10B6F014-95D4-449C-9F72-85124EE8C9E0}" type="sibTrans" cxnId="{E2929FA2-AD2A-4C30-88F0-1123163896DC}">
      <dgm:prSet/>
      <dgm:spPr/>
      <dgm:t>
        <a:bodyPr/>
        <a:lstStyle/>
        <a:p>
          <a:endParaRPr lang="fr-FR"/>
        </a:p>
      </dgm:t>
    </dgm:pt>
    <dgm:pt modelId="{3F514DA8-2FF8-4C66-B04F-69FBFFB35D7C}">
      <dgm:prSet phldrT="[Texte]"/>
      <dgm:spPr>
        <a:solidFill>
          <a:schemeClr val="accent2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Gestion de la relation client à distance</a:t>
          </a:r>
        </a:p>
      </dgm:t>
    </dgm:pt>
    <dgm:pt modelId="{066FF5A1-DCE8-4FFC-94E2-60EF26533F2F}" type="parTrans" cxnId="{BCB60AF1-6655-4113-830C-71E77B067401}">
      <dgm:prSet/>
      <dgm:spPr/>
      <dgm:t>
        <a:bodyPr/>
        <a:lstStyle/>
        <a:p>
          <a:endParaRPr lang="fr-FR"/>
        </a:p>
      </dgm:t>
    </dgm:pt>
    <dgm:pt modelId="{058F415A-B9EF-446F-93DD-599CCA8B1C0E}" type="sibTrans" cxnId="{BCB60AF1-6655-4113-830C-71E77B067401}">
      <dgm:prSet/>
      <dgm:spPr/>
      <dgm:t>
        <a:bodyPr/>
        <a:lstStyle/>
        <a:p>
          <a:endParaRPr lang="fr-FR"/>
        </a:p>
      </dgm:t>
    </dgm:pt>
    <dgm:pt modelId="{FCA729D2-EFAA-4E1C-AFB4-324C48941784}" type="pres">
      <dgm:prSet presAssocID="{28B264E0-715F-4F0C-8C92-553AA0AB6124}" presName="compositeShape" presStyleCnt="0">
        <dgm:presLayoutVars>
          <dgm:chMax val="7"/>
          <dgm:dir/>
          <dgm:resizeHandles val="exact"/>
        </dgm:presLayoutVars>
      </dgm:prSet>
      <dgm:spPr/>
    </dgm:pt>
    <dgm:pt modelId="{9C503E68-3473-4F34-81FC-8E138A1E9324}" type="pres">
      <dgm:prSet presAssocID="{28B264E0-715F-4F0C-8C92-553AA0AB6124}" presName="wedge1" presStyleLbl="node1" presStyleIdx="0" presStyleCnt="3" custLinFactNeighborX="-2432" custLinFactNeighborY="-9317"/>
      <dgm:spPr/>
      <dgm:t>
        <a:bodyPr/>
        <a:lstStyle/>
        <a:p>
          <a:endParaRPr lang="fr-FR"/>
        </a:p>
      </dgm:t>
    </dgm:pt>
    <dgm:pt modelId="{C9FFCD07-E137-40AD-94C9-F2B3AAECD8FF}" type="pres">
      <dgm:prSet presAssocID="{28B264E0-715F-4F0C-8C92-553AA0AB6124}" presName="dummy1a" presStyleCnt="0"/>
      <dgm:spPr/>
    </dgm:pt>
    <dgm:pt modelId="{FCD9960E-812B-48B1-B128-8AC227BED6B5}" type="pres">
      <dgm:prSet presAssocID="{28B264E0-715F-4F0C-8C92-553AA0AB6124}" presName="dummy1b" presStyleCnt="0"/>
      <dgm:spPr/>
    </dgm:pt>
    <dgm:pt modelId="{FB9C1181-A03F-4C2A-B977-1077042D6D7D}" type="pres">
      <dgm:prSet presAssocID="{28B264E0-715F-4F0C-8C92-553AA0AB612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280756-DDCF-4F15-AC38-89C41E7A46CB}" type="pres">
      <dgm:prSet presAssocID="{28B264E0-715F-4F0C-8C92-553AA0AB6124}" presName="wedge2" presStyleLbl="node1" presStyleIdx="1" presStyleCnt="3" custLinFactNeighborX="-372" custLinFactNeighborY="-9317"/>
      <dgm:spPr/>
      <dgm:t>
        <a:bodyPr/>
        <a:lstStyle/>
        <a:p>
          <a:endParaRPr lang="fr-FR"/>
        </a:p>
      </dgm:t>
    </dgm:pt>
    <dgm:pt modelId="{26B8A1CF-550F-428B-9D3D-0207F9914D9B}" type="pres">
      <dgm:prSet presAssocID="{28B264E0-715F-4F0C-8C92-553AA0AB6124}" presName="dummy2a" presStyleCnt="0"/>
      <dgm:spPr/>
    </dgm:pt>
    <dgm:pt modelId="{AD58F3ED-5DB4-4DCC-A3E9-E15F7A8F12C2}" type="pres">
      <dgm:prSet presAssocID="{28B264E0-715F-4F0C-8C92-553AA0AB6124}" presName="dummy2b" presStyleCnt="0"/>
      <dgm:spPr/>
    </dgm:pt>
    <dgm:pt modelId="{8A27A0CE-32A6-45F7-A583-59A1DE2E582F}" type="pres">
      <dgm:prSet presAssocID="{28B264E0-715F-4F0C-8C92-553AA0AB612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95BE0A-D454-4A4C-B56C-2EF349DD4AAA}" type="pres">
      <dgm:prSet presAssocID="{28B264E0-715F-4F0C-8C92-553AA0AB6124}" presName="wedge3" presStyleLbl="node1" presStyleIdx="2" presStyleCnt="3" custLinFactNeighborX="-1212" custLinFactNeighborY="-7595"/>
      <dgm:spPr/>
      <dgm:t>
        <a:bodyPr/>
        <a:lstStyle/>
        <a:p>
          <a:endParaRPr lang="fr-FR"/>
        </a:p>
      </dgm:t>
    </dgm:pt>
    <dgm:pt modelId="{D2980CA1-8CAC-47FF-8550-A81B5147E405}" type="pres">
      <dgm:prSet presAssocID="{28B264E0-715F-4F0C-8C92-553AA0AB6124}" presName="dummy3a" presStyleCnt="0"/>
      <dgm:spPr/>
    </dgm:pt>
    <dgm:pt modelId="{455EA8DF-F290-41B0-AF89-AFB4E27A5037}" type="pres">
      <dgm:prSet presAssocID="{28B264E0-715F-4F0C-8C92-553AA0AB6124}" presName="dummy3b" presStyleCnt="0"/>
      <dgm:spPr/>
    </dgm:pt>
    <dgm:pt modelId="{ED437C82-3A44-4D4B-B3BF-43F2C23CC3B9}" type="pres">
      <dgm:prSet presAssocID="{28B264E0-715F-4F0C-8C92-553AA0AB612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CC1205-977F-47B8-A0DC-B576D699A6ED}" type="pres">
      <dgm:prSet presAssocID="{9B9BBEFF-7F92-4688-807F-0EA9017F22EE}" presName="arrowWedge1" presStyleLbl="fgSibTrans2D1" presStyleIdx="0" presStyleCnt="3" custLinFactNeighborX="-830" custLinFactNeighborY="1038"/>
      <dgm:spPr/>
    </dgm:pt>
    <dgm:pt modelId="{62AE72AE-738A-48B3-9EB1-AF1D7ED1FA94}" type="pres">
      <dgm:prSet presAssocID="{10B6F014-95D4-449C-9F72-85124EE8C9E0}" presName="arrowWedge2" presStyleLbl="fgSibTrans2D1" presStyleIdx="1" presStyleCnt="3"/>
      <dgm:spPr/>
    </dgm:pt>
    <dgm:pt modelId="{CBBE58E9-B2E7-41AD-B889-20BA09AADE50}" type="pres">
      <dgm:prSet presAssocID="{058F415A-B9EF-446F-93DD-599CCA8B1C0E}" presName="arrowWedge3" presStyleLbl="fgSibTrans2D1" presStyleIdx="2" presStyleCnt="3"/>
      <dgm:spPr/>
    </dgm:pt>
  </dgm:ptLst>
  <dgm:cxnLst>
    <dgm:cxn modelId="{7B7FB1BB-5DF7-406D-B0D8-4EF0C400FCDF}" type="presOf" srcId="{3F514DA8-2FF8-4C66-B04F-69FBFFB35D7C}" destId="{F695BE0A-D454-4A4C-B56C-2EF349DD4AAA}" srcOrd="0" destOrd="0" presId="urn:microsoft.com/office/officeart/2005/8/layout/cycle8"/>
    <dgm:cxn modelId="{BCB60AF1-6655-4113-830C-71E77B067401}" srcId="{28B264E0-715F-4F0C-8C92-553AA0AB6124}" destId="{3F514DA8-2FF8-4C66-B04F-69FBFFB35D7C}" srcOrd="2" destOrd="0" parTransId="{066FF5A1-DCE8-4FFC-94E2-60EF26533F2F}" sibTransId="{058F415A-B9EF-446F-93DD-599CCA8B1C0E}"/>
    <dgm:cxn modelId="{8AFDFC89-609C-42D1-9105-2443CB208708}" srcId="{28B264E0-715F-4F0C-8C92-553AA0AB6124}" destId="{7EA5F6C4-CB27-4DFE-B166-5069B6312926}" srcOrd="0" destOrd="0" parTransId="{EA26D9B4-4D8C-43AB-912B-CFD24BB4696B}" sibTransId="{9B9BBEFF-7F92-4688-807F-0EA9017F22EE}"/>
    <dgm:cxn modelId="{C3B8BF10-FCC7-4D8C-929B-2058C4292A26}" type="presOf" srcId="{3F514DA8-2FF8-4C66-B04F-69FBFFB35D7C}" destId="{ED437C82-3A44-4D4B-B3BF-43F2C23CC3B9}" srcOrd="1" destOrd="0" presId="urn:microsoft.com/office/officeart/2005/8/layout/cycle8"/>
    <dgm:cxn modelId="{327BA5D6-CEAC-4C5B-B468-1B6857BAC36C}" type="presOf" srcId="{28B264E0-715F-4F0C-8C92-553AA0AB6124}" destId="{FCA729D2-EFAA-4E1C-AFB4-324C48941784}" srcOrd="0" destOrd="0" presId="urn:microsoft.com/office/officeart/2005/8/layout/cycle8"/>
    <dgm:cxn modelId="{5BD4D08F-2B48-43F3-AEDE-944A58A23BDA}" type="presOf" srcId="{D9D8268C-1F71-4CEE-9BE2-69F746F5D983}" destId="{8A27A0CE-32A6-45F7-A583-59A1DE2E582F}" srcOrd="1" destOrd="0" presId="urn:microsoft.com/office/officeart/2005/8/layout/cycle8"/>
    <dgm:cxn modelId="{122CF864-5E32-4C29-860E-69E5A216D457}" type="presOf" srcId="{7EA5F6C4-CB27-4DFE-B166-5069B6312926}" destId="{FB9C1181-A03F-4C2A-B977-1077042D6D7D}" srcOrd="1" destOrd="0" presId="urn:microsoft.com/office/officeart/2005/8/layout/cycle8"/>
    <dgm:cxn modelId="{D9CA7D38-18C2-4294-B47A-F6B3BAF87AF1}" type="presOf" srcId="{7EA5F6C4-CB27-4DFE-B166-5069B6312926}" destId="{9C503E68-3473-4F34-81FC-8E138A1E9324}" srcOrd="0" destOrd="0" presId="urn:microsoft.com/office/officeart/2005/8/layout/cycle8"/>
    <dgm:cxn modelId="{E2929FA2-AD2A-4C30-88F0-1123163896DC}" srcId="{28B264E0-715F-4F0C-8C92-553AA0AB6124}" destId="{D9D8268C-1F71-4CEE-9BE2-69F746F5D983}" srcOrd="1" destOrd="0" parTransId="{D1EE3CC2-AF18-479E-8C3F-BAD2BC5C7D53}" sibTransId="{10B6F014-95D4-449C-9F72-85124EE8C9E0}"/>
    <dgm:cxn modelId="{8CADD54F-7F5F-4037-AA92-9FCBBFFA91D5}" type="presOf" srcId="{D9D8268C-1F71-4CEE-9BE2-69F746F5D983}" destId="{57280756-DDCF-4F15-AC38-89C41E7A46CB}" srcOrd="0" destOrd="0" presId="urn:microsoft.com/office/officeart/2005/8/layout/cycle8"/>
    <dgm:cxn modelId="{1617F468-94AD-4EFF-9538-B608835EBEFD}" type="presParOf" srcId="{FCA729D2-EFAA-4E1C-AFB4-324C48941784}" destId="{9C503E68-3473-4F34-81FC-8E138A1E9324}" srcOrd="0" destOrd="0" presId="urn:microsoft.com/office/officeart/2005/8/layout/cycle8"/>
    <dgm:cxn modelId="{CB4815DB-EE5D-4115-81B9-6EA01B2B2532}" type="presParOf" srcId="{FCA729D2-EFAA-4E1C-AFB4-324C48941784}" destId="{C9FFCD07-E137-40AD-94C9-F2B3AAECD8FF}" srcOrd="1" destOrd="0" presId="urn:microsoft.com/office/officeart/2005/8/layout/cycle8"/>
    <dgm:cxn modelId="{B4C09B86-E099-4A13-998A-C49BEF19BEC3}" type="presParOf" srcId="{FCA729D2-EFAA-4E1C-AFB4-324C48941784}" destId="{FCD9960E-812B-48B1-B128-8AC227BED6B5}" srcOrd="2" destOrd="0" presId="urn:microsoft.com/office/officeart/2005/8/layout/cycle8"/>
    <dgm:cxn modelId="{8E05FC6B-08A4-42A3-ACD6-CEB62B042722}" type="presParOf" srcId="{FCA729D2-EFAA-4E1C-AFB4-324C48941784}" destId="{FB9C1181-A03F-4C2A-B977-1077042D6D7D}" srcOrd="3" destOrd="0" presId="urn:microsoft.com/office/officeart/2005/8/layout/cycle8"/>
    <dgm:cxn modelId="{E8AD93EF-D4DC-44B2-BFE0-96068C2BFD48}" type="presParOf" srcId="{FCA729D2-EFAA-4E1C-AFB4-324C48941784}" destId="{57280756-DDCF-4F15-AC38-89C41E7A46CB}" srcOrd="4" destOrd="0" presId="urn:microsoft.com/office/officeart/2005/8/layout/cycle8"/>
    <dgm:cxn modelId="{BA7C2597-B202-45A9-B2AC-95D539FDEE29}" type="presParOf" srcId="{FCA729D2-EFAA-4E1C-AFB4-324C48941784}" destId="{26B8A1CF-550F-428B-9D3D-0207F9914D9B}" srcOrd="5" destOrd="0" presId="urn:microsoft.com/office/officeart/2005/8/layout/cycle8"/>
    <dgm:cxn modelId="{DA50E42C-2E35-484F-A8AA-39CB55267634}" type="presParOf" srcId="{FCA729D2-EFAA-4E1C-AFB4-324C48941784}" destId="{AD58F3ED-5DB4-4DCC-A3E9-E15F7A8F12C2}" srcOrd="6" destOrd="0" presId="urn:microsoft.com/office/officeart/2005/8/layout/cycle8"/>
    <dgm:cxn modelId="{B85E9C1F-6209-442A-8687-4334A0E47DCB}" type="presParOf" srcId="{FCA729D2-EFAA-4E1C-AFB4-324C48941784}" destId="{8A27A0CE-32A6-45F7-A583-59A1DE2E582F}" srcOrd="7" destOrd="0" presId="urn:microsoft.com/office/officeart/2005/8/layout/cycle8"/>
    <dgm:cxn modelId="{F80A72DD-8485-4737-A1F9-2E89C64022A1}" type="presParOf" srcId="{FCA729D2-EFAA-4E1C-AFB4-324C48941784}" destId="{F695BE0A-D454-4A4C-B56C-2EF349DD4AAA}" srcOrd="8" destOrd="0" presId="urn:microsoft.com/office/officeart/2005/8/layout/cycle8"/>
    <dgm:cxn modelId="{26E50A9A-1DA4-49AA-8C35-3DD12DBD3D36}" type="presParOf" srcId="{FCA729D2-EFAA-4E1C-AFB4-324C48941784}" destId="{D2980CA1-8CAC-47FF-8550-A81B5147E405}" srcOrd="9" destOrd="0" presId="urn:microsoft.com/office/officeart/2005/8/layout/cycle8"/>
    <dgm:cxn modelId="{2EA46210-3FB1-42FC-9015-7685191F6300}" type="presParOf" srcId="{FCA729D2-EFAA-4E1C-AFB4-324C48941784}" destId="{455EA8DF-F290-41B0-AF89-AFB4E27A5037}" srcOrd="10" destOrd="0" presId="urn:microsoft.com/office/officeart/2005/8/layout/cycle8"/>
    <dgm:cxn modelId="{2E8E91C7-6A91-4489-821B-1D1F3D04338D}" type="presParOf" srcId="{FCA729D2-EFAA-4E1C-AFB4-324C48941784}" destId="{ED437C82-3A44-4D4B-B3BF-43F2C23CC3B9}" srcOrd="11" destOrd="0" presId="urn:microsoft.com/office/officeart/2005/8/layout/cycle8"/>
    <dgm:cxn modelId="{65E80F78-6030-4B2B-A552-3BF4778D550B}" type="presParOf" srcId="{FCA729D2-EFAA-4E1C-AFB4-324C48941784}" destId="{6FCC1205-977F-47B8-A0DC-B576D699A6ED}" srcOrd="12" destOrd="0" presId="urn:microsoft.com/office/officeart/2005/8/layout/cycle8"/>
    <dgm:cxn modelId="{715ACD9A-45A4-4BE2-BE94-7DCA7A938B6F}" type="presParOf" srcId="{FCA729D2-EFAA-4E1C-AFB4-324C48941784}" destId="{62AE72AE-738A-48B3-9EB1-AF1D7ED1FA94}" srcOrd="13" destOrd="0" presId="urn:microsoft.com/office/officeart/2005/8/layout/cycle8"/>
    <dgm:cxn modelId="{87907D84-AFB9-422F-A17E-CE2FE0F412C9}" type="presParOf" srcId="{FCA729D2-EFAA-4E1C-AFB4-324C48941784}" destId="{CBBE58E9-B2E7-41AD-B889-20BA09AADE5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0F0E65-640E-45F7-B84A-D3A212701DF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B72C548-E463-45B2-B19F-8A7CCC2A975E}">
      <dgm:prSet phldrT="[Texte]"/>
      <dgm:spPr>
        <a:solidFill>
          <a:schemeClr val="accent2"/>
        </a:solidFill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 </a:t>
          </a:r>
          <a:r>
            <a:rPr lang="fr-F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Académie Pilote</a:t>
          </a:r>
          <a:endParaRPr lang="fr-FR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70D319-9AD6-45C4-AE78-19298E54B530}" type="parTrans" cxnId="{E8A52C6F-1AB6-49C9-A23F-2B05AC8CD9A1}">
      <dgm:prSet/>
      <dgm:spPr/>
      <dgm:t>
        <a:bodyPr/>
        <a:lstStyle/>
        <a:p>
          <a:endParaRPr lang="fr-FR"/>
        </a:p>
      </dgm:t>
    </dgm:pt>
    <dgm:pt modelId="{0FAF8F09-B4B3-4DA1-A46A-7D7DB8D4D59B}" type="sibTrans" cxnId="{E8A52C6F-1AB6-49C9-A23F-2B05AC8CD9A1}">
      <dgm:prSet/>
      <dgm:spPr/>
      <dgm:t>
        <a:bodyPr/>
        <a:lstStyle/>
        <a:p>
          <a:endParaRPr lang="fr-FR"/>
        </a:p>
      </dgm:t>
    </dgm:pt>
    <dgm:pt modelId="{8CC6C3E3-9AA1-4EF8-82B5-2F49796129DD}">
      <dgm:prSet phldrT="[Texte]"/>
      <dgm:spPr>
        <a:solidFill>
          <a:schemeClr val="accent4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Académies</a:t>
          </a:r>
        </a:p>
      </dgm:t>
    </dgm:pt>
    <dgm:pt modelId="{6562339F-33EF-4FC8-AEB8-8796E8D4978E}" type="parTrans" cxnId="{DBA64A02-F42F-4E3A-A892-BAA206A2FBCE}">
      <dgm:prSet/>
      <dgm:spPr/>
      <dgm:t>
        <a:bodyPr/>
        <a:lstStyle/>
        <a:p>
          <a:endParaRPr lang="fr-FR"/>
        </a:p>
      </dgm:t>
    </dgm:pt>
    <dgm:pt modelId="{807867A1-0C80-4D67-9714-858DBAE5A615}" type="sibTrans" cxnId="{DBA64A02-F42F-4E3A-A892-BAA206A2FBCE}">
      <dgm:prSet/>
      <dgm:spPr/>
      <dgm:t>
        <a:bodyPr/>
        <a:lstStyle/>
        <a:p>
          <a:endParaRPr lang="fr-FR"/>
        </a:p>
      </dgm:t>
    </dgm:pt>
    <dgm:pt modelId="{E3056317-CABB-45EF-AA16-B96E8F212099}">
      <dgm:prSet phldrT="[Texte]" custT="1"/>
      <dgm:spPr/>
      <dgm:t>
        <a:bodyPr/>
        <a:lstStyle/>
        <a:p>
          <a:pPr>
            <a:spcAft>
              <a:spcPct val="35000"/>
            </a:spcAft>
          </a:pPr>
          <a:r>
            <a:rPr lang="fr-FR" sz="1600" dirty="0">
              <a:solidFill>
                <a:srgbClr val="002060"/>
              </a:solidFill>
            </a:rPr>
            <a:t>Diffusion dans les centres </a:t>
          </a:r>
          <a:r>
            <a:rPr lang="fr-FR" sz="1600" dirty="0" smtClean="0">
              <a:solidFill>
                <a:srgbClr val="002060"/>
              </a:solidFill>
            </a:rPr>
            <a:t>d’examen :</a:t>
          </a:r>
        </a:p>
        <a:p>
          <a:pPr>
            <a:spcAft>
              <a:spcPct val="35000"/>
            </a:spcAft>
          </a:pPr>
          <a:r>
            <a:rPr lang="fr-FR" sz="1600" dirty="0" smtClean="0">
              <a:solidFill>
                <a:srgbClr val="002060"/>
              </a:solidFill>
            </a:rPr>
            <a:t>- des contextes digitaux</a:t>
          </a:r>
        </a:p>
        <a:p>
          <a:pPr>
            <a:spcAft>
              <a:spcPct val="35000"/>
            </a:spcAft>
          </a:pPr>
          <a:r>
            <a:rPr lang="fr-FR" sz="1600" dirty="0" smtClean="0">
              <a:solidFill>
                <a:srgbClr val="002060"/>
              </a:solidFill>
            </a:rPr>
            <a:t>- des sujets candidats </a:t>
          </a:r>
        </a:p>
        <a:p>
          <a:pPr>
            <a:spcAft>
              <a:spcPct val="35000"/>
            </a:spcAft>
          </a:pPr>
          <a:r>
            <a:rPr lang="fr-FR" sz="1600" dirty="0" smtClean="0"/>
            <a:t> </a:t>
          </a:r>
          <a:endParaRPr lang="fr-FR" sz="1600" dirty="0"/>
        </a:p>
        <a:p>
          <a:pPr>
            <a:spcAft>
              <a:spcPts val="0"/>
            </a:spcAft>
          </a:pPr>
          <a:r>
            <a:rPr lang="fr-FR" sz="2000" dirty="0" smtClean="0"/>
            <a:t> </a:t>
          </a:r>
          <a:endParaRPr lang="fr-FR" sz="2000" dirty="0"/>
        </a:p>
      </dgm:t>
    </dgm:pt>
    <dgm:pt modelId="{847459F6-E29A-4DC3-A27D-F13265A40B5A}" type="parTrans" cxnId="{0D97A6A5-9653-4211-A0CB-87CEC4F9C211}">
      <dgm:prSet/>
      <dgm:spPr/>
      <dgm:t>
        <a:bodyPr/>
        <a:lstStyle/>
        <a:p>
          <a:endParaRPr lang="fr-FR"/>
        </a:p>
      </dgm:t>
    </dgm:pt>
    <dgm:pt modelId="{1CDCA74F-E334-4B4F-A932-4872C3BF163C}" type="sibTrans" cxnId="{0D97A6A5-9653-4211-A0CB-87CEC4F9C211}">
      <dgm:prSet/>
      <dgm:spPr/>
      <dgm:t>
        <a:bodyPr/>
        <a:lstStyle/>
        <a:p>
          <a:endParaRPr lang="fr-FR"/>
        </a:p>
      </dgm:t>
    </dgm:pt>
    <dgm:pt modelId="{E0E0A6ED-CD8E-4388-8191-B07700BAC354}">
      <dgm:prSet phldrT="[Texte]"/>
      <dgm:spPr>
        <a:solidFill>
          <a:schemeClr val="accent5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Centres d’examen</a:t>
          </a:r>
        </a:p>
      </dgm:t>
    </dgm:pt>
    <dgm:pt modelId="{28F76296-AE89-4A44-84D6-EA69537B8088}" type="parTrans" cxnId="{D68E45A9-2FFB-4E73-B7E1-20030F4AA3F8}">
      <dgm:prSet/>
      <dgm:spPr/>
      <dgm:t>
        <a:bodyPr/>
        <a:lstStyle/>
        <a:p>
          <a:endParaRPr lang="fr-FR"/>
        </a:p>
      </dgm:t>
    </dgm:pt>
    <dgm:pt modelId="{81B9A755-9EA6-4E40-94D4-D57034C26E4C}" type="sibTrans" cxnId="{D68E45A9-2FFB-4E73-B7E1-20030F4AA3F8}">
      <dgm:prSet/>
      <dgm:spPr/>
      <dgm:t>
        <a:bodyPr/>
        <a:lstStyle/>
        <a:p>
          <a:endParaRPr lang="fr-FR"/>
        </a:p>
      </dgm:t>
    </dgm:pt>
    <dgm:pt modelId="{76FD3B1F-48AA-4453-BB59-072E0083D7B9}">
      <dgm:prSet phldrT="[Texte]" custT="1"/>
      <dgm:spPr/>
      <dgm:t>
        <a:bodyPr/>
        <a:lstStyle/>
        <a:p>
          <a:r>
            <a:rPr lang="fr-FR" sz="1600" dirty="0" smtClean="0">
              <a:solidFill>
                <a:srgbClr val="002060"/>
              </a:solidFill>
            </a:rPr>
            <a:t>Duplication et installation dans les environnements numériques des contextes digitaux</a:t>
          </a:r>
          <a:endParaRPr lang="fr-FR" sz="2300" dirty="0">
            <a:solidFill>
              <a:srgbClr val="002060"/>
            </a:solidFill>
          </a:endParaRPr>
        </a:p>
      </dgm:t>
    </dgm:pt>
    <dgm:pt modelId="{8AEFFC07-6A2F-4EBC-A89E-6F49FFBA5ABB}" type="parTrans" cxnId="{F65220E4-BC23-4D46-8FE7-03F57FF37C67}">
      <dgm:prSet/>
      <dgm:spPr/>
      <dgm:t>
        <a:bodyPr/>
        <a:lstStyle/>
        <a:p>
          <a:endParaRPr lang="fr-FR"/>
        </a:p>
      </dgm:t>
    </dgm:pt>
    <dgm:pt modelId="{122D4AFB-60D1-40B2-AE15-32E425E561C0}" type="sibTrans" cxnId="{F65220E4-BC23-4D46-8FE7-03F57FF37C67}">
      <dgm:prSet/>
      <dgm:spPr/>
      <dgm:t>
        <a:bodyPr/>
        <a:lstStyle/>
        <a:p>
          <a:endParaRPr lang="fr-FR"/>
        </a:p>
      </dgm:t>
    </dgm:pt>
    <dgm:pt modelId="{B088929F-AF1E-4695-A2A0-C4BEE86C1504}">
      <dgm:prSet phldrT="[Texte]" custT="1"/>
      <dgm:spPr/>
      <dgm:t>
        <a:bodyPr/>
        <a:lstStyle/>
        <a:p>
          <a:pPr algn="l"/>
          <a:r>
            <a:rPr lang="fr-FR" sz="1500" dirty="0" smtClean="0">
              <a:solidFill>
                <a:srgbClr val="002060"/>
              </a:solidFill>
            </a:rPr>
            <a:t>Conception, par session, de deux contextes digitaux de référence</a:t>
          </a:r>
          <a:endParaRPr lang="fr-FR" sz="1500" u="none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l"/>
          <a:r>
            <a:rPr lang="fr-FR" sz="1050" b="1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Pour la session 2020</a:t>
          </a:r>
        </a:p>
        <a:p>
          <a:pPr algn="l"/>
          <a:r>
            <a:rPr lang="fr-FR" sz="1500" dirty="0" smtClean="0"/>
            <a:t>Création d’une banque de sujets avec fiche d’observation/appréciation : </a:t>
          </a:r>
        </a:p>
        <a:p>
          <a:pPr algn="just"/>
          <a:r>
            <a:rPr lang="fr-FR" sz="1050" i="1" dirty="0" smtClean="0"/>
            <a:t>ajout de questions à traiter, de situations à maîtriser, de problèmes à résoudre, d’opérations à effectuer, de productions digitales à réaliser</a:t>
          </a:r>
        </a:p>
        <a:p>
          <a:pPr algn="just"/>
          <a:endParaRPr lang="fr-FR" sz="500" i="1" dirty="0" smtClean="0"/>
        </a:p>
        <a:p>
          <a:pPr algn="l"/>
          <a:r>
            <a:rPr lang="fr-FR" sz="1500" dirty="0" smtClean="0">
              <a:solidFill>
                <a:srgbClr val="002060"/>
              </a:solidFill>
            </a:rPr>
            <a:t>Diffusion à l’ensemble des académies des contextes digitaux et de la banque de sujets </a:t>
          </a:r>
          <a:endParaRPr lang="fr-FR" sz="1500" i="1" dirty="0" smtClean="0">
            <a:solidFill>
              <a:srgbClr val="002060"/>
            </a:solidFill>
          </a:endParaRPr>
        </a:p>
        <a:p>
          <a:pPr algn="l"/>
          <a:endParaRPr lang="fr-FR" sz="1000" i="1" dirty="0" smtClean="0"/>
        </a:p>
        <a:p>
          <a:pPr algn="l"/>
          <a:endParaRPr lang="fr-FR" sz="1000" dirty="0"/>
        </a:p>
        <a:p>
          <a:pPr algn="l"/>
          <a:endParaRPr lang="fr-FR" sz="1000" dirty="0"/>
        </a:p>
      </dgm:t>
    </dgm:pt>
    <dgm:pt modelId="{1E794B79-C133-4CFA-A8B2-1FB3E842CFC0}" type="sibTrans" cxnId="{D031B9DF-BE83-414C-84DD-0672D67A5515}">
      <dgm:prSet/>
      <dgm:spPr/>
      <dgm:t>
        <a:bodyPr/>
        <a:lstStyle/>
        <a:p>
          <a:endParaRPr lang="fr-FR"/>
        </a:p>
      </dgm:t>
    </dgm:pt>
    <dgm:pt modelId="{C033C00B-4BF0-46E0-814D-DA3ACB1014A2}" type="parTrans" cxnId="{D031B9DF-BE83-414C-84DD-0672D67A5515}">
      <dgm:prSet/>
      <dgm:spPr/>
      <dgm:t>
        <a:bodyPr/>
        <a:lstStyle/>
        <a:p>
          <a:endParaRPr lang="fr-FR"/>
        </a:p>
      </dgm:t>
    </dgm:pt>
    <dgm:pt modelId="{255DA41A-0913-47F4-840A-8BB680858B49}" type="pres">
      <dgm:prSet presAssocID="{030F0E65-640E-45F7-B84A-D3A212701DF3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E907B9CA-9CE3-457E-BCCB-9FA63E11A369}" type="pres">
      <dgm:prSet presAssocID="{EB72C548-E463-45B2-B19F-8A7CCC2A975E}" presName="parentText1" presStyleLbl="node1" presStyleIdx="0" presStyleCnt="3" custScaleX="35639" custScaleY="81601" custLinFactNeighborX="-37834" custLinFactNeighborY="432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151353-2FB3-4EE3-90D5-7C5D94BA051F}" type="pres">
      <dgm:prSet presAssocID="{EB72C548-E463-45B2-B19F-8A7CCC2A975E}" presName="childText1" presStyleLbl="solidAlignAcc1" presStyleIdx="0" presStyleCnt="3" custScaleX="93747" custScaleY="125895" custLinFactNeighborX="-6283" custLinFactNeighborY="87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8DCC1B-5769-43D9-B6C8-41C955314782}" type="pres">
      <dgm:prSet presAssocID="{8CC6C3E3-9AA1-4EF8-82B5-2F49796129DD}" presName="parentText2" presStyleLbl="node1" presStyleIdx="1" presStyleCnt="3" custScaleX="47057" custLinFactNeighborX="-21499" custLinFactNeighborY="-1187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7F32C0-99EC-457A-86DC-F4A018B09E44}" type="pres">
      <dgm:prSet presAssocID="{8CC6C3E3-9AA1-4EF8-82B5-2F49796129DD}" presName="childText2" presStyleLbl="solidAlignAcc1" presStyleIdx="1" presStyleCnt="3" custScaleX="75789" custScaleY="71416" custLinFactNeighborX="-343" custLinFactNeighborY="-22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A0D57E-6C75-41EA-AA56-B4B7F6FD920E}" type="pres">
      <dgm:prSet presAssocID="{E0E0A6ED-CD8E-4388-8191-B07700BAC354}" presName="parentText3" presStyleLbl="node1" presStyleIdx="2" presStyleCnt="3" custScaleX="83881" custLinFactNeighborX="5085" custLinFactNeighborY="-4088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2B4EC1-46C3-4EAC-8852-F26BA5999802}" type="pres">
      <dgm:prSet presAssocID="{E0E0A6ED-CD8E-4388-8191-B07700BAC354}" presName="childText3" presStyleLbl="solidAlignAcc1" presStyleIdx="2" presStyleCnt="3" custScaleX="73838" custScaleY="54625" custLinFactNeighborX="4480" custLinFactNeighborY="-457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7F66A83-16B5-48BD-B691-2748A891DDFE}" type="presOf" srcId="{030F0E65-640E-45F7-B84A-D3A212701DF3}" destId="{255DA41A-0913-47F4-840A-8BB680858B49}" srcOrd="0" destOrd="0" presId="urn:microsoft.com/office/officeart/2009/3/layout/IncreasingArrowsProcess"/>
    <dgm:cxn modelId="{D68E45A9-2FFB-4E73-B7E1-20030F4AA3F8}" srcId="{030F0E65-640E-45F7-B84A-D3A212701DF3}" destId="{E0E0A6ED-CD8E-4388-8191-B07700BAC354}" srcOrd="2" destOrd="0" parTransId="{28F76296-AE89-4A44-84D6-EA69537B8088}" sibTransId="{81B9A755-9EA6-4E40-94D4-D57034C26E4C}"/>
    <dgm:cxn modelId="{8BF10DB5-E3D0-4076-8488-8675DE53B7BB}" type="presOf" srcId="{B088929F-AF1E-4695-A2A0-C4BEE86C1504}" destId="{D4151353-2FB3-4EE3-90D5-7C5D94BA051F}" srcOrd="0" destOrd="0" presId="urn:microsoft.com/office/officeart/2009/3/layout/IncreasingArrowsProcess"/>
    <dgm:cxn modelId="{5D94EA9E-62CB-4937-90CB-688FD6562AC6}" type="presOf" srcId="{8CC6C3E3-9AA1-4EF8-82B5-2F49796129DD}" destId="{A58DCC1B-5769-43D9-B6C8-41C955314782}" srcOrd="0" destOrd="0" presId="urn:microsoft.com/office/officeart/2009/3/layout/IncreasingArrowsProcess"/>
    <dgm:cxn modelId="{2DA1F559-B3F5-43D8-9E0A-B6500BA94BCE}" type="presOf" srcId="{E3056317-CABB-45EF-AA16-B96E8F212099}" destId="{807F32C0-99EC-457A-86DC-F4A018B09E44}" srcOrd="0" destOrd="0" presId="urn:microsoft.com/office/officeart/2009/3/layout/IncreasingArrowsProcess"/>
    <dgm:cxn modelId="{DBA64A02-F42F-4E3A-A892-BAA206A2FBCE}" srcId="{030F0E65-640E-45F7-B84A-D3A212701DF3}" destId="{8CC6C3E3-9AA1-4EF8-82B5-2F49796129DD}" srcOrd="1" destOrd="0" parTransId="{6562339F-33EF-4FC8-AEB8-8796E8D4978E}" sibTransId="{807867A1-0C80-4D67-9714-858DBAE5A615}"/>
    <dgm:cxn modelId="{2C6E3E33-69DE-421B-B311-4ADD407FF945}" type="presOf" srcId="{EB72C548-E463-45B2-B19F-8A7CCC2A975E}" destId="{E907B9CA-9CE3-457E-BCCB-9FA63E11A369}" srcOrd="0" destOrd="0" presId="urn:microsoft.com/office/officeart/2009/3/layout/IncreasingArrowsProcess"/>
    <dgm:cxn modelId="{D031B9DF-BE83-414C-84DD-0672D67A5515}" srcId="{EB72C548-E463-45B2-B19F-8A7CCC2A975E}" destId="{B088929F-AF1E-4695-A2A0-C4BEE86C1504}" srcOrd="0" destOrd="0" parTransId="{C033C00B-4BF0-46E0-814D-DA3ACB1014A2}" sibTransId="{1E794B79-C133-4CFA-A8B2-1FB3E842CFC0}"/>
    <dgm:cxn modelId="{F65220E4-BC23-4D46-8FE7-03F57FF37C67}" srcId="{E0E0A6ED-CD8E-4388-8191-B07700BAC354}" destId="{76FD3B1F-48AA-4453-BB59-072E0083D7B9}" srcOrd="0" destOrd="0" parTransId="{8AEFFC07-6A2F-4EBC-A89E-6F49FFBA5ABB}" sibTransId="{122D4AFB-60D1-40B2-AE15-32E425E561C0}"/>
    <dgm:cxn modelId="{E8A52C6F-1AB6-49C9-A23F-2B05AC8CD9A1}" srcId="{030F0E65-640E-45F7-B84A-D3A212701DF3}" destId="{EB72C548-E463-45B2-B19F-8A7CCC2A975E}" srcOrd="0" destOrd="0" parTransId="{6870D319-9AD6-45C4-AE78-19298E54B530}" sibTransId="{0FAF8F09-B4B3-4DA1-A46A-7D7DB8D4D59B}"/>
    <dgm:cxn modelId="{0D97A6A5-9653-4211-A0CB-87CEC4F9C211}" srcId="{8CC6C3E3-9AA1-4EF8-82B5-2F49796129DD}" destId="{E3056317-CABB-45EF-AA16-B96E8F212099}" srcOrd="0" destOrd="0" parTransId="{847459F6-E29A-4DC3-A27D-F13265A40B5A}" sibTransId="{1CDCA74F-E334-4B4F-A932-4872C3BF163C}"/>
    <dgm:cxn modelId="{33CA2534-A7E7-4E31-AADD-01B339888BD0}" type="presOf" srcId="{E0E0A6ED-CD8E-4388-8191-B07700BAC354}" destId="{F0A0D57E-6C75-41EA-AA56-B4B7F6FD920E}" srcOrd="0" destOrd="0" presId="urn:microsoft.com/office/officeart/2009/3/layout/IncreasingArrowsProcess"/>
    <dgm:cxn modelId="{CA9A7D58-D38F-406D-B2B8-32C3B5848319}" type="presOf" srcId="{76FD3B1F-48AA-4453-BB59-072E0083D7B9}" destId="{802B4EC1-46C3-4EAC-8852-F26BA5999802}" srcOrd="0" destOrd="0" presId="urn:microsoft.com/office/officeart/2009/3/layout/IncreasingArrowsProcess"/>
    <dgm:cxn modelId="{C9655401-BBC7-4348-992A-91893CC48617}" type="presParOf" srcId="{255DA41A-0913-47F4-840A-8BB680858B49}" destId="{E907B9CA-9CE3-457E-BCCB-9FA63E11A369}" srcOrd="0" destOrd="0" presId="urn:microsoft.com/office/officeart/2009/3/layout/IncreasingArrowsProcess"/>
    <dgm:cxn modelId="{BFF78FC2-6CED-4DF8-B6DB-9BC856612B60}" type="presParOf" srcId="{255DA41A-0913-47F4-840A-8BB680858B49}" destId="{D4151353-2FB3-4EE3-90D5-7C5D94BA051F}" srcOrd="1" destOrd="0" presId="urn:microsoft.com/office/officeart/2009/3/layout/IncreasingArrowsProcess"/>
    <dgm:cxn modelId="{832AF248-C120-42D3-9094-2E648341C1F4}" type="presParOf" srcId="{255DA41A-0913-47F4-840A-8BB680858B49}" destId="{A58DCC1B-5769-43D9-B6C8-41C955314782}" srcOrd="2" destOrd="0" presId="urn:microsoft.com/office/officeart/2009/3/layout/IncreasingArrowsProcess"/>
    <dgm:cxn modelId="{B0EC1083-B131-485E-BA0F-191F74DB8001}" type="presParOf" srcId="{255DA41A-0913-47F4-840A-8BB680858B49}" destId="{807F32C0-99EC-457A-86DC-F4A018B09E44}" srcOrd="3" destOrd="0" presId="urn:microsoft.com/office/officeart/2009/3/layout/IncreasingArrowsProcess"/>
    <dgm:cxn modelId="{ECFC8CE4-62BB-43CD-8847-9268EF9E135B}" type="presParOf" srcId="{255DA41A-0913-47F4-840A-8BB680858B49}" destId="{F0A0D57E-6C75-41EA-AA56-B4B7F6FD920E}" srcOrd="4" destOrd="0" presId="urn:microsoft.com/office/officeart/2009/3/layout/IncreasingArrowsProcess"/>
    <dgm:cxn modelId="{B57FFA63-A2C0-487D-9ED4-0ADF9D568226}" type="presParOf" srcId="{255DA41A-0913-47F4-840A-8BB680858B49}" destId="{802B4EC1-46C3-4EAC-8852-F26BA599980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29E7B2-718B-4AA5-AEF9-CC95134A56B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</dgm:pt>
    <dgm:pt modelId="{8510814F-9F2D-41AE-93B8-977F1B7FEBD3}">
      <dgm:prSet phldrT="[Texte]"/>
      <dgm:spPr>
        <a:solidFill>
          <a:schemeClr val="accent2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S2</a:t>
          </a:r>
        </a:p>
        <a:p>
          <a:r>
            <a:rPr lang="fr-FR" dirty="0" smtClean="0">
              <a:solidFill>
                <a:schemeClr val="tx1"/>
              </a:solidFill>
            </a:rPr>
            <a:t>AS </a:t>
          </a:r>
          <a:r>
            <a:rPr lang="fr-FR" dirty="0">
              <a:solidFill>
                <a:schemeClr val="tx1"/>
              </a:solidFill>
            </a:rPr>
            <a:t>2018-2019</a:t>
          </a:r>
        </a:p>
      </dgm:t>
    </dgm:pt>
    <dgm:pt modelId="{4FBF76B9-96F3-41E8-A668-717F57633146}" type="parTrans" cxnId="{B5FA0F4F-284C-41B5-8A06-4E2377F56D49}">
      <dgm:prSet/>
      <dgm:spPr/>
      <dgm:t>
        <a:bodyPr/>
        <a:lstStyle/>
        <a:p>
          <a:endParaRPr lang="fr-FR"/>
        </a:p>
      </dgm:t>
    </dgm:pt>
    <dgm:pt modelId="{3A9F48B4-8711-4E82-AC6B-6CA6F4D06613}" type="sibTrans" cxnId="{B5FA0F4F-284C-41B5-8A06-4E2377F56D49}">
      <dgm:prSet/>
      <dgm:spPr/>
      <dgm:t>
        <a:bodyPr/>
        <a:lstStyle/>
        <a:p>
          <a:endParaRPr lang="fr-FR"/>
        </a:p>
      </dgm:t>
    </dgm:pt>
    <dgm:pt modelId="{0F3FEF41-D602-4D4A-8807-C55EA35A9904}">
      <dgm:prSet phldrT="[Texte]"/>
      <dgm:spPr>
        <a:solidFill>
          <a:schemeClr val="accent4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Nov. 2019</a:t>
          </a:r>
        </a:p>
      </dgm:t>
    </dgm:pt>
    <dgm:pt modelId="{42EAF54B-EB13-4FE5-B972-2F8DAC215BFD}" type="parTrans" cxnId="{9F34FEE7-67DF-4B17-B141-99C07B16B5E9}">
      <dgm:prSet/>
      <dgm:spPr/>
      <dgm:t>
        <a:bodyPr/>
        <a:lstStyle/>
        <a:p>
          <a:endParaRPr lang="fr-FR"/>
        </a:p>
      </dgm:t>
    </dgm:pt>
    <dgm:pt modelId="{921846AD-FCB4-4A72-BBE4-758931C12AE5}" type="sibTrans" cxnId="{9F34FEE7-67DF-4B17-B141-99C07B16B5E9}">
      <dgm:prSet/>
      <dgm:spPr/>
      <dgm:t>
        <a:bodyPr/>
        <a:lstStyle/>
        <a:p>
          <a:endParaRPr lang="fr-FR"/>
        </a:p>
      </dgm:t>
    </dgm:pt>
    <dgm:pt modelId="{7831142F-B0E1-4424-BCB5-86EA167B1A12}">
      <dgm:prSet phldrT="[Texte]"/>
      <dgm:spPr>
        <a:solidFill>
          <a:schemeClr val="accent5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Janv. 2020</a:t>
          </a:r>
        </a:p>
      </dgm:t>
    </dgm:pt>
    <dgm:pt modelId="{3E8A07BE-5D0C-4FB1-971E-EF4E0F995397}" type="parTrans" cxnId="{A47DA0D0-80B0-4A54-ACF5-DB962C2A852B}">
      <dgm:prSet/>
      <dgm:spPr/>
      <dgm:t>
        <a:bodyPr/>
        <a:lstStyle/>
        <a:p>
          <a:endParaRPr lang="fr-FR"/>
        </a:p>
      </dgm:t>
    </dgm:pt>
    <dgm:pt modelId="{C3340299-3F54-435F-920D-833FE28836A0}" type="sibTrans" cxnId="{A47DA0D0-80B0-4A54-ACF5-DB962C2A852B}">
      <dgm:prSet/>
      <dgm:spPr/>
      <dgm:t>
        <a:bodyPr/>
        <a:lstStyle/>
        <a:p>
          <a:endParaRPr lang="fr-FR"/>
        </a:p>
      </dgm:t>
    </dgm:pt>
    <dgm:pt modelId="{76D16D28-1A57-4BCC-9657-21A3D97A24F0}">
      <dgm:prSet custT="1"/>
      <dgm:spPr/>
      <dgm:t>
        <a:bodyPr/>
        <a:lstStyle/>
        <a:p>
          <a:pPr algn="just"/>
          <a:r>
            <a:rPr lang="fr-FR" sz="1800" dirty="0"/>
            <a:t>Appel à </a:t>
          </a:r>
          <a:r>
            <a:rPr lang="fr-FR" sz="1800" dirty="0" smtClean="0"/>
            <a:t>sujets auprès des référents digitaux académiques et des professeurs en charge du Bloc 2</a:t>
          </a:r>
          <a:endParaRPr lang="fr-FR" sz="1800" dirty="0"/>
        </a:p>
      </dgm:t>
    </dgm:pt>
    <dgm:pt modelId="{D1D67777-BF0C-416C-83E1-C643EBE0828F}" type="parTrans" cxnId="{D7C9AD1B-EFD8-4DD8-99FF-0ED94080B7C4}">
      <dgm:prSet/>
      <dgm:spPr/>
      <dgm:t>
        <a:bodyPr/>
        <a:lstStyle/>
        <a:p>
          <a:endParaRPr lang="fr-FR"/>
        </a:p>
      </dgm:t>
    </dgm:pt>
    <dgm:pt modelId="{9BD27180-B84B-4959-A357-461883A9E25B}" type="sibTrans" cxnId="{D7C9AD1B-EFD8-4DD8-99FF-0ED94080B7C4}">
      <dgm:prSet/>
      <dgm:spPr/>
      <dgm:t>
        <a:bodyPr/>
        <a:lstStyle/>
        <a:p>
          <a:endParaRPr lang="fr-FR"/>
        </a:p>
      </dgm:t>
    </dgm:pt>
    <dgm:pt modelId="{C6651958-644D-4179-A3FA-C0FD2668218A}">
      <dgm:prSet custT="1"/>
      <dgm:spPr/>
      <dgm:t>
        <a:bodyPr/>
        <a:lstStyle/>
        <a:p>
          <a:r>
            <a:rPr lang="fr-FR" sz="1800" dirty="0"/>
            <a:t>Création </a:t>
          </a:r>
          <a:r>
            <a:rPr lang="fr-FR" sz="1800" dirty="0" smtClean="0"/>
            <a:t>des contextes digitaux </a:t>
          </a:r>
          <a:r>
            <a:rPr lang="fr-FR" sz="1800" dirty="0"/>
            <a:t>de référence</a:t>
          </a:r>
        </a:p>
      </dgm:t>
    </dgm:pt>
    <dgm:pt modelId="{86ED1574-4301-4F79-8940-AFD0F74E9DDD}" type="parTrans" cxnId="{5C1403EB-9F81-4D52-83AD-A227352CBAF3}">
      <dgm:prSet/>
      <dgm:spPr/>
      <dgm:t>
        <a:bodyPr/>
        <a:lstStyle/>
        <a:p>
          <a:endParaRPr lang="fr-FR"/>
        </a:p>
      </dgm:t>
    </dgm:pt>
    <dgm:pt modelId="{2E582709-CAC3-474E-AFD4-D74CC695C0A1}" type="sibTrans" cxnId="{5C1403EB-9F81-4D52-83AD-A227352CBAF3}">
      <dgm:prSet/>
      <dgm:spPr/>
      <dgm:t>
        <a:bodyPr/>
        <a:lstStyle/>
        <a:p>
          <a:endParaRPr lang="fr-FR"/>
        </a:p>
      </dgm:t>
    </dgm:pt>
    <dgm:pt modelId="{FF7D3A1A-97F6-45C6-92C9-F85C10F0C094}">
      <dgm:prSet custT="1"/>
      <dgm:spPr/>
      <dgm:t>
        <a:bodyPr/>
        <a:lstStyle/>
        <a:p>
          <a:pPr algn="just"/>
          <a:r>
            <a:rPr lang="fr-FR" sz="1800" kern="1200" dirty="0" smtClean="0"/>
            <a:t>Mise au point des contextes et sujets par la commission nationale et des grilles observation/appréciation à l’attention des interrogateurs</a:t>
          </a:r>
          <a:endParaRPr lang="fr-FR" sz="1800" kern="1200" dirty="0"/>
        </a:p>
      </dgm:t>
    </dgm:pt>
    <dgm:pt modelId="{C4A4407A-0EDC-486E-A873-664190863451}" type="parTrans" cxnId="{2C08F371-FBC7-4A86-AA8F-880AA08F6641}">
      <dgm:prSet/>
      <dgm:spPr/>
      <dgm:t>
        <a:bodyPr/>
        <a:lstStyle/>
        <a:p>
          <a:endParaRPr lang="fr-FR"/>
        </a:p>
      </dgm:t>
    </dgm:pt>
    <dgm:pt modelId="{8B7C3E4D-5E37-4462-8C72-EF81E4CCC151}" type="sibTrans" cxnId="{2C08F371-FBC7-4A86-AA8F-880AA08F6641}">
      <dgm:prSet/>
      <dgm:spPr/>
      <dgm:t>
        <a:bodyPr/>
        <a:lstStyle/>
        <a:p>
          <a:endParaRPr lang="fr-FR"/>
        </a:p>
      </dgm:t>
    </dgm:pt>
    <dgm:pt modelId="{80927CA1-310B-4A52-B7A2-9F4E32908ED8}">
      <dgm:prSet custT="1"/>
      <dgm:spPr/>
      <dgm:t>
        <a:bodyPr/>
        <a:lstStyle/>
        <a:p>
          <a:r>
            <a:rPr lang="fr-FR" sz="1800" dirty="0" smtClean="0"/>
            <a:t>Conception des sujets candidats</a:t>
          </a:r>
          <a:endParaRPr lang="fr-FR" sz="1800" dirty="0"/>
        </a:p>
      </dgm:t>
    </dgm:pt>
    <dgm:pt modelId="{E6E14C6E-184C-45C6-A3EC-BF0687FB53DE}" type="parTrans" cxnId="{CEAC7DF7-4491-4D3A-88D7-2FC88ADAD619}">
      <dgm:prSet/>
      <dgm:spPr/>
      <dgm:t>
        <a:bodyPr/>
        <a:lstStyle/>
        <a:p>
          <a:endParaRPr lang="fr-FR"/>
        </a:p>
      </dgm:t>
    </dgm:pt>
    <dgm:pt modelId="{D99D55A6-72B1-4BE0-84D9-513818ED5642}" type="sibTrans" cxnId="{CEAC7DF7-4491-4D3A-88D7-2FC88ADAD619}">
      <dgm:prSet/>
      <dgm:spPr/>
      <dgm:t>
        <a:bodyPr/>
        <a:lstStyle/>
        <a:p>
          <a:endParaRPr lang="fr-FR"/>
        </a:p>
      </dgm:t>
    </dgm:pt>
    <dgm:pt modelId="{CEA297B1-0762-4E83-9C2A-7FCEA8E6265E}">
      <dgm:prSet custT="1"/>
      <dgm:spPr/>
      <dgm:t>
        <a:bodyPr/>
        <a:lstStyle/>
        <a:p>
          <a:r>
            <a:rPr lang="fr-FR" sz="1800" dirty="0" smtClean="0"/>
            <a:t>Commission nationale :</a:t>
          </a:r>
          <a:endParaRPr lang="fr-FR" sz="1800" dirty="0"/>
        </a:p>
      </dgm:t>
    </dgm:pt>
    <dgm:pt modelId="{300DAAD6-2EEE-4DF0-B5D1-30F25167166D}" type="parTrans" cxnId="{ED44FFC2-F853-4C98-A5B3-4F68C8D040A8}">
      <dgm:prSet/>
      <dgm:spPr/>
      <dgm:t>
        <a:bodyPr/>
        <a:lstStyle/>
        <a:p>
          <a:endParaRPr lang="fr-FR"/>
        </a:p>
      </dgm:t>
    </dgm:pt>
    <dgm:pt modelId="{AE2F6F24-3624-4FCE-B3F0-38AC2EB9A62F}" type="sibTrans" cxnId="{ED44FFC2-F853-4C98-A5B3-4F68C8D040A8}">
      <dgm:prSet/>
      <dgm:spPr/>
      <dgm:t>
        <a:bodyPr/>
        <a:lstStyle/>
        <a:p>
          <a:endParaRPr lang="fr-FR"/>
        </a:p>
      </dgm:t>
    </dgm:pt>
    <dgm:pt modelId="{BAAFEC4F-BEE6-44EA-8803-9C90DFF5426C}" type="pres">
      <dgm:prSet presAssocID="{9B29E7B2-718B-4AA5-AEF9-CC95134A56BB}" presName="linearFlow" presStyleCnt="0">
        <dgm:presLayoutVars>
          <dgm:dir/>
          <dgm:animLvl val="lvl"/>
          <dgm:resizeHandles val="exact"/>
        </dgm:presLayoutVars>
      </dgm:prSet>
      <dgm:spPr/>
    </dgm:pt>
    <dgm:pt modelId="{8DC72287-C10B-439D-86CC-F107531E76F6}" type="pres">
      <dgm:prSet presAssocID="{8510814F-9F2D-41AE-93B8-977F1B7FEBD3}" presName="composite" presStyleCnt="0"/>
      <dgm:spPr/>
    </dgm:pt>
    <dgm:pt modelId="{8D057405-4ADA-4D1B-A769-45E256B14BAC}" type="pres">
      <dgm:prSet presAssocID="{8510814F-9F2D-41AE-93B8-977F1B7FEBD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EB5EC1-008B-4621-8213-1391733D25E0}" type="pres">
      <dgm:prSet presAssocID="{8510814F-9F2D-41AE-93B8-977F1B7FEBD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509893-D350-4A38-A38A-AC418EA71971}" type="pres">
      <dgm:prSet presAssocID="{3A9F48B4-8711-4E82-AC6B-6CA6F4D06613}" presName="sp" presStyleCnt="0"/>
      <dgm:spPr/>
    </dgm:pt>
    <dgm:pt modelId="{34E002C1-EB06-4189-AE63-75B68C0848A9}" type="pres">
      <dgm:prSet presAssocID="{0F3FEF41-D602-4D4A-8807-C55EA35A9904}" presName="composite" presStyleCnt="0"/>
      <dgm:spPr/>
    </dgm:pt>
    <dgm:pt modelId="{38CB7927-BC66-4C02-ADD4-C4381BEBA2FE}" type="pres">
      <dgm:prSet presAssocID="{0F3FEF41-D602-4D4A-8807-C55EA35A990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6982D2-F097-492C-9AA9-4B3F7ECA03DB}" type="pres">
      <dgm:prSet presAssocID="{0F3FEF41-D602-4D4A-8807-C55EA35A990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1A6CF9-BFD7-46E2-B70D-9A0E9EDFE258}" type="pres">
      <dgm:prSet presAssocID="{921846AD-FCB4-4A72-BBE4-758931C12AE5}" presName="sp" presStyleCnt="0"/>
      <dgm:spPr/>
    </dgm:pt>
    <dgm:pt modelId="{6DAC8EA6-472E-4870-8AC6-71271D4D0957}" type="pres">
      <dgm:prSet presAssocID="{7831142F-B0E1-4424-BCB5-86EA167B1A12}" presName="composite" presStyleCnt="0"/>
      <dgm:spPr/>
    </dgm:pt>
    <dgm:pt modelId="{FDF08F24-6BC2-43AC-991D-572F51CA22A7}" type="pres">
      <dgm:prSet presAssocID="{7831142F-B0E1-4424-BCB5-86EA167B1A1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40F32AC-5140-4786-A1F7-268A9A01D92A}" type="pres">
      <dgm:prSet presAssocID="{7831142F-B0E1-4424-BCB5-86EA167B1A12}" presName="descendantText" presStyleLbl="alignAcc1" presStyleIdx="2" presStyleCnt="3" custScaleY="13973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C1403EB-9F81-4D52-83AD-A227352CBAF3}" srcId="{CEA297B1-0762-4E83-9C2A-7FCEA8E6265E}" destId="{C6651958-644D-4179-A3FA-C0FD2668218A}" srcOrd="0" destOrd="0" parTransId="{86ED1574-4301-4F79-8940-AFD0F74E9DDD}" sibTransId="{2E582709-CAC3-474E-AFD4-D74CC695C0A1}"/>
    <dgm:cxn modelId="{ED9F173E-78B7-4F38-A806-490036B81B2B}" type="presOf" srcId="{C6651958-644D-4179-A3FA-C0FD2668218A}" destId="{8A6982D2-F097-492C-9AA9-4B3F7ECA03DB}" srcOrd="0" destOrd="1" presId="urn:microsoft.com/office/officeart/2005/8/layout/chevron2"/>
    <dgm:cxn modelId="{03B11231-9BEC-48F9-A974-048F69CBCBB3}" type="presOf" srcId="{80927CA1-310B-4A52-B7A2-9F4E32908ED8}" destId="{8A6982D2-F097-492C-9AA9-4B3F7ECA03DB}" srcOrd="0" destOrd="2" presId="urn:microsoft.com/office/officeart/2005/8/layout/chevron2"/>
    <dgm:cxn modelId="{D7C9AD1B-EFD8-4DD8-99FF-0ED94080B7C4}" srcId="{8510814F-9F2D-41AE-93B8-977F1B7FEBD3}" destId="{76D16D28-1A57-4BCC-9657-21A3D97A24F0}" srcOrd="0" destOrd="0" parTransId="{D1D67777-BF0C-416C-83E1-C643EBE0828F}" sibTransId="{9BD27180-B84B-4959-A357-461883A9E25B}"/>
    <dgm:cxn modelId="{C5CAA1F4-96B0-4B4C-B935-9172501EE014}" type="presOf" srcId="{9B29E7B2-718B-4AA5-AEF9-CC95134A56BB}" destId="{BAAFEC4F-BEE6-44EA-8803-9C90DFF5426C}" srcOrd="0" destOrd="0" presId="urn:microsoft.com/office/officeart/2005/8/layout/chevron2"/>
    <dgm:cxn modelId="{A04C1DEB-39AD-42BD-8AD0-21F1384582BA}" type="presOf" srcId="{8510814F-9F2D-41AE-93B8-977F1B7FEBD3}" destId="{8D057405-4ADA-4D1B-A769-45E256B14BAC}" srcOrd="0" destOrd="0" presId="urn:microsoft.com/office/officeart/2005/8/layout/chevron2"/>
    <dgm:cxn modelId="{9A85C325-4969-4068-AACB-E14882B8671C}" type="presOf" srcId="{CEA297B1-0762-4E83-9C2A-7FCEA8E6265E}" destId="{8A6982D2-F097-492C-9AA9-4B3F7ECA03DB}" srcOrd="0" destOrd="0" presId="urn:microsoft.com/office/officeart/2005/8/layout/chevron2"/>
    <dgm:cxn modelId="{A47DA0D0-80B0-4A54-ACF5-DB962C2A852B}" srcId="{9B29E7B2-718B-4AA5-AEF9-CC95134A56BB}" destId="{7831142F-B0E1-4424-BCB5-86EA167B1A12}" srcOrd="2" destOrd="0" parTransId="{3E8A07BE-5D0C-4FB1-971E-EF4E0F995397}" sibTransId="{C3340299-3F54-435F-920D-833FE28836A0}"/>
    <dgm:cxn modelId="{DA6636B1-885C-490B-AF5F-C2A5FDB2D4CA}" type="presOf" srcId="{7831142F-B0E1-4424-BCB5-86EA167B1A12}" destId="{FDF08F24-6BC2-43AC-991D-572F51CA22A7}" srcOrd="0" destOrd="0" presId="urn:microsoft.com/office/officeart/2005/8/layout/chevron2"/>
    <dgm:cxn modelId="{CEAC7DF7-4491-4D3A-88D7-2FC88ADAD619}" srcId="{CEA297B1-0762-4E83-9C2A-7FCEA8E6265E}" destId="{80927CA1-310B-4A52-B7A2-9F4E32908ED8}" srcOrd="1" destOrd="0" parTransId="{E6E14C6E-184C-45C6-A3EC-BF0687FB53DE}" sibTransId="{D99D55A6-72B1-4BE0-84D9-513818ED5642}"/>
    <dgm:cxn modelId="{044A734F-B8A7-4B31-80AE-57F09E12256E}" type="presOf" srcId="{0F3FEF41-D602-4D4A-8807-C55EA35A9904}" destId="{38CB7927-BC66-4C02-ADD4-C4381BEBA2FE}" srcOrd="0" destOrd="0" presId="urn:microsoft.com/office/officeart/2005/8/layout/chevron2"/>
    <dgm:cxn modelId="{91CE63DB-3D51-4EF7-A660-8BB6FEB9FACE}" type="presOf" srcId="{76D16D28-1A57-4BCC-9657-21A3D97A24F0}" destId="{54EB5EC1-008B-4621-8213-1391733D25E0}" srcOrd="0" destOrd="0" presId="urn:microsoft.com/office/officeart/2005/8/layout/chevron2"/>
    <dgm:cxn modelId="{B5FA0F4F-284C-41B5-8A06-4E2377F56D49}" srcId="{9B29E7B2-718B-4AA5-AEF9-CC95134A56BB}" destId="{8510814F-9F2D-41AE-93B8-977F1B7FEBD3}" srcOrd="0" destOrd="0" parTransId="{4FBF76B9-96F3-41E8-A668-717F57633146}" sibTransId="{3A9F48B4-8711-4E82-AC6B-6CA6F4D06613}"/>
    <dgm:cxn modelId="{661AA601-0288-4538-9831-E847998B8178}" type="presOf" srcId="{FF7D3A1A-97F6-45C6-92C9-F85C10F0C094}" destId="{040F32AC-5140-4786-A1F7-268A9A01D92A}" srcOrd="0" destOrd="0" presId="urn:microsoft.com/office/officeart/2005/8/layout/chevron2"/>
    <dgm:cxn modelId="{9F34FEE7-67DF-4B17-B141-99C07B16B5E9}" srcId="{9B29E7B2-718B-4AA5-AEF9-CC95134A56BB}" destId="{0F3FEF41-D602-4D4A-8807-C55EA35A9904}" srcOrd="1" destOrd="0" parTransId="{42EAF54B-EB13-4FE5-B972-2F8DAC215BFD}" sibTransId="{921846AD-FCB4-4A72-BBE4-758931C12AE5}"/>
    <dgm:cxn modelId="{2C08F371-FBC7-4A86-AA8F-880AA08F6641}" srcId="{7831142F-B0E1-4424-BCB5-86EA167B1A12}" destId="{FF7D3A1A-97F6-45C6-92C9-F85C10F0C094}" srcOrd="0" destOrd="0" parTransId="{C4A4407A-0EDC-486E-A873-664190863451}" sibTransId="{8B7C3E4D-5E37-4462-8C72-EF81E4CCC151}"/>
    <dgm:cxn modelId="{ED44FFC2-F853-4C98-A5B3-4F68C8D040A8}" srcId="{0F3FEF41-D602-4D4A-8807-C55EA35A9904}" destId="{CEA297B1-0762-4E83-9C2A-7FCEA8E6265E}" srcOrd="0" destOrd="0" parTransId="{300DAAD6-2EEE-4DF0-B5D1-30F25167166D}" sibTransId="{AE2F6F24-3624-4FCE-B3F0-38AC2EB9A62F}"/>
    <dgm:cxn modelId="{129E3BF6-1342-43EF-975D-78A335A2BC1B}" type="presParOf" srcId="{BAAFEC4F-BEE6-44EA-8803-9C90DFF5426C}" destId="{8DC72287-C10B-439D-86CC-F107531E76F6}" srcOrd="0" destOrd="0" presId="urn:microsoft.com/office/officeart/2005/8/layout/chevron2"/>
    <dgm:cxn modelId="{FA9D9264-5CBA-42F7-A074-472EB89C11F9}" type="presParOf" srcId="{8DC72287-C10B-439D-86CC-F107531E76F6}" destId="{8D057405-4ADA-4D1B-A769-45E256B14BAC}" srcOrd="0" destOrd="0" presId="urn:microsoft.com/office/officeart/2005/8/layout/chevron2"/>
    <dgm:cxn modelId="{A624F301-8225-4687-AB4A-76A463F76A3F}" type="presParOf" srcId="{8DC72287-C10B-439D-86CC-F107531E76F6}" destId="{54EB5EC1-008B-4621-8213-1391733D25E0}" srcOrd="1" destOrd="0" presId="urn:microsoft.com/office/officeart/2005/8/layout/chevron2"/>
    <dgm:cxn modelId="{C09A3373-25C1-4968-9C11-0B724FB6BF02}" type="presParOf" srcId="{BAAFEC4F-BEE6-44EA-8803-9C90DFF5426C}" destId="{21509893-D350-4A38-A38A-AC418EA71971}" srcOrd="1" destOrd="0" presId="urn:microsoft.com/office/officeart/2005/8/layout/chevron2"/>
    <dgm:cxn modelId="{03267CF8-E98A-4FC6-81E5-E3D5A87496EC}" type="presParOf" srcId="{BAAFEC4F-BEE6-44EA-8803-9C90DFF5426C}" destId="{34E002C1-EB06-4189-AE63-75B68C0848A9}" srcOrd="2" destOrd="0" presId="urn:microsoft.com/office/officeart/2005/8/layout/chevron2"/>
    <dgm:cxn modelId="{23640335-76E9-4D46-80B7-4B27A5815F66}" type="presParOf" srcId="{34E002C1-EB06-4189-AE63-75B68C0848A9}" destId="{38CB7927-BC66-4C02-ADD4-C4381BEBA2FE}" srcOrd="0" destOrd="0" presId="urn:microsoft.com/office/officeart/2005/8/layout/chevron2"/>
    <dgm:cxn modelId="{D75C3777-93A5-49D5-8537-4946D5EDEA34}" type="presParOf" srcId="{34E002C1-EB06-4189-AE63-75B68C0848A9}" destId="{8A6982D2-F097-492C-9AA9-4B3F7ECA03DB}" srcOrd="1" destOrd="0" presId="urn:microsoft.com/office/officeart/2005/8/layout/chevron2"/>
    <dgm:cxn modelId="{2A7A142D-E46F-43FF-A901-E88DBF1FDDE0}" type="presParOf" srcId="{BAAFEC4F-BEE6-44EA-8803-9C90DFF5426C}" destId="{861A6CF9-BFD7-46E2-B70D-9A0E9EDFE258}" srcOrd="3" destOrd="0" presId="urn:microsoft.com/office/officeart/2005/8/layout/chevron2"/>
    <dgm:cxn modelId="{E335F4F0-5ABB-439A-8787-95CDFE731E7D}" type="presParOf" srcId="{BAAFEC4F-BEE6-44EA-8803-9C90DFF5426C}" destId="{6DAC8EA6-472E-4870-8AC6-71271D4D0957}" srcOrd="4" destOrd="0" presId="urn:microsoft.com/office/officeart/2005/8/layout/chevron2"/>
    <dgm:cxn modelId="{CE4AAAA0-2FF3-4CCC-BA37-9B6BDBD7C93D}" type="presParOf" srcId="{6DAC8EA6-472E-4870-8AC6-71271D4D0957}" destId="{FDF08F24-6BC2-43AC-991D-572F51CA22A7}" srcOrd="0" destOrd="0" presId="urn:microsoft.com/office/officeart/2005/8/layout/chevron2"/>
    <dgm:cxn modelId="{FBC78830-BFEC-4F5F-9460-A7122DCC54C9}" type="presParOf" srcId="{6DAC8EA6-472E-4870-8AC6-71271D4D0957}" destId="{040F32AC-5140-4786-A1F7-268A9A01D9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28DE29-8E13-4CA3-AFE4-DB8D5CE952DD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60F12127-BEE8-4382-96C5-E93D7BC93EFE}">
      <dgm:prSet phldrT="[Texte]"/>
      <dgm:spPr>
        <a:solidFill>
          <a:schemeClr val="accent6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Animation de réseaux de distributeurs</a:t>
          </a:r>
        </a:p>
      </dgm:t>
    </dgm:pt>
    <dgm:pt modelId="{DE697388-0470-408A-8A34-83288D32F5CE}" type="parTrans" cxnId="{28810F1E-D864-4DD1-AB83-078740B8A19C}">
      <dgm:prSet/>
      <dgm:spPr/>
      <dgm:t>
        <a:bodyPr/>
        <a:lstStyle/>
        <a:p>
          <a:endParaRPr lang="fr-FR"/>
        </a:p>
      </dgm:t>
    </dgm:pt>
    <dgm:pt modelId="{91EF881C-3B7F-41FA-9F05-66BC45A606AF}" type="sibTrans" cxnId="{28810F1E-D864-4DD1-AB83-078740B8A19C}">
      <dgm:prSet/>
      <dgm:spPr/>
      <dgm:t>
        <a:bodyPr/>
        <a:lstStyle/>
        <a:p>
          <a:endParaRPr lang="fr-FR"/>
        </a:p>
      </dgm:t>
    </dgm:pt>
    <dgm:pt modelId="{6779643A-A2D3-4CFB-9553-5BD4BA3DF6CD}">
      <dgm:prSet phldrT="[Texte]"/>
      <dgm:spPr>
        <a:solidFill>
          <a:schemeClr val="accent4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Animation de réseaux de partenaires</a:t>
          </a:r>
        </a:p>
      </dgm:t>
    </dgm:pt>
    <dgm:pt modelId="{780AB666-B0D4-4BFF-A678-DB1133264869}" type="parTrans" cxnId="{230A3AC8-B84B-45F0-AA56-11CFE9074B0D}">
      <dgm:prSet/>
      <dgm:spPr/>
      <dgm:t>
        <a:bodyPr/>
        <a:lstStyle/>
        <a:p>
          <a:endParaRPr lang="fr-FR"/>
        </a:p>
      </dgm:t>
    </dgm:pt>
    <dgm:pt modelId="{8E581EA8-C53A-4D83-B689-66115B13DAA1}" type="sibTrans" cxnId="{230A3AC8-B84B-45F0-AA56-11CFE9074B0D}">
      <dgm:prSet/>
      <dgm:spPr/>
      <dgm:t>
        <a:bodyPr/>
        <a:lstStyle/>
        <a:p>
          <a:endParaRPr lang="fr-FR"/>
        </a:p>
      </dgm:t>
    </dgm:pt>
    <dgm:pt modelId="{70E95509-76C0-400B-B02B-2E74B5429E48}">
      <dgm:prSet phldrT="[Texte]"/>
      <dgm:spPr>
        <a:solidFill>
          <a:srgbClr val="00B0F0"/>
        </a:solidFill>
      </dgm:spPr>
      <dgm:t>
        <a:bodyPr/>
        <a:lstStyle/>
        <a:p>
          <a:r>
            <a:rPr lang="fr-FR" dirty="0">
              <a:solidFill>
                <a:schemeClr val="tx1"/>
              </a:solidFill>
            </a:rPr>
            <a:t>Animation de réseaux de vente directe</a:t>
          </a:r>
        </a:p>
      </dgm:t>
    </dgm:pt>
    <dgm:pt modelId="{B0FB1044-8610-47A4-848D-99FFEB2927F9}" type="parTrans" cxnId="{B640E39F-70AF-499A-8F2D-C980BAD885EC}">
      <dgm:prSet/>
      <dgm:spPr/>
      <dgm:t>
        <a:bodyPr/>
        <a:lstStyle/>
        <a:p>
          <a:endParaRPr lang="fr-FR"/>
        </a:p>
      </dgm:t>
    </dgm:pt>
    <dgm:pt modelId="{C8E9BF79-FE79-43FA-B0E9-E3CE8EE99C65}" type="sibTrans" cxnId="{B640E39F-70AF-499A-8F2D-C980BAD885EC}">
      <dgm:prSet/>
      <dgm:spPr/>
      <dgm:t>
        <a:bodyPr/>
        <a:lstStyle/>
        <a:p>
          <a:endParaRPr lang="fr-FR"/>
        </a:p>
      </dgm:t>
    </dgm:pt>
    <dgm:pt modelId="{8C4CA2B4-AC48-4A3B-9BCE-955B4FB4D935}" type="pres">
      <dgm:prSet presAssocID="{FB28DE29-8E13-4CA3-AFE4-DB8D5CE952DD}" presName="Name0" presStyleCnt="0">
        <dgm:presLayoutVars>
          <dgm:dir/>
          <dgm:resizeHandles val="exact"/>
        </dgm:presLayoutVars>
      </dgm:prSet>
      <dgm:spPr/>
    </dgm:pt>
    <dgm:pt modelId="{FD451ED8-29E3-4DA1-A098-01D2FF240034}" type="pres">
      <dgm:prSet presAssocID="{FB28DE29-8E13-4CA3-AFE4-DB8D5CE952DD}" presName="bkgdShp" presStyleLbl="alignAccFollowNode1" presStyleIdx="0" presStyleCnt="1" custLinFactNeighborX="-453" custLinFactNeighborY="-17982"/>
      <dgm:spPr/>
    </dgm:pt>
    <dgm:pt modelId="{E34C04F5-9FBE-4914-A32E-C2345C1FA499}" type="pres">
      <dgm:prSet presAssocID="{FB28DE29-8E13-4CA3-AFE4-DB8D5CE952DD}" presName="linComp" presStyleCnt="0"/>
      <dgm:spPr/>
    </dgm:pt>
    <dgm:pt modelId="{B57E3E60-770B-4622-9DFC-06D17B55755C}" type="pres">
      <dgm:prSet presAssocID="{60F12127-BEE8-4382-96C5-E93D7BC93EFE}" presName="compNode" presStyleCnt="0"/>
      <dgm:spPr/>
    </dgm:pt>
    <dgm:pt modelId="{C78BEB33-5DBD-4C64-ADF4-1623551ED610}" type="pres">
      <dgm:prSet presAssocID="{60F12127-BEE8-4382-96C5-E93D7BC93EFE}" presName="node" presStyleLbl="node1" presStyleIdx="0" presStyleCnt="3" custLinFactNeighborX="-5686" custLinFactNeighborY="-25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DCB877-5BFC-47E6-9733-5A22E0110B95}" type="pres">
      <dgm:prSet presAssocID="{60F12127-BEE8-4382-96C5-E93D7BC93EFE}" presName="invisiNode" presStyleLbl="node1" presStyleIdx="0" presStyleCnt="3"/>
      <dgm:spPr/>
    </dgm:pt>
    <dgm:pt modelId="{1ADF93F0-BAC0-4CBE-BEF2-6C8A36A7F623}" type="pres">
      <dgm:prSet presAssocID="{60F12127-BEE8-4382-96C5-E93D7BC93EFE}" presName="imagNode" presStyleLbl="fgImgPlace1" presStyleIdx="0" presStyleCnt="3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1266F0CF-99A3-45A6-8984-6FC51619EAAA}" type="pres">
      <dgm:prSet presAssocID="{91EF881C-3B7F-41FA-9F05-66BC45A606AF}" presName="sibTrans" presStyleLbl="sibTrans2D1" presStyleIdx="0" presStyleCnt="0"/>
      <dgm:spPr/>
      <dgm:t>
        <a:bodyPr/>
        <a:lstStyle/>
        <a:p>
          <a:endParaRPr lang="fr-FR"/>
        </a:p>
      </dgm:t>
    </dgm:pt>
    <dgm:pt modelId="{CD4152D9-051F-4CBC-AE2A-F93CA55C2225}" type="pres">
      <dgm:prSet presAssocID="{6779643A-A2D3-4CFB-9553-5BD4BA3DF6CD}" presName="compNode" presStyleCnt="0"/>
      <dgm:spPr/>
    </dgm:pt>
    <dgm:pt modelId="{092BEFC8-004B-4BA8-B2FE-79849DD2C4EC}" type="pres">
      <dgm:prSet presAssocID="{6779643A-A2D3-4CFB-9553-5BD4BA3DF6CD}" presName="node" presStyleLbl="node1" presStyleIdx="1" presStyleCnt="3" custLinFactNeighborX="988" custLinFactNeighborY="-25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2FA5BD-B35E-4A87-A9AF-575B19920C35}" type="pres">
      <dgm:prSet presAssocID="{6779643A-A2D3-4CFB-9553-5BD4BA3DF6CD}" presName="invisiNode" presStyleLbl="node1" presStyleIdx="1" presStyleCnt="3"/>
      <dgm:spPr/>
    </dgm:pt>
    <dgm:pt modelId="{E081AF61-6154-4641-A553-A3C2E4F3BC2B}" type="pres">
      <dgm:prSet presAssocID="{6779643A-A2D3-4CFB-9553-5BD4BA3DF6CD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C71F0FDB-8B3A-4FB9-9B69-09E0FF999264}" type="pres">
      <dgm:prSet presAssocID="{8E581EA8-C53A-4D83-B689-66115B13DAA1}" presName="sibTrans" presStyleLbl="sibTrans2D1" presStyleIdx="0" presStyleCnt="0"/>
      <dgm:spPr/>
      <dgm:t>
        <a:bodyPr/>
        <a:lstStyle/>
        <a:p>
          <a:endParaRPr lang="fr-FR"/>
        </a:p>
      </dgm:t>
    </dgm:pt>
    <dgm:pt modelId="{7339C16B-F0A6-4213-809B-A40CFAFCADCF}" type="pres">
      <dgm:prSet presAssocID="{70E95509-76C0-400B-B02B-2E74B5429E48}" presName="compNode" presStyleCnt="0"/>
      <dgm:spPr/>
    </dgm:pt>
    <dgm:pt modelId="{77F4A455-813F-4EF1-BEE4-91955F0D5D42}" type="pres">
      <dgm:prSet presAssocID="{70E95509-76C0-400B-B02B-2E74B5429E48}" presName="node" presStyleLbl="node1" presStyleIdx="2" presStyleCnt="3" custLinFactNeighborY="-25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7E331FD-15EE-4D64-93C2-09F27B063C63}" type="pres">
      <dgm:prSet presAssocID="{70E95509-76C0-400B-B02B-2E74B5429E48}" presName="invisiNode" presStyleLbl="node1" presStyleIdx="2" presStyleCnt="3"/>
      <dgm:spPr/>
    </dgm:pt>
    <dgm:pt modelId="{BFFD85D8-BC85-43CA-A9B2-FC6087617E01}" type="pres">
      <dgm:prSet presAssocID="{70E95509-76C0-400B-B02B-2E74B5429E48}" presName="imagNode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19000" r="-19000"/>
          </a:stretch>
        </a:blipFill>
      </dgm:spPr>
    </dgm:pt>
  </dgm:ptLst>
  <dgm:cxnLst>
    <dgm:cxn modelId="{B640E39F-70AF-499A-8F2D-C980BAD885EC}" srcId="{FB28DE29-8E13-4CA3-AFE4-DB8D5CE952DD}" destId="{70E95509-76C0-400B-B02B-2E74B5429E48}" srcOrd="2" destOrd="0" parTransId="{B0FB1044-8610-47A4-848D-99FFEB2927F9}" sibTransId="{C8E9BF79-FE79-43FA-B0E9-E3CE8EE99C65}"/>
    <dgm:cxn modelId="{F6562D87-18F3-4CA0-8C0F-8D30E64709DB}" type="presOf" srcId="{91EF881C-3B7F-41FA-9F05-66BC45A606AF}" destId="{1266F0CF-99A3-45A6-8984-6FC51619EAAA}" srcOrd="0" destOrd="0" presId="urn:microsoft.com/office/officeart/2005/8/layout/pList2#1"/>
    <dgm:cxn modelId="{7D6C02C5-12AF-431D-9645-E7E44BEDDFC0}" type="presOf" srcId="{FB28DE29-8E13-4CA3-AFE4-DB8D5CE952DD}" destId="{8C4CA2B4-AC48-4A3B-9BCE-955B4FB4D935}" srcOrd="0" destOrd="0" presId="urn:microsoft.com/office/officeart/2005/8/layout/pList2#1"/>
    <dgm:cxn modelId="{230A3AC8-B84B-45F0-AA56-11CFE9074B0D}" srcId="{FB28DE29-8E13-4CA3-AFE4-DB8D5CE952DD}" destId="{6779643A-A2D3-4CFB-9553-5BD4BA3DF6CD}" srcOrd="1" destOrd="0" parTransId="{780AB666-B0D4-4BFF-A678-DB1133264869}" sibTransId="{8E581EA8-C53A-4D83-B689-66115B13DAA1}"/>
    <dgm:cxn modelId="{8B16BC01-ECB6-4D86-B266-FBA55C531D74}" type="presOf" srcId="{6779643A-A2D3-4CFB-9553-5BD4BA3DF6CD}" destId="{092BEFC8-004B-4BA8-B2FE-79849DD2C4EC}" srcOrd="0" destOrd="0" presId="urn:microsoft.com/office/officeart/2005/8/layout/pList2#1"/>
    <dgm:cxn modelId="{A0B341C9-9940-486C-B75E-90F2A1A84702}" type="presOf" srcId="{8E581EA8-C53A-4D83-B689-66115B13DAA1}" destId="{C71F0FDB-8B3A-4FB9-9B69-09E0FF999264}" srcOrd="0" destOrd="0" presId="urn:microsoft.com/office/officeart/2005/8/layout/pList2#1"/>
    <dgm:cxn modelId="{28810F1E-D864-4DD1-AB83-078740B8A19C}" srcId="{FB28DE29-8E13-4CA3-AFE4-DB8D5CE952DD}" destId="{60F12127-BEE8-4382-96C5-E93D7BC93EFE}" srcOrd="0" destOrd="0" parTransId="{DE697388-0470-408A-8A34-83288D32F5CE}" sibTransId="{91EF881C-3B7F-41FA-9F05-66BC45A606AF}"/>
    <dgm:cxn modelId="{14340808-CED0-4684-A1D9-14214196DA20}" type="presOf" srcId="{60F12127-BEE8-4382-96C5-E93D7BC93EFE}" destId="{C78BEB33-5DBD-4C64-ADF4-1623551ED610}" srcOrd="0" destOrd="0" presId="urn:microsoft.com/office/officeart/2005/8/layout/pList2#1"/>
    <dgm:cxn modelId="{A06CC2F5-9EFC-4DAF-B195-9B4B7F9E5E69}" type="presOf" srcId="{70E95509-76C0-400B-B02B-2E74B5429E48}" destId="{77F4A455-813F-4EF1-BEE4-91955F0D5D42}" srcOrd="0" destOrd="0" presId="urn:microsoft.com/office/officeart/2005/8/layout/pList2#1"/>
    <dgm:cxn modelId="{20BD7087-5D85-4D72-B1AF-E3EB57CCA1FF}" type="presParOf" srcId="{8C4CA2B4-AC48-4A3B-9BCE-955B4FB4D935}" destId="{FD451ED8-29E3-4DA1-A098-01D2FF240034}" srcOrd="0" destOrd="0" presId="urn:microsoft.com/office/officeart/2005/8/layout/pList2#1"/>
    <dgm:cxn modelId="{01A31778-3009-46A9-B620-95AAC750ED12}" type="presParOf" srcId="{8C4CA2B4-AC48-4A3B-9BCE-955B4FB4D935}" destId="{E34C04F5-9FBE-4914-A32E-C2345C1FA499}" srcOrd="1" destOrd="0" presId="urn:microsoft.com/office/officeart/2005/8/layout/pList2#1"/>
    <dgm:cxn modelId="{2F1CE644-E723-438D-A487-FDCB69963029}" type="presParOf" srcId="{E34C04F5-9FBE-4914-A32E-C2345C1FA499}" destId="{B57E3E60-770B-4622-9DFC-06D17B55755C}" srcOrd="0" destOrd="0" presId="urn:microsoft.com/office/officeart/2005/8/layout/pList2#1"/>
    <dgm:cxn modelId="{5920C060-FF4F-42A6-829D-04BD1D521C0D}" type="presParOf" srcId="{B57E3E60-770B-4622-9DFC-06D17B55755C}" destId="{C78BEB33-5DBD-4C64-ADF4-1623551ED610}" srcOrd="0" destOrd="0" presId="urn:microsoft.com/office/officeart/2005/8/layout/pList2#1"/>
    <dgm:cxn modelId="{5F2FEF64-A939-4E6D-A929-4A2F28694906}" type="presParOf" srcId="{B57E3E60-770B-4622-9DFC-06D17B55755C}" destId="{20DCB877-5BFC-47E6-9733-5A22E0110B95}" srcOrd="1" destOrd="0" presId="urn:microsoft.com/office/officeart/2005/8/layout/pList2#1"/>
    <dgm:cxn modelId="{896C0009-A5FE-451A-BA39-19A2F4F67291}" type="presParOf" srcId="{B57E3E60-770B-4622-9DFC-06D17B55755C}" destId="{1ADF93F0-BAC0-4CBE-BEF2-6C8A36A7F623}" srcOrd="2" destOrd="0" presId="urn:microsoft.com/office/officeart/2005/8/layout/pList2#1"/>
    <dgm:cxn modelId="{7E616753-1D21-475F-AA8F-73910D450BAB}" type="presParOf" srcId="{E34C04F5-9FBE-4914-A32E-C2345C1FA499}" destId="{1266F0CF-99A3-45A6-8984-6FC51619EAAA}" srcOrd="1" destOrd="0" presId="urn:microsoft.com/office/officeart/2005/8/layout/pList2#1"/>
    <dgm:cxn modelId="{806C0AE2-E222-4EF2-BE67-3231B7415930}" type="presParOf" srcId="{E34C04F5-9FBE-4914-A32E-C2345C1FA499}" destId="{CD4152D9-051F-4CBC-AE2A-F93CA55C2225}" srcOrd="2" destOrd="0" presId="urn:microsoft.com/office/officeart/2005/8/layout/pList2#1"/>
    <dgm:cxn modelId="{93CB6AB7-5B16-4854-ABC2-ADDC5DF64A85}" type="presParOf" srcId="{CD4152D9-051F-4CBC-AE2A-F93CA55C2225}" destId="{092BEFC8-004B-4BA8-B2FE-79849DD2C4EC}" srcOrd="0" destOrd="0" presId="urn:microsoft.com/office/officeart/2005/8/layout/pList2#1"/>
    <dgm:cxn modelId="{030F891C-5C0D-4C61-9CB6-87700C78A6FF}" type="presParOf" srcId="{CD4152D9-051F-4CBC-AE2A-F93CA55C2225}" destId="{1D2FA5BD-B35E-4A87-A9AF-575B19920C35}" srcOrd="1" destOrd="0" presId="urn:microsoft.com/office/officeart/2005/8/layout/pList2#1"/>
    <dgm:cxn modelId="{E5C8889F-B659-41EE-A4ED-24BD57323D5D}" type="presParOf" srcId="{CD4152D9-051F-4CBC-AE2A-F93CA55C2225}" destId="{E081AF61-6154-4641-A553-A3C2E4F3BC2B}" srcOrd="2" destOrd="0" presId="urn:microsoft.com/office/officeart/2005/8/layout/pList2#1"/>
    <dgm:cxn modelId="{0EBD84D7-F929-486E-96BD-F21B36CD6047}" type="presParOf" srcId="{E34C04F5-9FBE-4914-A32E-C2345C1FA499}" destId="{C71F0FDB-8B3A-4FB9-9B69-09E0FF999264}" srcOrd="3" destOrd="0" presId="urn:microsoft.com/office/officeart/2005/8/layout/pList2#1"/>
    <dgm:cxn modelId="{03059C2D-7DF6-4E1E-9985-E155694367BB}" type="presParOf" srcId="{E34C04F5-9FBE-4914-A32E-C2345C1FA499}" destId="{7339C16B-F0A6-4213-809B-A40CFAFCADCF}" srcOrd="4" destOrd="0" presId="urn:microsoft.com/office/officeart/2005/8/layout/pList2#1"/>
    <dgm:cxn modelId="{947F85C6-601C-4ADB-B238-1D4AB1E6968E}" type="presParOf" srcId="{7339C16B-F0A6-4213-809B-A40CFAFCADCF}" destId="{77F4A455-813F-4EF1-BEE4-91955F0D5D42}" srcOrd="0" destOrd="0" presId="urn:microsoft.com/office/officeart/2005/8/layout/pList2#1"/>
    <dgm:cxn modelId="{60E5C155-2A25-43A4-A3FC-598BB4E7A11E}" type="presParOf" srcId="{7339C16B-F0A6-4213-809B-A40CFAFCADCF}" destId="{C7E331FD-15EE-4D64-93C2-09F27B063C63}" srcOrd="1" destOrd="0" presId="urn:microsoft.com/office/officeart/2005/8/layout/pList2#1"/>
    <dgm:cxn modelId="{80BDE6F4-4CDE-453F-BC6E-406471844E93}" type="presParOf" srcId="{7339C16B-F0A6-4213-809B-A40CFAFCADCF}" destId="{BFFD85D8-BC85-43CA-A9B2-FC6087617E01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7DD56E-9C50-465B-973C-E162799D294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2AA0E8B-506A-49EF-B252-D97135D6D43F}">
      <dgm:prSet phldrT="[Texte]" custT="1"/>
      <dgm:spPr/>
      <dgm:t>
        <a:bodyPr/>
        <a:lstStyle/>
        <a:p>
          <a:r>
            <a:rPr lang="fr-FR" sz="1400" dirty="0">
              <a:solidFill>
                <a:schemeClr val="tx1"/>
              </a:solidFill>
            </a:rPr>
            <a:t>Exposé et entretien relatif à une expérience réelle vécue au sein d’un réseau </a:t>
          </a:r>
        </a:p>
        <a:p>
          <a:r>
            <a:rPr lang="fr-FR" sz="1400" dirty="0">
              <a:solidFill>
                <a:schemeClr val="tx1"/>
              </a:solidFill>
            </a:rPr>
            <a:t>(15’ maximum)</a:t>
          </a:r>
        </a:p>
      </dgm:t>
    </dgm:pt>
    <dgm:pt modelId="{BC72667D-299D-432D-B47D-98EC81364A51}" type="parTrans" cxnId="{1E419302-6EB1-4C6E-82D0-855B21309248}">
      <dgm:prSet/>
      <dgm:spPr/>
      <dgm:t>
        <a:bodyPr/>
        <a:lstStyle/>
        <a:p>
          <a:endParaRPr lang="fr-FR"/>
        </a:p>
      </dgm:t>
    </dgm:pt>
    <dgm:pt modelId="{45C64790-19C5-43D0-9D22-76FE28B69FC0}" type="sibTrans" cxnId="{1E419302-6EB1-4C6E-82D0-855B21309248}">
      <dgm:prSet/>
      <dgm:spPr/>
      <dgm:t>
        <a:bodyPr/>
        <a:lstStyle/>
        <a:p>
          <a:endParaRPr lang="fr-FR"/>
        </a:p>
      </dgm:t>
    </dgm:pt>
    <dgm:pt modelId="{3F2ADD46-AB2A-43D3-B6E6-0E2194F203BD}">
      <dgm:prSet phldrT="[Texte]" custT="1"/>
      <dgm:spPr/>
      <dgm:t>
        <a:bodyPr/>
        <a:lstStyle/>
        <a:p>
          <a:r>
            <a:rPr lang="fr-FR" sz="1400" dirty="0">
              <a:solidFill>
                <a:schemeClr val="tx1"/>
              </a:solidFill>
            </a:rPr>
            <a:t>Exposé et entretien relatif aux autres expériences réseau et à l’étude réflexive réseau</a:t>
          </a:r>
        </a:p>
        <a:p>
          <a:r>
            <a:rPr lang="fr-FR" sz="1400" dirty="0">
              <a:solidFill>
                <a:schemeClr val="tx1"/>
              </a:solidFill>
            </a:rPr>
            <a:t>(25’ maximum)</a:t>
          </a:r>
        </a:p>
      </dgm:t>
    </dgm:pt>
    <dgm:pt modelId="{3262979B-DBC6-4ED3-9672-FAAFB4277149}" type="parTrans" cxnId="{2382511A-FE50-40FA-88B3-853A08081E36}">
      <dgm:prSet/>
      <dgm:spPr/>
      <dgm:t>
        <a:bodyPr/>
        <a:lstStyle/>
        <a:p>
          <a:endParaRPr lang="fr-FR"/>
        </a:p>
      </dgm:t>
    </dgm:pt>
    <dgm:pt modelId="{FCE5545C-11C0-453F-9CD4-59604E7CE475}" type="sibTrans" cxnId="{2382511A-FE50-40FA-88B3-853A08081E36}">
      <dgm:prSet/>
      <dgm:spPr/>
      <dgm:t>
        <a:bodyPr/>
        <a:lstStyle/>
        <a:p>
          <a:endParaRPr lang="fr-FR"/>
        </a:p>
      </dgm:t>
    </dgm:pt>
    <dgm:pt modelId="{00426C22-FF15-4564-9308-E7D572E4D957}" type="pres">
      <dgm:prSet presAssocID="{577DD56E-9C50-465B-973C-E162799D29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B408A62-5AAC-4880-A0B5-D305910FABE3}" type="pres">
      <dgm:prSet presAssocID="{62AA0E8B-506A-49EF-B252-D97135D6D43F}" presName="parentLin" presStyleCnt="0"/>
      <dgm:spPr/>
    </dgm:pt>
    <dgm:pt modelId="{58969AC2-9624-43E1-9572-DB95108015F7}" type="pres">
      <dgm:prSet presAssocID="{62AA0E8B-506A-49EF-B252-D97135D6D43F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215C1336-BFAB-4661-9147-0086BBF3D9D2}" type="pres">
      <dgm:prSet presAssocID="{62AA0E8B-506A-49EF-B252-D97135D6D43F}" presName="parentText" presStyleLbl="node1" presStyleIdx="0" presStyleCnt="2" custScaleY="77954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BB74F7-6B69-41D1-BD49-875D793ECB7B}" type="pres">
      <dgm:prSet presAssocID="{62AA0E8B-506A-49EF-B252-D97135D6D43F}" presName="negativeSpace" presStyleCnt="0"/>
      <dgm:spPr/>
    </dgm:pt>
    <dgm:pt modelId="{917810B3-1DF8-4D40-B146-DE73500946AA}" type="pres">
      <dgm:prSet presAssocID="{62AA0E8B-506A-49EF-B252-D97135D6D43F}" presName="childText" presStyleLbl="conFgAcc1" presStyleIdx="0" presStyleCnt="2">
        <dgm:presLayoutVars>
          <dgm:bulletEnabled val="1"/>
        </dgm:presLayoutVars>
      </dgm:prSet>
      <dgm:spPr/>
    </dgm:pt>
    <dgm:pt modelId="{1CB9A1A4-F6BC-48EE-AC5A-2C253B17B17D}" type="pres">
      <dgm:prSet presAssocID="{45C64790-19C5-43D0-9D22-76FE28B69FC0}" presName="spaceBetweenRectangles" presStyleCnt="0"/>
      <dgm:spPr/>
    </dgm:pt>
    <dgm:pt modelId="{BCC2CA17-044D-475A-8182-52D2FF9BA169}" type="pres">
      <dgm:prSet presAssocID="{3F2ADD46-AB2A-43D3-B6E6-0E2194F203BD}" presName="parentLin" presStyleCnt="0"/>
      <dgm:spPr/>
    </dgm:pt>
    <dgm:pt modelId="{DC1D4A8A-5748-4CE9-A685-55A9FC3358B4}" type="pres">
      <dgm:prSet presAssocID="{3F2ADD46-AB2A-43D3-B6E6-0E2194F203BD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ABDACCAA-2CC4-4226-A75E-366743D03BD3}" type="pres">
      <dgm:prSet presAssocID="{3F2ADD46-AB2A-43D3-B6E6-0E2194F203BD}" presName="parentText" presStyleLbl="node1" presStyleIdx="1" presStyleCnt="2" custScaleY="92600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323869-ED10-48D9-9CAC-6FADC829F64D}" type="pres">
      <dgm:prSet presAssocID="{3F2ADD46-AB2A-43D3-B6E6-0E2194F203BD}" presName="negativeSpace" presStyleCnt="0"/>
      <dgm:spPr/>
    </dgm:pt>
    <dgm:pt modelId="{FF8E9D30-0C91-4766-AD49-3E2D6DED8CC9}" type="pres">
      <dgm:prSet presAssocID="{3F2ADD46-AB2A-43D3-B6E6-0E2194F203BD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382511A-FE50-40FA-88B3-853A08081E36}" srcId="{577DD56E-9C50-465B-973C-E162799D2942}" destId="{3F2ADD46-AB2A-43D3-B6E6-0E2194F203BD}" srcOrd="1" destOrd="0" parTransId="{3262979B-DBC6-4ED3-9672-FAAFB4277149}" sibTransId="{FCE5545C-11C0-453F-9CD4-59604E7CE475}"/>
    <dgm:cxn modelId="{5AB599D7-0721-4613-89A4-4D46E83ADCD8}" type="presOf" srcId="{62AA0E8B-506A-49EF-B252-D97135D6D43F}" destId="{215C1336-BFAB-4661-9147-0086BBF3D9D2}" srcOrd="1" destOrd="0" presId="urn:microsoft.com/office/officeart/2005/8/layout/list1"/>
    <dgm:cxn modelId="{1E419302-6EB1-4C6E-82D0-855B21309248}" srcId="{577DD56E-9C50-465B-973C-E162799D2942}" destId="{62AA0E8B-506A-49EF-B252-D97135D6D43F}" srcOrd="0" destOrd="0" parTransId="{BC72667D-299D-432D-B47D-98EC81364A51}" sibTransId="{45C64790-19C5-43D0-9D22-76FE28B69FC0}"/>
    <dgm:cxn modelId="{AECFE6A7-DC73-4189-B6F5-137C68A8658B}" type="presOf" srcId="{3F2ADD46-AB2A-43D3-B6E6-0E2194F203BD}" destId="{ABDACCAA-2CC4-4226-A75E-366743D03BD3}" srcOrd="1" destOrd="0" presId="urn:microsoft.com/office/officeart/2005/8/layout/list1"/>
    <dgm:cxn modelId="{C8B8D192-B886-429A-9E88-C19C67FB569B}" type="presOf" srcId="{62AA0E8B-506A-49EF-B252-D97135D6D43F}" destId="{58969AC2-9624-43E1-9572-DB95108015F7}" srcOrd="0" destOrd="0" presId="urn:microsoft.com/office/officeart/2005/8/layout/list1"/>
    <dgm:cxn modelId="{95D8A401-74B9-4CB7-B567-CA6003524EC1}" type="presOf" srcId="{3F2ADD46-AB2A-43D3-B6E6-0E2194F203BD}" destId="{DC1D4A8A-5748-4CE9-A685-55A9FC3358B4}" srcOrd="0" destOrd="0" presId="urn:microsoft.com/office/officeart/2005/8/layout/list1"/>
    <dgm:cxn modelId="{274821FB-C335-4ED6-A46C-2C774D166C68}" type="presOf" srcId="{577DD56E-9C50-465B-973C-E162799D2942}" destId="{00426C22-FF15-4564-9308-E7D572E4D957}" srcOrd="0" destOrd="0" presId="urn:microsoft.com/office/officeart/2005/8/layout/list1"/>
    <dgm:cxn modelId="{2BB4412D-D5FF-4C01-98B7-D0F0855ADE73}" type="presParOf" srcId="{00426C22-FF15-4564-9308-E7D572E4D957}" destId="{AB408A62-5AAC-4880-A0B5-D305910FABE3}" srcOrd="0" destOrd="0" presId="urn:microsoft.com/office/officeart/2005/8/layout/list1"/>
    <dgm:cxn modelId="{C74912CD-6104-4DAE-B06C-2489AC66EA8D}" type="presParOf" srcId="{AB408A62-5AAC-4880-A0B5-D305910FABE3}" destId="{58969AC2-9624-43E1-9572-DB95108015F7}" srcOrd="0" destOrd="0" presId="urn:microsoft.com/office/officeart/2005/8/layout/list1"/>
    <dgm:cxn modelId="{4D5A08B1-0996-4021-B5E8-C647780D975C}" type="presParOf" srcId="{AB408A62-5AAC-4880-A0B5-D305910FABE3}" destId="{215C1336-BFAB-4661-9147-0086BBF3D9D2}" srcOrd="1" destOrd="0" presId="urn:microsoft.com/office/officeart/2005/8/layout/list1"/>
    <dgm:cxn modelId="{1E4940E5-C298-4B1F-B43D-B87D93B3D272}" type="presParOf" srcId="{00426C22-FF15-4564-9308-E7D572E4D957}" destId="{1ABB74F7-6B69-41D1-BD49-875D793ECB7B}" srcOrd="1" destOrd="0" presId="urn:microsoft.com/office/officeart/2005/8/layout/list1"/>
    <dgm:cxn modelId="{5393E206-F9A1-44C9-B44C-666278037AC6}" type="presParOf" srcId="{00426C22-FF15-4564-9308-E7D572E4D957}" destId="{917810B3-1DF8-4D40-B146-DE73500946AA}" srcOrd="2" destOrd="0" presId="urn:microsoft.com/office/officeart/2005/8/layout/list1"/>
    <dgm:cxn modelId="{DAC7F012-A3C0-4D8C-BDE3-1B10D06C4DE4}" type="presParOf" srcId="{00426C22-FF15-4564-9308-E7D572E4D957}" destId="{1CB9A1A4-F6BC-48EE-AC5A-2C253B17B17D}" srcOrd="3" destOrd="0" presId="urn:microsoft.com/office/officeart/2005/8/layout/list1"/>
    <dgm:cxn modelId="{36A38666-DBDB-4E73-B5F4-4624487220ED}" type="presParOf" srcId="{00426C22-FF15-4564-9308-E7D572E4D957}" destId="{BCC2CA17-044D-475A-8182-52D2FF9BA169}" srcOrd="4" destOrd="0" presId="urn:microsoft.com/office/officeart/2005/8/layout/list1"/>
    <dgm:cxn modelId="{DB203211-F246-4BDB-BDAC-FC5286A41980}" type="presParOf" srcId="{BCC2CA17-044D-475A-8182-52D2FF9BA169}" destId="{DC1D4A8A-5748-4CE9-A685-55A9FC3358B4}" srcOrd="0" destOrd="0" presId="urn:microsoft.com/office/officeart/2005/8/layout/list1"/>
    <dgm:cxn modelId="{B4EDB034-01D4-47F6-8638-16B219F5C249}" type="presParOf" srcId="{BCC2CA17-044D-475A-8182-52D2FF9BA169}" destId="{ABDACCAA-2CC4-4226-A75E-366743D03BD3}" srcOrd="1" destOrd="0" presId="urn:microsoft.com/office/officeart/2005/8/layout/list1"/>
    <dgm:cxn modelId="{EF525F56-C342-4190-8F96-C6AD7D7D0401}" type="presParOf" srcId="{00426C22-FF15-4564-9308-E7D572E4D957}" destId="{18323869-ED10-48D9-9CAC-6FADC829F64D}" srcOrd="5" destOrd="0" presId="urn:microsoft.com/office/officeart/2005/8/layout/list1"/>
    <dgm:cxn modelId="{E5A9E164-5062-4C0A-9A2C-707C73CCC3BC}" type="presParOf" srcId="{00426C22-FF15-4564-9308-E7D572E4D957}" destId="{FF8E9D30-0C91-4766-AD49-3E2D6DED8CC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61F97-0B37-4A93-9DCB-6F3F96B69AE8}">
      <dsp:nvSpPr>
        <dsp:cNvPr id="0" name=""/>
        <dsp:cNvSpPr/>
      </dsp:nvSpPr>
      <dsp:spPr>
        <a:xfrm>
          <a:off x="0" y="0"/>
          <a:ext cx="1980623" cy="515314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>
              <a:solidFill>
                <a:schemeClr val="bg2">
                  <a:lumMod val="25000"/>
                </a:schemeClr>
              </a:solidFill>
              <a:effectLst/>
            </a:rPr>
            <a:t>Activités / Tâches</a:t>
          </a:r>
        </a:p>
      </dsp:txBody>
      <dsp:txXfrm>
        <a:off x="15093" y="15093"/>
        <a:ext cx="1950437" cy="485128"/>
      </dsp:txXfrm>
    </dsp:sp>
    <dsp:sp modelId="{2164F888-E589-44A6-BF85-F4078C337D4E}">
      <dsp:nvSpPr>
        <dsp:cNvPr id="0" name=""/>
        <dsp:cNvSpPr/>
      </dsp:nvSpPr>
      <dsp:spPr>
        <a:xfrm rot="21550549">
          <a:off x="2146121" y="-7091"/>
          <a:ext cx="350931" cy="491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300" kern="1200"/>
        </a:p>
      </dsp:txBody>
      <dsp:txXfrm>
        <a:off x="2146126" y="91905"/>
        <a:ext cx="245652" cy="294716"/>
      </dsp:txXfrm>
    </dsp:sp>
    <dsp:sp modelId="{2C61D55F-1CEA-4707-973A-07B5C70D2A25}">
      <dsp:nvSpPr>
        <dsp:cNvPr id="0" name=""/>
        <dsp:cNvSpPr/>
      </dsp:nvSpPr>
      <dsp:spPr>
        <a:xfrm>
          <a:off x="2642689" y="0"/>
          <a:ext cx="2291977" cy="434802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>
              <a:solidFill>
                <a:schemeClr val="bg2">
                  <a:lumMod val="25000"/>
                </a:schemeClr>
              </a:solidFill>
              <a:effectLst/>
            </a:rPr>
            <a:t>Compétences</a:t>
          </a:r>
        </a:p>
      </dsp:txBody>
      <dsp:txXfrm>
        <a:off x="2655424" y="12735"/>
        <a:ext cx="2266507" cy="409332"/>
      </dsp:txXfrm>
    </dsp:sp>
    <dsp:sp modelId="{B0948A13-94C9-483F-91B5-C3BEDAAF62E3}">
      <dsp:nvSpPr>
        <dsp:cNvPr id="0" name=""/>
        <dsp:cNvSpPr/>
      </dsp:nvSpPr>
      <dsp:spPr>
        <a:xfrm>
          <a:off x="5132728" y="-28196"/>
          <a:ext cx="419892" cy="4911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300" kern="1200"/>
        </a:p>
      </dsp:txBody>
      <dsp:txXfrm>
        <a:off x="5132728" y="70043"/>
        <a:ext cx="293924" cy="294716"/>
      </dsp:txXfrm>
    </dsp:sp>
    <dsp:sp modelId="{93BB4B49-883A-4473-9FD2-EE007C6ACEB7}">
      <dsp:nvSpPr>
        <dsp:cNvPr id="0" name=""/>
        <dsp:cNvSpPr/>
      </dsp:nvSpPr>
      <dsp:spPr>
        <a:xfrm>
          <a:off x="5726915" y="0"/>
          <a:ext cx="2291977" cy="434802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chemeClr val="bg2">
                  <a:lumMod val="25000"/>
                </a:schemeClr>
              </a:solidFill>
              <a:effectLst/>
            </a:rPr>
            <a:t>Critères de  performance</a:t>
          </a:r>
          <a:endParaRPr lang="fr-FR" sz="1400" b="1" kern="1200" dirty="0">
            <a:solidFill>
              <a:schemeClr val="bg2">
                <a:lumMod val="25000"/>
              </a:schemeClr>
            </a:solidFill>
            <a:effectLst/>
          </a:endParaRPr>
        </a:p>
      </dsp:txBody>
      <dsp:txXfrm>
        <a:off x="5739650" y="12735"/>
        <a:ext cx="2266507" cy="4093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0C7A8-3365-4F35-99F6-9C0BC29877F0}">
      <dsp:nvSpPr>
        <dsp:cNvPr id="0" name=""/>
        <dsp:cNvSpPr/>
      </dsp:nvSpPr>
      <dsp:spPr>
        <a:xfrm>
          <a:off x="1656771" y="720"/>
          <a:ext cx="2461891" cy="984756"/>
        </a:xfrm>
        <a:prstGeom prst="chevron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Exposé et entretien relatif au ciblage et à la prospection de clientèle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(20’ maximum)</a:t>
          </a:r>
        </a:p>
      </dsp:txBody>
      <dsp:txXfrm>
        <a:off x="2149149" y="720"/>
        <a:ext cx="1477135" cy="984756"/>
      </dsp:txXfrm>
    </dsp:sp>
    <dsp:sp modelId="{4E00EBB0-7B13-4817-8D72-FDBEA6834EC0}">
      <dsp:nvSpPr>
        <dsp:cNvPr id="0" name=""/>
        <dsp:cNvSpPr/>
      </dsp:nvSpPr>
      <dsp:spPr>
        <a:xfrm>
          <a:off x="1656771" y="1123343"/>
          <a:ext cx="2461891" cy="984756"/>
        </a:xfrm>
        <a:prstGeom prst="chevron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Simulation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(20’ maximum)</a:t>
          </a:r>
        </a:p>
      </dsp:txBody>
      <dsp:txXfrm>
        <a:off x="2149149" y="1123343"/>
        <a:ext cx="1477135" cy="984756"/>
      </dsp:txXfrm>
    </dsp:sp>
    <dsp:sp modelId="{0B2D6011-193E-4006-90CF-EBC51B18E797}">
      <dsp:nvSpPr>
        <dsp:cNvPr id="0" name=""/>
        <dsp:cNvSpPr/>
      </dsp:nvSpPr>
      <dsp:spPr>
        <a:xfrm>
          <a:off x="1656771" y="2245965"/>
          <a:ext cx="2461891" cy="9847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Présentation et entretien relatifs à l’exploitation et à la mutualisation de l’information commerciale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(20’ maximum)</a:t>
          </a:r>
        </a:p>
      </dsp:txBody>
      <dsp:txXfrm>
        <a:off x="2149149" y="2245965"/>
        <a:ext cx="1477135" cy="984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03E68-3473-4F34-81FC-8E138A1E9324}">
      <dsp:nvSpPr>
        <dsp:cNvPr id="0" name=""/>
        <dsp:cNvSpPr/>
      </dsp:nvSpPr>
      <dsp:spPr>
        <a:xfrm>
          <a:off x="1328404" y="-53900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>
              <a:solidFill>
                <a:schemeClr val="tx1"/>
              </a:solidFill>
            </a:rPr>
            <a:t>Gestion de la e-relation client</a:t>
          </a:r>
        </a:p>
      </dsp:txBody>
      <dsp:txXfrm>
        <a:off x="3127537" y="669491"/>
        <a:ext cx="1219200" cy="1016000"/>
      </dsp:txXfrm>
    </dsp:sp>
    <dsp:sp modelId="{57280756-DDCF-4F15-AC38-89C41E7A46CB}">
      <dsp:nvSpPr>
        <dsp:cNvPr id="0" name=""/>
        <dsp:cNvSpPr/>
      </dsp:nvSpPr>
      <dsp:spPr>
        <a:xfrm>
          <a:off x="1328420" y="6801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>
              <a:solidFill>
                <a:schemeClr val="tx1"/>
              </a:solidFill>
            </a:rPr>
            <a:t>Gestion de la vente en e-commerce</a:t>
          </a:r>
        </a:p>
      </dsp:txBody>
      <dsp:txXfrm>
        <a:off x="2141220" y="2282899"/>
        <a:ext cx="1828800" cy="894080"/>
      </dsp:txXfrm>
    </dsp:sp>
    <dsp:sp modelId="{F695BE0A-D454-4A4C-B56C-2EF349DD4AAA}">
      <dsp:nvSpPr>
        <dsp:cNvPr id="0" name=""/>
        <dsp:cNvSpPr/>
      </dsp:nvSpPr>
      <dsp:spPr>
        <a:xfrm>
          <a:off x="1229438" y="4884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>
              <a:solidFill>
                <a:schemeClr val="tx1"/>
              </a:solidFill>
            </a:rPr>
            <a:t>Gestion de la relation client à distance</a:t>
          </a:r>
        </a:p>
      </dsp:txBody>
      <dsp:txXfrm>
        <a:off x="1624865" y="728276"/>
        <a:ext cx="1219200" cy="1016000"/>
      </dsp:txXfrm>
    </dsp:sp>
    <dsp:sp modelId="{6FCC1205-977F-47B8-A0DC-B576D699A6ED}">
      <dsp:nvSpPr>
        <dsp:cNvPr id="0" name=""/>
        <dsp:cNvSpPr/>
      </dsp:nvSpPr>
      <dsp:spPr>
        <a:xfrm>
          <a:off x="1085516" y="-225406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E72AE-738A-48B3-9EB1-AF1D7ED1FA94}">
      <dsp:nvSpPr>
        <dsp:cNvPr id="0" name=""/>
        <dsp:cNvSpPr/>
      </dsp:nvSpPr>
      <dsp:spPr>
        <a:xfrm>
          <a:off x="1117092" y="-143523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E58E9-B2E7-41AD-B889-20BA09AADE50}">
      <dsp:nvSpPr>
        <dsp:cNvPr id="0" name=""/>
        <dsp:cNvSpPr/>
      </dsp:nvSpPr>
      <dsp:spPr>
        <a:xfrm>
          <a:off x="1017828" y="-206443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7F493-1A76-4BA7-A754-7DCE667326CF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10E88-57F3-433A-92A4-F63BC2EDCDD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849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1E83F-13A0-4D32-85AF-30622A408E1A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959BD-AD11-49FB-9F58-63904F12A5E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301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921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440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925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513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474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8777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165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538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017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539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666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7883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42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0763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3368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7195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517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757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201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2167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668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660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74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904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928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457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554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959BD-AD11-49FB-9F58-63904F12A5E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70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4240123" y="236538"/>
            <a:ext cx="3712669" cy="65319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232760"/>
            <a:ext cx="9144000" cy="459961"/>
          </a:xfrm>
          <a:prstGeom prst="rect">
            <a:avLst/>
          </a:prstGeom>
        </p:spPr>
      </p:pic>
      <p:pic>
        <p:nvPicPr>
          <p:cNvPr id="12" name="Image 11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17839" y="132581"/>
            <a:ext cx="4122285" cy="757151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042545" y="6310295"/>
            <a:ext cx="1513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fr-FR" dirty="0">
                <a:solidFill>
                  <a:schemeClr val="bg1"/>
                </a:solidFill>
                <a:latin typeface="Avenir Light"/>
                <a:cs typeface="Avenir Light"/>
              </a:rPr>
              <a:t>N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661198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D</a:t>
            </a: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6075269" y="6297201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R</a:t>
            </a: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729929" y="6310295"/>
            <a:ext cx="1414071" cy="38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kern="1200" dirty="0">
                <a:solidFill>
                  <a:schemeClr val="bg1"/>
                </a:solidFill>
                <a:latin typeface="Avenir Light"/>
                <a:ea typeface="+mn-ea"/>
                <a:cs typeface="Avenir Light"/>
              </a:rPr>
              <a:t>C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4412" y="228600"/>
            <a:ext cx="6458588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56784" y="6248207"/>
            <a:ext cx="3673899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 flipV="1">
            <a:off x="2780622" y="3295952"/>
            <a:ext cx="6858001" cy="2661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35496" y="6237312"/>
            <a:ext cx="2254255" cy="4140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pic>
        <p:nvPicPr>
          <p:cNvPr id="11" name="Image 10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274958" y="6248206"/>
            <a:ext cx="2788863" cy="51223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466444" y="1600200"/>
            <a:ext cx="7677556" cy="990600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-91440" y="1600200"/>
            <a:ext cx="1463040" cy="990600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376" y="1600200"/>
            <a:ext cx="7394223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rgbClr val="E28016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rgbClr val="1C7EB0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602291" y="6248207"/>
            <a:ext cx="2526997" cy="4641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‹N°›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solidFill>
            <a:srgbClr val="E28016"/>
          </a:solidFill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E28016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1C7EB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  <a:prstGeom prst="rect">
            <a:avLst/>
          </a:prstGeo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‹N°›</a:t>
            </a:fld>
            <a:endParaRPr kumimoji="0" lang="en-US" sz="28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181660" y="228600"/>
            <a:ext cx="558134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et modifiez le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3/24/2018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81660" y="6248206"/>
            <a:ext cx="284902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5802" y="1295561"/>
            <a:ext cx="9186313" cy="117758"/>
          </a:xfrm>
          <a:prstGeom prst="rect">
            <a:avLst/>
          </a:prstGeom>
        </p:spPr>
      </p:pic>
      <p:pic>
        <p:nvPicPr>
          <p:cNvPr id="5" name="Image 4" descr="new-logo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36842"/>
          <a:stretch/>
        </p:blipFill>
        <p:spPr>
          <a:xfrm>
            <a:off x="126955" y="6248206"/>
            <a:ext cx="2949960" cy="5418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3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1.sv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svg"/><Relationship Id="rId1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svg"/><Relationship Id="rId5" Type="http://schemas.openxmlformats.org/officeDocument/2006/relationships/image" Target="../media/image29.png"/><Relationship Id="rId4" Type="http://schemas.openxmlformats.org/officeDocument/2006/relationships/image" Target="../media/image37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40.pn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11" Type="http://schemas.openxmlformats.org/officeDocument/2006/relationships/image" Target="../media/image42.png"/><Relationship Id="rId5" Type="http://schemas.openxmlformats.org/officeDocument/2006/relationships/image" Target="../media/image39.png"/><Relationship Id="rId10" Type="http://schemas.openxmlformats.org/officeDocument/2006/relationships/image" Target="../media/image27.svg"/><Relationship Id="rId4" Type="http://schemas.openxmlformats.org/officeDocument/2006/relationships/image" Target="../media/image13.svg"/><Relationship Id="rId9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27.svg"/><Relationship Id="rId5" Type="http://schemas.openxmlformats.org/officeDocument/2006/relationships/image" Target="../media/image13.sv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25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25.sv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3.sv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27.svg"/><Relationship Id="rId10" Type="http://schemas.openxmlformats.org/officeDocument/2006/relationships/image" Target="../media/image47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29.svg"/><Relationship Id="rId1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0.png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574C96F-4F90-42CD-B9B9-D785A52B4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21" y="1240403"/>
            <a:ext cx="8865704" cy="253580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200" dirty="0"/>
              <a:t>Négociation et Digitalisation </a:t>
            </a:r>
            <a:br>
              <a:rPr lang="fr-FR" sz="3200" dirty="0"/>
            </a:br>
            <a:r>
              <a:rPr lang="fr-FR" sz="3200" dirty="0"/>
              <a:t>de </a:t>
            </a:r>
            <a:r>
              <a:rPr lang="fr-FR" sz="3200" dirty="0" smtClean="0"/>
              <a:t>la </a:t>
            </a:r>
            <a:r>
              <a:rPr lang="fr-FR" sz="3200" dirty="0"/>
              <a:t>Relation Client</a:t>
            </a:r>
            <a:br>
              <a:rPr lang="fr-FR" sz="3200" dirty="0"/>
            </a:b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NDRC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2000" dirty="0"/>
              <a:t>Les épreuves certificatives</a:t>
            </a:r>
            <a:r>
              <a:rPr lang="fr-FR" sz="3200" dirty="0"/>
              <a:t/>
            </a:r>
            <a:br>
              <a:rPr lang="fr-FR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372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524B391-E155-435F-82DA-0B70A417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E4 - L’épreuve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 smtClean="0"/>
              <a:t>évaluation de la situation A (CCF)</a:t>
            </a:r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="" xmlns:a16="http://schemas.microsoft.com/office/drawing/2014/main" id="{07A79612-D6A2-4450-AE88-BC2E1670424F}"/>
              </a:ext>
            </a:extLst>
          </p:cNvPr>
          <p:cNvSpPr txBox="1">
            <a:spLocks/>
          </p:cNvSpPr>
          <p:nvPr/>
        </p:nvSpPr>
        <p:spPr>
          <a:xfrm>
            <a:off x="266700" y="1719195"/>
            <a:ext cx="2616431" cy="435405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>
                <a:solidFill>
                  <a:srgbClr val="0070C0"/>
                </a:solidFill>
              </a:rPr>
              <a:t>Situation </a:t>
            </a:r>
            <a:r>
              <a:rPr lang="fr-FR" b="1" dirty="0" smtClean="0">
                <a:solidFill>
                  <a:srgbClr val="0070C0"/>
                </a:solidFill>
              </a:rPr>
              <a:t>A</a:t>
            </a:r>
          </a:p>
          <a:p>
            <a:pPr marL="0" indent="0" algn="ctr">
              <a:spcBef>
                <a:spcPts val="450"/>
              </a:spcBef>
              <a:buNone/>
            </a:pPr>
            <a:r>
              <a:rPr lang="fr-FR" sz="1800" b="1" i="1" dirty="0" smtClean="0">
                <a:solidFill>
                  <a:srgbClr val="0070C0"/>
                </a:solidFill>
              </a:rPr>
              <a:t>Ciblage </a:t>
            </a:r>
            <a:r>
              <a:rPr lang="fr-FR" sz="1800" b="1" i="1" dirty="0">
                <a:solidFill>
                  <a:srgbClr val="0070C0"/>
                </a:solidFill>
              </a:rPr>
              <a:t>et prospection de clientèle &amp; Exploitation et mutualisation de l’information commerciale</a:t>
            </a:r>
          </a:p>
          <a:p>
            <a:r>
              <a:rPr lang="fr-FR" sz="1800" dirty="0"/>
              <a:t>L’évaluation porte sur les deux activités professionnelles référencées </a:t>
            </a:r>
            <a:endParaRPr lang="fr-FR" sz="1800" dirty="0" smtClean="0"/>
          </a:p>
          <a:p>
            <a:r>
              <a:rPr lang="fr-FR" sz="1800" dirty="0" smtClean="0"/>
              <a:t>Une évaluation qui se construit tout au long de la formation</a:t>
            </a:r>
            <a:r>
              <a:rPr lang="fr-FR" sz="1800" dirty="0"/>
              <a:t> </a:t>
            </a:r>
            <a:endParaRPr lang="fr-FR" sz="1800" dirty="0" smtClean="0"/>
          </a:p>
          <a:p>
            <a:r>
              <a:rPr lang="fr-FR" sz="1800" dirty="0" smtClean="0"/>
              <a:t>La nécessité de conserver des traces d’activité</a:t>
            </a:r>
            <a:endParaRPr lang="fr-FR" sz="1800" dirty="0"/>
          </a:p>
          <a:p>
            <a:pPr marL="0" indent="0">
              <a:buNone/>
            </a:pPr>
            <a:endParaRPr lang="fr-FR" sz="1350" dirty="0"/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="" xmlns:a16="http://schemas.microsoft.com/office/drawing/2014/main" id="{CDA304A7-FB3B-4279-9903-53E528EBC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2887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7ABA1F4E-60D6-4C9E-8CEF-8D2D6BC7BF3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5994" y="1719195"/>
            <a:ext cx="4647093" cy="438165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49B48336-4BB9-4746-9376-E713609159B6}"/>
              </a:ext>
            </a:extLst>
          </p:cNvPr>
          <p:cNvSpPr txBox="1"/>
          <p:nvPr/>
        </p:nvSpPr>
        <p:spPr>
          <a:xfrm>
            <a:off x="3073676" y="1751853"/>
            <a:ext cx="4619411" cy="110583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49B48336-4BB9-4746-9376-E713609159B6}"/>
              </a:ext>
            </a:extLst>
          </p:cNvPr>
          <p:cNvSpPr txBox="1"/>
          <p:nvPr/>
        </p:nvSpPr>
        <p:spPr>
          <a:xfrm>
            <a:off x="3101359" y="5027678"/>
            <a:ext cx="4591728" cy="110583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975212" y="2497540"/>
            <a:ext cx="791570" cy="47556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975212" y="2973103"/>
            <a:ext cx="791570" cy="264977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7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E4 - L’épreuve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i="1" dirty="0" smtClean="0"/>
              <a:t>évaluation de la situation B (CCF)</a:t>
            </a:r>
            <a:endParaRPr lang="fr-FR" i="1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="" xmlns:a16="http://schemas.microsoft.com/office/drawing/2014/main" id="{2C103517-BD22-4F7B-B2A4-30E7A605B1C0}"/>
              </a:ext>
            </a:extLst>
          </p:cNvPr>
          <p:cNvSpPr txBox="1">
            <a:spLocks/>
          </p:cNvSpPr>
          <p:nvPr/>
        </p:nvSpPr>
        <p:spPr>
          <a:xfrm>
            <a:off x="0" y="1432592"/>
            <a:ext cx="3850871" cy="440026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b="1" dirty="0">
                <a:solidFill>
                  <a:srgbClr val="FF0000"/>
                </a:solidFill>
              </a:rPr>
              <a:t>Situation </a:t>
            </a:r>
            <a:r>
              <a:rPr lang="fr-FR" sz="2000" b="1" dirty="0" smtClean="0">
                <a:solidFill>
                  <a:srgbClr val="FF0000"/>
                </a:solidFill>
              </a:rPr>
              <a:t>B </a:t>
            </a:r>
            <a:r>
              <a:rPr lang="fr-FR" sz="2000" b="1" dirty="0" smtClean="0"/>
              <a:t>ou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smtClean="0">
                <a:solidFill>
                  <a:srgbClr val="92D050"/>
                </a:solidFill>
              </a:rPr>
              <a:t>Situation B</a:t>
            </a:r>
            <a:endParaRPr lang="fr-FR" sz="2000" b="1" dirty="0">
              <a:solidFill>
                <a:srgbClr val="92D050"/>
              </a:solidFill>
            </a:endParaRPr>
          </a:p>
          <a:p>
            <a:pPr marL="0" indent="0" algn="ctr">
              <a:spcBef>
                <a:spcPts val="450"/>
              </a:spcBef>
              <a:buNone/>
            </a:pPr>
            <a:r>
              <a:rPr lang="fr-FR" sz="1950" i="1" dirty="0" smtClean="0"/>
              <a:t>Simulation </a:t>
            </a:r>
          </a:p>
          <a:p>
            <a:pPr marL="0" indent="0" algn="ctr">
              <a:spcBef>
                <a:spcPts val="450"/>
              </a:spcBef>
              <a:buNone/>
            </a:pPr>
            <a:r>
              <a:rPr lang="fr-FR" sz="1950" i="1" dirty="0" smtClean="0"/>
              <a:t>20 minutes</a:t>
            </a:r>
            <a:endParaRPr lang="fr-FR" sz="1950" i="1" dirty="0"/>
          </a:p>
          <a:p>
            <a:r>
              <a:rPr lang="fr-FR" sz="2000" dirty="0" smtClean="0"/>
              <a:t>Une simulation sur une des 2 activités référencées</a:t>
            </a:r>
          </a:p>
          <a:p>
            <a:r>
              <a:rPr lang="fr-FR" sz="2000" dirty="0"/>
              <a:t>Une fiche-sujet élaborée par la commission </a:t>
            </a:r>
          </a:p>
          <a:p>
            <a:r>
              <a:rPr lang="fr-FR" sz="2000" dirty="0" smtClean="0"/>
              <a:t>Des échanges entre la commission et le candidat sur cette simulation</a:t>
            </a:r>
          </a:p>
          <a:p>
            <a:r>
              <a:rPr lang="fr-FR" sz="2000" dirty="0" smtClean="0"/>
              <a:t>Une évaluation à un moment précis de la formation</a:t>
            </a:r>
            <a:endParaRPr lang="fr-FR" sz="1275" dirty="0"/>
          </a:p>
          <a:p>
            <a:pPr marL="0" indent="0">
              <a:buNone/>
            </a:pPr>
            <a:endParaRPr lang="fr-FR" sz="2100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7ABA1F4E-60D6-4C9E-8CEF-8D2D6BC7BF3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50871" y="1432592"/>
            <a:ext cx="4768149" cy="402651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8CFB4334-251D-4977-B35C-FD6288C26338}"/>
              </a:ext>
            </a:extLst>
          </p:cNvPr>
          <p:cNvSpPr txBox="1"/>
          <p:nvPr/>
        </p:nvSpPr>
        <p:spPr>
          <a:xfrm>
            <a:off x="6234945" y="2557127"/>
            <a:ext cx="2260874" cy="2151193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F7A8A9B4-2D6B-49B9-A2F9-D497D63E4CF2}"/>
              </a:ext>
            </a:extLst>
          </p:cNvPr>
          <p:cNvSpPr txBox="1"/>
          <p:nvPr/>
        </p:nvSpPr>
        <p:spPr>
          <a:xfrm>
            <a:off x="3912471" y="2557128"/>
            <a:ext cx="2260874" cy="21511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19107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E4 </a:t>
            </a:r>
            <a:r>
              <a:rPr lang="fr-FR" dirty="0" smtClean="0"/>
              <a:t>- La </a:t>
            </a:r>
            <a:r>
              <a:rPr lang="fr-FR" dirty="0"/>
              <a:t>grille </a:t>
            </a:r>
            <a:r>
              <a:rPr lang="fr-FR" dirty="0" smtClean="0"/>
              <a:t>d’évaluation : </a:t>
            </a:r>
            <a:r>
              <a:rPr lang="fr-FR" dirty="0"/>
              <a:t/>
            </a:r>
            <a:br>
              <a:rPr lang="fr-FR" dirty="0"/>
            </a:br>
            <a:r>
              <a:rPr lang="fr-FR" i="1" dirty="0"/>
              <a:t>un profil de compétences</a:t>
            </a:r>
            <a:endParaRPr lang="fr-FR" dirty="0"/>
          </a:p>
        </p:txBody>
      </p:sp>
      <p:pic>
        <p:nvPicPr>
          <p:cNvPr id="4" name="image14.pn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3733" y="1412841"/>
            <a:ext cx="8006566" cy="1719972"/>
          </a:xfrm>
          <a:prstGeom prst="rect">
            <a:avLst/>
          </a:prstGeom>
          <a:ln/>
        </p:spPr>
      </p:pic>
      <p:pic>
        <p:nvPicPr>
          <p:cNvPr id="8" name="image13.pn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83733" y="5216055"/>
            <a:ext cx="8006566" cy="1089330"/>
          </a:xfrm>
          <a:prstGeom prst="rect">
            <a:avLst/>
          </a:prstGeom>
          <a:ln/>
        </p:spPr>
      </p:pic>
      <p:pic>
        <p:nvPicPr>
          <p:cNvPr id="10" name="image8.png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25477" y="3132813"/>
            <a:ext cx="8042082" cy="208324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76686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9AAF640-55CC-4FB0-85FB-C1D1C5112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E4 – L’évaluation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/>
              <a:t>(contrôle en cours de formation)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C1834E9A-6DC3-49F1-A56F-AD31BA262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b="1" i="1" dirty="0" smtClean="0"/>
              <a:t>Composition </a:t>
            </a:r>
            <a:r>
              <a:rPr lang="fr-FR" sz="2400" b="1" i="1" dirty="0"/>
              <a:t>de la commission d’évaluation</a:t>
            </a:r>
            <a:endParaRPr lang="fr-FR" sz="24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000" dirty="0"/>
              <a:t>L</a:t>
            </a:r>
            <a:r>
              <a:rPr lang="fr-FR" sz="2000" dirty="0" smtClean="0"/>
              <a:t>es professeurs/formateurs du </a:t>
            </a:r>
            <a:r>
              <a:rPr lang="fr-FR" sz="2000" dirty="0"/>
              <a:t>candidat, en charge du bloc 1 de compétences « Relation client et négociation - vente </a:t>
            </a:r>
            <a:r>
              <a:rPr lang="fr-FR" sz="2000" dirty="0" smtClean="0"/>
              <a:t>» et un professionnel pour la situation B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fr-FR" sz="20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i="1" dirty="0" smtClean="0">
                <a:solidFill>
                  <a:srgbClr val="002060"/>
                </a:solidFill>
              </a:rPr>
              <a:t>Avant </a:t>
            </a:r>
            <a:r>
              <a:rPr lang="fr-FR" sz="2400" i="1" dirty="0">
                <a:solidFill>
                  <a:srgbClr val="002060"/>
                </a:solidFill>
              </a:rPr>
              <a:t>le jury final, une procédure d’harmonisation est mise en place par les autorités académiques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0D3AD5D7-D692-4684-A5BB-85F5E14C9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814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888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me 16">
            <a:extLst>
              <a:ext uri="{FF2B5EF4-FFF2-40B4-BE49-F238E27FC236}">
                <a16:creationId xmlns="" xmlns:a16="http://schemas.microsoft.com/office/drawing/2014/main" id="{7C1EA5AF-4490-424D-A12D-5CF4B7E5EC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5732763"/>
              </p:ext>
            </p:extLst>
          </p:nvPr>
        </p:nvGraphicFramePr>
        <p:xfrm>
          <a:off x="-1701112" y="2683162"/>
          <a:ext cx="5775435" cy="3231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re 1">
            <a:extLst>
              <a:ext uri="{FF2B5EF4-FFF2-40B4-BE49-F238E27FC236}">
                <a16:creationId xmlns="" xmlns:a16="http://schemas.microsoft.com/office/drawing/2014/main" id="{2F34122D-88F2-43BE-8A02-A7F255C1E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E4 - L’épreuve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/>
              <a:t>(forme ponctuelle)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53DB289-B87F-4448-88AE-538CF705E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865" y="1426954"/>
            <a:ext cx="8814623" cy="4075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400" dirty="0"/>
              <a:t>Préparation en loge : 40 minutes        Entretien et simulation : 1 heure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3C72D3E2-6CB1-475B-A1E0-FA91059BC41E}"/>
              </a:ext>
            </a:extLst>
          </p:cNvPr>
          <p:cNvSpPr txBox="1"/>
          <p:nvPr/>
        </p:nvSpPr>
        <p:spPr>
          <a:xfrm>
            <a:off x="4151735" y="2599696"/>
            <a:ext cx="1885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10’ : le candidat expose l’activité choisie par la commission</a:t>
            </a:r>
          </a:p>
          <a:p>
            <a:r>
              <a:rPr lang="fr-FR" sz="900" dirty="0"/>
              <a:t>10’ : la commission pose des questions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959D708D-C5E4-4652-86C9-94444CBAC929}"/>
              </a:ext>
            </a:extLst>
          </p:cNvPr>
          <p:cNvSpPr txBox="1"/>
          <p:nvPr/>
        </p:nvSpPr>
        <p:spPr>
          <a:xfrm>
            <a:off x="4140970" y="3545112"/>
            <a:ext cx="1885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Simulation d’un entretien de vente, d’une négociation avec un supérieur sur le choix d’un événement commercial, ….</a:t>
            </a:r>
          </a:p>
          <a:p>
            <a:r>
              <a:rPr lang="fr-FR" sz="900" dirty="0"/>
              <a:t>Entretien pour permettre l’analyse réflexive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2866D8B8-6957-4CCA-AA67-CF9F0DD4A961}"/>
              </a:ext>
            </a:extLst>
          </p:cNvPr>
          <p:cNvSpPr txBox="1"/>
          <p:nvPr/>
        </p:nvSpPr>
        <p:spPr>
          <a:xfrm>
            <a:off x="4212696" y="4626517"/>
            <a:ext cx="188525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10’ : le candidat présente les démarches, travaux, outils et résultats</a:t>
            </a:r>
          </a:p>
          <a:p>
            <a:r>
              <a:rPr lang="fr-FR" sz="900" dirty="0"/>
              <a:t>10’ : la commission pose des questions</a:t>
            </a:r>
          </a:p>
        </p:txBody>
      </p:sp>
      <p:pic>
        <p:nvPicPr>
          <p:cNvPr id="8" name="Graphique 7" descr="Liste">
            <a:extLst>
              <a:ext uri="{FF2B5EF4-FFF2-40B4-BE49-F238E27FC236}">
                <a16:creationId xmlns="" xmlns:a16="http://schemas.microsoft.com/office/drawing/2014/main" id="{957B81DB-9F1D-44A4-B8D0-6C4A5A654D2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07857" y="3663535"/>
            <a:ext cx="848655" cy="84865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38C8E39B-FB60-4DB0-B5C4-E05169199F28}"/>
              </a:ext>
            </a:extLst>
          </p:cNvPr>
          <p:cNvSpPr txBox="1"/>
          <p:nvPr/>
        </p:nvSpPr>
        <p:spPr>
          <a:xfrm>
            <a:off x="2272222" y="2930551"/>
            <a:ext cx="12341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L’activité originale du candidat</a:t>
            </a:r>
          </a:p>
        </p:txBody>
      </p:sp>
      <p:pic>
        <p:nvPicPr>
          <p:cNvPr id="10" name="Graphique 9" descr="Liste">
            <a:extLst>
              <a:ext uri="{FF2B5EF4-FFF2-40B4-BE49-F238E27FC236}">
                <a16:creationId xmlns="" xmlns:a16="http://schemas.microsoft.com/office/drawing/2014/main" id="{74CBE092-460A-45B5-954B-DAE1B5895B8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60540" y="2582705"/>
            <a:ext cx="848655" cy="84865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CD6AD970-C208-4471-B51D-2D774E6C9CBC}"/>
              </a:ext>
            </a:extLst>
          </p:cNvPr>
          <p:cNvSpPr txBox="1"/>
          <p:nvPr/>
        </p:nvSpPr>
        <p:spPr>
          <a:xfrm>
            <a:off x="2061113" y="4158366"/>
            <a:ext cx="15165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La fiche-sujet</a:t>
            </a:r>
          </a:p>
        </p:txBody>
      </p:sp>
      <p:pic>
        <p:nvPicPr>
          <p:cNvPr id="12" name="Graphique 11" descr="Liste">
            <a:extLst>
              <a:ext uri="{FF2B5EF4-FFF2-40B4-BE49-F238E27FC236}">
                <a16:creationId xmlns="" xmlns:a16="http://schemas.microsoft.com/office/drawing/2014/main" id="{F6F45944-4E99-48C9-A9F4-5FDEA5E1FEB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82305" y="4684161"/>
            <a:ext cx="848655" cy="848655"/>
          </a:xfrm>
          <a:prstGeom prst="rect">
            <a:avLst/>
          </a:prstGeom>
        </p:spPr>
      </p:pic>
      <p:pic>
        <p:nvPicPr>
          <p:cNvPr id="13" name="Graphique 12" descr="Liste">
            <a:extLst>
              <a:ext uri="{FF2B5EF4-FFF2-40B4-BE49-F238E27FC236}">
                <a16:creationId xmlns="" xmlns:a16="http://schemas.microsoft.com/office/drawing/2014/main" id="{40617AE9-7EEA-4453-AD52-952F732DAD7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30298" y="5010396"/>
            <a:ext cx="859182" cy="85918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52727601-FC77-4E9D-8B51-98FE77B4FDAA}"/>
              </a:ext>
            </a:extLst>
          </p:cNvPr>
          <p:cNvSpPr txBox="1"/>
          <p:nvPr/>
        </p:nvSpPr>
        <p:spPr>
          <a:xfrm>
            <a:off x="2084638" y="4925925"/>
            <a:ext cx="1391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Les 2 fiches d’activité présentes dans le </a:t>
            </a:r>
          </a:p>
          <a:p>
            <a:pPr algn="ctr"/>
            <a:r>
              <a:rPr lang="fr-FR" sz="1050" dirty="0"/>
              <a:t>dossier support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="" xmlns:a16="http://schemas.microsoft.com/office/drawing/2014/main" id="{A989D963-89E4-4545-BBA7-27569BB8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2887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="" xmlns:a16="http://schemas.microsoft.com/office/drawing/2014/main" id="{0555F713-C78C-4F86-AD16-2B80103F07D2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068805" y="2328644"/>
            <a:ext cx="2979683" cy="3744719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5998077" y="2328644"/>
            <a:ext cx="2995419" cy="2966613"/>
            <a:chOff x="6096119" y="2630251"/>
            <a:chExt cx="2952370" cy="2871911"/>
          </a:xfrm>
        </p:grpSpPr>
        <p:sp>
          <p:nvSpPr>
            <p:cNvPr id="23" name="ZoneTexte 22">
              <a:extLst>
                <a:ext uri="{FF2B5EF4-FFF2-40B4-BE49-F238E27FC236}">
                  <a16:creationId xmlns="" xmlns:a16="http://schemas.microsoft.com/office/drawing/2014/main" id="{946FCECD-FA2D-44C2-AA78-FC00CA5605B9}"/>
                </a:ext>
              </a:extLst>
            </p:cNvPr>
            <p:cNvSpPr txBox="1"/>
            <p:nvPr/>
          </p:nvSpPr>
          <p:spPr>
            <a:xfrm>
              <a:off x="6096119" y="2630251"/>
              <a:ext cx="2937829" cy="92333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sz="1350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="" xmlns:a16="http://schemas.microsoft.com/office/drawing/2014/main" id="{D9A0EEC2-4116-410A-9CBA-9B70A8C48108}"/>
                </a:ext>
              </a:extLst>
            </p:cNvPr>
            <p:cNvSpPr txBox="1"/>
            <p:nvPr/>
          </p:nvSpPr>
          <p:spPr>
            <a:xfrm>
              <a:off x="6113690" y="3631621"/>
              <a:ext cx="1406462" cy="1870541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sz="1350" dirty="0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="" xmlns:a16="http://schemas.microsoft.com/office/drawing/2014/main" id="{FAE4944C-E50E-4D8F-A33D-45E0A23F741F}"/>
                </a:ext>
              </a:extLst>
            </p:cNvPr>
            <p:cNvSpPr txBox="1"/>
            <p:nvPr/>
          </p:nvSpPr>
          <p:spPr>
            <a:xfrm>
              <a:off x="7565034" y="3631621"/>
              <a:ext cx="1483455" cy="1870541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lstStyle/>
            <a:p>
              <a:endParaRPr lang="fr-FR" sz="1350" dirty="0"/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F0A4AB87-6E1D-40E9-A90C-1496056A751C}"/>
              </a:ext>
            </a:extLst>
          </p:cNvPr>
          <p:cNvSpPr txBox="1"/>
          <p:nvPr/>
        </p:nvSpPr>
        <p:spPr>
          <a:xfrm>
            <a:off x="6068806" y="5243568"/>
            <a:ext cx="2979682" cy="67103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BABBA1F5-0FF5-4266-8E41-817EFD5DFBEF}"/>
              </a:ext>
            </a:extLst>
          </p:cNvPr>
          <p:cNvSpPr txBox="1"/>
          <p:nvPr/>
        </p:nvSpPr>
        <p:spPr>
          <a:xfrm>
            <a:off x="78918" y="1834507"/>
            <a:ext cx="221007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3 temps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="" xmlns:a16="http://schemas.microsoft.com/office/drawing/2014/main" id="{DA6D0DC5-5807-4FA3-A20F-051DC83A4F11}"/>
              </a:ext>
            </a:extLst>
          </p:cNvPr>
          <p:cNvSpPr txBox="1"/>
          <p:nvPr/>
        </p:nvSpPr>
        <p:spPr>
          <a:xfrm>
            <a:off x="2360267" y="1831684"/>
            <a:ext cx="195876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Les supports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5143B8AD-1945-4E8D-8941-0DEA5B5361B3}"/>
              </a:ext>
            </a:extLst>
          </p:cNvPr>
          <p:cNvSpPr txBox="1"/>
          <p:nvPr/>
        </p:nvSpPr>
        <p:spPr>
          <a:xfrm>
            <a:off x="4381934" y="1860139"/>
            <a:ext cx="161614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Le contenu</a:t>
            </a:r>
          </a:p>
        </p:txBody>
      </p:sp>
      <p:sp>
        <p:nvSpPr>
          <p:cNvPr id="19" name="Flèche : droite 18">
            <a:extLst>
              <a:ext uri="{FF2B5EF4-FFF2-40B4-BE49-F238E27FC236}">
                <a16:creationId xmlns="" xmlns:a16="http://schemas.microsoft.com/office/drawing/2014/main" id="{399F1E82-95D3-4E07-9246-70C341CA3913}"/>
              </a:ext>
            </a:extLst>
          </p:cNvPr>
          <p:cNvSpPr/>
          <p:nvPr/>
        </p:nvSpPr>
        <p:spPr>
          <a:xfrm>
            <a:off x="4539054" y="1438728"/>
            <a:ext cx="415881" cy="3445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>
            <a:extLst>
              <a:ext uri="{FF2B5EF4-FFF2-40B4-BE49-F238E27FC236}">
                <a16:creationId xmlns="" xmlns:a16="http://schemas.microsoft.com/office/drawing/2014/main" id="{AC56C437-7E3F-4B39-AA66-7C2BEDB101A9}"/>
              </a:ext>
            </a:extLst>
          </p:cNvPr>
          <p:cNvSpPr txBox="1"/>
          <p:nvPr/>
        </p:nvSpPr>
        <p:spPr>
          <a:xfrm>
            <a:off x="6096120" y="1884221"/>
            <a:ext cx="29378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L’évaluation</a:t>
            </a:r>
          </a:p>
        </p:txBody>
      </p:sp>
    </p:spTree>
    <p:extLst>
      <p:ext uri="{BB962C8B-B14F-4D97-AF65-F5344CB8AC3E}">
        <p14:creationId xmlns:p14="http://schemas.microsoft.com/office/powerpoint/2010/main" val="17873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37FFDD9-507B-47DF-812A-38C6311B1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944" y="1600200"/>
            <a:ext cx="7512656" cy="990600"/>
          </a:xfrm>
        </p:spPr>
        <p:txBody>
          <a:bodyPr>
            <a:normAutofit fontScale="90000"/>
          </a:bodyPr>
          <a:lstStyle/>
          <a:p>
            <a:pPr algn="r"/>
            <a:r>
              <a:rPr lang="fr-FR" sz="2200" b="1" dirty="0"/>
              <a:t>E5 – RELATION CLIENT </a:t>
            </a:r>
            <a:r>
              <a:rPr lang="fr-FR" sz="2200" b="1" dirty="0" smtClean="0"/>
              <a:t>À </a:t>
            </a:r>
            <a:r>
              <a:rPr lang="fr-FR" sz="2200" b="1" dirty="0"/>
              <a:t>DISTANCE ET DIGITALISATION</a:t>
            </a:r>
            <a:br>
              <a:rPr lang="fr-FR" sz="2200" b="1" dirty="0"/>
            </a:br>
            <a:r>
              <a:rPr lang="fr-FR" sz="2400" cap="all" dirty="0"/>
              <a:t>	Coef. 4	</a:t>
            </a:r>
            <a:endParaRPr lang="fr-FR" sz="24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5BED0BF-F653-4A63-A2B1-AF7D47C468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19764D7A-6C4F-4A13-885F-DBD83AF4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4E063A67-93F7-4918-8597-732D7AB5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93AD-6EDA-4760-8C16-D6A6D60FAEF9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62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E518758-75D1-4D19-8526-BB80E472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/>
              <a:t>E5 - Pôle d’activités concerné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5919658-D9EC-4AEA-8CC2-059E80250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392" y="1692166"/>
            <a:ext cx="8651019" cy="3630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Pôle 2 « Relation client à distance et digitalisation »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types </a:t>
            </a:r>
          </a:p>
          <a:p>
            <a:pPr marL="0" indent="0">
              <a:buNone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d’activités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6992EC4-D752-41B0-B2CC-EBA1E57D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67121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4" name="Diagramme 3">
            <a:extLst>
              <a:ext uri="{FF2B5EF4-FFF2-40B4-BE49-F238E27FC236}">
                <a16:creationId xmlns="" xmlns:a16="http://schemas.microsoft.com/office/drawing/2014/main" id="{54C8953D-DABC-4AD3-8504-3FD21AA36C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2236811"/>
              </p:ext>
            </p:extLst>
          </p:nvPr>
        </p:nvGraphicFramePr>
        <p:xfrm>
          <a:off x="2301766" y="21842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982763A-7B13-4DF8-B579-E7AED04AA42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614" y="2826523"/>
            <a:ext cx="1209083" cy="68069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65C801A1-0CFC-4D05-96A5-C4794B59B445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23689" y="2812496"/>
            <a:ext cx="946023" cy="6947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1B5A110E-7AAA-4B74-96A5-96C2CA4A3B21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04981" y="4936540"/>
            <a:ext cx="1228561" cy="87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1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0F0B4A0-C0B0-40CC-8961-E2A75F246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" y="228600"/>
            <a:ext cx="8906256" cy="990600"/>
          </a:xfrm>
        </p:spPr>
        <p:txBody>
          <a:bodyPr>
            <a:normAutofit/>
          </a:bodyPr>
          <a:lstStyle/>
          <a:p>
            <a:pPr algn="r"/>
            <a:r>
              <a:rPr lang="fr-FR" sz="3200" dirty="0" smtClean="0"/>
              <a:t>Des compétences aux critères de performances 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978742E4-81AB-4E2D-AE89-C9A5D6B81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5786" y="1412448"/>
            <a:ext cx="4850304" cy="4193222"/>
          </a:xfrm>
        </p:spPr>
        <p:txBody>
          <a:bodyPr>
            <a:noAutofit/>
          </a:bodyPr>
          <a:lstStyle/>
          <a:p>
            <a:pPr lvl="0" fontAlgn="base">
              <a:spcBef>
                <a:spcPts val="0"/>
              </a:spcBef>
            </a:pPr>
            <a:r>
              <a:rPr lang="fr-FR" sz="1200" dirty="0"/>
              <a:t>Utilisation efficace et pertinente des techniques et outils de communication à distance 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Qualité d’appropriation du dossier client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Rapidité, agilité et proactivité dans la relation client à distance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Rigueur du </a:t>
            </a:r>
            <a:r>
              <a:rPr lang="fr-FR" sz="1200" dirty="0" err="1"/>
              <a:t>reporting</a:t>
            </a:r>
            <a:r>
              <a:rPr lang="fr-FR" sz="1200" dirty="0"/>
              <a:t> dans la data client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 smtClean="0"/>
              <a:t>Évaluation </a:t>
            </a:r>
            <a:r>
              <a:rPr lang="fr-FR" sz="1200" dirty="0"/>
              <a:t>synthétique de la performance commerciale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Rigueur dans l’organisation de l’activité de l’équipe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 smtClean="0"/>
              <a:t>Évaluation </a:t>
            </a:r>
            <a:r>
              <a:rPr lang="fr-FR" sz="1200" dirty="0"/>
              <a:t>de la performance collective et individuelle des téléacteurs 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Efficacité dans la mobilisation et la régulation de l’équipe</a:t>
            </a:r>
          </a:p>
          <a:p>
            <a:pPr marL="0" lvl="0" indent="0" fontAlgn="base">
              <a:spcBef>
                <a:spcPts val="0"/>
              </a:spcBef>
              <a:buNone/>
            </a:pPr>
            <a:endParaRPr lang="fr-FR" sz="1200" dirty="0"/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Qualité et pertinence des contenus publiés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/>
              <a:t>Suivi rigoureux et optimisation du référencement </a:t>
            </a:r>
          </a:p>
          <a:p>
            <a:pPr lvl="0" fontAlgn="base">
              <a:spcBef>
                <a:spcPts val="0"/>
              </a:spcBef>
            </a:pPr>
            <a:r>
              <a:rPr lang="fr-FR" sz="1200" dirty="0" smtClean="0"/>
              <a:t>…..</a:t>
            </a:r>
            <a:endParaRPr lang="fr-FR" sz="1200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="" xmlns:a16="http://schemas.microsoft.com/office/drawing/2014/main" id="{FC5CE651-65C1-44D2-9338-275E5F8B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2887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3BE129FB-8F5A-4CE6-8977-BF5A0F04A110}"/>
              </a:ext>
            </a:extLst>
          </p:cNvPr>
          <p:cNvSpPr txBox="1"/>
          <p:nvPr/>
        </p:nvSpPr>
        <p:spPr>
          <a:xfrm>
            <a:off x="1328712" y="1813994"/>
            <a:ext cx="2286848" cy="1169551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fr-FR" sz="1000" dirty="0"/>
              <a:t>Créer et entretenir la relation client à distance</a:t>
            </a:r>
          </a:p>
          <a:p>
            <a:pPr marL="257175" indent="-257175">
              <a:buAutoNum type="arabicPeriod"/>
            </a:pPr>
            <a:r>
              <a:rPr lang="fr-FR" sz="1000" dirty="0"/>
              <a:t>Apprécier la performance commerciale à partir d’indicateurs d’activité</a:t>
            </a:r>
          </a:p>
          <a:p>
            <a:pPr marL="257175" indent="-257175">
              <a:buAutoNum type="arabicPeriod"/>
            </a:pPr>
            <a:r>
              <a:rPr lang="fr-FR" sz="1000" dirty="0"/>
              <a:t>Encadrer et animer une équipe de téléacteurs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C3250A95-5C35-4F6B-9EE8-79E00F700CAF}"/>
              </a:ext>
            </a:extLst>
          </p:cNvPr>
          <p:cNvSpPr txBox="1"/>
          <p:nvPr/>
        </p:nvSpPr>
        <p:spPr>
          <a:xfrm>
            <a:off x="1336920" y="3544221"/>
            <a:ext cx="2286848" cy="707886"/>
          </a:xfrm>
          <a:prstGeom prst="rect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fr-FR" sz="1000" dirty="0"/>
              <a:t>Produire, publier et assurer la visibilité des contenus digitaux</a:t>
            </a:r>
          </a:p>
          <a:p>
            <a:pPr marL="257175" indent="-257175">
              <a:buAutoNum type="arabicPeriod"/>
            </a:pPr>
            <a:r>
              <a:rPr lang="fr-FR" sz="1000" dirty="0"/>
              <a:t>Impulser, entretenir et réguler une dynamique e-relationnelle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3CA172CC-21A0-415C-B7A2-BBC6C5434B70}"/>
              </a:ext>
            </a:extLst>
          </p:cNvPr>
          <p:cNvSpPr txBox="1"/>
          <p:nvPr/>
        </p:nvSpPr>
        <p:spPr>
          <a:xfrm>
            <a:off x="1336920" y="4713218"/>
            <a:ext cx="2244538" cy="1015663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fr-FR" sz="1000" dirty="0"/>
              <a:t>Dynamiser un site de e-commerce</a:t>
            </a:r>
          </a:p>
          <a:p>
            <a:pPr marL="257175" indent="-257175">
              <a:buAutoNum type="arabicPeriod"/>
            </a:pPr>
            <a:r>
              <a:rPr lang="fr-FR" sz="1000" dirty="0"/>
              <a:t>Faciliter et sécuriser la relation commerciale</a:t>
            </a:r>
          </a:p>
          <a:p>
            <a:pPr marL="257175" indent="-257175">
              <a:buAutoNum type="arabicPeriod"/>
            </a:pPr>
            <a:r>
              <a:rPr lang="fr-FR" sz="1000" dirty="0"/>
              <a:t>Diagnostiquer l’activité de e-commerce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9E2667AC-F64F-4672-BB61-6DC580FE76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2945"/>
            <a:ext cx="1268751" cy="9906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="" xmlns:a16="http://schemas.microsoft.com/office/drawing/2014/main" id="{4C7CF59B-7109-44E4-AE6F-5EC98D5A71D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52" y="3321041"/>
            <a:ext cx="1086791" cy="110683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3F0FD4E6-AEC5-4269-8845-6A8126AB414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609561"/>
            <a:ext cx="1174688" cy="116394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23544" y="1427363"/>
            <a:ext cx="2657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Maîtriser</a:t>
            </a:r>
            <a:r>
              <a:rPr lang="fr-FR" sz="1100" b="1" dirty="0" smtClean="0"/>
              <a:t> la RC </a:t>
            </a:r>
            <a:r>
              <a:rPr lang="fr-FR" sz="1100" b="1" dirty="0" err="1" smtClean="0"/>
              <a:t>omnicanale</a:t>
            </a:r>
            <a:endParaRPr lang="fr-FR" sz="11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1335909" y="3125383"/>
            <a:ext cx="2128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Animer la RC digitale</a:t>
            </a:r>
            <a:endParaRPr lang="fr-FR" sz="12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069848" y="4325113"/>
            <a:ext cx="265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Développer la RC en e-commerce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40256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24152537-C202-4EAE-B8EC-C4A736323B20}"/>
              </a:ext>
            </a:extLst>
          </p:cNvPr>
          <p:cNvSpPr txBox="1"/>
          <p:nvPr/>
        </p:nvSpPr>
        <p:spPr>
          <a:xfrm>
            <a:off x="4953061" y="2626206"/>
            <a:ext cx="3355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2</a:t>
            </a:r>
            <a:r>
              <a:rPr lang="fr-FR" sz="1600" b="1" baseline="30000" dirty="0"/>
              <a:t>ème</a:t>
            </a:r>
            <a:r>
              <a:rPr lang="fr-FR" sz="1600" b="1" dirty="0"/>
              <a:t> partie : </a:t>
            </a:r>
            <a:endParaRPr lang="fr-FR" sz="1600" b="1" dirty="0" smtClean="0"/>
          </a:p>
          <a:p>
            <a:r>
              <a:rPr lang="fr-FR" sz="1600" b="1" dirty="0" smtClean="0"/>
              <a:t>épreuve </a:t>
            </a:r>
            <a:r>
              <a:rPr lang="fr-FR" sz="1600" b="1" dirty="0"/>
              <a:t>ponctuelle pratique </a:t>
            </a:r>
          </a:p>
          <a:p>
            <a:r>
              <a:rPr lang="fr-FR" sz="1600" b="1" i="1" dirty="0"/>
              <a:t>durée 40 minutes - coefficient </a:t>
            </a:r>
            <a:r>
              <a:rPr lang="fr-FR" sz="1600" b="1" i="1" dirty="0" smtClean="0"/>
              <a:t>2</a:t>
            </a:r>
            <a:endParaRPr lang="fr-FR" sz="1600" i="1" dirty="0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5E133972-E337-4E06-A531-CF06A6CAAED8}"/>
              </a:ext>
            </a:extLst>
          </p:cNvPr>
          <p:cNvSpPr txBox="1"/>
          <p:nvPr/>
        </p:nvSpPr>
        <p:spPr>
          <a:xfrm>
            <a:off x="186524" y="2636659"/>
            <a:ext cx="406371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1</a:t>
            </a:r>
            <a:r>
              <a:rPr lang="fr-FR" sz="1600" b="1" baseline="30000" dirty="0"/>
              <a:t>ère</a:t>
            </a:r>
            <a:r>
              <a:rPr lang="fr-FR" sz="1600" b="1" dirty="0"/>
              <a:t> partie : </a:t>
            </a:r>
            <a:endParaRPr lang="fr-FR" sz="1600" b="1" dirty="0" smtClean="0"/>
          </a:p>
          <a:p>
            <a:r>
              <a:rPr lang="fr-FR" sz="1600" b="1" dirty="0" smtClean="0"/>
              <a:t>épreuve </a:t>
            </a:r>
            <a:r>
              <a:rPr lang="fr-FR" sz="1600" b="1" dirty="0"/>
              <a:t>ponctuelle écrite </a:t>
            </a:r>
          </a:p>
          <a:p>
            <a:r>
              <a:rPr lang="fr-FR" sz="1600" b="1" i="1" dirty="0"/>
              <a:t>durée 3 heures - coefficient 2 </a:t>
            </a:r>
            <a:endParaRPr lang="fr-FR" sz="1600" b="1" i="1" dirty="0" smtClean="0"/>
          </a:p>
          <a:p>
            <a:endParaRPr lang="fr-FR" sz="600" dirty="0"/>
          </a:p>
          <a:p>
            <a:r>
              <a:rPr lang="fr-FR" sz="1600" i="1" dirty="0" smtClean="0"/>
              <a:t>Type </a:t>
            </a:r>
            <a:r>
              <a:rPr lang="fr-FR" sz="1600" i="1" dirty="0"/>
              <a:t>étude de cas reposant sur un contexte réel </a:t>
            </a:r>
            <a:r>
              <a:rPr lang="fr-FR" sz="1600" i="1" dirty="0" smtClean="0"/>
              <a:t>d’organisation, avec production d’un écrit structuré sur une question de réflexion commerciale</a:t>
            </a:r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F5035B76-CA93-4E71-8E52-C3C943AFF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/>
              <a:t>E5 – Mode d’évaluation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AC8042F3-26AF-48AB-B336-E0F433757DB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1422947"/>
            <a:ext cx="8153400" cy="4217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sz="2400" dirty="0"/>
              <a:t>Une épreuve ponctuelle composée de 2 parties distinctes</a:t>
            </a:r>
          </a:p>
          <a:p>
            <a:endParaRPr lang="fr-FR" dirty="0"/>
          </a:p>
        </p:txBody>
      </p:sp>
      <p:pic>
        <p:nvPicPr>
          <p:cNvPr id="9" name="Graphique 8" descr="Écran">
            <a:extLst>
              <a:ext uri="{FF2B5EF4-FFF2-40B4-BE49-F238E27FC236}">
                <a16:creationId xmlns="" xmlns:a16="http://schemas.microsoft.com/office/drawing/2014/main" id="{FAA29751-B67C-4822-BF72-0FCABF0556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0876" y="1633825"/>
            <a:ext cx="1197002" cy="1197002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="" xmlns:a16="http://schemas.microsoft.com/office/drawing/2014/main" id="{1328FF81-A6EE-42D6-A970-975BB0D1D395}"/>
              </a:ext>
            </a:extLst>
          </p:cNvPr>
          <p:cNvGrpSpPr/>
          <p:nvPr/>
        </p:nvGrpSpPr>
        <p:grpSpPr>
          <a:xfrm>
            <a:off x="1450120" y="1774698"/>
            <a:ext cx="1189713" cy="1000307"/>
            <a:chOff x="1124607" y="2803634"/>
            <a:chExt cx="1949879" cy="1694794"/>
          </a:xfrm>
          <a:solidFill>
            <a:srgbClr val="C00000"/>
          </a:solidFill>
        </p:grpSpPr>
        <p:pic>
          <p:nvPicPr>
            <p:cNvPr id="11" name="Graphique 10" descr="Papier">
              <a:extLst>
                <a:ext uri="{FF2B5EF4-FFF2-40B4-BE49-F238E27FC236}">
                  <a16:creationId xmlns="" xmlns:a16="http://schemas.microsoft.com/office/drawing/2014/main" id="{EE5CAB97-2396-432B-A503-541E4E26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4607" y="2803634"/>
              <a:ext cx="1694794" cy="1694794"/>
            </a:xfrm>
            <a:prstGeom prst="rect">
              <a:avLst/>
            </a:prstGeom>
          </p:spPr>
        </p:pic>
        <p:pic>
          <p:nvPicPr>
            <p:cNvPr id="13" name="Graphique 12" descr="Crayon">
              <a:extLst>
                <a:ext uri="{FF2B5EF4-FFF2-40B4-BE49-F238E27FC236}">
                  <a16:creationId xmlns="" xmlns:a16="http://schemas.microsoft.com/office/drawing/2014/main" id="{9445D6A4-0ECF-4C13-9B27-FCC2101DE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160086" y="2933700"/>
              <a:ext cx="914400" cy="914400"/>
            </a:xfrm>
            <a:prstGeom prst="rect">
              <a:avLst/>
            </a:prstGeom>
          </p:spPr>
        </p:pic>
      </p:grpSp>
      <p:sp>
        <p:nvSpPr>
          <p:cNvPr id="4" name="ZoneTexte 3"/>
          <p:cNvSpPr txBox="1"/>
          <p:nvPr/>
        </p:nvSpPr>
        <p:spPr>
          <a:xfrm>
            <a:off x="143092" y="4505330"/>
            <a:ext cx="8214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Mobilisation pour le Bloc 2 de deux </a:t>
            </a:r>
            <a:r>
              <a:rPr lang="fr-FR" sz="1400" dirty="0"/>
              <a:t>types d’approches </a:t>
            </a:r>
            <a:r>
              <a:rPr lang="fr-FR" sz="1400" dirty="0" smtClean="0"/>
              <a:t>certificatives</a:t>
            </a:r>
            <a:r>
              <a:rPr lang="fr-FR" sz="1400" dirty="0"/>
              <a:t> </a:t>
            </a:r>
            <a:r>
              <a:rPr lang="fr-FR" sz="1400" dirty="0" smtClean="0"/>
              <a:t>:	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fr-FR" sz="1400" dirty="0" smtClean="0"/>
              <a:t>l’une </a:t>
            </a:r>
            <a:r>
              <a:rPr lang="fr-FR" sz="1400" dirty="0"/>
              <a:t>davantage </a:t>
            </a:r>
            <a:r>
              <a:rPr lang="fr-FR" sz="1400" dirty="0" smtClean="0"/>
              <a:t>centrée, </a:t>
            </a:r>
            <a:r>
              <a:rPr lang="fr-FR" sz="1400" dirty="0"/>
              <a:t>mais pas exclusivement, sur les contextes de RC à </a:t>
            </a:r>
            <a:r>
              <a:rPr lang="fr-FR" sz="1400" dirty="0" smtClean="0"/>
              <a:t>distance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fr-FR" sz="1400" dirty="0" smtClean="0"/>
              <a:t>l’autre </a:t>
            </a:r>
            <a:r>
              <a:rPr lang="fr-FR" sz="1400" dirty="0"/>
              <a:t>centrée, </a:t>
            </a:r>
            <a:r>
              <a:rPr lang="fr-FR" sz="1400" dirty="0" smtClean="0"/>
              <a:t>mais pas exclusivement sur les contextes de RC digitale ou en e-commerce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816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894FEE2-BBE4-4B37-AAC7-514B9E611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/>
              <a:t>E5 - Partie écrite de </a:t>
            </a:r>
            <a:r>
              <a:rPr lang="fr-FR" sz="4000" dirty="0" smtClean="0"/>
              <a:t>l’épreuve 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0B4E345-BFE5-490D-8492-B47BBDEF103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93379" y="1345759"/>
            <a:ext cx="8364374" cy="42599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b="1" i="1" dirty="0"/>
              <a:t>Le cas </a:t>
            </a:r>
            <a:r>
              <a:rPr lang="fr-FR" b="1" i="1" dirty="0" smtClean="0"/>
              <a:t>proposé </a:t>
            </a:r>
            <a:endParaRPr lang="fr-FR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r-FR" dirty="0" smtClean="0"/>
              <a:t>Inscription des problématiques à </a:t>
            </a:r>
            <a:r>
              <a:rPr lang="fr-FR" dirty="0"/>
              <a:t>résoudre </a:t>
            </a:r>
            <a:r>
              <a:rPr lang="fr-FR" dirty="0" smtClean="0"/>
              <a:t>dans </a:t>
            </a:r>
            <a:r>
              <a:rPr lang="fr-FR" dirty="0"/>
              <a:t>le cadre d’une communication unifiée </a:t>
            </a:r>
            <a:r>
              <a:rPr lang="fr-FR" dirty="0" smtClean="0"/>
              <a:t>et ce dans le contexte réel d’une organisation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fr-FR" sz="17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fr-FR" dirty="0" smtClean="0"/>
              <a:t>Propositions d’activités </a:t>
            </a:r>
            <a:r>
              <a:rPr lang="fr-FR" dirty="0"/>
              <a:t>professionnelles </a:t>
            </a:r>
            <a:r>
              <a:rPr lang="fr-FR" dirty="0" smtClean="0"/>
              <a:t>:</a:t>
            </a:r>
          </a:p>
          <a:p>
            <a:pPr lvl="1" algn="just"/>
            <a:r>
              <a:rPr lang="fr-FR" dirty="0"/>
              <a:t>visant le développement d’une relation client </a:t>
            </a:r>
            <a:r>
              <a:rPr lang="fr-FR" dirty="0" err="1"/>
              <a:t>omnicanale</a:t>
            </a:r>
            <a:r>
              <a:rPr lang="fr-FR" dirty="0"/>
              <a:t> ;</a:t>
            </a:r>
          </a:p>
          <a:p>
            <a:pPr lvl="1" algn="just"/>
            <a:r>
              <a:rPr lang="fr-FR" dirty="0"/>
              <a:t>nécessitant la mobilisation d’outils digitaux </a:t>
            </a:r>
          </a:p>
          <a:p>
            <a:pPr lvl="1" algn="just"/>
            <a:r>
              <a:rPr lang="fr-FR" dirty="0"/>
              <a:t>prenant appui sur des documents ressources joints en annexe</a:t>
            </a:r>
          </a:p>
          <a:p>
            <a:pPr lvl="1" algn="just"/>
            <a:r>
              <a:rPr lang="fr-FR" dirty="0" smtClean="0"/>
              <a:t>mobilisant, selon les  </a:t>
            </a:r>
            <a:r>
              <a:rPr lang="fr-FR" dirty="0"/>
              <a:t>activités à </a:t>
            </a:r>
            <a:r>
              <a:rPr lang="fr-FR" dirty="0" smtClean="0"/>
              <a:t>réaliser des éléments </a:t>
            </a:r>
            <a:r>
              <a:rPr lang="fr-FR" dirty="0"/>
              <a:t>de culture économique, juridique et managériale </a:t>
            </a:r>
            <a:r>
              <a:rPr lang="fr-FR" dirty="0" smtClean="0"/>
              <a:t>appliquée</a:t>
            </a:r>
          </a:p>
          <a:p>
            <a:pPr lvl="1" algn="just">
              <a:spcBef>
                <a:spcPts val="0"/>
              </a:spcBef>
            </a:pPr>
            <a:endParaRPr lang="fr-FR" sz="1700" dirty="0"/>
          </a:p>
          <a:p>
            <a:pPr algn="just"/>
            <a:r>
              <a:rPr lang="fr-FR" dirty="0" smtClean="0"/>
              <a:t>Développement d’une réflexion commerciale structurée</a:t>
            </a:r>
          </a:p>
          <a:p>
            <a:pPr marL="0" indent="0">
              <a:buNone/>
            </a:pPr>
            <a:r>
              <a:rPr lang="fr-FR" b="1" i="1" dirty="0" smtClean="0"/>
              <a:t>Composition </a:t>
            </a:r>
            <a:r>
              <a:rPr lang="fr-FR" b="1" i="1" dirty="0"/>
              <a:t>de la commission de correction</a:t>
            </a:r>
            <a:endParaRPr lang="fr-FR" dirty="0"/>
          </a:p>
          <a:p>
            <a:pPr algn="just"/>
            <a:r>
              <a:rPr lang="fr-FR" sz="2500" dirty="0" smtClean="0"/>
              <a:t>Correction </a:t>
            </a:r>
            <a:r>
              <a:rPr lang="fr-FR" sz="2500" dirty="0"/>
              <a:t>de chaque copie </a:t>
            </a:r>
            <a:r>
              <a:rPr lang="fr-FR" sz="2500" dirty="0" smtClean="0"/>
              <a:t>assurée </a:t>
            </a:r>
            <a:r>
              <a:rPr lang="fr-FR" sz="2500" dirty="0"/>
              <a:t>conjointement par deux professeurs intervenant dans le </a:t>
            </a:r>
            <a:r>
              <a:rPr lang="fr-FR" sz="2500" dirty="0" smtClean="0"/>
              <a:t>bloc 2 </a:t>
            </a:r>
            <a:r>
              <a:rPr lang="fr-FR" sz="2500" dirty="0"/>
              <a:t>de compétences. </a:t>
            </a:r>
          </a:p>
          <a:p>
            <a:pPr algn="just"/>
            <a:r>
              <a:rPr lang="fr-FR" sz="2500" dirty="0"/>
              <a:t>À défaut, l’un d’entre eux peut être remplacé par un professeur intervenant dans l’un des autres blocs constitutifs du diplôme.</a:t>
            </a:r>
          </a:p>
        </p:txBody>
      </p:sp>
    </p:spTree>
    <p:extLst>
      <p:ext uri="{BB962C8B-B14F-4D97-AF65-F5344CB8AC3E}">
        <p14:creationId xmlns:p14="http://schemas.microsoft.com/office/powerpoint/2010/main" val="5886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01AB4A0-25FC-4AEA-96A4-1AC0C7DE3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Le référentiel de certification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="" xmlns:a16="http://schemas.microsoft.com/office/drawing/2014/main" id="{FE5740B1-DC6A-41C9-9EA5-00F0D80C7DAE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06611587"/>
              </p:ext>
            </p:extLst>
          </p:nvPr>
        </p:nvGraphicFramePr>
        <p:xfrm>
          <a:off x="612775" y="1600201"/>
          <a:ext cx="8153400" cy="729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3335256" y="2182337"/>
            <a:ext cx="2096052" cy="911271"/>
            <a:chOff x="7166" y="1605342"/>
            <a:chExt cx="2141859" cy="1285115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7166" y="1605342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ZoneTexte 6"/>
            <p:cNvSpPr txBox="1"/>
            <p:nvPr/>
          </p:nvSpPr>
          <p:spPr>
            <a:xfrm>
              <a:off x="44806" y="1642981"/>
              <a:ext cx="2066579" cy="973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kern="1200" dirty="0" smtClean="0"/>
                <a:t>Pôle 2 d’activités</a:t>
              </a:r>
              <a:endParaRPr lang="fr-FR" sz="2000" kern="1200" dirty="0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6130021" y="2183402"/>
            <a:ext cx="2066579" cy="12098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2870" tIns="102870" rIns="102870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700" kern="1200" dirty="0" smtClean="0"/>
              <a:t>Pôle 3 d’activités</a:t>
            </a:r>
            <a:endParaRPr lang="fr-FR" sz="2700" kern="1200" dirty="0"/>
          </a:p>
        </p:txBody>
      </p:sp>
      <p:grpSp>
        <p:nvGrpSpPr>
          <p:cNvPr id="15" name="Groupe 14"/>
          <p:cNvGrpSpPr/>
          <p:nvPr/>
        </p:nvGrpSpPr>
        <p:grpSpPr>
          <a:xfrm>
            <a:off x="567755" y="3667072"/>
            <a:ext cx="2047104" cy="1002050"/>
            <a:chOff x="2900971" y="946993"/>
            <a:chExt cx="2141859" cy="1345037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2900971" y="1006915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ZoneTexte 16"/>
            <p:cNvSpPr txBox="1"/>
            <p:nvPr/>
          </p:nvSpPr>
          <p:spPr>
            <a:xfrm>
              <a:off x="3033197" y="946993"/>
              <a:ext cx="1688931" cy="846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kern="1200" dirty="0" smtClean="0"/>
                <a:t>Bloc de compétences1</a:t>
              </a:r>
              <a:endParaRPr lang="fr-FR" sz="1600" kern="1200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74126" y="5290344"/>
            <a:ext cx="2066579" cy="369332"/>
          </a:xfrm>
          <a:prstGeom prst="rect">
            <a:avLst/>
          </a:prstGeom>
          <a:solidFill>
            <a:srgbClr val="1C7E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E4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1" name="Flèche vers le bas 20"/>
          <p:cNvSpPr/>
          <p:nvPr/>
        </p:nvSpPr>
        <p:spPr>
          <a:xfrm>
            <a:off x="1233545" y="4613920"/>
            <a:ext cx="587829" cy="669651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vers le bas 21"/>
          <p:cNvSpPr/>
          <p:nvPr/>
        </p:nvSpPr>
        <p:spPr>
          <a:xfrm>
            <a:off x="7038217" y="4504903"/>
            <a:ext cx="605906" cy="744583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vers le bas 22"/>
          <p:cNvSpPr/>
          <p:nvPr/>
        </p:nvSpPr>
        <p:spPr>
          <a:xfrm>
            <a:off x="4063680" y="4588396"/>
            <a:ext cx="583507" cy="68348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bas 23"/>
          <p:cNvSpPr/>
          <p:nvPr/>
        </p:nvSpPr>
        <p:spPr>
          <a:xfrm>
            <a:off x="1282105" y="3116247"/>
            <a:ext cx="490710" cy="5281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ZoneTexte 96"/>
          <p:cNvSpPr txBox="1"/>
          <p:nvPr/>
        </p:nvSpPr>
        <p:spPr>
          <a:xfrm>
            <a:off x="6551443" y="2182337"/>
            <a:ext cx="1952788" cy="9594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2870" tIns="102870" rIns="102870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700" kern="1200" dirty="0" smtClean="0"/>
              <a:t>Pôle 2 d’activités</a:t>
            </a:r>
            <a:endParaRPr lang="fr-FR" sz="2700" kern="1200" dirty="0"/>
          </a:p>
        </p:txBody>
      </p:sp>
      <p:grpSp>
        <p:nvGrpSpPr>
          <p:cNvPr id="28" name="Groupe 27"/>
          <p:cNvGrpSpPr/>
          <p:nvPr/>
        </p:nvGrpSpPr>
        <p:grpSpPr>
          <a:xfrm>
            <a:off x="6402523" y="2130858"/>
            <a:ext cx="1946348" cy="946529"/>
            <a:chOff x="7166" y="1605342"/>
            <a:chExt cx="2141859" cy="1285115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7166" y="1605342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ZoneTexte 29"/>
            <p:cNvSpPr txBox="1"/>
            <p:nvPr/>
          </p:nvSpPr>
          <p:spPr>
            <a:xfrm>
              <a:off x="44806" y="1642981"/>
              <a:ext cx="1990590" cy="9990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kern="1200" dirty="0" smtClean="0"/>
                <a:t>Pôle 3 d’activités</a:t>
              </a:r>
              <a:endParaRPr lang="fr-FR" sz="2000" kern="1200" dirty="0"/>
            </a:p>
          </p:txBody>
        </p:sp>
      </p:grpSp>
      <p:sp>
        <p:nvSpPr>
          <p:cNvPr id="31" name="Flèche vers le bas 30"/>
          <p:cNvSpPr/>
          <p:nvPr/>
        </p:nvSpPr>
        <p:spPr>
          <a:xfrm>
            <a:off x="4104895" y="3071436"/>
            <a:ext cx="490710" cy="5281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vers le bas 31"/>
          <p:cNvSpPr/>
          <p:nvPr/>
        </p:nvSpPr>
        <p:spPr>
          <a:xfrm>
            <a:off x="7095815" y="3096084"/>
            <a:ext cx="490710" cy="5281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567755" y="2212188"/>
            <a:ext cx="1996659" cy="908015"/>
            <a:chOff x="7166" y="1605342"/>
            <a:chExt cx="2141859" cy="1285115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7166" y="1605342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ZoneTexte 35"/>
            <p:cNvSpPr txBox="1"/>
            <p:nvPr/>
          </p:nvSpPr>
          <p:spPr>
            <a:xfrm>
              <a:off x="44806" y="1642982"/>
              <a:ext cx="2066579" cy="120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000" kern="1200" dirty="0" smtClean="0"/>
                <a:t>Pôle </a:t>
              </a:r>
              <a:r>
                <a:rPr lang="fr-FR" sz="2000" dirty="0"/>
                <a:t>1</a:t>
              </a:r>
              <a:r>
                <a:rPr lang="fr-FR" sz="2000" kern="1200" dirty="0" smtClean="0"/>
                <a:t> d’activités</a:t>
              </a:r>
              <a:endParaRPr lang="fr-FR" sz="2000" kern="1200" dirty="0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3384204" y="3669464"/>
            <a:ext cx="2047104" cy="958528"/>
            <a:chOff x="2900971" y="1005412"/>
            <a:chExt cx="2141859" cy="1286618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2900971" y="1006915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ZoneTexte 38"/>
            <p:cNvSpPr txBox="1"/>
            <p:nvPr/>
          </p:nvSpPr>
          <p:spPr>
            <a:xfrm>
              <a:off x="3017519" y="1005412"/>
              <a:ext cx="1688931" cy="846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kern="1200" dirty="0" smtClean="0"/>
                <a:t>Bloc de compétences 2</a:t>
              </a:r>
              <a:endParaRPr lang="fr-FR" sz="1600" kern="1200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6402523" y="3642967"/>
            <a:ext cx="2047104" cy="970953"/>
            <a:chOff x="2865184" y="827120"/>
            <a:chExt cx="2141859" cy="1303296"/>
          </a:xfrm>
        </p:grpSpPr>
        <p:sp>
          <p:nvSpPr>
            <p:cNvPr id="41" name="Rectangle à coins arrondis 40"/>
            <p:cNvSpPr/>
            <p:nvPr/>
          </p:nvSpPr>
          <p:spPr>
            <a:xfrm>
              <a:off x="2865184" y="845301"/>
              <a:ext cx="2141859" cy="1285115"/>
            </a:xfrm>
            <a:prstGeom prst="roundRect">
              <a:avLst>
                <a:gd name="adj" fmla="val 10000"/>
              </a:avLst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ZoneTexte 41"/>
            <p:cNvSpPr txBox="1"/>
            <p:nvPr/>
          </p:nvSpPr>
          <p:spPr>
            <a:xfrm>
              <a:off x="3020545" y="827120"/>
              <a:ext cx="1688931" cy="8464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kern="1200" dirty="0" smtClean="0"/>
                <a:t>Bloc de compétences 3</a:t>
              </a:r>
              <a:endParaRPr lang="fr-FR" sz="1600" kern="1200" dirty="0"/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3412154" y="5290344"/>
            <a:ext cx="2066579" cy="369332"/>
          </a:xfrm>
          <a:prstGeom prst="rect">
            <a:avLst/>
          </a:prstGeom>
          <a:solidFill>
            <a:srgbClr val="1C7E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E5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437652" y="5290344"/>
            <a:ext cx="2066579" cy="369332"/>
          </a:xfrm>
          <a:prstGeom prst="rect">
            <a:avLst/>
          </a:prstGeom>
          <a:solidFill>
            <a:srgbClr val="1C7E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E6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4944E78-9DB2-4587-AEB4-48D7277E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sz="4000" dirty="0"/>
              <a:t>E5 - Partie pratique de l’épreuve : </a:t>
            </a:r>
            <a:br>
              <a:rPr lang="fr-FR" sz="4000" dirty="0"/>
            </a:br>
            <a:r>
              <a:rPr lang="fr-FR" sz="4000" i="1" dirty="0"/>
              <a:t>les sujets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3F727CA6-28BC-441F-AA09-9B329F3E3D8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1318" y="1384300"/>
            <a:ext cx="8578110" cy="4495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000" b="1" dirty="0"/>
              <a:t>Un contexte digital de référence (site </a:t>
            </a:r>
            <a:r>
              <a:rPr lang="fr-FR" sz="2000" b="1" i="1" dirty="0"/>
              <a:t>web</a:t>
            </a:r>
            <a:r>
              <a:rPr lang="fr-FR" sz="2000" b="1" dirty="0"/>
              <a:t> ou site de e-commerce) 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graphicFrame>
        <p:nvGraphicFramePr>
          <p:cNvPr id="5" name="Diagramme 4">
            <a:extLst>
              <a:ext uri="{FF2B5EF4-FFF2-40B4-BE49-F238E27FC236}">
                <a16:creationId xmlns="" xmlns:a16="http://schemas.microsoft.com/office/drawing/2014/main" id="{9DD52D71-27A3-494D-BF4B-D19D25D67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8033220"/>
              </p:ext>
            </p:extLst>
          </p:nvPr>
        </p:nvGraphicFramePr>
        <p:xfrm>
          <a:off x="186170" y="1385650"/>
          <a:ext cx="8730532" cy="449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61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EE98DEE-EF8F-47E3-B15E-05E30B503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E5 - Partie pratique de l’épreuve : </a:t>
            </a:r>
            <a:br>
              <a:rPr lang="fr-FR" dirty="0"/>
            </a:br>
            <a:r>
              <a:rPr lang="fr-FR" i="1" dirty="0"/>
              <a:t>les sujets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DB90477F-697A-4A6E-AA2D-359E46107B4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41226" y="1545020"/>
            <a:ext cx="2228857" cy="14843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200" i="1" dirty="0"/>
              <a:t>Ce qui est mis en place pour la session 2020…</a:t>
            </a: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4" name="Diagramme 3">
            <a:extLst>
              <a:ext uri="{FF2B5EF4-FFF2-40B4-BE49-F238E27FC236}">
                <a16:creationId xmlns="" xmlns:a16="http://schemas.microsoft.com/office/drawing/2014/main" id="{7CA04F27-5D5D-4A57-A919-30A75EAE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2640946"/>
              </p:ext>
            </p:extLst>
          </p:nvPr>
        </p:nvGraphicFramePr>
        <p:xfrm>
          <a:off x="2501463" y="1545020"/>
          <a:ext cx="6096000" cy="3674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412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321541C-941F-48BC-81DA-FC817D1F6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50" y="228600"/>
            <a:ext cx="8596698" cy="990600"/>
          </a:xfrm>
        </p:spPr>
        <p:txBody>
          <a:bodyPr>
            <a:noAutofit/>
          </a:bodyPr>
          <a:lstStyle/>
          <a:p>
            <a:pPr algn="r"/>
            <a:r>
              <a:rPr lang="fr-FR" sz="3600" dirty="0"/>
              <a:t>E5 - Partie pratique de l’épreuve : </a:t>
            </a:r>
            <a:br>
              <a:rPr lang="fr-FR" sz="3600" dirty="0"/>
            </a:br>
            <a:r>
              <a:rPr lang="fr-FR" sz="3600" i="1" dirty="0"/>
              <a:t>modalités d’interrogation et d’évaluation</a:t>
            </a:r>
            <a:endParaRPr lang="fr-FR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59B500A-5D76-438B-A2CF-7B60E7E67E1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9010" y="1437040"/>
            <a:ext cx="5090480" cy="353028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/>
              <a:t>L’épreuve se déroule sur poste informatique dans le centre d’examen, sans temps de préparation. </a:t>
            </a:r>
          </a:p>
          <a:p>
            <a:r>
              <a:rPr lang="fr-FR" dirty="0"/>
              <a:t>À l’aide d’outils numériques, </a:t>
            </a:r>
            <a:r>
              <a:rPr lang="fr-FR" b="1" dirty="0"/>
              <a:t>le candidat </a:t>
            </a:r>
            <a:r>
              <a:rPr lang="fr-FR" dirty="0"/>
              <a:t>traite le sujet proposé. </a:t>
            </a:r>
          </a:p>
          <a:p>
            <a:r>
              <a:rPr lang="fr-FR" b="1" dirty="0"/>
              <a:t>Un seul examinateur</a:t>
            </a:r>
            <a:r>
              <a:rPr lang="fr-FR" dirty="0"/>
              <a:t>, intervenant dans l’un des blocs de compétences du </a:t>
            </a:r>
            <a:r>
              <a:rPr lang="fr-FR" dirty="0" smtClean="0"/>
              <a:t>diplôme :</a:t>
            </a:r>
            <a:endParaRPr lang="fr-FR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dirty="0" smtClean="0"/>
              <a:t>peut, en </a:t>
            </a:r>
            <a:r>
              <a:rPr lang="fr-FR" dirty="0"/>
              <a:t>cours </a:t>
            </a:r>
            <a:r>
              <a:rPr lang="fr-FR" dirty="0" smtClean="0"/>
              <a:t>d’épreuve, inviter </a:t>
            </a:r>
            <a:r>
              <a:rPr lang="fr-FR" dirty="0"/>
              <a:t>le candidat à expliciter et justifier ses choix et </a:t>
            </a:r>
            <a:r>
              <a:rPr lang="fr-FR" dirty="0" smtClean="0"/>
              <a:t>actions </a:t>
            </a:r>
            <a:r>
              <a:rPr lang="fr-FR" dirty="0"/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dirty="0" smtClean="0"/>
              <a:t>peut </a:t>
            </a:r>
            <a:r>
              <a:rPr lang="fr-FR" dirty="0"/>
              <a:t>évaluer simultanément jusqu’à trois candidats sur un même sujet 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FR" dirty="0" smtClean="0"/>
              <a:t>renseigne </a:t>
            </a:r>
            <a:r>
              <a:rPr lang="fr-FR" dirty="0"/>
              <a:t>au fur et à mesure de l’épreuve la grille </a:t>
            </a:r>
            <a:r>
              <a:rPr lang="fr-FR" dirty="0" smtClean="0"/>
              <a:t>d’observation </a:t>
            </a:r>
            <a:r>
              <a:rPr lang="fr-FR" dirty="0"/>
              <a:t>fournie </a:t>
            </a:r>
            <a:r>
              <a:rPr lang="fr-FR" dirty="0" smtClean="0"/>
              <a:t>avec le sujet et complète la fiche d’appréciation du candidat de la </a:t>
            </a:r>
            <a:r>
              <a:rPr lang="fr-FR" dirty="0"/>
              <a:t>circulaire nationale d’organisation de l’examen.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="" xmlns:a16="http://schemas.microsoft.com/office/drawing/2014/main" id="{6574F35B-7435-4406-A240-3C00F85EF74A}"/>
              </a:ext>
            </a:extLst>
          </p:cNvPr>
          <p:cNvGrpSpPr/>
          <p:nvPr/>
        </p:nvGrpSpPr>
        <p:grpSpPr>
          <a:xfrm>
            <a:off x="5217568" y="1597624"/>
            <a:ext cx="2942061" cy="829081"/>
            <a:chOff x="0" y="1328351"/>
            <a:chExt cx="5717628" cy="1719649"/>
          </a:xfrm>
        </p:grpSpPr>
        <p:pic>
          <p:nvPicPr>
            <p:cNvPr id="4" name="Image 3">
              <a:extLst>
                <a:ext uri="{FF2B5EF4-FFF2-40B4-BE49-F238E27FC236}">
                  <a16:creationId xmlns="" xmlns:a16="http://schemas.microsoft.com/office/drawing/2014/main" id="{D1BE020C-BF24-46B3-B295-0BA405132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328351"/>
              <a:ext cx="3742766" cy="1719649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0AC37C50-BFE4-46BB-91CF-DB042B6D6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76840" y="1438274"/>
              <a:ext cx="1840788" cy="1563909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77E44E47-1591-4A05-A48A-B5399792658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11772" y="2584677"/>
            <a:ext cx="1847857" cy="11756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FDCBA51-0DC9-49C3-AC06-460537ECAC70}"/>
              </a:ext>
            </a:extLst>
          </p:cNvPr>
          <p:cNvSpPr/>
          <p:nvPr/>
        </p:nvSpPr>
        <p:spPr>
          <a:xfrm>
            <a:off x="265391" y="4505662"/>
            <a:ext cx="6046381" cy="92333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i="1" dirty="0">
                <a:solidFill>
                  <a:srgbClr val="002060"/>
                </a:solidFill>
              </a:rPr>
              <a:t>Avant le jury final, une procédure d’harmonisation est mise en place par les autorités académiques selon des modalités fixées par la circulaire nationale d’organisation.</a:t>
            </a:r>
          </a:p>
        </p:txBody>
      </p:sp>
    </p:spTree>
    <p:extLst>
      <p:ext uri="{BB962C8B-B14F-4D97-AF65-F5344CB8AC3E}">
        <p14:creationId xmlns:p14="http://schemas.microsoft.com/office/powerpoint/2010/main" val="8770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1408" y="1600200"/>
            <a:ext cx="5440679" cy="44958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="" xmlns:a16="http://schemas.microsoft.com/office/drawing/2014/main" id="{A96206CE-875E-4B33-9319-0CF4C4260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" y="228600"/>
            <a:ext cx="8705088" cy="990600"/>
          </a:xfrm>
        </p:spPr>
        <p:txBody>
          <a:bodyPr>
            <a:noAutofit/>
          </a:bodyPr>
          <a:lstStyle/>
          <a:p>
            <a:pPr algn="r"/>
            <a:r>
              <a:rPr lang="fr-FR" sz="3600" dirty="0"/>
              <a:t>E5 - Partie pratique de l’épreuve : </a:t>
            </a:r>
            <a:br>
              <a:rPr lang="fr-FR" sz="3600" dirty="0"/>
            </a:br>
            <a:r>
              <a:rPr lang="fr-FR" sz="3600" i="1" dirty="0" smtClean="0"/>
              <a:t>Grille d’observation/appréciation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46711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96206CE-875E-4B33-9319-0CF4C426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r-FR" sz="3600" dirty="0"/>
              <a:t>E5 - Partie pratique de l’épreuve : </a:t>
            </a:r>
            <a:br>
              <a:rPr lang="fr-FR" sz="3600" dirty="0"/>
            </a:br>
            <a:r>
              <a:rPr lang="fr-FR" sz="3600" i="1" dirty="0"/>
              <a:t>de l’observation à l’évaluation </a:t>
            </a:r>
            <a:endParaRPr lang="fr-FR" sz="36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E8B50584-F23F-499C-9D63-7CA2C8D2A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E65A59BE-26C8-488B-84F3-71262E3CE88A}"/>
              </a:ext>
            </a:extLst>
          </p:cNvPr>
          <p:cNvSpPr txBox="1"/>
          <p:nvPr/>
        </p:nvSpPr>
        <p:spPr>
          <a:xfrm>
            <a:off x="533400" y="1452210"/>
            <a:ext cx="592302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/>
              <a:t> </a:t>
            </a:r>
            <a:r>
              <a:rPr lang="fr-FR" sz="1600" b="1" dirty="0"/>
              <a:t>Critères de performance à évaluer lors de l’observation</a:t>
            </a:r>
          </a:p>
          <a:p>
            <a:pPr>
              <a:spcAft>
                <a:spcPts val="600"/>
              </a:spcAft>
            </a:pPr>
            <a:r>
              <a:rPr lang="fr-FR" sz="1400" dirty="0"/>
              <a:t>• </a:t>
            </a:r>
            <a:r>
              <a:rPr lang="fr-FR" sz="1300" dirty="0" smtClean="0"/>
              <a:t>Qualité </a:t>
            </a:r>
            <a:r>
              <a:rPr lang="fr-FR" sz="1300" dirty="0"/>
              <a:t>et pertinence des contenus publiés </a:t>
            </a:r>
          </a:p>
          <a:p>
            <a:pPr>
              <a:spcAft>
                <a:spcPts val="600"/>
              </a:spcAft>
            </a:pPr>
            <a:r>
              <a:rPr lang="fr-FR" sz="1300" dirty="0"/>
              <a:t>• Suivi rigoureux et </a:t>
            </a:r>
            <a:r>
              <a:rPr lang="fr-FR" sz="1300" dirty="0" smtClean="0"/>
              <a:t>optimisation </a:t>
            </a:r>
            <a:r>
              <a:rPr lang="fr-FR" sz="1300" dirty="0"/>
              <a:t>du référencement</a:t>
            </a:r>
            <a:endParaRPr lang="fr-FR" sz="1300" i="1" dirty="0"/>
          </a:p>
          <a:p>
            <a:pPr>
              <a:spcAft>
                <a:spcPts val="600"/>
              </a:spcAft>
            </a:pPr>
            <a:r>
              <a:rPr lang="fr-FR" sz="1300" dirty="0"/>
              <a:t>• Cohérence entre les techniques, les outils mobilisés, les contenus et les moyens de diffusion</a:t>
            </a:r>
          </a:p>
          <a:p>
            <a:pPr>
              <a:spcAft>
                <a:spcPts val="600"/>
              </a:spcAft>
            </a:pPr>
            <a:r>
              <a:rPr lang="fr-FR" sz="1300" dirty="0"/>
              <a:t>• Rythme adapté d’actualisation des contenus </a:t>
            </a:r>
          </a:p>
          <a:p>
            <a:pPr>
              <a:spcAft>
                <a:spcPts val="600"/>
              </a:spcAft>
            </a:pPr>
            <a:r>
              <a:rPr lang="fr-FR" sz="1300" dirty="0"/>
              <a:t>• Suivi des publications et contrôle de l’image de l’entreprise</a:t>
            </a:r>
            <a:endParaRPr lang="fr-FR" sz="1300" i="1" dirty="0"/>
          </a:p>
          <a:p>
            <a:pPr>
              <a:spcAft>
                <a:spcPts val="600"/>
              </a:spcAft>
            </a:pPr>
            <a:r>
              <a:rPr lang="fr-FR" sz="1300" dirty="0"/>
              <a:t>• Pertinence des choix et des actions menées pour développer les ventes et créer de la valeur</a:t>
            </a:r>
            <a:endParaRPr lang="fr-FR" sz="1300" i="1" dirty="0"/>
          </a:p>
          <a:p>
            <a:pPr>
              <a:spcAft>
                <a:spcPts val="600"/>
              </a:spcAft>
            </a:pPr>
            <a:r>
              <a:rPr lang="fr-FR" sz="1300" dirty="0"/>
              <a:t>• Qualité de l’assistance et prise en compte des risques et de la réglementation</a:t>
            </a:r>
            <a:endParaRPr lang="fr-FR" sz="1300" i="1" dirty="0"/>
          </a:p>
          <a:p>
            <a:pPr>
              <a:spcAft>
                <a:spcPts val="600"/>
              </a:spcAft>
            </a:pPr>
            <a:r>
              <a:rPr lang="fr-FR" sz="1300" dirty="0"/>
              <a:t>• Pertinence des indicateurs utilisés pour l’analyse des résultats</a:t>
            </a:r>
            <a:endParaRPr lang="fr-FR" sz="1300" i="1" dirty="0"/>
          </a:p>
          <a:p>
            <a:pPr>
              <a:spcAft>
                <a:spcPts val="600"/>
              </a:spcAft>
            </a:pPr>
            <a:endParaRPr lang="fr-FR" sz="1100" i="1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F3FD2460-E602-4D3C-B031-F8F2E5A6BB0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68333" y="1452210"/>
            <a:ext cx="2210325" cy="3042478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4262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37FFDD9-507B-47DF-812A-38C6311B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sz="2400" b="1" dirty="0"/>
              <a:t>E6 - </a:t>
            </a:r>
            <a:r>
              <a:rPr lang="fr-FR" sz="2400" b="1" cap="all" dirty="0"/>
              <a:t>Relation client et ANIMATION DE RESEAUX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cap="all" dirty="0"/>
              <a:t>	Coef. 3	</a:t>
            </a:r>
            <a:endParaRPr lang="fr-FR" sz="24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5BED0BF-F653-4A63-A2B1-AF7D47C468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19764D7A-6C4F-4A13-885F-DBD83AF4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4E063A67-93F7-4918-8597-732D7AB5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93AD-6EDA-4760-8C16-D6A6D60FAEF9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8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E518758-75D1-4D19-8526-BB80E472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/>
              <a:t>E6 - Pôle d’activités concerné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5919658-D9EC-4AEA-8CC2-059E80250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150" y="1692166"/>
            <a:ext cx="8258921" cy="3630102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/>
              <a:t>Pôle 3 « Relation client et animation de réseaux »</a:t>
            </a:r>
          </a:p>
          <a:p>
            <a:pPr marL="0" indent="0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dirty="0"/>
              <a:t>3 types </a:t>
            </a:r>
          </a:p>
          <a:p>
            <a:pPr marL="0" indent="0">
              <a:buNone/>
            </a:pPr>
            <a:r>
              <a:rPr lang="fr-FR" dirty="0"/>
              <a:t>de </a:t>
            </a:r>
          </a:p>
          <a:p>
            <a:pPr marL="0" indent="0">
              <a:buNone/>
            </a:pPr>
            <a:r>
              <a:rPr lang="fr-FR" dirty="0"/>
              <a:t>réseaux 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6992EC4-D752-41B0-B2CC-EBA1E57D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67121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26</a:t>
            </a:fld>
            <a:endParaRPr lang="fr-FR" dirty="0"/>
          </a:p>
        </p:txBody>
      </p:sp>
      <p:graphicFrame>
        <p:nvGraphicFramePr>
          <p:cNvPr id="8" name="Diagramme 7">
            <a:extLst>
              <a:ext uri="{FF2B5EF4-FFF2-40B4-BE49-F238E27FC236}">
                <a16:creationId xmlns="" xmlns:a16="http://schemas.microsoft.com/office/drawing/2014/main" id="{0FB02B26-F553-4DB9-9CB0-BCB2CFD54D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7292535"/>
              </p:ext>
            </p:extLst>
          </p:nvPr>
        </p:nvGraphicFramePr>
        <p:xfrm>
          <a:off x="2815857" y="2421713"/>
          <a:ext cx="5262230" cy="2941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316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16530"/>
              </p:ext>
            </p:extLst>
          </p:nvPr>
        </p:nvGraphicFramePr>
        <p:xfrm>
          <a:off x="442894" y="189413"/>
          <a:ext cx="8336153" cy="5093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655">
                  <a:extLst>
                    <a:ext uri="{9D8B030D-6E8A-4147-A177-3AD203B41FA5}">
                      <a16:colId xmlns="" xmlns:a16="http://schemas.microsoft.com/office/drawing/2014/main" val="3069168960"/>
                    </a:ext>
                  </a:extLst>
                </a:gridCol>
                <a:gridCol w="3141694">
                  <a:extLst>
                    <a:ext uri="{9D8B030D-6E8A-4147-A177-3AD203B41FA5}">
                      <a16:colId xmlns="" xmlns:a16="http://schemas.microsoft.com/office/drawing/2014/main" val="3709915894"/>
                    </a:ext>
                  </a:extLst>
                </a:gridCol>
                <a:gridCol w="3860804">
                  <a:extLst>
                    <a:ext uri="{9D8B030D-6E8A-4147-A177-3AD203B41FA5}">
                      <a16:colId xmlns="" xmlns:a16="http://schemas.microsoft.com/office/drawing/2014/main" val="875192344"/>
                    </a:ext>
                  </a:extLst>
                </a:gridCol>
              </a:tblGrid>
              <a:tr h="3331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ACTIVITES P3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COMPETENCES B3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CRITERES DE PERFORMANCE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12105328"/>
                  </a:ext>
                </a:extLst>
              </a:tr>
              <a:tr h="19724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ANIMATION RESEAUX DISTRIBUTEURS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600" b="1" dirty="0" smtClean="0"/>
                        <a:t>Implanter et promouvoir l’offre chez les distributeurs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Ø"/>
                      </a:pPr>
                      <a:r>
                        <a:rPr lang="fr-FR" sz="1800" dirty="0" smtClean="0"/>
                        <a:t>Valoriser l’offre sur le lieu de vente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Ø"/>
                      </a:pPr>
                      <a:r>
                        <a:rPr lang="fr-FR" sz="1800" dirty="0" smtClean="0"/>
                        <a:t>Développer la présence dans le réseau de distributeurs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1400" dirty="0" smtClean="0"/>
                        <a:t>Rigueur dans le suivi de l’application des accords de référencement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1400" dirty="0" smtClean="0"/>
                        <a:t>Utilisation pertinente des techniques d’implantation et de valorisation des produits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1400" dirty="0" smtClean="0"/>
                        <a:t>Repérage des opportunités de référencement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1400" dirty="0" smtClean="0"/>
                        <a:t>Qualité du diagnostic (rayon, réseau et zone de prospection)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1400" dirty="0" smtClean="0"/>
                        <a:t>Pertinence des propositions et des actions pour développer la présence de la marque/produit</a:t>
                      </a:r>
                      <a:endParaRPr lang="fr-FR" sz="1400" dirty="0"/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414082"/>
                  </a:ext>
                </a:extLst>
              </a:tr>
              <a:tr h="1313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ANIMATION RESEAUX PARTENAIRES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600" b="1" dirty="0" smtClean="0"/>
                        <a:t>Développer et piloter un réseau de partenaires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  <a:buNone/>
                      </a:pPr>
                      <a:r>
                        <a:rPr lang="fr-FR" sz="1400" dirty="0" smtClean="0"/>
                        <a:t>……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37963765"/>
                  </a:ext>
                </a:extLst>
              </a:tr>
              <a:tr h="1313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VENTE DIRECTE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42264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C1DCCB5-02B4-4B87-959C-98E7B85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sz="4000" dirty="0"/>
              <a:t>E6 </a:t>
            </a:r>
            <a:r>
              <a:rPr lang="fr-FR" sz="4000" dirty="0" smtClean="0"/>
              <a:t>- Le dossier </a:t>
            </a:r>
            <a:r>
              <a:rPr lang="fr-FR" sz="4000" dirty="0"/>
              <a:t>support de l’évaluation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9891A5D-9A91-41CD-AEA2-3F28B5EB0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48" y="1472549"/>
            <a:ext cx="7886700" cy="535938"/>
          </a:xfrm>
        </p:spPr>
        <p:txBody>
          <a:bodyPr/>
          <a:lstStyle/>
          <a:p>
            <a:r>
              <a:rPr lang="fr-FR" sz="1350" dirty="0" smtClean="0"/>
              <a:t>E6 porte sur l’expérience réseau décrite à travers </a:t>
            </a:r>
            <a:r>
              <a:rPr lang="fr-FR" sz="1350" b="1" dirty="0" smtClean="0"/>
              <a:t>3 fiches descriptives d’activités professionnelles</a:t>
            </a:r>
            <a:r>
              <a:rPr lang="fr-FR" sz="1350" dirty="0" smtClean="0"/>
              <a:t> et </a:t>
            </a:r>
            <a:r>
              <a:rPr lang="fr-FR" sz="1350" b="1" dirty="0" smtClean="0"/>
              <a:t>une étude réflexive réseau </a:t>
            </a:r>
          </a:p>
          <a:p>
            <a:endParaRPr lang="fr-FR" sz="800" dirty="0"/>
          </a:p>
        </p:txBody>
      </p:sp>
      <p:pic>
        <p:nvPicPr>
          <p:cNvPr id="7" name="Graphique 6" descr="Liste">
            <a:extLst>
              <a:ext uri="{FF2B5EF4-FFF2-40B4-BE49-F238E27FC236}">
                <a16:creationId xmlns="" xmlns:a16="http://schemas.microsoft.com/office/drawing/2014/main" id="{2F1FFDF8-D0B5-47C8-B068-FF67ED21BD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422" y="3358310"/>
            <a:ext cx="1618340" cy="155837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37826BE9-3A2F-4D46-A017-22020571BCFF}"/>
              </a:ext>
            </a:extLst>
          </p:cNvPr>
          <p:cNvSpPr txBox="1"/>
          <p:nvPr/>
        </p:nvSpPr>
        <p:spPr>
          <a:xfrm>
            <a:off x="1622001" y="2675413"/>
            <a:ext cx="1342988" cy="70788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Implanter et promouvoir l’offre chez les distributeurs</a:t>
            </a:r>
          </a:p>
        </p:txBody>
      </p:sp>
      <p:pic>
        <p:nvPicPr>
          <p:cNvPr id="9" name="Graphique 8" descr="Liste">
            <a:extLst>
              <a:ext uri="{FF2B5EF4-FFF2-40B4-BE49-F238E27FC236}">
                <a16:creationId xmlns="" xmlns:a16="http://schemas.microsoft.com/office/drawing/2014/main" id="{4CEBB108-690F-481D-AA27-A184F19D74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69142" y="3251282"/>
            <a:ext cx="1618340" cy="161834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1BB8CE59-C6AB-4F14-8DCC-29EBBD498D9E}"/>
              </a:ext>
            </a:extLst>
          </p:cNvPr>
          <p:cNvSpPr txBox="1"/>
          <p:nvPr/>
        </p:nvSpPr>
        <p:spPr>
          <a:xfrm>
            <a:off x="3015626" y="2692342"/>
            <a:ext cx="1181441" cy="57708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Développer et piloter un réseau de partenaires</a:t>
            </a:r>
          </a:p>
        </p:txBody>
      </p:sp>
      <p:sp>
        <p:nvSpPr>
          <p:cNvPr id="11" name="Signe Plus 10">
            <a:extLst>
              <a:ext uri="{FF2B5EF4-FFF2-40B4-BE49-F238E27FC236}">
                <a16:creationId xmlns="" xmlns:a16="http://schemas.microsoft.com/office/drawing/2014/main" id="{FEE1B9A4-F541-4444-BC36-7868D6F46CEA}"/>
              </a:ext>
            </a:extLst>
          </p:cNvPr>
          <p:cNvSpPr/>
          <p:nvPr/>
        </p:nvSpPr>
        <p:spPr>
          <a:xfrm>
            <a:off x="6469036" y="3787727"/>
            <a:ext cx="544484" cy="53617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3" name="Graphique 12" descr="Contrat">
            <a:extLst>
              <a:ext uri="{FF2B5EF4-FFF2-40B4-BE49-F238E27FC236}">
                <a16:creationId xmlns="" xmlns:a16="http://schemas.microsoft.com/office/drawing/2014/main" id="{D0273F69-D734-4625-9564-CCA9571982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77791" y="3750539"/>
            <a:ext cx="978799" cy="97879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0F23230F-5740-4156-91F9-C892A0435C66}"/>
              </a:ext>
            </a:extLst>
          </p:cNvPr>
          <p:cNvSpPr txBox="1"/>
          <p:nvPr/>
        </p:nvSpPr>
        <p:spPr>
          <a:xfrm>
            <a:off x="6970352" y="2751048"/>
            <a:ext cx="1380714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Attestations de stage ou certificats de travail</a:t>
            </a:r>
          </a:p>
        </p:txBody>
      </p:sp>
      <p:pic>
        <p:nvPicPr>
          <p:cNvPr id="15" name="Graphique 14" descr="Contrat">
            <a:extLst>
              <a:ext uri="{FF2B5EF4-FFF2-40B4-BE49-F238E27FC236}">
                <a16:creationId xmlns="" xmlns:a16="http://schemas.microsoft.com/office/drawing/2014/main" id="{22154F81-B5FB-4076-BCD0-E3CDB71158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80980" y="3383299"/>
            <a:ext cx="978799" cy="978799"/>
          </a:xfrm>
          <a:prstGeom prst="rect">
            <a:avLst/>
          </a:prstGeom>
        </p:spPr>
      </p:pic>
      <p:pic>
        <p:nvPicPr>
          <p:cNvPr id="16" name="Graphique 15" descr="Contrat">
            <a:extLst>
              <a:ext uri="{FF2B5EF4-FFF2-40B4-BE49-F238E27FC236}">
                <a16:creationId xmlns="" xmlns:a16="http://schemas.microsoft.com/office/drawing/2014/main" id="{E802352C-A6C5-4591-B77D-1F47FE6721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46259" y="3750539"/>
            <a:ext cx="978799" cy="978799"/>
          </a:xfrm>
          <a:prstGeom prst="rect">
            <a:avLst/>
          </a:prstGeom>
        </p:spPr>
      </p:pic>
      <p:sp>
        <p:nvSpPr>
          <p:cNvPr id="17" name="Accolade ouvrante 16">
            <a:extLst>
              <a:ext uri="{FF2B5EF4-FFF2-40B4-BE49-F238E27FC236}">
                <a16:creationId xmlns="" xmlns:a16="http://schemas.microsoft.com/office/drawing/2014/main" id="{20C62262-A2B9-4147-872B-1E7DD1CF5ED8}"/>
              </a:ext>
            </a:extLst>
          </p:cNvPr>
          <p:cNvSpPr/>
          <p:nvPr/>
        </p:nvSpPr>
        <p:spPr>
          <a:xfrm>
            <a:off x="1285279" y="2626941"/>
            <a:ext cx="339125" cy="2247197"/>
          </a:xfrm>
          <a:prstGeom prst="leftBrace">
            <a:avLst>
              <a:gd name="adj1" fmla="val 8333"/>
              <a:gd name="adj2" fmla="val 4963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40F0F7EB-F3A8-4195-9AF1-851AE9538C45}"/>
              </a:ext>
            </a:extLst>
          </p:cNvPr>
          <p:cNvSpPr txBox="1"/>
          <p:nvPr/>
        </p:nvSpPr>
        <p:spPr>
          <a:xfrm>
            <a:off x="213366" y="3398947"/>
            <a:ext cx="1001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Le dossier support de l’épreuve E6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="" xmlns:a16="http://schemas.microsoft.com/office/drawing/2014/main" id="{6047E5C2-453B-4D8E-A4F4-2A5589B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8141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21" name="Graphique 20" descr="Liste">
            <a:extLst>
              <a:ext uri="{FF2B5EF4-FFF2-40B4-BE49-F238E27FC236}">
                <a16:creationId xmlns="" xmlns:a16="http://schemas.microsoft.com/office/drawing/2014/main" id="{8C600AB1-4D74-4AEF-A057-2C6B0B3C169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96182" y="3239972"/>
            <a:ext cx="1618340" cy="1618340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0FD0549B-25D8-4EF8-B8C1-1BB3A582FE81}"/>
              </a:ext>
            </a:extLst>
          </p:cNvPr>
          <p:cNvSpPr txBox="1"/>
          <p:nvPr/>
        </p:nvSpPr>
        <p:spPr>
          <a:xfrm>
            <a:off x="4241589" y="2712117"/>
            <a:ext cx="1162829" cy="57708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Créer et animer un réseau de vente directe</a:t>
            </a:r>
          </a:p>
        </p:txBody>
      </p:sp>
      <p:pic>
        <p:nvPicPr>
          <p:cNvPr id="5" name="Graphique 4" descr="Document">
            <a:extLst>
              <a:ext uri="{FF2B5EF4-FFF2-40B4-BE49-F238E27FC236}">
                <a16:creationId xmlns="" xmlns:a16="http://schemas.microsoft.com/office/drawing/2014/main" id="{70D8937F-9B5F-4199-9C98-76B0F2EF435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352242" y="3230295"/>
            <a:ext cx="1368938" cy="161834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3A4EB623-E5C8-4BC0-BC6E-D5134E71BD34}"/>
              </a:ext>
            </a:extLst>
          </p:cNvPr>
          <p:cNvSpPr txBox="1"/>
          <p:nvPr/>
        </p:nvSpPr>
        <p:spPr>
          <a:xfrm>
            <a:off x="5494453" y="2712116"/>
            <a:ext cx="868870" cy="57708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L’étude réflexive </a:t>
            </a:r>
            <a:r>
              <a:rPr lang="fr-FR" sz="1050" dirty="0" smtClean="0"/>
              <a:t>réseau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39116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215D065-2321-46F5-83B6-FB650C10B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 smtClean="0"/>
              <a:t>E6 – L’Étude réflexive</a:t>
            </a:r>
            <a:endParaRPr lang="fr-FR" sz="4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5802114-06C7-49A8-9FF9-2792EAB65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185" y="1497067"/>
            <a:ext cx="3825087" cy="326350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sz="1650" b="1" dirty="0"/>
              <a:t>Analyse d’un thème ou d’une problématique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25" dirty="0"/>
              <a:t>de nature transversale au sein du pôle 3 d’activités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25" dirty="0"/>
              <a:t>permettant au candidat de réinvestir l’ensemble de ses expériences réseau</a:t>
            </a:r>
          </a:p>
          <a:p>
            <a:pPr marL="342900" lvl="1" indent="0">
              <a:buNone/>
            </a:pPr>
            <a:r>
              <a:rPr lang="fr-FR" dirty="0"/>
              <a:t> </a:t>
            </a:r>
          </a:p>
          <a:p>
            <a:pPr lvl="0"/>
            <a:r>
              <a:rPr lang="fr-FR" sz="1650" b="1" dirty="0"/>
              <a:t>Réflexion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25" dirty="0"/>
              <a:t>structurée, argumentée,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25" dirty="0"/>
              <a:t>réinvestissant les activités menées,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1425" dirty="0" smtClean="0"/>
              <a:t>enrichie </a:t>
            </a:r>
            <a:r>
              <a:rPr lang="fr-FR" sz="1425" dirty="0"/>
              <a:t>par la prise en compte des dimensions juridique, économique et managériale du développement de la relation client en réseau</a:t>
            </a:r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FEA6F56F-A3A1-426C-A7E1-9A18BAFC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1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17E0876C-7102-4DBC-8634-838AB211489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4087" y="1497067"/>
            <a:ext cx="3590594" cy="4282966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5842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17030E0-1AF6-4EEB-99C6-8D89FD38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Règlement d’examen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="" xmlns:a16="http://schemas.microsoft.com/office/drawing/2014/main" id="{148F6C75-4795-4D7B-80BC-0A4EB57538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977786"/>
              </p:ext>
            </p:extLst>
          </p:nvPr>
        </p:nvGraphicFramePr>
        <p:xfrm>
          <a:off x="612649" y="1026436"/>
          <a:ext cx="7823686" cy="4598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3640">
                  <a:extLst>
                    <a:ext uri="{9D8B030D-6E8A-4147-A177-3AD203B41FA5}">
                      <a16:colId xmlns="" xmlns:a16="http://schemas.microsoft.com/office/drawing/2014/main" val="2359382864"/>
                    </a:ext>
                  </a:extLst>
                </a:gridCol>
                <a:gridCol w="696814">
                  <a:extLst>
                    <a:ext uri="{9D8B030D-6E8A-4147-A177-3AD203B41FA5}">
                      <a16:colId xmlns="" xmlns:a16="http://schemas.microsoft.com/office/drawing/2014/main" val="4083258724"/>
                    </a:ext>
                  </a:extLst>
                </a:gridCol>
                <a:gridCol w="617442">
                  <a:extLst>
                    <a:ext uri="{9D8B030D-6E8A-4147-A177-3AD203B41FA5}">
                      <a16:colId xmlns="" xmlns:a16="http://schemas.microsoft.com/office/drawing/2014/main" val="186776712"/>
                    </a:ext>
                  </a:extLst>
                </a:gridCol>
                <a:gridCol w="1031819">
                  <a:extLst>
                    <a:ext uri="{9D8B030D-6E8A-4147-A177-3AD203B41FA5}">
                      <a16:colId xmlns="" xmlns:a16="http://schemas.microsoft.com/office/drawing/2014/main" val="1372225137"/>
                    </a:ext>
                  </a:extLst>
                </a:gridCol>
                <a:gridCol w="706777">
                  <a:extLst>
                    <a:ext uri="{9D8B030D-6E8A-4147-A177-3AD203B41FA5}">
                      <a16:colId xmlns="" xmlns:a16="http://schemas.microsoft.com/office/drawing/2014/main" val="1782976864"/>
                    </a:ext>
                  </a:extLst>
                </a:gridCol>
                <a:gridCol w="1057933">
                  <a:extLst>
                    <a:ext uri="{9D8B030D-6E8A-4147-A177-3AD203B41FA5}">
                      <a16:colId xmlns="" xmlns:a16="http://schemas.microsoft.com/office/drawing/2014/main" val="549618214"/>
                    </a:ext>
                  </a:extLst>
                </a:gridCol>
                <a:gridCol w="680665">
                  <a:extLst>
                    <a:ext uri="{9D8B030D-6E8A-4147-A177-3AD203B41FA5}">
                      <a16:colId xmlns="" xmlns:a16="http://schemas.microsoft.com/office/drawing/2014/main" val="1911639308"/>
                    </a:ext>
                  </a:extLst>
                </a:gridCol>
                <a:gridCol w="869298">
                  <a:extLst>
                    <a:ext uri="{9D8B030D-6E8A-4147-A177-3AD203B41FA5}">
                      <a16:colId xmlns="" xmlns:a16="http://schemas.microsoft.com/office/drawing/2014/main" val="1312285315"/>
                    </a:ext>
                  </a:extLst>
                </a:gridCol>
                <a:gridCol w="869298">
                  <a:extLst>
                    <a:ext uri="{9D8B030D-6E8A-4147-A177-3AD203B41FA5}">
                      <a16:colId xmlns="" xmlns:a16="http://schemas.microsoft.com/office/drawing/2014/main" val="3607771299"/>
                    </a:ext>
                  </a:extLst>
                </a:gridCol>
              </a:tblGrid>
              <a:tr h="1399934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BTS Négociation et digitalisation de la relation client </a:t>
                      </a:r>
                    </a:p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(NDRC)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Voie scolaire dans un établissement public ou privé sous contrat, CFA ou section d’apprentissage habilité.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Formation professionnelle continue dans les établissements publics habilités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Formation professionnelle continue dans les établissements publics habilités</a:t>
                      </a:r>
                    </a:p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Voie scolaire dans un établissement privé, CFA ou section d’apprentissage non habilité,</a:t>
                      </a:r>
                    </a:p>
                    <a:p>
                      <a:r>
                        <a:rPr lang="fr-FR" sz="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Formation professionnelle continue dans les établissements publics non habilités ou en établissement privé, enseignement à distance, candidats justifiant de 3 ans d’expérience professionnelle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746723"/>
                  </a:ext>
                </a:extLst>
              </a:tr>
              <a:tr h="279987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Epreuves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Unité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Coef.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forme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durée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forme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durée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forme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durée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2041047925"/>
                  </a:ext>
                </a:extLst>
              </a:tr>
              <a:tr h="707653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fr-FR" sz="12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E4 Relation client et négociation-vente</a:t>
                      </a:r>
                      <a:endParaRPr kumimoji="0" lang="fr-FR" sz="1200" b="1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U4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CCF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situations d’évaluation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CCF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situations d’évaluation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oral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min*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1h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extLst>
                  <a:ext uri="{0D108BD9-81ED-4DB2-BD59-A6C34878D82A}">
                    <a16:rowId xmlns="" xmlns:a16="http://schemas.microsoft.com/office/drawing/2014/main" val="4144128604"/>
                  </a:ext>
                </a:extLst>
              </a:tr>
              <a:tr h="135093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E5 Relation client à distance et digitalisation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U5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écrite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pratique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3h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min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écrite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pratique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3h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min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écrite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Épreuve ponctuelle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pratique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3h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min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extLst>
                  <a:ext uri="{0D108BD9-81ED-4DB2-BD59-A6C34878D82A}">
                    <a16:rowId xmlns="" xmlns:a16="http://schemas.microsoft.com/office/drawing/2014/main" val="2653260924"/>
                  </a:ext>
                </a:extLst>
              </a:tr>
              <a:tr h="8327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E6 Relation client et animation de réseaux</a:t>
                      </a:r>
                    </a:p>
                    <a:p>
                      <a:pPr algn="l"/>
                      <a:endParaRPr lang="fr-FR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U6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CCF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situations d’évaluation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CCF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situations d’évaluation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Oral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min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814" marR="33814" marT="0" marB="0" anchor="ctr"/>
                </a:tc>
                <a:extLst>
                  <a:ext uri="{0D108BD9-81ED-4DB2-BD59-A6C34878D82A}">
                    <a16:rowId xmlns="" xmlns:a16="http://schemas.microsoft.com/office/drawing/2014/main" val="908044839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71E9B1B-FE9E-4E42-A846-87677255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14C71E6-F9B2-4BCC-8887-FA74536D4944}"/>
              </a:ext>
            </a:extLst>
          </p:cNvPr>
          <p:cNvSpPr/>
          <p:nvPr/>
        </p:nvSpPr>
        <p:spPr>
          <a:xfrm>
            <a:off x="686456" y="5861060"/>
            <a:ext cx="1877502" cy="314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7628" algn="just">
              <a:lnSpc>
                <a:spcPct val="107000"/>
              </a:lnSpc>
              <a:spcAft>
                <a:spcPts val="600"/>
              </a:spcAft>
            </a:pPr>
            <a:r>
              <a:rPr lang="fr-FR" sz="135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*Temps de préparation</a:t>
            </a:r>
            <a:endParaRPr lang="fr-FR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 smtClean="0"/>
              <a:t>E6 - La </a:t>
            </a:r>
            <a:r>
              <a:rPr lang="fr-FR" dirty="0"/>
              <a:t>fiche descriptive </a:t>
            </a:r>
            <a:r>
              <a:rPr lang="fr-FR" dirty="0" smtClean="0"/>
              <a:t>d’activité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"/>
          </p:nvPr>
        </p:nvSpPr>
        <p:spPr>
          <a:xfrm>
            <a:off x="609599" y="1752600"/>
            <a:ext cx="3445565" cy="410155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Recto</a:t>
            </a:r>
            <a:endParaRPr lang="fr-FR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2"/>
          </p:nvPr>
        </p:nvSpPr>
        <p:spPr>
          <a:xfrm>
            <a:off x="466476" y="2255520"/>
            <a:ext cx="3886200" cy="3581400"/>
          </a:xfrm>
        </p:spPr>
        <p:txBody>
          <a:bodyPr>
            <a:normAutofit/>
          </a:bodyPr>
          <a:lstStyle/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Mention du type de réseau</a:t>
            </a:r>
          </a:p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Cadre de l’activité réseau</a:t>
            </a:r>
            <a:endParaRPr lang="fr-FR" sz="1800" dirty="0">
              <a:solidFill>
                <a:prstClr val="black"/>
              </a:solidFill>
            </a:endParaRPr>
          </a:p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Analyse de l’activité réalisée au sein du réseau :</a:t>
            </a:r>
          </a:p>
          <a:p>
            <a:pPr lvl="1">
              <a:buClr>
                <a:srgbClr val="DD8047"/>
              </a:buClr>
            </a:pPr>
            <a:r>
              <a:rPr lang="fr-FR" sz="1500" dirty="0" smtClean="0">
                <a:solidFill>
                  <a:prstClr val="black"/>
                </a:solidFill>
              </a:rPr>
              <a:t>Contexte</a:t>
            </a:r>
          </a:p>
          <a:p>
            <a:pPr lvl="1">
              <a:buClr>
                <a:srgbClr val="DD8047"/>
              </a:buClr>
            </a:pPr>
            <a:r>
              <a:rPr lang="fr-FR" sz="1500" dirty="0" smtClean="0">
                <a:solidFill>
                  <a:prstClr val="black"/>
                </a:solidFill>
              </a:rPr>
              <a:t>Diagnostic </a:t>
            </a:r>
            <a:endParaRPr lang="fr-FR" sz="1500" dirty="0">
              <a:solidFill>
                <a:prstClr val="black"/>
              </a:solidFill>
            </a:endParaRPr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06724" y="1561022"/>
            <a:ext cx="3571223" cy="445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396" y="273050"/>
            <a:ext cx="8098403" cy="869950"/>
          </a:xfrm>
        </p:spPr>
        <p:txBody>
          <a:bodyPr>
            <a:normAutofit fontScale="90000"/>
          </a:bodyPr>
          <a:lstStyle/>
          <a:p>
            <a:pPr algn="r"/>
            <a:r>
              <a:rPr lang="fr-FR" dirty="0" smtClean="0"/>
              <a:t>E6 - La </a:t>
            </a:r>
            <a:r>
              <a:rPr lang="fr-FR" dirty="0"/>
              <a:t>fiche descriptive d’activité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1"/>
            <a:r>
              <a:rPr lang="fr-FR" dirty="0" smtClean="0"/>
              <a:t>Animation(s) </a:t>
            </a:r>
          </a:p>
          <a:p>
            <a:pPr lvl="1"/>
            <a:r>
              <a:rPr lang="fr-FR" dirty="0" smtClean="0"/>
              <a:t>Méthodologie(s)</a:t>
            </a:r>
          </a:p>
          <a:p>
            <a:pPr lvl="1"/>
            <a:r>
              <a:rPr lang="fr-FR" dirty="0" smtClean="0"/>
              <a:t>Résultats</a:t>
            </a:r>
          </a:p>
          <a:p>
            <a:pPr lvl="1"/>
            <a:r>
              <a:rPr lang="fr-FR" dirty="0" smtClean="0"/>
              <a:t>Préconisations</a:t>
            </a:r>
          </a:p>
          <a:p>
            <a:pPr lvl="1"/>
            <a:r>
              <a:rPr lang="fr-FR" dirty="0" smtClean="0"/>
              <a:t>Liste de ressources et supports</a:t>
            </a:r>
            <a:endParaRPr lang="fr-FR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3"/>
          </p:nvPr>
        </p:nvSpPr>
        <p:spPr>
          <a:xfrm>
            <a:off x="504908" y="1470660"/>
            <a:ext cx="3886200" cy="640080"/>
          </a:xfrm>
          <a:solidFill>
            <a:srgbClr val="1C7EB0"/>
          </a:solidFill>
        </p:spPr>
        <p:txBody>
          <a:bodyPr>
            <a:normAutofit/>
          </a:bodyPr>
          <a:lstStyle/>
          <a:p>
            <a:pPr algn="ctr"/>
            <a:r>
              <a:rPr lang="fr-FR" sz="3200" dirty="0"/>
              <a:t>V</a:t>
            </a:r>
            <a:r>
              <a:rPr lang="fr-FR" sz="3200" dirty="0" smtClean="0"/>
              <a:t>erso</a:t>
            </a:r>
            <a:endParaRPr lang="fr-FR" sz="3200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818490" y="1470661"/>
            <a:ext cx="3745065" cy="45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33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524B391-E155-435F-82DA-0B70A4173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E6 - L’épreuve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/>
              <a:t>(contrôle en cours de formation)</a:t>
            </a:r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="" xmlns:a16="http://schemas.microsoft.com/office/drawing/2014/main" id="{0028A3BA-2CC7-40AC-A55F-318D241FC08C}"/>
              </a:ext>
            </a:extLst>
          </p:cNvPr>
          <p:cNvSpPr txBox="1">
            <a:spLocks/>
          </p:cNvSpPr>
          <p:nvPr/>
        </p:nvSpPr>
        <p:spPr>
          <a:xfrm>
            <a:off x="335437" y="1432611"/>
            <a:ext cx="8707821" cy="70062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2400" dirty="0"/>
              <a:t>2 situations </a:t>
            </a:r>
            <a:r>
              <a:rPr lang="fr-FR" sz="2400" dirty="0" smtClean="0"/>
              <a:t>durant </a:t>
            </a:r>
            <a:r>
              <a:rPr lang="fr-FR" sz="2400" dirty="0"/>
              <a:t>l’année terminale de formation </a:t>
            </a:r>
            <a:r>
              <a:rPr lang="fr-FR" sz="2400" dirty="0" smtClean="0"/>
              <a:t>évaluées par les professeurs/formateurs intervenant dans le bloc 3</a:t>
            </a:r>
            <a:endParaRPr lang="fr-FR" sz="2400" dirty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="" xmlns:a16="http://schemas.microsoft.com/office/drawing/2014/main" id="{07A79612-D6A2-4450-AE88-BC2E1670424F}"/>
              </a:ext>
            </a:extLst>
          </p:cNvPr>
          <p:cNvSpPr txBox="1">
            <a:spLocks/>
          </p:cNvSpPr>
          <p:nvPr/>
        </p:nvSpPr>
        <p:spPr>
          <a:xfrm>
            <a:off x="628948" y="2219559"/>
            <a:ext cx="3031889" cy="321193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600" b="1" dirty="0"/>
              <a:t>Situation A</a:t>
            </a:r>
          </a:p>
          <a:p>
            <a:pPr marL="0" indent="0" algn="ctr">
              <a:buNone/>
            </a:pPr>
            <a:r>
              <a:rPr lang="fr-FR" sz="1600" b="1" dirty="0"/>
              <a:t>Exposé et entretien relatifs à une expérience réelle vécue au sein d’un réseau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600" b="1" i="1" dirty="0"/>
              <a:t>(15 minutes maximum)</a:t>
            </a:r>
          </a:p>
          <a:p>
            <a:pPr marL="0" indent="0" algn="ctr">
              <a:spcBef>
                <a:spcPts val="0"/>
              </a:spcBef>
              <a:buNone/>
            </a:pPr>
            <a:endParaRPr lang="fr-FR" sz="1600" i="1" dirty="0"/>
          </a:p>
          <a:p>
            <a:r>
              <a:rPr lang="fr-FR" sz="1600" dirty="0"/>
              <a:t>10’ : </a:t>
            </a:r>
            <a:r>
              <a:rPr lang="fr-FR" sz="1600" dirty="0" smtClean="0"/>
              <a:t>Le </a:t>
            </a:r>
            <a:r>
              <a:rPr lang="fr-FR" sz="1600" dirty="0"/>
              <a:t>candidat présente une expérience réelle vécue au sein d’un réseau (choix du candidat) </a:t>
            </a:r>
          </a:p>
          <a:p>
            <a:r>
              <a:rPr lang="fr-FR" sz="1600" dirty="0"/>
              <a:t>5’ : Entretien avec la commission</a:t>
            </a:r>
          </a:p>
          <a:p>
            <a:pPr marL="0" indent="0">
              <a:buNone/>
            </a:pPr>
            <a:endParaRPr lang="fr-FR" sz="1350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="" xmlns:a16="http://schemas.microsoft.com/office/drawing/2014/main" id="{2C103517-BD22-4F7B-B2A4-30E7A605B1C0}"/>
              </a:ext>
            </a:extLst>
          </p:cNvPr>
          <p:cNvSpPr txBox="1">
            <a:spLocks/>
          </p:cNvSpPr>
          <p:nvPr/>
        </p:nvSpPr>
        <p:spPr>
          <a:xfrm>
            <a:off x="4689347" y="2186200"/>
            <a:ext cx="3661064" cy="32452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700" b="1" dirty="0"/>
              <a:t>Situation B</a:t>
            </a:r>
          </a:p>
          <a:p>
            <a:pPr marL="0" indent="0" algn="ctr">
              <a:buNone/>
            </a:pPr>
            <a:r>
              <a:rPr lang="fr-FR" sz="1700" b="1" dirty="0"/>
              <a:t>Exposé et entretien relatifs aux autres expériences réseau et à l’étude réseau réflexive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1700" b="1" i="1" dirty="0"/>
              <a:t>(25 minutes maximum)</a:t>
            </a:r>
            <a:endParaRPr lang="fr-FR" sz="1700" i="1" dirty="0"/>
          </a:p>
          <a:p>
            <a:r>
              <a:rPr lang="fr-FR" sz="1600" dirty="0"/>
              <a:t>20</a:t>
            </a:r>
            <a:r>
              <a:rPr lang="fr-FR" sz="1600" dirty="0" smtClean="0"/>
              <a:t>’ max </a:t>
            </a:r>
            <a:r>
              <a:rPr lang="fr-FR" sz="1600" dirty="0"/>
              <a:t>: Le candidat présente brièvement les autres expériences réseau figurant dans le dossier support de l’épreuve et répond aux approfondissements demandés par la commission</a:t>
            </a:r>
          </a:p>
          <a:p>
            <a:r>
              <a:rPr lang="fr-FR" sz="1600" dirty="0"/>
              <a:t>5’ : Le candidat développe son étude réflexive réseau avant de répondre aux questions de la commission.</a:t>
            </a:r>
          </a:p>
          <a:p>
            <a:pPr marL="0" indent="0">
              <a:lnSpc>
                <a:spcPct val="70000"/>
              </a:lnSpc>
              <a:spcBef>
                <a:spcPts val="450"/>
              </a:spcBef>
              <a:buNone/>
            </a:pPr>
            <a:endParaRPr lang="fr-FR" sz="1275" dirty="0"/>
          </a:p>
          <a:p>
            <a:pPr marL="0" indent="0">
              <a:buNone/>
            </a:pPr>
            <a:endParaRPr lang="fr-FR" sz="2100" dirty="0"/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="" xmlns:a16="http://schemas.microsoft.com/office/drawing/2014/main" id="{CDA304A7-FB3B-4279-9903-53E528EBC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88135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61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96206CE-875E-4B33-9319-0CF4C4260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2" y="241004"/>
            <a:ext cx="8513135" cy="936627"/>
          </a:xfrm>
        </p:spPr>
        <p:txBody>
          <a:bodyPr>
            <a:noAutofit/>
          </a:bodyPr>
          <a:lstStyle/>
          <a:p>
            <a:pPr algn="r"/>
            <a:r>
              <a:rPr lang="fr-FR" sz="3600" dirty="0" smtClean="0"/>
              <a:t>E6 - La </a:t>
            </a:r>
            <a:r>
              <a:rPr lang="fr-FR" sz="3600" dirty="0"/>
              <a:t>grille </a:t>
            </a:r>
            <a:r>
              <a:rPr lang="fr-FR" sz="3600" dirty="0" smtClean="0"/>
              <a:t>:</a:t>
            </a:r>
            <a:br>
              <a:rPr lang="fr-FR" sz="3600" dirty="0" smtClean="0"/>
            </a:br>
            <a:r>
              <a:rPr lang="fr-FR" sz="3600" i="1" dirty="0" smtClean="0"/>
              <a:t>un </a:t>
            </a:r>
            <a:r>
              <a:rPr lang="fr-FR" sz="3600" i="1" dirty="0"/>
              <a:t>profil de compétences</a:t>
            </a:r>
            <a:endParaRPr lang="fr-FR" sz="36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E8B50584-F23F-499C-9D63-7CA2C8D2A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7632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E65A59BE-26C8-488B-84F3-71262E3CE88A}"/>
              </a:ext>
            </a:extLst>
          </p:cNvPr>
          <p:cNvSpPr txBox="1"/>
          <p:nvPr/>
        </p:nvSpPr>
        <p:spPr>
          <a:xfrm>
            <a:off x="5352918" y="2454393"/>
            <a:ext cx="315468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Reprise des 3 domaines d’activités subdivisés en </a:t>
            </a:r>
          </a:p>
          <a:p>
            <a:pPr marL="557213" lvl="1" indent="-214313">
              <a:buFont typeface="Wingdings" panose="05000000000000000000" pitchFamily="2" charset="2"/>
              <a:buChar char="ü"/>
            </a:pPr>
            <a:r>
              <a:rPr lang="fr-FR" sz="1350" dirty="0"/>
              <a:t>7 compétences </a:t>
            </a:r>
          </a:p>
          <a:p>
            <a:pPr marL="557213" lvl="1" indent="-214313">
              <a:buFont typeface="Wingdings" panose="05000000000000000000" pitchFamily="2" charset="2"/>
              <a:buChar char="ü"/>
            </a:pPr>
            <a:r>
              <a:rPr lang="fr-FR" sz="1350" dirty="0"/>
              <a:t>et 12 critères d’évaluation</a:t>
            </a:r>
          </a:p>
          <a:p>
            <a:endParaRPr lang="fr-FR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Un profil en 4 niveaux :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fr-FR" sz="1350" dirty="0"/>
              <a:t>Très insuffisant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fr-FR" sz="1350" dirty="0"/>
              <a:t>Insuffisant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fr-FR" sz="1350" dirty="0"/>
              <a:t>Satisfaisant</a:t>
            </a:r>
          </a:p>
          <a:p>
            <a:pPr marL="600075" lvl="1" indent="-257175">
              <a:buFont typeface="Wingdings" panose="05000000000000000000" pitchFamily="2" charset="2"/>
              <a:buChar char="ü"/>
            </a:pPr>
            <a:r>
              <a:rPr lang="fr-FR" sz="1350" dirty="0"/>
              <a:t>Très satisfaisant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1C086025-B655-41E5-8F4C-8A60B7EECDD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024" y="1490422"/>
            <a:ext cx="5207894" cy="482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1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1972E95-6E5A-4812-A0FF-A45127E0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E6 – L’évaluation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/>
              <a:t>(contrôle en cours de formation)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1399CAD-8B28-437C-92E4-7EA1AEB09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4840" y="2102070"/>
            <a:ext cx="3789565" cy="242789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Situation A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Situation B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837B1ABB-EF77-445E-B698-60648342A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Accolade ouvrante 7">
            <a:extLst>
              <a:ext uri="{FF2B5EF4-FFF2-40B4-BE49-F238E27FC236}">
                <a16:creationId xmlns="" xmlns:a16="http://schemas.microsoft.com/office/drawing/2014/main" id="{E42180AD-88E3-46DC-99BC-81C7A49D2417}"/>
              </a:ext>
            </a:extLst>
          </p:cNvPr>
          <p:cNvSpPr/>
          <p:nvPr/>
        </p:nvSpPr>
        <p:spPr>
          <a:xfrm>
            <a:off x="4100037" y="3131275"/>
            <a:ext cx="471964" cy="202724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75335084-BEB6-45F6-B7C8-C6B20D3E380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453" y="1779438"/>
            <a:ext cx="3620583" cy="405380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77D6B21B-2553-4A0B-BBAD-C5F33068AE5C}"/>
              </a:ext>
            </a:extLst>
          </p:cNvPr>
          <p:cNvSpPr txBox="1"/>
          <p:nvPr/>
        </p:nvSpPr>
        <p:spPr>
          <a:xfrm>
            <a:off x="519314" y="2015874"/>
            <a:ext cx="3394223" cy="104031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8FDDD6FD-0110-4DCB-A8C2-B026B8F6789A}"/>
              </a:ext>
            </a:extLst>
          </p:cNvPr>
          <p:cNvSpPr txBox="1"/>
          <p:nvPr/>
        </p:nvSpPr>
        <p:spPr>
          <a:xfrm>
            <a:off x="519314" y="3131275"/>
            <a:ext cx="3416780" cy="73554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565816AD-006A-4001-999B-57BB6CFF3170}"/>
              </a:ext>
            </a:extLst>
          </p:cNvPr>
          <p:cNvSpPr txBox="1"/>
          <p:nvPr/>
        </p:nvSpPr>
        <p:spPr>
          <a:xfrm>
            <a:off x="496757" y="3941907"/>
            <a:ext cx="3416780" cy="121661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555442F8-0B9B-4324-9E47-BD627B0D7B04}"/>
              </a:ext>
            </a:extLst>
          </p:cNvPr>
          <p:cNvSpPr txBox="1"/>
          <p:nvPr/>
        </p:nvSpPr>
        <p:spPr>
          <a:xfrm>
            <a:off x="394137" y="1796921"/>
            <a:ext cx="3620583" cy="349503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pic>
        <p:nvPicPr>
          <p:cNvPr id="20" name="Graphique 19" descr="Liste">
            <a:extLst>
              <a:ext uri="{FF2B5EF4-FFF2-40B4-BE49-F238E27FC236}">
                <a16:creationId xmlns="" xmlns:a16="http://schemas.microsoft.com/office/drawing/2014/main" id="{3FEAE50E-795D-4557-A8A2-334270BC9A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6548" y="1739740"/>
            <a:ext cx="1316446" cy="1316446"/>
          </a:xfrm>
          <a:prstGeom prst="rect">
            <a:avLst/>
          </a:prstGeom>
        </p:spPr>
      </p:pic>
      <p:pic>
        <p:nvPicPr>
          <p:cNvPr id="21" name="Graphique 20" descr="Document">
            <a:extLst>
              <a:ext uri="{FF2B5EF4-FFF2-40B4-BE49-F238E27FC236}">
                <a16:creationId xmlns="" xmlns:a16="http://schemas.microsoft.com/office/drawing/2014/main" id="{1267F887-01EB-4D4B-8C5F-F1A88F3FD9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26085" y="3388779"/>
            <a:ext cx="1106925" cy="1308593"/>
          </a:xfrm>
          <a:prstGeom prst="rect">
            <a:avLst/>
          </a:prstGeom>
        </p:spPr>
      </p:pic>
      <p:pic>
        <p:nvPicPr>
          <p:cNvPr id="22" name="Graphique 21" descr="Liste">
            <a:extLst>
              <a:ext uri="{FF2B5EF4-FFF2-40B4-BE49-F238E27FC236}">
                <a16:creationId xmlns="" xmlns:a16="http://schemas.microsoft.com/office/drawing/2014/main" id="{F4BBB10D-273E-4CDC-AB60-97AC693D19B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7768" y="3199537"/>
            <a:ext cx="1129076" cy="1129076"/>
          </a:xfrm>
          <a:prstGeom prst="rect">
            <a:avLst/>
          </a:prstGeom>
        </p:spPr>
      </p:pic>
      <p:pic>
        <p:nvPicPr>
          <p:cNvPr id="23" name="Graphique 22" descr="Liste">
            <a:extLst>
              <a:ext uri="{FF2B5EF4-FFF2-40B4-BE49-F238E27FC236}">
                <a16:creationId xmlns="" xmlns:a16="http://schemas.microsoft.com/office/drawing/2014/main" id="{B9A87CFA-4DF3-457D-9B50-E6691AF62CF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76743" y="2971686"/>
            <a:ext cx="1145507" cy="114550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48044" y="1438153"/>
            <a:ext cx="698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0070C0"/>
                </a:solidFill>
              </a:rPr>
              <a:t>Exemple  de remplissage de la Fiche avec activité dans la grande distribution</a:t>
            </a:r>
            <a:endParaRPr lang="fr-FR" sz="1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F34122D-88F2-43BE-8A02-A7F255C1E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/>
              <a:t>E6 - L’épreuve</a:t>
            </a:r>
            <a:br>
              <a:rPr lang="fr-FR" dirty="0"/>
            </a:br>
            <a:r>
              <a:rPr lang="fr-FR" dirty="0"/>
              <a:t> </a:t>
            </a:r>
            <a:r>
              <a:rPr lang="fr-FR" i="1" dirty="0"/>
              <a:t>(forme ponctuelle)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53DB289-B87F-4448-88AE-538CF705E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1" y="1406392"/>
            <a:ext cx="7886700" cy="400425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Exposé et entretien : 40 minutes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4" name="Diagramme 3">
            <a:extLst>
              <a:ext uri="{FF2B5EF4-FFF2-40B4-BE49-F238E27FC236}">
                <a16:creationId xmlns="" xmlns:a16="http://schemas.microsoft.com/office/drawing/2014/main" id="{518F7AF5-3E9B-4D89-B2E4-5A4B0D11B0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007801"/>
              </p:ext>
            </p:extLst>
          </p:nvPr>
        </p:nvGraphicFramePr>
        <p:xfrm>
          <a:off x="45895" y="2102070"/>
          <a:ext cx="2400803" cy="3526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3C72D3E2-6CB1-475B-A1E0-FA91059BC41E}"/>
              </a:ext>
            </a:extLst>
          </p:cNvPr>
          <p:cNvSpPr txBox="1"/>
          <p:nvPr/>
        </p:nvSpPr>
        <p:spPr>
          <a:xfrm>
            <a:off x="4506391" y="2366139"/>
            <a:ext cx="156052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10’ : le candidat expose son expérience </a:t>
            </a:r>
            <a:r>
              <a:rPr lang="fr-FR" sz="1050" b="1" i="1" dirty="0"/>
              <a:t>(doit être réelle et vécue au sein d’un réseau)</a:t>
            </a:r>
          </a:p>
          <a:p>
            <a:r>
              <a:rPr lang="fr-FR" sz="1050" dirty="0"/>
              <a:t>5’ : la commission pose des questions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2866D8B8-6957-4CCA-AA67-CF9F0DD4A961}"/>
              </a:ext>
            </a:extLst>
          </p:cNvPr>
          <p:cNvSpPr txBox="1"/>
          <p:nvPr/>
        </p:nvSpPr>
        <p:spPr>
          <a:xfrm>
            <a:off x="4537621" y="3598847"/>
            <a:ext cx="149306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20’ : le candidat présente ses autres expériences réseau et la commission le questionne dessus</a:t>
            </a:r>
          </a:p>
          <a:p>
            <a:r>
              <a:rPr lang="fr-FR" sz="1050" dirty="0"/>
              <a:t>5’ : le candidat présente son étude et la commission pose des questions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38C8E39B-FB60-4DB0-B5C4-E05169199F28}"/>
              </a:ext>
            </a:extLst>
          </p:cNvPr>
          <p:cNvSpPr txBox="1"/>
          <p:nvPr/>
        </p:nvSpPr>
        <p:spPr>
          <a:xfrm>
            <a:off x="1836216" y="2641329"/>
            <a:ext cx="12209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Une des 3 fiches d’activité choisie par le candidat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52727601-FC77-4E9D-8B51-98FE77B4FDAA}"/>
              </a:ext>
            </a:extLst>
          </p:cNvPr>
          <p:cNvSpPr txBox="1"/>
          <p:nvPr/>
        </p:nvSpPr>
        <p:spPr>
          <a:xfrm>
            <a:off x="1740865" y="3952764"/>
            <a:ext cx="120729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Autres </a:t>
            </a:r>
            <a:r>
              <a:rPr lang="fr-FR" sz="1050" dirty="0" smtClean="0"/>
              <a:t>expériences </a:t>
            </a:r>
            <a:r>
              <a:rPr lang="fr-FR" sz="1050" dirty="0"/>
              <a:t>réseau</a:t>
            </a:r>
          </a:p>
          <a:p>
            <a:pPr algn="ctr"/>
            <a:r>
              <a:rPr lang="fr-FR" sz="1050" dirty="0"/>
              <a:t>L’étude réflexive réseau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="" xmlns:a16="http://schemas.microsoft.com/office/drawing/2014/main" id="{A989D963-89E4-4545-BBA7-27569BB8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2377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21" name="Graphique 20" descr="Document">
            <a:extLst>
              <a:ext uri="{FF2B5EF4-FFF2-40B4-BE49-F238E27FC236}">
                <a16:creationId xmlns="" xmlns:a16="http://schemas.microsoft.com/office/drawing/2014/main" id="{1A3C4DCB-461A-4C32-9806-CC1568296F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81429" y="4463824"/>
            <a:ext cx="1106925" cy="1308593"/>
          </a:xfrm>
          <a:prstGeom prst="rect">
            <a:avLst/>
          </a:prstGeom>
        </p:spPr>
      </p:pic>
      <p:pic>
        <p:nvPicPr>
          <p:cNvPr id="17" name="Graphique 16" descr="Liste">
            <a:extLst>
              <a:ext uri="{FF2B5EF4-FFF2-40B4-BE49-F238E27FC236}">
                <a16:creationId xmlns="" xmlns:a16="http://schemas.microsoft.com/office/drawing/2014/main" id="{CEB110ED-E7F9-41DF-B580-4A68766CFC4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23206" y="2229053"/>
            <a:ext cx="1316446" cy="1316446"/>
          </a:xfrm>
          <a:prstGeom prst="rect">
            <a:avLst/>
          </a:prstGeom>
        </p:spPr>
      </p:pic>
      <p:pic>
        <p:nvPicPr>
          <p:cNvPr id="18" name="Graphique 17" descr="Liste">
            <a:extLst>
              <a:ext uri="{FF2B5EF4-FFF2-40B4-BE49-F238E27FC236}">
                <a16:creationId xmlns="" xmlns:a16="http://schemas.microsoft.com/office/drawing/2014/main" id="{A89B2B4C-0F72-4946-BC25-FB449F3E82F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0191" y="4027037"/>
            <a:ext cx="1129076" cy="1129076"/>
          </a:xfrm>
          <a:prstGeom prst="rect">
            <a:avLst/>
          </a:prstGeom>
        </p:spPr>
      </p:pic>
      <p:pic>
        <p:nvPicPr>
          <p:cNvPr id="19" name="Graphique 18" descr="Liste">
            <a:extLst>
              <a:ext uri="{FF2B5EF4-FFF2-40B4-BE49-F238E27FC236}">
                <a16:creationId xmlns="" xmlns:a16="http://schemas.microsoft.com/office/drawing/2014/main" id="{8A12A94D-5298-4A9C-8768-A5AB70A16AD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14618" y="3747719"/>
            <a:ext cx="1145507" cy="114550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71FB576C-1902-4011-98E0-A395E8D64A29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254888" y="2482489"/>
            <a:ext cx="2809617" cy="3145801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F0A4AB87-6E1D-40E9-A90C-1496056A751C}"/>
              </a:ext>
            </a:extLst>
          </p:cNvPr>
          <p:cNvSpPr txBox="1"/>
          <p:nvPr/>
        </p:nvSpPr>
        <p:spPr>
          <a:xfrm>
            <a:off x="6294750" y="2718925"/>
            <a:ext cx="2665320" cy="80729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27" name="ZoneTexte 26">
            <a:extLst>
              <a:ext uri="{FF2B5EF4-FFF2-40B4-BE49-F238E27FC236}">
                <a16:creationId xmlns="" xmlns:a16="http://schemas.microsoft.com/office/drawing/2014/main" id="{ACBB4B69-3CA9-409A-84E6-5FA07C11FA81}"/>
              </a:ext>
            </a:extLst>
          </p:cNvPr>
          <p:cNvSpPr txBox="1"/>
          <p:nvPr/>
        </p:nvSpPr>
        <p:spPr>
          <a:xfrm>
            <a:off x="6291118" y="3568285"/>
            <a:ext cx="2665320" cy="57079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28" name="ZoneTexte 27">
            <a:extLst>
              <a:ext uri="{FF2B5EF4-FFF2-40B4-BE49-F238E27FC236}">
                <a16:creationId xmlns="" xmlns:a16="http://schemas.microsoft.com/office/drawing/2014/main" id="{7858B9CB-637A-4F91-A219-1F0509421F7B}"/>
              </a:ext>
            </a:extLst>
          </p:cNvPr>
          <p:cNvSpPr txBox="1"/>
          <p:nvPr/>
        </p:nvSpPr>
        <p:spPr>
          <a:xfrm>
            <a:off x="6275643" y="4174013"/>
            <a:ext cx="2680795" cy="94410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E76621DF-C7D3-4E96-A314-6205C43D0621}"/>
              </a:ext>
            </a:extLst>
          </p:cNvPr>
          <p:cNvSpPr txBox="1"/>
          <p:nvPr/>
        </p:nvSpPr>
        <p:spPr>
          <a:xfrm>
            <a:off x="91386" y="1806817"/>
            <a:ext cx="221007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2 temps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8F699EC9-3D32-4B34-9BC6-D3D0D484636F}"/>
              </a:ext>
            </a:extLst>
          </p:cNvPr>
          <p:cNvSpPr txBox="1"/>
          <p:nvPr/>
        </p:nvSpPr>
        <p:spPr>
          <a:xfrm>
            <a:off x="2366501" y="1814969"/>
            <a:ext cx="195876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Les supports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="" xmlns:a16="http://schemas.microsoft.com/office/drawing/2014/main" id="{32504720-6DAA-4C24-B0DF-88EB5D3DDDEF}"/>
              </a:ext>
            </a:extLst>
          </p:cNvPr>
          <p:cNvSpPr txBox="1"/>
          <p:nvPr/>
        </p:nvSpPr>
        <p:spPr>
          <a:xfrm>
            <a:off x="4422826" y="1825928"/>
            <a:ext cx="161614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Le contenu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C428D2D5-8FD8-47D6-9307-0B2A28A65F8A}"/>
              </a:ext>
            </a:extLst>
          </p:cNvPr>
          <p:cNvSpPr txBox="1"/>
          <p:nvPr/>
        </p:nvSpPr>
        <p:spPr>
          <a:xfrm>
            <a:off x="6106306" y="1814969"/>
            <a:ext cx="2937827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i="1" dirty="0"/>
              <a:t>L’évaluation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="" xmlns:a16="http://schemas.microsoft.com/office/drawing/2014/main" id="{A0C30B18-2F11-4805-A772-AD90AAC617B9}"/>
              </a:ext>
            </a:extLst>
          </p:cNvPr>
          <p:cNvSpPr txBox="1"/>
          <p:nvPr/>
        </p:nvSpPr>
        <p:spPr>
          <a:xfrm>
            <a:off x="6106306" y="2477033"/>
            <a:ext cx="3003810" cy="2753293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14559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37FFDD9-507B-47DF-812A-38C6311B1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650" y="1600200"/>
            <a:ext cx="7464949" cy="990600"/>
          </a:xfrm>
        </p:spPr>
        <p:txBody>
          <a:bodyPr>
            <a:normAutofit/>
          </a:bodyPr>
          <a:lstStyle/>
          <a:p>
            <a:pPr algn="r"/>
            <a:r>
              <a:rPr lang="fr-FR" sz="2400" b="1" dirty="0"/>
              <a:t>E4 - </a:t>
            </a:r>
            <a:r>
              <a:rPr lang="fr-FR" sz="2400" b="1" cap="all" dirty="0"/>
              <a:t>Relation client et négociation-vente</a:t>
            </a:r>
            <a:r>
              <a:rPr lang="fr-FR" sz="2400" b="1" dirty="0"/>
              <a:t> </a:t>
            </a:r>
            <a:br>
              <a:rPr lang="fr-FR" sz="2400" b="1" dirty="0"/>
            </a:br>
            <a:r>
              <a:rPr lang="fr-FR" sz="2400" cap="all" dirty="0"/>
              <a:t>	Coef. 5	</a:t>
            </a:r>
            <a:endParaRPr lang="fr-FR" sz="24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6E59504A-BF90-492E-8A43-B66378DF64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19764D7A-6C4F-4A13-885F-DBD83AF4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4E063A67-93F7-4918-8597-732D7AB5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93AD-6EDA-4760-8C16-D6A6D60FAEF9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space réservé du contenu 2">
            <a:extLst>
              <a:ext uri="{FF2B5EF4-FFF2-40B4-BE49-F238E27FC236}">
                <a16:creationId xmlns="" xmlns:a16="http://schemas.microsoft.com/office/drawing/2014/main" id="{57A1FD30-00A9-4FAC-932D-E768B8A89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710" y="1440146"/>
            <a:ext cx="7886700" cy="3856217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Pôle 1 « Relation client et négociation-vente </a:t>
            </a:r>
            <a:r>
              <a:rPr lang="fr-FR" dirty="0" smtClean="0"/>
              <a:t>»</a:t>
            </a:r>
          </a:p>
          <a:p>
            <a:pPr marL="0" indent="0">
              <a:buNone/>
            </a:pPr>
            <a:r>
              <a:rPr lang="fr-FR" sz="1800" dirty="0" smtClean="0"/>
              <a:t>4 </a:t>
            </a:r>
            <a:r>
              <a:rPr lang="fr-FR" sz="1800" dirty="0"/>
              <a:t>types d’activités</a:t>
            </a:r>
            <a:r>
              <a:rPr lang="fr-FR" dirty="0"/>
              <a:t> 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8" name="Image 57">
            <a:extLst>
              <a:ext uri="{FF2B5EF4-FFF2-40B4-BE49-F238E27FC236}">
                <a16:creationId xmlns="" xmlns:a16="http://schemas.microsoft.com/office/drawing/2014/main" id="{1BBFC904-5001-44F3-AFB6-6DB527DF851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0707" y="4438906"/>
            <a:ext cx="1114425" cy="578644"/>
          </a:xfrm>
          <a:prstGeom prst="rect">
            <a:avLst/>
          </a:prstGeom>
        </p:spPr>
      </p:pic>
      <p:pic>
        <p:nvPicPr>
          <p:cNvPr id="47" name="Image 46" descr="Une image contenant clipart&#10;&#10;Description générée avec un niveau de confiance élevé">
            <a:extLst>
              <a:ext uri="{FF2B5EF4-FFF2-40B4-BE49-F238E27FC236}">
                <a16:creationId xmlns="" xmlns:a16="http://schemas.microsoft.com/office/drawing/2014/main" id="{D7F4ED70-333A-40AB-90A6-6243694C83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18" y="1715185"/>
            <a:ext cx="858289" cy="518549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="" xmlns:a16="http://schemas.microsoft.com/office/drawing/2014/main" id="{F985B6DB-9ECB-4E93-BDE7-C7BB55AFFF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185" y="2131724"/>
            <a:ext cx="862986" cy="647240"/>
          </a:xfrm>
          <a:prstGeom prst="rect">
            <a:avLst/>
          </a:prstGeom>
        </p:spPr>
      </p:pic>
      <p:pic>
        <p:nvPicPr>
          <p:cNvPr id="53" name="Image 52" descr="Une image contenant intérieur, ciel&#10;&#10;Description générée avec un niveau de confiance élevé">
            <a:extLst>
              <a:ext uri="{FF2B5EF4-FFF2-40B4-BE49-F238E27FC236}">
                <a16:creationId xmlns="" xmlns:a16="http://schemas.microsoft.com/office/drawing/2014/main" id="{C152FB0D-A0C0-4139-827D-B4B89EB739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55" y="3842498"/>
            <a:ext cx="920413" cy="59856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A3D7C292-1313-4B30-ADE3-850F04B8D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/>
              <a:t>E4 - Pôle d’activités concerné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361F79FE-C8B3-40E7-A5C2-8DD574A11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19554" y="5624512"/>
            <a:ext cx="2057400" cy="273844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40" name="Groupe 39">
            <a:extLst>
              <a:ext uri="{FF2B5EF4-FFF2-40B4-BE49-F238E27FC236}">
                <a16:creationId xmlns="" xmlns:a16="http://schemas.microsoft.com/office/drawing/2014/main" id="{08A6E88C-3A01-4277-AE6B-A3E896109098}"/>
              </a:ext>
            </a:extLst>
          </p:cNvPr>
          <p:cNvGrpSpPr/>
          <p:nvPr/>
        </p:nvGrpSpPr>
        <p:grpSpPr>
          <a:xfrm>
            <a:off x="4560682" y="2218301"/>
            <a:ext cx="1570416" cy="1164378"/>
            <a:chOff x="9230678" y="2636837"/>
            <a:chExt cx="1829248" cy="1437198"/>
          </a:xfrm>
        </p:grpSpPr>
        <p:sp>
          <p:nvSpPr>
            <p:cNvPr id="31" name="Dodécagone 30">
              <a:extLst>
                <a:ext uri="{FF2B5EF4-FFF2-40B4-BE49-F238E27FC236}">
                  <a16:creationId xmlns="" xmlns:a16="http://schemas.microsoft.com/office/drawing/2014/main" id="{A73772CA-059F-4742-AACD-44B87DB22EB8}"/>
                </a:ext>
              </a:extLst>
            </p:cNvPr>
            <p:cNvSpPr/>
            <p:nvPr/>
          </p:nvSpPr>
          <p:spPr>
            <a:xfrm>
              <a:off x="9230678" y="2636837"/>
              <a:ext cx="1646254" cy="1437198"/>
            </a:xfrm>
            <a:prstGeom prst="dodecago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2" name="ZoneTexte 31">
              <a:extLst>
                <a:ext uri="{FF2B5EF4-FFF2-40B4-BE49-F238E27FC236}">
                  <a16:creationId xmlns="" xmlns:a16="http://schemas.microsoft.com/office/drawing/2014/main" id="{75B1FA1C-4D8A-4C04-859E-1675C9B0C704}"/>
                </a:ext>
              </a:extLst>
            </p:cNvPr>
            <p:cNvSpPr txBox="1"/>
            <p:nvPr/>
          </p:nvSpPr>
          <p:spPr>
            <a:xfrm>
              <a:off x="9336643" y="2828464"/>
              <a:ext cx="1723283" cy="1120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300" dirty="0"/>
                <a:t>Négociation, vente et valorisation de la relation client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="" xmlns:a16="http://schemas.microsoft.com/office/drawing/2014/main" id="{93DD1266-8C07-4874-9370-F42F1E3B0579}"/>
              </a:ext>
            </a:extLst>
          </p:cNvPr>
          <p:cNvGrpSpPr/>
          <p:nvPr/>
        </p:nvGrpSpPr>
        <p:grpSpPr>
          <a:xfrm>
            <a:off x="7513792" y="3620144"/>
            <a:ext cx="1234691" cy="1077899"/>
            <a:chOff x="9132655" y="4445012"/>
            <a:chExt cx="1646254" cy="1437198"/>
          </a:xfrm>
        </p:grpSpPr>
        <p:sp>
          <p:nvSpPr>
            <p:cNvPr id="35" name="Dodécagone 34">
              <a:extLst>
                <a:ext uri="{FF2B5EF4-FFF2-40B4-BE49-F238E27FC236}">
                  <a16:creationId xmlns="" xmlns:a16="http://schemas.microsoft.com/office/drawing/2014/main" id="{C687AB60-6CC8-4B42-9E52-663C0210689B}"/>
                </a:ext>
              </a:extLst>
            </p:cNvPr>
            <p:cNvSpPr/>
            <p:nvPr/>
          </p:nvSpPr>
          <p:spPr>
            <a:xfrm>
              <a:off x="9132655" y="4445012"/>
              <a:ext cx="1646254" cy="1437198"/>
            </a:xfrm>
            <a:prstGeom prst="dodecagon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="" xmlns:a16="http://schemas.microsoft.com/office/drawing/2014/main" id="{738AB14C-B580-4C6E-B61B-B0064F267069}"/>
                </a:ext>
              </a:extLst>
            </p:cNvPr>
            <p:cNvSpPr txBox="1"/>
            <p:nvPr/>
          </p:nvSpPr>
          <p:spPr>
            <a:xfrm>
              <a:off x="9361619" y="4664119"/>
              <a:ext cx="1384371" cy="1190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300" dirty="0"/>
                <a:t>Animation </a:t>
              </a:r>
            </a:p>
            <a:p>
              <a:pPr lvl="0"/>
              <a:r>
                <a:rPr lang="fr-FR" sz="1300" dirty="0"/>
                <a:t>de la </a:t>
              </a:r>
            </a:p>
            <a:p>
              <a:pPr lvl="0"/>
              <a:r>
                <a:rPr lang="fr-FR" sz="1300" dirty="0"/>
                <a:t>relation client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="" xmlns:a16="http://schemas.microsoft.com/office/drawing/2014/main" id="{172E2D3F-F3A7-444C-8218-03812773211F}"/>
              </a:ext>
            </a:extLst>
          </p:cNvPr>
          <p:cNvGrpSpPr/>
          <p:nvPr/>
        </p:nvGrpSpPr>
        <p:grpSpPr>
          <a:xfrm>
            <a:off x="6947308" y="1965168"/>
            <a:ext cx="1422006" cy="1103346"/>
            <a:chOff x="777242" y="2044013"/>
            <a:chExt cx="1707212" cy="1437198"/>
          </a:xfrm>
        </p:grpSpPr>
        <p:sp>
          <p:nvSpPr>
            <p:cNvPr id="33" name="Dodécagone 32">
              <a:extLst>
                <a:ext uri="{FF2B5EF4-FFF2-40B4-BE49-F238E27FC236}">
                  <a16:creationId xmlns="" xmlns:a16="http://schemas.microsoft.com/office/drawing/2014/main" id="{A11A48DC-C56E-4A5C-8ADB-7BFB6AD684F1}"/>
                </a:ext>
              </a:extLst>
            </p:cNvPr>
            <p:cNvSpPr/>
            <p:nvPr/>
          </p:nvSpPr>
          <p:spPr>
            <a:xfrm>
              <a:off x="777242" y="2044013"/>
              <a:ext cx="1646254" cy="1437198"/>
            </a:xfrm>
            <a:prstGeom prst="dodecagon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661E25A5-EBD1-480B-AA5A-32C76EECAE65}"/>
                </a:ext>
              </a:extLst>
            </p:cNvPr>
            <p:cNvSpPr/>
            <p:nvPr/>
          </p:nvSpPr>
          <p:spPr>
            <a:xfrm>
              <a:off x="787573" y="2439446"/>
              <a:ext cx="1696881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fr-FR" sz="1350" dirty="0"/>
                <a:t>Développement de clientèle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="" xmlns:a16="http://schemas.microsoft.com/office/drawing/2014/main" id="{2CCA179F-C28F-4849-9AB4-C456DCA0430F}"/>
              </a:ext>
            </a:extLst>
          </p:cNvPr>
          <p:cNvGrpSpPr/>
          <p:nvPr/>
        </p:nvGrpSpPr>
        <p:grpSpPr>
          <a:xfrm>
            <a:off x="4813235" y="3835206"/>
            <a:ext cx="1374885" cy="1211190"/>
            <a:chOff x="237046" y="3759811"/>
            <a:chExt cx="1749640" cy="1437198"/>
          </a:xfrm>
        </p:grpSpPr>
        <p:sp>
          <p:nvSpPr>
            <p:cNvPr id="37" name="Dodécagone 36">
              <a:extLst>
                <a:ext uri="{FF2B5EF4-FFF2-40B4-BE49-F238E27FC236}">
                  <a16:creationId xmlns="" xmlns:a16="http://schemas.microsoft.com/office/drawing/2014/main" id="{8C352ADF-51B3-4EBA-B3B7-3CC40C0F79CE}"/>
                </a:ext>
              </a:extLst>
            </p:cNvPr>
            <p:cNvSpPr/>
            <p:nvPr/>
          </p:nvSpPr>
          <p:spPr>
            <a:xfrm>
              <a:off x="237046" y="3759811"/>
              <a:ext cx="1646254" cy="1437198"/>
            </a:xfrm>
            <a:prstGeom prst="dodec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8EE1C8BA-9B9B-4539-AF5E-A45984E1FAD9}"/>
                </a:ext>
              </a:extLst>
            </p:cNvPr>
            <p:cNvSpPr/>
            <p:nvPr/>
          </p:nvSpPr>
          <p:spPr>
            <a:xfrm>
              <a:off x="344917" y="4027072"/>
              <a:ext cx="1641769" cy="821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fr-FR" sz="1300" dirty="0"/>
                <a:t>Veille et expertise commerciales</a:t>
              </a:r>
            </a:p>
          </p:txBody>
        </p:sp>
      </p:grpSp>
      <p:cxnSp>
        <p:nvCxnSpPr>
          <p:cNvPr id="62" name="Connecteur : en arc 61">
            <a:extLst>
              <a:ext uri="{FF2B5EF4-FFF2-40B4-BE49-F238E27FC236}">
                <a16:creationId xmlns="" xmlns:a16="http://schemas.microsoft.com/office/drawing/2014/main" id="{A9AA2682-0013-4ACD-9480-3EBD379CE26B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68244" y="3232077"/>
            <a:ext cx="843566" cy="695653"/>
          </a:xfrm>
          <a:prstGeom prst="curvedConnector3">
            <a:avLst/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 : en arc 63">
            <a:extLst>
              <a:ext uri="{FF2B5EF4-FFF2-40B4-BE49-F238E27FC236}">
                <a16:creationId xmlns="" xmlns:a16="http://schemas.microsoft.com/office/drawing/2014/main" id="{89F9A2D2-6AA2-4101-B635-B2F740A5F7A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010134" y="3842498"/>
            <a:ext cx="1590553" cy="684660"/>
          </a:xfrm>
          <a:prstGeom prst="curvedConnector3">
            <a:avLst/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 : en arc 66">
            <a:extLst>
              <a:ext uri="{FF2B5EF4-FFF2-40B4-BE49-F238E27FC236}">
                <a16:creationId xmlns="" xmlns:a16="http://schemas.microsoft.com/office/drawing/2014/main" id="{16AC1271-BD5B-430E-A619-FAA1A6B976DA}"/>
              </a:ext>
            </a:extLst>
          </p:cNvPr>
          <p:cNvCxnSpPr>
            <a:cxnSpLocks/>
            <a:stCxn id="33" idx="9"/>
          </p:cNvCxnSpPr>
          <p:nvPr/>
        </p:nvCxnSpPr>
        <p:spPr>
          <a:xfrm rot="10800000" flipV="1">
            <a:off x="5748194" y="2112996"/>
            <a:ext cx="1382834" cy="67105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 : en arc 69">
            <a:extLst>
              <a:ext uri="{FF2B5EF4-FFF2-40B4-BE49-F238E27FC236}">
                <a16:creationId xmlns="" xmlns:a16="http://schemas.microsoft.com/office/drawing/2014/main" id="{9643F8A8-8C85-4A7A-A610-1A6A636323B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703857" y="2910845"/>
            <a:ext cx="1253432" cy="595289"/>
          </a:xfrm>
          <a:prstGeom prst="curvedConnector3">
            <a:avLst/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 : en arc 71">
            <a:extLst>
              <a:ext uri="{FF2B5EF4-FFF2-40B4-BE49-F238E27FC236}">
                <a16:creationId xmlns="" xmlns:a16="http://schemas.microsoft.com/office/drawing/2014/main" id="{76261AEB-70F5-42D2-9097-560D0E5F1668}"/>
              </a:ext>
            </a:extLst>
          </p:cNvPr>
          <p:cNvCxnSpPr>
            <a:cxnSpLocks/>
          </p:cNvCxnSpPr>
          <p:nvPr/>
        </p:nvCxnSpPr>
        <p:spPr>
          <a:xfrm rot="5400000">
            <a:off x="5711453" y="3045403"/>
            <a:ext cx="1750695" cy="945633"/>
          </a:xfrm>
          <a:prstGeom prst="curvedConnector3">
            <a:avLst/>
          </a:prstGeom>
          <a:ln w="762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0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376452"/>
              </p:ext>
            </p:extLst>
          </p:nvPr>
        </p:nvGraphicFramePr>
        <p:xfrm>
          <a:off x="442894" y="189413"/>
          <a:ext cx="8336153" cy="5594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955">
                  <a:extLst>
                    <a:ext uri="{9D8B030D-6E8A-4147-A177-3AD203B41FA5}">
                      <a16:colId xmlns="" xmlns:a16="http://schemas.microsoft.com/office/drawing/2014/main" val="3069168960"/>
                    </a:ext>
                  </a:extLst>
                </a:gridCol>
                <a:gridCol w="3097394">
                  <a:extLst>
                    <a:ext uri="{9D8B030D-6E8A-4147-A177-3AD203B41FA5}">
                      <a16:colId xmlns="" xmlns:a16="http://schemas.microsoft.com/office/drawing/2014/main" val="3709915894"/>
                    </a:ext>
                  </a:extLst>
                </a:gridCol>
                <a:gridCol w="3860804">
                  <a:extLst>
                    <a:ext uri="{9D8B030D-6E8A-4147-A177-3AD203B41FA5}">
                      <a16:colId xmlns="" xmlns:a16="http://schemas.microsoft.com/office/drawing/2014/main" val="875192344"/>
                    </a:ext>
                  </a:extLst>
                </a:gridCol>
              </a:tblGrid>
              <a:tr h="3331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ACTIVITÉS P1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COMPÉTENCES B1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CRITÈRES DE PERFORMANCE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12105328"/>
                  </a:ext>
                </a:extLst>
              </a:tr>
              <a:tr h="1313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Développement</a:t>
                      </a:r>
                      <a:r>
                        <a:rPr lang="fr-FR" sz="13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clientèle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Cibler et prospecter la clientèle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Analyse </a:t>
                      </a: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d’un portefeuille client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Identification des cibles de clientèle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Mise en œuvre d’une démarche de prospection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Développement des réseaux professionnels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Pertinence de l’analyse du portefeuille clients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Qualification pertinente des prospects cohérence entre le ciblage et la démarche de prospection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Efficacité des choix opérés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Activation pertinente des réseaux professionnels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414082"/>
                  </a:ext>
                </a:extLst>
              </a:tr>
              <a:tr h="1313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Négociation, </a:t>
                      </a:r>
                      <a:r>
                        <a:rPr lang="fr-FR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vente et valorisation de la RC</a:t>
                      </a: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Négocier et accompagner la RC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Négocier </a:t>
                      </a: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 vendre une solution adaptée au client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Créer et maintenir une relation client durable</a:t>
                      </a: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Maitrise de la relation interpersonnelle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Efficacité de la négo commerciale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Pertinence de la solution proposée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Personnalisation de la RC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Qualité du diagnostic et de l’accompagnement client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Respecte des engagements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Évolutivité </a:t>
                      </a:r>
                      <a:r>
                        <a:rPr lang="fr-FR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 enrichissement de la RC</a:t>
                      </a:r>
                    </a:p>
                  </a:txBody>
                  <a:tcPr marL="68580" marR="68580" marT="0" marB="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37963765"/>
                  </a:ext>
                </a:extLst>
              </a:tr>
              <a:tr h="1313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Animation de la RC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…….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None/>
                      </a:pPr>
                      <a:r>
                        <a:rPr lang="fr-FR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…..</a:t>
                      </a: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42264856"/>
                  </a:ext>
                </a:extLst>
              </a:tr>
              <a:tr h="9382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Veille et expertise </a:t>
                      </a:r>
                      <a:r>
                        <a:rPr lang="fr-FR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commerciales</a:t>
                      </a:r>
                      <a:endParaRPr lang="fr-F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1C7EB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endParaRPr lang="fr-F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090353"/>
                  </a:ext>
                </a:extLst>
              </a:tr>
            </a:tbl>
          </a:graphicData>
        </a:graphic>
      </p:graphicFrame>
      <p:sp>
        <p:nvSpPr>
          <p:cNvPr id="3" name="Flèche droite 2"/>
          <p:cNvSpPr/>
          <p:nvPr/>
        </p:nvSpPr>
        <p:spPr>
          <a:xfrm flipV="1">
            <a:off x="1661828" y="189414"/>
            <a:ext cx="757646" cy="202472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 droite 3"/>
          <p:cNvSpPr/>
          <p:nvPr/>
        </p:nvSpPr>
        <p:spPr>
          <a:xfrm flipV="1">
            <a:off x="4062549" y="189412"/>
            <a:ext cx="1528354" cy="202474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2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C1DCCB5-02B4-4B87-959C-98E7B856D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sz="4000" dirty="0"/>
              <a:t>E4 </a:t>
            </a:r>
            <a:r>
              <a:rPr lang="fr-FR" sz="4000" dirty="0" smtClean="0"/>
              <a:t>– Le dossier </a:t>
            </a:r>
            <a:r>
              <a:rPr lang="fr-FR" sz="4000" dirty="0"/>
              <a:t>support de l’évaluation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9891A5D-9A91-41CD-AEA2-3F28B5EB0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377617"/>
            <a:ext cx="7886700" cy="3263504"/>
          </a:xfrm>
        </p:spPr>
        <p:txBody>
          <a:bodyPr>
            <a:normAutofit/>
          </a:bodyPr>
          <a:lstStyle/>
          <a:p>
            <a:pPr algn="just"/>
            <a:endParaRPr lang="fr-FR" sz="2000" dirty="0" smtClean="0"/>
          </a:p>
          <a:p>
            <a:pPr algn="just"/>
            <a:r>
              <a:rPr lang="fr-FR" sz="2000" dirty="0" smtClean="0"/>
              <a:t>Des </a:t>
            </a:r>
            <a:r>
              <a:rPr lang="fr-FR" sz="2000" b="1" dirty="0" smtClean="0"/>
              <a:t>activités réelles, vécues ou observées, </a:t>
            </a:r>
            <a:r>
              <a:rPr lang="fr-FR" sz="2000" dirty="0" smtClean="0"/>
              <a:t>par le candidat durant sa formation ou au cours de son activité professionnelle</a:t>
            </a:r>
          </a:p>
          <a:p>
            <a:endParaRPr lang="fr-FR" sz="2000" dirty="0"/>
          </a:p>
        </p:txBody>
      </p:sp>
      <p:pic>
        <p:nvPicPr>
          <p:cNvPr id="7" name="Graphique 6" descr="Liste">
            <a:extLst>
              <a:ext uri="{FF2B5EF4-FFF2-40B4-BE49-F238E27FC236}">
                <a16:creationId xmlns="" xmlns:a16="http://schemas.microsoft.com/office/drawing/2014/main" id="{2F1FFDF8-D0B5-47C8-B068-FF67ED21BD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22315" y="3518867"/>
            <a:ext cx="1618340" cy="152645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37826BE9-3A2F-4D46-A017-22020571BCFF}"/>
              </a:ext>
            </a:extLst>
          </p:cNvPr>
          <p:cNvSpPr txBox="1"/>
          <p:nvPr/>
        </p:nvSpPr>
        <p:spPr>
          <a:xfrm>
            <a:off x="2294605" y="2787425"/>
            <a:ext cx="1516508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Négociation-vente et accompagnement de la relation client</a:t>
            </a:r>
          </a:p>
        </p:txBody>
      </p:sp>
      <p:pic>
        <p:nvPicPr>
          <p:cNvPr id="9" name="Graphique 8" descr="Liste">
            <a:extLst>
              <a:ext uri="{FF2B5EF4-FFF2-40B4-BE49-F238E27FC236}">
                <a16:creationId xmlns="" xmlns:a16="http://schemas.microsoft.com/office/drawing/2014/main" id="{4CEBB108-690F-481D-AA27-A184F19D74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8353" y="3557815"/>
            <a:ext cx="1618340" cy="145831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1BB8CE59-C6AB-4F14-8DCC-29EBBD498D9E}"/>
              </a:ext>
            </a:extLst>
          </p:cNvPr>
          <p:cNvSpPr txBox="1"/>
          <p:nvPr/>
        </p:nvSpPr>
        <p:spPr>
          <a:xfrm>
            <a:off x="4053836" y="2778433"/>
            <a:ext cx="1454534" cy="76944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Organisation et animation d’un évènement commercial</a:t>
            </a:r>
          </a:p>
        </p:txBody>
      </p:sp>
      <p:sp>
        <p:nvSpPr>
          <p:cNvPr id="11" name="Signe Plus 10">
            <a:extLst>
              <a:ext uri="{FF2B5EF4-FFF2-40B4-BE49-F238E27FC236}">
                <a16:creationId xmlns="" xmlns:a16="http://schemas.microsoft.com/office/drawing/2014/main" id="{FEE1B9A4-F541-4444-BC36-7868D6F46CEA}"/>
              </a:ext>
            </a:extLst>
          </p:cNvPr>
          <p:cNvSpPr/>
          <p:nvPr/>
        </p:nvSpPr>
        <p:spPr>
          <a:xfrm>
            <a:off x="5581174" y="3745922"/>
            <a:ext cx="544484" cy="53617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3" name="Graphique 12" descr="Contrat">
            <a:extLst>
              <a:ext uri="{FF2B5EF4-FFF2-40B4-BE49-F238E27FC236}">
                <a16:creationId xmlns="" xmlns:a16="http://schemas.microsoft.com/office/drawing/2014/main" id="{D0273F69-D734-4625-9564-CCA9571982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16490" y="3345784"/>
            <a:ext cx="1306657" cy="130665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0F23230F-5740-4156-91F9-C892A0435C66}"/>
              </a:ext>
            </a:extLst>
          </p:cNvPr>
          <p:cNvSpPr txBox="1"/>
          <p:nvPr/>
        </p:nvSpPr>
        <p:spPr>
          <a:xfrm>
            <a:off x="6162024" y="2778433"/>
            <a:ext cx="1516508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Attestations de stage ou certificats de travail</a:t>
            </a:r>
          </a:p>
        </p:txBody>
      </p:sp>
      <p:pic>
        <p:nvPicPr>
          <p:cNvPr id="15" name="Graphique 14" descr="Contrat">
            <a:extLst>
              <a:ext uri="{FF2B5EF4-FFF2-40B4-BE49-F238E27FC236}">
                <a16:creationId xmlns="" xmlns:a16="http://schemas.microsoft.com/office/drawing/2014/main" id="{22154F81-B5FB-4076-BCD0-E3CDB71158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68724" y="3518867"/>
            <a:ext cx="1306657" cy="1306657"/>
          </a:xfrm>
          <a:prstGeom prst="rect">
            <a:avLst/>
          </a:prstGeom>
        </p:spPr>
      </p:pic>
      <p:pic>
        <p:nvPicPr>
          <p:cNvPr id="16" name="Graphique 15" descr="Contrat">
            <a:extLst>
              <a:ext uri="{FF2B5EF4-FFF2-40B4-BE49-F238E27FC236}">
                <a16:creationId xmlns="" xmlns:a16="http://schemas.microsoft.com/office/drawing/2014/main" id="{E802352C-A6C5-4591-B77D-1F47FE6721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08518" y="3734194"/>
            <a:ext cx="1306657" cy="1306657"/>
          </a:xfrm>
          <a:prstGeom prst="rect">
            <a:avLst/>
          </a:prstGeom>
        </p:spPr>
      </p:pic>
      <p:sp>
        <p:nvSpPr>
          <p:cNvPr id="17" name="Accolade ouvrante 16">
            <a:extLst>
              <a:ext uri="{FF2B5EF4-FFF2-40B4-BE49-F238E27FC236}">
                <a16:creationId xmlns="" xmlns:a16="http://schemas.microsoft.com/office/drawing/2014/main" id="{20C62262-A2B9-4147-872B-1E7DD1CF5ED8}"/>
              </a:ext>
            </a:extLst>
          </p:cNvPr>
          <p:cNvSpPr/>
          <p:nvPr/>
        </p:nvSpPr>
        <p:spPr>
          <a:xfrm>
            <a:off x="1830229" y="2787425"/>
            <a:ext cx="339125" cy="2247197"/>
          </a:xfrm>
          <a:prstGeom prst="leftBrace">
            <a:avLst>
              <a:gd name="adj1" fmla="val 8333"/>
              <a:gd name="adj2" fmla="val 4963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40F0F7EB-F3A8-4195-9AF1-851AE9538C45}"/>
              </a:ext>
            </a:extLst>
          </p:cNvPr>
          <p:cNvSpPr txBox="1"/>
          <p:nvPr/>
        </p:nvSpPr>
        <p:spPr>
          <a:xfrm>
            <a:off x="473948" y="3276157"/>
            <a:ext cx="1001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Le dossier support de l’épreuve E4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="" xmlns:a16="http://schemas.microsoft.com/office/drawing/2014/main" id="{6047E5C2-453B-4D8E-A4F4-2A5589BAB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1172377"/>
            <a:ext cx="533400" cy="244476"/>
          </a:xfrm>
        </p:spPr>
        <p:txBody>
          <a:bodyPr/>
          <a:lstStyle/>
          <a:p>
            <a:fld id="{F41793AD-6EDA-4760-8C16-D6A6D60FAEF9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52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 smtClean="0"/>
              <a:t>E4 - La </a:t>
            </a:r>
            <a:r>
              <a:rPr lang="fr-FR" dirty="0"/>
              <a:t>fiche descriptive </a:t>
            </a:r>
            <a:r>
              <a:rPr lang="fr-FR" dirty="0" smtClean="0"/>
              <a:t>d’activité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826442" y="1466828"/>
            <a:ext cx="3649648" cy="4552972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"/>
          </p:nvPr>
        </p:nvSpPr>
        <p:spPr>
          <a:xfrm>
            <a:off x="609599" y="1752600"/>
            <a:ext cx="3445565" cy="410155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Recto</a:t>
            </a:r>
            <a:endParaRPr lang="fr-FR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quarter" idx="2"/>
          </p:nvPr>
        </p:nvSpPr>
        <p:spPr>
          <a:xfrm>
            <a:off x="466476" y="2255520"/>
            <a:ext cx="3886200" cy="3581400"/>
          </a:xfrm>
        </p:spPr>
        <p:txBody>
          <a:bodyPr>
            <a:normAutofit/>
          </a:bodyPr>
          <a:lstStyle/>
          <a:p>
            <a:pPr lvl="0">
              <a:buClr>
                <a:srgbClr val="DD8047"/>
              </a:buClr>
            </a:pPr>
            <a:r>
              <a:rPr lang="fr-FR" sz="1800" dirty="0">
                <a:solidFill>
                  <a:prstClr val="black"/>
                </a:solidFill>
              </a:rPr>
              <a:t>Signalement du type d’activité réalisée</a:t>
            </a:r>
          </a:p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Présentation </a:t>
            </a:r>
            <a:r>
              <a:rPr lang="fr-FR" sz="1800" dirty="0">
                <a:solidFill>
                  <a:prstClr val="black"/>
                </a:solidFill>
              </a:rPr>
              <a:t>du cadre dans lequel l’activité a été réalisée ; </a:t>
            </a:r>
            <a:r>
              <a:rPr lang="fr-FR" sz="1800" i="1" dirty="0">
                <a:solidFill>
                  <a:prstClr val="black"/>
                </a:solidFill>
              </a:rPr>
              <a:t>demande d’annexes pour présenter l’offre commerciale en vue de la confection de la </a:t>
            </a:r>
            <a:r>
              <a:rPr lang="fr-FR" sz="1800" i="1" dirty="0" smtClean="0">
                <a:solidFill>
                  <a:prstClr val="black"/>
                </a:solidFill>
              </a:rPr>
              <a:t>fiche-sujet</a:t>
            </a:r>
          </a:p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Analyse </a:t>
            </a:r>
            <a:r>
              <a:rPr lang="fr-FR" sz="1800" dirty="0">
                <a:solidFill>
                  <a:prstClr val="black"/>
                </a:solidFill>
              </a:rPr>
              <a:t>du contexte de l’activité</a:t>
            </a:r>
          </a:p>
          <a:p>
            <a:pPr lvl="0">
              <a:buClr>
                <a:srgbClr val="DD8047"/>
              </a:buClr>
            </a:pPr>
            <a:r>
              <a:rPr lang="fr-FR" sz="1800" dirty="0" smtClean="0">
                <a:solidFill>
                  <a:prstClr val="black"/>
                </a:solidFill>
              </a:rPr>
              <a:t>Présentation </a:t>
            </a:r>
            <a:r>
              <a:rPr lang="fr-FR" sz="1800" dirty="0">
                <a:solidFill>
                  <a:prstClr val="black"/>
                </a:solidFill>
              </a:rPr>
              <a:t>du déroulement </a:t>
            </a:r>
            <a:r>
              <a:rPr lang="fr-FR" sz="1800" dirty="0" smtClean="0">
                <a:solidFill>
                  <a:prstClr val="black"/>
                </a:solidFill>
              </a:rPr>
              <a:t>de l’activité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0740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r-FR" dirty="0" smtClean="0"/>
              <a:t>E4 - La </a:t>
            </a:r>
            <a:r>
              <a:rPr lang="fr-FR" dirty="0"/>
              <a:t>fiche descriptive d’activité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>
              <a:buClr>
                <a:srgbClr val="DD8047"/>
              </a:buClr>
            </a:pPr>
            <a:r>
              <a:rPr lang="fr-FR" sz="1350" dirty="0">
                <a:solidFill>
                  <a:prstClr val="black"/>
                </a:solidFill>
              </a:rPr>
              <a:t>Ciblage et prospection</a:t>
            </a:r>
          </a:p>
          <a:p>
            <a:pPr lvl="2"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En amont de l’action </a:t>
            </a:r>
          </a:p>
          <a:p>
            <a:pPr lvl="2"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Durant l’action</a:t>
            </a:r>
          </a:p>
          <a:p>
            <a:pPr lvl="2"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Après l’action</a:t>
            </a:r>
          </a:p>
          <a:p>
            <a:pPr lvl="0">
              <a:buClr>
                <a:srgbClr val="DD8047"/>
              </a:buClr>
            </a:pPr>
            <a:r>
              <a:rPr lang="fr-FR" sz="1350" dirty="0">
                <a:solidFill>
                  <a:prstClr val="black"/>
                </a:solidFill>
              </a:rPr>
              <a:t>Exploitation et mutualisation de l’information commerciale</a:t>
            </a:r>
          </a:p>
          <a:p>
            <a:pPr lvl="2"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En amont de l’action </a:t>
            </a:r>
          </a:p>
          <a:p>
            <a:pPr lvl="2"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Durant l’action</a:t>
            </a:r>
          </a:p>
          <a:p>
            <a:pPr lvl="2">
              <a:spcAft>
                <a:spcPts val="900"/>
              </a:spcAft>
              <a:buClr>
                <a:srgbClr val="DD8047"/>
              </a:buClr>
              <a:buFontTx/>
              <a:buChar char="-"/>
            </a:pPr>
            <a:r>
              <a:rPr lang="fr-FR" sz="1200" dirty="0">
                <a:solidFill>
                  <a:prstClr val="black"/>
                </a:solidFill>
              </a:rPr>
              <a:t>Après l’action</a:t>
            </a:r>
          </a:p>
          <a:p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937761" y="1630017"/>
            <a:ext cx="3872284" cy="4389783"/>
          </a:xfrm>
          <a:prstGeom prst="rect">
            <a:avLst/>
          </a:prstGeom>
        </p:spPr>
      </p:pic>
      <p:sp>
        <p:nvSpPr>
          <p:cNvPr id="8" name="Espace réservé du texte 5"/>
          <p:cNvSpPr>
            <a:spLocks noGrp="1"/>
          </p:cNvSpPr>
          <p:nvPr>
            <p:ph type="body" sz="quarter" idx="3"/>
          </p:nvPr>
        </p:nvSpPr>
        <p:spPr>
          <a:xfrm>
            <a:off x="504908" y="1470660"/>
            <a:ext cx="3886200" cy="640080"/>
          </a:xfrm>
          <a:solidFill>
            <a:srgbClr val="1C7EB0"/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/>
              <a:t>Verso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5604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 NDRC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2EBC66-2B58-408B-8038-CE6B0E38FB8B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7d13735-1889-4864-b6f5-30d95c992ce0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5C2B9D4-7EEE-4F67-BDC6-9BD7274B4E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F6CEA4-8862-48B6-80C5-70DF9D7D46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Thème NDRC</Template>
  <TotalTime>4392</TotalTime>
  <Words>2072</Words>
  <Application>Microsoft Office PowerPoint</Application>
  <PresentationFormat>Affichage à l'écran (4:3)</PresentationFormat>
  <Paragraphs>450</Paragraphs>
  <Slides>35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Thème NDRC</vt:lpstr>
      <vt:lpstr>Négociation et Digitalisation  de la Relation Client  NDRC Les épreuves certificatives </vt:lpstr>
      <vt:lpstr>Le référentiel de certification</vt:lpstr>
      <vt:lpstr>Règlement d’examen</vt:lpstr>
      <vt:lpstr>E4 - Relation client et négociation-vente   Coef. 5 </vt:lpstr>
      <vt:lpstr>E4 - Pôle d’activités concerné</vt:lpstr>
      <vt:lpstr>Présentation PowerPoint</vt:lpstr>
      <vt:lpstr>E4 – Le dossier support de l’évaluation </vt:lpstr>
      <vt:lpstr>E4 - La fiche descriptive d’activité</vt:lpstr>
      <vt:lpstr>E4 - La fiche descriptive d’activité</vt:lpstr>
      <vt:lpstr>E4 - L’épreuve  évaluation de la situation A (CCF)</vt:lpstr>
      <vt:lpstr>E4 - L’épreuve évaluation de la situation B (CCF)</vt:lpstr>
      <vt:lpstr>E4 - La grille d’évaluation :  un profil de compétences</vt:lpstr>
      <vt:lpstr>E4 – L’évaluation  (contrôle en cours de formation)</vt:lpstr>
      <vt:lpstr>E4 - L’épreuve  (forme ponctuelle)</vt:lpstr>
      <vt:lpstr>E5 – RELATION CLIENT À DISTANCE ET DIGITALISATION  Coef. 4 </vt:lpstr>
      <vt:lpstr>E5 - Pôle d’activités concerné</vt:lpstr>
      <vt:lpstr>Des compétences aux critères de performances </vt:lpstr>
      <vt:lpstr>E5 – Mode d’évaluation</vt:lpstr>
      <vt:lpstr>E5 - Partie écrite de l’épreuve </vt:lpstr>
      <vt:lpstr>E5 - Partie pratique de l’épreuve :  les sujets</vt:lpstr>
      <vt:lpstr>E5 - Partie pratique de l’épreuve :  les sujets</vt:lpstr>
      <vt:lpstr>E5 - Partie pratique de l’épreuve :  modalités d’interrogation et d’évaluation</vt:lpstr>
      <vt:lpstr>E5 - Partie pratique de l’épreuve :  Grille d’observation/appréciation </vt:lpstr>
      <vt:lpstr>E5 - Partie pratique de l’épreuve :  de l’observation à l’évaluation </vt:lpstr>
      <vt:lpstr>E6 - Relation client et ANIMATION DE RESEAUX  Coef. 3 </vt:lpstr>
      <vt:lpstr>E6 - Pôle d’activités concerné</vt:lpstr>
      <vt:lpstr>Présentation PowerPoint</vt:lpstr>
      <vt:lpstr>E6 - Le dossier support de l’évaluation </vt:lpstr>
      <vt:lpstr>E6 – L’Étude réflexive</vt:lpstr>
      <vt:lpstr>E6 - La fiche descriptive d’activité</vt:lpstr>
      <vt:lpstr>E6 - La fiche descriptive d’activité</vt:lpstr>
      <vt:lpstr>E6 - L’épreuve  (contrôle en cours de formation)</vt:lpstr>
      <vt:lpstr>E6 - La grille : un profil de compétences</vt:lpstr>
      <vt:lpstr>E6 – L’évaluation  (contrôle en cours de formation)</vt:lpstr>
      <vt:lpstr>E6 - L’épreuve  (forme ponctuelle)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BTS NDRC</dc:creator>
  <cp:lastModifiedBy>Didier Michel</cp:lastModifiedBy>
  <cp:revision>175</cp:revision>
  <dcterms:created xsi:type="dcterms:W3CDTF">2018-02-11T08:52:41Z</dcterms:created>
  <dcterms:modified xsi:type="dcterms:W3CDTF">2018-03-24T08:03:47Z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