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29.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Default Extension="gif" ContentType="image/gif"/>
  <Override PartName="/ppt/notesSlides/notesSlide8.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33" r:id="rId2"/>
    <p:sldId id="368" r:id="rId3"/>
    <p:sldId id="367" r:id="rId4"/>
    <p:sldId id="365" r:id="rId5"/>
    <p:sldId id="366" r:id="rId6"/>
    <p:sldId id="364" r:id="rId7"/>
    <p:sldId id="347" r:id="rId8"/>
    <p:sldId id="353" r:id="rId9"/>
    <p:sldId id="354" r:id="rId10"/>
    <p:sldId id="359" r:id="rId11"/>
    <p:sldId id="355" r:id="rId12"/>
    <p:sldId id="349" r:id="rId13"/>
    <p:sldId id="350" r:id="rId14"/>
    <p:sldId id="351" r:id="rId15"/>
    <p:sldId id="362" r:id="rId16"/>
    <p:sldId id="363" r:id="rId17"/>
    <p:sldId id="371" r:id="rId18"/>
    <p:sldId id="369" r:id="rId19"/>
  </p:sldIdLst>
  <p:sldSz cx="9144000" cy="6858000" type="screen4x3"/>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showPr>
  <p:clrMru>
    <a:srgbClr val="FD9203"/>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8887" autoAdjust="0"/>
  </p:normalViewPr>
  <p:slideViewPr>
    <p:cSldViewPr snapToGrid="0">
      <p:cViewPr>
        <p:scale>
          <a:sx n="60" d="100"/>
          <a:sy n="60" d="100"/>
        </p:scale>
        <p:origin x="-1434" y="-564"/>
      </p:cViewPr>
      <p:guideLst>
        <p:guide orient="horz" pos="2160"/>
        <p:guide pos="2880"/>
      </p:guideLst>
    </p:cSldViewPr>
  </p:slideViewPr>
  <p:notesTextViewPr>
    <p:cViewPr>
      <p:scale>
        <a:sx n="75" d="100"/>
        <a:sy n="75" d="100"/>
      </p:scale>
      <p:origin x="0" y="0"/>
    </p:cViewPr>
  </p:notesTextViewPr>
  <p:sorterViewPr>
    <p:cViewPr>
      <p:scale>
        <a:sx n="100" d="100"/>
        <a:sy n="100" d="100"/>
      </p:scale>
      <p:origin x="0" y="474"/>
    </p:cViewPr>
  </p:sorterViewPr>
  <p:notesViewPr>
    <p:cSldViewPr snapToGrid="0">
      <p:cViewPr varScale="1">
        <p:scale>
          <a:sx n="84" d="100"/>
          <a:sy n="84" d="100"/>
        </p:scale>
        <p:origin x="-1350" y="-78"/>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09B712E5-660B-457B-A287-30139799A97A}" type="datetimeFigureOut">
              <a:rPr lang="fr-FR" smtClean="0"/>
              <a:pPr/>
              <a:t>03/10/2010</a:t>
            </a:fld>
            <a:endParaRPr lang="fr-FR"/>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8D82FA2F-8553-4015-AED9-9DB33436F16F}"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91A84189-478E-43CF-BF28-8B9D8072121C}" type="datetimeFigureOut">
              <a:rPr lang="fr-FR" smtClean="0"/>
              <a:pPr/>
              <a:t>03/10/2010</a:t>
            </a:fld>
            <a:endParaRPr lang="fr-FR" dirty="0"/>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A441202B-F216-4C7E-A74C-8013F1060D8F}"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ite-sciences.fr/francais/ala_cite/expositions/eau_pour_tous/pop_definition.php?iddef=819&amp;id_habillage=64&amp;id_expo=39&amp;lang=fr"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www.cite-sciences.fr/francais/ala_cite/expositions/eau_pour_tous/pop_definition.php?iddef=804&amp;id_habillage=64&amp;id_expo=39&amp;lang=fr" TargetMode="External"/><Relationship Id="rId5" Type="http://schemas.openxmlformats.org/officeDocument/2006/relationships/hyperlink" Target="http://www.cite-sciences.fr/francais/ala_cite/expositions/eau_pour_tous/pop_definition.php?iddef=822&amp;id_habillage=64&amp;id_expo=39&amp;lang=fr" TargetMode="External"/><Relationship Id="rId4" Type="http://schemas.openxmlformats.org/officeDocument/2006/relationships/hyperlink" Target="http://www.cite-sciences.fr/francais/ala_cite/expositions/eau_pour_tous/pop_definition.php?iddef=811&amp;id_habillage=64&amp;id_expo=39&amp;lang=fr"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fr-FR" sz="1200" b="1" kern="1200" dirty="0" smtClean="0">
                <a:solidFill>
                  <a:schemeClr val="tx1"/>
                </a:solidFill>
                <a:latin typeface="+mn-lt"/>
                <a:ea typeface="+mn-ea"/>
                <a:cs typeface="+mn-cs"/>
              </a:rPr>
              <a:t>L'adoucisseur</a:t>
            </a:r>
            <a:r>
              <a:rPr lang="fr-FR" sz="1200" kern="1200" dirty="0" smtClean="0">
                <a:solidFill>
                  <a:schemeClr val="tx1"/>
                </a:solidFill>
                <a:latin typeface="+mn-lt"/>
                <a:ea typeface="+mn-ea"/>
                <a:cs typeface="+mn-cs"/>
              </a:rPr>
              <a:t> extrait une partie du calcaire de l'eau.</a:t>
            </a:r>
          </a:p>
          <a:p>
            <a:r>
              <a:rPr lang="fr-FR" sz="1200" kern="1200" dirty="0" smtClean="0">
                <a:solidFill>
                  <a:schemeClr val="tx1"/>
                </a:solidFill>
                <a:latin typeface="+mn-lt"/>
                <a:ea typeface="+mn-ea"/>
                <a:cs typeface="+mn-cs"/>
              </a:rPr>
              <a:t>Il agit grâce à un procédé physico-chimique connu sous le nom d'échange d'ions. Un adoucisseur provoque l'échange les ions calcium et magnésium contre des ions sodium fixés sur un support solide : les résines.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résines retiennent le calcaire comme un aimant attire le fer. Lorsqu'elles sont saturées, elles sont "régénérées" par l'apport des sels dissous dans l'eau (la saumure). </a:t>
            </a:r>
          </a:p>
          <a:p>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1: L’eau « dure » passe sur la résine qui attire les ions calcium et magnésium.</a:t>
            </a:r>
            <a:r>
              <a:rPr lang="fr-FR" sz="1200" kern="1200" baseline="0" dirty="0" smtClean="0">
                <a:solidFill>
                  <a:schemeClr val="tx1"/>
                </a:solidFill>
                <a:latin typeface="+mn-lt"/>
                <a:ea typeface="+mn-ea"/>
                <a:cs typeface="+mn-cs"/>
              </a:rPr>
              <a:t> Le temps que l’eau traverse la résine de haut en bas, elle devient « douce »</a:t>
            </a:r>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2 : Pour débarrasser la résine des minéraux durs accumulés, une saumure est injectée sur le lit de résine dans l’adoucisseur.</a:t>
            </a:r>
          </a:p>
          <a:p>
            <a:r>
              <a:rPr lang="fr-FR" sz="1200" kern="1200" dirty="0" smtClean="0">
                <a:solidFill>
                  <a:schemeClr val="tx1"/>
                </a:solidFill>
                <a:latin typeface="+mn-lt"/>
                <a:ea typeface="+mn-ea"/>
                <a:cs typeface="+mn-cs"/>
              </a:rPr>
              <a:t>Lors de cette régénération automatique, le calcaire est décroché et renvoyé à l'égout.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Voilà pourquoi un adoucisseur se présente comme un ensemble de deux réservoirs, l'un rempli de résines minérales qui retiennent le calcaire, l'autre de sels pour régénérer les résines.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10</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Le principal inconvénient de l'adoucisseur est </a:t>
            </a:r>
          </a:p>
          <a:p>
            <a:pPr lvl="1">
              <a:buFont typeface="Arial" pitchFamily="34" charset="0"/>
              <a:buChar char="•"/>
            </a:pPr>
            <a:r>
              <a:rPr lang="fr-FR" dirty="0" smtClean="0"/>
              <a:t>l'enrichissement de l'eau en sodium surtout pour celle qui en contient déjà naturellement en quantité notable. De telles eaux adoucies peuvent nuire aux hypertendus, aux cardiaques, aux femmes enceintes, aux nourrissons et aux personnes soumises à un régime sans sel.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Placez votre appareil en début de circuit mais conservez quand même un robinet entre le compteur et votre adoucisseur pour avoir un point d'eau non adoucie, meilleure à boire (car sans sels ajoutés). Autre solution : l'installer seulement sur le circuit d'eau chaude.</a:t>
            </a:r>
          </a:p>
          <a:p>
            <a:pPr lvl="1">
              <a:buFont typeface="Arial" pitchFamily="34" charset="0"/>
              <a:buChar char="•"/>
            </a:pPr>
            <a:r>
              <a:rPr lang="fr-FR" dirty="0" smtClean="0"/>
              <a:t>Une eau trop adoucie (rendue agressive par ce traitement) peut engendrer des phénomènes de corrosion de la tuyauterie, à l'origine de fuites d'eau parfois à très court terme, selon la nature et l'état des canalisations.</a:t>
            </a:r>
            <a:r>
              <a:rPr lang="fr-FR" kern="1200" dirty="0" smtClean="0">
                <a:solidFill>
                  <a:schemeClr val="tx1"/>
                </a:solidFill>
                <a:latin typeface="+mn-lt"/>
                <a:ea typeface="+mn-ea"/>
                <a:cs typeface="+mn-cs"/>
              </a:rPr>
              <a:t> </a:t>
            </a:r>
            <a:endParaRPr lang="fr-FR" dirty="0" smtClean="0"/>
          </a:p>
          <a:p>
            <a:pPr lvl="1">
              <a:buFont typeface="Arial" pitchFamily="34" charset="0"/>
              <a:buChar char="•"/>
            </a:pPr>
            <a:r>
              <a:rPr lang="fr-FR" dirty="0" smtClean="0"/>
              <a:t>Il peut également apparaître un problème de développement microbien sur les résines. </a:t>
            </a:r>
            <a:r>
              <a:rPr lang="fr-FR" kern="1200" dirty="0" smtClean="0">
                <a:solidFill>
                  <a:schemeClr val="tx1"/>
                </a:solidFill>
                <a:latin typeface="+mn-lt"/>
                <a:ea typeface="+mn-ea"/>
                <a:cs typeface="+mn-cs"/>
              </a:rPr>
              <a:t>Les adoucisseurs doivent être rechargés en sels régulièrement et bien entretenus pour éviter la prolifération de bactéries</a:t>
            </a:r>
          </a:p>
          <a:p>
            <a:pPr lvl="1">
              <a:buFont typeface="Arial" pitchFamily="34" charset="0"/>
              <a:buChar char="•"/>
            </a:pPr>
            <a:endParaRPr lang="fr-FR" b="1" kern="1200" dirty="0" smtClean="0">
              <a:solidFill>
                <a:schemeClr val="tx1"/>
              </a:solidFill>
              <a:latin typeface="+mn-lt"/>
              <a:ea typeface="+mn-ea"/>
              <a:cs typeface="+mn-cs"/>
            </a:endParaRPr>
          </a:p>
          <a:p>
            <a:r>
              <a:rPr lang="fr-FR" dirty="0" smtClean="0"/>
              <a:t> </a:t>
            </a:r>
            <a:r>
              <a:rPr lang="fr-FR" sz="1300" dirty="0" smtClean="0"/>
              <a:t>Un bon entretien de votre adoucisseur permet de limiter les développements microbiens à la surface des résines ou que l'eau produite soit trop douce, avec tous les risques sanitaires qui peuvent en résulter. </a:t>
            </a:r>
            <a:br>
              <a:rPr lang="fr-FR" sz="1300" dirty="0" smtClean="0"/>
            </a:br>
            <a:r>
              <a:rPr lang="fr-FR" sz="1300" dirty="0" smtClean="0"/>
              <a:t>Consommez de l'eau de boisson non adoucie, car la qualité de l'eau résultant du traitement de votre adoucisseur n'est pas garantie.</a:t>
            </a:r>
            <a:br>
              <a:rPr lang="fr-FR" sz="1300" dirty="0" smtClean="0"/>
            </a:br>
            <a:r>
              <a:rPr lang="fr-FR" sz="1300" dirty="0" smtClean="0"/>
              <a:t>En effet, l'eau traitée de façon individuelle n'est pas contrôlée par les instances publiques. </a:t>
            </a:r>
            <a:br>
              <a:rPr lang="fr-FR" sz="1300" dirty="0" smtClean="0"/>
            </a:br>
            <a:r>
              <a:rPr lang="fr-FR" sz="1300" dirty="0" smtClean="0"/>
              <a:t>Il est fortement conseillé de n'adoucir que les circuits alimentant les équipements où l'on est chauffé (salle de bain, chauffe-eau, lave-linge, lave-vaisselle).</a:t>
            </a:r>
            <a:r>
              <a:rPr lang="fr-FR" dirty="0" smtClean="0"/>
              <a:t/>
            </a:r>
            <a:br>
              <a:rPr lang="fr-FR" dirty="0" smtClean="0"/>
            </a:br>
            <a:r>
              <a:rPr lang="fr-FR" b="1" dirty="0" smtClean="0"/>
              <a:t/>
            </a:r>
            <a:br>
              <a:rPr lang="fr-FR" b="1" dirty="0" smtClean="0"/>
            </a:br>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11</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Les systèmes antitartres, eux, utilisent plusieurs procédés. </a:t>
            </a:r>
          </a:p>
          <a:p>
            <a:r>
              <a:rPr lang="fr-FR" sz="1200" kern="1200" dirty="0" smtClean="0">
                <a:solidFill>
                  <a:schemeClr val="tx1"/>
                </a:solidFill>
                <a:latin typeface="+mn-lt"/>
                <a:ea typeface="+mn-ea"/>
                <a:cs typeface="+mn-cs"/>
              </a:rPr>
              <a:t>1 &gt; </a:t>
            </a:r>
          </a:p>
          <a:p>
            <a:r>
              <a:rPr lang="fr-FR" sz="1200" kern="1200" dirty="0" smtClean="0">
                <a:solidFill>
                  <a:schemeClr val="tx1"/>
                </a:solidFill>
                <a:latin typeface="+mn-lt"/>
                <a:ea typeface="+mn-ea"/>
                <a:cs typeface="+mn-cs"/>
              </a:rPr>
              <a:t>Le plus courant consiste à faire passer l'eau à travers une cartouche remplie de </a:t>
            </a:r>
            <a:r>
              <a:rPr lang="fr-FR" sz="1200" kern="1200" dirty="0" err="1" smtClean="0">
                <a:solidFill>
                  <a:schemeClr val="tx1"/>
                </a:solidFill>
                <a:latin typeface="+mn-lt"/>
                <a:ea typeface="+mn-ea"/>
                <a:cs typeface="+mn-cs"/>
              </a:rPr>
              <a:t>polyphosphates</a:t>
            </a:r>
            <a:r>
              <a:rPr lang="fr-FR" sz="1200" kern="1200" dirty="0" smtClean="0">
                <a:solidFill>
                  <a:schemeClr val="tx1"/>
                </a:solidFill>
                <a:latin typeface="+mn-lt"/>
                <a:ea typeface="+mn-ea"/>
                <a:cs typeface="+mn-cs"/>
              </a:rPr>
              <a:t> qui maintiennent le calcaire en suspension dans l'eau et évite la formation de tartre </a:t>
            </a:r>
          </a:p>
          <a:p>
            <a:r>
              <a:rPr lang="fr-FR" sz="1200" kern="1200" dirty="0" smtClean="0">
                <a:solidFill>
                  <a:schemeClr val="tx1"/>
                </a:solidFill>
                <a:latin typeface="+mn-lt"/>
                <a:ea typeface="+mn-ea"/>
                <a:cs typeface="+mn-cs"/>
              </a:rPr>
              <a:t>L'eau conserve ses propriétés chimiques et reste potable.</a:t>
            </a:r>
          </a:p>
          <a:p>
            <a:r>
              <a:rPr lang="fr-FR" sz="1200" kern="1200" dirty="0" smtClean="0">
                <a:solidFill>
                  <a:schemeClr val="tx1"/>
                </a:solidFill>
                <a:latin typeface="+mn-lt"/>
                <a:ea typeface="+mn-ea"/>
                <a:cs typeface="+mn-cs"/>
              </a:rPr>
              <a:t>Par contre au contact de l'air, le calcaire se redépose. L'efficacité est donc toute relative pour les robinets. </a:t>
            </a:r>
          </a:p>
          <a:p>
            <a:r>
              <a:rPr lang="fr-FR" sz="1200" kern="1200" dirty="0" smtClean="0">
                <a:solidFill>
                  <a:schemeClr val="tx1"/>
                </a:solidFill>
                <a:latin typeface="+mn-lt"/>
                <a:ea typeface="+mn-ea"/>
                <a:cs typeface="+mn-cs"/>
              </a:rPr>
              <a:t>2 &gt; </a:t>
            </a:r>
          </a:p>
          <a:p>
            <a:r>
              <a:rPr lang="fr-FR" sz="1200" kern="1200" dirty="0" smtClean="0">
                <a:solidFill>
                  <a:schemeClr val="tx1"/>
                </a:solidFill>
                <a:latin typeface="+mn-lt"/>
                <a:ea typeface="+mn-ea"/>
                <a:cs typeface="+mn-cs"/>
              </a:rPr>
              <a:t>D'autres systèmes existent. Un exemple de fonctionnement : l'eau circule à travers une chambre d'ionisation. Des impulsions électriques font vibrer les particules calcaires pour empêcher le dépôt du tartre. Un bémol : l'efficacité de ces appareils varie suivant les modèles...</a:t>
            </a: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12</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sz="1200" kern="1200" dirty="0" smtClean="0">
                <a:solidFill>
                  <a:schemeClr val="tx1"/>
                </a:solidFill>
                <a:latin typeface="+mn-lt"/>
                <a:ea typeface="+mn-ea"/>
                <a:cs typeface="+mn-cs"/>
              </a:rPr>
              <a:t>Ils servent à éliminer les impuretés. Plusieurs modèles de filtrage sont proposés en fonction de la nature des particules solides :</a:t>
            </a:r>
          </a:p>
          <a:p>
            <a:endParaRPr lang="fr-FR" sz="1200" kern="1200" dirty="0" smtClean="0">
              <a:solidFill>
                <a:schemeClr val="tx1"/>
              </a:solidFill>
              <a:latin typeface="+mn-lt"/>
              <a:ea typeface="+mn-ea"/>
              <a:cs typeface="+mn-cs"/>
            </a:endParaRPr>
          </a:p>
          <a:p>
            <a:pPr>
              <a:buFont typeface="Arial" pitchFamily="34" charset="0"/>
              <a:buChar char="•"/>
            </a:pPr>
            <a:r>
              <a:rPr lang="fr-FR" sz="1200" kern="1200" dirty="0" smtClean="0">
                <a:solidFill>
                  <a:schemeClr val="tx1"/>
                </a:solidFill>
                <a:latin typeface="+mn-lt"/>
                <a:ea typeface="+mn-ea"/>
                <a:cs typeface="+mn-cs"/>
              </a:rPr>
              <a:t>Les filtres antitartre :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latin typeface="+mn-lt"/>
                <a:ea typeface="+mn-ea"/>
                <a:cs typeface="+mn-cs"/>
              </a:rPr>
              <a:t>Les filtres anti-impureté : les impureté sont</a:t>
            </a:r>
            <a:r>
              <a:rPr lang="fr-FR" dirty="0" smtClean="0"/>
              <a:t> des éléments souvent visibles comme les boues, l'argile, le sable, les algues, les hydrocarbures ou la rouille provenant de travaux sur les canalisations ou des dégradations de la tuyauterie du réseau. Ils peuvent donner un mauvais goût à votre eau, la colorer ou laisser des traces sur le linge par exemple.</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latin typeface="+mn-lt"/>
                <a:ea typeface="+mn-ea"/>
                <a:cs typeface="+mn-cs"/>
              </a:rPr>
              <a:t>Les filtres anti-nitrate (cartouche à résines sélectives ) : </a:t>
            </a:r>
            <a:r>
              <a:rPr lang="fr-FR" dirty="0" smtClean="0"/>
              <a:t>Dans certaines régions l'utilisation massive de fertilisants et d'autres engrais est à l'origine de la pollution des sols et des nappes souterraines. A forte dose, le nitrate peut être dangereux pour l'homme et entraîner des maladies.</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latin typeface="+mn-lt"/>
                <a:ea typeface="+mn-ea"/>
                <a:cs typeface="+mn-cs"/>
              </a:rPr>
              <a:t>Les filtres anti-plomb  (cartouche à résines sélectives ): l</a:t>
            </a:r>
            <a:r>
              <a:rPr lang="fr-FR" dirty="0" smtClean="0"/>
              <a:t>a présence de plomb dans l'eau provient de la corrosion des tuyauteries lors de son acheminement dans les canalisations</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1200" kern="1200" dirty="0" smtClean="0">
                <a:solidFill>
                  <a:schemeClr val="tx1"/>
                </a:solidFill>
                <a:latin typeface="+mn-lt"/>
                <a:ea typeface="+mn-ea"/>
                <a:cs typeface="+mn-cs"/>
              </a:rPr>
              <a:t>Les filtres contre les mauvaises odeurs</a:t>
            </a:r>
            <a:r>
              <a:rPr lang="fr-FR" sz="1200" kern="1200" baseline="0" dirty="0" smtClean="0">
                <a:solidFill>
                  <a:schemeClr val="tx1"/>
                </a:solidFill>
                <a:latin typeface="+mn-lt"/>
                <a:ea typeface="+mn-ea"/>
                <a:cs typeface="+mn-cs"/>
              </a:rPr>
              <a:t> et le mauvais goût (</a:t>
            </a:r>
            <a:r>
              <a:rPr lang="fr-FR" sz="1200" kern="1200" dirty="0" smtClean="0">
                <a:solidFill>
                  <a:schemeClr val="tx1"/>
                </a:solidFill>
                <a:latin typeface="+mn-lt"/>
                <a:ea typeface="+mn-ea"/>
                <a:cs typeface="+mn-cs"/>
              </a:rPr>
              <a:t>cartouche à charbon actif ) </a:t>
            </a:r>
            <a:r>
              <a:rPr lang="fr-FR" sz="1200" kern="1200" baseline="0" dirty="0" smtClean="0">
                <a:solidFill>
                  <a:schemeClr val="tx1"/>
                </a:solidFill>
                <a:latin typeface="+mn-lt"/>
                <a:ea typeface="+mn-ea"/>
                <a:cs typeface="+mn-cs"/>
              </a:rPr>
              <a:t>: </a:t>
            </a:r>
            <a:r>
              <a:rPr lang="fr-FR" dirty="0" smtClean="0"/>
              <a:t>L'eau du robinet que nous consommons est assainie par des produits chimiques (ex: le chlore) qui peuvent lui donner en </a:t>
            </a:r>
            <a:r>
              <a:rPr lang="fr-FR" dirty="0" err="1" smtClean="0"/>
              <a:t>contre-partie</a:t>
            </a:r>
            <a:r>
              <a:rPr lang="fr-FR" dirty="0" smtClean="0"/>
              <a:t> un mauvais goût, ou une mauvaise odeur.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fr-FR"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dirty="0" smtClean="0"/>
              <a:t>Les filtres pour eau à boire visent à obtenir une eau de qualité, savoureuse et limpide, débarrassée du mauvais goût de chlore, des bactéries et des pesticides, idéale pour la consommation.</a:t>
            </a:r>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13</a:t>
            </a:fld>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1" kern="1200" cap="all" dirty="0" smtClean="0">
                <a:solidFill>
                  <a:schemeClr val="tx1"/>
                </a:solidFill>
                <a:latin typeface="+mn-lt"/>
                <a:ea typeface="+mn-ea"/>
                <a:cs typeface="+mn-cs"/>
              </a:rPr>
              <a:t>Les </a:t>
            </a:r>
            <a:r>
              <a:rPr lang="en-US" sz="1200" b="1" kern="1200" cap="all" dirty="0" err="1" smtClean="0">
                <a:solidFill>
                  <a:schemeClr val="tx1"/>
                </a:solidFill>
                <a:latin typeface="+mn-lt"/>
                <a:ea typeface="+mn-ea"/>
                <a:cs typeface="+mn-cs"/>
              </a:rPr>
              <a:t>épurateurs</a:t>
            </a:r>
            <a:r>
              <a:rPr lang="en-US" sz="1200" b="1" kern="1200" cap="all" dirty="0" smtClean="0">
                <a:solidFill>
                  <a:schemeClr val="tx1"/>
                </a:solidFill>
                <a:latin typeface="+mn-lt"/>
                <a:ea typeface="+mn-ea"/>
                <a:cs typeface="+mn-cs"/>
              </a:rPr>
              <a:t> </a:t>
            </a:r>
            <a:r>
              <a:rPr lang="en-US" sz="1200" b="1" kern="1200" cap="all" dirty="0" err="1" smtClean="0">
                <a:solidFill>
                  <a:schemeClr val="tx1"/>
                </a:solidFill>
                <a:latin typeface="+mn-lt"/>
                <a:ea typeface="+mn-ea"/>
                <a:cs typeface="+mn-cs"/>
              </a:rPr>
              <a:t>d'eau</a:t>
            </a:r>
            <a:endParaRPr lang="fr-FR" sz="1200" b="1" kern="1200" cap="all"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Ce sont des appareils de traitement qui s'installent sous l'évier. Ils sont souvent équipés de plusieurs cartouches interchangeables qui répondent à des problèmes spécifiques. Il est indispensable de les remplacer avant qu'elles ne soient saturées, pour éviter des rejets d'impuretés dans l'eau.</a:t>
            </a:r>
          </a:p>
          <a:p>
            <a:r>
              <a:rPr lang="fr-FR" sz="1200" kern="1200" dirty="0" smtClean="0">
                <a:solidFill>
                  <a:schemeClr val="tx1"/>
                </a:solidFill>
                <a:latin typeface="+mn-lt"/>
                <a:ea typeface="+mn-ea"/>
                <a:cs typeface="+mn-cs"/>
              </a:rPr>
              <a:t>1 &gt; </a:t>
            </a:r>
          </a:p>
          <a:p>
            <a:r>
              <a:rPr lang="fr-FR" sz="1200" kern="1200" dirty="0" smtClean="0">
                <a:solidFill>
                  <a:schemeClr val="tx1"/>
                </a:solidFill>
                <a:latin typeface="+mn-lt"/>
                <a:ea typeface="+mn-ea"/>
                <a:cs typeface="+mn-cs"/>
              </a:rPr>
              <a:t>La cartouche à charbon actif : les granules de charbon vont capturer certaines molécules indésirables, en particulier celles qui engendrent un mauvais goût (polluants organiques, chlore, pesticides).</a:t>
            </a:r>
          </a:p>
          <a:p>
            <a:r>
              <a:rPr lang="fr-FR" sz="1200" kern="1200" dirty="0" smtClean="0">
                <a:solidFill>
                  <a:schemeClr val="tx1"/>
                </a:solidFill>
                <a:latin typeface="+mn-lt"/>
                <a:ea typeface="+mn-ea"/>
                <a:cs typeface="+mn-cs"/>
              </a:rPr>
              <a:t>2 &gt; </a:t>
            </a:r>
          </a:p>
          <a:p>
            <a:r>
              <a:rPr lang="fr-FR" sz="1200" kern="1200" dirty="0" smtClean="0">
                <a:solidFill>
                  <a:schemeClr val="tx1"/>
                </a:solidFill>
                <a:latin typeface="+mn-lt"/>
                <a:ea typeface="+mn-ea"/>
                <a:cs typeface="+mn-cs"/>
              </a:rPr>
              <a:t>La cartouche à résines sélectives : c'est le même principe que pour l'adoucisseur (vu précédemment), mais les sels échangeurs d'ions ne sont plus les mêmes. Cette technique permet d'éliminer les nitrates et le plomb.</a:t>
            </a:r>
          </a:p>
          <a:p>
            <a:r>
              <a:rPr lang="fr-FR" sz="1200" kern="1200" dirty="0" smtClean="0">
                <a:solidFill>
                  <a:schemeClr val="tx1"/>
                </a:solidFill>
                <a:latin typeface="+mn-lt"/>
                <a:ea typeface="+mn-ea"/>
                <a:cs typeface="+mn-cs"/>
              </a:rPr>
              <a:t>3 &gt; </a:t>
            </a:r>
          </a:p>
          <a:p>
            <a:r>
              <a:rPr lang="fr-FR" sz="1200" kern="1200" dirty="0" smtClean="0">
                <a:solidFill>
                  <a:schemeClr val="tx1"/>
                </a:solidFill>
                <a:latin typeface="+mn-lt"/>
                <a:ea typeface="+mn-ea"/>
                <a:cs typeface="+mn-cs"/>
              </a:rPr>
              <a:t>La cartouche céramique : contre les bactéries, qui ne peuvent s'y incruster.</a:t>
            </a: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14</a:t>
            </a:fld>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L’osmoseur est le système de filtration le plus efficace:</a:t>
            </a:r>
          </a:p>
          <a:p>
            <a:r>
              <a:rPr lang="fr-FR" dirty="0" smtClean="0"/>
              <a:t>Permet de purifier l’eau d’alimentation et de boisson (mais élimine tous ses sels minéraux).</a:t>
            </a:r>
          </a:p>
          <a:p>
            <a:r>
              <a:rPr lang="fr-FR" dirty="0" smtClean="0"/>
              <a:t>Elimine 99% des bactéries, virus et éléments nocifs : tous les polluants que les autres techniques de filtration, comme le sable ou le charbon actif, ne parviennent pas à éliminer : polluants inorganiques, amiante, chrome, cuivre, nitrates, sels…</a:t>
            </a:r>
          </a:p>
          <a:p>
            <a:r>
              <a:rPr lang="fr-FR" dirty="0" smtClean="0"/>
              <a:t>Ne change pas la teneur de l’eau en calcaire.</a:t>
            </a:r>
          </a:p>
          <a:p>
            <a:r>
              <a:rPr lang="fr-FR" dirty="0" smtClean="0"/>
              <a:t>L’osmoseur fonctionne par système d’osmose inverse: l’eau subit une pression très forte et passe à travers une membrane poreuse qui retient toutes les particules en suspension et ne laisse passer que les molécules d’eau. Cela permet de séparer les particules gênantes de l’eau que l’on veut consommer. Celles-ci sont en permanence évacuées.</a:t>
            </a:r>
          </a:p>
          <a:p>
            <a:r>
              <a:rPr lang="fr-FR" dirty="0" smtClean="0"/>
              <a:t>L’eau purifiée est appelée eau </a:t>
            </a:r>
            <a:r>
              <a:rPr lang="fr-FR" dirty="0" err="1" smtClean="0"/>
              <a:t>osmosée</a:t>
            </a:r>
            <a:r>
              <a:rPr lang="fr-FR" dirty="0" smtClean="0"/>
              <a:t>.</a:t>
            </a:r>
          </a:p>
          <a:p>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15</a:t>
            </a:fld>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85000" lnSpcReduction="20000"/>
          </a:bodyPr>
          <a:lstStyle/>
          <a:p>
            <a:r>
              <a:rPr lang="en-US" sz="1200" b="1" kern="1200" cap="all" dirty="0" smtClean="0">
                <a:solidFill>
                  <a:schemeClr val="tx1"/>
                </a:solidFill>
                <a:latin typeface="+mn-lt"/>
                <a:ea typeface="+mn-ea"/>
                <a:cs typeface="+mn-cs"/>
              </a:rPr>
              <a:t>4. Les </a:t>
            </a:r>
            <a:r>
              <a:rPr lang="en-US" sz="1200" b="1" kern="1200" cap="all" dirty="0" err="1" smtClean="0">
                <a:solidFill>
                  <a:schemeClr val="tx1"/>
                </a:solidFill>
                <a:latin typeface="+mn-lt"/>
                <a:ea typeface="+mn-ea"/>
                <a:cs typeface="+mn-cs"/>
              </a:rPr>
              <a:t>osmoseurs</a:t>
            </a:r>
            <a:endParaRPr lang="en-US" sz="1200" b="1" kern="1200" cap="all" dirty="0" smtClean="0">
              <a:solidFill>
                <a:schemeClr val="tx1"/>
              </a:solidFill>
              <a:latin typeface="+mn-lt"/>
              <a:ea typeface="+mn-ea"/>
              <a:cs typeface="+mn-cs"/>
            </a:endParaRPr>
          </a:p>
          <a:p>
            <a:endParaRPr lang="en-US" sz="1200" b="1" kern="1200" cap="all"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b="1" dirty="0" smtClean="0"/>
              <a:t>Décrire</a:t>
            </a:r>
            <a:r>
              <a:rPr lang="fr-FR" b="1" baseline="0" dirty="0" smtClean="0"/>
              <a:t> le </a:t>
            </a:r>
            <a:r>
              <a:rPr lang="fr-FR" b="1" dirty="0" smtClean="0"/>
              <a:t>Circuit</a:t>
            </a:r>
            <a:r>
              <a:rPr lang="fr-FR" b="1" baseline="0" dirty="0" smtClean="0"/>
              <a:t> de l’eau  : </a:t>
            </a:r>
            <a:r>
              <a:rPr lang="fr-FR" sz="1200" dirty="0" smtClean="0">
                <a:solidFill>
                  <a:schemeClr val="tx2">
                    <a:lumMod val="75000"/>
                  </a:schemeClr>
                </a:solidFill>
              </a:rPr>
              <a:t>Arrivée d’eau froide et Evacuation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solidFill>
                <a:schemeClr val="tx2">
                  <a:lumMod val="75000"/>
                </a:schemeClr>
              </a:solidFill>
            </a:endParaRPr>
          </a:p>
          <a:p>
            <a:r>
              <a:rPr lang="fr-FR" b="1" dirty="0" smtClean="0"/>
              <a:t>Etapes de la filtration :</a:t>
            </a:r>
            <a:r>
              <a:rPr lang="fr-FR" dirty="0" smtClean="0"/>
              <a:t> </a:t>
            </a:r>
          </a:p>
          <a:p>
            <a:pPr marL="228600" indent="-228600">
              <a:buFont typeface="+mj-lt"/>
              <a:buAutoNum type="arabicPeriod"/>
            </a:pPr>
            <a:r>
              <a:rPr lang="fr-FR" dirty="0" smtClean="0"/>
              <a:t>l'eau à purifier passe au travers d'un premier filtre anti sédiments à 5 µ qui élimine les boues, le sable, la poussière. </a:t>
            </a:r>
          </a:p>
          <a:p>
            <a:pPr marL="228600" indent="-228600">
              <a:buFont typeface="+mj-lt"/>
              <a:buAutoNum type="arabicPeriod"/>
            </a:pPr>
            <a:r>
              <a:rPr lang="fr-FR" dirty="0" smtClean="0"/>
              <a:t>l'eau passe au travers d'un filtre </a:t>
            </a:r>
            <a:r>
              <a:rPr lang="fr-FR" dirty="0" err="1" smtClean="0"/>
              <a:t>antilchlore</a:t>
            </a:r>
            <a:r>
              <a:rPr lang="fr-FR"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dirty="0" smtClean="0"/>
              <a:t>l'eau passe au travers d'un filtre au charbon actif qui retient les matières toxiques, les produits chimiques, grâce à son grand pouvoir d'absorption. </a:t>
            </a:r>
          </a:p>
          <a:p>
            <a:pPr marL="228600" indent="-228600">
              <a:buFont typeface="+mj-lt"/>
              <a:buAutoNum type="arabicPeriod"/>
            </a:pPr>
            <a:r>
              <a:rPr lang="fr-FR" dirty="0" smtClean="0"/>
              <a:t>l'eau est ensuite mise sous pression et traverse la membrane osmotique dont la porosité est de l'ordre du millionième de millimètre. L'eau est débarrassée de 98% de ses impuretés. </a:t>
            </a:r>
          </a:p>
          <a:p>
            <a:pPr marL="228600" indent="-228600">
              <a:buFont typeface="+mj-lt"/>
              <a:buAutoNum type="arabicPeriod"/>
            </a:pPr>
            <a:r>
              <a:rPr lang="fr-FR" dirty="0" smtClean="0"/>
              <a:t>l'eau </a:t>
            </a:r>
            <a:r>
              <a:rPr lang="fr-FR" dirty="0" err="1" smtClean="0"/>
              <a:t>osmosée</a:t>
            </a:r>
            <a:r>
              <a:rPr lang="fr-FR" dirty="0" smtClean="0"/>
              <a:t> est </a:t>
            </a:r>
            <a:r>
              <a:rPr lang="fr-FR" sz="1200" kern="1200" dirty="0" smtClean="0">
                <a:solidFill>
                  <a:schemeClr val="tx1"/>
                </a:solidFill>
                <a:latin typeface="+mn-lt"/>
                <a:ea typeface="+mn-ea"/>
                <a:cs typeface="+mn-cs"/>
              </a:rPr>
              <a:t>stockée et protégée par une lampe à ultraviolets pour empêcher l'apparition de bactéries </a:t>
            </a:r>
            <a:r>
              <a:rPr lang="fr-FR" dirty="0" smtClean="0"/>
              <a:t>dans un réservoir sous pression , qui se remplit automatiquement chaque fois qu'une partie de son eau est utilisée. </a:t>
            </a:r>
          </a:p>
          <a:p>
            <a:pPr marL="228600" indent="-228600">
              <a:buFont typeface="+mj-lt"/>
              <a:buAutoNum type="arabicPeriod"/>
            </a:pPr>
            <a:r>
              <a:rPr lang="fr-FR" dirty="0" smtClean="0"/>
              <a:t>l'eau passe enfin dans une cartouche de finition au charbon actif avant d'être servie au robinet complémentaire qui est installé généralement sur l'évier de la cuisine </a:t>
            </a:r>
          </a:p>
          <a:p>
            <a:r>
              <a:rPr lang="fr-FR" dirty="0" smtClean="0"/>
              <a:t/>
            </a:r>
            <a:br>
              <a:rPr lang="fr-FR" dirty="0" smtClean="0"/>
            </a:br>
            <a:endParaRPr lang="fr-FR" dirty="0" smtClean="0"/>
          </a:p>
          <a:p>
            <a:endParaRPr lang="fr-FR" sz="1200" b="1" kern="1200" cap="all"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les osmoseurs se placent également sous l'évier et permettent d'obtenir jusqu'à 100 litres d'eau pure par jour. Ils sont dotés d'une membrane extrêmement fine qui retient jusqu'à 90 % des éléments indésirables : microbes, minéraux, nitrates... En revanche, les gaz volatils et les substances trop légères (comme les dérivés du chlore) ne sont pas arrêtés par la membrane.</a:t>
            </a:r>
          </a:p>
          <a:p>
            <a:r>
              <a:rPr lang="fr-FR" sz="1200" kern="1200" dirty="0" smtClean="0">
                <a:solidFill>
                  <a:schemeClr val="tx1"/>
                </a:solidFill>
                <a:latin typeface="+mn-lt"/>
                <a:ea typeface="+mn-ea"/>
                <a:cs typeface="+mn-cs"/>
              </a:rPr>
              <a:t>L'eau filtrée est stockée et protégée par une lampe à ultraviolets pour empêcher l'apparition de bactéries. Son action n'étant pas éternelle, il faut donc consommer cette eau rapidement. Sachez que certains modèles sont testés par l'Institut Pasteur. Quel que soit votre choix, pensez à changer régulièrement les filtres pour éviter le développement de germes nocifs.</a:t>
            </a:r>
          </a:p>
          <a:p>
            <a:r>
              <a:rPr lang="fr-FR" sz="1200" kern="1200" dirty="0" smtClean="0">
                <a:solidFill>
                  <a:schemeClr val="tx1"/>
                </a:solidFill>
                <a:latin typeface="+mn-lt"/>
                <a:ea typeface="+mn-ea"/>
                <a:cs typeface="+mn-cs"/>
              </a:rPr>
              <a:t>Nettoyer vos équipements</a:t>
            </a:r>
            <a:br>
              <a:rPr lang="fr-FR" sz="1200" kern="1200" dirty="0" smtClean="0">
                <a:solidFill>
                  <a:schemeClr val="tx1"/>
                </a:solidFill>
                <a:latin typeface="+mn-lt"/>
                <a:ea typeface="+mn-ea"/>
                <a:cs typeface="+mn-cs"/>
              </a:rPr>
            </a:b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16</a:t>
            </a:fld>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a:p>
            <a:r>
              <a:rPr lang="fr-FR" dirty="0" smtClean="0"/>
              <a:t>Les traitements appliqués aux eaux de consommation par les services publics ont pour but de les purifier et de les débarrasser des bactéries ou germes pathogènes qu'elles peuvent contenir en suspension. Ils permettent de rendre l'eau "potable". Mais ces traitements n'affectent pas les caractéristiques de dureté de l'eau</a:t>
            </a:r>
            <a:r>
              <a:rPr lang="fr-FR" baseline="0" dirty="0" smtClean="0"/>
              <a:t> et lui laissent parfois un mauvais goût.</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Traiter l'eau, c'est répondre aux nouvelles exigences du confort. C'est aussi et surtout protéger les appareils électroménagers, ballons d'eau chaude, etc. de l'invasion sournoise et permanente du calcaire. </a:t>
            </a:r>
          </a:p>
          <a:p>
            <a:endParaRPr lang="fr-FR" dirty="0" smtClean="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17</a:t>
            </a:fld>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18</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chemeClr val="tx2">
                    <a:lumMod val="75000"/>
                  </a:schemeClr>
                </a:solidFill>
              </a:rPr>
              <a:t>L'eau potable </a:t>
            </a:r>
          </a:p>
          <a:p>
            <a:r>
              <a:rPr lang="fr-FR" dirty="0" smtClean="0"/>
              <a:t>Près de 97% de l'eau planétaire se trouve dans les mers et les océans. Cette eau est trop salée pour pouvoir être consommée. </a:t>
            </a:r>
            <a:br>
              <a:rPr lang="fr-FR" dirty="0" smtClean="0"/>
            </a:br>
            <a:r>
              <a:rPr lang="fr-FR" dirty="0" smtClean="0"/>
              <a:t>En effet, l'homme ne boit et n'utilise que de l'eau douce, </a:t>
            </a:r>
            <a:r>
              <a:rPr lang="fr-FR" dirty="0" err="1" smtClean="0"/>
              <a:t>càd</a:t>
            </a:r>
            <a:r>
              <a:rPr lang="fr-FR" dirty="0" smtClean="0"/>
              <a:t> non salée. L'eau douce, c'est l'eau des glaciers et des banquises. Une eau malheureusement inutilisable à l'état naturel parce que gelée. C'est aussi l'eau des fleuves, des rivières, des lacs et des nappes souterraines. C'est cette eau que l'homme utilise pour boire et s'alimenter . Mais sa quantité disponible ne représente qu'un millionième de l'eau sur Terre.</a:t>
            </a:r>
            <a:br>
              <a:rPr lang="fr-FR" dirty="0" smtClean="0"/>
            </a:br>
            <a:r>
              <a:rPr lang="fr-FR" dirty="0" smtClean="0"/>
              <a:t>Un peu plus des trois-quarts de la réserve d'eau douce de la planète est retenue dans les glaces des régions polaires. Reste donc un tout petit quart avec lequel l'humanité doit satisfaire tous ses besoins en eau...</a:t>
            </a:r>
          </a:p>
          <a:p>
            <a:r>
              <a:rPr lang="fr-FR" dirty="0" smtClean="0"/>
              <a:t>L'eau de la planète se répartit approximativement de la manière suivante : </a:t>
            </a:r>
          </a:p>
          <a:p>
            <a:r>
              <a:rPr lang="fr-FR" dirty="0" smtClean="0"/>
              <a:t>eau salée : 97,2 % </a:t>
            </a:r>
          </a:p>
          <a:p>
            <a:r>
              <a:rPr lang="fr-FR" dirty="0" smtClean="0"/>
              <a:t>eaux souterraines : 0,63 % </a:t>
            </a:r>
          </a:p>
          <a:p>
            <a:r>
              <a:rPr lang="fr-FR" dirty="0" smtClean="0"/>
              <a:t>glaces polaires: 2,15 % </a:t>
            </a:r>
          </a:p>
          <a:p>
            <a:r>
              <a:rPr lang="fr-FR" dirty="0" smtClean="0"/>
              <a:t>eaux de surface (lacs, fleuves, rivières) : 0,02 % </a:t>
            </a:r>
          </a:p>
          <a:p>
            <a:r>
              <a:rPr lang="fr-FR" dirty="0" smtClean="0"/>
              <a:t>eau atmosphérique : 0,001 %</a:t>
            </a: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fr-FR" dirty="0" smtClean="0"/>
              <a:t>Selon la définition</a:t>
            </a:r>
            <a:r>
              <a:rPr lang="fr-FR" baseline="0" dirty="0" smtClean="0"/>
              <a:t> de l’OMS et de l’UNICEF : raccordement des habitations au réseau, borne fontaine, puits forés, puits creusés protégés, source protégée, citerne d’eau de</a:t>
            </a:r>
          </a:p>
          <a:p>
            <a:r>
              <a:rPr lang="fr-FR" b="1" dirty="0" smtClean="0"/>
              <a:t>Une répartition inégale des ressources</a:t>
            </a:r>
          </a:p>
          <a:p>
            <a:r>
              <a:rPr lang="fr-FR" dirty="0" smtClean="0"/>
              <a:t>La quantité totale d'eau est exactement la même qu'au jour de son apparition sur Terre. </a:t>
            </a:r>
            <a:br>
              <a:rPr lang="fr-FR" dirty="0" smtClean="0"/>
            </a:br>
            <a:r>
              <a:rPr lang="fr-FR" dirty="0" smtClean="0"/>
              <a:t>Mais cette richesse naturelle est répartie de manière très inégale dans le monde. </a:t>
            </a:r>
            <a:br>
              <a:rPr lang="fr-FR" dirty="0" smtClean="0"/>
            </a:br>
            <a:r>
              <a:rPr lang="fr-FR" dirty="0" smtClean="0"/>
              <a:t>Un homme sur cinq ne dispose pas de 20 litres d'eau par jour pour vivre normalement.</a:t>
            </a:r>
            <a:br>
              <a:rPr lang="fr-FR" dirty="0" smtClean="0"/>
            </a:br>
            <a:r>
              <a:rPr lang="fr-FR" dirty="0" smtClean="0"/>
              <a:t/>
            </a:r>
            <a:br>
              <a:rPr lang="fr-FR" dirty="0" smtClean="0"/>
            </a:br>
            <a:r>
              <a:rPr lang="fr-FR" b="1" dirty="0" smtClean="0"/>
              <a:t>Tous les hommes ne sont pas égaux face à la pluie ! </a:t>
            </a:r>
            <a:r>
              <a:rPr lang="fr-FR" dirty="0" smtClean="0"/>
              <a:t/>
            </a:r>
            <a:br>
              <a:rPr lang="fr-FR" dirty="0" smtClean="0"/>
            </a:br>
            <a:r>
              <a:rPr lang="fr-FR" dirty="0" smtClean="0"/>
              <a:t/>
            </a:r>
            <a:br>
              <a:rPr lang="fr-FR" dirty="0" smtClean="0"/>
            </a:br>
            <a:r>
              <a:rPr lang="fr-FR" dirty="0" err="1" smtClean="0"/>
              <a:t>ll</a:t>
            </a:r>
            <a:r>
              <a:rPr lang="fr-FR" dirty="0" smtClean="0"/>
              <a:t> ne pleut pas autant dans tous les pays du monde. La répartition des précipitations se fait en fonction de la latitude du pays, du relief, de la proximité de l'océan, des vents et des saisons. </a:t>
            </a:r>
          </a:p>
          <a:p>
            <a:r>
              <a:rPr lang="fr-FR" dirty="0" smtClean="0"/>
              <a:t>Remarquons par exemple qu'en Colombie, proche de l'Equateur, de l'océan et traversée par de hautes montagnes, il pleut jusqu'à 5 mètres d'eau par an ! En Belgique, il pleut environ 0,7 mètre d'eau par an.</a:t>
            </a:r>
            <a:br>
              <a:rPr lang="fr-FR" dirty="0" smtClean="0"/>
            </a:br>
            <a:r>
              <a:rPr lang="fr-FR" dirty="0" smtClean="0"/>
              <a:t/>
            </a:r>
            <a:br>
              <a:rPr lang="fr-FR" dirty="0" smtClean="0"/>
            </a:br>
            <a:r>
              <a:rPr lang="fr-FR" b="1" dirty="0" smtClean="0"/>
              <a:t>Les pays riches en eau </a:t>
            </a:r>
            <a:r>
              <a:rPr lang="fr-FR" dirty="0" smtClean="0"/>
              <a:t>: une dizaine de pays se partage 60 % des ressources naturelles renouvelables d'eau douce du monde : le Brésil, la Russie, le Canada, l'Indonésie, les Etats-Unis, le Bangladesh, la Chine, l'Inde, le </a:t>
            </a:r>
            <a:r>
              <a:rPr lang="fr-FR" dirty="0" err="1" smtClean="0"/>
              <a:t>Vénézuela</a:t>
            </a:r>
            <a:r>
              <a:rPr lang="fr-FR" dirty="0" smtClean="0"/>
              <a:t> et la Colombie. </a:t>
            </a:r>
            <a:br>
              <a:rPr lang="fr-FR" dirty="0" smtClean="0"/>
            </a:br>
            <a:r>
              <a:rPr lang="fr-FR" dirty="0" smtClean="0"/>
              <a:t/>
            </a:r>
            <a:br>
              <a:rPr lang="fr-FR" dirty="0" smtClean="0"/>
            </a:br>
            <a:r>
              <a:rPr lang="fr-FR" b="1" dirty="0" smtClean="0"/>
              <a:t>Les pays pauvres en eau</a:t>
            </a:r>
            <a:r>
              <a:rPr lang="fr-FR" dirty="0" smtClean="0"/>
              <a:t>: Koweït, </a:t>
            </a:r>
            <a:r>
              <a:rPr lang="fr-FR" dirty="0" err="1" smtClean="0"/>
              <a:t>Bahrein</a:t>
            </a:r>
            <a:r>
              <a:rPr lang="fr-FR" dirty="0" smtClean="0"/>
              <a:t>, Emirats Arabes Unis, Malte, Libye, Singapour, Jordanie, Israël, Chypre.</a:t>
            </a:r>
            <a:br>
              <a:rPr lang="fr-FR" dirty="0" smtClean="0"/>
            </a:br>
            <a:endParaRPr lang="fr-FR" dirty="0" smtClean="0"/>
          </a:p>
          <a:p>
            <a:r>
              <a:rPr lang="fr-FR" b="1" dirty="0" smtClean="0"/>
              <a:t>Plus d'un milliard d'êtres humains n'ont toujours pas accès à l'eau potable ! </a:t>
            </a:r>
            <a:r>
              <a:rPr lang="fr-FR" dirty="0" smtClean="0"/>
              <a:t>La Banque mondiale estime à 80 pays, représentant 40 % de la population planétaire, le nombre de pays souffrant de pénurie d'eau et d'hygiène insatisfaisante. En plus d'avoir soif, ces pays, pour la plupart du Tiers Monde, voient leur développement économique entravé par ce problème puisque l'eau joue un rôle essentiel dans l'industrie et l'agriculture.</a:t>
            </a:r>
          </a:p>
          <a:p>
            <a:r>
              <a:rPr lang="fr-FR" dirty="0" smtClean="0"/>
              <a:t>Dans certains pays, des femmes et des enfants doivent parcourir de très longues distances sous une chaleur torride et effectuer de gros efforts pour trouver de l'eau, de qualité parfois douteuse. Des femmes/enfants remplissent parfois des bidons et jerricanes de fortune qui ont contenu des hydrocarbures, pesticides qui contaminent l'eau et menace leur santé. De mauvaise qualité, l'eau peut causer de nombreuses maladies dont e typhus et le choléra ainsi que la mort.</a:t>
            </a: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u="none" dirty="0" smtClean="0">
                <a:solidFill>
                  <a:schemeClr val="tx2">
                    <a:lumMod val="75000"/>
                  </a:schemeClr>
                </a:solidFill>
                <a:latin typeface="+mj-lt"/>
              </a:rPr>
              <a:t>(Montrer le cheminement de l’eau sur le schéma à l’aide du pointeur)</a:t>
            </a:r>
          </a:p>
          <a:p>
            <a:r>
              <a:rPr lang="fr-FR" u="none" dirty="0" smtClean="0">
                <a:solidFill>
                  <a:schemeClr val="tx2">
                    <a:lumMod val="75000"/>
                  </a:schemeClr>
                </a:solidFill>
                <a:latin typeface="+mj-lt"/>
              </a:rPr>
              <a:t>L'eau brute est prélevée dans les cours d'eau ou dans les </a:t>
            </a:r>
            <a:r>
              <a:rPr lang="fr-FR" u="none" dirty="0" smtClean="0">
                <a:solidFill>
                  <a:schemeClr val="tx2">
                    <a:lumMod val="75000"/>
                  </a:schemeClr>
                </a:solidFill>
                <a:latin typeface="+mj-lt"/>
                <a:hlinkClick r:id="rId3"/>
              </a:rPr>
              <a:t>nappes souterraines</a:t>
            </a:r>
            <a:r>
              <a:rPr lang="fr-FR" u="none" dirty="0" smtClean="0">
                <a:solidFill>
                  <a:schemeClr val="tx2">
                    <a:lumMod val="75000"/>
                  </a:schemeClr>
                </a:solidFill>
                <a:latin typeface="+mj-lt"/>
              </a:rPr>
              <a:t>, puis transportée vers les usines d'alimentation en </a:t>
            </a:r>
            <a:r>
              <a:rPr lang="fr-FR" u="none" dirty="0" smtClean="0">
                <a:solidFill>
                  <a:schemeClr val="tx2">
                    <a:lumMod val="75000"/>
                  </a:schemeClr>
                </a:solidFill>
                <a:latin typeface="+mj-lt"/>
                <a:hlinkClick r:id="rId4"/>
              </a:rPr>
              <a:t>eau potable</a:t>
            </a:r>
            <a:r>
              <a:rPr lang="fr-FR" u="none" dirty="0" smtClean="0">
                <a:solidFill>
                  <a:schemeClr val="tx2">
                    <a:lumMod val="75000"/>
                  </a:schemeClr>
                </a:solidFill>
                <a:latin typeface="+mj-lt"/>
              </a:rPr>
              <a:t>. Il</a:t>
            </a:r>
            <a:r>
              <a:rPr lang="fr-FR" u="none" baseline="0" dirty="0" smtClean="0">
                <a:solidFill>
                  <a:schemeClr val="tx2">
                    <a:lumMod val="75000"/>
                  </a:schemeClr>
                </a:solidFill>
                <a:latin typeface="+mj-lt"/>
              </a:rPr>
              <a:t> existe aussi des usines de dessalement d’eau de mer.</a:t>
            </a:r>
            <a:endParaRPr lang="fr-FR" u="none" dirty="0" smtClean="0">
              <a:solidFill>
                <a:schemeClr val="tx2">
                  <a:lumMod val="75000"/>
                </a:schemeClr>
              </a:solidFill>
              <a:latin typeface="+mj-lt"/>
            </a:endParaRPr>
          </a:p>
          <a:p>
            <a:r>
              <a:rPr lang="fr-FR" u="none" dirty="0" smtClean="0">
                <a:solidFill>
                  <a:schemeClr val="tx2">
                    <a:lumMod val="75000"/>
                  </a:schemeClr>
                </a:solidFill>
                <a:latin typeface="+mj-lt"/>
              </a:rPr>
              <a:t>Afin de devenir propre à la consommation, elle y subit divers traitements répondants aux normes définies par la réglementation. Ces normes peuvent être différentes d'un pays à l'autre.</a:t>
            </a:r>
          </a:p>
          <a:p>
            <a:r>
              <a:rPr lang="fr-FR" u="none" dirty="0" smtClean="0">
                <a:solidFill>
                  <a:schemeClr val="tx2">
                    <a:lumMod val="75000"/>
                  </a:schemeClr>
                </a:solidFill>
                <a:latin typeface="+mj-lt"/>
              </a:rPr>
              <a:t>Le </a:t>
            </a:r>
            <a:r>
              <a:rPr lang="fr-FR" u="none" dirty="0" smtClean="0">
                <a:solidFill>
                  <a:schemeClr val="tx2">
                    <a:lumMod val="75000"/>
                  </a:schemeClr>
                </a:solidFill>
                <a:latin typeface="+mj-lt"/>
                <a:hlinkClick r:id="rId5"/>
              </a:rPr>
              <a:t>réseau d'alimentation en eau potable</a:t>
            </a:r>
            <a:r>
              <a:rPr lang="fr-FR" u="none" dirty="0" smtClean="0">
                <a:solidFill>
                  <a:schemeClr val="tx2">
                    <a:lumMod val="75000"/>
                  </a:schemeClr>
                </a:solidFill>
                <a:latin typeface="+mj-lt"/>
              </a:rPr>
              <a:t> comprend le stockage après traitement et l'acheminement jusqu'aux habitations dans le réseau public. Cette distribution est effectuée soit par gravitation (</a:t>
            </a:r>
            <a:r>
              <a:rPr lang="fr-FR" u="none" dirty="0" smtClean="0">
                <a:solidFill>
                  <a:schemeClr val="tx2">
                    <a:lumMod val="75000"/>
                  </a:schemeClr>
                </a:solidFill>
                <a:latin typeface="+mj-lt"/>
                <a:hlinkClick r:id="rId6"/>
              </a:rPr>
              <a:t>châteaux d'eau</a:t>
            </a:r>
            <a:r>
              <a:rPr lang="fr-FR" u="none" dirty="0" smtClean="0">
                <a:solidFill>
                  <a:schemeClr val="tx2">
                    <a:lumMod val="75000"/>
                  </a:schemeClr>
                </a:solidFill>
                <a:latin typeface="+mj-lt"/>
              </a:rPr>
              <a:t>) soit par mise en pression artificielle du réseau (station de surpression). Les installations domestiques acheminent l'eau du compteur au robinet du consommateur.</a:t>
            </a:r>
          </a:p>
          <a:p>
            <a:r>
              <a:rPr lang="fr-FR" u="none" dirty="0" smtClean="0">
                <a:solidFill>
                  <a:schemeClr val="tx2">
                    <a:lumMod val="75000"/>
                  </a:schemeClr>
                </a:solidFill>
                <a:latin typeface="+mj-lt"/>
              </a:rPr>
              <a:t>Le rejet des eaux</a:t>
            </a:r>
            <a:r>
              <a:rPr lang="fr-FR" u="none" baseline="0" dirty="0" smtClean="0">
                <a:solidFill>
                  <a:schemeClr val="tx2">
                    <a:lumMod val="75000"/>
                  </a:schemeClr>
                </a:solidFill>
                <a:latin typeface="+mj-lt"/>
              </a:rPr>
              <a:t> se fait via le réseau des eaux usées. La station d’épuration va les épurer avant de le renvoyer dans le milieu naturel</a:t>
            </a:r>
            <a:endParaRPr lang="fr-FR" u="none" dirty="0" smtClean="0">
              <a:solidFill>
                <a:schemeClr val="tx2">
                  <a:lumMod val="75000"/>
                </a:schemeClr>
              </a:solidFill>
              <a:latin typeface="+mj-lt"/>
            </a:endParaRPr>
          </a:p>
          <a:p>
            <a:endParaRPr lang="fr-FR" u="none" dirty="0" smtClean="0">
              <a:solidFill>
                <a:schemeClr val="tx2">
                  <a:lumMod val="75000"/>
                </a:schemeClr>
              </a:solidFill>
              <a:latin typeface="+mj-lt"/>
            </a:endParaRPr>
          </a:p>
          <a:p>
            <a:endParaRPr lang="fr-FR" dirty="0" smtClean="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Dès lors que l'eau est conforme aux limites réglementaires de qualité, un traitement supplémentaire individuel de l'eau apparaît peu intéressant.</a:t>
            </a:r>
          </a:p>
          <a:p>
            <a:r>
              <a:rPr lang="fr-FR" sz="1200" kern="1200" dirty="0" smtClean="0">
                <a:solidFill>
                  <a:schemeClr val="tx1"/>
                </a:solidFill>
                <a:latin typeface="+mn-lt"/>
                <a:ea typeface="+mn-ea"/>
                <a:cs typeface="+mn-cs"/>
              </a:rPr>
              <a:t>Du point de vue sanitaire</a:t>
            </a:r>
            <a:r>
              <a:rPr lang="fr-FR" sz="1200" kern="1200" baseline="0" dirty="0" smtClean="0">
                <a:solidFill>
                  <a:schemeClr val="tx1"/>
                </a:solidFill>
                <a:latin typeface="+mn-lt"/>
                <a:ea typeface="+mn-ea"/>
                <a:cs typeface="+mn-cs"/>
              </a:rPr>
              <a:t> et d</a:t>
            </a:r>
            <a:r>
              <a:rPr lang="fr-FR" sz="1200" kern="1200" dirty="0" smtClean="0">
                <a:solidFill>
                  <a:schemeClr val="tx1"/>
                </a:solidFill>
                <a:latin typeface="+mn-lt"/>
                <a:ea typeface="+mn-ea"/>
                <a:cs typeface="+mn-cs"/>
              </a:rPr>
              <a:t>ans les cas suivants on se posera la question :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si l'eau a mauvais goût, car un traitement de l'eau peut s'avérer plus économique, plus simple et plus écologique que d'acheter des bouteilles d'eau.</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si l'eau provient d'une source non contrôlée,</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si l'eau du réseau est fortement « plombée » (dans l'attente du remplacement des canalisations) ou en dépassements fréquents des limites réglementaires de qualité</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Du point de vue du confort et de la préservation des appareils ménagers (machine à laver,</a:t>
            </a:r>
            <a:r>
              <a:rPr lang="fr-FR" sz="1200" kern="1200" baseline="0" dirty="0" smtClean="0">
                <a:solidFill>
                  <a:schemeClr val="tx1"/>
                </a:solidFill>
                <a:latin typeface="+mn-lt"/>
                <a:ea typeface="+mn-ea"/>
                <a:cs typeface="+mn-cs"/>
              </a:rPr>
              <a:t> lave vaisselle, chauffe-eau)</a:t>
            </a:r>
            <a:r>
              <a:rPr lang="fr-FR" sz="1200" kern="1200" dirty="0" smtClean="0">
                <a:solidFill>
                  <a:schemeClr val="tx1"/>
                </a:solidFill>
                <a:latin typeface="+mn-lt"/>
                <a:ea typeface="+mn-ea"/>
                <a:cs typeface="+mn-cs"/>
              </a:rPr>
              <a:t> et de la plomberie (tuyaux, robinetterie)</a:t>
            </a:r>
          </a:p>
          <a:p>
            <a:r>
              <a:rPr lang="fr-FR" sz="1200" kern="1200" dirty="0" smtClean="0">
                <a:solidFill>
                  <a:schemeClr val="tx1"/>
                </a:solidFill>
                <a:latin typeface="+mn-lt"/>
                <a:ea typeface="+mn-ea"/>
                <a:cs typeface="+mn-cs"/>
              </a:rPr>
              <a:t>-si l‘eau est trop dure Le seuil critique retenu par la plupart des gens est lorsque le degré de calcaire dépasse 25 °f, l'idéal tournant autour de 15° à 20°f. </a:t>
            </a: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6</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   problème   premier  lié  au  calcaire  est  la   formation  de   tartre  dans  les  canalisations d ' eau  et principalement celle en alimentation "  eau chaude " .  Effectivement si</a:t>
            </a:r>
            <a:r>
              <a:rPr lang="fr-FR" baseline="0" dirty="0" smtClean="0"/>
              <a:t> </a:t>
            </a:r>
            <a:r>
              <a:rPr lang="fr-FR" dirty="0" smtClean="0"/>
              <a:t>l ' on regarde à l'intérieur d ' un tuyau ( cuivre ,  plastique , ... ) avec une  loupe à très fort  pouvoir grossissant , on peut  constater que le tuyau n'est pas lisse mais au contraire rugueux . Cette rugosité que l'on sait définir va nous permettre à nous " les spécialistes  " de calculer les  pertes de charges dues aux  " frottement " entre le cuivre et  le fluide (ici l'eau) . Des particules de calcaire (et de magnésium) de formes irrégulières vont s'accrocher à la rugosité du support et d'autres particules vont venir s' arrimer à celles-ci. </a:t>
            </a:r>
          </a:p>
          <a:p>
            <a:r>
              <a:rPr lang="fr-FR" dirty="0" smtClean="0"/>
              <a:t>Ces particules finissent  par obstruer le passage de l ' eau d ' où une pression fortement réduite et des corps de chauffe de chaudières inutilisables.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D'autres inconvénients viennent s'ajouter à cela tels que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Pour les appareils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Les pommeaux de douches bouchés , peu de débit et  des joints qui fuient  pour les robinets,</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les résistances électriques des appareils s' entartrent et consomment plus d ' énergie car le calcaire agit comme un isolant ce qui implique un temps de chauffe en nette</a:t>
            </a:r>
            <a:r>
              <a:rPr lang="fr-FR" baseline="0" dirty="0" smtClean="0"/>
              <a:t> </a:t>
            </a:r>
            <a:r>
              <a:rPr lang="fr-FR" dirty="0" smtClean="0"/>
              <a:t>augmentation (A savoir : 1 mm de calcaire sur une résistance augmente votre consommation de 30 %) , etc. </a:t>
            </a:r>
          </a:p>
          <a:p>
            <a:r>
              <a:rPr lang="fr-FR" dirty="0" smtClean="0"/>
              <a:t>	Pour la santé : Des bactéries se fixent aux dépôts de calcaire , la peau et  les  cheveux sont  agressés</a:t>
            </a:r>
          </a:p>
          <a:p>
            <a:endParaRPr lang="fr-FR" dirty="0" smtClean="0"/>
          </a:p>
          <a:p>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7</a:t>
            </a:fld>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La  dureté de  l ' eau  varie  selon les  régions  même  si  elle  respecte  les  normes , elle est  plus ou moins minéralisée .  En France , on distingue quatre catégories de dureté :</a:t>
            </a:r>
          </a:p>
          <a:p>
            <a:pPr>
              <a:buFont typeface="Arial" pitchFamily="34" charset="0"/>
              <a:buChar char="•"/>
            </a:pPr>
            <a:r>
              <a:rPr lang="fr-FR" dirty="0" smtClean="0"/>
              <a:t>Faible - TH inférieur à 15°</a:t>
            </a:r>
          </a:p>
          <a:p>
            <a:pPr>
              <a:buFont typeface="Arial" pitchFamily="34" charset="0"/>
              <a:buChar char="•"/>
            </a:pPr>
            <a:r>
              <a:rPr lang="fr-FR" dirty="0" smtClean="0"/>
              <a:t>Moyenne - TH compris entre 15° et 25° </a:t>
            </a:r>
          </a:p>
          <a:p>
            <a:pPr>
              <a:buFont typeface="Arial" pitchFamily="34" charset="0"/>
              <a:buChar char="•"/>
            </a:pPr>
            <a:r>
              <a:rPr lang="fr-FR" dirty="0" smtClean="0"/>
              <a:t>Forte - TH compris entre 25° et 35° </a:t>
            </a:r>
          </a:p>
          <a:p>
            <a:pPr>
              <a:buFont typeface="Arial" pitchFamily="34" charset="0"/>
              <a:buChar char="•"/>
            </a:pPr>
            <a:r>
              <a:rPr lang="fr-FR" dirty="0" smtClean="0"/>
              <a:t>Très forte - TH supérieur à 35° </a:t>
            </a:r>
          </a:p>
          <a:p>
            <a:r>
              <a:rPr lang="fr-FR" dirty="0" smtClean="0"/>
              <a:t>Dans notre région la dureté de l’eau est Forte ( montrer sur l’écran à l’aide du pointeur)</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8</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Il existe deux procédés contre le tartre dans l’eau</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l'adoucisseur et les systèmes antitartre. </a:t>
            </a:r>
          </a:p>
          <a:p>
            <a:r>
              <a:rPr lang="fr-FR" sz="1200" kern="1200" dirty="0" smtClean="0">
                <a:solidFill>
                  <a:schemeClr val="tx1"/>
                </a:solidFill>
                <a:latin typeface="+mn-lt"/>
                <a:ea typeface="+mn-ea"/>
                <a:cs typeface="+mn-cs"/>
              </a:rPr>
              <a:t>Dans la pratique, il s'agit d'éliminer le calcaire des eaux trop dures ou d'empêcher son dépôt. </a:t>
            </a:r>
          </a:p>
          <a:p>
            <a:r>
              <a:rPr lang="fr-FR" sz="1200" kern="1200" dirty="0" smtClean="0">
                <a:solidFill>
                  <a:schemeClr val="tx1"/>
                </a:solidFill>
                <a:latin typeface="+mn-lt"/>
                <a:ea typeface="+mn-ea"/>
                <a:cs typeface="+mn-cs"/>
              </a:rPr>
              <a:t>Le seuil critique retenu par la plupart des gens est lorsque le degré de calcaire dépasse 25 °f, l'idéal tournant autour de 15° à 20°f. </a:t>
            </a:r>
          </a:p>
          <a:p>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03/10/2010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09407-4A9C-4853-B74A-E823AE860F3A}" type="datetimeFigureOut">
              <a:rPr lang="fr-FR" smtClean="0"/>
              <a:pPr/>
              <a:t>03/10/2010</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7D84E-BB4B-49FE-A016-B2769F0089DC}"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10.xml"/><Relationship Id="rId7" Type="http://schemas.openxmlformats.org/officeDocument/2006/relationships/image" Target="../media/image18.gif"/><Relationship Id="rId12" Type="http://schemas.openxmlformats.org/officeDocument/2006/relationships/hyperlink" Target="http://www.francois-arago.org/btstc" TargetMode="External"/><Relationship Id="rId2" Type="http://schemas.openxmlformats.org/officeDocument/2006/relationships/slideLayout" Target="../slideLayouts/slideLayout7.xml"/><Relationship Id="rId1" Type="http://schemas.openxmlformats.org/officeDocument/2006/relationships/tags" Target="../tags/tag25.xml"/><Relationship Id="rId6" Type="http://schemas.openxmlformats.org/officeDocument/2006/relationships/hyperlink" Target="http://www.eaux.free.fr/index.htm" TargetMode="External"/><Relationship Id="rId11" Type="http://schemas.openxmlformats.org/officeDocument/2006/relationships/image" Target="../media/image6.jpeg"/><Relationship Id="rId5" Type="http://schemas.openxmlformats.org/officeDocument/2006/relationships/image" Target="../media/image17.gif"/><Relationship Id="rId10" Type="http://schemas.openxmlformats.org/officeDocument/2006/relationships/image" Target="../media/image5.jpeg"/><Relationship Id="rId4" Type="http://schemas.openxmlformats.org/officeDocument/2006/relationships/image" Target="../media/image29.png"/><Relationship Id="rId9" Type="http://schemas.openxmlformats.org/officeDocument/2006/relationships/image" Target="../media/image4.jpeg"/></Relationships>
</file>

<file path=ppt/slides/_rels/slide1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11.xml"/><Relationship Id="rId7" Type="http://schemas.openxmlformats.org/officeDocument/2006/relationships/image" Target="../media/image19.jpeg"/><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18.gif"/><Relationship Id="rId11" Type="http://schemas.openxmlformats.org/officeDocument/2006/relationships/hyperlink" Target="http://www.francois-arago.org/btstc" TargetMode="External"/><Relationship Id="rId5" Type="http://schemas.openxmlformats.org/officeDocument/2006/relationships/hyperlink" Target="http://www.eaux.free.fr/index.htm" TargetMode="External"/><Relationship Id="rId10" Type="http://schemas.openxmlformats.org/officeDocument/2006/relationships/image" Target="../media/image6.jpeg"/><Relationship Id="rId4" Type="http://schemas.openxmlformats.org/officeDocument/2006/relationships/image" Target="../media/image17.gif"/><Relationship Id="rId9" Type="http://schemas.openxmlformats.org/officeDocument/2006/relationships/image" Target="../media/image5.jpe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5.jpeg"/><Relationship Id="rId3" Type="http://schemas.openxmlformats.org/officeDocument/2006/relationships/notesSlide" Target="../notesSlides/notesSlide12.xml"/><Relationship Id="rId7" Type="http://schemas.openxmlformats.org/officeDocument/2006/relationships/image" Target="../media/image30.png"/><Relationship Id="rId12"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18.gif"/><Relationship Id="rId11" Type="http://schemas.openxmlformats.org/officeDocument/2006/relationships/image" Target="../media/image19.jpeg"/><Relationship Id="rId5" Type="http://schemas.openxmlformats.org/officeDocument/2006/relationships/hyperlink" Target="http://www.eaux.free.fr/index.htm" TargetMode="External"/><Relationship Id="rId15" Type="http://schemas.openxmlformats.org/officeDocument/2006/relationships/hyperlink" Target="http://www.francois-arago.org/btstc" TargetMode="External"/><Relationship Id="rId10" Type="http://schemas.openxmlformats.org/officeDocument/2006/relationships/image" Target="../media/image28.png"/><Relationship Id="rId4" Type="http://schemas.openxmlformats.org/officeDocument/2006/relationships/image" Target="../media/image17.gif"/><Relationship Id="rId9" Type="http://schemas.openxmlformats.org/officeDocument/2006/relationships/image" Target="../media/image31.png"/><Relationship Id="rId14" Type="http://schemas.openxmlformats.org/officeDocument/2006/relationships/image" Target="../media/image6.jpe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hyperlink" Target="http://www.francois-arago.org/btstc" TargetMode="External"/><Relationship Id="rId3" Type="http://schemas.openxmlformats.org/officeDocument/2006/relationships/notesSlide" Target="../notesSlides/notesSlide13.xml"/><Relationship Id="rId7" Type="http://schemas.openxmlformats.org/officeDocument/2006/relationships/image" Target="../media/image32.png"/><Relationship Id="rId12"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image" Target="../media/image18.gif"/><Relationship Id="rId11" Type="http://schemas.openxmlformats.org/officeDocument/2006/relationships/image" Target="../media/image5.jpeg"/><Relationship Id="rId5" Type="http://schemas.openxmlformats.org/officeDocument/2006/relationships/hyperlink" Target="http://www.eaux.free.fr/index.htm" TargetMode="External"/><Relationship Id="rId10" Type="http://schemas.openxmlformats.org/officeDocument/2006/relationships/image" Target="../media/image4.jpeg"/><Relationship Id="rId4" Type="http://schemas.openxmlformats.org/officeDocument/2006/relationships/image" Target="../media/image17.gif"/><Relationship Id="rId9" Type="http://schemas.openxmlformats.org/officeDocument/2006/relationships/image" Target="../media/image34.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14.xml"/><Relationship Id="rId7" Type="http://schemas.openxmlformats.org/officeDocument/2006/relationships/image" Target="../media/image19.jpeg"/><Relationship Id="rId12" Type="http://schemas.openxmlformats.org/officeDocument/2006/relationships/hyperlink" Target="http://www.francois-arago.org/btstc" TargetMode="External"/><Relationship Id="rId2" Type="http://schemas.openxmlformats.org/officeDocument/2006/relationships/slideLayout" Target="../slideLayouts/slideLayout7.xml"/><Relationship Id="rId1" Type="http://schemas.openxmlformats.org/officeDocument/2006/relationships/tags" Target="../tags/tag29.xml"/><Relationship Id="rId6" Type="http://schemas.openxmlformats.org/officeDocument/2006/relationships/image" Target="../media/image18.gif"/><Relationship Id="rId11" Type="http://schemas.openxmlformats.org/officeDocument/2006/relationships/image" Target="../media/image6.jpeg"/><Relationship Id="rId5" Type="http://schemas.openxmlformats.org/officeDocument/2006/relationships/hyperlink" Target="http://www.eaux.free.fr/index.htm" TargetMode="External"/><Relationship Id="rId10" Type="http://schemas.openxmlformats.org/officeDocument/2006/relationships/image" Target="../media/image5.jpeg"/><Relationship Id="rId4" Type="http://schemas.openxmlformats.org/officeDocument/2006/relationships/image" Target="../media/image17.gif"/><Relationship Id="rId9"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15.xml"/><Relationship Id="rId7" Type="http://schemas.openxmlformats.org/officeDocument/2006/relationships/image" Target="../media/image19.jpeg"/><Relationship Id="rId12" Type="http://schemas.openxmlformats.org/officeDocument/2006/relationships/hyperlink" Target="http://www.francois-arago.org/btstc" TargetMode="External"/><Relationship Id="rId2" Type="http://schemas.openxmlformats.org/officeDocument/2006/relationships/slideLayout" Target="../slideLayouts/slideLayout7.xml"/><Relationship Id="rId1" Type="http://schemas.openxmlformats.org/officeDocument/2006/relationships/tags" Target="../tags/tag30.xml"/><Relationship Id="rId6" Type="http://schemas.openxmlformats.org/officeDocument/2006/relationships/image" Target="../media/image18.gif"/><Relationship Id="rId11" Type="http://schemas.openxmlformats.org/officeDocument/2006/relationships/image" Target="../media/image6.jpeg"/><Relationship Id="rId5" Type="http://schemas.openxmlformats.org/officeDocument/2006/relationships/hyperlink" Target="http://www.eaux.free.fr/index.htm" TargetMode="External"/><Relationship Id="rId10" Type="http://schemas.openxmlformats.org/officeDocument/2006/relationships/image" Target="../media/image5.jpeg"/><Relationship Id="rId4" Type="http://schemas.openxmlformats.org/officeDocument/2006/relationships/image" Target="../media/image17.gif"/><Relationship Id="rId9" Type="http://schemas.openxmlformats.org/officeDocument/2006/relationships/image" Target="../media/image4.jpeg"/></Relationships>
</file>

<file path=ppt/slides/_rels/slide1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16.xml"/><Relationship Id="rId7"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tags" Target="../tags/tag31.xml"/><Relationship Id="rId6" Type="http://schemas.openxmlformats.org/officeDocument/2006/relationships/image" Target="../media/image38.png"/><Relationship Id="rId5" Type="http://schemas.openxmlformats.org/officeDocument/2006/relationships/image" Target="../media/image19.jpeg"/><Relationship Id="rId10" Type="http://schemas.openxmlformats.org/officeDocument/2006/relationships/hyperlink" Target="http://www.francois-arago.org/btstc" TargetMode="External"/><Relationship Id="rId4" Type="http://schemas.openxmlformats.org/officeDocument/2006/relationships/image" Target="../media/image37.png"/><Relationship Id="rId9" Type="http://schemas.openxmlformats.org/officeDocument/2006/relationships/image" Target="../media/image6.jpeg"/></Relationships>
</file>

<file path=ppt/slides/_rels/slide17.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image" Target="../media/image4.jpeg"/><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image" Target="../media/image39.png"/><Relationship Id="rId2" Type="http://schemas.openxmlformats.org/officeDocument/2006/relationships/tags" Target="../tags/tag33.xml"/><Relationship Id="rId16" Type="http://schemas.openxmlformats.org/officeDocument/2006/relationships/hyperlink" Target="http://www.francois-arago.org/btstc" TargetMode="Externa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image" Target="../media/image19.jpeg"/><Relationship Id="rId5" Type="http://schemas.openxmlformats.org/officeDocument/2006/relationships/tags" Target="../tags/tag36.xml"/><Relationship Id="rId15" Type="http://schemas.openxmlformats.org/officeDocument/2006/relationships/image" Target="../media/image6.jpeg"/><Relationship Id="rId10" Type="http://schemas.openxmlformats.org/officeDocument/2006/relationships/notesSlide" Target="../notesSlides/notesSlide17.xml"/><Relationship Id="rId4" Type="http://schemas.openxmlformats.org/officeDocument/2006/relationships/tags" Target="../tags/tag35.xml"/><Relationship Id="rId9" Type="http://schemas.openxmlformats.org/officeDocument/2006/relationships/slideLayout" Target="../slideLayouts/slideLayout7.xml"/><Relationship Id="rId1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image" Target="../media/image4.jpe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1.jpe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hyperlink" Target="http://www.francois-arago.org/btstc" TargetMode="Externa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image" Target="../media/image6.jpeg"/><Relationship Id="rId10" Type="http://schemas.openxmlformats.org/officeDocument/2006/relationships/tags" Target="../tags/tag10.xml"/><Relationship Id="rId19" Type="http://schemas.openxmlformats.org/officeDocument/2006/relationships/notesSlide" Target="../notesSlides/notesSlide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3.xml"/><Relationship Id="rId7" Type="http://schemas.openxmlformats.org/officeDocument/2006/relationships/image" Target="../media/image10.jpeg"/><Relationship Id="rId12" Type="http://schemas.openxmlformats.org/officeDocument/2006/relationships/hyperlink" Target="http://www.francois-arago.org/btstc" TargetMode="External"/><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image" Target="../media/image9.png"/><Relationship Id="rId11" Type="http://schemas.openxmlformats.org/officeDocument/2006/relationships/image" Target="../media/image6.jpeg"/><Relationship Id="rId5" Type="http://schemas.openxmlformats.org/officeDocument/2006/relationships/image" Target="../media/image8.png"/><Relationship Id="rId10" Type="http://schemas.openxmlformats.org/officeDocument/2006/relationships/image" Target="../media/image5.jpeg"/><Relationship Id="rId4" Type="http://schemas.openxmlformats.org/officeDocument/2006/relationships/image" Target="../media/image7.png"/><Relationship Id="rId9"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4.xml"/><Relationship Id="rId7"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tags" Target="../tags/tag19.xml"/><Relationship Id="rId6" Type="http://schemas.openxmlformats.org/officeDocument/2006/relationships/image" Target="../media/image4.jpe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hyperlink" Target="http://www.francois-arago.org/btstc"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5.xml"/><Relationship Id="rId7"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tags" Target="../tags/tag20.xml"/><Relationship Id="rId6" Type="http://schemas.openxmlformats.org/officeDocument/2006/relationships/image" Target="../media/image4.jpe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hyperlink" Target="http://www.francois-arago.org/btstc"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6.xml"/><Relationship Id="rId7" Type="http://schemas.openxmlformats.org/officeDocument/2006/relationships/image" Target="../media/image18.gif"/><Relationship Id="rId12" Type="http://schemas.openxmlformats.org/officeDocument/2006/relationships/hyperlink" Target="http://www.francois-arago.org/btstc" TargetMode="External"/><Relationship Id="rId2" Type="http://schemas.openxmlformats.org/officeDocument/2006/relationships/slideLayout" Target="../slideLayouts/slideLayout7.xml"/><Relationship Id="rId1" Type="http://schemas.openxmlformats.org/officeDocument/2006/relationships/tags" Target="../tags/tag21.xml"/><Relationship Id="rId6" Type="http://schemas.openxmlformats.org/officeDocument/2006/relationships/hyperlink" Target="http://www.eaux.free.fr/index.htm" TargetMode="External"/><Relationship Id="rId11" Type="http://schemas.openxmlformats.org/officeDocument/2006/relationships/image" Target="../media/image6.jpeg"/><Relationship Id="rId5" Type="http://schemas.openxmlformats.org/officeDocument/2006/relationships/image" Target="../media/image17.gif"/><Relationship Id="rId10" Type="http://schemas.openxmlformats.org/officeDocument/2006/relationships/image" Target="../media/image5.jpeg"/><Relationship Id="rId4" Type="http://schemas.openxmlformats.org/officeDocument/2006/relationships/image" Target="../media/image16.png"/><Relationship Id="rId9"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hyperlink" Target="http://www.francois-arago.org/btstc" TargetMode="External"/><Relationship Id="rId3" Type="http://schemas.openxmlformats.org/officeDocument/2006/relationships/notesSlide" Target="../notesSlides/notesSlide7.xml"/><Relationship Id="rId7" Type="http://schemas.openxmlformats.org/officeDocument/2006/relationships/image" Target="../media/image19.jpeg"/><Relationship Id="rId12"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18.gif"/><Relationship Id="rId11" Type="http://schemas.openxmlformats.org/officeDocument/2006/relationships/image" Target="../media/image5.jpeg"/><Relationship Id="rId5" Type="http://schemas.openxmlformats.org/officeDocument/2006/relationships/hyperlink" Target="http://www.eaux.free.fr/index.htm" TargetMode="External"/><Relationship Id="rId10" Type="http://schemas.openxmlformats.org/officeDocument/2006/relationships/image" Target="../media/image4.jpeg"/><Relationship Id="rId4" Type="http://schemas.openxmlformats.org/officeDocument/2006/relationships/image" Target="../media/image17.gif"/><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hyperlink" Target="http://www.francois-arago.org/btstc" TargetMode="External"/><Relationship Id="rId3" Type="http://schemas.openxmlformats.org/officeDocument/2006/relationships/notesSlide" Target="../notesSlides/notesSlide8.xml"/><Relationship Id="rId7" Type="http://schemas.openxmlformats.org/officeDocument/2006/relationships/image" Target="../media/image22.png"/><Relationship Id="rId12"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ags" Target="../tags/tag23.xml"/><Relationship Id="rId6" Type="http://schemas.openxmlformats.org/officeDocument/2006/relationships/image" Target="../media/image18.gif"/><Relationship Id="rId11" Type="http://schemas.openxmlformats.org/officeDocument/2006/relationships/image" Target="../media/image5.jpeg"/><Relationship Id="rId5" Type="http://schemas.openxmlformats.org/officeDocument/2006/relationships/hyperlink" Target="http://www.eaux.free.fr/index.htm" TargetMode="External"/><Relationship Id="rId10" Type="http://schemas.openxmlformats.org/officeDocument/2006/relationships/image" Target="../media/image4.jpeg"/><Relationship Id="rId4" Type="http://schemas.openxmlformats.org/officeDocument/2006/relationships/image" Target="../media/image17.gif"/><Relationship Id="rId9" Type="http://schemas.openxmlformats.org/officeDocument/2006/relationships/image" Target="../media/image24.jpeg"/></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5.jpeg"/><Relationship Id="rId3" Type="http://schemas.openxmlformats.org/officeDocument/2006/relationships/notesSlide" Target="../notesSlides/notesSlide9.xml"/><Relationship Id="rId7" Type="http://schemas.openxmlformats.org/officeDocument/2006/relationships/image" Target="../media/image18.gif"/><Relationship Id="rId12"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tags" Target="../tags/tag24.xml"/><Relationship Id="rId6" Type="http://schemas.openxmlformats.org/officeDocument/2006/relationships/hyperlink" Target="http://www.eaux.free.fr/index.htm" TargetMode="External"/><Relationship Id="rId11" Type="http://schemas.openxmlformats.org/officeDocument/2006/relationships/image" Target="../media/image28.png"/><Relationship Id="rId5" Type="http://schemas.openxmlformats.org/officeDocument/2006/relationships/image" Target="../media/image17.gif"/><Relationship Id="rId15" Type="http://schemas.openxmlformats.org/officeDocument/2006/relationships/hyperlink" Target="http://www.francois-arago.org/btstc" TargetMode="External"/><Relationship Id="rId10" Type="http://schemas.openxmlformats.org/officeDocument/2006/relationships/image" Target="../media/image27.jpeg"/><Relationship Id="rId4" Type="http://schemas.openxmlformats.org/officeDocument/2006/relationships/image" Target="../media/image25.png"/><Relationship Id="rId9" Type="http://schemas.openxmlformats.org/officeDocument/2006/relationships/image" Target="../media/image26.png"/><Relationship Id="rId1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3"/>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dirty="0"/>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dirty="0"/>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dirty="0"/>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dirty="0"/>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dirty="0"/>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dirty="0"/>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dirty="0"/>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dirty="0"/>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dirty="0"/>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dirty="0"/>
            </a:p>
          </p:txBody>
        </p:sp>
      </p:grpSp>
      <p:sp>
        <p:nvSpPr>
          <p:cNvPr id="19" name="Rectangle 10"/>
          <p:cNvSpPr>
            <a:spLocks noChangeArrowheads="1"/>
          </p:cNvSpPr>
          <p:nvPr/>
        </p:nvSpPr>
        <p:spPr bwMode="auto">
          <a:xfrm>
            <a:off x="332500" y="391895"/>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err="1" smtClean="0">
                <a:solidFill>
                  <a:srgbClr val="074A87"/>
                </a:solidFill>
                <a:latin typeface="Arial" pitchFamily="34" charset="0"/>
              </a:rPr>
              <a:t>Lycée</a:t>
            </a:r>
            <a:r>
              <a:rPr lang="en-GB" sz="5500" dirty="0" smtClean="0">
                <a:solidFill>
                  <a:srgbClr val="074A87"/>
                </a:solidFill>
                <a:latin typeface="Arial" pitchFamily="34" charset="0"/>
              </a:rPr>
              <a:t> ARAGO - Perpignan</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b="1" dirty="0" err="1" smtClean="0">
                <a:solidFill>
                  <a:srgbClr val="FFC000"/>
                </a:solidFill>
                <a:latin typeface="Arial" pitchFamily="34" charset="0"/>
              </a:rPr>
              <a:t>T</a:t>
            </a:r>
            <a:r>
              <a:rPr lang="en-GB" sz="5500" dirty="0" err="1" smtClean="0">
                <a:solidFill>
                  <a:srgbClr val="807F87"/>
                </a:solidFill>
                <a:latin typeface="Arial" pitchFamily="34" charset="0"/>
              </a:rPr>
              <a:t>raitement</a:t>
            </a:r>
            <a:r>
              <a:rPr lang="en-GB" sz="5500" dirty="0" smtClean="0">
                <a:solidFill>
                  <a:srgbClr val="807F87"/>
                </a:solidFill>
                <a:latin typeface="Arial" pitchFamily="34" charset="0"/>
              </a:rPr>
              <a:t> de </a:t>
            </a:r>
            <a:r>
              <a:rPr lang="en-GB" sz="5500" dirty="0" err="1" smtClean="0">
                <a:solidFill>
                  <a:srgbClr val="807F87"/>
                </a:solidFill>
                <a:latin typeface="Arial" pitchFamily="34" charset="0"/>
              </a:rPr>
              <a:t>l’</a:t>
            </a:r>
            <a:r>
              <a:rPr lang="en-GB" sz="5500" b="1" dirty="0" err="1" smtClean="0">
                <a:solidFill>
                  <a:srgbClr val="FFC000"/>
                </a:solidFill>
                <a:latin typeface="Arial" pitchFamily="34" charset="0"/>
              </a:rPr>
              <a:t>E</a:t>
            </a:r>
            <a:r>
              <a:rPr lang="en-GB" sz="5500" dirty="0" err="1" smtClean="0">
                <a:solidFill>
                  <a:srgbClr val="807F87"/>
                </a:solidFill>
                <a:latin typeface="Arial" pitchFamily="34" charset="0"/>
              </a:rPr>
              <a:t>au</a:t>
            </a:r>
            <a:r>
              <a:rPr lang="en-GB" sz="5500" dirty="0" smtClean="0">
                <a:solidFill>
                  <a:srgbClr val="807F87"/>
                </a:solidFill>
                <a:latin typeface="Arial" pitchFamily="34" charset="0"/>
              </a:rPr>
              <a:t> </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grpSp>
        <p:nvGrpSpPr>
          <p:cNvPr id="4" name="Groupe 20"/>
          <p:cNvGrpSpPr/>
          <p:nvPr/>
        </p:nvGrpSpPr>
        <p:grpSpPr>
          <a:xfrm>
            <a:off x="-17" y="5260769"/>
            <a:ext cx="9186341" cy="1626909"/>
            <a:chOff x="-17" y="5260769"/>
            <a:chExt cx="9186341" cy="1626909"/>
          </a:xfrm>
        </p:grpSpPr>
        <p:pic>
          <p:nvPicPr>
            <p:cNvPr id="22" name="Picture 2" descr="aragonautes"/>
            <p:cNvPicPr>
              <a:picLocks noChangeAspect="1" noChangeArrowheads="1"/>
            </p:cNvPicPr>
            <p:nvPr/>
          </p:nvPicPr>
          <p:blipFill>
            <a:blip r:embed="rId4">
              <a:duotone>
                <a:schemeClr val="accent1">
                  <a:shade val="45000"/>
                  <a:satMod val="135000"/>
                </a:schemeClr>
                <a:prstClr val="white"/>
              </a:duotone>
            </a:blip>
            <a:srcRect l="4821" r="21292"/>
            <a:stretch>
              <a:fillRect/>
            </a:stretch>
          </p:blipFill>
          <p:spPr bwMode="auto">
            <a:xfrm>
              <a:off x="152586" y="5278325"/>
              <a:ext cx="9033738" cy="1609353"/>
            </a:xfrm>
            <a:prstGeom prst="rect">
              <a:avLst/>
            </a:prstGeom>
            <a:noFill/>
            <a:ln>
              <a:noFill/>
            </a:ln>
          </p:spPr>
        </p:pic>
        <p:pic>
          <p:nvPicPr>
            <p:cNvPr id="24" name="Picture 1" descr="D:\Lorente Christophe\Boulot\BTS TC\2009 2010\Salon de l'habitat\Salon de l'habitat 2009\LOGO.jpg"/>
            <p:cNvPicPr>
              <a:picLocks noChangeAspect="1" noChangeArrowheads="1"/>
            </p:cNvPicPr>
            <p:nvPr/>
          </p:nvPicPr>
          <p:blipFill>
            <a:blip r:embed="rId5" cstate="print"/>
            <a:srcRect/>
            <a:stretch>
              <a:fillRect/>
            </a:stretch>
          </p:blipFill>
          <p:spPr bwMode="auto">
            <a:xfrm>
              <a:off x="-17" y="5260769"/>
              <a:ext cx="3618831" cy="1591289"/>
            </a:xfrm>
            <a:prstGeom prst="rect">
              <a:avLst/>
            </a:prstGeom>
            <a:noFill/>
          </p:spPr>
        </p:pic>
        <p:sp>
          <p:nvSpPr>
            <p:cNvPr id="25" name="Rectangle 24"/>
            <p:cNvSpPr/>
            <p:nvPr/>
          </p:nvSpPr>
          <p:spPr>
            <a:xfrm>
              <a:off x="6013874" y="6037418"/>
              <a:ext cx="3046924" cy="369332"/>
            </a:xfrm>
            <a:prstGeom prst="rect">
              <a:avLst/>
            </a:prstGeom>
          </p:spPr>
          <p:txBody>
            <a:bodyPr wrap="none">
              <a:spAutoFit/>
            </a:bodyPr>
            <a:lstStyle/>
            <a:p>
              <a:r>
                <a:rPr lang="fr-FR" b="1" u="sng" dirty="0" smtClean="0">
                  <a:solidFill>
                    <a:schemeClr val="tx2">
                      <a:lumMod val="75000"/>
                    </a:schemeClr>
                  </a:solidFill>
                </a:rPr>
                <a:t>www.francois-arago.org/btstc</a:t>
              </a:r>
              <a:endParaRPr lang="fr-FR" b="1" u="sng" dirty="0">
                <a:solidFill>
                  <a:schemeClr val="tx2">
                    <a:lumMod val="75000"/>
                  </a:schemeClr>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srcRect/>
          <a:stretch>
            <a:fillRect/>
          </a:stretch>
        </p:blipFill>
        <p:spPr bwMode="auto">
          <a:xfrm>
            <a:off x="2964397" y="720485"/>
            <a:ext cx="5514974" cy="5514974"/>
          </a:xfrm>
          <a:prstGeom prst="rect">
            <a:avLst/>
          </a:prstGeom>
          <a:noFill/>
          <a:ln w="9525">
            <a:noFill/>
            <a:miter lim="800000"/>
            <a:headEnd/>
            <a:tailEnd/>
          </a:ln>
          <a:effectLst/>
        </p:spPr>
      </p:pic>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1" name="Picture 3"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4" name="Picture 6"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sp>
        <p:nvSpPr>
          <p:cNvPr id="24" name="Rectangle 23"/>
          <p:cNvSpPr/>
          <p:nvPr/>
        </p:nvSpPr>
        <p:spPr>
          <a:xfrm>
            <a:off x="163757" y="691634"/>
            <a:ext cx="3529043" cy="523220"/>
          </a:xfrm>
          <a:prstGeom prst="rect">
            <a:avLst/>
          </a:prstGeom>
        </p:spPr>
        <p:txBody>
          <a:bodyPr wrap="none">
            <a:spAutoFit/>
          </a:bodyPr>
          <a:lstStyle/>
          <a:p>
            <a:r>
              <a:rPr lang="fr-FR" sz="2800" dirty="0" smtClean="0">
                <a:solidFill>
                  <a:schemeClr val="tx2">
                    <a:lumMod val="75000"/>
                  </a:schemeClr>
                </a:solidFill>
              </a:rPr>
              <a:t>Les Adoucisseurs d’eau</a:t>
            </a:r>
            <a:endParaRPr lang="fr-FR" sz="2800" dirty="0">
              <a:solidFill>
                <a:schemeClr val="tx2">
                  <a:lumMod val="75000"/>
                </a:schemeClr>
              </a:solidFill>
            </a:endParaRPr>
          </a:p>
        </p:txBody>
      </p:sp>
      <p:sp>
        <p:nvSpPr>
          <p:cNvPr id="26" name="Rectangle 25"/>
          <p:cNvSpPr/>
          <p:nvPr/>
        </p:nvSpPr>
        <p:spPr>
          <a:xfrm>
            <a:off x="3002497" y="1364772"/>
            <a:ext cx="2552131" cy="1269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Rectangle 26"/>
          <p:cNvSpPr/>
          <p:nvPr/>
        </p:nvSpPr>
        <p:spPr>
          <a:xfrm>
            <a:off x="4269965" y="532258"/>
            <a:ext cx="1364779"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Rectangle 28"/>
          <p:cNvSpPr/>
          <p:nvPr/>
        </p:nvSpPr>
        <p:spPr>
          <a:xfrm>
            <a:off x="7171887" y="3088938"/>
            <a:ext cx="1317010" cy="18106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Forme libre 31"/>
          <p:cNvSpPr/>
          <p:nvPr/>
        </p:nvSpPr>
        <p:spPr>
          <a:xfrm>
            <a:off x="7163383" y="3069739"/>
            <a:ext cx="573206" cy="664191"/>
          </a:xfrm>
          <a:custGeom>
            <a:avLst/>
            <a:gdLst>
              <a:gd name="connsiteX0" fmla="*/ 573206 w 573206"/>
              <a:gd name="connsiteY0" fmla="*/ 0 h 664191"/>
              <a:gd name="connsiteX1" fmla="*/ 491320 w 573206"/>
              <a:gd name="connsiteY1" fmla="*/ 409433 h 664191"/>
              <a:gd name="connsiteX2" fmla="*/ 327546 w 573206"/>
              <a:gd name="connsiteY2" fmla="*/ 627797 h 664191"/>
              <a:gd name="connsiteX3" fmla="*/ 0 w 573206"/>
              <a:gd name="connsiteY3" fmla="*/ 627797 h 664191"/>
              <a:gd name="connsiteX4" fmla="*/ 0 w 573206"/>
              <a:gd name="connsiteY4" fmla="*/ 627797 h 664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06" h="664191">
                <a:moveTo>
                  <a:pt x="573206" y="0"/>
                </a:moveTo>
                <a:cubicBezTo>
                  <a:pt x="552734" y="152400"/>
                  <a:pt x="532263" y="304800"/>
                  <a:pt x="491320" y="409433"/>
                </a:cubicBezTo>
                <a:cubicBezTo>
                  <a:pt x="450377" y="514066"/>
                  <a:pt x="409432" y="591403"/>
                  <a:pt x="327546" y="627797"/>
                </a:cubicBezTo>
                <a:cubicBezTo>
                  <a:pt x="245660" y="664191"/>
                  <a:pt x="0" y="627797"/>
                  <a:pt x="0" y="627797"/>
                </a:cubicBezTo>
                <a:lnTo>
                  <a:pt x="0" y="627797"/>
                </a:lnTo>
              </a:path>
            </a:pathLst>
          </a:custGeom>
          <a:ln w="57150" cmpd="thickThi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35" name="Ellipse 34"/>
          <p:cNvSpPr/>
          <p:nvPr/>
        </p:nvSpPr>
        <p:spPr>
          <a:xfrm>
            <a:off x="7526995" y="2363723"/>
            <a:ext cx="463138" cy="463138"/>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rgbClr val="FD9203"/>
                </a:solidFill>
              </a:rPr>
              <a:t>1</a:t>
            </a:r>
            <a:endParaRPr lang="fr-FR" sz="3600" b="1" dirty="0">
              <a:solidFill>
                <a:srgbClr val="FD9203"/>
              </a:solidFill>
            </a:endParaRPr>
          </a:p>
        </p:txBody>
      </p:sp>
      <p:sp>
        <p:nvSpPr>
          <p:cNvPr id="36" name="Ellipse 35"/>
          <p:cNvSpPr/>
          <p:nvPr/>
        </p:nvSpPr>
        <p:spPr>
          <a:xfrm>
            <a:off x="4461182" y="2670503"/>
            <a:ext cx="463138" cy="463138"/>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rgbClr val="FD9203"/>
                </a:solidFill>
              </a:rPr>
              <a:t>2</a:t>
            </a:r>
            <a:endParaRPr lang="fr-FR" sz="3600" b="1" dirty="0">
              <a:solidFill>
                <a:srgbClr val="FD9203"/>
              </a:solidFill>
            </a:endParaRPr>
          </a:p>
        </p:txBody>
      </p:sp>
      <p:grpSp>
        <p:nvGrpSpPr>
          <p:cNvPr id="4" name="Groupe 19"/>
          <p:cNvGrpSpPr/>
          <p:nvPr/>
        </p:nvGrpSpPr>
        <p:grpSpPr>
          <a:xfrm>
            <a:off x="480497" y="1293128"/>
            <a:ext cx="4517705" cy="461665"/>
            <a:chOff x="227838" y="1581324"/>
            <a:chExt cx="4517705" cy="461665"/>
          </a:xfrm>
        </p:grpSpPr>
        <p:sp>
          <p:nvSpPr>
            <p:cNvPr id="21" name="Rectangle 20"/>
            <p:cNvSpPr/>
            <p:nvPr/>
          </p:nvSpPr>
          <p:spPr>
            <a:xfrm>
              <a:off x="594416" y="1581324"/>
              <a:ext cx="4151127" cy="461665"/>
            </a:xfrm>
            <a:prstGeom prst="rect">
              <a:avLst/>
            </a:prstGeom>
          </p:spPr>
          <p:txBody>
            <a:bodyPr wrap="square">
              <a:spAutoFit/>
            </a:bodyPr>
            <a:lstStyle/>
            <a:p>
              <a:r>
                <a:rPr lang="fr-FR" sz="2400" dirty="0" smtClean="0">
                  <a:solidFill>
                    <a:schemeClr val="tx2">
                      <a:lumMod val="75000"/>
                    </a:schemeClr>
                  </a:solidFill>
                </a:rPr>
                <a:t>Fonctionnement</a:t>
              </a:r>
              <a:endParaRPr lang="fr-FR" sz="2400" dirty="0">
                <a:solidFill>
                  <a:schemeClr val="tx2">
                    <a:lumMod val="75000"/>
                  </a:schemeClr>
                </a:solidFill>
              </a:endParaRPr>
            </a:p>
          </p:txBody>
        </p:sp>
        <p:pic>
          <p:nvPicPr>
            <p:cNvPr id="22" name="Picture 17"/>
            <p:cNvPicPr>
              <a:picLocks noChangeAspect="1" noChangeArrowheads="1"/>
            </p:cNvPicPr>
            <p:nvPr/>
          </p:nvPicPr>
          <p:blipFill>
            <a:blip r:embed="rId8" cstate="print"/>
            <a:srcRect/>
            <a:stretch>
              <a:fillRect/>
            </a:stretch>
          </p:blipFill>
          <p:spPr bwMode="auto">
            <a:xfrm>
              <a:off x="227838" y="1679302"/>
              <a:ext cx="369887" cy="242888"/>
            </a:xfrm>
            <a:prstGeom prst="rect">
              <a:avLst/>
            </a:prstGeom>
            <a:noFill/>
            <a:ln w="9525">
              <a:noFill/>
              <a:round/>
              <a:headEnd/>
              <a:tailEnd/>
            </a:ln>
            <a:effectLst/>
          </p:spPr>
        </p:pic>
      </p:grpSp>
      <p:sp>
        <p:nvSpPr>
          <p:cNvPr id="37" name="Rectangle 36"/>
          <p:cNvSpPr/>
          <p:nvPr/>
        </p:nvSpPr>
        <p:spPr>
          <a:xfrm>
            <a:off x="7426823" y="1076544"/>
            <a:ext cx="883943"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41" name="Rectangle à coins arrondis 40"/>
          <p:cNvSpPr/>
          <p:nvPr/>
        </p:nvSpPr>
        <p:spPr>
          <a:xfrm>
            <a:off x="3452883" y="5418158"/>
            <a:ext cx="2238233" cy="464023"/>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2">
                    <a:lumMod val="75000"/>
                  </a:schemeClr>
                </a:solidFill>
              </a:rPr>
              <a:t>Bac à saumure</a:t>
            </a:r>
            <a:endParaRPr lang="fr-FR" sz="2000" dirty="0"/>
          </a:p>
        </p:txBody>
      </p:sp>
      <p:sp>
        <p:nvSpPr>
          <p:cNvPr id="33" name="Rectangle à coins arrondis 32"/>
          <p:cNvSpPr/>
          <p:nvPr/>
        </p:nvSpPr>
        <p:spPr>
          <a:xfrm>
            <a:off x="5966347" y="5870813"/>
            <a:ext cx="1703696" cy="464023"/>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dirty="0" smtClean="0">
                <a:solidFill>
                  <a:schemeClr val="tx2">
                    <a:lumMod val="75000"/>
                  </a:schemeClr>
                </a:solidFill>
              </a:rPr>
              <a:t>Adoucisseur</a:t>
            </a:r>
            <a:endParaRPr lang="fr-FR" sz="2000" b="1" dirty="0">
              <a:solidFill>
                <a:schemeClr val="tx2">
                  <a:lumMod val="75000"/>
                </a:schemeClr>
              </a:solidFill>
            </a:endParaRPr>
          </a:p>
        </p:txBody>
      </p:sp>
      <p:sp>
        <p:nvSpPr>
          <p:cNvPr id="34" name="Rectangle à coins arrondis 33"/>
          <p:cNvSpPr/>
          <p:nvPr/>
        </p:nvSpPr>
        <p:spPr>
          <a:xfrm>
            <a:off x="4519684" y="329817"/>
            <a:ext cx="1594514" cy="639173"/>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2">
                    <a:lumMod val="75000"/>
                  </a:schemeClr>
                </a:solidFill>
              </a:rPr>
              <a:t>Eau douce sortante</a:t>
            </a:r>
            <a:endParaRPr lang="fr-FR" sz="2000" b="1" dirty="0">
              <a:solidFill>
                <a:schemeClr val="tx2">
                  <a:lumMod val="75000"/>
                </a:schemeClr>
              </a:solidFill>
            </a:endParaRPr>
          </a:p>
        </p:txBody>
      </p:sp>
      <p:sp>
        <p:nvSpPr>
          <p:cNvPr id="42" name="Rectangle à coins arrondis 41"/>
          <p:cNvSpPr/>
          <p:nvPr/>
        </p:nvSpPr>
        <p:spPr>
          <a:xfrm>
            <a:off x="7333399" y="864354"/>
            <a:ext cx="1594514" cy="639173"/>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2">
                    <a:lumMod val="75000"/>
                  </a:schemeClr>
                </a:solidFill>
              </a:rPr>
              <a:t>Eau dure entrante</a:t>
            </a:r>
            <a:endParaRPr lang="fr-FR" sz="2000" b="1" dirty="0">
              <a:solidFill>
                <a:schemeClr val="tx2">
                  <a:lumMod val="75000"/>
                </a:schemeClr>
              </a:solidFill>
            </a:endParaRPr>
          </a:p>
        </p:txBody>
      </p:sp>
      <p:grpSp>
        <p:nvGrpSpPr>
          <p:cNvPr id="51" name="Groupe 50"/>
          <p:cNvGrpSpPr/>
          <p:nvPr/>
        </p:nvGrpSpPr>
        <p:grpSpPr>
          <a:xfrm>
            <a:off x="68240" y="3232686"/>
            <a:ext cx="3657599" cy="1200329"/>
            <a:chOff x="68240" y="3232686"/>
            <a:chExt cx="3657599" cy="1200329"/>
          </a:xfrm>
        </p:grpSpPr>
        <p:sp>
          <p:nvSpPr>
            <p:cNvPr id="47" name="Rectangle 28"/>
            <p:cNvSpPr>
              <a:spLocks noChangeArrowheads="1"/>
            </p:cNvSpPr>
            <p:nvPr/>
          </p:nvSpPr>
          <p:spPr bwMode="auto">
            <a:xfrm>
              <a:off x="911204" y="3232686"/>
              <a:ext cx="2814635" cy="1200329"/>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Une saumure est injectée sur le lit de résine</a:t>
              </a:r>
              <a:endParaRPr lang="fr-FR" sz="2400" dirty="0">
                <a:solidFill>
                  <a:schemeClr val="tx2">
                    <a:lumMod val="75000"/>
                  </a:schemeClr>
                </a:solidFill>
                <a:latin typeface="+mj-lt"/>
              </a:endParaRPr>
            </a:p>
          </p:txBody>
        </p:sp>
        <p:sp>
          <p:nvSpPr>
            <p:cNvPr id="48" name="Triangle isocèle 47"/>
            <p:cNvSpPr/>
            <p:nvPr/>
          </p:nvSpPr>
          <p:spPr>
            <a:xfrm rot="5400000">
              <a:off x="593970" y="3325149"/>
              <a:ext cx="370203" cy="33211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sp>
          <p:nvSpPr>
            <p:cNvPr id="49" name="Ellipse 48"/>
            <p:cNvSpPr/>
            <p:nvPr/>
          </p:nvSpPr>
          <p:spPr>
            <a:xfrm>
              <a:off x="68240" y="3259637"/>
              <a:ext cx="463138" cy="463138"/>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rgbClr val="FD9203"/>
                  </a:solidFill>
                </a:rPr>
                <a:t>2</a:t>
              </a:r>
              <a:endParaRPr lang="fr-FR" sz="3600" b="1" dirty="0">
                <a:solidFill>
                  <a:srgbClr val="FD9203"/>
                </a:solidFill>
              </a:endParaRPr>
            </a:p>
          </p:txBody>
        </p:sp>
      </p:grpSp>
      <p:grpSp>
        <p:nvGrpSpPr>
          <p:cNvPr id="58" name="Groupe 57"/>
          <p:cNvGrpSpPr/>
          <p:nvPr/>
        </p:nvGrpSpPr>
        <p:grpSpPr>
          <a:xfrm>
            <a:off x="81888" y="2174553"/>
            <a:ext cx="4790362" cy="830997"/>
            <a:chOff x="81888" y="2174553"/>
            <a:chExt cx="4790362" cy="830997"/>
          </a:xfrm>
        </p:grpSpPr>
        <p:sp>
          <p:nvSpPr>
            <p:cNvPr id="44" name="Rectangle 28"/>
            <p:cNvSpPr>
              <a:spLocks noChangeArrowheads="1"/>
            </p:cNvSpPr>
            <p:nvPr/>
          </p:nvSpPr>
          <p:spPr bwMode="auto">
            <a:xfrm>
              <a:off x="928047" y="2174553"/>
              <a:ext cx="3944203"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latin typeface="+mj-lt"/>
                </a:rPr>
                <a:t> </a:t>
              </a:r>
              <a:r>
                <a:rPr lang="fr-FR" sz="2400" dirty="0" smtClean="0">
                  <a:solidFill>
                    <a:schemeClr val="tx2">
                      <a:lumMod val="75000"/>
                    </a:schemeClr>
                  </a:solidFill>
                </a:rPr>
                <a:t>L’eau « dure » passe sur la résine</a:t>
              </a:r>
              <a:endParaRPr lang="fr-FR" sz="2400" dirty="0">
                <a:solidFill>
                  <a:schemeClr val="tx2">
                    <a:lumMod val="75000"/>
                  </a:schemeClr>
                </a:solidFill>
                <a:latin typeface="+mj-lt"/>
              </a:endParaRPr>
            </a:p>
          </p:txBody>
        </p:sp>
        <p:sp>
          <p:nvSpPr>
            <p:cNvPr id="45" name="Triangle isocèle 44"/>
            <p:cNvSpPr/>
            <p:nvPr/>
          </p:nvSpPr>
          <p:spPr>
            <a:xfrm rot="5400000">
              <a:off x="629637" y="2267737"/>
              <a:ext cx="370203" cy="33211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sp>
          <p:nvSpPr>
            <p:cNvPr id="50" name="Ellipse 49"/>
            <p:cNvSpPr/>
            <p:nvPr/>
          </p:nvSpPr>
          <p:spPr>
            <a:xfrm>
              <a:off x="81888" y="2202225"/>
              <a:ext cx="463138" cy="463138"/>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rgbClr val="FD9203"/>
                  </a:solidFill>
                </a:rPr>
                <a:t>1</a:t>
              </a:r>
              <a:endParaRPr lang="fr-FR" sz="3600" b="1" dirty="0">
                <a:solidFill>
                  <a:srgbClr val="FD9203"/>
                </a:solidFill>
              </a:endParaRPr>
            </a:p>
          </p:txBody>
        </p:sp>
      </p:grpSp>
      <p:grpSp>
        <p:nvGrpSpPr>
          <p:cNvPr id="39" name="Groupe 38"/>
          <p:cNvGrpSpPr/>
          <p:nvPr>
            <p:custDataLst>
              <p:tags r:id="rId1"/>
            </p:custDataLst>
          </p:nvPr>
        </p:nvGrpSpPr>
        <p:grpSpPr>
          <a:xfrm>
            <a:off x="-11875" y="6184075"/>
            <a:ext cx="9166762" cy="695495"/>
            <a:chOff x="-11875" y="6184075"/>
            <a:chExt cx="9166762" cy="695495"/>
          </a:xfrm>
        </p:grpSpPr>
        <p:grpSp>
          <p:nvGrpSpPr>
            <p:cNvPr id="40" name="Groupe 73"/>
            <p:cNvGrpSpPr/>
            <p:nvPr/>
          </p:nvGrpSpPr>
          <p:grpSpPr>
            <a:xfrm>
              <a:off x="7528887" y="6578927"/>
              <a:ext cx="1475051" cy="270756"/>
              <a:chOff x="3004398" y="3185919"/>
              <a:chExt cx="4497647" cy="825579"/>
            </a:xfrm>
          </p:grpSpPr>
          <p:pic>
            <p:nvPicPr>
              <p:cNvPr id="61"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883214" y="3339060"/>
                <a:ext cx="3618831" cy="519296"/>
              </a:xfrm>
              <a:prstGeom prst="rect">
                <a:avLst/>
              </a:prstGeom>
              <a:noFill/>
            </p:spPr>
          </p:pic>
          <p:pic>
            <p:nvPicPr>
              <p:cNvPr id="62"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004398" y="3185919"/>
                <a:ext cx="783259" cy="825579"/>
              </a:xfrm>
              <a:prstGeom prst="rect">
                <a:avLst/>
              </a:prstGeom>
              <a:noFill/>
            </p:spPr>
          </p:pic>
        </p:grpSp>
        <p:cxnSp>
          <p:nvCxnSpPr>
            <p:cNvPr id="43" name="Connecteur droit 4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9" name="Picture 1"/>
            <p:cNvPicPr>
              <a:picLocks noChangeAspect="1" noChangeArrowheads="1"/>
            </p:cNvPicPr>
            <p:nvPr/>
          </p:nvPicPr>
          <p:blipFill>
            <a:blip r:embed="rId1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60" name="Rectangle 59"/>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left)">
                                      <p:cBhvr>
                                        <p:cTn id="12" dur="1000"/>
                                        <p:tgtEl>
                                          <p:spTgt spid="5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grpSp>
        <p:nvGrpSpPr>
          <p:cNvPr id="20" name="Groupe 19"/>
          <p:cNvGrpSpPr/>
          <p:nvPr/>
        </p:nvGrpSpPr>
        <p:grpSpPr>
          <a:xfrm>
            <a:off x="892211" y="1363638"/>
            <a:ext cx="5042941" cy="461665"/>
            <a:chOff x="227838" y="1581324"/>
            <a:chExt cx="5042941" cy="461665"/>
          </a:xfrm>
        </p:grpSpPr>
        <p:sp>
          <p:nvSpPr>
            <p:cNvPr id="23" name="Rectangle 22"/>
            <p:cNvSpPr/>
            <p:nvPr/>
          </p:nvSpPr>
          <p:spPr>
            <a:xfrm>
              <a:off x="594416" y="1581324"/>
              <a:ext cx="4676363" cy="461665"/>
            </a:xfrm>
            <a:prstGeom prst="rect">
              <a:avLst/>
            </a:prstGeom>
          </p:spPr>
          <p:txBody>
            <a:bodyPr wrap="square">
              <a:spAutoFit/>
            </a:bodyPr>
            <a:lstStyle/>
            <a:p>
              <a:r>
                <a:rPr lang="fr-FR" sz="2400" dirty="0" smtClean="0">
                  <a:solidFill>
                    <a:schemeClr val="tx2">
                      <a:lumMod val="75000"/>
                    </a:schemeClr>
                  </a:solidFill>
                </a:rPr>
                <a:t>Les inconvénients</a:t>
              </a:r>
              <a:endParaRPr lang="fr-FR" sz="2400" dirty="0">
                <a:solidFill>
                  <a:schemeClr val="tx2">
                    <a:lumMod val="75000"/>
                  </a:schemeClr>
                </a:solidFill>
              </a:endParaRPr>
            </a:p>
          </p:txBody>
        </p:sp>
        <p:pic>
          <p:nvPicPr>
            <p:cNvPr id="25" name="Picture 17"/>
            <p:cNvPicPr>
              <a:picLocks noChangeAspect="1" noChangeArrowheads="1"/>
            </p:cNvPicPr>
            <p:nvPr/>
          </p:nvPicPr>
          <p:blipFill>
            <a:blip r:embed="rId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6" name="Groupe 48"/>
          <p:cNvGrpSpPr/>
          <p:nvPr/>
        </p:nvGrpSpPr>
        <p:grpSpPr>
          <a:xfrm>
            <a:off x="1399308" y="2430175"/>
            <a:ext cx="7744692" cy="461665"/>
            <a:chOff x="310062" y="809993"/>
            <a:chExt cx="6071688" cy="461665"/>
          </a:xfrm>
        </p:grpSpPr>
        <p:sp>
          <p:nvSpPr>
            <p:cNvPr id="27"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Phénomènes de corrosion de la tuyauterie</a:t>
              </a:r>
              <a:endParaRPr lang="fr-FR" sz="2400" dirty="0">
                <a:solidFill>
                  <a:schemeClr val="tx2">
                    <a:lumMod val="75000"/>
                  </a:schemeClr>
                </a:solidFill>
                <a:latin typeface="+mj-lt"/>
              </a:endParaRPr>
            </a:p>
          </p:txBody>
        </p:sp>
        <p:sp>
          <p:nvSpPr>
            <p:cNvPr id="28" name="Triangle isocèle 27"/>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29" name="Groupe 48"/>
          <p:cNvGrpSpPr/>
          <p:nvPr/>
        </p:nvGrpSpPr>
        <p:grpSpPr>
          <a:xfrm>
            <a:off x="1399308" y="2919448"/>
            <a:ext cx="7744692" cy="461665"/>
            <a:chOff x="310062" y="809993"/>
            <a:chExt cx="6071688" cy="461665"/>
          </a:xfrm>
        </p:grpSpPr>
        <p:sp>
          <p:nvSpPr>
            <p:cNvPr id="30"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Développement microbien sur les résines</a:t>
              </a:r>
              <a:endParaRPr lang="fr-FR" sz="2400" dirty="0">
                <a:solidFill>
                  <a:schemeClr val="tx2">
                    <a:lumMod val="75000"/>
                  </a:schemeClr>
                </a:solidFill>
                <a:latin typeface="+mj-lt"/>
              </a:endParaRPr>
            </a:p>
          </p:txBody>
        </p:sp>
        <p:sp>
          <p:nvSpPr>
            <p:cNvPr id="31" name="Triangle isocèle 30"/>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32" name="Groupe 48"/>
          <p:cNvGrpSpPr/>
          <p:nvPr/>
        </p:nvGrpSpPr>
        <p:grpSpPr>
          <a:xfrm>
            <a:off x="1399308" y="1940902"/>
            <a:ext cx="7744692" cy="461665"/>
            <a:chOff x="310062" y="809993"/>
            <a:chExt cx="6071688" cy="461665"/>
          </a:xfrm>
        </p:grpSpPr>
        <p:sp>
          <p:nvSpPr>
            <p:cNvPr id="33"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Enrichissement de l'eau en sodium </a:t>
              </a:r>
              <a:endParaRPr lang="fr-FR" sz="2400" dirty="0">
                <a:solidFill>
                  <a:schemeClr val="tx2">
                    <a:lumMod val="75000"/>
                  </a:schemeClr>
                </a:solidFill>
              </a:endParaRPr>
            </a:p>
          </p:txBody>
        </p:sp>
        <p:sp>
          <p:nvSpPr>
            <p:cNvPr id="34" name="Triangle isocèle 33"/>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35" name="Groupe 34"/>
          <p:cNvGrpSpPr/>
          <p:nvPr/>
        </p:nvGrpSpPr>
        <p:grpSpPr>
          <a:xfrm>
            <a:off x="853542" y="3726959"/>
            <a:ext cx="5042941" cy="461665"/>
            <a:chOff x="227838" y="1581324"/>
            <a:chExt cx="5042941" cy="461665"/>
          </a:xfrm>
        </p:grpSpPr>
        <p:sp>
          <p:nvSpPr>
            <p:cNvPr id="36" name="Rectangle 35"/>
            <p:cNvSpPr/>
            <p:nvPr/>
          </p:nvSpPr>
          <p:spPr>
            <a:xfrm>
              <a:off x="594416" y="1581324"/>
              <a:ext cx="4676363" cy="461665"/>
            </a:xfrm>
            <a:prstGeom prst="rect">
              <a:avLst/>
            </a:prstGeom>
          </p:spPr>
          <p:txBody>
            <a:bodyPr wrap="square">
              <a:spAutoFit/>
            </a:bodyPr>
            <a:lstStyle/>
            <a:p>
              <a:r>
                <a:rPr lang="fr-FR" sz="2400" dirty="0" smtClean="0">
                  <a:solidFill>
                    <a:schemeClr val="tx2">
                      <a:lumMod val="75000"/>
                    </a:schemeClr>
                  </a:solidFill>
                </a:rPr>
                <a:t>Comment y remédier ?</a:t>
              </a:r>
              <a:endParaRPr lang="fr-FR" sz="2400" dirty="0">
                <a:solidFill>
                  <a:schemeClr val="tx2">
                    <a:lumMod val="75000"/>
                  </a:schemeClr>
                </a:solidFill>
              </a:endParaRPr>
            </a:p>
          </p:txBody>
        </p:sp>
        <p:pic>
          <p:nvPicPr>
            <p:cNvPr id="37" name="Picture 17"/>
            <p:cNvPicPr>
              <a:picLocks noChangeAspect="1" noChangeArrowheads="1"/>
            </p:cNvPicPr>
            <p:nvPr/>
          </p:nvPicPr>
          <p:blipFill>
            <a:blip r:embed="rId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9" name="Groupe 48"/>
          <p:cNvGrpSpPr/>
          <p:nvPr/>
        </p:nvGrpSpPr>
        <p:grpSpPr>
          <a:xfrm>
            <a:off x="1399308" y="4766216"/>
            <a:ext cx="7744692" cy="461665"/>
            <a:chOff x="310062" y="809993"/>
            <a:chExt cx="6071688" cy="461665"/>
          </a:xfrm>
        </p:grpSpPr>
        <p:sp>
          <p:nvSpPr>
            <p:cNvPr id="40"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Consommez de l'eau de boisson non adoucie</a:t>
              </a:r>
              <a:endParaRPr lang="fr-FR" sz="2400" dirty="0">
                <a:solidFill>
                  <a:schemeClr val="tx2">
                    <a:lumMod val="75000"/>
                  </a:schemeClr>
                </a:solidFill>
                <a:latin typeface="+mj-lt"/>
              </a:endParaRPr>
            </a:p>
          </p:txBody>
        </p:sp>
        <p:sp>
          <p:nvSpPr>
            <p:cNvPr id="41" name="Triangle isocèle 40"/>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45" name="Groupe 48"/>
          <p:cNvGrpSpPr/>
          <p:nvPr/>
        </p:nvGrpSpPr>
        <p:grpSpPr>
          <a:xfrm>
            <a:off x="1399308" y="4276943"/>
            <a:ext cx="7744692" cy="461665"/>
            <a:chOff x="310062" y="809993"/>
            <a:chExt cx="6071688" cy="461665"/>
          </a:xfrm>
        </p:grpSpPr>
        <p:sp>
          <p:nvSpPr>
            <p:cNvPr id="46"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Un bon entretien</a:t>
              </a:r>
              <a:endParaRPr lang="fr-FR" sz="2400" dirty="0">
                <a:solidFill>
                  <a:schemeClr val="tx2">
                    <a:lumMod val="75000"/>
                  </a:schemeClr>
                </a:solidFill>
              </a:endParaRPr>
            </a:p>
          </p:txBody>
        </p:sp>
        <p:sp>
          <p:nvSpPr>
            <p:cNvPr id="47" name="Triangle isocèle 46"/>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sp>
        <p:nvSpPr>
          <p:cNvPr id="42" name="Rectangle 41"/>
          <p:cNvSpPr/>
          <p:nvPr/>
        </p:nvSpPr>
        <p:spPr>
          <a:xfrm>
            <a:off x="163757" y="691634"/>
            <a:ext cx="3529043" cy="523220"/>
          </a:xfrm>
          <a:prstGeom prst="rect">
            <a:avLst/>
          </a:prstGeom>
        </p:spPr>
        <p:txBody>
          <a:bodyPr wrap="none">
            <a:spAutoFit/>
          </a:bodyPr>
          <a:lstStyle/>
          <a:p>
            <a:r>
              <a:rPr lang="fr-FR" sz="2800" dirty="0" smtClean="0">
                <a:solidFill>
                  <a:schemeClr val="tx2">
                    <a:lumMod val="75000"/>
                  </a:schemeClr>
                </a:solidFill>
              </a:rPr>
              <a:t>Les Adoucisseurs d’eau</a:t>
            </a:r>
            <a:endParaRPr lang="fr-FR" sz="2800" dirty="0">
              <a:solidFill>
                <a:schemeClr val="tx2">
                  <a:lumMod val="75000"/>
                </a:schemeClr>
              </a:solidFill>
            </a:endParaRPr>
          </a:p>
        </p:txBody>
      </p:sp>
      <p:grpSp>
        <p:nvGrpSpPr>
          <p:cNvPr id="43" name="Groupe 38"/>
          <p:cNvGrpSpPr/>
          <p:nvPr>
            <p:custDataLst>
              <p:tags r:id="rId1"/>
            </p:custDataLst>
          </p:nvPr>
        </p:nvGrpSpPr>
        <p:grpSpPr>
          <a:xfrm>
            <a:off x="-11875" y="6184075"/>
            <a:ext cx="9166762" cy="695495"/>
            <a:chOff x="-11875" y="6184075"/>
            <a:chExt cx="9166762" cy="695495"/>
          </a:xfrm>
        </p:grpSpPr>
        <p:grpSp>
          <p:nvGrpSpPr>
            <p:cNvPr id="44" name="Groupe 73"/>
            <p:cNvGrpSpPr/>
            <p:nvPr/>
          </p:nvGrpSpPr>
          <p:grpSpPr>
            <a:xfrm>
              <a:off x="7528887" y="6578927"/>
              <a:ext cx="1475051" cy="270756"/>
              <a:chOff x="3004398" y="3185919"/>
              <a:chExt cx="4497647" cy="825579"/>
            </a:xfrm>
          </p:grpSpPr>
          <p:pic>
            <p:nvPicPr>
              <p:cNvPr id="58" name="Picture 1" descr="D:\Lorente Christophe\Boulot\BTS TC\2009 2010\Salon de l'habitat\Salon de l'habitat 2009\LOGO.jpg"/>
              <p:cNvPicPr>
                <a:picLocks noChangeAspect="1" noChangeArrowheads="1"/>
              </p:cNvPicPr>
              <p:nvPr/>
            </p:nvPicPr>
            <p:blipFill>
              <a:blip r:embed="rId8" cstate="print"/>
              <a:srcRect/>
              <a:stretch>
                <a:fillRect/>
              </a:stretch>
            </p:blipFill>
            <p:spPr bwMode="auto">
              <a:xfrm>
                <a:off x="3883214" y="3339060"/>
                <a:ext cx="3618831" cy="519296"/>
              </a:xfrm>
              <a:prstGeom prst="rect">
                <a:avLst/>
              </a:prstGeom>
              <a:noFill/>
            </p:spPr>
          </p:pic>
          <p:pic>
            <p:nvPicPr>
              <p:cNvPr id="59"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004398" y="3185919"/>
                <a:ext cx="783259" cy="825579"/>
              </a:xfrm>
              <a:prstGeom prst="rect">
                <a:avLst/>
              </a:prstGeom>
              <a:noFill/>
            </p:spPr>
          </p:pic>
        </p:grpSp>
        <p:cxnSp>
          <p:nvCxnSpPr>
            <p:cNvPr id="48" name="Connecteur droit 4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0" name="Picture 1"/>
            <p:cNvPicPr>
              <a:picLocks noChangeAspect="1" noChangeArrowheads="1"/>
            </p:cNvPicPr>
            <p:nvPr/>
          </p:nvPicPr>
          <p:blipFill>
            <a:blip r:embed="rId10"/>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1" name="Rectangle 50"/>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1"/>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10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1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10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10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10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25" name="Rectangle 24"/>
          <p:cNvSpPr/>
          <p:nvPr/>
        </p:nvSpPr>
        <p:spPr>
          <a:xfrm>
            <a:off x="366788" y="723760"/>
            <a:ext cx="3601499" cy="523220"/>
          </a:xfrm>
          <a:prstGeom prst="rect">
            <a:avLst/>
          </a:prstGeom>
        </p:spPr>
        <p:txBody>
          <a:bodyPr wrap="none">
            <a:spAutoFit/>
          </a:bodyPr>
          <a:lstStyle/>
          <a:p>
            <a:r>
              <a:rPr lang="fr-FR" sz="2800" dirty="0" smtClean="0">
                <a:solidFill>
                  <a:schemeClr val="tx2">
                    <a:lumMod val="75000"/>
                  </a:schemeClr>
                </a:solidFill>
              </a:rPr>
              <a:t>Les Systèmes Antitartre</a:t>
            </a:r>
            <a:endParaRPr lang="fr-FR" sz="2800" dirty="0">
              <a:solidFill>
                <a:schemeClr val="tx2">
                  <a:lumMod val="75000"/>
                </a:schemeClr>
              </a:solidFill>
            </a:endParaRPr>
          </a:p>
        </p:txBody>
      </p:sp>
      <p:pic>
        <p:nvPicPr>
          <p:cNvPr id="36866" name="Picture 2"/>
          <p:cNvPicPr>
            <a:picLocks noChangeAspect="1" noChangeArrowheads="1"/>
          </p:cNvPicPr>
          <p:nvPr/>
        </p:nvPicPr>
        <p:blipFill>
          <a:blip r:embed="rId7"/>
          <a:srcRect/>
          <a:stretch>
            <a:fillRect/>
          </a:stretch>
        </p:blipFill>
        <p:spPr bwMode="auto">
          <a:xfrm>
            <a:off x="6445436" y="1951642"/>
            <a:ext cx="2411956" cy="2411956"/>
          </a:xfrm>
          <a:prstGeom prst="rect">
            <a:avLst/>
          </a:prstGeom>
          <a:noFill/>
          <a:ln w="12700">
            <a:solidFill>
              <a:srgbClr val="FFC000"/>
            </a:solidFill>
            <a:miter lim="800000"/>
            <a:headEnd/>
            <a:tailEnd/>
          </a:ln>
          <a:effectLst/>
        </p:spPr>
      </p:pic>
      <p:grpSp>
        <p:nvGrpSpPr>
          <p:cNvPr id="21" name="Groupe 20"/>
          <p:cNvGrpSpPr/>
          <p:nvPr/>
        </p:nvGrpSpPr>
        <p:grpSpPr>
          <a:xfrm>
            <a:off x="2755132" y="4547793"/>
            <a:ext cx="6102260" cy="1828800"/>
            <a:chOff x="2176831" y="4356724"/>
            <a:chExt cx="6102260" cy="1828800"/>
          </a:xfrm>
        </p:grpSpPr>
        <p:pic>
          <p:nvPicPr>
            <p:cNvPr id="22" name="Picture 4"/>
            <p:cNvPicPr>
              <a:picLocks noChangeAspect="1" noChangeArrowheads="1"/>
            </p:cNvPicPr>
            <p:nvPr/>
          </p:nvPicPr>
          <p:blipFill>
            <a:blip r:embed="rId8"/>
            <a:srcRect l="1647" t="953" r="1859" b="1593"/>
            <a:stretch>
              <a:fillRect/>
            </a:stretch>
          </p:blipFill>
          <p:spPr bwMode="auto">
            <a:xfrm>
              <a:off x="4299761" y="4361438"/>
              <a:ext cx="1838227" cy="1819373"/>
            </a:xfrm>
            <a:prstGeom prst="rect">
              <a:avLst/>
            </a:prstGeom>
            <a:noFill/>
            <a:ln w="12700">
              <a:solidFill>
                <a:srgbClr val="FFC000"/>
              </a:solidFill>
              <a:miter lim="800000"/>
              <a:headEnd/>
              <a:tailEnd/>
            </a:ln>
            <a:effectLst/>
          </p:spPr>
        </p:pic>
        <p:pic>
          <p:nvPicPr>
            <p:cNvPr id="23" name="Picture 3"/>
            <p:cNvPicPr>
              <a:picLocks noChangeAspect="1" noChangeArrowheads="1"/>
            </p:cNvPicPr>
            <p:nvPr/>
          </p:nvPicPr>
          <p:blipFill>
            <a:blip r:embed="rId9"/>
            <a:srcRect/>
            <a:stretch>
              <a:fillRect/>
            </a:stretch>
          </p:blipFill>
          <p:spPr bwMode="auto">
            <a:xfrm>
              <a:off x="6417488" y="4362662"/>
              <a:ext cx="1861603" cy="1816924"/>
            </a:xfrm>
            <a:prstGeom prst="rect">
              <a:avLst/>
            </a:prstGeom>
            <a:noFill/>
            <a:ln w="12700">
              <a:solidFill>
                <a:srgbClr val="FFC000"/>
              </a:solidFill>
              <a:miter lim="800000"/>
              <a:headEnd/>
              <a:tailEnd/>
            </a:ln>
            <a:effectLst/>
          </p:spPr>
        </p:pic>
        <p:grpSp>
          <p:nvGrpSpPr>
            <p:cNvPr id="24" name="Groupe 40"/>
            <p:cNvGrpSpPr/>
            <p:nvPr/>
          </p:nvGrpSpPr>
          <p:grpSpPr>
            <a:xfrm>
              <a:off x="2176831" y="4356724"/>
              <a:ext cx="1843430" cy="1828800"/>
              <a:chOff x="1726447" y="4192948"/>
              <a:chExt cx="1843430" cy="1828800"/>
            </a:xfrm>
          </p:grpSpPr>
          <p:pic>
            <p:nvPicPr>
              <p:cNvPr id="26" name="Picture 5"/>
              <p:cNvPicPr>
                <a:picLocks noChangeAspect="1" noChangeArrowheads="1"/>
              </p:cNvPicPr>
              <p:nvPr/>
            </p:nvPicPr>
            <p:blipFill>
              <a:blip r:embed="rId10" cstate="print"/>
              <a:srcRect/>
              <a:stretch>
                <a:fillRect/>
              </a:stretch>
            </p:blipFill>
            <p:spPr bwMode="auto">
              <a:xfrm>
                <a:off x="2086696" y="4251928"/>
                <a:ext cx="1122932" cy="1710840"/>
              </a:xfrm>
              <a:prstGeom prst="rect">
                <a:avLst/>
              </a:prstGeom>
              <a:noFill/>
              <a:ln w="9525">
                <a:noFill/>
                <a:miter lim="800000"/>
                <a:headEnd/>
                <a:tailEnd/>
              </a:ln>
              <a:effectLst/>
            </p:spPr>
          </p:pic>
          <p:sp>
            <p:nvSpPr>
              <p:cNvPr id="27" name="Rectangle 26"/>
              <p:cNvSpPr/>
              <p:nvPr/>
            </p:nvSpPr>
            <p:spPr>
              <a:xfrm>
                <a:off x="1726447" y="4192948"/>
                <a:ext cx="1843430" cy="1828800"/>
              </a:xfrm>
              <a:prstGeom prst="rect">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nvGrpSpPr>
          <p:cNvPr id="29" name="Groupe 28"/>
          <p:cNvGrpSpPr/>
          <p:nvPr/>
        </p:nvGrpSpPr>
        <p:grpSpPr>
          <a:xfrm>
            <a:off x="441832" y="1418224"/>
            <a:ext cx="5042941" cy="461665"/>
            <a:chOff x="227838" y="1581324"/>
            <a:chExt cx="5042941" cy="461665"/>
          </a:xfrm>
        </p:grpSpPr>
        <p:sp>
          <p:nvSpPr>
            <p:cNvPr id="30" name="Rectangle 29"/>
            <p:cNvSpPr/>
            <p:nvPr/>
          </p:nvSpPr>
          <p:spPr>
            <a:xfrm>
              <a:off x="594416" y="1581324"/>
              <a:ext cx="4676363" cy="461665"/>
            </a:xfrm>
            <a:prstGeom prst="rect">
              <a:avLst/>
            </a:prstGeom>
          </p:spPr>
          <p:txBody>
            <a:bodyPr wrap="square">
              <a:spAutoFit/>
            </a:bodyPr>
            <a:lstStyle/>
            <a:p>
              <a:r>
                <a:rPr lang="fr-FR" sz="2400" dirty="0" smtClean="0">
                  <a:solidFill>
                    <a:schemeClr val="tx2">
                      <a:lumMod val="75000"/>
                    </a:schemeClr>
                  </a:solidFill>
                </a:rPr>
                <a:t>Plusieurs procédés</a:t>
              </a:r>
              <a:endParaRPr lang="fr-FR" sz="2400" dirty="0">
                <a:solidFill>
                  <a:schemeClr val="tx2">
                    <a:lumMod val="75000"/>
                  </a:schemeClr>
                </a:solidFill>
              </a:endParaRPr>
            </a:p>
          </p:txBody>
        </p:sp>
        <p:pic>
          <p:nvPicPr>
            <p:cNvPr id="31"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2" name="Groupe 48"/>
          <p:cNvGrpSpPr/>
          <p:nvPr/>
        </p:nvGrpSpPr>
        <p:grpSpPr>
          <a:xfrm>
            <a:off x="948929" y="2976089"/>
            <a:ext cx="5028788" cy="830997"/>
            <a:chOff x="310062" y="809993"/>
            <a:chExt cx="3942472" cy="830997"/>
          </a:xfrm>
        </p:grpSpPr>
        <p:sp>
          <p:nvSpPr>
            <p:cNvPr id="33" name="Rectangle 28"/>
            <p:cNvSpPr>
              <a:spLocks noChangeArrowheads="1"/>
            </p:cNvSpPr>
            <p:nvPr/>
          </p:nvSpPr>
          <p:spPr bwMode="auto">
            <a:xfrm>
              <a:off x="597336" y="809993"/>
              <a:ext cx="3655198"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circule à travers une chambre d'ionisation.</a:t>
              </a:r>
              <a:endParaRPr lang="fr-FR" sz="2400" dirty="0">
                <a:solidFill>
                  <a:schemeClr val="tx2">
                    <a:lumMod val="75000"/>
                  </a:schemeClr>
                </a:solidFill>
                <a:latin typeface="+mj-lt"/>
              </a:endParaRPr>
            </a:p>
          </p:txBody>
        </p:sp>
        <p:sp>
          <p:nvSpPr>
            <p:cNvPr id="34" name="Triangle isocèle 33"/>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35" name="Groupe 48"/>
          <p:cNvGrpSpPr/>
          <p:nvPr/>
        </p:nvGrpSpPr>
        <p:grpSpPr>
          <a:xfrm>
            <a:off x="948929" y="1995488"/>
            <a:ext cx="5492811" cy="830997"/>
            <a:chOff x="310062" y="809993"/>
            <a:chExt cx="4306257" cy="830997"/>
          </a:xfrm>
        </p:grpSpPr>
        <p:sp>
          <p:nvSpPr>
            <p:cNvPr id="36" name="Rectangle 28"/>
            <p:cNvSpPr>
              <a:spLocks noChangeArrowheads="1"/>
            </p:cNvSpPr>
            <p:nvPr/>
          </p:nvSpPr>
          <p:spPr bwMode="auto">
            <a:xfrm>
              <a:off x="597336" y="809993"/>
              <a:ext cx="4018983"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passe au travers d’une cartouche remplie de </a:t>
              </a:r>
              <a:r>
                <a:rPr lang="fr-FR" sz="2400" dirty="0" err="1" smtClean="0">
                  <a:solidFill>
                    <a:schemeClr val="tx2">
                      <a:lumMod val="75000"/>
                    </a:schemeClr>
                  </a:solidFill>
                </a:rPr>
                <a:t>polyphosphates</a:t>
              </a:r>
              <a:r>
                <a:rPr lang="fr-FR" sz="2400" dirty="0" smtClean="0">
                  <a:solidFill>
                    <a:schemeClr val="tx2">
                      <a:lumMod val="75000"/>
                    </a:schemeClr>
                  </a:solidFill>
                </a:rPr>
                <a:t>.</a:t>
              </a:r>
              <a:endParaRPr lang="fr-FR" sz="2400" dirty="0">
                <a:solidFill>
                  <a:schemeClr val="tx2">
                    <a:lumMod val="75000"/>
                  </a:schemeClr>
                </a:solidFill>
              </a:endParaRPr>
            </a:p>
          </p:txBody>
        </p:sp>
        <p:sp>
          <p:nvSpPr>
            <p:cNvPr id="37" name="Triangle isocèle 36"/>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39" name="Groupe 38"/>
          <p:cNvGrpSpPr/>
          <p:nvPr>
            <p:custDataLst>
              <p:tags r:id="rId1"/>
            </p:custDataLst>
          </p:nvPr>
        </p:nvGrpSpPr>
        <p:grpSpPr>
          <a:xfrm>
            <a:off x="-11875" y="6184075"/>
            <a:ext cx="9166762" cy="695495"/>
            <a:chOff x="-11875" y="6184075"/>
            <a:chExt cx="9166762" cy="695495"/>
          </a:xfrm>
        </p:grpSpPr>
        <p:grpSp>
          <p:nvGrpSpPr>
            <p:cNvPr id="40" name="Groupe 73"/>
            <p:cNvGrpSpPr/>
            <p:nvPr/>
          </p:nvGrpSpPr>
          <p:grpSpPr>
            <a:xfrm>
              <a:off x="7528887" y="6578927"/>
              <a:ext cx="1475051" cy="270756"/>
              <a:chOff x="3004398" y="3185919"/>
              <a:chExt cx="4497647" cy="825579"/>
            </a:xfrm>
          </p:grpSpPr>
          <p:pic>
            <p:nvPicPr>
              <p:cNvPr id="45"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46"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41" name="Connecteur droit 4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3"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4" name="Rectangle 43"/>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10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25" name="Rectangle 24"/>
          <p:cNvSpPr/>
          <p:nvPr/>
        </p:nvSpPr>
        <p:spPr>
          <a:xfrm>
            <a:off x="489620" y="901184"/>
            <a:ext cx="1656992" cy="523220"/>
          </a:xfrm>
          <a:prstGeom prst="rect">
            <a:avLst/>
          </a:prstGeom>
        </p:spPr>
        <p:txBody>
          <a:bodyPr wrap="none">
            <a:spAutoFit/>
          </a:bodyPr>
          <a:lstStyle/>
          <a:p>
            <a:r>
              <a:rPr lang="fr-FR" sz="2800" dirty="0" smtClean="0">
                <a:solidFill>
                  <a:schemeClr val="tx2">
                    <a:lumMod val="75000"/>
                  </a:schemeClr>
                </a:solidFill>
              </a:rPr>
              <a:t>Les Filtres</a:t>
            </a:r>
            <a:endParaRPr lang="fr-FR" sz="2800" dirty="0">
              <a:solidFill>
                <a:schemeClr val="tx2">
                  <a:lumMod val="75000"/>
                </a:schemeClr>
              </a:solidFill>
            </a:endParaRPr>
          </a:p>
        </p:txBody>
      </p:sp>
      <p:pic>
        <p:nvPicPr>
          <p:cNvPr id="34817" name="Picture 1"/>
          <p:cNvPicPr>
            <a:picLocks noChangeAspect="1" noChangeArrowheads="1"/>
          </p:cNvPicPr>
          <p:nvPr/>
        </p:nvPicPr>
        <p:blipFill>
          <a:blip r:embed="rId7"/>
          <a:srcRect/>
          <a:stretch>
            <a:fillRect/>
          </a:stretch>
        </p:blipFill>
        <p:spPr bwMode="auto">
          <a:xfrm>
            <a:off x="6769287" y="3562061"/>
            <a:ext cx="2052000" cy="2735999"/>
          </a:xfrm>
          <a:prstGeom prst="rect">
            <a:avLst/>
          </a:prstGeom>
          <a:noFill/>
          <a:ln w="9525">
            <a:noFill/>
            <a:miter lim="800000"/>
            <a:headEnd/>
            <a:tailEnd/>
          </a:ln>
          <a:effectLst/>
        </p:spPr>
      </p:pic>
      <p:grpSp>
        <p:nvGrpSpPr>
          <p:cNvPr id="19" name="Groupe 48"/>
          <p:cNvGrpSpPr/>
          <p:nvPr/>
        </p:nvGrpSpPr>
        <p:grpSpPr>
          <a:xfrm>
            <a:off x="839750" y="2080849"/>
            <a:ext cx="7744692" cy="461665"/>
            <a:chOff x="310062" y="809993"/>
            <a:chExt cx="6071688" cy="461665"/>
          </a:xfrm>
        </p:grpSpPr>
        <p:sp>
          <p:nvSpPr>
            <p:cNvPr id="20"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Anti-impureté</a:t>
              </a:r>
              <a:endParaRPr lang="fr-FR" sz="2400" dirty="0">
                <a:solidFill>
                  <a:schemeClr val="tx2">
                    <a:lumMod val="75000"/>
                  </a:schemeClr>
                </a:solidFill>
                <a:latin typeface="+mj-lt"/>
              </a:endParaRPr>
            </a:p>
          </p:txBody>
        </p:sp>
        <p:sp>
          <p:nvSpPr>
            <p:cNvPr id="21" name="Triangle isocèle 20"/>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2" name="Groupe 48"/>
          <p:cNvGrpSpPr/>
          <p:nvPr/>
        </p:nvGrpSpPr>
        <p:grpSpPr>
          <a:xfrm>
            <a:off x="839750" y="2630229"/>
            <a:ext cx="7744692" cy="461665"/>
            <a:chOff x="310062" y="809993"/>
            <a:chExt cx="6071688" cy="461665"/>
          </a:xfrm>
        </p:grpSpPr>
        <p:sp>
          <p:nvSpPr>
            <p:cNvPr id="23"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Anti-nitrate</a:t>
              </a:r>
              <a:endParaRPr lang="fr-FR" sz="2400" dirty="0">
                <a:solidFill>
                  <a:schemeClr val="tx2">
                    <a:lumMod val="75000"/>
                  </a:schemeClr>
                </a:solidFill>
                <a:latin typeface="+mj-lt"/>
              </a:endParaRPr>
            </a:p>
          </p:txBody>
        </p:sp>
        <p:sp>
          <p:nvSpPr>
            <p:cNvPr id="24" name="Triangle isocèle 23"/>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6" name="Groupe 48"/>
          <p:cNvGrpSpPr/>
          <p:nvPr/>
        </p:nvGrpSpPr>
        <p:grpSpPr>
          <a:xfrm>
            <a:off x="839750" y="1531469"/>
            <a:ext cx="7744692" cy="461665"/>
            <a:chOff x="310062" y="809993"/>
            <a:chExt cx="6071688" cy="461665"/>
          </a:xfrm>
        </p:grpSpPr>
        <p:sp>
          <p:nvSpPr>
            <p:cNvPr id="27"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Antitartre</a:t>
              </a:r>
              <a:endParaRPr lang="fr-FR" sz="2400" dirty="0">
                <a:solidFill>
                  <a:schemeClr val="tx2">
                    <a:lumMod val="75000"/>
                  </a:schemeClr>
                </a:solidFill>
              </a:endParaRPr>
            </a:p>
          </p:txBody>
        </p:sp>
        <p:sp>
          <p:nvSpPr>
            <p:cNvPr id="28" name="Triangle isocèle 27"/>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9" name="Groupe 48"/>
          <p:cNvGrpSpPr/>
          <p:nvPr/>
        </p:nvGrpSpPr>
        <p:grpSpPr>
          <a:xfrm>
            <a:off x="839750" y="3728987"/>
            <a:ext cx="5765766" cy="830997"/>
            <a:chOff x="310062" y="809993"/>
            <a:chExt cx="4520249" cy="830997"/>
          </a:xfrm>
        </p:grpSpPr>
        <p:sp>
          <p:nvSpPr>
            <p:cNvPr id="30" name="Rectangle 28"/>
            <p:cNvSpPr>
              <a:spLocks noChangeArrowheads="1"/>
            </p:cNvSpPr>
            <p:nvPr/>
          </p:nvSpPr>
          <p:spPr bwMode="auto">
            <a:xfrm>
              <a:off x="597336" y="809993"/>
              <a:ext cx="4232975"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Contre les mauvaises odeurs et le mauvais goût </a:t>
              </a:r>
              <a:endParaRPr lang="fr-FR" sz="2400" dirty="0">
                <a:solidFill>
                  <a:schemeClr val="tx2">
                    <a:lumMod val="75000"/>
                  </a:schemeClr>
                </a:solidFill>
                <a:latin typeface="+mj-lt"/>
              </a:endParaRPr>
            </a:p>
          </p:txBody>
        </p:sp>
        <p:sp>
          <p:nvSpPr>
            <p:cNvPr id="31" name="Triangle isocèle 30"/>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35" name="Groupe 48"/>
          <p:cNvGrpSpPr/>
          <p:nvPr/>
        </p:nvGrpSpPr>
        <p:grpSpPr>
          <a:xfrm>
            <a:off x="839750" y="3179608"/>
            <a:ext cx="7744692" cy="461665"/>
            <a:chOff x="310062" y="809993"/>
            <a:chExt cx="6071688" cy="461665"/>
          </a:xfrm>
        </p:grpSpPr>
        <p:sp>
          <p:nvSpPr>
            <p:cNvPr id="36"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Anti-plomb</a:t>
              </a:r>
              <a:endParaRPr lang="fr-FR" sz="2400" dirty="0">
                <a:solidFill>
                  <a:schemeClr val="tx2">
                    <a:lumMod val="75000"/>
                  </a:schemeClr>
                </a:solidFill>
              </a:endParaRPr>
            </a:p>
          </p:txBody>
        </p:sp>
        <p:sp>
          <p:nvSpPr>
            <p:cNvPr id="37" name="Triangle isocèle 36"/>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pic>
        <p:nvPicPr>
          <p:cNvPr id="34820" name="Picture 4"/>
          <p:cNvPicPr>
            <a:picLocks noChangeAspect="1" noChangeArrowheads="1"/>
          </p:cNvPicPr>
          <p:nvPr/>
        </p:nvPicPr>
        <p:blipFill>
          <a:blip r:embed="rId8"/>
          <a:srcRect/>
          <a:stretch>
            <a:fillRect/>
          </a:stretch>
        </p:blipFill>
        <p:spPr bwMode="auto">
          <a:xfrm>
            <a:off x="6733287" y="1187350"/>
            <a:ext cx="2088000" cy="2088000"/>
          </a:xfrm>
          <a:prstGeom prst="rect">
            <a:avLst/>
          </a:prstGeom>
          <a:noFill/>
          <a:ln w="9525">
            <a:solidFill>
              <a:srgbClr val="FFC000"/>
            </a:solidFill>
            <a:miter lim="800000"/>
            <a:headEnd/>
            <a:tailEnd/>
          </a:ln>
          <a:effectLst/>
        </p:spPr>
      </p:pic>
      <p:pic>
        <p:nvPicPr>
          <p:cNvPr id="34821" name="Picture 5"/>
          <p:cNvPicPr>
            <a:picLocks noChangeAspect="1" noChangeArrowheads="1"/>
          </p:cNvPicPr>
          <p:nvPr/>
        </p:nvPicPr>
        <p:blipFill>
          <a:blip r:embed="rId9" cstate="print"/>
          <a:srcRect/>
          <a:stretch>
            <a:fillRect/>
          </a:stretch>
        </p:blipFill>
        <p:spPr bwMode="auto">
          <a:xfrm>
            <a:off x="4546836" y="1187350"/>
            <a:ext cx="1892741" cy="2088000"/>
          </a:xfrm>
          <a:prstGeom prst="rect">
            <a:avLst/>
          </a:prstGeom>
          <a:noFill/>
          <a:ln w="9525">
            <a:solidFill>
              <a:srgbClr val="FFC000"/>
            </a:solidFill>
            <a:miter lim="800000"/>
            <a:headEnd/>
            <a:tailEnd/>
          </a:ln>
          <a:effectLst/>
        </p:spPr>
      </p:pic>
      <p:grpSp>
        <p:nvGrpSpPr>
          <p:cNvPr id="34" name="Groupe 38"/>
          <p:cNvGrpSpPr/>
          <p:nvPr>
            <p:custDataLst>
              <p:tags r:id="rId1"/>
            </p:custDataLst>
          </p:nvPr>
        </p:nvGrpSpPr>
        <p:grpSpPr>
          <a:xfrm>
            <a:off x="-11875" y="6184075"/>
            <a:ext cx="9166762" cy="695495"/>
            <a:chOff x="-11875" y="6184075"/>
            <a:chExt cx="9166762" cy="695495"/>
          </a:xfrm>
        </p:grpSpPr>
        <p:grpSp>
          <p:nvGrpSpPr>
            <p:cNvPr id="39" name="Groupe 73"/>
            <p:cNvGrpSpPr/>
            <p:nvPr/>
          </p:nvGrpSpPr>
          <p:grpSpPr>
            <a:xfrm>
              <a:off x="7528887" y="6578927"/>
              <a:ext cx="1475051" cy="270756"/>
              <a:chOff x="3004398" y="3185919"/>
              <a:chExt cx="4497647" cy="825579"/>
            </a:xfrm>
          </p:grpSpPr>
          <p:pic>
            <p:nvPicPr>
              <p:cNvPr id="44"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883214" y="3339060"/>
                <a:ext cx="3618831" cy="519296"/>
              </a:xfrm>
              <a:prstGeom prst="rect">
                <a:avLst/>
              </a:prstGeom>
              <a:noFill/>
            </p:spPr>
          </p:pic>
          <p:pic>
            <p:nvPicPr>
              <p:cNvPr id="45" name="Picture 1" descr="D:\Lorente Christophe\Boulot\BTS TC\2009 2010\Salon de l'habitat\Salon de l'habitat 2009\LOGO.jpg"/>
              <p:cNvPicPr>
                <a:picLocks noChangeAspect="1" noChangeArrowheads="1"/>
              </p:cNvPicPr>
              <p:nvPr/>
            </p:nvPicPr>
            <p:blipFill>
              <a:blip r:embed="rId11" cstate="print"/>
              <a:srcRect/>
              <a:stretch>
                <a:fillRect/>
              </a:stretch>
            </p:blipFill>
            <p:spPr bwMode="auto">
              <a:xfrm>
                <a:off x="3004398" y="3185919"/>
                <a:ext cx="783259" cy="825579"/>
              </a:xfrm>
              <a:prstGeom prst="rect">
                <a:avLst/>
              </a:prstGeom>
              <a:noFill/>
            </p:spPr>
          </p:pic>
        </p:grpSp>
        <p:cxnSp>
          <p:nvCxnSpPr>
            <p:cNvPr id="40" name="Connecteur droit 3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2" name="Picture 1"/>
            <p:cNvPicPr>
              <a:picLocks noChangeAspect="1" noChangeArrowheads="1"/>
            </p:cNvPicPr>
            <p:nvPr/>
          </p:nvPicPr>
          <p:blipFill>
            <a:blip r:embed="rId1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3" name="Rectangle 42"/>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p:cTn id="7" dur="1000" fill="hold"/>
                                        <p:tgtEl>
                                          <p:spTgt spid="34821"/>
                                        </p:tgtEl>
                                        <p:attrNameLst>
                                          <p:attrName>ppt_w</p:attrName>
                                        </p:attrNameLst>
                                      </p:cBhvr>
                                      <p:tavLst>
                                        <p:tav tm="0">
                                          <p:val>
                                            <p:fltVal val="0"/>
                                          </p:val>
                                        </p:tav>
                                        <p:tav tm="100000">
                                          <p:val>
                                            <p:strVal val="#ppt_w"/>
                                          </p:val>
                                        </p:tav>
                                      </p:tavLst>
                                    </p:anim>
                                    <p:anim calcmode="lin" valueType="num">
                                      <p:cBhvr>
                                        <p:cTn id="8" dur="1000" fill="hold"/>
                                        <p:tgtEl>
                                          <p:spTgt spid="34821"/>
                                        </p:tgtEl>
                                        <p:attrNameLst>
                                          <p:attrName>ppt_h</p:attrName>
                                        </p:attrNameLst>
                                      </p:cBhvr>
                                      <p:tavLst>
                                        <p:tav tm="0">
                                          <p:val>
                                            <p:fltVal val="0"/>
                                          </p:val>
                                        </p:tav>
                                        <p:tav tm="100000">
                                          <p:val>
                                            <p:strVal val="#ppt_h"/>
                                          </p:val>
                                        </p:tav>
                                      </p:tavLst>
                                    </p:anim>
                                    <p:animEffect transition="in" filter="fade">
                                      <p:cBhvr>
                                        <p:cTn id="9" dur="1000"/>
                                        <p:tgtEl>
                                          <p:spTgt spid="34821"/>
                                        </p:tgtEl>
                                      </p:cBhvr>
                                    </p:animEffect>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34820"/>
                                        </p:tgtEl>
                                        <p:attrNameLst>
                                          <p:attrName>style.visibility</p:attrName>
                                        </p:attrNameLst>
                                      </p:cBhvr>
                                      <p:to>
                                        <p:strVal val="visible"/>
                                      </p:to>
                                    </p:set>
                                    <p:anim calcmode="lin" valueType="num">
                                      <p:cBhvr>
                                        <p:cTn id="13" dur="1000" fill="hold"/>
                                        <p:tgtEl>
                                          <p:spTgt spid="34820"/>
                                        </p:tgtEl>
                                        <p:attrNameLst>
                                          <p:attrName>ppt_w</p:attrName>
                                        </p:attrNameLst>
                                      </p:cBhvr>
                                      <p:tavLst>
                                        <p:tav tm="0">
                                          <p:val>
                                            <p:fltVal val="0"/>
                                          </p:val>
                                        </p:tav>
                                        <p:tav tm="100000">
                                          <p:val>
                                            <p:strVal val="#ppt_w"/>
                                          </p:val>
                                        </p:tav>
                                      </p:tavLst>
                                    </p:anim>
                                    <p:anim calcmode="lin" valueType="num">
                                      <p:cBhvr>
                                        <p:cTn id="14" dur="1000" fill="hold"/>
                                        <p:tgtEl>
                                          <p:spTgt spid="34820"/>
                                        </p:tgtEl>
                                        <p:attrNameLst>
                                          <p:attrName>ppt_h</p:attrName>
                                        </p:attrNameLst>
                                      </p:cBhvr>
                                      <p:tavLst>
                                        <p:tav tm="0">
                                          <p:val>
                                            <p:fltVal val="0"/>
                                          </p:val>
                                        </p:tav>
                                        <p:tav tm="100000">
                                          <p:val>
                                            <p:strVal val="#ppt_h"/>
                                          </p:val>
                                        </p:tav>
                                      </p:tavLst>
                                    </p:anim>
                                    <p:animEffect transition="in" filter="fade">
                                      <p:cBhvr>
                                        <p:cTn id="15" dur="1000"/>
                                        <p:tgtEl>
                                          <p:spTgt spid="34820"/>
                                        </p:tgtEl>
                                      </p:cBhvr>
                                    </p:animEffect>
                                  </p:childTnLst>
                                </p:cTn>
                              </p:par>
                            </p:childTnLst>
                          </p:cTn>
                        </p:par>
                        <p:par>
                          <p:cTn id="16" fill="hold">
                            <p:stCondLst>
                              <p:cond delay="2000"/>
                            </p:stCondLst>
                            <p:childTnLst>
                              <p:par>
                                <p:cTn id="17" presetID="53" presetClass="entr" presetSubtype="0" fill="hold" nodeType="afterEffect">
                                  <p:stCondLst>
                                    <p:cond delay="0"/>
                                  </p:stCondLst>
                                  <p:childTnLst>
                                    <p:set>
                                      <p:cBhvr>
                                        <p:cTn id="18" dur="1" fill="hold">
                                          <p:stCondLst>
                                            <p:cond delay="0"/>
                                          </p:stCondLst>
                                        </p:cTn>
                                        <p:tgtEl>
                                          <p:spTgt spid="34817"/>
                                        </p:tgtEl>
                                        <p:attrNameLst>
                                          <p:attrName>style.visibility</p:attrName>
                                        </p:attrNameLst>
                                      </p:cBhvr>
                                      <p:to>
                                        <p:strVal val="visible"/>
                                      </p:to>
                                    </p:set>
                                    <p:anim calcmode="lin" valueType="num">
                                      <p:cBhvr>
                                        <p:cTn id="19" dur="1000" fill="hold"/>
                                        <p:tgtEl>
                                          <p:spTgt spid="34817"/>
                                        </p:tgtEl>
                                        <p:attrNameLst>
                                          <p:attrName>ppt_w</p:attrName>
                                        </p:attrNameLst>
                                      </p:cBhvr>
                                      <p:tavLst>
                                        <p:tav tm="0">
                                          <p:val>
                                            <p:fltVal val="0"/>
                                          </p:val>
                                        </p:tav>
                                        <p:tav tm="100000">
                                          <p:val>
                                            <p:strVal val="#ppt_w"/>
                                          </p:val>
                                        </p:tav>
                                      </p:tavLst>
                                    </p:anim>
                                    <p:anim calcmode="lin" valueType="num">
                                      <p:cBhvr>
                                        <p:cTn id="20" dur="1000" fill="hold"/>
                                        <p:tgtEl>
                                          <p:spTgt spid="34817"/>
                                        </p:tgtEl>
                                        <p:attrNameLst>
                                          <p:attrName>ppt_h</p:attrName>
                                        </p:attrNameLst>
                                      </p:cBhvr>
                                      <p:tavLst>
                                        <p:tav tm="0">
                                          <p:val>
                                            <p:fltVal val="0"/>
                                          </p:val>
                                        </p:tav>
                                        <p:tav tm="100000">
                                          <p:val>
                                            <p:strVal val="#ppt_h"/>
                                          </p:val>
                                        </p:tav>
                                      </p:tavLst>
                                    </p:anim>
                                    <p:animEffect transition="in" filter="fade">
                                      <p:cBhvr>
                                        <p:cTn id="21" dur="1000"/>
                                        <p:tgtEl>
                                          <p:spTgt spid="3481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10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10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10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1000"/>
                                        <p:tgtEl>
                                          <p:spTgt spid="3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58" name="Rectangle 57"/>
          <p:cNvSpPr/>
          <p:nvPr/>
        </p:nvSpPr>
        <p:spPr>
          <a:xfrm>
            <a:off x="2317530" y="2850363"/>
            <a:ext cx="10878207" cy="369332"/>
          </a:xfrm>
          <a:prstGeom prst="rect">
            <a:avLst/>
          </a:prstGeom>
        </p:spPr>
        <p:txBody>
          <a:bodyPr wrap="square">
            <a:spAutoFit/>
          </a:bodyPr>
          <a:lstStyle/>
          <a:p>
            <a:endParaRPr lang="fr-FR" dirty="0"/>
          </a:p>
        </p:txBody>
      </p:sp>
      <p:sp>
        <p:nvSpPr>
          <p:cNvPr id="25" name="Rectangle 24"/>
          <p:cNvSpPr/>
          <p:nvPr/>
        </p:nvSpPr>
        <p:spPr>
          <a:xfrm>
            <a:off x="489620" y="778352"/>
            <a:ext cx="3192284" cy="523220"/>
          </a:xfrm>
          <a:prstGeom prst="rect">
            <a:avLst/>
          </a:prstGeom>
        </p:spPr>
        <p:txBody>
          <a:bodyPr wrap="none">
            <a:spAutoFit/>
          </a:bodyPr>
          <a:lstStyle/>
          <a:p>
            <a:r>
              <a:rPr lang="fr-FR" sz="2800" dirty="0" smtClean="0">
                <a:solidFill>
                  <a:schemeClr val="tx2">
                    <a:lumMod val="75000"/>
                  </a:schemeClr>
                </a:solidFill>
              </a:rPr>
              <a:t>Les Epurateurs d’eau</a:t>
            </a:r>
            <a:endParaRPr lang="fr-FR" sz="2800" dirty="0">
              <a:solidFill>
                <a:schemeClr val="tx2">
                  <a:lumMod val="75000"/>
                </a:schemeClr>
              </a:solidFill>
            </a:endParaRPr>
          </a:p>
        </p:txBody>
      </p:sp>
      <p:grpSp>
        <p:nvGrpSpPr>
          <p:cNvPr id="17" name="Groupe 19"/>
          <p:cNvGrpSpPr/>
          <p:nvPr/>
        </p:nvGrpSpPr>
        <p:grpSpPr>
          <a:xfrm>
            <a:off x="480497" y="1380990"/>
            <a:ext cx="4517705" cy="461665"/>
            <a:chOff x="227838" y="1581324"/>
            <a:chExt cx="4517705" cy="461665"/>
          </a:xfrm>
        </p:grpSpPr>
        <p:sp>
          <p:nvSpPr>
            <p:cNvPr id="18" name="Rectangle 17"/>
            <p:cNvSpPr/>
            <p:nvPr/>
          </p:nvSpPr>
          <p:spPr>
            <a:xfrm>
              <a:off x="594416" y="1581324"/>
              <a:ext cx="4151127" cy="461665"/>
            </a:xfrm>
            <a:prstGeom prst="rect">
              <a:avLst/>
            </a:prstGeom>
          </p:spPr>
          <p:txBody>
            <a:bodyPr wrap="square">
              <a:spAutoFit/>
            </a:bodyPr>
            <a:lstStyle/>
            <a:p>
              <a:r>
                <a:rPr lang="fr-FR" sz="2400" dirty="0" smtClean="0">
                  <a:solidFill>
                    <a:schemeClr val="tx2">
                      <a:lumMod val="75000"/>
                    </a:schemeClr>
                  </a:solidFill>
                </a:rPr>
                <a:t>Présentation</a:t>
              </a:r>
              <a:endParaRPr lang="fr-FR" sz="2400" dirty="0">
                <a:solidFill>
                  <a:schemeClr val="tx2">
                    <a:lumMod val="75000"/>
                  </a:schemeClr>
                </a:solidFill>
              </a:endParaRPr>
            </a:p>
          </p:txBody>
        </p:sp>
        <p:pic>
          <p:nvPicPr>
            <p:cNvPr id="19" name="Picture 17"/>
            <p:cNvPicPr>
              <a:picLocks noChangeAspect="1" noChangeArrowheads="1"/>
            </p:cNvPicPr>
            <p:nvPr/>
          </p:nvPicPr>
          <p:blipFill>
            <a:blip r:embed="rId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0" name="Groupe 48"/>
          <p:cNvGrpSpPr/>
          <p:nvPr/>
        </p:nvGrpSpPr>
        <p:grpSpPr>
          <a:xfrm>
            <a:off x="776060" y="3387901"/>
            <a:ext cx="5051534" cy="461665"/>
            <a:chOff x="310062" y="809993"/>
            <a:chExt cx="3960305" cy="461665"/>
          </a:xfrm>
        </p:grpSpPr>
        <p:sp>
          <p:nvSpPr>
            <p:cNvPr id="21" name="Rectangle 28"/>
            <p:cNvSpPr>
              <a:spLocks noChangeArrowheads="1"/>
            </p:cNvSpPr>
            <p:nvPr/>
          </p:nvSpPr>
          <p:spPr bwMode="auto">
            <a:xfrm>
              <a:off x="597336" y="809993"/>
              <a:ext cx="3673031"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La cartouche à résines sélectives </a:t>
              </a:r>
              <a:endParaRPr lang="fr-FR" sz="2400" dirty="0">
                <a:solidFill>
                  <a:schemeClr val="tx2">
                    <a:lumMod val="75000"/>
                  </a:schemeClr>
                </a:solidFill>
                <a:latin typeface="+mj-lt"/>
              </a:endParaRPr>
            </a:p>
          </p:txBody>
        </p:sp>
        <p:sp>
          <p:nvSpPr>
            <p:cNvPr id="22" name="Triangle isocèle 21"/>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3" name="Groupe 48"/>
          <p:cNvGrpSpPr/>
          <p:nvPr/>
        </p:nvGrpSpPr>
        <p:grpSpPr>
          <a:xfrm>
            <a:off x="789708" y="4093266"/>
            <a:ext cx="5242602" cy="461665"/>
            <a:chOff x="310062" y="809993"/>
            <a:chExt cx="4110098" cy="461665"/>
          </a:xfrm>
        </p:grpSpPr>
        <p:sp>
          <p:nvSpPr>
            <p:cNvPr id="24" name="Rectangle 28"/>
            <p:cNvSpPr>
              <a:spLocks noChangeArrowheads="1"/>
            </p:cNvSpPr>
            <p:nvPr/>
          </p:nvSpPr>
          <p:spPr bwMode="auto">
            <a:xfrm>
              <a:off x="597336" y="809993"/>
              <a:ext cx="382282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La cartouche céramique </a:t>
              </a:r>
              <a:endParaRPr lang="fr-FR" sz="2400" dirty="0">
                <a:solidFill>
                  <a:schemeClr val="tx2">
                    <a:lumMod val="75000"/>
                  </a:schemeClr>
                </a:solidFill>
                <a:latin typeface="+mj-lt"/>
              </a:endParaRPr>
            </a:p>
          </p:txBody>
        </p:sp>
        <p:sp>
          <p:nvSpPr>
            <p:cNvPr id="26" name="Triangle isocèle 25"/>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7" name="Groupe 48"/>
          <p:cNvGrpSpPr/>
          <p:nvPr/>
        </p:nvGrpSpPr>
        <p:grpSpPr>
          <a:xfrm>
            <a:off x="789708" y="2682536"/>
            <a:ext cx="5338136" cy="461665"/>
            <a:chOff x="310062" y="809993"/>
            <a:chExt cx="4184995" cy="461665"/>
          </a:xfrm>
        </p:grpSpPr>
        <p:sp>
          <p:nvSpPr>
            <p:cNvPr id="28" name="Rectangle 28"/>
            <p:cNvSpPr>
              <a:spLocks noChangeArrowheads="1"/>
            </p:cNvSpPr>
            <p:nvPr/>
          </p:nvSpPr>
          <p:spPr bwMode="auto">
            <a:xfrm>
              <a:off x="597335" y="809993"/>
              <a:ext cx="3897722"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La cartouche à charbon actif </a:t>
              </a:r>
              <a:endParaRPr lang="fr-FR" sz="2400" dirty="0">
                <a:solidFill>
                  <a:schemeClr val="tx2">
                    <a:lumMod val="75000"/>
                  </a:schemeClr>
                </a:solidFill>
              </a:endParaRPr>
            </a:p>
          </p:txBody>
        </p:sp>
        <p:sp>
          <p:nvSpPr>
            <p:cNvPr id="29" name="Triangle isocèle 28"/>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sp>
        <p:nvSpPr>
          <p:cNvPr id="30" name="ZoneTexte 29"/>
          <p:cNvSpPr txBox="1"/>
          <p:nvPr/>
        </p:nvSpPr>
        <p:spPr>
          <a:xfrm>
            <a:off x="1019051" y="1977171"/>
            <a:ext cx="7491410" cy="461665"/>
          </a:xfrm>
          <a:prstGeom prst="rect">
            <a:avLst/>
          </a:prstGeom>
          <a:noFill/>
        </p:spPr>
        <p:txBody>
          <a:bodyPr wrap="none" rtlCol="0">
            <a:spAutoFit/>
          </a:bodyPr>
          <a:lstStyle/>
          <a:p>
            <a:r>
              <a:rPr lang="fr-FR" sz="2400" dirty="0" smtClean="0">
                <a:solidFill>
                  <a:schemeClr val="tx2">
                    <a:lumMod val="75000"/>
                  </a:schemeClr>
                </a:solidFill>
              </a:rPr>
              <a:t>Ils sont équipés de plusieurs cartouches interchangeables :</a:t>
            </a:r>
            <a:endParaRPr lang="fr-FR" sz="2400" dirty="0">
              <a:solidFill>
                <a:schemeClr val="tx2">
                  <a:lumMod val="75000"/>
                </a:schemeClr>
              </a:solidFill>
            </a:endParaRPr>
          </a:p>
        </p:txBody>
      </p:sp>
      <p:pic>
        <p:nvPicPr>
          <p:cNvPr id="6" name="Picture 5"/>
          <p:cNvPicPr>
            <a:picLocks noChangeAspect="1" noChangeArrowheads="1"/>
          </p:cNvPicPr>
          <p:nvPr/>
        </p:nvPicPr>
        <p:blipFill>
          <a:blip r:embed="rId8"/>
          <a:srcRect l="16474" r="16954"/>
          <a:stretch>
            <a:fillRect/>
          </a:stretch>
        </p:blipFill>
        <p:spPr bwMode="auto">
          <a:xfrm>
            <a:off x="6428096" y="2823272"/>
            <a:ext cx="2306471" cy="3464647"/>
          </a:xfrm>
          <a:prstGeom prst="rect">
            <a:avLst/>
          </a:prstGeom>
          <a:noFill/>
          <a:ln w="9525">
            <a:solidFill>
              <a:srgbClr val="FD9203"/>
            </a:solidFill>
            <a:miter lim="800000"/>
            <a:headEnd/>
            <a:tailEnd/>
          </a:ln>
          <a:effectLst/>
        </p:spPr>
      </p:pic>
      <p:grpSp>
        <p:nvGrpSpPr>
          <p:cNvPr id="31" name="Groupe 38"/>
          <p:cNvGrpSpPr/>
          <p:nvPr>
            <p:custDataLst>
              <p:tags r:id="rId1"/>
            </p:custDataLst>
          </p:nvPr>
        </p:nvGrpSpPr>
        <p:grpSpPr>
          <a:xfrm>
            <a:off x="-11875" y="6184075"/>
            <a:ext cx="9166762" cy="695495"/>
            <a:chOff x="-11875" y="6184075"/>
            <a:chExt cx="9166762" cy="695495"/>
          </a:xfrm>
        </p:grpSpPr>
        <p:grpSp>
          <p:nvGrpSpPr>
            <p:cNvPr id="32" name="Groupe 73"/>
            <p:cNvGrpSpPr/>
            <p:nvPr/>
          </p:nvGrpSpPr>
          <p:grpSpPr>
            <a:xfrm>
              <a:off x="7528887" y="6578927"/>
              <a:ext cx="1475051" cy="270756"/>
              <a:chOff x="3004398" y="3185919"/>
              <a:chExt cx="4497647" cy="825579"/>
            </a:xfrm>
          </p:grpSpPr>
          <p:pic>
            <p:nvPicPr>
              <p:cNvPr id="37"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883214" y="3339060"/>
                <a:ext cx="3618831" cy="519296"/>
              </a:xfrm>
              <a:prstGeom prst="rect">
                <a:avLst/>
              </a:prstGeom>
              <a:noFill/>
            </p:spPr>
          </p:pic>
          <p:pic>
            <p:nvPicPr>
              <p:cNvPr id="39"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004398" y="3185919"/>
                <a:ext cx="783259" cy="825579"/>
              </a:xfrm>
              <a:prstGeom prst="rect">
                <a:avLst/>
              </a:prstGeom>
              <a:noFill/>
            </p:spPr>
          </p:pic>
        </p:grpSp>
        <p:cxnSp>
          <p:nvCxnSpPr>
            <p:cNvPr id="33" name="Connecteur droit 3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5" name="Picture 1"/>
            <p:cNvPicPr>
              <a:picLocks noChangeAspect="1" noChangeArrowheads="1"/>
            </p:cNvPicPr>
            <p:nvPr/>
          </p:nvPicPr>
          <p:blipFill>
            <a:blip r:embed="rId1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6" name="Rectangle 35"/>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000"/>
                                        <p:tgtEl>
                                          <p:spTgt spid="30"/>
                                        </p:tgtEl>
                                      </p:cBhvr>
                                    </p:animEffect>
                                  </p:childTnLst>
                                </p:cTn>
                              </p:par>
                            </p:childTnLst>
                          </p:cTn>
                        </p:par>
                        <p:par>
                          <p:cTn id="12" fill="hold">
                            <p:stCondLst>
                              <p:cond delay="2000"/>
                            </p:stCondLst>
                            <p:childTnLst>
                              <p:par>
                                <p:cTn id="13" presetID="53"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10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1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25" name="Rectangle 24"/>
          <p:cNvSpPr/>
          <p:nvPr/>
        </p:nvSpPr>
        <p:spPr>
          <a:xfrm>
            <a:off x="146720" y="694478"/>
            <a:ext cx="2358594" cy="523220"/>
          </a:xfrm>
          <a:prstGeom prst="rect">
            <a:avLst/>
          </a:prstGeom>
        </p:spPr>
        <p:txBody>
          <a:bodyPr wrap="none">
            <a:spAutoFit/>
          </a:bodyPr>
          <a:lstStyle/>
          <a:p>
            <a:r>
              <a:rPr lang="fr-FR" sz="2800" dirty="0" smtClean="0">
                <a:solidFill>
                  <a:schemeClr val="tx2">
                    <a:lumMod val="75000"/>
                  </a:schemeClr>
                </a:solidFill>
              </a:rPr>
              <a:t>Les Osmoseurs</a:t>
            </a:r>
            <a:endParaRPr lang="fr-FR" sz="2800" dirty="0">
              <a:solidFill>
                <a:schemeClr val="tx2">
                  <a:lumMod val="75000"/>
                </a:schemeClr>
              </a:solidFill>
            </a:endParaRPr>
          </a:p>
        </p:txBody>
      </p:sp>
      <p:grpSp>
        <p:nvGrpSpPr>
          <p:cNvPr id="4" name="Groupe 19"/>
          <p:cNvGrpSpPr/>
          <p:nvPr/>
        </p:nvGrpSpPr>
        <p:grpSpPr>
          <a:xfrm>
            <a:off x="480497" y="1271806"/>
            <a:ext cx="4517705" cy="461665"/>
            <a:chOff x="227838" y="1581324"/>
            <a:chExt cx="4517705" cy="461665"/>
          </a:xfrm>
        </p:grpSpPr>
        <p:sp>
          <p:nvSpPr>
            <p:cNvPr id="18" name="Rectangle 17"/>
            <p:cNvSpPr/>
            <p:nvPr/>
          </p:nvSpPr>
          <p:spPr>
            <a:xfrm>
              <a:off x="594416" y="1581324"/>
              <a:ext cx="4151127" cy="461665"/>
            </a:xfrm>
            <a:prstGeom prst="rect">
              <a:avLst/>
            </a:prstGeom>
          </p:spPr>
          <p:txBody>
            <a:bodyPr wrap="square">
              <a:spAutoFit/>
            </a:bodyPr>
            <a:lstStyle/>
            <a:p>
              <a:r>
                <a:rPr lang="fr-FR" sz="2400" dirty="0" smtClean="0">
                  <a:solidFill>
                    <a:schemeClr val="tx2">
                      <a:lumMod val="75000"/>
                    </a:schemeClr>
                  </a:solidFill>
                </a:rPr>
                <a:t>Présentation</a:t>
              </a:r>
              <a:endParaRPr lang="fr-FR" sz="2400" dirty="0">
                <a:solidFill>
                  <a:schemeClr val="tx2">
                    <a:lumMod val="75000"/>
                  </a:schemeClr>
                </a:solidFill>
              </a:endParaRPr>
            </a:p>
          </p:txBody>
        </p:sp>
        <p:pic>
          <p:nvPicPr>
            <p:cNvPr id="19" name="Picture 17"/>
            <p:cNvPicPr>
              <a:picLocks noChangeAspect="1" noChangeArrowheads="1"/>
            </p:cNvPicPr>
            <p:nvPr/>
          </p:nvPicPr>
          <p:blipFill>
            <a:blip r:embed="rId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5" name="Groupe 48"/>
          <p:cNvGrpSpPr/>
          <p:nvPr/>
        </p:nvGrpSpPr>
        <p:grpSpPr>
          <a:xfrm>
            <a:off x="776060" y="3203235"/>
            <a:ext cx="5051534" cy="830997"/>
            <a:chOff x="310062" y="809993"/>
            <a:chExt cx="3960305" cy="830997"/>
          </a:xfrm>
        </p:grpSpPr>
        <p:sp>
          <p:nvSpPr>
            <p:cNvPr id="21" name="Rectangle 28"/>
            <p:cNvSpPr>
              <a:spLocks noChangeArrowheads="1"/>
            </p:cNvSpPr>
            <p:nvPr/>
          </p:nvSpPr>
          <p:spPr bwMode="auto">
            <a:xfrm>
              <a:off x="597336" y="809993"/>
              <a:ext cx="3673031"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Elimine 98% des bactéries, virus et éléments nocifs</a:t>
              </a:r>
              <a:endParaRPr lang="fr-FR" sz="2400" dirty="0">
                <a:solidFill>
                  <a:schemeClr val="tx2">
                    <a:lumMod val="75000"/>
                  </a:schemeClr>
                </a:solidFill>
                <a:latin typeface="+mj-lt"/>
              </a:endParaRPr>
            </a:p>
          </p:txBody>
        </p:sp>
        <p:sp>
          <p:nvSpPr>
            <p:cNvPr id="22" name="Triangle isocèle 21"/>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6" name="Groupe 48"/>
          <p:cNvGrpSpPr/>
          <p:nvPr/>
        </p:nvGrpSpPr>
        <p:grpSpPr>
          <a:xfrm>
            <a:off x="789708" y="4093266"/>
            <a:ext cx="5242602" cy="830997"/>
            <a:chOff x="310062" y="809993"/>
            <a:chExt cx="4110098" cy="830997"/>
          </a:xfrm>
        </p:grpSpPr>
        <p:sp>
          <p:nvSpPr>
            <p:cNvPr id="24" name="Rectangle 28"/>
            <p:cNvSpPr>
              <a:spLocks noChangeArrowheads="1"/>
            </p:cNvSpPr>
            <p:nvPr/>
          </p:nvSpPr>
          <p:spPr bwMode="auto">
            <a:xfrm>
              <a:off x="597336" y="809993"/>
              <a:ext cx="3822824"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Ne change pas la teneur de l’eau en calcaire</a:t>
              </a:r>
              <a:endParaRPr lang="fr-FR" sz="2400" dirty="0">
                <a:solidFill>
                  <a:schemeClr val="tx2">
                    <a:lumMod val="75000"/>
                  </a:schemeClr>
                </a:solidFill>
                <a:latin typeface="+mj-lt"/>
              </a:endParaRPr>
            </a:p>
          </p:txBody>
        </p:sp>
        <p:sp>
          <p:nvSpPr>
            <p:cNvPr id="26" name="Triangle isocèle 25"/>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7" name="Groupe 48"/>
          <p:cNvGrpSpPr/>
          <p:nvPr/>
        </p:nvGrpSpPr>
        <p:grpSpPr>
          <a:xfrm>
            <a:off x="789708" y="2313204"/>
            <a:ext cx="5338136" cy="830997"/>
            <a:chOff x="310062" y="809993"/>
            <a:chExt cx="4184995" cy="830997"/>
          </a:xfrm>
        </p:grpSpPr>
        <p:sp>
          <p:nvSpPr>
            <p:cNvPr id="28" name="Rectangle 28"/>
            <p:cNvSpPr>
              <a:spLocks noChangeArrowheads="1"/>
            </p:cNvSpPr>
            <p:nvPr/>
          </p:nvSpPr>
          <p:spPr bwMode="auto">
            <a:xfrm>
              <a:off x="597335" y="809993"/>
              <a:ext cx="3897722"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Permet de purifier l’eau d’alimentation et de boisson</a:t>
              </a:r>
              <a:endParaRPr lang="fr-FR" sz="2400" dirty="0">
                <a:solidFill>
                  <a:schemeClr val="tx2">
                    <a:lumMod val="75000"/>
                  </a:schemeClr>
                </a:solidFill>
              </a:endParaRPr>
            </a:p>
          </p:txBody>
        </p:sp>
        <p:sp>
          <p:nvSpPr>
            <p:cNvPr id="29" name="Triangle isocèle 28"/>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sp>
        <p:nvSpPr>
          <p:cNvPr id="36" name="ZoneTexte 35"/>
          <p:cNvSpPr txBox="1"/>
          <p:nvPr/>
        </p:nvSpPr>
        <p:spPr>
          <a:xfrm>
            <a:off x="1019051" y="1792505"/>
            <a:ext cx="5860579" cy="461665"/>
          </a:xfrm>
          <a:prstGeom prst="rect">
            <a:avLst/>
          </a:prstGeom>
          <a:noFill/>
        </p:spPr>
        <p:txBody>
          <a:bodyPr wrap="none" rtlCol="0">
            <a:spAutoFit/>
          </a:bodyPr>
          <a:lstStyle/>
          <a:p>
            <a:r>
              <a:rPr lang="fr-FR" sz="2400" dirty="0" smtClean="0">
                <a:solidFill>
                  <a:schemeClr val="tx2">
                    <a:lumMod val="75000"/>
                  </a:schemeClr>
                </a:solidFill>
              </a:rPr>
              <a:t>C’est le système de filtration le plus efficace :</a:t>
            </a:r>
            <a:endParaRPr lang="fr-FR" sz="2400" dirty="0">
              <a:solidFill>
                <a:schemeClr val="tx2">
                  <a:lumMod val="75000"/>
                </a:schemeClr>
              </a:solidFill>
            </a:endParaRPr>
          </a:p>
        </p:txBody>
      </p:sp>
      <p:pic>
        <p:nvPicPr>
          <p:cNvPr id="30722" name="Picture 2"/>
          <p:cNvPicPr>
            <a:picLocks noChangeAspect="1" noChangeArrowheads="1"/>
          </p:cNvPicPr>
          <p:nvPr/>
        </p:nvPicPr>
        <p:blipFill>
          <a:blip r:embed="rId8"/>
          <a:srcRect/>
          <a:stretch>
            <a:fillRect/>
          </a:stretch>
        </p:blipFill>
        <p:spPr bwMode="auto">
          <a:xfrm>
            <a:off x="6419398" y="2786666"/>
            <a:ext cx="2267820" cy="2877786"/>
          </a:xfrm>
          <a:prstGeom prst="rect">
            <a:avLst/>
          </a:prstGeom>
          <a:noFill/>
          <a:ln w="9525">
            <a:solidFill>
              <a:srgbClr val="FFC000"/>
            </a:solidFill>
            <a:miter lim="800000"/>
            <a:headEnd/>
            <a:tailEnd/>
          </a:ln>
          <a:effectLst/>
        </p:spPr>
      </p:pic>
      <p:grpSp>
        <p:nvGrpSpPr>
          <p:cNvPr id="30" name="Groupe 38"/>
          <p:cNvGrpSpPr/>
          <p:nvPr>
            <p:custDataLst>
              <p:tags r:id="rId1"/>
            </p:custDataLst>
          </p:nvPr>
        </p:nvGrpSpPr>
        <p:grpSpPr>
          <a:xfrm>
            <a:off x="-11875" y="6184075"/>
            <a:ext cx="9166762" cy="695495"/>
            <a:chOff x="-11875" y="6184075"/>
            <a:chExt cx="9166762" cy="695495"/>
          </a:xfrm>
        </p:grpSpPr>
        <p:grpSp>
          <p:nvGrpSpPr>
            <p:cNvPr id="31" name="Groupe 73"/>
            <p:cNvGrpSpPr/>
            <p:nvPr/>
          </p:nvGrpSpPr>
          <p:grpSpPr>
            <a:xfrm>
              <a:off x="7528887" y="6578927"/>
              <a:ext cx="1475051" cy="270756"/>
              <a:chOff x="3004398" y="3185919"/>
              <a:chExt cx="4497647" cy="825579"/>
            </a:xfrm>
          </p:grpSpPr>
          <p:pic>
            <p:nvPicPr>
              <p:cNvPr id="37"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883214" y="3339060"/>
                <a:ext cx="3618831" cy="519296"/>
              </a:xfrm>
              <a:prstGeom prst="rect">
                <a:avLst/>
              </a:prstGeom>
              <a:noFill/>
            </p:spPr>
          </p:pic>
          <p:pic>
            <p:nvPicPr>
              <p:cNvPr id="39"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004398" y="3185919"/>
                <a:ext cx="783259" cy="825579"/>
              </a:xfrm>
              <a:prstGeom prst="rect">
                <a:avLst/>
              </a:prstGeom>
              <a:noFill/>
            </p:spPr>
          </p:pic>
        </p:grpSp>
        <p:cxnSp>
          <p:nvCxnSpPr>
            <p:cNvPr id="32" name="Connecteur droit 3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4" name="Picture 1"/>
            <p:cNvPicPr>
              <a:picLocks noChangeAspect="1" noChangeArrowheads="1"/>
            </p:cNvPicPr>
            <p:nvPr/>
          </p:nvPicPr>
          <p:blipFill>
            <a:blip r:embed="rId1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5" name="Rectangle 34"/>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1000" fill="hold"/>
                                        <p:tgtEl>
                                          <p:spTgt spid="30722"/>
                                        </p:tgtEl>
                                        <p:attrNameLst>
                                          <p:attrName>ppt_w</p:attrName>
                                        </p:attrNameLst>
                                      </p:cBhvr>
                                      <p:tavLst>
                                        <p:tav tm="0">
                                          <p:val>
                                            <p:fltVal val="0"/>
                                          </p:val>
                                        </p:tav>
                                        <p:tav tm="100000">
                                          <p:val>
                                            <p:strVal val="#ppt_w"/>
                                          </p:val>
                                        </p:tav>
                                      </p:tavLst>
                                    </p:anim>
                                    <p:anim calcmode="lin" valueType="num">
                                      <p:cBhvr>
                                        <p:cTn id="8" dur="1000" fill="hold"/>
                                        <p:tgtEl>
                                          <p:spTgt spid="30722"/>
                                        </p:tgtEl>
                                        <p:attrNameLst>
                                          <p:attrName>ppt_h</p:attrName>
                                        </p:attrNameLst>
                                      </p:cBhvr>
                                      <p:tavLst>
                                        <p:tav tm="0">
                                          <p:val>
                                            <p:fltVal val="0"/>
                                          </p:val>
                                        </p:tav>
                                        <p:tav tm="100000">
                                          <p:val>
                                            <p:strVal val="#ppt_h"/>
                                          </p:val>
                                        </p:tav>
                                      </p:tavLst>
                                    </p:anim>
                                    <p:animEffect transition="in" filter="fade">
                                      <p:cBhvr>
                                        <p:cTn id="9" dur="1000"/>
                                        <p:tgtEl>
                                          <p:spTgt spid="3072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1000"/>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10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e 62"/>
          <p:cNvGrpSpPr/>
          <p:nvPr/>
        </p:nvGrpSpPr>
        <p:grpSpPr>
          <a:xfrm>
            <a:off x="3798367" y="804535"/>
            <a:ext cx="4963886" cy="4858581"/>
            <a:chOff x="3798367" y="804535"/>
            <a:chExt cx="4963886" cy="4858581"/>
          </a:xfrm>
        </p:grpSpPr>
        <p:pic>
          <p:nvPicPr>
            <p:cNvPr id="63490" name="Picture 2"/>
            <p:cNvPicPr>
              <a:picLocks noChangeAspect="1" noChangeArrowheads="1"/>
            </p:cNvPicPr>
            <p:nvPr/>
          </p:nvPicPr>
          <p:blipFill>
            <a:blip r:embed="rId4"/>
            <a:srcRect/>
            <a:stretch>
              <a:fillRect/>
            </a:stretch>
          </p:blipFill>
          <p:spPr bwMode="auto">
            <a:xfrm>
              <a:off x="3798367" y="804535"/>
              <a:ext cx="4963886" cy="4858581"/>
            </a:xfrm>
            <a:prstGeom prst="rect">
              <a:avLst/>
            </a:prstGeom>
            <a:noFill/>
            <a:ln w="9525">
              <a:noFill/>
              <a:miter lim="800000"/>
              <a:headEnd/>
              <a:tailEnd/>
            </a:ln>
            <a:effectLst/>
          </p:spPr>
        </p:pic>
        <p:sp>
          <p:nvSpPr>
            <p:cNvPr id="61" name="Rectangle 60"/>
            <p:cNvSpPr/>
            <p:nvPr/>
          </p:nvSpPr>
          <p:spPr>
            <a:xfrm>
              <a:off x="3821373" y="2852382"/>
              <a:ext cx="464023"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16" name="Rectangle 15"/>
          <p:cNvSpPr/>
          <p:nvPr/>
        </p:nvSpPr>
        <p:spPr>
          <a:xfrm>
            <a:off x="146720" y="653534"/>
            <a:ext cx="2358594" cy="523220"/>
          </a:xfrm>
          <a:prstGeom prst="rect">
            <a:avLst/>
          </a:prstGeom>
        </p:spPr>
        <p:txBody>
          <a:bodyPr wrap="none">
            <a:spAutoFit/>
          </a:bodyPr>
          <a:lstStyle/>
          <a:p>
            <a:r>
              <a:rPr lang="fr-FR" sz="2800" dirty="0" smtClean="0">
                <a:solidFill>
                  <a:schemeClr val="tx2">
                    <a:lumMod val="75000"/>
                  </a:schemeClr>
                </a:solidFill>
              </a:rPr>
              <a:t>Les Osmoseurs</a:t>
            </a:r>
            <a:endParaRPr lang="fr-FR" sz="2800" dirty="0">
              <a:solidFill>
                <a:schemeClr val="tx2">
                  <a:lumMod val="75000"/>
                </a:schemeClr>
              </a:solidFill>
            </a:endParaRPr>
          </a:p>
        </p:txBody>
      </p:sp>
      <p:grpSp>
        <p:nvGrpSpPr>
          <p:cNvPr id="17" name="Groupe 19"/>
          <p:cNvGrpSpPr/>
          <p:nvPr/>
        </p:nvGrpSpPr>
        <p:grpSpPr>
          <a:xfrm>
            <a:off x="480497" y="1121678"/>
            <a:ext cx="4517705" cy="461665"/>
            <a:chOff x="227838" y="1581324"/>
            <a:chExt cx="4517705" cy="461665"/>
          </a:xfrm>
        </p:grpSpPr>
        <p:sp>
          <p:nvSpPr>
            <p:cNvPr id="18" name="Rectangle 17"/>
            <p:cNvSpPr/>
            <p:nvPr/>
          </p:nvSpPr>
          <p:spPr>
            <a:xfrm>
              <a:off x="594416" y="1581324"/>
              <a:ext cx="4151127" cy="461665"/>
            </a:xfrm>
            <a:prstGeom prst="rect">
              <a:avLst/>
            </a:prstGeom>
          </p:spPr>
          <p:txBody>
            <a:bodyPr wrap="square">
              <a:spAutoFit/>
            </a:bodyPr>
            <a:lstStyle/>
            <a:p>
              <a:r>
                <a:rPr lang="fr-FR" sz="2400" dirty="0" smtClean="0">
                  <a:solidFill>
                    <a:schemeClr val="tx2">
                      <a:lumMod val="75000"/>
                    </a:schemeClr>
                  </a:solidFill>
                </a:rPr>
                <a:t>Fonctionnement</a:t>
              </a:r>
              <a:endParaRPr lang="fr-FR" sz="2400" dirty="0">
                <a:solidFill>
                  <a:schemeClr val="tx2">
                    <a:lumMod val="75000"/>
                  </a:schemeClr>
                </a:solidFill>
              </a:endParaRPr>
            </a:p>
          </p:txBody>
        </p:sp>
        <p:pic>
          <p:nvPicPr>
            <p:cNvPr id="19" name="Picture 17"/>
            <p:cNvPicPr>
              <a:picLocks noChangeAspect="1" noChangeArrowheads="1"/>
            </p:cNvPicPr>
            <p:nvPr/>
          </p:nvPicPr>
          <p:blipFill>
            <a:blip r:embed="rId5" cstate="print"/>
            <a:srcRect/>
            <a:stretch>
              <a:fillRect/>
            </a:stretch>
          </p:blipFill>
          <p:spPr bwMode="auto">
            <a:xfrm>
              <a:off x="227838" y="1679302"/>
              <a:ext cx="369887" cy="242888"/>
            </a:xfrm>
            <a:prstGeom prst="rect">
              <a:avLst/>
            </a:prstGeom>
            <a:noFill/>
            <a:ln w="9525">
              <a:noFill/>
              <a:round/>
              <a:headEnd/>
              <a:tailEnd/>
            </a:ln>
            <a:effectLst/>
          </p:spPr>
        </p:pic>
      </p:grpSp>
      <p:sp>
        <p:nvSpPr>
          <p:cNvPr id="4" name="Ellipse 3"/>
          <p:cNvSpPr/>
          <p:nvPr/>
        </p:nvSpPr>
        <p:spPr>
          <a:xfrm>
            <a:off x="5825111" y="4657053"/>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3</a:t>
            </a:r>
            <a:endParaRPr lang="fr-FR" sz="2000" b="1" dirty="0">
              <a:solidFill>
                <a:srgbClr val="FD9203"/>
              </a:solidFill>
            </a:endParaRPr>
          </a:p>
        </p:txBody>
      </p:sp>
      <p:sp>
        <p:nvSpPr>
          <p:cNvPr id="5" name="Rectangle à coins arrondis 4"/>
          <p:cNvSpPr/>
          <p:nvPr/>
        </p:nvSpPr>
        <p:spPr>
          <a:xfrm>
            <a:off x="7263127" y="4831657"/>
            <a:ext cx="1724758" cy="232534"/>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2">
                    <a:lumMod val="75000"/>
                  </a:schemeClr>
                </a:solidFill>
              </a:rPr>
              <a:t>Arrivée d’eau froide</a:t>
            </a:r>
          </a:p>
        </p:txBody>
      </p:sp>
      <p:sp>
        <p:nvSpPr>
          <p:cNvPr id="33" name="Ellipse 32"/>
          <p:cNvSpPr/>
          <p:nvPr/>
        </p:nvSpPr>
        <p:spPr>
          <a:xfrm>
            <a:off x="6280332" y="4657053"/>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2</a:t>
            </a:r>
            <a:endParaRPr lang="fr-FR" sz="2000" b="1" dirty="0">
              <a:solidFill>
                <a:srgbClr val="FD9203"/>
              </a:solidFill>
            </a:endParaRPr>
          </a:p>
        </p:txBody>
      </p:sp>
      <p:sp>
        <p:nvSpPr>
          <p:cNvPr id="34" name="Ellipse 33"/>
          <p:cNvSpPr/>
          <p:nvPr/>
        </p:nvSpPr>
        <p:spPr>
          <a:xfrm>
            <a:off x="6735553" y="4657053"/>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1</a:t>
            </a:r>
            <a:endParaRPr lang="fr-FR" sz="2000" b="1" dirty="0">
              <a:solidFill>
                <a:srgbClr val="FD9203"/>
              </a:solidFill>
            </a:endParaRPr>
          </a:p>
        </p:txBody>
      </p:sp>
      <p:sp>
        <p:nvSpPr>
          <p:cNvPr id="35" name="Ellipse 34"/>
          <p:cNvSpPr/>
          <p:nvPr/>
        </p:nvSpPr>
        <p:spPr>
          <a:xfrm>
            <a:off x="6282312" y="4263186"/>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4</a:t>
            </a:r>
            <a:endParaRPr lang="fr-FR" sz="2000" b="1" dirty="0">
              <a:solidFill>
                <a:srgbClr val="FD9203"/>
              </a:solidFill>
            </a:endParaRPr>
          </a:p>
        </p:txBody>
      </p:sp>
      <p:sp>
        <p:nvSpPr>
          <p:cNvPr id="36" name="Ellipse 35"/>
          <p:cNvSpPr/>
          <p:nvPr/>
        </p:nvSpPr>
        <p:spPr>
          <a:xfrm>
            <a:off x="6282313" y="3930675"/>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6</a:t>
            </a:r>
            <a:endParaRPr lang="fr-FR" sz="2000" b="1" dirty="0">
              <a:solidFill>
                <a:srgbClr val="FD9203"/>
              </a:solidFill>
            </a:endParaRPr>
          </a:p>
        </p:txBody>
      </p:sp>
      <p:sp>
        <p:nvSpPr>
          <p:cNvPr id="38" name="Rectangle à coins arrondis 37"/>
          <p:cNvSpPr/>
          <p:nvPr/>
        </p:nvSpPr>
        <p:spPr>
          <a:xfrm>
            <a:off x="4215077" y="5658476"/>
            <a:ext cx="1029953" cy="232534"/>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2">
                    <a:lumMod val="75000"/>
                  </a:schemeClr>
                </a:solidFill>
              </a:rPr>
              <a:t>Réservoir</a:t>
            </a:r>
          </a:p>
        </p:txBody>
      </p:sp>
      <p:sp>
        <p:nvSpPr>
          <p:cNvPr id="40" name="Rectangle 39"/>
          <p:cNvSpPr/>
          <p:nvPr/>
        </p:nvSpPr>
        <p:spPr>
          <a:xfrm>
            <a:off x="5065960" y="3546252"/>
            <a:ext cx="579120" cy="19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p:cNvSpPr/>
          <p:nvPr/>
        </p:nvSpPr>
        <p:spPr>
          <a:xfrm>
            <a:off x="7359580" y="3691032"/>
            <a:ext cx="579120" cy="19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41"/>
          <p:cNvSpPr/>
          <p:nvPr/>
        </p:nvSpPr>
        <p:spPr>
          <a:xfrm>
            <a:off x="7367200" y="4216812"/>
            <a:ext cx="426720" cy="19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à coins arrondis 36"/>
          <p:cNvSpPr/>
          <p:nvPr/>
        </p:nvSpPr>
        <p:spPr>
          <a:xfrm rot="16200000">
            <a:off x="7314524" y="3662213"/>
            <a:ext cx="1026218" cy="179492"/>
          </a:xfrm>
          <a:prstGeom prst="roundRect">
            <a:avLst>
              <a:gd name="adj" fmla="val 50000"/>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2">
                    <a:lumMod val="75000"/>
                  </a:schemeClr>
                </a:solidFill>
              </a:rPr>
              <a:t>Evacuation</a:t>
            </a:r>
          </a:p>
        </p:txBody>
      </p:sp>
      <p:sp>
        <p:nvSpPr>
          <p:cNvPr id="43" name="Rectangle 42"/>
          <p:cNvSpPr/>
          <p:nvPr/>
        </p:nvSpPr>
        <p:spPr>
          <a:xfrm>
            <a:off x="8434000" y="4125372"/>
            <a:ext cx="175260" cy="281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p:cNvSpPr/>
          <p:nvPr/>
        </p:nvSpPr>
        <p:spPr>
          <a:xfrm>
            <a:off x="4791640" y="3713892"/>
            <a:ext cx="175260" cy="281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roupe 50"/>
          <p:cNvGrpSpPr/>
          <p:nvPr/>
        </p:nvGrpSpPr>
        <p:grpSpPr>
          <a:xfrm>
            <a:off x="201046" y="1875210"/>
            <a:ext cx="4014630" cy="400110"/>
            <a:chOff x="663389" y="2784153"/>
            <a:chExt cx="4014630" cy="400110"/>
          </a:xfrm>
        </p:grpSpPr>
        <p:sp>
          <p:nvSpPr>
            <p:cNvPr id="46"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Filtre anti sédiments 5µ </a:t>
              </a:r>
              <a:endParaRPr lang="fr-FR" sz="2000" dirty="0">
                <a:solidFill>
                  <a:schemeClr val="tx2">
                    <a:lumMod val="75000"/>
                  </a:schemeClr>
                </a:solidFill>
              </a:endParaRPr>
            </a:p>
          </p:txBody>
        </p:sp>
        <p:sp>
          <p:nvSpPr>
            <p:cNvPr id="47" name="Triangle isocèle 46"/>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50" name="Ellipse 49"/>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1</a:t>
              </a:r>
              <a:endParaRPr lang="fr-FR" sz="2000" b="1" dirty="0">
                <a:solidFill>
                  <a:srgbClr val="FD9203"/>
                </a:solidFill>
              </a:endParaRPr>
            </a:p>
          </p:txBody>
        </p:sp>
      </p:grpSp>
      <p:grpSp>
        <p:nvGrpSpPr>
          <p:cNvPr id="67" name="Groupe 66"/>
          <p:cNvGrpSpPr/>
          <p:nvPr/>
        </p:nvGrpSpPr>
        <p:grpSpPr>
          <a:xfrm>
            <a:off x="201046" y="3064827"/>
            <a:ext cx="4014630" cy="400110"/>
            <a:chOff x="663389" y="2784153"/>
            <a:chExt cx="4014630" cy="400110"/>
          </a:xfrm>
        </p:grpSpPr>
        <p:sp>
          <p:nvSpPr>
            <p:cNvPr id="68"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Membrane</a:t>
              </a:r>
              <a:endParaRPr lang="fr-FR" sz="2000" dirty="0">
                <a:solidFill>
                  <a:schemeClr val="tx2">
                    <a:lumMod val="75000"/>
                  </a:schemeClr>
                </a:solidFill>
              </a:endParaRPr>
            </a:p>
          </p:txBody>
        </p:sp>
        <p:sp>
          <p:nvSpPr>
            <p:cNvPr id="69" name="Triangle isocèle 68"/>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70" name="Ellipse 69"/>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4</a:t>
              </a:r>
              <a:endParaRPr lang="fr-FR" sz="2000" b="1" dirty="0">
                <a:solidFill>
                  <a:srgbClr val="FD9203"/>
                </a:solidFill>
              </a:endParaRPr>
            </a:p>
          </p:txBody>
        </p:sp>
      </p:grpSp>
      <p:grpSp>
        <p:nvGrpSpPr>
          <p:cNvPr id="71" name="Groupe 70"/>
          <p:cNvGrpSpPr/>
          <p:nvPr/>
        </p:nvGrpSpPr>
        <p:grpSpPr>
          <a:xfrm>
            <a:off x="201046" y="3857907"/>
            <a:ext cx="4014630" cy="400110"/>
            <a:chOff x="663389" y="2784153"/>
            <a:chExt cx="4014630" cy="400110"/>
          </a:xfrm>
        </p:grpSpPr>
        <p:sp>
          <p:nvSpPr>
            <p:cNvPr id="72"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Post-filtre à charbon actif</a:t>
              </a:r>
              <a:endParaRPr lang="fr-FR" sz="2000" dirty="0">
                <a:solidFill>
                  <a:schemeClr val="tx2">
                    <a:lumMod val="75000"/>
                  </a:schemeClr>
                </a:solidFill>
              </a:endParaRPr>
            </a:p>
          </p:txBody>
        </p:sp>
        <p:sp>
          <p:nvSpPr>
            <p:cNvPr id="73" name="Triangle isocèle 72"/>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74" name="Ellipse 73"/>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6</a:t>
              </a:r>
              <a:endParaRPr lang="fr-FR" sz="2000" b="1" dirty="0">
                <a:solidFill>
                  <a:srgbClr val="FD9203"/>
                </a:solidFill>
              </a:endParaRPr>
            </a:p>
          </p:txBody>
        </p:sp>
      </p:grpSp>
      <p:grpSp>
        <p:nvGrpSpPr>
          <p:cNvPr id="75" name="Groupe 74"/>
          <p:cNvGrpSpPr/>
          <p:nvPr/>
        </p:nvGrpSpPr>
        <p:grpSpPr>
          <a:xfrm>
            <a:off x="201046" y="2271749"/>
            <a:ext cx="4014630" cy="400110"/>
            <a:chOff x="663389" y="2784153"/>
            <a:chExt cx="4014630" cy="400110"/>
          </a:xfrm>
        </p:grpSpPr>
        <p:sp>
          <p:nvSpPr>
            <p:cNvPr id="76"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Filtre anti clore</a:t>
              </a:r>
              <a:endParaRPr lang="fr-FR" sz="2000" dirty="0">
                <a:solidFill>
                  <a:schemeClr val="tx2">
                    <a:lumMod val="75000"/>
                  </a:schemeClr>
                </a:solidFill>
              </a:endParaRPr>
            </a:p>
          </p:txBody>
        </p:sp>
        <p:sp>
          <p:nvSpPr>
            <p:cNvPr id="77" name="Triangle isocèle 76"/>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78" name="Ellipse 77"/>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2</a:t>
              </a:r>
              <a:endParaRPr lang="fr-FR" sz="2000" b="1" dirty="0">
                <a:solidFill>
                  <a:srgbClr val="FD9203"/>
                </a:solidFill>
              </a:endParaRPr>
            </a:p>
          </p:txBody>
        </p:sp>
      </p:grpSp>
      <p:sp>
        <p:nvSpPr>
          <p:cNvPr id="79" name="ZoneTexte 78"/>
          <p:cNvSpPr txBox="1"/>
          <p:nvPr/>
        </p:nvSpPr>
        <p:spPr>
          <a:xfrm>
            <a:off x="0" y="1558489"/>
            <a:ext cx="3290837" cy="461665"/>
          </a:xfrm>
          <a:prstGeom prst="rect">
            <a:avLst/>
          </a:prstGeom>
          <a:noFill/>
        </p:spPr>
        <p:txBody>
          <a:bodyPr wrap="none" rtlCol="0">
            <a:spAutoFit/>
          </a:bodyPr>
          <a:lstStyle/>
          <a:p>
            <a:r>
              <a:rPr lang="fr-FR" sz="2400" dirty="0" smtClean="0">
                <a:solidFill>
                  <a:schemeClr val="tx2">
                    <a:lumMod val="75000"/>
                  </a:schemeClr>
                </a:solidFill>
              </a:rPr>
              <a:t>L'eau à purifier traverse :</a:t>
            </a:r>
            <a:endParaRPr lang="fr-FR" sz="2400" dirty="0">
              <a:solidFill>
                <a:schemeClr val="tx2">
                  <a:lumMod val="75000"/>
                </a:schemeClr>
              </a:solidFill>
            </a:endParaRPr>
          </a:p>
        </p:txBody>
      </p:sp>
      <p:pic>
        <p:nvPicPr>
          <p:cNvPr id="63493" name="Picture 5"/>
          <p:cNvPicPr>
            <a:picLocks noChangeAspect="1" noChangeArrowheads="1"/>
          </p:cNvPicPr>
          <p:nvPr/>
        </p:nvPicPr>
        <p:blipFill>
          <a:blip r:embed="rId6" cstate="print"/>
          <a:srcRect/>
          <a:stretch>
            <a:fillRect/>
          </a:stretch>
        </p:blipFill>
        <p:spPr bwMode="auto">
          <a:xfrm>
            <a:off x="958663" y="4402097"/>
            <a:ext cx="2681007" cy="2002624"/>
          </a:xfrm>
          <a:prstGeom prst="rect">
            <a:avLst/>
          </a:prstGeom>
          <a:noFill/>
          <a:ln w="9525">
            <a:solidFill>
              <a:srgbClr val="FFC000"/>
            </a:solidFill>
            <a:miter lim="800000"/>
            <a:headEnd/>
            <a:tailEnd/>
          </a:ln>
          <a:effectLst/>
        </p:spPr>
      </p:pic>
      <p:grpSp>
        <p:nvGrpSpPr>
          <p:cNvPr id="52" name="Groupe 51"/>
          <p:cNvGrpSpPr/>
          <p:nvPr/>
        </p:nvGrpSpPr>
        <p:grpSpPr>
          <a:xfrm>
            <a:off x="201046" y="2668288"/>
            <a:ext cx="4014630" cy="400110"/>
            <a:chOff x="663389" y="2784153"/>
            <a:chExt cx="4014630" cy="400110"/>
          </a:xfrm>
        </p:grpSpPr>
        <p:sp>
          <p:nvSpPr>
            <p:cNvPr id="53"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Filtre au charbon actif </a:t>
              </a:r>
              <a:endParaRPr lang="fr-FR" sz="2000" dirty="0">
                <a:solidFill>
                  <a:schemeClr val="tx2">
                    <a:lumMod val="75000"/>
                  </a:schemeClr>
                </a:solidFill>
              </a:endParaRPr>
            </a:p>
          </p:txBody>
        </p:sp>
        <p:sp>
          <p:nvSpPr>
            <p:cNvPr id="54" name="Triangle isocèle 53"/>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55" name="Ellipse 54"/>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3</a:t>
              </a:r>
              <a:endParaRPr lang="fr-FR" sz="2000" b="1" dirty="0">
                <a:solidFill>
                  <a:srgbClr val="FD9203"/>
                </a:solidFill>
              </a:endParaRPr>
            </a:p>
          </p:txBody>
        </p:sp>
      </p:grpSp>
      <p:sp>
        <p:nvSpPr>
          <p:cNvPr id="56" name="Ellipse 55"/>
          <p:cNvSpPr/>
          <p:nvPr/>
        </p:nvSpPr>
        <p:spPr>
          <a:xfrm>
            <a:off x="4619561" y="4574394"/>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5</a:t>
            </a:r>
            <a:endParaRPr lang="fr-FR" sz="2000" b="1" dirty="0">
              <a:solidFill>
                <a:srgbClr val="FD9203"/>
              </a:solidFill>
            </a:endParaRPr>
          </a:p>
        </p:txBody>
      </p:sp>
      <p:grpSp>
        <p:nvGrpSpPr>
          <p:cNvPr id="57" name="Groupe 56"/>
          <p:cNvGrpSpPr/>
          <p:nvPr/>
        </p:nvGrpSpPr>
        <p:grpSpPr>
          <a:xfrm>
            <a:off x="201046" y="3461366"/>
            <a:ext cx="4014630" cy="400110"/>
            <a:chOff x="663389" y="2784153"/>
            <a:chExt cx="4014630" cy="400110"/>
          </a:xfrm>
        </p:grpSpPr>
        <p:sp>
          <p:nvSpPr>
            <p:cNvPr id="58" name="Rectangle 28"/>
            <p:cNvSpPr>
              <a:spLocks noChangeArrowheads="1"/>
            </p:cNvSpPr>
            <p:nvPr/>
          </p:nvSpPr>
          <p:spPr bwMode="auto">
            <a:xfrm>
              <a:off x="1246101" y="2784153"/>
              <a:ext cx="3431918" cy="400110"/>
            </a:xfrm>
            <a:prstGeom prst="rect">
              <a:avLst/>
            </a:prstGeom>
            <a:noFill/>
            <a:ln w="9525">
              <a:noFill/>
              <a:miter lim="800000"/>
              <a:headEnd/>
              <a:tailEnd/>
            </a:ln>
          </p:spPr>
          <p:txBody>
            <a:bodyPr wrap="square" anchor="ctr">
              <a:spAutoFit/>
            </a:bodyPr>
            <a:lstStyle/>
            <a:p>
              <a:r>
                <a:rPr lang="fr-FR" sz="2000" dirty="0" smtClean="0">
                  <a:solidFill>
                    <a:schemeClr val="tx2">
                      <a:lumMod val="75000"/>
                    </a:schemeClr>
                  </a:solidFill>
                  <a:latin typeface="+mj-lt"/>
                </a:rPr>
                <a:t> </a:t>
              </a:r>
              <a:r>
                <a:rPr lang="fr-FR" sz="2000" dirty="0" smtClean="0">
                  <a:solidFill>
                    <a:schemeClr val="tx2">
                      <a:lumMod val="75000"/>
                    </a:schemeClr>
                  </a:solidFill>
                </a:rPr>
                <a:t>Réservoir de stockage</a:t>
              </a:r>
              <a:endParaRPr lang="fr-FR" sz="2000" dirty="0">
                <a:solidFill>
                  <a:schemeClr val="tx2">
                    <a:lumMod val="75000"/>
                  </a:schemeClr>
                </a:solidFill>
              </a:endParaRPr>
            </a:p>
          </p:txBody>
        </p:sp>
        <p:sp>
          <p:nvSpPr>
            <p:cNvPr id="59" name="Triangle isocèle 58"/>
            <p:cNvSpPr/>
            <p:nvPr/>
          </p:nvSpPr>
          <p:spPr>
            <a:xfrm rot="5400000">
              <a:off x="1005002" y="2855690"/>
              <a:ext cx="286514" cy="25703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2">
                    <a:lumMod val="75000"/>
                  </a:schemeClr>
                </a:solidFill>
              </a:endParaRPr>
            </a:p>
          </p:txBody>
        </p:sp>
        <p:sp>
          <p:nvSpPr>
            <p:cNvPr id="60" name="Ellipse 59"/>
            <p:cNvSpPr/>
            <p:nvPr/>
          </p:nvSpPr>
          <p:spPr>
            <a:xfrm>
              <a:off x="663389" y="2854581"/>
              <a:ext cx="259256" cy="259254"/>
            </a:xfrm>
            <a:prstGeom prst="ellipse">
              <a:avLst/>
            </a:prstGeom>
            <a:solidFill>
              <a:schemeClr val="bg1"/>
            </a:solidFill>
            <a:ln>
              <a:solidFill>
                <a:srgbClr val="FD92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D9203"/>
                  </a:solidFill>
                </a:rPr>
                <a:t>5</a:t>
              </a:r>
              <a:endParaRPr lang="fr-FR" sz="2000" b="1" dirty="0">
                <a:solidFill>
                  <a:srgbClr val="FD9203"/>
                </a:solidFill>
              </a:endParaRPr>
            </a:p>
          </p:txBody>
        </p:sp>
      </p:grpSp>
      <p:grpSp>
        <p:nvGrpSpPr>
          <p:cNvPr id="62" name="Groupe 38"/>
          <p:cNvGrpSpPr/>
          <p:nvPr>
            <p:custDataLst>
              <p:tags r:id="rId1"/>
            </p:custDataLst>
          </p:nvPr>
        </p:nvGrpSpPr>
        <p:grpSpPr>
          <a:xfrm>
            <a:off x="-11875" y="6184075"/>
            <a:ext cx="9166762" cy="695495"/>
            <a:chOff x="-11875" y="6184075"/>
            <a:chExt cx="9166762" cy="695495"/>
          </a:xfrm>
        </p:grpSpPr>
        <p:grpSp>
          <p:nvGrpSpPr>
            <p:cNvPr id="64" name="Groupe 73"/>
            <p:cNvGrpSpPr/>
            <p:nvPr/>
          </p:nvGrpSpPr>
          <p:grpSpPr>
            <a:xfrm>
              <a:off x="7528887" y="6578927"/>
              <a:ext cx="1475051" cy="270756"/>
              <a:chOff x="3004398" y="3185919"/>
              <a:chExt cx="4497647" cy="825579"/>
            </a:xfrm>
          </p:grpSpPr>
          <p:pic>
            <p:nvPicPr>
              <p:cNvPr id="82" name="Picture 1" descr="D:\Lorente Christophe\Boulot\BTS TC\2009 2010\Salon de l'habitat\Salon de l'habitat 2009\LOGO.jpg"/>
              <p:cNvPicPr>
                <a:picLocks noChangeAspect="1" noChangeArrowheads="1"/>
              </p:cNvPicPr>
              <p:nvPr/>
            </p:nvPicPr>
            <p:blipFill>
              <a:blip r:embed="rId7" cstate="print"/>
              <a:srcRect/>
              <a:stretch>
                <a:fillRect/>
              </a:stretch>
            </p:blipFill>
            <p:spPr bwMode="auto">
              <a:xfrm>
                <a:off x="3883214" y="3339060"/>
                <a:ext cx="3618831" cy="519296"/>
              </a:xfrm>
              <a:prstGeom prst="rect">
                <a:avLst/>
              </a:prstGeom>
              <a:noFill/>
            </p:spPr>
          </p:pic>
          <p:pic>
            <p:nvPicPr>
              <p:cNvPr id="83" name="Picture 1" descr="D:\Lorente Christophe\Boulot\BTS TC\2009 2010\Salon de l'habitat\Salon de l'habitat 2009\LOGO.jpg"/>
              <p:cNvPicPr>
                <a:picLocks noChangeAspect="1" noChangeArrowheads="1"/>
              </p:cNvPicPr>
              <p:nvPr/>
            </p:nvPicPr>
            <p:blipFill>
              <a:blip r:embed="rId8" cstate="print"/>
              <a:srcRect/>
              <a:stretch>
                <a:fillRect/>
              </a:stretch>
            </p:blipFill>
            <p:spPr bwMode="auto">
              <a:xfrm>
                <a:off x="3004398" y="3185919"/>
                <a:ext cx="783259" cy="825579"/>
              </a:xfrm>
              <a:prstGeom prst="rect">
                <a:avLst/>
              </a:prstGeom>
              <a:noFill/>
            </p:spPr>
          </p:pic>
        </p:grpSp>
        <p:cxnSp>
          <p:nvCxnSpPr>
            <p:cNvPr id="65" name="Connecteur droit 64"/>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80" name="Picture 1"/>
            <p:cNvPicPr>
              <a:picLocks noChangeAspect="1" noChangeArrowheads="1"/>
            </p:cNvPicPr>
            <p:nvPr/>
          </p:nvPicPr>
          <p:blipFill>
            <a:blip r:embed="rId9"/>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81" name="Rectangle 80"/>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0"/>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wipe(left)">
                                      <p:cBhvr>
                                        <p:cTn id="12" dur="10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1000"/>
                                        <p:tgtEl>
                                          <p:spTgt spid="51"/>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1000" fill="hold"/>
                                        <p:tgtEl>
                                          <p:spTgt spid="34"/>
                                        </p:tgtEl>
                                        <p:attrNameLst>
                                          <p:attrName>ppt_w</p:attrName>
                                        </p:attrNameLst>
                                      </p:cBhvr>
                                      <p:tavLst>
                                        <p:tav tm="0">
                                          <p:val>
                                            <p:fltVal val="0"/>
                                          </p:val>
                                        </p:tav>
                                        <p:tav tm="100000">
                                          <p:val>
                                            <p:strVal val="#ppt_w"/>
                                          </p:val>
                                        </p:tav>
                                      </p:tavLst>
                                    </p:anim>
                                    <p:anim calcmode="lin" valueType="num">
                                      <p:cBhvr>
                                        <p:cTn id="21" dur="1000" fill="hold"/>
                                        <p:tgtEl>
                                          <p:spTgt spid="34"/>
                                        </p:tgtEl>
                                        <p:attrNameLst>
                                          <p:attrName>ppt_h</p:attrName>
                                        </p:attrNameLst>
                                      </p:cBhvr>
                                      <p:tavLst>
                                        <p:tav tm="0">
                                          <p:val>
                                            <p:fltVal val="0"/>
                                          </p:val>
                                        </p:tav>
                                        <p:tav tm="100000">
                                          <p:val>
                                            <p:strVal val="#ppt_h"/>
                                          </p:val>
                                        </p:tav>
                                      </p:tavLst>
                                    </p:anim>
                                    <p:animEffect transition="in" filter="fade">
                                      <p:cBhvr>
                                        <p:cTn id="22" dur="10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left)">
                                      <p:cBhvr>
                                        <p:cTn id="27" dur="1000"/>
                                        <p:tgtEl>
                                          <p:spTgt spid="75"/>
                                        </p:tgtEl>
                                      </p:cBhvr>
                                    </p:animEffect>
                                  </p:childTnLst>
                                </p:cTn>
                              </p:par>
                              <p:par>
                                <p:cTn id="28" presetID="53"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1000" fill="hold"/>
                                        <p:tgtEl>
                                          <p:spTgt spid="33"/>
                                        </p:tgtEl>
                                        <p:attrNameLst>
                                          <p:attrName>ppt_w</p:attrName>
                                        </p:attrNameLst>
                                      </p:cBhvr>
                                      <p:tavLst>
                                        <p:tav tm="0">
                                          <p:val>
                                            <p:fltVal val="0"/>
                                          </p:val>
                                        </p:tav>
                                        <p:tav tm="100000">
                                          <p:val>
                                            <p:strVal val="#ppt_w"/>
                                          </p:val>
                                        </p:tav>
                                      </p:tavLst>
                                    </p:anim>
                                    <p:anim calcmode="lin" valueType="num">
                                      <p:cBhvr>
                                        <p:cTn id="31" dur="1000" fill="hold"/>
                                        <p:tgtEl>
                                          <p:spTgt spid="33"/>
                                        </p:tgtEl>
                                        <p:attrNameLst>
                                          <p:attrName>ppt_h</p:attrName>
                                        </p:attrNameLst>
                                      </p:cBhvr>
                                      <p:tavLst>
                                        <p:tav tm="0">
                                          <p:val>
                                            <p:fltVal val="0"/>
                                          </p:val>
                                        </p:tav>
                                        <p:tav tm="100000">
                                          <p:val>
                                            <p:strVal val="#ppt_h"/>
                                          </p:val>
                                        </p:tav>
                                      </p:tavLst>
                                    </p:anim>
                                    <p:animEffect transition="in" filter="fade">
                                      <p:cBhvr>
                                        <p:cTn id="32" dur="10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1000"/>
                                        <p:tgtEl>
                                          <p:spTgt spid="52"/>
                                        </p:tgtEl>
                                      </p:cBhvr>
                                    </p:animEffect>
                                  </p:childTnLst>
                                </p:cTn>
                              </p:par>
                              <p:par>
                                <p:cTn id="38" presetID="53"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1000" fill="hold"/>
                                        <p:tgtEl>
                                          <p:spTgt spid="4"/>
                                        </p:tgtEl>
                                        <p:attrNameLst>
                                          <p:attrName>ppt_w</p:attrName>
                                        </p:attrNameLst>
                                      </p:cBhvr>
                                      <p:tavLst>
                                        <p:tav tm="0">
                                          <p:val>
                                            <p:fltVal val="0"/>
                                          </p:val>
                                        </p:tav>
                                        <p:tav tm="100000">
                                          <p:val>
                                            <p:strVal val="#ppt_w"/>
                                          </p:val>
                                        </p:tav>
                                      </p:tavLst>
                                    </p:anim>
                                    <p:anim calcmode="lin" valueType="num">
                                      <p:cBhvr>
                                        <p:cTn id="41" dur="1000" fill="hold"/>
                                        <p:tgtEl>
                                          <p:spTgt spid="4"/>
                                        </p:tgtEl>
                                        <p:attrNameLst>
                                          <p:attrName>ppt_h</p:attrName>
                                        </p:attrNameLst>
                                      </p:cBhvr>
                                      <p:tavLst>
                                        <p:tav tm="0">
                                          <p:val>
                                            <p:fltVal val="0"/>
                                          </p:val>
                                        </p:tav>
                                        <p:tav tm="100000">
                                          <p:val>
                                            <p:strVal val="#ppt_h"/>
                                          </p:val>
                                        </p:tav>
                                      </p:tavLst>
                                    </p:anim>
                                    <p:animEffect transition="in" filter="fade">
                                      <p:cBhvr>
                                        <p:cTn id="42" dur="10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wipe(left)">
                                      <p:cBhvr>
                                        <p:cTn id="47" dur="1000"/>
                                        <p:tgtEl>
                                          <p:spTgt spid="67"/>
                                        </p:tgtEl>
                                      </p:cBhvr>
                                    </p:animEffect>
                                  </p:childTnLst>
                                </p:cTn>
                              </p:par>
                              <p:par>
                                <p:cTn id="48" presetID="53"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1000" fill="hold"/>
                                        <p:tgtEl>
                                          <p:spTgt spid="35"/>
                                        </p:tgtEl>
                                        <p:attrNameLst>
                                          <p:attrName>ppt_w</p:attrName>
                                        </p:attrNameLst>
                                      </p:cBhvr>
                                      <p:tavLst>
                                        <p:tav tm="0">
                                          <p:val>
                                            <p:fltVal val="0"/>
                                          </p:val>
                                        </p:tav>
                                        <p:tav tm="100000">
                                          <p:val>
                                            <p:strVal val="#ppt_w"/>
                                          </p:val>
                                        </p:tav>
                                      </p:tavLst>
                                    </p:anim>
                                    <p:anim calcmode="lin" valueType="num">
                                      <p:cBhvr>
                                        <p:cTn id="51" dur="1000" fill="hold"/>
                                        <p:tgtEl>
                                          <p:spTgt spid="35"/>
                                        </p:tgtEl>
                                        <p:attrNameLst>
                                          <p:attrName>ppt_h</p:attrName>
                                        </p:attrNameLst>
                                      </p:cBhvr>
                                      <p:tavLst>
                                        <p:tav tm="0">
                                          <p:val>
                                            <p:fltVal val="0"/>
                                          </p:val>
                                        </p:tav>
                                        <p:tav tm="100000">
                                          <p:val>
                                            <p:strVal val="#ppt_h"/>
                                          </p:val>
                                        </p:tav>
                                      </p:tavLst>
                                    </p:anim>
                                    <p:animEffect transition="in" filter="fade">
                                      <p:cBhvr>
                                        <p:cTn id="52" dur="1000"/>
                                        <p:tgtEl>
                                          <p:spTgt spid="3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left)">
                                      <p:cBhvr>
                                        <p:cTn id="57" dur="1000"/>
                                        <p:tgtEl>
                                          <p:spTgt spid="57"/>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1000" fill="hold"/>
                                        <p:tgtEl>
                                          <p:spTgt spid="56"/>
                                        </p:tgtEl>
                                        <p:attrNameLst>
                                          <p:attrName>ppt_w</p:attrName>
                                        </p:attrNameLst>
                                      </p:cBhvr>
                                      <p:tavLst>
                                        <p:tav tm="0">
                                          <p:val>
                                            <p:fltVal val="0"/>
                                          </p:val>
                                        </p:tav>
                                        <p:tav tm="100000">
                                          <p:val>
                                            <p:strVal val="#ppt_w"/>
                                          </p:val>
                                        </p:tav>
                                      </p:tavLst>
                                    </p:anim>
                                    <p:anim calcmode="lin" valueType="num">
                                      <p:cBhvr>
                                        <p:cTn id="61" dur="1000" fill="hold"/>
                                        <p:tgtEl>
                                          <p:spTgt spid="56"/>
                                        </p:tgtEl>
                                        <p:attrNameLst>
                                          <p:attrName>ppt_h</p:attrName>
                                        </p:attrNameLst>
                                      </p:cBhvr>
                                      <p:tavLst>
                                        <p:tav tm="0">
                                          <p:val>
                                            <p:fltVal val="0"/>
                                          </p:val>
                                        </p:tav>
                                        <p:tav tm="100000">
                                          <p:val>
                                            <p:strVal val="#ppt_h"/>
                                          </p:val>
                                        </p:tav>
                                      </p:tavLst>
                                    </p:anim>
                                    <p:animEffect transition="in" filter="fade">
                                      <p:cBhvr>
                                        <p:cTn id="62" dur="10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wipe(left)">
                                      <p:cBhvr>
                                        <p:cTn id="67" dur="1000"/>
                                        <p:tgtEl>
                                          <p:spTgt spid="71"/>
                                        </p:tgtEl>
                                      </p:cBhvr>
                                    </p:animEffect>
                                  </p:childTnLst>
                                </p:cTn>
                              </p:par>
                              <p:par>
                                <p:cTn id="68" presetID="53" presetClass="entr" presetSubtype="0"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1000" fill="hold"/>
                                        <p:tgtEl>
                                          <p:spTgt spid="36"/>
                                        </p:tgtEl>
                                        <p:attrNameLst>
                                          <p:attrName>ppt_w</p:attrName>
                                        </p:attrNameLst>
                                      </p:cBhvr>
                                      <p:tavLst>
                                        <p:tav tm="0">
                                          <p:val>
                                            <p:fltVal val="0"/>
                                          </p:val>
                                        </p:tav>
                                        <p:tav tm="100000">
                                          <p:val>
                                            <p:strVal val="#ppt_w"/>
                                          </p:val>
                                        </p:tav>
                                      </p:tavLst>
                                    </p:anim>
                                    <p:anim calcmode="lin" valueType="num">
                                      <p:cBhvr>
                                        <p:cTn id="71" dur="1000" fill="hold"/>
                                        <p:tgtEl>
                                          <p:spTgt spid="36"/>
                                        </p:tgtEl>
                                        <p:attrNameLst>
                                          <p:attrName>ppt_h</p:attrName>
                                        </p:attrNameLst>
                                      </p:cBhvr>
                                      <p:tavLst>
                                        <p:tav tm="0">
                                          <p:val>
                                            <p:fltVal val="0"/>
                                          </p:val>
                                        </p:tav>
                                        <p:tav tm="100000">
                                          <p:val>
                                            <p:strVal val="#ppt_h"/>
                                          </p:val>
                                        </p:tav>
                                      </p:tavLst>
                                    </p:anim>
                                    <p:animEffect transition="in" filter="fade">
                                      <p:cBhvr>
                                        <p:cTn id="72"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3" grpId="0" animBg="1"/>
      <p:bldP spid="34" grpId="0" animBg="1"/>
      <p:bldP spid="35" grpId="0" animBg="1"/>
      <p:bldP spid="36" grpId="0" animBg="1"/>
      <p:bldP spid="79" grpId="0"/>
      <p:bldP spid="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8"/>
          <p:cNvSpPr txBox="1">
            <a:spLocks noChangeArrowheads="1"/>
          </p:cNvSpPr>
          <p:nvPr>
            <p:custDataLst>
              <p:tags r:id="rId1"/>
            </p:custDataLst>
          </p:nvPr>
        </p:nvSpPr>
        <p:spPr>
          <a:xfrm>
            <a:off x="128615" y="142852"/>
            <a:ext cx="233080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Conclusion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33"/>
          <p:cNvGrpSpPr/>
          <p:nvPr>
            <p:custDataLst>
              <p:tags r:id="rId2"/>
            </p:custDataLst>
          </p:nvPr>
        </p:nvGrpSpPr>
        <p:grpSpPr>
          <a:xfrm>
            <a:off x="1021224" y="3691042"/>
            <a:ext cx="3522806" cy="461665"/>
            <a:chOff x="227838" y="1569914"/>
            <a:chExt cx="3522806" cy="461665"/>
          </a:xfrm>
        </p:grpSpPr>
        <p:sp>
          <p:nvSpPr>
            <p:cNvPr id="19" name="Rectangle 18"/>
            <p:cNvSpPr/>
            <p:nvPr/>
          </p:nvSpPr>
          <p:spPr>
            <a:xfrm>
              <a:off x="594416" y="1569914"/>
              <a:ext cx="3156228" cy="461665"/>
            </a:xfrm>
            <a:prstGeom prst="rect">
              <a:avLst/>
            </a:prstGeom>
          </p:spPr>
          <p:txBody>
            <a:bodyPr wrap="square">
              <a:spAutoFit/>
            </a:bodyPr>
            <a:lstStyle/>
            <a:p>
              <a:r>
                <a:rPr lang="fr-FR" sz="2400" dirty="0" smtClean="0">
                  <a:solidFill>
                    <a:schemeClr val="tx2">
                      <a:lumMod val="75000"/>
                    </a:schemeClr>
                  </a:solidFill>
                </a:rPr>
                <a:t>Traiter l’eau</a:t>
              </a:r>
              <a:endParaRPr lang="fr-FR" sz="2400" dirty="0">
                <a:solidFill>
                  <a:schemeClr val="tx2">
                    <a:lumMod val="75000"/>
                  </a:schemeClr>
                </a:solidFill>
              </a:endParaRPr>
            </a:p>
          </p:txBody>
        </p:sp>
        <p:pic>
          <p:nvPicPr>
            <p:cNvPr id="20"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18" name="Groupe 36"/>
          <p:cNvGrpSpPr/>
          <p:nvPr>
            <p:custDataLst>
              <p:tags r:id="rId3"/>
            </p:custDataLst>
          </p:nvPr>
        </p:nvGrpSpPr>
        <p:grpSpPr>
          <a:xfrm>
            <a:off x="1534170" y="4221953"/>
            <a:ext cx="4566379" cy="830997"/>
            <a:chOff x="798193" y="4806856"/>
            <a:chExt cx="4566379" cy="830997"/>
          </a:xfrm>
        </p:grpSpPr>
        <p:sp>
          <p:nvSpPr>
            <p:cNvPr id="22" name="Rectangle 21"/>
            <p:cNvSpPr/>
            <p:nvPr/>
          </p:nvSpPr>
          <p:spPr>
            <a:xfrm>
              <a:off x="1114133" y="4806856"/>
              <a:ext cx="4250439" cy="830997"/>
            </a:xfrm>
            <a:prstGeom prst="rect">
              <a:avLst/>
            </a:prstGeom>
          </p:spPr>
          <p:txBody>
            <a:bodyPr wrap="square">
              <a:spAutoFit/>
            </a:bodyPr>
            <a:lstStyle/>
            <a:p>
              <a:r>
                <a:rPr lang="fr-FR" sz="2400" dirty="0" smtClean="0">
                  <a:solidFill>
                    <a:schemeClr val="tx2">
                      <a:lumMod val="75000"/>
                    </a:schemeClr>
                  </a:solidFill>
                </a:rPr>
                <a:t>C'est répondre aux nouvelles exigences du confort</a:t>
              </a:r>
              <a:endParaRPr lang="fr-FR" sz="2400" dirty="0">
                <a:solidFill>
                  <a:schemeClr val="tx2">
                    <a:lumMod val="75000"/>
                  </a:schemeClr>
                </a:solidFill>
              </a:endParaRPr>
            </a:p>
          </p:txBody>
        </p:sp>
        <p:sp>
          <p:nvSpPr>
            <p:cNvPr id="23" name="Triangle isocèle 22"/>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1" name="Groupe 36"/>
          <p:cNvGrpSpPr/>
          <p:nvPr>
            <p:custDataLst>
              <p:tags r:id="rId4"/>
            </p:custDataLst>
          </p:nvPr>
        </p:nvGrpSpPr>
        <p:grpSpPr>
          <a:xfrm>
            <a:off x="1534170" y="5108711"/>
            <a:ext cx="4429902" cy="830997"/>
            <a:chOff x="798193" y="4806856"/>
            <a:chExt cx="4429902" cy="830997"/>
          </a:xfrm>
        </p:grpSpPr>
        <p:sp>
          <p:nvSpPr>
            <p:cNvPr id="25" name="Rectangle 24"/>
            <p:cNvSpPr/>
            <p:nvPr/>
          </p:nvSpPr>
          <p:spPr>
            <a:xfrm>
              <a:off x="1114132" y="4806856"/>
              <a:ext cx="4113963" cy="830997"/>
            </a:xfrm>
            <a:prstGeom prst="rect">
              <a:avLst/>
            </a:prstGeom>
          </p:spPr>
          <p:txBody>
            <a:bodyPr wrap="square">
              <a:spAutoFit/>
            </a:bodyPr>
            <a:lstStyle/>
            <a:p>
              <a:r>
                <a:rPr lang="fr-FR" sz="2400" dirty="0" smtClean="0">
                  <a:solidFill>
                    <a:schemeClr val="tx2">
                      <a:lumMod val="75000"/>
                    </a:schemeClr>
                  </a:solidFill>
                </a:rPr>
                <a:t>C'est aussi et surtout protéger les appareils électroménagers</a:t>
              </a:r>
              <a:endParaRPr lang="fr-FR" sz="2400" dirty="0">
                <a:solidFill>
                  <a:schemeClr val="tx2">
                    <a:lumMod val="75000"/>
                  </a:schemeClr>
                </a:solidFill>
              </a:endParaRPr>
            </a:p>
          </p:txBody>
        </p:sp>
        <p:sp>
          <p:nvSpPr>
            <p:cNvPr id="26" name="Triangle isocèle 25"/>
            <p:cNvSpPr/>
            <p:nvPr/>
          </p:nvSpPr>
          <p:spPr>
            <a:xfrm rot="5400000">
              <a:off x="728421" y="4901203"/>
              <a:ext cx="412514" cy="27297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24" name="Groupe 33"/>
          <p:cNvGrpSpPr/>
          <p:nvPr>
            <p:custDataLst>
              <p:tags r:id="rId5"/>
            </p:custDataLst>
          </p:nvPr>
        </p:nvGrpSpPr>
        <p:grpSpPr>
          <a:xfrm>
            <a:off x="1021224" y="960342"/>
            <a:ext cx="5556044" cy="830997"/>
            <a:chOff x="227838" y="1569914"/>
            <a:chExt cx="5556044" cy="830997"/>
          </a:xfrm>
        </p:grpSpPr>
        <p:sp>
          <p:nvSpPr>
            <p:cNvPr id="28" name="Rectangle 27"/>
            <p:cNvSpPr/>
            <p:nvPr/>
          </p:nvSpPr>
          <p:spPr>
            <a:xfrm>
              <a:off x="594415" y="1569914"/>
              <a:ext cx="5189467" cy="830997"/>
            </a:xfrm>
            <a:prstGeom prst="rect">
              <a:avLst/>
            </a:prstGeom>
          </p:spPr>
          <p:txBody>
            <a:bodyPr wrap="square">
              <a:spAutoFit/>
            </a:bodyPr>
            <a:lstStyle/>
            <a:p>
              <a:r>
                <a:rPr lang="fr-FR" sz="2400" dirty="0" smtClean="0">
                  <a:solidFill>
                    <a:schemeClr val="tx2">
                      <a:lumMod val="75000"/>
                    </a:schemeClr>
                  </a:solidFill>
                </a:rPr>
                <a:t>Les traitements appliqués aux eaux de consommation par les services publics </a:t>
              </a:r>
              <a:endParaRPr lang="fr-FR" sz="2400" dirty="0">
                <a:solidFill>
                  <a:schemeClr val="tx2">
                    <a:lumMod val="75000"/>
                  </a:schemeClr>
                </a:solidFill>
              </a:endParaRPr>
            </a:p>
          </p:txBody>
        </p:sp>
        <p:pic>
          <p:nvPicPr>
            <p:cNvPr id="29" name="Picture 17"/>
            <p:cNvPicPr>
              <a:picLocks noChangeAspect="1" noChangeArrowheads="1"/>
            </p:cNvPicPr>
            <p:nvPr/>
          </p:nvPicPr>
          <p:blipFill>
            <a:blip r:embed="rId11"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27" name="Groupe 36"/>
          <p:cNvGrpSpPr/>
          <p:nvPr>
            <p:custDataLst>
              <p:tags r:id="rId6"/>
            </p:custDataLst>
          </p:nvPr>
        </p:nvGrpSpPr>
        <p:grpSpPr>
          <a:xfrm>
            <a:off x="1534170" y="1887045"/>
            <a:ext cx="5636325" cy="461665"/>
            <a:chOff x="798193" y="4806856"/>
            <a:chExt cx="5636325" cy="461665"/>
          </a:xfrm>
        </p:grpSpPr>
        <p:sp>
          <p:nvSpPr>
            <p:cNvPr id="31" name="Rectangle 30"/>
            <p:cNvSpPr/>
            <p:nvPr/>
          </p:nvSpPr>
          <p:spPr>
            <a:xfrm>
              <a:off x="1114133" y="4806856"/>
              <a:ext cx="5320385" cy="461665"/>
            </a:xfrm>
            <a:prstGeom prst="rect">
              <a:avLst/>
            </a:prstGeom>
          </p:spPr>
          <p:txBody>
            <a:bodyPr wrap="square">
              <a:spAutoFit/>
            </a:bodyPr>
            <a:lstStyle/>
            <a:p>
              <a:r>
                <a:rPr lang="fr-FR" sz="2400" dirty="0" smtClean="0">
                  <a:solidFill>
                    <a:schemeClr val="tx2">
                      <a:lumMod val="75000"/>
                    </a:schemeClr>
                  </a:solidFill>
                </a:rPr>
                <a:t>Permettent de rendre l'eau potable </a:t>
              </a:r>
              <a:endParaRPr lang="fr-FR" sz="2400" dirty="0">
                <a:solidFill>
                  <a:schemeClr val="tx2">
                    <a:lumMod val="75000"/>
                  </a:schemeClr>
                </a:solidFill>
              </a:endParaRPr>
            </a:p>
          </p:txBody>
        </p:sp>
        <p:sp>
          <p:nvSpPr>
            <p:cNvPr id="32" name="Triangle isocèle 31"/>
            <p:cNvSpPr/>
            <p:nvPr/>
          </p:nvSpPr>
          <p:spPr>
            <a:xfrm rot="5400000">
              <a:off x="728421" y="4901203"/>
              <a:ext cx="412514" cy="2729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30" name="Groupe 36"/>
          <p:cNvGrpSpPr/>
          <p:nvPr>
            <p:custDataLst>
              <p:tags r:id="rId7"/>
            </p:custDataLst>
          </p:nvPr>
        </p:nvGrpSpPr>
        <p:grpSpPr>
          <a:xfrm>
            <a:off x="1534170" y="2719211"/>
            <a:ext cx="5658626" cy="830997"/>
            <a:chOff x="798193" y="4806856"/>
            <a:chExt cx="5658626" cy="830997"/>
          </a:xfrm>
        </p:grpSpPr>
        <p:sp>
          <p:nvSpPr>
            <p:cNvPr id="34" name="Rectangle 33"/>
            <p:cNvSpPr/>
            <p:nvPr/>
          </p:nvSpPr>
          <p:spPr>
            <a:xfrm>
              <a:off x="1114132" y="4806856"/>
              <a:ext cx="5342687" cy="830997"/>
            </a:xfrm>
            <a:prstGeom prst="rect">
              <a:avLst/>
            </a:prstGeom>
          </p:spPr>
          <p:txBody>
            <a:bodyPr wrap="square">
              <a:spAutoFit/>
            </a:bodyPr>
            <a:lstStyle/>
            <a:p>
              <a:r>
                <a:rPr lang="fr-FR" sz="2400" dirty="0" smtClean="0">
                  <a:solidFill>
                    <a:schemeClr val="tx2">
                      <a:lumMod val="75000"/>
                    </a:schemeClr>
                  </a:solidFill>
                </a:rPr>
                <a:t>Ces traitements n'affectent pas les caractéristiques de dureté de l'eau. </a:t>
              </a:r>
              <a:endParaRPr lang="fr-FR" sz="2400" dirty="0">
                <a:solidFill>
                  <a:schemeClr val="tx2">
                    <a:lumMod val="75000"/>
                  </a:schemeClr>
                </a:solidFill>
              </a:endParaRPr>
            </a:p>
          </p:txBody>
        </p:sp>
        <p:sp>
          <p:nvSpPr>
            <p:cNvPr id="35" name="Triangle isocèle 34"/>
            <p:cNvSpPr/>
            <p:nvPr/>
          </p:nvSpPr>
          <p:spPr>
            <a:xfrm rot="5400000">
              <a:off x="728421" y="4901203"/>
              <a:ext cx="412514" cy="2729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pic>
        <p:nvPicPr>
          <p:cNvPr id="4098" name="Picture 2"/>
          <p:cNvPicPr>
            <a:picLocks noChangeAspect="1" noChangeArrowheads="1"/>
          </p:cNvPicPr>
          <p:nvPr/>
        </p:nvPicPr>
        <p:blipFill>
          <a:blip r:embed="rId12"/>
          <a:srcRect/>
          <a:stretch>
            <a:fillRect/>
          </a:stretch>
        </p:blipFill>
        <p:spPr bwMode="auto">
          <a:xfrm>
            <a:off x="6118462" y="3779577"/>
            <a:ext cx="2857500" cy="2628900"/>
          </a:xfrm>
          <a:prstGeom prst="rect">
            <a:avLst/>
          </a:prstGeom>
          <a:noFill/>
          <a:ln w="9525">
            <a:solidFill>
              <a:srgbClr val="FD9203"/>
            </a:solidFill>
            <a:miter lim="800000"/>
            <a:headEnd/>
            <a:tailEnd/>
          </a:ln>
          <a:effectLst/>
        </p:spPr>
      </p:pic>
      <p:grpSp>
        <p:nvGrpSpPr>
          <p:cNvPr id="33" name="Groupe 38"/>
          <p:cNvGrpSpPr/>
          <p:nvPr>
            <p:custDataLst>
              <p:tags r:id="rId8"/>
            </p:custDataLst>
          </p:nvPr>
        </p:nvGrpSpPr>
        <p:grpSpPr>
          <a:xfrm>
            <a:off x="-11875" y="6184075"/>
            <a:ext cx="9166762" cy="695495"/>
            <a:chOff x="-11875" y="6184075"/>
            <a:chExt cx="9166762" cy="695495"/>
          </a:xfrm>
        </p:grpSpPr>
        <p:grpSp>
          <p:nvGrpSpPr>
            <p:cNvPr id="36" name="Groupe 73"/>
            <p:cNvGrpSpPr/>
            <p:nvPr/>
          </p:nvGrpSpPr>
          <p:grpSpPr>
            <a:xfrm>
              <a:off x="7528887" y="6578927"/>
              <a:ext cx="1475051" cy="270756"/>
              <a:chOff x="3004398" y="3185919"/>
              <a:chExt cx="4497647" cy="825579"/>
            </a:xfrm>
          </p:grpSpPr>
          <p:pic>
            <p:nvPicPr>
              <p:cNvPr id="41"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883214" y="3339060"/>
                <a:ext cx="3618831" cy="519296"/>
              </a:xfrm>
              <a:prstGeom prst="rect">
                <a:avLst/>
              </a:prstGeom>
              <a:noFill/>
            </p:spPr>
          </p:pic>
          <p:pic>
            <p:nvPicPr>
              <p:cNvPr id="42" name="Picture 1" descr="D:\Lorente Christophe\Boulot\BTS TC\2009 2010\Salon de l'habitat\Salon de l'habitat 2009\LOGO.jpg"/>
              <p:cNvPicPr>
                <a:picLocks noChangeAspect="1" noChangeArrowheads="1"/>
              </p:cNvPicPr>
              <p:nvPr/>
            </p:nvPicPr>
            <p:blipFill>
              <a:blip r:embed="rId14" cstate="print"/>
              <a:srcRect/>
              <a:stretch>
                <a:fillRect/>
              </a:stretch>
            </p:blipFill>
            <p:spPr bwMode="auto">
              <a:xfrm>
                <a:off x="3004398" y="3185919"/>
                <a:ext cx="783259" cy="825579"/>
              </a:xfrm>
              <a:prstGeom prst="rect">
                <a:avLst/>
              </a:prstGeom>
              <a:noFill/>
            </p:spPr>
          </p:pic>
        </p:grpSp>
        <p:cxnSp>
          <p:nvCxnSpPr>
            <p:cNvPr id="37" name="Connecteur droit 36"/>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9" name="Picture 1"/>
            <p:cNvPicPr>
              <a:picLocks noChangeAspect="1" noChangeArrowheads="1"/>
            </p:cNvPicPr>
            <p:nvPr/>
          </p:nvPicPr>
          <p:blipFill>
            <a:blip r:embed="rId1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0" name="Rectangle 39"/>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6"/>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1000"/>
                                        <p:tgtEl>
                                          <p:spTgt spid="2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1000"/>
                                        <p:tgtEl>
                                          <p:spTgt spid="27"/>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10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1000"/>
                                        <p:tgtEl>
                                          <p:spTgt spid="4"/>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1000"/>
                                        <p:tgtEl>
                                          <p:spTgt spid="18"/>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3"/>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dirty="0"/>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dirty="0"/>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dirty="0"/>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dirty="0"/>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dirty="0"/>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dirty="0"/>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dirty="0"/>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dirty="0"/>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dirty="0"/>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dirty="0"/>
            </a:p>
          </p:txBody>
        </p:sp>
      </p:grpSp>
      <p:sp>
        <p:nvSpPr>
          <p:cNvPr id="19" name="Rectangle 10"/>
          <p:cNvSpPr>
            <a:spLocks noChangeArrowheads="1"/>
          </p:cNvSpPr>
          <p:nvPr/>
        </p:nvSpPr>
        <p:spPr bwMode="auto">
          <a:xfrm>
            <a:off x="332500" y="391895"/>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err="1" smtClean="0">
                <a:solidFill>
                  <a:srgbClr val="074A87"/>
                </a:solidFill>
                <a:latin typeface="Arial" pitchFamily="34" charset="0"/>
              </a:rPr>
              <a:t>Lycée</a:t>
            </a:r>
            <a:r>
              <a:rPr lang="en-GB" sz="5500" dirty="0" smtClean="0">
                <a:solidFill>
                  <a:srgbClr val="074A87"/>
                </a:solidFill>
                <a:latin typeface="Arial" pitchFamily="34" charset="0"/>
              </a:rPr>
              <a:t> ARAGO - Perpignan</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b="1" dirty="0" err="1" smtClean="0">
                <a:solidFill>
                  <a:srgbClr val="FFC000"/>
                </a:solidFill>
                <a:latin typeface="Arial" pitchFamily="34" charset="0"/>
              </a:rPr>
              <a:t>T</a:t>
            </a:r>
            <a:r>
              <a:rPr lang="en-GB" sz="5500" dirty="0" err="1" smtClean="0">
                <a:solidFill>
                  <a:srgbClr val="807F87"/>
                </a:solidFill>
                <a:latin typeface="Arial" pitchFamily="34" charset="0"/>
              </a:rPr>
              <a:t>raitement</a:t>
            </a:r>
            <a:r>
              <a:rPr lang="en-GB" sz="5500" dirty="0" smtClean="0">
                <a:solidFill>
                  <a:srgbClr val="807F87"/>
                </a:solidFill>
                <a:latin typeface="Arial" pitchFamily="34" charset="0"/>
              </a:rPr>
              <a:t> de </a:t>
            </a:r>
            <a:r>
              <a:rPr lang="en-GB" sz="5500" dirty="0" err="1" smtClean="0">
                <a:solidFill>
                  <a:srgbClr val="807F87"/>
                </a:solidFill>
                <a:latin typeface="Arial" pitchFamily="34" charset="0"/>
              </a:rPr>
              <a:t>l’</a:t>
            </a:r>
            <a:r>
              <a:rPr lang="en-GB" sz="5500" b="1" dirty="0" err="1" smtClean="0">
                <a:solidFill>
                  <a:srgbClr val="FFC000"/>
                </a:solidFill>
                <a:latin typeface="Arial" pitchFamily="34" charset="0"/>
              </a:rPr>
              <a:t>E</a:t>
            </a:r>
            <a:r>
              <a:rPr lang="en-GB" sz="5500" dirty="0" err="1" smtClean="0">
                <a:solidFill>
                  <a:srgbClr val="807F87"/>
                </a:solidFill>
                <a:latin typeface="Arial" pitchFamily="34" charset="0"/>
              </a:rPr>
              <a:t>au</a:t>
            </a:r>
            <a:r>
              <a:rPr lang="en-GB" sz="5500" dirty="0" smtClean="0">
                <a:solidFill>
                  <a:srgbClr val="807F87"/>
                </a:solidFill>
                <a:latin typeface="Arial" pitchFamily="34" charset="0"/>
              </a:rPr>
              <a:t> </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grpSp>
        <p:nvGrpSpPr>
          <p:cNvPr id="4" name="Groupe 20"/>
          <p:cNvGrpSpPr/>
          <p:nvPr/>
        </p:nvGrpSpPr>
        <p:grpSpPr>
          <a:xfrm>
            <a:off x="-17" y="5260769"/>
            <a:ext cx="9186341" cy="1626909"/>
            <a:chOff x="-17" y="5260769"/>
            <a:chExt cx="9186341" cy="1626909"/>
          </a:xfrm>
        </p:grpSpPr>
        <p:pic>
          <p:nvPicPr>
            <p:cNvPr id="22" name="Picture 2" descr="aragonautes"/>
            <p:cNvPicPr>
              <a:picLocks noChangeAspect="1" noChangeArrowheads="1"/>
            </p:cNvPicPr>
            <p:nvPr/>
          </p:nvPicPr>
          <p:blipFill>
            <a:blip r:embed="rId4">
              <a:duotone>
                <a:schemeClr val="accent1">
                  <a:shade val="45000"/>
                  <a:satMod val="135000"/>
                </a:schemeClr>
                <a:prstClr val="white"/>
              </a:duotone>
            </a:blip>
            <a:srcRect l="4821" r="21292"/>
            <a:stretch>
              <a:fillRect/>
            </a:stretch>
          </p:blipFill>
          <p:spPr bwMode="auto">
            <a:xfrm>
              <a:off x="152586" y="5278325"/>
              <a:ext cx="9033738" cy="1609353"/>
            </a:xfrm>
            <a:prstGeom prst="rect">
              <a:avLst/>
            </a:prstGeom>
            <a:noFill/>
            <a:ln>
              <a:noFill/>
            </a:ln>
          </p:spPr>
        </p:pic>
        <p:pic>
          <p:nvPicPr>
            <p:cNvPr id="24" name="Picture 1" descr="D:\Lorente Christophe\Boulot\BTS TC\2009 2010\Salon de l'habitat\Salon de l'habitat 2009\LOGO.jpg"/>
            <p:cNvPicPr>
              <a:picLocks noChangeAspect="1" noChangeArrowheads="1"/>
            </p:cNvPicPr>
            <p:nvPr/>
          </p:nvPicPr>
          <p:blipFill>
            <a:blip r:embed="rId5" cstate="print"/>
            <a:srcRect/>
            <a:stretch>
              <a:fillRect/>
            </a:stretch>
          </p:blipFill>
          <p:spPr bwMode="auto">
            <a:xfrm>
              <a:off x="-17" y="5260769"/>
              <a:ext cx="3618831" cy="1591289"/>
            </a:xfrm>
            <a:prstGeom prst="rect">
              <a:avLst/>
            </a:prstGeom>
            <a:noFill/>
          </p:spPr>
        </p:pic>
        <p:sp>
          <p:nvSpPr>
            <p:cNvPr id="25" name="Rectangle 24"/>
            <p:cNvSpPr/>
            <p:nvPr/>
          </p:nvSpPr>
          <p:spPr>
            <a:xfrm>
              <a:off x="6013874" y="6037418"/>
              <a:ext cx="3046924" cy="369332"/>
            </a:xfrm>
            <a:prstGeom prst="rect">
              <a:avLst/>
            </a:prstGeom>
          </p:spPr>
          <p:txBody>
            <a:bodyPr wrap="none">
              <a:spAutoFit/>
            </a:bodyPr>
            <a:lstStyle/>
            <a:p>
              <a:r>
                <a:rPr lang="fr-FR" b="1" u="sng" dirty="0" smtClean="0">
                  <a:solidFill>
                    <a:schemeClr val="tx2">
                      <a:lumMod val="75000"/>
                    </a:schemeClr>
                  </a:solidFill>
                </a:rPr>
                <a:t>www.francois-arago.org/btstc</a:t>
              </a:r>
              <a:endParaRPr lang="fr-FR" b="1" u="sng" dirty="0">
                <a:solidFill>
                  <a:schemeClr val="tx2">
                    <a:lumMod val="75000"/>
                  </a:schemeClr>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p:cNvGrpSpPr>
            <a:grpSpLocks/>
          </p:cNvGrpSpPr>
          <p:nvPr>
            <p:custDataLst>
              <p:tags r:id="rId1"/>
            </p:custDataLst>
          </p:nvPr>
        </p:nvGrpSpPr>
        <p:grpSpPr bwMode="auto">
          <a:xfrm>
            <a:off x="3351213" y="120650"/>
            <a:ext cx="5413375" cy="5888038"/>
            <a:chOff x="2111" y="76"/>
            <a:chExt cx="3410" cy="3709"/>
          </a:xfrm>
        </p:grpSpPr>
        <p:sp>
          <p:nvSpPr>
            <p:cNvPr id="21"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2"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3"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4"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5"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28"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9"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0"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1"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7"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9" name="Picture 1"/>
          <p:cNvPicPr>
            <a:picLocks noChangeAspect="1" noChangeArrowheads="1"/>
          </p:cNvPicPr>
          <p:nvPr>
            <p:custDataLst>
              <p:tags r:id="rId2"/>
            </p:custDataLst>
          </p:nvPr>
        </p:nvPicPr>
        <p:blipFill>
          <a:blip r:embed="rId20"/>
          <a:srcRect/>
          <a:stretch>
            <a:fillRect/>
          </a:stretch>
        </p:blipFill>
        <p:spPr bwMode="auto">
          <a:xfrm>
            <a:off x="0" y="0"/>
            <a:ext cx="8680450" cy="6480175"/>
          </a:xfrm>
          <a:prstGeom prst="rect">
            <a:avLst/>
          </a:prstGeom>
          <a:noFill/>
          <a:ln w="9525">
            <a:noFill/>
            <a:round/>
            <a:headEnd/>
            <a:tailEnd/>
          </a:ln>
          <a:effectLst/>
        </p:spPr>
      </p:pic>
      <p:sp>
        <p:nvSpPr>
          <p:cNvPr id="2" name="Titre 1"/>
          <p:cNvSpPr>
            <a:spLocks noGrp="1"/>
          </p:cNvSpPr>
          <p:nvPr>
            <p:ph type="title"/>
            <p:custDataLst>
              <p:tags r:id="rId3"/>
            </p:custDataLst>
          </p:nvPr>
        </p:nvSpPr>
        <p:spPr>
          <a:xfrm>
            <a:off x="427716" y="-67380"/>
            <a:ext cx="5895254" cy="1143000"/>
          </a:xfrm>
        </p:spPr>
        <p:txBody>
          <a:bodyPr>
            <a:normAutofit/>
          </a:bodyPr>
          <a:lstStyle/>
          <a:p>
            <a:pPr algn="l"/>
            <a:r>
              <a:rPr lang="fr-FR" sz="3200" b="1" dirty="0" smtClean="0">
                <a:solidFill>
                  <a:schemeClr val="tx2">
                    <a:lumMod val="75000"/>
                  </a:schemeClr>
                </a:solidFill>
              </a:rPr>
              <a:t>Sommaire </a:t>
            </a:r>
            <a:r>
              <a:rPr lang="fr-FR" sz="3200" b="1" dirty="0" smtClean="0">
                <a:solidFill>
                  <a:srgbClr val="FFC000"/>
                </a:solidFill>
              </a:rPr>
              <a:t>T</a:t>
            </a:r>
            <a:r>
              <a:rPr lang="fr-FR" sz="3200" b="1" dirty="0" smtClean="0">
                <a:solidFill>
                  <a:schemeClr val="tx2">
                    <a:lumMod val="75000"/>
                  </a:schemeClr>
                </a:solidFill>
              </a:rPr>
              <a:t>raitement de l’</a:t>
            </a:r>
            <a:r>
              <a:rPr lang="fr-FR" sz="3200" b="1" dirty="0" smtClean="0">
                <a:solidFill>
                  <a:srgbClr val="FFC000"/>
                </a:solidFill>
              </a:rPr>
              <a:t>E</a:t>
            </a:r>
            <a:r>
              <a:rPr lang="fr-FR" sz="3200" b="1" dirty="0" smtClean="0">
                <a:solidFill>
                  <a:schemeClr val="tx2">
                    <a:lumMod val="75000"/>
                  </a:schemeClr>
                </a:solidFill>
              </a:rPr>
              <a:t>au</a:t>
            </a:r>
            <a:endParaRPr lang="fr-FR" sz="4800" b="1" dirty="0">
              <a:solidFill>
                <a:schemeClr val="tx2">
                  <a:lumMod val="75000"/>
                </a:schemeClr>
              </a:solidFill>
            </a:endParaRPr>
          </a:p>
        </p:txBody>
      </p:sp>
      <p:grpSp>
        <p:nvGrpSpPr>
          <p:cNvPr id="6" name="Groupe 38"/>
          <p:cNvGrpSpPr/>
          <p:nvPr>
            <p:custDataLst>
              <p:tags r:id="rId4"/>
            </p:custDataLst>
          </p:nvPr>
        </p:nvGrpSpPr>
        <p:grpSpPr>
          <a:xfrm>
            <a:off x="-11875" y="6184075"/>
            <a:ext cx="9166762" cy="695495"/>
            <a:chOff x="-11875" y="6184075"/>
            <a:chExt cx="9166762" cy="695495"/>
          </a:xfrm>
        </p:grpSpPr>
        <p:grpSp>
          <p:nvGrpSpPr>
            <p:cNvPr id="7" name="Groupe 73"/>
            <p:cNvGrpSpPr/>
            <p:nvPr/>
          </p:nvGrpSpPr>
          <p:grpSpPr>
            <a:xfrm>
              <a:off x="7528887" y="6578927"/>
              <a:ext cx="1475051" cy="270756"/>
              <a:chOff x="3004398" y="3185919"/>
              <a:chExt cx="4497647" cy="825579"/>
            </a:xfrm>
          </p:grpSpPr>
          <p:pic>
            <p:nvPicPr>
              <p:cNvPr id="54" name="Picture 1" descr="D:\Lorente Christophe\Boulot\BTS TC\2009 2010\Salon de l'habitat\Salon de l'habitat 2009\LOGO.jpg"/>
              <p:cNvPicPr>
                <a:picLocks noChangeAspect="1" noChangeArrowheads="1"/>
              </p:cNvPicPr>
              <p:nvPr/>
            </p:nvPicPr>
            <p:blipFill>
              <a:blip r:embed="rId21" cstate="print"/>
              <a:srcRect/>
              <a:stretch>
                <a:fillRect/>
              </a:stretch>
            </p:blipFill>
            <p:spPr bwMode="auto">
              <a:xfrm>
                <a:off x="3883214" y="3339060"/>
                <a:ext cx="3618831" cy="519296"/>
              </a:xfrm>
              <a:prstGeom prst="rect">
                <a:avLst/>
              </a:prstGeom>
              <a:noFill/>
            </p:spPr>
          </p:pic>
          <p:pic>
            <p:nvPicPr>
              <p:cNvPr id="55" name="Picture 1" descr="D:\Lorente Christophe\Boulot\BTS TC\2009 2010\Salon de l'habitat\Salon de l'habitat 2009\LOGO.jpg"/>
              <p:cNvPicPr>
                <a:picLocks noChangeAspect="1" noChangeArrowheads="1"/>
              </p:cNvPicPr>
              <p:nvPr/>
            </p:nvPicPr>
            <p:blipFill>
              <a:blip r:embed="rId22" cstate="print"/>
              <a:srcRect/>
              <a:stretch>
                <a:fillRect/>
              </a:stretch>
            </p:blipFill>
            <p:spPr bwMode="auto">
              <a:xfrm>
                <a:off x="3004398" y="3185919"/>
                <a:ext cx="783259" cy="825579"/>
              </a:xfrm>
              <a:prstGeom prst="rect">
                <a:avLst/>
              </a:prstGeom>
              <a:noFill/>
            </p:spPr>
          </p:pic>
        </p:grpSp>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2" name="Picture 1"/>
            <p:cNvPicPr>
              <a:picLocks noChangeAspect="1" noChangeArrowheads="1"/>
            </p:cNvPicPr>
            <p:nvPr/>
          </p:nvPicPr>
          <p:blipFill>
            <a:blip r:embed="rId2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53" name="Rectangle 52"/>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24"/>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cxnSp>
        <p:nvCxnSpPr>
          <p:cNvPr id="58" name="Connecteur droit 57"/>
          <p:cNvCxnSpPr/>
          <p:nvPr>
            <p:custDataLst>
              <p:tags r:id="rId5"/>
            </p:custDataLst>
          </p:nvPr>
        </p:nvCxnSpPr>
        <p:spPr>
          <a:xfrm>
            <a:off x="1233377" y="765544"/>
            <a:ext cx="7910623" cy="1588"/>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custDataLst>
              <p:tags r:id="rId6"/>
            </p:custDataLst>
          </p:nvPr>
        </p:nvSpPr>
        <p:spPr>
          <a:xfrm>
            <a:off x="1329863" y="868524"/>
            <a:ext cx="5148000" cy="400110"/>
          </a:xfrm>
          <a:prstGeom prst="rect">
            <a:avLst/>
          </a:prstGeom>
          <a:solidFill>
            <a:schemeClr val="accent1">
              <a:lumMod val="50000"/>
            </a:schemeClr>
          </a:solidFill>
        </p:spPr>
        <p:txBody>
          <a:bodyPr wrap="square">
            <a:spAutoFit/>
          </a:bodyPr>
          <a:lstStyle/>
          <a:p>
            <a:r>
              <a:rPr lang="fr-FR" sz="2000" dirty="0" smtClean="0">
                <a:solidFill>
                  <a:schemeClr val="bg1"/>
                </a:solidFill>
              </a:rPr>
              <a:t>1. L'eau potable dans le monde </a:t>
            </a:r>
            <a:endParaRPr lang="fr-FR" sz="2000" dirty="0">
              <a:solidFill>
                <a:schemeClr val="bg1"/>
              </a:solidFill>
            </a:endParaRPr>
          </a:p>
        </p:txBody>
      </p:sp>
      <p:sp>
        <p:nvSpPr>
          <p:cNvPr id="44" name="Rectangle 43"/>
          <p:cNvSpPr/>
          <p:nvPr>
            <p:custDataLst>
              <p:tags r:id="rId7"/>
            </p:custDataLst>
          </p:nvPr>
        </p:nvSpPr>
        <p:spPr>
          <a:xfrm>
            <a:off x="2075954" y="1338798"/>
            <a:ext cx="5148000" cy="400110"/>
          </a:xfrm>
          <a:prstGeom prst="rect">
            <a:avLst/>
          </a:prstGeom>
          <a:solidFill>
            <a:schemeClr val="bg1">
              <a:lumMod val="65000"/>
            </a:schemeClr>
          </a:solidFill>
        </p:spPr>
        <p:txBody>
          <a:bodyPr wrap="square">
            <a:spAutoFit/>
          </a:bodyPr>
          <a:lstStyle/>
          <a:p>
            <a:pPr>
              <a:spcBef>
                <a:spcPct val="0"/>
              </a:spcBef>
              <a:defRPr/>
            </a:pPr>
            <a:r>
              <a:rPr lang="fr-FR" sz="2000" dirty="0" smtClean="0">
                <a:solidFill>
                  <a:schemeClr val="bg1"/>
                </a:solidFill>
              </a:rPr>
              <a:t>L’accès à l’eau dans le monde</a:t>
            </a:r>
          </a:p>
        </p:txBody>
      </p:sp>
      <p:sp>
        <p:nvSpPr>
          <p:cNvPr id="45" name="Rectangle 44"/>
          <p:cNvSpPr/>
          <p:nvPr>
            <p:custDataLst>
              <p:tags r:id="rId8"/>
            </p:custDataLst>
          </p:nvPr>
        </p:nvSpPr>
        <p:spPr>
          <a:xfrm>
            <a:off x="1329863" y="2279346"/>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2. Le Traitement des eaux</a:t>
            </a:r>
            <a:endParaRPr lang="fr-FR" sz="2000" dirty="0">
              <a:solidFill>
                <a:schemeClr val="bg1"/>
              </a:solidFill>
            </a:endParaRPr>
          </a:p>
        </p:txBody>
      </p:sp>
      <p:sp>
        <p:nvSpPr>
          <p:cNvPr id="46" name="Rectangle 45"/>
          <p:cNvSpPr/>
          <p:nvPr>
            <p:custDataLst>
              <p:tags r:id="rId9"/>
            </p:custDataLst>
          </p:nvPr>
        </p:nvSpPr>
        <p:spPr>
          <a:xfrm>
            <a:off x="1329863" y="6041539"/>
            <a:ext cx="5148000" cy="400110"/>
          </a:xfrm>
          <a:prstGeom prst="rect">
            <a:avLst/>
          </a:prstGeom>
          <a:solidFill>
            <a:schemeClr val="accent1">
              <a:lumMod val="50000"/>
            </a:schemeClr>
          </a:solidFill>
        </p:spPr>
        <p:txBody>
          <a:bodyPr wrap="square">
            <a:spAutoFit/>
          </a:bodyPr>
          <a:lstStyle/>
          <a:p>
            <a:pPr lvl="0">
              <a:spcBef>
                <a:spcPct val="0"/>
              </a:spcBef>
              <a:defRPr/>
            </a:pPr>
            <a:r>
              <a:rPr lang="fr-FR" sz="2000" dirty="0" smtClean="0">
                <a:solidFill>
                  <a:schemeClr val="bg1"/>
                </a:solidFill>
              </a:rPr>
              <a:t>3. Conclusion</a:t>
            </a:r>
            <a:endParaRPr lang="fr-FR" sz="2000" dirty="0">
              <a:solidFill>
                <a:schemeClr val="bg1"/>
              </a:solidFill>
            </a:endParaRPr>
          </a:p>
        </p:txBody>
      </p:sp>
      <p:sp>
        <p:nvSpPr>
          <p:cNvPr id="47" name="Rectangle 46"/>
          <p:cNvSpPr/>
          <p:nvPr>
            <p:custDataLst>
              <p:tags r:id="rId10"/>
            </p:custDataLst>
          </p:nvPr>
        </p:nvSpPr>
        <p:spPr>
          <a:xfrm>
            <a:off x="2075954" y="2749620"/>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Pourquoi traiter les eaux?    Est-ce vraiment utile ?</a:t>
            </a:r>
            <a:endParaRPr lang="fr-FR" sz="2000" dirty="0">
              <a:solidFill>
                <a:schemeClr val="bg1"/>
              </a:solidFill>
            </a:endParaRPr>
          </a:p>
        </p:txBody>
      </p:sp>
      <p:sp>
        <p:nvSpPr>
          <p:cNvPr id="48" name="Rectangle 47"/>
          <p:cNvSpPr/>
          <p:nvPr>
            <p:custDataLst>
              <p:tags r:id="rId11"/>
            </p:custDataLst>
          </p:nvPr>
        </p:nvSpPr>
        <p:spPr>
          <a:xfrm>
            <a:off x="2075954" y="3219894"/>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Traitements contre le calcaire de l’eau</a:t>
            </a:r>
            <a:endParaRPr lang="fr-FR" sz="2000" dirty="0">
              <a:solidFill>
                <a:schemeClr val="bg1"/>
              </a:solidFill>
            </a:endParaRPr>
          </a:p>
        </p:txBody>
      </p:sp>
      <p:sp>
        <p:nvSpPr>
          <p:cNvPr id="59" name="Rectangle 58"/>
          <p:cNvSpPr/>
          <p:nvPr>
            <p:custDataLst>
              <p:tags r:id="rId12"/>
            </p:custDataLst>
          </p:nvPr>
        </p:nvSpPr>
        <p:spPr>
          <a:xfrm>
            <a:off x="2075954" y="3690168"/>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Adoucisseurs d’eau</a:t>
            </a:r>
            <a:endParaRPr lang="fr-FR" sz="2000" dirty="0">
              <a:solidFill>
                <a:schemeClr val="bg1"/>
              </a:solidFill>
            </a:endParaRPr>
          </a:p>
        </p:txBody>
      </p:sp>
      <p:sp>
        <p:nvSpPr>
          <p:cNvPr id="60" name="Rectangle 59"/>
          <p:cNvSpPr/>
          <p:nvPr>
            <p:custDataLst>
              <p:tags r:id="rId13"/>
            </p:custDataLst>
          </p:nvPr>
        </p:nvSpPr>
        <p:spPr>
          <a:xfrm>
            <a:off x="2075954" y="4160442"/>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Systèmes antitartre</a:t>
            </a:r>
            <a:endParaRPr lang="fr-FR" sz="2000" dirty="0">
              <a:solidFill>
                <a:schemeClr val="bg1"/>
              </a:solidFill>
            </a:endParaRPr>
          </a:p>
        </p:txBody>
      </p:sp>
      <p:sp>
        <p:nvSpPr>
          <p:cNvPr id="61" name="Rectangle 60"/>
          <p:cNvSpPr/>
          <p:nvPr>
            <p:custDataLst>
              <p:tags r:id="rId14"/>
            </p:custDataLst>
          </p:nvPr>
        </p:nvSpPr>
        <p:spPr>
          <a:xfrm>
            <a:off x="2075954" y="4630716"/>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Filtres</a:t>
            </a:r>
            <a:endParaRPr lang="fr-FR" sz="2000" dirty="0">
              <a:solidFill>
                <a:schemeClr val="bg1"/>
              </a:solidFill>
            </a:endParaRPr>
          </a:p>
        </p:txBody>
      </p:sp>
      <p:sp>
        <p:nvSpPr>
          <p:cNvPr id="62" name="Rectangle 61"/>
          <p:cNvSpPr/>
          <p:nvPr>
            <p:custDataLst>
              <p:tags r:id="rId15"/>
            </p:custDataLst>
          </p:nvPr>
        </p:nvSpPr>
        <p:spPr>
          <a:xfrm>
            <a:off x="2075954" y="5100990"/>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Epurateurs d’eau</a:t>
            </a:r>
            <a:endParaRPr lang="fr-FR" sz="2000" dirty="0">
              <a:solidFill>
                <a:schemeClr val="bg1"/>
              </a:solidFill>
            </a:endParaRPr>
          </a:p>
        </p:txBody>
      </p:sp>
      <p:sp>
        <p:nvSpPr>
          <p:cNvPr id="63" name="Rectangle 62"/>
          <p:cNvSpPr/>
          <p:nvPr>
            <p:custDataLst>
              <p:tags r:id="rId16"/>
            </p:custDataLst>
          </p:nvPr>
        </p:nvSpPr>
        <p:spPr>
          <a:xfrm>
            <a:off x="2075954" y="5571264"/>
            <a:ext cx="5682797" cy="400110"/>
          </a:xfrm>
          <a:prstGeom prst="rect">
            <a:avLst/>
          </a:prstGeom>
          <a:solidFill>
            <a:schemeClr val="bg1">
              <a:lumMod val="65000"/>
            </a:schemeClr>
          </a:solidFill>
        </p:spPr>
        <p:txBody>
          <a:bodyPr wrap="square">
            <a:spAutoFit/>
          </a:bodyPr>
          <a:lstStyle/>
          <a:p>
            <a:r>
              <a:rPr lang="fr-FR" sz="2000" dirty="0" smtClean="0">
                <a:solidFill>
                  <a:schemeClr val="bg1"/>
                </a:solidFill>
              </a:rPr>
              <a:t>Les Osmoseurs</a:t>
            </a:r>
            <a:endParaRPr lang="fr-FR" sz="2000" dirty="0">
              <a:solidFill>
                <a:schemeClr val="bg1"/>
              </a:solidFill>
            </a:endParaRPr>
          </a:p>
        </p:txBody>
      </p:sp>
      <p:sp>
        <p:nvSpPr>
          <p:cNvPr id="64" name="Rectangle 63"/>
          <p:cNvSpPr/>
          <p:nvPr>
            <p:custDataLst>
              <p:tags r:id="rId17"/>
            </p:custDataLst>
          </p:nvPr>
        </p:nvSpPr>
        <p:spPr>
          <a:xfrm>
            <a:off x="2075954" y="1809072"/>
            <a:ext cx="5148000" cy="400110"/>
          </a:xfrm>
          <a:prstGeom prst="rect">
            <a:avLst/>
          </a:prstGeom>
          <a:solidFill>
            <a:schemeClr val="bg1">
              <a:lumMod val="65000"/>
            </a:schemeClr>
          </a:solidFill>
        </p:spPr>
        <p:txBody>
          <a:bodyPr wrap="square">
            <a:spAutoFit/>
          </a:bodyPr>
          <a:lstStyle/>
          <a:p>
            <a:pPr>
              <a:spcBef>
                <a:spcPct val="0"/>
              </a:spcBef>
              <a:defRPr/>
            </a:pPr>
            <a:r>
              <a:rPr lang="fr-FR" sz="2000" dirty="0" smtClean="0">
                <a:solidFill>
                  <a:schemeClr val="bg1"/>
                </a:solidFill>
              </a:rPr>
              <a:t>La distribution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left)">
                                      <p:cBhvr>
                                        <p:cTn id="11" dur="1000"/>
                                        <p:tgtEl>
                                          <p:spTgt spid="44"/>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1000"/>
                                        <p:tgtEl>
                                          <p:spTgt spid="6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1000"/>
                                        <p:tgtEl>
                                          <p:spTgt spid="45"/>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1000"/>
                                        <p:tgtEl>
                                          <p:spTgt spid="4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1000"/>
                                        <p:tgtEl>
                                          <p:spTgt spid="48"/>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wipe(left)">
                                      <p:cBhvr>
                                        <p:cTn id="32" dur="1000"/>
                                        <p:tgtEl>
                                          <p:spTgt spid="59"/>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1000"/>
                                        <p:tgtEl>
                                          <p:spTgt spid="60"/>
                                        </p:tgtEl>
                                      </p:cBhvr>
                                    </p:animEffect>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left)">
                                      <p:cBhvr>
                                        <p:cTn id="40" dur="1000"/>
                                        <p:tgtEl>
                                          <p:spTgt spid="61"/>
                                        </p:tgtEl>
                                      </p:cBhvr>
                                    </p:animEffect>
                                  </p:childTnLst>
                                </p:cTn>
                              </p:par>
                            </p:childTnLst>
                          </p:cTn>
                        </p:par>
                        <p:par>
                          <p:cTn id="41" fill="hold">
                            <p:stCondLst>
                              <p:cond delay="6000"/>
                            </p:stCondLst>
                            <p:childTnLst>
                              <p:par>
                                <p:cTn id="42" presetID="22" presetClass="entr" presetSubtype="8"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1000"/>
                                        <p:tgtEl>
                                          <p:spTgt spid="62"/>
                                        </p:tgtEl>
                                      </p:cBhvr>
                                    </p:animEffect>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1000"/>
                                        <p:tgtEl>
                                          <p:spTgt spid="6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59" grpId="0" animBg="1"/>
      <p:bldP spid="60" grpId="0" animBg="1"/>
      <p:bldP spid="61" grpId="0" animBg="1"/>
      <p:bldP spid="62" grpId="0" animBg="1"/>
      <p:bldP spid="63" grpId="0" animBg="1"/>
      <p:bldP spid="6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3" y="142852"/>
            <a:ext cx="4620808" cy="549275"/>
          </a:xfrm>
          <a:prstGeom prst="rect">
            <a:avLst/>
          </a:prstGeom>
          <a:solidFill>
            <a:schemeClr val="bg1">
              <a:lumMod val="65000"/>
            </a:schemeClr>
          </a:solidFill>
          <a:ln/>
        </p:spPr>
        <p:txBody>
          <a:bodyPr/>
          <a:lstStyle/>
          <a:p>
            <a:r>
              <a:rPr lang="fr-FR" sz="2800" b="1" dirty="0" smtClean="0">
                <a:solidFill>
                  <a:schemeClr val="bg1"/>
                </a:solidFill>
              </a:rPr>
              <a:t>L'eau potable dans le monde </a:t>
            </a:r>
            <a:endParaRPr lang="fr-FR" sz="2800" b="1" dirty="0">
              <a:solidFill>
                <a:schemeClr val="bg1"/>
              </a:solidFill>
            </a:endParaRPr>
          </a:p>
        </p:txBody>
      </p:sp>
      <p:grpSp>
        <p:nvGrpSpPr>
          <p:cNvPr id="4" name="Groupe 48"/>
          <p:cNvGrpSpPr/>
          <p:nvPr/>
        </p:nvGrpSpPr>
        <p:grpSpPr>
          <a:xfrm>
            <a:off x="389658" y="2014089"/>
            <a:ext cx="7744692" cy="461665"/>
            <a:chOff x="310062" y="809993"/>
            <a:chExt cx="6071688" cy="461665"/>
          </a:xfrm>
        </p:grpSpPr>
        <p:sp>
          <p:nvSpPr>
            <p:cNvPr id="14"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Eaux souterraines : 0,63 % </a:t>
              </a:r>
            </a:p>
          </p:txBody>
        </p:sp>
        <p:sp>
          <p:nvSpPr>
            <p:cNvPr id="15" name="Triangle isocèle 14"/>
            <p:cNvSpPr/>
            <p:nvPr/>
          </p:nvSpPr>
          <p:spPr>
            <a:xfrm rot="5400000">
              <a:off x="255146" y="941418"/>
              <a:ext cx="370203" cy="260372"/>
            </a:xfrm>
            <a:prstGeom prst="triangle">
              <a:avLst/>
            </a:prstGeom>
            <a:solidFill>
              <a:srgbClr val="FD920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5" name="Groupe 48"/>
          <p:cNvGrpSpPr/>
          <p:nvPr/>
        </p:nvGrpSpPr>
        <p:grpSpPr>
          <a:xfrm>
            <a:off x="389658" y="2525426"/>
            <a:ext cx="7744692" cy="461665"/>
            <a:chOff x="310062" y="809993"/>
            <a:chExt cx="6071688" cy="461665"/>
          </a:xfrm>
        </p:grpSpPr>
        <p:sp>
          <p:nvSpPr>
            <p:cNvPr id="17"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Glaces polaires: 2,15 % </a:t>
              </a:r>
            </a:p>
          </p:txBody>
        </p:sp>
        <p:sp>
          <p:nvSpPr>
            <p:cNvPr id="19" name="Triangle isocèle 18"/>
            <p:cNvSpPr/>
            <p:nvPr/>
          </p:nvSpPr>
          <p:spPr>
            <a:xfrm rot="5400000">
              <a:off x="255146" y="941418"/>
              <a:ext cx="370203" cy="260372"/>
            </a:xfrm>
            <a:prstGeom prst="triangle">
              <a:avLst/>
            </a:prstGeom>
            <a:solidFill>
              <a:srgbClr val="FD920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6" name="Groupe 48"/>
          <p:cNvGrpSpPr/>
          <p:nvPr/>
        </p:nvGrpSpPr>
        <p:grpSpPr>
          <a:xfrm>
            <a:off x="389658" y="1502752"/>
            <a:ext cx="7744692" cy="461665"/>
            <a:chOff x="310062" y="809993"/>
            <a:chExt cx="6071688" cy="461665"/>
          </a:xfrm>
        </p:grpSpPr>
        <p:sp>
          <p:nvSpPr>
            <p:cNvPr id="21"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Eaux salées : 97,2 % </a:t>
              </a:r>
            </a:p>
          </p:txBody>
        </p:sp>
        <p:sp>
          <p:nvSpPr>
            <p:cNvPr id="22" name="Triangle isocèle 21"/>
            <p:cNvSpPr/>
            <p:nvPr/>
          </p:nvSpPr>
          <p:spPr>
            <a:xfrm rot="5400000">
              <a:off x="255146" y="941418"/>
              <a:ext cx="370203" cy="260372"/>
            </a:xfrm>
            <a:prstGeom prst="triangle">
              <a:avLst/>
            </a:prstGeom>
            <a:solidFill>
              <a:srgbClr val="FD920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7" name="Groupe 48"/>
          <p:cNvGrpSpPr/>
          <p:nvPr/>
        </p:nvGrpSpPr>
        <p:grpSpPr>
          <a:xfrm>
            <a:off x="389658" y="3036762"/>
            <a:ext cx="7744692" cy="461665"/>
            <a:chOff x="310062" y="809993"/>
            <a:chExt cx="6071688" cy="461665"/>
          </a:xfrm>
        </p:grpSpPr>
        <p:sp>
          <p:nvSpPr>
            <p:cNvPr id="24"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Eaux de surface : 0,02 % </a:t>
              </a:r>
            </a:p>
          </p:txBody>
        </p:sp>
        <p:sp>
          <p:nvSpPr>
            <p:cNvPr id="25" name="Triangle isocèle 24"/>
            <p:cNvSpPr/>
            <p:nvPr/>
          </p:nvSpPr>
          <p:spPr>
            <a:xfrm rot="5400000">
              <a:off x="255146" y="941418"/>
              <a:ext cx="370203" cy="260372"/>
            </a:xfrm>
            <a:prstGeom prst="triangle">
              <a:avLst/>
            </a:prstGeom>
            <a:solidFill>
              <a:srgbClr val="FD920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grpSp>
        <p:nvGrpSpPr>
          <p:cNvPr id="8" name="Groupe 48"/>
          <p:cNvGrpSpPr/>
          <p:nvPr/>
        </p:nvGrpSpPr>
        <p:grpSpPr>
          <a:xfrm>
            <a:off x="389658" y="3548098"/>
            <a:ext cx="7744692" cy="461665"/>
            <a:chOff x="310062" y="809993"/>
            <a:chExt cx="6071688" cy="461665"/>
          </a:xfrm>
        </p:grpSpPr>
        <p:sp>
          <p:nvSpPr>
            <p:cNvPr id="28"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Eaux atmosphériques : 0,001 %</a:t>
              </a:r>
            </a:p>
          </p:txBody>
        </p:sp>
        <p:sp>
          <p:nvSpPr>
            <p:cNvPr id="29" name="Triangle isocèle 28"/>
            <p:cNvSpPr/>
            <p:nvPr/>
          </p:nvSpPr>
          <p:spPr>
            <a:xfrm rot="5400000">
              <a:off x="255146" y="941418"/>
              <a:ext cx="370203" cy="260372"/>
            </a:xfrm>
            <a:prstGeom prst="triangle">
              <a:avLst/>
            </a:prstGeom>
            <a:solidFill>
              <a:srgbClr val="FD920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lumMod val="75000"/>
                  </a:schemeClr>
                </a:solidFill>
              </a:endParaRPr>
            </a:p>
          </p:txBody>
        </p:sp>
      </p:grpSp>
      <p:pic>
        <p:nvPicPr>
          <p:cNvPr id="31" name="Picture 5"/>
          <p:cNvPicPr>
            <a:picLocks noChangeAspect="1" noChangeArrowheads="1"/>
          </p:cNvPicPr>
          <p:nvPr/>
        </p:nvPicPr>
        <p:blipFill>
          <a:blip r:embed="rId4"/>
          <a:srcRect/>
          <a:stretch>
            <a:fillRect/>
          </a:stretch>
        </p:blipFill>
        <p:spPr bwMode="auto">
          <a:xfrm flipH="1">
            <a:off x="7787639" y="4869235"/>
            <a:ext cx="1134050" cy="1455365"/>
          </a:xfrm>
          <a:prstGeom prst="rect">
            <a:avLst/>
          </a:prstGeom>
          <a:noFill/>
          <a:ln w="9525">
            <a:solidFill>
              <a:srgbClr val="FFC000"/>
            </a:solidFill>
            <a:miter lim="800000"/>
            <a:headEnd/>
            <a:tailEnd/>
          </a:ln>
          <a:effectLst/>
        </p:spPr>
      </p:pic>
      <p:pic>
        <p:nvPicPr>
          <p:cNvPr id="64514" name="Picture 2"/>
          <p:cNvPicPr>
            <a:picLocks noChangeAspect="1" noChangeArrowheads="1"/>
          </p:cNvPicPr>
          <p:nvPr/>
        </p:nvPicPr>
        <p:blipFill>
          <a:blip r:embed="rId5"/>
          <a:srcRect/>
          <a:stretch>
            <a:fillRect/>
          </a:stretch>
        </p:blipFill>
        <p:spPr bwMode="auto">
          <a:xfrm>
            <a:off x="1555749" y="4869235"/>
            <a:ext cx="3213171" cy="1470605"/>
          </a:xfrm>
          <a:prstGeom prst="rect">
            <a:avLst/>
          </a:prstGeom>
          <a:noFill/>
          <a:ln w="9525">
            <a:solidFill>
              <a:srgbClr val="FFC000"/>
            </a:solidFill>
            <a:miter lim="800000"/>
            <a:headEnd/>
            <a:tailEnd/>
          </a:ln>
          <a:effectLst/>
        </p:spPr>
      </p:pic>
      <p:pic>
        <p:nvPicPr>
          <p:cNvPr id="64515" name="Picture 3"/>
          <p:cNvPicPr>
            <a:picLocks noChangeAspect="1" noChangeArrowheads="1"/>
          </p:cNvPicPr>
          <p:nvPr/>
        </p:nvPicPr>
        <p:blipFill>
          <a:blip r:embed="rId6"/>
          <a:srcRect t="18956" b="12363"/>
          <a:stretch>
            <a:fillRect/>
          </a:stretch>
        </p:blipFill>
        <p:spPr bwMode="auto">
          <a:xfrm>
            <a:off x="4857156" y="4861560"/>
            <a:ext cx="2781287" cy="1463040"/>
          </a:xfrm>
          <a:prstGeom prst="rect">
            <a:avLst/>
          </a:prstGeom>
          <a:noFill/>
          <a:ln w="9525">
            <a:solidFill>
              <a:srgbClr val="FFC000"/>
            </a:solidFill>
            <a:miter lim="800000"/>
            <a:headEnd/>
            <a:tailEnd/>
          </a:ln>
          <a:effectLst/>
        </p:spPr>
      </p:pic>
      <p:pic>
        <p:nvPicPr>
          <p:cNvPr id="65538" name="Picture 2"/>
          <p:cNvPicPr>
            <a:picLocks noChangeAspect="1" noChangeArrowheads="1"/>
          </p:cNvPicPr>
          <p:nvPr/>
        </p:nvPicPr>
        <p:blipFill>
          <a:blip r:embed="rId7" cstate="print"/>
          <a:srcRect/>
          <a:stretch>
            <a:fillRect/>
          </a:stretch>
        </p:blipFill>
        <p:spPr bwMode="auto">
          <a:xfrm>
            <a:off x="6273165" y="2963111"/>
            <a:ext cx="2626995" cy="1754622"/>
          </a:xfrm>
          <a:prstGeom prst="rect">
            <a:avLst/>
          </a:prstGeom>
          <a:noFill/>
          <a:ln w="9525">
            <a:solidFill>
              <a:srgbClr val="FFC000"/>
            </a:solidFill>
            <a:miter lim="800000"/>
            <a:headEnd/>
            <a:tailEnd/>
          </a:ln>
          <a:effectLst/>
        </p:spPr>
      </p:pic>
      <p:pic>
        <p:nvPicPr>
          <p:cNvPr id="65539" name="Picture 3"/>
          <p:cNvPicPr>
            <a:picLocks noChangeAspect="1" noChangeArrowheads="1"/>
          </p:cNvPicPr>
          <p:nvPr/>
        </p:nvPicPr>
        <p:blipFill>
          <a:blip r:embed="rId8"/>
          <a:srcRect/>
          <a:stretch>
            <a:fillRect/>
          </a:stretch>
        </p:blipFill>
        <p:spPr bwMode="auto">
          <a:xfrm>
            <a:off x="6939280" y="436880"/>
            <a:ext cx="1950720" cy="2392680"/>
          </a:xfrm>
          <a:prstGeom prst="rect">
            <a:avLst/>
          </a:prstGeom>
          <a:noFill/>
          <a:ln w="9525">
            <a:solidFill>
              <a:srgbClr val="FFC000"/>
            </a:solidFill>
            <a:miter lim="800000"/>
            <a:headEnd/>
            <a:tailEnd/>
          </a:ln>
          <a:effectLst/>
        </p:spPr>
      </p:pic>
      <p:grpSp>
        <p:nvGrpSpPr>
          <p:cNvPr id="32" name="Groupe 38"/>
          <p:cNvGrpSpPr/>
          <p:nvPr>
            <p:custDataLst>
              <p:tags r:id="rId1"/>
            </p:custDataLst>
          </p:nvPr>
        </p:nvGrpSpPr>
        <p:grpSpPr>
          <a:xfrm>
            <a:off x="-11875" y="6184075"/>
            <a:ext cx="9166762" cy="695495"/>
            <a:chOff x="-11875" y="6184075"/>
            <a:chExt cx="9166762" cy="695495"/>
          </a:xfrm>
        </p:grpSpPr>
        <p:grpSp>
          <p:nvGrpSpPr>
            <p:cNvPr id="33" name="Groupe 73"/>
            <p:cNvGrpSpPr/>
            <p:nvPr/>
          </p:nvGrpSpPr>
          <p:grpSpPr>
            <a:xfrm>
              <a:off x="7528887" y="6578927"/>
              <a:ext cx="1475051" cy="270756"/>
              <a:chOff x="3004398" y="3185919"/>
              <a:chExt cx="4497647" cy="825579"/>
            </a:xfrm>
          </p:grpSpPr>
          <p:pic>
            <p:nvPicPr>
              <p:cNvPr id="39"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883214" y="3339060"/>
                <a:ext cx="3618831" cy="519296"/>
              </a:xfrm>
              <a:prstGeom prst="rect">
                <a:avLst/>
              </a:prstGeom>
              <a:noFill/>
            </p:spPr>
          </p:pic>
          <p:pic>
            <p:nvPicPr>
              <p:cNvPr id="40"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004398" y="3185919"/>
                <a:ext cx="783259" cy="825579"/>
              </a:xfrm>
              <a:prstGeom prst="rect">
                <a:avLst/>
              </a:prstGeom>
              <a:noFill/>
            </p:spPr>
          </p:pic>
        </p:grpSp>
        <p:cxnSp>
          <p:nvCxnSpPr>
            <p:cNvPr id="34" name="Connecteur droit 3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6" name="Picture 1"/>
            <p:cNvPicPr>
              <a:picLocks noChangeAspect="1" noChangeArrowheads="1"/>
            </p:cNvPicPr>
            <p:nvPr/>
          </p:nvPicPr>
          <p:blipFill>
            <a:blip r:embed="rId1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7" name="Rectangle 36"/>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p:cNvPicPr>
            <a:picLocks noChangeAspect="1" noChangeArrowheads="1"/>
          </p:cNvPicPr>
          <p:nvPr/>
        </p:nvPicPr>
        <p:blipFill>
          <a:blip r:embed="rId4"/>
          <a:srcRect/>
          <a:stretch>
            <a:fillRect/>
          </a:stretch>
        </p:blipFill>
        <p:spPr bwMode="auto">
          <a:xfrm>
            <a:off x="2209800" y="755001"/>
            <a:ext cx="6591300" cy="3972243"/>
          </a:xfrm>
          <a:prstGeom prst="rect">
            <a:avLst/>
          </a:prstGeom>
          <a:noFill/>
          <a:ln w="9525">
            <a:solidFill>
              <a:srgbClr val="FFC000"/>
            </a:solidFill>
            <a:miter lim="800000"/>
            <a:headEnd/>
            <a:tailEnd/>
          </a:ln>
          <a:effectLst/>
        </p:spPr>
      </p:pic>
      <p:pic>
        <p:nvPicPr>
          <p:cNvPr id="13" name="Picture 1"/>
          <p:cNvPicPr>
            <a:picLocks noChangeAspect="1" noChangeArrowheads="1"/>
          </p:cNvPicPr>
          <p:nvPr/>
        </p:nvPicPr>
        <p:blipFill>
          <a:blip r:embed="rId5"/>
          <a:srcRect/>
          <a:stretch>
            <a:fillRect/>
          </a:stretch>
        </p:blipFill>
        <p:spPr bwMode="auto">
          <a:xfrm>
            <a:off x="0" y="3924300"/>
            <a:ext cx="3574884" cy="2197100"/>
          </a:xfrm>
          <a:prstGeom prst="rect">
            <a:avLst/>
          </a:prstGeom>
          <a:noFill/>
          <a:ln w="9525">
            <a:solidFill>
              <a:srgbClr val="FFC000"/>
            </a:solidFill>
            <a:miter lim="800000"/>
            <a:headEnd/>
            <a:tailEnd/>
          </a:ln>
          <a:effectLst/>
        </p:spPr>
      </p:pic>
      <p:sp>
        <p:nvSpPr>
          <p:cNvPr id="15" name="ZoneTexte 14"/>
          <p:cNvSpPr txBox="1"/>
          <p:nvPr/>
        </p:nvSpPr>
        <p:spPr>
          <a:xfrm>
            <a:off x="4254501" y="4320844"/>
            <a:ext cx="3754382" cy="1200329"/>
          </a:xfrm>
          <a:prstGeom prst="rect">
            <a:avLst/>
          </a:prstGeom>
          <a:solidFill>
            <a:schemeClr val="bg1"/>
          </a:solidFill>
          <a:ln>
            <a:solidFill>
              <a:srgbClr val="FFC000"/>
            </a:solidFill>
          </a:ln>
        </p:spPr>
        <p:txBody>
          <a:bodyPr wrap="square" rtlCol="0">
            <a:spAutoFit/>
          </a:bodyPr>
          <a:lstStyle/>
          <a:p>
            <a:pPr algn="ctr"/>
            <a:r>
              <a:rPr lang="fr-FR" sz="2400" dirty="0" smtClean="0">
                <a:solidFill>
                  <a:schemeClr val="tx2">
                    <a:lumMod val="75000"/>
                  </a:schemeClr>
                </a:solidFill>
              </a:rPr>
              <a:t>Source d’approvisionnement en eau potable améliorée en % de la population en 2004</a:t>
            </a:r>
            <a:endParaRPr lang="fr-FR" sz="2400" dirty="0">
              <a:solidFill>
                <a:schemeClr val="tx2">
                  <a:lumMod val="75000"/>
                </a:schemeClr>
              </a:solidFill>
            </a:endParaRPr>
          </a:p>
        </p:txBody>
      </p:sp>
      <p:sp>
        <p:nvSpPr>
          <p:cNvPr id="16" name="Rectangle 68"/>
          <p:cNvSpPr txBox="1">
            <a:spLocks noChangeArrowheads="1"/>
          </p:cNvSpPr>
          <p:nvPr/>
        </p:nvSpPr>
        <p:spPr>
          <a:xfrm>
            <a:off x="128613" y="142852"/>
            <a:ext cx="4620808" cy="549275"/>
          </a:xfrm>
          <a:prstGeom prst="rect">
            <a:avLst/>
          </a:prstGeom>
          <a:solidFill>
            <a:schemeClr val="bg1">
              <a:lumMod val="65000"/>
            </a:schemeClr>
          </a:solidFill>
          <a:ln/>
        </p:spPr>
        <p:txBody>
          <a:bodyPr/>
          <a:lstStyle/>
          <a:p>
            <a:r>
              <a:rPr lang="fr-FR" sz="2800" b="1" dirty="0" smtClean="0">
                <a:solidFill>
                  <a:schemeClr val="bg1"/>
                </a:solidFill>
              </a:rPr>
              <a:t>L'eau potable dans le monde </a:t>
            </a:r>
            <a:endParaRPr lang="fr-FR" sz="2800" b="1" dirty="0">
              <a:solidFill>
                <a:schemeClr val="bg1"/>
              </a:solidFill>
            </a:endParaRPr>
          </a:p>
        </p:txBody>
      </p:sp>
      <p:grpSp>
        <p:nvGrpSpPr>
          <p:cNvPr id="14" name="Groupe 38"/>
          <p:cNvGrpSpPr/>
          <p:nvPr>
            <p:custDataLst>
              <p:tags r:id="rId1"/>
            </p:custDataLst>
          </p:nvPr>
        </p:nvGrpSpPr>
        <p:grpSpPr>
          <a:xfrm>
            <a:off x="-11875" y="6184075"/>
            <a:ext cx="9166762" cy="695495"/>
            <a:chOff x="-11875" y="6184075"/>
            <a:chExt cx="9166762" cy="695495"/>
          </a:xfrm>
        </p:grpSpPr>
        <p:grpSp>
          <p:nvGrpSpPr>
            <p:cNvPr id="17" name="Groupe 73"/>
            <p:cNvGrpSpPr/>
            <p:nvPr/>
          </p:nvGrpSpPr>
          <p:grpSpPr>
            <a:xfrm>
              <a:off x="7528887" y="6578927"/>
              <a:ext cx="1475051" cy="270756"/>
              <a:chOff x="3004398" y="3185919"/>
              <a:chExt cx="4497647" cy="825579"/>
            </a:xfrm>
          </p:grpSpPr>
          <p:pic>
            <p:nvPicPr>
              <p:cNvPr id="22" name="Picture 1" descr="D:\Lorente Christophe\Boulot\BTS TC\2009 2010\Salon de l'habitat\Salon de l'habitat 2009\LOGO.jpg"/>
              <p:cNvPicPr>
                <a:picLocks noChangeAspect="1" noChangeArrowheads="1"/>
              </p:cNvPicPr>
              <p:nvPr/>
            </p:nvPicPr>
            <p:blipFill>
              <a:blip r:embed="rId6" cstate="print"/>
              <a:srcRect/>
              <a:stretch>
                <a:fillRect/>
              </a:stretch>
            </p:blipFill>
            <p:spPr bwMode="auto">
              <a:xfrm>
                <a:off x="3883214" y="3339060"/>
                <a:ext cx="3618831" cy="519296"/>
              </a:xfrm>
              <a:prstGeom prst="rect">
                <a:avLst/>
              </a:prstGeom>
              <a:noFill/>
            </p:spPr>
          </p:pic>
          <p:pic>
            <p:nvPicPr>
              <p:cNvPr id="23" name="Picture 1" descr="D:\Lorente Christophe\Boulot\BTS TC\2009 2010\Salon de l'habitat\Salon de l'habitat 2009\LOGO.jpg"/>
              <p:cNvPicPr>
                <a:picLocks noChangeAspect="1" noChangeArrowheads="1"/>
              </p:cNvPicPr>
              <p:nvPr/>
            </p:nvPicPr>
            <p:blipFill>
              <a:blip r:embed="rId7" cstate="print"/>
              <a:srcRect/>
              <a:stretch>
                <a:fillRect/>
              </a:stretch>
            </p:blipFill>
            <p:spPr bwMode="auto">
              <a:xfrm>
                <a:off x="3004398" y="3185919"/>
                <a:ext cx="783259" cy="825579"/>
              </a:xfrm>
              <a:prstGeom prst="rect">
                <a:avLst/>
              </a:prstGeom>
              <a:noFill/>
            </p:spPr>
          </p:pic>
        </p:grpSp>
        <p:cxnSp>
          <p:nvCxnSpPr>
            <p:cNvPr id="18" name="Connecteur droit 1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0" name="Picture 1"/>
            <p:cNvPicPr>
              <a:picLocks noChangeAspect="1" noChangeArrowheads="1"/>
            </p:cNvPicPr>
            <p:nvPr/>
          </p:nvPicPr>
          <p:blipFill>
            <a:blip r:embed="rId8"/>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1" name="Rectangle 20"/>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9"/>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e 41"/>
          <p:cNvGrpSpPr/>
          <p:nvPr/>
        </p:nvGrpSpPr>
        <p:grpSpPr>
          <a:xfrm>
            <a:off x="0" y="1358900"/>
            <a:ext cx="9191028" cy="4902200"/>
            <a:chOff x="0" y="1358900"/>
            <a:chExt cx="9191028" cy="4902200"/>
          </a:xfrm>
        </p:grpSpPr>
        <p:grpSp>
          <p:nvGrpSpPr>
            <p:cNvPr id="40" name="Groupe 39"/>
            <p:cNvGrpSpPr/>
            <p:nvPr/>
          </p:nvGrpSpPr>
          <p:grpSpPr>
            <a:xfrm>
              <a:off x="0" y="1409700"/>
              <a:ext cx="9191028" cy="4851400"/>
              <a:chOff x="0" y="1409700"/>
              <a:chExt cx="9191028" cy="4851400"/>
            </a:xfrm>
          </p:grpSpPr>
          <p:pic>
            <p:nvPicPr>
              <p:cNvPr id="1026" name="Picture 2"/>
              <p:cNvPicPr>
                <a:picLocks noChangeAspect="1" noChangeArrowheads="1"/>
              </p:cNvPicPr>
              <p:nvPr/>
            </p:nvPicPr>
            <p:blipFill>
              <a:blip r:embed="rId4"/>
              <a:srcRect/>
              <a:stretch>
                <a:fillRect/>
              </a:stretch>
            </p:blipFill>
            <p:spPr bwMode="auto">
              <a:xfrm>
                <a:off x="0" y="1409700"/>
                <a:ext cx="9144000" cy="4851400"/>
              </a:xfrm>
              <a:prstGeom prst="rect">
                <a:avLst/>
              </a:prstGeom>
              <a:noFill/>
              <a:ln w="9525">
                <a:noFill/>
                <a:miter lim="800000"/>
                <a:headEnd/>
                <a:tailEnd/>
              </a:ln>
              <a:effectLst/>
            </p:spPr>
          </p:pic>
          <p:sp>
            <p:nvSpPr>
              <p:cNvPr id="15" name="Rectangle 14"/>
              <p:cNvSpPr/>
              <p:nvPr/>
            </p:nvSpPr>
            <p:spPr>
              <a:xfrm rot="1349896">
                <a:off x="7553760" y="2404250"/>
                <a:ext cx="1637268" cy="8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Rectangle 16"/>
              <p:cNvSpPr/>
              <p:nvPr/>
            </p:nvSpPr>
            <p:spPr>
              <a:xfrm rot="20230167">
                <a:off x="3222350" y="3113631"/>
                <a:ext cx="549714" cy="23821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Rectangle 12"/>
            <p:cNvSpPr/>
            <p:nvPr/>
          </p:nvSpPr>
          <p:spPr>
            <a:xfrm>
              <a:off x="0" y="1358900"/>
              <a:ext cx="2413000" cy="8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Rectangle 13"/>
          <p:cNvSpPr/>
          <p:nvPr/>
        </p:nvSpPr>
        <p:spPr>
          <a:xfrm>
            <a:off x="150787" y="711121"/>
            <a:ext cx="3497496" cy="523220"/>
          </a:xfrm>
          <a:prstGeom prst="rect">
            <a:avLst/>
          </a:prstGeom>
        </p:spPr>
        <p:txBody>
          <a:bodyPr wrap="none">
            <a:spAutoFit/>
          </a:bodyPr>
          <a:lstStyle/>
          <a:p>
            <a:r>
              <a:rPr lang="fr-FR" sz="2800" dirty="0" smtClean="0">
                <a:solidFill>
                  <a:schemeClr val="tx2">
                    <a:lumMod val="75000"/>
                  </a:schemeClr>
                </a:solidFill>
              </a:rPr>
              <a:t>La distribution de l’eau</a:t>
            </a:r>
            <a:endParaRPr lang="fr-FR" sz="2800" dirty="0">
              <a:solidFill>
                <a:schemeClr val="tx2">
                  <a:lumMod val="75000"/>
                </a:schemeClr>
              </a:solidFill>
            </a:endParaRPr>
          </a:p>
        </p:txBody>
      </p:sp>
      <p:grpSp>
        <p:nvGrpSpPr>
          <p:cNvPr id="21" name="Groupe 20"/>
          <p:cNvGrpSpPr/>
          <p:nvPr/>
        </p:nvGrpSpPr>
        <p:grpSpPr>
          <a:xfrm>
            <a:off x="363627" y="1294948"/>
            <a:ext cx="2444750" cy="369332"/>
            <a:chOff x="501650" y="1847810"/>
            <a:chExt cx="2444750" cy="369332"/>
          </a:xfrm>
        </p:grpSpPr>
        <p:sp>
          <p:nvSpPr>
            <p:cNvPr id="16" name="Rectangle 15"/>
            <p:cNvSpPr/>
            <p:nvPr/>
          </p:nvSpPr>
          <p:spPr>
            <a:xfrm>
              <a:off x="825500" y="1847810"/>
              <a:ext cx="2120900" cy="369332"/>
            </a:xfrm>
            <a:prstGeom prst="rect">
              <a:avLst/>
            </a:prstGeom>
            <a:noFill/>
          </p:spPr>
          <p:txBody>
            <a:bodyPr wrap="square">
              <a:spAutoFit/>
            </a:bodyPr>
            <a:lstStyle/>
            <a:p>
              <a:r>
                <a:rPr lang="fr-FR" dirty="0" smtClean="0">
                  <a:solidFill>
                    <a:schemeClr val="tx2">
                      <a:lumMod val="75000"/>
                    </a:schemeClr>
                  </a:solidFill>
                </a:rPr>
                <a:t>Usine d’eau potable</a:t>
              </a:r>
              <a:endParaRPr lang="fr-FR" dirty="0">
                <a:solidFill>
                  <a:schemeClr val="tx2">
                    <a:lumMod val="75000"/>
                  </a:schemeClr>
                </a:solidFill>
              </a:endParaRPr>
            </a:p>
          </p:txBody>
        </p:sp>
        <p:sp>
          <p:nvSpPr>
            <p:cNvPr id="19" name="Ellipse 18"/>
            <p:cNvSpPr/>
            <p:nvPr/>
          </p:nvSpPr>
          <p:spPr>
            <a:xfrm>
              <a:off x="501650" y="1867376"/>
              <a:ext cx="330200" cy="33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a:t>
              </a:r>
              <a:endParaRPr lang="fr-FR" dirty="0"/>
            </a:p>
          </p:txBody>
        </p:sp>
      </p:grpSp>
      <p:sp>
        <p:nvSpPr>
          <p:cNvPr id="20" name="Ellipse 19"/>
          <p:cNvSpPr/>
          <p:nvPr/>
        </p:nvSpPr>
        <p:spPr>
          <a:xfrm>
            <a:off x="1682750" y="3327400"/>
            <a:ext cx="330200" cy="33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1</a:t>
            </a:r>
            <a:endParaRPr lang="fr-FR" sz="2000" b="1" dirty="0"/>
          </a:p>
        </p:txBody>
      </p:sp>
      <p:grpSp>
        <p:nvGrpSpPr>
          <p:cNvPr id="22" name="Groupe 21"/>
          <p:cNvGrpSpPr/>
          <p:nvPr/>
        </p:nvGrpSpPr>
        <p:grpSpPr>
          <a:xfrm>
            <a:off x="6195563" y="1085331"/>
            <a:ext cx="2444750" cy="369332"/>
            <a:chOff x="501650" y="1847810"/>
            <a:chExt cx="2444750" cy="369332"/>
          </a:xfrm>
        </p:grpSpPr>
        <p:sp>
          <p:nvSpPr>
            <p:cNvPr id="23" name="Rectangle 22"/>
            <p:cNvSpPr/>
            <p:nvPr/>
          </p:nvSpPr>
          <p:spPr>
            <a:xfrm>
              <a:off x="825500" y="1847810"/>
              <a:ext cx="2120900" cy="369332"/>
            </a:xfrm>
            <a:prstGeom prst="rect">
              <a:avLst/>
            </a:prstGeom>
            <a:noFill/>
          </p:spPr>
          <p:txBody>
            <a:bodyPr wrap="square">
              <a:spAutoFit/>
            </a:bodyPr>
            <a:lstStyle/>
            <a:p>
              <a:r>
                <a:rPr lang="fr-FR" dirty="0" smtClean="0">
                  <a:solidFill>
                    <a:schemeClr val="tx2">
                      <a:lumMod val="75000"/>
                    </a:schemeClr>
                  </a:solidFill>
                </a:rPr>
                <a:t>Station d’épuration</a:t>
              </a:r>
              <a:endParaRPr lang="fr-FR" dirty="0">
                <a:solidFill>
                  <a:schemeClr val="tx2">
                    <a:lumMod val="75000"/>
                  </a:schemeClr>
                </a:solidFill>
              </a:endParaRPr>
            </a:p>
          </p:txBody>
        </p:sp>
        <p:sp>
          <p:nvSpPr>
            <p:cNvPr id="24" name="Ellipse 23"/>
            <p:cNvSpPr/>
            <p:nvPr/>
          </p:nvSpPr>
          <p:spPr>
            <a:xfrm>
              <a:off x="501650" y="1867376"/>
              <a:ext cx="330200" cy="3302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4</a:t>
              </a:r>
              <a:endParaRPr lang="fr-FR" dirty="0"/>
            </a:p>
          </p:txBody>
        </p:sp>
      </p:grpSp>
      <p:sp>
        <p:nvSpPr>
          <p:cNvPr id="25" name="Ellipse 24"/>
          <p:cNvSpPr/>
          <p:nvPr/>
        </p:nvSpPr>
        <p:spPr>
          <a:xfrm>
            <a:off x="3491422" y="3505679"/>
            <a:ext cx="330200" cy="3302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4</a:t>
            </a:r>
            <a:endParaRPr lang="fr-FR" sz="2000" b="1" dirty="0"/>
          </a:p>
        </p:txBody>
      </p:sp>
      <p:sp>
        <p:nvSpPr>
          <p:cNvPr id="26" name="Ellipse 25"/>
          <p:cNvSpPr/>
          <p:nvPr/>
        </p:nvSpPr>
        <p:spPr>
          <a:xfrm>
            <a:off x="3845104" y="2000559"/>
            <a:ext cx="330200" cy="330200"/>
          </a:xfrm>
          <a:prstGeom prst="ellipse">
            <a:avLst/>
          </a:prstGeom>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2</a:t>
            </a:r>
            <a:endParaRPr lang="fr-FR" sz="2000" b="1" dirty="0"/>
          </a:p>
        </p:txBody>
      </p:sp>
      <p:grpSp>
        <p:nvGrpSpPr>
          <p:cNvPr id="27" name="Groupe 26"/>
          <p:cNvGrpSpPr/>
          <p:nvPr/>
        </p:nvGrpSpPr>
        <p:grpSpPr>
          <a:xfrm>
            <a:off x="363627" y="1687210"/>
            <a:ext cx="2770158" cy="369332"/>
            <a:chOff x="501650" y="1847810"/>
            <a:chExt cx="2770158" cy="369332"/>
          </a:xfrm>
        </p:grpSpPr>
        <p:sp>
          <p:nvSpPr>
            <p:cNvPr id="28" name="Rectangle 27"/>
            <p:cNvSpPr/>
            <p:nvPr/>
          </p:nvSpPr>
          <p:spPr>
            <a:xfrm>
              <a:off x="825499" y="1847810"/>
              <a:ext cx="2446309" cy="369332"/>
            </a:xfrm>
            <a:prstGeom prst="rect">
              <a:avLst/>
            </a:prstGeom>
            <a:noFill/>
          </p:spPr>
          <p:txBody>
            <a:bodyPr wrap="square">
              <a:spAutoFit/>
            </a:bodyPr>
            <a:lstStyle/>
            <a:p>
              <a:r>
                <a:rPr lang="fr-FR" dirty="0" smtClean="0">
                  <a:solidFill>
                    <a:schemeClr val="tx2">
                      <a:lumMod val="75000"/>
                    </a:schemeClr>
                  </a:solidFill>
                </a:rPr>
                <a:t>Réservoir d’eau potable</a:t>
              </a:r>
              <a:endParaRPr lang="fr-FR" dirty="0">
                <a:solidFill>
                  <a:schemeClr val="tx2">
                    <a:lumMod val="75000"/>
                  </a:schemeClr>
                </a:solidFill>
              </a:endParaRPr>
            </a:p>
          </p:txBody>
        </p:sp>
        <p:sp>
          <p:nvSpPr>
            <p:cNvPr id="29" name="Ellipse 28"/>
            <p:cNvSpPr/>
            <p:nvPr/>
          </p:nvSpPr>
          <p:spPr>
            <a:xfrm>
              <a:off x="501650" y="1867376"/>
              <a:ext cx="330200" cy="33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fr-FR" dirty="0"/>
            </a:p>
          </p:txBody>
        </p:sp>
      </p:grpSp>
      <p:grpSp>
        <p:nvGrpSpPr>
          <p:cNvPr id="35" name="Groupe 34"/>
          <p:cNvGrpSpPr/>
          <p:nvPr/>
        </p:nvGrpSpPr>
        <p:grpSpPr>
          <a:xfrm>
            <a:off x="363627" y="2079472"/>
            <a:ext cx="2770158" cy="369332"/>
            <a:chOff x="501650" y="1847810"/>
            <a:chExt cx="2770158" cy="369332"/>
          </a:xfrm>
        </p:grpSpPr>
        <p:sp>
          <p:nvSpPr>
            <p:cNvPr id="36" name="Rectangle 35"/>
            <p:cNvSpPr/>
            <p:nvPr/>
          </p:nvSpPr>
          <p:spPr>
            <a:xfrm>
              <a:off x="825499" y="1847810"/>
              <a:ext cx="2446309" cy="369332"/>
            </a:xfrm>
            <a:prstGeom prst="rect">
              <a:avLst/>
            </a:prstGeom>
            <a:noFill/>
          </p:spPr>
          <p:txBody>
            <a:bodyPr wrap="square">
              <a:spAutoFit/>
            </a:bodyPr>
            <a:lstStyle/>
            <a:p>
              <a:r>
                <a:rPr lang="fr-FR" dirty="0" smtClean="0">
                  <a:solidFill>
                    <a:schemeClr val="tx2">
                      <a:lumMod val="75000"/>
                    </a:schemeClr>
                  </a:solidFill>
                </a:rPr>
                <a:t>Usine de dessalement</a:t>
              </a:r>
              <a:endParaRPr lang="fr-FR" dirty="0">
                <a:solidFill>
                  <a:schemeClr val="tx2">
                    <a:lumMod val="75000"/>
                  </a:schemeClr>
                </a:solidFill>
              </a:endParaRPr>
            </a:p>
          </p:txBody>
        </p:sp>
        <p:sp>
          <p:nvSpPr>
            <p:cNvPr id="37" name="Ellipse 36"/>
            <p:cNvSpPr/>
            <p:nvPr/>
          </p:nvSpPr>
          <p:spPr>
            <a:xfrm>
              <a:off x="501650" y="1867376"/>
              <a:ext cx="330200" cy="33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fr-FR" dirty="0"/>
            </a:p>
          </p:txBody>
        </p:sp>
      </p:grpSp>
      <p:sp>
        <p:nvSpPr>
          <p:cNvPr id="39" name="Ellipse 38"/>
          <p:cNvSpPr/>
          <p:nvPr/>
        </p:nvSpPr>
        <p:spPr>
          <a:xfrm>
            <a:off x="7655104" y="3149121"/>
            <a:ext cx="330200" cy="33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3</a:t>
            </a:r>
            <a:endParaRPr lang="fr-FR" sz="2000" b="1" dirty="0"/>
          </a:p>
        </p:txBody>
      </p:sp>
      <p:sp>
        <p:nvSpPr>
          <p:cNvPr id="43" name="ZoneTexte 42"/>
          <p:cNvSpPr txBox="1"/>
          <p:nvPr/>
        </p:nvSpPr>
        <p:spPr>
          <a:xfrm rot="1367552">
            <a:off x="8243246" y="3384643"/>
            <a:ext cx="577402" cy="369332"/>
          </a:xfrm>
          <a:prstGeom prst="rect">
            <a:avLst/>
          </a:prstGeom>
          <a:noFill/>
        </p:spPr>
        <p:txBody>
          <a:bodyPr wrap="none" rtlCol="0">
            <a:spAutoFit/>
          </a:bodyPr>
          <a:lstStyle/>
          <a:p>
            <a:r>
              <a:rPr lang="fr-FR" dirty="0" smtClean="0"/>
              <a:t>Mer</a:t>
            </a:r>
            <a:endParaRPr lang="fr-FR" dirty="0"/>
          </a:p>
        </p:txBody>
      </p:sp>
      <p:grpSp>
        <p:nvGrpSpPr>
          <p:cNvPr id="49" name="Groupe 48"/>
          <p:cNvGrpSpPr/>
          <p:nvPr/>
        </p:nvGrpSpPr>
        <p:grpSpPr>
          <a:xfrm>
            <a:off x="5864832" y="5459105"/>
            <a:ext cx="3273257" cy="972109"/>
            <a:chOff x="6397104" y="5459105"/>
            <a:chExt cx="3273257" cy="972109"/>
          </a:xfrm>
        </p:grpSpPr>
        <p:pic>
          <p:nvPicPr>
            <p:cNvPr id="1027" name="Picture 3"/>
            <p:cNvPicPr>
              <a:picLocks noChangeAspect="1" noChangeArrowheads="1"/>
            </p:cNvPicPr>
            <p:nvPr/>
          </p:nvPicPr>
          <p:blipFill>
            <a:blip r:embed="rId5"/>
            <a:srcRect/>
            <a:stretch>
              <a:fillRect/>
            </a:stretch>
          </p:blipFill>
          <p:spPr bwMode="auto">
            <a:xfrm>
              <a:off x="6397104" y="5568287"/>
              <a:ext cx="2173690" cy="808559"/>
            </a:xfrm>
            <a:prstGeom prst="rect">
              <a:avLst/>
            </a:prstGeom>
            <a:noFill/>
            <a:ln w="9525">
              <a:noFill/>
              <a:miter lim="800000"/>
              <a:headEnd/>
              <a:tailEnd/>
            </a:ln>
            <a:effectLst/>
          </p:spPr>
        </p:pic>
        <p:grpSp>
          <p:nvGrpSpPr>
            <p:cNvPr id="48" name="Groupe 47"/>
            <p:cNvGrpSpPr/>
            <p:nvPr/>
          </p:nvGrpSpPr>
          <p:grpSpPr>
            <a:xfrm>
              <a:off x="6962632" y="5459105"/>
              <a:ext cx="2707729" cy="972109"/>
              <a:chOff x="9473820" y="5349923"/>
              <a:chExt cx="2707729" cy="972109"/>
            </a:xfrm>
          </p:grpSpPr>
          <p:sp>
            <p:nvSpPr>
              <p:cNvPr id="45" name="ZoneTexte 44"/>
              <p:cNvSpPr txBox="1"/>
              <p:nvPr/>
            </p:nvSpPr>
            <p:spPr>
              <a:xfrm>
                <a:off x="9473820" y="5349923"/>
                <a:ext cx="2030877" cy="369332"/>
              </a:xfrm>
              <a:prstGeom prst="rect">
                <a:avLst/>
              </a:prstGeom>
              <a:solidFill>
                <a:schemeClr val="bg1"/>
              </a:solidFill>
            </p:spPr>
            <p:txBody>
              <a:bodyPr wrap="none" rtlCol="0">
                <a:spAutoFit/>
              </a:bodyPr>
              <a:lstStyle/>
              <a:p>
                <a:r>
                  <a:rPr lang="fr-FR" dirty="0" smtClean="0">
                    <a:solidFill>
                      <a:srgbClr val="002060"/>
                    </a:solidFill>
                  </a:rPr>
                  <a:t>Réseau eau potable</a:t>
                </a:r>
                <a:endParaRPr lang="fr-FR" dirty="0">
                  <a:solidFill>
                    <a:srgbClr val="002060"/>
                  </a:solidFill>
                </a:endParaRPr>
              </a:p>
            </p:txBody>
          </p:sp>
          <p:sp>
            <p:nvSpPr>
              <p:cNvPr id="46" name="ZoneTexte 45"/>
              <p:cNvSpPr txBox="1"/>
              <p:nvPr/>
            </p:nvSpPr>
            <p:spPr>
              <a:xfrm>
                <a:off x="9473820" y="5651311"/>
                <a:ext cx="1943930" cy="369332"/>
              </a:xfrm>
              <a:prstGeom prst="rect">
                <a:avLst/>
              </a:prstGeom>
              <a:solidFill>
                <a:schemeClr val="bg1"/>
              </a:solidFill>
            </p:spPr>
            <p:txBody>
              <a:bodyPr wrap="none" rtlCol="0">
                <a:spAutoFit/>
              </a:bodyPr>
              <a:lstStyle/>
              <a:p>
                <a:r>
                  <a:rPr lang="fr-FR" dirty="0" smtClean="0">
                    <a:solidFill>
                      <a:srgbClr val="002060"/>
                    </a:solidFill>
                  </a:rPr>
                  <a:t>Réseau eaux usées</a:t>
                </a:r>
                <a:endParaRPr lang="fr-FR" dirty="0">
                  <a:solidFill>
                    <a:srgbClr val="002060"/>
                  </a:solidFill>
                </a:endParaRPr>
              </a:p>
            </p:txBody>
          </p:sp>
          <p:sp>
            <p:nvSpPr>
              <p:cNvPr id="47" name="ZoneTexte 46"/>
              <p:cNvSpPr txBox="1"/>
              <p:nvPr/>
            </p:nvSpPr>
            <p:spPr>
              <a:xfrm>
                <a:off x="9473820" y="5952700"/>
                <a:ext cx="2707729" cy="369332"/>
              </a:xfrm>
              <a:prstGeom prst="rect">
                <a:avLst/>
              </a:prstGeom>
              <a:solidFill>
                <a:schemeClr val="bg1"/>
              </a:solidFill>
            </p:spPr>
            <p:txBody>
              <a:bodyPr wrap="none" rtlCol="0">
                <a:spAutoFit/>
              </a:bodyPr>
              <a:lstStyle/>
              <a:p>
                <a:r>
                  <a:rPr lang="fr-FR" dirty="0" smtClean="0">
                    <a:solidFill>
                      <a:srgbClr val="002060"/>
                    </a:solidFill>
                  </a:rPr>
                  <a:t>Réseau eaux usées traitées</a:t>
                </a:r>
                <a:endParaRPr lang="fr-FR" dirty="0">
                  <a:solidFill>
                    <a:srgbClr val="002060"/>
                  </a:solidFill>
                </a:endParaRPr>
              </a:p>
            </p:txBody>
          </p:sp>
        </p:grpSp>
      </p:grpSp>
      <p:sp>
        <p:nvSpPr>
          <p:cNvPr id="50" name="Rectangle 68"/>
          <p:cNvSpPr txBox="1">
            <a:spLocks noChangeArrowheads="1"/>
          </p:cNvSpPr>
          <p:nvPr/>
        </p:nvSpPr>
        <p:spPr>
          <a:xfrm>
            <a:off x="128613" y="142852"/>
            <a:ext cx="4620808" cy="549275"/>
          </a:xfrm>
          <a:prstGeom prst="rect">
            <a:avLst/>
          </a:prstGeom>
          <a:solidFill>
            <a:schemeClr val="bg1">
              <a:lumMod val="65000"/>
            </a:schemeClr>
          </a:solidFill>
          <a:ln/>
        </p:spPr>
        <p:txBody>
          <a:bodyPr/>
          <a:lstStyle/>
          <a:p>
            <a:r>
              <a:rPr lang="fr-FR" sz="2800" b="1" dirty="0" smtClean="0">
                <a:solidFill>
                  <a:schemeClr val="bg1"/>
                </a:solidFill>
              </a:rPr>
              <a:t>L'eau potable dans le monde </a:t>
            </a:r>
            <a:endParaRPr lang="fr-FR" sz="2800" b="1" dirty="0">
              <a:solidFill>
                <a:schemeClr val="bg1"/>
              </a:solidFill>
            </a:endParaRPr>
          </a:p>
        </p:txBody>
      </p:sp>
      <p:grpSp>
        <p:nvGrpSpPr>
          <p:cNvPr id="41" name="Groupe 38"/>
          <p:cNvGrpSpPr/>
          <p:nvPr>
            <p:custDataLst>
              <p:tags r:id="rId1"/>
            </p:custDataLst>
          </p:nvPr>
        </p:nvGrpSpPr>
        <p:grpSpPr>
          <a:xfrm>
            <a:off x="-11875" y="6184075"/>
            <a:ext cx="9166762" cy="695495"/>
            <a:chOff x="-11875" y="6184075"/>
            <a:chExt cx="9166762" cy="695495"/>
          </a:xfrm>
        </p:grpSpPr>
        <p:grpSp>
          <p:nvGrpSpPr>
            <p:cNvPr id="44" name="Groupe 73"/>
            <p:cNvGrpSpPr/>
            <p:nvPr/>
          </p:nvGrpSpPr>
          <p:grpSpPr>
            <a:xfrm>
              <a:off x="7528887" y="6578927"/>
              <a:ext cx="1475051" cy="270756"/>
              <a:chOff x="3004398" y="3185919"/>
              <a:chExt cx="4497647" cy="825579"/>
            </a:xfrm>
          </p:grpSpPr>
          <p:pic>
            <p:nvPicPr>
              <p:cNvPr id="61" name="Picture 1" descr="D:\Lorente Christophe\Boulot\BTS TC\2009 2010\Salon de l'habitat\Salon de l'habitat 2009\LOGO.jpg"/>
              <p:cNvPicPr>
                <a:picLocks noChangeAspect="1" noChangeArrowheads="1"/>
              </p:cNvPicPr>
              <p:nvPr/>
            </p:nvPicPr>
            <p:blipFill>
              <a:blip r:embed="rId6" cstate="print"/>
              <a:srcRect/>
              <a:stretch>
                <a:fillRect/>
              </a:stretch>
            </p:blipFill>
            <p:spPr bwMode="auto">
              <a:xfrm>
                <a:off x="3883214" y="3339060"/>
                <a:ext cx="3618831" cy="519296"/>
              </a:xfrm>
              <a:prstGeom prst="rect">
                <a:avLst/>
              </a:prstGeom>
              <a:noFill/>
            </p:spPr>
          </p:pic>
          <p:pic>
            <p:nvPicPr>
              <p:cNvPr id="62" name="Picture 1" descr="D:\Lorente Christophe\Boulot\BTS TC\2009 2010\Salon de l'habitat\Salon de l'habitat 2009\LOGO.jpg"/>
              <p:cNvPicPr>
                <a:picLocks noChangeAspect="1" noChangeArrowheads="1"/>
              </p:cNvPicPr>
              <p:nvPr/>
            </p:nvPicPr>
            <p:blipFill>
              <a:blip r:embed="rId7" cstate="print"/>
              <a:srcRect/>
              <a:stretch>
                <a:fillRect/>
              </a:stretch>
            </p:blipFill>
            <p:spPr bwMode="auto">
              <a:xfrm>
                <a:off x="3004398" y="3185919"/>
                <a:ext cx="783259" cy="825579"/>
              </a:xfrm>
              <a:prstGeom prst="rect">
                <a:avLst/>
              </a:prstGeom>
              <a:noFill/>
            </p:spPr>
          </p:pic>
        </p:grpSp>
        <p:cxnSp>
          <p:nvCxnSpPr>
            <p:cNvPr id="51" name="Connecteur droit 5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59" name="Picture 1"/>
            <p:cNvPicPr>
              <a:picLocks noChangeAspect="1" noChangeArrowheads="1"/>
            </p:cNvPicPr>
            <p:nvPr/>
          </p:nvPicPr>
          <p:blipFill>
            <a:blip r:embed="rId8"/>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60" name="Rectangle 59"/>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9"/>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fltVal val="0"/>
                                          </p:val>
                                        </p:tav>
                                        <p:tav tm="100000">
                                          <p:val>
                                            <p:strVal val="#ppt_w"/>
                                          </p:val>
                                        </p:tav>
                                      </p:tavLst>
                                    </p:anim>
                                    <p:anim calcmode="lin" valueType="num">
                                      <p:cBhvr>
                                        <p:cTn id="13" dur="1000" fill="hold"/>
                                        <p:tgtEl>
                                          <p:spTgt spid="20"/>
                                        </p:tgtEl>
                                        <p:attrNameLst>
                                          <p:attrName>ppt_h</p:attrName>
                                        </p:attrNameLst>
                                      </p:cBhvr>
                                      <p:tavLst>
                                        <p:tav tm="0">
                                          <p:val>
                                            <p:fltVal val="0"/>
                                          </p:val>
                                        </p:tav>
                                        <p:tav tm="100000">
                                          <p:val>
                                            <p:strVal val="#ppt_h"/>
                                          </p:val>
                                        </p:tav>
                                      </p:tavLst>
                                    </p:anim>
                                    <p:animEffect transition="in" filter="fade">
                                      <p:cBhvr>
                                        <p:cTn id="14" dur="1000"/>
                                        <p:tgtEl>
                                          <p:spTgt spid="20"/>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10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1000" fill="hold"/>
                                        <p:tgtEl>
                                          <p:spTgt spid="39"/>
                                        </p:tgtEl>
                                        <p:attrNameLst>
                                          <p:attrName>ppt_w</p:attrName>
                                        </p:attrNameLst>
                                      </p:cBhvr>
                                      <p:tavLst>
                                        <p:tav tm="0">
                                          <p:val>
                                            <p:fltVal val="0"/>
                                          </p:val>
                                        </p:tav>
                                        <p:tav tm="100000">
                                          <p:val>
                                            <p:strVal val="#ppt_w"/>
                                          </p:val>
                                        </p:tav>
                                      </p:tavLst>
                                    </p:anim>
                                    <p:anim calcmode="lin" valueType="num">
                                      <p:cBhvr>
                                        <p:cTn id="24" dur="1000" fill="hold"/>
                                        <p:tgtEl>
                                          <p:spTgt spid="39"/>
                                        </p:tgtEl>
                                        <p:attrNameLst>
                                          <p:attrName>ppt_h</p:attrName>
                                        </p:attrNameLst>
                                      </p:cBhvr>
                                      <p:tavLst>
                                        <p:tav tm="0">
                                          <p:val>
                                            <p:fltVal val="0"/>
                                          </p:val>
                                        </p:tav>
                                        <p:tav tm="100000">
                                          <p:val>
                                            <p:strVal val="#ppt_h"/>
                                          </p:val>
                                        </p:tav>
                                      </p:tavLst>
                                    </p:anim>
                                    <p:animEffect transition="in" filter="fade">
                                      <p:cBhvr>
                                        <p:cTn id="25" dur="1000"/>
                                        <p:tgtEl>
                                          <p:spTgt spid="39"/>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1000"/>
                                        <p:tgtEl>
                                          <p:spTgt spid="35"/>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Effect transition="in" filter="fade">
                                      <p:cBhvr>
                                        <p:cTn id="36" dur="1000"/>
                                        <p:tgtEl>
                                          <p:spTgt spid="26"/>
                                        </p:tgtEl>
                                      </p:cBhvr>
                                    </p:animEffect>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10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1000" fill="hold"/>
                                        <p:tgtEl>
                                          <p:spTgt spid="25"/>
                                        </p:tgtEl>
                                        <p:attrNameLst>
                                          <p:attrName>ppt_w</p:attrName>
                                        </p:attrNameLst>
                                      </p:cBhvr>
                                      <p:tavLst>
                                        <p:tav tm="0">
                                          <p:val>
                                            <p:fltVal val="0"/>
                                          </p:val>
                                        </p:tav>
                                        <p:tav tm="100000">
                                          <p:val>
                                            <p:strVal val="#ppt_w"/>
                                          </p:val>
                                        </p:tav>
                                      </p:tavLst>
                                    </p:anim>
                                    <p:anim calcmode="lin" valueType="num">
                                      <p:cBhvr>
                                        <p:cTn id="46" dur="1000" fill="hold"/>
                                        <p:tgtEl>
                                          <p:spTgt spid="25"/>
                                        </p:tgtEl>
                                        <p:attrNameLst>
                                          <p:attrName>ppt_h</p:attrName>
                                        </p:attrNameLst>
                                      </p:cBhvr>
                                      <p:tavLst>
                                        <p:tav tm="0">
                                          <p:val>
                                            <p:fltVal val="0"/>
                                          </p:val>
                                        </p:tav>
                                        <p:tav tm="100000">
                                          <p:val>
                                            <p:strVal val="#ppt_h"/>
                                          </p:val>
                                        </p:tav>
                                      </p:tavLst>
                                    </p:anim>
                                    <p:animEffect transition="in" filter="fade">
                                      <p:cBhvr>
                                        <p:cTn id="47" dur="1000"/>
                                        <p:tgtEl>
                                          <p:spTgt spid="25"/>
                                        </p:tgtEl>
                                      </p:cBhvr>
                                    </p:animEffect>
                                  </p:childTnLst>
                                </p:cTn>
                              </p:par>
                            </p:childTnLst>
                          </p:cTn>
                        </p:par>
                        <p:par>
                          <p:cTn id="48" fill="hold">
                            <p:stCondLst>
                              <p:cond delay="1000"/>
                            </p:stCondLst>
                            <p:childTnLst>
                              <p:par>
                                <p:cTn id="49" presetID="22" presetClass="entr" presetSubtype="8"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2"/>
          <p:cNvPicPr>
            <a:picLocks noChangeAspect="1" noChangeArrowheads="1"/>
          </p:cNvPicPr>
          <p:nvPr/>
        </p:nvPicPr>
        <p:blipFill>
          <a:blip r:embed="rId4"/>
          <a:srcRect/>
          <a:stretch>
            <a:fillRect/>
          </a:stretch>
        </p:blipFill>
        <p:spPr bwMode="auto">
          <a:xfrm>
            <a:off x="5491944" y="3347469"/>
            <a:ext cx="3524250" cy="3095625"/>
          </a:xfrm>
          <a:prstGeom prst="rect">
            <a:avLst/>
          </a:prstGeom>
          <a:noFill/>
          <a:ln w="9525">
            <a:noFill/>
            <a:miter lim="800000"/>
            <a:headEnd/>
            <a:tailEnd/>
          </a:ln>
          <a:effectLst/>
        </p:spPr>
      </p:pic>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1" name="Picture 3"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sp>
        <p:nvSpPr>
          <p:cNvPr id="34" name="Rectangle 33"/>
          <p:cNvSpPr/>
          <p:nvPr/>
        </p:nvSpPr>
        <p:spPr>
          <a:xfrm>
            <a:off x="246349" y="753161"/>
            <a:ext cx="7580152" cy="523220"/>
          </a:xfrm>
          <a:prstGeom prst="rect">
            <a:avLst/>
          </a:prstGeom>
        </p:spPr>
        <p:txBody>
          <a:bodyPr wrap="none">
            <a:spAutoFit/>
          </a:bodyPr>
          <a:lstStyle/>
          <a:p>
            <a:r>
              <a:rPr lang="fr-FR" sz="2800" dirty="0" smtClean="0">
                <a:solidFill>
                  <a:schemeClr val="tx2">
                    <a:lumMod val="75000"/>
                  </a:schemeClr>
                </a:solidFill>
                <a:latin typeface="+mj-lt"/>
              </a:rPr>
              <a:t>Pourquoi traiter les eaux ?    Est-ce vraiment utile ?</a:t>
            </a:r>
            <a:endParaRPr lang="fr-FR" sz="2800" dirty="0">
              <a:solidFill>
                <a:schemeClr val="tx2">
                  <a:lumMod val="75000"/>
                </a:schemeClr>
              </a:solidFill>
              <a:latin typeface="+mj-lt"/>
            </a:endParaRPr>
          </a:p>
        </p:txBody>
      </p:sp>
      <p:pic>
        <p:nvPicPr>
          <p:cNvPr id="2053" name="Picture 5"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4" name="Picture 6"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sp>
        <p:nvSpPr>
          <p:cNvPr id="58" name="Rectangle 57"/>
          <p:cNvSpPr/>
          <p:nvPr/>
        </p:nvSpPr>
        <p:spPr>
          <a:xfrm>
            <a:off x="2317530" y="2850363"/>
            <a:ext cx="10878207" cy="369332"/>
          </a:xfrm>
          <a:prstGeom prst="rect">
            <a:avLst/>
          </a:prstGeom>
        </p:spPr>
        <p:txBody>
          <a:bodyPr wrap="square">
            <a:spAutoFit/>
          </a:bodyPr>
          <a:lstStyle/>
          <a:p>
            <a:endParaRPr lang="fr-FR" dirty="0"/>
          </a:p>
        </p:txBody>
      </p:sp>
      <p:grpSp>
        <p:nvGrpSpPr>
          <p:cNvPr id="4" name="Groupe 48"/>
          <p:cNvGrpSpPr/>
          <p:nvPr/>
        </p:nvGrpSpPr>
        <p:grpSpPr>
          <a:xfrm>
            <a:off x="980208" y="1847237"/>
            <a:ext cx="7744692" cy="461665"/>
            <a:chOff x="310062" y="809993"/>
            <a:chExt cx="6071688" cy="461665"/>
          </a:xfrm>
        </p:grpSpPr>
        <p:sp>
          <p:nvSpPr>
            <p:cNvPr id="21" name="Rectangle 28"/>
            <p:cNvSpPr>
              <a:spLocks noChangeArrowheads="1"/>
            </p:cNvSpPr>
            <p:nvPr/>
          </p:nvSpPr>
          <p:spPr bwMode="auto">
            <a:xfrm>
              <a:off x="589096" y="809993"/>
              <a:ext cx="579265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a mauvais goût</a:t>
              </a:r>
              <a:endParaRPr lang="fr-FR" sz="2400" dirty="0">
                <a:solidFill>
                  <a:schemeClr val="tx2">
                    <a:lumMod val="75000"/>
                  </a:schemeClr>
                </a:solidFill>
              </a:endParaRPr>
            </a:p>
          </p:txBody>
        </p:sp>
        <p:sp>
          <p:nvSpPr>
            <p:cNvPr id="22" name="Triangle isocèle 21"/>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grpSp>
      <p:grpSp>
        <p:nvGrpSpPr>
          <p:cNvPr id="5" name="Groupe 48"/>
          <p:cNvGrpSpPr/>
          <p:nvPr/>
        </p:nvGrpSpPr>
        <p:grpSpPr>
          <a:xfrm>
            <a:off x="980208" y="2306318"/>
            <a:ext cx="5573581" cy="830997"/>
            <a:chOff x="310062" y="809993"/>
            <a:chExt cx="4369579" cy="830997"/>
          </a:xfrm>
        </p:grpSpPr>
        <p:sp>
          <p:nvSpPr>
            <p:cNvPr id="24" name="Rectangle 28"/>
            <p:cNvSpPr>
              <a:spLocks noChangeArrowheads="1"/>
            </p:cNvSpPr>
            <p:nvPr/>
          </p:nvSpPr>
          <p:spPr bwMode="auto">
            <a:xfrm>
              <a:off x="552017" y="809993"/>
              <a:ext cx="4127624"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provient d'une source non contrôlée</a:t>
              </a:r>
              <a:endParaRPr lang="fr-FR" sz="2400" dirty="0">
                <a:solidFill>
                  <a:schemeClr val="tx2">
                    <a:lumMod val="75000"/>
                  </a:schemeClr>
                </a:solidFill>
              </a:endParaRPr>
            </a:p>
          </p:txBody>
        </p:sp>
        <p:sp>
          <p:nvSpPr>
            <p:cNvPr id="25" name="Triangle isocèle 24"/>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grpSp>
      <p:grpSp>
        <p:nvGrpSpPr>
          <p:cNvPr id="6" name="Groupe 48"/>
          <p:cNvGrpSpPr/>
          <p:nvPr/>
        </p:nvGrpSpPr>
        <p:grpSpPr>
          <a:xfrm>
            <a:off x="980208" y="3134732"/>
            <a:ext cx="5673352" cy="1200329"/>
            <a:chOff x="310062" y="809993"/>
            <a:chExt cx="4447798" cy="1200329"/>
          </a:xfrm>
        </p:grpSpPr>
        <p:sp>
          <p:nvSpPr>
            <p:cNvPr id="27" name="Rectangle 28"/>
            <p:cNvSpPr>
              <a:spLocks noChangeArrowheads="1"/>
            </p:cNvSpPr>
            <p:nvPr/>
          </p:nvSpPr>
          <p:spPr bwMode="auto">
            <a:xfrm>
              <a:off x="539657" y="809993"/>
              <a:ext cx="4218203" cy="1200329"/>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du réseau est en dépassements fréquents des limites réglementaires de qualité </a:t>
              </a:r>
              <a:endParaRPr lang="fr-FR" sz="2400" dirty="0">
                <a:solidFill>
                  <a:schemeClr val="tx2">
                    <a:lumMod val="75000"/>
                  </a:schemeClr>
                </a:solidFill>
              </a:endParaRPr>
            </a:p>
          </p:txBody>
        </p:sp>
        <p:sp>
          <p:nvSpPr>
            <p:cNvPr id="28" name="Triangle isocèle 27"/>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grpSp>
      <p:grpSp>
        <p:nvGrpSpPr>
          <p:cNvPr id="7" name="Groupe 28"/>
          <p:cNvGrpSpPr/>
          <p:nvPr/>
        </p:nvGrpSpPr>
        <p:grpSpPr>
          <a:xfrm>
            <a:off x="301945" y="1379240"/>
            <a:ext cx="3679216" cy="461665"/>
            <a:chOff x="227838" y="1569914"/>
            <a:chExt cx="3679216" cy="461665"/>
          </a:xfrm>
        </p:grpSpPr>
        <p:sp>
          <p:nvSpPr>
            <p:cNvPr id="30" name="Rectangle 29"/>
            <p:cNvSpPr/>
            <p:nvPr/>
          </p:nvSpPr>
          <p:spPr>
            <a:xfrm>
              <a:off x="594416" y="1569914"/>
              <a:ext cx="3312638" cy="461665"/>
            </a:xfrm>
            <a:prstGeom prst="rect">
              <a:avLst/>
            </a:prstGeom>
          </p:spPr>
          <p:txBody>
            <a:bodyPr wrap="none">
              <a:spAutoFit/>
            </a:bodyPr>
            <a:lstStyle/>
            <a:p>
              <a:pPr fontAlgn="b"/>
              <a:r>
                <a:rPr lang="fr-FR" sz="2400" dirty="0" smtClean="0">
                  <a:solidFill>
                    <a:schemeClr val="tx2">
                      <a:lumMod val="75000"/>
                    </a:schemeClr>
                  </a:solidFill>
                </a:rPr>
                <a:t>Du point de vue sanitaire</a:t>
              </a:r>
            </a:p>
          </p:txBody>
        </p:sp>
        <p:pic>
          <p:nvPicPr>
            <p:cNvPr id="31" name="Picture 17"/>
            <p:cNvPicPr>
              <a:picLocks noChangeAspect="1" noChangeArrowheads="1"/>
            </p:cNvPicPr>
            <p:nvPr/>
          </p:nvPicPr>
          <p:blipFill>
            <a:blip r:embed="rId8"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8" name="Groupe 48"/>
          <p:cNvGrpSpPr/>
          <p:nvPr/>
        </p:nvGrpSpPr>
        <p:grpSpPr>
          <a:xfrm>
            <a:off x="980208" y="4722829"/>
            <a:ext cx="7744692" cy="461665"/>
            <a:chOff x="310062" y="809993"/>
            <a:chExt cx="6071688" cy="461665"/>
          </a:xfrm>
        </p:grpSpPr>
        <p:sp>
          <p:nvSpPr>
            <p:cNvPr id="33" name="Rectangle 28"/>
            <p:cNvSpPr>
              <a:spLocks noChangeArrowheads="1"/>
            </p:cNvSpPr>
            <p:nvPr/>
          </p:nvSpPr>
          <p:spPr bwMode="auto">
            <a:xfrm>
              <a:off x="589096" y="809993"/>
              <a:ext cx="579265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L'eau est trop dure</a:t>
              </a:r>
              <a:endParaRPr lang="fr-FR" sz="2400" dirty="0">
                <a:solidFill>
                  <a:schemeClr val="tx2">
                    <a:lumMod val="75000"/>
                  </a:schemeClr>
                </a:solidFill>
              </a:endParaRPr>
            </a:p>
          </p:txBody>
        </p:sp>
        <p:sp>
          <p:nvSpPr>
            <p:cNvPr id="35" name="Triangle isocèle 34"/>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grpSp>
      <p:grpSp>
        <p:nvGrpSpPr>
          <p:cNvPr id="9" name="Groupe 42"/>
          <p:cNvGrpSpPr/>
          <p:nvPr/>
        </p:nvGrpSpPr>
        <p:grpSpPr>
          <a:xfrm>
            <a:off x="438579" y="4235782"/>
            <a:ext cx="3907034" cy="461665"/>
            <a:chOff x="227838" y="1569914"/>
            <a:chExt cx="3907034" cy="461665"/>
          </a:xfrm>
        </p:grpSpPr>
        <p:sp>
          <p:nvSpPr>
            <p:cNvPr id="44" name="Rectangle 43"/>
            <p:cNvSpPr/>
            <p:nvPr/>
          </p:nvSpPr>
          <p:spPr>
            <a:xfrm>
              <a:off x="594416" y="1569914"/>
              <a:ext cx="3540456" cy="461665"/>
            </a:xfrm>
            <a:prstGeom prst="rect">
              <a:avLst/>
            </a:prstGeom>
          </p:spPr>
          <p:txBody>
            <a:bodyPr wrap="none">
              <a:spAutoFit/>
            </a:bodyPr>
            <a:lstStyle/>
            <a:p>
              <a:pPr fontAlgn="b"/>
              <a:r>
                <a:rPr lang="fr-FR" sz="2400" dirty="0" smtClean="0">
                  <a:solidFill>
                    <a:schemeClr val="tx2">
                      <a:lumMod val="75000"/>
                    </a:schemeClr>
                  </a:solidFill>
                </a:rPr>
                <a:t>Du point de vue du confort</a:t>
              </a:r>
            </a:p>
          </p:txBody>
        </p:sp>
        <p:pic>
          <p:nvPicPr>
            <p:cNvPr id="45" name="Picture 17"/>
            <p:cNvPicPr>
              <a:picLocks noChangeAspect="1" noChangeArrowheads="1"/>
            </p:cNvPicPr>
            <p:nvPr/>
          </p:nvPicPr>
          <p:blipFill>
            <a:blip r:embed="rId8"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10" name="Groupe 48"/>
          <p:cNvGrpSpPr/>
          <p:nvPr/>
        </p:nvGrpSpPr>
        <p:grpSpPr>
          <a:xfrm>
            <a:off x="980208" y="5408629"/>
            <a:ext cx="4391892" cy="830997"/>
            <a:chOff x="310062" y="809993"/>
            <a:chExt cx="3443158" cy="830997"/>
          </a:xfrm>
        </p:grpSpPr>
        <p:sp>
          <p:nvSpPr>
            <p:cNvPr id="47" name="Rectangle 28"/>
            <p:cNvSpPr>
              <a:spLocks noChangeArrowheads="1"/>
            </p:cNvSpPr>
            <p:nvPr/>
          </p:nvSpPr>
          <p:spPr bwMode="auto">
            <a:xfrm>
              <a:off x="589096" y="809993"/>
              <a:ext cx="3164124" cy="830997"/>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La robinetterie et les appareils ménagers s’entartrent</a:t>
              </a:r>
              <a:endParaRPr lang="fr-FR" sz="2400" dirty="0">
                <a:solidFill>
                  <a:schemeClr val="tx2">
                    <a:lumMod val="75000"/>
                  </a:schemeClr>
                </a:solidFill>
              </a:endParaRPr>
            </a:p>
          </p:txBody>
        </p:sp>
        <p:sp>
          <p:nvSpPr>
            <p:cNvPr id="48" name="Triangle isocèle 47"/>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solidFill>
                  <a:schemeClr val="tx2">
                    <a:lumMod val="75000"/>
                  </a:schemeClr>
                </a:solidFill>
              </a:endParaRPr>
            </a:p>
          </p:txBody>
        </p:sp>
      </p:grpSp>
      <p:grpSp>
        <p:nvGrpSpPr>
          <p:cNvPr id="39" name="Groupe 38"/>
          <p:cNvGrpSpPr/>
          <p:nvPr>
            <p:custDataLst>
              <p:tags r:id="rId1"/>
            </p:custDataLst>
          </p:nvPr>
        </p:nvGrpSpPr>
        <p:grpSpPr>
          <a:xfrm>
            <a:off x="-11875" y="6184075"/>
            <a:ext cx="9166762" cy="695495"/>
            <a:chOff x="-11875" y="6184075"/>
            <a:chExt cx="9166762" cy="695495"/>
          </a:xfrm>
        </p:grpSpPr>
        <p:grpSp>
          <p:nvGrpSpPr>
            <p:cNvPr id="40" name="Groupe 73"/>
            <p:cNvGrpSpPr/>
            <p:nvPr/>
          </p:nvGrpSpPr>
          <p:grpSpPr>
            <a:xfrm>
              <a:off x="7528887" y="6578927"/>
              <a:ext cx="1475051" cy="270756"/>
              <a:chOff x="3004398" y="3185919"/>
              <a:chExt cx="4497647" cy="825579"/>
            </a:xfrm>
          </p:grpSpPr>
          <p:pic>
            <p:nvPicPr>
              <p:cNvPr id="49" name="Picture 1" descr="D:\Lorente Christophe\Boulot\BTS TC\2009 2010\Salon de l'habitat\Salon de l'habitat 2009\LOGO.jpg"/>
              <p:cNvPicPr>
                <a:picLocks noChangeAspect="1" noChangeArrowheads="1"/>
              </p:cNvPicPr>
              <p:nvPr/>
            </p:nvPicPr>
            <p:blipFill>
              <a:blip r:embed="rId9" cstate="print"/>
              <a:srcRect/>
              <a:stretch>
                <a:fillRect/>
              </a:stretch>
            </p:blipFill>
            <p:spPr bwMode="auto">
              <a:xfrm>
                <a:off x="3883214" y="3339060"/>
                <a:ext cx="3618831" cy="519296"/>
              </a:xfrm>
              <a:prstGeom prst="rect">
                <a:avLst/>
              </a:prstGeom>
              <a:noFill/>
            </p:spPr>
          </p:pic>
          <p:pic>
            <p:nvPicPr>
              <p:cNvPr id="50"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004398" y="3185919"/>
                <a:ext cx="783259" cy="825579"/>
              </a:xfrm>
              <a:prstGeom prst="rect">
                <a:avLst/>
              </a:prstGeom>
              <a:noFill/>
            </p:spPr>
          </p:pic>
        </p:grpSp>
        <p:cxnSp>
          <p:nvCxnSpPr>
            <p:cNvPr id="41" name="Connecteur droit 4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3" name="Picture 1"/>
            <p:cNvPicPr>
              <a:picLocks noChangeAspect="1" noChangeArrowheads="1"/>
            </p:cNvPicPr>
            <p:nvPr/>
          </p:nvPicPr>
          <p:blipFill>
            <a:blip r:embed="rId11"/>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6" name="Rectangle 45"/>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2"/>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1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34" name="Rectangle 33"/>
          <p:cNvSpPr/>
          <p:nvPr/>
        </p:nvSpPr>
        <p:spPr>
          <a:xfrm>
            <a:off x="258226" y="769133"/>
            <a:ext cx="6417783" cy="523220"/>
          </a:xfrm>
          <a:prstGeom prst="rect">
            <a:avLst/>
          </a:prstGeom>
        </p:spPr>
        <p:txBody>
          <a:bodyPr wrap="none">
            <a:spAutoFit/>
          </a:bodyPr>
          <a:lstStyle/>
          <a:p>
            <a:r>
              <a:rPr lang="fr-FR" sz="2800" dirty="0" smtClean="0">
                <a:solidFill>
                  <a:schemeClr val="tx2">
                    <a:lumMod val="75000"/>
                  </a:schemeClr>
                </a:solidFill>
              </a:rPr>
              <a:t>Les Traitements contre le Calcaire de l’eau</a:t>
            </a:r>
            <a:endParaRPr lang="fr-FR" sz="2800" dirty="0">
              <a:solidFill>
                <a:schemeClr val="tx2">
                  <a:lumMod val="75000"/>
                </a:schemeClr>
              </a:solidFill>
            </a:endParaRPr>
          </a:p>
        </p:txBody>
      </p:sp>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grpSp>
        <p:nvGrpSpPr>
          <p:cNvPr id="28" name="Groupe 27"/>
          <p:cNvGrpSpPr/>
          <p:nvPr/>
        </p:nvGrpSpPr>
        <p:grpSpPr>
          <a:xfrm>
            <a:off x="590788" y="1278893"/>
            <a:ext cx="4517705" cy="461665"/>
            <a:chOff x="227838" y="1581324"/>
            <a:chExt cx="4517705" cy="461665"/>
          </a:xfrm>
        </p:grpSpPr>
        <p:sp>
          <p:nvSpPr>
            <p:cNvPr id="29" name="Rectangle 28"/>
            <p:cNvSpPr/>
            <p:nvPr/>
          </p:nvSpPr>
          <p:spPr>
            <a:xfrm>
              <a:off x="594416" y="1581324"/>
              <a:ext cx="4151127" cy="461665"/>
            </a:xfrm>
            <a:prstGeom prst="rect">
              <a:avLst/>
            </a:prstGeom>
          </p:spPr>
          <p:txBody>
            <a:bodyPr wrap="square">
              <a:spAutoFit/>
            </a:bodyPr>
            <a:lstStyle/>
            <a:p>
              <a:r>
                <a:rPr lang="fr-FR" sz="2400" dirty="0" smtClean="0">
                  <a:solidFill>
                    <a:schemeClr val="tx2">
                      <a:lumMod val="75000"/>
                    </a:schemeClr>
                  </a:solidFill>
                </a:rPr>
                <a:t>Problèmes liés au calcaire </a:t>
              </a:r>
              <a:endParaRPr lang="fr-FR" sz="2400" dirty="0">
                <a:solidFill>
                  <a:schemeClr val="tx2">
                    <a:lumMod val="75000"/>
                  </a:schemeClr>
                </a:solidFill>
              </a:endParaRPr>
            </a:p>
          </p:txBody>
        </p:sp>
        <p:pic>
          <p:nvPicPr>
            <p:cNvPr id="30" name="Picture 17"/>
            <p:cNvPicPr>
              <a:picLocks noChangeAspect="1" noChangeArrowheads="1"/>
            </p:cNvPicPr>
            <p:nvPr/>
          </p:nvPicPr>
          <p:blipFill>
            <a:blip r:embed="rId7" cstate="print"/>
            <a:srcRect/>
            <a:stretch>
              <a:fillRect/>
            </a:stretch>
          </p:blipFill>
          <p:spPr bwMode="auto">
            <a:xfrm>
              <a:off x="227838" y="1679302"/>
              <a:ext cx="369887" cy="242888"/>
            </a:xfrm>
            <a:prstGeom prst="rect">
              <a:avLst/>
            </a:prstGeom>
            <a:noFill/>
            <a:ln w="9525">
              <a:noFill/>
              <a:round/>
              <a:headEnd/>
              <a:tailEnd/>
            </a:ln>
            <a:effectLst/>
          </p:spPr>
        </p:pic>
      </p:grpSp>
      <p:grpSp>
        <p:nvGrpSpPr>
          <p:cNvPr id="35" name="Groupe 48"/>
          <p:cNvGrpSpPr/>
          <p:nvPr/>
        </p:nvGrpSpPr>
        <p:grpSpPr>
          <a:xfrm>
            <a:off x="1295401" y="2662193"/>
            <a:ext cx="7744692" cy="461665"/>
            <a:chOff x="310062" y="809993"/>
            <a:chExt cx="6071688" cy="461665"/>
          </a:xfrm>
        </p:grpSpPr>
        <p:sp>
          <p:nvSpPr>
            <p:cNvPr id="36"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Formation de tartre sur les résistances électriques</a:t>
              </a:r>
              <a:endParaRPr lang="fr-FR" sz="2400" dirty="0">
                <a:solidFill>
                  <a:schemeClr val="tx2">
                    <a:lumMod val="75000"/>
                  </a:schemeClr>
                </a:solidFill>
                <a:latin typeface="+mj-lt"/>
              </a:endParaRPr>
            </a:p>
          </p:txBody>
        </p:sp>
        <p:sp>
          <p:nvSpPr>
            <p:cNvPr id="37" name="Triangle isocèle 36"/>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41" name="Groupe 48"/>
          <p:cNvGrpSpPr/>
          <p:nvPr/>
        </p:nvGrpSpPr>
        <p:grpSpPr>
          <a:xfrm>
            <a:off x="1295401" y="3479018"/>
            <a:ext cx="7744692" cy="461665"/>
            <a:chOff x="310062" y="809993"/>
            <a:chExt cx="6071688" cy="461665"/>
          </a:xfrm>
        </p:grpSpPr>
        <p:sp>
          <p:nvSpPr>
            <p:cNvPr id="42"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Pour la santé</a:t>
              </a:r>
              <a:endParaRPr lang="fr-FR" sz="2400" dirty="0">
                <a:solidFill>
                  <a:schemeClr val="tx2">
                    <a:lumMod val="75000"/>
                  </a:schemeClr>
                </a:solidFill>
                <a:latin typeface="+mj-lt"/>
              </a:endParaRPr>
            </a:p>
          </p:txBody>
        </p:sp>
        <p:sp>
          <p:nvSpPr>
            <p:cNvPr id="43" name="Triangle isocèle 42"/>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45" name="Groupe 48"/>
          <p:cNvGrpSpPr/>
          <p:nvPr/>
        </p:nvGrpSpPr>
        <p:grpSpPr>
          <a:xfrm>
            <a:off x="1295401" y="1845368"/>
            <a:ext cx="7744692" cy="461665"/>
            <a:chOff x="310062" y="809993"/>
            <a:chExt cx="6071688" cy="461665"/>
          </a:xfrm>
        </p:grpSpPr>
        <p:sp>
          <p:nvSpPr>
            <p:cNvPr id="46" name="Rectangle 28"/>
            <p:cNvSpPr>
              <a:spLocks noChangeArrowheads="1"/>
            </p:cNvSpPr>
            <p:nvPr/>
          </p:nvSpPr>
          <p:spPr bwMode="auto">
            <a:xfrm>
              <a:off x="597336" y="809993"/>
              <a:ext cx="5784414" cy="461665"/>
            </a:xfrm>
            <a:prstGeom prst="rect">
              <a:avLst/>
            </a:prstGeom>
            <a:noFill/>
            <a:ln w="9525">
              <a:noFill/>
              <a:miter lim="800000"/>
              <a:headEnd/>
              <a:tailEnd/>
            </a:ln>
          </p:spPr>
          <p:txBody>
            <a:bodyPr wrap="square" anchor="ctr">
              <a:spAutoFit/>
            </a:bodyPr>
            <a:lstStyle/>
            <a:p>
              <a:r>
                <a:rPr lang="fr-FR" sz="2400" dirty="0" smtClean="0">
                  <a:solidFill>
                    <a:schemeClr val="tx2">
                      <a:lumMod val="75000"/>
                    </a:schemeClr>
                  </a:solidFill>
                </a:rPr>
                <a:t> Formation de tartre dans  les canalisations d'eau</a:t>
              </a:r>
              <a:endParaRPr lang="fr-FR" sz="2400" dirty="0">
                <a:solidFill>
                  <a:schemeClr val="tx2">
                    <a:lumMod val="75000"/>
                  </a:schemeClr>
                </a:solidFill>
              </a:endParaRPr>
            </a:p>
          </p:txBody>
        </p:sp>
        <p:sp>
          <p:nvSpPr>
            <p:cNvPr id="47" name="Triangle isocèle 46"/>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pic>
        <p:nvPicPr>
          <p:cNvPr id="39939" name="Picture 3"/>
          <p:cNvPicPr>
            <a:picLocks noChangeAspect="1" noChangeArrowheads="1"/>
          </p:cNvPicPr>
          <p:nvPr/>
        </p:nvPicPr>
        <p:blipFill>
          <a:blip r:embed="rId8"/>
          <a:srcRect/>
          <a:stretch>
            <a:fillRect/>
          </a:stretch>
        </p:blipFill>
        <p:spPr bwMode="auto">
          <a:xfrm>
            <a:off x="6557963" y="3276600"/>
            <a:ext cx="2342077" cy="3138488"/>
          </a:xfrm>
          <a:prstGeom prst="rect">
            <a:avLst/>
          </a:prstGeom>
          <a:noFill/>
          <a:ln w="12700">
            <a:solidFill>
              <a:srgbClr val="FFC000"/>
            </a:solidFill>
            <a:miter lim="800000"/>
            <a:headEnd/>
            <a:tailEnd/>
          </a:ln>
          <a:effectLst/>
        </p:spPr>
      </p:pic>
      <p:pic>
        <p:nvPicPr>
          <p:cNvPr id="49" name="Picture 3"/>
          <p:cNvPicPr>
            <a:picLocks noChangeAspect="1" noChangeArrowheads="1"/>
          </p:cNvPicPr>
          <p:nvPr/>
        </p:nvPicPr>
        <p:blipFill>
          <a:blip r:embed="rId9"/>
          <a:srcRect/>
          <a:stretch>
            <a:fillRect/>
          </a:stretch>
        </p:blipFill>
        <p:spPr bwMode="auto">
          <a:xfrm>
            <a:off x="3452885" y="4388667"/>
            <a:ext cx="2972083" cy="2026421"/>
          </a:xfrm>
          <a:prstGeom prst="rect">
            <a:avLst/>
          </a:prstGeom>
          <a:noFill/>
          <a:ln w="9525">
            <a:noFill/>
            <a:miter lim="800000"/>
            <a:headEnd/>
            <a:tailEnd/>
          </a:ln>
          <a:effectLst/>
        </p:spPr>
      </p:pic>
      <p:grpSp>
        <p:nvGrpSpPr>
          <p:cNvPr id="31" name="Groupe 38"/>
          <p:cNvGrpSpPr/>
          <p:nvPr>
            <p:custDataLst>
              <p:tags r:id="rId1"/>
            </p:custDataLst>
          </p:nvPr>
        </p:nvGrpSpPr>
        <p:grpSpPr>
          <a:xfrm>
            <a:off x="-11875" y="6184075"/>
            <a:ext cx="9166762" cy="695495"/>
            <a:chOff x="-11875" y="6184075"/>
            <a:chExt cx="9166762" cy="695495"/>
          </a:xfrm>
        </p:grpSpPr>
        <p:grpSp>
          <p:nvGrpSpPr>
            <p:cNvPr id="32" name="Groupe 73"/>
            <p:cNvGrpSpPr/>
            <p:nvPr/>
          </p:nvGrpSpPr>
          <p:grpSpPr>
            <a:xfrm>
              <a:off x="7528887" y="6578927"/>
              <a:ext cx="1475051" cy="270756"/>
              <a:chOff x="3004398" y="3185919"/>
              <a:chExt cx="4497647" cy="825579"/>
            </a:xfrm>
          </p:grpSpPr>
          <p:pic>
            <p:nvPicPr>
              <p:cNvPr id="48"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883214" y="3339060"/>
                <a:ext cx="3618831" cy="519296"/>
              </a:xfrm>
              <a:prstGeom prst="rect">
                <a:avLst/>
              </a:prstGeom>
              <a:noFill/>
            </p:spPr>
          </p:pic>
          <p:pic>
            <p:nvPicPr>
              <p:cNvPr id="50" name="Picture 1" descr="D:\Lorente Christophe\Boulot\BTS TC\2009 2010\Salon de l'habitat\Salon de l'habitat 2009\LOGO.jpg"/>
              <p:cNvPicPr>
                <a:picLocks noChangeAspect="1" noChangeArrowheads="1"/>
              </p:cNvPicPr>
              <p:nvPr/>
            </p:nvPicPr>
            <p:blipFill>
              <a:blip r:embed="rId11" cstate="print"/>
              <a:srcRect/>
              <a:stretch>
                <a:fillRect/>
              </a:stretch>
            </p:blipFill>
            <p:spPr bwMode="auto">
              <a:xfrm>
                <a:off x="3004398" y="3185919"/>
                <a:ext cx="783259" cy="825579"/>
              </a:xfrm>
              <a:prstGeom prst="rect">
                <a:avLst/>
              </a:prstGeom>
              <a:noFill/>
            </p:spPr>
          </p:pic>
        </p:grpSp>
        <p:cxnSp>
          <p:nvCxnSpPr>
            <p:cNvPr id="33" name="Connecteur droit 3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40" name="Picture 1"/>
            <p:cNvPicPr>
              <a:picLocks noChangeAspect="1" noChangeArrowheads="1"/>
            </p:cNvPicPr>
            <p:nvPr/>
          </p:nvPicPr>
          <p:blipFill>
            <a:blip r:embed="rId1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44" name="Rectangle 43"/>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10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10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1" name="Picture 3"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sp>
        <p:nvSpPr>
          <p:cNvPr id="34" name="Rectangle 33"/>
          <p:cNvSpPr/>
          <p:nvPr/>
        </p:nvSpPr>
        <p:spPr>
          <a:xfrm>
            <a:off x="258226" y="769133"/>
            <a:ext cx="5467522" cy="523220"/>
          </a:xfrm>
          <a:prstGeom prst="rect">
            <a:avLst/>
          </a:prstGeom>
        </p:spPr>
        <p:txBody>
          <a:bodyPr wrap="none">
            <a:spAutoFit/>
          </a:bodyPr>
          <a:lstStyle/>
          <a:p>
            <a:r>
              <a:rPr lang="fr-FR" sz="2800" dirty="0" smtClean="0">
                <a:solidFill>
                  <a:schemeClr val="tx2">
                    <a:lumMod val="75000"/>
                  </a:schemeClr>
                </a:solidFill>
              </a:rPr>
              <a:t>Carte des duretés de l’eau en France</a:t>
            </a:r>
            <a:endParaRPr lang="fr-FR" sz="2800" dirty="0">
              <a:solidFill>
                <a:schemeClr val="tx2">
                  <a:lumMod val="75000"/>
                </a:schemeClr>
              </a:solidFill>
            </a:endParaRPr>
          </a:p>
        </p:txBody>
      </p:sp>
      <p:pic>
        <p:nvPicPr>
          <p:cNvPr id="2053" name="Picture 5" descr="http://www.eaux.free.fr/taquet.gif"/>
          <p:cNvPicPr>
            <a:picLocks noChangeAspect="1" noChangeArrowheads="1"/>
          </p:cNvPicPr>
          <p:nvPr/>
        </p:nvPicPr>
        <p:blipFill>
          <a:blip r:embed="rId4"/>
          <a:srcRect/>
          <a:stretch>
            <a:fillRect/>
          </a:stretch>
        </p:blipFill>
        <p:spPr bwMode="auto">
          <a:xfrm>
            <a:off x="127000" y="0"/>
            <a:ext cx="228600" cy="133350"/>
          </a:xfrm>
          <a:prstGeom prst="rect">
            <a:avLst/>
          </a:prstGeom>
          <a:noFill/>
        </p:spPr>
      </p:pic>
      <p:pic>
        <p:nvPicPr>
          <p:cNvPr id="2054" name="Picture 6" descr="http://www.eaux.free.fr/fleche_gris.gif">
            <a:hlinkClick r:id="rId5"/>
          </p:cNvPr>
          <p:cNvPicPr>
            <a:picLocks noChangeAspect="1" noChangeArrowheads="1"/>
          </p:cNvPicPr>
          <p:nvPr/>
        </p:nvPicPr>
        <p:blipFill>
          <a:blip r:embed="rId6"/>
          <a:srcRect/>
          <a:stretch>
            <a:fillRect/>
          </a:stretch>
        </p:blipFill>
        <p:spPr bwMode="auto">
          <a:xfrm>
            <a:off x="190500" y="0"/>
            <a:ext cx="66675" cy="76200"/>
          </a:xfrm>
          <a:prstGeom prst="rect">
            <a:avLst/>
          </a:prstGeom>
          <a:noFill/>
        </p:spPr>
      </p:pic>
      <p:pic>
        <p:nvPicPr>
          <p:cNvPr id="6" name="Picture 2"/>
          <p:cNvPicPr>
            <a:picLocks noChangeAspect="1" noChangeArrowheads="1"/>
          </p:cNvPicPr>
          <p:nvPr/>
        </p:nvPicPr>
        <p:blipFill>
          <a:blip r:embed="rId7"/>
          <a:srcRect/>
          <a:stretch>
            <a:fillRect/>
          </a:stretch>
        </p:blipFill>
        <p:spPr bwMode="auto">
          <a:xfrm>
            <a:off x="4638674" y="1678043"/>
            <a:ext cx="771525" cy="1822395"/>
          </a:xfrm>
          <a:prstGeom prst="rect">
            <a:avLst/>
          </a:prstGeom>
          <a:noFill/>
          <a:ln w="9525">
            <a:noFill/>
            <a:miter lim="800000"/>
            <a:headEnd/>
            <a:tailEnd/>
          </a:ln>
          <a:effectLst/>
        </p:spPr>
      </p:pic>
      <p:pic>
        <p:nvPicPr>
          <p:cNvPr id="7" name="Picture 3"/>
          <p:cNvPicPr>
            <a:picLocks noChangeAspect="1" noChangeArrowheads="1"/>
          </p:cNvPicPr>
          <p:nvPr/>
        </p:nvPicPr>
        <p:blipFill>
          <a:blip r:embed="rId8"/>
          <a:srcRect/>
          <a:stretch>
            <a:fillRect/>
          </a:stretch>
        </p:blipFill>
        <p:spPr bwMode="auto">
          <a:xfrm>
            <a:off x="95249" y="1204913"/>
            <a:ext cx="4003767" cy="4262437"/>
          </a:xfrm>
          <a:prstGeom prst="rect">
            <a:avLst/>
          </a:prstGeom>
          <a:noFill/>
          <a:ln w="9525">
            <a:noFill/>
            <a:miter lim="800000"/>
            <a:headEnd/>
            <a:tailEnd/>
          </a:ln>
          <a:effectLst/>
        </p:spPr>
      </p:pic>
      <p:pic>
        <p:nvPicPr>
          <p:cNvPr id="2052" name="Picture 4" descr="http://www.abiolo.com/fleche%20bleu.jpg"/>
          <p:cNvPicPr>
            <a:picLocks noChangeAspect="1" noChangeArrowheads="1"/>
          </p:cNvPicPr>
          <p:nvPr/>
        </p:nvPicPr>
        <p:blipFill>
          <a:blip r:embed="rId9"/>
          <a:srcRect/>
          <a:stretch>
            <a:fillRect/>
          </a:stretch>
        </p:blipFill>
        <p:spPr bwMode="auto">
          <a:xfrm>
            <a:off x="0" y="0"/>
            <a:ext cx="76200" cy="95250"/>
          </a:xfrm>
          <a:prstGeom prst="rect">
            <a:avLst/>
          </a:prstGeom>
          <a:noFill/>
        </p:spPr>
      </p:pic>
      <p:pic>
        <p:nvPicPr>
          <p:cNvPr id="8" name="Picture 5" descr="http://www.abiolo.com/fleche%20bleu.jpg"/>
          <p:cNvPicPr>
            <a:picLocks noChangeAspect="1" noChangeArrowheads="1"/>
          </p:cNvPicPr>
          <p:nvPr/>
        </p:nvPicPr>
        <p:blipFill>
          <a:blip r:embed="rId9"/>
          <a:srcRect/>
          <a:stretch>
            <a:fillRect/>
          </a:stretch>
        </p:blipFill>
        <p:spPr bwMode="auto">
          <a:xfrm>
            <a:off x="0" y="0"/>
            <a:ext cx="76200" cy="95250"/>
          </a:xfrm>
          <a:prstGeom prst="rect">
            <a:avLst/>
          </a:prstGeom>
          <a:noFill/>
        </p:spPr>
      </p:pic>
      <p:pic>
        <p:nvPicPr>
          <p:cNvPr id="9" name="Picture 6" descr="http://www.abiolo.com/fleche%20bleu.jpg"/>
          <p:cNvPicPr>
            <a:picLocks noChangeAspect="1" noChangeArrowheads="1"/>
          </p:cNvPicPr>
          <p:nvPr/>
        </p:nvPicPr>
        <p:blipFill>
          <a:blip r:embed="rId9"/>
          <a:srcRect/>
          <a:stretch>
            <a:fillRect/>
          </a:stretch>
        </p:blipFill>
        <p:spPr bwMode="auto">
          <a:xfrm>
            <a:off x="0" y="0"/>
            <a:ext cx="76200" cy="95250"/>
          </a:xfrm>
          <a:prstGeom prst="rect">
            <a:avLst/>
          </a:prstGeom>
          <a:noFill/>
        </p:spPr>
      </p:pic>
      <p:pic>
        <p:nvPicPr>
          <p:cNvPr id="2055" name="Picture 7" descr="http://www.abiolo.com/fleche%20bleu.jpg"/>
          <p:cNvPicPr>
            <a:picLocks noChangeAspect="1" noChangeArrowheads="1"/>
          </p:cNvPicPr>
          <p:nvPr/>
        </p:nvPicPr>
        <p:blipFill>
          <a:blip r:embed="rId9"/>
          <a:srcRect/>
          <a:stretch>
            <a:fillRect/>
          </a:stretch>
        </p:blipFill>
        <p:spPr bwMode="auto">
          <a:xfrm>
            <a:off x="0" y="0"/>
            <a:ext cx="76200" cy="95250"/>
          </a:xfrm>
          <a:prstGeom prst="rect">
            <a:avLst/>
          </a:prstGeom>
          <a:noFill/>
        </p:spPr>
      </p:pic>
      <p:sp>
        <p:nvSpPr>
          <p:cNvPr id="32" name="Rectangle 31"/>
          <p:cNvSpPr/>
          <p:nvPr/>
        </p:nvSpPr>
        <p:spPr>
          <a:xfrm>
            <a:off x="5424199" y="1701284"/>
            <a:ext cx="2433167" cy="369332"/>
          </a:xfrm>
          <a:prstGeom prst="rect">
            <a:avLst/>
          </a:prstGeom>
        </p:spPr>
        <p:txBody>
          <a:bodyPr wrap="none">
            <a:spAutoFit/>
          </a:bodyPr>
          <a:lstStyle/>
          <a:p>
            <a:r>
              <a:rPr lang="fr-FR" dirty="0" smtClean="0">
                <a:solidFill>
                  <a:schemeClr val="tx2">
                    <a:lumMod val="75000"/>
                  </a:schemeClr>
                </a:solidFill>
              </a:rPr>
              <a:t>Faible TH inférieur à 15°</a:t>
            </a:r>
          </a:p>
        </p:txBody>
      </p:sp>
      <p:sp>
        <p:nvSpPr>
          <p:cNvPr id="33" name="Rectangle 32"/>
          <p:cNvSpPr/>
          <p:nvPr/>
        </p:nvSpPr>
        <p:spPr>
          <a:xfrm>
            <a:off x="5424199" y="2174359"/>
            <a:ext cx="3719801" cy="369332"/>
          </a:xfrm>
          <a:prstGeom prst="rect">
            <a:avLst/>
          </a:prstGeom>
        </p:spPr>
        <p:txBody>
          <a:bodyPr wrap="none">
            <a:spAutoFit/>
          </a:bodyPr>
          <a:lstStyle/>
          <a:p>
            <a:r>
              <a:rPr lang="fr-FR" dirty="0" smtClean="0">
                <a:solidFill>
                  <a:schemeClr val="tx2">
                    <a:lumMod val="75000"/>
                  </a:schemeClr>
                </a:solidFill>
              </a:rPr>
              <a:t>Moyenne TH compris entre 15° et 25°</a:t>
            </a:r>
          </a:p>
        </p:txBody>
      </p:sp>
      <p:sp>
        <p:nvSpPr>
          <p:cNvPr id="35" name="Rectangle 34"/>
          <p:cNvSpPr/>
          <p:nvPr/>
        </p:nvSpPr>
        <p:spPr>
          <a:xfrm>
            <a:off x="5424199" y="2647434"/>
            <a:ext cx="3320653" cy="369332"/>
          </a:xfrm>
          <a:prstGeom prst="rect">
            <a:avLst/>
          </a:prstGeom>
        </p:spPr>
        <p:txBody>
          <a:bodyPr wrap="none">
            <a:spAutoFit/>
          </a:bodyPr>
          <a:lstStyle/>
          <a:p>
            <a:r>
              <a:rPr lang="fr-FR" dirty="0" smtClean="0">
                <a:solidFill>
                  <a:schemeClr val="tx2">
                    <a:lumMod val="75000"/>
                  </a:schemeClr>
                </a:solidFill>
              </a:rPr>
              <a:t>Forte TH compris entre 25° et 35°</a:t>
            </a:r>
          </a:p>
        </p:txBody>
      </p:sp>
      <p:sp>
        <p:nvSpPr>
          <p:cNvPr id="36" name="Rectangle 35"/>
          <p:cNvSpPr/>
          <p:nvPr/>
        </p:nvSpPr>
        <p:spPr>
          <a:xfrm>
            <a:off x="5424199" y="3120509"/>
            <a:ext cx="2865849" cy="369332"/>
          </a:xfrm>
          <a:prstGeom prst="rect">
            <a:avLst/>
          </a:prstGeom>
        </p:spPr>
        <p:txBody>
          <a:bodyPr wrap="none">
            <a:spAutoFit/>
          </a:bodyPr>
          <a:lstStyle/>
          <a:p>
            <a:r>
              <a:rPr lang="fr-FR" dirty="0" smtClean="0">
                <a:solidFill>
                  <a:schemeClr val="tx2">
                    <a:lumMod val="75000"/>
                  </a:schemeClr>
                </a:solidFill>
              </a:rPr>
              <a:t>Très forte TH supérieur à 35°</a:t>
            </a:r>
          </a:p>
        </p:txBody>
      </p:sp>
      <p:sp>
        <p:nvSpPr>
          <p:cNvPr id="41" name="Rectangle 40"/>
          <p:cNvSpPr/>
          <p:nvPr/>
        </p:nvSpPr>
        <p:spPr>
          <a:xfrm rot="16200000">
            <a:off x="4193816" y="2396609"/>
            <a:ext cx="1061766" cy="461665"/>
          </a:xfrm>
          <a:prstGeom prst="rect">
            <a:avLst/>
          </a:prstGeom>
          <a:solidFill>
            <a:schemeClr val="bg1"/>
          </a:solidFill>
        </p:spPr>
        <p:txBody>
          <a:bodyPr wrap="square">
            <a:spAutoFit/>
          </a:bodyPr>
          <a:lstStyle/>
          <a:p>
            <a:r>
              <a:rPr lang="fr-FR" sz="2400" b="1" dirty="0" smtClean="0">
                <a:solidFill>
                  <a:schemeClr val="tx2">
                    <a:lumMod val="75000"/>
                  </a:schemeClr>
                </a:solidFill>
              </a:rPr>
              <a:t>Dureté</a:t>
            </a:r>
          </a:p>
        </p:txBody>
      </p:sp>
      <p:grpSp>
        <p:nvGrpSpPr>
          <p:cNvPr id="27" name="Groupe 38"/>
          <p:cNvGrpSpPr/>
          <p:nvPr>
            <p:custDataLst>
              <p:tags r:id="rId1"/>
            </p:custDataLst>
          </p:nvPr>
        </p:nvGrpSpPr>
        <p:grpSpPr>
          <a:xfrm>
            <a:off x="-11875" y="6184075"/>
            <a:ext cx="9166762" cy="695495"/>
            <a:chOff x="-11875" y="6184075"/>
            <a:chExt cx="9166762" cy="695495"/>
          </a:xfrm>
        </p:grpSpPr>
        <p:grpSp>
          <p:nvGrpSpPr>
            <p:cNvPr id="28" name="Groupe 73"/>
            <p:cNvGrpSpPr/>
            <p:nvPr/>
          </p:nvGrpSpPr>
          <p:grpSpPr>
            <a:xfrm>
              <a:off x="7528887" y="6578927"/>
              <a:ext cx="1475051" cy="270756"/>
              <a:chOff x="3004398" y="3185919"/>
              <a:chExt cx="4497647" cy="825579"/>
            </a:xfrm>
          </p:grpSpPr>
          <p:pic>
            <p:nvPicPr>
              <p:cNvPr id="39" name="Picture 1" descr="D:\Lorente Christophe\Boulot\BTS TC\2009 2010\Salon de l'habitat\Salon de l'habitat 2009\LOGO.jpg"/>
              <p:cNvPicPr>
                <a:picLocks noChangeAspect="1" noChangeArrowheads="1"/>
              </p:cNvPicPr>
              <p:nvPr/>
            </p:nvPicPr>
            <p:blipFill>
              <a:blip r:embed="rId10" cstate="print"/>
              <a:srcRect/>
              <a:stretch>
                <a:fillRect/>
              </a:stretch>
            </p:blipFill>
            <p:spPr bwMode="auto">
              <a:xfrm>
                <a:off x="3883214" y="3339060"/>
                <a:ext cx="3618831" cy="519296"/>
              </a:xfrm>
              <a:prstGeom prst="rect">
                <a:avLst/>
              </a:prstGeom>
              <a:noFill/>
            </p:spPr>
          </p:pic>
          <p:pic>
            <p:nvPicPr>
              <p:cNvPr id="40" name="Picture 1" descr="D:\Lorente Christophe\Boulot\BTS TC\2009 2010\Salon de l'habitat\Salon de l'habitat 2009\LOGO.jpg"/>
              <p:cNvPicPr>
                <a:picLocks noChangeAspect="1" noChangeArrowheads="1"/>
              </p:cNvPicPr>
              <p:nvPr/>
            </p:nvPicPr>
            <p:blipFill>
              <a:blip r:embed="rId11" cstate="print"/>
              <a:srcRect/>
              <a:stretch>
                <a:fillRect/>
              </a:stretch>
            </p:blipFill>
            <p:spPr bwMode="auto">
              <a:xfrm>
                <a:off x="3004398" y="3185919"/>
                <a:ext cx="783259" cy="825579"/>
              </a:xfrm>
              <a:prstGeom prst="rect">
                <a:avLst/>
              </a:prstGeom>
              <a:noFill/>
            </p:spPr>
          </p:pic>
        </p:grpSp>
        <p:cxnSp>
          <p:nvCxnSpPr>
            <p:cNvPr id="29" name="Connecteur droit 28"/>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1" name="Picture 1"/>
            <p:cNvPicPr>
              <a:picLocks noChangeAspect="1" noChangeArrowheads="1"/>
            </p:cNvPicPr>
            <p:nvPr/>
          </p:nvPicPr>
          <p:blipFill>
            <a:blip r:embed="rId12"/>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7" name="Rectangle 36"/>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3"/>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4"/>
          <a:srcRect t="-5968" b="-4769"/>
          <a:stretch>
            <a:fillRect/>
          </a:stretch>
        </p:blipFill>
        <p:spPr bwMode="auto">
          <a:xfrm>
            <a:off x="6034073" y="1255601"/>
            <a:ext cx="2637436" cy="2920621"/>
          </a:xfrm>
          <a:prstGeom prst="rect">
            <a:avLst/>
          </a:prstGeom>
          <a:noFill/>
          <a:ln w="12700">
            <a:solidFill>
              <a:srgbClr val="FFC000"/>
            </a:solidFill>
            <a:miter lim="800000"/>
            <a:headEnd/>
            <a:tailEnd/>
          </a:ln>
          <a:effectLst/>
        </p:spPr>
      </p:pic>
      <p:sp>
        <p:nvSpPr>
          <p:cNvPr id="38" name="Rectangle 68"/>
          <p:cNvSpPr txBox="1">
            <a:spLocks noChangeArrowheads="1"/>
          </p:cNvSpPr>
          <p:nvPr/>
        </p:nvSpPr>
        <p:spPr>
          <a:xfrm>
            <a:off x="128614" y="142852"/>
            <a:ext cx="3718172"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Le Traitement des eaux</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1" name="Picture 3"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sp>
        <p:nvSpPr>
          <p:cNvPr id="34" name="Rectangle 33"/>
          <p:cNvSpPr/>
          <p:nvPr/>
        </p:nvSpPr>
        <p:spPr>
          <a:xfrm>
            <a:off x="258226" y="769133"/>
            <a:ext cx="6417783" cy="523220"/>
          </a:xfrm>
          <a:prstGeom prst="rect">
            <a:avLst/>
          </a:prstGeom>
        </p:spPr>
        <p:txBody>
          <a:bodyPr wrap="none">
            <a:spAutoFit/>
          </a:bodyPr>
          <a:lstStyle/>
          <a:p>
            <a:r>
              <a:rPr lang="fr-FR" sz="2800" dirty="0" smtClean="0">
                <a:solidFill>
                  <a:schemeClr val="tx2">
                    <a:lumMod val="75000"/>
                  </a:schemeClr>
                </a:solidFill>
              </a:rPr>
              <a:t>Les Traitements contre le Calcaire de l’eau</a:t>
            </a:r>
            <a:endParaRPr lang="fr-FR" sz="2800" dirty="0">
              <a:solidFill>
                <a:schemeClr val="tx2">
                  <a:lumMod val="75000"/>
                </a:schemeClr>
              </a:solidFill>
            </a:endParaRPr>
          </a:p>
        </p:txBody>
      </p:sp>
      <p:pic>
        <p:nvPicPr>
          <p:cNvPr id="2053" name="Picture 5" descr="http://www.eaux.free.fr/taquet.gif"/>
          <p:cNvPicPr>
            <a:picLocks noChangeAspect="1" noChangeArrowheads="1"/>
          </p:cNvPicPr>
          <p:nvPr/>
        </p:nvPicPr>
        <p:blipFill>
          <a:blip r:embed="rId5"/>
          <a:srcRect/>
          <a:stretch>
            <a:fillRect/>
          </a:stretch>
        </p:blipFill>
        <p:spPr bwMode="auto">
          <a:xfrm>
            <a:off x="127000" y="0"/>
            <a:ext cx="228600" cy="133350"/>
          </a:xfrm>
          <a:prstGeom prst="rect">
            <a:avLst/>
          </a:prstGeom>
          <a:noFill/>
        </p:spPr>
      </p:pic>
      <p:pic>
        <p:nvPicPr>
          <p:cNvPr id="2054" name="Picture 6" descr="http://www.eaux.free.fr/fleche_gris.gif">
            <a:hlinkClick r:id="rId6"/>
          </p:cNvPr>
          <p:cNvPicPr>
            <a:picLocks noChangeAspect="1" noChangeArrowheads="1"/>
          </p:cNvPicPr>
          <p:nvPr/>
        </p:nvPicPr>
        <p:blipFill>
          <a:blip r:embed="rId7"/>
          <a:srcRect/>
          <a:stretch>
            <a:fillRect/>
          </a:stretch>
        </p:blipFill>
        <p:spPr bwMode="auto">
          <a:xfrm>
            <a:off x="190500" y="0"/>
            <a:ext cx="66675" cy="76200"/>
          </a:xfrm>
          <a:prstGeom prst="rect">
            <a:avLst/>
          </a:prstGeom>
          <a:noFill/>
        </p:spPr>
      </p:pic>
      <p:grpSp>
        <p:nvGrpSpPr>
          <p:cNvPr id="4" name="Groupe 48"/>
          <p:cNvGrpSpPr/>
          <p:nvPr/>
        </p:nvGrpSpPr>
        <p:grpSpPr>
          <a:xfrm>
            <a:off x="1295401" y="2160905"/>
            <a:ext cx="7848599" cy="523220"/>
            <a:chOff x="228601" y="809993"/>
            <a:chExt cx="6153149" cy="523220"/>
          </a:xfrm>
        </p:grpSpPr>
        <p:sp>
          <p:nvSpPr>
            <p:cNvPr id="19" name="Rectangle 28"/>
            <p:cNvSpPr>
              <a:spLocks noChangeArrowheads="1"/>
            </p:cNvSpPr>
            <p:nvPr/>
          </p:nvSpPr>
          <p:spPr bwMode="auto">
            <a:xfrm>
              <a:off x="228601" y="809993"/>
              <a:ext cx="6153149" cy="523220"/>
            </a:xfrm>
            <a:prstGeom prst="rect">
              <a:avLst/>
            </a:prstGeom>
            <a:noFill/>
            <a:ln w="9525">
              <a:noFill/>
              <a:miter lim="800000"/>
              <a:headEnd/>
              <a:tailEnd/>
            </a:ln>
          </p:spPr>
          <p:txBody>
            <a:bodyPr wrap="square" anchor="ctr">
              <a:spAutoFit/>
            </a:bodyPr>
            <a:lstStyle/>
            <a:p>
              <a:r>
                <a:rPr lang="fr-FR" sz="2800" dirty="0" smtClean="0">
                  <a:solidFill>
                    <a:schemeClr val="tx2">
                      <a:lumMod val="75000"/>
                    </a:schemeClr>
                  </a:solidFill>
                  <a:latin typeface="+mj-lt"/>
                </a:rPr>
                <a:t>       L’adoucisseur</a:t>
              </a:r>
              <a:endParaRPr lang="fr-FR" sz="2800" dirty="0">
                <a:solidFill>
                  <a:schemeClr val="tx2">
                    <a:lumMod val="75000"/>
                  </a:schemeClr>
                </a:solidFill>
                <a:latin typeface="+mj-lt"/>
              </a:endParaRPr>
            </a:p>
          </p:txBody>
        </p:sp>
        <p:sp>
          <p:nvSpPr>
            <p:cNvPr id="20" name="Triangle isocèle 19"/>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5" name="Groupe 48"/>
          <p:cNvGrpSpPr/>
          <p:nvPr/>
        </p:nvGrpSpPr>
        <p:grpSpPr>
          <a:xfrm>
            <a:off x="1399308" y="2932430"/>
            <a:ext cx="7744692" cy="523220"/>
            <a:chOff x="310062" y="809993"/>
            <a:chExt cx="6071688" cy="523220"/>
          </a:xfrm>
        </p:grpSpPr>
        <p:sp>
          <p:nvSpPr>
            <p:cNvPr id="25" name="Rectangle 28"/>
            <p:cNvSpPr>
              <a:spLocks noChangeArrowheads="1"/>
            </p:cNvSpPr>
            <p:nvPr/>
          </p:nvSpPr>
          <p:spPr bwMode="auto">
            <a:xfrm>
              <a:off x="597336" y="809993"/>
              <a:ext cx="5784414" cy="523220"/>
            </a:xfrm>
            <a:prstGeom prst="rect">
              <a:avLst/>
            </a:prstGeom>
            <a:noFill/>
            <a:ln w="9525">
              <a:noFill/>
              <a:miter lim="800000"/>
              <a:headEnd/>
              <a:tailEnd/>
            </a:ln>
          </p:spPr>
          <p:txBody>
            <a:bodyPr wrap="square" anchor="ctr">
              <a:spAutoFit/>
            </a:bodyPr>
            <a:lstStyle/>
            <a:p>
              <a:r>
                <a:rPr lang="fr-FR" sz="2800" dirty="0" smtClean="0">
                  <a:solidFill>
                    <a:schemeClr val="tx2">
                      <a:lumMod val="75000"/>
                    </a:schemeClr>
                  </a:solidFill>
                </a:rPr>
                <a:t> Les systèmes antitartre</a:t>
              </a:r>
              <a:endParaRPr lang="fr-FR" sz="2800" dirty="0">
                <a:solidFill>
                  <a:schemeClr val="tx2">
                    <a:lumMod val="75000"/>
                  </a:schemeClr>
                </a:solidFill>
                <a:latin typeface="+mj-lt"/>
              </a:endParaRPr>
            </a:p>
          </p:txBody>
        </p:sp>
        <p:sp>
          <p:nvSpPr>
            <p:cNvPr id="26" name="Triangle isocèle 25"/>
            <p:cNvSpPr/>
            <p:nvPr/>
          </p:nvSpPr>
          <p:spPr>
            <a:xfrm rot="5400000">
              <a:off x="255146" y="941418"/>
              <a:ext cx="370203" cy="260372"/>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grpSp>
      <p:grpSp>
        <p:nvGrpSpPr>
          <p:cNvPr id="6" name="Groupe 27"/>
          <p:cNvGrpSpPr/>
          <p:nvPr/>
        </p:nvGrpSpPr>
        <p:grpSpPr>
          <a:xfrm>
            <a:off x="590788" y="1417122"/>
            <a:ext cx="4517705" cy="523220"/>
            <a:chOff x="227838" y="1581324"/>
            <a:chExt cx="4517705" cy="523220"/>
          </a:xfrm>
        </p:grpSpPr>
        <p:sp>
          <p:nvSpPr>
            <p:cNvPr id="29" name="Rectangle 28"/>
            <p:cNvSpPr/>
            <p:nvPr/>
          </p:nvSpPr>
          <p:spPr>
            <a:xfrm>
              <a:off x="594416" y="1581324"/>
              <a:ext cx="4151127" cy="523220"/>
            </a:xfrm>
            <a:prstGeom prst="rect">
              <a:avLst/>
            </a:prstGeom>
          </p:spPr>
          <p:txBody>
            <a:bodyPr wrap="square">
              <a:spAutoFit/>
            </a:bodyPr>
            <a:lstStyle/>
            <a:p>
              <a:r>
                <a:rPr lang="fr-FR" sz="2800" dirty="0" smtClean="0">
                  <a:solidFill>
                    <a:schemeClr val="tx2">
                      <a:lumMod val="75000"/>
                    </a:schemeClr>
                  </a:solidFill>
                </a:rPr>
                <a:t>Il existe deux procédés :</a:t>
              </a:r>
              <a:endParaRPr lang="fr-FR" sz="2800" dirty="0">
                <a:solidFill>
                  <a:schemeClr val="tx2">
                    <a:lumMod val="75000"/>
                  </a:schemeClr>
                </a:solidFill>
              </a:endParaRPr>
            </a:p>
          </p:txBody>
        </p:sp>
        <p:pic>
          <p:nvPicPr>
            <p:cNvPr id="30" name="Picture 17"/>
            <p:cNvPicPr>
              <a:picLocks noChangeAspect="1" noChangeArrowheads="1"/>
            </p:cNvPicPr>
            <p:nvPr/>
          </p:nvPicPr>
          <p:blipFill>
            <a:blip r:embed="rId8" cstate="print"/>
            <a:srcRect/>
            <a:stretch>
              <a:fillRect/>
            </a:stretch>
          </p:blipFill>
          <p:spPr bwMode="auto">
            <a:xfrm>
              <a:off x="227838" y="1721490"/>
              <a:ext cx="369887" cy="242888"/>
            </a:xfrm>
            <a:prstGeom prst="rect">
              <a:avLst/>
            </a:prstGeom>
            <a:noFill/>
            <a:ln w="9525">
              <a:noFill/>
              <a:round/>
              <a:headEnd/>
              <a:tailEnd/>
            </a:ln>
            <a:effectLst/>
          </p:spPr>
        </p:pic>
      </p:grpSp>
      <p:grpSp>
        <p:nvGrpSpPr>
          <p:cNvPr id="44" name="Groupe 43"/>
          <p:cNvGrpSpPr/>
          <p:nvPr/>
        </p:nvGrpSpPr>
        <p:grpSpPr>
          <a:xfrm>
            <a:off x="2569249" y="4356724"/>
            <a:ext cx="6102260" cy="1828800"/>
            <a:chOff x="2176831" y="4356724"/>
            <a:chExt cx="6102260" cy="1828800"/>
          </a:xfrm>
        </p:grpSpPr>
        <p:pic>
          <p:nvPicPr>
            <p:cNvPr id="60420" name="Picture 4"/>
            <p:cNvPicPr>
              <a:picLocks noChangeAspect="1" noChangeArrowheads="1"/>
            </p:cNvPicPr>
            <p:nvPr/>
          </p:nvPicPr>
          <p:blipFill>
            <a:blip r:embed="rId9"/>
            <a:srcRect l="1647" t="953" r="1859" b="1593"/>
            <a:stretch>
              <a:fillRect/>
            </a:stretch>
          </p:blipFill>
          <p:spPr bwMode="auto">
            <a:xfrm>
              <a:off x="4299761" y="4361438"/>
              <a:ext cx="1838227" cy="1819373"/>
            </a:xfrm>
            <a:prstGeom prst="rect">
              <a:avLst/>
            </a:prstGeom>
            <a:noFill/>
            <a:ln w="12700">
              <a:solidFill>
                <a:srgbClr val="FFC000"/>
              </a:solidFill>
              <a:miter lim="800000"/>
              <a:headEnd/>
              <a:tailEnd/>
            </a:ln>
            <a:effectLst/>
          </p:spPr>
        </p:pic>
        <p:pic>
          <p:nvPicPr>
            <p:cNvPr id="60419" name="Picture 3"/>
            <p:cNvPicPr>
              <a:picLocks noChangeAspect="1" noChangeArrowheads="1"/>
            </p:cNvPicPr>
            <p:nvPr/>
          </p:nvPicPr>
          <p:blipFill>
            <a:blip r:embed="rId10" cstate="print"/>
            <a:srcRect/>
            <a:stretch>
              <a:fillRect/>
            </a:stretch>
          </p:blipFill>
          <p:spPr bwMode="auto">
            <a:xfrm>
              <a:off x="6417488" y="4362662"/>
              <a:ext cx="1861603" cy="1816924"/>
            </a:xfrm>
            <a:prstGeom prst="rect">
              <a:avLst/>
            </a:prstGeom>
            <a:noFill/>
            <a:ln w="12700">
              <a:solidFill>
                <a:srgbClr val="FFC000"/>
              </a:solidFill>
              <a:miter lim="800000"/>
              <a:headEnd/>
              <a:tailEnd/>
            </a:ln>
            <a:effectLst/>
          </p:spPr>
        </p:pic>
        <p:grpSp>
          <p:nvGrpSpPr>
            <p:cNvPr id="41" name="Groupe 40"/>
            <p:cNvGrpSpPr/>
            <p:nvPr/>
          </p:nvGrpSpPr>
          <p:grpSpPr>
            <a:xfrm>
              <a:off x="2176831" y="4356724"/>
              <a:ext cx="1843430" cy="1828800"/>
              <a:chOff x="1726447" y="4192948"/>
              <a:chExt cx="1843430" cy="1828800"/>
            </a:xfrm>
          </p:grpSpPr>
          <p:pic>
            <p:nvPicPr>
              <p:cNvPr id="60421" name="Picture 5"/>
              <p:cNvPicPr>
                <a:picLocks noChangeAspect="1" noChangeArrowheads="1"/>
              </p:cNvPicPr>
              <p:nvPr/>
            </p:nvPicPr>
            <p:blipFill>
              <a:blip r:embed="rId11" cstate="print"/>
              <a:srcRect/>
              <a:stretch>
                <a:fillRect/>
              </a:stretch>
            </p:blipFill>
            <p:spPr bwMode="auto">
              <a:xfrm>
                <a:off x="2086696" y="4251928"/>
                <a:ext cx="1122932" cy="1710840"/>
              </a:xfrm>
              <a:prstGeom prst="rect">
                <a:avLst/>
              </a:prstGeom>
              <a:noFill/>
              <a:ln w="9525">
                <a:noFill/>
                <a:miter lim="800000"/>
                <a:headEnd/>
                <a:tailEnd/>
              </a:ln>
              <a:effectLst/>
            </p:spPr>
          </p:pic>
          <p:sp>
            <p:nvSpPr>
              <p:cNvPr id="40" name="Rectangle 39"/>
              <p:cNvSpPr/>
              <p:nvPr/>
            </p:nvSpPr>
            <p:spPr>
              <a:xfrm>
                <a:off x="1726447" y="4192948"/>
                <a:ext cx="1843430" cy="1828800"/>
              </a:xfrm>
              <a:prstGeom prst="rect">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nvGrpSpPr>
          <p:cNvPr id="32" name="Groupe 38"/>
          <p:cNvGrpSpPr/>
          <p:nvPr>
            <p:custDataLst>
              <p:tags r:id="rId1"/>
            </p:custDataLst>
          </p:nvPr>
        </p:nvGrpSpPr>
        <p:grpSpPr>
          <a:xfrm>
            <a:off x="-11875" y="6184075"/>
            <a:ext cx="9166762" cy="695495"/>
            <a:chOff x="-11875" y="6184075"/>
            <a:chExt cx="9166762" cy="695495"/>
          </a:xfrm>
        </p:grpSpPr>
        <p:grpSp>
          <p:nvGrpSpPr>
            <p:cNvPr id="33" name="Groupe 73"/>
            <p:cNvGrpSpPr/>
            <p:nvPr/>
          </p:nvGrpSpPr>
          <p:grpSpPr>
            <a:xfrm>
              <a:off x="7528887" y="6578927"/>
              <a:ext cx="1475051" cy="270756"/>
              <a:chOff x="3004398" y="3185919"/>
              <a:chExt cx="4497647" cy="825579"/>
            </a:xfrm>
          </p:grpSpPr>
          <p:pic>
            <p:nvPicPr>
              <p:cNvPr id="42" name="Picture 1" descr="D:\Lorente Christophe\Boulot\BTS TC\2009 2010\Salon de l'habitat\Salon de l'habitat 2009\LOGO.jpg"/>
              <p:cNvPicPr>
                <a:picLocks noChangeAspect="1" noChangeArrowheads="1"/>
              </p:cNvPicPr>
              <p:nvPr/>
            </p:nvPicPr>
            <p:blipFill>
              <a:blip r:embed="rId12" cstate="print"/>
              <a:srcRect/>
              <a:stretch>
                <a:fillRect/>
              </a:stretch>
            </p:blipFill>
            <p:spPr bwMode="auto">
              <a:xfrm>
                <a:off x="3883214" y="3339060"/>
                <a:ext cx="3618831" cy="519296"/>
              </a:xfrm>
              <a:prstGeom prst="rect">
                <a:avLst/>
              </a:prstGeom>
              <a:noFill/>
            </p:spPr>
          </p:pic>
          <p:pic>
            <p:nvPicPr>
              <p:cNvPr id="43" name="Picture 1" descr="D:\Lorente Christophe\Boulot\BTS TC\2009 2010\Salon de l'habitat\Salon de l'habitat 2009\LOGO.jpg"/>
              <p:cNvPicPr>
                <a:picLocks noChangeAspect="1" noChangeArrowheads="1"/>
              </p:cNvPicPr>
              <p:nvPr/>
            </p:nvPicPr>
            <p:blipFill>
              <a:blip r:embed="rId13" cstate="print"/>
              <a:srcRect/>
              <a:stretch>
                <a:fillRect/>
              </a:stretch>
            </p:blipFill>
            <p:spPr bwMode="auto">
              <a:xfrm>
                <a:off x="3004398" y="3185919"/>
                <a:ext cx="783259" cy="825579"/>
              </a:xfrm>
              <a:prstGeom prst="rect">
                <a:avLst/>
              </a:prstGeom>
              <a:noFill/>
            </p:spPr>
          </p:pic>
        </p:grpSp>
        <p:cxnSp>
          <p:nvCxnSpPr>
            <p:cNvPr id="35" name="Connecteur droit 34"/>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7" name="Picture 1"/>
            <p:cNvPicPr>
              <a:picLocks noChangeAspect="1" noChangeArrowheads="1"/>
            </p:cNvPicPr>
            <p:nvPr/>
          </p:nvPicPr>
          <p:blipFill>
            <a:blip r:embed="rId1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39" name="Rectangle 38"/>
            <p:cNvSpPr/>
            <p:nvPr/>
          </p:nvSpPr>
          <p:spPr>
            <a:xfrm>
              <a:off x="859990" y="6571793"/>
              <a:ext cx="5367389" cy="307777"/>
            </a:xfrm>
            <a:prstGeom prst="rect">
              <a:avLst/>
            </a:prstGeom>
          </p:spPr>
          <p:txBody>
            <a:bodyPr wrap="square">
              <a:spAutoFit/>
            </a:bodyPr>
            <a:lstStyle/>
            <a:p>
              <a:r>
                <a:rPr lang="fr-FR" sz="1400" b="1" dirty="0" smtClean="0">
                  <a:solidFill>
                    <a:schemeClr val="tx2">
                      <a:lumMod val="75000"/>
                    </a:schemeClr>
                  </a:solidFill>
                  <a:hlinkClick r:id="rId15"/>
                </a:rPr>
                <a:t>www.francois-arago.org/btstc</a:t>
              </a:r>
              <a:r>
                <a:rPr lang="fr-FR" sz="1400" b="1" dirty="0" smtClean="0">
                  <a:solidFill>
                    <a:schemeClr val="tx2">
                      <a:lumMod val="75000"/>
                    </a:schemeClr>
                  </a:solidFill>
                </a:rPr>
                <a:t>                           </a:t>
              </a:r>
              <a:r>
                <a:rPr lang="fr-FR" sz="1400" b="1" dirty="0" err="1" smtClean="0">
                  <a:solidFill>
                    <a:schemeClr val="tx2">
                      <a:lumMod val="75000"/>
                    </a:schemeClr>
                  </a:solidFill>
                </a:rPr>
                <a:t>Lorente</a:t>
              </a:r>
              <a:r>
                <a:rPr lang="fr-FR" sz="1400" b="1" dirty="0" smtClean="0">
                  <a:solidFill>
                    <a:schemeClr val="tx2">
                      <a:lumMod val="75000"/>
                    </a:schemeClr>
                  </a:solidFill>
                </a:rPr>
                <a:t> Christophe</a:t>
              </a:r>
              <a:endParaRPr lang="fr-FR" sz="1400" b="1" dirty="0">
                <a:solidFill>
                  <a:schemeClr val="tx2">
                    <a:lumMod val="75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12"/>
</p:tagLst>
</file>

<file path=ppt/tags/tag19.xml><?xml version="1.0" encoding="utf-8"?>
<p:tagLst xmlns:a="http://schemas.openxmlformats.org/drawingml/2006/main" xmlns:r="http://schemas.openxmlformats.org/officeDocument/2006/relationships" xmlns:p="http://schemas.openxmlformats.org/presentationml/2006/main">
  <p:tag name="NUM" val="1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2"/>
</p:tagLst>
</file>

<file path=ppt/tags/tag21.xml><?xml version="1.0" encoding="utf-8"?>
<p:tagLst xmlns:a="http://schemas.openxmlformats.org/drawingml/2006/main" xmlns:r="http://schemas.openxmlformats.org/officeDocument/2006/relationships" xmlns:p="http://schemas.openxmlformats.org/presentationml/2006/main">
  <p:tag name="NUM" val="12"/>
</p:tagLst>
</file>

<file path=ppt/tags/tag22.xml><?xml version="1.0" encoding="utf-8"?>
<p:tagLst xmlns:a="http://schemas.openxmlformats.org/drawingml/2006/main" xmlns:r="http://schemas.openxmlformats.org/officeDocument/2006/relationships" xmlns:p="http://schemas.openxmlformats.org/presentationml/2006/main">
  <p:tag name="NUM" val="12"/>
</p:tagLst>
</file>

<file path=ppt/tags/tag23.xml><?xml version="1.0" encoding="utf-8"?>
<p:tagLst xmlns:a="http://schemas.openxmlformats.org/drawingml/2006/main" xmlns:r="http://schemas.openxmlformats.org/officeDocument/2006/relationships" xmlns:p="http://schemas.openxmlformats.org/presentationml/2006/main">
  <p:tag name="NUM" val="12"/>
</p:tagLst>
</file>

<file path=ppt/tags/tag24.xml><?xml version="1.0" encoding="utf-8"?>
<p:tagLst xmlns:a="http://schemas.openxmlformats.org/drawingml/2006/main" xmlns:r="http://schemas.openxmlformats.org/officeDocument/2006/relationships" xmlns:p="http://schemas.openxmlformats.org/presentationml/2006/main">
  <p:tag name="NUM" val="12"/>
</p:tagLst>
</file>

<file path=ppt/tags/tag25.xml><?xml version="1.0" encoding="utf-8"?>
<p:tagLst xmlns:a="http://schemas.openxmlformats.org/drawingml/2006/main" xmlns:r="http://schemas.openxmlformats.org/officeDocument/2006/relationships" xmlns:p="http://schemas.openxmlformats.org/presentationml/2006/main">
  <p:tag name="NUM" val="12"/>
</p:tagLst>
</file>

<file path=ppt/tags/tag26.xml><?xml version="1.0" encoding="utf-8"?>
<p:tagLst xmlns:a="http://schemas.openxmlformats.org/drawingml/2006/main" xmlns:r="http://schemas.openxmlformats.org/officeDocument/2006/relationships" xmlns:p="http://schemas.openxmlformats.org/presentationml/2006/main">
  <p:tag name="NUM" val="12"/>
</p:tagLst>
</file>

<file path=ppt/tags/tag27.xml><?xml version="1.0" encoding="utf-8"?>
<p:tagLst xmlns:a="http://schemas.openxmlformats.org/drawingml/2006/main" xmlns:r="http://schemas.openxmlformats.org/officeDocument/2006/relationships" xmlns:p="http://schemas.openxmlformats.org/presentationml/2006/main">
  <p:tag name="NUM" val="12"/>
</p:tagLst>
</file>

<file path=ppt/tags/tag28.xml><?xml version="1.0" encoding="utf-8"?>
<p:tagLst xmlns:a="http://schemas.openxmlformats.org/drawingml/2006/main" xmlns:r="http://schemas.openxmlformats.org/officeDocument/2006/relationships" xmlns:p="http://schemas.openxmlformats.org/presentationml/2006/main">
  <p:tag name="NUM" val="12"/>
</p:tagLst>
</file>

<file path=ppt/tags/tag29.xml><?xml version="1.0" encoding="utf-8"?>
<p:tagLst xmlns:a="http://schemas.openxmlformats.org/drawingml/2006/main" xmlns:r="http://schemas.openxmlformats.org/officeDocument/2006/relationships" xmlns:p="http://schemas.openxmlformats.org/presentationml/2006/main">
  <p:tag name="NUM" val="1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2"/>
</p:tagLst>
</file>

<file path=ppt/tags/tag31.xml><?xml version="1.0" encoding="utf-8"?>
<p:tagLst xmlns:a="http://schemas.openxmlformats.org/drawingml/2006/main" xmlns:r="http://schemas.openxmlformats.org/officeDocument/2006/relationships" xmlns:p="http://schemas.openxmlformats.org/presentationml/2006/main">
  <p:tag name="NUM" val="12"/>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0"/>
</p:tagLst>
</file>

<file path=ppt/tags/tag34.xml><?xml version="1.0" encoding="utf-8"?>
<p:tagLst xmlns:a="http://schemas.openxmlformats.org/drawingml/2006/main" xmlns:r="http://schemas.openxmlformats.org/officeDocument/2006/relationships" xmlns:p="http://schemas.openxmlformats.org/presentationml/2006/main">
  <p:tag name="NUM" val="11"/>
</p:tagLst>
</file>

<file path=ppt/tags/tag35.xml><?xml version="1.0" encoding="utf-8"?>
<p:tagLst xmlns:a="http://schemas.openxmlformats.org/drawingml/2006/main" xmlns:r="http://schemas.openxmlformats.org/officeDocument/2006/relationships" xmlns:p="http://schemas.openxmlformats.org/presentationml/2006/main">
  <p:tag name="NUM" val="12"/>
</p:tagLst>
</file>

<file path=ppt/tags/tag36.xml><?xml version="1.0" encoding="utf-8"?>
<p:tagLst xmlns:a="http://schemas.openxmlformats.org/drawingml/2006/main" xmlns:r="http://schemas.openxmlformats.org/officeDocument/2006/relationships" xmlns:p="http://schemas.openxmlformats.org/presentationml/2006/main">
  <p:tag name="NUM" val="13"/>
</p:tagLst>
</file>

<file path=ppt/tags/tag37.xml><?xml version="1.0" encoding="utf-8"?>
<p:tagLst xmlns:a="http://schemas.openxmlformats.org/drawingml/2006/main" xmlns:r="http://schemas.openxmlformats.org/officeDocument/2006/relationships" xmlns:p="http://schemas.openxmlformats.org/presentationml/2006/main">
  <p:tag name="NUM" val="14"/>
</p:tagLst>
</file>

<file path=ppt/tags/tag38.xml><?xml version="1.0" encoding="utf-8"?>
<p:tagLst xmlns:a="http://schemas.openxmlformats.org/drawingml/2006/main" xmlns:r="http://schemas.openxmlformats.org/officeDocument/2006/relationships" xmlns:p="http://schemas.openxmlformats.org/presentationml/2006/main">
  <p:tag name="NUM" val="15"/>
</p:tagLst>
</file>

<file path=ppt/tags/tag39.xml><?xml version="1.0" encoding="utf-8"?>
<p:tagLst xmlns:a="http://schemas.openxmlformats.org/drawingml/2006/main" xmlns:r="http://schemas.openxmlformats.org/officeDocument/2006/relationships" xmlns:p="http://schemas.openxmlformats.org/presentationml/2006/main">
  <p:tag name="NUM" val="12"/>
</p:tagLst>
</file>

<file path=ppt/tags/tag4.xml><?xml version="1.0" encoding="utf-8"?>
<p:tagLst xmlns:a="http://schemas.openxmlformats.org/drawingml/2006/main" xmlns:r="http://schemas.openxmlformats.org/officeDocument/2006/relationships" xmlns:p="http://schemas.openxmlformats.org/presentationml/2006/main">
  <p:tag name="NUM" val="12"/>
</p:tagLst>
</file>

<file path=ppt/tags/tag5.xml><?xml version="1.0" encoding="utf-8"?>
<p:tagLst xmlns:a="http://schemas.openxmlformats.org/drawingml/2006/main" xmlns:r="http://schemas.openxmlformats.org/officeDocument/2006/relationships" xmlns:p="http://schemas.openxmlformats.org/presentationml/2006/main">
  <p:tag name="NUM" val="14"/>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13"/>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9186</TotalTime>
  <Words>1991</Words>
  <Application>Microsoft Office PowerPoint</Application>
  <PresentationFormat>Affichage à l'écran (4:3)</PresentationFormat>
  <Paragraphs>303</Paragraphs>
  <Slides>18</Slides>
  <Notes>18</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Diapositive 1</vt:lpstr>
      <vt:lpstr>Sommaire Traitement de l’Eau</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L’énergie solaire 1. La ressource et les données climatiques</dc:title>
  <dc:creator>lb</dc:creator>
  <cp:lastModifiedBy>laborie</cp:lastModifiedBy>
  <cp:revision>654</cp:revision>
  <dcterms:created xsi:type="dcterms:W3CDTF">2009-03-03T10:46:58Z</dcterms:created>
  <dcterms:modified xsi:type="dcterms:W3CDTF">2010-10-03T18:32:06Z</dcterms:modified>
</cp:coreProperties>
</file>