
<file path=[Content_Types].xml><?xml version="1.0" encoding="utf-8"?>
<Types xmlns="http://schemas.openxmlformats.org/package/2006/content-types">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16.xml" ContentType="application/vnd.openxmlformats-officedocument.presentationml.tags+xml"/>
  <Override PartName="/ppt/tags/tag252.xml" ContentType="application/vnd.openxmlformats-officedocument.presentationml.tags+xml"/>
  <Override PartName="/ppt/tags/tag263.xml" ContentType="application/vnd.openxmlformats-officedocument.presentationml.tags+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85.xml" ContentType="application/vnd.openxmlformats-officedocument.presentationml.tags+xml"/>
  <Override PartName="/ppt/notesSlides/notesSlide16.xml" ContentType="application/vnd.openxmlformats-officedocument.presentationml.notesSlide+xml"/>
  <Override PartName="/ppt/tags/tag189.xml" ContentType="application/vnd.openxmlformats-officedocument.presentationml.tags+xml"/>
  <Override PartName="/ppt/tags/tag241.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145.xml" ContentType="application/vnd.openxmlformats-officedocument.presentationml.tags+xml"/>
  <Override PartName="/ppt/tags/tag192.xml" ContentType="application/vnd.openxmlformats-officedocument.presentationml.tags+xml"/>
  <Override PartName="/ppt/tags/tag279.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tags/tag257.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tags/tag271.xml" ContentType="application/vnd.openxmlformats-officedocument.presentationml.tags+xml"/>
  <Override PartName="/ppt/tags/tag282.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notesSlides/notesSlide13.xml" ContentType="application/vnd.openxmlformats-officedocument.presentationml.notesSlide+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298.xml" ContentType="application/vnd.openxmlformats-officedocument.presentationml.tags+xml"/>
  <Override PartName="/ppt/notesSlides/notesSlide4.xml" ContentType="application/vnd.openxmlformats-officedocument.presentationml.notes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Override PartName="/ppt/tags/tag243.xml" ContentType="application/vnd.openxmlformats-officedocument.presentationml.tags+xml"/>
  <Override PartName="/ppt/tags/tag290.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notesSlides/notesSlide9.xml" ContentType="application/vnd.openxmlformats-officedocument.presentationml.notesSlide+xml"/>
  <Override PartName="/ppt/tags/tag147.xml" ContentType="application/vnd.openxmlformats-officedocument.presentationml.tags+xml"/>
  <Override PartName="/ppt/tags/tag194.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10.xml" ContentType="application/vnd.openxmlformats-officedocument.presentationml.notesSlide+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tags/tag284.xml" ContentType="application/vnd.openxmlformats-officedocument.presentationml.tags+xml"/>
  <Override PartName="/ppt/slides/slide24.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notesSlides/notesSlide15.xml" ContentType="application/vnd.openxmlformats-officedocument.presentationml.notesSlide+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notesSlides/notesSlide26.xml" ContentType="application/vnd.openxmlformats-officedocument.presentationml.notesSlide+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notesSlides/notesSlide17.xml" ContentType="application/vnd.openxmlformats-officedocument.presentationml.notesSlide+xml"/>
  <Override PartName="/ppt/tags/tag206.xml" ContentType="application/vnd.openxmlformats-officedocument.presentationml.tags+xml"/>
  <Override PartName="/ppt/tags/tag253.xml" ContentType="application/vnd.openxmlformats-officedocument.presentationml.tags+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53.xml" ContentType="application/vnd.openxmlformats-officedocument.presentationml.tags+xml"/>
  <Override PartName="/ppt/notesSlides/notesSlide8.xml" ContentType="application/vnd.openxmlformats-officedocument.presentationml.notesSlide+xml"/>
  <Override PartName="/ppt/tags/tag157.xml" ContentType="application/vnd.openxmlformats-officedocument.presentationml.tags+xml"/>
  <Override PartName="/ppt/notesSlides/notesSlide20.xml" ContentType="application/vnd.openxmlformats-officedocument.presentationml.notesSlide+xml"/>
  <Default Extension="gif" ContentType="image/gif"/>
  <Override PartName="/ppt/tags/tag307.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handoutMasters/handoutMaster1.xml" ContentType="application/vnd.openxmlformats-officedocument.presentationml.handoutMaster+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slideMasters/slideMaster1.xml" ContentType="application/vnd.openxmlformats-officedocument.presentationml.slideMaster+xml"/>
  <Override PartName="/ppt/theme/theme3.xml" ContentType="application/vnd.openxmlformats-officedocument.theme+xml"/>
  <Override PartName="/ppt/tags/tag102.xml" ContentType="application/vnd.openxmlformats-officedocument.presentationml.tags+xml"/>
  <Override PartName="/ppt/tags/tag236.xml" ContentType="application/vnd.openxmlformats-officedocument.presentationml.tags+xml"/>
  <Override PartName="/ppt/tags/tag283.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notesSlides/notesSlide14.xml" ContentType="application/vnd.openxmlformats-officedocument.presentationml.notesSlide+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notesSlides/notesSlide19.xml" ContentType="application/vnd.openxmlformats-officedocument.presentationml.notesSlide+xml"/>
  <Override PartName="/ppt/tags/tag208.xml" ContentType="application/vnd.openxmlformats-officedocument.presentationml.tags+xml"/>
  <Override PartName="/ppt/tags/tag255.xml" ContentType="application/vnd.openxmlformats-officedocument.presentationml.tags+xml"/>
  <Override PartName="/ppt/tags/tag3.xml" ContentType="application/vnd.openxmlformats-officedocument.presentationml.tags+xml"/>
  <Default Extension="jpeg" ContentType="image/jpeg"/>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notesSlides/notesSlide11.xml" ContentType="application/vnd.openxmlformats-officedocument.presentationml.notesSlide+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22" r:id="rId2"/>
    <p:sldId id="394" r:id="rId3"/>
    <p:sldId id="343" r:id="rId4"/>
    <p:sldId id="346" r:id="rId5"/>
    <p:sldId id="348" r:id="rId6"/>
    <p:sldId id="349" r:id="rId7"/>
    <p:sldId id="352" r:id="rId8"/>
    <p:sldId id="350" r:id="rId9"/>
    <p:sldId id="351" r:id="rId10"/>
    <p:sldId id="353" r:id="rId11"/>
    <p:sldId id="354" r:id="rId12"/>
    <p:sldId id="368" r:id="rId13"/>
    <p:sldId id="355" r:id="rId14"/>
    <p:sldId id="356" r:id="rId15"/>
    <p:sldId id="369" r:id="rId16"/>
    <p:sldId id="370" r:id="rId17"/>
    <p:sldId id="372" r:id="rId18"/>
    <p:sldId id="373" r:id="rId19"/>
    <p:sldId id="379" r:id="rId20"/>
    <p:sldId id="383" r:id="rId21"/>
    <p:sldId id="382" r:id="rId22"/>
    <p:sldId id="384" r:id="rId23"/>
    <p:sldId id="386" r:id="rId24"/>
    <p:sldId id="387" r:id="rId25"/>
    <p:sldId id="389" r:id="rId26"/>
    <p:sldId id="391" r:id="rId27"/>
    <p:sldId id="390" r:id="rId28"/>
  </p:sldIdLst>
  <p:sldSz cx="9144000" cy="6858000" type="screen4x3"/>
  <p:notesSz cx="6858000" cy="994568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072" autoAdjust="0"/>
  </p:normalViewPr>
  <p:slideViewPr>
    <p:cSldViewPr snapToGrid="0">
      <p:cViewPr varScale="1">
        <p:scale>
          <a:sx n="79" d="100"/>
          <a:sy n="79" d="100"/>
        </p:scale>
        <p:origin x="-89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20" d="100"/>
          <a:sy n="120" d="100"/>
        </p:scale>
        <p:origin x="-1194" y="2772"/>
      </p:cViewPr>
      <p:guideLst>
        <p:guide orient="horz" pos="3133"/>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09B712E5-660B-457B-A287-30139799A97A}" type="datetimeFigureOut">
              <a:rPr lang="fr-FR" smtClean="0"/>
              <a:pPr/>
              <a:t>03/10/2010</a:t>
            </a:fld>
            <a:endParaRPr lang="fr-FR"/>
          </a:p>
        </p:txBody>
      </p:sp>
      <p:sp>
        <p:nvSpPr>
          <p:cNvPr id="4" name="Espace réservé du pied de page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8D82FA2F-8553-4015-AED9-9DB33436F16F}"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91A84189-478E-43CF-BF28-8B9D8072121C}" type="datetimeFigureOut">
              <a:rPr lang="fr-FR" smtClean="0"/>
              <a:pPr/>
              <a:t>03/10/2010</a:t>
            </a:fld>
            <a:endParaRPr lang="fr-FR" dirty="0"/>
          </a:p>
        </p:txBody>
      </p:sp>
      <p:sp>
        <p:nvSpPr>
          <p:cNvPr id="4" name="Espace réservé de l'image des diapositives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724202"/>
            <a:ext cx="5486400" cy="447556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A441202B-F216-4C7E-A74C-8013F1060D8F}"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10</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457200" marR="0" lvl="1" indent="0" algn="l" defTabSz="914400" rtl="0" eaLnBrk="1" fontAlgn="auto" latinLnBrk="0" hangingPunct="1">
              <a:lnSpc>
                <a:spcPct val="90000"/>
              </a:lnSpc>
              <a:spcBef>
                <a:spcPct val="50000"/>
              </a:spcBef>
              <a:spcAft>
                <a:spcPts val="0"/>
              </a:spcAft>
              <a:buClrTx/>
              <a:buSzTx/>
              <a:buFont typeface="Symbol" pitchFamily="18" charset="2"/>
              <a:buNone/>
              <a:tabLst/>
              <a:defRPr/>
            </a:pPr>
            <a:r>
              <a:rPr lang="fr-FR" sz="1800" dirty="0" smtClean="0">
                <a:solidFill>
                  <a:schemeClr val="tx2">
                    <a:lumMod val="75000"/>
                  </a:schemeClr>
                </a:solidFill>
              </a:rPr>
              <a:t>Elle regroupe les matériaux dont la fonction est uniquement l’isolation. </a:t>
            </a:r>
          </a:p>
          <a:p>
            <a:pPr marL="457200" marR="0" lvl="1" indent="0" algn="l" defTabSz="914400" rtl="0" eaLnBrk="1" fontAlgn="auto" latinLnBrk="0" hangingPunct="1">
              <a:lnSpc>
                <a:spcPct val="90000"/>
              </a:lnSpc>
              <a:spcBef>
                <a:spcPct val="50000"/>
              </a:spcBef>
              <a:spcAft>
                <a:spcPts val="0"/>
              </a:spcAft>
              <a:buClrTx/>
              <a:buSzTx/>
              <a:buFont typeface="Symbol" pitchFamily="18" charset="2"/>
              <a:buNone/>
              <a:tabLst/>
              <a:defRPr/>
            </a:pPr>
            <a:r>
              <a:rPr lang="fr-FR" sz="1800" dirty="0" smtClean="0">
                <a:solidFill>
                  <a:schemeClr val="tx2">
                    <a:lumMod val="75000"/>
                  </a:schemeClr>
                </a:solidFill>
                <a:cs typeface="Times New Roman" pitchFamily="18" charset="0"/>
              </a:rPr>
              <a:t>Elle est envisageable aussi bien en construction neuve qu’en rénovation tant à l’intérieur qu’à l’extérieur du bâtiment.</a:t>
            </a:r>
            <a:endParaRPr lang="fr-FR" sz="1800" b="1" kern="1200" dirty="0" smtClean="0">
              <a:solidFill>
                <a:schemeClr val="tx2">
                  <a:lumMod val="75000"/>
                </a:schemeClr>
              </a:solidFill>
              <a:latin typeface="+mn-lt"/>
              <a:ea typeface="+mn-ea"/>
              <a:cs typeface="+mn-cs"/>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r>
              <a:rPr lang="fr-FR" sz="1800" dirty="0" smtClean="0">
                <a:solidFill>
                  <a:schemeClr val="tx1"/>
                </a:solidFill>
              </a:rPr>
              <a:t>Ex</a:t>
            </a:r>
            <a:r>
              <a:rPr lang="fr-FR" sz="1800" baseline="0" dirty="0" smtClean="0">
                <a:solidFill>
                  <a:schemeClr val="tx1"/>
                </a:solidFill>
              </a:rPr>
              <a:t> : isolation par l’</a:t>
            </a:r>
            <a:r>
              <a:rPr lang="fr-FR" sz="1800" baseline="0" dirty="0" err="1" smtClean="0">
                <a:solidFill>
                  <a:schemeClr val="tx1"/>
                </a:solidFill>
              </a:rPr>
              <a:t>ext</a:t>
            </a:r>
            <a:endParaRPr lang="fr-FR" sz="18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11</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lgn="l">
              <a:lnSpc>
                <a:spcPct val="90000"/>
              </a:lnSpc>
              <a:spcBef>
                <a:spcPct val="50000"/>
              </a:spcBef>
              <a:buFont typeface="Symbol" pitchFamily="18" charset="2"/>
              <a:buNone/>
            </a:pPr>
            <a:r>
              <a:rPr lang="fr-FR" sz="1800" dirty="0" smtClean="0">
                <a:solidFill>
                  <a:schemeClr val="tx1"/>
                </a:solidFill>
              </a:rPr>
              <a:t>les laines minérales</a:t>
            </a:r>
          </a:p>
          <a:p>
            <a:pPr lvl="1">
              <a:buFontTx/>
              <a:buNone/>
            </a:pPr>
            <a:r>
              <a:rPr lang="fr-FR" sz="1800" dirty="0" smtClean="0">
                <a:cs typeface="Times New Roman" pitchFamily="18" charset="0"/>
              </a:rPr>
              <a:t>Elles sont obtenues à partir de fibres de silice fondues.</a:t>
            </a:r>
            <a:r>
              <a:rPr lang="fr-FR" sz="1600" b="1" dirty="0" smtClean="0">
                <a:cs typeface="Times New Roman" pitchFamily="18" charset="0"/>
              </a:rPr>
              <a:t> </a:t>
            </a:r>
          </a:p>
          <a:p>
            <a:pPr lvl="1">
              <a:buFontTx/>
              <a:buNone/>
            </a:pPr>
            <a:r>
              <a:rPr lang="fr-FR" sz="1800" dirty="0" smtClean="0">
                <a:cs typeface="Times New Roman" pitchFamily="18" charset="0"/>
              </a:rPr>
              <a:t>Elles se présentent sous forme de rouleaux avec ou sans pare-vapeur (toitures, combles aménagés, planchers hauts…) ou de panneaux rigides (isolation de toitures ou de planchers) revêtus ou non d’un parement de plâtre (isolation des murs et rampants), en vrac (isolation des combles perdus)</a:t>
            </a:r>
          </a:p>
          <a:p>
            <a:pPr marL="457200" marR="0" lvl="1" indent="0" algn="l" defTabSz="914400" rtl="0" eaLnBrk="1" fontAlgn="auto" latinLnBrk="0" hangingPunct="1">
              <a:lnSpc>
                <a:spcPct val="90000"/>
              </a:lnSpc>
              <a:spcBef>
                <a:spcPct val="50000"/>
              </a:spcBef>
              <a:spcAft>
                <a:spcPts val="0"/>
              </a:spcAft>
              <a:buClrTx/>
              <a:buSzTx/>
              <a:buFont typeface="Symbol" pitchFamily="18" charset="2"/>
              <a:buNone/>
              <a:tabLst/>
              <a:defRPr/>
            </a:pPr>
            <a:r>
              <a:rPr lang="fr-FR" sz="1800" dirty="0" smtClean="0">
                <a:solidFill>
                  <a:schemeClr val="tx1"/>
                </a:solidFill>
                <a:cs typeface="Times New Roman" pitchFamily="18" charset="0"/>
              </a:rPr>
              <a:t>Ce sont aussi de bon isolants acoustiques</a:t>
            </a:r>
          </a:p>
          <a:p>
            <a:pPr marL="457200" marR="0" lvl="1" indent="0" algn="l" defTabSz="914400" rtl="0" eaLnBrk="1" fontAlgn="auto" latinLnBrk="0" hangingPunct="1">
              <a:lnSpc>
                <a:spcPct val="90000"/>
              </a:lnSpc>
              <a:spcBef>
                <a:spcPct val="50000"/>
              </a:spcBef>
              <a:spcAft>
                <a:spcPts val="0"/>
              </a:spcAft>
              <a:buClrTx/>
              <a:buSzTx/>
              <a:buFont typeface="Symbol" pitchFamily="18" charset="2"/>
              <a:buNone/>
              <a:tabLst/>
              <a:defRPr/>
            </a:pPr>
            <a:r>
              <a:rPr lang="fr-FR" sz="1600" dirty="0" smtClean="0">
                <a:effectLst>
                  <a:outerShdw blurRad="38100" dist="38100" dir="2700000" algn="tl">
                    <a:srgbClr val="000000">
                      <a:alpha val="43137"/>
                    </a:srgbClr>
                  </a:outerShdw>
                </a:effectLst>
                <a:latin typeface="Comic Sans MS" pitchFamily="66" charset="0"/>
              </a:rPr>
              <a:t>Laine de verre : </a:t>
            </a:r>
            <a:r>
              <a:rPr lang="fr-FR" sz="1600" dirty="0" smtClean="0"/>
              <a:t>λ = 0,035 W/</a:t>
            </a:r>
            <a:r>
              <a:rPr lang="fr-FR" sz="1600" dirty="0" err="1" smtClean="0"/>
              <a:t>mK</a:t>
            </a:r>
            <a:endParaRPr lang="fr-FR" sz="1600" dirty="0" smtClean="0"/>
          </a:p>
          <a:p>
            <a:pPr marL="457200" marR="0" lvl="1" indent="0" algn="l" defTabSz="914400" rtl="0" eaLnBrk="1" fontAlgn="auto" latinLnBrk="0" hangingPunct="1">
              <a:lnSpc>
                <a:spcPct val="90000"/>
              </a:lnSpc>
              <a:spcBef>
                <a:spcPct val="50000"/>
              </a:spcBef>
              <a:spcAft>
                <a:spcPts val="0"/>
              </a:spcAft>
              <a:buClrTx/>
              <a:buSzTx/>
              <a:buFont typeface="Symbol" pitchFamily="18" charset="2"/>
              <a:buNone/>
              <a:tabLst/>
              <a:defRPr/>
            </a:pPr>
            <a:r>
              <a:rPr lang="fr-FR" sz="1600" dirty="0" smtClean="0">
                <a:effectLst>
                  <a:outerShdw blurRad="38100" dist="38100" dir="2700000" algn="tl">
                    <a:srgbClr val="000000">
                      <a:alpha val="43137"/>
                    </a:srgbClr>
                  </a:outerShdw>
                </a:effectLst>
                <a:latin typeface="Comic Sans MS" pitchFamily="66" charset="0"/>
              </a:rPr>
              <a:t>Laine de roche : </a:t>
            </a:r>
            <a:r>
              <a:rPr lang="fr-FR" sz="1600" dirty="0" smtClean="0"/>
              <a:t>λ = 0,040 W/</a:t>
            </a:r>
            <a:r>
              <a:rPr lang="fr-FR" sz="1600" dirty="0" err="1" smtClean="0"/>
              <a:t>mK</a:t>
            </a:r>
            <a:endParaRPr lang="fr-FR" sz="1600" dirty="0" smtClean="0">
              <a:cs typeface="Times New Roman" pitchFamily="18" charset="0"/>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12</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Autofit/>
          </a:bodyPr>
          <a:lstStyle/>
          <a:p>
            <a:pPr algn="l">
              <a:spcBef>
                <a:spcPct val="50000"/>
              </a:spcBef>
            </a:pPr>
            <a:r>
              <a:rPr lang="fr-FR" sz="1600" dirty="0" smtClean="0">
                <a:solidFill>
                  <a:schemeClr val="tx1"/>
                </a:solidFill>
                <a:latin typeface="+mj-lt"/>
                <a:cs typeface="Times New Roman" pitchFamily="18" charset="0"/>
              </a:rPr>
              <a:t>En maison individuelle, des blocs de polystyrène moulés et découpés sont utilisés comme « hourdis » isolants dans les planchers à poutrelles </a:t>
            </a:r>
          </a:p>
          <a:p>
            <a:pPr algn="l">
              <a:spcBef>
                <a:spcPct val="50000"/>
              </a:spcBef>
            </a:pPr>
            <a:r>
              <a:rPr lang="fr-FR" sz="1600" dirty="0" smtClean="0">
                <a:solidFill>
                  <a:schemeClr val="tx1"/>
                </a:solidFill>
                <a:latin typeface="+mj-lt"/>
                <a:cs typeface="Times New Roman" pitchFamily="18" charset="0"/>
              </a:rPr>
              <a:t>Sous forme de plaques nues, de densité et de composition adaptées pour l’isolation par l’extérieur sous enduit, revêtus d’une couche de fibres de bois sont utilisés en sous face de planchers</a:t>
            </a:r>
          </a:p>
          <a:p>
            <a:pPr algn="l">
              <a:spcBef>
                <a:spcPct val="50000"/>
              </a:spcBef>
            </a:pPr>
            <a:r>
              <a:rPr lang="fr-FR" sz="1600" dirty="0" smtClean="0">
                <a:solidFill>
                  <a:schemeClr val="tx1"/>
                </a:solidFill>
                <a:latin typeface="+mj-lt"/>
                <a:cs typeface="Times New Roman" pitchFamily="18" charset="0"/>
              </a:rPr>
              <a:t>Existent également sous forme de billes en vrac pour le remplissage de cavités, comme des « panneaux sandwichs » semis finis pour isoler les toitures par l’extérieur</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mj-lt"/>
                <a:ea typeface="Times New Roman" pitchFamily="18" charset="0"/>
                <a:cs typeface="Times New Roman" pitchFamily="18" charset="0"/>
              </a:rPr>
              <a:t>Données techniques :</a:t>
            </a:r>
            <a:endParaRPr kumimoji="0" lang="fr-FR" sz="16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Perméabilité à la vapeur d’eau : pratiquement nulle</a:t>
            </a:r>
            <a:b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br>
            <a: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Il résiste mal au feu.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mj-lt"/>
                <a:ea typeface="Times New Roman" pitchFamily="18" charset="0"/>
                <a:cs typeface="Times New Roman" pitchFamily="18" charset="0"/>
              </a:rPr>
              <a:t>Impact sur l'environnement et sur la santé :</a:t>
            </a:r>
            <a:endParaRPr kumimoji="0" lang="fr-FR" sz="16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Matériau non recyclable </a:t>
            </a:r>
            <a:b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br>
            <a: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Gaz toxiques libérés en cas d’incendie</a:t>
            </a:r>
            <a:b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br>
            <a:r>
              <a:rPr kumimoji="0" lang="fr-F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Aucune capacité de respiration</a:t>
            </a:r>
            <a:endParaRPr kumimoji="0" lang="fr-FR" sz="1600" b="0" i="0" u="none" strike="noStrike" cap="none" normalizeH="0" baseline="0" dirty="0" smtClean="0">
              <a:ln>
                <a:noFill/>
              </a:ln>
              <a:solidFill>
                <a:schemeClr val="tx1"/>
              </a:solidFill>
              <a:effectLst/>
              <a:latin typeface="+mj-lt"/>
            </a:endParaRPr>
          </a:p>
          <a:p>
            <a:pPr algn="l">
              <a:spcBef>
                <a:spcPct val="50000"/>
              </a:spcBef>
            </a:pPr>
            <a:endParaRPr lang="fr-FR" sz="1600" dirty="0" smtClean="0">
              <a:solidFill>
                <a:schemeClr val="tx1"/>
              </a:solidFill>
              <a:latin typeface="+mj-lt"/>
            </a:endParaRPr>
          </a:p>
          <a:p>
            <a:pPr lvl="1" algn="l">
              <a:lnSpc>
                <a:spcPct val="90000"/>
              </a:lnSpc>
              <a:spcBef>
                <a:spcPct val="50000"/>
              </a:spcBef>
              <a:buFont typeface="Symbol" pitchFamily="18" charset="2"/>
              <a:buNone/>
            </a:pPr>
            <a:endParaRPr lang="fr-FR" sz="1600" dirty="0" smtClean="0">
              <a:solidFill>
                <a:schemeClr val="tx1"/>
              </a:solidFill>
              <a:latin typeface="+mj-lt"/>
            </a:endParaRPr>
          </a:p>
          <a:p>
            <a:pPr lvl="1" algn="l">
              <a:lnSpc>
                <a:spcPct val="90000"/>
              </a:lnSpc>
              <a:spcBef>
                <a:spcPct val="50000"/>
              </a:spcBef>
              <a:buFont typeface="Symbol" pitchFamily="18" charset="2"/>
              <a:buNone/>
            </a:pPr>
            <a:endParaRPr lang="fr-FR" sz="1600" dirty="0" smtClean="0">
              <a:solidFill>
                <a:schemeClr val="tx1"/>
              </a:solidFill>
              <a:latin typeface="+mj-lt"/>
            </a:endParaRPr>
          </a:p>
          <a:p>
            <a:endParaRPr lang="fr-FR" sz="1600" dirty="0">
              <a:latin typeface="+mj-lt"/>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13</a:t>
            </a:fld>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l">
              <a:spcBef>
                <a:spcPct val="50000"/>
              </a:spcBef>
            </a:pPr>
            <a:r>
              <a:rPr lang="fr-FR" sz="1400" b="1" dirty="0" smtClean="0">
                <a:effectLst>
                  <a:outerShdw blurRad="38100" dist="38100" dir="2700000" algn="tl">
                    <a:srgbClr val="000000">
                      <a:alpha val="43137"/>
                    </a:srgbClr>
                  </a:outerShdw>
                </a:effectLst>
                <a:latin typeface="Comic Sans MS" pitchFamily="66" charset="0"/>
              </a:rPr>
              <a:t>Le polyuréthane </a:t>
            </a:r>
            <a:r>
              <a:rPr lang="fr-FR" sz="1400" dirty="0" smtClean="0">
                <a:effectLst>
                  <a:outerShdw blurRad="38100" dist="38100" dir="2700000" algn="tl">
                    <a:srgbClr val="000000">
                      <a:alpha val="43137"/>
                    </a:srgbClr>
                  </a:outerShdw>
                </a:effectLst>
                <a:latin typeface="Comic Sans MS" pitchFamily="66" charset="0"/>
              </a:rPr>
              <a:t>(PUR) </a:t>
            </a:r>
            <a:r>
              <a:rPr lang="fr-FR" sz="1400" dirty="0" smtClean="0"/>
              <a:t>λ = 0,025 W/</a:t>
            </a:r>
            <a:r>
              <a:rPr lang="fr-FR" sz="1400" dirty="0" err="1" smtClean="0"/>
              <a:t>mK</a:t>
            </a:r>
            <a:r>
              <a:rPr lang="fr-FR" sz="1400" dirty="0" smtClean="0"/>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Panneaux nus ou panneaux composites </a:t>
            </a:r>
            <a:b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b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Mousse de remplissage pour les interstices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autour des dormants de fenêtres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smtClean="0">
                <a:ln>
                  <a:noFill/>
                </a:ln>
                <a:effectLst/>
                <a:latin typeface="Verdana" pitchFamily="34" charset="0"/>
                <a:ea typeface="Times New Roman" pitchFamily="18" charset="0"/>
                <a:cs typeface="Times New Roman" pitchFamily="18" charset="0"/>
              </a:rPr>
              <a:t>Données techniques :</a:t>
            </a:r>
            <a:endParaRPr kumimoji="0" lang="fr-FR" sz="1400" b="0" i="0" u="none" strike="noStrike" cap="none" normalizeH="0" baseline="0" dirty="0" smtClean="0">
              <a:ln>
                <a:noFill/>
              </a:ln>
              <a:effectLst/>
              <a:latin typeface="Verdan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Instable à la chaleur </a:t>
            </a:r>
            <a:b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b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Perméabilité à la vapeur d’eau : pratiquement nulle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smtClean="0">
                <a:ln>
                  <a:noFill/>
                </a:ln>
                <a:effectLst/>
                <a:latin typeface="Verdana" pitchFamily="34" charset="0"/>
                <a:ea typeface="Times New Roman" pitchFamily="18" charset="0"/>
                <a:cs typeface="Times New Roman" pitchFamily="18" charset="0"/>
              </a:rPr>
              <a:t>Impact sur l'environnement et sur la santé :</a:t>
            </a:r>
            <a:endParaRPr kumimoji="0" lang="fr-FR" sz="1400" b="0" i="0" u="none" strike="noStrike" cap="none" normalizeH="0" baseline="0" dirty="0" smtClean="0">
              <a:ln>
                <a:noFill/>
              </a:ln>
              <a:effectLst/>
              <a:latin typeface="Verdan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Matériau non recyclable </a:t>
            </a:r>
            <a:b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b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Gaz très toxiques libérés en cas d’incendie</a:t>
            </a:r>
            <a:b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br>
            <a:r>
              <a:rPr kumimoji="0" lang="fr-FR" sz="1400" b="0" i="0" u="none" strike="noStrike" cap="none" normalizeH="0" baseline="0" dirty="0" smtClean="0">
                <a:ln>
                  <a:noFill/>
                </a:ln>
                <a:effectLst/>
                <a:latin typeface="Verdana" pitchFamily="34" charset="0"/>
                <a:ea typeface="Times New Roman" pitchFamily="18" charset="0"/>
                <a:cs typeface="Times New Roman" pitchFamily="18" charset="0"/>
              </a:rPr>
              <a:t>• Aucune capacité de respiration</a:t>
            </a:r>
            <a:endParaRPr kumimoji="0" lang="fr-FR" sz="1400" b="0" i="0" u="none" strike="noStrike" cap="none" normalizeH="0" baseline="0" dirty="0" smtClean="0">
              <a:ln>
                <a:noFill/>
              </a:ln>
              <a:effectLst/>
              <a:latin typeface="Verdana" pitchFamily="34" charset="0"/>
            </a:endParaRPr>
          </a:p>
          <a:p>
            <a:pPr algn="l">
              <a:spcBef>
                <a:spcPct val="50000"/>
              </a:spcBef>
            </a:pPr>
            <a:endParaRPr lang="fr-FR" sz="1400" dirty="0" smtClean="0">
              <a:cs typeface="Times New Roman" pitchFamily="18" charset="0"/>
            </a:endParaRPr>
          </a:p>
          <a:p>
            <a:pPr lvl="1" algn="l">
              <a:lnSpc>
                <a:spcPct val="90000"/>
              </a:lnSpc>
              <a:spcBef>
                <a:spcPct val="50000"/>
              </a:spcBef>
              <a:buFont typeface="Symbol" pitchFamily="18" charset="2"/>
              <a:buNone/>
            </a:pPr>
            <a:endParaRPr lang="fr-FR" sz="1400" dirty="0" smtClean="0"/>
          </a:p>
          <a:p>
            <a:pPr lvl="1" algn="l">
              <a:lnSpc>
                <a:spcPct val="90000"/>
              </a:lnSpc>
              <a:spcBef>
                <a:spcPct val="50000"/>
              </a:spcBef>
              <a:buFont typeface="Symbol" pitchFamily="18" charset="2"/>
              <a:buNone/>
            </a:pPr>
            <a:endParaRPr lang="fr-FR" sz="1400" dirty="0" smtClean="0"/>
          </a:p>
          <a:p>
            <a:pPr lvl="1" algn="l">
              <a:lnSpc>
                <a:spcPct val="90000"/>
              </a:lnSpc>
              <a:spcBef>
                <a:spcPct val="50000"/>
              </a:spcBef>
              <a:buFont typeface="Symbol" pitchFamily="18" charset="2"/>
              <a:buNone/>
            </a:pPr>
            <a:endParaRPr lang="fr-FR" sz="1400" dirty="0" smtClean="0"/>
          </a:p>
          <a:p>
            <a:endParaRPr lang="fr-FR" sz="1400"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14</a:t>
            </a:fld>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buFontTx/>
              <a:buNone/>
            </a:pPr>
            <a:r>
              <a:rPr lang="fr-FR" sz="1400" dirty="0" smtClean="0">
                <a:cs typeface="Times New Roman" pitchFamily="18" charset="0"/>
              </a:rPr>
              <a:t>Tous les isolants élaborés à partir d’une matière première «naturelle» : c’est à dire animale, végétale ou minérale et les produits élaborés à partir de matières premières non naturelles mais issues du recyclage.</a:t>
            </a:r>
          </a:p>
          <a:p>
            <a:pPr lvl="1">
              <a:buFontTx/>
              <a:buNone/>
            </a:pPr>
            <a:endParaRPr lang="fr-FR" sz="1400" dirty="0" smtClean="0">
              <a:cs typeface="Times New Roman" pitchFamily="18" charset="0"/>
            </a:endParaRPr>
          </a:p>
          <a:p>
            <a:pPr algn="just">
              <a:buFontTx/>
              <a:buChar char="-"/>
            </a:pPr>
            <a:r>
              <a:rPr lang="fr-FR" sz="1400" b="0" dirty="0" smtClean="0">
                <a:solidFill>
                  <a:schemeClr val="tx1"/>
                </a:solidFill>
              </a:rPr>
              <a:t>d'origine végétale : le lin, le chanvre, ou la paille</a:t>
            </a:r>
          </a:p>
          <a:p>
            <a:pPr algn="just">
              <a:buFontTx/>
              <a:buChar char="-"/>
            </a:pPr>
            <a:r>
              <a:rPr lang="fr-FR" sz="1400" dirty="0" smtClean="0"/>
              <a:t>d'origine minérale : la pierre ponce</a:t>
            </a:r>
          </a:p>
          <a:p>
            <a:pPr algn="just">
              <a:buFontTx/>
              <a:buChar char="-"/>
            </a:pPr>
            <a:r>
              <a:rPr lang="fr-FR" sz="1400" dirty="0" smtClean="0"/>
              <a:t>d’origine animale : la plume de canard et la laine de mouton</a:t>
            </a:r>
          </a:p>
          <a:p>
            <a:pPr algn="just">
              <a:buFontTx/>
              <a:buChar char="-"/>
            </a:pPr>
            <a:r>
              <a:rPr lang="fr-FR" sz="1400" dirty="0" smtClean="0"/>
              <a:t>recyclés : la cellulose, les isolants à base de plastique recyclé</a:t>
            </a:r>
          </a:p>
          <a:p>
            <a:pPr lvl="1">
              <a:lnSpc>
                <a:spcPct val="90000"/>
              </a:lnSpc>
              <a:buFontTx/>
              <a:buChar char="-"/>
            </a:pPr>
            <a:endParaRPr lang="fr-FR" sz="1400" dirty="0" smtClean="0"/>
          </a:p>
          <a:p>
            <a:pPr marL="457200" marR="0" lvl="1" indent="0" algn="l" defTabSz="914400" rtl="0" eaLnBrk="1" fontAlgn="auto" latinLnBrk="0" hangingPunct="1">
              <a:lnSpc>
                <a:spcPct val="90000"/>
              </a:lnSpc>
              <a:spcBef>
                <a:spcPts val="0"/>
              </a:spcBef>
              <a:spcAft>
                <a:spcPts val="0"/>
              </a:spcAft>
              <a:buClrTx/>
              <a:buSzTx/>
              <a:buFontTx/>
              <a:buNone/>
              <a:tabLst/>
              <a:defRPr/>
            </a:pPr>
            <a:r>
              <a:rPr lang="fr-FR" sz="1400" dirty="0" smtClean="0">
                <a:solidFill>
                  <a:schemeClr val="tx1"/>
                </a:solidFill>
                <a:cs typeface="Times New Roman" pitchFamily="18" charset="0"/>
              </a:rPr>
              <a:t>Ces produits, de plus en plus nombreux, répondent à une demande  environnementale et écologique</a:t>
            </a:r>
          </a:p>
          <a:p>
            <a:pPr lvl="1">
              <a:lnSpc>
                <a:spcPct val="90000"/>
              </a:lnSpc>
              <a:buFontTx/>
              <a:buChar char="-"/>
            </a:pPr>
            <a:endParaRPr lang="fr-FR" sz="1400" dirty="0" smtClean="0">
              <a:cs typeface="Times New Roman" pitchFamily="18" charset="0"/>
            </a:endParaRPr>
          </a:p>
          <a:p>
            <a:endParaRPr lang="fr-FR" sz="1400"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15</a:t>
            </a:fld>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fr-FR" sz="1400" dirty="0" smtClean="0">
                <a:latin typeface="+mj-lt"/>
              </a:rPr>
              <a:t>Revenir sur le terme répartie : L'isolation répartie</a:t>
            </a:r>
          </a:p>
          <a:p>
            <a:pPr lvl="1"/>
            <a:r>
              <a:rPr lang="fr-FR" sz="1400" dirty="0" smtClean="0">
                <a:latin typeface="+mj-lt"/>
              </a:rPr>
              <a:t>L'isolant thermique assure les deux fonctions de structure et d'isolation (uniquement en construction neuve)</a:t>
            </a:r>
          </a:p>
          <a:p>
            <a:pPr lvl="1"/>
            <a:endParaRPr lang="fr-FR" sz="1400" dirty="0" smtClean="0">
              <a:latin typeface="+mj-lt"/>
            </a:endParaRPr>
          </a:p>
          <a:p>
            <a:pPr lvl="1"/>
            <a:r>
              <a:rPr lang="fr-FR" sz="1400" dirty="0" smtClean="0">
                <a:latin typeface="+mj-lt"/>
              </a:rPr>
              <a:t>Un seul composant pour deux fonctions = un compromis : </a:t>
            </a:r>
          </a:p>
          <a:p>
            <a:pPr lvl="1"/>
            <a:r>
              <a:rPr lang="fr-FR" sz="1400" b="1" dirty="0" smtClean="0">
                <a:latin typeface="+mj-lt"/>
              </a:rPr>
              <a:t>Moins bon porteur qu'un produit uniquement porteur, moins bon isolant qu'un produit uniquement isolant.;</a:t>
            </a:r>
          </a:p>
          <a:p>
            <a:pPr marL="0" marR="0" indent="0" algn="l" defTabSz="914400" rtl="0" eaLnBrk="1" fontAlgn="auto" latinLnBrk="0" hangingPunct="1">
              <a:lnSpc>
                <a:spcPct val="90000"/>
              </a:lnSpc>
              <a:spcBef>
                <a:spcPct val="50000"/>
              </a:spcBef>
              <a:spcAft>
                <a:spcPct val="30000"/>
              </a:spcAft>
              <a:buClrTx/>
              <a:buSzTx/>
              <a:buFontTx/>
              <a:buChar char="-"/>
              <a:tabLst/>
              <a:defRPr/>
            </a:pPr>
            <a:r>
              <a:rPr lang="fr-FR" sz="1400" b="1" dirty="0" smtClean="0">
                <a:latin typeface="+mj-lt"/>
                <a:cs typeface="Times New Roman" pitchFamily="18" charset="0"/>
              </a:rPr>
              <a:t>Les briques multi alvéolaires</a:t>
            </a:r>
            <a:r>
              <a:rPr lang="fr-FR" sz="1400" dirty="0" smtClean="0">
                <a:latin typeface="+mj-lt"/>
                <a:cs typeface="Times New Roman" pitchFamily="18" charset="0"/>
              </a:rPr>
              <a:t>  :</a:t>
            </a:r>
            <a:r>
              <a:rPr lang="fr-FR" sz="1400" baseline="0" dirty="0" smtClean="0">
                <a:latin typeface="+mj-lt"/>
                <a:cs typeface="Times New Roman" pitchFamily="18" charset="0"/>
              </a:rPr>
              <a:t> </a:t>
            </a:r>
            <a:r>
              <a:rPr lang="fr-FR" sz="1400" dirty="0" smtClean="0">
                <a:latin typeface="+mj-lt"/>
                <a:cs typeface="Times New Roman" pitchFamily="18" charset="0"/>
              </a:rPr>
              <a:t>Les briques multi alvéolaires sont des produits en terre cuite intégrant de fines alvéoles d’air qui jouent le rôle d’isolation</a:t>
            </a:r>
          </a:p>
          <a:p>
            <a:pPr marL="0" marR="0" indent="0" algn="l" defTabSz="914400" rtl="0" eaLnBrk="1" fontAlgn="auto" latinLnBrk="0" hangingPunct="1">
              <a:lnSpc>
                <a:spcPct val="90000"/>
              </a:lnSpc>
              <a:spcBef>
                <a:spcPct val="50000"/>
              </a:spcBef>
              <a:spcAft>
                <a:spcPct val="30000"/>
              </a:spcAft>
              <a:buClrTx/>
              <a:buSzTx/>
              <a:buFontTx/>
              <a:buChar char="-"/>
              <a:tabLst/>
              <a:defRPr/>
            </a:pPr>
            <a:r>
              <a:rPr lang="fr-FR" sz="1400" dirty="0" smtClean="0">
                <a:latin typeface="+mj-lt"/>
              </a:rPr>
              <a:t> </a:t>
            </a:r>
            <a:r>
              <a:rPr lang="fr-FR" sz="1400" b="1" dirty="0" smtClean="0">
                <a:latin typeface="+mj-lt"/>
              </a:rPr>
              <a:t>Les bétons cellulaires</a:t>
            </a:r>
            <a:r>
              <a:rPr lang="fr-FR" sz="1400" dirty="0" smtClean="0">
                <a:latin typeface="+mj-lt"/>
              </a:rPr>
              <a:t> : </a:t>
            </a:r>
            <a:r>
              <a:rPr lang="fr-FR" sz="1400" dirty="0" smtClean="0">
                <a:latin typeface="+mj-lt"/>
                <a:cs typeface="Times New Roman" pitchFamily="18" charset="0"/>
              </a:rPr>
              <a:t>Le béton cellulaire est une « mousse de béton » avec une multitude de petites bulles d’air qui vont jouer le rôle d’isolation</a:t>
            </a:r>
          </a:p>
          <a:p>
            <a:pPr>
              <a:lnSpc>
                <a:spcPct val="90000"/>
              </a:lnSpc>
              <a:spcBef>
                <a:spcPct val="50000"/>
              </a:spcBef>
              <a:spcAft>
                <a:spcPct val="30000"/>
              </a:spcAft>
              <a:buFontTx/>
              <a:buChar char="-"/>
            </a:pPr>
            <a:endParaRPr lang="fr-FR" sz="1400" dirty="0">
              <a:latin typeface="+mj-lt"/>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16</a:t>
            </a:fld>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Cette technique, encore peu répandue en France, commence à faire parler d'elle. Elle consiste à appliquer l'isolant à l'extérieur de la maison, entre le mur et l'enduit (ou le bardage).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chemeClr val="tx1"/>
                </a:solidFill>
                <a:latin typeface="Times New (W1)" charset="0"/>
                <a:cs typeface="Times New Roman" pitchFamily="18" charset="0"/>
              </a:rPr>
              <a:t>Cette opération permet de combiner le renforcement de l’isolation et le ravalement de façade par exemple. </a:t>
            </a:r>
          </a:p>
          <a:p>
            <a:r>
              <a:rPr lang="fr-FR" dirty="0" smtClean="0"/>
              <a:t>Elle offre de multiples avantages :</a:t>
            </a:r>
          </a:p>
          <a:p>
            <a:r>
              <a:rPr lang="fr-FR" dirty="0" smtClean="0"/>
              <a:t>Elle permet de profiter de l'inertie de la brique qui apportera de la fraicheur en journée et de la chaleur en soirée.</a:t>
            </a:r>
          </a:p>
          <a:p>
            <a:r>
              <a:rPr lang="fr-FR" dirty="0" smtClean="0"/>
              <a:t>Du fait qu'elle « englobe » toute la maison, elle supprime les « ponts thermiques » dans les constructions à étages. Plus simplement, il diminue le risque de voir le froid extérieur envahir votre maison. </a:t>
            </a:r>
          </a:p>
          <a:p>
            <a:r>
              <a:rPr lang="fr-FR" dirty="0" smtClean="0"/>
              <a:t>Au final, l'isolation est plus performante, la maison est plus confortable. A noter qu'une isolation extérieure peut être enduite ou bardée.</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solidFill>
                <a:schemeClr val="tx1"/>
              </a:solidFill>
              <a:latin typeface="Times New (W1)" charset="0"/>
              <a:cs typeface="Times New Roman" pitchFamily="18" charset="0"/>
            </a:endParaRPr>
          </a:p>
          <a:p>
            <a:pPr marL="0" marR="0" indent="0" algn="l" defTabSz="914400" rtl="0" eaLnBrk="1" fontAlgn="auto" latinLnBrk="0" hangingPunct="1">
              <a:lnSpc>
                <a:spcPct val="90000"/>
              </a:lnSpc>
              <a:spcBef>
                <a:spcPct val="50000"/>
              </a:spcBef>
              <a:spcAft>
                <a:spcPct val="30000"/>
              </a:spcAft>
              <a:buClrTx/>
              <a:buSzTx/>
              <a:buFontTx/>
              <a:buChar char="-"/>
              <a:tabLst/>
              <a:defRPr/>
            </a:pPr>
            <a:endParaRPr lang="fr-FR" dirty="0" smtClean="0">
              <a:latin typeface="Times New (W1)" charset="0"/>
              <a:cs typeface="Times New Roman" pitchFamily="18" charset="0"/>
            </a:endParaRPr>
          </a:p>
          <a:p>
            <a:pPr>
              <a:lnSpc>
                <a:spcPct val="90000"/>
              </a:lnSpc>
              <a:spcBef>
                <a:spcPct val="50000"/>
              </a:spcBef>
              <a:spcAft>
                <a:spcPct val="30000"/>
              </a:spcAft>
              <a:buFontTx/>
              <a:buChar char="-"/>
            </a:pPr>
            <a:endParaRPr lang="fr-FR" dirty="0">
              <a:solidFill>
                <a:srgbClr val="7D8082"/>
              </a:solidFill>
              <a:latin typeface="Arial" pitchFamily="34"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17</a:t>
            </a:fld>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algn="just">
              <a:buFont typeface="Wingdings 2" pitchFamily="18" charset="2"/>
              <a:buNone/>
            </a:pPr>
            <a:r>
              <a:rPr lang="fr-FR" sz="1400" b="1" u="sng" dirty="0" smtClean="0">
                <a:latin typeface="+mj-lt"/>
                <a:ea typeface="Arial Unicode MS" pitchFamily="34" charset="-128"/>
                <a:cs typeface="Arial Unicode MS" pitchFamily="34" charset="-128"/>
              </a:rPr>
              <a:t>L’ouvrant : qu’est ce que c’est ? </a:t>
            </a:r>
            <a:endParaRPr lang="fr-FR" sz="1400" b="1" dirty="0" smtClean="0">
              <a:latin typeface="+mj-lt"/>
              <a:ea typeface="Arial Unicode MS" pitchFamily="34" charset="-128"/>
              <a:cs typeface="Arial Unicode MS" pitchFamily="34" charset="-128"/>
            </a:endParaRPr>
          </a:p>
          <a:p>
            <a:pPr algn="just">
              <a:buFont typeface="Arial" pitchFamily="34" charset="0"/>
              <a:buChar char="•"/>
            </a:pPr>
            <a:r>
              <a:rPr lang="fr-FR" sz="1400" dirty="0" smtClean="0">
                <a:latin typeface="+mj-lt"/>
                <a:ea typeface="Arial Unicode MS" pitchFamily="34" charset="-128"/>
                <a:cs typeface="Arial Unicode MS" pitchFamily="34" charset="-128"/>
              </a:rPr>
              <a:t>regroupe toutes les menuiseries (fenêtres, </a:t>
            </a:r>
            <a:r>
              <a:rPr lang="fr-FR" sz="1400" dirty="0" err="1" smtClean="0">
                <a:latin typeface="+mj-lt"/>
                <a:ea typeface="Arial Unicode MS" pitchFamily="34" charset="-128"/>
                <a:cs typeface="Arial Unicode MS" pitchFamily="34" charset="-128"/>
              </a:rPr>
              <a:t>porte-fenêtres</a:t>
            </a:r>
            <a:r>
              <a:rPr lang="fr-FR" sz="1400" dirty="0" smtClean="0">
                <a:latin typeface="+mj-lt"/>
                <a:ea typeface="Arial Unicode MS" pitchFamily="34" charset="-128"/>
                <a:cs typeface="Arial Unicode MS" pitchFamily="34" charset="-128"/>
              </a:rPr>
              <a:t>), les blocs baies), les fenêtres de toit et les portes extérieures</a:t>
            </a:r>
          </a:p>
          <a:p>
            <a:pPr>
              <a:buFont typeface="Arial" pitchFamily="34" charset="0"/>
              <a:buChar char="•"/>
            </a:pPr>
            <a:r>
              <a:rPr lang="fr-FR" sz="1400" b="0" dirty="0" smtClean="0">
                <a:latin typeface="+mj-lt"/>
                <a:cs typeface="Times New Roman" pitchFamily="18" charset="0"/>
              </a:rPr>
              <a:t>C’est un composant du logement qui agira aussi sur son isolation.  Ses performances et la qualité de sa mise en œuvre sont sources de sécurité, de confort, d’économie, et de protection de l’environnement</a:t>
            </a:r>
            <a:r>
              <a:rPr lang="fr-FR" sz="1400" b="0" dirty="0" smtClean="0">
                <a:solidFill>
                  <a:srgbClr val="0000FF"/>
                </a:solidFill>
                <a:latin typeface="+mj-lt"/>
                <a:cs typeface="Times New Roman" pitchFamily="18" charset="0"/>
              </a:rPr>
              <a:t>.</a:t>
            </a:r>
          </a:p>
          <a:p>
            <a:pPr algn="just">
              <a:buFont typeface="Arial" pitchFamily="34" charset="0"/>
              <a:buChar char="•"/>
            </a:pPr>
            <a:r>
              <a:rPr lang="fr-FR" sz="1400" dirty="0" smtClean="0">
                <a:solidFill>
                  <a:srgbClr val="333399"/>
                </a:solidFill>
                <a:latin typeface="+mj-lt"/>
                <a:ea typeface="Arial Unicode MS" pitchFamily="34" charset="-128"/>
                <a:cs typeface="Arial Unicode MS" pitchFamily="34" charset="-128"/>
              </a:rPr>
              <a:t>Les ouvrants ont d’autres fonctions que le simple esthétisme puisqu’ils protègent du milieu extérieur (vent, eau , chaud et froid, bruit), ils « éclairent », protègent les biens et l’intimité. Ils doivent de plus pouvoir assurer ces diverses fonctions dans le temps</a:t>
            </a:r>
          </a:p>
          <a:p>
            <a:pPr algn="just">
              <a:buFont typeface="Wingdings 2" pitchFamily="18" charset="2"/>
              <a:buNone/>
            </a:pPr>
            <a:endParaRPr lang="fr-FR" sz="1400" dirty="0" smtClean="0">
              <a:latin typeface="+mj-lt"/>
              <a:ea typeface="Arial Unicode MS" pitchFamily="34" charset="-128"/>
              <a:cs typeface="Arial Unicode MS" pitchFamily="34" charset="-128"/>
            </a:endParaRPr>
          </a:p>
          <a:p>
            <a:pPr algn="just">
              <a:buFont typeface="Wingdings 2" pitchFamily="18" charset="2"/>
              <a:buNone/>
            </a:pPr>
            <a:r>
              <a:rPr lang="fr-FR" sz="1400" b="1" u="sng" dirty="0" smtClean="0">
                <a:latin typeface="+mj-lt"/>
                <a:ea typeface="Arial Unicode MS" pitchFamily="34" charset="-128"/>
                <a:cs typeface="Arial Unicode MS" pitchFamily="34" charset="-128"/>
              </a:rPr>
              <a:t>Que trouve-t-on dans un ouvrant ?</a:t>
            </a:r>
            <a:r>
              <a:rPr lang="fr-FR" sz="1400" b="1" dirty="0" smtClean="0">
                <a:latin typeface="+mj-lt"/>
                <a:ea typeface="Arial Unicode MS" pitchFamily="34" charset="-128"/>
                <a:cs typeface="Arial Unicode MS" pitchFamily="34" charset="-128"/>
              </a:rPr>
              <a:t> :</a:t>
            </a:r>
          </a:p>
          <a:p>
            <a:pPr algn="just">
              <a:buFont typeface="Wingdings 2" pitchFamily="18" charset="2"/>
              <a:buNone/>
            </a:pPr>
            <a:endParaRPr lang="fr-FR" sz="1400" dirty="0" smtClean="0">
              <a:latin typeface="+mj-lt"/>
              <a:ea typeface="Arial Unicode MS" pitchFamily="34" charset="-128"/>
              <a:cs typeface="Arial Unicode MS" pitchFamily="34" charset="-128"/>
            </a:endParaRPr>
          </a:p>
          <a:p>
            <a:pPr marL="342900" indent="-342900" algn="just">
              <a:buFont typeface="Wingdings 2" pitchFamily="18" charset="2"/>
              <a:buAutoNum type="arabicParenR"/>
            </a:pPr>
            <a:r>
              <a:rPr lang="fr-FR" sz="1400" b="1" dirty="0" smtClean="0">
                <a:latin typeface="+mj-lt"/>
                <a:ea typeface="Arial Unicode MS" pitchFamily="34" charset="-128"/>
                <a:cs typeface="Arial Unicode MS" pitchFamily="34" charset="-128"/>
              </a:rPr>
              <a:t>La menuiserie : </a:t>
            </a:r>
            <a:r>
              <a:rPr lang="fr-FR" sz="1400" dirty="0" smtClean="0">
                <a:latin typeface="+mj-lt"/>
                <a:ea typeface="Arial Unicode MS" pitchFamily="34" charset="-128"/>
                <a:cs typeface="Arial Unicode MS" pitchFamily="34" charset="-128"/>
              </a:rPr>
              <a:t>partie fixe « le dormant » et d’une partie mobile « l’ouvrant »</a:t>
            </a:r>
          </a:p>
          <a:p>
            <a:pPr marL="342900" indent="-342900" algn="just">
              <a:buFont typeface="Wingdings 2" pitchFamily="18" charset="2"/>
              <a:buNone/>
            </a:pPr>
            <a:r>
              <a:rPr lang="fr-FR" sz="1400" dirty="0" smtClean="0">
                <a:latin typeface="+mj-lt"/>
                <a:ea typeface="Arial Unicode MS" pitchFamily="34" charset="-128"/>
                <a:cs typeface="Arial Unicode MS" pitchFamily="34" charset="-128"/>
              </a:rPr>
              <a:t>	cette menuiserie jouera un rôle prépondérant dans la performance acoustique et thermique de l’ouvrant.</a:t>
            </a:r>
            <a:r>
              <a:rPr lang="fr-FR" sz="1400" dirty="0" smtClean="0">
                <a:solidFill>
                  <a:srgbClr val="0000FF"/>
                </a:solidFill>
                <a:latin typeface="+mj-lt"/>
                <a:ea typeface="Arial Unicode MS" pitchFamily="34" charset="-128"/>
                <a:cs typeface="Arial Unicode MS" pitchFamily="34" charset="-128"/>
              </a:rPr>
              <a:t>  </a:t>
            </a:r>
            <a:endParaRPr lang="fr-FR" sz="1400" dirty="0" smtClean="0">
              <a:latin typeface="+mj-lt"/>
            </a:endParaRPr>
          </a:p>
          <a:p>
            <a:pPr algn="just"/>
            <a:r>
              <a:rPr lang="fr-FR" sz="1400" b="1" dirty="0" smtClean="0">
                <a:latin typeface="+mj-lt"/>
                <a:ea typeface="Arial Unicode MS" pitchFamily="34" charset="-128"/>
                <a:cs typeface="Arial Unicode MS" pitchFamily="34" charset="-128"/>
              </a:rPr>
              <a:t>2) </a:t>
            </a:r>
            <a:r>
              <a:rPr lang="fr-FR" sz="1400" b="1" dirty="0" smtClean="0">
                <a:solidFill>
                  <a:srgbClr val="0000FF"/>
                </a:solidFill>
                <a:latin typeface="+mj-lt"/>
                <a:ea typeface="Arial Unicode MS" pitchFamily="34" charset="-128"/>
                <a:cs typeface="Arial Unicode MS" pitchFamily="34" charset="-128"/>
              </a:rPr>
              <a:t>Le vitrage</a:t>
            </a:r>
            <a:r>
              <a:rPr lang="fr-FR" sz="1400" dirty="0" smtClean="0">
                <a:solidFill>
                  <a:srgbClr val="0000FF"/>
                </a:solidFill>
                <a:latin typeface="+mj-lt"/>
                <a:ea typeface="Arial Unicode MS" pitchFamily="34" charset="-128"/>
                <a:cs typeface="Arial Unicode MS" pitchFamily="34" charset="-128"/>
              </a:rPr>
              <a:t> :</a:t>
            </a:r>
            <a:r>
              <a:rPr lang="fr-FR" sz="1400" b="1" dirty="0" smtClean="0">
                <a:solidFill>
                  <a:srgbClr val="0000FF"/>
                </a:solidFill>
                <a:latin typeface="+mj-lt"/>
                <a:ea typeface="Arial Unicode MS" pitchFamily="34" charset="-128"/>
                <a:cs typeface="Arial Unicode MS" pitchFamily="34" charset="-128"/>
              </a:rPr>
              <a:t> Une association complexe de composants verriers ayant une fonction majeure dans la performance thermique et acoustique de l’ouvrant.</a:t>
            </a:r>
            <a:endParaRPr lang="fr-FR" sz="1400" dirty="0" smtClean="0">
              <a:latin typeface="+mj-lt"/>
              <a:ea typeface="Arial Unicode MS" pitchFamily="34" charset="-128"/>
              <a:cs typeface="Arial Unicode MS" pitchFamily="34" charset="-128"/>
            </a:endParaRPr>
          </a:p>
          <a:p>
            <a:pPr algn="just"/>
            <a:r>
              <a:rPr lang="fr-FR" sz="1400" dirty="0" smtClean="0">
                <a:solidFill>
                  <a:srgbClr val="000080"/>
                </a:solidFill>
                <a:latin typeface="+mj-lt"/>
                <a:ea typeface="Arial Unicode MS" pitchFamily="34" charset="-128"/>
                <a:cs typeface="Arial Unicode MS" pitchFamily="34" charset="-128"/>
              </a:rPr>
              <a:t>Aujourd’hui c’est surtout le vitrage qui agira le plus sur la performance thermique et acoustique de l’ouvrant. La menuiserie, quelque soit son matériau et la sophistication de sa technique, sera plus </a:t>
            </a:r>
            <a:r>
              <a:rPr lang="fr-FR" sz="1400" dirty="0" err="1" smtClean="0">
                <a:solidFill>
                  <a:srgbClr val="000080"/>
                </a:solidFill>
                <a:latin typeface="+mj-lt"/>
                <a:ea typeface="Arial Unicode MS" pitchFamily="34" charset="-128"/>
                <a:cs typeface="Arial Unicode MS" pitchFamily="34" charset="-128"/>
              </a:rPr>
              <a:t>déperditive</a:t>
            </a:r>
            <a:r>
              <a:rPr lang="fr-FR" sz="1400" dirty="0" smtClean="0">
                <a:solidFill>
                  <a:srgbClr val="000080"/>
                </a:solidFill>
                <a:latin typeface="+mj-lt"/>
                <a:ea typeface="Arial Unicode MS" pitchFamily="34" charset="-128"/>
                <a:cs typeface="Arial Unicode MS" pitchFamily="34" charset="-128"/>
              </a:rPr>
              <a:t> que les vitrages à hautes performance disponibles aujourd’hui. </a:t>
            </a:r>
            <a:r>
              <a:rPr lang="fr-FR" sz="1400" dirty="0" smtClean="0">
                <a:solidFill>
                  <a:srgbClr val="333399"/>
                </a:solidFill>
                <a:latin typeface="+mj-lt"/>
                <a:ea typeface="Arial Unicode MS" pitchFamily="34" charset="-128"/>
                <a:cs typeface="Arial Unicode MS" pitchFamily="34" charset="-128"/>
              </a:rPr>
              <a:t>Les vitrages sont aussi proposés pour limiter les apports du soleil l’été, pour un meilleur confort d’été ou en version à haute isolation acoustique ou encore </a:t>
            </a:r>
            <a:r>
              <a:rPr lang="fr-FR" sz="1400" dirty="0" err="1" smtClean="0">
                <a:solidFill>
                  <a:srgbClr val="333399"/>
                </a:solidFill>
                <a:latin typeface="+mj-lt"/>
                <a:ea typeface="Arial Unicode MS" pitchFamily="34" charset="-128"/>
                <a:cs typeface="Arial Unicode MS" pitchFamily="34" charset="-128"/>
              </a:rPr>
              <a:t>anti-effraction</a:t>
            </a:r>
            <a:r>
              <a:rPr lang="fr-FR" sz="1400" dirty="0" smtClean="0">
                <a:solidFill>
                  <a:srgbClr val="333399"/>
                </a:solidFill>
                <a:latin typeface="+mj-lt"/>
                <a:ea typeface="Arial Unicode MS" pitchFamily="34" charset="-128"/>
                <a:cs typeface="Arial Unicode MS" pitchFamily="34" charset="-128"/>
              </a:rPr>
              <a:t>.</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Les ouvrants représentent près de 15% des surfaces extérieures d’un logement individuel et encore plus pour un logement collectif.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 Un ouvrant certifié, de haute performance thermique isole 3 à 5 fois moins que le mur qui l’entoure.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Son pouvoir d’isolation thermique n’est seulement équivalent qu’à 2 cm d’isolant certifié rapporté sur le mur !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
            </a:r>
            <a:b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b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Le vitrage est une paroi « active » capable de « récupérer » les apports gratuits. Il  compense ainsi sa faible performance thermique par rapport aux parois opaques.</a:t>
            </a:r>
          </a:p>
          <a:p>
            <a:pPr marL="342900" marR="0" lvl="0" indent="-342900" algn="l" defTabSz="914400" rtl="0" eaLnBrk="1" fontAlgn="auto" latinLnBrk="0" hangingPunct="1">
              <a:lnSpc>
                <a:spcPct val="90000"/>
              </a:lnSpc>
              <a:spcBef>
                <a:spcPct val="20000"/>
              </a:spcBef>
              <a:spcAft>
                <a:spcPts val="0"/>
              </a:spcAft>
              <a:buClrTx/>
              <a:buSzTx/>
              <a:buFont typeface="Wingdings 2" pitchFamily="18" charset="2"/>
              <a:buNone/>
              <a:tabLst/>
              <a:defRPr/>
            </a:pPr>
            <a:r>
              <a:rPr kumimoji="0" lang="fr-FR" sz="1400" b="0" i="0" u="none" strike="noStrike" kern="1200" cap="none" spc="0" normalizeH="0" baseline="0" noProof="0" dirty="0" smtClean="0">
                <a:ln>
                  <a:noFill/>
                </a:ln>
                <a:solidFill>
                  <a:schemeClr val="tx1"/>
                </a:solidFill>
                <a:effectLst/>
                <a:uLnTx/>
                <a:uFillTx/>
                <a:latin typeface="+mj-lt"/>
                <a:ea typeface="Arial Unicode MS" pitchFamily="34" charset="-128"/>
                <a:cs typeface="Arial Unicode MS" pitchFamily="34" charset="-128"/>
              </a:rPr>
              <a:t>C’est une des principales raisons pour choisir les plus performants. </a:t>
            </a:r>
            <a:endParaRPr kumimoji="0" lang="fr-FR" sz="1400" b="0" i="0" u="none" strike="noStrike" kern="1200" cap="none" spc="0" normalizeH="0" baseline="0" noProof="0" dirty="0" smtClean="0">
              <a:ln>
                <a:noFill/>
              </a:ln>
              <a:solidFill>
                <a:srgbClr val="0000FF"/>
              </a:solidFill>
              <a:effectLst/>
              <a:uLnTx/>
              <a:uFillTx/>
              <a:latin typeface="+mj-lt"/>
              <a:ea typeface="Arial Unicode MS" pitchFamily="34" charset="-128"/>
              <a:cs typeface="Arial Unicode MS" pitchFamily="34" charset="-128"/>
            </a:endParaRPr>
          </a:p>
          <a:p>
            <a:pPr algn="just"/>
            <a:endParaRPr lang="fr-FR" sz="1400" dirty="0" smtClean="0">
              <a:latin typeface="+mj-lt"/>
              <a:ea typeface="Arial Unicode MS" pitchFamily="34" charset="-128"/>
              <a:cs typeface="Arial Unicode MS" pitchFamily="34" charset="-128"/>
            </a:endParaRPr>
          </a:p>
          <a:p>
            <a:pPr algn="just"/>
            <a:r>
              <a:rPr lang="fr-FR" sz="1400" dirty="0" smtClean="0">
                <a:solidFill>
                  <a:srgbClr val="000080"/>
                </a:solidFill>
                <a:latin typeface="+mj-lt"/>
                <a:ea typeface="Arial Unicode MS" pitchFamily="34" charset="-128"/>
                <a:cs typeface="Arial Unicode MS" pitchFamily="34" charset="-128"/>
              </a:rPr>
              <a:t> </a:t>
            </a:r>
            <a:r>
              <a:rPr lang="fr-FR" sz="1400" b="1" dirty="0" smtClean="0">
                <a:solidFill>
                  <a:srgbClr val="000080"/>
                </a:solidFill>
                <a:latin typeface="+mj-lt"/>
                <a:ea typeface="Arial Unicode MS" pitchFamily="34" charset="-128"/>
                <a:cs typeface="Arial Unicode MS" pitchFamily="34" charset="-128"/>
              </a:rPr>
              <a:t>Il y a donc grand intérêt pour viser une performance thermique ou acoustique optimale de rechercher l’association à la fois d’une menuiserie très performante certifiée avec un vitrage très performant également certifié. </a:t>
            </a:r>
          </a:p>
          <a:p>
            <a:pPr>
              <a:lnSpc>
                <a:spcPct val="90000"/>
              </a:lnSpc>
              <a:spcBef>
                <a:spcPct val="50000"/>
              </a:spcBef>
              <a:spcAft>
                <a:spcPct val="30000"/>
              </a:spcAft>
              <a:buFontTx/>
              <a:buChar char="-"/>
            </a:pPr>
            <a:endParaRPr lang="fr-FR" sz="1400" dirty="0">
              <a:solidFill>
                <a:srgbClr val="7D8082"/>
              </a:solidFill>
              <a:latin typeface="+mj-lt"/>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18</a:t>
            </a:fld>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nSpc>
                <a:spcPct val="90000"/>
              </a:lnSpc>
              <a:spcBef>
                <a:spcPct val="50000"/>
              </a:spcBef>
              <a:spcAft>
                <a:spcPct val="30000"/>
              </a:spcAft>
              <a:buFontTx/>
              <a:buChar char="-"/>
            </a:pPr>
            <a:r>
              <a:rPr lang="fr-FR" sz="1600" dirty="0" smtClean="0">
                <a:solidFill>
                  <a:srgbClr val="7D8082"/>
                </a:solidFill>
                <a:latin typeface="Arial" pitchFamily="34" charset="0"/>
                <a:cs typeface="Times New Roman" pitchFamily="18" charset="0"/>
              </a:rPr>
              <a:t>Lire la diapo</a:t>
            </a:r>
            <a:endParaRPr lang="fr-FR" sz="1600" dirty="0">
              <a:solidFill>
                <a:srgbClr val="7D8082"/>
              </a:solidFill>
              <a:latin typeface="Arial" pitchFamily="34"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19</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Objectifs de l’ isolation thermique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Les déperditions d’une maison individuelle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L’isolation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	Comment ça marche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t>Avantage de l’isolation.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t>Inconvénients s’il n’y a pas d’isolation.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sz="1000" kern="1200" dirty="0" smtClean="0">
                <a:latin typeface="+mn-lt"/>
                <a:ea typeface="+mn-ea"/>
                <a:cs typeface="+mn-cs"/>
              </a:rPr>
              <a:t>Les performances thermiques des matériaux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L’isolation thermique rapportée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t>Les laines minérales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t>Les polystyrènes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t>Les polyuréthanes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	Les Isolants naturels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L’isolation thermique répartie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L’isolation thermique des murs par l’extérieur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L’isolation  thermique des ouvrants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La Ventilation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cs typeface="Times New Roman" pitchFamily="18" charset="0"/>
              </a:rPr>
              <a:t>Ventilation Mécanique Contrôlée Simple flux</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cs typeface="Times New Roman" pitchFamily="18" charset="0"/>
              </a:rPr>
              <a:t>Ventilation Mécanique Contrôlée Simple flux </a:t>
            </a:r>
            <a:r>
              <a:rPr lang="fr-FR" dirty="0" err="1" smtClean="0">
                <a:cs typeface="Times New Roman" pitchFamily="18" charset="0"/>
              </a:rPr>
              <a:t>Hygroréglable</a:t>
            </a:r>
            <a:endParaRPr lang="fr-FR" dirty="0" smtClean="0">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	</a:t>
            </a:r>
            <a:r>
              <a:rPr lang="fr-FR" dirty="0" smtClean="0">
                <a:cs typeface="Times New Roman" pitchFamily="18" charset="0"/>
              </a:rPr>
              <a:t>Ventilation Mécanique Contrôlée Double flux</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a:t>
            </a:fld>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aseline="0" dirty="0" smtClean="0"/>
              <a:t>Comparatif entre le simple, le double, et le triple vitrage</a:t>
            </a:r>
          </a:p>
          <a:p>
            <a:r>
              <a:rPr lang="fr-FR" dirty="0" smtClean="0"/>
              <a:t>Décrire</a:t>
            </a:r>
            <a:r>
              <a:rPr lang="fr-FR" baseline="0" dirty="0" smtClean="0"/>
              <a:t> les schémas </a:t>
            </a:r>
          </a:p>
          <a:p>
            <a:r>
              <a:rPr lang="fr-FR" baseline="0" dirty="0" smtClean="0"/>
              <a:t>Les déperdition en équivalent pétrole et le chiffrage en euro</a:t>
            </a:r>
            <a:endParaRPr lang="fr-FR" dirty="0"/>
          </a:p>
        </p:txBody>
      </p:sp>
      <p:sp>
        <p:nvSpPr>
          <p:cNvPr id="4" name="Espace réservé du numéro de diapositive 3"/>
          <p:cNvSpPr>
            <a:spLocks noGrp="1"/>
          </p:cNvSpPr>
          <p:nvPr>
            <p:ph type="sldNum" sz="quarter" idx="10"/>
          </p:nvPr>
        </p:nvSpPr>
        <p:spPr/>
        <p:txBody>
          <a:bodyPr/>
          <a:lstStyle/>
          <a:p>
            <a:fld id="{FB9CF60F-FB1C-4DC0-A3F3-82BBFAABCB42}"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l" defTabSz="914400">
              <a:lnSpc>
                <a:spcPct val="87000"/>
              </a:lnSpc>
              <a:buClr>
                <a:srgbClr val="FFFFFF"/>
              </a:buClr>
            </a:pPr>
            <a:r>
              <a:rPr lang="fr-FR" sz="1200" b="0" dirty="0" smtClean="0">
                <a:latin typeface="+mj-lt"/>
                <a:cs typeface="Times New Roman" pitchFamily="18" charset="0"/>
              </a:rPr>
              <a:t>Pour</a:t>
            </a:r>
            <a:r>
              <a:rPr lang="fr-FR" sz="1200" b="0" baseline="0" dirty="0" smtClean="0">
                <a:latin typeface="+mj-lt"/>
                <a:cs typeface="Times New Roman" pitchFamily="18" charset="0"/>
              </a:rPr>
              <a:t> une température extérieure de 0°et une température dans la pièce de 20°, la température au contact de la vitre est de :</a:t>
            </a:r>
          </a:p>
          <a:p>
            <a:pPr algn="l" defTabSz="914400">
              <a:lnSpc>
                <a:spcPct val="87000"/>
              </a:lnSpc>
              <a:buClr>
                <a:srgbClr val="FFFFFF"/>
              </a:buClr>
            </a:pPr>
            <a:r>
              <a:rPr lang="fr-FR" sz="1200" b="0" baseline="0" dirty="0" smtClean="0">
                <a:latin typeface="+mj-lt"/>
                <a:cs typeface="Times New Roman" pitchFamily="18" charset="0"/>
              </a:rPr>
              <a:t>	5,6° pour le simple vitrage, </a:t>
            </a:r>
          </a:p>
          <a:p>
            <a:pPr algn="l" defTabSz="914400">
              <a:lnSpc>
                <a:spcPct val="87000"/>
              </a:lnSpc>
              <a:buClr>
                <a:srgbClr val="FFFFFF"/>
              </a:buClr>
            </a:pPr>
            <a:r>
              <a:rPr lang="fr-FR" sz="1200" b="0" baseline="0" dirty="0" smtClean="0">
                <a:latin typeface="+mj-lt"/>
                <a:cs typeface="Times New Roman" pitchFamily="18" charset="0"/>
              </a:rPr>
              <a:t>	12,8° pour double vitrage </a:t>
            </a:r>
            <a:r>
              <a:rPr lang="fr-CH" sz="1200" b="0" kern="1200" dirty="0" smtClean="0">
                <a:latin typeface="+mj-lt"/>
                <a:ea typeface="+mn-ea"/>
                <a:cs typeface="+mn-cs"/>
              </a:rPr>
              <a:t>Type 4/16/4   </a:t>
            </a:r>
            <a:r>
              <a:rPr lang="fr-CH" sz="1200" b="0" kern="1200" dirty="0" err="1" smtClean="0">
                <a:latin typeface="+mj-lt"/>
                <a:ea typeface="+mn-ea"/>
                <a:cs typeface="+mn-cs"/>
              </a:rPr>
              <a:t>Ug</a:t>
            </a:r>
            <a:r>
              <a:rPr lang="fr-CH" sz="1200" b="0" kern="1200" dirty="0" smtClean="0">
                <a:latin typeface="+mj-lt"/>
                <a:ea typeface="+mn-ea"/>
                <a:cs typeface="+mn-cs"/>
              </a:rPr>
              <a:t> 2.9</a:t>
            </a:r>
          </a:p>
          <a:p>
            <a:pPr algn="l" defTabSz="914400">
              <a:lnSpc>
                <a:spcPct val="87000"/>
              </a:lnSpc>
              <a:buClr>
                <a:srgbClr val="FFFFFF"/>
              </a:buClr>
            </a:pPr>
            <a:r>
              <a:rPr lang="fr-CH" sz="1200" b="0" kern="1200" dirty="0" smtClean="0">
                <a:latin typeface="+mj-lt"/>
                <a:ea typeface="+mn-ea"/>
                <a:cs typeface="+mn-cs"/>
              </a:rPr>
              <a:t>	17.3° pour Double Vitrage Type 4/16/4 Premium + </a:t>
            </a:r>
            <a:r>
              <a:rPr lang="fr-CH" sz="1200" b="0" kern="1200" dirty="0" err="1" smtClean="0">
                <a:latin typeface="+mj-lt"/>
                <a:ea typeface="+mn-ea"/>
                <a:cs typeface="+mn-cs"/>
              </a:rPr>
              <a:t>ar</a:t>
            </a:r>
            <a:r>
              <a:rPr lang="fr-CH" sz="1200" b="0" kern="1200" dirty="0" smtClean="0">
                <a:latin typeface="+mj-lt"/>
                <a:ea typeface="+mn-ea"/>
                <a:cs typeface="+mn-cs"/>
              </a:rPr>
              <a:t> </a:t>
            </a:r>
            <a:r>
              <a:rPr lang="fr-CH" sz="1200" b="0" kern="1200" dirty="0" err="1" smtClean="0">
                <a:latin typeface="+mj-lt"/>
                <a:ea typeface="+mn-ea"/>
                <a:cs typeface="+mn-cs"/>
              </a:rPr>
              <a:t>Ug</a:t>
            </a:r>
            <a:r>
              <a:rPr lang="fr-CH" sz="1200" b="0" kern="1200" dirty="0" smtClean="0">
                <a:latin typeface="+mj-lt"/>
                <a:ea typeface="+mn-ea"/>
                <a:cs typeface="+mn-cs"/>
              </a:rPr>
              <a:t> 1.1</a:t>
            </a:r>
          </a:p>
          <a:p>
            <a:pPr algn="l" defTabSz="914400">
              <a:lnSpc>
                <a:spcPct val="87000"/>
              </a:lnSpc>
              <a:buClr>
                <a:srgbClr val="FFFFFF"/>
              </a:buClr>
            </a:pPr>
            <a:r>
              <a:rPr lang="fr-CH" sz="1200" b="0" kern="1200" dirty="0" smtClean="0">
                <a:latin typeface="+mj-lt"/>
                <a:ea typeface="+mn-ea"/>
                <a:cs typeface="+mn-cs"/>
              </a:rPr>
              <a:t>	18.5°Triple Vitrage Type 4/15/4/15/4 2 couches  premium + </a:t>
            </a:r>
            <a:r>
              <a:rPr lang="fr-CH" sz="1200" b="0" kern="1200" dirty="0" err="1" smtClean="0">
                <a:latin typeface="+mj-lt"/>
                <a:ea typeface="+mn-ea"/>
                <a:cs typeface="+mn-cs"/>
              </a:rPr>
              <a:t>ar</a:t>
            </a:r>
            <a:r>
              <a:rPr lang="fr-CH" sz="1200" b="0" kern="1200" dirty="0" smtClean="0">
                <a:latin typeface="+mj-lt"/>
                <a:ea typeface="+mn-ea"/>
                <a:cs typeface="+mn-cs"/>
              </a:rPr>
              <a:t> </a:t>
            </a:r>
            <a:r>
              <a:rPr lang="fr-CH" sz="1200" b="0" kern="1200" dirty="0" err="1" smtClean="0">
                <a:latin typeface="+mj-lt"/>
                <a:ea typeface="+mn-ea"/>
                <a:cs typeface="+mn-cs"/>
              </a:rPr>
              <a:t>Ug</a:t>
            </a:r>
            <a:r>
              <a:rPr lang="fr-CH" sz="1200" b="0" kern="1200" dirty="0" smtClean="0">
                <a:latin typeface="+mj-lt"/>
                <a:ea typeface="+mn-ea"/>
                <a:cs typeface="+mn-cs"/>
              </a:rPr>
              <a:t> 0.6</a:t>
            </a:r>
            <a:endParaRPr lang="en-US" sz="1200" b="0" kern="1200" dirty="0" smtClean="0">
              <a:latin typeface="+mj-lt"/>
              <a:ea typeface="+mn-ea"/>
              <a:cs typeface="+mn-cs"/>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en-US" sz="800" b="1" kern="1200" dirty="0" smtClean="0">
              <a:latin typeface="+mn-lt"/>
              <a:ea typeface="+mn-ea"/>
              <a:cs typeface="+mn-cs"/>
            </a:endParaRPr>
          </a:p>
          <a:p>
            <a:pPr algn="l" defTabSz="914400">
              <a:lnSpc>
                <a:spcPct val="87000"/>
              </a:lnSpc>
              <a:buClr>
                <a:srgbClr val="FFFFFF"/>
              </a:buClr>
            </a:pPr>
            <a:endParaRPr lang="en-US" sz="1000" b="1" kern="1200" dirty="0" smtClean="0">
              <a:latin typeface="+mn-lt"/>
              <a:ea typeface="+mn-ea"/>
              <a:cs typeface="+mn-cs"/>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en-US" sz="1000" b="1" kern="1200" dirty="0" smtClean="0">
              <a:latin typeface="+mn-lt"/>
              <a:ea typeface="+mn-ea"/>
              <a:cs typeface="+mn-cs"/>
            </a:endParaRPr>
          </a:p>
          <a:p>
            <a:pPr algn="l" defTabSz="914400">
              <a:lnSpc>
                <a:spcPct val="87000"/>
              </a:lnSpc>
              <a:buClr>
                <a:srgbClr val="FFFFFF"/>
              </a:buClr>
            </a:pPr>
            <a:endParaRPr lang="en-US" sz="1200" b="0" kern="1200" dirty="0" smtClean="0">
              <a:latin typeface="+mn-lt"/>
              <a:ea typeface="+mn-ea"/>
              <a:cs typeface="+mn-cs"/>
            </a:endParaRPr>
          </a:p>
          <a:p>
            <a:pPr>
              <a:lnSpc>
                <a:spcPct val="90000"/>
              </a:lnSpc>
              <a:spcBef>
                <a:spcPct val="50000"/>
              </a:spcBef>
              <a:spcAft>
                <a:spcPct val="30000"/>
              </a:spcAft>
              <a:buFontTx/>
              <a:buNone/>
            </a:pPr>
            <a:endParaRPr lang="fr-FR" sz="1600" dirty="0">
              <a:latin typeface="Arial" pitchFamily="34"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21</a:t>
            </a:fld>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87000"/>
              </a:lnSpc>
              <a:spcBef>
                <a:spcPts val="0"/>
              </a:spcBef>
              <a:spcAft>
                <a:spcPts val="0"/>
              </a:spcAft>
              <a:buClr>
                <a:srgbClr val="FFFFFF"/>
              </a:buClr>
              <a:buSzTx/>
              <a:buFontTx/>
              <a:buNone/>
              <a:tabLst/>
              <a:defRPr/>
            </a:pPr>
            <a:r>
              <a:rPr lang="fr-FR" sz="1400" dirty="0" smtClean="0"/>
              <a:t>L'air intérieur de la maison est pollué par l'humidité, les acariens et toutes sortes de bactéries et odeurs. Si l'air n'est pas renouvelé, les conséquences peuvent-être lourdes.</a:t>
            </a:r>
          </a:p>
          <a:p>
            <a:pPr marL="0" marR="0" indent="0" algn="l" defTabSz="914400" rtl="0" eaLnBrk="1" fontAlgn="auto" latinLnBrk="0" hangingPunct="1">
              <a:lnSpc>
                <a:spcPct val="87000"/>
              </a:lnSpc>
              <a:spcBef>
                <a:spcPts val="0"/>
              </a:spcBef>
              <a:spcAft>
                <a:spcPts val="0"/>
              </a:spcAft>
              <a:buClr>
                <a:srgbClr val="FFFFFF"/>
              </a:buClr>
              <a:buSzTx/>
              <a:buFontTx/>
              <a:buNone/>
              <a:tabLst/>
              <a:defRPr/>
            </a:pPr>
            <a:r>
              <a:rPr lang="fr-FR" sz="1400" dirty="0" smtClean="0">
                <a:solidFill>
                  <a:schemeClr val="tx2">
                    <a:lumMod val="75000"/>
                  </a:schemeClr>
                </a:solidFill>
                <a:cs typeface="Times New Roman" pitchFamily="18" charset="0"/>
              </a:rPr>
              <a:t>La ventilation permet de contrôler les différents paramètres qui agiront sur l’état de l’air :</a:t>
            </a:r>
          </a:p>
          <a:p>
            <a:pPr marL="0" marR="0" lvl="0" indent="0" algn="l" defTabSz="914400" rtl="0" eaLnBrk="1" fontAlgn="auto" latinLnBrk="0" hangingPunct="1">
              <a:lnSpc>
                <a:spcPct val="87000"/>
              </a:lnSpc>
              <a:spcBef>
                <a:spcPts val="0"/>
              </a:spcBef>
              <a:spcAft>
                <a:spcPts val="0"/>
              </a:spcAft>
              <a:buClr>
                <a:srgbClr val="FFFFFF"/>
              </a:buClr>
              <a:buSzTx/>
              <a:buFontTx/>
              <a:buNone/>
              <a:tabLst/>
              <a:defRPr/>
            </a:pPr>
            <a:r>
              <a:rPr lang="fr-FR" sz="1400" dirty="0" smtClean="0">
                <a:solidFill>
                  <a:schemeClr val="tx2">
                    <a:lumMod val="75000"/>
                  </a:schemeClr>
                </a:solidFill>
                <a:cs typeface="Times New Roman" pitchFamily="18" charset="0"/>
              </a:rPr>
              <a:t>La température, L’humidité, La pureté, Le mouvement  </a:t>
            </a:r>
          </a:p>
          <a:p>
            <a:pPr marL="0" marR="0" lvl="0" indent="0" algn="l" defTabSz="914400" rtl="0" eaLnBrk="1" fontAlgn="auto" latinLnBrk="0" hangingPunct="1">
              <a:lnSpc>
                <a:spcPct val="87000"/>
              </a:lnSpc>
              <a:spcBef>
                <a:spcPts val="0"/>
              </a:spcBef>
              <a:spcAft>
                <a:spcPts val="0"/>
              </a:spcAft>
              <a:buClr>
                <a:srgbClr val="FFFFFF"/>
              </a:buClr>
              <a:buSzTx/>
              <a:buFontTx/>
              <a:buNone/>
              <a:tabLst/>
              <a:defRPr/>
            </a:pPr>
            <a:r>
              <a:rPr lang="fr-FR" sz="1400" dirty="0" smtClean="0">
                <a:solidFill>
                  <a:schemeClr val="tx2">
                    <a:lumMod val="75000"/>
                  </a:schemeClr>
                </a:solidFill>
                <a:cs typeface="Times New Roman" pitchFamily="18" charset="0"/>
              </a:rPr>
              <a:t>Tout en respectant un triple enjeu : </a:t>
            </a:r>
            <a:r>
              <a:rPr lang="fr-FR" sz="1400" dirty="0" smtClean="0">
                <a:solidFill>
                  <a:schemeClr val="tx2">
                    <a:lumMod val="75000"/>
                  </a:schemeClr>
                </a:solidFill>
                <a:ea typeface="Arial Unicode MS" pitchFamily="34" charset="-128"/>
                <a:cs typeface="Arial Unicode MS" pitchFamily="34" charset="-128"/>
              </a:rPr>
              <a:t>Confort, Santé, Economie</a:t>
            </a:r>
          </a:p>
          <a:p>
            <a:pPr marL="0" marR="0" lvl="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dirty="0" smtClean="0">
              <a:solidFill>
                <a:schemeClr val="tx2">
                  <a:lumMod val="75000"/>
                </a:schemeClr>
              </a:solidFill>
              <a:ea typeface="Arial Unicode MS" pitchFamily="34" charset="-128"/>
              <a:cs typeface="Arial Unicode MS" pitchFamily="34" charset="-128"/>
            </a:endParaRPr>
          </a:p>
          <a:p>
            <a:pPr marL="0" marR="0" lvl="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dirty="0" smtClean="0">
              <a:solidFill>
                <a:schemeClr val="tx2">
                  <a:lumMod val="75000"/>
                </a:schemeClr>
              </a:solidFill>
              <a:ea typeface="Arial Unicode MS" pitchFamily="34" charset="-128"/>
              <a:cs typeface="Arial Unicode MS" pitchFamily="34" charset="-128"/>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dirty="0" smtClean="0">
              <a:solidFill>
                <a:schemeClr val="tx2">
                  <a:lumMod val="75000"/>
                </a:schemeClr>
              </a:solidFill>
              <a:cs typeface="Times New Roman" pitchFamily="18" charset="0"/>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b="1" dirty="0" smtClean="0">
              <a:solidFill>
                <a:schemeClr val="tx2">
                  <a:lumMod val="75000"/>
                </a:schemeClr>
              </a:solidFill>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b="1" dirty="0" smtClean="0">
              <a:solidFill>
                <a:schemeClr val="tx2">
                  <a:lumMod val="75000"/>
                </a:schemeClr>
              </a:solidFill>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b="1" dirty="0" smtClean="0">
              <a:solidFill>
                <a:schemeClr val="tx2">
                  <a:lumMod val="75000"/>
                </a:schemeClr>
              </a:solidFill>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fr-FR" sz="1400" b="1" dirty="0" smtClean="0">
              <a:solidFill>
                <a:schemeClr val="tx2">
                  <a:lumMod val="75000"/>
                </a:schemeClr>
              </a:solidFill>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en-US" sz="1400" b="1" kern="1200" dirty="0" smtClean="0">
              <a:solidFill>
                <a:srgbClr val="003399"/>
              </a:solidFill>
              <a:latin typeface="+mn-lt"/>
              <a:ea typeface="+mn-ea"/>
              <a:cs typeface="+mn-cs"/>
            </a:endParaRPr>
          </a:p>
          <a:p>
            <a:pPr algn="l" defTabSz="914400">
              <a:lnSpc>
                <a:spcPct val="87000"/>
              </a:lnSpc>
              <a:buClr>
                <a:srgbClr val="FFFFFF"/>
              </a:buClr>
            </a:pPr>
            <a:endParaRPr lang="en-US" sz="1400" b="1" kern="1200" dirty="0" smtClean="0">
              <a:solidFill>
                <a:schemeClr val="tx2">
                  <a:lumMod val="75000"/>
                </a:schemeClr>
              </a:solidFill>
              <a:latin typeface="+mn-lt"/>
              <a:ea typeface="+mn-ea"/>
              <a:cs typeface="+mn-cs"/>
            </a:endParaRPr>
          </a:p>
          <a:p>
            <a:pPr marL="0" marR="0" indent="0" algn="l" defTabSz="914400" rtl="0" eaLnBrk="1" fontAlgn="auto" latinLnBrk="0" hangingPunct="1">
              <a:lnSpc>
                <a:spcPct val="87000"/>
              </a:lnSpc>
              <a:spcBef>
                <a:spcPts val="0"/>
              </a:spcBef>
              <a:spcAft>
                <a:spcPts val="0"/>
              </a:spcAft>
              <a:buClr>
                <a:srgbClr val="FFFFFF"/>
              </a:buClr>
              <a:buSzTx/>
              <a:buFontTx/>
              <a:buNone/>
              <a:tabLst/>
              <a:defRPr/>
            </a:pPr>
            <a:endParaRPr lang="en-US" sz="1400" b="1" kern="1200" dirty="0" smtClean="0">
              <a:solidFill>
                <a:srgbClr val="003399"/>
              </a:solidFill>
              <a:latin typeface="+mn-lt"/>
              <a:ea typeface="+mn-ea"/>
              <a:cs typeface="+mn-cs"/>
            </a:endParaRPr>
          </a:p>
          <a:p>
            <a:pPr algn="l" defTabSz="914400">
              <a:lnSpc>
                <a:spcPct val="87000"/>
              </a:lnSpc>
              <a:buClr>
                <a:srgbClr val="FFFFFF"/>
              </a:buClr>
            </a:pPr>
            <a:endParaRPr lang="en-US" sz="1400" b="0" kern="1200" dirty="0" smtClean="0">
              <a:solidFill>
                <a:schemeClr val="tx2">
                  <a:lumMod val="75000"/>
                </a:schemeClr>
              </a:solidFill>
              <a:latin typeface="+mn-lt"/>
              <a:ea typeface="+mn-ea"/>
              <a:cs typeface="+mn-cs"/>
            </a:endParaRPr>
          </a:p>
          <a:p>
            <a:pPr>
              <a:lnSpc>
                <a:spcPct val="90000"/>
              </a:lnSpc>
              <a:spcBef>
                <a:spcPct val="50000"/>
              </a:spcBef>
              <a:spcAft>
                <a:spcPct val="30000"/>
              </a:spcAft>
              <a:buFontTx/>
              <a:buNone/>
            </a:pPr>
            <a:endParaRPr lang="fr-FR" sz="1400" dirty="0">
              <a:solidFill>
                <a:srgbClr val="7D8082"/>
              </a:solidFill>
              <a:latin typeface="Arial" pitchFamily="34"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22</a:t>
            </a:fld>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indent="-219075" algn="l">
              <a:tabLst>
                <a:tab pos="228600" algn="l"/>
                <a:tab pos="450850" algn="l"/>
                <a:tab pos="5851525" algn="l"/>
              </a:tabLst>
            </a:pPr>
            <a:r>
              <a:rPr lang="fr-FR" sz="1400" dirty="0" smtClean="0">
                <a:solidFill>
                  <a:srgbClr val="0066FF"/>
                </a:solidFill>
                <a:latin typeface="+mj-lt"/>
                <a:cs typeface="Times New Roman" pitchFamily="18" charset="0"/>
              </a:rPr>
              <a:t> </a:t>
            </a:r>
          </a:p>
          <a:p>
            <a:r>
              <a:rPr lang="fr-FR" sz="1400" dirty="0" smtClean="0">
                <a:latin typeface="+mj-lt"/>
              </a:rPr>
              <a:t>La VMC est un dispositif motorisé permettant le renouvellement de l'air à l'intérieur des pièces d'une maison. </a:t>
            </a:r>
          </a:p>
          <a:p>
            <a:r>
              <a:rPr lang="fr-FR" sz="1400" dirty="0" smtClean="0">
                <a:latin typeface="+mj-lt"/>
              </a:rPr>
              <a:t>La VMC simple flux fonctionne en continu : </a:t>
            </a:r>
          </a:p>
          <a:p>
            <a:r>
              <a:rPr lang="fr-FR" sz="1400" dirty="0" smtClean="0">
                <a:latin typeface="+mj-lt"/>
              </a:rPr>
              <a:t>L'air extérieur pénètre par des entrées d'air placées dans les pièces de vie (chambres, séjour) généralement au niveau des fenêtres.</a:t>
            </a:r>
          </a:p>
          <a:p>
            <a:r>
              <a:rPr lang="fr-FR" sz="1400" dirty="0" smtClean="0">
                <a:latin typeface="+mj-lt"/>
              </a:rPr>
              <a:t>Puis il est rejeté dans des bouches d'extraction placées dans les pièces humides (toilettes, cuisine, salle de bain). </a:t>
            </a:r>
          </a:p>
          <a:p>
            <a:r>
              <a:rPr lang="fr-FR" sz="1400" dirty="0" smtClean="0">
                <a:latin typeface="+mj-lt"/>
              </a:rPr>
              <a:t>Ces bouches d'extraction sont reliées à un petit moteur.</a:t>
            </a:r>
            <a:endParaRPr lang="fr-FR" sz="1400" dirty="0">
              <a:latin typeface="+mj-lt"/>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23</a:t>
            </a:fld>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solidFill>
                  <a:srgbClr val="0066FF"/>
                </a:solidFill>
                <a:latin typeface="+mj-lt"/>
                <a:cs typeface="Times New Roman" pitchFamily="18" charset="0"/>
              </a:rPr>
              <a:t> </a:t>
            </a:r>
            <a:r>
              <a:rPr lang="fr-FR" dirty="0" smtClean="0"/>
              <a:t>La différence avec la simple-flux classique est que les VMC hygroréglables voient leur débit d'air varier en fonction de l'humidité intérieure, ce qui permet de garantir l'évacuation plus rapide d'un air très humide tout en limitant les dépenses d'énergie. La ventilation hygroréglables est adaptée aux besoins.</a:t>
            </a:r>
          </a:p>
          <a:p>
            <a:r>
              <a:rPr lang="fr-FR" dirty="0" smtClean="0"/>
              <a:t/>
            </a:r>
            <a:br>
              <a:rPr lang="fr-FR" dirty="0" smtClean="0"/>
            </a:br>
            <a:r>
              <a:rPr lang="fr-FR" dirty="0" smtClean="0"/>
              <a:t>L'air neuf pénètre dans le logement par des entrées d'air auto réglables pour la VMC de type A ou hygroréglables pour la VMC de type B placées au-dessus des fenêtres des chambres et séjours. L'air vicié est extrait de la cuisine, la salle de bains et du WC par des bouches hygroréglables qui s'ouvrent en fonction de l'humidité ambiante, ou par des bouches minutées. Les bouches sont reliées au groupe par des conduits isolés.</a:t>
            </a:r>
          </a:p>
          <a:p>
            <a:endParaRPr lang="fr-FR" dirty="0" smtClean="0"/>
          </a:p>
          <a:p>
            <a:r>
              <a:rPr lang="fr-FR" dirty="0" smtClean="0"/>
              <a:t>Il existe deux types de ventilation mécanique simple flux hygroréglables : Type A et Type B :</a:t>
            </a:r>
          </a:p>
          <a:p>
            <a:r>
              <a:rPr lang="fr-FR" dirty="0" smtClean="0"/>
              <a:t/>
            </a:r>
            <a:br>
              <a:rPr lang="fr-FR" dirty="0" smtClean="0"/>
            </a:br>
            <a:r>
              <a:rPr lang="fr-FR" b="1" dirty="0" smtClean="0"/>
              <a:t>Type A </a:t>
            </a:r>
            <a:r>
              <a:rPr lang="fr-FR" dirty="0" smtClean="0"/>
              <a:t>: associe les bouches hygroréglables (débit variable) et des entrées d'air auto réglables (débit fixe)</a:t>
            </a:r>
            <a:br>
              <a:rPr lang="fr-FR" dirty="0" smtClean="0"/>
            </a:br>
            <a:r>
              <a:rPr lang="fr-FR" b="1" dirty="0" smtClean="0"/>
              <a:t>Type B</a:t>
            </a:r>
            <a:r>
              <a:rPr lang="fr-FR" dirty="0" smtClean="0"/>
              <a:t> : associe les bouches hygroréglables et des entrées d'air hygroréglables permettant un gain thermique plus important.</a:t>
            </a:r>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24</a:t>
            </a:fld>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Autofit/>
          </a:bodyPr>
          <a:lstStyle/>
          <a:p>
            <a:pPr algn="l">
              <a:spcBef>
                <a:spcPct val="50000"/>
              </a:spcBef>
            </a:pPr>
            <a:r>
              <a:rPr lang="fr-FR" sz="1400" dirty="0" smtClean="0"/>
              <a:t>Le principe « double FLUX »</a:t>
            </a:r>
          </a:p>
          <a:p>
            <a:pPr algn="l">
              <a:spcBef>
                <a:spcPct val="50000"/>
              </a:spcBef>
            </a:pPr>
            <a:r>
              <a:rPr lang="fr-FR" sz="1400" dirty="0" smtClean="0"/>
              <a:t>L’air vicié est extrait dans les mêmes conditions que précédemment.</a:t>
            </a:r>
          </a:p>
          <a:p>
            <a:pPr algn="l">
              <a:spcBef>
                <a:spcPct val="50000"/>
              </a:spcBef>
            </a:pPr>
            <a:r>
              <a:rPr lang="fr-FR" sz="1400" dirty="0" smtClean="0"/>
              <a:t>L’air neuf est aspiré mécaniquement à l’extérieur, passe dans un échangeur </a:t>
            </a:r>
          </a:p>
          <a:p>
            <a:pPr algn="l">
              <a:spcBef>
                <a:spcPct val="50000"/>
              </a:spcBef>
            </a:pPr>
            <a:r>
              <a:rPr lang="fr-FR" sz="1400" dirty="0" smtClean="0"/>
              <a:t>thermique où il est réchauffé par l’air extrait puis insufflé  dans les pièces principales (salon, s-à-m, chambres).</a:t>
            </a:r>
          </a:p>
          <a:p>
            <a:pPr algn="l">
              <a:spcBef>
                <a:spcPct val="50000"/>
              </a:spcBef>
            </a:pPr>
            <a:r>
              <a:rPr lang="fr-FR" sz="1400" dirty="0" smtClean="0"/>
              <a:t>Avec ce procédé, il n’y a pas besoin d’entrée d’air dans les pièces principales.</a:t>
            </a:r>
          </a:p>
          <a:p>
            <a:pPr algn="l">
              <a:spcBef>
                <a:spcPct val="50000"/>
              </a:spcBef>
            </a:pPr>
            <a:r>
              <a:rPr lang="fr-FR" sz="1400" dirty="0" smtClean="0"/>
              <a:t>Ce système permet de limiter les pertes de chaleur inhérentes à la ventilation : il récupère la chaleur de l’air vicié extrait de la maison et l’utilise pour réchauffer l’air neuf filtré venant de l’extérieur. Un ventilateur pulse cet air neuf préchauffé dans les pièces principales par le biais de bouches d’insufflation.</a:t>
            </a:r>
            <a:br>
              <a:rPr lang="fr-FR" sz="1400" dirty="0" smtClean="0"/>
            </a:br>
            <a:r>
              <a:rPr lang="fr-FR" sz="1400" dirty="0" smtClean="0"/>
              <a:t>Cet équipement est plus coûteux qu’une VMC simple-flux, mais il permet des économies de chauffage importantes :</a:t>
            </a:r>
            <a:br>
              <a:rPr lang="fr-FR" sz="1400" dirty="0" smtClean="0"/>
            </a:br>
            <a:r>
              <a:rPr lang="fr-FR" sz="1400" dirty="0" smtClean="0"/>
              <a:t>	• en récupérant jusqu’à 70 % (90 % dans les systèmes haute performance) de l’énergie contenue dans l’air vicié extrait ;</a:t>
            </a:r>
            <a:br>
              <a:rPr lang="fr-FR" sz="1400" dirty="0" smtClean="0"/>
            </a:br>
            <a:r>
              <a:rPr lang="fr-FR" sz="1400" dirty="0" smtClean="0"/>
              <a:t>	• en profitant de la chaleur dégagée par la cuisson ou la toilette. </a:t>
            </a:r>
            <a:endParaRPr lang="fr-FR" sz="1400"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25</a:t>
            </a:fld>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l">
              <a:spcBef>
                <a:spcPct val="50000"/>
              </a:spcBef>
            </a:pPr>
            <a:r>
              <a:rPr lang="fr-FR" sz="1400" dirty="0" smtClean="0"/>
              <a:t>L’</a:t>
            </a:r>
            <a:r>
              <a:rPr lang="fr-FR" sz="1400" b="1" dirty="0" smtClean="0"/>
              <a:t>isolation thermique</a:t>
            </a:r>
            <a:r>
              <a:rPr lang="fr-FR" sz="1400" dirty="0" smtClean="0"/>
              <a:t> est un moyen efficace pour diminuer la facture de chauffage et accroître le confort de la maison.</a:t>
            </a:r>
            <a:br>
              <a:rPr lang="fr-FR" sz="1400" dirty="0" smtClean="0"/>
            </a:br>
            <a:r>
              <a:rPr lang="fr-FR" sz="1400" dirty="0" smtClean="0"/>
              <a:t/>
            </a:r>
            <a:br>
              <a:rPr lang="fr-FR" sz="1400" dirty="0" smtClean="0"/>
            </a:br>
            <a:r>
              <a:rPr lang="fr-FR" sz="1400" dirty="0" smtClean="0"/>
              <a:t>Il existe des </a:t>
            </a:r>
            <a:r>
              <a:rPr lang="fr-FR" sz="1400" b="1" dirty="0" smtClean="0"/>
              <a:t>produits d’isolation</a:t>
            </a:r>
            <a:r>
              <a:rPr lang="fr-FR" sz="1400" dirty="0" smtClean="0"/>
              <a:t> adaptés à chaque situation : pour les murs, les planchers ou les plafonds, pour les fenêtres, pour l’intérieur ou l’extérieur. Des </a:t>
            </a:r>
            <a:r>
              <a:rPr lang="fr-FR" sz="1400" b="1" dirty="0" smtClean="0"/>
              <a:t>solutions techniques</a:t>
            </a:r>
            <a:r>
              <a:rPr lang="fr-FR" sz="1400" dirty="0" smtClean="0"/>
              <a:t> diversifiées permettent de traiter chaque cas avec efficacité.</a:t>
            </a:r>
            <a:br>
              <a:rPr lang="fr-FR" sz="1400" dirty="0" smtClean="0"/>
            </a:br>
            <a:r>
              <a:rPr lang="fr-FR" sz="1400" dirty="0" smtClean="0"/>
              <a:t/>
            </a:r>
            <a:br>
              <a:rPr lang="fr-FR" sz="1400" dirty="0" smtClean="0"/>
            </a:br>
            <a:r>
              <a:rPr lang="fr-FR" sz="1400" dirty="0" smtClean="0"/>
              <a:t>Les travaux d’isolation thermique peuvent donner droit à des </a:t>
            </a:r>
            <a:r>
              <a:rPr lang="fr-FR" sz="1400" b="1" dirty="0" smtClean="0"/>
              <a:t>aides financières</a:t>
            </a:r>
            <a:r>
              <a:rPr lang="fr-FR" sz="1400" dirty="0" smtClean="0"/>
              <a:t>, accessibles aux propriétaires ou aux locataires, qui permettent d’alléger sensiblement les dépenses.</a:t>
            </a:r>
            <a:endParaRPr lang="fr-FR" sz="1400"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26</a:t>
            </a:fld>
            <a:endParaRPr lang="fr-F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27</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mj-lt"/>
              </a:rPr>
              <a:t>Sans isolant les pertes de chaleur sont très importantes</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mj-lt"/>
              </a:rPr>
              <a:t>Le fait d’isoler permet de garder la chaleur dans le bâtiment</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400" dirty="0" smtClean="0">
              <a:latin typeface="+mj-lt"/>
            </a:endParaRPr>
          </a:p>
          <a:p>
            <a:pPr>
              <a:spcBef>
                <a:spcPct val="50000"/>
              </a:spcBef>
            </a:pPr>
            <a:r>
              <a:rPr lang="fr-FR" sz="1400" dirty="0" smtClean="0">
                <a:latin typeface="+mj-lt"/>
              </a:rPr>
              <a:t>L’isolation thermique a plusieurs objectifs</a:t>
            </a:r>
          </a:p>
          <a:p>
            <a:pPr>
              <a:spcBef>
                <a:spcPct val="50000"/>
              </a:spcBef>
            </a:pPr>
            <a:r>
              <a:rPr lang="fr-FR" sz="1400" b="1" dirty="0" smtClean="0">
                <a:latin typeface="+mj-lt"/>
              </a:rPr>
              <a:t>1  Améliorer le confort</a:t>
            </a:r>
          </a:p>
          <a:p>
            <a:pPr>
              <a:spcBef>
                <a:spcPct val="50000"/>
              </a:spcBef>
            </a:pPr>
            <a:r>
              <a:rPr lang="fr-FR" sz="1400" dirty="0" smtClean="0">
                <a:latin typeface="+mj-lt"/>
              </a:rPr>
              <a:t>      Les exigences de confort sont toujours plus élevées :</a:t>
            </a:r>
          </a:p>
          <a:p>
            <a:pPr>
              <a:spcBef>
                <a:spcPct val="50000"/>
              </a:spcBef>
            </a:pPr>
            <a:r>
              <a:rPr lang="fr-FR" sz="1400" dirty="0" smtClean="0">
                <a:latin typeface="+mj-lt"/>
              </a:rPr>
              <a:t>      Éviter des parois froides alors que le chauffage fonctionne</a:t>
            </a:r>
          </a:p>
          <a:p>
            <a:pPr>
              <a:spcBef>
                <a:spcPct val="50000"/>
              </a:spcBef>
            </a:pPr>
            <a:r>
              <a:rPr lang="fr-FR" sz="1400" dirty="0" smtClean="0">
                <a:latin typeface="+mj-lt"/>
              </a:rPr>
              <a:t>      Éviter la surchauffe l’été</a:t>
            </a:r>
          </a:p>
          <a:p>
            <a:pPr>
              <a:spcBef>
                <a:spcPct val="50000"/>
              </a:spcBef>
            </a:pPr>
            <a:endParaRPr lang="fr-FR" sz="1400" dirty="0" smtClean="0">
              <a:latin typeface="+mj-lt"/>
            </a:endParaRPr>
          </a:p>
          <a:p>
            <a:pPr>
              <a:spcBef>
                <a:spcPct val="50000"/>
              </a:spcBef>
            </a:pPr>
            <a:r>
              <a:rPr lang="fr-FR" sz="1400" b="1" dirty="0" smtClean="0">
                <a:latin typeface="+mj-lt"/>
              </a:rPr>
              <a:t>2  Réduire le coût du chauffage</a:t>
            </a:r>
            <a:r>
              <a:rPr lang="fr-FR" sz="1400" dirty="0" smtClean="0">
                <a:latin typeface="+mj-lt"/>
              </a:rPr>
              <a:t> </a:t>
            </a:r>
          </a:p>
          <a:p>
            <a:pPr>
              <a:spcBef>
                <a:spcPct val="50000"/>
              </a:spcBef>
            </a:pPr>
            <a:r>
              <a:rPr lang="fr-FR" sz="1400" dirty="0" smtClean="0">
                <a:latin typeface="+mj-lt"/>
              </a:rPr>
              <a:t>      Avoir une facture la plus maîtrisée possible</a:t>
            </a:r>
          </a:p>
          <a:p>
            <a:pPr>
              <a:spcBef>
                <a:spcPct val="50000"/>
              </a:spcBef>
            </a:pPr>
            <a:endParaRPr lang="fr-FR" sz="1400" dirty="0" smtClean="0">
              <a:latin typeface="+mj-lt"/>
            </a:endParaRPr>
          </a:p>
          <a:p>
            <a:pPr>
              <a:spcBef>
                <a:spcPct val="50000"/>
              </a:spcBef>
            </a:pPr>
            <a:r>
              <a:rPr lang="fr-FR" sz="1400" b="1" dirty="0" smtClean="0">
                <a:latin typeface="+mj-lt"/>
              </a:rPr>
              <a:t>3  Éviter certaines pathologies</a:t>
            </a:r>
          </a:p>
          <a:p>
            <a:pPr>
              <a:spcBef>
                <a:spcPct val="50000"/>
              </a:spcBef>
            </a:pPr>
            <a:r>
              <a:rPr lang="fr-FR" sz="1400" dirty="0" smtClean="0">
                <a:latin typeface="+mj-lt"/>
              </a:rPr>
              <a:t>      Par exemple les</a:t>
            </a:r>
            <a:r>
              <a:rPr lang="fr-FR" sz="1400" baseline="0" dirty="0" smtClean="0">
                <a:latin typeface="+mj-lt"/>
              </a:rPr>
              <a:t> </a:t>
            </a:r>
            <a:r>
              <a:rPr lang="fr-FR" sz="1400" dirty="0" smtClean="0">
                <a:latin typeface="+mj-lt"/>
              </a:rPr>
              <a:t>traces de condensation ou de moisissures</a:t>
            </a:r>
          </a:p>
          <a:p>
            <a:endParaRPr lang="fr-FR" sz="1400" dirty="0">
              <a:latin typeface="+mj-lt"/>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latin typeface="+mj-lt"/>
              </a:rPr>
              <a:t>En climat tempéré, la première </a:t>
            </a:r>
            <a:r>
              <a:rPr lang="fr-FR" sz="1400" dirty="0" smtClean="0">
                <a:solidFill>
                  <a:srgbClr val="000000"/>
                </a:solidFill>
                <a:latin typeface="+mj-lt"/>
              </a:rPr>
              <a:t>source</a:t>
            </a:r>
            <a:r>
              <a:rPr lang="fr-FR" sz="1400" dirty="0" smtClean="0">
                <a:latin typeface="+mj-lt"/>
              </a:rPr>
              <a:t> de déperdition thermique des </a:t>
            </a:r>
            <a:r>
              <a:rPr lang="fr-FR" sz="1400" dirty="0" smtClean="0">
                <a:solidFill>
                  <a:srgbClr val="000000"/>
                </a:solidFill>
                <a:latin typeface="+mj-lt"/>
              </a:rPr>
              <a:t>maison</a:t>
            </a:r>
            <a:r>
              <a:rPr lang="fr-FR" sz="1400" dirty="0" smtClean="0">
                <a:latin typeface="+mj-lt"/>
              </a:rPr>
              <a:t>s est la toiture (jusqu’à 30%, voire plus). </a:t>
            </a:r>
            <a:endParaRPr lang="fr-FR" sz="1400" dirty="0" smtClean="0">
              <a:solidFill>
                <a:schemeClr val="tx1"/>
              </a:solidFill>
              <a:latin typeface="+mj-lt"/>
            </a:endParaRPr>
          </a:p>
          <a:p>
            <a:endParaRPr lang="fr-FR" sz="1400" dirty="0">
              <a:latin typeface="+mj-lt"/>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Expliquer « l’augmentation » du pourcentage des fenêtres</a:t>
            </a:r>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400" dirty="0" smtClean="0"/>
              <a:t>RT 2005 :</a:t>
            </a:r>
            <a:r>
              <a:rPr lang="fr-FR" sz="1400" baseline="0" dirty="0" smtClean="0"/>
              <a:t> </a:t>
            </a:r>
            <a:r>
              <a:rPr lang="fr-FR" sz="1400" dirty="0" smtClean="0"/>
              <a:t>applicable aux permis de construire déposés après le 1er septembre 2006. </a:t>
            </a:r>
          </a:p>
          <a:p>
            <a:r>
              <a:rPr lang="fr-FR" sz="1400" b="1" dirty="0" smtClean="0"/>
              <a:t>Comment agir sur les ponts thermiques ?</a:t>
            </a:r>
          </a:p>
          <a:p>
            <a:r>
              <a:rPr lang="fr-FR" sz="1400" dirty="0" smtClean="0"/>
              <a:t>Au niveau de la conception, il est impératif de choisir des procédés de construction et des composants réduisant au maximum les pertes surfaciques par les parois et intégrant les pertes les plus réduites possibles au niveau des jonctions de ces parois. Quels que soient les systèmes d’isolation, il existe des solutions qui traitent à la fois de thermique, d’acoustique et/ou de sécurité incendie. </a:t>
            </a:r>
          </a:p>
          <a:p>
            <a:r>
              <a:rPr lang="fr-FR" sz="1400" dirty="0" smtClean="0"/>
              <a:t>D’une façon générale, dans le cas des maisons individuelles, il faut une très bonne isolation du plancher et, selon le procédé d’isolation des murs, le plancher sera traité par une dalle flottante ou un système maçonné intégrant l’ isolation thermique.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4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400" dirty="0" smtClean="0"/>
          </a:p>
          <a:p>
            <a:endParaRPr lang="fr-FR" sz="1400" dirty="0" smtClean="0"/>
          </a:p>
          <a:p>
            <a:endParaRPr lang="fr-FR" sz="1400"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6</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Lire</a:t>
            </a:r>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7</a:t>
            </a:fld>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lgn="l">
              <a:lnSpc>
                <a:spcPct val="90000"/>
              </a:lnSpc>
              <a:spcBef>
                <a:spcPct val="50000"/>
              </a:spcBef>
              <a:spcAft>
                <a:spcPct val="30000"/>
              </a:spcAft>
            </a:pPr>
            <a:r>
              <a:rPr lang="fr-FR" sz="1800" dirty="0" smtClean="0">
                <a:solidFill>
                  <a:schemeClr val="tx1"/>
                </a:solidFill>
              </a:rPr>
              <a:t>Le principe physique souvent utilisé consiste à emprisonner de très petits espaces d'air au sein d'un matériau solide peu conducteur de chaleur</a:t>
            </a:r>
          </a:p>
          <a:p>
            <a:pPr lvl="1" algn="l">
              <a:lnSpc>
                <a:spcPct val="90000"/>
              </a:lnSpc>
              <a:spcBef>
                <a:spcPct val="50000"/>
              </a:spcBef>
            </a:pPr>
            <a:r>
              <a:rPr lang="fr-FR" sz="1800" dirty="0" smtClean="0">
                <a:solidFill>
                  <a:schemeClr val="tx1"/>
                </a:solidFill>
              </a:rPr>
              <a:t>L'air en dessous de quelques millimètres est un bon isolant</a:t>
            </a:r>
            <a:endParaRPr lang="fr-FR" sz="1800" dirty="0" smtClean="0">
              <a:solidFill>
                <a:srgbClr val="7D8082"/>
              </a:solidFill>
            </a:endParaRPr>
          </a:p>
          <a:p>
            <a:pPr lvl="1" algn="l">
              <a:lnSpc>
                <a:spcPct val="90000"/>
              </a:lnSpc>
              <a:spcBef>
                <a:spcPct val="50000"/>
              </a:spcBef>
              <a:buFont typeface="Symbol" pitchFamily="18" charset="2"/>
              <a:buNone/>
            </a:pPr>
            <a:r>
              <a:rPr lang="fr-FR" sz="1800" dirty="0" smtClean="0">
                <a:solidFill>
                  <a:schemeClr val="tx1"/>
                </a:solidFill>
              </a:rPr>
              <a:t>C'est pour cette raison que les matériaux isolants thermiques sont souvent assez légers : près de 99% de leur volume est rempli d'air immobile. </a:t>
            </a:r>
          </a:p>
          <a:p>
            <a:pPr lvl="1" algn="l">
              <a:lnSpc>
                <a:spcPct val="90000"/>
              </a:lnSpc>
              <a:spcBef>
                <a:spcPct val="50000"/>
              </a:spcBef>
              <a:buFont typeface="Symbol" pitchFamily="18" charset="2"/>
              <a:buNone/>
            </a:pPr>
            <a:r>
              <a:rPr lang="fr-FR" sz="1800" dirty="0" smtClean="0">
                <a:solidFill>
                  <a:schemeClr val="tx1"/>
                </a:solidFill>
              </a:rPr>
              <a:t>Ce principe est naturel : c’est celui de la laine du mouton, ou de la plume des canards,…</a:t>
            </a: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8</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lgn="l">
              <a:lnSpc>
                <a:spcPct val="90000"/>
              </a:lnSpc>
              <a:spcBef>
                <a:spcPct val="50000"/>
              </a:spcBef>
              <a:buFont typeface="Symbol" pitchFamily="18" charset="2"/>
              <a:buNone/>
            </a:pPr>
            <a:r>
              <a:rPr lang="fr-FR" sz="1800" dirty="0" smtClean="0">
                <a:solidFill>
                  <a:schemeClr val="tx1"/>
                </a:solidFill>
              </a:rPr>
              <a:t>Reprendre point par point en ajoutant</a:t>
            </a:r>
            <a:r>
              <a:rPr lang="fr-FR" sz="1800" baseline="0" dirty="0" smtClean="0">
                <a:solidFill>
                  <a:schemeClr val="tx1"/>
                </a:solidFill>
              </a:rPr>
              <a:t> un commentaire.</a:t>
            </a: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pPr lvl="1" algn="l">
              <a:lnSpc>
                <a:spcPct val="90000"/>
              </a:lnSpc>
              <a:spcBef>
                <a:spcPct val="50000"/>
              </a:spcBef>
              <a:buFont typeface="Symbol" pitchFamily="18" charset="2"/>
              <a:buNone/>
            </a:pPr>
            <a:endParaRPr lang="fr-FR" sz="18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7D84E-BB4B-49FE-A016-B2769F0089DC}"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image" Target="../media/image3.jpeg"/><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image" Target="../media/image12.png"/><Relationship Id="rId2" Type="http://schemas.openxmlformats.org/officeDocument/2006/relationships/tags" Target="../tags/tag101.xml"/><Relationship Id="rId16" Type="http://schemas.openxmlformats.org/officeDocument/2006/relationships/hyperlink" Target="http://www.francois-arago.org/btstc" TargetMode="Externa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image" Target="../media/image6.jpeg"/><Relationship Id="rId5" Type="http://schemas.openxmlformats.org/officeDocument/2006/relationships/tags" Target="../tags/tag104.xml"/><Relationship Id="rId15" Type="http://schemas.openxmlformats.org/officeDocument/2006/relationships/image" Target="../media/image5.jpeg"/><Relationship Id="rId10" Type="http://schemas.openxmlformats.org/officeDocument/2006/relationships/notesSlide" Target="../notesSlides/notesSlide10.xml"/><Relationship Id="rId4" Type="http://schemas.openxmlformats.org/officeDocument/2006/relationships/tags" Target="../tags/tag103.xml"/><Relationship Id="rId9" Type="http://schemas.openxmlformats.org/officeDocument/2006/relationships/slideLayout" Target="../slideLayouts/slideLayout7.xml"/><Relationship Id="rId14" Type="http://schemas.openxmlformats.org/officeDocument/2006/relationships/image" Target="../media/image4.jpe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hyperlink" Target="http://www.francois-arago.org/btstc" TargetMode="External"/><Relationship Id="rId3" Type="http://schemas.openxmlformats.org/officeDocument/2006/relationships/tags" Target="../tags/tag110.xml"/><Relationship Id="rId7" Type="http://schemas.openxmlformats.org/officeDocument/2006/relationships/notesSlide" Target="../notesSlides/notesSlide11.xml"/><Relationship Id="rId12" Type="http://schemas.openxmlformats.org/officeDocument/2006/relationships/image" Target="../media/image5.jpeg"/><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slideLayout" Target="../slideLayouts/slideLayout7.xml"/><Relationship Id="rId11" Type="http://schemas.openxmlformats.org/officeDocument/2006/relationships/image" Target="../media/image4.jpeg"/><Relationship Id="rId5" Type="http://schemas.openxmlformats.org/officeDocument/2006/relationships/tags" Target="../tags/tag112.xml"/><Relationship Id="rId10" Type="http://schemas.openxmlformats.org/officeDocument/2006/relationships/image" Target="../media/image3.jpeg"/><Relationship Id="rId4" Type="http://schemas.openxmlformats.org/officeDocument/2006/relationships/tags" Target="../tags/tag111.xml"/><Relationship Id="rId9" Type="http://schemas.openxmlformats.org/officeDocument/2006/relationships/image" Target="../media/image6.jpeg"/></Relationships>
</file>

<file path=ppt/slides/_rels/slide12.xml.rels><?xml version="1.0" encoding="UTF-8" standalone="yes"?>
<Relationships xmlns="http://schemas.openxmlformats.org/package/2006/relationships"><Relationship Id="rId8" Type="http://schemas.openxmlformats.org/officeDocument/2006/relationships/tags" Target="../tags/tag120.xml"/><Relationship Id="rId13" Type="http://schemas.openxmlformats.org/officeDocument/2006/relationships/image" Target="../media/image15.png"/><Relationship Id="rId18" Type="http://schemas.openxmlformats.org/officeDocument/2006/relationships/hyperlink" Target="http://www.francois-arago.org/btstc" TargetMode="External"/><Relationship Id="rId3" Type="http://schemas.openxmlformats.org/officeDocument/2006/relationships/tags" Target="../tags/tag115.xml"/><Relationship Id="rId7" Type="http://schemas.openxmlformats.org/officeDocument/2006/relationships/tags" Target="../tags/tag119.xml"/><Relationship Id="rId12" Type="http://schemas.openxmlformats.org/officeDocument/2006/relationships/image" Target="../media/image14.jpeg"/><Relationship Id="rId17" Type="http://schemas.openxmlformats.org/officeDocument/2006/relationships/image" Target="../media/image5.jpeg"/><Relationship Id="rId2" Type="http://schemas.openxmlformats.org/officeDocument/2006/relationships/tags" Target="../tags/tag114.xml"/><Relationship Id="rId16" Type="http://schemas.openxmlformats.org/officeDocument/2006/relationships/image" Target="../media/image4.jpeg"/><Relationship Id="rId1" Type="http://schemas.openxmlformats.org/officeDocument/2006/relationships/tags" Target="../tags/tag113.xml"/><Relationship Id="rId6" Type="http://schemas.openxmlformats.org/officeDocument/2006/relationships/tags" Target="../tags/tag118.xml"/><Relationship Id="rId11" Type="http://schemas.openxmlformats.org/officeDocument/2006/relationships/image" Target="../media/image6.jpeg"/><Relationship Id="rId5" Type="http://schemas.openxmlformats.org/officeDocument/2006/relationships/tags" Target="../tags/tag117.xml"/><Relationship Id="rId15" Type="http://schemas.openxmlformats.org/officeDocument/2006/relationships/image" Target="../media/image3.jpeg"/><Relationship Id="rId10" Type="http://schemas.openxmlformats.org/officeDocument/2006/relationships/notesSlide" Target="../notesSlides/notesSlide12.xml"/><Relationship Id="rId4" Type="http://schemas.openxmlformats.org/officeDocument/2006/relationships/tags" Target="../tags/tag116.xml"/><Relationship Id="rId9" Type="http://schemas.openxmlformats.org/officeDocument/2006/relationships/slideLayout" Target="../slideLayouts/slideLayout7.xml"/><Relationship Id="rId1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image" Target="../media/image6.jpeg"/><Relationship Id="rId18" Type="http://schemas.openxmlformats.org/officeDocument/2006/relationships/image" Target="../media/image5.jpeg"/><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image" Target="../media/image17.png"/><Relationship Id="rId17" Type="http://schemas.openxmlformats.org/officeDocument/2006/relationships/image" Target="../media/image4.jpeg"/><Relationship Id="rId2" Type="http://schemas.openxmlformats.org/officeDocument/2006/relationships/tags" Target="../tags/tag122.xml"/><Relationship Id="rId16" Type="http://schemas.openxmlformats.org/officeDocument/2006/relationships/image" Target="../media/image3.jpeg"/><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notesSlide" Target="../notesSlides/notesSlide13.xml"/><Relationship Id="rId5" Type="http://schemas.openxmlformats.org/officeDocument/2006/relationships/tags" Target="../tags/tag125.xml"/><Relationship Id="rId15" Type="http://schemas.openxmlformats.org/officeDocument/2006/relationships/image" Target="../media/image19.png"/><Relationship Id="rId10" Type="http://schemas.openxmlformats.org/officeDocument/2006/relationships/slideLayout" Target="../slideLayouts/slideLayout7.xml"/><Relationship Id="rId19" Type="http://schemas.openxmlformats.org/officeDocument/2006/relationships/hyperlink" Target="http://www.francois-arago.org/btstc" TargetMode="Externa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image" Target="../media/image21.png"/><Relationship Id="rId18" Type="http://schemas.openxmlformats.org/officeDocument/2006/relationships/image" Target="../media/image5.jpeg"/><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image" Target="../media/image20.png"/><Relationship Id="rId17" Type="http://schemas.openxmlformats.org/officeDocument/2006/relationships/image" Target="../media/image4.jpeg"/><Relationship Id="rId2" Type="http://schemas.openxmlformats.org/officeDocument/2006/relationships/tags" Target="../tags/tag131.xml"/><Relationship Id="rId16" Type="http://schemas.openxmlformats.org/officeDocument/2006/relationships/image" Target="../media/image3.jpeg"/><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notesSlide" Target="../notesSlides/notesSlide14.xml"/><Relationship Id="rId5" Type="http://schemas.openxmlformats.org/officeDocument/2006/relationships/tags" Target="../tags/tag134.xml"/><Relationship Id="rId15" Type="http://schemas.openxmlformats.org/officeDocument/2006/relationships/image" Target="../media/image6.jpeg"/><Relationship Id="rId10" Type="http://schemas.openxmlformats.org/officeDocument/2006/relationships/slideLayout" Target="../slideLayouts/slideLayout7.xml"/><Relationship Id="rId19" Type="http://schemas.openxmlformats.org/officeDocument/2006/relationships/hyperlink" Target="http://www.francois-arago.org/btstc" TargetMode="Externa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image" Target="../media/image22.jpeg"/></Relationships>
</file>

<file path=ppt/slides/_rels/slide15.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image" Target="../media/image3.jpeg"/><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image" Target="../media/image23.png"/><Relationship Id="rId2" Type="http://schemas.openxmlformats.org/officeDocument/2006/relationships/tags" Target="../tags/tag140.xml"/><Relationship Id="rId16" Type="http://schemas.openxmlformats.org/officeDocument/2006/relationships/hyperlink" Target="http://www.francois-arago.org/btstc" TargetMode="Externa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image" Target="../media/image6.jpeg"/><Relationship Id="rId5" Type="http://schemas.openxmlformats.org/officeDocument/2006/relationships/tags" Target="../tags/tag143.xml"/><Relationship Id="rId15" Type="http://schemas.openxmlformats.org/officeDocument/2006/relationships/image" Target="../media/image5.jpeg"/><Relationship Id="rId10" Type="http://schemas.openxmlformats.org/officeDocument/2006/relationships/notesSlide" Target="../notesSlides/notesSlide15.xml"/><Relationship Id="rId4" Type="http://schemas.openxmlformats.org/officeDocument/2006/relationships/tags" Target="../tags/tag142.xml"/><Relationship Id="rId9" Type="http://schemas.openxmlformats.org/officeDocument/2006/relationships/slideLayout" Target="../slideLayouts/slideLayout7.xml"/><Relationship Id="rId14" Type="http://schemas.openxmlformats.org/officeDocument/2006/relationships/image" Target="../media/image4.jpeg"/></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3.jpeg"/><Relationship Id="rId3" Type="http://schemas.openxmlformats.org/officeDocument/2006/relationships/tags" Target="../tags/tag149.xml"/><Relationship Id="rId7" Type="http://schemas.openxmlformats.org/officeDocument/2006/relationships/tags" Target="../tags/tag153.xml"/><Relationship Id="rId12" Type="http://schemas.openxmlformats.org/officeDocument/2006/relationships/image" Target="../media/image25.png"/><Relationship Id="rId2" Type="http://schemas.openxmlformats.org/officeDocument/2006/relationships/tags" Target="../tags/tag148.xml"/><Relationship Id="rId16" Type="http://schemas.openxmlformats.org/officeDocument/2006/relationships/hyperlink" Target="http://www.francois-arago.org/btstc" TargetMode="External"/><Relationship Id="rId1" Type="http://schemas.openxmlformats.org/officeDocument/2006/relationships/tags" Target="../tags/tag147.xml"/><Relationship Id="rId6" Type="http://schemas.openxmlformats.org/officeDocument/2006/relationships/tags" Target="../tags/tag152.xml"/><Relationship Id="rId11" Type="http://schemas.openxmlformats.org/officeDocument/2006/relationships/image" Target="../media/image24.png"/><Relationship Id="rId5" Type="http://schemas.openxmlformats.org/officeDocument/2006/relationships/tags" Target="../tags/tag151.xml"/><Relationship Id="rId15" Type="http://schemas.openxmlformats.org/officeDocument/2006/relationships/image" Target="../media/image5.jpeg"/><Relationship Id="rId10" Type="http://schemas.openxmlformats.org/officeDocument/2006/relationships/image" Target="../media/image6.jpeg"/><Relationship Id="rId4" Type="http://schemas.openxmlformats.org/officeDocument/2006/relationships/tags" Target="../tags/tag150.xml"/><Relationship Id="rId9" Type="http://schemas.openxmlformats.org/officeDocument/2006/relationships/notesSlide" Target="../notesSlides/notesSlide16.xml"/><Relationship Id="rId14" Type="http://schemas.openxmlformats.org/officeDocument/2006/relationships/image" Target="../media/image4.jpeg"/></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3.jpeg"/><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image" Target="../media/image27.jpeg"/><Relationship Id="rId2" Type="http://schemas.openxmlformats.org/officeDocument/2006/relationships/tags" Target="../tags/tag155.xml"/><Relationship Id="rId16" Type="http://schemas.openxmlformats.org/officeDocument/2006/relationships/hyperlink" Target="http://www.francois-arago.org/btstc" TargetMode="Externa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image" Target="../media/image26.png"/><Relationship Id="rId5" Type="http://schemas.openxmlformats.org/officeDocument/2006/relationships/tags" Target="../tags/tag158.xml"/><Relationship Id="rId15" Type="http://schemas.openxmlformats.org/officeDocument/2006/relationships/image" Target="../media/image5.jpeg"/><Relationship Id="rId10" Type="http://schemas.openxmlformats.org/officeDocument/2006/relationships/image" Target="../media/image6.jpeg"/><Relationship Id="rId4" Type="http://schemas.openxmlformats.org/officeDocument/2006/relationships/tags" Target="../tags/tag157.xml"/><Relationship Id="rId9" Type="http://schemas.openxmlformats.org/officeDocument/2006/relationships/notesSlide" Target="../notesSlides/notesSlide17.xml"/><Relationship Id="rId14" Type="http://schemas.openxmlformats.org/officeDocument/2006/relationships/image" Target="../media/image4.jpeg"/></Relationships>
</file>

<file path=ppt/slides/_rels/slide18.xml.rels><?xml version="1.0" encoding="UTF-8" standalone="yes"?>
<Relationships xmlns="http://schemas.openxmlformats.org/package/2006/relationships"><Relationship Id="rId8" Type="http://schemas.openxmlformats.org/officeDocument/2006/relationships/tags" Target="../tags/tag168.xml"/><Relationship Id="rId13" Type="http://schemas.openxmlformats.org/officeDocument/2006/relationships/image" Target="../media/image3.jpeg"/><Relationship Id="rId3" Type="http://schemas.openxmlformats.org/officeDocument/2006/relationships/tags" Target="../tags/tag163.xml"/><Relationship Id="rId7" Type="http://schemas.openxmlformats.org/officeDocument/2006/relationships/tags" Target="../tags/tag167.xml"/><Relationship Id="rId12" Type="http://schemas.openxmlformats.org/officeDocument/2006/relationships/image" Target="../media/image28.png"/><Relationship Id="rId2" Type="http://schemas.openxmlformats.org/officeDocument/2006/relationships/tags" Target="../tags/tag162.xml"/><Relationship Id="rId16" Type="http://schemas.openxmlformats.org/officeDocument/2006/relationships/hyperlink" Target="http://www.francois-arago.org/btstc" TargetMode="Externa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image" Target="../media/image6.jpeg"/><Relationship Id="rId5" Type="http://schemas.openxmlformats.org/officeDocument/2006/relationships/tags" Target="../tags/tag165.xml"/><Relationship Id="rId15" Type="http://schemas.openxmlformats.org/officeDocument/2006/relationships/image" Target="../media/image5.jpeg"/><Relationship Id="rId10" Type="http://schemas.openxmlformats.org/officeDocument/2006/relationships/notesSlide" Target="../notesSlides/notesSlide18.xml"/><Relationship Id="rId4" Type="http://schemas.openxmlformats.org/officeDocument/2006/relationships/tags" Target="../tags/tag164.xml"/><Relationship Id="rId9" Type="http://schemas.openxmlformats.org/officeDocument/2006/relationships/slideLayout" Target="../slideLayouts/slideLayout7.xml"/><Relationship Id="rId14" Type="http://schemas.openxmlformats.org/officeDocument/2006/relationships/image" Target="../media/image4.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13" Type="http://schemas.openxmlformats.org/officeDocument/2006/relationships/hyperlink" Target="http://www.francois-arago.org/btstc" TargetMode="External"/><Relationship Id="rId3" Type="http://schemas.openxmlformats.org/officeDocument/2006/relationships/tags" Target="../tags/tag171.xml"/><Relationship Id="rId7" Type="http://schemas.openxmlformats.org/officeDocument/2006/relationships/slideLayout" Target="../slideLayouts/slideLayout7.xml"/><Relationship Id="rId12" Type="http://schemas.openxmlformats.org/officeDocument/2006/relationships/image" Target="../media/image5.jpeg"/><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11" Type="http://schemas.openxmlformats.org/officeDocument/2006/relationships/image" Target="../media/image4.jpeg"/><Relationship Id="rId5" Type="http://schemas.openxmlformats.org/officeDocument/2006/relationships/tags" Target="../tags/tag173.xml"/><Relationship Id="rId10" Type="http://schemas.openxmlformats.org/officeDocument/2006/relationships/image" Target="../media/image3.jpeg"/><Relationship Id="rId4" Type="http://schemas.openxmlformats.org/officeDocument/2006/relationships/tags" Target="../tags/tag172.xml"/><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image" Target="../media/image3.jpeg"/><Relationship Id="rId3" Type="http://schemas.openxmlformats.org/officeDocument/2006/relationships/tags" Target="../tags/tag8.xml"/><Relationship Id="rId21" Type="http://schemas.openxmlformats.org/officeDocument/2006/relationships/hyperlink" Target="http://www.francois-arago.org/btstc" TargetMode="Externa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image" Target="../media/image1.jpeg"/><Relationship Id="rId2" Type="http://schemas.openxmlformats.org/officeDocument/2006/relationships/tags" Target="../tags/tag7.xml"/><Relationship Id="rId16" Type="http://schemas.openxmlformats.org/officeDocument/2006/relationships/notesSlide" Target="../notesSlides/notesSlide2.xml"/><Relationship Id="rId20" Type="http://schemas.openxmlformats.org/officeDocument/2006/relationships/image" Target="../media/image5.jpe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slideLayout" Target="../slideLayouts/slideLayout2.xml"/><Relationship Id="rId10" Type="http://schemas.openxmlformats.org/officeDocument/2006/relationships/tags" Target="../tags/tag15.xml"/><Relationship Id="rId19" Type="http://schemas.openxmlformats.org/officeDocument/2006/relationships/image" Target="../media/image4.jpeg"/><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s>
</file>

<file path=ppt/slides/_rels/slide20.xml.rels><?xml version="1.0" encoding="UTF-8" standalone="yes"?>
<Relationships xmlns="http://schemas.openxmlformats.org/package/2006/relationships"><Relationship Id="rId13" Type="http://schemas.openxmlformats.org/officeDocument/2006/relationships/tags" Target="../tags/tag187.xml"/><Relationship Id="rId18" Type="http://schemas.openxmlformats.org/officeDocument/2006/relationships/tags" Target="../tags/tag192.xml"/><Relationship Id="rId26" Type="http://schemas.openxmlformats.org/officeDocument/2006/relationships/tags" Target="../tags/tag200.xml"/><Relationship Id="rId39" Type="http://schemas.openxmlformats.org/officeDocument/2006/relationships/image" Target="../media/image35.gif"/><Relationship Id="rId3" Type="http://schemas.openxmlformats.org/officeDocument/2006/relationships/tags" Target="../tags/tag177.xml"/><Relationship Id="rId21" Type="http://schemas.openxmlformats.org/officeDocument/2006/relationships/tags" Target="../tags/tag195.xml"/><Relationship Id="rId34" Type="http://schemas.openxmlformats.org/officeDocument/2006/relationships/image" Target="../media/image30.png"/><Relationship Id="rId42" Type="http://schemas.openxmlformats.org/officeDocument/2006/relationships/image" Target="../media/image38.gif"/><Relationship Id="rId47" Type="http://schemas.openxmlformats.org/officeDocument/2006/relationships/image" Target="../media/image4.jpeg"/><Relationship Id="rId7" Type="http://schemas.openxmlformats.org/officeDocument/2006/relationships/tags" Target="../tags/tag181.xml"/><Relationship Id="rId12" Type="http://schemas.openxmlformats.org/officeDocument/2006/relationships/tags" Target="../tags/tag186.xml"/><Relationship Id="rId17" Type="http://schemas.openxmlformats.org/officeDocument/2006/relationships/tags" Target="../tags/tag191.xml"/><Relationship Id="rId25" Type="http://schemas.openxmlformats.org/officeDocument/2006/relationships/tags" Target="../tags/tag199.xml"/><Relationship Id="rId33" Type="http://schemas.openxmlformats.org/officeDocument/2006/relationships/image" Target="../media/image29.gif"/><Relationship Id="rId38" Type="http://schemas.openxmlformats.org/officeDocument/2006/relationships/image" Target="../media/image34.jpeg"/><Relationship Id="rId46" Type="http://schemas.openxmlformats.org/officeDocument/2006/relationships/image" Target="../media/image3.jpeg"/><Relationship Id="rId2" Type="http://schemas.openxmlformats.org/officeDocument/2006/relationships/tags" Target="../tags/tag176.xml"/><Relationship Id="rId16" Type="http://schemas.openxmlformats.org/officeDocument/2006/relationships/tags" Target="../tags/tag190.xml"/><Relationship Id="rId20" Type="http://schemas.openxmlformats.org/officeDocument/2006/relationships/tags" Target="../tags/tag194.xml"/><Relationship Id="rId29" Type="http://schemas.openxmlformats.org/officeDocument/2006/relationships/tags" Target="../tags/tag203.xml"/><Relationship Id="rId41" Type="http://schemas.openxmlformats.org/officeDocument/2006/relationships/image" Target="../media/image37.jpeg"/><Relationship Id="rId1" Type="http://schemas.openxmlformats.org/officeDocument/2006/relationships/tags" Target="../tags/tag175.xml"/><Relationship Id="rId6" Type="http://schemas.openxmlformats.org/officeDocument/2006/relationships/tags" Target="../tags/tag180.xml"/><Relationship Id="rId11" Type="http://schemas.openxmlformats.org/officeDocument/2006/relationships/tags" Target="../tags/tag185.xml"/><Relationship Id="rId24" Type="http://schemas.openxmlformats.org/officeDocument/2006/relationships/tags" Target="../tags/tag198.xml"/><Relationship Id="rId32" Type="http://schemas.openxmlformats.org/officeDocument/2006/relationships/notesSlide" Target="../notesSlides/notesSlide20.xml"/><Relationship Id="rId37" Type="http://schemas.openxmlformats.org/officeDocument/2006/relationships/image" Target="../media/image33.jpeg"/><Relationship Id="rId40" Type="http://schemas.openxmlformats.org/officeDocument/2006/relationships/image" Target="../media/image36.jpeg"/><Relationship Id="rId45" Type="http://schemas.openxmlformats.org/officeDocument/2006/relationships/image" Target="../media/image41.jpeg"/><Relationship Id="rId5" Type="http://schemas.openxmlformats.org/officeDocument/2006/relationships/tags" Target="../tags/tag179.xml"/><Relationship Id="rId15" Type="http://schemas.openxmlformats.org/officeDocument/2006/relationships/tags" Target="../tags/tag189.xml"/><Relationship Id="rId23" Type="http://schemas.openxmlformats.org/officeDocument/2006/relationships/tags" Target="../tags/tag197.xml"/><Relationship Id="rId28" Type="http://schemas.openxmlformats.org/officeDocument/2006/relationships/tags" Target="../tags/tag202.xml"/><Relationship Id="rId36" Type="http://schemas.openxmlformats.org/officeDocument/2006/relationships/image" Target="../media/image32.png"/><Relationship Id="rId49" Type="http://schemas.openxmlformats.org/officeDocument/2006/relationships/hyperlink" Target="http://www.francois-arago.org/btstc" TargetMode="External"/><Relationship Id="rId10" Type="http://schemas.openxmlformats.org/officeDocument/2006/relationships/tags" Target="../tags/tag184.xml"/><Relationship Id="rId19" Type="http://schemas.openxmlformats.org/officeDocument/2006/relationships/tags" Target="../tags/tag193.xml"/><Relationship Id="rId31" Type="http://schemas.openxmlformats.org/officeDocument/2006/relationships/slideLayout" Target="../slideLayouts/slideLayout2.xml"/><Relationship Id="rId44" Type="http://schemas.openxmlformats.org/officeDocument/2006/relationships/image" Target="../media/image40.jpeg"/><Relationship Id="rId4" Type="http://schemas.openxmlformats.org/officeDocument/2006/relationships/tags" Target="../tags/tag178.xml"/><Relationship Id="rId9" Type="http://schemas.openxmlformats.org/officeDocument/2006/relationships/tags" Target="../tags/tag183.xml"/><Relationship Id="rId14" Type="http://schemas.openxmlformats.org/officeDocument/2006/relationships/tags" Target="../tags/tag188.xml"/><Relationship Id="rId22" Type="http://schemas.openxmlformats.org/officeDocument/2006/relationships/tags" Target="../tags/tag196.xml"/><Relationship Id="rId27" Type="http://schemas.openxmlformats.org/officeDocument/2006/relationships/tags" Target="../tags/tag201.xml"/><Relationship Id="rId30" Type="http://schemas.openxmlformats.org/officeDocument/2006/relationships/tags" Target="../tags/tag204.xml"/><Relationship Id="rId35" Type="http://schemas.openxmlformats.org/officeDocument/2006/relationships/image" Target="../media/image31.png"/><Relationship Id="rId43" Type="http://schemas.openxmlformats.org/officeDocument/2006/relationships/image" Target="../media/image39.png"/><Relationship Id="rId48" Type="http://schemas.openxmlformats.org/officeDocument/2006/relationships/image" Target="../media/image5.jpeg"/><Relationship Id="rId8" Type="http://schemas.openxmlformats.org/officeDocument/2006/relationships/tags" Target="../tags/tag182.xml"/></Relationships>
</file>

<file path=ppt/slides/_rels/slide21.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tags" Target="../tags/tag217.xml"/><Relationship Id="rId18" Type="http://schemas.openxmlformats.org/officeDocument/2006/relationships/tags" Target="../tags/tag222.xml"/><Relationship Id="rId26" Type="http://schemas.openxmlformats.org/officeDocument/2006/relationships/tags" Target="../tags/tag230.xml"/><Relationship Id="rId39" Type="http://schemas.openxmlformats.org/officeDocument/2006/relationships/image" Target="../media/image3.jpeg"/><Relationship Id="rId3" Type="http://schemas.openxmlformats.org/officeDocument/2006/relationships/tags" Target="../tags/tag207.xml"/><Relationship Id="rId21" Type="http://schemas.openxmlformats.org/officeDocument/2006/relationships/tags" Target="../tags/tag225.xml"/><Relationship Id="rId34" Type="http://schemas.openxmlformats.org/officeDocument/2006/relationships/tags" Target="../tags/tag238.xml"/><Relationship Id="rId42" Type="http://schemas.openxmlformats.org/officeDocument/2006/relationships/hyperlink" Target="http://www.francois-arago.org/btstc" TargetMode="External"/><Relationship Id="rId7" Type="http://schemas.openxmlformats.org/officeDocument/2006/relationships/tags" Target="../tags/tag211.xml"/><Relationship Id="rId12" Type="http://schemas.openxmlformats.org/officeDocument/2006/relationships/tags" Target="../tags/tag216.xml"/><Relationship Id="rId17" Type="http://schemas.openxmlformats.org/officeDocument/2006/relationships/tags" Target="../tags/tag221.xml"/><Relationship Id="rId25" Type="http://schemas.openxmlformats.org/officeDocument/2006/relationships/tags" Target="../tags/tag229.xml"/><Relationship Id="rId33" Type="http://schemas.openxmlformats.org/officeDocument/2006/relationships/tags" Target="../tags/tag237.xml"/><Relationship Id="rId38" Type="http://schemas.openxmlformats.org/officeDocument/2006/relationships/notesSlide" Target="../notesSlides/notesSlide21.xml"/><Relationship Id="rId2" Type="http://schemas.openxmlformats.org/officeDocument/2006/relationships/tags" Target="../tags/tag206.xml"/><Relationship Id="rId16" Type="http://schemas.openxmlformats.org/officeDocument/2006/relationships/tags" Target="../tags/tag220.xml"/><Relationship Id="rId20" Type="http://schemas.openxmlformats.org/officeDocument/2006/relationships/tags" Target="../tags/tag224.xml"/><Relationship Id="rId29" Type="http://schemas.openxmlformats.org/officeDocument/2006/relationships/tags" Target="../tags/tag233.xml"/><Relationship Id="rId41" Type="http://schemas.openxmlformats.org/officeDocument/2006/relationships/image" Target="../media/image5.jpeg"/><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tags" Target="../tags/tag215.xml"/><Relationship Id="rId24" Type="http://schemas.openxmlformats.org/officeDocument/2006/relationships/tags" Target="../tags/tag228.xml"/><Relationship Id="rId32" Type="http://schemas.openxmlformats.org/officeDocument/2006/relationships/tags" Target="../tags/tag236.xml"/><Relationship Id="rId37" Type="http://schemas.openxmlformats.org/officeDocument/2006/relationships/slideLayout" Target="../slideLayouts/slideLayout7.xml"/><Relationship Id="rId40" Type="http://schemas.openxmlformats.org/officeDocument/2006/relationships/image" Target="../media/image4.jpeg"/><Relationship Id="rId5" Type="http://schemas.openxmlformats.org/officeDocument/2006/relationships/tags" Target="../tags/tag209.xml"/><Relationship Id="rId15" Type="http://schemas.openxmlformats.org/officeDocument/2006/relationships/tags" Target="../tags/tag219.xml"/><Relationship Id="rId23" Type="http://schemas.openxmlformats.org/officeDocument/2006/relationships/tags" Target="../tags/tag227.xml"/><Relationship Id="rId28" Type="http://schemas.openxmlformats.org/officeDocument/2006/relationships/tags" Target="../tags/tag232.xml"/><Relationship Id="rId36" Type="http://schemas.openxmlformats.org/officeDocument/2006/relationships/tags" Target="../tags/tag240.xml"/><Relationship Id="rId10" Type="http://schemas.openxmlformats.org/officeDocument/2006/relationships/tags" Target="../tags/tag214.xml"/><Relationship Id="rId19" Type="http://schemas.openxmlformats.org/officeDocument/2006/relationships/tags" Target="../tags/tag223.xml"/><Relationship Id="rId31" Type="http://schemas.openxmlformats.org/officeDocument/2006/relationships/tags" Target="../tags/tag235.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tags" Target="../tags/tag218.xml"/><Relationship Id="rId22" Type="http://schemas.openxmlformats.org/officeDocument/2006/relationships/tags" Target="../tags/tag226.xml"/><Relationship Id="rId27" Type="http://schemas.openxmlformats.org/officeDocument/2006/relationships/tags" Target="../tags/tag231.xml"/><Relationship Id="rId30" Type="http://schemas.openxmlformats.org/officeDocument/2006/relationships/tags" Target="../tags/tag234.xml"/><Relationship Id="rId35" Type="http://schemas.openxmlformats.org/officeDocument/2006/relationships/tags" Target="../tags/tag239.xml"/></Relationships>
</file>

<file path=ppt/slides/_rels/slide22.xml.rels><?xml version="1.0" encoding="UTF-8" standalone="yes"?>
<Relationships xmlns="http://schemas.openxmlformats.org/package/2006/relationships"><Relationship Id="rId8" Type="http://schemas.openxmlformats.org/officeDocument/2006/relationships/tags" Target="../tags/tag248.xml"/><Relationship Id="rId13" Type="http://schemas.openxmlformats.org/officeDocument/2006/relationships/tags" Target="../tags/tag253.xml"/><Relationship Id="rId18" Type="http://schemas.openxmlformats.org/officeDocument/2006/relationships/image" Target="../media/image42.png"/><Relationship Id="rId3" Type="http://schemas.openxmlformats.org/officeDocument/2006/relationships/tags" Target="../tags/tag243.xml"/><Relationship Id="rId21" Type="http://schemas.openxmlformats.org/officeDocument/2006/relationships/image" Target="../media/image4.jpeg"/><Relationship Id="rId7" Type="http://schemas.openxmlformats.org/officeDocument/2006/relationships/tags" Target="../tags/tag247.xml"/><Relationship Id="rId12" Type="http://schemas.openxmlformats.org/officeDocument/2006/relationships/tags" Target="../tags/tag252.xml"/><Relationship Id="rId17" Type="http://schemas.openxmlformats.org/officeDocument/2006/relationships/image" Target="../media/image6.jpeg"/><Relationship Id="rId2" Type="http://schemas.openxmlformats.org/officeDocument/2006/relationships/tags" Target="../tags/tag242.xml"/><Relationship Id="rId16" Type="http://schemas.openxmlformats.org/officeDocument/2006/relationships/notesSlide" Target="../notesSlides/notesSlide22.xml"/><Relationship Id="rId20" Type="http://schemas.openxmlformats.org/officeDocument/2006/relationships/image" Target="../media/image3.jpeg"/><Relationship Id="rId1" Type="http://schemas.openxmlformats.org/officeDocument/2006/relationships/tags" Target="../tags/tag241.xml"/><Relationship Id="rId6" Type="http://schemas.openxmlformats.org/officeDocument/2006/relationships/tags" Target="../tags/tag246.xml"/><Relationship Id="rId11" Type="http://schemas.openxmlformats.org/officeDocument/2006/relationships/tags" Target="../tags/tag251.xml"/><Relationship Id="rId5" Type="http://schemas.openxmlformats.org/officeDocument/2006/relationships/tags" Target="../tags/tag245.xml"/><Relationship Id="rId15" Type="http://schemas.openxmlformats.org/officeDocument/2006/relationships/slideLayout" Target="../slideLayouts/slideLayout7.xml"/><Relationship Id="rId23" Type="http://schemas.openxmlformats.org/officeDocument/2006/relationships/hyperlink" Target="http://www.francois-arago.org/btstc" TargetMode="External"/><Relationship Id="rId10" Type="http://schemas.openxmlformats.org/officeDocument/2006/relationships/tags" Target="../tags/tag250.xml"/><Relationship Id="rId19" Type="http://schemas.openxmlformats.org/officeDocument/2006/relationships/image" Target="../media/image43.png"/><Relationship Id="rId4" Type="http://schemas.openxmlformats.org/officeDocument/2006/relationships/tags" Target="../tags/tag244.xml"/><Relationship Id="rId9" Type="http://schemas.openxmlformats.org/officeDocument/2006/relationships/tags" Target="../tags/tag249.xml"/><Relationship Id="rId14" Type="http://schemas.openxmlformats.org/officeDocument/2006/relationships/tags" Target="../tags/tag254.xml"/><Relationship Id="rId22" Type="http://schemas.openxmlformats.org/officeDocument/2006/relationships/image" Target="../media/image5.jpeg"/></Relationships>
</file>

<file path=ppt/slides/_rels/slide23.xml.rels><?xml version="1.0" encoding="UTF-8" standalone="yes"?>
<Relationships xmlns="http://schemas.openxmlformats.org/package/2006/relationships"><Relationship Id="rId8" Type="http://schemas.openxmlformats.org/officeDocument/2006/relationships/tags" Target="../tags/tag262.xml"/><Relationship Id="rId13" Type="http://schemas.openxmlformats.org/officeDocument/2006/relationships/image" Target="../media/image4.jpeg"/><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image" Target="../media/image3.jpeg"/><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image" Target="../media/image44.jpeg"/><Relationship Id="rId5" Type="http://schemas.openxmlformats.org/officeDocument/2006/relationships/tags" Target="../tags/tag259.xml"/><Relationship Id="rId15" Type="http://schemas.openxmlformats.org/officeDocument/2006/relationships/hyperlink" Target="http://www.francois-arago.org/btstc" TargetMode="External"/><Relationship Id="rId10" Type="http://schemas.openxmlformats.org/officeDocument/2006/relationships/notesSlide" Target="../notesSlides/notesSlide23.xml"/><Relationship Id="rId4" Type="http://schemas.openxmlformats.org/officeDocument/2006/relationships/tags" Target="../tags/tag258.xml"/><Relationship Id="rId9" Type="http://schemas.openxmlformats.org/officeDocument/2006/relationships/slideLayout" Target="../slideLayouts/slideLayout7.xml"/><Relationship Id="rId14" Type="http://schemas.openxmlformats.org/officeDocument/2006/relationships/image" Target="../media/image5.jpeg"/></Relationships>
</file>

<file path=ppt/slides/_rels/slide24.xml.rels><?xml version="1.0" encoding="UTF-8" standalone="yes"?>
<Relationships xmlns="http://schemas.openxmlformats.org/package/2006/relationships"><Relationship Id="rId8" Type="http://schemas.openxmlformats.org/officeDocument/2006/relationships/tags" Target="../tags/tag270.xml"/><Relationship Id="rId13" Type="http://schemas.openxmlformats.org/officeDocument/2006/relationships/tags" Target="../tags/tag275.xml"/><Relationship Id="rId18" Type="http://schemas.openxmlformats.org/officeDocument/2006/relationships/slideLayout" Target="../slideLayouts/slideLayout7.xml"/><Relationship Id="rId26" Type="http://schemas.openxmlformats.org/officeDocument/2006/relationships/image" Target="../media/image5.jpeg"/><Relationship Id="rId3" Type="http://schemas.openxmlformats.org/officeDocument/2006/relationships/tags" Target="../tags/tag265.xml"/><Relationship Id="rId21" Type="http://schemas.openxmlformats.org/officeDocument/2006/relationships/image" Target="../media/image46.gif"/><Relationship Id="rId7" Type="http://schemas.openxmlformats.org/officeDocument/2006/relationships/tags" Target="../tags/tag269.xml"/><Relationship Id="rId12" Type="http://schemas.openxmlformats.org/officeDocument/2006/relationships/tags" Target="../tags/tag274.xml"/><Relationship Id="rId17" Type="http://schemas.openxmlformats.org/officeDocument/2006/relationships/tags" Target="../tags/tag279.xml"/><Relationship Id="rId25" Type="http://schemas.openxmlformats.org/officeDocument/2006/relationships/image" Target="../media/image4.jpeg"/><Relationship Id="rId2" Type="http://schemas.openxmlformats.org/officeDocument/2006/relationships/tags" Target="../tags/tag264.xml"/><Relationship Id="rId16" Type="http://schemas.openxmlformats.org/officeDocument/2006/relationships/tags" Target="../tags/tag278.xml"/><Relationship Id="rId20" Type="http://schemas.openxmlformats.org/officeDocument/2006/relationships/image" Target="../media/image45.png"/><Relationship Id="rId1" Type="http://schemas.openxmlformats.org/officeDocument/2006/relationships/tags" Target="../tags/tag263.xml"/><Relationship Id="rId6" Type="http://schemas.openxmlformats.org/officeDocument/2006/relationships/tags" Target="../tags/tag268.xml"/><Relationship Id="rId11" Type="http://schemas.openxmlformats.org/officeDocument/2006/relationships/tags" Target="../tags/tag273.xml"/><Relationship Id="rId24" Type="http://schemas.openxmlformats.org/officeDocument/2006/relationships/image" Target="../media/image3.jpeg"/><Relationship Id="rId5" Type="http://schemas.openxmlformats.org/officeDocument/2006/relationships/tags" Target="../tags/tag267.xml"/><Relationship Id="rId15" Type="http://schemas.openxmlformats.org/officeDocument/2006/relationships/tags" Target="../tags/tag277.xml"/><Relationship Id="rId23" Type="http://schemas.openxmlformats.org/officeDocument/2006/relationships/image" Target="../media/image6.jpeg"/><Relationship Id="rId10" Type="http://schemas.openxmlformats.org/officeDocument/2006/relationships/tags" Target="../tags/tag272.xml"/><Relationship Id="rId19" Type="http://schemas.openxmlformats.org/officeDocument/2006/relationships/notesSlide" Target="../notesSlides/notesSlide24.xml"/><Relationship Id="rId4" Type="http://schemas.openxmlformats.org/officeDocument/2006/relationships/tags" Target="../tags/tag266.xml"/><Relationship Id="rId9" Type="http://schemas.openxmlformats.org/officeDocument/2006/relationships/tags" Target="../tags/tag271.xml"/><Relationship Id="rId14" Type="http://schemas.openxmlformats.org/officeDocument/2006/relationships/tags" Target="../tags/tag276.xml"/><Relationship Id="rId22" Type="http://schemas.openxmlformats.org/officeDocument/2006/relationships/image" Target="../media/image47.gif"/><Relationship Id="rId27" Type="http://schemas.openxmlformats.org/officeDocument/2006/relationships/hyperlink" Target="http://www.francois-arago.org/btstc" TargetMode="External"/></Relationships>
</file>

<file path=ppt/slides/_rels/slide25.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tags" Target="../tags/tag292.xml"/><Relationship Id="rId18" Type="http://schemas.openxmlformats.org/officeDocument/2006/relationships/image" Target="../media/image48.png"/><Relationship Id="rId3" Type="http://schemas.openxmlformats.org/officeDocument/2006/relationships/tags" Target="../tags/tag282.xml"/><Relationship Id="rId21" Type="http://schemas.openxmlformats.org/officeDocument/2006/relationships/image" Target="../media/image6.jpeg"/><Relationship Id="rId7" Type="http://schemas.openxmlformats.org/officeDocument/2006/relationships/tags" Target="../tags/tag286.xml"/><Relationship Id="rId12" Type="http://schemas.openxmlformats.org/officeDocument/2006/relationships/tags" Target="../tags/tag291.xml"/><Relationship Id="rId17" Type="http://schemas.openxmlformats.org/officeDocument/2006/relationships/notesSlide" Target="../notesSlides/notesSlide25.xml"/><Relationship Id="rId25" Type="http://schemas.openxmlformats.org/officeDocument/2006/relationships/hyperlink" Target="http://www.francois-arago.org/btstc" TargetMode="External"/><Relationship Id="rId2" Type="http://schemas.openxmlformats.org/officeDocument/2006/relationships/tags" Target="../tags/tag281.xml"/><Relationship Id="rId16" Type="http://schemas.openxmlformats.org/officeDocument/2006/relationships/slideLayout" Target="../slideLayouts/slideLayout7.xml"/><Relationship Id="rId20" Type="http://schemas.openxmlformats.org/officeDocument/2006/relationships/image" Target="../media/image47.gif"/><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tags" Target="../tags/tag290.xml"/><Relationship Id="rId24" Type="http://schemas.openxmlformats.org/officeDocument/2006/relationships/image" Target="../media/image5.jpeg"/><Relationship Id="rId5" Type="http://schemas.openxmlformats.org/officeDocument/2006/relationships/tags" Target="../tags/tag284.xml"/><Relationship Id="rId15" Type="http://schemas.openxmlformats.org/officeDocument/2006/relationships/tags" Target="../tags/tag294.xml"/><Relationship Id="rId23" Type="http://schemas.openxmlformats.org/officeDocument/2006/relationships/image" Target="../media/image4.jpeg"/><Relationship Id="rId10" Type="http://schemas.openxmlformats.org/officeDocument/2006/relationships/tags" Target="../tags/tag289.xml"/><Relationship Id="rId19" Type="http://schemas.openxmlformats.org/officeDocument/2006/relationships/image" Target="../media/image46.gif"/><Relationship Id="rId4" Type="http://schemas.openxmlformats.org/officeDocument/2006/relationships/tags" Target="../tags/tag283.xml"/><Relationship Id="rId9" Type="http://schemas.openxmlformats.org/officeDocument/2006/relationships/tags" Target="../tags/tag288.xml"/><Relationship Id="rId14" Type="http://schemas.openxmlformats.org/officeDocument/2006/relationships/tags" Target="../tags/tag293.xml"/><Relationship Id="rId22" Type="http://schemas.openxmlformats.org/officeDocument/2006/relationships/image" Target="../media/image3.jpeg"/></Relationships>
</file>

<file path=ppt/slides/_rels/slide26.xml.rels><?xml version="1.0" encoding="UTF-8" standalone="yes"?>
<Relationships xmlns="http://schemas.openxmlformats.org/package/2006/relationships"><Relationship Id="rId8" Type="http://schemas.openxmlformats.org/officeDocument/2006/relationships/tags" Target="../tags/tag302.xml"/><Relationship Id="rId13" Type="http://schemas.openxmlformats.org/officeDocument/2006/relationships/image" Target="../media/image4.jpeg"/><Relationship Id="rId3" Type="http://schemas.openxmlformats.org/officeDocument/2006/relationships/tags" Target="../tags/tag297.xml"/><Relationship Id="rId7" Type="http://schemas.openxmlformats.org/officeDocument/2006/relationships/tags" Target="../tags/tag301.xml"/><Relationship Id="rId12" Type="http://schemas.openxmlformats.org/officeDocument/2006/relationships/image" Target="../media/image3.jpeg"/><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image" Target="../media/image6.jpeg"/><Relationship Id="rId5" Type="http://schemas.openxmlformats.org/officeDocument/2006/relationships/tags" Target="../tags/tag299.xml"/><Relationship Id="rId15" Type="http://schemas.openxmlformats.org/officeDocument/2006/relationships/hyperlink" Target="http://www.francois-arago.org/btstc" TargetMode="External"/><Relationship Id="rId10" Type="http://schemas.openxmlformats.org/officeDocument/2006/relationships/notesSlide" Target="../notesSlides/notesSlide26.xml"/><Relationship Id="rId4" Type="http://schemas.openxmlformats.org/officeDocument/2006/relationships/tags" Target="../tags/tag298.xml"/><Relationship Id="rId9" Type="http://schemas.openxmlformats.org/officeDocument/2006/relationships/slideLayout" Target="../slideLayouts/slideLayout7.xml"/><Relationship Id="rId1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05.xml"/><Relationship Id="rId7" Type="http://schemas.openxmlformats.org/officeDocument/2006/relationships/notesSlide" Target="../notesSlides/notesSlide27.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slideLayout" Target="../slideLayouts/slideLayout2.xml"/><Relationship Id="rId5" Type="http://schemas.openxmlformats.org/officeDocument/2006/relationships/tags" Target="../tags/tag307.xml"/><Relationship Id="rId4" Type="http://schemas.openxmlformats.org/officeDocument/2006/relationships/tags" Target="../tags/tag306.xml"/><Relationship Id="rId9"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4.jpe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3.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6.jpeg"/><Relationship Id="rId5" Type="http://schemas.openxmlformats.org/officeDocument/2006/relationships/tags" Target="../tags/tag24.xml"/><Relationship Id="rId15" Type="http://schemas.openxmlformats.org/officeDocument/2006/relationships/hyperlink" Target="http://www.francois-arago.org/btstc" TargetMode="External"/><Relationship Id="rId10" Type="http://schemas.openxmlformats.org/officeDocument/2006/relationships/notesSlide" Target="../notesSlides/notesSlide3.xml"/><Relationship Id="rId4" Type="http://schemas.openxmlformats.org/officeDocument/2006/relationships/tags" Target="../tags/tag23.xml"/><Relationship Id="rId9" Type="http://schemas.openxmlformats.org/officeDocument/2006/relationships/slideLayout" Target="../slideLayouts/slideLayout7.xml"/><Relationship Id="rId1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tags" Target="../tags/tag40.xml"/><Relationship Id="rId18" Type="http://schemas.openxmlformats.org/officeDocument/2006/relationships/slideLayout" Target="../slideLayouts/slideLayout7.xml"/><Relationship Id="rId26" Type="http://schemas.openxmlformats.org/officeDocument/2006/relationships/image" Target="../media/image5.jpeg"/><Relationship Id="rId3" Type="http://schemas.openxmlformats.org/officeDocument/2006/relationships/tags" Target="../tags/tag30.xml"/><Relationship Id="rId21" Type="http://schemas.openxmlformats.org/officeDocument/2006/relationships/image" Target="../media/image6.jpeg"/><Relationship Id="rId7" Type="http://schemas.openxmlformats.org/officeDocument/2006/relationships/tags" Target="../tags/tag34.xml"/><Relationship Id="rId12" Type="http://schemas.openxmlformats.org/officeDocument/2006/relationships/tags" Target="../tags/tag39.xml"/><Relationship Id="rId17" Type="http://schemas.openxmlformats.org/officeDocument/2006/relationships/tags" Target="../tags/tag44.xml"/><Relationship Id="rId25" Type="http://schemas.openxmlformats.org/officeDocument/2006/relationships/image" Target="../media/image4.jpeg"/><Relationship Id="rId2" Type="http://schemas.openxmlformats.org/officeDocument/2006/relationships/tags" Target="../tags/tag29.xml"/><Relationship Id="rId16" Type="http://schemas.openxmlformats.org/officeDocument/2006/relationships/tags" Target="../tags/tag43.xml"/><Relationship Id="rId20" Type="http://schemas.openxmlformats.org/officeDocument/2006/relationships/image" Target="../media/image7.png"/><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24" Type="http://schemas.openxmlformats.org/officeDocument/2006/relationships/image" Target="../media/image3.jpeg"/><Relationship Id="rId5" Type="http://schemas.openxmlformats.org/officeDocument/2006/relationships/tags" Target="../tags/tag32.xml"/><Relationship Id="rId15" Type="http://schemas.openxmlformats.org/officeDocument/2006/relationships/tags" Target="../tags/tag42.xml"/><Relationship Id="rId23" Type="http://schemas.openxmlformats.org/officeDocument/2006/relationships/image" Target="../media/image9.jpeg"/><Relationship Id="rId10" Type="http://schemas.openxmlformats.org/officeDocument/2006/relationships/tags" Target="../tags/tag37.xml"/><Relationship Id="rId19" Type="http://schemas.openxmlformats.org/officeDocument/2006/relationships/notesSlide" Target="../notesSlides/notesSlide4.xml"/><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tags" Target="../tags/tag41.xml"/><Relationship Id="rId22" Type="http://schemas.openxmlformats.org/officeDocument/2006/relationships/image" Target="../media/image8.jpeg"/><Relationship Id="rId27" Type="http://schemas.openxmlformats.org/officeDocument/2006/relationships/hyperlink" Target="http://www.francois-arago.org/btstc" TargetMode="External"/></Relationships>
</file>

<file path=ppt/slides/_rels/slide5.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slideLayout" Target="../slideLayouts/slideLayout7.xml"/><Relationship Id="rId26" Type="http://schemas.openxmlformats.org/officeDocument/2006/relationships/image" Target="../media/image5.jpeg"/><Relationship Id="rId3" Type="http://schemas.openxmlformats.org/officeDocument/2006/relationships/tags" Target="../tags/tag47.xml"/><Relationship Id="rId21" Type="http://schemas.openxmlformats.org/officeDocument/2006/relationships/image" Target="../media/image6.jpeg"/><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tags" Target="../tags/tag61.xml"/><Relationship Id="rId25" Type="http://schemas.openxmlformats.org/officeDocument/2006/relationships/image" Target="../media/image4.jpeg"/><Relationship Id="rId2" Type="http://schemas.openxmlformats.org/officeDocument/2006/relationships/tags" Target="../tags/tag46.xml"/><Relationship Id="rId16" Type="http://schemas.openxmlformats.org/officeDocument/2006/relationships/tags" Target="../tags/tag60.xml"/><Relationship Id="rId20" Type="http://schemas.openxmlformats.org/officeDocument/2006/relationships/image" Target="../media/image7.png"/><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24" Type="http://schemas.openxmlformats.org/officeDocument/2006/relationships/image" Target="../media/image3.jpeg"/><Relationship Id="rId5" Type="http://schemas.openxmlformats.org/officeDocument/2006/relationships/tags" Target="../tags/tag49.xml"/><Relationship Id="rId15" Type="http://schemas.openxmlformats.org/officeDocument/2006/relationships/tags" Target="../tags/tag59.xml"/><Relationship Id="rId23" Type="http://schemas.openxmlformats.org/officeDocument/2006/relationships/image" Target="../media/image9.jpeg"/><Relationship Id="rId10" Type="http://schemas.openxmlformats.org/officeDocument/2006/relationships/tags" Target="../tags/tag54.xml"/><Relationship Id="rId19" Type="http://schemas.openxmlformats.org/officeDocument/2006/relationships/notesSlide" Target="../notesSlides/notesSlide5.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 Id="rId22" Type="http://schemas.openxmlformats.org/officeDocument/2006/relationships/image" Target="../media/image8.jpeg"/><Relationship Id="rId27" Type="http://schemas.openxmlformats.org/officeDocument/2006/relationships/hyperlink" Target="http://www.francois-arago.org/btstc" TargetMode="External"/></Relationships>
</file>

<file path=ppt/slides/_rels/slide6.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slideLayout" Target="../slideLayouts/slideLayout7.xml"/><Relationship Id="rId26" Type="http://schemas.openxmlformats.org/officeDocument/2006/relationships/image" Target="../media/image5.jpeg"/><Relationship Id="rId3" Type="http://schemas.openxmlformats.org/officeDocument/2006/relationships/tags" Target="../tags/tag64.xml"/><Relationship Id="rId21" Type="http://schemas.openxmlformats.org/officeDocument/2006/relationships/image" Target="../media/image6.jpeg"/><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5" Type="http://schemas.openxmlformats.org/officeDocument/2006/relationships/image" Target="../media/image4.jpeg"/><Relationship Id="rId2" Type="http://schemas.openxmlformats.org/officeDocument/2006/relationships/tags" Target="../tags/tag63.xml"/><Relationship Id="rId16" Type="http://schemas.openxmlformats.org/officeDocument/2006/relationships/tags" Target="../tags/tag77.xml"/><Relationship Id="rId20" Type="http://schemas.openxmlformats.org/officeDocument/2006/relationships/image" Target="../media/image7.png"/><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24" Type="http://schemas.openxmlformats.org/officeDocument/2006/relationships/image" Target="../media/image3.jpeg"/><Relationship Id="rId5" Type="http://schemas.openxmlformats.org/officeDocument/2006/relationships/tags" Target="../tags/tag66.xml"/><Relationship Id="rId15" Type="http://schemas.openxmlformats.org/officeDocument/2006/relationships/tags" Target="../tags/tag76.xml"/><Relationship Id="rId23" Type="http://schemas.openxmlformats.org/officeDocument/2006/relationships/image" Target="../media/image9.jpeg"/><Relationship Id="rId10" Type="http://schemas.openxmlformats.org/officeDocument/2006/relationships/tags" Target="../tags/tag71.xml"/><Relationship Id="rId19" Type="http://schemas.openxmlformats.org/officeDocument/2006/relationships/notesSlide" Target="../notesSlides/notesSlide6.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 Id="rId22" Type="http://schemas.openxmlformats.org/officeDocument/2006/relationships/image" Target="../media/image8.jpeg"/><Relationship Id="rId27" Type="http://schemas.openxmlformats.org/officeDocument/2006/relationships/hyperlink" Target="http://www.francois-arago.org/btstc"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81.xml"/><Relationship Id="rId7" Type="http://schemas.openxmlformats.org/officeDocument/2006/relationships/image" Target="../media/image3.jpeg"/><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notesSlide" Target="../notesSlides/notesSlide7.xml"/><Relationship Id="rId5" Type="http://schemas.openxmlformats.org/officeDocument/2006/relationships/slideLayout" Target="../slideLayouts/slideLayout7.xml"/><Relationship Id="rId10" Type="http://schemas.openxmlformats.org/officeDocument/2006/relationships/hyperlink" Target="http://www.francois-arago.org/btstc" TargetMode="External"/><Relationship Id="rId4" Type="http://schemas.openxmlformats.org/officeDocument/2006/relationships/tags" Target="../tags/tag82.xml"/><Relationship Id="rId9"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4.jpeg"/><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image" Target="../media/image3.jpe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10.png"/><Relationship Id="rId5" Type="http://schemas.openxmlformats.org/officeDocument/2006/relationships/tags" Target="../tags/tag87.xml"/><Relationship Id="rId15" Type="http://schemas.openxmlformats.org/officeDocument/2006/relationships/hyperlink" Target="http://www.francois-arago.org/btstc" TargetMode="External"/><Relationship Id="rId10" Type="http://schemas.openxmlformats.org/officeDocument/2006/relationships/image" Target="../media/image6.jpeg"/><Relationship Id="rId4" Type="http://schemas.openxmlformats.org/officeDocument/2006/relationships/tags" Target="../tags/tag86.xml"/><Relationship Id="rId9" Type="http://schemas.openxmlformats.org/officeDocument/2006/relationships/notesSlide" Target="../notesSlides/notesSlide8.xml"/><Relationship Id="rId14"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6.jpeg"/><Relationship Id="rId18" Type="http://schemas.openxmlformats.org/officeDocument/2006/relationships/hyperlink" Target="http://www.francois-arago.org/btstc" TargetMode="Externa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notesSlide" Target="../notesSlides/notesSlide9.xml"/><Relationship Id="rId17" Type="http://schemas.openxmlformats.org/officeDocument/2006/relationships/image" Target="../media/image5.jpeg"/><Relationship Id="rId2" Type="http://schemas.openxmlformats.org/officeDocument/2006/relationships/tags" Target="../tags/tag91.xml"/><Relationship Id="rId16" Type="http://schemas.openxmlformats.org/officeDocument/2006/relationships/image" Target="../media/image4.jpeg"/><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slideLayout" Target="../slideLayouts/slideLayout7.xml"/><Relationship Id="rId5" Type="http://schemas.openxmlformats.org/officeDocument/2006/relationships/tags" Target="../tags/tag94.xml"/><Relationship Id="rId15" Type="http://schemas.openxmlformats.org/officeDocument/2006/relationships/image" Target="../media/image3.jpeg"/><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custDataLst>
              <p:tags r:id="rId1"/>
            </p:custDataLst>
          </p:nvPr>
        </p:nvPicPr>
        <p:blipFill>
          <a:blip r:embed="rId8"/>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custDataLst>
              <p:tags r:id="rId2"/>
            </p:custDataLst>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sp>
        <p:nvSpPr>
          <p:cNvPr id="19" name="Rectangle 10"/>
          <p:cNvSpPr>
            <a:spLocks noChangeArrowheads="1"/>
          </p:cNvSpPr>
          <p:nvPr>
            <p:custDataLst>
              <p:tags r:id="rId3"/>
            </p:custDataLst>
          </p:nvPr>
        </p:nvSpPr>
        <p:spPr bwMode="auto">
          <a:xfrm>
            <a:off x="332500" y="391895"/>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err="1" smtClean="0">
                <a:solidFill>
                  <a:srgbClr val="074A87"/>
                </a:solidFill>
                <a:latin typeface="Arial" pitchFamily="34" charset="0"/>
              </a:rPr>
              <a:t>Lycée</a:t>
            </a:r>
            <a:r>
              <a:rPr lang="en-GB" sz="5500" dirty="0" smtClean="0">
                <a:solidFill>
                  <a:srgbClr val="074A87"/>
                </a:solidFill>
                <a:latin typeface="Arial" pitchFamily="34" charset="0"/>
              </a:rPr>
              <a:t> ARAGO - Perpignan</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dirty="0" err="1" smtClean="0">
                <a:solidFill>
                  <a:srgbClr val="807F87"/>
                </a:solidFill>
                <a:latin typeface="Arial" pitchFamily="34" charset="0"/>
              </a:rPr>
              <a:t>L’</a:t>
            </a:r>
            <a:r>
              <a:rPr lang="en-GB" sz="5500" b="1" dirty="0" err="1" smtClean="0">
                <a:solidFill>
                  <a:srgbClr val="FFC000"/>
                </a:solidFill>
                <a:latin typeface="Arial" pitchFamily="34" charset="0"/>
              </a:rPr>
              <a:t>I</a:t>
            </a:r>
            <a:r>
              <a:rPr lang="en-GB" sz="5500" dirty="0" err="1" smtClean="0">
                <a:solidFill>
                  <a:srgbClr val="807F87"/>
                </a:solidFill>
                <a:latin typeface="Arial" pitchFamily="34" charset="0"/>
              </a:rPr>
              <a:t>solation</a:t>
            </a:r>
            <a:r>
              <a:rPr lang="en-GB" sz="5500" dirty="0" smtClean="0">
                <a:solidFill>
                  <a:srgbClr val="807F87"/>
                </a:solidFill>
                <a:latin typeface="Arial" pitchFamily="34" charset="0"/>
              </a:rPr>
              <a:t> </a:t>
            </a:r>
            <a:r>
              <a:rPr lang="en-GB" sz="5500" b="1" dirty="0" err="1" smtClean="0">
                <a:solidFill>
                  <a:srgbClr val="FFC000"/>
                </a:solidFill>
                <a:latin typeface="Arial" pitchFamily="34" charset="0"/>
              </a:rPr>
              <a:t>T</a:t>
            </a:r>
            <a:r>
              <a:rPr lang="en-GB" sz="5500" dirty="0" err="1" smtClean="0">
                <a:solidFill>
                  <a:srgbClr val="807F87"/>
                </a:solidFill>
                <a:latin typeface="Arial" pitchFamily="34" charset="0"/>
              </a:rPr>
              <a:t>hermique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3" name="Text Box 15"/>
          <p:cNvSpPr txBox="1">
            <a:spLocks noChangeArrowheads="1"/>
          </p:cNvSpPr>
          <p:nvPr>
            <p:custDataLst>
              <p:tags r:id="rId4"/>
            </p:custDataLst>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grpSp>
        <p:nvGrpSpPr>
          <p:cNvPr id="4" name="Groupe 19"/>
          <p:cNvGrpSpPr/>
          <p:nvPr>
            <p:custDataLst>
              <p:tags r:id="rId5"/>
            </p:custDataLst>
          </p:nvPr>
        </p:nvGrpSpPr>
        <p:grpSpPr>
          <a:xfrm>
            <a:off x="-20840" y="5278325"/>
            <a:ext cx="9172493" cy="1609353"/>
            <a:chOff x="152586" y="5278325"/>
            <a:chExt cx="9041282" cy="1609353"/>
          </a:xfrm>
        </p:grpSpPr>
        <p:pic>
          <p:nvPicPr>
            <p:cNvPr id="30" name="Picture 2" descr="aragonautes"/>
            <p:cNvPicPr>
              <a:picLocks noChangeAspect="1" noChangeArrowheads="1"/>
            </p:cNvPicPr>
            <p:nvPr/>
          </p:nvPicPr>
          <p:blipFill>
            <a:blip r:embed="rId9">
              <a:duotone>
                <a:schemeClr val="accent1">
                  <a:shade val="45000"/>
                  <a:satMod val="135000"/>
                </a:schemeClr>
                <a:prstClr val="white"/>
              </a:duotone>
            </a:blip>
            <a:srcRect l="4821" r="21292"/>
            <a:stretch>
              <a:fillRect/>
            </a:stretch>
          </p:blipFill>
          <p:spPr bwMode="auto">
            <a:xfrm>
              <a:off x="152586" y="5278325"/>
              <a:ext cx="9033738" cy="1609353"/>
            </a:xfrm>
            <a:prstGeom prst="rect">
              <a:avLst/>
            </a:prstGeom>
            <a:noFill/>
            <a:ln>
              <a:noFill/>
            </a:ln>
          </p:spPr>
        </p:pic>
        <p:sp>
          <p:nvSpPr>
            <p:cNvPr id="32" name="Rectangle 31"/>
            <p:cNvSpPr/>
            <p:nvPr/>
          </p:nvSpPr>
          <p:spPr>
            <a:xfrm>
              <a:off x="5236924" y="6242381"/>
              <a:ext cx="3956944" cy="461665"/>
            </a:xfrm>
            <a:prstGeom prst="rect">
              <a:avLst/>
            </a:prstGeom>
          </p:spPr>
          <p:txBody>
            <a:bodyPr wrap="none">
              <a:spAutoFit/>
            </a:bodyPr>
            <a:lstStyle/>
            <a:p>
              <a:r>
                <a:rPr lang="fr-FR" sz="2400" b="1" u="sng" dirty="0" smtClean="0">
                  <a:solidFill>
                    <a:schemeClr val="tx2">
                      <a:lumMod val="75000"/>
                    </a:schemeClr>
                  </a:solidFill>
                </a:rPr>
                <a:t>www.francois-arago.org/btstc</a:t>
              </a:r>
              <a:endParaRPr lang="fr-FR" sz="2400" b="1" u="sng" dirty="0">
                <a:solidFill>
                  <a:schemeClr val="tx2">
                    <a:lumMod val="75000"/>
                  </a:schemeClr>
                </a:solidFill>
              </a:endParaRPr>
            </a:p>
          </p:txBody>
        </p:sp>
      </p:grpSp>
      <p:sp>
        <p:nvSpPr>
          <p:cNvPr id="20" name="Rectangle 19"/>
          <p:cNvSpPr/>
          <p:nvPr/>
        </p:nvSpPr>
        <p:spPr>
          <a:xfrm>
            <a:off x="0" y="6396335"/>
            <a:ext cx="2619050" cy="461665"/>
          </a:xfrm>
          <a:prstGeom prst="rect">
            <a:avLst/>
          </a:prstGeom>
        </p:spPr>
        <p:txBody>
          <a:bodyPr wrap="none">
            <a:spAutoFit/>
          </a:bodyPr>
          <a:lstStyle/>
          <a:p>
            <a:r>
              <a:rPr lang="fr-FR" sz="2400" b="1" dirty="0" err="1" smtClean="0">
                <a:solidFill>
                  <a:schemeClr val="tx2">
                    <a:lumMod val="75000"/>
                  </a:schemeClr>
                </a:solidFill>
              </a:rPr>
              <a:t>Lorente</a:t>
            </a:r>
            <a:r>
              <a:rPr lang="fr-FR" sz="2400" b="1" dirty="0" smtClean="0">
                <a:solidFill>
                  <a:schemeClr val="tx2">
                    <a:lumMod val="75000"/>
                  </a:schemeClr>
                </a:solidFill>
              </a:rPr>
              <a:t> Christophe</a:t>
            </a:r>
            <a:endParaRPr lang="fr-FR" sz="2400" b="1" dirty="0">
              <a:solidFill>
                <a:schemeClr val="tx2">
                  <a:lumMod val="7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3"/>
          <p:cNvGrpSpPr/>
          <p:nvPr>
            <p:custDataLst>
              <p:tags r:id="rId1"/>
            </p:custDataLst>
          </p:nvPr>
        </p:nvGrpSpPr>
        <p:grpSpPr>
          <a:xfrm>
            <a:off x="1121242" y="1553354"/>
            <a:ext cx="5857653" cy="461665"/>
            <a:chOff x="227838" y="1569914"/>
            <a:chExt cx="5857653" cy="461665"/>
          </a:xfrm>
        </p:grpSpPr>
        <p:sp>
          <p:nvSpPr>
            <p:cNvPr id="25" name="Rectangle 24"/>
            <p:cNvSpPr/>
            <p:nvPr/>
          </p:nvSpPr>
          <p:spPr>
            <a:xfrm>
              <a:off x="594417" y="1569914"/>
              <a:ext cx="5491074" cy="461665"/>
            </a:xfrm>
            <a:prstGeom prst="rect">
              <a:avLst/>
            </a:prstGeom>
          </p:spPr>
          <p:txBody>
            <a:bodyPr wrap="square">
              <a:spAutoFit/>
            </a:bodyPr>
            <a:lstStyle/>
            <a:p>
              <a:r>
                <a:rPr lang="fr-FR" sz="2400" b="1" dirty="0" smtClean="0">
                  <a:solidFill>
                    <a:schemeClr val="tx2">
                      <a:lumMod val="75000"/>
                    </a:schemeClr>
                  </a:solidFill>
                </a:rPr>
                <a:t>        λ</a:t>
              </a:r>
              <a:r>
                <a:rPr lang="fr-FR" sz="2400" dirty="0" smtClean="0"/>
                <a:t> </a:t>
              </a:r>
              <a:r>
                <a:rPr lang="fr-FR" sz="2400" dirty="0" smtClean="0">
                  <a:solidFill>
                    <a:schemeClr val="tx2">
                      <a:lumMod val="75000"/>
                    </a:schemeClr>
                  </a:solidFill>
                  <a:latin typeface="Comic Sans MS" pitchFamily="66" charset="0"/>
                </a:rPr>
                <a:t>: </a:t>
              </a:r>
              <a:r>
                <a:rPr lang="fr-FR" sz="2400" dirty="0" smtClean="0">
                  <a:solidFill>
                    <a:schemeClr val="tx2">
                      <a:lumMod val="75000"/>
                    </a:schemeClr>
                  </a:solidFill>
                  <a:latin typeface="+mj-lt"/>
                </a:rPr>
                <a:t>conductivité</a:t>
              </a:r>
              <a:endParaRPr lang="fr-FR" sz="2400" b="1" dirty="0" smtClean="0">
                <a:solidFill>
                  <a:schemeClr val="tx2">
                    <a:lumMod val="75000"/>
                  </a:schemeClr>
                </a:solidFill>
                <a:latin typeface="+mj-lt"/>
              </a:endParaRPr>
            </a:p>
          </p:txBody>
        </p:sp>
        <p:pic>
          <p:nvPicPr>
            <p:cNvPr id="2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2"/>
            </p:custDataLst>
          </p:nvPr>
        </p:nvSpPr>
        <p:spPr>
          <a:xfrm>
            <a:off x="128615" y="142852"/>
            <a:ext cx="184207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33"/>
          <p:cNvGrpSpPr/>
          <p:nvPr>
            <p:custDataLst>
              <p:tags r:id="rId3"/>
            </p:custDataLst>
          </p:nvPr>
        </p:nvGrpSpPr>
        <p:grpSpPr>
          <a:xfrm>
            <a:off x="1121242" y="2044641"/>
            <a:ext cx="5857653" cy="461665"/>
            <a:chOff x="227838" y="1569914"/>
            <a:chExt cx="5857653" cy="461665"/>
          </a:xfrm>
        </p:grpSpPr>
        <p:sp>
          <p:nvSpPr>
            <p:cNvPr id="55" name="Rectangle 54"/>
            <p:cNvSpPr/>
            <p:nvPr/>
          </p:nvSpPr>
          <p:spPr>
            <a:xfrm>
              <a:off x="594417" y="1569914"/>
              <a:ext cx="5491074" cy="461665"/>
            </a:xfrm>
            <a:prstGeom prst="rect">
              <a:avLst/>
            </a:prstGeom>
          </p:spPr>
          <p:txBody>
            <a:bodyPr wrap="square">
              <a:spAutoFit/>
            </a:bodyPr>
            <a:lstStyle/>
            <a:p>
              <a:r>
                <a:rPr lang="fr-FR" sz="2400" b="1" dirty="0" smtClean="0">
                  <a:solidFill>
                    <a:schemeClr val="tx2">
                      <a:lumMod val="75000"/>
                    </a:schemeClr>
                  </a:solidFill>
                  <a:latin typeface="+mj-lt"/>
                </a:rPr>
                <a:t>        R</a:t>
              </a:r>
              <a:r>
                <a:rPr lang="fr-FR" sz="2400" dirty="0" smtClean="0">
                  <a:solidFill>
                    <a:schemeClr val="tx2">
                      <a:lumMod val="75000"/>
                    </a:schemeClr>
                  </a:solidFill>
                  <a:latin typeface="+mj-lt"/>
                </a:rPr>
                <a:t>: résistance thermique</a:t>
              </a:r>
              <a:endParaRPr lang="fr-FR" sz="2400" b="1" dirty="0" smtClean="0">
                <a:solidFill>
                  <a:schemeClr val="tx2">
                    <a:lumMod val="75000"/>
                  </a:schemeClr>
                </a:solidFill>
                <a:latin typeface="+mj-lt"/>
              </a:endParaRPr>
            </a:p>
          </p:txBody>
        </p:sp>
        <p:pic>
          <p:nvPicPr>
            <p:cNvPr id="5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sp>
        <p:nvSpPr>
          <p:cNvPr id="27" name="Rectangle 26"/>
          <p:cNvSpPr/>
          <p:nvPr>
            <p:custDataLst>
              <p:tags r:id="rId4"/>
            </p:custDataLst>
          </p:nvPr>
        </p:nvSpPr>
        <p:spPr>
          <a:xfrm>
            <a:off x="238346" y="795554"/>
            <a:ext cx="7675944" cy="523220"/>
          </a:xfrm>
          <a:prstGeom prst="rect">
            <a:avLst/>
          </a:prstGeom>
        </p:spPr>
        <p:txBody>
          <a:bodyPr wrap="square">
            <a:spAutoFit/>
          </a:bodyPr>
          <a:lstStyle/>
          <a:p>
            <a:r>
              <a:rPr lang="fr-FR" sz="2800" dirty="0" smtClean="0">
                <a:solidFill>
                  <a:schemeClr val="tx2">
                    <a:lumMod val="75000"/>
                  </a:schemeClr>
                </a:solidFill>
                <a:latin typeface="+mj-lt"/>
              </a:rPr>
              <a:t>Les performances thermiques des matériaux sont : </a:t>
            </a:r>
          </a:p>
        </p:txBody>
      </p:sp>
      <p:sp>
        <p:nvSpPr>
          <p:cNvPr id="35" name="Rectangle 34"/>
          <p:cNvSpPr/>
          <p:nvPr>
            <p:custDataLst>
              <p:tags r:id="rId5"/>
            </p:custDataLst>
          </p:nvPr>
        </p:nvSpPr>
        <p:spPr>
          <a:xfrm>
            <a:off x="3432874" y="2503361"/>
            <a:ext cx="2173993" cy="461665"/>
          </a:xfrm>
          <a:prstGeom prst="rect">
            <a:avLst/>
          </a:prstGeom>
        </p:spPr>
        <p:txBody>
          <a:bodyPr wrap="none">
            <a:spAutoFit/>
          </a:bodyPr>
          <a:lstStyle/>
          <a:p>
            <a:r>
              <a:rPr lang="fr-FR" sz="2400" b="1" dirty="0" smtClean="0">
                <a:solidFill>
                  <a:schemeClr val="tx2">
                    <a:lumMod val="75000"/>
                  </a:schemeClr>
                </a:solidFill>
                <a:latin typeface="+mj-lt"/>
              </a:rPr>
              <a:t>R</a:t>
            </a:r>
            <a:r>
              <a:rPr lang="fr-FR" sz="2400" dirty="0" smtClean="0">
                <a:solidFill>
                  <a:schemeClr val="tx2">
                    <a:lumMod val="75000"/>
                  </a:schemeClr>
                </a:solidFill>
                <a:latin typeface="+mj-lt"/>
              </a:rPr>
              <a:t>= Epaisseur/ </a:t>
            </a:r>
            <a:r>
              <a:rPr lang="fr-FR" sz="2400" b="1" dirty="0" smtClean="0">
                <a:solidFill>
                  <a:schemeClr val="tx2">
                    <a:lumMod val="75000"/>
                  </a:schemeClr>
                </a:solidFill>
              </a:rPr>
              <a:t>λ</a:t>
            </a:r>
            <a:r>
              <a:rPr lang="fr-FR" sz="2400" dirty="0" smtClean="0"/>
              <a:t> </a:t>
            </a:r>
            <a:endParaRPr lang="fr-FR" sz="2400" dirty="0"/>
          </a:p>
        </p:txBody>
      </p:sp>
      <p:grpSp>
        <p:nvGrpSpPr>
          <p:cNvPr id="48" name="Groupe 47"/>
          <p:cNvGrpSpPr/>
          <p:nvPr>
            <p:custDataLst>
              <p:tags r:id="rId6"/>
            </p:custDataLst>
          </p:nvPr>
        </p:nvGrpSpPr>
        <p:grpSpPr>
          <a:xfrm>
            <a:off x="1414483" y="3302815"/>
            <a:ext cx="5357865" cy="954107"/>
            <a:chOff x="648797" y="4689240"/>
            <a:chExt cx="5357865" cy="954107"/>
          </a:xfrm>
        </p:grpSpPr>
        <p:sp>
          <p:nvSpPr>
            <p:cNvPr id="39" name="Rectangle 38"/>
            <p:cNvSpPr/>
            <p:nvPr/>
          </p:nvSpPr>
          <p:spPr>
            <a:xfrm>
              <a:off x="964737" y="4689240"/>
              <a:ext cx="5041925" cy="954107"/>
            </a:xfrm>
            <a:prstGeom prst="rect">
              <a:avLst/>
            </a:prstGeom>
          </p:spPr>
          <p:txBody>
            <a:bodyPr wrap="square">
              <a:spAutoFit/>
            </a:bodyPr>
            <a:lstStyle/>
            <a:p>
              <a:r>
                <a:rPr lang="fr-FR" sz="2800" dirty="0" smtClean="0">
                  <a:solidFill>
                    <a:schemeClr val="tx2">
                      <a:lumMod val="75000"/>
                    </a:schemeClr>
                  </a:solidFill>
                </a:rPr>
                <a:t>Plus le matériau est isolant, plus </a:t>
              </a:r>
              <a:r>
                <a:rPr lang="fr-FR" sz="2800" b="1" dirty="0" smtClean="0">
                  <a:solidFill>
                    <a:schemeClr val="tx2">
                      <a:lumMod val="75000"/>
                    </a:schemeClr>
                  </a:solidFill>
                </a:rPr>
                <a:t>R</a:t>
              </a:r>
              <a:r>
                <a:rPr lang="fr-FR" sz="2800" dirty="0" smtClean="0">
                  <a:solidFill>
                    <a:schemeClr val="tx2">
                      <a:lumMod val="75000"/>
                    </a:schemeClr>
                  </a:solidFill>
                </a:rPr>
                <a:t> est élevée et plus </a:t>
              </a:r>
              <a:r>
                <a:rPr lang="fr-FR" sz="2800" b="1" dirty="0" smtClean="0">
                  <a:solidFill>
                    <a:schemeClr val="tx2">
                      <a:lumMod val="75000"/>
                    </a:schemeClr>
                  </a:solidFill>
                </a:rPr>
                <a:t>λ</a:t>
              </a:r>
              <a:r>
                <a:rPr lang="fr-FR" sz="2800" dirty="0" smtClean="0">
                  <a:solidFill>
                    <a:schemeClr val="tx2">
                      <a:lumMod val="75000"/>
                    </a:schemeClr>
                  </a:solidFill>
                </a:rPr>
                <a:t> est faible .</a:t>
              </a:r>
              <a:endParaRPr lang="fr-FR" sz="2800" dirty="0">
                <a:solidFill>
                  <a:schemeClr val="tx2">
                    <a:lumMod val="75000"/>
                  </a:schemeClr>
                </a:solidFill>
              </a:endParaRPr>
            </a:p>
          </p:txBody>
        </p:sp>
        <p:sp>
          <p:nvSpPr>
            <p:cNvPr id="40" name="Triangle isocèle 39"/>
            <p:cNvSpPr/>
            <p:nvPr/>
          </p:nvSpPr>
          <p:spPr>
            <a:xfrm rot="5400000">
              <a:off x="579025" y="4814365"/>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pic>
        <p:nvPicPr>
          <p:cNvPr id="1026" name="Picture 2"/>
          <p:cNvPicPr>
            <a:picLocks noChangeAspect="1" noChangeArrowheads="1"/>
          </p:cNvPicPr>
          <p:nvPr>
            <p:custDataLst>
              <p:tags r:id="rId7"/>
            </p:custDataLst>
          </p:nvPr>
        </p:nvPicPr>
        <p:blipFill>
          <a:blip r:embed="rId12"/>
          <a:srcRect/>
          <a:stretch>
            <a:fillRect/>
          </a:stretch>
        </p:blipFill>
        <p:spPr bwMode="auto">
          <a:xfrm>
            <a:off x="5022377" y="4401791"/>
            <a:ext cx="3916338" cy="1985434"/>
          </a:xfrm>
          <a:prstGeom prst="rect">
            <a:avLst/>
          </a:prstGeom>
          <a:noFill/>
          <a:ln w="9525">
            <a:solidFill>
              <a:srgbClr val="FFC000"/>
            </a:solidFill>
            <a:miter lim="800000"/>
            <a:headEnd/>
            <a:tailEnd/>
          </a:ln>
          <a:effectLst/>
        </p:spPr>
      </p:pic>
      <p:grpSp>
        <p:nvGrpSpPr>
          <p:cNvPr id="23" name="Groupe 38"/>
          <p:cNvGrpSpPr/>
          <p:nvPr>
            <p:custDataLst>
              <p:tags r:id="rId8"/>
            </p:custDataLst>
          </p:nvPr>
        </p:nvGrpSpPr>
        <p:grpSpPr>
          <a:xfrm>
            <a:off x="-11875" y="6184075"/>
            <a:ext cx="9166762" cy="695495"/>
            <a:chOff x="-11875" y="6184075"/>
            <a:chExt cx="9166762" cy="695495"/>
          </a:xfrm>
        </p:grpSpPr>
        <p:grpSp>
          <p:nvGrpSpPr>
            <p:cNvPr id="24" name="Groupe 73"/>
            <p:cNvGrpSpPr/>
            <p:nvPr/>
          </p:nvGrpSpPr>
          <p:grpSpPr>
            <a:xfrm>
              <a:off x="7528887" y="6578927"/>
              <a:ext cx="1475051" cy="270756"/>
              <a:chOff x="3004398" y="3185919"/>
              <a:chExt cx="4497647" cy="825579"/>
            </a:xfrm>
          </p:grpSpPr>
          <p:pic>
            <p:nvPicPr>
              <p:cNvPr id="32"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33"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0"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1" name="Rectangle 30"/>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10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e 26"/>
          <p:cNvGrpSpPr/>
          <p:nvPr>
            <p:custDataLst>
              <p:tags r:id="rId1"/>
            </p:custDataLst>
          </p:nvPr>
        </p:nvGrpSpPr>
        <p:grpSpPr>
          <a:xfrm>
            <a:off x="3577988" y="2918868"/>
            <a:ext cx="4976776" cy="3560760"/>
            <a:chOff x="3577988" y="2918868"/>
            <a:chExt cx="4976776" cy="3560760"/>
          </a:xfrm>
        </p:grpSpPr>
        <p:pic>
          <p:nvPicPr>
            <p:cNvPr id="36869" name="Picture 5"/>
            <p:cNvPicPr>
              <a:picLocks noChangeAspect="1" noChangeArrowheads="1"/>
            </p:cNvPicPr>
            <p:nvPr/>
          </p:nvPicPr>
          <p:blipFill>
            <a:blip r:embed="rId8"/>
            <a:srcRect/>
            <a:stretch>
              <a:fillRect/>
            </a:stretch>
          </p:blipFill>
          <p:spPr bwMode="auto">
            <a:xfrm>
              <a:off x="4414345" y="2918868"/>
              <a:ext cx="4140419" cy="3560760"/>
            </a:xfrm>
            <a:prstGeom prst="rect">
              <a:avLst/>
            </a:prstGeom>
            <a:ln>
              <a:noFill/>
            </a:ln>
            <a:effectLst>
              <a:softEdge rad="112500"/>
            </a:effectLst>
          </p:spPr>
        </p:pic>
        <p:grpSp>
          <p:nvGrpSpPr>
            <p:cNvPr id="24" name="Groupe 23"/>
            <p:cNvGrpSpPr/>
            <p:nvPr/>
          </p:nvGrpSpPr>
          <p:grpSpPr>
            <a:xfrm>
              <a:off x="3577988" y="3537044"/>
              <a:ext cx="4500721" cy="2129895"/>
              <a:chOff x="3577988" y="3537044"/>
              <a:chExt cx="4500721" cy="2129895"/>
            </a:xfrm>
          </p:grpSpPr>
          <p:sp>
            <p:nvSpPr>
              <p:cNvPr id="20" name="ZoneTexte 19"/>
              <p:cNvSpPr txBox="1"/>
              <p:nvPr/>
            </p:nvSpPr>
            <p:spPr>
              <a:xfrm>
                <a:off x="4326340" y="3944203"/>
                <a:ext cx="1203663" cy="369332"/>
              </a:xfrm>
              <a:prstGeom prst="rect">
                <a:avLst/>
              </a:prstGeom>
              <a:solidFill>
                <a:schemeClr val="bg1"/>
              </a:solidFill>
            </p:spPr>
            <p:txBody>
              <a:bodyPr wrap="none" rtlCol="0">
                <a:spAutoFit/>
              </a:bodyPr>
              <a:lstStyle/>
              <a:p>
                <a:r>
                  <a:rPr lang="fr-FR" dirty="0" smtClean="0">
                    <a:solidFill>
                      <a:schemeClr val="tx2">
                        <a:lumMod val="75000"/>
                      </a:schemeClr>
                    </a:solidFill>
                  </a:rPr>
                  <a:t>Isolant PSE</a:t>
                </a:r>
                <a:endParaRPr lang="fr-FR" dirty="0">
                  <a:solidFill>
                    <a:schemeClr val="tx2">
                      <a:lumMod val="75000"/>
                    </a:schemeClr>
                  </a:solidFill>
                </a:endParaRPr>
              </a:p>
            </p:txBody>
          </p:sp>
          <p:sp>
            <p:nvSpPr>
              <p:cNvPr id="21" name="ZoneTexte 20"/>
              <p:cNvSpPr txBox="1"/>
              <p:nvPr/>
            </p:nvSpPr>
            <p:spPr>
              <a:xfrm>
                <a:off x="3714466" y="4615219"/>
                <a:ext cx="1830437" cy="369332"/>
              </a:xfrm>
              <a:prstGeom prst="rect">
                <a:avLst/>
              </a:prstGeom>
              <a:solidFill>
                <a:schemeClr val="bg1"/>
              </a:solidFill>
            </p:spPr>
            <p:txBody>
              <a:bodyPr wrap="none" rtlCol="0">
                <a:spAutoFit/>
              </a:bodyPr>
              <a:lstStyle/>
              <a:p>
                <a:r>
                  <a:rPr lang="fr-FR" dirty="0" smtClean="0">
                    <a:solidFill>
                      <a:schemeClr val="tx2">
                        <a:lumMod val="75000"/>
                      </a:schemeClr>
                    </a:solidFill>
                  </a:rPr>
                  <a:t>Treillis métallique</a:t>
                </a:r>
                <a:endParaRPr lang="fr-FR" dirty="0">
                  <a:solidFill>
                    <a:schemeClr val="tx2">
                      <a:lumMod val="75000"/>
                    </a:schemeClr>
                  </a:solidFill>
                </a:endParaRPr>
              </a:p>
            </p:txBody>
          </p:sp>
          <p:sp>
            <p:nvSpPr>
              <p:cNvPr id="22" name="ZoneTexte 21"/>
              <p:cNvSpPr txBox="1"/>
              <p:nvPr/>
            </p:nvSpPr>
            <p:spPr>
              <a:xfrm>
                <a:off x="3577988" y="5297607"/>
                <a:ext cx="1958678" cy="369332"/>
              </a:xfrm>
              <a:prstGeom prst="rect">
                <a:avLst/>
              </a:prstGeom>
              <a:solidFill>
                <a:schemeClr val="bg1"/>
              </a:solidFill>
            </p:spPr>
            <p:txBody>
              <a:bodyPr wrap="none" rtlCol="0">
                <a:spAutoFit/>
              </a:bodyPr>
              <a:lstStyle/>
              <a:p>
                <a:r>
                  <a:rPr lang="fr-FR" dirty="0" smtClean="0">
                    <a:solidFill>
                      <a:schemeClr val="tx2">
                        <a:lumMod val="75000"/>
                      </a:schemeClr>
                    </a:solidFill>
                  </a:rPr>
                  <a:t>Enduit hydraulique</a:t>
                </a:r>
                <a:endParaRPr lang="fr-FR" dirty="0">
                  <a:solidFill>
                    <a:schemeClr val="tx2">
                      <a:lumMod val="75000"/>
                    </a:schemeClr>
                  </a:solidFill>
                </a:endParaRPr>
              </a:p>
            </p:txBody>
          </p:sp>
          <p:sp>
            <p:nvSpPr>
              <p:cNvPr id="23" name="ZoneTexte 22"/>
              <p:cNvSpPr txBox="1"/>
              <p:nvPr/>
            </p:nvSpPr>
            <p:spPr>
              <a:xfrm>
                <a:off x="7494895" y="3537044"/>
                <a:ext cx="583814" cy="369332"/>
              </a:xfrm>
              <a:prstGeom prst="rect">
                <a:avLst/>
              </a:prstGeom>
              <a:solidFill>
                <a:schemeClr val="bg1"/>
              </a:solidFill>
            </p:spPr>
            <p:txBody>
              <a:bodyPr wrap="none" rtlCol="0">
                <a:spAutoFit/>
              </a:bodyPr>
              <a:lstStyle/>
              <a:p>
                <a:r>
                  <a:rPr lang="fr-FR" dirty="0" smtClean="0">
                    <a:solidFill>
                      <a:schemeClr val="tx2">
                        <a:lumMod val="75000"/>
                      </a:schemeClr>
                    </a:solidFill>
                  </a:rPr>
                  <a:t>Mur</a:t>
                </a:r>
                <a:endParaRPr lang="fr-FR" dirty="0">
                  <a:solidFill>
                    <a:schemeClr val="tx2">
                      <a:lumMod val="75000"/>
                    </a:schemeClr>
                  </a:solidFill>
                </a:endParaRPr>
              </a:p>
            </p:txBody>
          </p:sp>
        </p:grpSp>
      </p:grpSp>
      <p:grpSp>
        <p:nvGrpSpPr>
          <p:cNvPr id="2" name="Groupe 33"/>
          <p:cNvGrpSpPr/>
          <p:nvPr>
            <p:custDataLst>
              <p:tags r:id="rId2"/>
            </p:custDataLst>
          </p:nvPr>
        </p:nvGrpSpPr>
        <p:grpSpPr>
          <a:xfrm>
            <a:off x="695560" y="1096140"/>
            <a:ext cx="7376385" cy="830997"/>
            <a:chOff x="227838" y="1569914"/>
            <a:chExt cx="7376385" cy="830997"/>
          </a:xfrm>
        </p:grpSpPr>
        <p:sp>
          <p:nvSpPr>
            <p:cNvPr id="25" name="Rectangle 24"/>
            <p:cNvSpPr/>
            <p:nvPr/>
          </p:nvSpPr>
          <p:spPr>
            <a:xfrm>
              <a:off x="594417" y="1569914"/>
              <a:ext cx="7009806" cy="830997"/>
            </a:xfrm>
            <a:prstGeom prst="rect">
              <a:avLst/>
            </a:prstGeom>
          </p:spPr>
          <p:txBody>
            <a:bodyPr wrap="square">
              <a:spAutoFit/>
            </a:bodyPr>
            <a:lstStyle/>
            <a:p>
              <a:r>
                <a:rPr lang="fr-FR" sz="2400" dirty="0" smtClean="0">
                  <a:solidFill>
                    <a:schemeClr val="tx2">
                      <a:lumMod val="75000"/>
                    </a:schemeClr>
                  </a:solidFill>
                </a:rPr>
                <a:t>Elle regroupe les matériaux dont la fonction est uniquement l’isolation. </a:t>
              </a:r>
            </a:p>
          </p:txBody>
        </p:sp>
        <p:pic>
          <p:nvPicPr>
            <p:cNvPr id="26" name="Picture 17"/>
            <p:cNvPicPr>
              <a:picLocks noChangeAspect="1" noChangeArrowheads="1"/>
            </p:cNvPicPr>
            <p:nvPr/>
          </p:nvPicPr>
          <p:blipFill>
            <a:blip r:embed="rId9"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3"/>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rapportée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33"/>
          <p:cNvGrpSpPr/>
          <p:nvPr>
            <p:custDataLst>
              <p:tags r:id="rId4"/>
            </p:custDataLst>
          </p:nvPr>
        </p:nvGrpSpPr>
        <p:grpSpPr>
          <a:xfrm>
            <a:off x="695560" y="2060404"/>
            <a:ext cx="6288564" cy="1200329"/>
            <a:chOff x="227838" y="1569914"/>
            <a:chExt cx="6288564" cy="1200329"/>
          </a:xfrm>
        </p:grpSpPr>
        <p:sp>
          <p:nvSpPr>
            <p:cNvPr id="55" name="Rectangle 54"/>
            <p:cNvSpPr/>
            <p:nvPr/>
          </p:nvSpPr>
          <p:spPr>
            <a:xfrm>
              <a:off x="594417" y="1569914"/>
              <a:ext cx="5921985" cy="1200329"/>
            </a:xfrm>
            <a:prstGeom prst="rect">
              <a:avLst/>
            </a:prstGeom>
          </p:spPr>
          <p:txBody>
            <a:bodyPr wrap="square">
              <a:spAutoFit/>
            </a:bodyPr>
            <a:lstStyle/>
            <a:p>
              <a:r>
                <a:rPr lang="fr-FR" sz="2400" dirty="0" smtClean="0">
                  <a:solidFill>
                    <a:schemeClr val="tx2">
                      <a:lumMod val="75000"/>
                    </a:schemeClr>
                  </a:solidFill>
                  <a:cs typeface="Times New Roman" pitchFamily="18" charset="0"/>
                </a:rPr>
                <a:t>Elle est envisageable aussi bien en construction neuve qu’en rénovation tant à l’intérieur qu’à l’extérieur du bâtiment.</a:t>
              </a:r>
              <a:endParaRPr lang="fr-FR" sz="2400" b="1" dirty="0" smtClean="0">
                <a:solidFill>
                  <a:schemeClr val="tx2">
                    <a:lumMod val="75000"/>
                  </a:schemeClr>
                </a:solidFill>
                <a:latin typeface="+mj-lt"/>
              </a:endParaRPr>
            </a:p>
          </p:txBody>
        </p:sp>
        <p:pic>
          <p:nvPicPr>
            <p:cNvPr id="56" name="Picture 17"/>
            <p:cNvPicPr>
              <a:picLocks noChangeAspect="1" noChangeArrowheads="1"/>
            </p:cNvPicPr>
            <p:nvPr/>
          </p:nvPicPr>
          <p:blipFill>
            <a:blip r:embed="rId9"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8" name="Groupe 38"/>
          <p:cNvGrpSpPr/>
          <p:nvPr>
            <p:custDataLst>
              <p:tags r:id="rId5"/>
            </p:custDataLst>
          </p:nvPr>
        </p:nvGrpSpPr>
        <p:grpSpPr>
          <a:xfrm>
            <a:off x="-11875" y="6184075"/>
            <a:ext cx="9166762" cy="695495"/>
            <a:chOff x="-11875" y="6184075"/>
            <a:chExt cx="9166762" cy="695495"/>
          </a:xfrm>
        </p:grpSpPr>
        <p:grpSp>
          <p:nvGrpSpPr>
            <p:cNvPr id="29" name="Groupe 73"/>
            <p:cNvGrpSpPr/>
            <p:nvPr/>
          </p:nvGrpSpPr>
          <p:grpSpPr>
            <a:xfrm>
              <a:off x="7528887" y="6578927"/>
              <a:ext cx="1475051" cy="270756"/>
              <a:chOff x="3004398" y="3185919"/>
              <a:chExt cx="4497647" cy="825579"/>
            </a:xfrm>
          </p:grpSpPr>
          <p:pic>
            <p:nvPicPr>
              <p:cNvPr id="34"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883214" y="3339060"/>
                <a:ext cx="3618831" cy="519296"/>
              </a:xfrm>
              <a:prstGeom prst="rect">
                <a:avLst/>
              </a:prstGeom>
              <a:noFill/>
            </p:spPr>
          </p:pic>
          <p:pic>
            <p:nvPicPr>
              <p:cNvPr id="35" name="Picture 1" descr="D:\Lorente Christophe\Boulot\BTS TC\2009 2010\Salon de l'habitat\Salon de l'habitat 2009\LOGO.jpg"/>
              <p:cNvPicPr>
                <a:picLocks noChangeAspect="1" noChangeArrowheads="1"/>
              </p:cNvPicPr>
              <p:nvPr/>
            </p:nvPicPr>
            <p:blipFill>
              <a:blip r:embed="rId11" cstate="print"/>
              <a:srcRect/>
              <a:stretch>
                <a:fillRect/>
              </a:stretch>
            </p:blipFill>
            <p:spPr bwMode="auto">
              <a:xfrm>
                <a:off x="3004398" y="3185919"/>
                <a:ext cx="783259" cy="825579"/>
              </a:xfrm>
              <a:prstGeom prst="rect">
                <a:avLst/>
              </a:prstGeom>
              <a:noFill/>
            </p:spPr>
          </p:pic>
        </p:grpSp>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2" name="Picture 1"/>
            <p:cNvPicPr>
              <a:picLocks noChangeAspect="1" noChangeArrowheads="1"/>
            </p:cNvPicPr>
            <p:nvPr/>
          </p:nvPicPr>
          <p:blipFill>
            <a:blip r:embed="rId1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3" name="Rectangle 32"/>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1000" fill="hold"/>
                                        <p:tgtEl>
                                          <p:spTgt spid="27"/>
                                        </p:tgtEl>
                                        <p:attrNameLst>
                                          <p:attrName>ppt_w</p:attrName>
                                        </p:attrNameLst>
                                      </p:cBhvr>
                                      <p:tavLst>
                                        <p:tav tm="0">
                                          <p:val>
                                            <p:fltVal val="0"/>
                                          </p:val>
                                        </p:tav>
                                        <p:tav tm="100000">
                                          <p:val>
                                            <p:strVal val="#ppt_w"/>
                                          </p:val>
                                        </p:tav>
                                      </p:tavLst>
                                    </p:anim>
                                    <p:anim calcmode="lin" valueType="num">
                                      <p:cBhvr>
                                        <p:cTn id="18" dur="1000" fill="hold"/>
                                        <p:tgtEl>
                                          <p:spTgt spid="27"/>
                                        </p:tgtEl>
                                        <p:attrNameLst>
                                          <p:attrName>ppt_h</p:attrName>
                                        </p:attrNameLst>
                                      </p:cBhvr>
                                      <p:tavLst>
                                        <p:tav tm="0">
                                          <p:val>
                                            <p:fltVal val="0"/>
                                          </p:val>
                                        </p:tav>
                                        <p:tav tm="100000">
                                          <p:val>
                                            <p:strVal val="#ppt_h"/>
                                          </p:val>
                                        </p:tav>
                                      </p:tavLst>
                                    </p:anim>
                                    <p:animEffect transition="in" filter="fade">
                                      <p:cBhvr>
                                        <p:cTn id="19"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3"/>
          <p:cNvGrpSpPr/>
          <p:nvPr>
            <p:custDataLst>
              <p:tags r:id="rId1"/>
            </p:custDataLst>
          </p:nvPr>
        </p:nvGrpSpPr>
        <p:grpSpPr>
          <a:xfrm>
            <a:off x="695560" y="1553354"/>
            <a:ext cx="5106137" cy="830997"/>
            <a:chOff x="227838" y="1569914"/>
            <a:chExt cx="5106137" cy="830997"/>
          </a:xfrm>
        </p:grpSpPr>
        <p:sp>
          <p:nvSpPr>
            <p:cNvPr id="25" name="Rectangle 24"/>
            <p:cNvSpPr/>
            <p:nvPr/>
          </p:nvSpPr>
          <p:spPr>
            <a:xfrm>
              <a:off x="594417" y="1569914"/>
              <a:ext cx="4739558" cy="830997"/>
            </a:xfrm>
            <a:prstGeom prst="rect">
              <a:avLst/>
            </a:prstGeom>
          </p:spPr>
          <p:txBody>
            <a:bodyPr wrap="square">
              <a:spAutoFit/>
            </a:bodyPr>
            <a:lstStyle/>
            <a:p>
              <a:r>
                <a:rPr lang="fr-FR" sz="2400" dirty="0" smtClean="0">
                  <a:solidFill>
                    <a:schemeClr val="tx2">
                      <a:lumMod val="75000"/>
                    </a:schemeClr>
                  </a:solidFill>
                  <a:cs typeface="Times New Roman" pitchFamily="18" charset="0"/>
                </a:rPr>
                <a:t>Obtenues à partir de fibres de silice fondues</a:t>
              </a:r>
              <a:endParaRPr lang="fr-FR" sz="2400" b="1" dirty="0" smtClean="0">
                <a:solidFill>
                  <a:schemeClr val="tx2">
                    <a:lumMod val="75000"/>
                  </a:schemeClr>
                </a:solidFill>
                <a:latin typeface="+mj-lt"/>
              </a:endParaRPr>
            </a:p>
          </p:txBody>
        </p:sp>
        <p:pic>
          <p:nvPicPr>
            <p:cNvPr id="2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2"/>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Les isolants pour l’isolation thermique rapportée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33"/>
          <p:cNvGrpSpPr/>
          <p:nvPr>
            <p:custDataLst>
              <p:tags r:id="rId3"/>
            </p:custDataLst>
          </p:nvPr>
        </p:nvGrpSpPr>
        <p:grpSpPr>
          <a:xfrm>
            <a:off x="695560" y="2391490"/>
            <a:ext cx="5011544" cy="1200329"/>
            <a:chOff x="227838" y="1569914"/>
            <a:chExt cx="5011544" cy="1200329"/>
          </a:xfrm>
        </p:grpSpPr>
        <p:sp>
          <p:nvSpPr>
            <p:cNvPr id="55" name="Rectangle 54"/>
            <p:cNvSpPr/>
            <p:nvPr/>
          </p:nvSpPr>
          <p:spPr>
            <a:xfrm>
              <a:off x="594417" y="1569914"/>
              <a:ext cx="4644965" cy="1200329"/>
            </a:xfrm>
            <a:prstGeom prst="rect">
              <a:avLst/>
            </a:prstGeom>
          </p:spPr>
          <p:txBody>
            <a:bodyPr wrap="square">
              <a:spAutoFit/>
            </a:bodyPr>
            <a:lstStyle/>
            <a:p>
              <a:r>
                <a:rPr lang="fr-FR" sz="2400" dirty="0" smtClean="0">
                  <a:solidFill>
                    <a:schemeClr val="tx2">
                      <a:lumMod val="75000"/>
                    </a:schemeClr>
                  </a:solidFill>
                  <a:cs typeface="Times New Roman" pitchFamily="18" charset="0"/>
                </a:rPr>
                <a:t>Se présentent sous forme de rouleaux, de panneaux rigides ou en vrac.</a:t>
              </a:r>
              <a:endParaRPr lang="fr-FR" sz="2400" b="1" dirty="0" smtClean="0">
                <a:solidFill>
                  <a:schemeClr val="tx2">
                    <a:lumMod val="75000"/>
                  </a:schemeClr>
                </a:solidFill>
                <a:latin typeface="+mj-lt"/>
              </a:endParaRPr>
            </a:p>
          </p:txBody>
        </p:sp>
        <p:pic>
          <p:nvPicPr>
            <p:cNvPr id="5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sp>
        <p:nvSpPr>
          <p:cNvPr id="27" name="Rectangle 26"/>
          <p:cNvSpPr/>
          <p:nvPr>
            <p:custDataLst>
              <p:tags r:id="rId4"/>
            </p:custDataLst>
          </p:nvPr>
        </p:nvSpPr>
        <p:spPr>
          <a:xfrm>
            <a:off x="238346" y="795554"/>
            <a:ext cx="7675944" cy="523220"/>
          </a:xfrm>
          <a:prstGeom prst="rect">
            <a:avLst/>
          </a:prstGeom>
        </p:spPr>
        <p:txBody>
          <a:bodyPr wrap="square">
            <a:spAutoFit/>
          </a:bodyPr>
          <a:lstStyle/>
          <a:p>
            <a:r>
              <a:rPr lang="fr-FR" sz="2800" dirty="0" smtClean="0">
                <a:solidFill>
                  <a:schemeClr val="tx2">
                    <a:lumMod val="75000"/>
                  </a:schemeClr>
                </a:solidFill>
                <a:latin typeface="+mj-lt"/>
              </a:rPr>
              <a:t>Les laines minérales : </a:t>
            </a:r>
          </a:p>
        </p:txBody>
      </p:sp>
      <p:pic>
        <p:nvPicPr>
          <p:cNvPr id="21" name="Picture 4" descr="F:\laine de verre.jpg"/>
          <p:cNvPicPr>
            <a:picLocks noChangeAspect="1" noChangeArrowheads="1"/>
          </p:cNvPicPr>
          <p:nvPr>
            <p:custDataLst>
              <p:tags r:id="rId5"/>
            </p:custDataLst>
          </p:nvPr>
        </p:nvPicPr>
        <p:blipFill>
          <a:blip r:embed="rId12"/>
          <a:srcRect/>
          <a:stretch>
            <a:fillRect/>
          </a:stretch>
        </p:blipFill>
        <p:spPr bwMode="auto">
          <a:xfrm>
            <a:off x="6284185" y="4431122"/>
            <a:ext cx="2796751" cy="2071702"/>
          </a:xfrm>
          <a:prstGeom prst="rect">
            <a:avLst/>
          </a:prstGeom>
          <a:noFill/>
        </p:spPr>
      </p:pic>
      <p:pic>
        <p:nvPicPr>
          <p:cNvPr id="36867" name="Picture 3"/>
          <p:cNvPicPr>
            <a:picLocks noChangeAspect="1" noChangeArrowheads="1"/>
          </p:cNvPicPr>
          <p:nvPr>
            <p:custDataLst>
              <p:tags r:id="rId6"/>
            </p:custDataLst>
          </p:nvPr>
        </p:nvPicPr>
        <p:blipFill>
          <a:blip r:embed="rId13"/>
          <a:srcRect/>
          <a:stretch>
            <a:fillRect/>
          </a:stretch>
        </p:blipFill>
        <p:spPr bwMode="auto">
          <a:xfrm>
            <a:off x="770867" y="3720663"/>
            <a:ext cx="4018158" cy="2328370"/>
          </a:xfrm>
          <a:prstGeom prst="rect">
            <a:avLst/>
          </a:prstGeom>
          <a:noFill/>
          <a:ln w="9525">
            <a:noFill/>
            <a:miter lim="800000"/>
            <a:headEnd/>
            <a:tailEnd/>
          </a:ln>
          <a:effectLst/>
        </p:spPr>
      </p:pic>
      <p:pic>
        <p:nvPicPr>
          <p:cNvPr id="36868" name="Picture 4"/>
          <p:cNvPicPr>
            <a:picLocks noChangeAspect="1" noChangeArrowheads="1"/>
          </p:cNvPicPr>
          <p:nvPr>
            <p:custDataLst>
              <p:tags r:id="rId7"/>
            </p:custDataLst>
          </p:nvPr>
        </p:nvPicPr>
        <p:blipFill>
          <a:blip r:embed="rId14"/>
          <a:srcRect/>
          <a:stretch>
            <a:fillRect/>
          </a:stretch>
        </p:blipFill>
        <p:spPr bwMode="auto">
          <a:xfrm>
            <a:off x="6535464" y="1261899"/>
            <a:ext cx="2095500" cy="2095500"/>
          </a:xfrm>
          <a:prstGeom prst="rect">
            <a:avLst/>
          </a:prstGeom>
          <a:noFill/>
          <a:ln w="9525">
            <a:noFill/>
            <a:miter lim="800000"/>
            <a:headEnd/>
            <a:tailEnd/>
          </a:ln>
          <a:effectLst/>
        </p:spPr>
      </p:pic>
      <p:grpSp>
        <p:nvGrpSpPr>
          <p:cNvPr id="22" name="Groupe 38"/>
          <p:cNvGrpSpPr/>
          <p:nvPr>
            <p:custDataLst>
              <p:tags r:id="rId8"/>
            </p:custDataLst>
          </p:nvPr>
        </p:nvGrpSpPr>
        <p:grpSpPr>
          <a:xfrm>
            <a:off x="-11875" y="6184075"/>
            <a:ext cx="9166762" cy="695495"/>
            <a:chOff x="-11875" y="6184075"/>
            <a:chExt cx="9166762" cy="695495"/>
          </a:xfrm>
        </p:grpSpPr>
        <p:grpSp>
          <p:nvGrpSpPr>
            <p:cNvPr id="23" name="Groupe 73"/>
            <p:cNvGrpSpPr/>
            <p:nvPr/>
          </p:nvGrpSpPr>
          <p:grpSpPr>
            <a:xfrm>
              <a:off x="7528887" y="6578927"/>
              <a:ext cx="1475051" cy="270756"/>
              <a:chOff x="3004398" y="3185919"/>
              <a:chExt cx="4497647" cy="825579"/>
            </a:xfrm>
          </p:grpSpPr>
          <p:pic>
            <p:nvPicPr>
              <p:cNvPr id="31" name="Picture 1" descr="D:\Lorente Christophe\Boulot\BTS TC\2009 2010\Salon de l'habitat\Salon de l'habitat 2009\LOGO.jpg"/>
              <p:cNvPicPr>
                <a:picLocks noChangeAspect="1" noChangeArrowheads="1"/>
              </p:cNvPicPr>
              <p:nvPr/>
            </p:nvPicPr>
            <p:blipFill>
              <a:blip r:embed="rId15" cstate="print"/>
              <a:srcRect/>
              <a:stretch>
                <a:fillRect/>
              </a:stretch>
            </p:blipFill>
            <p:spPr bwMode="auto">
              <a:xfrm>
                <a:off x="3883214" y="3339060"/>
                <a:ext cx="3618831" cy="519296"/>
              </a:xfrm>
              <a:prstGeom prst="rect">
                <a:avLst/>
              </a:prstGeom>
              <a:noFill/>
            </p:spPr>
          </p:pic>
          <p:pic>
            <p:nvPicPr>
              <p:cNvPr id="32" name="Picture 1" descr="D:\Lorente Christophe\Boulot\BTS TC\2009 2010\Salon de l'habitat\Salon de l'habitat 2009\LOGO.jpg"/>
              <p:cNvPicPr>
                <a:picLocks noChangeAspect="1" noChangeArrowheads="1"/>
              </p:cNvPicPr>
              <p:nvPr/>
            </p:nvPicPr>
            <p:blipFill>
              <a:blip r:embed="rId16" cstate="print"/>
              <a:srcRect/>
              <a:stretch>
                <a:fillRect/>
              </a:stretch>
            </p:blipFill>
            <p:spPr bwMode="auto">
              <a:xfrm>
                <a:off x="3004398" y="3185919"/>
                <a:ext cx="783259" cy="825579"/>
              </a:xfrm>
              <a:prstGeom prst="rect">
                <a:avLst/>
              </a:prstGeom>
              <a:noFill/>
            </p:spPr>
          </p:pic>
        </p:grpSp>
        <p:cxnSp>
          <p:nvCxnSpPr>
            <p:cNvPr id="24" name="Connecteur droit 2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9" name="Picture 1"/>
            <p:cNvPicPr>
              <a:picLocks noChangeAspect="1" noChangeArrowheads="1"/>
            </p:cNvPicPr>
            <p:nvPr/>
          </p:nvPicPr>
          <p:blipFill>
            <a:blip r:embed="rId17"/>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0" name="Rectangle 2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8"/>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36867"/>
                                        </p:tgtEl>
                                        <p:attrNameLst>
                                          <p:attrName>style.visibility</p:attrName>
                                        </p:attrNameLst>
                                      </p:cBhvr>
                                      <p:to>
                                        <p:strVal val="visible"/>
                                      </p:to>
                                    </p:set>
                                    <p:anim calcmode="lin" valueType="num">
                                      <p:cBhvr>
                                        <p:cTn id="11" dur="1000" fill="hold"/>
                                        <p:tgtEl>
                                          <p:spTgt spid="36867"/>
                                        </p:tgtEl>
                                        <p:attrNameLst>
                                          <p:attrName>ppt_w</p:attrName>
                                        </p:attrNameLst>
                                      </p:cBhvr>
                                      <p:tavLst>
                                        <p:tav tm="0">
                                          <p:val>
                                            <p:fltVal val="0"/>
                                          </p:val>
                                        </p:tav>
                                        <p:tav tm="100000">
                                          <p:val>
                                            <p:strVal val="#ppt_w"/>
                                          </p:val>
                                        </p:tav>
                                      </p:tavLst>
                                    </p:anim>
                                    <p:anim calcmode="lin" valueType="num">
                                      <p:cBhvr>
                                        <p:cTn id="12" dur="1000" fill="hold"/>
                                        <p:tgtEl>
                                          <p:spTgt spid="36867"/>
                                        </p:tgtEl>
                                        <p:attrNameLst>
                                          <p:attrName>ppt_h</p:attrName>
                                        </p:attrNameLst>
                                      </p:cBhvr>
                                      <p:tavLst>
                                        <p:tav tm="0">
                                          <p:val>
                                            <p:fltVal val="0"/>
                                          </p:val>
                                        </p:tav>
                                        <p:tav tm="100000">
                                          <p:val>
                                            <p:strVal val="#ppt_h"/>
                                          </p:val>
                                        </p:tav>
                                      </p:tavLst>
                                    </p:anim>
                                    <p:animEffect transition="in" filter="fade">
                                      <p:cBhvr>
                                        <p:cTn id="13" dur="1000"/>
                                        <p:tgtEl>
                                          <p:spTgt spid="36867"/>
                                        </p:tgtEl>
                                      </p:cBhvr>
                                    </p:animEffect>
                                  </p:childTnLst>
                                </p:cTn>
                              </p:par>
                              <p:par>
                                <p:cTn id="14" presetID="53" presetClass="entr" presetSubtype="0" fill="hold" nodeType="withEffect">
                                  <p:stCondLst>
                                    <p:cond delay="0"/>
                                  </p:stCondLst>
                                  <p:childTnLst>
                                    <p:set>
                                      <p:cBhvr>
                                        <p:cTn id="15" dur="1" fill="hold">
                                          <p:stCondLst>
                                            <p:cond delay="0"/>
                                          </p:stCondLst>
                                        </p:cTn>
                                        <p:tgtEl>
                                          <p:spTgt spid="36868"/>
                                        </p:tgtEl>
                                        <p:attrNameLst>
                                          <p:attrName>style.visibility</p:attrName>
                                        </p:attrNameLst>
                                      </p:cBhvr>
                                      <p:to>
                                        <p:strVal val="visible"/>
                                      </p:to>
                                    </p:set>
                                    <p:anim calcmode="lin" valueType="num">
                                      <p:cBhvr>
                                        <p:cTn id="16" dur="1000" fill="hold"/>
                                        <p:tgtEl>
                                          <p:spTgt spid="36868"/>
                                        </p:tgtEl>
                                        <p:attrNameLst>
                                          <p:attrName>ppt_w</p:attrName>
                                        </p:attrNameLst>
                                      </p:cBhvr>
                                      <p:tavLst>
                                        <p:tav tm="0">
                                          <p:val>
                                            <p:fltVal val="0"/>
                                          </p:val>
                                        </p:tav>
                                        <p:tav tm="100000">
                                          <p:val>
                                            <p:strVal val="#ppt_w"/>
                                          </p:val>
                                        </p:tav>
                                      </p:tavLst>
                                    </p:anim>
                                    <p:anim calcmode="lin" valueType="num">
                                      <p:cBhvr>
                                        <p:cTn id="17" dur="1000" fill="hold"/>
                                        <p:tgtEl>
                                          <p:spTgt spid="36868"/>
                                        </p:tgtEl>
                                        <p:attrNameLst>
                                          <p:attrName>ppt_h</p:attrName>
                                        </p:attrNameLst>
                                      </p:cBhvr>
                                      <p:tavLst>
                                        <p:tav tm="0">
                                          <p:val>
                                            <p:fltVal val="0"/>
                                          </p:val>
                                        </p:tav>
                                        <p:tav tm="100000">
                                          <p:val>
                                            <p:strVal val="#ppt_h"/>
                                          </p:val>
                                        </p:tav>
                                      </p:tavLst>
                                    </p:anim>
                                    <p:animEffect transition="in" filter="fade">
                                      <p:cBhvr>
                                        <p:cTn id="18" dur="1000"/>
                                        <p:tgtEl>
                                          <p:spTgt spid="36868"/>
                                        </p:tgtEl>
                                      </p:cBhvr>
                                    </p:animEffect>
                                  </p:childTnLst>
                                </p:cTn>
                              </p:par>
                              <p:par>
                                <p:cTn id="19" presetID="53"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1000" fill="hold"/>
                                        <p:tgtEl>
                                          <p:spTgt spid="21"/>
                                        </p:tgtEl>
                                        <p:attrNameLst>
                                          <p:attrName>ppt_w</p:attrName>
                                        </p:attrNameLst>
                                      </p:cBhvr>
                                      <p:tavLst>
                                        <p:tav tm="0">
                                          <p:val>
                                            <p:fltVal val="0"/>
                                          </p:val>
                                        </p:tav>
                                        <p:tav tm="100000">
                                          <p:val>
                                            <p:strVal val="#ppt_w"/>
                                          </p:val>
                                        </p:tav>
                                      </p:tavLst>
                                    </p:anim>
                                    <p:anim calcmode="lin" valueType="num">
                                      <p:cBhvr>
                                        <p:cTn id="22" dur="1000" fill="hold"/>
                                        <p:tgtEl>
                                          <p:spTgt spid="21"/>
                                        </p:tgtEl>
                                        <p:attrNameLst>
                                          <p:attrName>ppt_h</p:attrName>
                                        </p:attrNameLst>
                                      </p:cBhvr>
                                      <p:tavLst>
                                        <p:tav tm="0">
                                          <p:val>
                                            <p:fltVal val="0"/>
                                          </p:val>
                                        </p:tav>
                                        <p:tav tm="100000">
                                          <p:val>
                                            <p:strVal val="#ppt_h"/>
                                          </p:val>
                                        </p:tav>
                                      </p:tavLst>
                                    </p:anim>
                                    <p:animEffect transition="in" filter="fade">
                                      <p:cBhvr>
                                        <p:cTn id="23" dur="10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Les isolants pour l’isolation thermique rapportée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1" name="Rectangle 20"/>
          <p:cNvSpPr/>
          <p:nvPr>
            <p:custDataLst>
              <p:tags r:id="rId2"/>
            </p:custDataLst>
          </p:nvPr>
        </p:nvSpPr>
        <p:spPr>
          <a:xfrm>
            <a:off x="247121" y="784908"/>
            <a:ext cx="2580258" cy="523220"/>
          </a:xfrm>
          <a:prstGeom prst="rect">
            <a:avLst/>
          </a:prstGeom>
        </p:spPr>
        <p:txBody>
          <a:bodyPr wrap="none">
            <a:spAutoFit/>
          </a:bodyPr>
          <a:lstStyle/>
          <a:p>
            <a:r>
              <a:rPr lang="fr-FR" sz="2800" dirty="0" smtClean="0">
                <a:solidFill>
                  <a:schemeClr val="tx2">
                    <a:lumMod val="75000"/>
                  </a:schemeClr>
                </a:solidFill>
              </a:rPr>
              <a:t>Les polystyrènes</a:t>
            </a:r>
            <a:endParaRPr lang="fr-FR" sz="2800" dirty="0">
              <a:solidFill>
                <a:schemeClr val="tx2">
                  <a:lumMod val="75000"/>
                </a:schemeClr>
              </a:solidFill>
            </a:endParaRPr>
          </a:p>
        </p:txBody>
      </p:sp>
      <p:pic>
        <p:nvPicPr>
          <p:cNvPr id="37890" name="Picture 2"/>
          <p:cNvPicPr>
            <a:picLocks noChangeAspect="1" noChangeArrowheads="1"/>
          </p:cNvPicPr>
          <p:nvPr>
            <p:custDataLst>
              <p:tags r:id="rId3"/>
            </p:custDataLst>
          </p:nvPr>
        </p:nvPicPr>
        <p:blipFill>
          <a:blip r:embed="rId12"/>
          <a:srcRect/>
          <a:stretch>
            <a:fillRect/>
          </a:stretch>
        </p:blipFill>
        <p:spPr bwMode="auto">
          <a:xfrm>
            <a:off x="4461678" y="4106025"/>
            <a:ext cx="4316042" cy="2168650"/>
          </a:xfrm>
          <a:prstGeom prst="rect">
            <a:avLst/>
          </a:prstGeom>
          <a:noFill/>
          <a:ln w="9525">
            <a:solidFill>
              <a:srgbClr val="FFC000"/>
            </a:solidFill>
            <a:miter lim="800000"/>
            <a:headEnd/>
            <a:tailEnd/>
          </a:ln>
          <a:effectLst/>
        </p:spPr>
      </p:pic>
      <p:grpSp>
        <p:nvGrpSpPr>
          <p:cNvPr id="24" name="Groupe 33"/>
          <p:cNvGrpSpPr/>
          <p:nvPr>
            <p:custDataLst>
              <p:tags r:id="rId4"/>
            </p:custDataLst>
          </p:nvPr>
        </p:nvGrpSpPr>
        <p:grpSpPr>
          <a:xfrm>
            <a:off x="490617" y="1366723"/>
            <a:ext cx="5421461" cy="830997"/>
            <a:chOff x="227838" y="1569914"/>
            <a:chExt cx="5421461" cy="830997"/>
          </a:xfrm>
        </p:grpSpPr>
        <p:sp>
          <p:nvSpPr>
            <p:cNvPr id="28" name="Rectangle 27"/>
            <p:cNvSpPr/>
            <p:nvPr/>
          </p:nvSpPr>
          <p:spPr>
            <a:xfrm>
              <a:off x="594417" y="1569914"/>
              <a:ext cx="5054882" cy="830997"/>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d’hourdis pour l’isolation des planchers à poutrelles. </a:t>
              </a:r>
              <a:endParaRPr lang="fr-FR" sz="2400" b="1" dirty="0" smtClean="0">
                <a:solidFill>
                  <a:schemeClr val="tx2">
                    <a:lumMod val="75000"/>
                  </a:schemeClr>
                </a:solidFill>
                <a:latin typeface="+mj-lt"/>
              </a:endParaRPr>
            </a:p>
          </p:txBody>
        </p:sp>
        <p:pic>
          <p:nvPicPr>
            <p:cNvPr id="29"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pic>
        <p:nvPicPr>
          <p:cNvPr id="37891" name="Picture 3"/>
          <p:cNvPicPr>
            <a:picLocks noChangeAspect="1" noChangeArrowheads="1"/>
          </p:cNvPicPr>
          <p:nvPr>
            <p:custDataLst>
              <p:tags r:id="rId5"/>
            </p:custDataLst>
          </p:nvPr>
        </p:nvPicPr>
        <p:blipFill>
          <a:blip r:embed="rId14"/>
          <a:srcRect/>
          <a:stretch>
            <a:fillRect/>
          </a:stretch>
        </p:blipFill>
        <p:spPr bwMode="auto">
          <a:xfrm>
            <a:off x="6562662" y="1718464"/>
            <a:ext cx="2215058" cy="2215058"/>
          </a:xfrm>
          <a:prstGeom prst="rect">
            <a:avLst/>
          </a:prstGeom>
          <a:noFill/>
          <a:ln w="9525">
            <a:solidFill>
              <a:srgbClr val="FFC000"/>
            </a:solidFill>
            <a:miter lim="800000"/>
            <a:headEnd/>
            <a:tailEnd/>
          </a:ln>
          <a:effectLst/>
        </p:spPr>
      </p:pic>
      <p:pic>
        <p:nvPicPr>
          <p:cNvPr id="37892" name="Picture 4"/>
          <p:cNvPicPr>
            <a:picLocks noChangeAspect="1" noChangeArrowheads="1"/>
          </p:cNvPicPr>
          <p:nvPr>
            <p:custDataLst>
              <p:tags r:id="rId6"/>
            </p:custDataLst>
          </p:nvPr>
        </p:nvPicPr>
        <p:blipFill>
          <a:blip r:embed="rId15"/>
          <a:srcRect/>
          <a:stretch>
            <a:fillRect/>
          </a:stretch>
        </p:blipFill>
        <p:spPr bwMode="auto">
          <a:xfrm>
            <a:off x="2286442" y="4111023"/>
            <a:ext cx="2030346" cy="2163652"/>
          </a:xfrm>
          <a:prstGeom prst="rect">
            <a:avLst/>
          </a:prstGeom>
          <a:noFill/>
          <a:ln w="9525">
            <a:solidFill>
              <a:srgbClr val="FFC000"/>
            </a:solidFill>
            <a:miter lim="800000"/>
            <a:headEnd/>
            <a:tailEnd/>
          </a:ln>
          <a:effectLst/>
        </p:spPr>
      </p:pic>
      <p:grpSp>
        <p:nvGrpSpPr>
          <p:cNvPr id="30" name="Groupe 33"/>
          <p:cNvGrpSpPr/>
          <p:nvPr>
            <p:custDataLst>
              <p:tags r:id="rId7"/>
            </p:custDataLst>
          </p:nvPr>
        </p:nvGrpSpPr>
        <p:grpSpPr>
          <a:xfrm>
            <a:off x="490617" y="2201554"/>
            <a:ext cx="5316360" cy="1200329"/>
            <a:chOff x="227838" y="1569914"/>
            <a:chExt cx="5316360" cy="1200329"/>
          </a:xfrm>
        </p:grpSpPr>
        <p:sp>
          <p:nvSpPr>
            <p:cNvPr id="31" name="Rectangle 30"/>
            <p:cNvSpPr/>
            <p:nvPr/>
          </p:nvSpPr>
          <p:spPr>
            <a:xfrm>
              <a:off x="594417" y="1569914"/>
              <a:ext cx="4949781" cy="1200329"/>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de panneaux nus de différentes densité suivant l’utilisation ou de panneaux composites.</a:t>
              </a:r>
              <a:endParaRPr lang="fr-FR" sz="2400" b="1" dirty="0" smtClean="0">
                <a:solidFill>
                  <a:schemeClr val="tx2">
                    <a:lumMod val="75000"/>
                  </a:schemeClr>
                </a:solidFill>
                <a:latin typeface="+mj-lt"/>
              </a:endParaRPr>
            </a:p>
          </p:txBody>
        </p:sp>
        <p:pic>
          <p:nvPicPr>
            <p:cNvPr id="32"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3" name="Groupe 33"/>
          <p:cNvGrpSpPr/>
          <p:nvPr>
            <p:custDataLst>
              <p:tags r:id="rId8"/>
            </p:custDataLst>
          </p:nvPr>
        </p:nvGrpSpPr>
        <p:grpSpPr>
          <a:xfrm>
            <a:off x="490617" y="3405718"/>
            <a:ext cx="5011544" cy="461665"/>
            <a:chOff x="227838" y="1569914"/>
            <a:chExt cx="5011544" cy="461665"/>
          </a:xfrm>
        </p:grpSpPr>
        <p:sp>
          <p:nvSpPr>
            <p:cNvPr id="36" name="Rectangle 35"/>
            <p:cNvSpPr/>
            <p:nvPr/>
          </p:nvSpPr>
          <p:spPr>
            <a:xfrm>
              <a:off x="594417" y="1569914"/>
              <a:ext cx="4644965"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de billes en vrac</a:t>
              </a:r>
              <a:endParaRPr lang="fr-FR" sz="2400" b="1" dirty="0" smtClean="0">
                <a:solidFill>
                  <a:schemeClr val="tx2">
                    <a:lumMod val="75000"/>
                  </a:schemeClr>
                </a:solidFill>
                <a:latin typeface="+mj-lt"/>
              </a:endParaRPr>
            </a:p>
          </p:txBody>
        </p:sp>
        <p:pic>
          <p:nvPicPr>
            <p:cNvPr id="37"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5" name="Groupe 38"/>
          <p:cNvGrpSpPr/>
          <p:nvPr>
            <p:custDataLst>
              <p:tags r:id="rId9"/>
            </p:custDataLst>
          </p:nvPr>
        </p:nvGrpSpPr>
        <p:grpSpPr>
          <a:xfrm>
            <a:off x="-11875" y="6184075"/>
            <a:ext cx="9166762" cy="695495"/>
            <a:chOff x="-11875" y="6184075"/>
            <a:chExt cx="9166762" cy="695495"/>
          </a:xfrm>
        </p:grpSpPr>
        <p:grpSp>
          <p:nvGrpSpPr>
            <p:cNvPr id="26" name="Groupe 73"/>
            <p:cNvGrpSpPr/>
            <p:nvPr/>
          </p:nvGrpSpPr>
          <p:grpSpPr>
            <a:xfrm>
              <a:off x="7528887" y="6578927"/>
              <a:ext cx="1475051" cy="270756"/>
              <a:chOff x="3004398" y="3185919"/>
              <a:chExt cx="4497647" cy="825579"/>
            </a:xfrm>
          </p:grpSpPr>
          <p:pic>
            <p:nvPicPr>
              <p:cNvPr id="40" name="Picture 1" descr="D:\Lorente Christophe\Boulot\BTS TC\2009 2010\Salon de l'habitat\Salon de l'habitat 2009\LOGO.jpg"/>
              <p:cNvPicPr>
                <a:picLocks noChangeAspect="1" noChangeArrowheads="1"/>
              </p:cNvPicPr>
              <p:nvPr/>
            </p:nvPicPr>
            <p:blipFill>
              <a:blip r:embed="rId16" cstate="print"/>
              <a:srcRect/>
              <a:stretch>
                <a:fillRect/>
              </a:stretch>
            </p:blipFill>
            <p:spPr bwMode="auto">
              <a:xfrm>
                <a:off x="3883214" y="3339060"/>
                <a:ext cx="3618831" cy="519296"/>
              </a:xfrm>
              <a:prstGeom prst="rect">
                <a:avLst/>
              </a:prstGeom>
              <a:noFill/>
            </p:spPr>
          </p:pic>
          <p:pic>
            <p:nvPicPr>
              <p:cNvPr id="41" name="Picture 1" descr="D:\Lorente Christophe\Boulot\BTS TC\2009 2010\Salon de l'habitat\Salon de l'habitat 2009\LOGO.jpg"/>
              <p:cNvPicPr>
                <a:picLocks noChangeAspect="1" noChangeArrowheads="1"/>
              </p:cNvPicPr>
              <p:nvPr/>
            </p:nvPicPr>
            <p:blipFill>
              <a:blip r:embed="rId17" cstate="print"/>
              <a:srcRect/>
              <a:stretch>
                <a:fillRect/>
              </a:stretch>
            </p:blipFill>
            <p:spPr bwMode="auto">
              <a:xfrm>
                <a:off x="3004398" y="3185919"/>
                <a:ext cx="783259" cy="825579"/>
              </a:xfrm>
              <a:prstGeom prst="rect">
                <a:avLst/>
              </a:prstGeom>
              <a:noFill/>
            </p:spPr>
          </p:pic>
        </p:grpSp>
        <p:cxnSp>
          <p:nvCxnSpPr>
            <p:cNvPr id="27" name="Connecteur droit 26"/>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5" name="Picture 1"/>
            <p:cNvPicPr>
              <a:picLocks noChangeAspect="1" noChangeArrowheads="1"/>
            </p:cNvPicPr>
            <p:nvPr/>
          </p:nvPicPr>
          <p:blipFill>
            <a:blip r:embed="rId18"/>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9" name="Rectangle 38"/>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9"/>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7890"/>
                                        </p:tgtEl>
                                        <p:attrNameLst>
                                          <p:attrName>style.visibility</p:attrName>
                                        </p:attrNameLst>
                                      </p:cBhvr>
                                      <p:to>
                                        <p:strVal val="visible"/>
                                      </p:to>
                                    </p:set>
                                    <p:anim calcmode="lin" valueType="num">
                                      <p:cBhvr>
                                        <p:cTn id="12" dur="1000" fill="hold"/>
                                        <p:tgtEl>
                                          <p:spTgt spid="37890"/>
                                        </p:tgtEl>
                                        <p:attrNameLst>
                                          <p:attrName>ppt_w</p:attrName>
                                        </p:attrNameLst>
                                      </p:cBhvr>
                                      <p:tavLst>
                                        <p:tav tm="0">
                                          <p:val>
                                            <p:fltVal val="0"/>
                                          </p:val>
                                        </p:tav>
                                        <p:tav tm="100000">
                                          <p:val>
                                            <p:strVal val="#ppt_w"/>
                                          </p:val>
                                        </p:tav>
                                      </p:tavLst>
                                    </p:anim>
                                    <p:anim calcmode="lin" valueType="num">
                                      <p:cBhvr>
                                        <p:cTn id="13" dur="1000" fill="hold"/>
                                        <p:tgtEl>
                                          <p:spTgt spid="37890"/>
                                        </p:tgtEl>
                                        <p:attrNameLst>
                                          <p:attrName>ppt_h</p:attrName>
                                        </p:attrNameLst>
                                      </p:cBhvr>
                                      <p:tavLst>
                                        <p:tav tm="0">
                                          <p:val>
                                            <p:fltVal val="0"/>
                                          </p:val>
                                        </p:tav>
                                        <p:tav tm="100000">
                                          <p:val>
                                            <p:strVal val="#ppt_h"/>
                                          </p:val>
                                        </p:tav>
                                      </p:tavLst>
                                    </p:anim>
                                    <p:animEffect transition="in" filter="fade">
                                      <p:cBhvr>
                                        <p:cTn id="14" dur="1000"/>
                                        <p:tgtEl>
                                          <p:spTgt spid="37890"/>
                                        </p:tgtEl>
                                      </p:cBhvr>
                                    </p:animEffect>
                                  </p:childTnLst>
                                </p:cTn>
                              </p:par>
                              <p:par>
                                <p:cTn id="15" presetID="53" presetClass="entr" presetSubtype="0" fill="hold" nodeType="withEffect">
                                  <p:stCondLst>
                                    <p:cond delay="0"/>
                                  </p:stCondLst>
                                  <p:childTnLst>
                                    <p:set>
                                      <p:cBhvr>
                                        <p:cTn id="16" dur="1" fill="hold">
                                          <p:stCondLst>
                                            <p:cond delay="0"/>
                                          </p:stCondLst>
                                        </p:cTn>
                                        <p:tgtEl>
                                          <p:spTgt spid="37891"/>
                                        </p:tgtEl>
                                        <p:attrNameLst>
                                          <p:attrName>style.visibility</p:attrName>
                                        </p:attrNameLst>
                                      </p:cBhvr>
                                      <p:to>
                                        <p:strVal val="visible"/>
                                      </p:to>
                                    </p:set>
                                    <p:anim calcmode="lin" valueType="num">
                                      <p:cBhvr>
                                        <p:cTn id="17" dur="1000" fill="hold"/>
                                        <p:tgtEl>
                                          <p:spTgt spid="37891"/>
                                        </p:tgtEl>
                                        <p:attrNameLst>
                                          <p:attrName>ppt_w</p:attrName>
                                        </p:attrNameLst>
                                      </p:cBhvr>
                                      <p:tavLst>
                                        <p:tav tm="0">
                                          <p:val>
                                            <p:fltVal val="0"/>
                                          </p:val>
                                        </p:tav>
                                        <p:tav tm="100000">
                                          <p:val>
                                            <p:strVal val="#ppt_w"/>
                                          </p:val>
                                        </p:tav>
                                      </p:tavLst>
                                    </p:anim>
                                    <p:anim calcmode="lin" valueType="num">
                                      <p:cBhvr>
                                        <p:cTn id="18" dur="1000" fill="hold"/>
                                        <p:tgtEl>
                                          <p:spTgt spid="37891"/>
                                        </p:tgtEl>
                                        <p:attrNameLst>
                                          <p:attrName>ppt_h</p:attrName>
                                        </p:attrNameLst>
                                      </p:cBhvr>
                                      <p:tavLst>
                                        <p:tav tm="0">
                                          <p:val>
                                            <p:fltVal val="0"/>
                                          </p:val>
                                        </p:tav>
                                        <p:tav tm="100000">
                                          <p:val>
                                            <p:strVal val="#ppt_h"/>
                                          </p:val>
                                        </p:tav>
                                      </p:tavLst>
                                    </p:anim>
                                    <p:animEffect transition="in" filter="fade">
                                      <p:cBhvr>
                                        <p:cTn id="19" dur="1000"/>
                                        <p:tgtEl>
                                          <p:spTgt spid="37891"/>
                                        </p:tgtEl>
                                      </p:cBhvr>
                                    </p:animEffect>
                                  </p:childTnLst>
                                </p:cTn>
                              </p:par>
                              <p:par>
                                <p:cTn id="20" presetID="53" presetClass="entr" presetSubtype="0" fill="hold" nodeType="withEffect">
                                  <p:stCondLst>
                                    <p:cond delay="0"/>
                                  </p:stCondLst>
                                  <p:childTnLst>
                                    <p:set>
                                      <p:cBhvr>
                                        <p:cTn id="21" dur="1" fill="hold">
                                          <p:stCondLst>
                                            <p:cond delay="0"/>
                                          </p:stCondLst>
                                        </p:cTn>
                                        <p:tgtEl>
                                          <p:spTgt spid="37892"/>
                                        </p:tgtEl>
                                        <p:attrNameLst>
                                          <p:attrName>style.visibility</p:attrName>
                                        </p:attrNameLst>
                                      </p:cBhvr>
                                      <p:to>
                                        <p:strVal val="visible"/>
                                      </p:to>
                                    </p:set>
                                    <p:anim calcmode="lin" valueType="num">
                                      <p:cBhvr>
                                        <p:cTn id="22" dur="1000" fill="hold"/>
                                        <p:tgtEl>
                                          <p:spTgt spid="37892"/>
                                        </p:tgtEl>
                                        <p:attrNameLst>
                                          <p:attrName>ppt_w</p:attrName>
                                        </p:attrNameLst>
                                      </p:cBhvr>
                                      <p:tavLst>
                                        <p:tav tm="0">
                                          <p:val>
                                            <p:fltVal val="0"/>
                                          </p:val>
                                        </p:tav>
                                        <p:tav tm="100000">
                                          <p:val>
                                            <p:strVal val="#ppt_w"/>
                                          </p:val>
                                        </p:tav>
                                      </p:tavLst>
                                    </p:anim>
                                    <p:anim calcmode="lin" valueType="num">
                                      <p:cBhvr>
                                        <p:cTn id="23" dur="1000" fill="hold"/>
                                        <p:tgtEl>
                                          <p:spTgt spid="37892"/>
                                        </p:tgtEl>
                                        <p:attrNameLst>
                                          <p:attrName>ppt_h</p:attrName>
                                        </p:attrNameLst>
                                      </p:cBhvr>
                                      <p:tavLst>
                                        <p:tav tm="0">
                                          <p:val>
                                            <p:fltVal val="0"/>
                                          </p:val>
                                        </p:tav>
                                        <p:tav tm="100000">
                                          <p:val>
                                            <p:strVal val="#ppt_h"/>
                                          </p:val>
                                        </p:tav>
                                      </p:tavLst>
                                    </p:anim>
                                    <p:animEffect transition="in" filter="fade">
                                      <p:cBhvr>
                                        <p:cTn id="24" dur="1000"/>
                                        <p:tgtEl>
                                          <p:spTgt spid="3789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10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1000"/>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Les isolants pour l’isolation thermique rapportée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1" name="Rectangle 20"/>
          <p:cNvSpPr/>
          <p:nvPr>
            <p:custDataLst>
              <p:tags r:id="rId2"/>
            </p:custDataLst>
          </p:nvPr>
        </p:nvSpPr>
        <p:spPr>
          <a:xfrm>
            <a:off x="389015" y="800674"/>
            <a:ext cx="2832570" cy="523220"/>
          </a:xfrm>
          <a:prstGeom prst="rect">
            <a:avLst/>
          </a:prstGeom>
        </p:spPr>
        <p:txBody>
          <a:bodyPr wrap="none">
            <a:spAutoFit/>
          </a:bodyPr>
          <a:lstStyle/>
          <a:p>
            <a:r>
              <a:rPr lang="fr-FR" sz="2800" dirty="0" smtClean="0">
                <a:solidFill>
                  <a:schemeClr val="tx2">
                    <a:lumMod val="75000"/>
                  </a:schemeClr>
                </a:solidFill>
              </a:rPr>
              <a:t>Les polyuréthanes</a:t>
            </a:r>
            <a:endParaRPr lang="fr-FR" sz="2800" dirty="0">
              <a:solidFill>
                <a:schemeClr val="tx2">
                  <a:lumMod val="75000"/>
                </a:schemeClr>
              </a:solidFill>
            </a:endParaRPr>
          </a:p>
        </p:txBody>
      </p:sp>
      <p:pic>
        <p:nvPicPr>
          <p:cNvPr id="38914" name="Picture 2"/>
          <p:cNvPicPr>
            <a:picLocks noChangeAspect="1" noChangeArrowheads="1"/>
          </p:cNvPicPr>
          <p:nvPr>
            <p:custDataLst>
              <p:tags r:id="rId3"/>
            </p:custDataLst>
          </p:nvPr>
        </p:nvPicPr>
        <p:blipFill>
          <a:blip r:embed="rId12"/>
          <a:srcRect/>
          <a:stretch>
            <a:fillRect/>
          </a:stretch>
        </p:blipFill>
        <p:spPr bwMode="auto">
          <a:xfrm>
            <a:off x="6576399" y="3499945"/>
            <a:ext cx="2360021" cy="2902826"/>
          </a:xfrm>
          <a:prstGeom prst="rect">
            <a:avLst/>
          </a:prstGeom>
          <a:noFill/>
          <a:ln w="9525">
            <a:solidFill>
              <a:srgbClr val="FFC000"/>
            </a:solidFill>
            <a:miter lim="800000"/>
            <a:headEnd/>
            <a:tailEnd/>
          </a:ln>
          <a:effectLst/>
        </p:spPr>
      </p:pic>
      <p:pic>
        <p:nvPicPr>
          <p:cNvPr id="38915" name="Picture 3"/>
          <p:cNvPicPr>
            <a:picLocks noChangeAspect="1" noChangeArrowheads="1"/>
          </p:cNvPicPr>
          <p:nvPr>
            <p:custDataLst>
              <p:tags r:id="rId4"/>
            </p:custDataLst>
          </p:nvPr>
        </p:nvPicPr>
        <p:blipFill>
          <a:blip r:embed="rId13" cstate="print"/>
          <a:srcRect/>
          <a:stretch>
            <a:fillRect/>
          </a:stretch>
        </p:blipFill>
        <p:spPr bwMode="auto">
          <a:xfrm>
            <a:off x="3593224" y="4221218"/>
            <a:ext cx="2886403" cy="2164802"/>
          </a:xfrm>
          <a:prstGeom prst="rect">
            <a:avLst/>
          </a:prstGeom>
          <a:noFill/>
          <a:ln w="9525">
            <a:solidFill>
              <a:srgbClr val="FFC000"/>
            </a:solidFill>
            <a:miter lim="800000"/>
            <a:headEnd/>
            <a:tailEnd/>
          </a:ln>
          <a:effectLst/>
        </p:spPr>
      </p:pic>
      <p:pic>
        <p:nvPicPr>
          <p:cNvPr id="16" name="Picture 4"/>
          <p:cNvPicPr>
            <a:picLocks noChangeAspect="1" noChangeArrowheads="1"/>
          </p:cNvPicPr>
          <p:nvPr>
            <p:custDataLst>
              <p:tags r:id="rId5"/>
            </p:custDataLst>
          </p:nvPr>
        </p:nvPicPr>
        <p:blipFill>
          <a:blip r:embed="rId14" cstate="print"/>
          <a:srcRect/>
          <a:stretch>
            <a:fillRect/>
          </a:stretch>
        </p:blipFill>
        <p:spPr bwMode="auto">
          <a:xfrm>
            <a:off x="6574221" y="1646347"/>
            <a:ext cx="2330209" cy="1795460"/>
          </a:xfrm>
          <a:prstGeom prst="rect">
            <a:avLst/>
          </a:prstGeom>
          <a:noFill/>
          <a:ln w="9525">
            <a:solidFill>
              <a:srgbClr val="FFC000"/>
            </a:solidFill>
            <a:miter lim="800000"/>
            <a:headEnd/>
            <a:tailEnd/>
          </a:ln>
          <a:effectLst/>
        </p:spPr>
      </p:pic>
      <p:grpSp>
        <p:nvGrpSpPr>
          <p:cNvPr id="17" name="Groupe 33"/>
          <p:cNvGrpSpPr/>
          <p:nvPr>
            <p:custDataLst>
              <p:tags r:id="rId6"/>
            </p:custDataLst>
          </p:nvPr>
        </p:nvGrpSpPr>
        <p:grpSpPr>
          <a:xfrm>
            <a:off x="490617" y="1445553"/>
            <a:ext cx="5421461" cy="830997"/>
            <a:chOff x="227838" y="1569914"/>
            <a:chExt cx="5421461" cy="830997"/>
          </a:xfrm>
        </p:grpSpPr>
        <p:sp>
          <p:nvSpPr>
            <p:cNvPr id="18" name="Rectangle 17"/>
            <p:cNvSpPr/>
            <p:nvPr/>
          </p:nvSpPr>
          <p:spPr>
            <a:xfrm>
              <a:off x="594417" y="1569914"/>
              <a:ext cx="5054882" cy="830997"/>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de mousse de remplissage pour les dormants des fenêtres.</a:t>
              </a:r>
              <a:endParaRPr lang="fr-FR" sz="2400" b="1" dirty="0" smtClean="0">
                <a:solidFill>
                  <a:schemeClr val="tx2">
                    <a:lumMod val="75000"/>
                  </a:schemeClr>
                </a:solidFill>
                <a:latin typeface="+mj-lt"/>
              </a:endParaRPr>
            </a:p>
          </p:txBody>
        </p:sp>
        <p:pic>
          <p:nvPicPr>
            <p:cNvPr id="19" name="Picture 17"/>
            <p:cNvPicPr>
              <a:picLocks noChangeAspect="1" noChangeArrowheads="1"/>
            </p:cNvPicPr>
            <p:nvPr/>
          </p:nvPicPr>
          <p:blipFill>
            <a:blip r:embed="rId15"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4" name="Groupe 33"/>
          <p:cNvGrpSpPr/>
          <p:nvPr>
            <p:custDataLst>
              <p:tags r:id="rId7"/>
            </p:custDataLst>
          </p:nvPr>
        </p:nvGrpSpPr>
        <p:grpSpPr>
          <a:xfrm>
            <a:off x="490617" y="3200760"/>
            <a:ext cx="5011544" cy="830997"/>
            <a:chOff x="227838" y="1569914"/>
            <a:chExt cx="5011544" cy="830997"/>
          </a:xfrm>
        </p:grpSpPr>
        <p:sp>
          <p:nvSpPr>
            <p:cNvPr id="25" name="Rectangle 24"/>
            <p:cNvSpPr/>
            <p:nvPr/>
          </p:nvSpPr>
          <p:spPr>
            <a:xfrm>
              <a:off x="594417" y="1569914"/>
              <a:ext cx="4644965" cy="830997"/>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de panneaux nus ou de panneaux composites.</a:t>
              </a:r>
              <a:endParaRPr lang="fr-FR" sz="2400" b="1" dirty="0" smtClean="0">
                <a:solidFill>
                  <a:schemeClr val="tx2">
                    <a:lumMod val="75000"/>
                  </a:schemeClr>
                </a:solidFill>
              </a:endParaRPr>
            </a:p>
          </p:txBody>
        </p:sp>
        <p:pic>
          <p:nvPicPr>
            <p:cNvPr id="26" name="Picture 17"/>
            <p:cNvPicPr>
              <a:picLocks noChangeAspect="1" noChangeArrowheads="1"/>
            </p:cNvPicPr>
            <p:nvPr/>
          </p:nvPicPr>
          <p:blipFill>
            <a:blip r:embed="rId15"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7" name="Groupe 33"/>
          <p:cNvGrpSpPr/>
          <p:nvPr>
            <p:custDataLst>
              <p:tags r:id="rId8"/>
            </p:custDataLst>
          </p:nvPr>
        </p:nvGrpSpPr>
        <p:grpSpPr>
          <a:xfrm>
            <a:off x="490617" y="2507823"/>
            <a:ext cx="5421461" cy="461665"/>
            <a:chOff x="227838" y="1569914"/>
            <a:chExt cx="5421461" cy="461665"/>
          </a:xfrm>
        </p:grpSpPr>
        <p:sp>
          <p:nvSpPr>
            <p:cNvPr id="28" name="Rectangle 27"/>
            <p:cNvSpPr/>
            <p:nvPr/>
          </p:nvSpPr>
          <p:spPr>
            <a:xfrm>
              <a:off x="594417" y="1569914"/>
              <a:ext cx="5054882"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Sous forme projeté.</a:t>
              </a:r>
              <a:endParaRPr lang="fr-FR" sz="2400" b="1" dirty="0" smtClean="0">
                <a:solidFill>
                  <a:schemeClr val="tx2">
                    <a:lumMod val="75000"/>
                  </a:schemeClr>
                </a:solidFill>
                <a:latin typeface="+mj-lt"/>
              </a:endParaRPr>
            </a:p>
          </p:txBody>
        </p:sp>
        <p:pic>
          <p:nvPicPr>
            <p:cNvPr id="29" name="Picture 17"/>
            <p:cNvPicPr>
              <a:picLocks noChangeAspect="1" noChangeArrowheads="1"/>
            </p:cNvPicPr>
            <p:nvPr/>
          </p:nvPicPr>
          <p:blipFill>
            <a:blip r:embed="rId15"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0" name="Groupe 38"/>
          <p:cNvGrpSpPr/>
          <p:nvPr>
            <p:custDataLst>
              <p:tags r:id="rId9"/>
            </p:custDataLst>
          </p:nvPr>
        </p:nvGrpSpPr>
        <p:grpSpPr>
          <a:xfrm>
            <a:off x="-11875" y="6184075"/>
            <a:ext cx="9166762" cy="695495"/>
            <a:chOff x="-11875" y="6184075"/>
            <a:chExt cx="9166762" cy="695495"/>
          </a:xfrm>
        </p:grpSpPr>
        <p:grpSp>
          <p:nvGrpSpPr>
            <p:cNvPr id="31" name="Groupe 73"/>
            <p:cNvGrpSpPr/>
            <p:nvPr/>
          </p:nvGrpSpPr>
          <p:grpSpPr>
            <a:xfrm>
              <a:off x="7528887" y="6578927"/>
              <a:ext cx="1475051" cy="270756"/>
              <a:chOff x="3004398" y="3185919"/>
              <a:chExt cx="4497647" cy="825579"/>
            </a:xfrm>
          </p:grpSpPr>
          <p:pic>
            <p:nvPicPr>
              <p:cNvPr id="36" name="Picture 1" descr="D:\Lorente Christophe\Boulot\BTS TC\2009 2010\Salon de l'habitat\Salon de l'habitat 2009\LOGO.jpg"/>
              <p:cNvPicPr>
                <a:picLocks noChangeAspect="1" noChangeArrowheads="1"/>
              </p:cNvPicPr>
              <p:nvPr/>
            </p:nvPicPr>
            <p:blipFill>
              <a:blip r:embed="rId16" cstate="print"/>
              <a:srcRect/>
              <a:stretch>
                <a:fillRect/>
              </a:stretch>
            </p:blipFill>
            <p:spPr bwMode="auto">
              <a:xfrm>
                <a:off x="3883214" y="3339060"/>
                <a:ext cx="3618831" cy="519296"/>
              </a:xfrm>
              <a:prstGeom prst="rect">
                <a:avLst/>
              </a:prstGeom>
              <a:noFill/>
            </p:spPr>
          </p:pic>
          <p:pic>
            <p:nvPicPr>
              <p:cNvPr id="37" name="Picture 1" descr="D:\Lorente Christophe\Boulot\BTS TC\2009 2010\Salon de l'habitat\Salon de l'habitat 2009\LOGO.jpg"/>
              <p:cNvPicPr>
                <a:picLocks noChangeAspect="1" noChangeArrowheads="1"/>
              </p:cNvPicPr>
              <p:nvPr/>
            </p:nvPicPr>
            <p:blipFill>
              <a:blip r:embed="rId17" cstate="print"/>
              <a:srcRect/>
              <a:stretch>
                <a:fillRect/>
              </a:stretch>
            </p:blipFill>
            <p:spPr bwMode="auto">
              <a:xfrm>
                <a:off x="3004398" y="3185919"/>
                <a:ext cx="783259" cy="825579"/>
              </a:xfrm>
              <a:prstGeom prst="rect">
                <a:avLst/>
              </a:prstGeom>
              <a:noFill/>
            </p:spPr>
          </p:pic>
        </p:grpSp>
        <p:cxnSp>
          <p:nvCxnSpPr>
            <p:cNvPr id="32" name="Connecteur droit 3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4" name="Picture 1"/>
            <p:cNvPicPr>
              <a:picLocks noChangeAspect="1" noChangeArrowheads="1"/>
            </p:cNvPicPr>
            <p:nvPr/>
          </p:nvPicPr>
          <p:blipFill>
            <a:blip r:embed="rId18"/>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5" name="Rectangle 34"/>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9"/>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38915"/>
                                        </p:tgtEl>
                                        <p:attrNameLst>
                                          <p:attrName>style.visibility</p:attrName>
                                        </p:attrNameLst>
                                      </p:cBhvr>
                                      <p:to>
                                        <p:strVal val="visible"/>
                                      </p:to>
                                    </p:set>
                                    <p:anim calcmode="lin" valueType="num">
                                      <p:cBhvr>
                                        <p:cTn id="11" dur="1000" fill="hold"/>
                                        <p:tgtEl>
                                          <p:spTgt spid="38915"/>
                                        </p:tgtEl>
                                        <p:attrNameLst>
                                          <p:attrName>ppt_w</p:attrName>
                                        </p:attrNameLst>
                                      </p:cBhvr>
                                      <p:tavLst>
                                        <p:tav tm="0">
                                          <p:val>
                                            <p:fltVal val="0"/>
                                          </p:val>
                                        </p:tav>
                                        <p:tav tm="100000">
                                          <p:val>
                                            <p:strVal val="#ppt_w"/>
                                          </p:val>
                                        </p:tav>
                                      </p:tavLst>
                                    </p:anim>
                                    <p:anim calcmode="lin" valueType="num">
                                      <p:cBhvr>
                                        <p:cTn id="12" dur="1000" fill="hold"/>
                                        <p:tgtEl>
                                          <p:spTgt spid="38915"/>
                                        </p:tgtEl>
                                        <p:attrNameLst>
                                          <p:attrName>ppt_h</p:attrName>
                                        </p:attrNameLst>
                                      </p:cBhvr>
                                      <p:tavLst>
                                        <p:tav tm="0">
                                          <p:val>
                                            <p:fltVal val="0"/>
                                          </p:val>
                                        </p:tav>
                                        <p:tav tm="100000">
                                          <p:val>
                                            <p:strVal val="#ppt_h"/>
                                          </p:val>
                                        </p:tav>
                                      </p:tavLst>
                                    </p:anim>
                                    <p:animEffect transition="in" filter="fade">
                                      <p:cBhvr>
                                        <p:cTn id="13" dur="1000"/>
                                        <p:tgtEl>
                                          <p:spTgt spid="38915"/>
                                        </p:tgtEl>
                                      </p:cBhvr>
                                    </p:animEffect>
                                  </p:childTnLst>
                                </p:cTn>
                              </p:par>
                              <p:par>
                                <p:cTn id="14" presetID="53" presetClass="entr" presetSubtype="0" fill="hold" nodeType="withEffect">
                                  <p:stCondLst>
                                    <p:cond delay="0"/>
                                  </p:stCondLst>
                                  <p:childTnLst>
                                    <p:set>
                                      <p:cBhvr>
                                        <p:cTn id="15" dur="1" fill="hold">
                                          <p:stCondLst>
                                            <p:cond delay="0"/>
                                          </p:stCondLst>
                                        </p:cTn>
                                        <p:tgtEl>
                                          <p:spTgt spid="38914"/>
                                        </p:tgtEl>
                                        <p:attrNameLst>
                                          <p:attrName>style.visibility</p:attrName>
                                        </p:attrNameLst>
                                      </p:cBhvr>
                                      <p:to>
                                        <p:strVal val="visible"/>
                                      </p:to>
                                    </p:set>
                                    <p:anim calcmode="lin" valueType="num">
                                      <p:cBhvr>
                                        <p:cTn id="16" dur="1000" fill="hold"/>
                                        <p:tgtEl>
                                          <p:spTgt spid="38914"/>
                                        </p:tgtEl>
                                        <p:attrNameLst>
                                          <p:attrName>ppt_w</p:attrName>
                                        </p:attrNameLst>
                                      </p:cBhvr>
                                      <p:tavLst>
                                        <p:tav tm="0">
                                          <p:val>
                                            <p:fltVal val="0"/>
                                          </p:val>
                                        </p:tav>
                                        <p:tav tm="100000">
                                          <p:val>
                                            <p:strVal val="#ppt_w"/>
                                          </p:val>
                                        </p:tav>
                                      </p:tavLst>
                                    </p:anim>
                                    <p:anim calcmode="lin" valueType="num">
                                      <p:cBhvr>
                                        <p:cTn id="17" dur="1000" fill="hold"/>
                                        <p:tgtEl>
                                          <p:spTgt spid="38914"/>
                                        </p:tgtEl>
                                        <p:attrNameLst>
                                          <p:attrName>ppt_h</p:attrName>
                                        </p:attrNameLst>
                                      </p:cBhvr>
                                      <p:tavLst>
                                        <p:tav tm="0">
                                          <p:val>
                                            <p:fltVal val="0"/>
                                          </p:val>
                                        </p:tav>
                                        <p:tav tm="100000">
                                          <p:val>
                                            <p:strVal val="#ppt_h"/>
                                          </p:val>
                                        </p:tav>
                                      </p:tavLst>
                                    </p:anim>
                                    <p:animEffect transition="in" filter="fade">
                                      <p:cBhvr>
                                        <p:cTn id="18" dur="1000"/>
                                        <p:tgtEl>
                                          <p:spTgt spid="38914"/>
                                        </p:tgtEl>
                                      </p:cBhvr>
                                    </p:animEffect>
                                  </p:childTnLst>
                                </p:cTn>
                              </p:par>
                              <p:par>
                                <p:cTn id="19" presetID="53"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10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10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Les isolants pour l’isolation thermique rapportée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1" name="Rectangle 20"/>
          <p:cNvSpPr/>
          <p:nvPr>
            <p:custDataLst>
              <p:tags r:id="rId2"/>
            </p:custDataLst>
          </p:nvPr>
        </p:nvSpPr>
        <p:spPr>
          <a:xfrm>
            <a:off x="389015" y="800674"/>
            <a:ext cx="3125984" cy="523220"/>
          </a:xfrm>
          <a:prstGeom prst="rect">
            <a:avLst/>
          </a:prstGeom>
        </p:spPr>
        <p:txBody>
          <a:bodyPr wrap="none">
            <a:spAutoFit/>
          </a:bodyPr>
          <a:lstStyle/>
          <a:p>
            <a:r>
              <a:rPr lang="fr-FR" sz="2800" dirty="0" smtClean="0">
                <a:solidFill>
                  <a:schemeClr val="tx2">
                    <a:lumMod val="75000"/>
                  </a:schemeClr>
                </a:solidFill>
              </a:rPr>
              <a:t>Les Isolants naturels</a:t>
            </a:r>
            <a:endParaRPr lang="fr-FR" sz="2800" dirty="0">
              <a:solidFill>
                <a:schemeClr val="tx2">
                  <a:lumMod val="75000"/>
                </a:schemeClr>
              </a:solidFill>
            </a:endParaRPr>
          </a:p>
        </p:txBody>
      </p:sp>
      <p:grpSp>
        <p:nvGrpSpPr>
          <p:cNvPr id="4" name="Groupe 33"/>
          <p:cNvGrpSpPr/>
          <p:nvPr>
            <p:custDataLst>
              <p:tags r:id="rId3"/>
            </p:custDataLst>
          </p:nvPr>
        </p:nvGrpSpPr>
        <p:grpSpPr>
          <a:xfrm>
            <a:off x="742873" y="1524383"/>
            <a:ext cx="6383141" cy="400110"/>
            <a:chOff x="227838" y="1569914"/>
            <a:chExt cx="6383141" cy="400110"/>
          </a:xfrm>
        </p:grpSpPr>
        <p:sp>
          <p:nvSpPr>
            <p:cNvPr id="18" name="Rectangle 17"/>
            <p:cNvSpPr/>
            <p:nvPr/>
          </p:nvSpPr>
          <p:spPr>
            <a:xfrm>
              <a:off x="594417" y="1569914"/>
              <a:ext cx="6016562" cy="400110"/>
            </a:xfrm>
            <a:prstGeom prst="rect">
              <a:avLst/>
            </a:prstGeom>
          </p:spPr>
          <p:txBody>
            <a:bodyPr wrap="square">
              <a:spAutoFit/>
            </a:bodyPr>
            <a:lstStyle/>
            <a:p>
              <a:r>
                <a:rPr lang="fr-FR" sz="2000" dirty="0" smtClean="0">
                  <a:solidFill>
                    <a:schemeClr val="tx2">
                      <a:lumMod val="75000"/>
                    </a:schemeClr>
                  </a:solidFill>
                  <a:latin typeface="Calibri (Corps)"/>
                  <a:cs typeface="Times New Roman" pitchFamily="18" charset="0"/>
                </a:rPr>
                <a:t>Origine Végétale : </a:t>
              </a:r>
              <a:r>
                <a:rPr lang="fr-FR" sz="2000" dirty="0" smtClean="0">
                  <a:solidFill>
                    <a:schemeClr val="tx2">
                      <a:lumMod val="75000"/>
                    </a:schemeClr>
                  </a:solidFill>
                  <a:latin typeface="Calibri (Corps)"/>
                </a:rPr>
                <a:t>le lin, le chanvre, ou la paille</a:t>
              </a:r>
              <a:endParaRPr lang="fr-FR" sz="2000" b="1" dirty="0" smtClean="0">
                <a:solidFill>
                  <a:schemeClr val="tx2">
                    <a:lumMod val="75000"/>
                  </a:schemeClr>
                </a:solidFill>
                <a:latin typeface="Calibri (Corps)"/>
              </a:endParaRPr>
            </a:p>
          </p:txBody>
        </p:sp>
        <p:pic>
          <p:nvPicPr>
            <p:cNvPr id="19"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7" name="Groupe 33"/>
          <p:cNvGrpSpPr/>
          <p:nvPr>
            <p:custDataLst>
              <p:tags r:id="rId4"/>
            </p:custDataLst>
          </p:nvPr>
        </p:nvGrpSpPr>
        <p:grpSpPr>
          <a:xfrm>
            <a:off x="742873" y="2152260"/>
            <a:ext cx="5421461" cy="400110"/>
            <a:chOff x="227838" y="1569914"/>
            <a:chExt cx="5421461" cy="400110"/>
          </a:xfrm>
        </p:grpSpPr>
        <p:sp>
          <p:nvSpPr>
            <p:cNvPr id="30" name="Rectangle 29"/>
            <p:cNvSpPr/>
            <p:nvPr/>
          </p:nvSpPr>
          <p:spPr>
            <a:xfrm>
              <a:off x="594417" y="1569914"/>
              <a:ext cx="5054882" cy="400110"/>
            </a:xfrm>
            <a:prstGeom prst="rect">
              <a:avLst/>
            </a:prstGeom>
          </p:spPr>
          <p:txBody>
            <a:bodyPr wrap="square">
              <a:spAutoFit/>
            </a:bodyPr>
            <a:lstStyle/>
            <a:p>
              <a:r>
                <a:rPr lang="fr-FR" sz="2000" dirty="0" smtClean="0">
                  <a:solidFill>
                    <a:schemeClr val="tx2">
                      <a:lumMod val="75000"/>
                    </a:schemeClr>
                  </a:solidFill>
                  <a:latin typeface="Calibri (Corps)"/>
                  <a:cs typeface="Times New Roman" pitchFamily="18" charset="0"/>
                </a:rPr>
                <a:t>Origine Minérale : </a:t>
              </a:r>
              <a:r>
                <a:rPr lang="fr-FR" sz="2000" dirty="0" smtClean="0">
                  <a:solidFill>
                    <a:schemeClr val="tx2">
                      <a:lumMod val="75000"/>
                    </a:schemeClr>
                  </a:solidFill>
                  <a:latin typeface="Calibri (Corps)"/>
                </a:rPr>
                <a:t>la pierre ponce</a:t>
              </a:r>
              <a:endParaRPr lang="fr-FR" sz="2000" b="1" dirty="0" smtClean="0">
                <a:solidFill>
                  <a:schemeClr val="tx2">
                    <a:lumMod val="75000"/>
                  </a:schemeClr>
                </a:solidFill>
                <a:latin typeface="Calibri (Corps)"/>
              </a:endParaRPr>
            </a:p>
          </p:txBody>
        </p:sp>
        <p:pic>
          <p:nvPicPr>
            <p:cNvPr id="31"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2" name="Groupe 33"/>
          <p:cNvGrpSpPr/>
          <p:nvPr>
            <p:custDataLst>
              <p:tags r:id="rId5"/>
            </p:custDataLst>
          </p:nvPr>
        </p:nvGrpSpPr>
        <p:grpSpPr>
          <a:xfrm>
            <a:off x="742873" y="2780137"/>
            <a:ext cx="6950699" cy="707886"/>
            <a:chOff x="227838" y="1569914"/>
            <a:chExt cx="6950699" cy="707886"/>
          </a:xfrm>
        </p:grpSpPr>
        <p:sp>
          <p:nvSpPr>
            <p:cNvPr id="33" name="Rectangle 32"/>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latin typeface="Calibri (Corps)"/>
                  <a:cs typeface="Times New Roman" pitchFamily="18" charset="0"/>
                </a:rPr>
                <a:t>Origine Animale </a:t>
              </a:r>
              <a:r>
                <a:rPr lang="fr-FR" sz="2000" dirty="0" smtClean="0">
                  <a:solidFill>
                    <a:schemeClr val="tx2">
                      <a:lumMod val="75000"/>
                    </a:schemeClr>
                  </a:solidFill>
                  <a:latin typeface="Calibri (Corps)"/>
                </a:rPr>
                <a:t>: la plume de canard et la laine de mouton</a:t>
              </a:r>
              <a:endParaRPr lang="fr-FR" sz="2000" b="1" dirty="0" smtClean="0">
                <a:solidFill>
                  <a:schemeClr val="tx2">
                    <a:lumMod val="75000"/>
                  </a:schemeClr>
                </a:solidFill>
                <a:latin typeface="Calibri (Corps)"/>
              </a:endParaRPr>
            </a:p>
          </p:txBody>
        </p:sp>
        <p:pic>
          <p:nvPicPr>
            <p:cNvPr id="34"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5" name="Groupe 33"/>
          <p:cNvGrpSpPr/>
          <p:nvPr>
            <p:custDataLst>
              <p:tags r:id="rId6"/>
            </p:custDataLst>
          </p:nvPr>
        </p:nvGrpSpPr>
        <p:grpSpPr>
          <a:xfrm>
            <a:off x="742873" y="3715790"/>
            <a:ext cx="5421461" cy="707886"/>
            <a:chOff x="227838" y="1569914"/>
            <a:chExt cx="5421461" cy="707886"/>
          </a:xfrm>
        </p:grpSpPr>
        <p:sp>
          <p:nvSpPr>
            <p:cNvPr id="36" name="Rectangle 35"/>
            <p:cNvSpPr/>
            <p:nvPr/>
          </p:nvSpPr>
          <p:spPr>
            <a:xfrm>
              <a:off x="594417" y="1569914"/>
              <a:ext cx="5054882" cy="707886"/>
            </a:xfrm>
            <a:prstGeom prst="rect">
              <a:avLst/>
            </a:prstGeom>
          </p:spPr>
          <p:txBody>
            <a:bodyPr wrap="square">
              <a:spAutoFit/>
            </a:bodyPr>
            <a:lstStyle/>
            <a:p>
              <a:r>
                <a:rPr lang="fr-FR" sz="2000" dirty="0" smtClean="0">
                  <a:solidFill>
                    <a:schemeClr val="tx2">
                      <a:lumMod val="75000"/>
                    </a:schemeClr>
                  </a:solidFill>
                  <a:latin typeface="Calibri (Corps)"/>
                  <a:cs typeface="Times New Roman" pitchFamily="18" charset="0"/>
                </a:rPr>
                <a:t>Origine Recyclés : </a:t>
              </a:r>
              <a:r>
                <a:rPr lang="fr-FR" sz="2000" dirty="0" smtClean="0">
                  <a:solidFill>
                    <a:schemeClr val="tx2">
                      <a:lumMod val="75000"/>
                    </a:schemeClr>
                  </a:solidFill>
                  <a:latin typeface="Calibri (Corps)"/>
                </a:rPr>
                <a:t>la cellulose, les isolants à base de plastique recyclé</a:t>
              </a:r>
              <a:endParaRPr lang="fr-FR" sz="2000" b="1" dirty="0" smtClean="0">
                <a:solidFill>
                  <a:schemeClr val="tx2">
                    <a:lumMod val="75000"/>
                  </a:schemeClr>
                </a:solidFill>
                <a:latin typeface="Calibri (Corps)"/>
              </a:endParaRPr>
            </a:p>
          </p:txBody>
        </p:sp>
        <p:pic>
          <p:nvPicPr>
            <p:cNvPr id="37"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pic>
        <p:nvPicPr>
          <p:cNvPr id="2051" name="Picture 3"/>
          <p:cNvPicPr>
            <a:picLocks noChangeAspect="1" noChangeArrowheads="1"/>
          </p:cNvPicPr>
          <p:nvPr>
            <p:custDataLst>
              <p:tags r:id="rId7"/>
            </p:custDataLst>
          </p:nvPr>
        </p:nvPicPr>
        <p:blipFill>
          <a:blip r:embed="rId12"/>
          <a:srcRect/>
          <a:stretch>
            <a:fillRect/>
          </a:stretch>
        </p:blipFill>
        <p:spPr bwMode="auto">
          <a:xfrm>
            <a:off x="2216621" y="4708482"/>
            <a:ext cx="6674962" cy="1685428"/>
          </a:xfrm>
          <a:prstGeom prst="rect">
            <a:avLst/>
          </a:prstGeom>
          <a:noFill/>
          <a:ln w="9525">
            <a:solidFill>
              <a:srgbClr val="FFC000"/>
            </a:solidFill>
            <a:miter lim="800000"/>
            <a:headEnd/>
            <a:tailEnd/>
          </a:ln>
          <a:effectLst/>
        </p:spPr>
      </p:pic>
      <p:grpSp>
        <p:nvGrpSpPr>
          <p:cNvPr id="25" name="Groupe 38"/>
          <p:cNvGrpSpPr/>
          <p:nvPr>
            <p:custDataLst>
              <p:tags r:id="rId8"/>
            </p:custDataLst>
          </p:nvPr>
        </p:nvGrpSpPr>
        <p:grpSpPr>
          <a:xfrm>
            <a:off x="-11875" y="6184075"/>
            <a:ext cx="9166762" cy="695495"/>
            <a:chOff x="-11875" y="6184075"/>
            <a:chExt cx="9166762" cy="695495"/>
          </a:xfrm>
        </p:grpSpPr>
        <p:grpSp>
          <p:nvGrpSpPr>
            <p:cNvPr id="26" name="Groupe 73"/>
            <p:cNvGrpSpPr/>
            <p:nvPr/>
          </p:nvGrpSpPr>
          <p:grpSpPr>
            <a:xfrm>
              <a:off x="7528887" y="6578927"/>
              <a:ext cx="1475051" cy="270756"/>
              <a:chOff x="3004398" y="3185919"/>
              <a:chExt cx="4497647" cy="825579"/>
            </a:xfrm>
          </p:grpSpPr>
          <p:pic>
            <p:nvPicPr>
              <p:cNvPr id="41"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48"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9"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0" name="Rectangle 3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 calcmode="lin" valueType="num">
                                      <p:cBhvr>
                                        <p:cTn id="11" dur="1000" fill="hold"/>
                                        <p:tgtEl>
                                          <p:spTgt spid="2051"/>
                                        </p:tgtEl>
                                        <p:attrNameLst>
                                          <p:attrName>ppt_w</p:attrName>
                                        </p:attrNameLst>
                                      </p:cBhvr>
                                      <p:tavLst>
                                        <p:tav tm="0">
                                          <p:val>
                                            <p:fltVal val="0"/>
                                          </p:val>
                                        </p:tav>
                                        <p:tav tm="100000">
                                          <p:val>
                                            <p:strVal val="#ppt_w"/>
                                          </p:val>
                                        </p:tav>
                                      </p:tavLst>
                                    </p:anim>
                                    <p:anim calcmode="lin" valueType="num">
                                      <p:cBhvr>
                                        <p:cTn id="12" dur="1000" fill="hold"/>
                                        <p:tgtEl>
                                          <p:spTgt spid="2051"/>
                                        </p:tgtEl>
                                        <p:attrNameLst>
                                          <p:attrName>ppt_h</p:attrName>
                                        </p:attrNameLst>
                                      </p:cBhvr>
                                      <p:tavLst>
                                        <p:tav tm="0">
                                          <p:val>
                                            <p:fltVal val="0"/>
                                          </p:val>
                                        </p:tav>
                                        <p:tav tm="100000">
                                          <p:val>
                                            <p:strVal val="#ppt_h"/>
                                          </p:val>
                                        </p:tav>
                                      </p:tavLst>
                                    </p:anim>
                                    <p:animEffect transition="in" filter="fade">
                                      <p:cBhvr>
                                        <p:cTn id="13" dur="1000"/>
                                        <p:tgtEl>
                                          <p:spTgt spid="205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10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10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4" y="142852"/>
            <a:ext cx="747036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Les isolants pour l’isolation thermique répartie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1" name="Rectangle 20"/>
          <p:cNvSpPr/>
          <p:nvPr>
            <p:custDataLst>
              <p:tags r:id="rId2"/>
            </p:custDataLst>
          </p:nvPr>
        </p:nvSpPr>
        <p:spPr>
          <a:xfrm>
            <a:off x="389015" y="800674"/>
            <a:ext cx="7476342" cy="523220"/>
          </a:xfrm>
          <a:prstGeom prst="rect">
            <a:avLst/>
          </a:prstGeom>
        </p:spPr>
        <p:txBody>
          <a:bodyPr wrap="none">
            <a:spAutoFit/>
          </a:bodyPr>
          <a:lstStyle/>
          <a:p>
            <a:r>
              <a:rPr lang="fr-FR" sz="2800" dirty="0" smtClean="0">
                <a:solidFill>
                  <a:schemeClr val="tx2">
                    <a:lumMod val="75000"/>
                  </a:schemeClr>
                </a:solidFill>
              </a:rPr>
              <a:t>Utilisée en construction neuve ou agrandissement</a:t>
            </a:r>
            <a:endParaRPr lang="fr-FR" sz="2800" dirty="0">
              <a:solidFill>
                <a:schemeClr val="tx2">
                  <a:lumMod val="75000"/>
                </a:schemeClr>
              </a:solidFill>
            </a:endParaRPr>
          </a:p>
        </p:txBody>
      </p:sp>
      <p:grpSp>
        <p:nvGrpSpPr>
          <p:cNvPr id="5" name="Groupe 33"/>
          <p:cNvGrpSpPr/>
          <p:nvPr>
            <p:custDataLst>
              <p:tags r:id="rId3"/>
            </p:custDataLst>
          </p:nvPr>
        </p:nvGrpSpPr>
        <p:grpSpPr>
          <a:xfrm>
            <a:off x="742873" y="1427034"/>
            <a:ext cx="6698451" cy="707886"/>
            <a:chOff x="227838" y="1569914"/>
            <a:chExt cx="6698451" cy="707886"/>
          </a:xfrm>
        </p:grpSpPr>
        <p:sp>
          <p:nvSpPr>
            <p:cNvPr id="30" name="Rectangle 29"/>
            <p:cNvSpPr/>
            <p:nvPr/>
          </p:nvSpPr>
          <p:spPr>
            <a:xfrm>
              <a:off x="594417" y="1569914"/>
              <a:ext cx="6331872" cy="707886"/>
            </a:xfrm>
            <a:prstGeom prst="rect">
              <a:avLst/>
            </a:prstGeom>
          </p:spPr>
          <p:txBody>
            <a:bodyPr wrap="square">
              <a:spAutoFit/>
            </a:bodyPr>
            <a:lstStyle/>
            <a:p>
              <a:r>
                <a:rPr lang="fr-FR" sz="2000" dirty="0" smtClean="0">
                  <a:solidFill>
                    <a:schemeClr val="tx2">
                      <a:lumMod val="75000"/>
                    </a:schemeClr>
                  </a:solidFill>
                </a:rPr>
                <a:t>Permet de construire sans pont thermique</a:t>
              </a:r>
              <a:r>
                <a:rPr lang="fr-FR" sz="2000" dirty="0" smtClean="0">
                  <a:solidFill>
                    <a:schemeClr val="tx2">
                      <a:lumMod val="75000"/>
                    </a:schemeClr>
                  </a:solidFill>
                  <a:cs typeface="Times New Roman" pitchFamily="18" charset="0"/>
                </a:rPr>
                <a:t> d’ou une excellente performance d’ensemble</a:t>
              </a:r>
              <a:endParaRPr lang="fr-FR" sz="2000" b="1" dirty="0" smtClean="0">
                <a:solidFill>
                  <a:schemeClr val="tx2">
                    <a:lumMod val="75000"/>
                  </a:schemeClr>
                </a:solidFill>
              </a:endParaRPr>
            </a:p>
          </p:txBody>
        </p:sp>
        <p:pic>
          <p:nvPicPr>
            <p:cNvPr id="31"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 name="Groupe 33"/>
          <p:cNvGrpSpPr/>
          <p:nvPr>
            <p:custDataLst>
              <p:tags r:id="rId4"/>
            </p:custDataLst>
          </p:nvPr>
        </p:nvGrpSpPr>
        <p:grpSpPr>
          <a:xfrm>
            <a:off x="742873" y="2449061"/>
            <a:ext cx="6950699" cy="707886"/>
            <a:chOff x="227838" y="1569914"/>
            <a:chExt cx="6950699" cy="707886"/>
          </a:xfrm>
        </p:grpSpPr>
        <p:sp>
          <p:nvSpPr>
            <p:cNvPr id="33" name="Rectangle 32"/>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cs typeface="Times New Roman" pitchFamily="18" charset="0"/>
                </a:rPr>
                <a:t>Confère au logement une forte « inertie thermique » favorable au confort d’été des occupants</a:t>
              </a:r>
              <a:endParaRPr lang="fr-FR" sz="2000" b="1" dirty="0" smtClean="0">
                <a:solidFill>
                  <a:schemeClr val="tx2">
                    <a:lumMod val="75000"/>
                  </a:schemeClr>
                </a:solidFill>
              </a:endParaRPr>
            </a:p>
          </p:txBody>
        </p:sp>
        <p:pic>
          <p:nvPicPr>
            <p:cNvPr id="34"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pic>
        <p:nvPicPr>
          <p:cNvPr id="40962" name="Picture 2"/>
          <p:cNvPicPr>
            <a:picLocks noChangeAspect="1" noChangeArrowheads="1"/>
          </p:cNvPicPr>
          <p:nvPr>
            <p:custDataLst>
              <p:tags r:id="rId5"/>
            </p:custDataLst>
          </p:nvPr>
        </p:nvPicPr>
        <p:blipFill>
          <a:blip r:embed="rId11"/>
          <a:srcRect/>
          <a:stretch>
            <a:fillRect/>
          </a:stretch>
        </p:blipFill>
        <p:spPr bwMode="auto">
          <a:xfrm>
            <a:off x="2221625" y="3925780"/>
            <a:ext cx="3637297" cy="2427724"/>
          </a:xfrm>
          <a:prstGeom prst="rect">
            <a:avLst/>
          </a:prstGeom>
          <a:noFill/>
          <a:ln w="9525">
            <a:solidFill>
              <a:srgbClr val="FFC000"/>
            </a:solidFill>
            <a:miter lim="800000"/>
            <a:headEnd/>
            <a:tailEnd/>
          </a:ln>
          <a:effectLst/>
        </p:spPr>
      </p:pic>
      <p:pic>
        <p:nvPicPr>
          <p:cNvPr id="40964" name="Picture 4"/>
          <p:cNvPicPr>
            <a:picLocks noChangeAspect="1" noChangeArrowheads="1"/>
          </p:cNvPicPr>
          <p:nvPr>
            <p:custDataLst>
              <p:tags r:id="rId6"/>
            </p:custDataLst>
          </p:nvPr>
        </p:nvPicPr>
        <p:blipFill>
          <a:blip r:embed="rId12"/>
          <a:srcRect/>
          <a:stretch>
            <a:fillRect/>
          </a:stretch>
        </p:blipFill>
        <p:spPr bwMode="auto">
          <a:xfrm>
            <a:off x="6622503" y="2932386"/>
            <a:ext cx="2327603" cy="3481060"/>
          </a:xfrm>
          <a:prstGeom prst="rect">
            <a:avLst/>
          </a:prstGeom>
          <a:noFill/>
          <a:ln w="9525">
            <a:solidFill>
              <a:srgbClr val="FFC000"/>
            </a:solidFill>
            <a:miter lim="800000"/>
            <a:headEnd/>
            <a:tailEnd/>
          </a:ln>
          <a:effectLst/>
        </p:spPr>
      </p:pic>
      <p:grpSp>
        <p:nvGrpSpPr>
          <p:cNvPr id="20" name="Groupe 38"/>
          <p:cNvGrpSpPr/>
          <p:nvPr>
            <p:custDataLst>
              <p:tags r:id="rId7"/>
            </p:custDataLst>
          </p:nvPr>
        </p:nvGrpSpPr>
        <p:grpSpPr>
          <a:xfrm>
            <a:off x="-11875" y="6184075"/>
            <a:ext cx="9166762" cy="695495"/>
            <a:chOff x="-11875" y="6184075"/>
            <a:chExt cx="9166762" cy="695495"/>
          </a:xfrm>
        </p:grpSpPr>
        <p:grpSp>
          <p:nvGrpSpPr>
            <p:cNvPr id="22" name="Groupe 73"/>
            <p:cNvGrpSpPr/>
            <p:nvPr/>
          </p:nvGrpSpPr>
          <p:grpSpPr>
            <a:xfrm>
              <a:off x="7528887" y="6578927"/>
              <a:ext cx="1475051" cy="270756"/>
              <a:chOff x="3004398" y="3185919"/>
              <a:chExt cx="4497647" cy="825579"/>
            </a:xfrm>
          </p:grpSpPr>
          <p:pic>
            <p:nvPicPr>
              <p:cNvPr id="27"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28"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23" name="Connecteur droit 2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5"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6" name="Rectangle 25"/>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40962"/>
                                        </p:tgtEl>
                                        <p:attrNameLst>
                                          <p:attrName>style.visibility</p:attrName>
                                        </p:attrNameLst>
                                      </p:cBhvr>
                                      <p:to>
                                        <p:strVal val="visible"/>
                                      </p:to>
                                    </p:set>
                                    <p:anim calcmode="lin" valueType="num">
                                      <p:cBhvr>
                                        <p:cTn id="12" dur="1000" fill="hold"/>
                                        <p:tgtEl>
                                          <p:spTgt spid="40962"/>
                                        </p:tgtEl>
                                        <p:attrNameLst>
                                          <p:attrName>ppt_w</p:attrName>
                                        </p:attrNameLst>
                                      </p:cBhvr>
                                      <p:tavLst>
                                        <p:tav tm="0">
                                          <p:val>
                                            <p:fltVal val="0"/>
                                          </p:val>
                                        </p:tav>
                                        <p:tav tm="100000">
                                          <p:val>
                                            <p:strVal val="#ppt_w"/>
                                          </p:val>
                                        </p:tav>
                                      </p:tavLst>
                                    </p:anim>
                                    <p:anim calcmode="lin" valueType="num">
                                      <p:cBhvr>
                                        <p:cTn id="13" dur="1000" fill="hold"/>
                                        <p:tgtEl>
                                          <p:spTgt spid="40962"/>
                                        </p:tgtEl>
                                        <p:attrNameLst>
                                          <p:attrName>ppt_h</p:attrName>
                                        </p:attrNameLst>
                                      </p:cBhvr>
                                      <p:tavLst>
                                        <p:tav tm="0">
                                          <p:val>
                                            <p:fltVal val="0"/>
                                          </p:val>
                                        </p:tav>
                                        <p:tav tm="100000">
                                          <p:val>
                                            <p:strVal val="#ppt_h"/>
                                          </p:val>
                                        </p:tav>
                                      </p:tavLst>
                                    </p:anim>
                                    <p:animEffect transition="in" filter="fade">
                                      <p:cBhvr>
                                        <p:cTn id="14" dur="1000"/>
                                        <p:tgtEl>
                                          <p:spTgt spid="40962"/>
                                        </p:tgtEl>
                                      </p:cBhvr>
                                    </p:animEffect>
                                  </p:childTnLst>
                                </p:cTn>
                              </p:par>
                              <p:par>
                                <p:cTn id="15" presetID="53" presetClass="entr" presetSubtype="0" fill="hold" nodeType="withEffect">
                                  <p:stCondLst>
                                    <p:cond delay="0"/>
                                  </p:stCondLst>
                                  <p:childTnLst>
                                    <p:set>
                                      <p:cBhvr>
                                        <p:cTn id="16" dur="1" fill="hold">
                                          <p:stCondLst>
                                            <p:cond delay="0"/>
                                          </p:stCondLst>
                                        </p:cTn>
                                        <p:tgtEl>
                                          <p:spTgt spid="40964"/>
                                        </p:tgtEl>
                                        <p:attrNameLst>
                                          <p:attrName>style.visibility</p:attrName>
                                        </p:attrNameLst>
                                      </p:cBhvr>
                                      <p:to>
                                        <p:strVal val="visible"/>
                                      </p:to>
                                    </p:set>
                                    <p:anim calcmode="lin" valueType="num">
                                      <p:cBhvr>
                                        <p:cTn id="17" dur="1000" fill="hold"/>
                                        <p:tgtEl>
                                          <p:spTgt spid="40964"/>
                                        </p:tgtEl>
                                        <p:attrNameLst>
                                          <p:attrName>ppt_w</p:attrName>
                                        </p:attrNameLst>
                                      </p:cBhvr>
                                      <p:tavLst>
                                        <p:tav tm="0">
                                          <p:val>
                                            <p:fltVal val="0"/>
                                          </p:val>
                                        </p:tav>
                                        <p:tav tm="100000">
                                          <p:val>
                                            <p:strVal val="#ppt_w"/>
                                          </p:val>
                                        </p:tav>
                                      </p:tavLst>
                                    </p:anim>
                                    <p:anim calcmode="lin" valueType="num">
                                      <p:cBhvr>
                                        <p:cTn id="18" dur="1000" fill="hold"/>
                                        <p:tgtEl>
                                          <p:spTgt spid="40964"/>
                                        </p:tgtEl>
                                        <p:attrNameLst>
                                          <p:attrName>ppt_h</p:attrName>
                                        </p:attrNameLst>
                                      </p:cBhvr>
                                      <p:tavLst>
                                        <p:tav tm="0">
                                          <p:val>
                                            <p:fltVal val="0"/>
                                          </p:val>
                                        </p:tav>
                                        <p:tav tm="100000">
                                          <p:val>
                                            <p:strVal val="#ppt_h"/>
                                          </p:val>
                                        </p:tav>
                                      </p:tavLst>
                                    </p:anim>
                                    <p:animEffect transition="in" filter="fade">
                                      <p:cBhvr>
                                        <p:cTn id="19" dur="1000"/>
                                        <p:tgtEl>
                                          <p:spTgt spid="4096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4" y="142852"/>
            <a:ext cx="713928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des murs par l’extérieur</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33"/>
          <p:cNvGrpSpPr/>
          <p:nvPr>
            <p:custDataLst>
              <p:tags r:id="rId2"/>
            </p:custDataLst>
          </p:nvPr>
        </p:nvGrpSpPr>
        <p:grpSpPr>
          <a:xfrm>
            <a:off x="742873" y="1111714"/>
            <a:ext cx="6698451" cy="707886"/>
            <a:chOff x="227838" y="1569914"/>
            <a:chExt cx="6698451" cy="707886"/>
          </a:xfrm>
        </p:grpSpPr>
        <p:sp>
          <p:nvSpPr>
            <p:cNvPr id="30" name="Rectangle 29"/>
            <p:cNvSpPr/>
            <p:nvPr/>
          </p:nvSpPr>
          <p:spPr>
            <a:xfrm>
              <a:off x="594417" y="1569914"/>
              <a:ext cx="6331872" cy="707886"/>
            </a:xfrm>
            <a:prstGeom prst="rect">
              <a:avLst/>
            </a:prstGeom>
          </p:spPr>
          <p:txBody>
            <a:bodyPr wrap="square">
              <a:spAutoFit/>
            </a:bodyPr>
            <a:lstStyle/>
            <a:p>
              <a:r>
                <a:rPr lang="fr-FR" sz="2000" dirty="0" smtClean="0">
                  <a:solidFill>
                    <a:schemeClr val="tx2">
                      <a:lumMod val="75000"/>
                    </a:schemeClr>
                  </a:solidFill>
                </a:rPr>
                <a:t>Permet de construire sans pont thermique</a:t>
              </a:r>
              <a:r>
                <a:rPr lang="fr-FR" sz="2000" dirty="0" smtClean="0">
                  <a:solidFill>
                    <a:schemeClr val="tx2">
                      <a:lumMod val="75000"/>
                    </a:schemeClr>
                  </a:solidFill>
                  <a:cs typeface="Times New Roman" pitchFamily="18" charset="0"/>
                </a:rPr>
                <a:t> d’où une excellente performance d’ensemble</a:t>
              </a:r>
              <a:endParaRPr lang="fr-FR" sz="2000" b="1" dirty="0" smtClean="0">
                <a:solidFill>
                  <a:schemeClr val="tx2">
                    <a:lumMod val="75000"/>
                  </a:schemeClr>
                </a:solidFill>
              </a:endParaRPr>
            </a:p>
          </p:txBody>
        </p:sp>
        <p:pic>
          <p:nvPicPr>
            <p:cNvPr id="31"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 name="Groupe 33"/>
          <p:cNvGrpSpPr/>
          <p:nvPr>
            <p:custDataLst>
              <p:tags r:id="rId3"/>
            </p:custDataLst>
          </p:nvPr>
        </p:nvGrpSpPr>
        <p:grpSpPr>
          <a:xfrm>
            <a:off x="742873" y="2039145"/>
            <a:ext cx="6950699" cy="707886"/>
            <a:chOff x="227838" y="1569914"/>
            <a:chExt cx="6950699" cy="707886"/>
          </a:xfrm>
        </p:grpSpPr>
        <p:sp>
          <p:nvSpPr>
            <p:cNvPr id="33" name="Rectangle 32"/>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cs typeface="Times New Roman" pitchFamily="18" charset="0"/>
                </a:rPr>
                <a:t>Permet de </a:t>
              </a:r>
              <a:r>
                <a:rPr lang="fr-FR" sz="2000" dirty="0" smtClean="0">
                  <a:solidFill>
                    <a:schemeClr val="tx2">
                      <a:lumMod val="75000"/>
                    </a:schemeClr>
                  </a:solidFill>
                </a:rPr>
                <a:t>profiter de l'inertie de la brique qui apportera de la fraicheur en journée et de la chaleur en soirée</a:t>
              </a:r>
              <a:endParaRPr lang="fr-FR" sz="2000" b="1" dirty="0" smtClean="0">
                <a:solidFill>
                  <a:schemeClr val="tx2">
                    <a:lumMod val="75000"/>
                  </a:schemeClr>
                </a:solidFill>
              </a:endParaRPr>
            </a:p>
          </p:txBody>
        </p:sp>
        <p:pic>
          <p:nvPicPr>
            <p:cNvPr id="34"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pic>
        <p:nvPicPr>
          <p:cNvPr id="41986" name="Picture 2"/>
          <p:cNvPicPr>
            <a:picLocks noChangeAspect="1" noChangeArrowheads="1"/>
          </p:cNvPicPr>
          <p:nvPr>
            <p:custDataLst>
              <p:tags r:id="rId4"/>
            </p:custDataLst>
          </p:nvPr>
        </p:nvPicPr>
        <p:blipFill>
          <a:blip r:embed="rId11"/>
          <a:srcRect/>
          <a:stretch>
            <a:fillRect/>
          </a:stretch>
        </p:blipFill>
        <p:spPr bwMode="auto">
          <a:xfrm>
            <a:off x="5580989" y="3906605"/>
            <a:ext cx="3119999" cy="2340000"/>
          </a:xfrm>
          <a:prstGeom prst="rect">
            <a:avLst/>
          </a:prstGeom>
          <a:noFill/>
          <a:ln w="9525">
            <a:solidFill>
              <a:srgbClr val="FFC000"/>
            </a:solidFill>
            <a:miter lim="800000"/>
            <a:headEnd/>
            <a:tailEnd/>
          </a:ln>
          <a:effectLst/>
        </p:spPr>
      </p:pic>
      <p:pic>
        <p:nvPicPr>
          <p:cNvPr id="41987" name="Picture 3"/>
          <p:cNvPicPr>
            <a:picLocks noChangeAspect="1" noChangeArrowheads="1"/>
          </p:cNvPicPr>
          <p:nvPr>
            <p:custDataLst>
              <p:tags r:id="rId5"/>
            </p:custDataLst>
          </p:nvPr>
        </p:nvPicPr>
        <p:blipFill>
          <a:blip r:embed="rId12"/>
          <a:srcRect/>
          <a:stretch>
            <a:fillRect/>
          </a:stretch>
        </p:blipFill>
        <p:spPr bwMode="auto">
          <a:xfrm>
            <a:off x="2123414" y="3906605"/>
            <a:ext cx="3240920" cy="2340000"/>
          </a:xfrm>
          <a:prstGeom prst="rect">
            <a:avLst/>
          </a:prstGeom>
          <a:noFill/>
          <a:ln w="9525">
            <a:solidFill>
              <a:srgbClr val="FFC000"/>
            </a:solidFill>
            <a:miter lim="800000"/>
            <a:headEnd/>
            <a:tailEnd/>
          </a:ln>
          <a:effectLst/>
        </p:spPr>
      </p:pic>
      <p:grpSp>
        <p:nvGrpSpPr>
          <p:cNvPr id="26" name="Groupe 33"/>
          <p:cNvGrpSpPr/>
          <p:nvPr>
            <p:custDataLst>
              <p:tags r:id="rId6"/>
            </p:custDataLst>
          </p:nvPr>
        </p:nvGrpSpPr>
        <p:grpSpPr>
          <a:xfrm>
            <a:off x="769148" y="3011352"/>
            <a:ext cx="6950699" cy="707886"/>
            <a:chOff x="227838" y="1569914"/>
            <a:chExt cx="6950699" cy="707886"/>
          </a:xfrm>
        </p:grpSpPr>
        <p:sp>
          <p:nvSpPr>
            <p:cNvPr id="27" name="Rectangle 26"/>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cs typeface="Times New Roman" pitchFamily="18" charset="0"/>
                </a:rPr>
                <a:t>Permet de combiner le renforcement de l’isolation et le ravalement de façade dans le cadre d’une rénovation</a:t>
              </a:r>
              <a:endParaRPr lang="fr-FR" sz="2000" b="1" dirty="0" smtClean="0">
                <a:solidFill>
                  <a:schemeClr val="tx2">
                    <a:lumMod val="75000"/>
                  </a:schemeClr>
                </a:solidFill>
              </a:endParaRPr>
            </a:p>
          </p:txBody>
        </p:sp>
        <p:pic>
          <p:nvPicPr>
            <p:cNvPr id="28"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2" name="Groupe 38"/>
          <p:cNvGrpSpPr/>
          <p:nvPr>
            <p:custDataLst>
              <p:tags r:id="rId7"/>
            </p:custDataLst>
          </p:nvPr>
        </p:nvGrpSpPr>
        <p:grpSpPr>
          <a:xfrm>
            <a:off x="-11875" y="6184075"/>
            <a:ext cx="9166762" cy="695495"/>
            <a:chOff x="-11875" y="6184075"/>
            <a:chExt cx="9166762" cy="695495"/>
          </a:xfrm>
        </p:grpSpPr>
        <p:grpSp>
          <p:nvGrpSpPr>
            <p:cNvPr id="23" name="Groupe 73"/>
            <p:cNvGrpSpPr/>
            <p:nvPr/>
          </p:nvGrpSpPr>
          <p:grpSpPr>
            <a:xfrm>
              <a:off x="7528887" y="6578927"/>
              <a:ext cx="1475051" cy="270756"/>
              <a:chOff x="3004398" y="3185919"/>
              <a:chExt cx="4497647" cy="825579"/>
            </a:xfrm>
          </p:grpSpPr>
          <p:pic>
            <p:nvPicPr>
              <p:cNvPr id="35"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36"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24" name="Connecteur droit 2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9"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2" name="Rectangle 31"/>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1987"/>
                                        </p:tgtEl>
                                        <p:attrNameLst>
                                          <p:attrName>style.visibility</p:attrName>
                                        </p:attrNameLst>
                                      </p:cBhvr>
                                      <p:to>
                                        <p:strVal val="visible"/>
                                      </p:to>
                                    </p:set>
                                    <p:anim calcmode="lin" valueType="num">
                                      <p:cBhvr>
                                        <p:cTn id="7" dur="1000" fill="hold"/>
                                        <p:tgtEl>
                                          <p:spTgt spid="41987"/>
                                        </p:tgtEl>
                                        <p:attrNameLst>
                                          <p:attrName>ppt_w</p:attrName>
                                        </p:attrNameLst>
                                      </p:cBhvr>
                                      <p:tavLst>
                                        <p:tav tm="0">
                                          <p:val>
                                            <p:fltVal val="0"/>
                                          </p:val>
                                        </p:tav>
                                        <p:tav tm="100000">
                                          <p:val>
                                            <p:strVal val="#ppt_w"/>
                                          </p:val>
                                        </p:tav>
                                      </p:tavLst>
                                    </p:anim>
                                    <p:anim calcmode="lin" valueType="num">
                                      <p:cBhvr>
                                        <p:cTn id="8" dur="1000" fill="hold"/>
                                        <p:tgtEl>
                                          <p:spTgt spid="41987"/>
                                        </p:tgtEl>
                                        <p:attrNameLst>
                                          <p:attrName>ppt_h</p:attrName>
                                        </p:attrNameLst>
                                      </p:cBhvr>
                                      <p:tavLst>
                                        <p:tav tm="0">
                                          <p:val>
                                            <p:fltVal val="0"/>
                                          </p:val>
                                        </p:tav>
                                        <p:tav tm="100000">
                                          <p:val>
                                            <p:strVal val="#ppt_h"/>
                                          </p:val>
                                        </p:tav>
                                      </p:tavLst>
                                    </p:anim>
                                    <p:animEffect transition="in" filter="fade">
                                      <p:cBhvr>
                                        <p:cTn id="9" dur="1000"/>
                                        <p:tgtEl>
                                          <p:spTgt spid="41987"/>
                                        </p:tgtEl>
                                      </p:cBhvr>
                                    </p:animEffect>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41986"/>
                                        </p:tgtEl>
                                        <p:attrNameLst>
                                          <p:attrName>style.visibility</p:attrName>
                                        </p:attrNameLst>
                                      </p:cBhvr>
                                      <p:to>
                                        <p:strVal val="visible"/>
                                      </p:to>
                                    </p:set>
                                    <p:anim calcmode="lin" valueType="num">
                                      <p:cBhvr>
                                        <p:cTn id="13" dur="1000" fill="hold"/>
                                        <p:tgtEl>
                                          <p:spTgt spid="41986"/>
                                        </p:tgtEl>
                                        <p:attrNameLst>
                                          <p:attrName>ppt_w</p:attrName>
                                        </p:attrNameLst>
                                      </p:cBhvr>
                                      <p:tavLst>
                                        <p:tav tm="0">
                                          <p:val>
                                            <p:fltVal val="0"/>
                                          </p:val>
                                        </p:tav>
                                        <p:tav tm="100000">
                                          <p:val>
                                            <p:strVal val="#ppt_w"/>
                                          </p:val>
                                        </p:tav>
                                      </p:tavLst>
                                    </p:anim>
                                    <p:anim calcmode="lin" valueType="num">
                                      <p:cBhvr>
                                        <p:cTn id="14" dur="1000" fill="hold"/>
                                        <p:tgtEl>
                                          <p:spTgt spid="41986"/>
                                        </p:tgtEl>
                                        <p:attrNameLst>
                                          <p:attrName>ppt_h</p:attrName>
                                        </p:attrNameLst>
                                      </p:cBhvr>
                                      <p:tavLst>
                                        <p:tav tm="0">
                                          <p:val>
                                            <p:fltVal val="0"/>
                                          </p:val>
                                        </p:tav>
                                        <p:tav tm="100000">
                                          <p:val>
                                            <p:strVal val="#ppt_h"/>
                                          </p:val>
                                        </p:tav>
                                      </p:tavLst>
                                    </p:anim>
                                    <p:animEffect transition="in" filter="fade">
                                      <p:cBhvr>
                                        <p:cTn id="15" dur="1000"/>
                                        <p:tgtEl>
                                          <p:spTgt spid="4198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5" y="142852"/>
            <a:ext cx="567309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des ouvrants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33"/>
          <p:cNvGrpSpPr/>
          <p:nvPr>
            <p:custDataLst>
              <p:tags r:id="rId2"/>
            </p:custDataLst>
          </p:nvPr>
        </p:nvGrpSpPr>
        <p:grpSpPr>
          <a:xfrm>
            <a:off x="742873" y="1679290"/>
            <a:ext cx="5848996" cy="707886"/>
            <a:chOff x="227838" y="1569914"/>
            <a:chExt cx="5848996" cy="707886"/>
          </a:xfrm>
        </p:grpSpPr>
        <p:sp>
          <p:nvSpPr>
            <p:cNvPr id="30" name="Rectangle 29"/>
            <p:cNvSpPr/>
            <p:nvPr/>
          </p:nvSpPr>
          <p:spPr>
            <a:xfrm>
              <a:off x="594417" y="1569914"/>
              <a:ext cx="5482417" cy="707886"/>
            </a:xfrm>
            <a:prstGeom prst="rect">
              <a:avLst/>
            </a:prstGeom>
          </p:spPr>
          <p:txBody>
            <a:bodyPr wrap="square">
              <a:spAutoFit/>
            </a:bodyPr>
            <a:lstStyle/>
            <a:p>
              <a:r>
                <a:rPr lang="fr-FR" sz="2000" dirty="0" smtClean="0">
                  <a:solidFill>
                    <a:schemeClr val="tx2">
                      <a:lumMod val="75000"/>
                    </a:schemeClr>
                  </a:solidFill>
                  <a:ea typeface="Arial Unicode MS" pitchFamily="34" charset="-128"/>
                  <a:cs typeface="Arial Unicode MS" pitchFamily="34" charset="-128"/>
                </a:rPr>
                <a:t>Représentent près de 15% des surfaces extérieures d’un logement.</a:t>
              </a:r>
              <a:endParaRPr lang="fr-FR" sz="2000" b="1" dirty="0" smtClean="0">
                <a:solidFill>
                  <a:schemeClr val="tx2">
                    <a:lumMod val="75000"/>
                  </a:schemeClr>
                </a:solidFill>
              </a:endParaRPr>
            </a:p>
          </p:txBody>
        </p:sp>
        <p:pic>
          <p:nvPicPr>
            <p:cNvPr id="31"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 name="Groupe 33"/>
          <p:cNvGrpSpPr/>
          <p:nvPr>
            <p:custDataLst>
              <p:tags r:id="rId3"/>
            </p:custDataLst>
          </p:nvPr>
        </p:nvGrpSpPr>
        <p:grpSpPr>
          <a:xfrm>
            <a:off x="742873" y="2606721"/>
            <a:ext cx="6950699" cy="400110"/>
            <a:chOff x="227838" y="1569914"/>
            <a:chExt cx="6950699" cy="400110"/>
          </a:xfrm>
        </p:grpSpPr>
        <p:sp>
          <p:nvSpPr>
            <p:cNvPr id="33" name="Rectangle 32"/>
            <p:cNvSpPr/>
            <p:nvPr/>
          </p:nvSpPr>
          <p:spPr>
            <a:xfrm>
              <a:off x="594417" y="1569914"/>
              <a:ext cx="6584120" cy="400110"/>
            </a:xfrm>
            <a:prstGeom prst="rect">
              <a:avLst/>
            </a:prstGeom>
          </p:spPr>
          <p:txBody>
            <a:bodyPr wrap="square">
              <a:spAutoFit/>
            </a:bodyPr>
            <a:lstStyle/>
            <a:p>
              <a:r>
                <a:rPr lang="fr-FR" sz="2000" dirty="0" smtClean="0">
                  <a:solidFill>
                    <a:schemeClr val="tx2">
                      <a:lumMod val="75000"/>
                    </a:schemeClr>
                  </a:solidFill>
                  <a:ea typeface="Arial Unicode MS" pitchFamily="34" charset="-128"/>
                  <a:cs typeface="Arial Unicode MS" pitchFamily="34" charset="-128"/>
                </a:rPr>
                <a:t>Isole 3 à 5 fois moins que le mur qui l’entoure</a:t>
              </a:r>
              <a:endParaRPr lang="fr-FR" sz="2000" b="1" dirty="0" smtClean="0">
                <a:solidFill>
                  <a:schemeClr val="tx2">
                    <a:lumMod val="75000"/>
                  </a:schemeClr>
                </a:solidFill>
              </a:endParaRPr>
            </a:p>
          </p:txBody>
        </p:sp>
        <p:pic>
          <p:nvPicPr>
            <p:cNvPr id="34"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 name="Groupe 33"/>
          <p:cNvGrpSpPr/>
          <p:nvPr>
            <p:custDataLst>
              <p:tags r:id="rId4"/>
            </p:custDataLst>
          </p:nvPr>
        </p:nvGrpSpPr>
        <p:grpSpPr>
          <a:xfrm>
            <a:off x="769148" y="3563162"/>
            <a:ext cx="6950699" cy="707886"/>
            <a:chOff x="227838" y="1569914"/>
            <a:chExt cx="6950699" cy="707886"/>
          </a:xfrm>
        </p:grpSpPr>
        <p:sp>
          <p:nvSpPr>
            <p:cNvPr id="27" name="Rectangle 26"/>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ea typeface="Arial Unicode MS" pitchFamily="34" charset="-128"/>
                  <a:cs typeface="Arial Unicode MS" pitchFamily="34" charset="-128"/>
                </a:rPr>
                <a:t>Son pouvoir d’isolation thermique n’est seulement équivalent qu’à 2 cm d’isolant certifié rapporté sur le mur</a:t>
              </a:r>
              <a:endParaRPr lang="fr-FR" sz="2000" b="1" dirty="0" smtClean="0">
                <a:solidFill>
                  <a:schemeClr val="tx2">
                    <a:lumMod val="75000"/>
                  </a:schemeClr>
                </a:solidFill>
              </a:endParaRPr>
            </a:p>
          </p:txBody>
        </p:sp>
        <p:pic>
          <p:nvPicPr>
            <p:cNvPr id="28"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4" name="Groupe 33"/>
          <p:cNvGrpSpPr/>
          <p:nvPr>
            <p:custDataLst>
              <p:tags r:id="rId5"/>
            </p:custDataLst>
          </p:nvPr>
        </p:nvGrpSpPr>
        <p:grpSpPr>
          <a:xfrm>
            <a:off x="811189" y="4614197"/>
            <a:ext cx="6950699" cy="707886"/>
            <a:chOff x="227838" y="1569914"/>
            <a:chExt cx="6950699" cy="707886"/>
          </a:xfrm>
        </p:grpSpPr>
        <p:sp>
          <p:nvSpPr>
            <p:cNvPr id="25" name="Rectangle 24"/>
            <p:cNvSpPr/>
            <p:nvPr/>
          </p:nvSpPr>
          <p:spPr>
            <a:xfrm>
              <a:off x="594417" y="1569914"/>
              <a:ext cx="6584120" cy="707886"/>
            </a:xfrm>
            <a:prstGeom prst="rect">
              <a:avLst/>
            </a:prstGeom>
          </p:spPr>
          <p:txBody>
            <a:bodyPr wrap="square">
              <a:spAutoFit/>
            </a:bodyPr>
            <a:lstStyle/>
            <a:p>
              <a:r>
                <a:rPr lang="fr-FR" sz="2000" dirty="0" smtClean="0">
                  <a:solidFill>
                    <a:schemeClr val="tx2">
                      <a:lumMod val="75000"/>
                    </a:schemeClr>
                  </a:solidFill>
                  <a:ea typeface="Arial Unicode MS" pitchFamily="34" charset="-128"/>
                  <a:cs typeface="Arial Unicode MS" pitchFamily="34" charset="-128"/>
                </a:rPr>
                <a:t>Le vitrage est une paroi « active » capable de « récupérer » les apports gratuits. </a:t>
              </a:r>
              <a:endParaRPr lang="fr-FR" sz="2000" b="1" dirty="0" smtClean="0">
                <a:solidFill>
                  <a:schemeClr val="tx2">
                    <a:lumMod val="75000"/>
                  </a:schemeClr>
                </a:solidFill>
              </a:endParaRPr>
            </a:p>
          </p:txBody>
        </p:sp>
        <p:pic>
          <p:nvPicPr>
            <p:cNvPr id="2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sp>
        <p:nvSpPr>
          <p:cNvPr id="29" name="Rectangle 10"/>
          <p:cNvSpPr>
            <a:spLocks noChangeArrowheads="1"/>
          </p:cNvSpPr>
          <p:nvPr>
            <p:custDataLst>
              <p:tags r:id="rId6"/>
            </p:custDataLst>
          </p:nvPr>
        </p:nvSpPr>
        <p:spPr bwMode="auto">
          <a:xfrm>
            <a:off x="618511" y="826290"/>
            <a:ext cx="2012602" cy="523220"/>
          </a:xfrm>
          <a:prstGeom prst="rect">
            <a:avLst/>
          </a:prstGeom>
          <a:noFill/>
          <a:ln w="9525">
            <a:noFill/>
            <a:miter lim="800000"/>
            <a:headEnd/>
            <a:tailEnd/>
          </a:ln>
          <a:effectLst/>
        </p:spPr>
        <p:txBody>
          <a:bodyPr wrap="none">
            <a:spAutoFit/>
          </a:bodyPr>
          <a:lstStyle/>
          <a:p>
            <a:r>
              <a:rPr lang="fr-FR" sz="2800" dirty="0">
                <a:solidFill>
                  <a:schemeClr val="tx2">
                    <a:lumMod val="75000"/>
                  </a:schemeClr>
                </a:solidFill>
              </a:rPr>
              <a:t>Les </a:t>
            </a:r>
            <a:r>
              <a:rPr lang="fr-FR" sz="2800" dirty="0" smtClean="0">
                <a:solidFill>
                  <a:schemeClr val="tx2">
                    <a:lumMod val="75000"/>
                  </a:schemeClr>
                </a:solidFill>
              </a:rPr>
              <a:t>ouvrants</a:t>
            </a:r>
            <a:endParaRPr lang="fr-FR" sz="2800" dirty="0">
              <a:solidFill>
                <a:schemeClr val="tx2">
                  <a:lumMod val="75000"/>
                </a:schemeClr>
              </a:solidFill>
            </a:endParaRPr>
          </a:p>
        </p:txBody>
      </p:sp>
      <p:pic>
        <p:nvPicPr>
          <p:cNvPr id="3074" name="Picture 2"/>
          <p:cNvPicPr>
            <a:picLocks noChangeAspect="1" noChangeArrowheads="1"/>
          </p:cNvPicPr>
          <p:nvPr>
            <p:custDataLst>
              <p:tags r:id="rId7"/>
            </p:custDataLst>
          </p:nvPr>
        </p:nvPicPr>
        <p:blipFill>
          <a:blip r:embed="rId12"/>
          <a:srcRect/>
          <a:stretch>
            <a:fillRect/>
          </a:stretch>
        </p:blipFill>
        <p:spPr bwMode="auto">
          <a:xfrm>
            <a:off x="6589449" y="300244"/>
            <a:ext cx="2270339" cy="2819614"/>
          </a:xfrm>
          <a:prstGeom prst="rect">
            <a:avLst/>
          </a:prstGeom>
          <a:noFill/>
          <a:ln w="9525">
            <a:noFill/>
            <a:miter lim="800000"/>
            <a:headEnd/>
            <a:tailEnd/>
          </a:ln>
          <a:effectLst/>
        </p:spPr>
      </p:pic>
      <p:grpSp>
        <p:nvGrpSpPr>
          <p:cNvPr id="32" name="Groupe 38"/>
          <p:cNvGrpSpPr/>
          <p:nvPr>
            <p:custDataLst>
              <p:tags r:id="rId8"/>
            </p:custDataLst>
          </p:nvPr>
        </p:nvGrpSpPr>
        <p:grpSpPr>
          <a:xfrm>
            <a:off x="-11875" y="6184075"/>
            <a:ext cx="9166762" cy="695495"/>
            <a:chOff x="-11875" y="6184075"/>
            <a:chExt cx="9166762" cy="695495"/>
          </a:xfrm>
        </p:grpSpPr>
        <p:grpSp>
          <p:nvGrpSpPr>
            <p:cNvPr id="35" name="Groupe 73"/>
            <p:cNvGrpSpPr/>
            <p:nvPr/>
          </p:nvGrpSpPr>
          <p:grpSpPr>
            <a:xfrm>
              <a:off x="7528887" y="6578927"/>
              <a:ext cx="1475051" cy="270756"/>
              <a:chOff x="3004398" y="3185919"/>
              <a:chExt cx="4497647" cy="825579"/>
            </a:xfrm>
          </p:grpSpPr>
          <p:pic>
            <p:nvPicPr>
              <p:cNvPr id="41"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48"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36" name="Connecteur droit 35"/>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9"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0" name="Rectangle 3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p:cTn id="11" dur="1000" fill="hold"/>
                                        <p:tgtEl>
                                          <p:spTgt spid="3074"/>
                                        </p:tgtEl>
                                        <p:attrNameLst>
                                          <p:attrName>ppt_w</p:attrName>
                                        </p:attrNameLst>
                                      </p:cBhvr>
                                      <p:tavLst>
                                        <p:tav tm="0">
                                          <p:val>
                                            <p:fltVal val="0"/>
                                          </p:val>
                                        </p:tav>
                                        <p:tav tm="100000">
                                          <p:val>
                                            <p:strVal val="#ppt_w"/>
                                          </p:val>
                                        </p:tav>
                                      </p:tavLst>
                                    </p:anim>
                                    <p:anim calcmode="lin" valueType="num">
                                      <p:cBhvr>
                                        <p:cTn id="12" dur="1000" fill="hold"/>
                                        <p:tgtEl>
                                          <p:spTgt spid="3074"/>
                                        </p:tgtEl>
                                        <p:attrNameLst>
                                          <p:attrName>ppt_h</p:attrName>
                                        </p:attrNameLst>
                                      </p:cBhvr>
                                      <p:tavLst>
                                        <p:tav tm="0">
                                          <p:val>
                                            <p:fltVal val="0"/>
                                          </p:val>
                                        </p:tav>
                                        <p:tav tm="100000">
                                          <p:val>
                                            <p:strVal val="#ppt_h"/>
                                          </p:val>
                                        </p:tav>
                                      </p:tavLst>
                                    </p:anim>
                                    <p:animEffect transition="in" filter="fade">
                                      <p:cBhvr>
                                        <p:cTn id="13" dur="1000"/>
                                        <p:tgtEl>
                                          <p:spTgt spid="307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5" y="142852"/>
            <a:ext cx="567309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des ouvrants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35" name="Groupe 33"/>
          <p:cNvGrpSpPr/>
          <p:nvPr>
            <p:custDataLst>
              <p:tags r:id="rId2"/>
            </p:custDataLst>
          </p:nvPr>
        </p:nvGrpSpPr>
        <p:grpSpPr>
          <a:xfrm>
            <a:off x="742873" y="1647752"/>
            <a:ext cx="8022755" cy="830997"/>
            <a:chOff x="227838" y="1569914"/>
            <a:chExt cx="8022755" cy="830997"/>
          </a:xfrm>
        </p:grpSpPr>
        <p:sp>
          <p:nvSpPr>
            <p:cNvPr id="36" name="Rectangle 35"/>
            <p:cNvSpPr/>
            <p:nvPr/>
          </p:nvSpPr>
          <p:spPr>
            <a:xfrm>
              <a:off x="594416" y="1569914"/>
              <a:ext cx="7656177" cy="830997"/>
            </a:xfrm>
            <a:prstGeom prst="rect">
              <a:avLst/>
            </a:prstGeom>
          </p:spPr>
          <p:txBody>
            <a:bodyPr wrap="square">
              <a:spAutoFit/>
            </a:bodyPr>
            <a:lstStyle/>
            <a:p>
              <a:pPr marL="342900" lvl="0" indent="-342900">
                <a:spcBef>
                  <a:spcPct val="20000"/>
                </a:spcBef>
                <a:defRPr/>
              </a:pPr>
              <a:r>
                <a:rPr lang="fr-FR" sz="2400" dirty="0" smtClean="0">
                  <a:solidFill>
                    <a:schemeClr val="tx2">
                      <a:lumMod val="75000"/>
                    </a:schemeClr>
                  </a:solidFill>
                  <a:cs typeface="Arial" pitchFamily="34" charset="0"/>
                </a:rPr>
                <a:t>Fenêtre</a:t>
              </a:r>
              <a:br>
                <a:rPr lang="fr-FR" sz="2400" dirty="0" smtClean="0">
                  <a:solidFill>
                    <a:schemeClr val="tx2">
                      <a:lumMod val="75000"/>
                    </a:schemeClr>
                  </a:solidFill>
                  <a:cs typeface="Arial" pitchFamily="34" charset="0"/>
                </a:rPr>
              </a:br>
              <a:r>
                <a:rPr lang="fr-FR" sz="2400" b="1" dirty="0" smtClean="0">
                  <a:solidFill>
                    <a:schemeClr val="tx2">
                      <a:lumMod val="75000"/>
                    </a:schemeClr>
                  </a:solidFill>
                  <a:cs typeface="Arial" pitchFamily="34" charset="0"/>
                </a:rPr>
                <a:t>U &lt; 1,6 </a:t>
              </a:r>
              <a:r>
                <a:rPr lang="fr-FR" sz="2400" dirty="0" smtClean="0">
                  <a:solidFill>
                    <a:schemeClr val="tx2">
                      <a:lumMod val="75000"/>
                    </a:schemeClr>
                  </a:solidFill>
                  <a:cs typeface="Arial" pitchFamily="34" charset="0"/>
                </a:rPr>
                <a:t>w/</a:t>
              </a:r>
              <a:r>
                <a:rPr lang="fr-FR" sz="2400" dirty="0" err="1" smtClean="0">
                  <a:solidFill>
                    <a:schemeClr val="tx2">
                      <a:lumMod val="75000"/>
                    </a:schemeClr>
                  </a:solidFill>
                  <a:cs typeface="Arial" pitchFamily="34" charset="0"/>
                </a:rPr>
                <a:t>m²K</a:t>
              </a:r>
              <a:r>
                <a:rPr lang="fr-FR" sz="2400" dirty="0" smtClean="0">
                  <a:solidFill>
                    <a:schemeClr val="tx2">
                      <a:lumMod val="75000"/>
                    </a:schemeClr>
                  </a:solidFill>
                  <a:cs typeface="Arial" pitchFamily="34" charset="0"/>
                </a:rPr>
                <a:t> selon le référentiel </a:t>
              </a:r>
            </a:p>
          </p:txBody>
        </p:sp>
        <p:pic>
          <p:nvPicPr>
            <p:cNvPr id="37" name="Picture 17"/>
            <p:cNvPicPr>
              <a:picLocks noChangeAspect="1" noChangeArrowheads="1"/>
            </p:cNvPicPr>
            <p:nvPr/>
          </p:nvPicPr>
          <p:blipFill>
            <a:blip r:embed="rId9"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49" name="Groupe 36"/>
          <p:cNvGrpSpPr/>
          <p:nvPr>
            <p:custDataLst>
              <p:tags r:id="rId3"/>
            </p:custDataLst>
          </p:nvPr>
        </p:nvGrpSpPr>
        <p:grpSpPr>
          <a:xfrm>
            <a:off x="1276594" y="4580058"/>
            <a:ext cx="6038606" cy="954107"/>
            <a:chOff x="798193" y="4803755"/>
            <a:chExt cx="6038606" cy="954107"/>
          </a:xfrm>
        </p:grpSpPr>
        <p:sp>
          <p:nvSpPr>
            <p:cNvPr id="50" name="Rectangle 49"/>
            <p:cNvSpPr/>
            <p:nvPr/>
          </p:nvSpPr>
          <p:spPr>
            <a:xfrm>
              <a:off x="1114133" y="4803755"/>
              <a:ext cx="5722666" cy="954107"/>
            </a:xfrm>
            <a:prstGeom prst="rect">
              <a:avLst/>
            </a:prstGeom>
          </p:spPr>
          <p:txBody>
            <a:bodyPr wrap="square">
              <a:spAutoFit/>
            </a:bodyPr>
            <a:lstStyle/>
            <a:p>
              <a:pPr marL="342900" lvl="0" indent="-342900">
                <a:spcBef>
                  <a:spcPct val="20000"/>
                </a:spcBef>
                <a:defRPr/>
              </a:pPr>
              <a:r>
                <a:rPr lang="fr-FR" sz="2800" dirty="0" smtClean="0">
                  <a:solidFill>
                    <a:schemeClr val="tx2">
                      <a:lumMod val="75000"/>
                    </a:schemeClr>
                  </a:solidFill>
                  <a:ea typeface="Arial Unicode MS" pitchFamily="34" charset="-128"/>
                  <a:cs typeface="Arial Unicode MS" pitchFamily="34" charset="-128"/>
                </a:rPr>
                <a:t>Dans ce cas, la fenêtre isole </a:t>
              </a:r>
              <a:r>
                <a:rPr lang="fr-FR" sz="2800" b="1" dirty="0" smtClean="0">
                  <a:solidFill>
                    <a:schemeClr val="tx2">
                      <a:lumMod val="75000"/>
                    </a:schemeClr>
                  </a:solidFill>
                  <a:ea typeface="Arial Unicode MS" pitchFamily="34" charset="-128"/>
                  <a:cs typeface="Arial Unicode MS" pitchFamily="34" charset="-128"/>
                </a:rPr>
                <a:t>4</a:t>
              </a:r>
              <a:r>
                <a:rPr lang="fr-FR" sz="2800" dirty="0" smtClean="0">
                  <a:solidFill>
                    <a:schemeClr val="tx2">
                      <a:lumMod val="75000"/>
                    </a:schemeClr>
                  </a:solidFill>
                  <a:ea typeface="Arial Unicode MS" pitchFamily="34" charset="-128"/>
                  <a:cs typeface="Arial Unicode MS" pitchFamily="34" charset="-128"/>
                </a:rPr>
                <a:t> fois moins que le mur</a:t>
              </a:r>
            </a:p>
          </p:txBody>
        </p:sp>
        <p:sp>
          <p:nvSpPr>
            <p:cNvPr id="51" name="Triangle isocèle 50"/>
            <p:cNvSpPr/>
            <p:nvPr/>
          </p:nvSpPr>
          <p:spPr>
            <a:xfrm rot="5400000">
              <a:off x="728421" y="4928880"/>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sp>
        <p:nvSpPr>
          <p:cNvPr id="52" name="Rectangle 51"/>
          <p:cNvSpPr/>
          <p:nvPr>
            <p:custDataLst>
              <p:tags r:id="rId4"/>
            </p:custDataLst>
          </p:nvPr>
        </p:nvSpPr>
        <p:spPr>
          <a:xfrm>
            <a:off x="677903" y="725242"/>
            <a:ext cx="8040427" cy="954107"/>
          </a:xfrm>
          <a:prstGeom prst="rect">
            <a:avLst/>
          </a:prstGeom>
        </p:spPr>
        <p:txBody>
          <a:bodyPr wrap="square">
            <a:spAutoFit/>
          </a:bodyPr>
          <a:lstStyle/>
          <a:p>
            <a:pPr marL="342900" lvl="0" indent="-342900">
              <a:spcBef>
                <a:spcPct val="20000"/>
              </a:spcBef>
              <a:defRPr/>
            </a:pPr>
            <a:r>
              <a:rPr lang="fr-FR" sz="2800" dirty="0" smtClean="0">
                <a:solidFill>
                  <a:schemeClr val="tx2">
                    <a:lumMod val="75000"/>
                  </a:schemeClr>
                </a:solidFill>
                <a:cs typeface="Arial" pitchFamily="34" charset="0"/>
              </a:rPr>
              <a:t>Comparaison des coefficients de transmission thermique U</a:t>
            </a:r>
          </a:p>
        </p:txBody>
      </p:sp>
      <p:grpSp>
        <p:nvGrpSpPr>
          <p:cNvPr id="53" name="Groupe 33"/>
          <p:cNvGrpSpPr/>
          <p:nvPr>
            <p:custDataLst>
              <p:tags r:id="rId5"/>
            </p:custDataLst>
          </p:nvPr>
        </p:nvGrpSpPr>
        <p:grpSpPr>
          <a:xfrm>
            <a:off x="742873" y="2572662"/>
            <a:ext cx="8022755" cy="1569660"/>
            <a:chOff x="227838" y="1569914"/>
            <a:chExt cx="8022755" cy="1569660"/>
          </a:xfrm>
        </p:grpSpPr>
        <p:sp>
          <p:nvSpPr>
            <p:cNvPr id="54" name="Rectangle 53"/>
            <p:cNvSpPr/>
            <p:nvPr/>
          </p:nvSpPr>
          <p:spPr>
            <a:xfrm>
              <a:off x="594416" y="1569914"/>
              <a:ext cx="7656177" cy="1569660"/>
            </a:xfrm>
            <a:prstGeom prst="rect">
              <a:avLst/>
            </a:prstGeom>
          </p:spPr>
          <p:txBody>
            <a:bodyPr wrap="square">
              <a:spAutoFit/>
            </a:bodyPr>
            <a:lstStyle/>
            <a:p>
              <a:pPr marL="342900" lvl="0" indent="-342900">
                <a:spcBef>
                  <a:spcPct val="20000"/>
                </a:spcBef>
                <a:defRPr/>
              </a:pPr>
              <a:r>
                <a:rPr lang="fr-FR" sz="2400" dirty="0" smtClean="0">
                  <a:solidFill>
                    <a:schemeClr val="tx2">
                      <a:lumMod val="75000"/>
                    </a:schemeClr>
                  </a:solidFill>
                  <a:cs typeface="Arial" pitchFamily="34" charset="0"/>
                </a:rPr>
                <a:t>Mur avec isolation</a:t>
              </a:r>
              <a:br>
                <a:rPr lang="fr-FR" sz="2400" dirty="0" smtClean="0">
                  <a:solidFill>
                    <a:schemeClr val="tx2">
                      <a:lumMod val="75000"/>
                    </a:schemeClr>
                  </a:solidFill>
                  <a:cs typeface="Arial" pitchFamily="34" charset="0"/>
                </a:rPr>
              </a:br>
              <a:r>
                <a:rPr lang="fr-FR" sz="2400" b="1" dirty="0" smtClean="0">
                  <a:solidFill>
                    <a:schemeClr val="tx2">
                      <a:lumMod val="75000"/>
                    </a:schemeClr>
                  </a:solidFill>
                  <a:cs typeface="Arial" pitchFamily="34" charset="0"/>
                </a:rPr>
                <a:t>U = 0,4</a:t>
              </a:r>
              <a:r>
                <a:rPr lang="fr-FR" sz="2400" dirty="0" smtClean="0">
                  <a:solidFill>
                    <a:schemeClr val="tx2">
                      <a:lumMod val="75000"/>
                    </a:schemeClr>
                  </a:solidFill>
                  <a:cs typeface="Arial" pitchFamily="34" charset="0"/>
                </a:rPr>
                <a:t> W/</a:t>
              </a:r>
              <a:r>
                <a:rPr lang="fr-FR" sz="2400" dirty="0" err="1" smtClean="0">
                  <a:solidFill>
                    <a:schemeClr val="tx2">
                      <a:lumMod val="75000"/>
                    </a:schemeClr>
                  </a:solidFill>
                  <a:cs typeface="Arial" pitchFamily="34" charset="0"/>
                </a:rPr>
                <a:t>m²K</a:t>
              </a:r>
              <a:r>
                <a:rPr lang="fr-FR" sz="2400" dirty="0" smtClean="0">
                  <a:solidFill>
                    <a:schemeClr val="tx2">
                      <a:lumMod val="75000"/>
                    </a:schemeClr>
                  </a:solidFill>
                  <a:cs typeface="Arial" pitchFamily="34" charset="0"/>
                </a:rPr>
                <a:t> pour un mur de 21 cm en parpaing et enduit, isolé par un doublage en polystyrène de 8 cm + 1cm de plâtre </a:t>
              </a:r>
              <a:endParaRPr lang="fr-FR" sz="2400" dirty="0" smtClean="0">
                <a:solidFill>
                  <a:schemeClr val="tx2">
                    <a:lumMod val="75000"/>
                  </a:schemeClr>
                </a:solidFill>
                <a:cs typeface="Times New Roman" pitchFamily="18" charset="0"/>
              </a:endParaRPr>
            </a:p>
          </p:txBody>
        </p:sp>
        <p:pic>
          <p:nvPicPr>
            <p:cNvPr id="55" name="Picture 17"/>
            <p:cNvPicPr>
              <a:picLocks noChangeAspect="1" noChangeArrowheads="1"/>
            </p:cNvPicPr>
            <p:nvPr/>
          </p:nvPicPr>
          <p:blipFill>
            <a:blip r:embed="rId9"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1" name="Groupe 38"/>
          <p:cNvGrpSpPr/>
          <p:nvPr>
            <p:custDataLst>
              <p:tags r:id="rId6"/>
            </p:custDataLst>
          </p:nvPr>
        </p:nvGrpSpPr>
        <p:grpSpPr>
          <a:xfrm>
            <a:off x="-11875" y="6184075"/>
            <a:ext cx="9166762" cy="695495"/>
            <a:chOff x="-11875" y="6184075"/>
            <a:chExt cx="9166762" cy="695495"/>
          </a:xfrm>
        </p:grpSpPr>
        <p:grpSp>
          <p:nvGrpSpPr>
            <p:cNvPr id="22" name="Groupe 73"/>
            <p:cNvGrpSpPr/>
            <p:nvPr/>
          </p:nvGrpSpPr>
          <p:grpSpPr>
            <a:xfrm>
              <a:off x="7528887" y="6578927"/>
              <a:ext cx="1475051" cy="270756"/>
              <a:chOff x="3004398" y="3185919"/>
              <a:chExt cx="4497647" cy="825579"/>
            </a:xfrm>
          </p:grpSpPr>
          <p:pic>
            <p:nvPicPr>
              <p:cNvPr id="27"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883214" y="3339060"/>
                <a:ext cx="3618831" cy="519296"/>
              </a:xfrm>
              <a:prstGeom prst="rect">
                <a:avLst/>
              </a:prstGeom>
              <a:noFill/>
            </p:spPr>
          </p:pic>
          <p:pic>
            <p:nvPicPr>
              <p:cNvPr id="28" name="Picture 1" descr="D:\Lorente Christophe\Boulot\BTS TC\2009 2010\Salon de l'habitat\Salon de l'habitat 2009\LOGO.jpg"/>
              <p:cNvPicPr>
                <a:picLocks noChangeAspect="1" noChangeArrowheads="1"/>
              </p:cNvPicPr>
              <p:nvPr/>
            </p:nvPicPr>
            <p:blipFill>
              <a:blip r:embed="rId11" cstate="print"/>
              <a:srcRect/>
              <a:stretch>
                <a:fillRect/>
              </a:stretch>
            </p:blipFill>
            <p:spPr bwMode="auto">
              <a:xfrm>
                <a:off x="3004398" y="3185919"/>
                <a:ext cx="783259" cy="825579"/>
              </a:xfrm>
              <a:prstGeom prst="rect">
                <a:avLst/>
              </a:prstGeom>
              <a:noFill/>
            </p:spPr>
          </p:pic>
        </p:grpSp>
        <p:cxnSp>
          <p:nvCxnSpPr>
            <p:cNvPr id="23" name="Connecteur droit 2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5" name="Picture 1"/>
            <p:cNvPicPr>
              <a:picLocks noChangeAspect="1" noChangeArrowheads="1"/>
            </p:cNvPicPr>
            <p:nvPr/>
          </p:nvPicPr>
          <p:blipFill>
            <a:blip r:embed="rId1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6" name="Rectangle 25"/>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10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10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0"/>
          <p:cNvGrpSpPr>
            <a:grpSpLocks/>
          </p:cNvGrpSpPr>
          <p:nvPr>
            <p:custDataLst>
              <p:tags r:id="rId1"/>
            </p:custDataLst>
          </p:nvPr>
        </p:nvGrpSpPr>
        <p:grpSpPr bwMode="auto">
          <a:xfrm>
            <a:off x="3351213" y="120650"/>
            <a:ext cx="5413375" cy="5888038"/>
            <a:chOff x="2111" y="76"/>
            <a:chExt cx="3410" cy="3709"/>
          </a:xfrm>
        </p:grpSpPr>
        <p:sp>
          <p:nvSpPr>
            <p:cNvPr id="21"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2"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3"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4"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5"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6" name="Group 26"/>
            <p:cNvGrpSpPr>
              <a:grpSpLocks/>
            </p:cNvGrpSpPr>
            <p:nvPr/>
          </p:nvGrpSpPr>
          <p:grpSpPr bwMode="auto">
            <a:xfrm>
              <a:off x="4005" y="1289"/>
              <a:ext cx="402" cy="1200"/>
              <a:chOff x="4005" y="1289"/>
              <a:chExt cx="402" cy="1200"/>
            </a:xfrm>
          </p:grpSpPr>
          <p:sp>
            <p:nvSpPr>
              <p:cNvPr id="28"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9"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0"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1"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7"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9" name="Picture 1"/>
          <p:cNvPicPr>
            <a:picLocks noChangeAspect="1" noChangeArrowheads="1"/>
          </p:cNvPicPr>
          <p:nvPr>
            <p:custDataLst>
              <p:tags r:id="rId2"/>
            </p:custDataLst>
          </p:nvPr>
        </p:nvPicPr>
        <p:blipFill>
          <a:blip r:embed="rId17"/>
          <a:srcRect/>
          <a:stretch>
            <a:fillRect/>
          </a:stretch>
        </p:blipFill>
        <p:spPr bwMode="auto">
          <a:xfrm>
            <a:off x="0" y="0"/>
            <a:ext cx="8680450" cy="6480175"/>
          </a:xfrm>
          <a:prstGeom prst="rect">
            <a:avLst/>
          </a:prstGeom>
          <a:noFill/>
          <a:ln w="9525">
            <a:noFill/>
            <a:round/>
            <a:headEnd/>
            <a:tailEnd/>
          </a:ln>
          <a:effectLst/>
        </p:spPr>
      </p:pic>
      <p:sp>
        <p:nvSpPr>
          <p:cNvPr id="2" name="Titre 1"/>
          <p:cNvSpPr>
            <a:spLocks noGrp="1"/>
          </p:cNvSpPr>
          <p:nvPr>
            <p:ph type="title"/>
            <p:custDataLst>
              <p:tags r:id="rId3"/>
            </p:custDataLst>
          </p:nvPr>
        </p:nvSpPr>
        <p:spPr>
          <a:xfrm>
            <a:off x="427716" y="-67380"/>
            <a:ext cx="5895254" cy="1143000"/>
          </a:xfrm>
        </p:spPr>
        <p:txBody>
          <a:bodyPr>
            <a:normAutofit/>
          </a:bodyPr>
          <a:lstStyle/>
          <a:p>
            <a:pPr algn="l"/>
            <a:r>
              <a:rPr lang="fr-FR" sz="3200" b="1" dirty="0" smtClean="0">
                <a:solidFill>
                  <a:schemeClr val="tx2">
                    <a:lumMod val="75000"/>
                  </a:schemeClr>
                </a:solidFill>
              </a:rPr>
              <a:t>Sommaire L’</a:t>
            </a:r>
            <a:r>
              <a:rPr lang="fr-FR" sz="3200" b="1" dirty="0" smtClean="0">
                <a:solidFill>
                  <a:srgbClr val="FFC000"/>
                </a:solidFill>
              </a:rPr>
              <a:t>I</a:t>
            </a:r>
            <a:r>
              <a:rPr lang="fr-FR" sz="3200" b="1" dirty="0" smtClean="0">
                <a:solidFill>
                  <a:schemeClr val="tx2">
                    <a:lumMod val="75000"/>
                  </a:schemeClr>
                </a:solidFill>
              </a:rPr>
              <a:t>solation </a:t>
            </a:r>
            <a:r>
              <a:rPr lang="fr-FR" sz="3200" b="1" dirty="0" smtClean="0">
                <a:solidFill>
                  <a:srgbClr val="FFC000"/>
                </a:solidFill>
              </a:rPr>
              <a:t>T</a:t>
            </a:r>
            <a:r>
              <a:rPr lang="fr-FR" sz="3200" b="1" dirty="0" smtClean="0">
                <a:solidFill>
                  <a:schemeClr val="tx2">
                    <a:lumMod val="75000"/>
                  </a:schemeClr>
                </a:solidFill>
              </a:rPr>
              <a:t>hermique</a:t>
            </a:r>
            <a:endParaRPr lang="fr-FR" sz="4800" b="1" dirty="0">
              <a:solidFill>
                <a:schemeClr val="tx2">
                  <a:lumMod val="75000"/>
                </a:schemeClr>
              </a:solidFill>
            </a:endParaRPr>
          </a:p>
        </p:txBody>
      </p:sp>
      <p:sp>
        <p:nvSpPr>
          <p:cNvPr id="5" name="Rectangle 4"/>
          <p:cNvSpPr/>
          <p:nvPr>
            <p:custDataLst>
              <p:tags r:id="rId4"/>
            </p:custDataLst>
          </p:nvPr>
        </p:nvSpPr>
        <p:spPr>
          <a:xfrm>
            <a:off x="2121447" y="991364"/>
            <a:ext cx="5148000" cy="400110"/>
          </a:xfrm>
          <a:prstGeom prst="rect">
            <a:avLst/>
          </a:prstGeom>
          <a:solidFill>
            <a:schemeClr val="accent1">
              <a:lumMod val="50000"/>
            </a:schemeClr>
          </a:solidFill>
        </p:spPr>
        <p:txBody>
          <a:bodyPr wrap="square">
            <a:spAutoFit/>
          </a:bodyPr>
          <a:lstStyle/>
          <a:p>
            <a:r>
              <a:rPr lang="fr-FR" sz="2000" dirty="0" smtClean="0">
                <a:solidFill>
                  <a:schemeClr val="bg1"/>
                </a:solidFill>
              </a:rPr>
              <a:t>1. Objectifs de l’ </a:t>
            </a:r>
            <a:r>
              <a:rPr lang="fr-FR" sz="2000" dirty="0">
                <a:solidFill>
                  <a:schemeClr val="bg1"/>
                </a:solidFill>
              </a:rPr>
              <a:t>isolation </a:t>
            </a:r>
            <a:r>
              <a:rPr lang="fr-FR" sz="2000" dirty="0" smtClean="0">
                <a:solidFill>
                  <a:schemeClr val="bg1"/>
                </a:solidFill>
              </a:rPr>
              <a:t>thermique</a:t>
            </a:r>
          </a:p>
        </p:txBody>
      </p:sp>
      <p:sp>
        <p:nvSpPr>
          <p:cNvPr id="37" name="Rectangle 36"/>
          <p:cNvSpPr/>
          <p:nvPr>
            <p:custDataLst>
              <p:tags r:id="rId5"/>
            </p:custDataLst>
          </p:nvPr>
        </p:nvSpPr>
        <p:spPr>
          <a:xfrm>
            <a:off x="2121447" y="1633327"/>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2. Les déperditions </a:t>
            </a:r>
            <a:r>
              <a:rPr lang="fr-FR" sz="2000" dirty="0">
                <a:solidFill>
                  <a:schemeClr val="bg1"/>
                </a:solidFill>
              </a:rPr>
              <a:t>d’une maison individuelle</a:t>
            </a:r>
          </a:p>
        </p:txBody>
      </p:sp>
      <p:sp>
        <p:nvSpPr>
          <p:cNvPr id="43" name="Rectangle 42"/>
          <p:cNvSpPr/>
          <p:nvPr>
            <p:custDataLst>
              <p:tags r:id="rId6"/>
            </p:custDataLst>
          </p:nvPr>
        </p:nvSpPr>
        <p:spPr>
          <a:xfrm>
            <a:off x="2121447" y="2275290"/>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3. L’isolation</a:t>
            </a:r>
            <a:endParaRPr lang="fr-FR" sz="2000" dirty="0">
              <a:solidFill>
                <a:schemeClr val="bg1"/>
              </a:solidFill>
            </a:endParaRPr>
          </a:p>
        </p:txBody>
      </p:sp>
      <p:sp>
        <p:nvSpPr>
          <p:cNvPr id="49" name="Rectangle 48"/>
          <p:cNvSpPr/>
          <p:nvPr>
            <p:custDataLst>
              <p:tags r:id="rId7"/>
            </p:custDataLst>
          </p:nvPr>
        </p:nvSpPr>
        <p:spPr>
          <a:xfrm>
            <a:off x="2121447" y="2917253"/>
            <a:ext cx="5148000" cy="400110"/>
          </a:xfrm>
          <a:prstGeom prst="rect">
            <a:avLst/>
          </a:prstGeom>
          <a:solidFill>
            <a:schemeClr val="accent1">
              <a:lumMod val="50000"/>
            </a:schemeClr>
          </a:solidFill>
        </p:spPr>
        <p:txBody>
          <a:bodyPr wrap="square">
            <a:spAutoFit/>
          </a:bodyPr>
          <a:lstStyle/>
          <a:p>
            <a:pPr>
              <a:spcBef>
                <a:spcPct val="0"/>
              </a:spcBef>
              <a:defRPr/>
            </a:pPr>
            <a:r>
              <a:rPr lang="fr-FR" sz="2000" dirty="0" smtClean="0">
                <a:solidFill>
                  <a:schemeClr val="bg1"/>
                </a:solidFill>
              </a:rPr>
              <a:t>4. L’isolation </a:t>
            </a:r>
            <a:r>
              <a:rPr lang="fr-FR" sz="2000" dirty="0">
                <a:solidFill>
                  <a:schemeClr val="bg1"/>
                </a:solidFill>
              </a:rPr>
              <a:t>thermique </a:t>
            </a:r>
            <a:r>
              <a:rPr lang="fr-FR" sz="2000" dirty="0" smtClean="0">
                <a:solidFill>
                  <a:schemeClr val="bg1"/>
                </a:solidFill>
              </a:rPr>
              <a:t>rapportée</a:t>
            </a:r>
            <a:endParaRPr lang="fr-FR" sz="2000" dirty="0">
              <a:solidFill>
                <a:schemeClr val="bg1"/>
              </a:solidFill>
            </a:endParaRPr>
          </a:p>
        </p:txBody>
      </p:sp>
      <p:sp>
        <p:nvSpPr>
          <p:cNvPr id="67" name="Rectangle 66"/>
          <p:cNvSpPr/>
          <p:nvPr>
            <p:custDataLst>
              <p:tags r:id="rId8"/>
            </p:custDataLst>
          </p:nvPr>
        </p:nvSpPr>
        <p:spPr>
          <a:xfrm>
            <a:off x="2121447" y="3559216"/>
            <a:ext cx="5148000" cy="400110"/>
          </a:xfrm>
          <a:prstGeom prst="rect">
            <a:avLst/>
          </a:prstGeom>
          <a:solidFill>
            <a:schemeClr val="accent1">
              <a:lumMod val="50000"/>
            </a:schemeClr>
          </a:solidFill>
        </p:spPr>
        <p:txBody>
          <a:bodyPr wrap="square">
            <a:spAutoFit/>
          </a:bodyPr>
          <a:lstStyle/>
          <a:p>
            <a:pPr>
              <a:spcBef>
                <a:spcPct val="0"/>
              </a:spcBef>
              <a:defRPr/>
            </a:pPr>
            <a:r>
              <a:rPr lang="fr-FR" sz="2000" dirty="0" smtClean="0">
                <a:solidFill>
                  <a:schemeClr val="bg1"/>
                </a:solidFill>
              </a:rPr>
              <a:t>5. L’isolation </a:t>
            </a:r>
            <a:r>
              <a:rPr lang="fr-FR" sz="2000" dirty="0">
                <a:solidFill>
                  <a:schemeClr val="bg1"/>
                </a:solidFill>
              </a:rPr>
              <a:t>thermique </a:t>
            </a:r>
            <a:r>
              <a:rPr lang="fr-FR" sz="2000" dirty="0" smtClean="0">
                <a:solidFill>
                  <a:schemeClr val="bg1"/>
                </a:solidFill>
              </a:rPr>
              <a:t>répartie</a:t>
            </a:r>
            <a:endParaRPr lang="fr-FR" sz="2000" dirty="0">
              <a:solidFill>
                <a:schemeClr val="bg1"/>
              </a:solidFill>
            </a:endParaRPr>
          </a:p>
        </p:txBody>
      </p:sp>
      <p:sp>
        <p:nvSpPr>
          <p:cNvPr id="68" name="Rectangle 67"/>
          <p:cNvSpPr/>
          <p:nvPr>
            <p:custDataLst>
              <p:tags r:id="rId9"/>
            </p:custDataLst>
          </p:nvPr>
        </p:nvSpPr>
        <p:spPr>
          <a:xfrm>
            <a:off x="2121447" y="4201179"/>
            <a:ext cx="5148000" cy="400110"/>
          </a:xfrm>
          <a:prstGeom prst="rect">
            <a:avLst/>
          </a:prstGeom>
          <a:solidFill>
            <a:schemeClr val="accent1">
              <a:lumMod val="50000"/>
            </a:schemeClr>
          </a:solidFill>
        </p:spPr>
        <p:txBody>
          <a:bodyPr wrap="square">
            <a:spAutoFit/>
          </a:bodyPr>
          <a:lstStyle/>
          <a:p>
            <a:pPr>
              <a:spcBef>
                <a:spcPct val="0"/>
              </a:spcBef>
              <a:defRPr/>
            </a:pPr>
            <a:r>
              <a:rPr lang="fr-FR" sz="2000" dirty="0" smtClean="0">
                <a:solidFill>
                  <a:schemeClr val="bg1"/>
                </a:solidFill>
              </a:rPr>
              <a:t>6. L’isolation </a:t>
            </a:r>
            <a:r>
              <a:rPr lang="fr-FR" sz="2000" dirty="0">
                <a:solidFill>
                  <a:schemeClr val="bg1"/>
                </a:solidFill>
              </a:rPr>
              <a:t>thermique des murs par l’extérieur</a:t>
            </a:r>
          </a:p>
        </p:txBody>
      </p:sp>
      <p:sp>
        <p:nvSpPr>
          <p:cNvPr id="69" name="Rectangle 68"/>
          <p:cNvSpPr/>
          <p:nvPr>
            <p:custDataLst>
              <p:tags r:id="rId10"/>
            </p:custDataLst>
          </p:nvPr>
        </p:nvSpPr>
        <p:spPr>
          <a:xfrm>
            <a:off x="2121447" y="5485102"/>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8. La </a:t>
            </a:r>
            <a:r>
              <a:rPr lang="fr-FR" sz="2000" dirty="0">
                <a:solidFill>
                  <a:schemeClr val="bg1"/>
                </a:solidFill>
              </a:rPr>
              <a:t>Ventilation</a:t>
            </a:r>
          </a:p>
        </p:txBody>
      </p:sp>
      <p:sp>
        <p:nvSpPr>
          <p:cNvPr id="70" name="Rectangle 69"/>
          <p:cNvSpPr/>
          <p:nvPr>
            <p:custDataLst>
              <p:tags r:id="rId11"/>
            </p:custDataLst>
          </p:nvPr>
        </p:nvSpPr>
        <p:spPr>
          <a:xfrm>
            <a:off x="2121447" y="4843142"/>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7. L’isolation  </a:t>
            </a:r>
            <a:r>
              <a:rPr lang="fr-FR" sz="2000" dirty="0">
                <a:solidFill>
                  <a:schemeClr val="bg1"/>
                </a:solidFill>
              </a:rPr>
              <a:t>thermique des ouvrants</a:t>
            </a:r>
          </a:p>
        </p:txBody>
      </p:sp>
      <p:grpSp>
        <p:nvGrpSpPr>
          <p:cNvPr id="47" name="Groupe 38"/>
          <p:cNvGrpSpPr/>
          <p:nvPr>
            <p:custDataLst>
              <p:tags r:id="rId12"/>
            </p:custDataLst>
          </p:nvPr>
        </p:nvGrpSpPr>
        <p:grpSpPr>
          <a:xfrm>
            <a:off x="-11875" y="6184075"/>
            <a:ext cx="9166762" cy="695495"/>
            <a:chOff x="-11875" y="6184075"/>
            <a:chExt cx="9166762" cy="695495"/>
          </a:xfrm>
        </p:grpSpPr>
        <p:grpSp>
          <p:nvGrpSpPr>
            <p:cNvPr id="48" name="Groupe 73"/>
            <p:cNvGrpSpPr/>
            <p:nvPr/>
          </p:nvGrpSpPr>
          <p:grpSpPr>
            <a:xfrm>
              <a:off x="7528887" y="6578927"/>
              <a:ext cx="1475051" cy="270756"/>
              <a:chOff x="3004398" y="3185919"/>
              <a:chExt cx="4497647" cy="825579"/>
            </a:xfrm>
          </p:grpSpPr>
          <p:pic>
            <p:nvPicPr>
              <p:cNvPr id="54" name="Picture 1" descr="D:\Lorente Christophe\Boulot\BTS TC\2009 2010\Salon de l'habitat\Salon de l'habitat 2009\LOGO.jpg"/>
              <p:cNvPicPr>
                <a:picLocks noChangeAspect="1" noChangeArrowheads="1"/>
              </p:cNvPicPr>
              <p:nvPr/>
            </p:nvPicPr>
            <p:blipFill>
              <a:blip r:embed="rId18" cstate="print"/>
              <a:srcRect/>
              <a:stretch>
                <a:fillRect/>
              </a:stretch>
            </p:blipFill>
            <p:spPr bwMode="auto">
              <a:xfrm>
                <a:off x="3883214" y="3339060"/>
                <a:ext cx="3618831" cy="519296"/>
              </a:xfrm>
              <a:prstGeom prst="rect">
                <a:avLst/>
              </a:prstGeom>
              <a:noFill/>
            </p:spPr>
          </p:pic>
          <p:pic>
            <p:nvPicPr>
              <p:cNvPr id="55" name="Picture 1" descr="D:\Lorente Christophe\Boulot\BTS TC\2009 2010\Salon de l'habitat\Salon de l'habitat 2009\LOGO.jpg"/>
              <p:cNvPicPr>
                <a:picLocks noChangeAspect="1" noChangeArrowheads="1"/>
              </p:cNvPicPr>
              <p:nvPr/>
            </p:nvPicPr>
            <p:blipFill>
              <a:blip r:embed="rId19" cstate="print"/>
              <a:srcRect/>
              <a:stretch>
                <a:fillRect/>
              </a:stretch>
            </p:blipFill>
            <p:spPr bwMode="auto">
              <a:xfrm>
                <a:off x="3004398" y="3185919"/>
                <a:ext cx="783259" cy="825579"/>
              </a:xfrm>
              <a:prstGeom prst="rect">
                <a:avLst/>
              </a:prstGeom>
              <a:noFill/>
            </p:spPr>
          </p:pic>
        </p:grpSp>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2" name="Picture 1"/>
            <p:cNvPicPr>
              <a:picLocks noChangeAspect="1" noChangeArrowheads="1"/>
            </p:cNvPicPr>
            <p:nvPr/>
          </p:nvPicPr>
          <p:blipFill>
            <a:blip r:embed="rId20"/>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3" name="Rectangle 52"/>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1"/>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
        <p:nvSpPr>
          <p:cNvPr id="56" name="Rectangle 55"/>
          <p:cNvSpPr/>
          <p:nvPr>
            <p:custDataLst>
              <p:tags r:id="rId13"/>
            </p:custDataLst>
          </p:nvPr>
        </p:nvSpPr>
        <p:spPr>
          <a:xfrm>
            <a:off x="2121447" y="6041539"/>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9. Conclusion</a:t>
            </a:r>
            <a:endParaRPr lang="fr-FR" sz="2000" dirty="0">
              <a:solidFill>
                <a:schemeClr val="bg1"/>
              </a:solidFill>
            </a:endParaRPr>
          </a:p>
        </p:txBody>
      </p:sp>
      <p:cxnSp>
        <p:nvCxnSpPr>
          <p:cNvPr id="58" name="Connecteur droit 57"/>
          <p:cNvCxnSpPr/>
          <p:nvPr>
            <p:custDataLst>
              <p:tags r:id="rId14"/>
            </p:custDataLst>
          </p:nvPr>
        </p:nvCxnSpPr>
        <p:spPr>
          <a:xfrm>
            <a:off x="1233377" y="765544"/>
            <a:ext cx="7910623" cy="1588"/>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1000"/>
                                        <p:tgtEl>
                                          <p:spTgt spid="37"/>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1000"/>
                                        <p:tgtEl>
                                          <p:spTgt spid="43"/>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1000"/>
                                        <p:tgtEl>
                                          <p:spTgt spid="49"/>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left)">
                                      <p:cBhvr>
                                        <p:cTn id="23" dur="1000"/>
                                        <p:tgtEl>
                                          <p:spTgt spid="67"/>
                                        </p:tgtEl>
                                      </p:cBhvr>
                                    </p:animEffect>
                                  </p:childTnLst>
                                </p:cTn>
                              </p:par>
                            </p:childTnLst>
                          </p:cTn>
                        </p:par>
                        <p:par>
                          <p:cTn id="24" fill="hold">
                            <p:stCondLst>
                              <p:cond delay="5000"/>
                            </p:stCondLst>
                            <p:childTnLst>
                              <p:par>
                                <p:cTn id="25" presetID="22" presetClass="entr" presetSubtype="8"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left)">
                                      <p:cBhvr>
                                        <p:cTn id="27" dur="1000"/>
                                        <p:tgtEl>
                                          <p:spTgt spid="68"/>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1000"/>
                                        <p:tgtEl>
                                          <p:spTgt spid="70"/>
                                        </p:tgtEl>
                                      </p:cBhvr>
                                    </p:animEffect>
                                  </p:childTnLst>
                                </p:cTn>
                              </p:par>
                            </p:childTnLst>
                          </p:cTn>
                        </p:par>
                        <p:par>
                          <p:cTn id="32" fill="hold">
                            <p:stCondLst>
                              <p:cond delay="7000"/>
                            </p:stCondLst>
                            <p:childTnLst>
                              <p:par>
                                <p:cTn id="33" presetID="22" presetClass="entr" presetSubtype="8"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left)">
                                      <p:cBhvr>
                                        <p:cTn id="35" dur="1000"/>
                                        <p:tgtEl>
                                          <p:spTgt spid="69"/>
                                        </p:tgtEl>
                                      </p:cBhvr>
                                    </p:animEffect>
                                  </p:childTnLst>
                                </p:cTn>
                              </p:par>
                            </p:childTnLst>
                          </p:cTn>
                        </p:par>
                        <p:par>
                          <p:cTn id="36" fill="hold">
                            <p:stCondLst>
                              <p:cond delay="8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7" grpId="0" animBg="1"/>
      <p:bldP spid="43" grpId="0" animBg="1"/>
      <p:bldP spid="49" grpId="0" animBg="1"/>
      <p:bldP spid="67" grpId="0" animBg="1"/>
      <p:bldP spid="68" grpId="0" animBg="1"/>
      <p:bldP spid="69" grpId="0" animBg="1"/>
      <p:bldP spid="70" grpId="0" animBg="1"/>
      <p:bldP spid="5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4" descr="c04_02a"/>
          <p:cNvPicPr>
            <a:picLocks noChangeAspect="1" noChangeArrowheads="1" noCrop="1"/>
          </p:cNvPicPr>
          <p:nvPr>
            <p:custDataLst>
              <p:tags r:id="rId1"/>
            </p:custDataLst>
          </p:nvPr>
        </p:nvPicPr>
        <p:blipFill>
          <a:blip r:embed="rId33"/>
          <a:srcRect/>
          <a:stretch>
            <a:fillRect/>
          </a:stretch>
        </p:blipFill>
        <p:spPr bwMode="auto">
          <a:xfrm>
            <a:off x="306418" y="1173707"/>
            <a:ext cx="967991" cy="1280006"/>
          </a:xfrm>
          <a:prstGeom prst="rect">
            <a:avLst/>
          </a:prstGeom>
          <a:noFill/>
        </p:spPr>
      </p:pic>
      <p:sp>
        <p:nvSpPr>
          <p:cNvPr id="31" name="Rectangle 17"/>
          <p:cNvSpPr>
            <a:spLocks noChangeArrowheads="1"/>
          </p:cNvSpPr>
          <p:nvPr>
            <p:custDataLst>
              <p:tags r:id="rId2"/>
            </p:custDataLst>
          </p:nvPr>
        </p:nvSpPr>
        <p:spPr bwMode="auto">
          <a:xfrm>
            <a:off x="3439720" y="1222738"/>
            <a:ext cx="105540" cy="1075135"/>
          </a:xfrm>
          <a:prstGeom prst="rect">
            <a:avLst/>
          </a:prstGeom>
          <a:solidFill>
            <a:srgbClr val="66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FFFF"/>
            </a:extrusionClr>
          </a:sp3d>
        </p:spPr>
        <p:txBody>
          <a:bodyPr wrap="none" anchor="ctr">
            <a:flatTx/>
          </a:bodyPr>
          <a:lstStyle/>
          <a:p>
            <a:endParaRPr lang="fr-FR" dirty="0">
              <a:latin typeface="+mj-lt"/>
            </a:endParaRPr>
          </a:p>
        </p:txBody>
      </p:sp>
      <p:grpSp>
        <p:nvGrpSpPr>
          <p:cNvPr id="2" name="Groupe 31"/>
          <p:cNvGrpSpPr/>
          <p:nvPr>
            <p:custDataLst>
              <p:tags r:id="rId3"/>
            </p:custDataLst>
          </p:nvPr>
        </p:nvGrpSpPr>
        <p:grpSpPr>
          <a:xfrm>
            <a:off x="2818625" y="756655"/>
            <a:ext cx="2749677" cy="1123210"/>
            <a:chOff x="3643306" y="2109914"/>
            <a:chExt cx="4039502" cy="1650088"/>
          </a:xfrm>
        </p:grpSpPr>
        <p:sp>
          <p:nvSpPr>
            <p:cNvPr id="33" name="AutoShape 23"/>
            <p:cNvSpPr>
              <a:spLocks noChangeArrowheads="1"/>
            </p:cNvSpPr>
            <p:nvPr/>
          </p:nvSpPr>
          <p:spPr bwMode="auto">
            <a:xfrm>
              <a:off x="3643306" y="3354173"/>
              <a:ext cx="2189056" cy="40582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wrap="none" anchor="ctr"/>
            <a:lstStyle/>
            <a:p>
              <a:endParaRPr lang="fr-FR" dirty="0">
                <a:latin typeface="+mj-lt"/>
              </a:endParaRPr>
            </a:p>
          </p:txBody>
        </p:sp>
        <p:sp>
          <p:nvSpPr>
            <p:cNvPr id="34" name="ZoneTexte 33"/>
            <p:cNvSpPr txBox="1"/>
            <p:nvPr/>
          </p:nvSpPr>
          <p:spPr>
            <a:xfrm>
              <a:off x="3843880" y="2109914"/>
              <a:ext cx="3838928" cy="949513"/>
            </a:xfrm>
            <a:prstGeom prst="rect">
              <a:avLst/>
            </a:prstGeom>
            <a:noFill/>
          </p:spPr>
          <p:txBody>
            <a:bodyPr wrap="square" rtlCol="0">
              <a:spAutoFit/>
            </a:bodyPr>
            <a:lstStyle/>
            <a:p>
              <a:pPr algn="ctr"/>
              <a:r>
                <a:rPr lang="fr-FR" dirty="0" smtClean="0">
                  <a:solidFill>
                    <a:schemeClr val="tx2">
                      <a:lumMod val="75000"/>
                    </a:schemeClr>
                  </a:solidFill>
                  <a:latin typeface="+mj-lt"/>
                </a:rPr>
                <a:t>Radiation thermique</a:t>
              </a:r>
            </a:p>
            <a:p>
              <a:pPr algn="ctr"/>
              <a:r>
                <a:rPr lang="fr-FR" dirty="0" smtClean="0">
                  <a:solidFill>
                    <a:schemeClr val="tx2">
                      <a:lumMod val="75000"/>
                    </a:schemeClr>
                  </a:solidFill>
                  <a:latin typeface="+mj-lt"/>
                </a:rPr>
                <a:t>sortante</a:t>
              </a:r>
              <a:endParaRPr lang="fr-FR" dirty="0">
                <a:solidFill>
                  <a:schemeClr val="tx2">
                    <a:lumMod val="75000"/>
                  </a:schemeClr>
                </a:solidFill>
                <a:latin typeface="+mj-lt"/>
              </a:endParaRPr>
            </a:p>
          </p:txBody>
        </p:sp>
      </p:grpSp>
      <p:sp>
        <p:nvSpPr>
          <p:cNvPr id="35" name="ZoneTexte 34"/>
          <p:cNvSpPr txBox="1"/>
          <p:nvPr>
            <p:custDataLst>
              <p:tags r:id="rId4"/>
            </p:custDataLst>
          </p:nvPr>
        </p:nvSpPr>
        <p:spPr>
          <a:xfrm>
            <a:off x="4776484" y="1199028"/>
            <a:ext cx="428628" cy="769441"/>
          </a:xfrm>
          <a:prstGeom prst="rect">
            <a:avLst/>
          </a:prstGeom>
          <a:noFill/>
        </p:spPr>
        <p:txBody>
          <a:bodyPr wrap="square" rtlCol="0">
            <a:spAutoFit/>
          </a:bodyPr>
          <a:lstStyle/>
          <a:p>
            <a:r>
              <a:rPr lang="fr-FR" sz="4400" b="1" dirty="0" smtClean="0">
                <a:latin typeface="+mj-lt"/>
              </a:rPr>
              <a:t>=</a:t>
            </a:r>
            <a:endParaRPr lang="fr-FR" sz="4400" b="1" dirty="0">
              <a:latin typeface="+mj-lt"/>
            </a:endParaRPr>
          </a:p>
        </p:txBody>
      </p:sp>
      <p:grpSp>
        <p:nvGrpSpPr>
          <p:cNvPr id="79" name="Groupe 78"/>
          <p:cNvGrpSpPr/>
          <p:nvPr>
            <p:custDataLst>
              <p:tags r:id="rId5"/>
            </p:custDataLst>
          </p:nvPr>
        </p:nvGrpSpPr>
        <p:grpSpPr>
          <a:xfrm>
            <a:off x="5639722" y="1022512"/>
            <a:ext cx="1207125" cy="1018062"/>
            <a:chOff x="5639722" y="1022512"/>
            <a:chExt cx="1207125" cy="1018062"/>
          </a:xfrm>
        </p:grpSpPr>
        <p:pic>
          <p:nvPicPr>
            <p:cNvPr id="37" name="Picture 2"/>
            <p:cNvPicPr>
              <a:picLocks noChangeAspect="1" noChangeArrowheads="1"/>
            </p:cNvPicPr>
            <p:nvPr/>
          </p:nvPicPr>
          <p:blipFill>
            <a:blip r:embed="rId34" cstate="print"/>
            <a:srcRect/>
            <a:stretch>
              <a:fillRect/>
            </a:stretch>
          </p:blipFill>
          <p:spPr bwMode="auto">
            <a:xfrm>
              <a:off x="5940920" y="1022512"/>
              <a:ext cx="604729" cy="1018062"/>
            </a:xfrm>
            <a:prstGeom prst="rect">
              <a:avLst/>
            </a:prstGeom>
            <a:noFill/>
            <a:ln w="9525">
              <a:noFill/>
              <a:miter lim="800000"/>
              <a:headEnd/>
              <a:tailEnd/>
            </a:ln>
            <a:effectLst/>
          </p:spPr>
        </p:pic>
        <p:sp>
          <p:nvSpPr>
            <p:cNvPr id="41" name="ZoneTexte 40"/>
            <p:cNvSpPr txBox="1"/>
            <p:nvPr/>
          </p:nvSpPr>
          <p:spPr>
            <a:xfrm rot="19288750">
              <a:off x="5639722" y="1180329"/>
              <a:ext cx="1207125"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40 litres</a:t>
              </a:r>
              <a:endParaRPr lang="fr-FR" sz="2400" b="1" dirty="0">
                <a:solidFill>
                  <a:schemeClr val="tx2">
                    <a:lumMod val="75000"/>
                  </a:schemeClr>
                </a:solidFill>
                <a:latin typeface="+mj-lt"/>
              </a:endParaRPr>
            </a:p>
          </p:txBody>
        </p:sp>
      </p:grpSp>
      <p:grpSp>
        <p:nvGrpSpPr>
          <p:cNvPr id="84" name="Groupe 83"/>
          <p:cNvGrpSpPr/>
          <p:nvPr>
            <p:custDataLst>
              <p:tags r:id="rId6"/>
            </p:custDataLst>
          </p:nvPr>
        </p:nvGrpSpPr>
        <p:grpSpPr>
          <a:xfrm>
            <a:off x="7242517" y="713978"/>
            <a:ext cx="1645002" cy="1378268"/>
            <a:chOff x="7242517" y="713978"/>
            <a:chExt cx="1645002" cy="1378268"/>
          </a:xfrm>
        </p:grpSpPr>
        <p:grpSp>
          <p:nvGrpSpPr>
            <p:cNvPr id="4" name="Groupe 41"/>
            <p:cNvGrpSpPr/>
            <p:nvPr/>
          </p:nvGrpSpPr>
          <p:grpSpPr>
            <a:xfrm>
              <a:off x="7248157" y="713978"/>
              <a:ext cx="1327836" cy="1378268"/>
              <a:chOff x="6670849" y="4444478"/>
              <a:chExt cx="1908262" cy="2204971"/>
            </a:xfrm>
          </p:grpSpPr>
          <p:grpSp>
            <p:nvGrpSpPr>
              <p:cNvPr id="5" name="Groupe 25"/>
              <p:cNvGrpSpPr/>
              <p:nvPr/>
            </p:nvGrpSpPr>
            <p:grpSpPr>
              <a:xfrm rot="17770801">
                <a:off x="6461291" y="4654036"/>
                <a:ext cx="2143140" cy="1724023"/>
                <a:chOff x="6072198" y="4929198"/>
                <a:chExt cx="2143140" cy="1724023"/>
              </a:xfrm>
            </p:grpSpPr>
            <p:pic>
              <p:nvPicPr>
                <p:cNvPr id="45" name="Picture 4"/>
                <p:cNvPicPr>
                  <a:picLocks noChangeAspect="1" noChangeArrowheads="1"/>
                </p:cNvPicPr>
                <p:nvPr/>
              </p:nvPicPr>
              <p:blipFill>
                <a:blip r:embed="rId35" cstate="print"/>
                <a:srcRect/>
                <a:stretch>
                  <a:fillRect/>
                </a:stretch>
              </p:blipFill>
              <p:spPr bwMode="auto">
                <a:xfrm rot="20700000">
                  <a:off x="6072198" y="4929198"/>
                  <a:ext cx="1949289" cy="1047743"/>
                </a:xfrm>
                <a:prstGeom prst="rect">
                  <a:avLst/>
                </a:prstGeom>
                <a:noFill/>
                <a:ln w="9525">
                  <a:noFill/>
                  <a:miter lim="800000"/>
                  <a:headEnd/>
                  <a:tailEnd/>
                </a:ln>
                <a:effectLst/>
              </p:spPr>
            </p:pic>
            <p:pic>
              <p:nvPicPr>
                <p:cNvPr id="46" name="Picture 3"/>
                <p:cNvPicPr>
                  <a:picLocks noChangeAspect="1" noChangeArrowheads="1"/>
                </p:cNvPicPr>
                <p:nvPr/>
              </p:nvPicPr>
              <p:blipFill>
                <a:blip r:embed="rId36" cstate="print"/>
                <a:srcRect/>
                <a:stretch>
                  <a:fillRect/>
                </a:stretch>
              </p:blipFill>
              <p:spPr bwMode="auto">
                <a:xfrm>
                  <a:off x="6286512" y="5357826"/>
                  <a:ext cx="1928826" cy="959310"/>
                </a:xfrm>
                <a:prstGeom prst="rect">
                  <a:avLst/>
                </a:prstGeom>
                <a:noFill/>
                <a:ln w="9525">
                  <a:noFill/>
                  <a:miter lim="800000"/>
                  <a:headEnd/>
                  <a:tailEnd/>
                </a:ln>
                <a:effectLst/>
              </p:spPr>
            </p:pic>
            <p:pic>
              <p:nvPicPr>
                <p:cNvPr id="47" name="Picture 5"/>
                <p:cNvPicPr>
                  <a:picLocks noChangeAspect="1" noChangeArrowheads="1"/>
                </p:cNvPicPr>
                <p:nvPr/>
              </p:nvPicPr>
              <p:blipFill>
                <a:blip r:embed="rId37" cstate="print"/>
                <a:srcRect/>
                <a:stretch>
                  <a:fillRect/>
                </a:stretch>
              </p:blipFill>
              <p:spPr bwMode="auto">
                <a:xfrm rot="900000">
                  <a:off x="6357950" y="5715016"/>
                  <a:ext cx="1818443" cy="938205"/>
                </a:xfrm>
                <a:prstGeom prst="rect">
                  <a:avLst/>
                </a:prstGeom>
                <a:noFill/>
                <a:ln w="9525">
                  <a:noFill/>
                  <a:miter lim="800000"/>
                  <a:headEnd/>
                  <a:tailEnd/>
                </a:ln>
                <a:effectLst/>
              </p:spPr>
            </p:pic>
          </p:grpSp>
          <p:pic>
            <p:nvPicPr>
              <p:cNvPr id="44" name="Picture 6"/>
              <p:cNvPicPr>
                <a:picLocks noChangeAspect="1" noChangeArrowheads="1"/>
              </p:cNvPicPr>
              <p:nvPr/>
            </p:nvPicPr>
            <p:blipFill>
              <a:blip r:embed="rId38" cstate="print"/>
              <a:srcRect/>
              <a:stretch>
                <a:fillRect/>
              </a:stretch>
            </p:blipFill>
            <p:spPr bwMode="auto">
              <a:xfrm>
                <a:off x="8072462" y="6143644"/>
                <a:ext cx="506649" cy="505805"/>
              </a:xfrm>
              <a:prstGeom prst="rect">
                <a:avLst/>
              </a:prstGeom>
              <a:noFill/>
              <a:ln w="9525">
                <a:noFill/>
                <a:miter lim="800000"/>
                <a:headEnd/>
                <a:tailEnd/>
              </a:ln>
              <a:effectLst/>
            </p:spPr>
          </p:pic>
        </p:grpSp>
        <p:sp>
          <p:nvSpPr>
            <p:cNvPr id="48" name="ZoneTexte 47"/>
            <p:cNvSpPr txBox="1"/>
            <p:nvPr/>
          </p:nvSpPr>
          <p:spPr>
            <a:xfrm>
              <a:off x="7242517" y="1303660"/>
              <a:ext cx="1645002"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36 € an/m2</a:t>
              </a:r>
              <a:endParaRPr lang="fr-FR" sz="2400" b="1" dirty="0">
                <a:solidFill>
                  <a:schemeClr val="tx2">
                    <a:lumMod val="75000"/>
                  </a:schemeClr>
                </a:solidFill>
                <a:latin typeface="+mj-lt"/>
              </a:endParaRPr>
            </a:p>
          </p:txBody>
        </p:sp>
      </p:grpSp>
      <p:pic>
        <p:nvPicPr>
          <p:cNvPr id="50" name="Picture 4" descr="c04_02b"/>
          <p:cNvPicPr>
            <a:picLocks noChangeAspect="1" noChangeArrowheads="1" noCrop="1"/>
          </p:cNvPicPr>
          <p:nvPr>
            <p:custDataLst>
              <p:tags r:id="rId7"/>
            </p:custDataLst>
          </p:nvPr>
        </p:nvPicPr>
        <p:blipFill>
          <a:blip r:embed="rId39"/>
          <a:srcRect/>
          <a:stretch>
            <a:fillRect/>
          </a:stretch>
        </p:blipFill>
        <p:spPr bwMode="auto">
          <a:xfrm>
            <a:off x="385246" y="2975212"/>
            <a:ext cx="916008" cy="1211300"/>
          </a:xfrm>
          <a:prstGeom prst="rect">
            <a:avLst/>
          </a:prstGeom>
          <a:noFill/>
        </p:spPr>
      </p:pic>
      <p:grpSp>
        <p:nvGrpSpPr>
          <p:cNvPr id="6" name="Groupe 128"/>
          <p:cNvGrpSpPr/>
          <p:nvPr>
            <p:custDataLst>
              <p:tags r:id="rId8"/>
            </p:custDataLst>
          </p:nvPr>
        </p:nvGrpSpPr>
        <p:grpSpPr>
          <a:xfrm>
            <a:off x="3024407" y="2817620"/>
            <a:ext cx="740163" cy="1150242"/>
            <a:chOff x="3750763" y="2412011"/>
            <a:chExt cx="862012" cy="1944687"/>
          </a:xfrm>
        </p:grpSpPr>
        <p:sp>
          <p:nvSpPr>
            <p:cNvPr id="51" name="Rectangle 4"/>
            <p:cNvSpPr>
              <a:spLocks noChangeArrowheads="1"/>
            </p:cNvSpPr>
            <p:nvPr/>
          </p:nvSpPr>
          <p:spPr bwMode="auto">
            <a:xfrm>
              <a:off x="3750763" y="2412011"/>
              <a:ext cx="142875" cy="1944687"/>
            </a:xfrm>
            <a:prstGeom prst="rect">
              <a:avLst/>
            </a:prstGeom>
            <a:solidFill>
              <a:srgbClr val="66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FFFF"/>
              </a:extrusionClr>
            </a:sp3d>
          </p:spPr>
          <p:txBody>
            <a:bodyPr wrap="none" anchor="ctr">
              <a:flatTx/>
            </a:bodyPr>
            <a:lstStyle/>
            <a:p>
              <a:endParaRPr lang="fr-FR" dirty="0">
                <a:latin typeface="+mj-lt"/>
              </a:endParaRPr>
            </a:p>
          </p:txBody>
        </p:sp>
        <p:sp>
          <p:nvSpPr>
            <p:cNvPr id="52" name="Rectangle 11"/>
            <p:cNvSpPr>
              <a:spLocks noChangeArrowheads="1"/>
            </p:cNvSpPr>
            <p:nvPr/>
          </p:nvSpPr>
          <p:spPr bwMode="auto">
            <a:xfrm>
              <a:off x="3893638" y="4140798"/>
              <a:ext cx="576262" cy="215900"/>
            </a:xfrm>
            <a:prstGeom prst="rect">
              <a:avLst/>
            </a:prstGeom>
            <a:solidFill>
              <a:schemeClr val="bg1"/>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bg1"/>
              </a:extrusionClr>
            </a:sp3d>
          </p:spPr>
          <p:txBody>
            <a:bodyPr wrap="none" anchor="ctr">
              <a:flatTx/>
            </a:bodyPr>
            <a:lstStyle/>
            <a:p>
              <a:endParaRPr lang="fr-FR" dirty="0">
                <a:latin typeface="+mj-lt"/>
              </a:endParaRPr>
            </a:p>
          </p:txBody>
        </p:sp>
        <p:sp>
          <p:nvSpPr>
            <p:cNvPr id="53" name="Rectangle 6"/>
            <p:cNvSpPr>
              <a:spLocks noChangeArrowheads="1"/>
            </p:cNvSpPr>
            <p:nvPr/>
          </p:nvSpPr>
          <p:spPr bwMode="auto">
            <a:xfrm>
              <a:off x="4469900" y="2412011"/>
              <a:ext cx="142875" cy="1944687"/>
            </a:xfrm>
            <a:prstGeom prst="rect">
              <a:avLst/>
            </a:prstGeom>
            <a:solidFill>
              <a:srgbClr val="66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FFFF"/>
              </a:extrusionClr>
            </a:sp3d>
          </p:spPr>
          <p:txBody>
            <a:bodyPr wrap="none" anchor="ctr">
              <a:flatTx/>
            </a:bodyPr>
            <a:lstStyle/>
            <a:p>
              <a:endParaRPr lang="fr-FR" dirty="0">
                <a:latin typeface="+mj-lt"/>
              </a:endParaRPr>
            </a:p>
          </p:txBody>
        </p:sp>
      </p:grpSp>
      <p:sp>
        <p:nvSpPr>
          <p:cNvPr id="54" name="Text Box 15"/>
          <p:cNvSpPr txBox="1">
            <a:spLocks noChangeArrowheads="1"/>
          </p:cNvSpPr>
          <p:nvPr>
            <p:custDataLst>
              <p:tags r:id="rId9"/>
            </p:custDataLst>
          </p:nvPr>
        </p:nvSpPr>
        <p:spPr bwMode="auto">
          <a:xfrm>
            <a:off x="0" y="2628036"/>
            <a:ext cx="1928826" cy="369332"/>
          </a:xfrm>
          <a:prstGeom prst="rect">
            <a:avLst/>
          </a:prstGeom>
          <a:solidFill>
            <a:schemeClr val="bg1"/>
          </a:solidFill>
          <a:ln w="9525">
            <a:noFill/>
            <a:miter lim="800000"/>
            <a:headEnd/>
            <a:tailEnd/>
          </a:ln>
          <a:effectLst/>
        </p:spPr>
        <p:txBody>
          <a:bodyPr wrap="square">
            <a:spAutoFit/>
          </a:bodyPr>
          <a:lstStyle/>
          <a:p>
            <a:pPr algn="l" eaLnBrk="1" hangingPunct="1">
              <a:spcBef>
                <a:spcPct val="50000"/>
              </a:spcBef>
            </a:pPr>
            <a:r>
              <a:rPr lang="fr-FR" dirty="0">
                <a:solidFill>
                  <a:schemeClr val="tx2">
                    <a:lumMod val="75000"/>
                  </a:schemeClr>
                </a:solidFill>
                <a:latin typeface="+mj-lt"/>
              </a:rPr>
              <a:t>Double </a:t>
            </a:r>
            <a:r>
              <a:rPr lang="fr-FR" dirty="0" smtClean="0">
                <a:solidFill>
                  <a:schemeClr val="tx2">
                    <a:lumMod val="75000"/>
                  </a:schemeClr>
                </a:solidFill>
                <a:latin typeface="+mj-lt"/>
              </a:rPr>
              <a:t>vitrage</a:t>
            </a:r>
            <a:endParaRPr lang="fr-FR" dirty="0">
              <a:solidFill>
                <a:schemeClr val="tx2">
                  <a:lumMod val="75000"/>
                </a:schemeClr>
              </a:solidFill>
              <a:latin typeface="+mj-lt"/>
            </a:endParaRPr>
          </a:p>
        </p:txBody>
      </p:sp>
      <p:sp>
        <p:nvSpPr>
          <p:cNvPr id="56" name="AutoShape 23"/>
          <p:cNvSpPr>
            <a:spLocks noChangeArrowheads="1"/>
          </p:cNvSpPr>
          <p:nvPr>
            <p:custDataLst>
              <p:tags r:id="rId10"/>
            </p:custDataLst>
          </p:nvPr>
        </p:nvSpPr>
        <p:spPr bwMode="auto">
          <a:xfrm>
            <a:off x="2647663" y="3188848"/>
            <a:ext cx="1787861" cy="26403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wrap="none" anchor="ctr"/>
          <a:lstStyle/>
          <a:p>
            <a:endParaRPr lang="fr-FR" dirty="0">
              <a:latin typeface="+mj-lt"/>
            </a:endParaRPr>
          </a:p>
        </p:txBody>
      </p:sp>
      <p:sp>
        <p:nvSpPr>
          <p:cNvPr id="58" name="ZoneTexte 57"/>
          <p:cNvSpPr txBox="1"/>
          <p:nvPr>
            <p:custDataLst>
              <p:tags r:id="rId11"/>
            </p:custDataLst>
          </p:nvPr>
        </p:nvSpPr>
        <p:spPr>
          <a:xfrm>
            <a:off x="4776484" y="3208338"/>
            <a:ext cx="428628" cy="769441"/>
          </a:xfrm>
          <a:prstGeom prst="rect">
            <a:avLst/>
          </a:prstGeom>
          <a:noFill/>
        </p:spPr>
        <p:txBody>
          <a:bodyPr wrap="square" rtlCol="0">
            <a:spAutoFit/>
          </a:bodyPr>
          <a:lstStyle/>
          <a:p>
            <a:r>
              <a:rPr lang="fr-FR" sz="4400" b="1" dirty="0" smtClean="0">
                <a:latin typeface="+mj-lt"/>
              </a:rPr>
              <a:t>=</a:t>
            </a:r>
            <a:endParaRPr lang="fr-FR" sz="4400" b="1" dirty="0">
              <a:latin typeface="+mj-lt"/>
            </a:endParaRPr>
          </a:p>
        </p:txBody>
      </p:sp>
      <p:grpSp>
        <p:nvGrpSpPr>
          <p:cNvPr id="88" name="Groupe 87"/>
          <p:cNvGrpSpPr/>
          <p:nvPr>
            <p:custDataLst>
              <p:tags r:id="rId12"/>
            </p:custDataLst>
          </p:nvPr>
        </p:nvGrpSpPr>
        <p:grpSpPr>
          <a:xfrm>
            <a:off x="7242517" y="3034477"/>
            <a:ext cx="1648270" cy="1457537"/>
            <a:chOff x="7242517" y="3034477"/>
            <a:chExt cx="1648270" cy="1457537"/>
          </a:xfrm>
        </p:grpSpPr>
        <p:grpSp>
          <p:nvGrpSpPr>
            <p:cNvPr id="7" name="Groupe 45"/>
            <p:cNvGrpSpPr/>
            <p:nvPr/>
          </p:nvGrpSpPr>
          <p:grpSpPr>
            <a:xfrm>
              <a:off x="7313406" y="3034477"/>
              <a:ext cx="1577381" cy="1457537"/>
              <a:chOff x="6877112" y="4246225"/>
              <a:chExt cx="2266888" cy="2331786"/>
            </a:xfrm>
          </p:grpSpPr>
          <p:pic>
            <p:nvPicPr>
              <p:cNvPr id="65" name="Picture 3"/>
              <p:cNvPicPr>
                <a:picLocks noChangeAspect="1" noChangeArrowheads="1"/>
              </p:cNvPicPr>
              <p:nvPr/>
            </p:nvPicPr>
            <p:blipFill>
              <a:blip r:embed="rId40" cstate="print"/>
              <a:srcRect/>
              <a:stretch>
                <a:fillRect/>
              </a:stretch>
            </p:blipFill>
            <p:spPr bwMode="auto">
              <a:xfrm rot="17770801">
                <a:off x="6392354" y="4730983"/>
                <a:ext cx="1928826" cy="959310"/>
              </a:xfrm>
              <a:prstGeom prst="rect">
                <a:avLst/>
              </a:prstGeom>
              <a:noFill/>
              <a:ln w="9525">
                <a:noFill/>
                <a:miter lim="800000"/>
                <a:headEnd/>
                <a:tailEnd/>
              </a:ln>
              <a:effectLst/>
            </p:spPr>
          </p:pic>
          <p:pic>
            <p:nvPicPr>
              <p:cNvPr id="66" name="Picture 5"/>
              <p:cNvPicPr>
                <a:picLocks noChangeAspect="1" noChangeArrowheads="1"/>
              </p:cNvPicPr>
              <p:nvPr/>
            </p:nvPicPr>
            <p:blipFill>
              <a:blip r:embed="rId37" cstate="print"/>
              <a:srcRect/>
              <a:stretch>
                <a:fillRect/>
              </a:stretch>
            </p:blipFill>
            <p:spPr bwMode="auto">
              <a:xfrm rot="18670801">
                <a:off x="6765790" y="4879890"/>
                <a:ext cx="1818443" cy="938205"/>
              </a:xfrm>
              <a:prstGeom prst="rect">
                <a:avLst/>
              </a:prstGeom>
              <a:noFill/>
              <a:ln w="9525">
                <a:noFill/>
                <a:miter lim="800000"/>
                <a:headEnd/>
                <a:tailEnd/>
              </a:ln>
              <a:effectLst/>
            </p:spPr>
          </p:pic>
          <p:pic>
            <p:nvPicPr>
              <p:cNvPr id="67" name="Picture 6"/>
              <p:cNvPicPr>
                <a:picLocks noChangeAspect="1" noChangeArrowheads="1"/>
              </p:cNvPicPr>
              <p:nvPr/>
            </p:nvPicPr>
            <p:blipFill>
              <a:blip r:embed="rId41" cstate="print"/>
              <a:srcRect/>
              <a:stretch>
                <a:fillRect/>
              </a:stretch>
            </p:blipFill>
            <p:spPr bwMode="auto">
              <a:xfrm>
                <a:off x="8637351" y="6072206"/>
                <a:ext cx="506649" cy="505805"/>
              </a:xfrm>
              <a:prstGeom prst="rect">
                <a:avLst/>
              </a:prstGeom>
              <a:noFill/>
              <a:ln w="9525">
                <a:noFill/>
                <a:miter lim="800000"/>
                <a:headEnd/>
                <a:tailEnd/>
              </a:ln>
              <a:effectLst/>
            </p:spPr>
          </p:pic>
          <p:pic>
            <p:nvPicPr>
              <p:cNvPr id="68" name="Picture 6"/>
              <p:cNvPicPr>
                <a:picLocks noChangeAspect="1" noChangeArrowheads="1"/>
              </p:cNvPicPr>
              <p:nvPr/>
            </p:nvPicPr>
            <p:blipFill>
              <a:blip r:embed="rId41" cstate="print"/>
              <a:srcRect/>
              <a:stretch>
                <a:fillRect/>
              </a:stretch>
            </p:blipFill>
            <p:spPr bwMode="auto">
              <a:xfrm>
                <a:off x="8143900" y="6072206"/>
                <a:ext cx="506649" cy="505805"/>
              </a:xfrm>
              <a:prstGeom prst="rect">
                <a:avLst/>
              </a:prstGeom>
              <a:noFill/>
              <a:ln w="9525">
                <a:noFill/>
                <a:miter lim="800000"/>
                <a:headEnd/>
                <a:tailEnd/>
              </a:ln>
              <a:effectLst/>
            </p:spPr>
          </p:pic>
          <p:pic>
            <p:nvPicPr>
              <p:cNvPr id="69" name="Picture 6"/>
              <p:cNvPicPr>
                <a:picLocks noChangeAspect="1" noChangeArrowheads="1"/>
              </p:cNvPicPr>
              <p:nvPr/>
            </p:nvPicPr>
            <p:blipFill>
              <a:blip r:embed="rId38" cstate="print"/>
              <a:srcRect/>
              <a:stretch>
                <a:fillRect/>
              </a:stretch>
            </p:blipFill>
            <p:spPr bwMode="auto">
              <a:xfrm>
                <a:off x="7643834" y="6072206"/>
                <a:ext cx="506649" cy="505805"/>
              </a:xfrm>
              <a:prstGeom prst="rect">
                <a:avLst/>
              </a:prstGeom>
              <a:noFill/>
              <a:ln w="9525">
                <a:noFill/>
                <a:miter lim="800000"/>
                <a:headEnd/>
                <a:tailEnd/>
              </a:ln>
              <a:effectLst/>
            </p:spPr>
          </p:pic>
        </p:grpSp>
        <p:sp>
          <p:nvSpPr>
            <p:cNvPr id="70" name="ZoneTexte 69"/>
            <p:cNvSpPr txBox="1"/>
            <p:nvPr/>
          </p:nvSpPr>
          <p:spPr>
            <a:xfrm>
              <a:off x="7242517" y="3634249"/>
              <a:ext cx="1645002"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18 € an/m2</a:t>
              </a:r>
              <a:endParaRPr lang="fr-FR" sz="2400" b="1" dirty="0">
                <a:solidFill>
                  <a:schemeClr val="tx2">
                    <a:lumMod val="75000"/>
                  </a:schemeClr>
                </a:solidFill>
                <a:latin typeface="+mj-lt"/>
              </a:endParaRPr>
            </a:p>
          </p:txBody>
        </p:sp>
      </p:grpSp>
      <p:pic>
        <p:nvPicPr>
          <p:cNvPr id="99" name="Picture 4" descr="c04_02d"/>
          <p:cNvPicPr>
            <a:picLocks noGrp="1" noChangeAspect="1" noChangeArrowheads="1" noCrop="1"/>
          </p:cNvPicPr>
          <p:nvPr>
            <p:ph idx="1"/>
            <p:custDataLst>
              <p:tags r:id="rId13"/>
            </p:custDataLst>
          </p:nvPr>
        </p:nvPicPr>
        <p:blipFill>
          <a:blip r:embed="rId42"/>
          <a:srcRect/>
          <a:stretch>
            <a:fillRect/>
          </a:stretch>
        </p:blipFill>
        <p:spPr bwMode="auto">
          <a:xfrm>
            <a:off x="398051" y="4735772"/>
            <a:ext cx="986173" cy="1304085"/>
          </a:xfrm>
          <a:prstGeom prst="rect">
            <a:avLst/>
          </a:prstGeom>
          <a:noFill/>
        </p:spPr>
      </p:pic>
      <p:sp>
        <p:nvSpPr>
          <p:cNvPr id="100" name="Rectangle 4"/>
          <p:cNvSpPr>
            <a:spLocks noChangeArrowheads="1"/>
          </p:cNvSpPr>
          <p:nvPr>
            <p:custDataLst>
              <p:tags r:id="rId14"/>
            </p:custDataLst>
          </p:nvPr>
        </p:nvSpPr>
        <p:spPr bwMode="auto">
          <a:xfrm>
            <a:off x="2718465" y="4702535"/>
            <a:ext cx="111081" cy="1210339"/>
          </a:xfrm>
          <a:prstGeom prst="rect">
            <a:avLst/>
          </a:prstGeom>
          <a:solidFill>
            <a:srgbClr val="00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FF"/>
            </a:extrusionClr>
          </a:sp3d>
        </p:spPr>
        <p:txBody>
          <a:bodyPr wrap="none" anchor="ctr">
            <a:flatTx/>
          </a:bodyPr>
          <a:lstStyle/>
          <a:p>
            <a:endParaRPr lang="fr-FR" dirty="0">
              <a:latin typeface="+mj-lt"/>
            </a:endParaRPr>
          </a:p>
        </p:txBody>
      </p:sp>
      <p:sp>
        <p:nvSpPr>
          <p:cNvPr id="101" name="Rectangle 34"/>
          <p:cNvSpPr>
            <a:spLocks noChangeArrowheads="1"/>
          </p:cNvSpPr>
          <p:nvPr>
            <p:custDataLst>
              <p:tags r:id="rId15"/>
            </p:custDataLst>
          </p:nvPr>
        </p:nvSpPr>
        <p:spPr bwMode="auto">
          <a:xfrm>
            <a:off x="2934365" y="4644454"/>
            <a:ext cx="388173" cy="1052519"/>
          </a:xfrm>
          <a:prstGeom prst="rect">
            <a:avLst/>
          </a:prstGeom>
          <a:solidFill>
            <a:srgbClr val="00FF00">
              <a:alpha val="59000"/>
            </a:srgbClr>
          </a:soli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00FF00"/>
            </a:extrusionClr>
          </a:sp3d>
        </p:spPr>
        <p:txBody>
          <a:bodyPr wrap="none" anchor="ctr">
            <a:flatTx/>
          </a:bodyPr>
          <a:lstStyle/>
          <a:p>
            <a:endParaRPr lang="fr-FR" dirty="0">
              <a:latin typeface="+mj-lt"/>
            </a:endParaRPr>
          </a:p>
        </p:txBody>
      </p:sp>
      <p:sp>
        <p:nvSpPr>
          <p:cNvPr id="102" name="Rectangle 5"/>
          <p:cNvSpPr>
            <a:spLocks noChangeArrowheads="1"/>
          </p:cNvSpPr>
          <p:nvPr>
            <p:custDataLst>
              <p:tags r:id="rId16"/>
            </p:custDataLst>
          </p:nvPr>
        </p:nvSpPr>
        <p:spPr bwMode="auto">
          <a:xfrm>
            <a:off x="3439191" y="4702535"/>
            <a:ext cx="109860" cy="1210339"/>
          </a:xfrm>
          <a:prstGeom prst="rect">
            <a:avLst/>
          </a:prstGeom>
          <a:solidFill>
            <a:srgbClr val="00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FF"/>
            </a:extrusionClr>
          </a:sp3d>
        </p:spPr>
        <p:txBody>
          <a:bodyPr wrap="none" anchor="ctr">
            <a:flatTx/>
          </a:bodyPr>
          <a:lstStyle/>
          <a:p>
            <a:endParaRPr lang="fr-FR" dirty="0">
              <a:latin typeface="+mj-lt"/>
            </a:endParaRPr>
          </a:p>
        </p:txBody>
      </p:sp>
      <p:sp>
        <p:nvSpPr>
          <p:cNvPr id="103" name="Rectangle 11"/>
          <p:cNvSpPr>
            <a:spLocks noChangeArrowheads="1"/>
          </p:cNvSpPr>
          <p:nvPr>
            <p:custDataLst>
              <p:tags r:id="rId17"/>
            </p:custDataLst>
          </p:nvPr>
        </p:nvSpPr>
        <p:spPr bwMode="auto">
          <a:xfrm>
            <a:off x="3582065" y="4644454"/>
            <a:ext cx="388173" cy="1052519"/>
          </a:xfrm>
          <a:prstGeom prst="rect">
            <a:avLst/>
          </a:prstGeom>
          <a:solidFill>
            <a:srgbClr val="00FF00">
              <a:alpha val="59000"/>
            </a:srgb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00"/>
            </a:extrusionClr>
          </a:sp3d>
        </p:spPr>
        <p:txBody>
          <a:bodyPr wrap="none" anchor="ctr">
            <a:flatTx/>
          </a:bodyPr>
          <a:lstStyle/>
          <a:p>
            <a:endParaRPr lang="fr-FR" dirty="0">
              <a:latin typeface="+mj-lt"/>
            </a:endParaRPr>
          </a:p>
        </p:txBody>
      </p:sp>
      <p:sp>
        <p:nvSpPr>
          <p:cNvPr id="104" name="Rectangle 7"/>
          <p:cNvSpPr>
            <a:spLocks noChangeArrowheads="1"/>
          </p:cNvSpPr>
          <p:nvPr>
            <p:custDataLst>
              <p:tags r:id="rId18"/>
            </p:custDataLst>
          </p:nvPr>
        </p:nvSpPr>
        <p:spPr bwMode="auto">
          <a:xfrm>
            <a:off x="4158328" y="4702535"/>
            <a:ext cx="111081" cy="1210339"/>
          </a:xfrm>
          <a:prstGeom prst="rect">
            <a:avLst/>
          </a:prstGeom>
          <a:solidFill>
            <a:srgbClr val="00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FF"/>
            </a:extrusionClr>
          </a:sp3d>
        </p:spPr>
        <p:txBody>
          <a:bodyPr wrap="none" anchor="ctr">
            <a:flatTx/>
          </a:bodyPr>
          <a:lstStyle/>
          <a:p>
            <a:endParaRPr lang="fr-FR" dirty="0">
              <a:latin typeface="+mj-lt"/>
            </a:endParaRPr>
          </a:p>
        </p:txBody>
      </p:sp>
      <p:grpSp>
        <p:nvGrpSpPr>
          <p:cNvPr id="8" name="Groupe 40"/>
          <p:cNvGrpSpPr/>
          <p:nvPr>
            <p:custDataLst>
              <p:tags r:id="rId19"/>
            </p:custDataLst>
          </p:nvPr>
        </p:nvGrpSpPr>
        <p:grpSpPr>
          <a:xfrm>
            <a:off x="1647531" y="4515823"/>
            <a:ext cx="2701626" cy="2010356"/>
            <a:chOff x="2304616" y="2143116"/>
            <a:chExt cx="3513508" cy="2614497"/>
          </a:xfrm>
        </p:grpSpPr>
        <p:sp>
          <p:nvSpPr>
            <p:cNvPr id="109" name="AutoShape 24"/>
            <p:cNvSpPr>
              <a:spLocks noChangeArrowheads="1"/>
            </p:cNvSpPr>
            <p:nvPr/>
          </p:nvSpPr>
          <p:spPr bwMode="auto">
            <a:xfrm rot="10800000">
              <a:off x="2357422" y="2143116"/>
              <a:ext cx="1428183" cy="41260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p:spPr>
          <p:txBody>
            <a:bodyPr wrap="none" anchor="ctr"/>
            <a:lstStyle/>
            <a:p>
              <a:endParaRPr lang="fr-FR" dirty="0">
                <a:latin typeface="+mj-lt"/>
              </a:endParaRPr>
            </a:p>
          </p:txBody>
        </p:sp>
        <p:sp>
          <p:nvSpPr>
            <p:cNvPr id="110" name="AutoShape 24"/>
            <p:cNvSpPr>
              <a:spLocks noChangeArrowheads="1"/>
            </p:cNvSpPr>
            <p:nvPr/>
          </p:nvSpPr>
          <p:spPr bwMode="auto">
            <a:xfrm rot="10800000">
              <a:off x="2786049" y="3143248"/>
              <a:ext cx="2071125" cy="42862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p:spPr>
          <p:txBody>
            <a:bodyPr wrap="none" anchor="ctr"/>
            <a:lstStyle/>
            <a:p>
              <a:endParaRPr lang="fr-FR" dirty="0">
                <a:latin typeface="+mj-lt"/>
              </a:endParaRPr>
            </a:p>
          </p:txBody>
        </p:sp>
        <p:sp>
          <p:nvSpPr>
            <p:cNvPr id="111" name="ZoneTexte 110"/>
            <p:cNvSpPr txBox="1"/>
            <p:nvPr/>
          </p:nvSpPr>
          <p:spPr>
            <a:xfrm>
              <a:off x="2304616" y="3917050"/>
              <a:ext cx="3513508" cy="840563"/>
            </a:xfrm>
            <a:prstGeom prst="rect">
              <a:avLst/>
            </a:prstGeom>
            <a:noFill/>
          </p:spPr>
          <p:txBody>
            <a:bodyPr wrap="square" rtlCol="0">
              <a:spAutoFit/>
            </a:bodyPr>
            <a:lstStyle/>
            <a:p>
              <a:pPr algn="ctr"/>
              <a:r>
                <a:rPr lang="fr-FR" dirty="0" smtClean="0">
                  <a:solidFill>
                    <a:schemeClr val="tx2">
                      <a:lumMod val="75000"/>
                    </a:schemeClr>
                  </a:solidFill>
                  <a:latin typeface="+mj-lt"/>
                </a:rPr>
                <a:t>Radiation thermique</a:t>
              </a:r>
            </a:p>
            <a:p>
              <a:pPr algn="ctr"/>
              <a:r>
                <a:rPr lang="fr-FR" dirty="0" smtClean="0">
                  <a:solidFill>
                    <a:schemeClr val="tx2">
                      <a:lumMod val="75000"/>
                    </a:schemeClr>
                  </a:solidFill>
                  <a:latin typeface="+mj-lt"/>
                </a:rPr>
                <a:t>réfléchie</a:t>
              </a:r>
              <a:endParaRPr lang="fr-FR" dirty="0">
                <a:solidFill>
                  <a:schemeClr val="tx2">
                    <a:lumMod val="75000"/>
                  </a:schemeClr>
                </a:solidFill>
                <a:latin typeface="+mj-lt"/>
              </a:endParaRPr>
            </a:p>
          </p:txBody>
        </p:sp>
      </p:grpSp>
      <p:grpSp>
        <p:nvGrpSpPr>
          <p:cNvPr id="89" name="Groupe 88"/>
          <p:cNvGrpSpPr/>
          <p:nvPr>
            <p:custDataLst>
              <p:tags r:id="rId20"/>
            </p:custDataLst>
          </p:nvPr>
        </p:nvGrpSpPr>
        <p:grpSpPr>
          <a:xfrm>
            <a:off x="7398009" y="4734455"/>
            <a:ext cx="1489510" cy="1336557"/>
            <a:chOff x="7398009" y="4734455"/>
            <a:chExt cx="1489510" cy="1336557"/>
          </a:xfrm>
        </p:grpSpPr>
        <p:grpSp>
          <p:nvGrpSpPr>
            <p:cNvPr id="9" name="Groupe 45"/>
            <p:cNvGrpSpPr/>
            <p:nvPr/>
          </p:nvGrpSpPr>
          <p:grpSpPr>
            <a:xfrm>
              <a:off x="7661088" y="4734455"/>
              <a:ext cx="1005232" cy="1336557"/>
              <a:chOff x="7205909" y="4439771"/>
              <a:chExt cx="1444640" cy="2138240"/>
            </a:xfrm>
          </p:grpSpPr>
          <p:pic>
            <p:nvPicPr>
              <p:cNvPr id="117" name="Picture 5"/>
              <p:cNvPicPr>
                <a:picLocks noChangeAspect="1" noChangeArrowheads="1"/>
              </p:cNvPicPr>
              <p:nvPr/>
            </p:nvPicPr>
            <p:blipFill>
              <a:blip r:embed="rId43" cstate="print"/>
              <a:srcRect/>
              <a:stretch>
                <a:fillRect/>
              </a:stretch>
            </p:blipFill>
            <p:spPr bwMode="auto">
              <a:xfrm rot="18670801">
                <a:off x="6765790" y="4879890"/>
                <a:ext cx="1818443" cy="938205"/>
              </a:xfrm>
              <a:prstGeom prst="rect">
                <a:avLst/>
              </a:prstGeom>
              <a:noFill/>
              <a:ln w="9525">
                <a:noFill/>
                <a:miter lim="800000"/>
                <a:headEnd/>
                <a:tailEnd/>
              </a:ln>
              <a:effectLst/>
            </p:spPr>
          </p:pic>
          <p:pic>
            <p:nvPicPr>
              <p:cNvPr id="118" name="Picture 6"/>
              <p:cNvPicPr>
                <a:picLocks noChangeAspect="1" noChangeArrowheads="1"/>
              </p:cNvPicPr>
              <p:nvPr/>
            </p:nvPicPr>
            <p:blipFill>
              <a:blip r:embed="rId44" cstate="print"/>
              <a:srcRect/>
              <a:stretch>
                <a:fillRect/>
              </a:stretch>
            </p:blipFill>
            <p:spPr bwMode="auto">
              <a:xfrm>
                <a:off x="8143900" y="6072206"/>
                <a:ext cx="506649" cy="505805"/>
              </a:xfrm>
              <a:prstGeom prst="rect">
                <a:avLst/>
              </a:prstGeom>
              <a:noFill/>
              <a:ln w="9525">
                <a:noFill/>
                <a:miter lim="800000"/>
                <a:headEnd/>
                <a:tailEnd/>
              </a:ln>
              <a:effectLst/>
            </p:spPr>
          </p:pic>
          <p:pic>
            <p:nvPicPr>
              <p:cNvPr id="119" name="Picture 6"/>
              <p:cNvPicPr>
                <a:picLocks noChangeAspect="1" noChangeArrowheads="1"/>
              </p:cNvPicPr>
              <p:nvPr/>
            </p:nvPicPr>
            <p:blipFill>
              <a:blip r:embed="rId45" cstate="print"/>
              <a:srcRect/>
              <a:stretch>
                <a:fillRect/>
              </a:stretch>
            </p:blipFill>
            <p:spPr bwMode="auto">
              <a:xfrm>
                <a:off x="7643834" y="6072206"/>
                <a:ext cx="506649" cy="505805"/>
              </a:xfrm>
              <a:prstGeom prst="rect">
                <a:avLst/>
              </a:prstGeom>
              <a:noFill/>
              <a:ln w="9525">
                <a:noFill/>
                <a:miter lim="800000"/>
                <a:headEnd/>
                <a:tailEnd/>
              </a:ln>
              <a:effectLst/>
            </p:spPr>
          </p:pic>
        </p:grpSp>
        <p:sp>
          <p:nvSpPr>
            <p:cNvPr id="120" name="ZoneTexte 119"/>
            <p:cNvSpPr txBox="1"/>
            <p:nvPr/>
          </p:nvSpPr>
          <p:spPr>
            <a:xfrm>
              <a:off x="7398009" y="5226556"/>
              <a:ext cx="1489510"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7 € an/m2</a:t>
              </a:r>
              <a:endParaRPr lang="fr-FR" sz="2400" b="1" dirty="0">
                <a:solidFill>
                  <a:schemeClr val="tx2">
                    <a:lumMod val="75000"/>
                  </a:schemeClr>
                </a:solidFill>
                <a:latin typeface="+mj-lt"/>
              </a:endParaRPr>
            </a:p>
          </p:txBody>
        </p:sp>
      </p:grpSp>
      <p:sp>
        <p:nvSpPr>
          <p:cNvPr id="121" name="Text Box 19"/>
          <p:cNvSpPr txBox="1">
            <a:spLocks noChangeArrowheads="1"/>
          </p:cNvSpPr>
          <p:nvPr>
            <p:custDataLst>
              <p:tags r:id="rId21"/>
            </p:custDataLst>
          </p:nvPr>
        </p:nvSpPr>
        <p:spPr bwMode="auto">
          <a:xfrm>
            <a:off x="1" y="4340760"/>
            <a:ext cx="1719618" cy="369332"/>
          </a:xfrm>
          <a:prstGeom prst="rect">
            <a:avLst/>
          </a:prstGeom>
          <a:solidFill>
            <a:schemeClr val="bg1"/>
          </a:solidFill>
          <a:ln w="9525">
            <a:noFill/>
            <a:miter lim="800000"/>
            <a:headEnd/>
            <a:tailEnd/>
          </a:ln>
          <a:effectLst/>
        </p:spPr>
        <p:txBody>
          <a:bodyPr wrap="square">
            <a:spAutoFit/>
          </a:bodyPr>
          <a:lstStyle/>
          <a:p>
            <a:pPr algn="l" eaLnBrk="1" hangingPunct="1">
              <a:spcBef>
                <a:spcPct val="50000"/>
              </a:spcBef>
            </a:pPr>
            <a:r>
              <a:rPr lang="fr-FR" dirty="0" smtClean="0">
                <a:solidFill>
                  <a:schemeClr val="tx2">
                    <a:lumMod val="75000"/>
                  </a:schemeClr>
                </a:solidFill>
                <a:latin typeface="+mj-lt"/>
              </a:rPr>
              <a:t>Triple vitrage</a:t>
            </a:r>
            <a:endParaRPr lang="fr-FR" dirty="0">
              <a:solidFill>
                <a:schemeClr val="tx2">
                  <a:lumMod val="75000"/>
                </a:schemeClr>
              </a:solidFill>
              <a:latin typeface="+mj-lt"/>
            </a:endParaRPr>
          </a:p>
        </p:txBody>
      </p:sp>
      <p:grpSp>
        <p:nvGrpSpPr>
          <p:cNvPr id="10" name="Groupe 57"/>
          <p:cNvGrpSpPr/>
          <p:nvPr>
            <p:custDataLst>
              <p:tags r:id="rId22"/>
            </p:custDataLst>
          </p:nvPr>
        </p:nvGrpSpPr>
        <p:grpSpPr>
          <a:xfrm>
            <a:off x="2619555" y="4134624"/>
            <a:ext cx="1980863" cy="1714750"/>
            <a:chOff x="4080374" y="1903111"/>
            <a:chExt cx="2576143" cy="2345807"/>
          </a:xfrm>
        </p:grpSpPr>
        <p:grpSp>
          <p:nvGrpSpPr>
            <p:cNvPr id="11" name="Groupe 38"/>
            <p:cNvGrpSpPr/>
            <p:nvPr/>
          </p:nvGrpSpPr>
          <p:grpSpPr>
            <a:xfrm>
              <a:off x="4355547" y="2656655"/>
              <a:ext cx="1327185" cy="1592263"/>
              <a:chOff x="3500430" y="2214554"/>
              <a:chExt cx="1327185" cy="1592263"/>
            </a:xfrm>
          </p:grpSpPr>
          <p:sp>
            <p:nvSpPr>
              <p:cNvPr id="125" name="Rectangle 13"/>
              <p:cNvSpPr>
                <a:spLocks noChangeArrowheads="1"/>
              </p:cNvSpPr>
              <p:nvPr/>
            </p:nvSpPr>
            <p:spPr bwMode="auto">
              <a:xfrm>
                <a:off x="4756177" y="2214554"/>
                <a:ext cx="71438" cy="1439863"/>
              </a:xfrm>
              <a:prstGeom prst="rect">
                <a:avLst/>
              </a:prstGeom>
              <a:solidFill>
                <a:srgbClr val="FF00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0000"/>
                </a:extrusionClr>
              </a:sp3d>
            </p:spPr>
            <p:txBody>
              <a:bodyPr wrap="none" anchor="ctr">
                <a:flatTx/>
              </a:bodyPr>
              <a:lstStyle/>
              <a:p>
                <a:endParaRPr lang="fr-FR" dirty="0">
                  <a:latin typeface="+mj-lt"/>
                </a:endParaRPr>
              </a:p>
            </p:txBody>
          </p:sp>
          <p:sp>
            <p:nvSpPr>
              <p:cNvPr id="126" name="Rectangle 13"/>
              <p:cNvSpPr>
                <a:spLocks noChangeArrowheads="1"/>
              </p:cNvSpPr>
              <p:nvPr/>
            </p:nvSpPr>
            <p:spPr bwMode="auto">
              <a:xfrm flipH="1">
                <a:off x="3500430" y="2214554"/>
                <a:ext cx="45719" cy="1592263"/>
              </a:xfrm>
              <a:prstGeom prst="rect">
                <a:avLst/>
              </a:prstGeom>
              <a:solidFill>
                <a:srgbClr val="FF00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0000"/>
                </a:extrusionClr>
              </a:sp3d>
            </p:spPr>
            <p:txBody>
              <a:bodyPr wrap="none" anchor="ctr">
                <a:flatTx/>
              </a:bodyPr>
              <a:lstStyle/>
              <a:p>
                <a:endParaRPr lang="fr-FR" dirty="0">
                  <a:latin typeface="+mj-lt"/>
                </a:endParaRPr>
              </a:p>
            </p:txBody>
          </p:sp>
        </p:grpSp>
        <p:sp>
          <p:nvSpPr>
            <p:cNvPr id="124" name="ZoneTexte 123"/>
            <p:cNvSpPr txBox="1"/>
            <p:nvPr/>
          </p:nvSpPr>
          <p:spPr>
            <a:xfrm>
              <a:off x="4080374" y="1903111"/>
              <a:ext cx="2576143" cy="505252"/>
            </a:xfrm>
            <a:prstGeom prst="rect">
              <a:avLst/>
            </a:prstGeom>
            <a:noFill/>
          </p:spPr>
          <p:txBody>
            <a:bodyPr wrap="none" rtlCol="0">
              <a:spAutoFit/>
            </a:bodyPr>
            <a:lstStyle/>
            <a:p>
              <a:r>
                <a:rPr lang="fr-FR" dirty="0" smtClean="0">
                  <a:solidFill>
                    <a:srgbClr val="FF0000"/>
                  </a:solidFill>
                  <a:latin typeface="+mj-lt"/>
                </a:rPr>
                <a:t>Couche Argentique</a:t>
              </a:r>
              <a:endParaRPr lang="fr-FR" dirty="0">
                <a:solidFill>
                  <a:srgbClr val="FF0000"/>
                </a:solidFill>
                <a:latin typeface="+mj-lt"/>
              </a:endParaRPr>
            </a:p>
          </p:txBody>
        </p:sp>
      </p:grpSp>
      <p:sp>
        <p:nvSpPr>
          <p:cNvPr id="127" name="Text Box 15"/>
          <p:cNvSpPr txBox="1">
            <a:spLocks noChangeArrowheads="1"/>
          </p:cNvSpPr>
          <p:nvPr>
            <p:custDataLst>
              <p:tags r:id="rId23"/>
            </p:custDataLst>
          </p:nvPr>
        </p:nvSpPr>
        <p:spPr bwMode="auto">
          <a:xfrm>
            <a:off x="0" y="785714"/>
            <a:ext cx="1928826" cy="369332"/>
          </a:xfrm>
          <a:prstGeom prst="rect">
            <a:avLst/>
          </a:prstGeom>
          <a:solidFill>
            <a:schemeClr val="bg1"/>
          </a:solidFill>
          <a:ln w="9525">
            <a:noFill/>
            <a:miter lim="800000"/>
            <a:headEnd/>
            <a:tailEnd/>
          </a:ln>
          <a:effectLst/>
        </p:spPr>
        <p:txBody>
          <a:bodyPr wrap="square">
            <a:spAutoFit/>
          </a:bodyPr>
          <a:lstStyle/>
          <a:p>
            <a:pPr algn="l" eaLnBrk="1" hangingPunct="1">
              <a:spcBef>
                <a:spcPct val="50000"/>
              </a:spcBef>
            </a:pPr>
            <a:r>
              <a:rPr lang="fr-FR" dirty="0" smtClean="0">
                <a:solidFill>
                  <a:schemeClr val="tx2">
                    <a:lumMod val="75000"/>
                  </a:schemeClr>
                </a:solidFill>
                <a:latin typeface="+mj-lt"/>
              </a:rPr>
              <a:t>Simple vitrage</a:t>
            </a:r>
            <a:endParaRPr lang="fr-FR" dirty="0">
              <a:solidFill>
                <a:schemeClr val="tx2">
                  <a:lumMod val="75000"/>
                </a:schemeClr>
              </a:solidFill>
              <a:latin typeface="+mj-lt"/>
            </a:endParaRPr>
          </a:p>
        </p:txBody>
      </p:sp>
      <p:sp>
        <p:nvSpPr>
          <p:cNvPr id="61" name="Rectangle 68"/>
          <p:cNvSpPr txBox="1">
            <a:spLocks noChangeArrowheads="1"/>
          </p:cNvSpPr>
          <p:nvPr>
            <p:custDataLst>
              <p:tags r:id="rId24"/>
            </p:custDataLst>
          </p:nvPr>
        </p:nvSpPr>
        <p:spPr>
          <a:xfrm>
            <a:off x="128615" y="142852"/>
            <a:ext cx="567309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des Vitrages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106" name="AutoShape 23"/>
          <p:cNvSpPr>
            <a:spLocks noChangeArrowheads="1"/>
          </p:cNvSpPr>
          <p:nvPr>
            <p:custDataLst>
              <p:tags r:id="rId25"/>
            </p:custDataLst>
          </p:nvPr>
        </p:nvSpPr>
        <p:spPr bwMode="auto">
          <a:xfrm>
            <a:off x="2052084" y="4893222"/>
            <a:ext cx="2286000" cy="29665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wrap="none" anchor="ctr"/>
          <a:lstStyle/>
          <a:p>
            <a:endParaRPr lang="fr-FR" dirty="0">
              <a:latin typeface="+mj-lt"/>
            </a:endParaRPr>
          </a:p>
        </p:txBody>
      </p:sp>
      <p:grpSp>
        <p:nvGrpSpPr>
          <p:cNvPr id="80" name="Groupe 79"/>
          <p:cNvGrpSpPr/>
          <p:nvPr>
            <p:custDataLst>
              <p:tags r:id="rId26"/>
            </p:custDataLst>
          </p:nvPr>
        </p:nvGrpSpPr>
        <p:grpSpPr>
          <a:xfrm>
            <a:off x="5639722" y="3112894"/>
            <a:ext cx="1207125" cy="1018062"/>
            <a:chOff x="5639722" y="3112894"/>
            <a:chExt cx="1207125" cy="1018062"/>
          </a:xfrm>
        </p:grpSpPr>
        <p:pic>
          <p:nvPicPr>
            <p:cNvPr id="78" name="Picture 2"/>
            <p:cNvPicPr>
              <a:picLocks noChangeAspect="1" noChangeArrowheads="1"/>
            </p:cNvPicPr>
            <p:nvPr/>
          </p:nvPicPr>
          <p:blipFill>
            <a:blip r:embed="rId34" cstate="print"/>
            <a:srcRect/>
            <a:stretch>
              <a:fillRect/>
            </a:stretch>
          </p:blipFill>
          <p:spPr bwMode="auto">
            <a:xfrm>
              <a:off x="5940920" y="3112894"/>
              <a:ext cx="604729" cy="1018062"/>
            </a:xfrm>
            <a:prstGeom prst="rect">
              <a:avLst/>
            </a:prstGeom>
            <a:noFill/>
            <a:ln w="9525">
              <a:noFill/>
              <a:miter lim="800000"/>
              <a:headEnd/>
              <a:tailEnd/>
            </a:ln>
            <a:effectLst/>
          </p:spPr>
        </p:pic>
        <p:sp>
          <p:nvSpPr>
            <p:cNvPr id="81" name="ZoneTexte 80"/>
            <p:cNvSpPr txBox="1"/>
            <p:nvPr/>
          </p:nvSpPr>
          <p:spPr>
            <a:xfrm rot="19288750">
              <a:off x="5639722" y="3270711"/>
              <a:ext cx="1207125"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20 litres</a:t>
              </a:r>
              <a:endParaRPr lang="fr-FR" sz="2400" b="1" dirty="0">
                <a:solidFill>
                  <a:schemeClr val="tx2">
                    <a:lumMod val="75000"/>
                  </a:schemeClr>
                </a:solidFill>
                <a:latin typeface="+mj-lt"/>
              </a:endParaRPr>
            </a:p>
          </p:txBody>
        </p:sp>
      </p:grpSp>
      <p:grpSp>
        <p:nvGrpSpPr>
          <p:cNvPr id="83" name="Groupe 82"/>
          <p:cNvGrpSpPr/>
          <p:nvPr>
            <p:custDataLst>
              <p:tags r:id="rId27"/>
            </p:custDataLst>
          </p:nvPr>
        </p:nvGrpSpPr>
        <p:grpSpPr>
          <a:xfrm>
            <a:off x="5639722" y="4777923"/>
            <a:ext cx="1207125" cy="1018062"/>
            <a:chOff x="5639722" y="4777923"/>
            <a:chExt cx="1207125" cy="1018062"/>
          </a:xfrm>
        </p:grpSpPr>
        <p:pic>
          <p:nvPicPr>
            <p:cNvPr id="82" name="Picture 2"/>
            <p:cNvPicPr>
              <a:picLocks noChangeAspect="1" noChangeArrowheads="1"/>
            </p:cNvPicPr>
            <p:nvPr/>
          </p:nvPicPr>
          <p:blipFill>
            <a:blip r:embed="rId34" cstate="print"/>
            <a:srcRect/>
            <a:stretch>
              <a:fillRect/>
            </a:stretch>
          </p:blipFill>
          <p:spPr bwMode="auto">
            <a:xfrm>
              <a:off x="5940920" y="4777923"/>
              <a:ext cx="604729" cy="1018062"/>
            </a:xfrm>
            <a:prstGeom prst="rect">
              <a:avLst/>
            </a:prstGeom>
            <a:noFill/>
            <a:ln w="9525">
              <a:noFill/>
              <a:miter lim="800000"/>
              <a:headEnd/>
              <a:tailEnd/>
            </a:ln>
            <a:effectLst/>
          </p:spPr>
        </p:pic>
        <p:sp>
          <p:nvSpPr>
            <p:cNvPr id="85" name="ZoneTexte 84"/>
            <p:cNvSpPr txBox="1"/>
            <p:nvPr/>
          </p:nvSpPr>
          <p:spPr>
            <a:xfrm rot="19288750">
              <a:off x="5639722" y="4935740"/>
              <a:ext cx="1207125" cy="461665"/>
            </a:xfrm>
            <a:prstGeom prst="rect">
              <a:avLst/>
            </a:prstGeom>
            <a:solidFill>
              <a:srgbClr val="FFFF00"/>
            </a:solidFill>
          </p:spPr>
          <p:txBody>
            <a:bodyPr wrap="none" rtlCol="0">
              <a:spAutoFit/>
            </a:bodyPr>
            <a:lstStyle/>
            <a:p>
              <a:r>
                <a:rPr lang="fr-FR" sz="2400" b="1" dirty="0" smtClean="0">
                  <a:solidFill>
                    <a:schemeClr val="tx2">
                      <a:lumMod val="75000"/>
                    </a:schemeClr>
                  </a:solidFill>
                  <a:latin typeface="+mj-lt"/>
                </a:rPr>
                <a:t>12 litres</a:t>
              </a:r>
              <a:endParaRPr lang="fr-FR" sz="2400" b="1" dirty="0">
                <a:solidFill>
                  <a:schemeClr val="tx2">
                    <a:lumMod val="75000"/>
                  </a:schemeClr>
                </a:solidFill>
                <a:latin typeface="+mj-lt"/>
              </a:endParaRPr>
            </a:p>
          </p:txBody>
        </p:sp>
      </p:grpSp>
      <p:sp>
        <p:nvSpPr>
          <p:cNvPr id="86" name="ZoneTexte 85"/>
          <p:cNvSpPr txBox="1"/>
          <p:nvPr>
            <p:custDataLst>
              <p:tags r:id="rId28"/>
            </p:custDataLst>
          </p:nvPr>
        </p:nvSpPr>
        <p:spPr>
          <a:xfrm>
            <a:off x="4776484" y="4902935"/>
            <a:ext cx="428628" cy="769441"/>
          </a:xfrm>
          <a:prstGeom prst="rect">
            <a:avLst/>
          </a:prstGeom>
          <a:noFill/>
        </p:spPr>
        <p:txBody>
          <a:bodyPr wrap="square" rtlCol="0">
            <a:spAutoFit/>
          </a:bodyPr>
          <a:lstStyle/>
          <a:p>
            <a:r>
              <a:rPr lang="fr-FR" sz="4400" b="1" dirty="0" smtClean="0">
                <a:latin typeface="+mj-lt"/>
              </a:rPr>
              <a:t>=</a:t>
            </a:r>
            <a:endParaRPr lang="fr-FR" sz="4400" b="1" dirty="0">
              <a:latin typeface="+mj-lt"/>
            </a:endParaRPr>
          </a:p>
        </p:txBody>
      </p:sp>
      <p:sp>
        <p:nvSpPr>
          <p:cNvPr id="87" name="ZoneTexte 86"/>
          <p:cNvSpPr txBox="1"/>
          <p:nvPr>
            <p:custDataLst>
              <p:tags r:id="rId29"/>
            </p:custDataLst>
          </p:nvPr>
        </p:nvSpPr>
        <p:spPr>
          <a:xfrm>
            <a:off x="5332481" y="624114"/>
            <a:ext cx="1622560" cy="369332"/>
          </a:xfrm>
          <a:prstGeom prst="rect">
            <a:avLst/>
          </a:prstGeom>
          <a:noFill/>
        </p:spPr>
        <p:txBody>
          <a:bodyPr wrap="none" rtlCol="0">
            <a:spAutoFit/>
          </a:bodyPr>
          <a:lstStyle/>
          <a:p>
            <a:r>
              <a:rPr lang="fr-FR" dirty="0" smtClean="0">
                <a:solidFill>
                  <a:schemeClr val="tx2">
                    <a:lumMod val="75000"/>
                  </a:schemeClr>
                </a:solidFill>
                <a:latin typeface="+mj-lt"/>
              </a:rPr>
              <a:t>Fuel par an/m2</a:t>
            </a:r>
            <a:endParaRPr lang="fr-FR" dirty="0">
              <a:solidFill>
                <a:schemeClr val="tx2">
                  <a:lumMod val="75000"/>
                </a:schemeClr>
              </a:solidFill>
              <a:latin typeface="+mj-lt"/>
            </a:endParaRPr>
          </a:p>
        </p:txBody>
      </p:sp>
      <p:grpSp>
        <p:nvGrpSpPr>
          <p:cNvPr id="90" name="Groupe 38"/>
          <p:cNvGrpSpPr/>
          <p:nvPr>
            <p:custDataLst>
              <p:tags r:id="rId30"/>
            </p:custDataLst>
          </p:nvPr>
        </p:nvGrpSpPr>
        <p:grpSpPr>
          <a:xfrm>
            <a:off x="-11875" y="6184075"/>
            <a:ext cx="9166762" cy="695495"/>
            <a:chOff x="-11875" y="6184075"/>
            <a:chExt cx="9166762" cy="695495"/>
          </a:xfrm>
        </p:grpSpPr>
        <p:grpSp>
          <p:nvGrpSpPr>
            <p:cNvPr id="91" name="Groupe 73"/>
            <p:cNvGrpSpPr/>
            <p:nvPr/>
          </p:nvGrpSpPr>
          <p:grpSpPr>
            <a:xfrm>
              <a:off x="7528887" y="6578927"/>
              <a:ext cx="1475051" cy="270756"/>
              <a:chOff x="3004398" y="3185919"/>
              <a:chExt cx="4497647" cy="825579"/>
            </a:xfrm>
          </p:grpSpPr>
          <p:pic>
            <p:nvPicPr>
              <p:cNvPr id="96" name="Picture 1" descr="D:\Lorente Christophe\Boulot\BTS TC\2009 2010\Salon de l'habitat\Salon de l'habitat 2009\LOGO.jpg"/>
              <p:cNvPicPr>
                <a:picLocks noChangeAspect="1" noChangeArrowheads="1"/>
              </p:cNvPicPr>
              <p:nvPr/>
            </p:nvPicPr>
            <p:blipFill>
              <a:blip r:embed="rId46" cstate="print"/>
              <a:srcRect/>
              <a:stretch>
                <a:fillRect/>
              </a:stretch>
            </p:blipFill>
            <p:spPr bwMode="auto">
              <a:xfrm>
                <a:off x="3883214" y="3339060"/>
                <a:ext cx="3618831" cy="519296"/>
              </a:xfrm>
              <a:prstGeom prst="rect">
                <a:avLst/>
              </a:prstGeom>
              <a:noFill/>
            </p:spPr>
          </p:pic>
          <p:pic>
            <p:nvPicPr>
              <p:cNvPr id="97" name="Picture 1" descr="D:\Lorente Christophe\Boulot\BTS TC\2009 2010\Salon de l'habitat\Salon de l'habitat 2009\LOGO.jpg"/>
              <p:cNvPicPr>
                <a:picLocks noChangeAspect="1" noChangeArrowheads="1"/>
              </p:cNvPicPr>
              <p:nvPr/>
            </p:nvPicPr>
            <p:blipFill>
              <a:blip r:embed="rId47" cstate="print"/>
              <a:srcRect/>
              <a:stretch>
                <a:fillRect/>
              </a:stretch>
            </p:blipFill>
            <p:spPr bwMode="auto">
              <a:xfrm>
                <a:off x="3004398" y="3185919"/>
                <a:ext cx="783259" cy="825579"/>
              </a:xfrm>
              <a:prstGeom prst="rect">
                <a:avLst/>
              </a:prstGeom>
              <a:noFill/>
            </p:spPr>
          </p:pic>
        </p:grpSp>
        <p:cxnSp>
          <p:nvCxnSpPr>
            <p:cNvPr id="92" name="Connecteur droit 9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94" name="Picture 1"/>
            <p:cNvPicPr>
              <a:picLocks noChangeAspect="1" noChangeArrowheads="1"/>
            </p:cNvPicPr>
            <p:nvPr/>
          </p:nvPicPr>
          <p:blipFill>
            <a:blip r:embed="rId48"/>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95" name="Rectangle 94"/>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49"/>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p:cTn id="11" dur="1000" fill="hold"/>
                                        <p:tgtEl>
                                          <p:spTgt spid="79"/>
                                        </p:tgtEl>
                                        <p:attrNameLst>
                                          <p:attrName>ppt_w</p:attrName>
                                        </p:attrNameLst>
                                      </p:cBhvr>
                                      <p:tavLst>
                                        <p:tav tm="0">
                                          <p:val>
                                            <p:fltVal val="0"/>
                                          </p:val>
                                        </p:tav>
                                        <p:tav tm="100000">
                                          <p:val>
                                            <p:strVal val="#ppt_w"/>
                                          </p:val>
                                        </p:tav>
                                      </p:tavLst>
                                    </p:anim>
                                    <p:anim calcmode="lin" valueType="num">
                                      <p:cBhvr>
                                        <p:cTn id="12" dur="1000" fill="hold"/>
                                        <p:tgtEl>
                                          <p:spTgt spid="79"/>
                                        </p:tgtEl>
                                        <p:attrNameLst>
                                          <p:attrName>ppt_h</p:attrName>
                                        </p:attrNameLst>
                                      </p:cBhvr>
                                      <p:tavLst>
                                        <p:tav tm="0">
                                          <p:val>
                                            <p:fltVal val="0"/>
                                          </p:val>
                                        </p:tav>
                                        <p:tav tm="100000">
                                          <p:val>
                                            <p:strVal val="#ppt_h"/>
                                          </p:val>
                                        </p:tav>
                                      </p:tavLst>
                                    </p:anim>
                                    <p:animEffect transition="in" filter="fade">
                                      <p:cBhvr>
                                        <p:cTn id="13" dur="1000"/>
                                        <p:tgtEl>
                                          <p:spTgt spid="79"/>
                                        </p:tgtEl>
                                      </p:cBhvr>
                                    </p:animEffect>
                                  </p:childTnLst>
                                </p:cTn>
                              </p:par>
                            </p:childTnLst>
                          </p:cTn>
                        </p:par>
                        <p:par>
                          <p:cTn id="14" fill="hold">
                            <p:stCondLst>
                              <p:cond delay="2000"/>
                            </p:stCondLst>
                            <p:childTnLst>
                              <p:par>
                                <p:cTn id="15" presetID="53" presetClass="entr" presetSubtype="0" fill="hold" nodeType="afterEffect">
                                  <p:stCondLst>
                                    <p:cond delay="0"/>
                                  </p:stCondLst>
                                  <p:childTnLst>
                                    <p:set>
                                      <p:cBhvr>
                                        <p:cTn id="16" dur="1" fill="hold">
                                          <p:stCondLst>
                                            <p:cond delay="0"/>
                                          </p:stCondLst>
                                        </p:cTn>
                                        <p:tgtEl>
                                          <p:spTgt spid="84"/>
                                        </p:tgtEl>
                                        <p:attrNameLst>
                                          <p:attrName>style.visibility</p:attrName>
                                        </p:attrNameLst>
                                      </p:cBhvr>
                                      <p:to>
                                        <p:strVal val="visible"/>
                                      </p:to>
                                    </p:set>
                                    <p:anim calcmode="lin" valueType="num">
                                      <p:cBhvr>
                                        <p:cTn id="17" dur="1000" fill="hold"/>
                                        <p:tgtEl>
                                          <p:spTgt spid="84"/>
                                        </p:tgtEl>
                                        <p:attrNameLst>
                                          <p:attrName>ppt_w</p:attrName>
                                        </p:attrNameLst>
                                      </p:cBhvr>
                                      <p:tavLst>
                                        <p:tav tm="0">
                                          <p:val>
                                            <p:fltVal val="0"/>
                                          </p:val>
                                        </p:tav>
                                        <p:tav tm="100000">
                                          <p:val>
                                            <p:strVal val="#ppt_w"/>
                                          </p:val>
                                        </p:tav>
                                      </p:tavLst>
                                    </p:anim>
                                    <p:anim calcmode="lin" valueType="num">
                                      <p:cBhvr>
                                        <p:cTn id="18" dur="1000" fill="hold"/>
                                        <p:tgtEl>
                                          <p:spTgt spid="84"/>
                                        </p:tgtEl>
                                        <p:attrNameLst>
                                          <p:attrName>ppt_h</p:attrName>
                                        </p:attrNameLst>
                                      </p:cBhvr>
                                      <p:tavLst>
                                        <p:tav tm="0">
                                          <p:val>
                                            <p:fltVal val="0"/>
                                          </p:val>
                                        </p:tav>
                                        <p:tav tm="100000">
                                          <p:val>
                                            <p:strVal val="#ppt_h"/>
                                          </p:val>
                                        </p:tav>
                                      </p:tavLst>
                                    </p:anim>
                                    <p:animEffect transition="in" filter="fade">
                                      <p:cBhvr>
                                        <p:cTn id="19" dur="1000"/>
                                        <p:tgtEl>
                                          <p:spTgt spid="8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wipe(left)">
                                      <p:cBhvr>
                                        <p:cTn id="24" dur="1000"/>
                                        <p:tgtEl>
                                          <p:spTgt spid="56"/>
                                        </p:tgtEl>
                                      </p:cBhvr>
                                    </p:animEffect>
                                  </p:childTnLst>
                                </p:cTn>
                              </p:par>
                            </p:childTnLst>
                          </p:cTn>
                        </p:par>
                        <p:par>
                          <p:cTn id="25" fill="hold">
                            <p:stCondLst>
                              <p:cond delay="1000"/>
                            </p:stCondLst>
                            <p:childTnLst>
                              <p:par>
                                <p:cTn id="26" presetID="53" presetClass="entr" presetSubtype="0" fill="hold" nodeType="afterEffect">
                                  <p:stCondLst>
                                    <p:cond delay="0"/>
                                  </p:stCondLst>
                                  <p:childTnLst>
                                    <p:set>
                                      <p:cBhvr>
                                        <p:cTn id="27" dur="1" fill="hold">
                                          <p:stCondLst>
                                            <p:cond delay="0"/>
                                          </p:stCondLst>
                                        </p:cTn>
                                        <p:tgtEl>
                                          <p:spTgt spid="80"/>
                                        </p:tgtEl>
                                        <p:attrNameLst>
                                          <p:attrName>style.visibility</p:attrName>
                                        </p:attrNameLst>
                                      </p:cBhvr>
                                      <p:to>
                                        <p:strVal val="visible"/>
                                      </p:to>
                                    </p:set>
                                    <p:anim calcmode="lin" valueType="num">
                                      <p:cBhvr>
                                        <p:cTn id="28" dur="1000" fill="hold"/>
                                        <p:tgtEl>
                                          <p:spTgt spid="80"/>
                                        </p:tgtEl>
                                        <p:attrNameLst>
                                          <p:attrName>ppt_w</p:attrName>
                                        </p:attrNameLst>
                                      </p:cBhvr>
                                      <p:tavLst>
                                        <p:tav tm="0">
                                          <p:val>
                                            <p:fltVal val="0"/>
                                          </p:val>
                                        </p:tav>
                                        <p:tav tm="100000">
                                          <p:val>
                                            <p:strVal val="#ppt_w"/>
                                          </p:val>
                                        </p:tav>
                                      </p:tavLst>
                                    </p:anim>
                                    <p:anim calcmode="lin" valueType="num">
                                      <p:cBhvr>
                                        <p:cTn id="29" dur="1000" fill="hold"/>
                                        <p:tgtEl>
                                          <p:spTgt spid="80"/>
                                        </p:tgtEl>
                                        <p:attrNameLst>
                                          <p:attrName>ppt_h</p:attrName>
                                        </p:attrNameLst>
                                      </p:cBhvr>
                                      <p:tavLst>
                                        <p:tav tm="0">
                                          <p:val>
                                            <p:fltVal val="0"/>
                                          </p:val>
                                        </p:tav>
                                        <p:tav tm="100000">
                                          <p:val>
                                            <p:strVal val="#ppt_h"/>
                                          </p:val>
                                        </p:tav>
                                      </p:tavLst>
                                    </p:anim>
                                    <p:animEffect transition="in" filter="fade">
                                      <p:cBhvr>
                                        <p:cTn id="30" dur="1000"/>
                                        <p:tgtEl>
                                          <p:spTgt spid="80"/>
                                        </p:tgtEl>
                                      </p:cBhvr>
                                    </p:animEffect>
                                  </p:childTnLst>
                                </p:cTn>
                              </p:par>
                            </p:childTnLst>
                          </p:cTn>
                        </p:par>
                        <p:par>
                          <p:cTn id="31" fill="hold">
                            <p:stCondLst>
                              <p:cond delay="2000"/>
                            </p:stCondLst>
                            <p:childTnLst>
                              <p:par>
                                <p:cTn id="32" presetID="53" presetClass="entr" presetSubtype="0" fill="hold" nodeType="after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p:cTn id="34" dur="1000" fill="hold"/>
                                        <p:tgtEl>
                                          <p:spTgt spid="88"/>
                                        </p:tgtEl>
                                        <p:attrNameLst>
                                          <p:attrName>ppt_w</p:attrName>
                                        </p:attrNameLst>
                                      </p:cBhvr>
                                      <p:tavLst>
                                        <p:tav tm="0">
                                          <p:val>
                                            <p:fltVal val="0"/>
                                          </p:val>
                                        </p:tav>
                                        <p:tav tm="100000">
                                          <p:val>
                                            <p:strVal val="#ppt_w"/>
                                          </p:val>
                                        </p:tav>
                                      </p:tavLst>
                                    </p:anim>
                                    <p:anim calcmode="lin" valueType="num">
                                      <p:cBhvr>
                                        <p:cTn id="35" dur="1000" fill="hold"/>
                                        <p:tgtEl>
                                          <p:spTgt spid="88"/>
                                        </p:tgtEl>
                                        <p:attrNameLst>
                                          <p:attrName>ppt_h</p:attrName>
                                        </p:attrNameLst>
                                      </p:cBhvr>
                                      <p:tavLst>
                                        <p:tav tm="0">
                                          <p:val>
                                            <p:fltVal val="0"/>
                                          </p:val>
                                        </p:tav>
                                        <p:tav tm="100000">
                                          <p:val>
                                            <p:strVal val="#ppt_h"/>
                                          </p:val>
                                        </p:tav>
                                      </p:tavLst>
                                    </p:anim>
                                    <p:animEffect transition="in" filter="fade">
                                      <p:cBhvr>
                                        <p:cTn id="36" dur="1000"/>
                                        <p:tgtEl>
                                          <p:spTgt spid="8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left)">
                                      <p:cBhvr>
                                        <p:cTn id="41" dur="1000"/>
                                        <p:tgtEl>
                                          <p:spTgt spid="10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right)">
                                      <p:cBhvr>
                                        <p:cTn id="46" dur="1000"/>
                                        <p:tgtEl>
                                          <p:spTgt spid="8"/>
                                        </p:tgtEl>
                                      </p:cBhvr>
                                    </p:animEffect>
                                  </p:childTnLst>
                                </p:cTn>
                              </p:par>
                            </p:childTnLst>
                          </p:cTn>
                        </p:par>
                        <p:par>
                          <p:cTn id="47" fill="hold">
                            <p:stCondLst>
                              <p:cond delay="1000"/>
                            </p:stCondLst>
                            <p:childTnLst>
                              <p:par>
                                <p:cTn id="48" presetID="53" presetClass="entr" presetSubtype="0" fill="hold" nodeType="afterEffect">
                                  <p:stCondLst>
                                    <p:cond delay="0"/>
                                  </p:stCondLst>
                                  <p:childTnLst>
                                    <p:set>
                                      <p:cBhvr>
                                        <p:cTn id="49" dur="1" fill="hold">
                                          <p:stCondLst>
                                            <p:cond delay="0"/>
                                          </p:stCondLst>
                                        </p:cTn>
                                        <p:tgtEl>
                                          <p:spTgt spid="83"/>
                                        </p:tgtEl>
                                        <p:attrNameLst>
                                          <p:attrName>style.visibility</p:attrName>
                                        </p:attrNameLst>
                                      </p:cBhvr>
                                      <p:to>
                                        <p:strVal val="visible"/>
                                      </p:to>
                                    </p:set>
                                    <p:anim calcmode="lin" valueType="num">
                                      <p:cBhvr>
                                        <p:cTn id="50" dur="1000" fill="hold"/>
                                        <p:tgtEl>
                                          <p:spTgt spid="83"/>
                                        </p:tgtEl>
                                        <p:attrNameLst>
                                          <p:attrName>ppt_w</p:attrName>
                                        </p:attrNameLst>
                                      </p:cBhvr>
                                      <p:tavLst>
                                        <p:tav tm="0">
                                          <p:val>
                                            <p:fltVal val="0"/>
                                          </p:val>
                                        </p:tav>
                                        <p:tav tm="100000">
                                          <p:val>
                                            <p:strVal val="#ppt_w"/>
                                          </p:val>
                                        </p:tav>
                                      </p:tavLst>
                                    </p:anim>
                                    <p:anim calcmode="lin" valueType="num">
                                      <p:cBhvr>
                                        <p:cTn id="51" dur="1000" fill="hold"/>
                                        <p:tgtEl>
                                          <p:spTgt spid="83"/>
                                        </p:tgtEl>
                                        <p:attrNameLst>
                                          <p:attrName>ppt_h</p:attrName>
                                        </p:attrNameLst>
                                      </p:cBhvr>
                                      <p:tavLst>
                                        <p:tav tm="0">
                                          <p:val>
                                            <p:fltVal val="0"/>
                                          </p:val>
                                        </p:tav>
                                        <p:tav tm="100000">
                                          <p:val>
                                            <p:strVal val="#ppt_h"/>
                                          </p:val>
                                        </p:tav>
                                      </p:tavLst>
                                    </p:anim>
                                    <p:animEffect transition="in" filter="fade">
                                      <p:cBhvr>
                                        <p:cTn id="52" dur="1000"/>
                                        <p:tgtEl>
                                          <p:spTgt spid="83"/>
                                        </p:tgtEl>
                                      </p:cBhvr>
                                    </p:animEffect>
                                  </p:childTnLst>
                                </p:cTn>
                              </p:par>
                            </p:childTnLst>
                          </p:cTn>
                        </p:par>
                        <p:par>
                          <p:cTn id="53" fill="hold">
                            <p:stCondLst>
                              <p:cond delay="2000"/>
                            </p:stCondLst>
                            <p:childTnLst>
                              <p:par>
                                <p:cTn id="54" presetID="53" presetClass="entr" presetSubtype="0" fill="hold" nodeType="after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1000" fill="hold"/>
                                        <p:tgtEl>
                                          <p:spTgt spid="89"/>
                                        </p:tgtEl>
                                        <p:attrNameLst>
                                          <p:attrName>ppt_w</p:attrName>
                                        </p:attrNameLst>
                                      </p:cBhvr>
                                      <p:tavLst>
                                        <p:tav tm="0">
                                          <p:val>
                                            <p:fltVal val="0"/>
                                          </p:val>
                                        </p:tav>
                                        <p:tav tm="100000">
                                          <p:val>
                                            <p:strVal val="#ppt_w"/>
                                          </p:val>
                                        </p:tav>
                                      </p:tavLst>
                                    </p:anim>
                                    <p:anim calcmode="lin" valueType="num">
                                      <p:cBhvr>
                                        <p:cTn id="57" dur="1000" fill="hold"/>
                                        <p:tgtEl>
                                          <p:spTgt spid="89"/>
                                        </p:tgtEl>
                                        <p:attrNameLst>
                                          <p:attrName>ppt_h</p:attrName>
                                        </p:attrNameLst>
                                      </p:cBhvr>
                                      <p:tavLst>
                                        <p:tav tm="0">
                                          <p:val>
                                            <p:fltVal val="0"/>
                                          </p:val>
                                        </p:tav>
                                        <p:tav tm="100000">
                                          <p:val>
                                            <p:strVal val="#ppt_h"/>
                                          </p:val>
                                        </p:tav>
                                      </p:tavLst>
                                    </p:anim>
                                    <p:animEffect transition="in" filter="fade">
                                      <p:cBhvr>
                                        <p:cTn id="58"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0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a:spLocks noChangeArrowheads="1"/>
          </p:cNvSpPr>
          <p:nvPr>
            <p:custDataLst>
              <p:tags r:id="rId1"/>
            </p:custDataLst>
          </p:nvPr>
        </p:nvSpPr>
        <p:spPr bwMode="auto">
          <a:xfrm>
            <a:off x="11099" y="1074397"/>
            <a:ext cx="8280400" cy="4706937"/>
          </a:xfrm>
          <a:prstGeom prst="rect">
            <a:avLst/>
          </a:prstGeom>
          <a:noFill/>
          <a:ln w="9398">
            <a:noFill/>
            <a:miter lim="800000"/>
            <a:headEnd/>
            <a:tailEnd/>
          </a:ln>
          <a:effectLst/>
        </p:spPr>
        <p:txBody>
          <a:bodyPr wrap="none" lIns="90000" tIns="46800" rIns="90000" bIns="46800"/>
          <a:lstStyle/>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i="1" dirty="0">
              <a:solidFill>
                <a:srgbClr val="002346"/>
              </a:solidFill>
              <a:latin typeface="+mj-lt"/>
            </a:endParaRPr>
          </a:p>
        </p:txBody>
      </p:sp>
      <p:sp>
        <p:nvSpPr>
          <p:cNvPr id="13" name="Line 8"/>
          <p:cNvSpPr>
            <a:spLocks noChangeShapeType="1"/>
          </p:cNvSpPr>
          <p:nvPr>
            <p:custDataLst>
              <p:tags r:id="rId2"/>
            </p:custDataLst>
          </p:nvPr>
        </p:nvSpPr>
        <p:spPr bwMode="auto">
          <a:xfrm flipV="1">
            <a:off x="441311" y="4712184"/>
            <a:ext cx="7061200" cy="7937"/>
          </a:xfrm>
          <a:prstGeom prst="line">
            <a:avLst/>
          </a:prstGeom>
          <a:noFill/>
          <a:ln w="6350" cap="rnd">
            <a:solidFill>
              <a:srgbClr val="C0C0C0"/>
            </a:solidFill>
            <a:prstDash val="sysDot"/>
            <a:round/>
            <a:headEnd/>
            <a:tailEnd/>
          </a:ln>
        </p:spPr>
        <p:txBody>
          <a:bodyPr/>
          <a:lstStyle/>
          <a:p>
            <a:endParaRPr lang="fr-FR" sz="2000" dirty="0">
              <a:solidFill>
                <a:schemeClr val="tx2">
                  <a:lumMod val="75000"/>
                </a:schemeClr>
              </a:solidFill>
              <a:latin typeface="+mj-lt"/>
            </a:endParaRPr>
          </a:p>
        </p:txBody>
      </p:sp>
      <p:sp>
        <p:nvSpPr>
          <p:cNvPr id="14" name="Line 9"/>
          <p:cNvSpPr>
            <a:spLocks noChangeShapeType="1"/>
          </p:cNvSpPr>
          <p:nvPr>
            <p:custDataLst>
              <p:tags r:id="rId3"/>
            </p:custDataLst>
          </p:nvPr>
        </p:nvSpPr>
        <p:spPr bwMode="auto">
          <a:xfrm flipV="1">
            <a:off x="473061" y="3233397"/>
            <a:ext cx="7061200" cy="4762"/>
          </a:xfrm>
          <a:prstGeom prst="line">
            <a:avLst/>
          </a:prstGeom>
          <a:noFill/>
          <a:ln w="6350" cap="rnd">
            <a:solidFill>
              <a:srgbClr val="C0C0C0"/>
            </a:solidFill>
            <a:prstDash val="sysDot"/>
            <a:round/>
            <a:headEnd/>
            <a:tailEnd/>
          </a:ln>
        </p:spPr>
        <p:txBody>
          <a:bodyPr/>
          <a:lstStyle/>
          <a:p>
            <a:endParaRPr lang="fr-FR" sz="2000" dirty="0">
              <a:latin typeface="+mj-lt"/>
            </a:endParaRPr>
          </a:p>
        </p:txBody>
      </p:sp>
      <p:sp>
        <p:nvSpPr>
          <p:cNvPr id="15" name="Line 10"/>
          <p:cNvSpPr>
            <a:spLocks noChangeShapeType="1"/>
          </p:cNvSpPr>
          <p:nvPr>
            <p:custDataLst>
              <p:tags r:id="rId4"/>
            </p:custDataLst>
          </p:nvPr>
        </p:nvSpPr>
        <p:spPr bwMode="auto">
          <a:xfrm>
            <a:off x="473061" y="3923959"/>
            <a:ext cx="7061200" cy="30163"/>
          </a:xfrm>
          <a:prstGeom prst="line">
            <a:avLst/>
          </a:prstGeom>
          <a:noFill/>
          <a:ln w="6350" cap="rnd">
            <a:solidFill>
              <a:srgbClr val="C0C0C0"/>
            </a:solidFill>
            <a:prstDash val="sysDot"/>
            <a:round/>
            <a:headEnd/>
            <a:tailEnd/>
          </a:ln>
        </p:spPr>
        <p:txBody>
          <a:bodyPr/>
          <a:lstStyle/>
          <a:p>
            <a:endParaRPr lang="fr-FR" sz="2000" dirty="0">
              <a:latin typeface="+mj-lt"/>
            </a:endParaRPr>
          </a:p>
        </p:txBody>
      </p:sp>
      <p:sp>
        <p:nvSpPr>
          <p:cNvPr id="16" name="Line 11"/>
          <p:cNvSpPr>
            <a:spLocks noChangeShapeType="1"/>
          </p:cNvSpPr>
          <p:nvPr>
            <p:custDataLst>
              <p:tags r:id="rId5"/>
            </p:custDataLst>
          </p:nvPr>
        </p:nvSpPr>
        <p:spPr bwMode="auto">
          <a:xfrm flipV="1">
            <a:off x="473061" y="2514259"/>
            <a:ext cx="7061200" cy="38100"/>
          </a:xfrm>
          <a:prstGeom prst="line">
            <a:avLst/>
          </a:prstGeom>
          <a:noFill/>
          <a:ln w="6350" cap="rnd">
            <a:solidFill>
              <a:srgbClr val="C0C0C0"/>
            </a:solidFill>
            <a:prstDash val="sysDot"/>
            <a:round/>
            <a:headEnd/>
            <a:tailEnd/>
          </a:ln>
        </p:spPr>
        <p:txBody>
          <a:bodyPr/>
          <a:lstStyle/>
          <a:p>
            <a:endParaRPr lang="fr-FR" sz="2000" dirty="0">
              <a:latin typeface="+mj-lt"/>
            </a:endParaRPr>
          </a:p>
        </p:txBody>
      </p:sp>
      <p:sp>
        <p:nvSpPr>
          <p:cNvPr id="17" name="Line 12"/>
          <p:cNvSpPr>
            <a:spLocks noChangeShapeType="1"/>
          </p:cNvSpPr>
          <p:nvPr>
            <p:custDataLst>
              <p:tags r:id="rId6"/>
            </p:custDataLst>
          </p:nvPr>
        </p:nvSpPr>
        <p:spPr bwMode="auto">
          <a:xfrm>
            <a:off x="441311" y="1866559"/>
            <a:ext cx="7092950" cy="0"/>
          </a:xfrm>
          <a:prstGeom prst="line">
            <a:avLst/>
          </a:prstGeom>
          <a:noFill/>
          <a:ln w="6350" cap="rnd">
            <a:solidFill>
              <a:srgbClr val="C0C0C0"/>
            </a:solidFill>
            <a:prstDash val="sysDot"/>
            <a:round/>
            <a:headEnd/>
            <a:tailEnd/>
          </a:ln>
        </p:spPr>
        <p:txBody>
          <a:bodyPr/>
          <a:lstStyle/>
          <a:p>
            <a:endParaRPr lang="fr-FR" sz="2000" dirty="0">
              <a:latin typeface="+mj-lt"/>
            </a:endParaRPr>
          </a:p>
        </p:txBody>
      </p:sp>
      <p:sp>
        <p:nvSpPr>
          <p:cNvPr id="18" name="AutoShape 42"/>
          <p:cNvSpPr>
            <a:spLocks noChangeArrowheads="1"/>
          </p:cNvSpPr>
          <p:nvPr>
            <p:custDataLst>
              <p:tags r:id="rId7"/>
            </p:custDataLst>
          </p:nvPr>
        </p:nvSpPr>
        <p:spPr bwMode="auto">
          <a:xfrm>
            <a:off x="8112111" y="2376142"/>
            <a:ext cx="574675" cy="287337"/>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a:solidFill>
                  <a:srgbClr val="003399"/>
                </a:solidFill>
                <a:latin typeface="+mj-lt"/>
              </a:rPr>
              <a:t>18.5°</a:t>
            </a:r>
            <a:endParaRPr lang="en-US" b="1" dirty="0">
              <a:solidFill>
                <a:srgbClr val="003399"/>
              </a:solidFill>
              <a:latin typeface="+mj-lt"/>
            </a:endParaRPr>
          </a:p>
        </p:txBody>
      </p:sp>
      <p:sp>
        <p:nvSpPr>
          <p:cNvPr id="19" name="Rectangle 7"/>
          <p:cNvSpPr>
            <a:spLocks noChangeArrowheads="1"/>
          </p:cNvSpPr>
          <p:nvPr>
            <p:custDataLst>
              <p:tags r:id="rId8"/>
            </p:custDataLst>
          </p:nvPr>
        </p:nvSpPr>
        <p:spPr bwMode="auto">
          <a:xfrm>
            <a:off x="1257266" y="1734843"/>
            <a:ext cx="229791" cy="2839059"/>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dirty="0">
              <a:latin typeface="+mj-lt"/>
            </a:endParaRPr>
          </a:p>
        </p:txBody>
      </p:sp>
      <p:sp>
        <p:nvSpPr>
          <p:cNvPr id="20" name="Rectangle 29"/>
          <p:cNvSpPr>
            <a:spLocks noChangeArrowheads="1"/>
          </p:cNvSpPr>
          <p:nvPr>
            <p:custDataLst>
              <p:tags r:id="rId9"/>
            </p:custDataLst>
          </p:nvPr>
        </p:nvSpPr>
        <p:spPr bwMode="auto">
          <a:xfrm>
            <a:off x="1298737" y="4662916"/>
            <a:ext cx="630349" cy="961145"/>
          </a:xfrm>
          <a:prstGeom prst="rect">
            <a:avLst/>
          </a:prstGeom>
          <a:noFill/>
          <a:ln w="9525">
            <a:noFill/>
            <a:miter lim="800000"/>
            <a:headEnd/>
            <a:tailEnd/>
          </a:ln>
          <a:effectLst/>
        </p:spPr>
        <p:txBody>
          <a:bodyPr wrap="none" anchor="ctr"/>
          <a:lstStyle/>
          <a:p>
            <a:pPr algn="ctr" defTabSz="914400">
              <a:lnSpc>
                <a:spcPct val="87000"/>
              </a:lnSpc>
              <a:buClr>
                <a:srgbClr val="FFFFFF"/>
              </a:buClr>
            </a:pPr>
            <a:r>
              <a:rPr lang="fr-CH" sz="2000" dirty="0">
                <a:solidFill>
                  <a:schemeClr val="tx2">
                    <a:lumMod val="75000"/>
                  </a:schemeClr>
                </a:solidFill>
                <a:latin typeface="+mj-lt"/>
              </a:rPr>
              <a:t>Simple</a:t>
            </a:r>
          </a:p>
          <a:p>
            <a:pPr algn="ctr" defTabSz="914400">
              <a:lnSpc>
                <a:spcPct val="87000"/>
              </a:lnSpc>
              <a:buClr>
                <a:srgbClr val="FFFFFF"/>
              </a:buClr>
            </a:pPr>
            <a:r>
              <a:rPr lang="fr-CH" sz="2000" dirty="0">
                <a:solidFill>
                  <a:schemeClr val="tx2">
                    <a:lumMod val="75000"/>
                  </a:schemeClr>
                </a:solidFill>
                <a:latin typeface="+mj-lt"/>
              </a:rPr>
              <a:t>Vitrage</a:t>
            </a:r>
          </a:p>
          <a:p>
            <a:pPr algn="ctr" defTabSz="914400">
              <a:lnSpc>
                <a:spcPct val="87000"/>
              </a:lnSpc>
              <a:buClr>
                <a:srgbClr val="FFFFFF"/>
              </a:buClr>
            </a:pPr>
            <a:r>
              <a:rPr lang="fr-CH" sz="2000" dirty="0">
                <a:solidFill>
                  <a:schemeClr val="tx2">
                    <a:lumMod val="75000"/>
                  </a:schemeClr>
                </a:solidFill>
                <a:latin typeface="+mj-lt"/>
              </a:rPr>
              <a:t>Type 4 mm</a:t>
            </a:r>
          </a:p>
          <a:p>
            <a:pPr algn="ctr" defTabSz="914400">
              <a:lnSpc>
                <a:spcPct val="87000"/>
              </a:lnSpc>
              <a:buClr>
                <a:srgbClr val="FFFFFF"/>
              </a:buClr>
            </a:pPr>
            <a:r>
              <a:rPr lang="fr-CH" sz="2000" dirty="0">
                <a:solidFill>
                  <a:schemeClr val="tx2">
                    <a:lumMod val="75000"/>
                  </a:schemeClr>
                </a:solidFill>
                <a:latin typeface="+mj-lt"/>
              </a:rPr>
              <a:t>Ug 5.8</a:t>
            </a:r>
            <a:endParaRPr lang="en-US" sz="2000" dirty="0">
              <a:solidFill>
                <a:schemeClr val="tx2">
                  <a:lumMod val="75000"/>
                </a:schemeClr>
              </a:solidFill>
              <a:latin typeface="+mj-lt"/>
            </a:endParaRPr>
          </a:p>
        </p:txBody>
      </p:sp>
      <p:sp>
        <p:nvSpPr>
          <p:cNvPr id="21" name="AutoShape 40"/>
          <p:cNvSpPr>
            <a:spLocks noChangeArrowheads="1"/>
          </p:cNvSpPr>
          <p:nvPr>
            <p:custDataLst>
              <p:tags r:id="rId10"/>
            </p:custDataLst>
          </p:nvPr>
        </p:nvSpPr>
        <p:spPr bwMode="auto">
          <a:xfrm>
            <a:off x="1514169" y="3961080"/>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a:solidFill>
                  <a:srgbClr val="003399"/>
                </a:solidFill>
                <a:latin typeface="+mj-lt"/>
              </a:rPr>
              <a:t>5.6°</a:t>
            </a:r>
            <a:endParaRPr lang="en-US" b="1" dirty="0">
              <a:solidFill>
                <a:srgbClr val="003399"/>
              </a:solidFill>
              <a:latin typeface="+mj-lt"/>
            </a:endParaRPr>
          </a:p>
        </p:txBody>
      </p:sp>
      <p:sp>
        <p:nvSpPr>
          <p:cNvPr id="22" name="Rectangle 17"/>
          <p:cNvSpPr>
            <a:spLocks noChangeArrowheads="1"/>
          </p:cNvSpPr>
          <p:nvPr>
            <p:custDataLst>
              <p:tags r:id="rId11"/>
            </p:custDataLst>
          </p:nvPr>
        </p:nvSpPr>
        <p:spPr bwMode="auto">
          <a:xfrm>
            <a:off x="2832296" y="4251879"/>
            <a:ext cx="505860" cy="325309"/>
          </a:xfrm>
          <a:prstGeom prst="rect">
            <a:avLst/>
          </a:prstGeom>
          <a:solidFill>
            <a:srgbClr val="7E5E6B"/>
          </a:solidFill>
          <a:ln w="9525">
            <a:solidFill>
              <a:srgbClr val="000000"/>
            </a:solidFill>
            <a:miter lim="800000"/>
            <a:headEnd/>
            <a:tailEnd/>
          </a:ln>
        </p:spPr>
        <p:txBody>
          <a:bodyPr wrap="none" anchor="ctr"/>
          <a:lstStyle/>
          <a:p>
            <a:endParaRPr lang="fr-FR" sz="2000" dirty="0">
              <a:latin typeface="+mj-lt"/>
            </a:endParaRPr>
          </a:p>
        </p:txBody>
      </p:sp>
      <p:sp>
        <p:nvSpPr>
          <p:cNvPr id="23" name="Rectangle 18"/>
          <p:cNvSpPr>
            <a:spLocks noChangeArrowheads="1"/>
          </p:cNvSpPr>
          <p:nvPr>
            <p:custDataLst>
              <p:tags r:id="rId12"/>
            </p:custDataLst>
          </p:nvPr>
        </p:nvSpPr>
        <p:spPr bwMode="auto">
          <a:xfrm>
            <a:off x="3301453" y="1733200"/>
            <a:ext cx="229791" cy="2843988"/>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dirty="0">
              <a:latin typeface="+mj-lt"/>
            </a:endParaRPr>
          </a:p>
        </p:txBody>
      </p:sp>
      <p:sp>
        <p:nvSpPr>
          <p:cNvPr id="24" name="Rectangle 19"/>
          <p:cNvSpPr>
            <a:spLocks noChangeArrowheads="1"/>
          </p:cNvSpPr>
          <p:nvPr>
            <p:custDataLst>
              <p:tags r:id="rId13"/>
            </p:custDataLst>
          </p:nvPr>
        </p:nvSpPr>
        <p:spPr bwMode="auto">
          <a:xfrm>
            <a:off x="2650378" y="1733200"/>
            <a:ext cx="229791" cy="2839059"/>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dirty="0">
              <a:latin typeface="+mj-lt"/>
            </a:endParaRPr>
          </a:p>
        </p:txBody>
      </p:sp>
      <p:sp>
        <p:nvSpPr>
          <p:cNvPr id="25" name="Rectangle 30"/>
          <p:cNvSpPr>
            <a:spLocks noChangeArrowheads="1"/>
          </p:cNvSpPr>
          <p:nvPr>
            <p:custDataLst>
              <p:tags r:id="rId14"/>
            </p:custDataLst>
          </p:nvPr>
        </p:nvSpPr>
        <p:spPr bwMode="auto">
          <a:xfrm>
            <a:off x="2650378" y="4899493"/>
            <a:ext cx="1085125" cy="596400"/>
          </a:xfrm>
          <a:prstGeom prst="rect">
            <a:avLst/>
          </a:prstGeom>
          <a:noFill/>
          <a:ln w="9525">
            <a:noFill/>
            <a:miter lim="800000"/>
            <a:headEnd/>
            <a:tailEnd/>
          </a:ln>
          <a:effectLst/>
        </p:spPr>
        <p:txBody>
          <a:bodyPr wrap="none" anchor="ctr"/>
          <a:lstStyle/>
          <a:p>
            <a:pPr algn="ctr" defTabSz="914400">
              <a:lnSpc>
                <a:spcPct val="87000"/>
              </a:lnSpc>
              <a:buClr>
                <a:srgbClr val="FFFFFF"/>
              </a:buClr>
            </a:pPr>
            <a:r>
              <a:rPr lang="fr-CH" sz="2000" dirty="0">
                <a:solidFill>
                  <a:schemeClr val="tx2">
                    <a:lumMod val="75000"/>
                  </a:schemeClr>
                </a:solidFill>
                <a:latin typeface="+mj-lt"/>
              </a:rPr>
              <a:t>Double</a:t>
            </a:r>
          </a:p>
          <a:p>
            <a:pPr algn="ctr" defTabSz="914400">
              <a:lnSpc>
                <a:spcPct val="87000"/>
              </a:lnSpc>
              <a:buClr>
                <a:srgbClr val="FFFFFF"/>
              </a:buClr>
            </a:pPr>
            <a:r>
              <a:rPr lang="fr-CH" sz="2000" dirty="0">
                <a:solidFill>
                  <a:schemeClr val="tx2">
                    <a:lumMod val="75000"/>
                  </a:schemeClr>
                </a:solidFill>
                <a:latin typeface="+mj-lt"/>
              </a:rPr>
              <a:t>Vitrage</a:t>
            </a:r>
          </a:p>
          <a:p>
            <a:pPr algn="ctr" defTabSz="914400">
              <a:lnSpc>
                <a:spcPct val="87000"/>
              </a:lnSpc>
              <a:buClr>
                <a:srgbClr val="FFFFFF"/>
              </a:buClr>
            </a:pPr>
            <a:r>
              <a:rPr lang="fr-CH" sz="2000" dirty="0">
                <a:solidFill>
                  <a:schemeClr val="tx2">
                    <a:lumMod val="75000"/>
                  </a:schemeClr>
                </a:solidFill>
                <a:latin typeface="+mj-lt"/>
              </a:rPr>
              <a:t>Type 4/16/4</a:t>
            </a:r>
          </a:p>
          <a:p>
            <a:pPr algn="ctr" defTabSz="914400">
              <a:lnSpc>
                <a:spcPct val="87000"/>
              </a:lnSpc>
              <a:buClr>
                <a:srgbClr val="FFFFFF"/>
              </a:buClr>
            </a:pPr>
            <a:r>
              <a:rPr lang="fr-CH" sz="2000" dirty="0" err="1">
                <a:solidFill>
                  <a:schemeClr val="tx2">
                    <a:lumMod val="75000"/>
                  </a:schemeClr>
                </a:solidFill>
                <a:latin typeface="+mj-lt"/>
              </a:rPr>
              <a:t>Ug</a:t>
            </a:r>
            <a:r>
              <a:rPr lang="fr-CH" sz="2000" dirty="0">
                <a:solidFill>
                  <a:schemeClr val="tx2">
                    <a:lumMod val="75000"/>
                  </a:schemeClr>
                </a:solidFill>
                <a:latin typeface="+mj-lt"/>
              </a:rPr>
              <a:t> 2.9</a:t>
            </a:r>
            <a:endParaRPr lang="en-US" sz="2000" dirty="0">
              <a:solidFill>
                <a:schemeClr val="tx2">
                  <a:lumMod val="75000"/>
                </a:schemeClr>
              </a:solidFill>
              <a:latin typeface="+mj-lt"/>
            </a:endParaRPr>
          </a:p>
        </p:txBody>
      </p:sp>
      <p:sp>
        <p:nvSpPr>
          <p:cNvPr id="26" name="AutoShape 41"/>
          <p:cNvSpPr>
            <a:spLocks noChangeArrowheads="1"/>
          </p:cNvSpPr>
          <p:nvPr>
            <p:custDataLst>
              <p:tags r:id="rId15"/>
            </p:custDataLst>
          </p:nvPr>
        </p:nvSpPr>
        <p:spPr bwMode="auto">
          <a:xfrm>
            <a:off x="3518478" y="3443539"/>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a:solidFill>
                  <a:srgbClr val="003399"/>
                </a:solidFill>
                <a:latin typeface="+mj-lt"/>
              </a:rPr>
              <a:t>12.8°</a:t>
            </a:r>
            <a:endParaRPr lang="en-US" b="1" dirty="0">
              <a:solidFill>
                <a:srgbClr val="003399"/>
              </a:solidFill>
              <a:latin typeface="+mj-lt"/>
            </a:endParaRPr>
          </a:p>
        </p:txBody>
      </p:sp>
      <p:sp>
        <p:nvSpPr>
          <p:cNvPr id="27" name="AutoShape 40"/>
          <p:cNvSpPr>
            <a:spLocks noChangeArrowheads="1"/>
          </p:cNvSpPr>
          <p:nvPr>
            <p:custDataLst>
              <p:tags r:id="rId16"/>
            </p:custDataLst>
          </p:nvPr>
        </p:nvSpPr>
        <p:spPr bwMode="auto">
          <a:xfrm>
            <a:off x="2088651" y="3443539"/>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smtClean="0">
                <a:solidFill>
                  <a:srgbClr val="003399"/>
                </a:solidFill>
                <a:latin typeface="+mj-lt"/>
              </a:rPr>
              <a:t>0°</a:t>
            </a:r>
            <a:endParaRPr lang="en-US" b="1" dirty="0">
              <a:solidFill>
                <a:srgbClr val="003399"/>
              </a:solidFill>
              <a:latin typeface="+mj-lt"/>
            </a:endParaRPr>
          </a:p>
        </p:txBody>
      </p:sp>
      <p:sp>
        <p:nvSpPr>
          <p:cNvPr id="28" name="Rectangle 13"/>
          <p:cNvSpPr>
            <a:spLocks noChangeArrowheads="1"/>
          </p:cNvSpPr>
          <p:nvPr>
            <p:custDataLst>
              <p:tags r:id="rId17"/>
            </p:custDataLst>
          </p:nvPr>
        </p:nvSpPr>
        <p:spPr bwMode="auto">
          <a:xfrm>
            <a:off x="4790321" y="4251879"/>
            <a:ext cx="505860" cy="325309"/>
          </a:xfrm>
          <a:prstGeom prst="rect">
            <a:avLst/>
          </a:prstGeom>
          <a:solidFill>
            <a:srgbClr val="7E5E6B"/>
          </a:solidFill>
          <a:ln w="9525">
            <a:solidFill>
              <a:srgbClr val="000000"/>
            </a:solidFill>
            <a:miter lim="800000"/>
            <a:headEnd/>
            <a:tailEnd/>
          </a:ln>
        </p:spPr>
        <p:txBody>
          <a:bodyPr wrap="none" anchor="ctr"/>
          <a:lstStyle/>
          <a:p>
            <a:endParaRPr lang="fr-FR" sz="2000" dirty="0">
              <a:latin typeface="+mj-lt"/>
            </a:endParaRPr>
          </a:p>
        </p:txBody>
      </p:sp>
      <p:sp>
        <p:nvSpPr>
          <p:cNvPr id="29" name="Rectangle 14"/>
          <p:cNvSpPr>
            <a:spLocks noChangeArrowheads="1"/>
          </p:cNvSpPr>
          <p:nvPr>
            <p:custDataLst>
              <p:tags r:id="rId18"/>
            </p:custDataLst>
          </p:nvPr>
        </p:nvSpPr>
        <p:spPr bwMode="auto">
          <a:xfrm>
            <a:off x="5171711" y="1733200"/>
            <a:ext cx="114896" cy="2544967"/>
          </a:xfrm>
          <a:prstGeom prst="rect">
            <a:avLst/>
          </a:prstGeom>
          <a:solidFill>
            <a:srgbClr val="FFCC99"/>
          </a:solidFill>
          <a:ln w="9525">
            <a:solidFill>
              <a:srgbClr val="000000"/>
            </a:solidFill>
            <a:miter lim="800000"/>
            <a:headEnd/>
            <a:tailEnd/>
          </a:ln>
        </p:spPr>
        <p:txBody>
          <a:bodyPr wrap="none" anchor="ctr"/>
          <a:lstStyle/>
          <a:p>
            <a:endParaRPr lang="fr-FR" sz="2000" dirty="0">
              <a:latin typeface="+mj-lt"/>
            </a:endParaRPr>
          </a:p>
        </p:txBody>
      </p:sp>
      <p:sp>
        <p:nvSpPr>
          <p:cNvPr id="30" name="Rectangle 15"/>
          <p:cNvSpPr>
            <a:spLocks noChangeArrowheads="1"/>
          </p:cNvSpPr>
          <p:nvPr>
            <p:custDataLst>
              <p:tags r:id="rId19"/>
            </p:custDataLst>
          </p:nvPr>
        </p:nvSpPr>
        <p:spPr bwMode="auto">
          <a:xfrm>
            <a:off x="5243520" y="1733200"/>
            <a:ext cx="229791" cy="2843988"/>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dirty="0">
              <a:latin typeface="+mj-lt"/>
            </a:endParaRPr>
          </a:p>
        </p:txBody>
      </p:sp>
      <p:sp>
        <p:nvSpPr>
          <p:cNvPr id="31" name="Rectangle 16"/>
          <p:cNvSpPr>
            <a:spLocks noChangeArrowheads="1"/>
          </p:cNvSpPr>
          <p:nvPr>
            <p:custDataLst>
              <p:tags r:id="rId20"/>
            </p:custDataLst>
          </p:nvPr>
        </p:nvSpPr>
        <p:spPr bwMode="auto">
          <a:xfrm>
            <a:off x="4608403" y="1733200"/>
            <a:ext cx="229791" cy="2839059"/>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dirty="0">
              <a:latin typeface="+mj-lt"/>
            </a:endParaRPr>
          </a:p>
        </p:txBody>
      </p:sp>
      <p:sp>
        <p:nvSpPr>
          <p:cNvPr id="32" name="Rectangle 31"/>
          <p:cNvSpPr>
            <a:spLocks noChangeArrowheads="1"/>
          </p:cNvSpPr>
          <p:nvPr>
            <p:custDataLst>
              <p:tags r:id="rId21"/>
            </p:custDataLst>
          </p:nvPr>
        </p:nvSpPr>
        <p:spPr bwMode="auto">
          <a:xfrm>
            <a:off x="4592445" y="4749983"/>
            <a:ext cx="1085125" cy="1043288"/>
          </a:xfrm>
          <a:prstGeom prst="rect">
            <a:avLst/>
          </a:prstGeom>
          <a:noFill/>
          <a:ln w="9525">
            <a:noFill/>
            <a:miter lim="800000"/>
            <a:headEnd/>
            <a:tailEnd/>
          </a:ln>
          <a:effectLst/>
        </p:spPr>
        <p:txBody>
          <a:bodyPr wrap="none" anchor="ctr"/>
          <a:lstStyle/>
          <a:p>
            <a:pPr algn="ctr" defTabSz="914400">
              <a:lnSpc>
                <a:spcPct val="87000"/>
              </a:lnSpc>
              <a:buClr>
                <a:srgbClr val="FFFFFF"/>
              </a:buClr>
            </a:pPr>
            <a:r>
              <a:rPr lang="fr-CH" sz="2000" dirty="0">
                <a:solidFill>
                  <a:schemeClr val="tx2">
                    <a:lumMod val="75000"/>
                  </a:schemeClr>
                </a:solidFill>
                <a:latin typeface="+mj-lt"/>
              </a:rPr>
              <a:t>Double</a:t>
            </a:r>
          </a:p>
          <a:p>
            <a:pPr algn="ctr" defTabSz="914400">
              <a:lnSpc>
                <a:spcPct val="87000"/>
              </a:lnSpc>
              <a:buClr>
                <a:srgbClr val="FFFFFF"/>
              </a:buClr>
            </a:pPr>
            <a:r>
              <a:rPr lang="fr-CH" sz="2000" dirty="0">
                <a:solidFill>
                  <a:schemeClr val="tx2">
                    <a:lumMod val="75000"/>
                  </a:schemeClr>
                </a:solidFill>
                <a:latin typeface="+mj-lt"/>
              </a:rPr>
              <a:t>Vitrage</a:t>
            </a:r>
          </a:p>
          <a:p>
            <a:pPr algn="ctr" defTabSz="914400">
              <a:lnSpc>
                <a:spcPct val="87000"/>
              </a:lnSpc>
              <a:buClr>
                <a:srgbClr val="FFFFFF"/>
              </a:buClr>
            </a:pPr>
            <a:r>
              <a:rPr lang="fr-CH" sz="2000" dirty="0">
                <a:solidFill>
                  <a:schemeClr val="tx2">
                    <a:lumMod val="75000"/>
                  </a:schemeClr>
                </a:solidFill>
                <a:latin typeface="+mj-lt"/>
              </a:rPr>
              <a:t>Type 4/16/4</a:t>
            </a:r>
          </a:p>
          <a:p>
            <a:pPr algn="ctr" defTabSz="914400">
              <a:lnSpc>
                <a:spcPct val="87000"/>
              </a:lnSpc>
              <a:buClr>
                <a:srgbClr val="FFFFFF"/>
              </a:buClr>
            </a:pPr>
            <a:r>
              <a:rPr lang="fr-CH" sz="2000" dirty="0">
                <a:solidFill>
                  <a:schemeClr val="tx2">
                    <a:lumMod val="75000"/>
                  </a:schemeClr>
                </a:solidFill>
                <a:latin typeface="+mj-lt"/>
              </a:rPr>
              <a:t>Premium + </a:t>
            </a:r>
            <a:r>
              <a:rPr lang="fr-CH" sz="2000" dirty="0" err="1">
                <a:solidFill>
                  <a:schemeClr val="tx2">
                    <a:lumMod val="75000"/>
                  </a:schemeClr>
                </a:solidFill>
                <a:latin typeface="+mj-lt"/>
              </a:rPr>
              <a:t>ar</a:t>
            </a:r>
            <a:endParaRPr lang="fr-CH" sz="2000" dirty="0">
              <a:solidFill>
                <a:schemeClr val="tx2">
                  <a:lumMod val="75000"/>
                </a:schemeClr>
              </a:solidFill>
              <a:latin typeface="+mj-lt"/>
            </a:endParaRPr>
          </a:p>
          <a:p>
            <a:pPr algn="ctr" defTabSz="914400">
              <a:lnSpc>
                <a:spcPct val="87000"/>
              </a:lnSpc>
              <a:buClr>
                <a:srgbClr val="FFFFFF"/>
              </a:buClr>
            </a:pPr>
            <a:r>
              <a:rPr lang="fr-CH" sz="2000" dirty="0" err="1">
                <a:solidFill>
                  <a:schemeClr val="tx2">
                    <a:lumMod val="75000"/>
                  </a:schemeClr>
                </a:solidFill>
                <a:latin typeface="+mj-lt"/>
              </a:rPr>
              <a:t>Ug</a:t>
            </a:r>
            <a:r>
              <a:rPr lang="fr-CH" sz="2000" dirty="0">
                <a:solidFill>
                  <a:schemeClr val="tx2">
                    <a:lumMod val="75000"/>
                  </a:schemeClr>
                </a:solidFill>
                <a:latin typeface="+mj-lt"/>
              </a:rPr>
              <a:t> 1.1</a:t>
            </a:r>
            <a:endParaRPr lang="en-US" sz="2000" dirty="0">
              <a:solidFill>
                <a:schemeClr val="tx2">
                  <a:lumMod val="75000"/>
                </a:schemeClr>
              </a:solidFill>
              <a:latin typeface="+mj-lt"/>
            </a:endParaRPr>
          </a:p>
        </p:txBody>
      </p:sp>
      <p:sp>
        <p:nvSpPr>
          <p:cNvPr id="33" name="AutoShape 43"/>
          <p:cNvSpPr>
            <a:spLocks noChangeArrowheads="1"/>
          </p:cNvSpPr>
          <p:nvPr>
            <p:custDataLst>
              <p:tags r:id="rId22"/>
            </p:custDataLst>
          </p:nvPr>
        </p:nvSpPr>
        <p:spPr bwMode="auto">
          <a:xfrm>
            <a:off x="5535543" y="2998293"/>
            <a:ext cx="577670" cy="297378"/>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a:solidFill>
                  <a:srgbClr val="003399"/>
                </a:solidFill>
                <a:latin typeface="+mj-lt"/>
              </a:rPr>
              <a:t>17.3°</a:t>
            </a:r>
            <a:endParaRPr lang="en-US" b="1" dirty="0">
              <a:solidFill>
                <a:srgbClr val="003399"/>
              </a:solidFill>
              <a:latin typeface="+mj-lt"/>
            </a:endParaRPr>
          </a:p>
        </p:txBody>
      </p:sp>
      <p:sp>
        <p:nvSpPr>
          <p:cNvPr id="34" name="AutoShape 40"/>
          <p:cNvSpPr>
            <a:spLocks noChangeArrowheads="1"/>
          </p:cNvSpPr>
          <p:nvPr>
            <p:custDataLst>
              <p:tags r:id="rId23"/>
            </p:custDataLst>
          </p:nvPr>
        </p:nvSpPr>
        <p:spPr bwMode="auto">
          <a:xfrm>
            <a:off x="4027528" y="2998292"/>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smtClean="0">
                <a:solidFill>
                  <a:srgbClr val="003399"/>
                </a:solidFill>
                <a:latin typeface="+mj-lt"/>
              </a:rPr>
              <a:t>0°</a:t>
            </a:r>
            <a:endParaRPr lang="en-US" b="1" dirty="0">
              <a:solidFill>
                <a:srgbClr val="003399"/>
              </a:solidFill>
              <a:latin typeface="+mj-lt"/>
            </a:endParaRPr>
          </a:p>
        </p:txBody>
      </p:sp>
      <p:sp>
        <p:nvSpPr>
          <p:cNvPr id="35" name="Rectangle 32"/>
          <p:cNvSpPr>
            <a:spLocks noChangeArrowheads="1"/>
          </p:cNvSpPr>
          <p:nvPr>
            <p:custDataLst>
              <p:tags r:id="rId24"/>
            </p:custDataLst>
          </p:nvPr>
        </p:nvSpPr>
        <p:spPr bwMode="auto">
          <a:xfrm>
            <a:off x="6751518" y="4251879"/>
            <a:ext cx="505860" cy="325309"/>
          </a:xfrm>
          <a:prstGeom prst="rect">
            <a:avLst/>
          </a:prstGeom>
          <a:solidFill>
            <a:srgbClr val="7E5E6B"/>
          </a:solidFill>
          <a:ln w="9525">
            <a:solidFill>
              <a:srgbClr val="000000"/>
            </a:solidFill>
            <a:miter lim="800000"/>
            <a:headEnd/>
            <a:tailEnd/>
          </a:ln>
        </p:spPr>
        <p:txBody>
          <a:bodyPr wrap="none" anchor="ctr"/>
          <a:lstStyle/>
          <a:p>
            <a:endParaRPr lang="fr-FR" sz="2000">
              <a:latin typeface="+mj-lt"/>
            </a:endParaRPr>
          </a:p>
        </p:txBody>
      </p:sp>
      <p:sp>
        <p:nvSpPr>
          <p:cNvPr id="36" name="Rectangle 33"/>
          <p:cNvSpPr>
            <a:spLocks noChangeArrowheads="1"/>
          </p:cNvSpPr>
          <p:nvPr>
            <p:custDataLst>
              <p:tags r:id="rId25"/>
            </p:custDataLst>
          </p:nvPr>
        </p:nvSpPr>
        <p:spPr bwMode="auto">
          <a:xfrm>
            <a:off x="6770667" y="1733200"/>
            <a:ext cx="114896" cy="2544967"/>
          </a:xfrm>
          <a:prstGeom prst="rect">
            <a:avLst/>
          </a:prstGeom>
          <a:solidFill>
            <a:srgbClr val="FFCC99"/>
          </a:solidFill>
          <a:ln w="9525">
            <a:solidFill>
              <a:srgbClr val="000000"/>
            </a:solidFill>
            <a:miter lim="800000"/>
            <a:headEnd/>
            <a:tailEnd/>
          </a:ln>
        </p:spPr>
        <p:txBody>
          <a:bodyPr wrap="none" anchor="ctr"/>
          <a:lstStyle/>
          <a:p>
            <a:endParaRPr lang="fr-FR" sz="2000">
              <a:latin typeface="+mj-lt"/>
            </a:endParaRPr>
          </a:p>
        </p:txBody>
      </p:sp>
      <p:sp>
        <p:nvSpPr>
          <p:cNvPr id="37" name="Rectangle 34"/>
          <p:cNvSpPr>
            <a:spLocks noChangeArrowheads="1"/>
          </p:cNvSpPr>
          <p:nvPr>
            <p:custDataLst>
              <p:tags r:id="rId26"/>
            </p:custDataLst>
          </p:nvPr>
        </p:nvSpPr>
        <p:spPr bwMode="auto">
          <a:xfrm>
            <a:off x="7204717" y="1733200"/>
            <a:ext cx="217025" cy="2843988"/>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a:latin typeface="+mj-lt"/>
            </a:endParaRPr>
          </a:p>
        </p:txBody>
      </p:sp>
      <p:sp>
        <p:nvSpPr>
          <p:cNvPr id="39" name="Rectangle 35"/>
          <p:cNvSpPr>
            <a:spLocks noChangeArrowheads="1"/>
          </p:cNvSpPr>
          <p:nvPr>
            <p:custDataLst>
              <p:tags r:id="rId27"/>
            </p:custDataLst>
          </p:nvPr>
        </p:nvSpPr>
        <p:spPr bwMode="auto">
          <a:xfrm>
            <a:off x="6569600" y="1733200"/>
            <a:ext cx="229791" cy="2839059"/>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a:latin typeface="+mj-lt"/>
            </a:endParaRPr>
          </a:p>
        </p:txBody>
      </p:sp>
      <p:sp>
        <p:nvSpPr>
          <p:cNvPr id="40" name="Rectangle 36"/>
          <p:cNvSpPr>
            <a:spLocks noChangeArrowheads="1"/>
          </p:cNvSpPr>
          <p:nvPr>
            <p:custDataLst>
              <p:tags r:id="rId28"/>
            </p:custDataLst>
          </p:nvPr>
        </p:nvSpPr>
        <p:spPr bwMode="auto">
          <a:xfrm>
            <a:off x="7402593" y="4251879"/>
            <a:ext cx="505860" cy="325309"/>
          </a:xfrm>
          <a:prstGeom prst="rect">
            <a:avLst/>
          </a:prstGeom>
          <a:solidFill>
            <a:srgbClr val="7E5E6B"/>
          </a:solidFill>
          <a:ln w="9525">
            <a:solidFill>
              <a:srgbClr val="000000"/>
            </a:solidFill>
            <a:miter lim="800000"/>
            <a:headEnd/>
            <a:tailEnd/>
          </a:ln>
        </p:spPr>
        <p:txBody>
          <a:bodyPr wrap="none" anchor="ctr"/>
          <a:lstStyle/>
          <a:p>
            <a:endParaRPr lang="fr-FR" sz="2000">
              <a:latin typeface="+mj-lt"/>
            </a:endParaRPr>
          </a:p>
        </p:txBody>
      </p:sp>
      <p:sp>
        <p:nvSpPr>
          <p:cNvPr id="48" name="Rectangle 37"/>
          <p:cNvSpPr>
            <a:spLocks noChangeArrowheads="1"/>
          </p:cNvSpPr>
          <p:nvPr>
            <p:custDataLst>
              <p:tags r:id="rId29"/>
            </p:custDataLst>
          </p:nvPr>
        </p:nvSpPr>
        <p:spPr bwMode="auto">
          <a:xfrm>
            <a:off x="7783983" y="1733200"/>
            <a:ext cx="114896" cy="2544967"/>
          </a:xfrm>
          <a:prstGeom prst="rect">
            <a:avLst/>
          </a:prstGeom>
          <a:solidFill>
            <a:srgbClr val="FFCC99"/>
          </a:solidFill>
          <a:ln w="9525">
            <a:solidFill>
              <a:srgbClr val="000000"/>
            </a:solidFill>
            <a:miter lim="800000"/>
            <a:headEnd/>
            <a:tailEnd/>
          </a:ln>
        </p:spPr>
        <p:txBody>
          <a:bodyPr wrap="none" anchor="ctr"/>
          <a:lstStyle/>
          <a:p>
            <a:endParaRPr lang="fr-FR" sz="2000">
              <a:latin typeface="+mj-lt"/>
            </a:endParaRPr>
          </a:p>
        </p:txBody>
      </p:sp>
      <p:sp>
        <p:nvSpPr>
          <p:cNvPr id="49" name="Rectangle 38"/>
          <p:cNvSpPr>
            <a:spLocks noChangeArrowheads="1"/>
          </p:cNvSpPr>
          <p:nvPr>
            <p:custDataLst>
              <p:tags r:id="rId30"/>
            </p:custDataLst>
          </p:nvPr>
        </p:nvSpPr>
        <p:spPr bwMode="auto">
          <a:xfrm>
            <a:off x="7855792" y="1733200"/>
            <a:ext cx="229791" cy="2843988"/>
          </a:xfrm>
          <a:prstGeom prst="rect">
            <a:avLst/>
          </a:prstGeom>
          <a:gradFill rotWithShape="1">
            <a:gsLst>
              <a:gs pos="0">
                <a:srgbClr val="808080"/>
              </a:gs>
              <a:gs pos="50000">
                <a:srgbClr val="E2E2E2"/>
              </a:gs>
              <a:gs pos="100000">
                <a:srgbClr val="808080"/>
              </a:gs>
            </a:gsLst>
            <a:lin ang="18900000" scaled="1"/>
          </a:gradFill>
          <a:ln w="9525">
            <a:solidFill>
              <a:srgbClr val="000000"/>
            </a:solidFill>
            <a:miter lim="800000"/>
            <a:headEnd/>
            <a:tailEnd/>
          </a:ln>
        </p:spPr>
        <p:txBody>
          <a:bodyPr wrap="none" anchor="ctr"/>
          <a:lstStyle/>
          <a:p>
            <a:endParaRPr lang="fr-FR" sz="2000">
              <a:latin typeface="+mj-lt"/>
            </a:endParaRPr>
          </a:p>
        </p:txBody>
      </p:sp>
      <p:sp>
        <p:nvSpPr>
          <p:cNvPr id="50" name="Rectangle 39"/>
          <p:cNvSpPr>
            <a:spLocks noChangeArrowheads="1"/>
          </p:cNvSpPr>
          <p:nvPr>
            <p:custDataLst>
              <p:tags r:id="rId31"/>
            </p:custDataLst>
          </p:nvPr>
        </p:nvSpPr>
        <p:spPr bwMode="auto">
          <a:xfrm>
            <a:off x="6588749" y="4749983"/>
            <a:ext cx="2026631" cy="1043288"/>
          </a:xfrm>
          <a:prstGeom prst="rect">
            <a:avLst/>
          </a:prstGeom>
          <a:noFill/>
          <a:ln w="9525">
            <a:noFill/>
            <a:miter lim="800000"/>
            <a:headEnd/>
            <a:tailEnd/>
          </a:ln>
          <a:effectLst/>
        </p:spPr>
        <p:txBody>
          <a:bodyPr wrap="none" anchor="ctr"/>
          <a:lstStyle/>
          <a:p>
            <a:pPr algn="ctr" defTabSz="914400">
              <a:lnSpc>
                <a:spcPct val="87000"/>
              </a:lnSpc>
              <a:buClr>
                <a:srgbClr val="FFFFFF"/>
              </a:buClr>
            </a:pPr>
            <a:r>
              <a:rPr lang="fr-CH" sz="2000" dirty="0">
                <a:solidFill>
                  <a:schemeClr val="tx2">
                    <a:lumMod val="75000"/>
                  </a:schemeClr>
                </a:solidFill>
                <a:latin typeface="+mj-lt"/>
              </a:rPr>
              <a:t>Triple Vitrage</a:t>
            </a:r>
          </a:p>
          <a:p>
            <a:pPr algn="ctr" defTabSz="914400">
              <a:lnSpc>
                <a:spcPct val="87000"/>
              </a:lnSpc>
              <a:buClr>
                <a:srgbClr val="FFFFFF"/>
              </a:buClr>
            </a:pPr>
            <a:r>
              <a:rPr lang="fr-CH" sz="2000" dirty="0">
                <a:solidFill>
                  <a:schemeClr val="tx2">
                    <a:lumMod val="75000"/>
                  </a:schemeClr>
                </a:solidFill>
                <a:latin typeface="+mj-lt"/>
              </a:rPr>
              <a:t>Type 4/15/4/15/4</a:t>
            </a:r>
          </a:p>
          <a:p>
            <a:pPr algn="ctr" defTabSz="914400">
              <a:lnSpc>
                <a:spcPct val="87000"/>
              </a:lnSpc>
              <a:buClr>
                <a:srgbClr val="FFFFFF"/>
              </a:buClr>
            </a:pPr>
            <a:r>
              <a:rPr lang="fr-CH" sz="2000" dirty="0">
                <a:solidFill>
                  <a:schemeClr val="tx2">
                    <a:lumMod val="75000"/>
                  </a:schemeClr>
                </a:solidFill>
                <a:latin typeface="+mj-lt"/>
              </a:rPr>
              <a:t>2 couches </a:t>
            </a:r>
          </a:p>
          <a:p>
            <a:pPr algn="ctr" defTabSz="914400">
              <a:lnSpc>
                <a:spcPct val="87000"/>
              </a:lnSpc>
              <a:buClr>
                <a:srgbClr val="FFFFFF"/>
              </a:buClr>
            </a:pPr>
            <a:r>
              <a:rPr lang="fr-CH" sz="2000" dirty="0">
                <a:solidFill>
                  <a:schemeClr val="tx2">
                    <a:lumMod val="75000"/>
                  </a:schemeClr>
                </a:solidFill>
                <a:latin typeface="+mj-lt"/>
              </a:rPr>
              <a:t>premium + </a:t>
            </a:r>
            <a:r>
              <a:rPr lang="fr-CH" sz="2000" dirty="0" err="1">
                <a:solidFill>
                  <a:schemeClr val="tx2">
                    <a:lumMod val="75000"/>
                  </a:schemeClr>
                </a:solidFill>
                <a:latin typeface="+mj-lt"/>
              </a:rPr>
              <a:t>ar</a:t>
            </a:r>
            <a:endParaRPr lang="fr-CH" sz="2000" dirty="0">
              <a:solidFill>
                <a:schemeClr val="tx2">
                  <a:lumMod val="75000"/>
                </a:schemeClr>
              </a:solidFill>
              <a:latin typeface="+mj-lt"/>
            </a:endParaRPr>
          </a:p>
          <a:p>
            <a:pPr algn="ctr" defTabSz="914400">
              <a:lnSpc>
                <a:spcPct val="87000"/>
              </a:lnSpc>
              <a:buClr>
                <a:srgbClr val="FFFFFF"/>
              </a:buClr>
            </a:pPr>
            <a:r>
              <a:rPr lang="fr-CH" sz="2000" dirty="0" err="1">
                <a:solidFill>
                  <a:schemeClr val="tx2">
                    <a:lumMod val="75000"/>
                  </a:schemeClr>
                </a:solidFill>
                <a:latin typeface="+mj-lt"/>
              </a:rPr>
              <a:t>Ug</a:t>
            </a:r>
            <a:r>
              <a:rPr lang="fr-CH" sz="2000" dirty="0">
                <a:solidFill>
                  <a:schemeClr val="tx2">
                    <a:lumMod val="75000"/>
                  </a:schemeClr>
                </a:solidFill>
                <a:latin typeface="+mj-lt"/>
              </a:rPr>
              <a:t> 0.6</a:t>
            </a:r>
            <a:endParaRPr lang="en-US" sz="2000" dirty="0">
              <a:solidFill>
                <a:schemeClr val="tx2">
                  <a:lumMod val="75000"/>
                </a:schemeClr>
              </a:solidFill>
              <a:latin typeface="+mj-lt"/>
            </a:endParaRPr>
          </a:p>
        </p:txBody>
      </p:sp>
      <p:sp>
        <p:nvSpPr>
          <p:cNvPr id="51" name="AutoShape 40"/>
          <p:cNvSpPr>
            <a:spLocks noChangeArrowheads="1"/>
          </p:cNvSpPr>
          <p:nvPr>
            <p:custDataLst>
              <p:tags r:id="rId32"/>
            </p:custDataLst>
          </p:nvPr>
        </p:nvSpPr>
        <p:spPr bwMode="auto">
          <a:xfrm>
            <a:off x="5966405" y="2480752"/>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smtClean="0">
                <a:solidFill>
                  <a:srgbClr val="003399"/>
                </a:solidFill>
                <a:latin typeface="+mj-lt"/>
              </a:rPr>
              <a:t>0°</a:t>
            </a:r>
            <a:endParaRPr lang="en-US" b="1" dirty="0">
              <a:solidFill>
                <a:srgbClr val="003399"/>
              </a:solidFill>
              <a:latin typeface="+mj-lt"/>
            </a:endParaRPr>
          </a:p>
        </p:txBody>
      </p:sp>
      <p:sp>
        <p:nvSpPr>
          <p:cNvPr id="52" name="AutoShape 40"/>
          <p:cNvSpPr>
            <a:spLocks noChangeArrowheads="1"/>
          </p:cNvSpPr>
          <p:nvPr>
            <p:custDataLst>
              <p:tags r:id="rId33"/>
            </p:custDataLst>
          </p:nvPr>
        </p:nvSpPr>
        <p:spPr bwMode="auto">
          <a:xfrm>
            <a:off x="614324" y="4019216"/>
            <a:ext cx="577670" cy="297379"/>
          </a:xfrm>
          <a:prstGeom prst="roundRect">
            <a:avLst>
              <a:gd name="adj" fmla="val 16667"/>
            </a:avLst>
          </a:prstGeom>
          <a:noFill/>
          <a:ln w="9525">
            <a:solidFill>
              <a:srgbClr val="CCFFCC"/>
            </a:solidFill>
            <a:round/>
            <a:headEnd/>
            <a:tailEnd/>
          </a:ln>
          <a:effectLst/>
        </p:spPr>
        <p:txBody>
          <a:bodyPr wrap="none" anchor="ctr"/>
          <a:lstStyle/>
          <a:p>
            <a:pPr algn="ctr" defTabSz="914400">
              <a:lnSpc>
                <a:spcPct val="87000"/>
              </a:lnSpc>
              <a:buClr>
                <a:srgbClr val="FFFFFF"/>
              </a:buClr>
            </a:pPr>
            <a:r>
              <a:rPr lang="fr-CH" b="1" dirty="0" smtClean="0">
                <a:solidFill>
                  <a:srgbClr val="003399"/>
                </a:solidFill>
                <a:latin typeface="+mj-lt"/>
              </a:rPr>
              <a:t>0°</a:t>
            </a:r>
            <a:endParaRPr lang="en-US" b="1" dirty="0">
              <a:solidFill>
                <a:srgbClr val="003399"/>
              </a:solidFill>
              <a:latin typeface="+mj-lt"/>
            </a:endParaRPr>
          </a:p>
        </p:txBody>
      </p:sp>
      <p:sp>
        <p:nvSpPr>
          <p:cNvPr id="53" name="Rectangle 68"/>
          <p:cNvSpPr txBox="1">
            <a:spLocks noChangeArrowheads="1"/>
          </p:cNvSpPr>
          <p:nvPr>
            <p:custDataLst>
              <p:tags r:id="rId34"/>
            </p:custDataLst>
          </p:nvPr>
        </p:nvSpPr>
        <p:spPr>
          <a:xfrm>
            <a:off x="128615" y="142852"/>
            <a:ext cx="567309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  thermique des Vitrages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4" name="Rectangle 53"/>
          <p:cNvSpPr/>
          <p:nvPr>
            <p:custDataLst>
              <p:tags r:id="rId35"/>
            </p:custDataLst>
          </p:nvPr>
        </p:nvSpPr>
        <p:spPr>
          <a:xfrm>
            <a:off x="362604" y="772538"/>
            <a:ext cx="8371489" cy="830997"/>
          </a:xfrm>
          <a:prstGeom prst="rect">
            <a:avLst/>
          </a:prstGeom>
        </p:spPr>
        <p:txBody>
          <a:bodyPr wrap="square">
            <a:spAutoFit/>
          </a:bodyPr>
          <a:lstStyle/>
          <a:p>
            <a:r>
              <a:rPr lang="fr-FR" sz="2400" dirty="0" smtClean="0">
                <a:solidFill>
                  <a:schemeClr val="tx2">
                    <a:lumMod val="75000"/>
                  </a:schemeClr>
                </a:solidFill>
                <a:latin typeface="+mj-lt"/>
                <a:cs typeface="Times New Roman" pitchFamily="18" charset="0"/>
              </a:rPr>
              <a:t>Pour une température extérieure de 0°et une température dans la pièce de 20°, </a:t>
            </a:r>
            <a:endParaRPr lang="fr-FR" sz="2400" dirty="0">
              <a:solidFill>
                <a:schemeClr val="tx2">
                  <a:lumMod val="75000"/>
                </a:schemeClr>
              </a:solidFill>
              <a:latin typeface="+mj-lt"/>
            </a:endParaRPr>
          </a:p>
        </p:txBody>
      </p:sp>
      <p:grpSp>
        <p:nvGrpSpPr>
          <p:cNvPr id="55" name="Groupe 38"/>
          <p:cNvGrpSpPr/>
          <p:nvPr>
            <p:custDataLst>
              <p:tags r:id="rId36"/>
            </p:custDataLst>
          </p:nvPr>
        </p:nvGrpSpPr>
        <p:grpSpPr>
          <a:xfrm>
            <a:off x="-11875" y="6184075"/>
            <a:ext cx="9166762" cy="695495"/>
            <a:chOff x="-11875" y="6184075"/>
            <a:chExt cx="9166762" cy="695495"/>
          </a:xfrm>
        </p:grpSpPr>
        <p:grpSp>
          <p:nvGrpSpPr>
            <p:cNvPr id="56" name="Groupe 73"/>
            <p:cNvGrpSpPr/>
            <p:nvPr/>
          </p:nvGrpSpPr>
          <p:grpSpPr>
            <a:xfrm>
              <a:off x="7528887" y="6578927"/>
              <a:ext cx="1475051" cy="270756"/>
              <a:chOff x="3004398" y="3185919"/>
              <a:chExt cx="4497647" cy="825579"/>
            </a:xfrm>
          </p:grpSpPr>
          <p:pic>
            <p:nvPicPr>
              <p:cNvPr id="61" name="Picture 1" descr="D:\Lorente Christophe\Boulot\BTS TC\2009 2010\Salon de l'habitat\Salon de l'habitat 2009\LOGO.jpg"/>
              <p:cNvPicPr>
                <a:picLocks noChangeAspect="1" noChangeArrowheads="1"/>
              </p:cNvPicPr>
              <p:nvPr/>
            </p:nvPicPr>
            <p:blipFill>
              <a:blip r:embed="rId39" cstate="print"/>
              <a:srcRect/>
              <a:stretch>
                <a:fillRect/>
              </a:stretch>
            </p:blipFill>
            <p:spPr bwMode="auto">
              <a:xfrm>
                <a:off x="3883214" y="3339060"/>
                <a:ext cx="3618831" cy="519296"/>
              </a:xfrm>
              <a:prstGeom prst="rect">
                <a:avLst/>
              </a:prstGeom>
              <a:noFill/>
            </p:spPr>
          </p:pic>
          <p:pic>
            <p:nvPicPr>
              <p:cNvPr id="62" name="Picture 1" descr="D:\Lorente Christophe\Boulot\BTS TC\2009 2010\Salon de l'habitat\Salon de l'habitat 2009\LOGO.jpg"/>
              <p:cNvPicPr>
                <a:picLocks noChangeAspect="1" noChangeArrowheads="1"/>
              </p:cNvPicPr>
              <p:nvPr/>
            </p:nvPicPr>
            <p:blipFill>
              <a:blip r:embed="rId40" cstate="print"/>
              <a:srcRect/>
              <a:stretch>
                <a:fillRect/>
              </a:stretch>
            </p:blipFill>
            <p:spPr bwMode="auto">
              <a:xfrm>
                <a:off x="3004398" y="3185919"/>
                <a:ext cx="783259" cy="825579"/>
              </a:xfrm>
              <a:prstGeom prst="rect">
                <a:avLst/>
              </a:prstGeom>
              <a:noFill/>
            </p:spPr>
          </p:pic>
        </p:grpSp>
        <p:cxnSp>
          <p:nvCxnSpPr>
            <p:cNvPr id="57" name="Connecteur droit 56"/>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9" name="Picture 1"/>
            <p:cNvPicPr>
              <a:picLocks noChangeAspect="1" noChangeArrowheads="1"/>
            </p:cNvPicPr>
            <p:nvPr/>
          </p:nvPicPr>
          <p:blipFill>
            <a:blip r:embed="rId4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60" name="Rectangle 5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4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1000"/>
                                        <p:tgtEl>
                                          <p:spTgt spid="19"/>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100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down)">
                                      <p:cBhvr>
                                        <p:cTn id="18" dur="1000"/>
                                        <p:tgtEl>
                                          <p:spTgt spid="21"/>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10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1000"/>
                                        <p:tgtEl>
                                          <p:spTgt spid="22"/>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1000"/>
                                        <p:tgtEl>
                                          <p:spTgt spid="23"/>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1000"/>
                                        <p:tgtEl>
                                          <p:spTgt spid="2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1000"/>
                                        <p:tgtEl>
                                          <p:spTgt spid="25"/>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down)">
                                      <p:cBhvr>
                                        <p:cTn id="38" dur="1000"/>
                                        <p:tgtEl>
                                          <p:spTgt spid="26"/>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10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1000"/>
                                        <p:tgtEl>
                                          <p:spTgt spid="2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down)">
                                      <p:cBhvr>
                                        <p:cTn id="49" dur="1000"/>
                                        <p:tgtEl>
                                          <p:spTgt spid="2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down)">
                                      <p:cBhvr>
                                        <p:cTn id="52" dur="1000"/>
                                        <p:tgtEl>
                                          <p:spTgt spid="3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1000"/>
                                        <p:tgtEl>
                                          <p:spTgt spid="3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down)">
                                      <p:cBhvr>
                                        <p:cTn id="58" dur="1000"/>
                                        <p:tgtEl>
                                          <p:spTgt spid="32"/>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down)">
                                      <p:cBhvr>
                                        <p:cTn id="61" dur="1000"/>
                                        <p:tgtEl>
                                          <p:spTgt spid="33"/>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down)">
                                      <p:cBhvr>
                                        <p:cTn id="64" dur="1000"/>
                                        <p:tgtEl>
                                          <p:spTgt spid="3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down)">
                                      <p:cBhvr>
                                        <p:cTn id="69" dur="1000"/>
                                        <p:tgtEl>
                                          <p:spTgt spid="18"/>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down)">
                                      <p:cBhvr>
                                        <p:cTn id="72" dur="1000"/>
                                        <p:tgtEl>
                                          <p:spTgt spid="35"/>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1000"/>
                                        <p:tgtEl>
                                          <p:spTgt spid="36"/>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down)">
                                      <p:cBhvr>
                                        <p:cTn id="78" dur="1000"/>
                                        <p:tgtEl>
                                          <p:spTgt spid="37"/>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down)">
                                      <p:cBhvr>
                                        <p:cTn id="81" dur="1000"/>
                                        <p:tgtEl>
                                          <p:spTgt spid="39"/>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down)">
                                      <p:cBhvr>
                                        <p:cTn id="84" dur="1000"/>
                                        <p:tgtEl>
                                          <p:spTgt spid="40"/>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down)">
                                      <p:cBhvr>
                                        <p:cTn id="87" dur="1000"/>
                                        <p:tgtEl>
                                          <p:spTgt spid="48"/>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wipe(down)">
                                      <p:cBhvr>
                                        <p:cTn id="90" dur="1000"/>
                                        <p:tgtEl>
                                          <p:spTgt spid="49"/>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wipe(down)">
                                      <p:cBhvr>
                                        <p:cTn id="93" dur="1000"/>
                                        <p:tgtEl>
                                          <p:spTgt spid="50"/>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wipe(down)">
                                      <p:cBhvr>
                                        <p:cTn id="96"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animBg="1"/>
      <p:bldP spid="22" grpId="0" animBg="1"/>
      <p:bldP spid="23" grpId="0" animBg="1"/>
      <p:bldP spid="24" grpId="0" animBg="1"/>
      <p:bldP spid="25" grpId="0"/>
      <p:bldP spid="26" grpId="0" animBg="1"/>
      <p:bldP spid="27" grpId="0" animBg="1"/>
      <p:bldP spid="28" grpId="0" animBg="1"/>
      <p:bldP spid="29" grpId="0" animBg="1"/>
      <p:bldP spid="30" grpId="0" animBg="1"/>
      <p:bldP spid="31" grpId="0" animBg="1"/>
      <p:bldP spid="32" grpId="0"/>
      <p:bldP spid="33" grpId="0" animBg="1"/>
      <p:bldP spid="34" grpId="0" animBg="1"/>
      <p:bldP spid="35" grpId="0" animBg="1"/>
      <p:bldP spid="36" grpId="0" animBg="1"/>
      <p:bldP spid="37" grpId="0" animBg="1"/>
      <p:bldP spid="39" grpId="0" animBg="1"/>
      <p:bldP spid="40" grpId="0" animBg="1"/>
      <p:bldP spid="48" grpId="0" animBg="1"/>
      <p:bldP spid="49" grpId="0" animBg="1"/>
      <p:bldP spid="50" grpId="0"/>
      <p:bldP spid="51" grpId="0" animBg="1"/>
      <p:bldP spid="52" grpId="0" animBg="1"/>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a:spLocks noChangeArrowheads="1"/>
          </p:cNvSpPr>
          <p:nvPr>
            <p:custDataLst>
              <p:tags r:id="rId1"/>
            </p:custDataLst>
          </p:nvPr>
        </p:nvSpPr>
        <p:spPr bwMode="auto">
          <a:xfrm>
            <a:off x="11099" y="1074397"/>
            <a:ext cx="8280400" cy="4706937"/>
          </a:xfrm>
          <a:prstGeom prst="rect">
            <a:avLst/>
          </a:prstGeom>
          <a:noFill/>
          <a:ln w="9398">
            <a:noFill/>
            <a:miter lim="800000"/>
            <a:headEnd/>
            <a:tailEnd/>
          </a:ln>
          <a:effectLst/>
        </p:spPr>
        <p:txBody>
          <a:bodyPr wrap="none" lIns="90000" tIns="46800" rIns="90000" bIns="46800"/>
          <a:lstStyle/>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i="1" dirty="0">
              <a:solidFill>
                <a:srgbClr val="002346"/>
              </a:solidFill>
              <a:latin typeface="+mj-lt"/>
            </a:endParaRPr>
          </a:p>
        </p:txBody>
      </p:sp>
      <p:sp>
        <p:nvSpPr>
          <p:cNvPr id="53" name="Rectangle 68"/>
          <p:cNvSpPr txBox="1">
            <a:spLocks noChangeArrowheads="1"/>
          </p:cNvSpPr>
          <p:nvPr>
            <p:custDataLst>
              <p:tags r:id="rId2"/>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La Ventilation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4" name="Rectangle 53"/>
          <p:cNvSpPr/>
          <p:nvPr>
            <p:custDataLst>
              <p:tags r:id="rId3"/>
            </p:custDataLst>
          </p:nvPr>
        </p:nvSpPr>
        <p:spPr>
          <a:xfrm>
            <a:off x="362604" y="772538"/>
            <a:ext cx="8371489" cy="830997"/>
          </a:xfrm>
          <a:prstGeom prst="rect">
            <a:avLst/>
          </a:prstGeom>
        </p:spPr>
        <p:txBody>
          <a:bodyPr wrap="square">
            <a:spAutoFit/>
          </a:bodyPr>
          <a:lstStyle/>
          <a:p>
            <a:pPr indent="90488"/>
            <a:r>
              <a:rPr lang="fr-FR" sz="2400" dirty="0" smtClean="0">
                <a:solidFill>
                  <a:schemeClr val="tx2">
                    <a:lumMod val="75000"/>
                  </a:schemeClr>
                </a:solidFill>
                <a:cs typeface="Times New Roman" pitchFamily="18" charset="0"/>
              </a:rPr>
              <a:t>La ventilation permet de contrôler les différents paramètres qui agiront sur l’état de l’air :</a:t>
            </a:r>
            <a:endParaRPr lang="fr-FR" sz="2400" dirty="0">
              <a:solidFill>
                <a:schemeClr val="tx2">
                  <a:lumMod val="75000"/>
                </a:schemeClr>
              </a:solidFill>
              <a:cs typeface="Times New Roman" pitchFamily="18" charset="0"/>
            </a:endParaRPr>
          </a:p>
        </p:txBody>
      </p:sp>
      <p:grpSp>
        <p:nvGrpSpPr>
          <p:cNvPr id="55" name="Groupe 33"/>
          <p:cNvGrpSpPr/>
          <p:nvPr>
            <p:custDataLst>
              <p:tags r:id="rId4"/>
            </p:custDataLst>
          </p:nvPr>
        </p:nvGrpSpPr>
        <p:grpSpPr>
          <a:xfrm>
            <a:off x="1071497" y="1716401"/>
            <a:ext cx="2867429" cy="461665"/>
            <a:chOff x="227838" y="1569914"/>
            <a:chExt cx="2867429" cy="461665"/>
          </a:xfrm>
        </p:grpSpPr>
        <p:sp>
          <p:nvSpPr>
            <p:cNvPr id="56" name="Rectangle 55"/>
            <p:cNvSpPr/>
            <p:nvPr/>
          </p:nvSpPr>
          <p:spPr>
            <a:xfrm>
              <a:off x="594416" y="1569914"/>
              <a:ext cx="2500851"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La température</a:t>
              </a:r>
              <a:endParaRPr lang="fr-FR" sz="2400" b="1" dirty="0" smtClean="0">
                <a:solidFill>
                  <a:schemeClr val="tx2">
                    <a:lumMod val="75000"/>
                  </a:schemeClr>
                </a:solidFill>
              </a:endParaRPr>
            </a:p>
          </p:txBody>
        </p:sp>
        <p:pic>
          <p:nvPicPr>
            <p:cNvPr id="57" name="Picture 17"/>
            <p:cNvPicPr>
              <a:picLocks noChangeAspect="1" noChangeArrowheads="1"/>
            </p:cNvPicPr>
            <p:nvPr/>
          </p:nvPicPr>
          <p:blipFill>
            <a:blip r:embed="rId1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8" name="Groupe 33"/>
          <p:cNvGrpSpPr/>
          <p:nvPr>
            <p:custDataLst>
              <p:tags r:id="rId5"/>
            </p:custDataLst>
          </p:nvPr>
        </p:nvGrpSpPr>
        <p:grpSpPr>
          <a:xfrm>
            <a:off x="1071497" y="2290932"/>
            <a:ext cx="2646713" cy="461665"/>
            <a:chOff x="227838" y="1569914"/>
            <a:chExt cx="2646713" cy="461665"/>
          </a:xfrm>
        </p:grpSpPr>
        <p:sp>
          <p:nvSpPr>
            <p:cNvPr id="59" name="Rectangle 58"/>
            <p:cNvSpPr/>
            <p:nvPr/>
          </p:nvSpPr>
          <p:spPr>
            <a:xfrm>
              <a:off x="594417" y="1569914"/>
              <a:ext cx="2280134"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L’humidité</a:t>
              </a:r>
              <a:endParaRPr lang="fr-FR" sz="2400" b="1" dirty="0" smtClean="0">
                <a:solidFill>
                  <a:schemeClr val="tx2">
                    <a:lumMod val="75000"/>
                  </a:schemeClr>
                </a:solidFill>
              </a:endParaRPr>
            </a:p>
          </p:txBody>
        </p:sp>
        <p:pic>
          <p:nvPicPr>
            <p:cNvPr id="60" name="Picture 17"/>
            <p:cNvPicPr>
              <a:picLocks noChangeAspect="1" noChangeArrowheads="1"/>
            </p:cNvPicPr>
            <p:nvPr/>
          </p:nvPicPr>
          <p:blipFill>
            <a:blip r:embed="rId1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1" name="Groupe 33"/>
          <p:cNvGrpSpPr/>
          <p:nvPr>
            <p:custDataLst>
              <p:tags r:id="rId6"/>
            </p:custDataLst>
          </p:nvPr>
        </p:nvGrpSpPr>
        <p:grpSpPr>
          <a:xfrm>
            <a:off x="1071497" y="2865463"/>
            <a:ext cx="1984561" cy="461665"/>
            <a:chOff x="227838" y="1569914"/>
            <a:chExt cx="1984561" cy="461665"/>
          </a:xfrm>
        </p:grpSpPr>
        <p:sp>
          <p:nvSpPr>
            <p:cNvPr id="62" name="Rectangle 61"/>
            <p:cNvSpPr/>
            <p:nvPr/>
          </p:nvSpPr>
          <p:spPr>
            <a:xfrm>
              <a:off x="594417" y="1569914"/>
              <a:ext cx="1617982"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La pureté</a:t>
              </a:r>
              <a:endParaRPr lang="fr-FR" sz="2400" b="1" dirty="0" smtClean="0">
                <a:solidFill>
                  <a:schemeClr val="tx2">
                    <a:lumMod val="75000"/>
                  </a:schemeClr>
                </a:solidFill>
              </a:endParaRPr>
            </a:p>
          </p:txBody>
        </p:sp>
        <p:pic>
          <p:nvPicPr>
            <p:cNvPr id="63" name="Picture 17"/>
            <p:cNvPicPr>
              <a:picLocks noChangeAspect="1" noChangeArrowheads="1"/>
            </p:cNvPicPr>
            <p:nvPr/>
          </p:nvPicPr>
          <p:blipFill>
            <a:blip r:embed="rId1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4" name="Groupe 33"/>
          <p:cNvGrpSpPr/>
          <p:nvPr>
            <p:custDataLst>
              <p:tags r:id="rId7"/>
            </p:custDataLst>
          </p:nvPr>
        </p:nvGrpSpPr>
        <p:grpSpPr>
          <a:xfrm>
            <a:off x="1071497" y="3439994"/>
            <a:ext cx="2536355" cy="461665"/>
            <a:chOff x="227838" y="1569914"/>
            <a:chExt cx="2536355" cy="461665"/>
          </a:xfrm>
        </p:grpSpPr>
        <p:sp>
          <p:nvSpPr>
            <p:cNvPr id="65" name="Rectangle 64"/>
            <p:cNvSpPr/>
            <p:nvPr/>
          </p:nvSpPr>
          <p:spPr>
            <a:xfrm>
              <a:off x="594417" y="1569914"/>
              <a:ext cx="2169776" cy="461665"/>
            </a:xfrm>
            <a:prstGeom prst="rect">
              <a:avLst/>
            </a:prstGeom>
          </p:spPr>
          <p:txBody>
            <a:bodyPr wrap="square">
              <a:spAutoFit/>
            </a:bodyPr>
            <a:lstStyle/>
            <a:p>
              <a:r>
                <a:rPr lang="fr-FR" sz="2400" dirty="0" smtClean="0">
                  <a:solidFill>
                    <a:schemeClr val="tx2">
                      <a:lumMod val="75000"/>
                    </a:schemeClr>
                  </a:solidFill>
                  <a:cs typeface="Times New Roman" pitchFamily="18" charset="0"/>
                </a:rPr>
                <a:t>Le mouvement</a:t>
              </a:r>
              <a:endParaRPr lang="fr-FR" sz="2400" b="1" dirty="0" smtClean="0">
                <a:solidFill>
                  <a:schemeClr val="tx2">
                    <a:lumMod val="75000"/>
                  </a:schemeClr>
                </a:solidFill>
              </a:endParaRPr>
            </a:p>
          </p:txBody>
        </p:sp>
        <p:pic>
          <p:nvPicPr>
            <p:cNvPr id="66" name="Picture 17"/>
            <p:cNvPicPr>
              <a:picLocks noChangeAspect="1" noChangeArrowheads="1"/>
            </p:cNvPicPr>
            <p:nvPr/>
          </p:nvPicPr>
          <p:blipFill>
            <a:blip r:embed="rId17" cstate="print"/>
            <a:srcRect/>
            <a:stretch>
              <a:fillRect/>
            </a:stretch>
          </p:blipFill>
          <p:spPr bwMode="auto">
            <a:xfrm>
              <a:off x="227838" y="1679302"/>
              <a:ext cx="369887" cy="242888"/>
            </a:xfrm>
            <a:prstGeom prst="rect">
              <a:avLst/>
            </a:prstGeom>
            <a:noFill/>
            <a:ln w="9525">
              <a:noFill/>
              <a:round/>
              <a:headEnd/>
              <a:tailEnd/>
            </a:ln>
            <a:effectLst/>
          </p:spPr>
        </p:pic>
      </p:grpSp>
      <p:sp>
        <p:nvSpPr>
          <p:cNvPr id="68" name="Rectangle 67"/>
          <p:cNvSpPr/>
          <p:nvPr>
            <p:custDataLst>
              <p:tags r:id="rId8"/>
            </p:custDataLst>
          </p:nvPr>
        </p:nvSpPr>
        <p:spPr>
          <a:xfrm>
            <a:off x="362604" y="4014525"/>
            <a:ext cx="4640438" cy="461665"/>
          </a:xfrm>
          <a:prstGeom prst="rect">
            <a:avLst/>
          </a:prstGeom>
        </p:spPr>
        <p:txBody>
          <a:bodyPr wrap="none">
            <a:spAutoFit/>
          </a:bodyPr>
          <a:lstStyle/>
          <a:p>
            <a:pPr indent="90488" algn="just"/>
            <a:r>
              <a:rPr lang="fr-FR" sz="2400" dirty="0" smtClean="0">
                <a:solidFill>
                  <a:schemeClr val="tx2">
                    <a:lumMod val="75000"/>
                  </a:schemeClr>
                </a:solidFill>
                <a:cs typeface="Times New Roman" pitchFamily="18" charset="0"/>
              </a:rPr>
              <a:t>Tout en respectant un triple enjeu :</a:t>
            </a:r>
            <a:endParaRPr lang="fr-FR" sz="2400" dirty="0">
              <a:solidFill>
                <a:schemeClr val="tx2">
                  <a:lumMod val="75000"/>
                </a:schemeClr>
              </a:solidFill>
              <a:cs typeface="Times New Roman" pitchFamily="18" charset="0"/>
            </a:endParaRPr>
          </a:p>
        </p:txBody>
      </p:sp>
      <p:grpSp>
        <p:nvGrpSpPr>
          <p:cNvPr id="69" name="Groupe 36"/>
          <p:cNvGrpSpPr/>
          <p:nvPr>
            <p:custDataLst>
              <p:tags r:id="rId9"/>
            </p:custDataLst>
          </p:nvPr>
        </p:nvGrpSpPr>
        <p:grpSpPr>
          <a:xfrm>
            <a:off x="2660183" y="4589056"/>
            <a:ext cx="2157465" cy="461665"/>
            <a:chOff x="798193" y="4806856"/>
            <a:chExt cx="2157465" cy="461665"/>
          </a:xfrm>
        </p:grpSpPr>
        <p:sp>
          <p:nvSpPr>
            <p:cNvPr id="70" name="Rectangle 69"/>
            <p:cNvSpPr/>
            <p:nvPr/>
          </p:nvSpPr>
          <p:spPr>
            <a:xfrm>
              <a:off x="1114133" y="4806856"/>
              <a:ext cx="1841525" cy="461665"/>
            </a:xfrm>
            <a:prstGeom prst="rect">
              <a:avLst/>
            </a:prstGeom>
          </p:spPr>
          <p:txBody>
            <a:bodyPr wrap="square">
              <a:spAutoFit/>
            </a:bodyPr>
            <a:lstStyle/>
            <a:p>
              <a:pPr marL="342900" lvl="0" indent="-342900">
                <a:spcBef>
                  <a:spcPct val="20000"/>
                </a:spcBef>
                <a:defRPr/>
              </a:pPr>
              <a:r>
                <a:rPr lang="fr-FR" sz="2400" dirty="0" smtClean="0">
                  <a:solidFill>
                    <a:schemeClr val="tx2">
                      <a:lumMod val="75000"/>
                    </a:schemeClr>
                  </a:solidFill>
                  <a:ea typeface="Arial Unicode MS" pitchFamily="34" charset="-128"/>
                  <a:cs typeface="Arial Unicode MS" pitchFamily="34" charset="-128"/>
                </a:rPr>
                <a:t>Confort</a:t>
              </a:r>
            </a:p>
          </p:txBody>
        </p:sp>
        <p:sp>
          <p:nvSpPr>
            <p:cNvPr id="71" name="Triangle isocèle 70"/>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72" name="Groupe 36"/>
          <p:cNvGrpSpPr/>
          <p:nvPr>
            <p:custDataLst>
              <p:tags r:id="rId10"/>
            </p:custDataLst>
          </p:nvPr>
        </p:nvGrpSpPr>
        <p:grpSpPr>
          <a:xfrm>
            <a:off x="2660183" y="5163587"/>
            <a:ext cx="2157465" cy="461665"/>
            <a:chOff x="798193" y="4806856"/>
            <a:chExt cx="2157465" cy="461665"/>
          </a:xfrm>
        </p:grpSpPr>
        <p:sp>
          <p:nvSpPr>
            <p:cNvPr id="73" name="Rectangle 72"/>
            <p:cNvSpPr/>
            <p:nvPr/>
          </p:nvSpPr>
          <p:spPr>
            <a:xfrm>
              <a:off x="1114133" y="4806856"/>
              <a:ext cx="1841525" cy="461665"/>
            </a:xfrm>
            <a:prstGeom prst="rect">
              <a:avLst/>
            </a:prstGeom>
          </p:spPr>
          <p:txBody>
            <a:bodyPr wrap="square">
              <a:spAutoFit/>
            </a:bodyPr>
            <a:lstStyle/>
            <a:p>
              <a:pPr marL="342900" lvl="0" indent="-342900">
                <a:spcBef>
                  <a:spcPct val="20000"/>
                </a:spcBef>
                <a:defRPr/>
              </a:pPr>
              <a:r>
                <a:rPr lang="fr-FR" sz="2400" dirty="0" smtClean="0">
                  <a:solidFill>
                    <a:schemeClr val="tx2">
                      <a:lumMod val="75000"/>
                    </a:schemeClr>
                  </a:solidFill>
                  <a:ea typeface="Arial Unicode MS" pitchFamily="34" charset="-128"/>
                  <a:cs typeface="Arial Unicode MS" pitchFamily="34" charset="-128"/>
                </a:rPr>
                <a:t>Santé</a:t>
              </a:r>
            </a:p>
          </p:txBody>
        </p:sp>
        <p:sp>
          <p:nvSpPr>
            <p:cNvPr id="74" name="Triangle isocèle 73"/>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75" name="Groupe 36"/>
          <p:cNvGrpSpPr/>
          <p:nvPr>
            <p:custDataLst>
              <p:tags r:id="rId11"/>
            </p:custDataLst>
          </p:nvPr>
        </p:nvGrpSpPr>
        <p:grpSpPr>
          <a:xfrm>
            <a:off x="2660183" y="5738120"/>
            <a:ext cx="2157465" cy="461665"/>
            <a:chOff x="798193" y="4806856"/>
            <a:chExt cx="2157465" cy="461665"/>
          </a:xfrm>
        </p:grpSpPr>
        <p:sp>
          <p:nvSpPr>
            <p:cNvPr id="76" name="Rectangle 75"/>
            <p:cNvSpPr/>
            <p:nvPr/>
          </p:nvSpPr>
          <p:spPr>
            <a:xfrm>
              <a:off x="1114133" y="4806856"/>
              <a:ext cx="1841525" cy="461665"/>
            </a:xfrm>
            <a:prstGeom prst="rect">
              <a:avLst/>
            </a:prstGeom>
          </p:spPr>
          <p:txBody>
            <a:bodyPr wrap="square">
              <a:spAutoFit/>
            </a:bodyPr>
            <a:lstStyle/>
            <a:p>
              <a:pPr marL="342900" lvl="0" indent="-342900">
                <a:spcBef>
                  <a:spcPct val="20000"/>
                </a:spcBef>
                <a:defRPr/>
              </a:pPr>
              <a:r>
                <a:rPr lang="fr-FR" sz="2400" dirty="0" smtClean="0">
                  <a:solidFill>
                    <a:schemeClr val="tx2">
                      <a:lumMod val="75000"/>
                    </a:schemeClr>
                  </a:solidFill>
                  <a:ea typeface="Arial Unicode MS" pitchFamily="34" charset="-128"/>
                  <a:cs typeface="Arial Unicode MS" pitchFamily="34" charset="-128"/>
                </a:rPr>
                <a:t>Economie</a:t>
              </a:r>
            </a:p>
          </p:txBody>
        </p:sp>
        <p:sp>
          <p:nvSpPr>
            <p:cNvPr id="77" name="Triangle isocèle 76"/>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pic>
        <p:nvPicPr>
          <p:cNvPr id="4098" name="Picture 2"/>
          <p:cNvPicPr>
            <a:picLocks noChangeAspect="1" noChangeArrowheads="1"/>
          </p:cNvPicPr>
          <p:nvPr>
            <p:custDataLst>
              <p:tags r:id="rId12"/>
            </p:custDataLst>
          </p:nvPr>
        </p:nvPicPr>
        <p:blipFill>
          <a:blip r:embed="rId18"/>
          <a:srcRect l="5257"/>
          <a:stretch>
            <a:fillRect/>
          </a:stretch>
        </p:blipFill>
        <p:spPr bwMode="auto">
          <a:xfrm>
            <a:off x="5738356" y="1388078"/>
            <a:ext cx="2937475" cy="2160000"/>
          </a:xfrm>
          <a:prstGeom prst="rect">
            <a:avLst/>
          </a:prstGeom>
          <a:noFill/>
          <a:ln w="9525">
            <a:solidFill>
              <a:srgbClr val="FFC000"/>
            </a:solidFill>
            <a:miter lim="800000"/>
            <a:headEnd/>
            <a:tailEnd/>
          </a:ln>
          <a:effectLst/>
        </p:spPr>
      </p:pic>
      <p:pic>
        <p:nvPicPr>
          <p:cNvPr id="4099" name="Picture 3"/>
          <p:cNvPicPr>
            <a:picLocks noChangeAspect="1" noChangeArrowheads="1"/>
          </p:cNvPicPr>
          <p:nvPr>
            <p:custDataLst>
              <p:tags r:id="rId13"/>
            </p:custDataLst>
          </p:nvPr>
        </p:nvPicPr>
        <p:blipFill>
          <a:blip r:embed="rId19"/>
          <a:srcRect/>
          <a:stretch>
            <a:fillRect/>
          </a:stretch>
        </p:blipFill>
        <p:spPr bwMode="auto">
          <a:xfrm>
            <a:off x="5747831" y="4001161"/>
            <a:ext cx="2928000" cy="2196000"/>
          </a:xfrm>
          <a:prstGeom prst="rect">
            <a:avLst/>
          </a:prstGeom>
          <a:noFill/>
          <a:ln w="9525">
            <a:solidFill>
              <a:srgbClr val="FFC000"/>
            </a:solidFill>
            <a:miter lim="800000"/>
            <a:headEnd/>
            <a:tailEnd/>
          </a:ln>
          <a:effectLst/>
        </p:spPr>
      </p:pic>
      <p:grpSp>
        <p:nvGrpSpPr>
          <p:cNvPr id="37" name="Groupe 38"/>
          <p:cNvGrpSpPr/>
          <p:nvPr>
            <p:custDataLst>
              <p:tags r:id="rId14"/>
            </p:custDataLst>
          </p:nvPr>
        </p:nvGrpSpPr>
        <p:grpSpPr>
          <a:xfrm>
            <a:off x="-11875" y="6184075"/>
            <a:ext cx="9166762" cy="695495"/>
            <a:chOff x="-11875" y="6184075"/>
            <a:chExt cx="9166762" cy="695495"/>
          </a:xfrm>
        </p:grpSpPr>
        <p:grpSp>
          <p:nvGrpSpPr>
            <p:cNvPr id="38" name="Groupe 73"/>
            <p:cNvGrpSpPr/>
            <p:nvPr/>
          </p:nvGrpSpPr>
          <p:grpSpPr>
            <a:xfrm>
              <a:off x="7528887" y="6578927"/>
              <a:ext cx="1475051" cy="270756"/>
              <a:chOff x="3004398" y="3185919"/>
              <a:chExt cx="4497647" cy="825579"/>
            </a:xfrm>
          </p:grpSpPr>
          <p:pic>
            <p:nvPicPr>
              <p:cNvPr id="49" name="Picture 1" descr="D:\Lorente Christophe\Boulot\BTS TC\2009 2010\Salon de l'habitat\Salon de l'habitat 2009\LOGO.jpg"/>
              <p:cNvPicPr>
                <a:picLocks noChangeAspect="1" noChangeArrowheads="1"/>
              </p:cNvPicPr>
              <p:nvPr/>
            </p:nvPicPr>
            <p:blipFill>
              <a:blip r:embed="rId20" cstate="print"/>
              <a:srcRect/>
              <a:stretch>
                <a:fillRect/>
              </a:stretch>
            </p:blipFill>
            <p:spPr bwMode="auto">
              <a:xfrm>
                <a:off x="3883214" y="3339060"/>
                <a:ext cx="3618831" cy="519296"/>
              </a:xfrm>
              <a:prstGeom prst="rect">
                <a:avLst/>
              </a:prstGeom>
              <a:noFill/>
            </p:spPr>
          </p:pic>
          <p:pic>
            <p:nvPicPr>
              <p:cNvPr id="50" name="Picture 1" descr="D:\Lorente Christophe\Boulot\BTS TC\2009 2010\Salon de l'habitat\Salon de l'habitat 2009\LOGO.jpg"/>
              <p:cNvPicPr>
                <a:picLocks noChangeAspect="1" noChangeArrowheads="1"/>
              </p:cNvPicPr>
              <p:nvPr/>
            </p:nvPicPr>
            <p:blipFill>
              <a:blip r:embed="rId21" cstate="print"/>
              <a:srcRect/>
              <a:stretch>
                <a:fillRect/>
              </a:stretch>
            </p:blipFill>
            <p:spPr bwMode="auto">
              <a:xfrm>
                <a:off x="3004398" y="3185919"/>
                <a:ext cx="783259" cy="825579"/>
              </a:xfrm>
              <a:prstGeom prst="rect">
                <a:avLst/>
              </a:prstGeom>
              <a:noFill/>
            </p:spPr>
          </p:pic>
        </p:grpSp>
        <p:cxnSp>
          <p:nvCxnSpPr>
            <p:cNvPr id="39" name="Connecteur droit 38"/>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1" name="Picture 1"/>
            <p:cNvPicPr>
              <a:picLocks noChangeAspect="1" noChangeArrowheads="1"/>
            </p:cNvPicPr>
            <p:nvPr/>
          </p:nvPicPr>
          <p:blipFill>
            <a:blip r:embed="rId2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8" name="Rectangle 47"/>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p:cTn id="11" dur="1000" fill="hold"/>
                                        <p:tgtEl>
                                          <p:spTgt spid="4098"/>
                                        </p:tgtEl>
                                        <p:attrNameLst>
                                          <p:attrName>ppt_w</p:attrName>
                                        </p:attrNameLst>
                                      </p:cBhvr>
                                      <p:tavLst>
                                        <p:tav tm="0">
                                          <p:val>
                                            <p:fltVal val="0"/>
                                          </p:val>
                                        </p:tav>
                                        <p:tav tm="100000">
                                          <p:val>
                                            <p:strVal val="#ppt_w"/>
                                          </p:val>
                                        </p:tav>
                                      </p:tavLst>
                                    </p:anim>
                                    <p:anim calcmode="lin" valueType="num">
                                      <p:cBhvr>
                                        <p:cTn id="12" dur="1000" fill="hold"/>
                                        <p:tgtEl>
                                          <p:spTgt spid="4098"/>
                                        </p:tgtEl>
                                        <p:attrNameLst>
                                          <p:attrName>ppt_h</p:attrName>
                                        </p:attrNameLst>
                                      </p:cBhvr>
                                      <p:tavLst>
                                        <p:tav tm="0">
                                          <p:val>
                                            <p:fltVal val="0"/>
                                          </p:val>
                                        </p:tav>
                                        <p:tav tm="100000">
                                          <p:val>
                                            <p:strVal val="#ppt_h"/>
                                          </p:val>
                                        </p:tav>
                                      </p:tavLst>
                                    </p:anim>
                                    <p:animEffect transition="in" filter="fade">
                                      <p:cBhvr>
                                        <p:cTn id="13" dur="1000"/>
                                        <p:tgtEl>
                                          <p:spTgt spid="4098"/>
                                        </p:tgtEl>
                                      </p:cBhvr>
                                    </p:animEffect>
                                  </p:childTnLst>
                                </p:cTn>
                              </p:par>
                            </p:childTnLst>
                          </p:cTn>
                        </p:par>
                        <p:par>
                          <p:cTn id="14" fill="hold">
                            <p:stCondLst>
                              <p:cond delay="2000"/>
                            </p:stCondLst>
                            <p:childTnLst>
                              <p:par>
                                <p:cTn id="15" presetID="53" presetClass="entr" presetSubtype="0" fill="hold" nodeType="afterEffect">
                                  <p:stCondLst>
                                    <p:cond delay="0"/>
                                  </p:stCondLst>
                                  <p:childTnLst>
                                    <p:set>
                                      <p:cBhvr>
                                        <p:cTn id="16" dur="1" fill="hold">
                                          <p:stCondLst>
                                            <p:cond delay="0"/>
                                          </p:stCondLst>
                                        </p:cTn>
                                        <p:tgtEl>
                                          <p:spTgt spid="4099"/>
                                        </p:tgtEl>
                                        <p:attrNameLst>
                                          <p:attrName>style.visibility</p:attrName>
                                        </p:attrNameLst>
                                      </p:cBhvr>
                                      <p:to>
                                        <p:strVal val="visible"/>
                                      </p:to>
                                    </p:set>
                                    <p:anim calcmode="lin" valueType="num">
                                      <p:cBhvr>
                                        <p:cTn id="17" dur="1000" fill="hold"/>
                                        <p:tgtEl>
                                          <p:spTgt spid="4099"/>
                                        </p:tgtEl>
                                        <p:attrNameLst>
                                          <p:attrName>ppt_w</p:attrName>
                                        </p:attrNameLst>
                                      </p:cBhvr>
                                      <p:tavLst>
                                        <p:tav tm="0">
                                          <p:val>
                                            <p:fltVal val="0"/>
                                          </p:val>
                                        </p:tav>
                                        <p:tav tm="100000">
                                          <p:val>
                                            <p:strVal val="#ppt_w"/>
                                          </p:val>
                                        </p:tav>
                                      </p:tavLst>
                                    </p:anim>
                                    <p:anim calcmode="lin" valueType="num">
                                      <p:cBhvr>
                                        <p:cTn id="18" dur="1000" fill="hold"/>
                                        <p:tgtEl>
                                          <p:spTgt spid="4099"/>
                                        </p:tgtEl>
                                        <p:attrNameLst>
                                          <p:attrName>ppt_h</p:attrName>
                                        </p:attrNameLst>
                                      </p:cBhvr>
                                      <p:tavLst>
                                        <p:tav tm="0">
                                          <p:val>
                                            <p:fltVal val="0"/>
                                          </p:val>
                                        </p:tav>
                                        <p:tav tm="100000">
                                          <p:val>
                                            <p:strVal val="#ppt_h"/>
                                          </p:val>
                                        </p:tav>
                                      </p:tavLst>
                                    </p:anim>
                                    <p:animEffect transition="in" filter="fade">
                                      <p:cBhvr>
                                        <p:cTn id="19" dur="1000"/>
                                        <p:tgtEl>
                                          <p:spTgt spid="409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1000"/>
                                        <p:tgtEl>
                                          <p:spTgt spid="5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1000"/>
                                        <p:tgtEl>
                                          <p:spTgt spid="5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wipe(left)">
                                      <p:cBhvr>
                                        <p:cTn id="34" dur="1000"/>
                                        <p:tgtEl>
                                          <p:spTgt spid="6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1000"/>
                                        <p:tgtEl>
                                          <p:spTgt spid="6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wipe(left)">
                                      <p:cBhvr>
                                        <p:cTn id="44" dur="1000"/>
                                        <p:tgtEl>
                                          <p:spTgt spid="6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left)">
                                      <p:cBhvr>
                                        <p:cTn id="49" dur="1000"/>
                                        <p:tgtEl>
                                          <p:spTgt spid="6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1000"/>
                                        <p:tgtEl>
                                          <p:spTgt spid="72"/>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custDataLst>
              <p:tags r:id="rId1"/>
            </p:custDataLst>
          </p:nvPr>
        </p:nvPicPr>
        <p:blipFill>
          <a:blip r:embed="rId11"/>
          <a:srcRect b="9990"/>
          <a:stretch>
            <a:fillRect/>
          </a:stretch>
        </p:blipFill>
        <p:spPr bwMode="auto">
          <a:xfrm>
            <a:off x="2144148" y="517753"/>
            <a:ext cx="6873765" cy="3533960"/>
          </a:xfrm>
          <a:prstGeom prst="rect">
            <a:avLst/>
          </a:prstGeom>
          <a:noFill/>
          <a:ln w="9525">
            <a:noFill/>
            <a:miter lim="800000"/>
            <a:headEnd/>
            <a:tailEnd/>
          </a:ln>
          <a:effectLst/>
        </p:spPr>
      </p:pic>
      <p:sp>
        <p:nvSpPr>
          <p:cNvPr id="12" name="Rectangle 4"/>
          <p:cNvSpPr>
            <a:spLocks noChangeArrowheads="1"/>
          </p:cNvSpPr>
          <p:nvPr>
            <p:custDataLst>
              <p:tags r:id="rId2"/>
            </p:custDataLst>
          </p:nvPr>
        </p:nvSpPr>
        <p:spPr bwMode="auto">
          <a:xfrm>
            <a:off x="11099" y="1200525"/>
            <a:ext cx="8280400" cy="4706937"/>
          </a:xfrm>
          <a:prstGeom prst="rect">
            <a:avLst/>
          </a:prstGeom>
          <a:noFill/>
          <a:ln w="9398">
            <a:noFill/>
            <a:miter lim="800000"/>
            <a:headEnd/>
            <a:tailEnd/>
          </a:ln>
          <a:effectLst/>
        </p:spPr>
        <p:txBody>
          <a:bodyPr wrap="none" lIns="90000" tIns="46800" rIns="90000" bIns="46800"/>
          <a:lstStyle/>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i="1" dirty="0">
              <a:solidFill>
                <a:srgbClr val="002346"/>
              </a:solidFill>
              <a:latin typeface="+mj-lt"/>
            </a:endParaRPr>
          </a:p>
        </p:txBody>
      </p:sp>
      <p:sp>
        <p:nvSpPr>
          <p:cNvPr id="53" name="Rectangle 68"/>
          <p:cNvSpPr txBox="1">
            <a:spLocks noChangeArrowheads="1"/>
          </p:cNvSpPr>
          <p:nvPr>
            <p:custDataLst>
              <p:tags r:id="rId3"/>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La Ventilation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4" name="Rectangle 53"/>
          <p:cNvSpPr/>
          <p:nvPr>
            <p:custDataLst>
              <p:tags r:id="rId4"/>
            </p:custDataLst>
          </p:nvPr>
        </p:nvSpPr>
        <p:spPr>
          <a:xfrm>
            <a:off x="362604" y="709474"/>
            <a:ext cx="7598982" cy="523220"/>
          </a:xfrm>
          <a:prstGeom prst="rect">
            <a:avLst/>
          </a:prstGeom>
        </p:spPr>
        <p:txBody>
          <a:bodyPr wrap="square">
            <a:spAutoFit/>
          </a:bodyPr>
          <a:lstStyle/>
          <a:p>
            <a:pPr indent="90488"/>
            <a:r>
              <a:rPr lang="fr-FR" sz="2800" dirty="0" smtClean="0">
                <a:solidFill>
                  <a:schemeClr val="tx2">
                    <a:lumMod val="75000"/>
                  </a:schemeClr>
                </a:solidFill>
                <a:cs typeface="Times New Roman" pitchFamily="18" charset="0"/>
              </a:rPr>
              <a:t>Ventilation Mécanique Contrôlée Simple flux</a:t>
            </a:r>
            <a:endParaRPr lang="fr-FR" sz="2800" dirty="0">
              <a:solidFill>
                <a:schemeClr val="tx2">
                  <a:lumMod val="75000"/>
                </a:schemeClr>
              </a:solidFill>
              <a:cs typeface="Times New Roman" pitchFamily="18" charset="0"/>
            </a:endParaRPr>
          </a:p>
        </p:txBody>
      </p:sp>
      <p:grpSp>
        <p:nvGrpSpPr>
          <p:cNvPr id="38" name="Groupe 36"/>
          <p:cNvGrpSpPr/>
          <p:nvPr>
            <p:custDataLst>
              <p:tags r:id="rId5"/>
            </p:custDataLst>
          </p:nvPr>
        </p:nvGrpSpPr>
        <p:grpSpPr>
          <a:xfrm>
            <a:off x="564714" y="3739458"/>
            <a:ext cx="7470444" cy="714843"/>
            <a:chOff x="798193" y="4799899"/>
            <a:chExt cx="7470444" cy="714843"/>
          </a:xfrm>
        </p:grpSpPr>
        <p:sp>
          <p:nvSpPr>
            <p:cNvPr id="39" name="Rectangle 38"/>
            <p:cNvSpPr/>
            <p:nvPr/>
          </p:nvSpPr>
          <p:spPr>
            <a:xfrm>
              <a:off x="1114133" y="4806856"/>
              <a:ext cx="7154504" cy="707886"/>
            </a:xfrm>
            <a:prstGeom prst="rect">
              <a:avLst/>
            </a:prstGeom>
          </p:spPr>
          <p:txBody>
            <a:bodyPr wrap="square">
              <a:spAutoFit/>
            </a:bodyPr>
            <a:lstStyle/>
            <a:p>
              <a:pPr indent="-219075" eaLnBrk="0" hangingPunct="0">
                <a:tabLst>
                  <a:tab pos="228600" algn="l"/>
                  <a:tab pos="450850" algn="l"/>
                  <a:tab pos="5851525" algn="l"/>
                </a:tabLst>
              </a:pPr>
              <a:r>
                <a:rPr lang="fr-FR" sz="2000" b="1" dirty="0" smtClean="0">
                  <a:solidFill>
                    <a:schemeClr val="tx2">
                      <a:lumMod val="75000"/>
                    </a:schemeClr>
                  </a:solidFill>
                  <a:cs typeface="Times New Roman" pitchFamily="18" charset="0"/>
                </a:rPr>
                <a:t>Le g</a:t>
              </a:r>
              <a:r>
                <a:rPr lang="fr-FR" sz="2000" b="1" dirty="0" smtClean="0">
                  <a:solidFill>
                    <a:schemeClr val="tx2">
                      <a:lumMod val="75000"/>
                    </a:schemeClr>
                  </a:solidFill>
                </a:rPr>
                <a:t>roupe d’extraction</a:t>
              </a:r>
              <a:r>
                <a:rPr lang="fr-FR" sz="2000" dirty="0" smtClean="0">
                  <a:solidFill>
                    <a:schemeClr val="tx2">
                      <a:lumMod val="75000"/>
                    </a:schemeClr>
                  </a:solidFill>
                </a:rPr>
                <a:t> :</a:t>
              </a:r>
              <a:endParaRPr lang="fr-FR" sz="2000" dirty="0" smtClean="0">
                <a:solidFill>
                  <a:schemeClr val="tx2">
                    <a:lumMod val="75000"/>
                  </a:schemeClr>
                </a:solidFill>
                <a:cs typeface="Times New Roman" pitchFamily="18" charset="0"/>
              </a:endParaRPr>
            </a:p>
            <a:p>
              <a:pPr indent="-219075">
                <a:tabLst>
                  <a:tab pos="228600" algn="l"/>
                  <a:tab pos="450850" algn="l"/>
                  <a:tab pos="5851525" algn="l"/>
                </a:tabLst>
              </a:pPr>
              <a:r>
                <a:rPr lang="fr-FR" sz="2000" dirty="0" smtClean="0">
                  <a:solidFill>
                    <a:schemeClr val="tx2">
                      <a:lumMod val="75000"/>
                    </a:schemeClr>
                  </a:solidFill>
                  <a:cs typeface="Times New Roman" pitchFamily="18" charset="0"/>
                </a:rPr>
                <a:t>   Assure la mise en dépression du logement et l’extraction de l’air</a:t>
              </a:r>
              <a:endParaRPr lang="fr-FR" sz="2000" dirty="0">
                <a:solidFill>
                  <a:schemeClr val="tx2">
                    <a:lumMod val="75000"/>
                  </a:schemeClr>
                </a:solidFill>
              </a:endParaRPr>
            </a:p>
          </p:txBody>
        </p:sp>
        <p:sp>
          <p:nvSpPr>
            <p:cNvPr id="40" name="Triangle isocèle 39"/>
            <p:cNvSpPr/>
            <p:nvPr/>
          </p:nvSpPr>
          <p:spPr>
            <a:xfrm rot="5400000">
              <a:off x="728421" y="4869671"/>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48" name="Groupe 36"/>
          <p:cNvGrpSpPr/>
          <p:nvPr>
            <p:custDataLst>
              <p:tags r:id="rId6"/>
            </p:custDataLst>
          </p:nvPr>
        </p:nvGrpSpPr>
        <p:grpSpPr>
          <a:xfrm>
            <a:off x="564714" y="5544067"/>
            <a:ext cx="7459935" cy="714843"/>
            <a:chOff x="798193" y="4799899"/>
            <a:chExt cx="7459935" cy="714843"/>
          </a:xfrm>
        </p:grpSpPr>
        <p:sp>
          <p:nvSpPr>
            <p:cNvPr id="49" name="Rectangle 48"/>
            <p:cNvSpPr/>
            <p:nvPr/>
          </p:nvSpPr>
          <p:spPr>
            <a:xfrm>
              <a:off x="1114134" y="4806856"/>
              <a:ext cx="7143994" cy="707886"/>
            </a:xfrm>
            <a:prstGeom prst="rect">
              <a:avLst/>
            </a:prstGeom>
          </p:spPr>
          <p:txBody>
            <a:bodyPr wrap="square">
              <a:spAutoFit/>
            </a:bodyPr>
            <a:lstStyle/>
            <a:p>
              <a:pPr indent="-219075">
                <a:tabLst>
                  <a:tab pos="228600" algn="l"/>
                  <a:tab pos="450850" algn="l"/>
                  <a:tab pos="5851525" algn="l"/>
                </a:tabLst>
              </a:pPr>
              <a:r>
                <a:rPr lang="fr-FR" sz="2000" dirty="0" smtClean="0">
                  <a:solidFill>
                    <a:schemeClr val="tx2">
                      <a:lumMod val="75000"/>
                    </a:schemeClr>
                  </a:solidFill>
                  <a:cs typeface="Times New Roman" pitchFamily="18" charset="0"/>
                </a:rPr>
                <a:t> </a:t>
              </a:r>
              <a:r>
                <a:rPr lang="fr-FR" sz="2000" b="1" dirty="0" smtClean="0">
                  <a:solidFill>
                    <a:schemeClr val="tx2">
                      <a:lumMod val="75000"/>
                    </a:schemeClr>
                  </a:solidFill>
                  <a:cs typeface="Times New Roman" pitchFamily="18" charset="0"/>
                </a:rPr>
                <a:t>Sorties d’air vicié</a:t>
              </a:r>
              <a:r>
                <a:rPr lang="fr-FR" sz="2000" dirty="0" smtClean="0">
                  <a:solidFill>
                    <a:schemeClr val="tx2">
                      <a:lumMod val="75000"/>
                    </a:schemeClr>
                  </a:solidFill>
                  <a:cs typeface="Times New Roman" pitchFamily="18" charset="0"/>
                </a:rPr>
                <a:t> :</a:t>
              </a:r>
            </a:p>
            <a:p>
              <a:pPr indent="-219075" eaLnBrk="0" hangingPunct="0">
                <a:tabLst>
                  <a:tab pos="228600" algn="l"/>
                  <a:tab pos="450850" algn="l"/>
                  <a:tab pos="5851525" algn="l"/>
                </a:tabLst>
              </a:pPr>
              <a:r>
                <a:rPr lang="fr-FR" sz="2000" dirty="0" smtClean="0">
                  <a:solidFill>
                    <a:schemeClr val="tx2">
                      <a:lumMod val="75000"/>
                    </a:schemeClr>
                  </a:solidFill>
                  <a:cs typeface="Times New Roman" pitchFamily="18" charset="0"/>
                </a:rPr>
                <a:t>   Dans les pièces de service,   cuisine, salle de bains et WC</a:t>
              </a:r>
              <a:endParaRPr lang="fr-FR" sz="2000" dirty="0">
                <a:solidFill>
                  <a:schemeClr val="tx2">
                    <a:lumMod val="75000"/>
                  </a:schemeClr>
                </a:solidFill>
              </a:endParaRPr>
            </a:p>
          </p:txBody>
        </p:sp>
        <p:sp>
          <p:nvSpPr>
            <p:cNvPr id="50" name="Triangle isocèle 49"/>
            <p:cNvSpPr/>
            <p:nvPr/>
          </p:nvSpPr>
          <p:spPr>
            <a:xfrm rot="5400000">
              <a:off x="728421" y="4869671"/>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grpSp>
        <p:nvGrpSpPr>
          <p:cNvPr id="52" name="Groupe 36"/>
          <p:cNvGrpSpPr/>
          <p:nvPr>
            <p:custDataLst>
              <p:tags r:id="rId7"/>
            </p:custDataLst>
          </p:nvPr>
        </p:nvGrpSpPr>
        <p:grpSpPr>
          <a:xfrm>
            <a:off x="564714" y="4487874"/>
            <a:ext cx="8137850" cy="1022620"/>
            <a:chOff x="798193" y="4799899"/>
            <a:chExt cx="8137850" cy="1022620"/>
          </a:xfrm>
        </p:grpSpPr>
        <p:sp>
          <p:nvSpPr>
            <p:cNvPr id="55" name="Rectangle 54"/>
            <p:cNvSpPr/>
            <p:nvPr/>
          </p:nvSpPr>
          <p:spPr>
            <a:xfrm>
              <a:off x="1114132" y="4806856"/>
              <a:ext cx="7821911" cy="1015663"/>
            </a:xfrm>
            <a:prstGeom prst="rect">
              <a:avLst/>
            </a:prstGeom>
          </p:spPr>
          <p:txBody>
            <a:bodyPr wrap="square">
              <a:spAutoFit/>
            </a:bodyPr>
            <a:lstStyle/>
            <a:p>
              <a:pPr indent="-219075">
                <a:tabLst>
                  <a:tab pos="228600" algn="l"/>
                  <a:tab pos="450850" algn="l"/>
                  <a:tab pos="5851525" algn="l"/>
                </a:tabLst>
              </a:pPr>
              <a:r>
                <a:rPr lang="fr-FR" sz="2000" b="1" dirty="0" smtClean="0">
                  <a:solidFill>
                    <a:schemeClr val="tx2">
                      <a:lumMod val="75000"/>
                    </a:schemeClr>
                  </a:solidFill>
                  <a:cs typeface="Times New Roman" pitchFamily="18" charset="0"/>
                </a:rPr>
                <a:t>Entrées d’air neuf</a:t>
              </a:r>
              <a:r>
                <a:rPr lang="fr-FR" sz="2000" dirty="0" smtClean="0">
                  <a:solidFill>
                    <a:schemeClr val="tx2">
                      <a:lumMod val="75000"/>
                    </a:schemeClr>
                  </a:solidFill>
                  <a:cs typeface="Times New Roman" pitchFamily="18" charset="0"/>
                </a:rPr>
                <a:t> : </a:t>
              </a:r>
            </a:p>
            <a:p>
              <a:pPr indent="-219075">
                <a:tabLst>
                  <a:tab pos="228600" algn="l"/>
                  <a:tab pos="450850" algn="l"/>
                  <a:tab pos="5851525" algn="l"/>
                </a:tabLst>
              </a:pPr>
              <a:r>
                <a:rPr lang="fr-FR" sz="2000" dirty="0" smtClean="0">
                  <a:solidFill>
                    <a:schemeClr val="tx2">
                      <a:lumMod val="75000"/>
                    </a:schemeClr>
                  </a:solidFill>
                  <a:cs typeface="Times New Roman" pitchFamily="18" charset="0"/>
                </a:rPr>
                <a:t>   Dans toutes les pièces principales, par des entrées d’air auto-réglables, disposées en façades ou sur les menuiserie</a:t>
              </a:r>
              <a:endParaRPr lang="fr-FR" sz="2000" dirty="0">
                <a:solidFill>
                  <a:schemeClr val="tx2">
                    <a:lumMod val="75000"/>
                  </a:schemeClr>
                </a:solidFill>
              </a:endParaRPr>
            </a:p>
          </p:txBody>
        </p:sp>
        <p:sp>
          <p:nvSpPr>
            <p:cNvPr id="58" name="Triangle isocèle 57"/>
            <p:cNvSpPr/>
            <p:nvPr/>
          </p:nvSpPr>
          <p:spPr>
            <a:xfrm rot="5400000">
              <a:off x="728421" y="4869671"/>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grpSp>
        <p:nvGrpSpPr>
          <p:cNvPr id="23" name="Groupe 38"/>
          <p:cNvGrpSpPr/>
          <p:nvPr>
            <p:custDataLst>
              <p:tags r:id="rId8"/>
            </p:custDataLst>
          </p:nvPr>
        </p:nvGrpSpPr>
        <p:grpSpPr>
          <a:xfrm>
            <a:off x="-11875" y="6184075"/>
            <a:ext cx="9166762" cy="695495"/>
            <a:chOff x="-11875" y="6184075"/>
            <a:chExt cx="9166762" cy="695495"/>
          </a:xfrm>
        </p:grpSpPr>
        <p:grpSp>
          <p:nvGrpSpPr>
            <p:cNvPr id="24" name="Groupe 73"/>
            <p:cNvGrpSpPr/>
            <p:nvPr/>
          </p:nvGrpSpPr>
          <p:grpSpPr>
            <a:xfrm>
              <a:off x="7528887" y="6578927"/>
              <a:ext cx="1475051" cy="270756"/>
              <a:chOff x="3004398" y="3185919"/>
              <a:chExt cx="4497647" cy="825579"/>
            </a:xfrm>
          </p:grpSpPr>
          <p:pic>
            <p:nvPicPr>
              <p:cNvPr id="29"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30"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25" name="Connecteur droit 24"/>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7"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8" name="Rectangle 27"/>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44034"/>
                                        </p:tgtEl>
                                        <p:attrNameLst>
                                          <p:attrName>style.visibility</p:attrName>
                                        </p:attrNameLst>
                                      </p:cBhvr>
                                      <p:to>
                                        <p:strVal val="visible"/>
                                      </p:to>
                                    </p:set>
                                    <p:anim calcmode="lin" valueType="num">
                                      <p:cBhvr>
                                        <p:cTn id="11" dur="1000" fill="hold"/>
                                        <p:tgtEl>
                                          <p:spTgt spid="44034"/>
                                        </p:tgtEl>
                                        <p:attrNameLst>
                                          <p:attrName>ppt_w</p:attrName>
                                        </p:attrNameLst>
                                      </p:cBhvr>
                                      <p:tavLst>
                                        <p:tav tm="0">
                                          <p:val>
                                            <p:fltVal val="0"/>
                                          </p:val>
                                        </p:tav>
                                        <p:tav tm="100000">
                                          <p:val>
                                            <p:strVal val="#ppt_w"/>
                                          </p:val>
                                        </p:tav>
                                      </p:tavLst>
                                    </p:anim>
                                    <p:anim calcmode="lin" valueType="num">
                                      <p:cBhvr>
                                        <p:cTn id="12" dur="1000" fill="hold"/>
                                        <p:tgtEl>
                                          <p:spTgt spid="44034"/>
                                        </p:tgtEl>
                                        <p:attrNameLst>
                                          <p:attrName>ppt_h</p:attrName>
                                        </p:attrNameLst>
                                      </p:cBhvr>
                                      <p:tavLst>
                                        <p:tav tm="0">
                                          <p:val>
                                            <p:fltVal val="0"/>
                                          </p:val>
                                        </p:tav>
                                        <p:tav tm="100000">
                                          <p:val>
                                            <p:strVal val="#ppt_h"/>
                                          </p:val>
                                        </p:tav>
                                      </p:tavLst>
                                    </p:anim>
                                    <p:animEffect transition="in" filter="fade">
                                      <p:cBhvr>
                                        <p:cTn id="13" dur="1000"/>
                                        <p:tgtEl>
                                          <p:spTgt spid="440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left)">
                                      <p:cBhvr>
                                        <p:cTn id="18" dur="10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10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9" name="Picture 9"/>
          <p:cNvPicPr>
            <a:picLocks noChangeAspect="1" noChangeArrowheads="1"/>
          </p:cNvPicPr>
          <p:nvPr>
            <p:custDataLst>
              <p:tags r:id="rId1"/>
            </p:custDataLst>
          </p:nvPr>
        </p:nvPicPr>
        <p:blipFill>
          <a:blip r:embed="rId20"/>
          <a:srcRect/>
          <a:stretch>
            <a:fillRect/>
          </a:stretch>
        </p:blipFill>
        <p:spPr bwMode="auto">
          <a:xfrm>
            <a:off x="5332023" y="1148928"/>
            <a:ext cx="3598224" cy="3491346"/>
          </a:xfrm>
          <a:prstGeom prst="rect">
            <a:avLst/>
          </a:prstGeom>
          <a:noFill/>
          <a:ln w="9525">
            <a:noFill/>
            <a:miter lim="800000"/>
            <a:headEnd/>
            <a:tailEnd/>
          </a:ln>
          <a:effectLst/>
        </p:spPr>
      </p:pic>
      <p:sp>
        <p:nvSpPr>
          <p:cNvPr id="12" name="Rectangle 4"/>
          <p:cNvSpPr>
            <a:spLocks noChangeArrowheads="1"/>
          </p:cNvSpPr>
          <p:nvPr>
            <p:custDataLst>
              <p:tags r:id="rId2"/>
            </p:custDataLst>
          </p:nvPr>
        </p:nvSpPr>
        <p:spPr bwMode="auto">
          <a:xfrm>
            <a:off x="11099" y="1200525"/>
            <a:ext cx="8280400" cy="4706937"/>
          </a:xfrm>
          <a:prstGeom prst="rect">
            <a:avLst/>
          </a:prstGeom>
          <a:noFill/>
          <a:ln w="9398">
            <a:noFill/>
            <a:miter lim="800000"/>
            <a:headEnd/>
            <a:tailEnd/>
          </a:ln>
          <a:effectLst/>
        </p:spPr>
        <p:txBody>
          <a:bodyPr wrap="none" lIns="90000" tIns="46800" rIns="90000" bIns="46800"/>
          <a:lstStyle/>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i="1" dirty="0">
              <a:solidFill>
                <a:srgbClr val="002346"/>
              </a:solidFill>
              <a:latin typeface="+mj-lt"/>
            </a:endParaRPr>
          </a:p>
        </p:txBody>
      </p:sp>
      <p:sp>
        <p:nvSpPr>
          <p:cNvPr id="53" name="Rectangle 68"/>
          <p:cNvSpPr txBox="1">
            <a:spLocks noChangeArrowheads="1"/>
          </p:cNvSpPr>
          <p:nvPr>
            <p:custDataLst>
              <p:tags r:id="rId3"/>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La Ventilation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4" name="Rectangle 53"/>
          <p:cNvSpPr/>
          <p:nvPr>
            <p:custDataLst>
              <p:tags r:id="rId4"/>
            </p:custDataLst>
          </p:nvPr>
        </p:nvSpPr>
        <p:spPr>
          <a:xfrm>
            <a:off x="189177" y="756974"/>
            <a:ext cx="9396251" cy="461665"/>
          </a:xfrm>
          <a:prstGeom prst="rect">
            <a:avLst/>
          </a:prstGeom>
        </p:spPr>
        <p:txBody>
          <a:bodyPr wrap="square">
            <a:spAutoFit/>
          </a:bodyPr>
          <a:lstStyle/>
          <a:p>
            <a:pPr indent="90488"/>
            <a:r>
              <a:rPr lang="fr-FR" sz="2400" dirty="0" smtClean="0">
                <a:solidFill>
                  <a:schemeClr val="tx2">
                    <a:lumMod val="75000"/>
                  </a:schemeClr>
                </a:solidFill>
                <a:cs typeface="Times New Roman" pitchFamily="18" charset="0"/>
              </a:rPr>
              <a:t>Ventilation Mécanique Contrôlée Simple flux </a:t>
            </a:r>
            <a:r>
              <a:rPr lang="fr-FR" sz="2400" dirty="0" err="1" smtClean="0">
                <a:solidFill>
                  <a:schemeClr val="tx2">
                    <a:lumMod val="75000"/>
                  </a:schemeClr>
                </a:solidFill>
                <a:cs typeface="Times New Roman" pitchFamily="18" charset="0"/>
              </a:rPr>
              <a:t>Hygroréglable</a:t>
            </a:r>
            <a:endParaRPr lang="fr-FR" sz="2400" dirty="0">
              <a:solidFill>
                <a:schemeClr val="tx2">
                  <a:lumMod val="75000"/>
                </a:schemeClr>
              </a:solidFill>
              <a:cs typeface="Times New Roman" pitchFamily="18" charset="0"/>
            </a:endParaRPr>
          </a:p>
        </p:txBody>
      </p:sp>
      <p:grpSp>
        <p:nvGrpSpPr>
          <p:cNvPr id="4" name="Groupe 36"/>
          <p:cNvGrpSpPr/>
          <p:nvPr>
            <p:custDataLst>
              <p:tags r:id="rId5"/>
            </p:custDataLst>
          </p:nvPr>
        </p:nvGrpSpPr>
        <p:grpSpPr>
          <a:xfrm>
            <a:off x="1504733" y="4769615"/>
            <a:ext cx="7394244" cy="400110"/>
            <a:chOff x="874393" y="4806856"/>
            <a:chExt cx="7394244" cy="400110"/>
          </a:xfrm>
        </p:grpSpPr>
        <p:sp>
          <p:nvSpPr>
            <p:cNvPr id="39" name="Rectangle 38"/>
            <p:cNvSpPr/>
            <p:nvPr/>
          </p:nvSpPr>
          <p:spPr>
            <a:xfrm>
              <a:off x="1114133" y="4806856"/>
              <a:ext cx="7154504" cy="400110"/>
            </a:xfrm>
            <a:prstGeom prst="rect">
              <a:avLst/>
            </a:prstGeom>
          </p:spPr>
          <p:txBody>
            <a:bodyPr wrap="square">
              <a:spAutoFit/>
            </a:bodyPr>
            <a:lstStyle/>
            <a:p>
              <a:pPr>
                <a:spcBef>
                  <a:spcPct val="50000"/>
                </a:spcBef>
              </a:pPr>
              <a:r>
                <a:rPr lang="fr-FR" sz="2000" b="1" dirty="0" err="1" smtClean="0">
                  <a:solidFill>
                    <a:schemeClr val="tx2">
                      <a:lumMod val="75000"/>
                    </a:schemeClr>
                  </a:solidFill>
                </a:rPr>
                <a:t>Hygroréglable</a:t>
              </a:r>
              <a:r>
                <a:rPr lang="fr-FR" sz="2000" b="1" dirty="0" smtClean="0">
                  <a:solidFill>
                    <a:schemeClr val="tx2">
                      <a:lumMod val="75000"/>
                    </a:schemeClr>
                  </a:solidFill>
                </a:rPr>
                <a:t> A</a:t>
              </a:r>
              <a:r>
                <a:rPr lang="fr-FR" sz="2000" dirty="0" smtClean="0">
                  <a:solidFill>
                    <a:schemeClr val="tx2">
                      <a:lumMod val="75000"/>
                    </a:schemeClr>
                  </a:solidFill>
                </a:rPr>
                <a:t> : Seules les bouches d’extraction sont modulables</a:t>
              </a:r>
              <a:endParaRPr lang="fr-FR" sz="2000" dirty="0">
                <a:solidFill>
                  <a:schemeClr val="tx2">
                    <a:lumMod val="75000"/>
                  </a:schemeClr>
                </a:solidFill>
              </a:endParaRPr>
            </a:p>
          </p:txBody>
        </p:sp>
        <p:sp>
          <p:nvSpPr>
            <p:cNvPr id="40" name="Triangle isocèle 39"/>
            <p:cNvSpPr/>
            <p:nvPr/>
          </p:nvSpPr>
          <p:spPr>
            <a:xfrm rot="5400000">
              <a:off x="829719" y="4919521"/>
              <a:ext cx="264130" cy="17478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sp>
        <p:nvSpPr>
          <p:cNvPr id="46081" name="Rectangle 1"/>
          <p:cNvSpPr>
            <a:spLocks noChangeArrowheads="1"/>
          </p:cNvSpPr>
          <p:nvPr>
            <p:custDataLst>
              <p:tags r:id="rId6"/>
            </p:custDataLst>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6 avantages :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t>
            </a:r>
            <a:r>
              <a:rPr kumimoji="0" lang="fr-FR" sz="500" b="0" i="0" u="none" strike="noStrike" cap="none" normalizeH="0" baseline="0" smtClean="0">
                <a:ln>
                  <a:noFill/>
                </a:ln>
                <a:solidFill>
                  <a:schemeClr val="tx1"/>
                </a:solidFill>
                <a:effectLst/>
                <a:latin typeface="Arial" pitchFamily="34" charset="0"/>
                <a:cs typeface="Arial" pitchFamily="34" charset="0"/>
              </a:rPr>
              <a:t/>
            </a:r>
            <a:br>
              <a:rPr kumimoji="0" lang="fr-FR" sz="500" b="0" i="0" u="none" strike="noStrike" cap="none" normalizeH="0" baseline="0" smtClean="0">
                <a:ln>
                  <a:noFill/>
                </a:ln>
                <a:solidFill>
                  <a:schemeClr val="tx1"/>
                </a:solidFill>
                <a:effectLst/>
                <a:latin typeface="Arial" pitchFamily="34" charset="0"/>
                <a:cs typeface="Arial" pitchFamily="34" charset="0"/>
              </a:rPr>
            </a:br>
            <a:r>
              <a:rPr kumimoji="0" lang="fr-FR" sz="1800" b="0" i="0" u="none" strike="noStrike" cap="none" normalizeH="0" baseline="0" smtClean="0">
                <a:ln>
                  <a:noFill/>
                </a:ln>
                <a:solidFill>
                  <a:schemeClr val="tx1"/>
                </a:solidFill>
                <a:effectLst/>
                <a:latin typeface="Arial" pitchFamily="34" charset="0"/>
                <a:cs typeface="Arial" pitchFamily="34" charset="0"/>
              </a:rPr>
              <a:t> </a:t>
            </a:r>
            <a:r>
              <a:rPr kumimoji="0" lang="fr-FR" sz="300" b="0" i="0" u="none" strike="noStrike" cap="none" normalizeH="0" baseline="0" smtClean="0">
                <a:ln>
                  <a:noFill/>
                </a:ln>
                <a:solidFill>
                  <a:schemeClr val="tx1"/>
                </a:solidFill>
                <a:effectLst/>
                <a:latin typeface="Arial" pitchFamily="34" charset="0"/>
                <a:cs typeface="Arial" pitchFamily="34" charset="0"/>
              </a:rPr>
              <a:t>     </a:t>
            </a:r>
          </a:p>
        </p:txBody>
      </p:sp>
      <p:pic>
        <p:nvPicPr>
          <p:cNvPr id="46082" name="Picture 2" descr="http://www.leroymerlin.fr/images/common/spacer.gif"/>
          <p:cNvPicPr>
            <a:picLocks noChangeAspect="1" noChangeArrowheads="1"/>
          </p:cNvPicPr>
          <p:nvPr>
            <p:custDataLst>
              <p:tags r:id="rId7"/>
            </p:custDataLst>
          </p:nvPr>
        </p:nvPicPr>
        <p:blipFill>
          <a:blip r:embed="rId21"/>
          <a:srcRect/>
          <a:stretch>
            <a:fillRect/>
          </a:stretch>
        </p:blipFill>
        <p:spPr bwMode="auto">
          <a:xfrm>
            <a:off x="63500" y="-136525"/>
            <a:ext cx="9525" cy="85725"/>
          </a:xfrm>
          <a:prstGeom prst="rect">
            <a:avLst/>
          </a:prstGeom>
          <a:noFill/>
        </p:spPr>
      </p:pic>
      <p:pic>
        <p:nvPicPr>
          <p:cNvPr id="46083" name="Picture 3" descr="http://www.leroymerlin.fr/images/common/gt-rouge.gif"/>
          <p:cNvPicPr>
            <a:picLocks noChangeAspect="1" noChangeArrowheads="1"/>
          </p:cNvPicPr>
          <p:nvPr>
            <p:custDataLst>
              <p:tags r:id="rId8"/>
            </p:custDataLst>
          </p:nvPr>
        </p:nvPicPr>
        <p:blipFill>
          <a:blip r:embed="rId22"/>
          <a:srcRect/>
          <a:stretch>
            <a:fillRect/>
          </a:stretch>
        </p:blipFill>
        <p:spPr bwMode="auto">
          <a:xfrm>
            <a:off x="0" y="138113"/>
            <a:ext cx="57150" cy="57150"/>
          </a:xfrm>
          <a:prstGeom prst="rect">
            <a:avLst/>
          </a:prstGeom>
          <a:noFill/>
        </p:spPr>
      </p:pic>
      <p:pic>
        <p:nvPicPr>
          <p:cNvPr id="46084" name="Picture 4" descr="http://www.leroymerlin.fr/images/common/gt-rouge.gif"/>
          <p:cNvPicPr>
            <a:picLocks noChangeAspect="1" noChangeArrowheads="1"/>
          </p:cNvPicPr>
          <p:nvPr>
            <p:custDataLst>
              <p:tags r:id="rId9"/>
            </p:custDataLst>
          </p:nvPr>
        </p:nvPicPr>
        <p:blipFill>
          <a:blip r:embed="rId22"/>
          <a:srcRect/>
          <a:stretch>
            <a:fillRect/>
          </a:stretch>
        </p:blipFill>
        <p:spPr bwMode="auto">
          <a:xfrm>
            <a:off x="63500" y="138113"/>
            <a:ext cx="57150" cy="57150"/>
          </a:xfrm>
          <a:prstGeom prst="rect">
            <a:avLst/>
          </a:prstGeom>
          <a:noFill/>
        </p:spPr>
      </p:pic>
      <p:pic>
        <p:nvPicPr>
          <p:cNvPr id="46085" name="Picture 5" descr="http://www.leroymerlin.fr/images/common/gt-rouge.gif"/>
          <p:cNvPicPr>
            <a:picLocks noChangeAspect="1" noChangeArrowheads="1"/>
          </p:cNvPicPr>
          <p:nvPr>
            <p:custDataLst>
              <p:tags r:id="rId10"/>
            </p:custDataLst>
          </p:nvPr>
        </p:nvPicPr>
        <p:blipFill>
          <a:blip r:embed="rId22"/>
          <a:srcRect/>
          <a:stretch>
            <a:fillRect/>
          </a:stretch>
        </p:blipFill>
        <p:spPr bwMode="auto">
          <a:xfrm>
            <a:off x="74613" y="138113"/>
            <a:ext cx="57150" cy="57150"/>
          </a:xfrm>
          <a:prstGeom prst="rect">
            <a:avLst/>
          </a:prstGeom>
          <a:noFill/>
        </p:spPr>
      </p:pic>
      <p:pic>
        <p:nvPicPr>
          <p:cNvPr id="46086" name="Picture 6" descr="http://www.leroymerlin.fr/images/common/gt-rouge.gif"/>
          <p:cNvPicPr>
            <a:picLocks noChangeAspect="1" noChangeArrowheads="1"/>
          </p:cNvPicPr>
          <p:nvPr>
            <p:custDataLst>
              <p:tags r:id="rId11"/>
            </p:custDataLst>
          </p:nvPr>
        </p:nvPicPr>
        <p:blipFill>
          <a:blip r:embed="rId22"/>
          <a:srcRect/>
          <a:stretch>
            <a:fillRect/>
          </a:stretch>
        </p:blipFill>
        <p:spPr bwMode="auto">
          <a:xfrm>
            <a:off x="85725" y="138113"/>
            <a:ext cx="57150" cy="57150"/>
          </a:xfrm>
          <a:prstGeom prst="rect">
            <a:avLst/>
          </a:prstGeom>
          <a:noFill/>
        </p:spPr>
      </p:pic>
      <p:pic>
        <p:nvPicPr>
          <p:cNvPr id="46087" name="Picture 7" descr="http://www.leroymerlin.fr/images/common/gt-rouge.gif"/>
          <p:cNvPicPr>
            <a:picLocks noChangeAspect="1" noChangeArrowheads="1"/>
          </p:cNvPicPr>
          <p:nvPr>
            <p:custDataLst>
              <p:tags r:id="rId12"/>
            </p:custDataLst>
          </p:nvPr>
        </p:nvPicPr>
        <p:blipFill>
          <a:blip r:embed="rId22"/>
          <a:srcRect/>
          <a:stretch>
            <a:fillRect/>
          </a:stretch>
        </p:blipFill>
        <p:spPr bwMode="auto">
          <a:xfrm>
            <a:off x="96838" y="138113"/>
            <a:ext cx="57150" cy="57150"/>
          </a:xfrm>
          <a:prstGeom prst="rect">
            <a:avLst/>
          </a:prstGeom>
          <a:noFill/>
        </p:spPr>
      </p:pic>
      <p:pic>
        <p:nvPicPr>
          <p:cNvPr id="46088" name="Picture 8" descr="http://www.leroymerlin.fr/images/common/gt-rouge.gif"/>
          <p:cNvPicPr>
            <a:picLocks noChangeAspect="1" noChangeArrowheads="1"/>
          </p:cNvPicPr>
          <p:nvPr>
            <p:custDataLst>
              <p:tags r:id="rId13"/>
            </p:custDataLst>
          </p:nvPr>
        </p:nvPicPr>
        <p:blipFill>
          <a:blip r:embed="rId22"/>
          <a:srcRect/>
          <a:stretch>
            <a:fillRect/>
          </a:stretch>
        </p:blipFill>
        <p:spPr bwMode="auto">
          <a:xfrm>
            <a:off x="107950" y="138113"/>
            <a:ext cx="57150" cy="57150"/>
          </a:xfrm>
          <a:prstGeom prst="rect">
            <a:avLst/>
          </a:prstGeom>
          <a:noFill/>
        </p:spPr>
      </p:pic>
      <p:grpSp>
        <p:nvGrpSpPr>
          <p:cNvPr id="35" name="Groupe 33"/>
          <p:cNvGrpSpPr/>
          <p:nvPr>
            <p:custDataLst>
              <p:tags r:id="rId14"/>
            </p:custDataLst>
          </p:nvPr>
        </p:nvGrpSpPr>
        <p:grpSpPr>
          <a:xfrm>
            <a:off x="742873" y="1561028"/>
            <a:ext cx="5420421" cy="1323439"/>
            <a:chOff x="227838" y="1569914"/>
            <a:chExt cx="5420421" cy="1323439"/>
          </a:xfrm>
        </p:grpSpPr>
        <p:sp>
          <p:nvSpPr>
            <p:cNvPr id="36" name="Rectangle 35"/>
            <p:cNvSpPr/>
            <p:nvPr/>
          </p:nvSpPr>
          <p:spPr>
            <a:xfrm>
              <a:off x="594416" y="1569914"/>
              <a:ext cx="5053843" cy="1323439"/>
            </a:xfrm>
            <a:prstGeom prst="rect">
              <a:avLst/>
            </a:prstGeom>
          </p:spPr>
          <p:txBody>
            <a:bodyPr wrap="square">
              <a:spAutoFit/>
            </a:bodyPr>
            <a:lstStyle/>
            <a:p>
              <a:pPr>
                <a:spcBef>
                  <a:spcPct val="50000"/>
                </a:spcBef>
              </a:pPr>
              <a:r>
                <a:rPr lang="fr-FR" sz="2000" b="1" dirty="0" smtClean="0">
                  <a:solidFill>
                    <a:schemeClr val="tx2">
                      <a:lumMod val="75000"/>
                    </a:schemeClr>
                  </a:solidFill>
                </a:rPr>
                <a:t>C’est une ventilation simple flux</a:t>
              </a:r>
              <a:r>
                <a:rPr lang="fr-FR" sz="2000" dirty="0" smtClean="0">
                  <a:solidFill>
                    <a:schemeClr val="tx2">
                      <a:lumMod val="75000"/>
                    </a:schemeClr>
                  </a:solidFill>
                </a:rPr>
                <a:t>  équipée de bouches qui permettent de moduler le débit de ventilation en fonction de l’hygrométrie</a:t>
              </a:r>
            </a:p>
            <a:p>
              <a:endParaRPr lang="fr-FR" sz="2000" dirty="0">
                <a:solidFill>
                  <a:schemeClr val="tx2">
                    <a:lumMod val="75000"/>
                  </a:schemeClr>
                </a:solidFill>
              </a:endParaRPr>
            </a:p>
          </p:txBody>
        </p:sp>
        <p:pic>
          <p:nvPicPr>
            <p:cNvPr id="37" name="Picture 17"/>
            <p:cNvPicPr>
              <a:picLocks noChangeAspect="1" noChangeArrowheads="1"/>
            </p:cNvPicPr>
            <p:nvPr/>
          </p:nvPicPr>
          <p:blipFill>
            <a:blip r:embed="rId23"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8" name="Groupe 33"/>
          <p:cNvGrpSpPr/>
          <p:nvPr>
            <p:custDataLst>
              <p:tags r:id="rId15"/>
            </p:custDataLst>
          </p:nvPr>
        </p:nvGrpSpPr>
        <p:grpSpPr>
          <a:xfrm>
            <a:off x="742873" y="4153781"/>
            <a:ext cx="2646713" cy="400110"/>
            <a:chOff x="227838" y="1569914"/>
            <a:chExt cx="2646713" cy="400110"/>
          </a:xfrm>
        </p:grpSpPr>
        <p:sp>
          <p:nvSpPr>
            <p:cNvPr id="48" name="Rectangle 47"/>
            <p:cNvSpPr/>
            <p:nvPr/>
          </p:nvSpPr>
          <p:spPr>
            <a:xfrm>
              <a:off x="594417" y="1569914"/>
              <a:ext cx="2280134" cy="400110"/>
            </a:xfrm>
            <a:prstGeom prst="rect">
              <a:avLst/>
            </a:prstGeom>
          </p:spPr>
          <p:txBody>
            <a:bodyPr wrap="square">
              <a:spAutoFit/>
            </a:bodyPr>
            <a:lstStyle/>
            <a:p>
              <a:pPr>
                <a:spcBef>
                  <a:spcPct val="50000"/>
                </a:spcBef>
              </a:pPr>
              <a:r>
                <a:rPr lang="fr-FR" sz="2000" b="1" dirty="0" smtClean="0">
                  <a:solidFill>
                    <a:schemeClr val="tx2">
                      <a:lumMod val="75000"/>
                    </a:schemeClr>
                  </a:solidFill>
                </a:rPr>
                <a:t>Deux types</a:t>
              </a:r>
              <a:r>
                <a:rPr lang="fr-FR" sz="2000" dirty="0" smtClean="0">
                  <a:solidFill>
                    <a:schemeClr val="tx2">
                      <a:lumMod val="75000"/>
                    </a:schemeClr>
                  </a:solidFill>
                </a:rPr>
                <a:t> :</a:t>
              </a:r>
              <a:endParaRPr lang="fr-FR" sz="2000" dirty="0">
                <a:solidFill>
                  <a:schemeClr val="tx2">
                    <a:lumMod val="75000"/>
                  </a:schemeClr>
                </a:solidFill>
              </a:endParaRPr>
            </a:p>
          </p:txBody>
        </p:sp>
        <p:pic>
          <p:nvPicPr>
            <p:cNvPr id="51" name="Picture 17"/>
            <p:cNvPicPr>
              <a:picLocks noChangeAspect="1" noChangeArrowheads="1"/>
            </p:cNvPicPr>
            <p:nvPr/>
          </p:nvPicPr>
          <p:blipFill>
            <a:blip r:embed="rId23"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2" name="Groupe 36"/>
          <p:cNvGrpSpPr/>
          <p:nvPr>
            <p:custDataLst>
              <p:tags r:id="rId16"/>
            </p:custDataLst>
          </p:nvPr>
        </p:nvGrpSpPr>
        <p:grpSpPr>
          <a:xfrm>
            <a:off x="1504733" y="5293490"/>
            <a:ext cx="7394244" cy="707886"/>
            <a:chOff x="874393" y="4806856"/>
            <a:chExt cx="7394244" cy="707886"/>
          </a:xfrm>
        </p:grpSpPr>
        <p:sp>
          <p:nvSpPr>
            <p:cNvPr id="56" name="Rectangle 55"/>
            <p:cNvSpPr/>
            <p:nvPr/>
          </p:nvSpPr>
          <p:spPr>
            <a:xfrm>
              <a:off x="1114133" y="4806856"/>
              <a:ext cx="7154504" cy="707886"/>
            </a:xfrm>
            <a:prstGeom prst="rect">
              <a:avLst/>
            </a:prstGeom>
          </p:spPr>
          <p:txBody>
            <a:bodyPr wrap="square">
              <a:spAutoFit/>
            </a:bodyPr>
            <a:lstStyle/>
            <a:p>
              <a:pPr>
                <a:spcBef>
                  <a:spcPct val="50000"/>
                </a:spcBef>
              </a:pPr>
              <a:r>
                <a:rPr lang="fr-FR" sz="2000" b="1" dirty="0" err="1" smtClean="0">
                  <a:solidFill>
                    <a:schemeClr val="tx2">
                      <a:lumMod val="75000"/>
                    </a:schemeClr>
                  </a:solidFill>
                </a:rPr>
                <a:t>Hygroréglable</a:t>
              </a:r>
              <a:r>
                <a:rPr lang="fr-FR" sz="2000" b="1" dirty="0" smtClean="0">
                  <a:solidFill>
                    <a:schemeClr val="tx2">
                      <a:lumMod val="75000"/>
                    </a:schemeClr>
                  </a:solidFill>
                </a:rPr>
                <a:t> B</a:t>
              </a:r>
              <a:r>
                <a:rPr lang="fr-FR" sz="2000" dirty="0" smtClean="0">
                  <a:solidFill>
                    <a:schemeClr val="tx2">
                      <a:lumMod val="75000"/>
                    </a:schemeClr>
                  </a:solidFill>
                </a:rPr>
                <a:t> : Les entrées d’air neuf et les bouches d’extraction sont modulables</a:t>
              </a:r>
              <a:endParaRPr lang="fr-FR" sz="2000" dirty="0">
                <a:solidFill>
                  <a:schemeClr val="tx2">
                    <a:lumMod val="75000"/>
                  </a:schemeClr>
                </a:solidFill>
              </a:endParaRPr>
            </a:p>
          </p:txBody>
        </p:sp>
        <p:sp>
          <p:nvSpPr>
            <p:cNvPr id="57" name="Triangle isocèle 56"/>
            <p:cNvSpPr/>
            <p:nvPr/>
          </p:nvSpPr>
          <p:spPr>
            <a:xfrm rot="5400000">
              <a:off x="829719" y="4919521"/>
              <a:ext cx="264130" cy="17478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grpSp>
        <p:nvGrpSpPr>
          <p:cNvPr id="34" name="Groupe 38"/>
          <p:cNvGrpSpPr/>
          <p:nvPr>
            <p:custDataLst>
              <p:tags r:id="rId17"/>
            </p:custDataLst>
          </p:nvPr>
        </p:nvGrpSpPr>
        <p:grpSpPr>
          <a:xfrm>
            <a:off x="-11875" y="6184075"/>
            <a:ext cx="9166762" cy="695495"/>
            <a:chOff x="-11875" y="6184075"/>
            <a:chExt cx="9166762" cy="695495"/>
          </a:xfrm>
        </p:grpSpPr>
        <p:grpSp>
          <p:nvGrpSpPr>
            <p:cNvPr id="41" name="Groupe 73"/>
            <p:cNvGrpSpPr/>
            <p:nvPr/>
          </p:nvGrpSpPr>
          <p:grpSpPr>
            <a:xfrm>
              <a:off x="7528887" y="6578927"/>
              <a:ext cx="1475051" cy="270756"/>
              <a:chOff x="3004398" y="3185919"/>
              <a:chExt cx="4497647" cy="825579"/>
            </a:xfrm>
          </p:grpSpPr>
          <p:pic>
            <p:nvPicPr>
              <p:cNvPr id="59" name="Picture 1" descr="D:\Lorente Christophe\Boulot\BTS TC\2009 2010\Salon de l'habitat\Salon de l'habitat 2009\LOGO.jpg"/>
              <p:cNvPicPr>
                <a:picLocks noChangeAspect="1" noChangeArrowheads="1"/>
              </p:cNvPicPr>
              <p:nvPr/>
            </p:nvPicPr>
            <p:blipFill>
              <a:blip r:embed="rId24" cstate="print"/>
              <a:srcRect/>
              <a:stretch>
                <a:fillRect/>
              </a:stretch>
            </p:blipFill>
            <p:spPr bwMode="auto">
              <a:xfrm>
                <a:off x="3883214" y="3339060"/>
                <a:ext cx="3618831" cy="519296"/>
              </a:xfrm>
              <a:prstGeom prst="rect">
                <a:avLst/>
              </a:prstGeom>
              <a:noFill/>
            </p:spPr>
          </p:pic>
          <p:pic>
            <p:nvPicPr>
              <p:cNvPr id="60" name="Picture 1" descr="D:\Lorente Christophe\Boulot\BTS TC\2009 2010\Salon de l'habitat\Salon de l'habitat 2009\LOGO.jpg"/>
              <p:cNvPicPr>
                <a:picLocks noChangeAspect="1" noChangeArrowheads="1"/>
              </p:cNvPicPr>
              <p:nvPr/>
            </p:nvPicPr>
            <p:blipFill>
              <a:blip r:embed="rId25" cstate="print"/>
              <a:srcRect/>
              <a:stretch>
                <a:fillRect/>
              </a:stretch>
            </p:blipFill>
            <p:spPr bwMode="auto">
              <a:xfrm>
                <a:off x="3004398" y="3185919"/>
                <a:ext cx="783259" cy="825579"/>
              </a:xfrm>
              <a:prstGeom prst="rect">
                <a:avLst/>
              </a:prstGeom>
              <a:noFill/>
            </p:spPr>
          </p:pic>
        </p:grpSp>
        <p:cxnSp>
          <p:nvCxnSpPr>
            <p:cNvPr id="49" name="Connecteur droit 48"/>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5" name="Picture 1"/>
            <p:cNvPicPr>
              <a:picLocks noChangeAspect="1" noChangeArrowheads="1"/>
            </p:cNvPicPr>
            <p:nvPr/>
          </p:nvPicPr>
          <p:blipFill>
            <a:blip r:embed="rId26"/>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8" name="Rectangle 57"/>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7"/>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46089"/>
                                        </p:tgtEl>
                                        <p:attrNameLst>
                                          <p:attrName>style.visibility</p:attrName>
                                        </p:attrNameLst>
                                      </p:cBhvr>
                                      <p:to>
                                        <p:strVal val="visible"/>
                                      </p:to>
                                    </p:set>
                                    <p:anim calcmode="lin" valueType="num">
                                      <p:cBhvr>
                                        <p:cTn id="11" dur="1000" fill="hold"/>
                                        <p:tgtEl>
                                          <p:spTgt spid="46089"/>
                                        </p:tgtEl>
                                        <p:attrNameLst>
                                          <p:attrName>ppt_w</p:attrName>
                                        </p:attrNameLst>
                                      </p:cBhvr>
                                      <p:tavLst>
                                        <p:tav tm="0">
                                          <p:val>
                                            <p:fltVal val="0"/>
                                          </p:val>
                                        </p:tav>
                                        <p:tav tm="100000">
                                          <p:val>
                                            <p:strVal val="#ppt_w"/>
                                          </p:val>
                                        </p:tav>
                                      </p:tavLst>
                                    </p:anim>
                                    <p:anim calcmode="lin" valueType="num">
                                      <p:cBhvr>
                                        <p:cTn id="12" dur="1000" fill="hold"/>
                                        <p:tgtEl>
                                          <p:spTgt spid="46089"/>
                                        </p:tgtEl>
                                        <p:attrNameLst>
                                          <p:attrName>ppt_h</p:attrName>
                                        </p:attrNameLst>
                                      </p:cBhvr>
                                      <p:tavLst>
                                        <p:tav tm="0">
                                          <p:val>
                                            <p:fltVal val="0"/>
                                          </p:val>
                                        </p:tav>
                                        <p:tav tm="100000">
                                          <p:val>
                                            <p:strVal val="#ppt_h"/>
                                          </p:val>
                                        </p:tav>
                                      </p:tavLst>
                                    </p:anim>
                                    <p:animEffect transition="in" filter="fade">
                                      <p:cBhvr>
                                        <p:cTn id="13" dur="1000"/>
                                        <p:tgtEl>
                                          <p:spTgt spid="4608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10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1000"/>
                                        <p:tgtEl>
                                          <p:spTgt spid="3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1"/>
          <p:cNvPicPr>
            <a:picLocks noChangeAspect="1" noChangeArrowheads="1"/>
          </p:cNvPicPr>
          <p:nvPr>
            <p:custDataLst>
              <p:tags r:id="rId1"/>
            </p:custDataLst>
          </p:nvPr>
        </p:nvPicPr>
        <p:blipFill>
          <a:blip r:embed="rId18"/>
          <a:srcRect/>
          <a:stretch>
            <a:fillRect/>
          </a:stretch>
        </p:blipFill>
        <p:spPr bwMode="auto">
          <a:xfrm>
            <a:off x="2190750" y="2101931"/>
            <a:ext cx="4762500" cy="3170712"/>
          </a:xfrm>
          <a:prstGeom prst="rect">
            <a:avLst/>
          </a:prstGeom>
          <a:noFill/>
          <a:ln w="9525">
            <a:noFill/>
            <a:miter lim="800000"/>
            <a:headEnd/>
            <a:tailEnd/>
          </a:ln>
          <a:effectLst/>
        </p:spPr>
      </p:pic>
      <p:sp>
        <p:nvSpPr>
          <p:cNvPr id="12" name="Rectangle 4"/>
          <p:cNvSpPr>
            <a:spLocks noChangeArrowheads="1"/>
          </p:cNvSpPr>
          <p:nvPr>
            <p:custDataLst>
              <p:tags r:id="rId2"/>
            </p:custDataLst>
          </p:nvPr>
        </p:nvSpPr>
        <p:spPr bwMode="auto">
          <a:xfrm>
            <a:off x="11099" y="1200525"/>
            <a:ext cx="8280400" cy="4706937"/>
          </a:xfrm>
          <a:prstGeom prst="rect">
            <a:avLst/>
          </a:prstGeom>
          <a:noFill/>
          <a:ln w="9398">
            <a:noFill/>
            <a:miter lim="800000"/>
            <a:headEnd/>
            <a:tailEnd/>
          </a:ln>
          <a:effectLst/>
        </p:spPr>
        <p:txBody>
          <a:bodyPr wrap="none" lIns="90000" tIns="46800" rIns="90000" bIns="46800"/>
          <a:lstStyle/>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i="1" dirty="0">
              <a:solidFill>
                <a:srgbClr val="002346"/>
              </a:solidFill>
              <a:latin typeface="+mj-lt"/>
            </a:endParaRPr>
          </a:p>
        </p:txBody>
      </p:sp>
      <p:sp>
        <p:nvSpPr>
          <p:cNvPr id="53" name="Rectangle 68"/>
          <p:cNvSpPr txBox="1">
            <a:spLocks noChangeArrowheads="1"/>
          </p:cNvSpPr>
          <p:nvPr>
            <p:custDataLst>
              <p:tags r:id="rId3"/>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La Ventilation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4" name="Rectangle 53"/>
          <p:cNvSpPr/>
          <p:nvPr>
            <p:custDataLst>
              <p:tags r:id="rId4"/>
            </p:custDataLst>
          </p:nvPr>
        </p:nvSpPr>
        <p:spPr>
          <a:xfrm>
            <a:off x="189177" y="756974"/>
            <a:ext cx="6211623" cy="461665"/>
          </a:xfrm>
          <a:prstGeom prst="rect">
            <a:avLst/>
          </a:prstGeom>
        </p:spPr>
        <p:txBody>
          <a:bodyPr wrap="square">
            <a:spAutoFit/>
          </a:bodyPr>
          <a:lstStyle/>
          <a:p>
            <a:pPr indent="90488"/>
            <a:r>
              <a:rPr lang="fr-FR" sz="2400" dirty="0" smtClean="0">
                <a:solidFill>
                  <a:schemeClr val="tx2">
                    <a:lumMod val="75000"/>
                  </a:schemeClr>
                </a:solidFill>
                <a:cs typeface="Times New Roman" pitchFamily="18" charset="0"/>
              </a:rPr>
              <a:t>Ventilation Mécanique Contrôlée Double flux</a:t>
            </a:r>
            <a:endParaRPr lang="fr-FR" sz="2400" dirty="0">
              <a:solidFill>
                <a:schemeClr val="tx2">
                  <a:lumMod val="75000"/>
                </a:schemeClr>
              </a:solidFill>
              <a:cs typeface="Times New Roman" pitchFamily="18" charset="0"/>
            </a:endParaRPr>
          </a:p>
        </p:txBody>
      </p:sp>
      <p:grpSp>
        <p:nvGrpSpPr>
          <p:cNvPr id="4" name="Groupe 36"/>
          <p:cNvGrpSpPr/>
          <p:nvPr>
            <p:custDataLst>
              <p:tags r:id="rId5"/>
            </p:custDataLst>
          </p:nvPr>
        </p:nvGrpSpPr>
        <p:grpSpPr>
          <a:xfrm>
            <a:off x="1243498" y="5817621"/>
            <a:ext cx="4527931" cy="400110"/>
            <a:chOff x="874393" y="4806856"/>
            <a:chExt cx="4527931" cy="400110"/>
          </a:xfrm>
        </p:grpSpPr>
        <p:sp>
          <p:nvSpPr>
            <p:cNvPr id="39" name="Rectangle 38"/>
            <p:cNvSpPr/>
            <p:nvPr/>
          </p:nvSpPr>
          <p:spPr>
            <a:xfrm>
              <a:off x="1114133" y="4806856"/>
              <a:ext cx="4288191" cy="400110"/>
            </a:xfrm>
            <a:prstGeom prst="rect">
              <a:avLst/>
            </a:prstGeom>
          </p:spPr>
          <p:txBody>
            <a:bodyPr wrap="square">
              <a:spAutoFit/>
            </a:bodyPr>
            <a:lstStyle/>
            <a:p>
              <a:pPr>
                <a:spcBef>
                  <a:spcPct val="50000"/>
                </a:spcBef>
              </a:pPr>
              <a:r>
                <a:rPr lang="fr-FR" sz="2000" dirty="0" smtClean="0">
                  <a:solidFill>
                    <a:schemeClr val="tx2">
                      <a:lumMod val="75000"/>
                    </a:schemeClr>
                  </a:solidFill>
                </a:rPr>
                <a:t>Economies de chauffage importantes </a:t>
              </a:r>
              <a:endParaRPr lang="fr-FR" sz="2000" dirty="0">
                <a:solidFill>
                  <a:schemeClr val="tx2">
                    <a:lumMod val="75000"/>
                  </a:schemeClr>
                </a:solidFill>
              </a:endParaRPr>
            </a:p>
          </p:txBody>
        </p:sp>
        <p:sp>
          <p:nvSpPr>
            <p:cNvPr id="40" name="Triangle isocèle 39"/>
            <p:cNvSpPr/>
            <p:nvPr/>
          </p:nvSpPr>
          <p:spPr>
            <a:xfrm rot="5400000">
              <a:off x="829719" y="4919521"/>
              <a:ext cx="264130" cy="17478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pic>
        <p:nvPicPr>
          <p:cNvPr id="46082" name="Picture 2" descr="http://www.leroymerlin.fr/images/common/spacer.gif"/>
          <p:cNvPicPr>
            <a:picLocks noChangeAspect="1" noChangeArrowheads="1"/>
          </p:cNvPicPr>
          <p:nvPr>
            <p:custDataLst>
              <p:tags r:id="rId6"/>
            </p:custDataLst>
          </p:nvPr>
        </p:nvPicPr>
        <p:blipFill>
          <a:blip r:embed="rId19"/>
          <a:srcRect/>
          <a:stretch>
            <a:fillRect/>
          </a:stretch>
        </p:blipFill>
        <p:spPr bwMode="auto">
          <a:xfrm>
            <a:off x="63500" y="-136525"/>
            <a:ext cx="9525" cy="85725"/>
          </a:xfrm>
          <a:prstGeom prst="rect">
            <a:avLst/>
          </a:prstGeom>
          <a:noFill/>
        </p:spPr>
      </p:pic>
      <p:pic>
        <p:nvPicPr>
          <p:cNvPr id="46083" name="Picture 3" descr="http://www.leroymerlin.fr/images/common/gt-rouge.gif"/>
          <p:cNvPicPr>
            <a:picLocks noChangeAspect="1" noChangeArrowheads="1"/>
          </p:cNvPicPr>
          <p:nvPr>
            <p:custDataLst>
              <p:tags r:id="rId7"/>
            </p:custDataLst>
          </p:nvPr>
        </p:nvPicPr>
        <p:blipFill>
          <a:blip r:embed="rId20"/>
          <a:srcRect/>
          <a:stretch>
            <a:fillRect/>
          </a:stretch>
        </p:blipFill>
        <p:spPr bwMode="auto">
          <a:xfrm>
            <a:off x="0" y="138113"/>
            <a:ext cx="57150" cy="57150"/>
          </a:xfrm>
          <a:prstGeom prst="rect">
            <a:avLst/>
          </a:prstGeom>
          <a:noFill/>
        </p:spPr>
      </p:pic>
      <p:pic>
        <p:nvPicPr>
          <p:cNvPr id="46084" name="Picture 4" descr="http://www.leroymerlin.fr/images/common/gt-rouge.gif"/>
          <p:cNvPicPr>
            <a:picLocks noChangeAspect="1" noChangeArrowheads="1"/>
          </p:cNvPicPr>
          <p:nvPr>
            <p:custDataLst>
              <p:tags r:id="rId8"/>
            </p:custDataLst>
          </p:nvPr>
        </p:nvPicPr>
        <p:blipFill>
          <a:blip r:embed="rId20"/>
          <a:srcRect/>
          <a:stretch>
            <a:fillRect/>
          </a:stretch>
        </p:blipFill>
        <p:spPr bwMode="auto">
          <a:xfrm>
            <a:off x="63500" y="138113"/>
            <a:ext cx="57150" cy="57150"/>
          </a:xfrm>
          <a:prstGeom prst="rect">
            <a:avLst/>
          </a:prstGeom>
          <a:noFill/>
        </p:spPr>
      </p:pic>
      <p:pic>
        <p:nvPicPr>
          <p:cNvPr id="46085" name="Picture 5" descr="http://www.leroymerlin.fr/images/common/gt-rouge.gif"/>
          <p:cNvPicPr>
            <a:picLocks noChangeAspect="1" noChangeArrowheads="1"/>
          </p:cNvPicPr>
          <p:nvPr>
            <p:custDataLst>
              <p:tags r:id="rId9"/>
            </p:custDataLst>
          </p:nvPr>
        </p:nvPicPr>
        <p:blipFill>
          <a:blip r:embed="rId20"/>
          <a:srcRect/>
          <a:stretch>
            <a:fillRect/>
          </a:stretch>
        </p:blipFill>
        <p:spPr bwMode="auto">
          <a:xfrm>
            <a:off x="74613" y="138113"/>
            <a:ext cx="57150" cy="57150"/>
          </a:xfrm>
          <a:prstGeom prst="rect">
            <a:avLst/>
          </a:prstGeom>
          <a:noFill/>
        </p:spPr>
      </p:pic>
      <p:pic>
        <p:nvPicPr>
          <p:cNvPr id="46086" name="Picture 6" descr="http://www.leroymerlin.fr/images/common/gt-rouge.gif"/>
          <p:cNvPicPr>
            <a:picLocks noChangeAspect="1" noChangeArrowheads="1"/>
          </p:cNvPicPr>
          <p:nvPr>
            <p:custDataLst>
              <p:tags r:id="rId10"/>
            </p:custDataLst>
          </p:nvPr>
        </p:nvPicPr>
        <p:blipFill>
          <a:blip r:embed="rId20"/>
          <a:srcRect/>
          <a:stretch>
            <a:fillRect/>
          </a:stretch>
        </p:blipFill>
        <p:spPr bwMode="auto">
          <a:xfrm>
            <a:off x="85725" y="138113"/>
            <a:ext cx="57150" cy="57150"/>
          </a:xfrm>
          <a:prstGeom prst="rect">
            <a:avLst/>
          </a:prstGeom>
          <a:noFill/>
        </p:spPr>
      </p:pic>
      <p:pic>
        <p:nvPicPr>
          <p:cNvPr id="46087" name="Picture 7" descr="http://www.leroymerlin.fr/images/common/gt-rouge.gif"/>
          <p:cNvPicPr>
            <a:picLocks noChangeAspect="1" noChangeArrowheads="1"/>
          </p:cNvPicPr>
          <p:nvPr>
            <p:custDataLst>
              <p:tags r:id="rId11"/>
            </p:custDataLst>
          </p:nvPr>
        </p:nvPicPr>
        <p:blipFill>
          <a:blip r:embed="rId20"/>
          <a:srcRect/>
          <a:stretch>
            <a:fillRect/>
          </a:stretch>
        </p:blipFill>
        <p:spPr bwMode="auto">
          <a:xfrm>
            <a:off x="96838" y="138113"/>
            <a:ext cx="57150" cy="57150"/>
          </a:xfrm>
          <a:prstGeom prst="rect">
            <a:avLst/>
          </a:prstGeom>
          <a:noFill/>
        </p:spPr>
      </p:pic>
      <p:pic>
        <p:nvPicPr>
          <p:cNvPr id="46088" name="Picture 8" descr="http://www.leroymerlin.fr/images/common/gt-rouge.gif"/>
          <p:cNvPicPr>
            <a:picLocks noChangeAspect="1" noChangeArrowheads="1"/>
          </p:cNvPicPr>
          <p:nvPr>
            <p:custDataLst>
              <p:tags r:id="rId12"/>
            </p:custDataLst>
          </p:nvPr>
        </p:nvPicPr>
        <p:blipFill>
          <a:blip r:embed="rId20"/>
          <a:srcRect/>
          <a:stretch>
            <a:fillRect/>
          </a:stretch>
        </p:blipFill>
        <p:spPr bwMode="auto">
          <a:xfrm>
            <a:off x="107950" y="138113"/>
            <a:ext cx="57150" cy="57150"/>
          </a:xfrm>
          <a:prstGeom prst="rect">
            <a:avLst/>
          </a:prstGeom>
          <a:noFill/>
        </p:spPr>
      </p:pic>
      <p:grpSp>
        <p:nvGrpSpPr>
          <p:cNvPr id="5" name="Groupe 33"/>
          <p:cNvGrpSpPr/>
          <p:nvPr>
            <p:custDataLst>
              <p:tags r:id="rId13"/>
            </p:custDataLst>
          </p:nvPr>
        </p:nvGrpSpPr>
        <p:grpSpPr>
          <a:xfrm>
            <a:off x="279735" y="1385875"/>
            <a:ext cx="7569855" cy="400110"/>
            <a:chOff x="227838" y="1569914"/>
            <a:chExt cx="7569855" cy="400110"/>
          </a:xfrm>
        </p:grpSpPr>
        <p:sp>
          <p:nvSpPr>
            <p:cNvPr id="36" name="Rectangle 35"/>
            <p:cNvSpPr/>
            <p:nvPr/>
          </p:nvSpPr>
          <p:spPr>
            <a:xfrm>
              <a:off x="594417" y="1569914"/>
              <a:ext cx="7203276" cy="400110"/>
            </a:xfrm>
            <a:prstGeom prst="rect">
              <a:avLst/>
            </a:prstGeom>
          </p:spPr>
          <p:txBody>
            <a:bodyPr wrap="square">
              <a:spAutoFit/>
            </a:bodyPr>
            <a:lstStyle/>
            <a:p>
              <a:pPr>
                <a:spcBef>
                  <a:spcPct val="50000"/>
                </a:spcBef>
              </a:pPr>
              <a:r>
                <a:rPr lang="fr-FR" sz="2000" dirty="0" smtClean="0">
                  <a:solidFill>
                    <a:schemeClr val="tx2">
                      <a:lumMod val="75000"/>
                    </a:schemeClr>
                  </a:solidFill>
                </a:rPr>
                <a:t>Permet de limiter les pertes de chaleur inhérentes à la ventilation </a:t>
              </a:r>
              <a:endParaRPr lang="fr-FR" sz="2000" dirty="0">
                <a:solidFill>
                  <a:schemeClr val="tx2">
                    <a:lumMod val="75000"/>
                  </a:schemeClr>
                </a:solidFill>
              </a:endParaRPr>
            </a:p>
          </p:txBody>
        </p:sp>
        <p:pic>
          <p:nvPicPr>
            <p:cNvPr id="37" name="Picture 17"/>
            <p:cNvPicPr>
              <a:picLocks noChangeAspect="1" noChangeArrowheads="1"/>
            </p:cNvPicPr>
            <p:nvPr/>
          </p:nvPicPr>
          <p:blipFill>
            <a:blip r:embed="rId2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 name="Groupe 36"/>
          <p:cNvGrpSpPr/>
          <p:nvPr>
            <p:custDataLst>
              <p:tags r:id="rId14"/>
            </p:custDataLst>
          </p:nvPr>
        </p:nvGrpSpPr>
        <p:grpSpPr>
          <a:xfrm>
            <a:off x="1243498" y="5415220"/>
            <a:ext cx="4504181" cy="400110"/>
            <a:chOff x="874393" y="4806856"/>
            <a:chExt cx="4504181" cy="400110"/>
          </a:xfrm>
        </p:grpSpPr>
        <p:sp>
          <p:nvSpPr>
            <p:cNvPr id="56" name="Rectangle 55"/>
            <p:cNvSpPr/>
            <p:nvPr/>
          </p:nvSpPr>
          <p:spPr>
            <a:xfrm>
              <a:off x="1114133" y="4806856"/>
              <a:ext cx="4264441" cy="400110"/>
            </a:xfrm>
            <a:prstGeom prst="rect">
              <a:avLst/>
            </a:prstGeom>
          </p:spPr>
          <p:txBody>
            <a:bodyPr wrap="square">
              <a:spAutoFit/>
            </a:bodyPr>
            <a:lstStyle/>
            <a:p>
              <a:pPr>
                <a:spcBef>
                  <a:spcPct val="50000"/>
                </a:spcBef>
              </a:pPr>
              <a:r>
                <a:rPr lang="fr-FR" sz="2000" dirty="0" smtClean="0">
                  <a:solidFill>
                    <a:schemeClr val="tx2">
                      <a:lumMod val="75000"/>
                    </a:schemeClr>
                  </a:solidFill>
                </a:rPr>
                <a:t>Plus coûteux qu’une VMC simple-flux</a:t>
              </a:r>
              <a:endParaRPr lang="fr-FR" sz="2000" dirty="0">
                <a:solidFill>
                  <a:schemeClr val="tx2">
                    <a:lumMod val="75000"/>
                  </a:schemeClr>
                </a:solidFill>
              </a:endParaRPr>
            </a:p>
          </p:txBody>
        </p:sp>
        <p:sp>
          <p:nvSpPr>
            <p:cNvPr id="57" name="Triangle isocèle 56"/>
            <p:cNvSpPr/>
            <p:nvPr/>
          </p:nvSpPr>
          <p:spPr>
            <a:xfrm rot="5400000">
              <a:off x="829719" y="4919521"/>
              <a:ext cx="264130" cy="17478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grpSp>
      <p:grpSp>
        <p:nvGrpSpPr>
          <p:cNvPr id="30" name="Groupe 38"/>
          <p:cNvGrpSpPr/>
          <p:nvPr>
            <p:custDataLst>
              <p:tags r:id="rId15"/>
            </p:custDataLst>
          </p:nvPr>
        </p:nvGrpSpPr>
        <p:grpSpPr>
          <a:xfrm>
            <a:off x="-11875" y="6184075"/>
            <a:ext cx="9166762" cy="695495"/>
            <a:chOff x="-11875" y="6184075"/>
            <a:chExt cx="9166762" cy="695495"/>
          </a:xfrm>
        </p:grpSpPr>
        <p:grpSp>
          <p:nvGrpSpPr>
            <p:cNvPr id="31" name="Groupe 73"/>
            <p:cNvGrpSpPr/>
            <p:nvPr/>
          </p:nvGrpSpPr>
          <p:grpSpPr>
            <a:xfrm>
              <a:off x="7528887" y="6578927"/>
              <a:ext cx="1475051" cy="270756"/>
              <a:chOff x="3004398" y="3185919"/>
              <a:chExt cx="4497647" cy="825579"/>
            </a:xfrm>
          </p:grpSpPr>
          <p:pic>
            <p:nvPicPr>
              <p:cNvPr id="41" name="Picture 1" descr="D:\Lorente Christophe\Boulot\BTS TC\2009 2010\Salon de l'habitat\Salon de l'habitat 2009\LOGO.jpg"/>
              <p:cNvPicPr>
                <a:picLocks noChangeAspect="1" noChangeArrowheads="1"/>
              </p:cNvPicPr>
              <p:nvPr/>
            </p:nvPicPr>
            <p:blipFill>
              <a:blip r:embed="rId22" cstate="print"/>
              <a:srcRect/>
              <a:stretch>
                <a:fillRect/>
              </a:stretch>
            </p:blipFill>
            <p:spPr bwMode="auto">
              <a:xfrm>
                <a:off x="3883214" y="3339060"/>
                <a:ext cx="3618831" cy="519296"/>
              </a:xfrm>
              <a:prstGeom prst="rect">
                <a:avLst/>
              </a:prstGeom>
              <a:noFill/>
            </p:spPr>
          </p:pic>
          <p:pic>
            <p:nvPicPr>
              <p:cNvPr id="48" name="Picture 1" descr="D:\Lorente Christophe\Boulot\BTS TC\2009 2010\Salon de l'habitat\Salon de l'habitat 2009\LOGO.jpg"/>
              <p:cNvPicPr>
                <a:picLocks noChangeAspect="1" noChangeArrowheads="1"/>
              </p:cNvPicPr>
              <p:nvPr/>
            </p:nvPicPr>
            <p:blipFill>
              <a:blip r:embed="rId23" cstate="print"/>
              <a:srcRect/>
              <a:stretch>
                <a:fillRect/>
              </a:stretch>
            </p:blipFill>
            <p:spPr bwMode="auto">
              <a:xfrm>
                <a:off x="3004398" y="3185919"/>
                <a:ext cx="783259" cy="825579"/>
              </a:xfrm>
              <a:prstGeom prst="rect">
                <a:avLst/>
              </a:prstGeom>
              <a:noFill/>
            </p:spPr>
          </p:pic>
        </p:grpSp>
        <p:cxnSp>
          <p:nvCxnSpPr>
            <p:cNvPr id="32" name="Connecteur droit 3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4" name="Picture 1"/>
            <p:cNvPicPr>
              <a:picLocks noChangeAspect="1" noChangeArrowheads="1"/>
            </p:cNvPicPr>
            <p:nvPr/>
          </p:nvPicPr>
          <p:blipFill>
            <a:blip r:embed="rId2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8" name="Rectangle 37"/>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10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1000" fill="hold"/>
                                        <p:tgtEl>
                                          <p:spTgt spid="35"/>
                                        </p:tgtEl>
                                        <p:attrNameLst>
                                          <p:attrName>ppt_w</p:attrName>
                                        </p:attrNameLst>
                                      </p:cBhvr>
                                      <p:tavLst>
                                        <p:tav tm="0">
                                          <p:val>
                                            <p:fltVal val="0"/>
                                          </p:val>
                                        </p:tav>
                                        <p:tav tm="100000">
                                          <p:val>
                                            <p:strVal val="#ppt_w"/>
                                          </p:val>
                                        </p:tav>
                                      </p:tavLst>
                                    </p:anim>
                                    <p:anim calcmode="lin" valueType="num">
                                      <p:cBhvr>
                                        <p:cTn id="17" dur="1000" fill="hold"/>
                                        <p:tgtEl>
                                          <p:spTgt spid="35"/>
                                        </p:tgtEl>
                                        <p:attrNameLst>
                                          <p:attrName>ppt_h</p:attrName>
                                        </p:attrNameLst>
                                      </p:cBhvr>
                                      <p:tavLst>
                                        <p:tav tm="0">
                                          <p:val>
                                            <p:fltVal val="0"/>
                                          </p:val>
                                        </p:tav>
                                        <p:tav tm="100000">
                                          <p:val>
                                            <p:strVal val="#ppt_h"/>
                                          </p:val>
                                        </p:tav>
                                      </p:tavLst>
                                    </p:anim>
                                    <p:animEffect transition="in" filter="fade">
                                      <p:cBhvr>
                                        <p:cTn id="18" dur="10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68"/>
          <p:cNvSpPr txBox="1">
            <a:spLocks noChangeArrowheads="1"/>
          </p:cNvSpPr>
          <p:nvPr>
            <p:custDataLst>
              <p:tags r:id="rId1"/>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Conclusion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0" name="Groupe 33"/>
          <p:cNvGrpSpPr/>
          <p:nvPr>
            <p:custDataLst>
              <p:tags r:id="rId2"/>
            </p:custDataLst>
          </p:nvPr>
        </p:nvGrpSpPr>
        <p:grpSpPr>
          <a:xfrm>
            <a:off x="1539848" y="1248050"/>
            <a:ext cx="3522806" cy="461665"/>
            <a:chOff x="227838" y="1569914"/>
            <a:chExt cx="3522806" cy="461665"/>
          </a:xfrm>
        </p:grpSpPr>
        <p:sp>
          <p:nvSpPr>
            <p:cNvPr id="51" name="Rectangle 50"/>
            <p:cNvSpPr/>
            <p:nvPr/>
          </p:nvSpPr>
          <p:spPr>
            <a:xfrm>
              <a:off x="594416" y="1569914"/>
              <a:ext cx="3156228" cy="461665"/>
            </a:xfrm>
            <a:prstGeom prst="rect">
              <a:avLst/>
            </a:prstGeom>
          </p:spPr>
          <p:txBody>
            <a:bodyPr wrap="square">
              <a:spAutoFit/>
            </a:bodyPr>
            <a:lstStyle/>
            <a:p>
              <a:r>
                <a:rPr lang="fr-FR" sz="2400" dirty="0" smtClean="0">
                  <a:solidFill>
                    <a:schemeClr val="tx2">
                      <a:lumMod val="75000"/>
                    </a:schemeClr>
                  </a:solidFill>
                </a:rPr>
                <a:t>L’isolation thermique </a:t>
              </a:r>
              <a:endParaRPr lang="fr-FR" sz="2400" dirty="0">
                <a:solidFill>
                  <a:schemeClr val="tx2">
                    <a:lumMod val="75000"/>
                  </a:schemeClr>
                </a:solidFill>
              </a:endParaRPr>
            </a:p>
          </p:txBody>
        </p:sp>
        <p:pic>
          <p:nvPicPr>
            <p:cNvPr id="52"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5" name="Groupe 36"/>
          <p:cNvGrpSpPr/>
          <p:nvPr>
            <p:custDataLst>
              <p:tags r:id="rId3"/>
            </p:custDataLst>
          </p:nvPr>
        </p:nvGrpSpPr>
        <p:grpSpPr>
          <a:xfrm>
            <a:off x="2052794" y="1778961"/>
            <a:ext cx="5636325" cy="830997"/>
            <a:chOff x="798193" y="4806856"/>
            <a:chExt cx="5636325" cy="830997"/>
          </a:xfrm>
        </p:grpSpPr>
        <p:sp>
          <p:nvSpPr>
            <p:cNvPr id="58" name="Rectangle 57"/>
            <p:cNvSpPr/>
            <p:nvPr/>
          </p:nvSpPr>
          <p:spPr>
            <a:xfrm>
              <a:off x="1114133" y="4806856"/>
              <a:ext cx="5320385" cy="830997"/>
            </a:xfrm>
            <a:prstGeom prst="rect">
              <a:avLst/>
            </a:prstGeom>
          </p:spPr>
          <p:txBody>
            <a:bodyPr wrap="square">
              <a:spAutoFit/>
            </a:bodyPr>
            <a:lstStyle/>
            <a:p>
              <a:r>
                <a:rPr lang="fr-FR" sz="2400" dirty="0" smtClean="0">
                  <a:solidFill>
                    <a:schemeClr val="tx2">
                      <a:lumMod val="75000"/>
                    </a:schemeClr>
                  </a:solidFill>
                </a:rPr>
                <a:t>Un moyen efficace pour diminuer la facture de chauffage </a:t>
              </a:r>
              <a:endParaRPr lang="fr-FR" sz="2400" dirty="0">
                <a:solidFill>
                  <a:schemeClr val="tx2">
                    <a:lumMod val="75000"/>
                  </a:schemeClr>
                </a:solidFill>
              </a:endParaRPr>
            </a:p>
          </p:txBody>
        </p:sp>
        <p:sp>
          <p:nvSpPr>
            <p:cNvPr id="59" name="Triangle isocèle 58"/>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60" name="Groupe 36"/>
          <p:cNvGrpSpPr/>
          <p:nvPr>
            <p:custDataLst>
              <p:tags r:id="rId4"/>
            </p:custDataLst>
          </p:nvPr>
        </p:nvGrpSpPr>
        <p:grpSpPr>
          <a:xfrm>
            <a:off x="2052794" y="2665719"/>
            <a:ext cx="5658626" cy="830997"/>
            <a:chOff x="798193" y="4806856"/>
            <a:chExt cx="5658626" cy="830997"/>
          </a:xfrm>
        </p:grpSpPr>
        <p:sp>
          <p:nvSpPr>
            <p:cNvPr id="61" name="Rectangle 60"/>
            <p:cNvSpPr/>
            <p:nvPr/>
          </p:nvSpPr>
          <p:spPr>
            <a:xfrm>
              <a:off x="1114132" y="4806856"/>
              <a:ext cx="5342687" cy="830997"/>
            </a:xfrm>
            <a:prstGeom prst="rect">
              <a:avLst/>
            </a:prstGeom>
          </p:spPr>
          <p:txBody>
            <a:bodyPr wrap="square">
              <a:spAutoFit/>
            </a:bodyPr>
            <a:lstStyle/>
            <a:p>
              <a:r>
                <a:rPr lang="fr-FR" sz="2400" dirty="0" smtClean="0">
                  <a:solidFill>
                    <a:schemeClr val="tx2">
                      <a:lumMod val="75000"/>
                    </a:schemeClr>
                  </a:solidFill>
                </a:rPr>
                <a:t>Permet d’accroître le confort de la maison</a:t>
              </a:r>
              <a:endParaRPr lang="fr-FR" sz="2400" dirty="0">
                <a:solidFill>
                  <a:schemeClr val="tx2">
                    <a:lumMod val="75000"/>
                  </a:schemeClr>
                </a:solidFill>
              </a:endParaRPr>
            </a:p>
          </p:txBody>
        </p:sp>
        <p:sp>
          <p:nvSpPr>
            <p:cNvPr id="62" name="Triangle isocèle 61"/>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66" name="Groupe 33"/>
          <p:cNvGrpSpPr/>
          <p:nvPr>
            <p:custDataLst>
              <p:tags r:id="rId5"/>
            </p:custDataLst>
          </p:nvPr>
        </p:nvGrpSpPr>
        <p:grpSpPr>
          <a:xfrm>
            <a:off x="1539848" y="3853718"/>
            <a:ext cx="5556044" cy="461665"/>
            <a:chOff x="227838" y="1569914"/>
            <a:chExt cx="5556044" cy="461665"/>
          </a:xfrm>
        </p:grpSpPr>
        <p:sp>
          <p:nvSpPr>
            <p:cNvPr id="67" name="Rectangle 66"/>
            <p:cNvSpPr/>
            <p:nvPr/>
          </p:nvSpPr>
          <p:spPr>
            <a:xfrm>
              <a:off x="594415" y="1569914"/>
              <a:ext cx="5189467" cy="461665"/>
            </a:xfrm>
            <a:prstGeom prst="rect">
              <a:avLst/>
            </a:prstGeom>
          </p:spPr>
          <p:txBody>
            <a:bodyPr wrap="square">
              <a:spAutoFit/>
            </a:bodyPr>
            <a:lstStyle/>
            <a:p>
              <a:r>
                <a:rPr lang="fr-FR" sz="2400" dirty="0" smtClean="0">
                  <a:solidFill>
                    <a:schemeClr val="tx2">
                      <a:lumMod val="75000"/>
                    </a:schemeClr>
                  </a:solidFill>
                </a:rPr>
                <a:t>Pour les travaux d’’isolation thermique </a:t>
              </a:r>
              <a:endParaRPr lang="fr-FR" sz="2400" dirty="0">
                <a:solidFill>
                  <a:schemeClr val="tx2">
                    <a:lumMod val="75000"/>
                  </a:schemeClr>
                </a:solidFill>
              </a:endParaRPr>
            </a:p>
          </p:txBody>
        </p:sp>
        <p:pic>
          <p:nvPicPr>
            <p:cNvPr id="68"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69" name="Groupe 36"/>
          <p:cNvGrpSpPr/>
          <p:nvPr>
            <p:custDataLst>
              <p:tags r:id="rId6"/>
            </p:custDataLst>
          </p:nvPr>
        </p:nvGrpSpPr>
        <p:grpSpPr>
          <a:xfrm>
            <a:off x="2052794" y="4384629"/>
            <a:ext cx="5636325" cy="830997"/>
            <a:chOff x="798193" y="4806856"/>
            <a:chExt cx="5636325" cy="830997"/>
          </a:xfrm>
        </p:grpSpPr>
        <p:sp>
          <p:nvSpPr>
            <p:cNvPr id="70" name="Rectangle 69"/>
            <p:cNvSpPr/>
            <p:nvPr/>
          </p:nvSpPr>
          <p:spPr>
            <a:xfrm>
              <a:off x="1114133" y="4806856"/>
              <a:ext cx="5320385" cy="830997"/>
            </a:xfrm>
            <a:prstGeom prst="rect">
              <a:avLst/>
            </a:prstGeom>
          </p:spPr>
          <p:txBody>
            <a:bodyPr wrap="square">
              <a:spAutoFit/>
            </a:bodyPr>
            <a:lstStyle/>
            <a:p>
              <a:r>
                <a:rPr lang="fr-FR" sz="2400" dirty="0" smtClean="0">
                  <a:solidFill>
                    <a:schemeClr val="tx2">
                      <a:lumMod val="75000"/>
                    </a:schemeClr>
                  </a:solidFill>
                </a:rPr>
                <a:t>Il existe une solution technique adapté, à chaque cas</a:t>
              </a:r>
              <a:endParaRPr lang="fr-FR" sz="2400" dirty="0">
                <a:solidFill>
                  <a:schemeClr val="tx2">
                    <a:lumMod val="75000"/>
                  </a:schemeClr>
                </a:solidFill>
              </a:endParaRPr>
            </a:p>
          </p:txBody>
        </p:sp>
        <p:sp>
          <p:nvSpPr>
            <p:cNvPr id="71" name="Triangle isocèle 70"/>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72" name="Groupe 36"/>
          <p:cNvGrpSpPr/>
          <p:nvPr>
            <p:custDataLst>
              <p:tags r:id="rId7"/>
            </p:custDataLst>
          </p:nvPr>
        </p:nvGrpSpPr>
        <p:grpSpPr>
          <a:xfrm>
            <a:off x="2052794" y="5271387"/>
            <a:ext cx="5658626" cy="830997"/>
            <a:chOff x="798193" y="4806856"/>
            <a:chExt cx="5658626" cy="830997"/>
          </a:xfrm>
        </p:grpSpPr>
        <p:sp>
          <p:nvSpPr>
            <p:cNvPr id="73" name="Rectangle 72"/>
            <p:cNvSpPr/>
            <p:nvPr/>
          </p:nvSpPr>
          <p:spPr>
            <a:xfrm>
              <a:off x="1114132" y="4806856"/>
              <a:ext cx="5342687" cy="830997"/>
            </a:xfrm>
            <a:prstGeom prst="rect">
              <a:avLst/>
            </a:prstGeom>
          </p:spPr>
          <p:txBody>
            <a:bodyPr wrap="square">
              <a:spAutoFit/>
            </a:bodyPr>
            <a:lstStyle/>
            <a:p>
              <a:r>
                <a:rPr lang="fr-FR" sz="2400" dirty="0" smtClean="0">
                  <a:solidFill>
                    <a:schemeClr val="tx2">
                      <a:lumMod val="75000"/>
                    </a:schemeClr>
                  </a:solidFill>
                </a:rPr>
                <a:t>Ils peuvent donner droit à des aides financières</a:t>
              </a:r>
              <a:endParaRPr lang="fr-FR" sz="2400" dirty="0">
                <a:solidFill>
                  <a:schemeClr val="tx2">
                    <a:lumMod val="75000"/>
                  </a:schemeClr>
                </a:solidFill>
              </a:endParaRPr>
            </a:p>
          </p:txBody>
        </p:sp>
        <p:sp>
          <p:nvSpPr>
            <p:cNvPr id="74" name="Triangle isocèle 73"/>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9" name="Groupe 38"/>
          <p:cNvGrpSpPr/>
          <p:nvPr>
            <p:custDataLst>
              <p:tags r:id="rId8"/>
            </p:custDataLst>
          </p:nvPr>
        </p:nvGrpSpPr>
        <p:grpSpPr>
          <a:xfrm>
            <a:off x="-11875" y="6184075"/>
            <a:ext cx="9166762" cy="695495"/>
            <a:chOff x="-11875" y="6184075"/>
            <a:chExt cx="9166762" cy="695495"/>
          </a:xfrm>
        </p:grpSpPr>
        <p:grpSp>
          <p:nvGrpSpPr>
            <p:cNvPr id="30" name="Groupe 73"/>
            <p:cNvGrpSpPr/>
            <p:nvPr/>
          </p:nvGrpSpPr>
          <p:grpSpPr>
            <a:xfrm>
              <a:off x="7528887" y="6578927"/>
              <a:ext cx="1475051" cy="270756"/>
              <a:chOff x="3004398" y="3185919"/>
              <a:chExt cx="4497647" cy="825579"/>
            </a:xfrm>
          </p:grpSpPr>
          <p:pic>
            <p:nvPicPr>
              <p:cNvPr id="35"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36"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31" name="Connecteur droit 3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4" name="Rectangle 33"/>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10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1000"/>
                                        <p:tgtEl>
                                          <p:spTgt spid="5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10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1000"/>
                                        <p:tgtEl>
                                          <p:spTgt spid="6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left)">
                                      <p:cBhvr>
                                        <p:cTn id="27" dur="1000"/>
                                        <p:tgtEl>
                                          <p:spTgt spid="6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custDataLst>
              <p:tags r:id="rId1"/>
            </p:custDataLst>
          </p:nvPr>
        </p:nvPicPr>
        <p:blipFill>
          <a:blip r:embed="rId8"/>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custDataLst>
              <p:tags r:id="rId2"/>
            </p:custDataLst>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sp>
        <p:nvSpPr>
          <p:cNvPr id="19" name="Rectangle 10"/>
          <p:cNvSpPr>
            <a:spLocks noChangeArrowheads="1"/>
          </p:cNvSpPr>
          <p:nvPr>
            <p:custDataLst>
              <p:tags r:id="rId3"/>
            </p:custDataLst>
          </p:nvPr>
        </p:nvSpPr>
        <p:spPr bwMode="auto">
          <a:xfrm>
            <a:off x="332500" y="391895"/>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err="1" smtClean="0">
                <a:solidFill>
                  <a:srgbClr val="074A87"/>
                </a:solidFill>
                <a:latin typeface="Arial" pitchFamily="34" charset="0"/>
              </a:rPr>
              <a:t>Lycée</a:t>
            </a:r>
            <a:r>
              <a:rPr lang="en-GB" sz="5500" dirty="0" smtClean="0">
                <a:solidFill>
                  <a:srgbClr val="074A87"/>
                </a:solidFill>
                <a:latin typeface="Arial" pitchFamily="34" charset="0"/>
              </a:rPr>
              <a:t> ARAGO - Perpignan</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dirty="0" err="1" smtClean="0">
                <a:solidFill>
                  <a:srgbClr val="807F87"/>
                </a:solidFill>
                <a:latin typeface="Arial" pitchFamily="34" charset="0"/>
              </a:rPr>
              <a:t>L’</a:t>
            </a:r>
            <a:r>
              <a:rPr lang="en-GB" sz="5500" b="1" dirty="0" err="1" smtClean="0">
                <a:solidFill>
                  <a:srgbClr val="FFC000"/>
                </a:solidFill>
                <a:latin typeface="Arial" pitchFamily="34" charset="0"/>
              </a:rPr>
              <a:t>I</a:t>
            </a:r>
            <a:r>
              <a:rPr lang="en-GB" sz="5500" dirty="0" err="1" smtClean="0">
                <a:solidFill>
                  <a:srgbClr val="807F87"/>
                </a:solidFill>
                <a:latin typeface="Arial" pitchFamily="34" charset="0"/>
              </a:rPr>
              <a:t>solation</a:t>
            </a:r>
            <a:r>
              <a:rPr lang="en-GB" sz="5500" dirty="0" smtClean="0">
                <a:solidFill>
                  <a:srgbClr val="807F87"/>
                </a:solidFill>
                <a:latin typeface="Arial" pitchFamily="34" charset="0"/>
              </a:rPr>
              <a:t> </a:t>
            </a:r>
            <a:r>
              <a:rPr lang="en-GB" sz="5500" b="1" dirty="0" err="1" smtClean="0">
                <a:solidFill>
                  <a:srgbClr val="FFC000"/>
                </a:solidFill>
                <a:latin typeface="Arial" pitchFamily="34" charset="0"/>
              </a:rPr>
              <a:t>T</a:t>
            </a:r>
            <a:r>
              <a:rPr lang="en-GB" sz="5500" dirty="0" err="1" smtClean="0">
                <a:solidFill>
                  <a:srgbClr val="807F87"/>
                </a:solidFill>
                <a:latin typeface="Arial" pitchFamily="34" charset="0"/>
              </a:rPr>
              <a:t>hermique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3" name="Text Box 15"/>
          <p:cNvSpPr txBox="1">
            <a:spLocks noChangeArrowheads="1"/>
          </p:cNvSpPr>
          <p:nvPr>
            <p:custDataLst>
              <p:tags r:id="rId4"/>
            </p:custDataLst>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grpSp>
        <p:nvGrpSpPr>
          <p:cNvPr id="4" name="Groupe 19"/>
          <p:cNvGrpSpPr/>
          <p:nvPr>
            <p:custDataLst>
              <p:tags r:id="rId5"/>
            </p:custDataLst>
          </p:nvPr>
        </p:nvGrpSpPr>
        <p:grpSpPr>
          <a:xfrm>
            <a:off x="-20840" y="5278325"/>
            <a:ext cx="9172493" cy="1609353"/>
            <a:chOff x="152586" y="5278325"/>
            <a:chExt cx="9041282" cy="1609353"/>
          </a:xfrm>
        </p:grpSpPr>
        <p:pic>
          <p:nvPicPr>
            <p:cNvPr id="30" name="Picture 2" descr="aragonautes"/>
            <p:cNvPicPr>
              <a:picLocks noChangeAspect="1" noChangeArrowheads="1"/>
            </p:cNvPicPr>
            <p:nvPr/>
          </p:nvPicPr>
          <p:blipFill>
            <a:blip r:embed="rId9">
              <a:duotone>
                <a:schemeClr val="accent1">
                  <a:shade val="45000"/>
                  <a:satMod val="135000"/>
                </a:schemeClr>
                <a:prstClr val="white"/>
              </a:duotone>
            </a:blip>
            <a:srcRect l="4821" r="21292"/>
            <a:stretch>
              <a:fillRect/>
            </a:stretch>
          </p:blipFill>
          <p:spPr bwMode="auto">
            <a:xfrm>
              <a:off x="152586" y="5278325"/>
              <a:ext cx="9033738" cy="1609353"/>
            </a:xfrm>
            <a:prstGeom prst="rect">
              <a:avLst/>
            </a:prstGeom>
            <a:noFill/>
            <a:ln>
              <a:noFill/>
            </a:ln>
          </p:spPr>
        </p:pic>
        <p:sp>
          <p:nvSpPr>
            <p:cNvPr id="32" name="Rectangle 31"/>
            <p:cNvSpPr/>
            <p:nvPr/>
          </p:nvSpPr>
          <p:spPr>
            <a:xfrm>
              <a:off x="5236924" y="6242381"/>
              <a:ext cx="3956944" cy="461665"/>
            </a:xfrm>
            <a:prstGeom prst="rect">
              <a:avLst/>
            </a:prstGeom>
          </p:spPr>
          <p:txBody>
            <a:bodyPr wrap="none">
              <a:spAutoFit/>
            </a:bodyPr>
            <a:lstStyle/>
            <a:p>
              <a:r>
                <a:rPr lang="fr-FR" sz="2400" b="1" u="sng" dirty="0" smtClean="0">
                  <a:solidFill>
                    <a:schemeClr val="tx2">
                      <a:lumMod val="75000"/>
                    </a:schemeClr>
                  </a:solidFill>
                </a:rPr>
                <a:t>www.francois-arago.org/btstc</a:t>
              </a:r>
              <a:endParaRPr lang="fr-FR" sz="2400" b="1" u="sng" dirty="0">
                <a:solidFill>
                  <a:schemeClr val="tx2">
                    <a:lumMod val="75000"/>
                  </a:schemeClr>
                </a:solidFill>
              </a:endParaRPr>
            </a:p>
          </p:txBody>
        </p:sp>
      </p:gr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33"/>
          <p:cNvGrpSpPr/>
          <p:nvPr>
            <p:custDataLst>
              <p:tags r:id="rId1"/>
            </p:custDataLst>
          </p:nvPr>
        </p:nvGrpSpPr>
        <p:grpSpPr>
          <a:xfrm>
            <a:off x="227838" y="1065402"/>
            <a:ext cx="3067510" cy="461665"/>
            <a:chOff x="227838" y="1569914"/>
            <a:chExt cx="3067510" cy="461665"/>
          </a:xfrm>
        </p:grpSpPr>
        <p:sp>
          <p:nvSpPr>
            <p:cNvPr id="25" name="Rectangle 24"/>
            <p:cNvSpPr/>
            <p:nvPr/>
          </p:nvSpPr>
          <p:spPr>
            <a:xfrm>
              <a:off x="594416" y="1569914"/>
              <a:ext cx="2700932" cy="461665"/>
            </a:xfrm>
            <a:prstGeom prst="rect">
              <a:avLst/>
            </a:prstGeom>
          </p:spPr>
          <p:txBody>
            <a:bodyPr wrap="none">
              <a:spAutoFit/>
            </a:bodyPr>
            <a:lstStyle/>
            <a:p>
              <a:r>
                <a:rPr lang="fr-FR" sz="2400" dirty="0" smtClean="0">
                  <a:solidFill>
                    <a:schemeClr val="tx2">
                      <a:lumMod val="75000"/>
                    </a:schemeClr>
                  </a:solidFill>
                </a:rPr>
                <a:t>Améliorer le confort</a:t>
              </a:r>
            </a:p>
          </p:txBody>
        </p:sp>
        <p:pic>
          <p:nvPicPr>
            <p:cNvPr id="26"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4" name="Groupe 34"/>
          <p:cNvGrpSpPr/>
          <p:nvPr>
            <p:custDataLst>
              <p:tags r:id="rId2"/>
            </p:custDataLst>
          </p:nvPr>
        </p:nvGrpSpPr>
        <p:grpSpPr>
          <a:xfrm>
            <a:off x="227838" y="1801671"/>
            <a:ext cx="4107034" cy="461665"/>
            <a:chOff x="227838" y="2306183"/>
            <a:chExt cx="4107034" cy="461665"/>
          </a:xfrm>
        </p:grpSpPr>
        <p:pic>
          <p:nvPicPr>
            <p:cNvPr id="27" name="Picture 17"/>
            <p:cNvPicPr>
              <a:picLocks noChangeAspect="1" noChangeArrowheads="1"/>
            </p:cNvPicPr>
            <p:nvPr/>
          </p:nvPicPr>
          <p:blipFill>
            <a:blip r:embed="rId11" cstate="print"/>
            <a:srcRect/>
            <a:stretch>
              <a:fillRect/>
            </a:stretch>
          </p:blipFill>
          <p:spPr bwMode="auto">
            <a:xfrm>
              <a:off x="227838" y="2415571"/>
              <a:ext cx="369887" cy="242888"/>
            </a:xfrm>
            <a:prstGeom prst="rect">
              <a:avLst/>
            </a:prstGeom>
            <a:noFill/>
            <a:ln w="9525">
              <a:noFill/>
              <a:round/>
              <a:headEnd/>
              <a:tailEnd/>
            </a:ln>
            <a:effectLst/>
          </p:spPr>
        </p:pic>
        <p:sp>
          <p:nvSpPr>
            <p:cNvPr id="29" name="Rectangle 28"/>
            <p:cNvSpPr/>
            <p:nvPr/>
          </p:nvSpPr>
          <p:spPr>
            <a:xfrm>
              <a:off x="589488" y="2306183"/>
              <a:ext cx="3745384" cy="461665"/>
            </a:xfrm>
            <a:prstGeom prst="rect">
              <a:avLst/>
            </a:prstGeom>
          </p:spPr>
          <p:txBody>
            <a:bodyPr wrap="none">
              <a:spAutoFit/>
            </a:bodyPr>
            <a:lstStyle/>
            <a:p>
              <a:r>
                <a:rPr lang="fr-FR" sz="2400" dirty="0" smtClean="0">
                  <a:solidFill>
                    <a:schemeClr val="tx2">
                      <a:lumMod val="75000"/>
                    </a:schemeClr>
                  </a:solidFill>
                </a:rPr>
                <a:t>Réduire le coût de chauffage</a:t>
              </a:r>
            </a:p>
          </p:txBody>
        </p:sp>
      </p:grpSp>
      <p:grpSp>
        <p:nvGrpSpPr>
          <p:cNvPr id="5" name="Groupe 35"/>
          <p:cNvGrpSpPr/>
          <p:nvPr>
            <p:custDataLst>
              <p:tags r:id="rId3"/>
            </p:custDataLst>
          </p:nvPr>
        </p:nvGrpSpPr>
        <p:grpSpPr>
          <a:xfrm>
            <a:off x="227838" y="2672575"/>
            <a:ext cx="4930054" cy="830997"/>
            <a:chOff x="227838" y="3177087"/>
            <a:chExt cx="4930054" cy="830997"/>
          </a:xfrm>
        </p:grpSpPr>
        <p:pic>
          <p:nvPicPr>
            <p:cNvPr id="28" name="Picture 17"/>
            <p:cNvPicPr>
              <a:picLocks noChangeAspect="1" noChangeArrowheads="1"/>
            </p:cNvPicPr>
            <p:nvPr/>
          </p:nvPicPr>
          <p:blipFill>
            <a:blip r:embed="rId11" cstate="print"/>
            <a:srcRect/>
            <a:stretch>
              <a:fillRect/>
            </a:stretch>
          </p:blipFill>
          <p:spPr bwMode="auto">
            <a:xfrm>
              <a:off x="227838" y="3291320"/>
              <a:ext cx="369887" cy="242888"/>
            </a:xfrm>
            <a:prstGeom prst="rect">
              <a:avLst/>
            </a:prstGeom>
            <a:noFill/>
            <a:ln w="9525">
              <a:noFill/>
              <a:round/>
              <a:headEnd/>
              <a:tailEnd/>
            </a:ln>
            <a:effectLst/>
          </p:spPr>
        </p:pic>
        <p:sp>
          <p:nvSpPr>
            <p:cNvPr id="30" name="Rectangle 29"/>
            <p:cNvSpPr/>
            <p:nvPr/>
          </p:nvSpPr>
          <p:spPr>
            <a:xfrm>
              <a:off x="585892" y="3177087"/>
              <a:ext cx="4572000" cy="830997"/>
            </a:xfrm>
            <a:prstGeom prst="rect">
              <a:avLst/>
            </a:prstGeom>
          </p:spPr>
          <p:txBody>
            <a:bodyPr>
              <a:spAutoFit/>
            </a:bodyPr>
            <a:lstStyle/>
            <a:p>
              <a:r>
                <a:rPr lang="fr-FR" sz="2400" dirty="0" smtClean="0">
                  <a:solidFill>
                    <a:schemeClr val="tx2">
                      <a:lumMod val="75000"/>
                    </a:schemeClr>
                  </a:solidFill>
                </a:rPr>
                <a:t>Eviter les traces de condensation ou de moisissures</a:t>
              </a:r>
            </a:p>
          </p:txBody>
        </p:sp>
      </p:grpSp>
      <p:grpSp>
        <p:nvGrpSpPr>
          <p:cNvPr id="6" name="Groupe 36"/>
          <p:cNvGrpSpPr/>
          <p:nvPr>
            <p:custDataLst>
              <p:tags r:id="rId4"/>
            </p:custDataLst>
          </p:nvPr>
        </p:nvGrpSpPr>
        <p:grpSpPr>
          <a:xfrm>
            <a:off x="374189" y="4289973"/>
            <a:ext cx="5537869" cy="1384995"/>
            <a:chOff x="721041" y="4699889"/>
            <a:chExt cx="5537869" cy="1384995"/>
          </a:xfrm>
        </p:grpSpPr>
        <p:sp>
          <p:nvSpPr>
            <p:cNvPr id="31" name="Rectangle 30"/>
            <p:cNvSpPr/>
            <p:nvPr/>
          </p:nvSpPr>
          <p:spPr>
            <a:xfrm>
              <a:off x="1192963" y="4699889"/>
              <a:ext cx="5065947" cy="1384995"/>
            </a:xfrm>
            <a:prstGeom prst="rect">
              <a:avLst/>
            </a:prstGeom>
          </p:spPr>
          <p:txBody>
            <a:bodyPr wrap="square">
              <a:spAutoFit/>
            </a:bodyPr>
            <a:lstStyle/>
            <a:p>
              <a:r>
                <a:rPr lang="fr-FR" sz="2800" b="1" dirty="0" smtClean="0">
                  <a:solidFill>
                    <a:schemeClr val="tx2">
                      <a:lumMod val="75000"/>
                    </a:schemeClr>
                  </a:solidFill>
                </a:rPr>
                <a:t>L’isolant thermique va réduire les échanges de chaleur entre l’intérieur et l’extérieur.</a:t>
              </a:r>
            </a:p>
          </p:txBody>
        </p:sp>
        <p:sp>
          <p:nvSpPr>
            <p:cNvPr id="33" name="Triangle isocèle 32"/>
            <p:cNvSpPr/>
            <p:nvPr/>
          </p:nvSpPr>
          <p:spPr>
            <a:xfrm rot="5400000">
              <a:off x="686859" y="4963183"/>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8"/>
          <p:cNvSpPr txBox="1">
            <a:spLocks noChangeArrowheads="1"/>
          </p:cNvSpPr>
          <p:nvPr>
            <p:custDataLst>
              <p:tags r:id="rId5"/>
            </p:custDataLst>
          </p:nvPr>
        </p:nvSpPr>
        <p:spPr>
          <a:xfrm>
            <a:off x="128613" y="142852"/>
            <a:ext cx="6571731"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 isolation</a:t>
            </a:r>
            <a:r>
              <a:rPr lang="fr-FR" sz="2800" b="1" dirty="0" smtClean="0">
                <a:solidFill>
                  <a:schemeClr val="bg1"/>
                </a:solidFill>
                <a:latin typeface="+mj-lt"/>
                <a:ea typeface="+mj-ea"/>
                <a:cs typeface="+mj-cs"/>
              </a:rPr>
              <a:t> </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thermique a plusieurs</a:t>
            </a:r>
            <a:r>
              <a:rPr kumimoji="0" lang="fr-FR" sz="2800" b="1" i="0" u="none" strike="noStrike" kern="1200" cap="none" spc="0" normalizeH="0" noProof="0" dirty="0" smtClean="0">
                <a:ln>
                  <a:noFill/>
                </a:ln>
                <a:solidFill>
                  <a:schemeClr val="bg1"/>
                </a:solidFill>
                <a:effectLst/>
                <a:uLnTx/>
                <a:uFillTx/>
                <a:latin typeface="+mj-lt"/>
                <a:ea typeface="+mj-ea"/>
                <a:cs typeface="+mj-cs"/>
              </a:rPr>
              <a:t> objectifs :</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4" name="Groupe 53"/>
          <p:cNvGrpSpPr/>
          <p:nvPr>
            <p:custDataLst>
              <p:tags r:id="rId6"/>
            </p:custDataLst>
          </p:nvPr>
        </p:nvGrpSpPr>
        <p:grpSpPr>
          <a:xfrm>
            <a:off x="5585616" y="831219"/>
            <a:ext cx="3272252" cy="2860463"/>
            <a:chOff x="5585616" y="831219"/>
            <a:chExt cx="3272252" cy="2860463"/>
          </a:xfrm>
        </p:grpSpPr>
        <p:sp>
          <p:nvSpPr>
            <p:cNvPr id="36" name="Rectangle 35" descr="Briques horizontales"/>
            <p:cNvSpPr>
              <a:spLocks noChangeArrowheads="1"/>
            </p:cNvSpPr>
            <p:nvPr/>
          </p:nvSpPr>
          <p:spPr bwMode="auto">
            <a:xfrm>
              <a:off x="6343669" y="2208479"/>
              <a:ext cx="512800" cy="1483203"/>
            </a:xfrm>
            <a:prstGeom prst="rect">
              <a:avLst/>
            </a:prstGeom>
            <a:pattFill prst="horzBrick">
              <a:fgClr>
                <a:srgbClr val="000000"/>
              </a:fgClr>
              <a:bgClr>
                <a:srgbClr val="FFFFFF"/>
              </a:bgClr>
            </a:pattFill>
            <a:ln w="9525">
              <a:solidFill>
                <a:srgbClr val="000000"/>
              </a:solidFill>
              <a:miter lim="800000"/>
              <a:headEnd/>
              <a:tailEnd/>
            </a:ln>
          </p:spPr>
          <p:txBody>
            <a:bodyPr/>
            <a:lstStyle/>
            <a:p>
              <a:endParaRPr lang="fr-FR"/>
            </a:p>
          </p:txBody>
        </p:sp>
        <p:sp>
          <p:nvSpPr>
            <p:cNvPr id="39" name="AutoShape 6"/>
            <p:cNvSpPr>
              <a:spLocks noChangeArrowheads="1"/>
            </p:cNvSpPr>
            <p:nvPr/>
          </p:nvSpPr>
          <p:spPr bwMode="auto">
            <a:xfrm>
              <a:off x="6941193" y="2526307"/>
              <a:ext cx="677787" cy="741600"/>
            </a:xfrm>
            <a:prstGeom prst="leftArrow">
              <a:avLst>
                <a:gd name="adj1" fmla="val 50000"/>
                <a:gd name="adj2" fmla="val 28571"/>
              </a:avLst>
            </a:prstGeom>
            <a:solidFill>
              <a:srgbClr val="FF0000"/>
            </a:solidFill>
            <a:ln w="9525">
              <a:solidFill>
                <a:srgbClr val="000000"/>
              </a:solidFill>
              <a:miter lim="800000"/>
              <a:headEnd/>
              <a:tailEnd/>
            </a:ln>
          </p:spPr>
          <p:txBody>
            <a:bodyPr/>
            <a:lstStyle/>
            <a:p>
              <a:endParaRPr lang="fr-FR"/>
            </a:p>
          </p:txBody>
        </p:sp>
        <p:sp>
          <p:nvSpPr>
            <p:cNvPr id="48" name="AutoShape 8"/>
            <p:cNvSpPr>
              <a:spLocks noChangeArrowheads="1"/>
            </p:cNvSpPr>
            <p:nvPr/>
          </p:nvSpPr>
          <p:spPr bwMode="auto">
            <a:xfrm>
              <a:off x="5585616" y="2526307"/>
              <a:ext cx="677787" cy="741600"/>
            </a:xfrm>
            <a:prstGeom prst="leftArrow">
              <a:avLst>
                <a:gd name="adj1" fmla="val 50000"/>
                <a:gd name="adj2" fmla="val 28571"/>
              </a:avLst>
            </a:prstGeom>
            <a:gradFill rotWithShape="0">
              <a:gsLst>
                <a:gs pos="0">
                  <a:srgbClr val="0000FF"/>
                </a:gs>
                <a:gs pos="100000">
                  <a:srgbClr val="FF0000"/>
                </a:gs>
              </a:gsLst>
              <a:lin ang="0" scaled="1"/>
            </a:gradFill>
            <a:ln w="9525">
              <a:solidFill>
                <a:srgbClr val="000000"/>
              </a:solidFill>
              <a:miter lim="800000"/>
              <a:headEnd/>
              <a:tailEnd/>
            </a:ln>
          </p:spPr>
          <p:txBody>
            <a:bodyPr/>
            <a:lstStyle/>
            <a:p>
              <a:endParaRPr lang="fr-FR"/>
            </a:p>
          </p:txBody>
        </p:sp>
        <p:sp>
          <p:nvSpPr>
            <p:cNvPr id="50" name="AutoShape 10"/>
            <p:cNvSpPr>
              <a:spLocks noChangeArrowheads="1"/>
            </p:cNvSpPr>
            <p:nvPr/>
          </p:nvSpPr>
          <p:spPr bwMode="auto">
            <a:xfrm rot="16200000">
              <a:off x="6496356" y="1848365"/>
              <a:ext cx="211887" cy="508342"/>
            </a:xfrm>
            <a:prstGeom prst="rtTriangle">
              <a:avLst/>
            </a:prstGeom>
            <a:solidFill>
              <a:srgbClr val="C0C0C0"/>
            </a:solidFill>
            <a:ln w="9525">
              <a:solidFill>
                <a:srgbClr val="000000"/>
              </a:solidFill>
              <a:miter lim="800000"/>
              <a:headEnd/>
              <a:tailEnd/>
            </a:ln>
          </p:spPr>
          <p:txBody>
            <a:bodyPr/>
            <a:lstStyle/>
            <a:p>
              <a:endParaRPr lang="fr-FR"/>
            </a:p>
          </p:txBody>
        </p:sp>
        <p:sp>
          <p:nvSpPr>
            <p:cNvPr id="56" name="Freeform 16"/>
            <p:cNvSpPr>
              <a:spLocks/>
            </p:cNvSpPr>
            <p:nvPr/>
          </p:nvSpPr>
          <p:spPr bwMode="auto">
            <a:xfrm>
              <a:off x="7110638" y="831219"/>
              <a:ext cx="423618" cy="847544"/>
            </a:xfrm>
            <a:custGeom>
              <a:avLst/>
              <a:gdLst/>
              <a:ahLst/>
              <a:cxnLst>
                <a:cxn ang="0">
                  <a:pos x="0" y="456"/>
                </a:cxn>
                <a:cxn ang="0">
                  <a:pos x="0" y="0"/>
                </a:cxn>
                <a:cxn ang="0">
                  <a:pos x="285" y="0"/>
                </a:cxn>
                <a:cxn ang="0">
                  <a:pos x="285" y="342"/>
                </a:cxn>
              </a:cxnLst>
              <a:rect l="0" t="0" r="r" b="b"/>
              <a:pathLst>
                <a:path w="285" h="456">
                  <a:moveTo>
                    <a:pt x="0" y="456"/>
                  </a:moveTo>
                  <a:lnTo>
                    <a:pt x="0" y="0"/>
                  </a:lnTo>
                  <a:lnTo>
                    <a:pt x="285" y="0"/>
                  </a:lnTo>
                  <a:lnTo>
                    <a:pt x="285" y="342"/>
                  </a:lnTo>
                </a:path>
              </a:pathLst>
            </a:custGeom>
            <a:noFill/>
            <a:ln w="9525">
              <a:solidFill>
                <a:srgbClr val="000000"/>
              </a:solidFill>
              <a:round/>
              <a:headEnd/>
              <a:tailEnd/>
            </a:ln>
          </p:spPr>
          <p:txBody>
            <a:bodyPr/>
            <a:lstStyle/>
            <a:p>
              <a:endParaRPr lang="fr-FR"/>
            </a:p>
          </p:txBody>
        </p:sp>
        <p:sp>
          <p:nvSpPr>
            <p:cNvPr id="57" name="Rectangle 56"/>
            <p:cNvSpPr>
              <a:spLocks noChangeArrowheads="1"/>
            </p:cNvSpPr>
            <p:nvPr/>
          </p:nvSpPr>
          <p:spPr bwMode="auto">
            <a:xfrm rot="20271449">
              <a:off x="5924510" y="1572819"/>
              <a:ext cx="2520893" cy="252776"/>
            </a:xfrm>
            <a:prstGeom prst="rect">
              <a:avLst/>
            </a:prstGeom>
            <a:solidFill>
              <a:srgbClr val="FFFFFF"/>
            </a:solidFill>
            <a:ln w="9525">
              <a:solidFill>
                <a:srgbClr val="000000"/>
              </a:solidFill>
              <a:miter lim="800000"/>
              <a:headEnd/>
              <a:tailEnd/>
            </a:ln>
          </p:spPr>
          <p:txBody>
            <a:bodyPr/>
            <a:lstStyle/>
            <a:p>
              <a:endParaRPr lang="fr-FR"/>
            </a:p>
          </p:txBody>
        </p:sp>
        <p:sp>
          <p:nvSpPr>
            <p:cNvPr id="60" name="Rectangle 59"/>
            <p:cNvSpPr/>
            <p:nvPr/>
          </p:nvSpPr>
          <p:spPr>
            <a:xfrm>
              <a:off x="7194912" y="1879969"/>
              <a:ext cx="1662956" cy="461665"/>
            </a:xfrm>
            <a:prstGeom prst="rect">
              <a:avLst/>
            </a:prstGeom>
          </p:spPr>
          <p:txBody>
            <a:bodyPr wrap="none">
              <a:spAutoFit/>
            </a:bodyPr>
            <a:lstStyle/>
            <a:p>
              <a:r>
                <a:rPr lang="fr-FR" sz="2400" dirty="0" smtClean="0">
                  <a:solidFill>
                    <a:schemeClr val="tx2">
                      <a:lumMod val="75000"/>
                    </a:schemeClr>
                  </a:solidFill>
                </a:rPr>
                <a:t>Sans Isolant</a:t>
              </a:r>
            </a:p>
          </p:txBody>
        </p:sp>
      </p:grpSp>
      <p:grpSp>
        <p:nvGrpSpPr>
          <p:cNvPr id="55" name="Groupe 54"/>
          <p:cNvGrpSpPr/>
          <p:nvPr>
            <p:custDataLst>
              <p:tags r:id="rId7"/>
            </p:custDataLst>
          </p:nvPr>
        </p:nvGrpSpPr>
        <p:grpSpPr>
          <a:xfrm>
            <a:off x="5924510" y="3797623"/>
            <a:ext cx="2949839" cy="2224804"/>
            <a:chOff x="5924510" y="3797623"/>
            <a:chExt cx="2949839" cy="2224804"/>
          </a:xfrm>
        </p:grpSpPr>
        <p:sp>
          <p:nvSpPr>
            <p:cNvPr id="37" name="Rectangle 36" descr="Grands confettis"/>
            <p:cNvSpPr>
              <a:spLocks noChangeArrowheads="1"/>
            </p:cNvSpPr>
            <p:nvPr/>
          </p:nvSpPr>
          <p:spPr bwMode="auto">
            <a:xfrm>
              <a:off x="6602299" y="4433282"/>
              <a:ext cx="254170" cy="1589145"/>
            </a:xfrm>
            <a:prstGeom prst="rect">
              <a:avLst/>
            </a:prstGeom>
            <a:pattFill prst="lgConfetti">
              <a:fgClr>
                <a:srgbClr val="000000"/>
              </a:fgClr>
              <a:bgClr>
                <a:srgbClr val="FFFFFF"/>
              </a:bgClr>
            </a:pattFill>
            <a:ln w="9525">
              <a:solidFill>
                <a:srgbClr val="000000"/>
              </a:solidFill>
              <a:miter lim="800000"/>
              <a:headEnd/>
              <a:tailEnd/>
            </a:ln>
          </p:spPr>
          <p:txBody>
            <a:bodyPr/>
            <a:lstStyle/>
            <a:p>
              <a:endParaRPr lang="fr-FR"/>
            </a:p>
          </p:txBody>
        </p:sp>
        <p:sp>
          <p:nvSpPr>
            <p:cNvPr id="40" name="AutoShape 7"/>
            <p:cNvSpPr>
              <a:spLocks noChangeArrowheads="1"/>
            </p:cNvSpPr>
            <p:nvPr/>
          </p:nvSpPr>
          <p:spPr bwMode="auto">
            <a:xfrm>
              <a:off x="6941193" y="4814304"/>
              <a:ext cx="677787" cy="741600"/>
            </a:xfrm>
            <a:prstGeom prst="leftArrow">
              <a:avLst>
                <a:gd name="adj1" fmla="val 50000"/>
                <a:gd name="adj2" fmla="val 28571"/>
              </a:avLst>
            </a:prstGeom>
            <a:solidFill>
              <a:srgbClr val="FF0000"/>
            </a:solidFill>
            <a:ln w="9525">
              <a:solidFill>
                <a:srgbClr val="000000"/>
              </a:solidFill>
              <a:miter lim="800000"/>
              <a:headEnd/>
              <a:tailEnd/>
            </a:ln>
          </p:spPr>
          <p:txBody>
            <a:bodyPr/>
            <a:lstStyle/>
            <a:p>
              <a:endParaRPr lang="fr-FR"/>
            </a:p>
          </p:txBody>
        </p:sp>
        <p:sp>
          <p:nvSpPr>
            <p:cNvPr id="49" name="Rectangle 48" descr="Briques horizontales"/>
            <p:cNvSpPr>
              <a:spLocks noChangeArrowheads="1"/>
            </p:cNvSpPr>
            <p:nvPr/>
          </p:nvSpPr>
          <p:spPr bwMode="auto">
            <a:xfrm>
              <a:off x="6348127" y="4433282"/>
              <a:ext cx="254170" cy="1589145"/>
            </a:xfrm>
            <a:prstGeom prst="rect">
              <a:avLst/>
            </a:prstGeom>
            <a:pattFill prst="horzBrick">
              <a:fgClr>
                <a:srgbClr val="000000"/>
              </a:fgClr>
              <a:bgClr>
                <a:srgbClr val="FFFFFF"/>
              </a:bgClr>
            </a:pattFill>
            <a:ln w="9525">
              <a:solidFill>
                <a:srgbClr val="000000"/>
              </a:solidFill>
              <a:miter lim="800000"/>
              <a:headEnd/>
              <a:tailEnd/>
            </a:ln>
          </p:spPr>
          <p:txBody>
            <a:bodyPr/>
            <a:lstStyle/>
            <a:p>
              <a:endParaRPr lang="fr-FR"/>
            </a:p>
          </p:txBody>
        </p:sp>
        <p:sp>
          <p:nvSpPr>
            <p:cNvPr id="51" name="AutoShape 11" descr="Grands confettis"/>
            <p:cNvSpPr>
              <a:spLocks noChangeArrowheads="1"/>
            </p:cNvSpPr>
            <p:nvPr/>
          </p:nvSpPr>
          <p:spPr bwMode="auto">
            <a:xfrm rot="16200000">
              <a:off x="6496356" y="4073167"/>
              <a:ext cx="211887" cy="508342"/>
            </a:xfrm>
            <a:prstGeom prst="rtTriangle">
              <a:avLst/>
            </a:prstGeom>
            <a:pattFill prst="lgConfetti">
              <a:fgClr>
                <a:srgbClr val="000000"/>
              </a:fgClr>
              <a:bgClr>
                <a:srgbClr val="FFFFFF"/>
              </a:bgClr>
            </a:pattFill>
            <a:ln w="9525">
              <a:solidFill>
                <a:srgbClr val="000000"/>
              </a:solidFill>
              <a:miter lim="800000"/>
              <a:headEnd/>
              <a:tailEnd/>
            </a:ln>
          </p:spPr>
          <p:txBody>
            <a:bodyPr/>
            <a:lstStyle/>
            <a:p>
              <a:endParaRPr lang="fr-FR"/>
            </a:p>
          </p:txBody>
        </p:sp>
        <p:sp>
          <p:nvSpPr>
            <p:cNvPr id="52" name="Rectangle 51"/>
            <p:cNvSpPr>
              <a:spLocks noChangeArrowheads="1"/>
            </p:cNvSpPr>
            <p:nvPr/>
          </p:nvSpPr>
          <p:spPr bwMode="auto">
            <a:xfrm rot="20271449">
              <a:off x="5924510" y="3797623"/>
              <a:ext cx="2520893" cy="252776"/>
            </a:xfrm>
            <a:prstGeom prst="rect">
              <a:avLst/>
            </a:prstGeom>
            <a:solidFill>
              <a:srgbClr val="FFFFFF"/>
            </a:solidFill>
            <a:ln w="9525">
              <a:solidFill>
                <a:srgbClr val="000000"/>
              </a:solidFill>
              <a:miter lim="800000"/>
              <a:headEnd/>
              <a:tailEnd/>
            </a:ln>
          </p:spPr>
          <p:txBody>
            <a:bodyPr/>
            <a:lstStyle/>
            <a:p>
              <a:endParaRPr lang="fr-FR"/>
            </a:p>
          </p:txBody>
        </p:sp>
        <p:sp>
          <p:nvSpPr>
            <p:cNvPr id="53" name="AutoShape 13"/>
            <p:cNvSpPr>
              <a:spLocks noChangeArrowheads="1"/>
            </p:cNvSpPr>
            <p:nvPr/>
          </p:nvSpPr>
          <p:spPr bwMode="auto">
            <a:xfrm>
              <a:off x="6009234" y="4920247"/>
              <a:ext cx="254170" cy="317828"/>
            </a:xfrm>
            <a:prstGeom prst="leftArrow">
              <a:avLst>
                <a:gd name="adj1" fmla="val 50000"/>
                <a:gd name="adj2" fmla="val 25000"/>
              </a:avLst>
            </a:prstGeom>
            <a:gradFill rotWithShape="0">
              <a:gsLst>
                <a:gs pos="0">
                  <a:srgbClr val="0000FF"/>
                </a:gs>
                <a:gs pos="100000">
                  <a:srgbClr val="FF0000"/>
                </a:gs>
              </a:gsLst>
              <a:lin ang="0" scaled="1"/>
            </a:gradFill>
            <a:ln w="9525">
              <a:solidFill>
                <a:srgbClr val="000000"/>
              </a:solidFill>
              <a:miter lim="800000"/>
              <a:headEnd/>
              <a:tailEnd/>
            </a:ln>
          </p:spPr>
          <p:txBody>
            <a:bodyPr/>
            <a:lstStyle/>
            <a:p>
              <a:endParaRPr lang="fr-FR"/>
            </a:p>
          </p:txBody>
        </p:sp>
        <p:sp>
          <p:nvSpPr>
            <p:cNvPr id="61" name="Rectangle 60"/>
            <p:cNvSpPr/>
            <p:nvPr/>
          </p:nvSpPr>
          <p:spPr>
            <a:xfrm>
              <a:off x="7189657" y="4239541"/>
              <a:ext cx="1684692" cy="461665"/>
            </a:xfrm>
            <a:prstGeom prst="rect">
              <a:avLst/>
            </a:prstGeom>
          </p:spPr>
          <p:txBody>
            <a:bodyPr wrap="none">
              <a:spAutoFit/>
            </a:bodyPr>
            <a:lstStyle/>
            <a:p>
              <a:r>
                <a:rPr lang="fr-FR" sz="2400" dirty="0" smtClean="0">
                  <a:solidFill>
                    <a:schemeClr val="tx2">
                      <a:lumMod val="75000"/>
                    </a:schemeClr>
                  </a:solidFill>
                </a:rPr>
                <a:t>Avec Isolant</a:t>
              </a:r>
            </a:p>
          </p:txBody>
        </p:sp>
      </p:grpSp>
      <p:grpSp>
        <p:nvGrpSpPr>
          <p:cNvPr id="41" name="Groupe 38"/>
          <p:cNvGrpSpPr/>
          <p:nvPr>
            <p:custDataLst>
              <p:tags r:id="rId8"/>
            </p:custDataLst>
          </p:nvPr>
        </p:nvGrpSpPr>
        <p:grpSpPr>
          <a:xfrm>
            <a:off x="-11875" y="6184075"/>
            <a:ext cx="9166762" cy="695495"/>
            <a:chOff x="-11875" y="6184075"/>
            <a:chExt cx="9166762" cy="695495"/>
          </a:xfrm>
        </p:grpSpPr>
        <p:grpSp>
          <p:nvGrpSpPr>
            <p:cNvPr id="58" name="Groupe 73"/>
            <p:cNvGrpSpPr/>
            <p:nvPr/>
          </p:nvGrpSpPr>
          <p:grpSpPr>
            <a:xfrm>
              <a:off x="7528887" y="6578927"/>
              <a:ext cx="1475051" cy="270756"/>
              <a:chOff x="3004398" y="3185919"/>
              <a:chExt cx="4497647" cy="825579"/>
            </a:xfrm>
          </p:grpSpPr>
          <p:pic>
            <p:nvPicPr>
              <p:cNvPr id="65"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66"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59" name="Connecteur droit 58"/>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63"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64" name="Rectangle 63"/>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1000" fill="hold"/>
                                        <p:tgtEl>
                                          <p:spTgt spid="54"/>
                                        </p:tgtEl>
                                        <p:attrNameLst>
                                          <p:attrName>ppt_w</p:attrName>
                                        </p:attrNameLst>
                                      </p:cBhvr>
                                      <p:tavLst>
                                        <p:tav tm="0">
                                          <p:val>
                                            <p:fltVal val="0"/>
                                          </p:val>
                                        </p:tav>
                                        <p:tav tm="100000">
                                          <p:val>
                                            <p:strVal val="#ppt_w"/>
                                          </p:val>
                                        </p:tav>
                                      </p:tavLst>
                                    </p:anim>
                                    <p:anim calcmode="lin" valueType="num">
                                      <p:cBhvr>
                                        <p:cTn id="8" dur="1000" fill="hold"/>
                                        <p:tgtEl>
                                          <p:spTgt spid="54"/>
                                        </p:tgtEl>
                                        <p:attrNameLst>
                                          <p:attrName>ppt_h</p:attrName>
                                        </p:attrNameLst>
                                      </p:cBhvr>
                                      <p:tavLst>
                                        <p:tav tm="0">
                                          <p:val>
                                            <p:fltVal val="0"/>
                                          </p:val>
                                        </p:tav>
                                        <p:tav tm="100000">
                                          <p:val>
                                            <p:strVal val="#ppt_h"/>
                                          </p:val>
                                        </p:tav>
                                      </p:tavLst>
                                    </p:anim>
                                    <p:animEffect transition="in" filter="fade">
                                      <p:cBhvr>
                                        <p:cTn id="9" dur="1000"/>
                                        <p:tgtEl>
                                          <p:spTgt spid="5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p:cTn id="14" dur="1000" fill="hold"/>
                                        <p:tgtEl>
                                          <p:spTgt spid="55"/>
                                        </p:tgtEl>
                                        <p:attrNameLst>
                                          <p:attrName>ppt_w</p:attrName>
                                        </p:attrNameLst>
                                      </p:cBhvr>
                                      <p:tavLst>
                                        <p:tav tm="0">
                                          <p:val>
                                            <p:fltVal val="0"/>
                                          </p:val>
                                        </p:tav>
                                        <p:tav tm="100000">
                                          <p:val>
                                            <p:strVal val="#ppt_w"/>
                                          </p:val>
                                        </p:tav>
                                      </p:tavLst>
                                    </p:anim>
                                    <p:anim calcmode="lin" valueType="num">
                                      <p:cBhvr>
                                        <p:cTn id="15" dur="1000" fill="hold"/>
                                        <p:tgtEl>
                                          <p:spTgt spid="55"/>
                                        </p:tgtEl>
                                        <p:attrNameLst>
                                          <p:attrName>ppt_h</p:attrName>
                                        </p:attrNameLst>
                                      </p:cBhvr>
                                      <p:tavLst>
                                        <p:tav tm="0">
                                          <p:val>
                                            <p:fltVal val="0"/>
                                          </p:val>
                                        </p:tav>
                                        <p:tav tm="100000">
                                          <p:val>
                                            <p:strVal val="#ppt_h"/>
                                          </p:val>
                                        </p:tav>
                                      </p:tavLst>
                                    </p:anim>
                                    <p:animEffect transition="in" filter="fade">
                                      <p:cBhvr>
                                        <p:cTn id="16" dur="1000"/>
                                        <p:tgtEl>
                                          <p:spTgt spid="5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10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3"/>
          <p:cNvPicPr>
            <a:picLocks noChangeAspect="1" noChangeArrowheads="1"/>
          </p:cNvPicPr>
          <p:nvPr>
            <p:custDataLst>
              <p:tags r:id="rId1"/>
            </p:custDataLst>
          </p:nvPr>
        </p:nvPicPr>
        <p:blipFill>
          <a:blip r:embed="rId20"/>
          <a:srcRect/>
          <a:stretch>
            <a:fillRect/>
          </a:stretch>
        </p:blipFill>
        <p:spPr bwMode="auto">
          <a:xfrm flipH="1">
            <a:off x="560220" y="1753340"/>
            <a:ext cx="3248976" cy="2626900"/>
          </a:xfrm>
          <a:prstGeom prst="rect">
            <a:avLst/>
          </a:prstGeom>
          <a:noFill/>
          <a:ln w="9525">
            <a:noFill/>
            <a:miter lim="800000"/>
            <a:headEnd/>
            <a:tailEnd/>
          </a:ln>
          <a:effectLst/>
        </p:spPr>
      </p:pic>
      <p:sp>
        <p:nvSpPr>
          <p:cNvPr id="136" name="AutoShape 21"/>
          <p:cNvSpPr>
            <a:spLocks noChangeAspect="1" noChangeArrowheads="1"/>
          </p:cNvSpPr>
          <p:nvPr>
            <p:custDataLst>
              <p:tags r:id="rId2"/>
            </p:custDataLst>
          </p:nvPr>
        </p:nvSpPr>
        <p:spPr bwMode="auto">
          <a:xfrm rot="5400000" flipH="1">
            <a:off x="1440195" y="1627807"/>
            <a:ext cx="1150679" cy="638192"/>
          </a:xfrm>
          <a:prstGeom prst="rightArrow">
            <a:avLst>
              <a:gd name="adj1" fmla="val 50000"/>
              <a:gd name="adj2" fmla="val 45076"/>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7" name="AutoShape 22"/>
          <p:cNvSpPr>
            <a:spLocks noChangeAspect="1" noChangeArrowheads="1"/>
          </p:cNvSpPr>
          <p:nvPr>
            <p:custDataLst>
              <p:tags r:id="rId3"/>
            </p:custDataLst>
          </p:nvPr>
        </p:nvSpPr>
        <p:spPr bwMode="auto">
          <a:xfrm flipH="1">
            <a:off x="518787" y="3080595"/>
            <a:ext cx="660285" cy="183721"/>
          </a:xfrm>
          <a:prstGeom prst="rightArrow">
            <a:avLst>
              <a:gd name="adj1" fmla="val 50000"/>
              <a:gd name="adj2" fmla="val 45175"/>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8" name="AutoShape 23"/>
          <p:cNvSpPr>
            <a:spLocks noChangeAspect="1" noChangeArrowheads="1"/>
          </p:cNvSpPr>
          <p:nvPr>
            <p:custDataLst>
              <p:tags r:id="rId4"/>
            </p:custDataLst>
          </p:nvPr>
        </p:nvSpPr>
        <p:spPr bwMode="auto">
          <a:xfrm>
            <a:off x="3059196" y="2669126"/>
            <a:ext cx="1276321" cy="509264"/>
          </a:xfrm>
          <a:prstGeom prst="rightArrow">
            <a:avLst>
              <a:gd name="adj1" fmla="val 50000"/>
              <a:gd name="adj2" fmla="val 45174"/>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9" name="AutoShape 24"/>
          <p:cNvSpPr>
            <a:spLocks noChangeAspect="1" noChangeArrowheads="1"/>
          </p:cNvSpPr>
          <p:nvPr>
            <p:custDataLst>
              <p:tags r:id="rId5"/>
            </p:custDataLst>
          </p:nvPr>
        </p:nvSpPr>
        <p:spPr bwMode="auto">
          <a:xfrm rot="16185559" flipH="1">
            <a:off x="972881" y="3785393"/>
            <a:ext cx="729506" cy="238516"/>
          </a:xfrm>
          <a:prstGeom prst="rightArrow">
            <a:avLst>
              <a:gd name="adj1" fmla="val 50000"/>
              <a:gd name="adj2" fmla="val 4527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0" name="AutoShape 25"/>
          <p:cNvSpPr>
            <a:spLocks noChangeAspect="1" noChangeArrowheads="1"/>
          </p:cNvSpPr>
          <p:nvPr>
            <p:custDataLst>
              <p:tags r:id="rId6"/>
            </p:custDataLst>
          </p:nvPr>
        </p:nvSpPr>
        <p:spPr bwMode="auto">
          <a:xfrm rot="2328295" flipH="1">
            <a:off x="612398" y="2192676"/>
            <a:ext cx="662738" cy="203061"/>
          </a:xfrm>
          <a:prstGeom prst="rightArrow">
            <a:avLst>
              <a:gd name="adj1" fmla="val 50000"/>
              <a:gd name="adj2" fmla="val 4504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3" name="AutoShape 35"/>
          <p:cNvSpPr>
            <a:spLocks noChangeAspect="1" noChangeArrowheads="1"/>
          </p:cNvSpPr>
          <p:nvPr>
            <p:custDataLst>
              <p:tags r:id="rId7"/>
            </p:custDataLst>
          </p:nvPr>
        </p:nvSpPr>
        <p:spPr bwMode="auto">
          <a:xfrm rot="11994158" flipH="1">
            <a:off x="2577494" y="3826202"/>
            <a:ext cx="575959" cy="182909"/>
          </a:xfrm>
          <a:prstGeom prst="rightArrow">
            <a:avLst>
              <a:gd name="adj1" fmla="val 50000"/>
              <a:gd name="adj2" fmla="val 44853"/>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grpSp>
        <p:nvGrpSpPr>
          <p:cNvPr id="3" name="Groupe 33"/>
          <p:cNvGrpSpPr/>
          <p:nvPr>
            <p:custDataLst>
              <p:tags r:id="rId8"/>
            </p:custDataLst>
          </p:nvPr>
        </p:nvGrpSpPr>
        <p:grpSpPr>
          <a:xfrm>
            <a:off x="227838" y="825854"/>
            <a:ext cx="4411660" cy="461665"/>
            <a:chOff x="227838" y="1569914"/>
            <a:chExt cx="4411660" cy="461665"/>
          </a:xfrm>
        </p:grpSpPr>
        <p:sp>
          <p:nvSpPr>
            <p:cNvPr id="25" name="Rectangle 24"/>
            <p:cNvSpPr/>
            <p:nvPr/>
          </p:nvSpPr>
          <p:spPr>
            <a:xfrm>
              <a:off x="594416" y="1569914"/>
              <a:ext cx="4045082" cy="461665"/>
            </a:xfrm>
            <a:prstGeom prst="rect">
              <a:avLst/>
            </a:prstGeom>
          </p:spPr>
          <p:txBody>
            <a:bodyPr wrap="none">
              <a:spAutoFit/>
            </a:bodyPr>
            <a:lstStyle/>
            <a:p>
              <a:r>
                <a:rPr lang="fr-FR" sz="2400" dirty="0" smtClean="0">
                  <a:solidFill>
                    <a:schemeClr val="tx2">
                      <a:lumMod val="75000"/>
                    </a:schemeClr>
                  </a:solidFill>
                </a:rPr>
                <a:t>Maison </a:t>
              </a:r>
              <a:r>
                <a:rPr lang="fr-FR" sz="2400" b="1" dirty="0" smtClean="0">
                  <a:solidFill>
                    <a:schemeClr val="tx2">
                      <a:lumMod val="75000"/>
                    </a:schemeClr>
                  </a:solidFill>
                </a:rPr>
                <a:t>avant 1974 Non Isolée</a:t>
              </a:r>
            </a:p>
          </p:txBody>
        </p:sp>
        <p:pic>
          <p:nvPicPr>
            <p:cNvPr id="26" name="Picture 17"/>
            <p:cNvPicPr>
              <a:picLocks noChangeAspect="1" noChangeArrowheads="1"/>
            </p:cNvPicPr>
            <p:nvPr/>
          </p:nvPicPr>
          <p:blipFill>
            <a:blip r:embed="rId21"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9"/>
            </p:custDataLst>
          </p:nvPr>
        </p:nvSpPr>
        <p:spPr>
          <a:xfrm>
            <a:off x="128613" y="142852"/>
            <a:ext cx="855818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Répartition des déperditions d’une maison individuelle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21" name="Groupe 120"/>
          <p:cNvGrpSpPr/>
          <p:nvPr>
            <p:custDataLst>
              <p:tags r:id="rId10"/>
            </p:custDataLst>
          </p:nvPr>
        </p:nvGrpSpPr>
        <p:grpSpPr>
          <a:xfrm>
            <a:off x="4917604" y="1007374"/>
            <a:ext cx="3033892" cy="906895"/>
            <a:chOff x="4917604" y="1007374"/>
            <a:chExt cx="3033892" cy="906895"/>
          </a:xfrm>
        </p:grpSpPr>
        <p:sp>
          <p:nvSpPr>
            <p:cNvPr id="102" name="Text Box 5"/>
            <p:cNvSpPr txBox="1">
              <a:spLocks noChangeArrowheads="1"/>
            </p:cNvSpPr>
            <p:nvPr/>
          </p:nvSpPr>
          <p:spPr bwMode="auto">
            <a:xfrm>
              <a:off x="6097223" y="1007374"/>
              <a:ext cx="1854273" cy="461665"/>
            </a:xfrm>
            <a:prstGeom prst="rect">
              <a:avLst/>
            </a:prstGeom>
            <a:noFill/>
            <a:ln w="9525">
              <a:noFill/>
              <a:miter lim="800000"/>
              <a:headEnd/>
              <a:tailEnd/>
            </a:ln>
            <a:effectLst/>
          </p:spPr>
          <p:txBody>
            <a:bodyPr wrap="square">
              <a:spAutoFit/>
            </a:bodyPr>
            <a:lstStyle/>
            <a:p>
              <a:pPr algn="l"/>
              <a:r>
                <a:rPr lang="fr-FR" sz="2400" dirty="0">
                  <a:solidFill>
                    <a:schemeClr val="tx1"/>
                  </a:solidFill>
                </a:rPr>
                <a:t>Toiture </a:t>
              </a:r>
              <a:r>
                <a:rPr lang="fr-FR" sz="2400" b="1" dirty="0" smtClean="0">
                  <a:solidFill>
                    <a:schemeClr val="tx1"/>
                  </a:solidFill>
                </a:rPr>
                <a:t>30</a:t>
              </a:r>
              <a:r>
                <a:rPr lang="fr-FR" sz="2400" b="1" dirty="0">
                  <a:solidFill>
                    <a:schemeClr val="tx1"/>
                  </a:solidFill>
                </a:rPr>
                <a:t>%</a:t>
              </a:r>
              <a:r>
                <a:rPr lang="fr-FR" sz="2400" dirty="0">
                  <a:solidFill>
                    <a:schemeClr val="tx1"/>
                  </a:solidFill>
                </a:rPr>
                <a:t> </a:t>
              </a:r>
            </a:p>
          </p:txBody>
        </p:sp>
        <p:sp>
          <p:nvSpPr>
            <p:cNvPr id="109" name="Demi-cadre 108"/>
            <p:cNvSpPr/>
            <p:nvPr/>
          </p:nvSpPr>
          <p:spPr>
            <a:xfrm rot="1800000">
              <a:off x="4917604" y="1019280"/>
              <a:ext cx="827696" cy="894989"/>
            </a:xfrm>
            <a:prstGeom prst="halfFrame">
              <a:avLst>
                <a:gd name="adj1" fmla="val 6860"/>
                <a:gd name="adj2" fmla="val 5808"/>
              </a:avLst>
            </a:prstGeom>
            <a:solidFill>
              <a:srgbClr val="C00000"/>
            </a:solidFill>
            <a:scene3d>
              <a:camera prst="isometricLeftDown"/>
              <a:lightRig rig="threePt" dir="t"/>
            </a:scene3d>
            <a:sp3d extrusionH="603250" contourW="12700">
              <a:contourClr>
                <a:srgbClr val="FF000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122" name="Groupe 121"/>
          <p:cNvGrpSpPr/>
          <p:nvPr>
            <p:custDataLst>
              <p:tags r:id="rId11"/>
            </p:custDataLst>
          </p:nvPr>
        </p:nvGrpSpPr>
        <p:grpSpPr>
          <a:xfrm>
            <a:off x="5238864" y="1744056"/>
            <a:ext cx="3038399" cy="761289"/>
            <a:chOff x="5238864" y="1744056"/>
            <a:chExt cx="3038399" cy="761289"/>
          </a:xfrm>
        </p:grpSpPr>
        <p:sp>
          <p:nvSpPr>
            <p:cNvPr id="103" name="Text Box 7"/>
            <p:cNvSpPr txBox="1">
              <a:spLocks noChangeArrowheads="1"/>
            </p:cNvSpPr>
            <p:nvPr/>
          </p:nvSpPr>
          <p:spPr bwMode="auto">
            <a:xfrm>
              <a:off x="6065691" y="1899617"/>
              <a:ext cx="2211572" cy="461665"/>
            </a:xfrm>
            <a:prstGeom prst="rect">
              <a:avLst/>
            </a:prstGeom>
            <a:noFill/>
            <a:ln w="9525">
              <a:noFill/>
              <a:miter lim="800000"/>
              <a:headEnd/>
              <a:tailEnd/>
            </a:ln>
            <a:effectLst/>
          </p:spPr>
          <p:txBody>
            <a:bodyPr>
              <a:spAutoFit/>
            </a:bodyPr>
            <a:lstStyle/>
            <a:p>
              <a:pPr algn="l"/>
              <a:r>
                <a:rPr lang="fr-FR" sz="2400" dirty="0" smtClean="0">
                  <a:solidFill>
                    <a:schemeClr val="tx1"/>
                  </a:solidFill>
                </a:rPr>
                <a:t>Fenêtres </a:t>
              </a:r>
              <a:r>
                <a:rPr lang="fr-FR" sz="2400" b="1" dirty="0">
                  <a:solidFill>
                    <a:schemeClr val="tx1"/>
                  </a:solidFill>
                </a:rPr>
                <a:t>13%</a:t>
              </a:r>
              <a:r>
                <a:rPr lang="fr-FR" sz="2400" dirty="0">
                  <a:solidFill>
                    <a:schemeClr val="tx1"/>
                  </a:solidFill>
                </a:rPr>
                <a:t> </a:t>
              </a:r>
            </a:p>
          </p:txBody>
        </p:sp>
        <p:pic>
          <p:nvPicPr>
            <p:cNvPr id="33794" name="Picture 2"/>
            <p:cNvPicPr>
              <a:picLocks noChangeAspect="1" noChangeArrowheads="1"/>
            </p:cNvPicPr>
            <p:nvPr/>
          </p:nvPicPr>
          <p:blipFill>
            <a:blip r:embed="rId22" cstate="print"/>
            <a:srcRect/>
            <a:stretch>
              <a:fillRect/>
            </a:stretch>
          </p:blipFill>
          <p:spPr bwMode="auto">
            <a:xfrm>
              <a:off x="5238864" y="1744056"/>
              <a:ext cx="676701" cy="761289"/>
            </a:xfrm>
            <a:prstGeom prst="rect">
              <a:avLst/>
            </a:prstGeom>
            <a:noFill/>
            <a:ln w="9525">
              <a:noFill/>
              <a:miter lim="800000"/>
              <a:headEnd/>
              <a:tailEnd/>
            </a:ln>
            <a:effectLst/>
          </p:spPr>
        </p:pic>
      </p:grpSp>
      <p:grpSp>
        <p:nvGrpSpPr>
          <p:cNvPr id="123" name="Groupe 122"/>
          <p:cNvGrpSpPr/>
          <p:nvPr>
            <p:custDataLst>
              <p:tags r:id="rId12"/>
            </p:custDataLst>
          </p:nvPr>
        </p:nvGrpSpPr>
        <p:grpSpPr>
          <a:xfrm>
            <a:off x="5233177" y="2769046"/>
            <a:ext cx="2737514" cy="669145"/>
            <a:chOff x="5233177" y="2769046"/>
            <a:chExt cx="2737514" cy="669145"/>
          </a:xfrm>
        </p:grpSpPr>
        <p:sp>
          <p:nvSpPr>
            <p:cNvPr id="101" name="Text Box 4"/>
            <p:cNvSpPr txBox="1">
              <a:spLocks noChangeArrowheads="1"/>
            </p:cNvSpPr>
            <p:nvPr/>
          </p:nvSpPr>
          <p:spPr bwMode="auto">
            <a:xfrm>
              <a:off x="6065691" y="2791860"/>
              <a:ext cx="1905000" cy="646331"/>
            </a:xfrm>
            <a:prstGeom prst="rect">
              <a:avLst/>
            </a:prstGeom>
            <a:noFill/>
            <a:ln w="9525">
              <a:noFill/>
              <a:miter lim="800000"/>
              <a:headEnd/>
              <a:tailEnd/>
            </a:ln>
            <a:effectLst/>
          </p:spPr>
          <p:txBody>
            <a:bodyPr wrap="square">
              <a:spAutoFit/>
            </a:bodyPr>
            <a:lstStyle/>
            <a:p>
              <a:pPr algn="l"/>
              <a:r>
                <a:rPr lang="fr-FR" sz="2400" dirty="0">
                  <a:solidFill>
                    <a:schemeClr val="tx1"/>
                  </a:solidFill>
                </a:rPr>
                <a:t>Murs </a:t>
              </a:r>
              <a:r>
                <a:rPr lang="fr-FR" sz="2400" b="1" dirty="0" smtClean="0">
                  <a:solidFill>
                    <a:schemeClr val="tx1"/>
                  </a:solidFill>
                </a:rPr>
                <a:t>25</a:t>
              </a:r>
              <a:r>
                <a:rPr lang="fr-FR" sz="2400" b="1" dirty="0">
                  <a:solidFill>
                    <a:schemeClr val="tx1"/>
                  </a:solidFill>
                </a:rPr>
                <a:t>%</a:t>
              </a:r>
            </a:p>
            <a:p>
              <a:pPr algn="l"/>
              <a:endParaRPr lang="fr-FR" sz="1200" b="1" dirty="0">
                <a:solidFill>
                  <a:schemeClr val="tx1"/>
                </a:solidFill>
              </a:endParaRPr>
            </a:p>
          </p:txBody>
        </p:sp>
        <p:sp>
          <p:nvSpPr>
            <p:cNvPr id="110" name="Rectangle 109"/>
            <p:cNvSpPr/>
            <p:nvPr/>
          </p:nvSpPr>
          <p:spPr>
            <a:xfrm>
              <a:off x="5233177" y="2769046"/>
              <a:ext cx="832514" cy="600502"/>
            </a:xfrm>
            <a:prstGeom prst="rect">
              <a:avLst/>
            </a:prstGeom>
            <a:solidFill>
              <a:schemeClr val="bg1">
                <a:lumMod val="85000"/>
              </a:schemeClr>
            </a:solidFill>
            <a:ln>
              <a:solidFill>
                <a:schemeClr val="bg1">
                  <a:lumMod val="50000"/>
                </a:schemeClr>
              </a:solidFill>
            </a:ln>
            <a:scene3d>
              <a:camera prst="isometricLeftDown"/>
              <a:lightRig rig="threePt" dir="t"/>
            </a:scene3d>
            <a:sp3d extrusionH="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24" name="Groupe 123"/>
          <p:cNvGrpSpPr/>
          <p:nvPr>
            <p:custDataLst>
              <p:tags r:id="rId13"/>
            </p:custDataLst>
          </p:nvPr>
        </p:nvGrpSpPr>
        <p:grpSpPr>
          <a:xfrm>
            <a:off x="5192235" y="3771687"/>
            <a:ext cx="4006517" cy="558747"/>
            <a:chOff x="5192235" y="3771687"/>
            <a:chExt cx="4006517" cy="558747"/>
          </a:xfrm>
        </p:grpSpPr>
        <p:sp>
          <p:nvSpPr>
            <p:cNvPr id="106" name="Text Box 6"/>
            <p:cNvSpPr txBox="1">
              <a:spLocks noChangeArrowheads="1"/>
            </p:cNvSpPr>
            <p:nvPr/>
          </p:nvSpPr>
          <p:spPr bwMode="auto">
            <a:xfrm>
              <a:off x="6065691" y="3868769"/>
              <a:ext cx="3133061" cy="461665"/>
            </a:xfrm>
            <a:prstGeom prst="rect">
              <a:avLst/>
            </a:prstGeom>
            <a:noFill/>
            <a:ln w="9525">
              <a:noFill/>
              <a:miter lim="800000"/>
              <a:headEnd/>
              <a:tailEnd/>
            </a:ln>
            <a:effectLst/>
          </p:spPr>
          <p:txBody>
            <a:bodyPr>
              <a:spAutoFit/>
            </a:bodyPr>
            <a:lstStyle/>
            <a:p>
              <a:pPr algn="l"/>
              <a:r>
                <a:rPr lang="fr-FR" sz="2400" dirty="0" smtClean="0">
                  <a:solidFill>
                    <a:schemeClr val="tx1"/>
                  </a:solidFill>
                </a:rPr>
                <a:t>Plancher  </a:t>
              </a:r>
              <a:r>
                <a:rPr lang="fr-FR" sz="2400" b="1" dirty="0">
                  <a:solidFill>
                    <a:schemeClr val="tx1"/>
                  </a:solidFill>
                </a:rPr>
                <a:t>7%</a:t>
              </a:r>
              <a:r>
                <a:rPr lang="fr-FR" sz="2400" dirty="0">
                  <a:solidFill>
                    <a:schemeClr val="tx1"/>
                  </a:solidFill>
                </a:rPr>
                <a:t> </a:t>
              </a:r>
            </a:p>
          </p:txBody>
        </p:sp>
        <p:sp>
          <p:nvSpPr>
            <p:cNvPr id="111" name="Rectangle 110"/>
            <p:cNvSpPr/>
            <p:nvPr/>
          </p:nvSpPr>
          <p:spPr>
            <a:xfrm>
              <a:off x="5192235" y="3771687"/>
              <a:ext cx="818866" cy="545910"/>
            </a:xfrm>
            <a:prstGeom prst="rect">
              <a:avLst/>
            </a:prstGeom>
            <a:solidFill>
              <a:schemeClr val="bg1">
                <a:lumMod val="85000"/>
              </a:schemeClr>
            </a:solidFill>
            <a:ln>
              <a:solidFill>
                <a:schemeClr val="bg1">
                  <a:lumMod val="50000"/>
                </a:schemeClr>
              </a:solidFill>
            </a:ln>
            <a:scene3d>
              <a:camera prst="isometricOffAxis1Top"/>
              <a:lightRig rig="threePt" dir="t"/>
            </a:scene3d>
            <a:sp3d extrusionH="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25" name="Groupe 124"/>
          <p:cNvGrpSpPr/>
          <p:nvPr>
            <p:custDataLst>
              <p:tags r:id="rId14"/>
            </p:custDataLst>
          </p:nvPr>
        </p:nvGrpSpPr>
        <p:grpSpPr>
          <a:xfrm>
            <a:off x="5066581" y="4714152"/>
            <a:ext cx="4132171" cy="543886"/>
            <a:chOff x="5066581" y="4714152"/>
            <a:chExt cx="4132171" cy="543886"/>
          </a:xfrm>
        </p:grpSpPr>
        <p:sp>
          <p:nvSpPr>
            <p:cNvPr id="105" name="Text Box 9"/>
            <p:cNvSpPr txBox="1">
              <a:spLocks noChangeArrowheads="1"/>
            </p:cNvSpPr>
            <p:nvPr/>
          </p:nvSpPr>
          <p:spPr bwMode="auto">
            <a:xfrm>
              <a:off x="6065691" y="4761012"/>
              <a:ext cx="3133061" cy="461665"/>
            </a:xfrm>
            <a:prstGeom prst="rect">
              <a:avLst/>
            </a:prstGeom>
            <a:noFill/>
            <a:ln w="9525">
              <a:noFill/>
              <a:miter lim="800000"/>
              <a:headEnd/>
              <a:tailEnd/>
            </a:ln>
            <a:effectLst/>
          </p:spPr>
          <p:txBody>
            <a:bodyPr>
              <a:spAutoFit/>
            </a:bodyPr>
            <a:lstStyle/>
            <a:p>
              <a:pPr algn="l"/>
              <a:r>
                <a:rPr lang="fr-FR" sz="2400" dirty="0">
                  <a:solidFill>
                    <a:schemeClr val="tx1"/>
                  </a:solidFill>
                </a:rPr>
                <a:t>Ponts </a:t>
              </a:r>
              <a:r>
                <a:rPr lang="fr-FR" sz="2400" dirty="0" smtClean="0">
                  <a:solidFill>
                    <a:schemeClr val="tx1"/>
                  </a:solidFill>
                </a:rPr>
                <a:t>thermiques  </a:t>
              </a:r>
              <a:r>
                <a:rPr lang="fr-FR" sz="2400" b="1" dirty="0">
                  <a:solidFill>
                    <a:schemeClr val="tx1"/>
                  </a:solidFill>
                </a:rPr>
                <a:t>5%</a:t>
              </a:r>
              <a:r>
                <a:rPr lang="fr-FR" sz="2400" dirty="0">
                  <a:solidFill>
                    <a:schemeClr val="tx1"/>
                  </a:solidFill>
                </a:rPr>
                <a:t> </a:t>
              </a:r>
            </a:p>
          </p:txBody>
        </p:sp>
        <p:grpSp>
          <p:nvGrpSpPr>
            <p:cNvPr id="116" name="Groupe 115"/>
            <p:cNvGrpSpPr/>
            <p:nvPr/>
          </p:nvGrpSpPr>
          <p:grpSpPr>
            <a:xfrm>
              <a:off x="5066581" y="4714152"/>
              <a:ext cx="782426" cy="543886"/>
              <a:chOff x="4026090" y="4666889"/>
              <a:chExt cx="914400" cy="543886"/>
            </a:xfrm>
            <a:scene3d>
              <a:camera prst="isometricLeftDown"/>
              <a:lightRig rig="flood" dir="t"/>
            </a:scene3d>
          </p:grpSpPr>
          <p:sp>
            <p:nvSpPr>
              <p:cNvPr id="112" name="Rectangle 111"/>
              <p:cNvSpPr/>
              <p:nvPr/>
            </p:nvSpPr>
            <p:spPr>
              <a:xfrm>
                <a:off x="4026090" y="4885899"/>
                <a:ext cx="914400" cy="109182"/>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3" name="Rectangle 112"/>
              <p:cNvSpPr/>
              <p:nvPr/>
            </p:nvSpPr>
            <p:spPr>
              <a:xfrm rot="16200000">
                <a:off x="3975363" y="472053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4" name="Rectangle 113"/>
              <p:cNvSpPr/>
              <p:nvPr/>
            </p:nvSpPr>
            <p:spPr>
              <a:xfrm rot="16200000">
                <a:off x="3972495" y="504545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26" name="Groupe 125"/>
          <p:cNvGrpSpPr/>
          <p:nvPr>
            <p:custDataLst>
              <p:tags r:id="rId15"/>
            </p:custDataLst>
          </p:nvPr>
        </p:nvGrpSpPr>
        <p:grpSpPr>
          <a:xfrm>
            <a:off x="5225942" y="5494282"/>
            <a:ext cx="3312040" cy="780722"/>
            <a:chOff x="5225942" y="5494282"/>
            <a:chExt cx="3312040" cy="780722"/>
          </a:xfrm>
        </p:grpSpPr>
        <p:sp>
          <p:nvSpPr>
            <p:cNvPr id="104" name="Text Box 8"/>
            <p:cNvSpPr txBox="1">
              <a:spLocks noChangeArrowheads="1"/>
            </p:cNvSpPr>
            <p:nvPr/>
          </p:nvSpPr>
          <p:spPr bwMode="auto">
            <a:xfrm>
              <a:off x="6065691" y="5653256"/>
              <a:ext cx="2472291" cy="461665"/>
            </a:xfrm>
            <a:prstGeom prst="rect">
              <a:avLst/>
            </a:prstGeom>
            <a:noFill/>
            <a:ln w="9525">
              <a:noFill/>
              <a:miter lim="800000"/>
              <a:headEnd/>
              <a:tailEnd/>
            </a:ln>
            <a:effectLst/>
          </p:spPr>
          <p:txBody>
            <a:bodyPr wrap="square">
              <a:spAutoFit/>
            </a:bodyPr>
            <a:lstStyle/>
            <a:p>
              <a:pPr algn="l"/>
              <a:r>
                <a:rPr lang="fr-FR" sz="2400" dirty="0" smtClean="0">
                  <a:solidFill>
                    <a:schemeClr val="tx1"/>
                  </a:solidFill>
                </a:rPr>
                <a:t>Ventilation </a:t>
              </a:r>
              <a:r>
                <a:rPr lang="fr-FR" sz="2400" b="1" dirty="0">
                  <a:solidFill>
                    <a:schemeClr val="tx1"/>
                  </a:solidFill>
                </a:rPr>
                <a:t>20%</a:t>
              </a:r>
              <a:r>
                <a:rPr lang="fr-FR" sz="2400" dirty="0">
                  <a:solidFill>
                    <a:schemeClr val="tx1"/>
                  </a:solidFill>
                </a:rPr>
                <a:t> </a:t>
              </a:r>
            </a:p>
          </p:txBody>
        </p:sp>
        <p:pic>
          <p:nvPicPr>
            <p:cNvPr id="33795" name="Picture 3"/>
            <p:cNvPicPr>
              <a:picLocks noChangeAspect="1" noChangeArrowheads="1"/>
            </p:cNvPicPr>
            <p:nvPr/>
          </p:nvPicPr>
          <p:blipFill>
            <a:blip r:embed="rId23" cstate="print"/>
            <a:srcRect/>
            <a:stretch>
              <a:fillRect/>
            </a:stretch>
          </p:blipFill>
          <p:spPr bwMode="auto">
            <a:xfrm>
              <a:off x="5225942" y="5494282"/>
              <a:ext cx="780722" cy="780722"/>
            </a:xfrm>
            <a:prstGeom prst="rect">
              <a:avLst/>
            </a:prstGeom>
            <a:noFill/>
            <a:ln w="9525">
              <a:noFill/>
              <a:miter lim="800000"/>
              <a:headEnd/>
              <a:tailEnd/>
            </a:ln>
            <a:effectLst/>
          </p:spPr>
        </p:pic>
      </p:grpSp>
      <p:grpSp>
        <p:nvGrpSpPr>
          <p:cNvPr id="164" name="Groupe 36"/>
          <p:cNvGrpSpPr/>
          <p:nvPr>
            <p:custDataLst>
              <p:tags r:id="rId16"/>
            </p:custDataLst>
          </p:nvPr>
        </p:nvGrpSpPr>
        <p:grpSpPr>
          <a:xfrm>
            <a:off x="441448" y="4663361"/>
            <a:ext cx="4729655" cy="954107"/>
            <a:chOff x="721041" y="4800654"/>
            <a:chExt cx="4729655" cy="954107"/>
          </a:xfrm>
        </p:grpSpPr>
        <p:sp>
          <p:nvSpPr>
            <p:cNvPr id="165" name="Rectangle 164"/>
            <p:cNvSpPr/>
            <p:nvPr/>
          </p:nvSpPr>
          <p:spPr>
            <a:xfrm>
              <a:off x="1192963" y="4800654"/>
              <a:ext cx="4257733" cy="954107"/>
            </a:xfrm>
            <a:prstGeom prst="rect">
              <a:avLst/>
            </a:prstGeom>
          </p:spPr>
          <p:txBody>
            <a:bodyPr wrap="square">
              <a:spAutoFit/>
            </a:bodyPr>
            <a:lstStyle/>
            <a:p>
              <a:r>
                <a:rPr lang="fr-FR" sz="2800" b="1" dirty="0" smtClean="0">
                  <a:solidFill>
                    <a:schemeClr val="tx2">
                      <a:lumMod val="75000"/>
                    </a:schemeClr>
                  </a:solidFill>
                </a:rPr>
                <a:t>Isolation prioritaire de la toiture.</a:t>
              </a:r>
            </a:p>
          </p:txBody>
        </p:sp>
        <p:sp>
          <p:nvSpPr>
            <p:cNvPr id="166" name="Triangle isocèle 165"/>
            <p:cNvSpPr/>
            <p:nvPr/>
          </p:nvSpPr>
          <p:spPr>
            <a:xfrm rot="5400000">
              <a:off x="686859" y="4848627"/>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8" name="Groupe 38"/>
          <p:cNvGrpSpPr/>
          <p:nvPr>
            <p:custDataLst>
              <p:tags r:id="rId17"/>
            </p:custDataLst>
          </p:nvPr>
        </p:nvGrpSpPr>
        <p:grpSpPr>
          <a:xfrm>
            <a:off x="-11875" y="6184075"/>
            <a:ext cx="9166762" cy="695495"/>
            <a:chOff x="-11875" y="6184075"/>
            <a:chExt cx="9166762" cy="695495"/>
          </a:xfrm>
        </p:grpSpPr>
        <p:grpSp>
          <p:nvGrpSpPr>
            <p:cNvPr id="49" name="Groupe 73"/>
            <p:cNvGrpSpPr/>
            <p:nvPr/>
          </p:nvGrpSpPr>
          <p:grpSpPr>
            <a:xfrm>
              <a:off x="7528887" y="6578927"/>
              <a:ext cx="1475051" cy="270756"/>
              <a:chOff x="3004398" y="3185919"/>
              <a:chExt cx="4497647" cy="825579"/>
            </a:xfrm>
          </p:grpSpPr>
          <p:pic>
            <p:nvPicPr>
              <p:cNvPr id="54" name="Picture 1" descr="D:\Lorente Christophe\Boulot\BTS TC\2009 2010\Salon de l'habitat\Salon de l'habitat 2009\LOGO.jpg"/>
              <p:cNvPicPr>
                <a:picLocks noChangeAspect="1" noChangeArrowheads="1"/>
              </p:cNvPicPr>
              <p:nvPr/>
            </p:nvPicPr>
            <p:blipFill>
              <a:blip r:embed="rId24" cstate="print"/>
              <a:srcRect/>
              <a:stretch>
                <a:fillRect/>
              </a:stretch>
            </p:blipFill>
            <p:spPr bwMode="auto">
              <a:xfrm>
                <a:off x="3883214" y="3339060"/>
                <a:ext cx="3618831" cy="519296"/>
              </a:xfrm>
              <a:prstGeom prst="rect">
                <a:avLst/>
              </a:prstGeom>
              <a:noFill/>
            </p:spPr>
          </p:pic>
          <p:pic>
            <p:nvPicPr>
              <p:cNvPr id="55" name="Picture 1" descr="D:\Lorente Christophe\Boulot\BTS TC\2009 2010\Salon de l'habitat\Salon de l'habitat 2009\LOGO.jpg"/>
              <p:cNvPicPr>
                <a:picLocks noChangeAspect="1" noChangeArrowheads="1"/>
              </p:cNvPicPr>
              <p:nvPr/>
            </p:nvPicPr>
            <p:blipFill>
              <a:blip r:embed="rId25" cstate="print"/>
              <a:srcRect/>
              <a:stretch>
                <a:fillRect/>
              </a:stretch>
            </p:blipFill>
            <p:spPr bwMode="auto">
              <a:xfrm>
                <a:off x="3004398" y="3185919"/>
                <a:ext cx="783259" cy="825579"/>
              </a:xfrm>
              <a:prstGeom prst="rect">
                <a:avLst/>
              </a:prstGeom>
              <a:noFill/>
            </p:spPr>
          </p:pic>
        </p:grpSp>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2" name="Picture 1"/>
            <p:cNvPicPr>
              <a:picLocks noChangeAspect="1" noChangeArrowheads="1"/>
            </p:cNvPicPr>
            <p:nvPr/>
          </p:nvPicPr>
          <p:blipFill>
            <a:blip r:embed="rId26"/>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3" name="Rectangle 52"/>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7"/>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p:cTn id="7" dur="1000" fill="hold"/>
                                        <p:tgtEl>
                                          <p:spTgt spid="129"/>
                                        </p:tgtEl>
                                        <p:attrNameLst>
                                          <p:attrName>ppt_w</p:attrName>
                                        </p:attrNameLst>
                                      </p:cBhvr>
                                      <p:tavLst>
                                        <p:tav tm="0">
                                          <p:val>
                                            <p:fltVal val="0"/>
                                          </p:val>
                                        </p:tav>
                                        <p:tav tm="100000">
                                          <p:val>
                                            <p:strVal val="#ppt_w"/>
                                          </p:val>
                                        </p:tav>
                                      </p:tavLst>
                                    </p:anim>
                                    <p:anim calcmode="lin" valueType="num">
                                      <p:cBhvr>
                                        <p:cTn id="8" dur="1000" fill="hold"/>
                                        <p:tgtEl>
                                          <p:spTgt spid="129"/>
                                        </p:tgtEl>
                                        <p:attrNameLst>
                                          <p:attrName>ppt_h</p:attrName>
                                        </p:attrNameLst>
                                      </p:cBhvr>
                                      <p:tavLst>
                                        <p:tav tm="0">
                                          <p:val>
                                            <p:fltVal val="0"/>
                                          </p:val>
                                        </p:tav>
                                        <p:tav tm="100000">
                                          <p:val>
                                            <p:strVal val="#ppt_h"/>
                                          </p:val>
                                        </p:tav>
                                      </p:tavLst>
                                    </p:anim>
                                    <p:animEffect transition="in" filter="fade">
                                      <p:cBhvr>
                                        <p:cTn id="9" dur="1000"/>
                                        <p:tgtEl>
                                          <p:spTgt spid="12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21"/>
                                        </p:tgtEl>
                                        <p:attrNameLst>
                                          <p:attrName>style.visibility</p:attrName>
                                        </p:attrNameLst>
                                      </p:cBhvr>
                                      <p:to>
                                        <p:strVal val="visible"/>
                                      </p:to>
                                    </p:set>
                                    <p:animEffect transition="in" filter="wipe(left)">
                                      <p:cBhvr>
                                        <p:cTn id="19" dur="1000"/>
                                        <p:tgtEl>
                                          <p:spTgt spid="12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wipe(down)">
                                      <p:cBhvr>
                                        <p:cTn id="22" dur="1000"/>
                                        <p:tgtEl>
                                          <p:spTgt spid="1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wipe(left)">
                                      <p:cBhvr>
                                        <p:cTn id="27" dur="1000"/>
                                        <p:tgtEl>
                                          <p:spTgt spid="12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7"/>
                                        </p:tgtEl>
                                        <p:attrNameLst>
                                          <p:attrName>style.visibility</p:attrName>
                                        </p:attrNameLst>
                                      </p:cBhvr>
                                      <p:to>
                                        <p:strVal val="visible"/>
                                      </p:to>
                                    </p:set>
                                    <p:animEffect transition="in" filter="wipe(down)">
                                      <p:cBhvr>
                                        <p:cTn id="30" dur="1000"/>
                                        <p:tgtEl>
                                          <p:spTgt spid="13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wipe(left)">
                                      <p:cBhvr>
                                        <p:cTn id="35" dur="1000"/>
                                        <p:tgtEl>
                                          <p:spTgt spid="12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wipe(down)">
                                      <p:cBhvr>
                                        <p:cTn id="38" dur="1000"/>
                                        <p:tgtEl>
                                          <p:spTgt spid="13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wipe(left)">
                                      <p:cBhvr>
                                        <p:cTn id="43" dur="1000"/>
                                        <p:tgtEl>
                                          <p:spTgt spid="124"/>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39"/>
                                        </p:tgtEl>
                                        <p:attrNameLst>
                                          <p:attrName>style.visibility</p:attrName>
                                        </p:attrNameLst>
                                      </p:cBhvr>
                                      <p:to>
                                        <p:strVal val="visible"/>
                                      </p:to>
                                    </p:set>
                                    <p:animEffect transition="in" filter="wipe(down)">
                                      <p:cBhvr>
                                        <p:cTn id="46" dur="1000"/>
                                        <p:tgtEl>
                                          <p:spTgt spid="13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wipe(left)">
                                      <p:cBhvr>
                                        <p:cTn id="51" dur="1000"/>
                                        <p:tgtEl>
                                          <p:spTgt spid="12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wipe(down)">
                                      <p:cBhvr>
                                        <p:cTn id="54" dur="1000"/>
                                        <p:tgtEl>
                                          <p:spTgt spid="143"/>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26"/>
                                        </p:tgtEl>
                                        <p:attrNameLst>
                                          <p:attrName>style.visibility</p:attrName>
                                        </p:attrNameLst>
                                      </p:cBhvr>
                                      <p:to>
                                        <p:strVal val="visible"/>
                                      </p:to>
                                    </p:set>
                                    <p:animEffect transition="in" filter="wipe(left)">
                                      <p:cBhvr>
                                        <p:cTn id="59" dur="1000"/>
                                        <p:tgtEl>
                                          <p:spTgt spid="12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40"/>
                                        </p:tgtEl>
                                        <p:attrNameLst>
                                          <p:attrName>style.visibility</p:attrName>
                                        </p:attrNameLst>
                                      </p:cBhvr>
                                      <p:to>
                                        <p:strVal val="visible"/>
                                      </p:to>
                                    </p:set>
                                    <p:animEffect transition="in" filter="wipe(down)">
                                      <p:cBhvr>
                                        <p:cTn id="62" dur="1000"/>
                                        <p:tgtEl>
                                          <p:spTgt spid="14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64"/>
                                        </p:tgtEl>
                                        <p:attrNameLst>
                                          <p:attrName>style.visibility</p:attrName>
                                        </p:attrNameLst>
                                      </p:cBhvr>
                                      <p:to>
                                        <p:strVal val="visible"/>
                                      </p:to>
                                    </p:set>
                                    <p:animEffect transition="in" filter="wipe(left)">
                                      <p:cBhvr>
                                        <p:cTn id="67"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P spid="137" grpId="0" animBg="1"/>
      <p:bldP spid="138" grpId="0" animBg="1"/>
      <p:bldP spid="139" grpId="0" animBg="1"/>
      <p:bldP spid="140" grpId="0" animBg="1"/>
      <p:bldP spid="1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3"/>
          <p:cNvPicPr>
            <a:picLocks noChangeAspect="1" noChangeArrowheads="1"/>
          </p:cNvPicPr>
          <p:nvPr>
            <p:custDataLst>
              <p:tags r:id="rId1"/>
            </p:custDataLst>
          </p:nvPr>
        </p:nvPicPr>
        <p:blipFill>
          <a:blip r:embed="rId20"/>
          <a:srcRect/>
          <a:stretch>
            <a:fillRect/>
          </a:stretch>
        </p:blipFill>
        <p:spPr bwMode="auto">
          <a:xfrm flipH="1">
            <a:off x="560220" y="1753340"/>
            <a:ext cx="3248976" cy="2626900"/>
          </a:xfrm>
          <a:prstGeom prst="rect">
            <a:avLst/>
          </a:prstGeom>
          <a:noFill/>
          <a:ln w="9525">
            <a:noFill/>
            <a:miter lim="800000"/>
            <a:headEnd/>
            <a:tailEnd/>
          </a:ln>
          <a:effectLst/>
        </p:spPr>
      </p:pic>
      <p:sp>
        <p:nvSpPr>
          <p:cNvPr id="136" name="AutoShape 21"/>
          <p:cNvSpPr>
            <a:spLocks noChangeAspect="1" noChangeArrowheads="1"/>
          </p:cNvSpPr>
          <p:nvPr>
            <p:custDataLst>
              <p:tags r:id="rId2"/>
            </p:custDataLst>
          </p:nvPr>
        </p:nvSpPr>
        <p:spPr bwMode="auto">
          <a:xfrm rot="5400000" flipH="1">
            <a:off x="1372287" y="1820441"/>
            <a:ext cx="994419" cy="346117"/>
          </a:xfrm>
          <a:prstGeom prst="rightArrow">
            <a:avLst>
              <a:gd name="adj1" fmla="val 50000"/>
              <a:gd name="adj2" fmla="val 45076"/>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7" name="AutoShape 22"/>
          <p:cNvSpPr>
            <a:spLocks noChangeAspect="1" noChangeArrowheads="1"/>
          </p:cNvSpPr>
          <p:nvPr>
            <p:custDataLst>
              <p:tags r:id="rId3"/>
            </p:custDataLst>
          </p:nvPr>
        </p:nvSpPr>
        <p:spPr bwMode="auto">
          <a:xfrm flipH="1">
            <a:off x="201881" y="2884898"/>
            <a:ext cx="977190" cy="478511"/>
          </a:xfrm>
          <a:prstGeom prst="rightArrow">
            <a:avLst>
              <a:gd name="adj1" fmla="val 50000"/>
              <a:gd name="adj2" fmla="val 45175"/>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8" name="AutoShape 23"/>
          <p:cNvSpPr>
            <a:spLocks noChangeAspect="1" noChangeArrowheads="1"/>
          </p:cNvSpPr>
          <p:nvPr>
            <p:custDataLst>
              <p:tags r:id="rId4"/>
            </p:custDataLst>
          </p:nvPr>
        </p:nvSpPr>
        <p:spPr bwMode="auto">
          <a:xfrm>
            <a:off x="3059197" y="2694862"/>
            <a:ext cx="1132794" cy="451995"/>
          </a:xfrm>
          <a:prstGeom prst="rightArrow">
            <a:avLst>
              <a:gd name="adj1" fmla="val 50000"/>
              <a:gd name="adj2" fmla="val 45174"/>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9" name="AutoShape 24"/>
          <p:cNvSpPr>
            <a:spLocks noChangeAspect="1" noChangeArrowheads="1"/>
          </p:cNvSpPr>
          <p:nvPr>
            <p:custDataLst>
              <p:tags r:id="rId5"/>
            </p:custDataLst>
          </p:nvPr>
        </p:nvSpPr>
        <p:spPr bwMode="auto">
          <a:xfrm rot="16185559" flipH="1">
            <a:off x="972881" y="3753861"/>
            <a:ext cx="729506" cy="238516"/>
          </a:xfrm>
          <a:prstGeom prst="rightArrow">
            <a:avLst>
              <a:gd name="adj1" fmla="val 50000"/>
              <a:gd name="adj2" fmla="val 4527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0" name="AutoShape 25"/>
          <p:cNvSpPr>
            <a:spLocks noChangeAspect="1" noChangeArrowheads="1"/>
          </p:cNvSpPr>
          <p:nvPr>
            <p:custDataLst>
              <p:tags r:id="rId6"/>
            </p:custDataLst>
          </p:nvPr>
        </p:nvSpPr>
        <p:spPr bwMode="auto">
          <a:xfrm rot="2328295" flipH="1">
            <a:off x="612398" y="2161144"/>
            <a:ext cx="662738" cy="203061"/>
          </a:xfrm>
          <a:prstGeom prst="rightArrow">
            <a:avLst>
              <a:gd name="adj1" fmla="val 50000"/>
              <a:gd name="adj2" fmla="val 4504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3" name="AutoShape 35"/>
          <p:cNvSpPr>
            <a:spLocks noChangeAspect="1" noChangeArrowheads="1"/>
          </p:cNvSpPr>
          <p:nvPr>
            <p:custDataLst>
              <p:tags r:id="rId7"/>
            </p:custDataLst>
          </p:nvPr>
        </p:nvSpPr>
        <p:spPr bwMode="auto">
          <a:xfrm rot="11994158" flipH="1">
            <a:off x="2577494" y="3794670"/>
            <a:ext cx="575959" cy="182909"/>
          </a:xfrm>
          <a:prstGeom prst="rightArrow">
            <a:avLst>
              <a:gd name="adj1" fmla="val 50000"/>
              <a:gd name="adj2" fmla="val 44853"/>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grpSp>
        <p:nvGrpSpPr>
          <p:cNvPr id="2" name="Groupe 33"/>
          <p:cNvGrpSpPr/>
          <p:nvPr>
            <p:custDataLst>
              <p:tags r:id="rId8"/>
            </p:custDataLst>
          </p:nvPr>
        </p:nvGrpSpPr>
        <p:grpSpPr>
          <a:xfrm>
            <a:off x="227838" y="825854"/>
            <a:ext cx="4461482" cy="461665"/>
            <a:chOff x="227838" y="1569914"/>
            <a:chExt cx="4461482" cy="461665"/>
          </a:xfrm>
        </p:grpSpPr>
        <p:sp>
          <p:nvSpPr>
            <p:cNvPr id="25" name="Rectangle 24"/>
            <p:cNvSpPr/>
            <p:nvPr/>
          </p:nvSpPr>
          <p:spPr>
            <a:xfrm>
              <a:off x="594416" y="1569914"/>
              <a:ext cx="4094904" cy="461665"/>
            </a:xfrm>
            <a:prstGeom prst="rect">
              <a:avLst/>
            </a:prstGeom>
          </p:spPr>
          <p:txBody>
            <a:bodyPr wrap="none">
              <a:spAutoFit/>
            </a:bodyPr>
            <a:lstStyle/>
            <a:p>
              <a:r>
                <a:rPr lang="fr-FR" sz="2400" dirty="0" smtClean="0">
                  <a:solidFill>
                    <a:schemeClr val="tx2">
                      <a:lumMod val="75000"/>
                    </a:schemeClr>
                  </a:solidFill>
                </a:rPr>
                <a:t>Maison </a:t>
              </a:r>
              <a:r>
                <a:rPr lang="fr-FR" sz="2400" b="1" dirty="0" smtClean="0">
                  <a:solidFill>
                    <a:schemeClr val="tx2">
                      <a:lumMod val="75000"/>
                    </a:schemeClr>
                  </a:solidFill>
                </a:rPr>
                <a:t>neuve selon la RT 2000</a:t>
              </a:r>
            </a:p>
          </p:txBody>
        </p:sp>
        <p:pic>
          <p:nvPicPr>
            <p:cNvPr id="26" name="Picture 17"/>
            <p:cNvPicPr>
              <a:picLocks noChangeAspect="1" noChangeArrowheads="1"/>
            </p:cNvPicPr>
            <p:nvPr/>
          </p:nvPicPr>
          <p:blipFill>
            <a:blip r:embed="rId21"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9"/>
            </p:custDataLst>
          </p:nvPr>
        </p:nvSpPr>
        <p:spPr>
          <a:xfrm>
            <a:off x="128613" y="142852"/>
            <a:ext cx="855818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Répartition des déperditions d’une maison individuelle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120"/>
          <p:cNvGrpSpPr/>
          <p:nvPr>
            <p:custDataLst>
              <p:tags r:id="rId10"/>
            </p:custDataLst>
          </p:nvPr>
        </p:nvGrpSpPr>
        <p:grpSpPr>
          <a:xfrm>
            <a:off x="4917604" y="1007374"/>
            <a:ext cx="3611541" cy="906895"/>
            <a:chOff x="4917604" y="1007374"/>
            <a:chExt cx="3611541" cy="906895"/>
          </a:xfrm>
        </p:grpSpPr>
        <p:sp>
          <p:nvSpPr>
            <p:cNvPr id="102" name="Text Box 5"/>
            <p:cNvSpPr txBox="1">
              <a:spLocks noChangeArrowheads="1"/>
            </p:cNvSpPr>
            <p:nvPr/>
          </p:nvSpPr>
          <p:spPr bwMode="auto">
            <a:xfrm>
              <a:off x="6097223" y="1007374"/>
              <a:ext cx="2431922" cy="461665"/>
            </a:xfrm>
            <a:prstGeom prst="rect">
              <a:avLst/>
            </a:prstGeom>
            <a:noFill/>
            <a:ln w="9525">
              <a:noFill/>
              <a:miter lim="800000"/>
              <a:headEnd/>
              <a:tailEnd/>
            </a:ln>
            <a:effectLst/>
          </p:spPr>
          <p:txBody>
            <a:bodyPr wrap="square">
              <a:spAutoFit/>
            </a:bodyPr>
            <a:lstStyle/>
            <a:p>
              <a:pPr algn="l"/>
              <a:r>
                <a:rPr lang="fr-FR" sz="2400" dirty="0">
                  <a:solidFill>
                    <a:schemeClr val="tx1"/>
                  </a:solidFill>
                </a:rPr>
                <a:t>Toiture </a:t>
              </a:r>
              <a:r>
                <a:rPr lang="fr-FR" sz="2000" strike="sngStrike" dirty="0" smtClean="0"/>
                <a:t>30%</a:t>
              </a:r>
              <a:r>
                <a:rPr lang="fr-FR" sz="2000" dirty="0" smtClean="0"/>
                <a:t>  </a:t>
              </a:r>
              <a:r>
                <a:rPr lang="fr-FR" sz="2400" b="1" dirty="0" smtClean="0">
                  <a:solidFill>
                    <a:schemeClr val="tx1"/>
                  </a:solidFill>
                </a:rPr>
                <a:t>14%</a:t>
              </a:r>
              <a:r>
                <a:rPr lang="fr-FR" sz="2400" dirty="0" smtClean="0">
                  <a:solidFill>
                    <a:schemeClr val="tx1"/>
                  </a:solidFill>
                </a:rPr>
                <a:t> </a:t>
              </a:r>
              <a:endParaRPr lang="fr-FR" sz="2400" dirty="0">
                <a:solidFill>
                  <a:schemeClr val="tx1"/>
                </a:solidFill>
              </a:endParaRPr>
            </a:p>
          </p:txBody>
        </p:sp>
        <p:sp>
          <p:nvSpPr>
            <p:cNvPr id="109" name="Demi-cadre 108"/>
            <p:cNvSpPr/>
            <p:nvPr/>
          </p:nvSpPr>
          <p:spPr>
            <a:xfrm rot="1800000">
              <a:off x="4917604" y="1019280"/>
              <a:ext cx="827696" cy="894989"/>
            </a:xfrm>
            <a:prstGeom prst="halfFrame">
              <a:avLst>
                <a:gd name="adj1" fmla="val 6860"/>
                <a:gd name="adj2" fmla="val 5808"/>
              </a:avLst>
            </a:prstGeom>
            <a:solidFill>
              <a:srgbClr val="C00000"/>
            </a:solidFill>
            <a:scene3d>
              <a:camera prst="isometricLeftDown"/>
              <a:lightRig rig="threePt" dir="t"/>
            </a:scene3d>
            <a:sp3d extrusionH="603250" contourW="12700">
              <a:contourClr>
                <a:srgbClr val="FF000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6" name="Groupe 121"/>
          <p:cNvGrpSpPr/>
          <p:nvPr>
            <p:custDataLst>
              <p:tags r:id="rId11"/>
            </p:custDataLst>
          </p:nvPr>
        </p:nvGrpSpPr>
        <p:grpSpPr>
          <a:xfrm>
            <a:off x="5238864" y="1744056"/>
            <a:ext cx="3242983" cy="761289"/>
            <a:chOff x="5238864" y="1744056"/>
            <a:chExt cx="3242983" cy="761289"/>
          </a:xfrm>
        </p:grpSpPr>
        <p:sp>
          <p:nvSpPr>
            <p:cNvPr id="103" name="Text Box 7"/>
            <p:cNvSpPr txBox="1">
              <a:spLocks noChangeArrowheads="1"/>
            </p:cNvSpPr>
            <p:nvPr/>
          </p:nvSpPr>
          <p:spPr bwMode="auto">
            <a:xfrm>
              <a:off x="6065690" y="1899617"/>
              <a:ext cx="2416157" cy="461665"/>
            </a:xfrm>
            <a:prstGeom prst="rect">
              <a:avLst/>
            </a:prstGeom>
            <a:noFill/>
            <a:ln w="9525">
              <a:noFill/>
              <a:miter lim="800000"/>
              <a:headEnd/>
              <a:tailEnd/>
            </a:ln>
            <a:effectLst/>
          </p:spPr>
          <p:txBody>
            <a:bodyPr wrap="square">
              <a:spAutoFit/>
            </a:bodyPr>
            <a:lstStyle/>
            <a:p>
              <a:r>
                <a:rPr lang="fr-FR" sz="2400" dirty="0" smtClean="0">
                  <a:solidFill>
                    <a:schemeClr val="tx1"/>
                  </a:solidFill>
                </a:rPr>
                <a:t>Fenêtres </a:t>
              </a:r>
              <a:r>
                <a:rPr lang="fr-FR" sz="2000" strike="sngStrike" dirty="0" smtClean="0"/>
                <a:t>13%</a:t>
              </a:r>
              <a:r>
                <a:rPr lang="fr-FR" sz="2000" dirty="0" smtClean="0"/>
                <a:t> </a:t>
              </a:r>
              <a:r>
                <a:rPr lang="fr-FR" sz="2400" b="1" dirty="0" smtClean="0"/>
                <a:t>21</a:t>
              </a:r>
              <a:r>
                <a:rPr lang="fr-FR" sz="2400" b="1" dirty="0" smtClean="0">
                  <a:solidFill>
                    <a:schemeClr val="tx1"/>
                  </a:solidFill>
                </a:rPr>
                <a:t>%</a:t>
              </a:r>
              <a:r>
                <a:rPr lang="fr-FR" sz="2400" dirty="0" smtClean="0">
                  <a:solidFill>
                    <a:schemeClr val="tx1"/>
                  </a:solidFill>
                </a:rPr>
                <a:t> </a:t>
              </a:r>
              <a:endParaRPr lang="fr-FR" sz="2400" dirty="0">
                <a:solidFill>
                  <a:schemeClr val="tx1"/>
                </a:solidFill>
              </a:endParaRPr>
            </a:p>
          </p:txBody>
        </p:sp>
        <p:pic>
          <p:nvPicPr>
            <p:cNvPr id="33794" name="Picture 2"/>
            <p:cNvPicPr>
              <a:picLocks noChangeAspect="1" noChangeArrowheads="1"/>
            </p:cNvPicPr>
            <p:nvPr/>
          </p:nvPicPr>
          <p:blipFill>
            <a:blip r:embed="rId22" cstate="print"/>
            <a:srcRect/>
            <a:stretch>
              <a:fillRect/>
            </a:stretch>
          </p:blipFill>
          <p:spPr bwMode="auto">
            <a:xfrm>
              <a:off x="5238864" y="1744056"/>
              <a:ext cx="676701" cy="761289"/>
            </a:xfrm>
            <a:prstGeom prst="rect">
              <a:avLst/>
            </a:prstGeom>
            <a:noFill/>
            <a:ln w="9525">
              <a:noFill/>
              <a:miter lim="800000"/>
              <a:headEnd/>
              <a:tailEnd/>
            </a:ln>
            <a:effectLst/>
          </p:spPr>
        </p:pic>
      </p:grpSp>
      <p:grpSp>
        <p:nvGrpSpPr>
          <p:cNvPr id="7" name="Groupe 122"/>
          <p:cNvGrpSpPr/>
          <p:nvPr>
            <p:custDataLst>
              <p:tags r:id="rId12"/>
            </p:custDataLst>
          </p:nvPr>
        </p:nvGrpSpPr>
        <p:grpSpPr>
          <a:xfrm>
            <a:off x="5233177" y="2769046"/>
            <a:ext cx="3059484" cy="669145"/>
            <a:chOff x="5233177" y="2769046"/>
            <a:chExt cx="3059484" cy="669145"/>
          </a:xfrm>
        </p:grpSpPr>
        <p:sp>
          <p:nvSpPr>
            <p:cNvPr id="101" name="Text Box 4"/>
            <p:cNvSpPr txBox="1">
              <a:spLocks noChangeArrowheads="1"/>
            </p:cNvSpPr>
            <p:nvPr/>
          </p:nvSpPr>
          <p:spPr bwMode="auto">
            <a:xfrm>
              <a:off x="6065690" y="2791860"/>
              <a:ext cx="2226971" cy="646331"/>
            </a:xfrm>
            <a:prstGeom prst="rect">
              <a:avLst/>
            </a:prstGeom>
            <a:noFill/>
            <a:ln w="9525">
              <a:noFill/>
              <a:miter lim="800000"/>
              <a:headEnd/>
              <a:tailEnd/>
            </a:ln>
            <a:effectLst/>
          </p:spPr>
          <p:txBody>
            <a:bodyPr wrap="square">
              <a:spAutoFit/>
            </a:bodyPr>
            <a:lstStyle/>
            <a:p>
              <a:r>
                <a:rPr lang="fr-FR" sz="2400" dirty="0">
                  <a:solidFill>
                    <a:schemeClr val="tx1"/>
                  </a:solidFill>
                </a:rPr>
                <a:t>Murs </a:t>
              </a:r>
              <a:r>
                <a:rPr lang="fr-FR" sz="2000" strike="sngStrike" dirty="0" smtClean="0"/>
                <a:t>25%</a:t>
              </a:r>
              <a:r>
                <a:rPr lang="fr-FR" sz="2000" dirty="0" smtClean="0"/>
                <a:t> </a:t>
              </a:r>
              <a:r>
                <a:rPr lang="fr-FR" sz="2400" b="1" dirty="0" smtClean="0"/>
                <a:t>18</a:t>
              </a:r>
              <a:r>
                <a:rPr lang="fr-FR" sz="2400" b="1" dirty="0" smtClean="0">
                  <a:solidFill>
                    <a:schemeClr val="tx1"/>
                  </a:solidFill>
                </a:rPr>
                <a:t>%</a:t>
              </a:r>
              <a:endParaRPr lang="fr-FR" sz="2400" b="1" dirty="0">
                <a:solidFill>
                  <a:schemeClr val="tx1"/>
                </a:solidFill>
              </a:endParaRPr>
            </a:p>
            <a:p>
              <a:pPr algn="l"/>
              <a:endParaRPr lang="fr-FR" sz="1200" b="1" dirty="0">
                <a:solidFill>
                  <a:schemeClr val="tx1"/>
                </a:solidFill>
              </a:endParaRPr>
            </a:p>
          </p:txBody>
        </p:sp>
        <p:sp>
          <p:nvSpPr>
            <p:cNvPr id="110" name="Rectangle 109"/>
            <p:cNvSpPr/>
            <p:nvPr/>
          </p:nvSpPr>
          <p:spPr>
            <a:xfrm>
              <a:off x="5233177" y="2769046"/>
              <a:ext cx="832514" cy="600502"/>
            </a:xfrm>
            <a:prstGeom prst="rect">
              <a:avLst/>
            </a:prstGeom>
            <a:solidFill>
              <a:schemeClr val="bg1">
                <a:lumMod val="85000"/>
              </a:schemeClr>
            </a:solidFill>
            <a:ln>
              <a:solidFill>
                <a:schemeClr val="bg1">
                  <a:lumMod val="50000"/>
                </a:schemeClr>
              </a:solidFill>
            </a:ln>
            <a:scene3d>
              <a:camera prst="isometricLeftDown"/>
              <a:lightRig rig="threePt" dir="t"/>
            </a:scene3d>
            <a:sp3d extrusionH="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 name="Groupe 123"/>
          <p:cNvGrpSpPr/>
          <p:nvPr>
            <p:custDataLst>
              <p:tags r:id="rId13"/>
            </p:custDataLst>
          </p:nvPr>
        </p:nvGrpSpPr>
        <p:grpSpPr>
          <a:xfrm>
            <a:off x="5192235" y="3771687"/>
            <a:ext cx="4006517" cy="558747"/>
            <a:chOff x="5192235" y="3771687"/>
            <a:chExt cx="4006517" cy="558747"/>
          </a:xfrm>
        </p:grpSpPr>
        <p:sp>
          <p:nvSpPr>
            <p:cNvPr id="106" name="Text Box 6"/>
            <p:cNvSpPr txBox="1">
              <a:spLocks noChangeArrowheads="1"/>
            </p:cNvSpPr>
            <p:nvPr/>
          </p:nvSpPr>
          <p:spPr bwMode="auto">
            <a:xfrm>
              <a:off x="6065691" y="3868769"/>
              <a:ext cx="3133061" cy="461665"/>
            </a:xfrm>
            <a:prstGeom prst="rect">
              <a:avLst/>
            </a:prstGeom>
            <a:noFill/>
            <a:ln w="9525">
              <a:noFill/>
              <a:miter lim="800000"/>
              <a:headEnd/>
              <a:tailEnd/>
            </a:ln>
            <a:effectLst/>
          </p:spPr>
          <p:txBody>
            <a:bodyPr>
              <a:spAutoFit/>
            </a:bodyPr>
            <a:lstStyle/>
            <a:p>
              <a:r>
                <a:rPr lang="fr-FR" sz="2400" dirty="0" smtClean="0">
                  <a:solidFill>
                    <a:schemeClr val="tx1"/>
                  </a:solidFill>
                </a:rPr>
                <a:t>Plancher </a:t>
              </a:r>
              <a:r>
                <a:rPr lang="fr-FR" sz="2000" strike="sngStrike" dirty="0" smtClean="0"/>
                <a:t>7%</a:t>
              </a:r>
              <a:r>
                <a:rPr lang="fr-FR" sz="2000" dirty="0" smtClean="0"/>
                <a:t> </a:t>
              </a:r>
              <a:r>
                <a:rPr lang="fr-FR" sz="2400" b="1" dirty="0" smtClean="0"/>
                <a:t>19</a:t>
              </a:r>
              <a:r>
                <a:rPr lang="fr-FR" sz="2400" b="1" dirty="0" smtClean="0">
                  <a:solidFill>
                    <a:schemeClr val="tx1"/>
                  </a:solidFill>
                </a:rPr>
                <a:t>%</a:t>
              </a:r>
              <a:r>
                <a:rPr lang="fr-FR" sz="2400" dirty="0" smtClean="0">
                  <a:solidFill>
                    <a:schemeClr val="tx1"/>
                  </a:solidFill>
                </a:rPr>
                <a:t> </a:t>
              </a:r>
              <a:endParaRPr lang="fr-FR" sz="2400" dirty="0">
                <a:solidFill>
                  <a:schemeClr val="tx1"/>
                </a:solidFill>
              </a:endParaRPr>
            </a:p>
          </p:txBody>
        </p:sp>
        <p:sp>
          <p:nvSpPr>
            <p:cNvPr id="111" name="Rectangle 110"/>
            <p:cNvSpPr/>
            <p:nvPr/>
          </p:nvSpPr>
          <p:spPr>
            <a:xfrm>
              <a:off x="5192235" y="3771687"/>
              <a:ext cx="818866" cy="545910"/>
            </a:xfrm>
            <a:prstGeom prst="rect">
              <a:avLst/>
            </a:prstGeom>
            <a:solidFill>
              <a:schemeClr val="bg1">
                <a:lumMod val="85000"/>
              </a:schemeClr>
            </a:solidFill>
            <a:ln>
              <a:solidFill>
                <a:schemeClr val="bg1">
                  <a:lumMod val="50000"/>
                </a:schemeClr>
              </a:solidFill>
            </a:ln>
            <a:scene3d>
              <a:camera prst="isometricOffAxis1Top"/>
              <a:lightRig rig="threePt" dir="t"/>
            </a:scene3d>
            <a:sp3d extrusionH="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 name="Groupe 124"/>
          <p:cNvGrpSpPr/>
          <p:nvPr>
            <p:custDataLst>
              <p:tags r:id="rId14"/>
            </p:custDataLst>
          </p:nvPr>
        </p:nvGrpSpPr>
        <p:grpSpPr>
          <a:xfrm>
            <a:off x="5066581" y="4714152"/>
            <a:ext cx="4132171" cy="877857"/>
            <a:chOff x="5066581" y="4714152"/>
            <a:chExt cx="4132171" cy="877857"/>
          </a:xfrm>
        </p:grpSpPr>
        <p:sp>
          <p:nvSpPr>
            <p:cNvPr id="105" name="Text Box 9"/>
            <p:cNvSpPr txBox="1">
              <a:spLocks noChangeArrowheads="1"/>
            </p:cNvSpPr>
            <p:nvPr/>
          </p:nvSpPr>
          <p:spPr bwMode="auto">
            <a:xfrm>
              <a:off x="6065691" y="4761012"/>
              <a:ext cx="3133061" cy="830997"/>
            </a:xfrm>
            <a:prstGeom prst="rect">
              <a:avLst/>
            </a:prstGeom>
            <a:noFill/>
            <a:ln w="9525">
              <a:noFill/>
              <a:miter lim="800000"/>
              <a:headEnd/>
              <a:tailEnd/>
            </a:ln>
            <a:effectLst/>
          </p:spPr>
          <p:txBody>
            <a:bodyPr>
              <a:spAutoFit/>
            </a:bodyPr>
            <a:lstStyle/>
            <a:p>
              <a:r>
                <a:rPr lang="fr-FR" sz="2400" dirty="0">
                  <a:solidFill>
                    <a:schemeClr val="tx1"/>
                  </a:solidFill>
                </a:rPr>
                <a:t>Ponts </a:t>
              </a:r>
              <a:r>
                <a:rPr lang="fr-FR" sz="2400" dirty="0" smtClean="0">
                  <a:solidFill>
                    <a:schemeClr val="tx1"/>
                  </a:solidFill>
                </a:rPr>
                <a:t>thermiques </a:t>
              </a:r>
              <a:r>
                <a:rPr lang="fr-FR" sz="2000" strike="sngStrike" dirty="0" smtClean="0"/>
                <a:t>5%</a:t>
              </a:r>
              <a:r>
                <a:rPr lang="fr-FR" sz="2000" dirty="0" smtClean="0"/>
                <a:t> </a:t>
              </a:r>
              <a:r>
                <a:rPr lang="fr-FR" sz="2400" b="1" dirty="0" smtClean="0"/>
                <a:t>12</a:t>
              </a:r>
              <a:r>
                <a:rPr lang="fr-FR" sz="2400" b="1" dirty="0" smtClean="0">
                  <a:solidFill>
                    <a:schemeClr val="tx1"/>
                  </a:solidFill>
                </a:rPr>
                <a:t>%</a:t>
              </a:r>
              <a:r>
                <a:rPr lang="fr-FR" sz="2400" dirty="0" smtClean="0">
                  <a:solidFill>
                    <a:schemeClr val="tx1"/>
                  </a:solidFill>
                </a:rPr>
                <a:t> </a:t>
              </a:r>
              <a:endParaRPr lang="fr-FR" sz="2400" dirty="0">
                <a:solidFill>
                  <a:schemeClr val="tx1"/>
                </a:solidFill>
              </a:endParaRPr>
            </a:p>
          </p:txBody>
        </p:sp>
        <p:grpSp>
          <p:nvGrpSpPr>
            <p:cNvPr id="10" name="Groupe 115"/>
            <p:cNvGrpSpPr/>
            <p:nvPr/>
          </p:nvGrpSpPr>
          <p:grpSpPr>
            <a:xfrm>
              <a:off x="5066581" y="4714152"/>
              <a:ext cx="782426" cy="543886"/>
              <a:chOff x="4026090" y="4666889"/>
              <a:chExt cx="914400" cy="543886"/>
            </a:xfrm>
            <a:scene3d>
              <a:camera prst="isometricLeftDown"/>
              <a:lightRig rig="flood" dir="t"/>
            </a:scene3d>
          </p:grpSpPr>
          <p:sp>
            <p:nvSpPr>
              <p:cNvPr id="112" name="Rectangle 111"/>
              <p:cNvSpPr/>
              <p:nvPr/>
            </p:nvSpPr>
            <p:spPr>
              <a:xfrm>
                <a:off x="4026090" y="4885899"/>
                <a:ext cx="914400" cy="109182"/>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3" name="Rectangle 112"/>
              <p:cNvSpPr/>
              <p:nvPr/>
            </p:nvSpPr>
            <p:spPr>
              <a:xfrm rot="16200000">
                <a:off x="3975363" y="472053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4" name="Rectangle 113"/>
              <p:cNvSpPr/>
              <p:nvPr/>
            </p:nvSpPr>
            <p:spPr>
              <a:xfrm rot="16200000">
                <a:off x="3972495" y="504545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1" name="Groupe 125"/>
          <p:cNvGrpSpPr/>
          <p:nvPr>
            <p:custDataLst>
              <p:tags r:id="rId15"/>
            </p:custDataLst>
          </p:nvPr>
        </p:nvGrpSpPr>
        <p:grpSpPr>
          <a:xfrm>
            <a:off x="5225942" y="5494282"/>
            <a:ext cx="3650044" cy="780722"/>
            <a:chOff x="5225942" y="5494282"/>
            <a:chExt cx="3650044" cy="780722"/>
          </a:xfrm>
        </p:grpSpPr>
        <p:sp>
          <p:nvSpPr>
            <p:cNvPr id="104" name="Text Box 8"/>
            <p:cNvSpPr txBox="1">
              <a:spLocks noChangeArrowheads="1"/>
            </p:cNvSpPr>
            <p:nvPr/>
          </p:nvSpPr>
          <p:spPr bwMode="auto">
            <a:xfrm>
              <a:off x="6065691" y="5653256"/>
              <a:ext cx="2810295" cy="461665"/>
            </a:xfrm>
            <a:prstGeom prst="rect">
              <a:avLst/>
            </a:prstGeom>
            <a:noFill/>
            <a:ln w="9525">
              <a:noFill/>
              <a:miter lim="800000"/>
              <a:headEnd/>
              <a:tailEnd/>
            </a:ln>
            <a:effectLst/>
          </p:spPr>
          <p:txBody>
            <a:bodyPr wrap="square">
              <a:spAutoFit/>
            </a:bodyPr>
            <a:lstStyle/>
            <a:p>
              <a:r>
                <a:rPr lang="fr-FR" sz="2400" dirty="0" smtClean="0">
                  <a:solidFill>
                    <a:schemeClr val="tx1"/>
                  </a:solidFill>
                </a:rPr>
                <a:t>Ventilation </a:t>
              </a:r>
              <a:r>
                <a:rPr lang="fr-FR" sz="2000" strike="sngStrike" dirty="0" smtClean="0"/>
                <a:t>15%</a:t>
              </a:r>
              <a:r>
                <a:rPr lang="fr-FR" sz="2000" dirty="0" smtClean="0"/>
                <a:t> </a:t>
              </a:r>
              <a:r>
                <a:rPr lang="fr-FR" sz="2400" b="1" dirty="0" smtClean="0"/>
                <a:t>16</a:t>
              </a:r>
              <a:r>
                <a:rPr lang="fr-FR" sz="2400" b="1" dirty="0" smtClean="0">
                  <a:solidFill>
                    <a:schemeClr val="tx1"/>
                  </a:solidFill>
                </a:rPr>
                <a:t>%</a:t>
              </a:r>
              <a:r>
                <a:rPr lang="fr-FR" sz="2400" dirty="0" smtClean="0">
                  <a:solidFill>
                    <a:schemeClr val="tx1"/>
                  </a:solidFill>
                </a:rPr>
                <a:t> </a:t>
              </a:r>
              <a:endParaRPr lang="fr-FR" sz="2400" dirty="0">
                <a:solidFill>
                  <a:schemeClr val="tx1"/>
                </a:solidFill>
              </a:endParaRPr>
            </a:p>
          </p:txBody>
        </p:sp>
        <p:pic>
          <p:nvPicPr>
            <p:cNvPr id="33795" name="Picture 3"/>
            <p:cNvPicPr>
              <a:picLocks noChangeAspect="1" noChangeArrowheads="1"/>
            </p:cNvPicPr>
            <p:nvPr/>
          </p:nvPicPr>
          <p:blipFill>
            <a:blip r:embed="rId23" cstate="print"/>
            <a:srcRect/>
            <a:stretch>
              <a:fillRect/>
            </a:stretch>
          </p:blipFill>
          <p:spPr bwMode="auto">
            <a:xfrm>
              <a:off x="5225942" y="5494282"/>
              <a:ext cx="780722" cy="780722"/>
            </a:xfrm>
            <a:prstGeom prst="rect">
              <a:avLst/>
            </a:prstGeom>
            <a:noFill/>
            <a:ln w="9525">
              <a:noFill/>
              <a:miter lim="800000"/>
              <a:headEnd/>
              <a:tailEnd/>
            </a:ln>
            <a:effectLst/>
          </p:spPr>
        </p:pic>
      </p:grpSp>
      <p:grpSp>
        <p:nvGrpSpPr>
          <p:cNvPr id="70" name="Groupe 36"/>
          <p:cNvGrpSpPr/>
          <p:nvPr>
            <p:custDataLst>
              <p:tags r:id="rId16"/>
            </p:custDataLst>
          </p:nvPr>
        </p:nvGrpSpPr>
        <p:grpSpPr>
          <a:xfrm>
            <a:off x="441448" y="4663361"/>
            <a:ext cx="4729655" cy="954107"/>
            <a:chOff x="721041" y="4800654"/>
            <a:chExt cx="4729655" cy="954107"/>
          </a:xfrm>
        </p:grpSpPr>
        <p:sp>
          <p:nvSpPr>
            <p:cNvPr id="71" name="Rectangle 70"/>
            <p:cNvSpPr/>
            <p:nvPr/>
          </p:nvSpPr>
          <p:spPr>
            <a:xfrm>
              <a:off x="1192963" y="4800654"/>
              <a:ext cx="4257733" cy="954107"/>
            </a:xfrm>
            <a:prstGeom prst="rect">
              <a:avLst/>
            </a:prstGeom>
          </p:spPr>
          <p:txBody>
            <a:bodyPr wrap="square">
              <a:spAutoFit/>
            </a:bodyPr>
            <a:lstStyle/>
            <a:p>
              <a:r>
                <a:rPr lang="fr-FR" sz="2800" b="1" dirty="0" smtClean="0">
                  <a:solidFill>
                    <a:schemeClr val="tx2">
                      <a:lumMod val="75000"/>
                    </a:schemeClr>
                  </a:solidFill>
                </a:rPr>
                <a:t>Isolation prioritaire des fenêtres.</a:t>
              </a:r>
            </a:p>
          </p:txBody>
        </p:sp>
        <p:sp>
          <p:nvSpPr>
            <p:cNvPr id="72" name="Triangle isocèle 71"/>
            <p:cNvSpPr/>
            <p:nvPr/>
          </p:nvSpPr>
          <p:spPr>
            <a:xfrm rot="5400000">
              <a:off x="686859" y="4848627"/>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8" name="Groupe 38"/>
          <p:cNvGrpSpPr/>
          <p:nvPr>
            <p:custDataLst>
              <p:tags r:id="rId17"/>
            </p:custDataLst>
          </p:nvPr>
        </p:nvGrpSpPr>
        <p:grpSpPr>
          <a:xfrm>
            <a:off x="-11875" y="6184075"/>
            <a:ext cx="9166762" cy="695495"/>
            <a:chOff x="-11875" y="6184075"/>
            <a:chExt cx="9166762" cy="695495"/>
          </a:xfrm>
        </p:grpSpPr>
        <p:grpSp>
          <p:nvGrpSpPr>
            <p:cNvPr id="49" name="Groupe 73"/>
            <p:cNvGrpSpPr/>
            <p:nvPr/>
          </p:nvGrpSpPr>
          <p:grpSpPr>
            <a:xfrm>
              <a:off x="7528887" y="6578927"/>
              <a:ext cx="1475051" cy="270756"/>
              <a:chOff x="3004398" y="3185919"/>
              <a:chExt cx="4497647" cy="825579"/>
            </a:xfrm>
          </p:grpSpPr>
          <p:pic>
            <p:nvPicPr>
              <p:cNvPr id="54" name="Picture 1" descr="D:\Lorente Christophe\Boulot\BTS TC\2009 2010\Salon de l'habitat\Salon de l'habitat 2009\LOGO.jpg"/>
              <p:cNvPicPr>
                <a:picLocks noChangeAspect="1" noChangeArrowheads="1"/>
              </p:cNvPicPr>
              <p:nvPr/>
            </p:nvPicPr>
            <p:blipFill>
              <a:blip r:embed="rId24" cstate="print"/>
              <a:srcRect/>
              <a:stretch>
                <a:fillRect/>
              </a:stretch>
            </p:blipFill>
            <p:spPr bwMode="auto">
              <a:xfrm>
                <a:off x="3883214" y="3339060"/>
                <a:ext cx="3618831" cy="519296"/>
              </a:xfrm>
              <a:prstGeom prst="rect">
                <a:avLst/>
              </a:prstGeom>
              <a:noFill/>
            </p:spPr>
          </p:pic>
          <p:pic>
            <p:nvPicPr>
              <p:cNvPr id="55" name="Picture 1" descr="D:\Lorente Christophe\Boulot\BTS TC\2009 2010\Salon de l'habitat\Salon de l'habitat 2009\LOGO.jpg"/>
              <p:cNvPicPr>
                <a:picLocks noChangeAspect="1" noChangeArrowheads="1"/>
              </p:cNvPicPr>
              <p:nvPr/>
            </p:nvPicPr>
            <p:blipFill>
              <a:blip r:embed="rId25" cstate="print"/>
              <a:srcRect/>
              <a:stretch>
                <a:fillRect/>
              </a:stretch>
            </p:blipFill>
            <p:spPr bwMode="auto">
              <a:xfrm>
                <a:off x="3004398" y="3185919"/>
                <a:ext cx="783259" cy="825579"/>
              </a:xfrm>
              <a:prstGeom prst="rect">
                <a:avLst/>
              </a:prstGeom>
              <a:noFill/>
            </p:spPr>
          </p:pic>
        </p:grpSp>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2" name="Picture 1"/>
            <p:cNvPicPr>
              <a:picLocks noChangeAspect="1" noChangeArrowheads="1"/>
            </p:cNvPicPr>
            <p:nvPr/>
          </p:nvPicPr>
          <p:blipFill>
            <a:blip r:embed="rId26"/>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3" name="Rectangle 52"/>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7"/>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cBhvr>
                                        <p:cTn id="12" dur="1000" fill="hold"/>
                                        <p:tgtEl>
                                          <p:spTgt spid="129"/>
                                        </p:tgtEl>
                                        <p:attrNameLst>
                                          <p:attrName>ppt_w</p:attrName>
                                        </p:attrNameLst>
                                      </p:cBhvr>
                                      <p:tavLst>
                                        <p:tav tm="0">
                                          <p:val>
                                            <p:fltVal val="0"/>
                                          </p:val>
                                        </p:tav>
                                        <p:tav tm="100000">
                                          <p:val>
                                            <p:strVal val="#ppt_w"/>
                                          </p:val>
                                        </p:tav>
                                      </p:tavLst>
                                    </p:anim>
                                    <p:anim calcmode="lin" valueType="num">
                                      <p:cBhvr>
                                        <p:cTn id="13" dur="1000" fill="hold"/>
                                        <p:tgtEl>
                                          <p:spTgt spid="129"/>
                                        </p:tgtEl>
                                        <p:attrNameLst>
                                          <p:attrName>ppt_h</p:attrName>
                                        </p:attrNameLst>
                                      </p:cBhvr>
                                      <p:tavLst>
                                        <p:tav tm="0">
                                          <p:val>
                                            <p:fltVal val="0"/>
                                          </p:val>
                                        </p:tav>
                                        <p:tav tm="100000">
                                          <p:val>
                                            <p:strVal val="#ppt_h"/>
                                          </p:val>
                                        </p:tav>
                                      </p:tavLst>
                                    </p:anim>
                                    <p:animEffect transition="in" filter="fade">
                                      <p:cBhvr>
                                        <p:cTn id="14" dur="1000"/>
                                        <p:tgtEl>
                                          <p:spTgt spid="12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10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wipe(down)">
                                      <p:cBhvr>
                                        <p:cTn id="22" dur="1000"/>
                                        <p:tgtEl>
                                          <p:spTgt spid="1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7"/>
                                        </p:tgtEl>
                                        <p:attrNameLst>
                                          <p:attrName>style.visibility</p:attrName>
                                        </p:attrNameLst>
                                      </p:cBhvr>
                                      <p:to>
                                        <p:strVal val="visible"/>
                                      </p:to>
                                    </p:set>
                                    <p:animEffect transition="in" filter="wipe(down)">
                                      <p:cBhvr>
                                        <p:cTn id="30" dur="1000"/>
                                        <p:tgtEl>
                                          <p:spTgt spid="13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10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wipe(down)">
                                      <p:cBhvr>
                                        <p:cTn id="38" dur="1000"/>
                                        <p:tgtEl>
                                          <p:spTgt spid="13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0"/>
                                        <p:tgtEl>
                                          <p:spTgt spid="8"/>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39"/>
                                        </p:tgtEl>
                                        <p:attrNameLst>
                                          <p:attrName>style.visibility</p:attrName>
                                        </p:attrNameLst>
                                      </p:cBhvr>
                                      <p:to>
                                        <p:strVal val="visible"/>
                                      </p:to>
                                    </p:set>
                                    <p:animEffect transition="in" filter="wipe(down)">
                                      <p:cBhvr>
                                        <p:cTn id="46" dur="1000"/>
                                        <p:tgtEl>
                                          <p:spTgt spid="13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1000"/>
                                        <p:tgtEl>
                                          <p:spTgt spid="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wipe(down)">
                                      <p:cBhvr>
                                        <p:cTn id="54" dur="1000"/>
                                        <p:tgtEl>
                                          <p:spTgt spid="143"/>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1000"/>
                                        <p:tgtEl>
                                          <p:spTgt spid="1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40"/>
                                        </p:tgtEl>
                                        <p:attrNameLst>
                                          <p:attrName>style.visibility</p:attrName>
                                        </p:attrNameLst>
                                      </p:cBhvr>
                                      <p:to>
                                        <p:strVal val="visible"/>
                                      </p:to>
                                    </p:set>
                                    <p:animEffect transition="in" filter="wipe(down)">
                                      <p:cBhvr>
                                        <p:cTn id="62" dur="1000"/>
                                        <p:tgtEl>
                                          <p:spTgt spid="14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P spid="137" grpId="0" animBg="1"/>
      <p:bldP spid="138" grpId="0" animBg="1"/>
      <p:bldP spid="139" grpId="0" animBg="1"/>
      <p:bldP spid="140" grpId="0" animBg="1"/>
      <p:bldP spid="1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3"/>
          <p:cNvPicPr>
            <a:picLocks noChangeAspect="1" noChangeArrowheads="1"/>
          </p:cNvPicPr>
          <p:nvPr>
            <p:custDataLst>
              <p:tags r:id="rId1"/>
            </p:custDataLst>
          </p:nvPr>
        </p:nvPicPr>
        <p:blipFill>
          <a:blip r:embed="rId20"/>
          <a:srcRect/>
          <a:stretch>
            <a:fillRect/>
          </a:stretch>
        </p:blipFill>
        <p:spPr bwMode="auto">
          <a:xfrm flipH="1">
            <a:off x="560220" y="1690276"/>
            <a:ext cx="3248976" cy="2626900"/>
          </a:xfrm>
          <a:prstGeom prst="rect">
            <a:avLst/>
          </a:prstGeom>
          <a:noFill/>
          <a:ln w="9525">
            <a:noFill/>
            <a:miter lim="800000"/>
            <a:headEnd/>
            <a:tailEnd/>
          </a:ln>
          <a:effectLst/>
        </p:spPr>
      </p:pic>
      <p:sp>
        <p:nvSpPr>
          <p:cNvPr id="136" name="AutoShape 21"/>
          <p:cNvSpPr>
            <a:spLocks noChangeAspect="1" noChangeArrowheads="1"/>
          </p:cNvSpPr>
          <p:nvPr>
            <p:custDataLst>
              <p:tags r:id="rId2"/>
            </p:custDataLst>
          </p:nvPr>
        </p:nvSpPr>
        <p:spPr bwMode="auto">
          <a:xfrm rot="5400000" flipH="1">
            <a:off x="1578949" y="1946291"/>
            <a:ext cx="527595" cy="292616"/>
          </a:xfrm>
          <a:prstGeom prst="rightArrow">
            <a:avLst>
              <a:gd name="adj1" fmla="val 50000"/>
              <a:gd name="adj2" fmla="val 45076"/>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7" name="AutoShape 22"/>
          <p:cNvSpPr>
            <a:spLocks noChangeAspect="1" noChangeArrowheads="1"/>
          </p:cNvSpPr>
          <p:nvPr>
            <p:custDataLst>
              <p:tags r:id="rId3"/>
            </p:custDataLst>
          </p:nvPr>
        </p:nvSpPr>
        <p:spPr bwMode="auto">
          <a:xfrm flipH="1">
            <a:off x="190004" y="2912899"/>
            <a:ext cx="989065" cy="328071"/>
          </a:xfrm>
          <a:prstGeom prst="rightArrow">
            <a:avLst>
              <a:gd name="adj1" fmla="val 50000"/>
              <a:gd name="adj2" fmla="val 45175"/>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8" name="AutoShape 23"/>
          <p:cNvSpPr>
            <a:spLocks noChangeAspect="1" noChangeArrowheads="1"/>
          </p:cNvSpPr>
          <p:nvPr>
            <p:custDataLst>
              <p:tags r:id="rId4"/>
            </p:custDataLst>
          </p:nvPr>
        </p:nvSpPr>
        <p:spPr bwMode="auto">
          <a:xfrm>
            <a:off x="3059197" y="2766950"/>
            <a:ext cx="1085292" cy="316843"/>
          </a:xfrm>
          <a:prstGeom prst="rightArrow">
            <a:avLst>
              <a:gd name="adj1" fmla="val 50000"/>
              <a:gd name="adj2" fmla="val 45174"/>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39" name="AutoShape 24"/>
          <p:cNvSpPr>
            <a:spLocks noChangeAspect="1" noChangeArrowheads="1"/>
          </p:cNvSpPr>
          <p:nvPr>
            <p:custDataLst>
              <p:tags r:id="rId5"/>
            </p:custDataLst>
          </p:nvPr>
        </p:nvSpPr>
        <p:spPr bwMode="auto">
          <a:xfrm rot="16185559" flipH="1">
            <a:off x="738793" y="3810147"/>
            <a:ext cx="1083447" cy="354239"/>
          </a:xfrm>
          <a:prstGeom prst="rightArrow">
            <a:avLst>
              <a:gd name="adj1" fmla="val 50000"/>
              <a:gd name="adj2" fmla="val 4527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0" name="AutoShape 25"/>
          <p:cNvSpPr>
            <a:spLocks noChangeAspect="1" noChangeArrowheads="1"/>
          </p:cNvSpPr>
          <p:nvPr>
            <p:custDataLst>
              <p:tags r:id="rId6"/>
            </p:custDataLst>
          </p:nvPr>
        </p:nvSpPr>
        <p:spPr bwMode="auto">
          <a:xfrm rot="2328295" flipH="1">
            <a:off x="567375" y="2005612"/>
            <a:ext cx="740329" cy="279673"/>
          </a:xfrm>
          <a:prstGeom prst="rightArrow">
            <a:avLst>
              <a:gd name="adj1" fmla="val 50000"/>
              <a:gd name="adj2" fmla="val 45040"/>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sp>
        <p:nvSpPr>
          <p:cNvPr id="143" name="AutoShape 35"/>
          <p:cNvSpPr>
            <a:spLocks noChangeAspect="1" noChangeArrowheads="1"/>
          </p:cNvSpPr>
          <p:nvPr>
            <p:custDataLst>
              <p:tags r:id="rId7"/>
            </p:custDataLst>
          </p:nvPr>
        </p:nvSpPr>
        <p:spPr bwMode="auto">
          <a:xfrm rot="11994158" flipH="1">
            <a:off x="2588402" y="3669437"/>
            <a:ext cx="1026854" cy="326101"/>
          </a:xfrm>
          <a:prstGeom prst="rightArrow">
            <a:avLst>
              <a:gd name="adj1" fmla="val 50000"/>
              <a:gd name="adj2" fmla="val 44853"/>
            </a:avLst>
          </a:prstGeom>
          <a:solidFill>
            <a:srgbClr val="FF0000">
              <a:alpha val="83000"/>
            </a:srgbClr>
          </a:solidFill>
          <a:ln w="9525">
            <a:solidFill>
              <a:schemeClr val="tx1"/>
            </a:solidFill>
            <a:miter lim="800000"/>
            <a:headEnd/>
            <a:tailEnd/>
          </a:ln>
          <a:effectLst/>
        </p:spPr>
        <p:txBody>
          <a:bodyPr wrap="none" anchor="ctr"/>
          <a:lstStyle/>
          <a:p>
            <a:endParaRPr lang="fr-FR" sz="3200"/>
          </a:p>
        </p:txBody>
      </p:sp>
      <p:grpSp>
        <p:nvGrpSpPr>
          <p:cNvPr id="2" name="Groupe 33"/>
          <p:cNvGrpSpPr/>
          <p:nvPr>
            <p:custDataLst>
              <p:tags r:id="rId8"/>
            </p:custDataLst>
          </p:nvPr>
        </p:nvGrpSpPr>
        <p:grpSpPr>
          <a:xfrm>
            <a:off x="227838" y="825854"/>
            <a:ext cx="4461482" cy="461665"/>
            <a:chOff x="227838" y="1569914"/>
            <a:chExt cx="4461482" cy="461665"/>
          </a:xfrm>
        </p:grpSpPr>
        <p:sp>
          <p:nvSpPr>
            <p:cNvPr id="25" name="Rectangle 24"/>
            <p:cNvSpPr/>
            <p:nvPr/>
          </p:nvSpPr>
          <p:spPr>
            <a:xfrm>
              <a:off x="594416" y="1569914"/>
              <a:ext cx="4094904" cy="461665"/>
            </a:xfrm>
            <a:prstGeom prst="rect">
              <a:avLst/>
            </a:prstGeom>
          </p:spPr>
          <p:txBody>
            <a:bodyPr wrap="none">
              <a:spAutoFit/>
            </a:bodyPr>
            <a:lstStyle/>
            <a:p>
              <a:r>
                <a:rPr lang="fr-FR" sz="2400" dirty="0" smtClean="0">
                  <a:solidFill>
                    <a:schemeClr val="tx2">
                      <a:lumMod val="75000"/>
                    </a:schemeClr>
                  </a:solidFill>
                </a:rPr>
                <a:t>Maison </a:t>
              </a:r>
              <a:r>
                <a:rPr lang="fr-FR" sz="2400" b="1" dirty="0" smtClean="0">
                  <a:solidFill>
                    <a:schemeClr val="tx2">
                      <a:lumMod val="75000"/>
                    </a:schemeClr>
                  </a:solidFill>
                </a:rPr>
                <a:t>neuve selon la RT 2005</a:t>
              </a:r>
            </a:p>
          </p:txBody>
        </p:sp>
        <p:pic>
          <p:nvPicPr>
            <p:cNvPr id="26" name="Picture 17"/>
            <p:cNvPicPr>
              <a:picLocks noChangeAspect="1" noChangeArrowheads="1"/>
            </p:cNvPicPr>
            <p:nvPr/>
          </p:nvPicPr>
          <p:blipFill>
            <a:blip r:embed="rId21"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9"/>
            </p:custDataLst>
          </p:nvPr>
        </p:nvSpPr>
        <p:spPr>
          <a:xfrm>
            <a:off x="128613" y="142852"/>
            <a:ext cx="855818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Répartition des déperditions d’une maison individuelle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120"/>
          <p:cNvGrpSpPr/>
          <p:nvPr>
            <p:custDataLst>
              <p:tags r:id="rId10"/>
            </p:custDataLst>
          </p:nvPr>
        </p:nvGrpSpPr>
        <p:grpSpPr>
          <a:xfrm>
            <a:off x="4917604" y="1007374"/>
            <a:ext cx="3548479" cy="906895"/>
            <a:chOff x="4917604" y="1007374"/>
            <a:chExt cx="3548479" cy="906895"/>
          </a:xfrm>
        </p:grpSpPr>
        <p:sp>
          <p:nvSpPr>
            <p:cNvPr id="102" name="Text Box 5"/>
            <p:cNvSpPr txBox="1">
              <a:spLocks noChangeArrowheads="1"/>
            </p:cNvSpPr>
            <p:nvPr/>
          </p:nvSpPr>
          <p:spPr bwMode="auto">
            <a:xfrm>
              <a:off x="6097223" y="1007374"/>
              <a:ext cx="2368860" cy="461665"/>
            </a:xfrm>
            <a:prstGeom prst="rect">
              <a:avLst/>
            </a:prstGeom>
            <a:noFill/>
            <a:ln w="9525">
              <a:noFill/>
              <a:miter lim="800000"/>
              <a:headEnd/>
              <a:tailEnd/>
            </a:ln>
            <a:effectLst/>
          </p:spPr>
          <p:txBody>
            <a:bodyPr wrap="square">
              <a:spAutoFit/>
            </a:bodyPr>
            <a:lstStyle/>
            <a:p>
              <a:r>
                <a:rPr lang="fr-FR" sz="2400" dirty="0">
                  <a:solidFill>
                    <a:schemeClr val="tx1"/>
                  </a:solidFill>
                </a:rPr>
                <a:t>Toiture </a:t>
              </a:r>
              <a:r>
                <a:rPr lang="fr-FR" sz="2000" strike="sngStrike" dirty="0" smtClean="0"/>
                <a:t>14%</a:t>
              </a:r>
              <a:r>
                <a:rPr lang="fr-FR" sz="2000" dirty="0" smtClean="0"/>
                <a:t> </a:t>
              </a:r>
              <a:r>
                <a:rPr lang="fr-FR" sz="2400" b="1" dirty="0" smtClean="0">
                  <a:solidFill>
                    <a:schemeClr val="tx1"/>
                  </a:solidFill>
                </a:rPr>
                <a:t>10%</a:t>
              </a:r>
              <a:r>
                <a:rPr lang="fr-FR" sz="2400" dirty="0" smtClean="0">
                  <a:solidFill>
                    <a:schemeClr val="tx1"/>
                  </a:solidFill>
                </a:rPr>
                <a:t> </a:t>
              </a:r>
              <a:endParaRPr lang="fr-FR" sz="2400" dirty="0">
                <a:solidFill>
                  <a:schemeClr val="tx1"/>
                </a:solidFill>
              </a:endParaRPr>
            </a:p>
          </p:txBody>
        </p:sp>
        <p:sp>
          <p:nvSpPr>
            <p:cNvPr id="109" name="Demi-cadre 108"/>
            <p:cNvSpPr/>
            <p:nvPr/>
          </p:nvSpPr>
          <p:spPr>
            <a:xfrm rot="1800000">
              <a:off x="4917604" y="1019280"/>
              <a:ext cx="827696" cy="894989"/>
            </a:xfrm>
            <a:prstGeom prst="halfFrame">
              <a:avLst>
                <a:gd name="adj1" fmla="val 6860"/>
                <a:gd name="adj2" fmla="val 5808"/>
              </a:avLst>
            </a:prstGeom>
            <a:solidFill>
              <a:srgbClr val="C00000"/>
            </a:solidFill>
            <a:scene3d>
              <a:camera prst="isometricLeftDown"/>
              <a:lightRig rig="threePt" dir="t"/>
            </a:scene3d>
            <a:sp3d extrusionH="603250" contourW="12700">
              <a:contourClr>
                <a:srgbClr val="FF000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6" name="Groupe 121"/>
          <p:cNvGrpSpPr/>
          <p:nvPr>
            <p:custDataLst>
              <p:tags r:id="rId11"/>
            </p:custDataLst>
          </p:nvPr>
        </p:nvGrpSpPr>
        <p:grpSpPr>
          <a:xfrm>
            <a:off x="5238864" y="1744056"/>
            <a:ext cx="3369107" cy="761289"/>
            <a:chOff x="5238864" y="1744056"/>
            <a:chExt cx="3369107" cy="761289"/>
          </a:xfrm>
        </p:grpSpPr>
        <p:sp>
          <p:nvSpPr>
            <p:cNvPr id="103" name="Text Box 7"/>
            <p:cNvSpPr txBox="1">
              <a:spLocks noChangeArrowheads="1"/>
            </p:cNvSpPr>
            <p:nvPr/>
          </p:nvSpPr>
          <p:spPr bwMode="auto">
            <a:xfrm>
              <a:off x="6065690" y="1899617"/>
              <a:ext cx="2542281" cy="461665"/>
            </a:xfrm>
            <a:prstGeom prst="rect">
              <a:avLst/>
            </a:prstGeom>
            <a:noFill/>
            <a:ln w="9525">
              <a:noFill/>
              <a:miter lim="800000"/>
              <a:headEnd/>
              <a:tailEnd/>
            </a:ln>
            <a:effectLst/>
          </p:spPr>
          <p:txBody>
            <a:bodyPr wrap="square">
              <a:spAutoFit/>
            </a:bodyPr>
            <a:lstStyle/>
            <a:p>
              <a:r>
                <a:rPr lang="fr-FR" sz="2400" dirty="0" smtClean="0">
                  <a:solidFill>
                    <a:schemeClr val="tx1"/>
                  </a:solidFill>
                </a:rPr>
                <a:t>Fenêtres </a:t>
              </a:r>
              <a:r>
                <a:rPr lang="fr-FR" sz="2000" strike="sngStrike" dirty="0" smtClean="0"/>
                <a:t>21%</a:t>
              </a:r>
              <a:r>
                <a:rPr lang="fr-FR" sz="2000" dirty="0" smtClean="0"/>
                <a:t> </a:t>
              </a:r>
              <a:r>
                <a:rPr lang="fr-FR" sz="2400" b="1" dirty="0" smtClean="0">
                  <a:solidFill>
                    <a:schemeClr val="tx1"/>
                  </a:solidFill>
                </a:rPr>
                <a:t>15%</a:t>
              </a:r>
              <a:r>
                <a:rPr lang="fr-FR" sz="2400" dirty="0" smtClean="0">
                  <a:solidFill>
                    <a:schemeClr val="tx1"/>
                  </a:solidFill>
                </a:rPr>
                <a:t> </a:t>
              </a:r>
              <a:endParaRPr lang="fr-FR" sz="2400" dirty="0">
                <a:solidFill>
                  <a:schemeClr val="tx1"/>
                </a:solidFill>
              </a:endParaRPr>
            </a:p>
          </p:txBody>
        </p:sp>
        <p:pic>
          <p:nvPicPr>
            <p:cNvPr id="33794" name="Picture 2"/>
            <p:cNvPicPr>
              <a:picLocks noChangeAspect="1" noChangeArrowheads="1"/>
            </p:cNvPicPr>
            <p:nvPr/>
          </p:nvPicPr>
          <p:blipFill>
            <a:blip r:embed="rId22" cstate="print"/>
            <a:srcRect/>
            <a:stretch>
              <a:fillRect/>
            </a:stretch>
          </p:blipFill>
          <p:spPr bwMode="auto">
            <a:xfrm>
              <a:off x="5238864" y="1744056"/>
              <a:ext cx="676701" cy="761289"/>
            </a:xfrm>
            <a:prstGeom prst="rect">
              <a:avLst/>
            </a:prstGeom>
            <a:noFill/>
            <a:ln w="9525">
              <a:noFill/>
              <a:miter lim="800000"/>
              <a:headEnd/>
              <a:tailEnd/>
            </a:ln>
            <a:effectLst/>
          </p:spPr>
        </p:pic>
      </p:grpSp>
      <p:grpSp>
        <p:nvGrpSpPr>
          <p:cNvPr id="7" name="Groupe 122"/>
          <p:cNvGrpSpPr/>
          <p:nvPr>
            <p:custDataLst>
              <p:tags r:id="rId12"/>
            </p:custDataLst>
          </p:nvPr>
        </p:nvGrpSpPr>
        <p:grpSpPr>
          <a:xfrm>
            <a:off x="5233177" y="2769046"/>
            <a:ext cx="3169844" cy="669145"/>
            <a:chOff x="5233177" y="2769046"/>
            <a:chExt cx="3169844" cy="669145"/>
          </a:xfrm>
        </p:grpSpPr>
        <p:sp>
          <p:nvSpPr>
            <p:cNvPr id="101" name="Text Box 4"/>
            <p:cNvSpPr txBox="1">
              <a:spLocks noChangeArrowheads="1"/>
            </p:cNvSpPr>
            <p:nvPr/>
          </p:nvSpPr>
          <p:spPr bwMode="auto">
            <a:xfrm>
              <a:off x="6065691" y="2791860"/>
              <a:ext cx="2337330" cy="646331"/>
            </a:xfrm>
            <a:prstGeom prst="rect">
              <a:avLst/>
            </a:prstGeom>
            <a:noFill/>
            <a:ln w="9525">
              <a:noFill/>
              <a:miter lim="800000"/>
              <a:headEnd/>
              <a:tailEnd/>
            </a:ln>
            <a:effectLst/>
          </p:spPr>
          <p:txBody>
            <a:bodyPr wrap="square">
              <a:spAutoFit/>
            </a:bodyPr>
            <a:lstStyle/>
            <a:p>
              <a:r>
                <a:rPr lang="fr-FR" sz="2400" dirty="0">
                  <a:solidFill>
                    <a:schemeClr val="tx1"/>
                  </a:solidFill>
                </a:rPr>
                <a:t>Murs </a:t>
              </a:r>
              <a:r>
                <a:rPr lang="fr-FR" sz="2000" strike="sngStrike" dirty="0" smtClean="0"/>
                <a:t>18%</a:t>
              </a:r>
              <a:r>
                <a:rPr lang="fr-FR" sz="2000" dirty="0" smtClean="0"/>
                <a:t> </a:t>
              </a:r>
              <a:r>
                <a:rPr lang="fr-FR" sz="2400" b="1" dirty="0" smtClean="0">
                  <a:solidFill>
                    <a:schemeClr val="tx1"/>
                  </a:solidFill>
                </a:rPr>
                <a:t>20%</a:t>
              </a:r>
              <a:endParaRPr lang="fr-FR" sz="2400" b="1" dirty="0">
                <a:solidFill>
                  <a:schemeClr val="tx1"/>
                </a:solidFill>
              </a:endParaRPr>
            </a:p>
            <a:p>
              <a:pPr algn="l"/>
              <a:endParaRPr lang="fr-FR" sz="1200" b="1" dirty="0">
                <a:solidFill>
                  <a:schemeClr val="tx1"/>
                </a:solidFill>
              </a:endParaRPr>
            </a:p>
          </p:txBody>
        </p:sp>
        <p:sp>
          <p:nvSpPr>
            <p:cNvPr id="110" name="Rectangle 109"/>
            <p:cNvSpPr/>
            <p:nvPr/>
          </p:nvSpPr>
          <p:spPr>
            <a:xfrm>
              <a:off x="5233177" y="2769046"/>
              <a:ext cx="832514" cy="600502"/>
            </a:xfrm>
            <a:prstGeom prst="rect">
              <a:avLst/>
            </a:prstGeom>
            <a:solidFill>
              <a:schemeClr val="bg1">
                <a:lumMod val="85000"/>
              </a:schemeClr>
            </a:solidFill>
            <a:ln>
              <a:solidFill>
                <a:schemeClr val="bg1">
                  <a:lumMod val="50000"/>
                </a:schemeClr>
              </a:solidFill>
            </a:ln>
            <a:scene3d>
              <a:camera prst="isometricLeftDown"/>
              <a:lightRig rig="threePt" dir="t"/>
            </a:scene3d>
            <a:sp3d extrusionH="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 name="Groupe 123"/>
          <p:cNvGrpSpPr/>
          <p:nvPr>
            <p:custDataLst>
              <p:tags r:id="rId13"/>
            </p:custDataLst>
          </p:nvPr>
        </p:nvGrpSpPr>
        <p:grpSpPr>
          <a:xfrm>
            <a:off x="5192235" y="3771687"/>
            <a:ext cx="4006517" cy="558747"/>
            <a:chOff x="5192235" y="3771687"/>
            <a:chExt cx="4006517" cy="558747"/>
          </a:xfrm>
        </p:grpSpPr>
        <p:sp>
          <p:nvSpPr>
            <p:cNvPr id="106" name="Text Box 6"/>
            <p:cNvSpPr txBox="1">
              <a:spLocks noChangeArrowheads="1"/>
            </p:cNvSpPr>
            <p:nvPr/>
          </p:nvSpPr>
          <p:spPr bwMode="auto">
            <a:xfrm>
              <a:off x="6065691" y="3868769"/>
              <a:ext cx="3133061" cy="461665"/>
            </a:xfrm>
            <a:prstGeom prst="rect">
              <a:avLst/>
            </a:prstGeom>
            <a:noFill/>
            <a:ln w="9525">
              <a:noFill/>
              <a:miter lim="800000"/>
              <a:headEnd/>
              <a:tailEnd/>
            </a:ln>
            <a:effectLst/>
          </p:spPr>
          <p:txBody>
            <a:bodyPr>
              <a:spAutoFit/>
            </a:bodyPr>
            <a:lstStyle/>
            <a:p>
              <a:r>
                <a:rPr lang="fr-FR" sz="2400" dirty="0" smtClean="0">
                  <a:solidFill>
                    <a:schemeClr val="tx1"/>
                  </a:solidFill>
                </a:rPr>
                <a:t>Plancher </a:t>
              </a:r>
              <a:r>
                <a:rPr lang="fr-FR" sz="2000" strike="sngStrike" dirty="0" smtClean="0"/>
                <a:t>19%</a:t>
              </a:r>
              <a:r>
                <a:rPr lang="fr-FR" sz="2000" dirty="0" smtClean="0"/>
                <a:t> </a:t>
              </a:r>
              <a:r>
                <a:rPr lang="fr-FR" sz="2400" b="1" dirty="0" smtClean="0">
                  <a:solidFill>
                    <a:schemeClr val="tx1"/>
                  </a:solidFill>
                </a:rPr>
                <a:t>20%</a:t>
              </a:r>
              <a:r>
                <a:rPr lang="fr-FR" sz="2400" dirty="0" smtClean="0">
                  <a:solidFill>
                    <a:schemeClr val="tx1"/>
                  </a:solidFill>
                </a:rPr>
                <a:t> </a:t>
              </a:r>
              <a:endParaRPr lang="fr-FR" sz="2400" dirty="0">
                <a:solidFill>
                  <a:schemeClr val="tx1"/>
                </a:solidFill>
              </a:endParaRPr>
            </a:p>
          </p:txBody>
        </p:sp>
        <p:sp>
          <p:nvSpPr>
            <p:cNvPr id="111" name="Rectangle 110"/>
            <p:cNvSpPr/>
            <p:nvPr/>
          </p:nvSpPr>
          <p:spPr>
            <a:xfrm>
              <a:off x="5192235" y="3771687"/>
              <a:ext cx="818866" cy="545910"/>
            </a:xfrm>
            <a:prstGeom prst="rect">
              <a:avLst/>
            </a:prstGeom>
            <a:solidFill>
              <a:schemeClr val="bg1">
                <a:lumMod val="85000"/>
              </a:schemeClr>
            </a:solidFill>
            <a:ln>
              <a:solidFill>
                <a:schemeClr val="bg1">
                  <a:lumMod val="50000"/>
                </a:schemeClr>
              </a:solidFill>
            </a:ln>
            <a:scene3d>
              <a:camera prst="isometricOffAxis1Top"/>
              <a:lightRig rig="threePt" dir="t"/>
            </a:scene3d>
            <a:sp3d extrusionH="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 name="Groupe 124"/>
          <p:cNvGrpSpPr/>
          <p:nvPr>
            <p:custDataLst>
              <p:tags r:id="rId14"/>
            </p:custDataLst>
          </p:nvPr>
        </p:nvGrpSpPr>
        <p:grpSpPr>
          <a:xfrm>
            <a:off x="5066581" y="4714152"/>
            <a:ext cx="4132171" cy="877857"/>
            <a:chOff x="5066581" y="4714152"/>
            <a:chExt cx="4132171" cy="877857"/>
          </a:xfrm>
        </p:grpSpPr>
        <p:sp>
          <p:nvSpPr>
            <p:cNvPr id="105" name="Text Box 9"/>
            <p:cNvSpPr txBox="1">
              <a:spLocks noChangeArrowheads="1"/>
            </p:cNvSpPr>
            <p:nvPr/>
          </p:nvSpPr>
          <p:spPr bwMode="auto">
            <a:xfrm>
              <a:off x="6065691" y="4761012"/>
              <a:ext cx="3133061" cy="830997"/>
            </a:xfrm>
            <a:prstGeom prst="rect">
              <a:avLst/>
            </a:prstGeom>
            <a:noFill/>
            <a:ln w="9525">
              <a:noFill/>
              <a:miter lim="800000"/>
              <a:headEnd/>
              <a:tailEnd/>
            </a:ln>
            <a:effectLst/>
          </p:spPr>
          <p:txBody>
            <a:bodyPr>
              <a:spAutoFit/>
            </a:bodyPr>
            <a:lstStyle/>
            <a:p>
              <a:r>
                <a:rPr lang="fr-FR" sz="2400" dirty="0">
                  <a:solidFill>
                    <a:schemeClr val="tx1"/>
                  </a:solidFill>
                </a:rPr>
                <a:t>Ponts </a:t>
              </a:r>
              <a:r>
                <a:rPr lang="fr-FR" sz="2400" dirty="0" smtClean="0">
                  <a:solidFill>
                    <a:schemeClr val="tx1"/>
                  </a:solidFill>
                </a:rPr>
                <a:t>thermiques </a:t>
              </a:r>
              <a:r>
                <a:rPr lang="fr-FR" sz="2000" strike="sngStrike" dirty="0" smtClean="0"/>
                <a:t>12%</a:t>
              </a:r>
              <a:r>
                <a:rPr lang="fr-FR" sz="2000" dirty="0" smtClean="0"/>
                <a:t> </a:t>
              </a:r>
              <a:r>
                <a:rPr lang="fr-FR" sz="2400" b="1" dirty="0" smtClean="0">
                  <a:solidFill>
                    <a:schemeClr val="tx1"/>
                  </a:solidFill>
                </a:rPr>
                <a:t>20%</a:t>
              </a:r>
              <a:r>
                <a:rPr lang="fr-FR" sz="2400" dirty="0" smtClean="0">
                  <a:solidFill>
                    <a:schemeClr val="tx1"/>
                  </a:solidFill>
                </a:rPr>
                <a:t> </a:t>
              </a:r>
              <a:endParaRPr lang="fr-FR" sz="2400" dirty="0">
                <a:solidFill>
                  <a:schemeClr val="tx1"/>
                </a:solidFill>
              </a:endParaRPr>
            </a:p>
          </p:txBody>
        </p:sp>
        <p:grpSp>
          <p:nvGrpSpPr>
            <p:cNvPr id="10" name="Groupe 115"/>
            <p:cNvGrpSpPr/>
            <p:nvPr/>
          </p:nvGrpSpPr>
          <p:grpSpPr>
            <a:xfrm>
              <a:off x="5066581" y="4714152"/>
              <a:ext cx="782426" cy="543886"/>
              <a:chOff x="4026090" y="4666889"/>
              <a:chExt cx="914400" cy="543886"/>
            </a:xfrm>
            <a:scene3d>
              <a:camera prst="isometricLeftDown"/>
              <a:lightRig rig="flood" dir="t"/>
            </a:scene3d>
          </p:grpSpPr>
          <p:sp>
            <p:nvSpPr>
              <p:cNvPr id="112" name="Rectangle 111"/>
              <p:cNvSpPr/>
              <p:nvPr/>
            </p:nvSpPr>
            <p:spPr>
              <a:xfrm>
                <a:off x="4026090" y="4885899"/>
                <a:ext cx="914400" cy="109182"/>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3" name="Rectangle 112"/>
              <p:cNvSpPr/>
              <p:nvPr/>
            </p:nvSpPr>
            <p:spPr>
              <a:xfrm rot="16200000">
                <a:off x="3975363" y="472053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4" name="Rectangle 113"/>
              <p:cNvSpPr/>
              <p:nvPr/>
            </p:nvSpPr>
            <p:spPr>
              <a:xfrm rot="16200000">
                <a:off x="3972495" y="5045455"/>
                <a:ext cx="218966" cy="111673"/>
              </a:xfrm>
              <a:prstGeom prst="rect">
                <a:avLst/>
              </a:prstGeom>
              <a:solidFill>
                <a:schemeClr val="bg1">
                  <a:lumMod val="85000"/>
                </a:schemeClr>
              </a:solidFill>
              <a:ln>
                <a:solidFill>
                  <a:schemeClr val="bg1">
                    <a:lumMod val="50000"/>
                  </a:schemeClr>
                </a:solidFill>
              </a:ln>
              <a:sp3d extrusionH="419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1" name="Groupe 125"/>
          <p:cNvGrpSpPr/>
          <p:nvPr>
            <p:custDataLst>
              <p:tags r:id="rId15"/>
            </p:custDataLst>
          </p:nvPr>
        </p:nvGrpSpPr>
        <p:grpSpPr>
          <a:xfrm>
            <a:off x="5225942" y="5494282"/>
            <a:ext cx="3728872" cy="780722"/>
            <a:chOff x="5225942" y="5494282"/>
            <a:chExt cx="3728872" cy="780722"/>
          </a:xfrm>
        </p:grpSpPr>
        <p:sp>
          <p:nvSpPr>
            <p:cNvPr id="104" name="Text Box 8"/>
            <p:cNvSpPr txBox="1">
              <a:spLocks noChangeArrowheads="1"/>
            </p:cNvSpPr>
            <p:nvPr/>
          </p:nvSpPr>
          <p:spPr bwMode="auto">
            <a:xfrm>
              <a:off x="6065691" y="5653256"/>
              <a:ext cx="2889123" cy="461665"/>
            </a:xfrm>
            <a:prstGeom prst="rect">
              <a:avLst/>
            </a:prstGeom>
            <a:noFill/>
            <a:ln w="9525">
              <a:noFill/>
              <a:miter lim="800000"/>
              <a:headEnd/>
              <a:tailEnd/>
            </a:ln>
            <a:effectLst/>
          </p:spPr>
          <p:txBody>
            <a:bodyPr wrap="square">
              <a:spAutoFit/>
            </a:bodyPr>
            <a:lstStyle/>
            <a:p>
              <a:r>
                <a:rPr lang="fr-FR" sz="2400" dirty="0" smtClean="0">
                  <a:solidFill>
                    <a:schemeClr val="tx1"/>
                  </a:solidFill>
                </a:rPr>
                <a:t>Ventilation </a:t>
              </a:r>
              <a:r>
                <a:rPr lang="fr-FR" sz="2000" strike="sngStrike" dirty="0" smtClean="0"/>
                <a:t>16%</a:t>
              </a:r>
              <a:r>
                <a:rPr lang="fr-FR" sz="2000" dirty="0" smtClean="0"/>
                <a:t> </a:t>
              </a:r>
              <a:r>
                <a:rPr lang="fr-FR" sz="2400" b="1" dirty="0" smtClean="0"/>
                <a:t>15</a:t>
              </a:r>
              <a:r>
                <a:rPr lang="fr-FR" sz="2400" b="1" dirty="0" smtClean="0">
                  <a:solidFill>
                    <a:schemeClr val="tx1"/>
                  </a:solidFill>
                </a:rPr>
                <a:t>%</a:t>
              </a:r>
              <a:r>
                <a:rPr lang="fr-FR" sz="2400" dirty="0" smtClean="0">
                  <a:solidFill>
                    <a:schemeClr val="tx1"/>
                  </a:solidFill>
                </a:rPr>
                <a:t> </a:t>
              </a:r>
              <a:endParaRPr lang="fr-FR" sz="2400" dirty="0">
                <a:solidFill>
                  <a:schemeClr val="tx1"/>
                </a:solidFill>
              </a:endParaRPr>
            </a:p>
          </p:txBody>
        </p:sp>
        <p:pic>
          <p:nvPicPr>
            <p:cNvPr id="33795" name="Picture 3"/>
            <p:cNvPicPr>
              <a:picLocks noChangeAspect="1" noChangeArrowheads="1"/>
            </p:cNvPicPr>
            <p:nvPr/>
          </p:nvPicPr>
          <p:blipFill>
            <a:blip r:embed="rId23" cstate="print"/>
            <a:srcRect/>
            <a:stretch>
              <a:fillRect/>
            </a:stretch>
          </p:blipFill>
          <p:spPr bwMode="auto">
            <a:xfrm>
              <a:off x="5225942" y="5494282"/>
              <a:ext cx="780722" cy="780722"/>
            </a:xfrm>
            <a:prstGeom prst="rect">
              <a:avLst/>
            </a:prstGeom>
            <a:noFill/>
            <a:ln w="9525">
              <a:noFill/>
              <a:miter lim="800000"/>
              <a:headEnd/>
              <a:tailEnd/>
            </a:ln>
            <a:effectLst/>
          </p:spPr>
        </p:pic>
      </p:grpSp>
      <p:grpSp>
        <p:nvGrpSpPr>
          <p:cNvPr id="52" name="Groupe 36"/>
          <p:cNvGrpSpPr/>
          <p:nvPr>
            <p:custDataLst>
              <p:tags r:id="rId16"/>
            </p:custDataLst>
          </p:nvPr>
        </p:nvGrpSpPr>
        <p:grpSpPr>
          <a:xfrm>
            <a:off x="441448" y="4663361"/>
            <a:ext cx="4729655" cy="1384995"/>
            <a:chOff x="721041" y="4800654"/>
            <a:chExt cx="4729655" cy="1384995"/>
          </a:xfrm>
        </p:grpSpPr>
        <p:sp>
          <p:nvSpPr>
            <p:cNvPr id="53" name="Rectangle 52"/>
            <p:cNvSpPr/>
            <p:nvPr/>
          </p:nvSpPr>
          <p:spPr>
            <a:xfrm>
              <a:off x="1192963" y="4800654"/>
              <a:ext cx="4257733" cy="1384995"/>
            </a:xfrm>
            <a:prstGeom prst="rect">
              <a:avLst/>
            </a:prstGeom>
          </p:spPr>
          <p:txBody>
            <a:bodyPr wrap="square">
              <a:spAutoFit/>
            </a:bodyPr>
            <a:lstStyle/>
            <a:p>
              <a:r>
                <a:rPr lang="fr-FR" sz="2800" b="1" dirty="0" smtClean="0">
                  <a:solidFill>
                    <a:schemeClr val="tx2">
                      <a:lumMod val="75000"/>
                    </a:schemeClr>
                  </a:solidFill>
                </a:rPr>
                <a:t>Isolation des murs et du plancher. Prise en compte des pont thermiques.</a:t>
              </a:r>
            </a:p>
          </p:txBody>
        </p:sp>
        <p:sp>
          <p:nvSpPr>
            <p:cNvPr id="54" name="Triangle isocèle 53"/>
            <p:cNvSpPr/>
            <p:nvPr/>
          </p:nvSpPr>
          <p:spPr>
            <a:xfrm rot="5400000">
              <a:off x="686859" y="4848627"/>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8" name="Groupe 38"/>
          <p:cNvGrpSpPr/>
          <p:nvPr>
            <p:custDataLst>
              <p:tags r:id="rId17"/>
            </p:custDataLst>
          </p:nvPr>
        </p:nvGrpSpPr>
        <p:grpSpPr>
          <a:xfrm>
            <a:off x="-11875" y="6184075"/>
            <a:ext cx="9166762" cy="695495"/>
            <a:chOff x="-11875" y="6184075"/>
            <a:chExt cx="9166762" cy="695495"/>
          </a:xfrm>
        </p:grpSpPr>
        <p:grpSp>
          <p:nvGrpSpPr>
            <p:cNvPr id="49" name="Groupe 73"/>
            <p:cNvGrpSpPr/>
            <p:nvPr/>
          </p:nvGrpSpPr>
          <p:grpSpPr>
            <a:xfrm>
              <a:off x="7528887" y="6578927"/>
              <a:ext cx="1475051" cy="270756"/>
              <a:chOff x="3004398" y="3185919"/>
              <a:chExt cx="4497647" cy="825579"/>
            </a:xfrm>
          </p:grpSpPr>
          <p:pic>
            <p:nvPicPr>
              <p:cNvPr id="57" name="Picture 1" descr="D:\Lorente Christophe\Boulot\BTS TC\2009 2010\Salon de l'habitat\Salon de l'habitat 2009\LOGO.jpg"/>
              <p:cNvPicPr>
                <a:picLocks noChangeAspect="1" noChangeArrowheads="1"/>
              </p:cNvPicPr>
              <p:nvPr/>
            </p:nvPicPr>
            <p:blipFill>
              <a:blip r:embed="rId24" cstate="print"/>
              <a:srcRect/>
              <a:stretch>
                <a:fillRect/>
              </a:stretch>
            </p:blipFill>
            <p:spPr bwMode="auto">
              <a:xfrm>
                <a:off x="3883214" y="3339060"/>
                <a:ext cx="3618831" cy="519296"/>
              </a:xfrm>
              <a:prstGeom prst="rect">
                <a:avLst/>
              </a:prstGeom>
              <a:noFill/>
            </p:spPr>
          </p:pic>
          <p:pic>
            <p:nvPicPr>
              <p:cNvPr id="58" name="Picture 1" descr="D:\Lorente Christophe\Boulot\BTS TC\2009 2010\Salon de l'habitat\Salon de l'habitat 2009\LOGO.jpg"/>
              <p:cNvPicPr>
                <a:picLocks noChangeAspect="1" noChangeArrowheads="1"/>
              </p:cNvPicPr>
              <p:nvPr/>
            </p:nvPicPr>
            <p:blipFill>
              <a:blip r:embed="rId25" cstate="print"/>
              <a:srcRect/>
              <a:stretch>
                <a:fillRect/>
              </a:stretch>
            </p:blipFill>
            <p:spPr bwMode="auto">
              <a:xfrm>
                <a:off x="3004398" y="3185919"/>
                <a:ext cx="783259" cy="825579"/>
              </a:xfrm>
              <a:prstGeom prst="rect">
                <a:avLst/>
              </a:prstGeom>
              <a:noFill/>
            </p:spPr>
          </p:pic>
        </p:grpSp>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5" name="Picture 1"/>
            <p:cNvPicPr>
              <a:picLocks noChangeAspect="1" noChangeArrowheads="1"/>
            </p:cNvPicPr>
            <p:nvPr/>
          </p:nvPicPr>
          <p:blipFill>
            <a:blip r:embed="rId26"/>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6" name="Rectangle 55"/>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27"/>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cBhvr>
                                        <p:cTn id="12" dur="1000" fill="hold"/>
                                        <p:tgtEl>
                                          <p:spTgt spid="129"/>
                                        </p:tgtEl>
                                        <p:attrNameLst>
                                          <p:attrName>ppt_w</p:attrName>
                                        </p:attrNameLst>
                                      </p:cBhvr>
                                      <p:tavLst>
                                        <p:tav tm="0">
                                          <p:val>
                                            <p:fltVal val="0"/>
                                          </p:val>
                                        </p:tav>
                                        <p:tav tm="100000">
                                          <p:val>
                                            <p:strVal val="#ppt_w"/>
                                          </p:val>
                                        </p:tav>
                                      </p:tavLst>
                                    </p:anim>
                                    <p:anim calcmode="lin" valueType="num">
                                      <p:cBhvr>
                                        <p:cTn id="13" dur="1000" fill="hold"/>
                                        <p:tgtEl>
                                          <p:spTgt spid="129"/>
                                        </p:tgtEl>
                                        <p:attrNameLst>
                                          <p:attrName>ppt_h</p:attrName>
                                        </p:attrNameLst>
                                      </p:cBhvr>
                                      <p:tavLst>
                                        <p:tav tm="0">
                                          <p:val>
                                            <p:fltVal val="0"/>
                                          </p:val>
                                        </p:tav>
                                        <p:tav tm="100000">
                                          <p:val>
                                            <p:strVal val="#ppt_h"/>
                                          </p:val>
                                        </p:tav>
                                      </p:tavLst>
                                    </p:anim>
                                    <p:animEffect transition="in" filter="fade">
                                      <p:cBhvr>
                                        <p:cTn id="14" dur="1000"/>
                                        <p:tgtEl>
                                          <p:spTgt spid="12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10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wipe(down)">
                                      <p:cBhvr>
                                        <p:cTn id="22" dur="1000"/>
                                        <p:tgtEl>
                                          <p:spTgt spid="1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7"/>
                                        </p:tgtEl>
                                        <p:attrNameLst>
                                          <p:attrName>style.visibility</p:attrName>
                                        </p:attrNameLst>
                                      </p:cBhvr>
                                      <p:to>
                                        <p:strVal val="visible"/>
                                      </p:to>
                                    </p:set>
                                    <p:animEffect transition="in" filter="wipe(down)">
                                      <p:cBhvr>
                                        <p:cTn id="30" dur="1000"/>
                                        <p:tgtEl>
                                          <p:spTgt spid="13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10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wipe(down)">
                                      <p:cBhvr>
                                        <p:cTn id="38" dur="1000"/>
                                        <p:tgtEl>
                                          <p:spTgt spid="13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0"/>
                                        <p:tgtEl>
                                          <p:spTgt spid="8"/>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39"/>
                                        </p:tgtEl>
                                        <p:attrNameLst>
                                          <p:attrName>style.visibility</p:attrName>
                                        </p:attrNameLst>
                                      </p:cBhvr>
                                      <p:to>
                                        <p:strVal val="visible"/>
                                      </p:to>
                                    </p:set>
                                    <p:animEffect transition="in" filter="wipe(down)">
                                      <p:cBhvr>
                                        <p:cTn id="46" dur="1000"/>
                                        <p:tgtEl>
                                          <p:spTgt spid="13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1000"/>
                                        <p:tgtEl>
                                          <p:spTgt spid="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wipe(down)">
                                      <p:cBhvr>
                                        <p:cTn id="54" dur="1000"/>
                                        <p:tgtEl>
                                          <p:spTgt spid="143"/>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1000"/>
                                        <p:tgtEl>
                                          <p:spTgt spid="1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40"/>
                                        </p:tgtEl>
                                        <p:attrNameLst>
                                          <p:attrName>style.visibility</p:attrName>
                                        </p:attrNameLst>
                                      </p:cBhvr>
                                      <p:to>
                                        <p:strVal val="visible"/>
                                      </p:to>
                                    </p:set>
                                    <p:animEffect transition="in" filter="wipe(down)">
                                      <p:cBhvr>
                                        <p:cTn id="62" dur="1000"/>
                                        <p:tgtEl>
                                          <p:spTgt spid="14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P spid="137" grpId="0" animBg="1"/>
      <p:bldP spid="138" grpId="0" animBg="1"/>
      <p:bldP spid="139" grpId="0" animBg="1"/>
      <p:bldP spid="140" grpId="0" animBg="1"/>
      <p:bldP spid="1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custDataLst>
              <p:tags r:id="rId1"/>
            </p:custDataLst>
          </p:nvPr>
        </p:nvSpPr>
        <p:spPr>
          <a:xfrm>
            <a:off x="128613" y="142852"/>
            <a:ext cx="855818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Répartition des déperditions d’une maison individuelle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48" name="Rectangle 47"/>
          <p:cNvSpPr/>
          <p:nvPr>
            <p:custDataLst>
              <p:tags r:id="rId2"/>
            </p:custDataLst>
          </p:nvPr>
        </p:nvSpPr>
        <p:spPr>
          <a:xfrm>
            <a:off x="254112" y="811320"/>
            <a:ext cx="2110716" cy="523220"/>
          </a:xfrm>
          <a:prstGeom prst="rect">
            <a:avLst/>
          </a:prstGeom>
        </p:spPr>
        <p:txBody>
          <a:bodyPr wrap="square">
            <a:spAutoFit/>
          </a:bodyPr>
          <a:lstStyle/>
          <a:p>
            <a:r>
              <a:rPr lang="fr-FR" sz="2800" b="1" dirty="0" smtClean="0">
                <a:solidFill>
                  <a:schemeClr val="tx2">
                    <a:lumMod val="75000"/>
                  </a:schemeClr>
                </a:solidFill>
              </a:rPr>
              <a:t>Conclusion</a:t>
            </a:r>
          </a:p>
        </p:txBody>
      </p:sp>
      <p:grpSp>
        <p:nvGrpSpPr>
          <p:cNvPr id="49" name="Groupe 36"/>
          <p:cNvGrpSpPr/>
          <p:nvPr>
            <p:custDataLst>
              <p:tags r:id="rId3"/>
            </p:custDataLst>
          </p:nvPr>
        </p:nvGrpSpPr>
        <p:grpSpPr>
          <a:xfrm>
            <a:off x="693715" y="1904388"/>
            <a:ext cx="6984091" cy="2677656"/>
            <a:chOff x="721041" y="4800654"/>
            <a:chExt cx="5517918" cy="2677656"/>
          </a:xfrm>
        </p:grpSpPr>
        <p:sp>
          <p:nvSpPr>
            <p:cNvPr id="50" name="Rectangle 49"/>
            <p:cNvSpPr/>
            <p:nvPr/>
          </p:nvSpPr>
          <p:spPr>
            <a:xfrm>
              <a:off x="1192963" y="4800654"/>
              <a:ext cx="5045996" cy="2677656"/>
            </a:xfrm>
            <a:prstGeom prst="rect">
              <a:avLst/>
            </a:prstGeom>
          </p:spPr>
          <p:txBody>
            <a:bodyPr wrap="square">
              <a:spAutoFit/>
            </a:bodyPr>
            <a:lstStyle/>
            <a:p>
              <a:r>
                <a:rPr lang="fr-FR" sz="2800" dirty="0" smtClean="0">
                  <a:solidFill>
                    <a:schemeClr val="tx2">
                      <a:lumMod val="75000"/>
                    </a:schemeClr>
                  </a:solidFill>
                </a:rPr>
                <a:t>Pour répondre aux normes actuelles de la Réglementation Thermique 2005 (et bientôt RT2010), l’isolation doit être prise en compte dès la conception de la maison afin d’agir efficacement sur les pont thermiques, les murs et les planchers.</a:t>
              </a:r>
            </a:p>
          </p:txBody>
        </p:sp>
        <p:sp>
          <p:nvSpPr>
            <p:cNvPr id="51" name="Triangle isocèle 50"/>
            <p:cNvSpPr/>
            <p:nvPr/>
          </p:nvSpPr>
          <p:spPr>
            <a:xfrm rot="5400000">
              <a:off x="686859" y="4848627"/>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5" name="Groupe 38"/>
          <p:cNvGrpSpPr/>
          <p:nvPr>
            <p:custDataLst>
              <p:tags r:id="rId4"/>
            </p:custDataLst>
          </p:nvPr>
        </p:nvGrpSpPr>
        <p:grpSpPr>
          <a:xfrm>
            <a:off x="-11875" y="6184075"/>
            <a:ext cx="9166762" cy="695495"/>
            <a:chOff x="-11875" y="6184075"/>
            <a:chExt cx="9166762" cy="695495"/>
          </a:xfrm>
        </p:grpSpPr>
        <p:grpSp>
          <p:nvGrpSpPr>
            <p:cNvPr id="16" name="Groupe 73"/>
            <p:cNvGrpSpPr/>
            <p:nvPr/>
          </p:nvGrpSpPr>
          <p:grpSpPr>
            <a:xfrm>
              <a:off x="7528887" y="6578927"/>
              <a:ext cx="1475051" cy="270756"/>
              <a:chOff x="3004398" y="3185919"/>
              <a:chExt cx="4497647" cy="825579"/>
            </a:xfrm>
          </p:grpSpPr>
          <p:pic>
            <p:nvPicPr>
              <p:cNvPr id="21" name="Picture 1" descr="D:\Lorente Christophe\Boulot\BTS TC\2009 2010\Salon de l'habitat\Salon de l'habitat 2009\LOGO.jpg"/>
              <p:cNvPicPr>
                <a:picLocks noChangeAspect="1" noChangeArrowheads="1"/>
              </p:cNvPicPr>
              <p:nvPr/>
            </p:nvPicPr>
            <p:blipFill>
              <a:blip r:embed="rId7" cstate="print"/>
              <a:srcRect/>
              <a:stretch>
                <a:fillRect/>
              </a:stretch>
            </p:blipFill>
            <p:spPr bwMode="auto">
              <a:xfrm>
                <a:off x="3883214" y="3339060"/>
                <a:ext cx="3618831" cy="519296"/>
              </a:xfrm>
              <a:prstGeom prst="rect">
                <a:avLst/>
              </a:prstGeom>
              <a:noFill/>
            </p:spPr>
          </p:pic>
          <p:pic>
            <p:nvPicPr>
              <p:cNvPr id="22" name="Picture 1" descr="D:\Lorente Christophe\Boulot\BTS TC\2009 2010\Salon de l'habitat\Salon de l'habitat 2009\LOGO.jpg"/>
              <p:cNvPicPr>
                <a:picLocks noChangeAspect="1" noChangeArrowheads="1"/>
              </p:cNvPicPr>
              <p:nvPr/>
            </p:nvPicPr>
            <p:blipFill>
              <a:blip r:embed="rId8" cstate="print"/>
              <a:srcRect/>
              <a:stretch>
                <a:fillRect/>
              </a:stretch>
            </p:blipFill>
            <p:spPr bwMode="auto">
              <a:xfrm>
                <a:off x="3004398" y="3185919"/>
                <a:ext cx="783259" cy="825579"/>
              </a:xfrm>
              <a:prstGeom prst="rect">
                <a:avLst/>
              </a:prstGeom>
              <a:noFill/>
            </p:spPr>
          </p:pic>
        </p:grpSp>
        <p:cxnSp>
          <p:nvCxnSpPr>
            <p:cNvPr id="17" name="Connecteur droit 16"/>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9" name="Picture 1"/>
            <p:cNvPicPr>
              <a:picLocks noChangeAspect="1" noChangeArrowheads="1"/>
            </p:cNvPicPr>
            <p:nvPr/>
          </p:nvPicPr>
          <p:blipFill>
            <a:blip r:embed="rId9"/>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0" name="Rectangle 1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0"/>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3"/>
          <p:cNvGrpSpPr/>
          <p:nvPr>
            <p:custDataLst>
              <p:tags r:id="rId1"/>
            </p:custDataLst>
          </p:nvPr>
        </p:nvGrpSpPr>
        <p:grpSpPr>
          <a:xfrm>
            <a:off x="1072088" y="1519558"/>
            <a:ext cx="6747609" cy="830997"/>
            <a:chOff x="227838" y="1569914"/>
            <a:chExt cx="6747609" cy="830997"/>
          </a:xfrm>
        </p:grpSpPr>
        <p:sp>
          <p:nvSpPr>
            <p:cNvPr id="25" name="Rectangle 24"/>
            <p:cNvSpPr/>
            <p:nvPr/>
          </p:nvSpPr>
          <p:spPr>
            <a:xfrm>
              <a:off x="594417" y="1569914"/>
              <a:ext cx="6381030" cy="830997"/>
            </a:xfrm>
            <a:prstGeom prst="rect">
              <a:avLst/>
            </a:prstGeom>
          </p:spPr>
          <p:txBody>
            <a:bodyPr wrap="square">
              <a:spAutoFit/>
            </a:bodyPr>
            <a:lstStyle/>
            <a:p>
              <a:r>
                <a:rPr lang="fr-FR" sz="2400" dirty="0" smtClean="0">
                  <a:solidFill>
                    <a:schemeClr val="tx2">
                      <a:lumMod val="75000"/>
                    </a:schemeClr>
                  </a:solidFill>
                </a:rPr>
                <a:t>Emprisonner de très petits espaces d'air au sein d'un matériau solide peu conducteur de chaleur.</a:t>
              </a:r>
              <a:endParaRPr lang="fr-FR" sz="2400" b="1" dirty="0" smtClean="0">
                <a:solidFill>
                  <a:schemeClr val="tx2">
                    <a:lumMod val="75000"/>
                  </a:schemeClr>
                </a:solidFill>
              </a:endParaRPr>
            </a:p>
          </p:txBody>
        </p:sp>
        <p:pic>
          <p:nvPicPr>
            <p:cNvPr id="26"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12" name="Groupe 36"/>
          <p:cNvGrpSpPr/>
          <p:nvPr>
            <p:custDataLst>
              <p:tags r:id="rId2"/>
            </p:custDataLst>
          </p:nvPr>
        </p:nvGrpSpPr>
        <p:grpSpPr>
          <a:xfrm>
            <a:off x="1072088" y="4663361"/>
            <a:ext cx="5517918" cy="523220"/>
            <a:chOff x="721041" y="4800654"/>
            <a:chExt cx="5517918" cy="523220"/>
          </a:xfrm>
        </p:grpSpPr>
        <p:sp>
          <p:nvSpPr>
            <p:cNvPr id="53" name="Rectangle 52"/>
            <p:cNvSpPr/>
            <p:nvPr/>
          </p:nvSpPr>
          <p:spPr>
            <a:xfrm>
              <a:off x="1192963" y="4800654"/>
              <a:ext cx="5045996" cy="523220"/>
            </a:xfrm>
            <a:prstGeom prst="rect">
              <a:avLst/>
            </a:prstGeom>
          </p:spPr>
          <p:txBody>
            <a:bodyPr wrap="square">
              <a:spAutoFit/>
            </a:bodyPr>
            <a:lstStyle/>
            <a:p>
              <a:r>
                <a:rPr lang="fr-FR" sz="2800" b="1" dirty="0" smtClean="0">
                  <a:solidFill>
                    <a:schemeClr val="tx2">
                      <a:lumMod val="75000"/>
                    </a:schemeClr>
                  </a:solidFill>
                </a:rPr>
                <a:t>Ce principe est naturel .</a:t>
              </a:r>
            </a:p>
          </p:txBody>
        </p:sp>
        <p:sp>
          <p:nvSpPr>
            <p:cNvPr id="54" name="Triangle isocèle 53"/>
            <p:cNvSpPr/>
            <p:nvPr/>
          </p:nvSpPr>
          <p:spPr>
            <a:xfrm rot="5400000">
              <a:off x="686859" y="4848627"/>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4819" name="Picture 3"/>
          <p:cNvPicPr>
            <a:picLocks noChangeAspect="1" noChangeArrowheads="1"/>
          </p:cNvPicPr>
          <p:nvPr>
            <p:custDataLst>
              <p:tags r:id="rId3"/>
            </p:custDataLst>
          </p:nvPr>
        </p:nvPicPr>
        <p:blipFill>
          <a:blip r:embed="rId11"/>
          <a:srcRect/>
          <a:stretch>
            <a:fillRect/>
          </a:stretch>
        </p:blipFill>
        <p:spPr bwMode="auto">
          <a:xfrm>
            <a:off x="5738646" y="3553761"/>
            <a:ext cx="3294994" cy="2777456"/>
          </a:xfrm>
          <a:prstGeom prst="rect">
            <a:avLst/>
          </a:prstGeom>
          <a:ln>
            <a:noFill/>
          </a:ln>
          <a:effectLst>
            <a:softEdge rad="112500"/>
          </a:effectLst>
        </p:spPr>
      </p:pic>
      <p:grpSp>
        <p:nvGrpSpPr>
          <p:cNvPr id="52" name="Groupe 33"/>
          <p:cNvGrpSpPr/>
          <p:nvPr>
            <p:custDataLst>
              <p:tags r:id="rId4"/>
            </p:custDataLst>
          </p:nvPr>
        </p:nvGrpSpPr>
        <p:grpSpPr>
          <a:xfrm>
            <a:off x="1072088" y="2980502"/>
            <a:ext cx="5857653" cy="830997"/>
            <a:chOff x="227838" y="1569914"/>
            <a:chExt cx="5857653" cy="830997"/>
          </a:xfrm>
        </p:grpSpPr>
        <p:sp>
          <p:nvSpPr>
            <p:cNvPr id="55" name="Rectangle 54"/>
            <p:cNvSpPr/>
            <p:nvPr/>
          </p:nvSpPr>
          <p:spPr>
            <a:xfrm>
              <a:off x="594417" y="1569914"/>
              <a:ext cx="5491074" cy="830997"/>
            </a:xfrm>
            <a:prstGeom prst="rect">
              <a:avLst/>
            </a:prstGeom>
          </p:spPr>
          <p:txBody>
            <a:bodyPr wrap="square">
              <a:spAutoFit/>
            </a:bodyPr>
            <a:lstStyle/>
            <a:p>
              <a:r>
                <a:rPr lang="fr-FR" sz="2400" dirty="0" smtClean="0">
                  <a:solidFill>
                    <a:schemeClr val="tx2">
                      <a:lumMod val="75000"/>
                    </a:schemeClr>
                  </a:solidFill>
                </a:rPr>
                <a:t>Les matériaux isolants thermiques sont souvent assez légers.</a:t>
              </a:r>
              <a:endParaRPr lang="fr-FR" sz="2400" b="1" dirty="0" smtClean="0">
                <a:solidFill>
                  <a:schemeClr val="tx2">
                    <a:lumMod val="75000"/>
                  </a:schemeClr>
                </a:solidFill>
              </a:endParaRPr>
            </a:p>
          </p:txBody>
        </p:sp>
        <p:pic>
          <p:nvPicPr>
            <p:cNvPr id="56" name="Picture 17"/>
            <p:cNvPicPr>
              <a:picLocks noChangeAspect="1" noChangeArrowheads="1"/>
            </p:cNvPicPr>
            <p:nvPr/>
          </p:nvPicPr>
          <p:blipFill>
            <a:blip r:embed="rId10" cstate="print"/>
            <a:srcRect/>
            <a:stretch>
              <a:fillRect/>
            </a:stretch>
          </p:blipFill>
          <p:spPr bwMode="auto">
            <a:xfrm>
              <a:off x="227838" y="1679302"/>
              <a:ext cx="369887" cy="242888"/>
            </a:xfrm>
            <a:prstGeom prst="rect">
              <a:avLst/>
            </a:prstGeom>
            <a:noFill/>
            <a:ln w="9525">
              <a:noFill/>
              <a:round/>
              <a:headEnd/>
              <a:tailEnd/>
            </a:ln>
            <a:effectLst/>
          </p:spPr>
        </p:pic>
      </p:grpSp>
      <p:sp>
        <p:nvSpPr>
          <p:cNvPr id="57" name="Rectangle 56"/>
          <p:cNvSpPr/>
          <p:nvPr>
            <p:custDataLst>
              <p:tags r:id="rId5"/>
            </p:custDataLst>
          </p:nvPr>
        </p:nvSpPr>
        <p:spPr>
          <a:xfrm>
            <a:off x="238346" y="795554"/>
            <a:ext cx="5045996" cy="523220"/>
          </a:xfrm>
          <a:prstGeom prst="rect">
            <a:avLst/>
          </a:prstGeom>
        </p:spPr>
        <p:txBody>
          <a:bodyPr wrap="square">
            <a:spAutoFit/>
          </a:bodyPr>
          <a:lstStyle/>
          <a:p>
            <a:r>
              <a:rPr lang="fr-FR" sz="2800" b="1" dirty="0" smtClean="0">
                <a:solidFill>
                  <a:schemeClr val="tx2">
                    <a:lumMod val="75000"/>
                  </a:schemeClr>
                </a:solidFill>
              </a:rPr>
              <a:t>Comment ça marche ?</a:t>
            </a:r>
          </a:p>
        </p:txBody>
      </p:sp>
      <p:sp>
        <p:nvSpPr>
          <p:cNvPr id="58" name="Rectangle 68"/>
          <p:cNvSpPr txBox="1">
            <a:spLocks noChangeArrowheads="1"/>
          </p:cNvSpPr>
          <p:nvPr>
            <p:custDataLst>
              <p:tags r:id="rId6"/>
            </p:custDataLst>
          </p:nvPr>
        </p:nvSpPr>
        <p:spPr>
          <a:xfrm>
            <a:off x="128615" y="142852"/>
            <a:ext cx="184207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22" name="Groupe 38"/>
          <p:cNvGrpSpPr/>
          <p:nvPr>
            <p:custDataLst>
              <p:tags r:id="rId7"/>
            </p:custDataLst>
          </p:nvPr>
        </p:nvGrpSpPr>
        <p:grpSpPr>
          <a:xfrm>
            <a:off x="-11875" y="6184075"/>
            <a:ext cx="9166762" cy="695495"/>
            <a:chOff x="-11875" y="6184075"/>
            <a:chExt cx="9166762" cy="695495"/>
          </a:xfrm>
        </p:grpSpPr>
        <p:grpSp>
          <p:nvGrpSpPr>
            <p:cNvPr id="23" name="Groupe 73"/>
            <p:cNvGrpSpPr/>
            <p:nvPr/>
          </p:nvGrpSpPr>
          <p:grpSpPr>
            <a:xfrm>
              <a:off x="7528887" y="6578927"/>
              <a:ext cx="1475051" cy="270756"/>
              <a:chOff x="3004398" y="3185919"/>
              <a:chExt cx="4497647" cy="825579"/>
            </a:xfrm>
          </p:grpSpPr>
          <p:pic>
            <p:nvPicPr>
              <p:cNvPr id="30"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31"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24" name="Connecteur droit 2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8"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9" name="Rectangle 28"/>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1000"/>
                                        <p:tgtEl>
                                          <p:spTgt spid="57"/>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34819"/>
                                        </p:tgtEl>
                                        <p:attrNameLst>
                                          <p:attrName>style.visibility</p:attrName>
                                        </p:attrNameLst>
                                      </p:cBhvr>
                                      <p:to>
                                        <p:strVal val="visible"/>
                                      </p:to>
                                    </p:set>
                                    <p:anim calcmode="lin" valueType="num">
                                      <p:cBhvr>
                                        <p:cTn id="11" dur="1000" fill="hold"/>
                                        <p:tgtEl>
                                          <p:spTgt spid="34819"/>
                                        </p:tgtEl>
                                        <p:attrNameLst>
                                          <p:attrName>ppt_w</p:attrName>
                                        </p:attrNameLst>
                                      </p:cBhvr>
                                      <p:tavLst>
                                        <p:tav tm="0">
                                          <p:val>
                                            <p:fltVal val="0"/>
                                          </p:val>
                                        </p:tav>
                                        <p:tav tm="100000">
                                          <p:val>
                                            <p:strVal val="#ppt_w"/>
                                          </p:val>
                                        </p:tav>
                                      </p:tavLst>
                                    </p:anim>
                                    <p:anim calcmode="lin" valueType="num">
                                      <p:cBhvr>
                                        <p:cTn id="12" dur="1000" fill="hold"/>
                                        <p:tgtEl>
                                          <p:spTgt spid="34819"/>
                                        </p:tgtEl>
                                        <p:attrNameLst>
                                          <p:attrName>ppt_h</p:attrName>
                                        </p:attrNameLst>
                                      </p:cBhvr>
                                      <p:tavLst>
                                        <p:tav tm="0">
                                          <p:val>
                                            <p:fltVal val="0"/>
                                          </p:val>
                                        </p:tav>
                                        <p:tav tm="100000">
                                          <p:val>
                                            <p:strVal val="#ppt_h"/>
                                          </p:val>
                                        </p:tav>
                                      </p:tavLst>
                                    </p:anim>
                                    <p:animEffect transition="in" filter="fade">
                                      <p:cBhvr>
                                        <p:cTn id="13" dur="1000"/>
                                        <p:tgtEl>
                                          <p:spTgt spid="3481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10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3"/>
          <p:cNvGrpSpPr/>
          <p:nvPr>
            <p:custDataLst>
              <p:tags r:id="rId1"/>
            </p:custDataLst>
          </p:nvPr>
        </p:nvGrpSpPr>
        <p:grpSpPr>
          <a:xfrm>
            <a:off x="1121242" y="1348396"/>
            <a:ext cx="5857653" cy="461665"/>
            <a:chOff x="227838" y="1569914"/>
            <a:chExt cx="5857653" cy="461665"/>
          </a:xfrm>
        </p:grpSpPr>
        <p:sp>
          <p:nvSpPr>
            <p:cNvPr id="25" name="Rectangle 24"/>
            <p:cNvSpPr/>
            <p:nvPr/>
          </p:nvSpPr>
          <p:spPr>
            <a:xfrm>
              <a:off x="594417" y="1569914"/>
              <a:ext cx="5491074" cy="461665"/>
            </a:xfrm>
            <a:prstGeom prst="rect">
              <a:avLst/>
            </a:prstGeom>
          </p:spPr>
          <p:txBody>
            <a:bodyPr wrap="square">
              <a:spAutoFit/>
            </a:bodyPr>
            <a:lstStyle/>
            <a:p>
              <a:r>
                <a:rPr lang="fr-FR" sz="2400" dirty="0" smtClean="0">
                  <a:solidFill>
                    <a:schemeClr val="tx2">
                      <a:lumMod val="75000"/>
                    </a:schemeClr>
                  </a:solidFill>
                </a:rPr>
                <a:t>L’été, elle laisse la chaleur à l’extérieur.</a:t>
              </a:r>
              <a:endParaRPr lang="fr-FR" sz="2400" b="1" dirty="0" smtClean="0">
                <a:solidFill>
                  <a:schemeClr val="tx2">
                    <a:lumMod val="75000"/>
                  </a:schemeClr>
                </a:solidFill>
              </a:endParaRPr>
            </a:p>
          </p:txBody>
        </p:sp>
        <p:pic>
          <p:nvPicPr>
            <p:cNvPr id="26"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sp>
        <p:nvSpPr>
          <p:cNvPr id="38" name="Rectangle 68"/>
          <p:cNvSpPr txBox="1">
            <a:spLocks noChangeArrowheads="1"/>
          </p:cNvSpPr>
          <p:nvPr>
            <p:custDataLst>
              <p:tags r:id="rId2"/>
            </p:custDataLst>
          </p:nvPr>
        </p:nvSpPr>
        <p:spPr>
          <a:xfrm>
            <a:off x="128615" y="142852"/>
            <a:ext cx="184207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L’isolation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6" name="Groupe 33"/>
          <p:cNvGrpSpPr/>
          <p:nvPr>
            <p:custDataLst>
              <p:tags r:id="rId3"/>
            </p:custDataLst>
          </p:nvPr>
        </p:nvGrpSpPr>
        <p:grpSpPr>
          <a:xfrm>
            <a:off x="1121242" y="1839683"/>
            <a:ext cx="5857653" cy="830997"/>
            <a:chOff x="227838" y="1569914"/>
            <a:chExt cx="5857653" cy="830997"/>
          </a:xfrm>
        </p:grpSpPr>
        <p:sp>
          <p:nvSpPr>
            <p:cNvPr id="55" name="Rectangle 54"/>
            <p:cNvSpPr/>
            <p:nvPr/>
          </p:nvSpPr>
          <p:spPr>
            <a:xfrm>
              <a:off x="594417" y="1569914"/>
              <a:ext cx="5491074" cy="830997"/>
            </a:xfrm>
            <a:prstGeom prst="rect">
              <a:avLst/>
            </a:prstGeom>
          </p:spPr>
          <p:txBody>
            <a:bodyPr wrap="square">
              <a:spAutoFit/>
            </a:bodyPr>
            <a:lstStyle/>
            <a:p>
              <a:r>
                <a:rPr lang="fr-FR" sz="2400" dirty="0" smtClean="0">
                  <a:solidFill>
                    <a:schemeClr val="tx2">
                      <a:lumMod val="75000"/>
                    </a:schemeClr>
                  </a:solidFill>
                </a:rPr>
                <a:t>L’hiver, elle permet de conserver la chaleur à l’intérieur.</a:t>
              </a:r>
              <a:endParaRPr lang="fr-FR" sz="2400" b="1" dirty="0" smtClean="0">
                <a:solidFill>
                  <a:schemeClr val="tx2">
                    <a:lumMod val="75000"/>
                  </a:schemeClr>
                </a:solidFill>
              </a:endParaRPr>
            </a:p>
          </p:txBody>
        </p:sp>
        <p:pic>
          <p:nvPicPr>
            <p:cNvPr id="56"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sp>
        <p:nvSpPr>
          <p:cNvPr id="27" name="Rectangle 26"/>
          <p:cNvSpPr/>
          <p:nvPr>
            <p:custDataLst>
              <p:tags r:id="rId4"/>
            </p:custDataLst>
          </p:nvPr>
        </p:nvSpPr>
        <p:spPr>
          <a:xfrm>
            <a:off x="238346" y="795554"/>
            <a:ext cx="5045996" cy="523220"/>
          </a:xfrm>
          <a:prstGeom prst="rect">
            <a:avLst/>
          </a:prstGeom>
        </p:spPr>
        <p:txBody>
          <a:bodyPr wrap="square">
            <a:spAutoFit/>
          </a:bodyPr>
          <a:lstStyle/>
          <a:p>
            <a:r>
              <a:rPr lang="fr-FR" sz="2800" b="1" dirty="0" smtClean="0">
                <a:solidFill>
                  <a:schemeClr val="tx2">
                    <a:lumMod val="75000"/>
                  </a:schemeClr>
                </a:solidFill>
              </a:rPr>
              <a:t>Avantage de l’isolation.</a:t>
            </a:r>
          </a:p>
        </p:txBody>
      </p:sp>
      <p:grpSp>
        <p:nvGrpSpPr>
          <p:cNvPr id="28" name="Groupe 33"/>
          <p:cNvGrpSpPr/>
          <p:nvPr>
            <p:custDataLst>
              <p:tags r:id="rId5"/>
            </p:custDataLst>
          </p:nvPr>
        </p:nvGrpSpPr>
        <p:grpSpPr>
          <a:xfrm>
            <a:off x="1121242" y="3532408"/>
            <a:ext cx="7486755" cy="461665"/>
            <a:chOff x="227838" y="1569914"/>
            <a:chExt cx="7486755" cy="461665"/>
          </a:xfrm>
        </p:grpSpPr>
        <p:sp>
          <p:nvSpPr>
            <p:cNvPr id="29" name="Rectangle 28"/>
            <p:cNvSpPr/>
            <p:nvPr/>
          </p:nvSpPr>
          <p:spPr>
            <a:xfrm>
              <a:off x="594417" y="1569914"/>
              <a:ext cx="7120176" cy="461665"/>
            </a:xfrm>
            <a:prstGeom prst="rect">
              <a:avLst/>
            </a:prstGeom>
          </p:spPr>
          <p:txBody>
            <a:bodyPr wrap="square">
              <a:spAutoFit/>
            </a:bodyPr>
            <a:lstStyle/>
            <a:p>
              <a:r>
                <a:rPr lang="fr-FR" sz="2400" dirty="0" smtClean="0">
                  <a:solidFill>
                    <a:schemeClr val="tx2">
                      <a:lumMod val="75000"/>
                    </a:schemeClr>
                  </a:solidFill>
                </a:rPr>
                <a:t>Sensation de froid l’hiver ou de trop chaud l’été.</a:t>
              </a:r>
              <a:endParaRPr lang="fr-FR" sz="2400" b="1" dirty="0" smtClean="0">
                <a:solidFill>
                  <a:schemeClr val="tx2">
                    <a:lumMod val="75000"/>
                  </a:schemeClr>
                </a:solidFill>
              </a:endParaRPr>
            </a:p>
          </p:txBody>
        </p:sp>
        <p:pic>
          <p:nvPicPr>
            <p:cNvPr id="30"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1" name="Groupe 33"/>
          <p:cNvGrpSpPr/>
          <p:nvPr>
            <p:custDataLst>
              <p:tags r:id="rId6"/>
            </p:custDataLst>
          </p:nvPr>
        </p:nvGrpSpPr>
        <p:grpSpPr>
          <a:xfrm>
            <a:off x="1121242" y="4023696"/>
            <a:ext cx="4507048" cy="830997"/>
            <a:chOff x="227838" y="1569914"/>
            <a:chExt cx="4507048" cy="830997"/>
          </a:xfrm>
        </p:grpSpPr>
        <p:sp>
          <p:nvSpPr>
            <p:cNvPr id="32" name="Rectangle 31"/>
            <p:cNvSpPr/>
            <p:nvPr/>
          </p:nvSpPr>
          <p:spPr>
            <a:xfrm>
              <a:off x="594417" y="1569914"/>
              <a:ext cx="4140469" cy="830997"/>
            </a:xfrm>
            <a:prstGeom prst="rect">
              <a:avLst/>
            </a:prstGeom>
          </p:spPr>
          <p:txBody>
            <a:bodyPr wrap="square">
              <a:spAutoFit/>
            </a:bodyPr>
            <a:lstStyle/>
            <a:p>
              <a:r>
                <a:rPr lang="fr-FR" sz="2400" dirty="0" smtClean="0">
                  <a:solidFill>
                    <a:schemeClr val="tx2">
                      <a:lumMod val="75000"/>
                    </a:schemeClr>
                  </a:solidFill>
                </a:rPr>
                <a:t>Traces de condensation ou de moisissures l’hiver.</a:t>
              </a:r>
              <a:endParaRPr lang="fr-FR" sz="2400" b="1" dirty="0" smtClean="0">
                <a:solidFill>
                  <a:schemeClr val="tx2">
                    <a:lumMod val="75000"/>
                  </a:schemeClr>
                </a:solidFill>
              </a:endParaRPr>
            </a:p>
          </p:txBody>
        </p:sp>
        <p:pic>
          <p:nvPicPr>
            <p:cNvPr id="33"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sp>
        <p:nvSpPr>
          <p:cNvPr id="34" name="Rectangle 33"/>
          <p:cNvSpPr/>
          <p:nvPr>
            <p:custDataLst>
              <p:tags r:id="rId7"/>
            </p:custDataLst>
          </p:nvPr>
        </p:nvSpPr>
        <p:spPr>
          <a:xfrm>
            <a:off x="238346" y="2794899"/>
            <a:ext cx="6365045" cy="707886"/>
          </a:xfrm>
          <a:prstGeom prst="rect">
            <a:avLst/>
          </a:prstGeom>
        </p:spPr>
        <p:txBody>
          <a:bodyPr wrap="square">
            <a:spAutoFit/>
          </a:bodyPr>
          <a:lstStyle/>
          <a:p>
            <a:pPr marL="0" lvl="1"/>
            <a:r>
              <a:rPr lang="fr-FR" sz="2800" b="1" dirty="0" smtClean="0">
                <a:solidFill>
                  <a:schemeClr val="tx2">
                    <a:lumMod val="75000"/>
                  </a:schemeClr>
                </a:solidFill>
              </a:rPr>
              <a:t>Inconvénients s’il n’y a</a:t>
            </a:r>
            <a:r>
              <a:rPr lang="fr-FR" sz="2800" dirty="0" smtClean="0">
                <a:solidFill>
                  <a:schemeClr val="tx2">
                    <a:lumMod val="75000"/>
                  </a:schemeClr>
                </a:solidFill>
              </a:rPr>
              <a:t> </a:t>
            </a:r>
            <a:r>
              <a:rPr lang="fr-FR" sz="2800" b="1" dirty="0" smtClean="0">
                <a:solidFill>
                  <a:schemeClr val="tx2">
                    <a:lumMod val="75000"/>
                  </a:schemeClr>
                </a:solidFill>
              </a:rPr>
              <a:t>pas d’isolation</a:t>
            </a:r>
            <a:r>
              <a:rPr lang="fr-FR" sz="4000" b="1" dirty="0" smtClean="0">
                <a:solidFill>
                  <a:schemeClr val="tx2">
                    <a:lumMod val="75000"/>
                  </a:schemeClr>
                </a:solidFill>
              </a:rPr>
              <a:t>.</a:t>
            </a:r>
          </a:p>
        </p:txBody>
      </p:sp>
      <p:grpSp>
        <p:nvGrpSpPr>
          <p:cNvPr id="35" name="Groupe 33"/>
          <p:cNvGrpSpPr/>
          <p:nvPr>
            <p:custDataLst>
              <p:tags r:id="rId8"/>
            </p:custDataLst>
          </p:nvPr>
        </p:nvGrpSpPr>
        <p:grpSpPr>
          <a:xfrm>
            <a:off x="1121242" y="4798771"/>
            <a:ext cx="4838123" cy="830997"/>
            <a:chOff x="227838" y="1569914"/>
            <a:chExt cx="4838123" cy="830997"/>
          </a:xfrm>
        </p:grpSpPr>
        <p:sp>
          <p:nvSpPr>
            <p:cNvPr id="36" name="Rectangle 35"/>
            <p:cNvSpPr/>
            <p:nvPr/>
          </p:nvSpPr>
          <p:spPr>
            <a:xfrm>
              <a:off x="594416" y="1569914"/>
              <a:ext cx="4471545" cy="830997"/>
            </a:xfrm>
            <a:prstGeom prst="rect">
              <a:avLst/>
            </a:prstGeom>
          </p:spPr>
          <p:txBody>
            <a:bodyPr wrap="square">
              <a:spAutoFit/>
            </a:bodyPr>
            <a:lstStyle/>
            <a:p>
              <a:r>
                <a:rPr lang="fr-FR" sz="2400" dirty="0" smtClean="0">
                  <a:solidFill>
                    <a:schemeClr val="tx2">
                      <a:lumMod val="75000"/>
                    </a:schemeClr>
                  </a:solidFill>
                </a:rPr>
                <a:t>Des parois qui restent froides alors que le chauffage fonctionne.</a:t>
              </a:r>
              <a:endParaRPr lang="fr-FR" sz="2400" b="1" dirty="0" smtClean="0">
                <a:solidFill>
                  <a:schemeClr val="tx2">
                    <a:lumMod val="75000"/>
                  </a:schemeClr>
                </a:solidFill>
              </a:endParaRPr>
            </a:p>
          </p:txBody>
        </p:sp>
        <p:pic>
          <p:nvPicPr>
            <p:cNvPr id="37" name="Picture 17"/>
            <p:cNvPicPr>
              <a:picLocks noChangeAspect="1" noChangeArrowheads="1"/>
            </p:cNvPicPr>
            <p:nvPr/>
          </p:nvPicPr>
          <p:blipFill>
            <a:blip r:embed="rId13" cstate="print"/>
            <a:srcRect/>
            <a:stretch>
              <a:fillRect/>
            </a:stretch>
          </p:blipFill>
          <p:spPr bwMode="auto">
            <a:xfrm>
              <a:off x="227838" y="1679302"/>
              <a:ext cx="369887" cy="242888"/>
            </a:xfrm>
            <a:prstGeom prst="rect">
              <a:avLst/>
            </a:prstGeom>
            <a:noFill/>
            <a:ln w="9525">
              <a:noFill/>
              <a:round/>
              <a:headEnd/>
              <a:tailEnd/>
            </a:ln>
            <a:effectLst/>
          </p:spPr>
        </p:pic>
      </p:grpSp>
      <p:pic>
        <p:nvPicPr>
          <p:cNvPr id="35842" name="Picture 2"/>
          <p:cNvPicPr>
            <a:picLocks noChangeAspect="1" noChangeArrowheads="1"/>
          </p:cNvPicPr>
          <p:nvPr>
            <p:custDataLst>
              <p:tags r:id="rId9"/>
            </p:custDataLst>
          </p:nvPr>
        </p:nvPicPr>
        <p:blipFill>
          <a:blip r:embed="rId14"/>
          <a:srcRect/>
          <a:stretch>
            <a:fillRect/>
          </a:stretch>
        </p:blipFill>
        <p:spPr bwMode="auto">
          <a:xfrm>
            <a:off x="5905500" y="4023568"/>
            <a:ext cx="3238500" cy="2381250"/>
          </a:xfrm>
          <a:prstGeom prst="rect">
            <a:avLst/>
          </a:prstGeom>
          <a:ln>
            <a:noFill/>
          </a:ln>
          <a:effectLst>
            <a:softEdge rad="112500"/>
          </a:effectLst>
        </p:spPr>
      </p:pic>
      <p:grpSp>
        <p:nvGrpSpPr>
          <p:cNvPr id="39" name="Groupe 38"/>
          <p:cNvGrpSpPr/>
          <p:nvPr>
            <p:custDataLst>
              <p:tags r:id="rId10"/>
            </p:custDataLst>
          </p:nvPr>
        </p:nvGrpSpPr>
        <p:grpSpPr>
          <a:xfrm>
            <a:off x="-11875" y="6184075"/>
            <a:ext cx="9166762" cy="695495"/>
            <a:chOff x="-11875" y="6184075"/>
            <a:chExt cx="9166762" cy="695495"/>
          </a:xfrm>
        </p:grpSpPr>
        <p:grpSp>
          <p:nvGrpSpPr>
            <p:cNvPr id="40" name="Groupe 73"/>
            <p:cNvGrpSpPr/>
            <p:nvPr/>
          </p:nvGrpSpPr>
          <p:grpSpPr>
            <a:xfrm>
              <a:off x="7528887" y="6578927"/>
              <a:ext cx="1475051" cy="270756"/>
              <a:chOff x="3004398" y="3185919"/>
              <a:chExt cx="4497647" cy="825579"/>
            </a:xfrm>
          </p:grpSpPr>
          <p:pic>
            <p:nvPicPr>
              <p:cNvPr id="51" name="Picture 1" descr="D:\Lorente Christophe\Boulot\BTS TC\2009 2010\Salon de l'habitat\Salon de l'habitat 2009\LOGO.jpg"/>
              <p:cNvPicPr>
                <a:picLocks noChangeAspect="1" noChangeArrowheads="1"/>
              </p:cNvPicPr>
              <p:nvPr/>
            </p:nvPicPr>
            <p:blipFill>
              <a:blip r:embed="rId15" cstate="print"/>
              <a:srcRect/>
              <a:stretch>
                <a:fillRect/>
              </a:stretch>
            </p:blipFill>
            <p:spPr bwMode="auto">
              <a:xfrm>
                <a:off x="3883214" y="3339060"/>
                <a:ext cx="3618831" cy="519296"/>
              </a:xfrm>
              <a:prstGeom prst="rect">
                <a:avLst/>
              </a:prstGeom>
              <a:noFill/>
            </p:spPr>
          </p:pic>
          <p:pic>
            <p:nvPicPr>
              <p:cNvPr id="52" name="Picture 1" descr="D:\Lorente Christophe\Boulot\BTS TC\2009 2010\Salon de l'habitat\Salon de l'habitat 2009\LOGO.jpg"/>
              <p:cNvPicPr>
                <a:picLocks noChangeAspect="1" noChangeArrowheads="1"/>
              </p:cNvPicPr>
              <p:nvPr/>
            </p:nvPicPr>
            <p:blipFill>
              <a:blip r:embed="rId16" cstate="print"/>
              <a:srcRect/>
              <a:stretch>
                <a:fillRect/>
              </a:stretch>
            </p:blipFill>
            <p:spPr bwMode="auto">
              <a:xfrm>
                <a:off x="3004398" y="3185919"/>
                <a:ext cx="783259" cy="825579"/>
              </a:xfrm>
              <a:prstGeom prst="rect">
                <a:avLst/>
              </a:prstGeom>
              <a:noFill/>
            </p:spPr>
          </p:pic>
        </p:grpSp>
        <p:cxnSp>
          <p:nvCxnSpPr>
            <p:cNvPr id="41" name="Connecteur droit 4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9" name="Picture 1"/>
            <p:cNvPicPr>
              <a:picLocks noChangeAspect="1" noChangeArrowheads="1"/>
            </p:cNvPicPr>
            <p:nvPr/>
          </p:nvPicPr>
          <p:blipFill>
            <a:blip r:embed="rId17"/>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0" name="Rectangle 49"/>
            <p:cNvSpPr/>
            <p:nvPr/>
          </p:nvSpPr>
          <p:spPr>
            <a:xfrm>
              <a:off x="859990" y="6571793"/>
              <a:ext cx="4337652" cy="307777"/>
            </a:xfrm>
            <a:prstGeom prst="rect">
              <a:avLst/>
            </a:prstGeom>
          </p:spPr>
          <p:txBody>
            <a:bodyPr wrap="square">
              <a:spAutoFit/>
            </a:bodyPr>
            <a:lstStyle/>
            <a:p>
              <a:r>
                <a:rPr lang="fr-FR" sz="1400" b="1" dirty="0" smtClean="0">
                  <a:solidFill>
                    <a:schemeClr val="tx2">
                      <a:lumMod val="75000"/>
                    </a:schemeClr>
                  </a:solidFill>
                  <a:hlinkClick r:id="rId18"/>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35842"/>
                                        </p:tgtEl>
                                        <p:attrNameLst>
                                          <p:attrName>style.visibility</p:attrName>
                                        </p:attrNameLst>
                                      </p:cBhvr>
                                      <p:to>
                                        <p:strVal val="visible"/>
                                      </p:to>
                                    </p:set>
                                    <p:anim calcmode="lin" valueType="num">
                                      <p:cBhvr>
                                        <p:cTn id="11" dur="1000" fill="hold"/>
                                        <p:tgtEl>
                                          <p:spTgt spid="35842"/>
                                        </p:tgtEl>
                                        <p:attrNameLst>
                                          <p:attrName>ppt_w</p:attrName>
                                        </p:attrNameLst>
                                      </p:cBhvr>
                                      <p:tavLst>
                                        <p:tav tm="0">
                                          <p:val>
                                            <p:fltVal val="0"/>
                                          </p:val>
                                        </p:tav>
                                        <p:tav tm="100000">
                                          <p:val>
                                            <p:strVal val="#ppt_w"/>
                                          </p:val>
                                        </p:tav>
                                      </p:tavLst>
                                    </p:anim>
                                    <p:anim calcmode="lin" valueType="num">
                                      <p:cBhvr>
                                        <p:cTn id="12" dur="1000" fill="hold"/>
                                        <p:tgtEl>
                                          <p:spTgt spid="35842"/>
                                        </p:tgtEl>
                                        <p:attrNameLst>
                                          <p:attrName>ppt_h</p:attrName>
                                        </p:attrNameLst>
                                      </p:cBhvr>
                                      <p:tavLst>
                                        <p:tav tm="0">
                                          <p:val>
                                            <p:fltVal val="0"/>
                                          </p:val>
                                        </p:tav>
                                        <p:tav tm="100000">
                                          <p:val>
                                            <p:strVal val="#ppt_h"/>
                                          </p:val>
                                        </p:tav>
                                      </p:tavLst>
                                    </p:anim>
                                    <p:animEffect transition="in" filter="fade">
                                      <p:cBhvr>
                                        <p:cTn id="13" dur="1000"/>
                                        <p:tgtEl>
                                          <p:spTgt spid="3584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10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10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10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4"/>
</p:tagLst>
</file>

<file path=ppt/tags/tag103.xml><?xml version="1.0" encoding="utf-8"?>
<p:tagLst xmlns:a="http://schemas.openxmlformats.org/drawingml/2006/main" xmlns:r="http://schemas.openxmlformats.org/officeDocument/2006/relationships" xmlns:p="http://schemas.openxmlformats.org/presentationml/2006/main">
  <p:tag name="NUM" val="5"/>
</p:tagLst>
</file>

<file path=ppt/tags/tag104.xml><?xml version="1.0" encoding="utf-8"?>
<p:tagLst xmlns:a="http://schemas.openxmlformats.org/drawingml/2006/main" xmlns:r="http://schemas.openxmlformats.org/officeDocument/2006/relationships" xmlns:p="http://schemas.openxmlformats.org/presentationml/2006/main">
  <p:tag name="NUM" val="6"/>
</p:tagLst>
</file>

<file path=ppt/tags/tag105.xml><?xml version="1.0" encoding="utf-8"?>
<p:tagLst xmlns:a="http://schemas.openxmlformats.org/drawingml/2006/main" xmlns:r="http://schemas.openxmlformats.org/officeDocument/2006/relationships" xmlns:p="http://schemas.openxmlformats.org/presentationml/2006/main">
  <p:tag name="NUM" val="7"/>
</p:tagLst>
</file>

<file path=ppt/tags/tag106.xml><?xml version="1.0" encoding="utf-8"?>
<p:tagLst xmlns:a="http://schemas.openxmlformats.org/drawingml/2006/main" xmlns:r="http://schemas.openxmlformats.org/officeDocument/2006/relationships" xmlns:p="http://schemas.openxmlformats.org/presentationml/2006/main">
  <p:tag name="NUM" val="8"/>
</p:tagLst>
</file>

<file path=ppt/tags/tag107.xml><?xml version="1.0" encoding="utf-8"?>
<p:tagLst xmlns:a="http://schemas.openxmlformats.org/drawingml/2006/main" xmlns:r="http://schemas.openxmlformats.org/officeDocument/2006/relationships" xmlns:p="http://schemas.openxmlformats.org/presentationml/2006/main">
  <p:tag name="NUM" val="12"/>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10.xml><?xml version="1.0" encoding="utf-8"?>
<p:tagLst xmlns:a="http://schemas.openxmlformats.org/drawingml/2006/main" xmlns:r="http://schemas.openxmlformats.org/officeDocument/2006/relationships" xmlns:p="http://schemas.openxmlformats.org/presentationml/2006/main">
  <p:tag name="NUM" val="3"/>
</p:tagLst>
</file>

<file path=ppt/tags/tag111.xml><?xml version="1.0" encoding="utf-8"?>
<p:tagLst xmlns:a="http://schemas.openxmlformats.org/drawingml/2006/main" xmlns:r="http://schemas.openxmlformats.org/officeDocument/2006/relationships" xmlns:p="http://schemas.openxmlformats.org/presentationml/2006/main">
  <p:tag name="NUM" val="5"/>
</p:tagLst>
</file>

<file path=ppt/tags/tag112.xml><?xml version="1.0" encoding="utf-8"?>
<p:tagLst xmlns:a="http://schemas.openxmlformats.org/drawingml/2006/main" xmlns:r="http://schemas.openxmlformats.org/officeDocument/2006/relationships" xmlns:p="http://schemas.openxmlformats.org/presentationml/2006/main">
  <p:tag name="NUM" val="12"/>
</p:tagLst>
</file>

<file path=ppt/tags/tag113.xml><?xml version="1.0" encoding="utf-8"?>
<p:tagLst xmlns:a="http://schemas.openxmlformats.org/drawingml/2006/main" xmlns:r="http://schemas.openxmlformats.org/officeDocument/2006/relationships" xmlns:p="http://schemas.openxmlformats.org/presentationml/2006/main">
  <p:tag name="NUM" val="1"/>
</p:tagLst>
</file>

<file path=ppt/tags/tag114.xml><?xml version="1.0" encoding="utf-8"?>
<p:tagLst xmlns:a="http://schemas.openxmlformats.org/drawingml/2006/main" xmlns:r="http://schemas.openxmlformats.org/officeDocument/2006/relationships" xmlns:p="http://schemas.openxmlformats.org/presentationml/2006/main">
  <p:tag name="NUM" val="2"/>
</p:tagLst>
</file>

<file path=ppt/tags/tag115.xml><?xml version="1.0" encoding="utf-8"?>
<p:tagLst xmlns:a="http://schemas.openxmlformats.org/drawingml/2006/main" xmlns:r="http://schemas.openxmlformats.org/officeDocument/2006/relationships" xmlns:p="http://schemas.openxmlformats.org/presentationml/2006/main">
  <p:tag name="NUM" val="4"/>
</p:tagLst>
</file>

<file path=ppt/tags/tag116.xml><?xml version="1.0" encoding="utf-8"?>
<p:tagLst xmlns:a="http://schemas.openxmlformats.org/drawingml/2006/main" xmlns:r="http://schemas.openxmlformats.org/officeDocument/2006/relationships" xmlns:p="http://schemas.openxmlformats.org/presentationml/2006/main">
  <p:tag name="NUM" val="5"/>
</p:tagLst>
</file>

<file path=ppt/tags/tag117.xml><?xml version="1.0" encoding="utf-8"?>
<p:tagLst xmlns:a="http://schemas.openxmlformats.org/drawingml/2006/main" xmlns:r="http://schemas.openxmlformats.org/officeDocument/2006/relationships" xmlns:p="http://schemas.openxmlformats.org/presentationml/2006/main">
  <p:tag name="NUM" val="6"/>
</p:tagLst>
</file>

<file path=ppt/tags/tag118.xml><?xml version="1.0" encoding="utf-8"?>
<p:tagLst xmlns:a="http://schemas.openxmlformats.org/drawingml/2006/main" xmlns:r="http://schemas.openxmlformats.org/officeDocument/2006/relationships" xmlns:p="http://schemas.openxmlformats.org/presentationml/2006/main">
  <p:tag name="NUM" val="7"/>
</p:tagLst>
</file>

<file path=ppt/tags/tag119.xml><?xml version="1.0" encoding="utf-8"?>
<p:tagLst xmlns:a="http://schemas.openxmlformats.org/drawingml/2006/main" xmlns:r="http://schemas.openxmlformats.org/officeDocument/2006/relationships" xmlns:p="http://schemas.openxmlformats.org/presentationml/2006/main">
  <p:tag name="NUM" val="8"/>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120.xml><?xml version="1.0" encoding="utf-8"?>
<p:tagLst xmlns:a="http://schemas.openxmlformats.org/drawingml/2006/main" xmlns:r="http://schemas.openxmlformats.org/officeDocument/2006/relationships" xmlns:p="http://schemas.openxmlformats.org/presentationml/2006/main">
  <p:tag name="NUM" val="12"/>
</p:tagLst>
</file>

<file path=ppt/tags/tag121.xml><?xml version="1.0" encoding="utf-8"?>
<p:tagLst xmlns:a="http://schemas.openxmlformats.org/drawingml/2006/main" xmlns:r="http://schemas.openxmlformats.org/officeDocument/2006/relationships" xmlns:p="http://schemas.openxmlformats.org/presentationml/2006/main">
  <p:tag name="NUM" val="1"/>
</p:tagLst>
</file>

<file path=ppt/tags/tag122.xml><?xml version="1.0" encoding="utf-8"?>
<p:tagLst xmlns:a="http://schemas.openxmlformats.org/drawingml/2006/main" xmlns:r="http://schemas.openxmlformats.org/officeDocument/2006/relationships" xmlns:p="http://schemas.openxmlformats.org/presentationml/2006/main">
  <p:tag name="NUM" val="3"/>
</p:tagLst>
</file>

<file path=ppt/tags/tag123.xml><?xml version="1.0" encoding="utf-8"?>
<p:tagLst xmlns:a="http://schemas.openxmlformats.org/drawingml/2006/main" xmlns:r="http://schemas.openxmlformats.org/officeDocument/2006/relationships" xmlns:p="http://schemas.openxmlformats.org/presentationml/2006/main">
  <p:tag name="NUM" val="4"/>
</p:tagLst>
</file>

<file path=ppt/tags/tag124.xml><?xml version="1.0" encoding="utf-8"?>
<p:tagLst xmlns:a="http://schemas.openxmlformats.org/drawingml/2006/main" xmlns:r="http://schemas.openxmlformats.org/officeDocument/2006/relationships" xmlns:p="http://schemas.openxmlformats.org/presentationml/2006/main">
  <p:tag name="NUM" val="5"/>
</p:tagLst>
</file>

<file path=ppt/tags/tag125.xml><?xml version="1.0" encoding="utf-8"?>
<p:tagLst xmlns:a="http://schemas.openxmlformats.org/drawingml/2006/main" xmlns:r="http://schemas.openxmlformats.org/officeDocument/2006/relationships" xmlns:p="http://schemas.openxmlformats.org/presentationml/2006/main">
  <p:tag name="NUM" val="6"/>
</p:tagLst>
</file>

<file path=ppt/tags/tag126.xml><?xml version="1.0" encoding="utf-8"?>
<p:tagLst xmlns:a="http://schemas.openxmlformats.org/drawingml/2006/main" xmlns:r="http://schemas.openxmlformats.org/officeDocument/2006/relationships" xmlns:p="http://schemas.openxmlformats.org/presentationml/2006/main">
  <p:tag name="NUM" val="7"/>
</p:tagLst>
</file>

<file path=ppt/tags/tag127.xml><?xml version="1.0" encoding="utf-8"?>
<p:tagLst xmlns:a="http://schemas.openxmlformats.org/drawingml/2006/main" xmlns:r="http://schemas.openxmlformats.org/officeDocument/2006/relationships" xmlns:p="http://schemas.openxmlformats.org/presentationml/2006/main">
  <p:tag name="NUM" val="8"/>
</p:tagLst>
</file>

<file path=ppt/tags/tag128.xml><?xml version="1.0" encoding="utf-8"?>
<p:tagLst xmlns:a="http://schemas.openxmlformats.org/drawingml/2006/main" xmlns:r="http://schemas.openxmlformats.org/officeDocument/2006/relationships" xmlns:p="http://schemas.openxmlformats.org/presentationml/2006/main">
  <p:tag name="NUM" val="9"/>
</p:tagLst>
</file>

<file path=ppt/tags/tag129.xml><?xml version="1.0" encoding="utf-8"?>
<p:tagLst xmlns:a="http://schemas.openxmlformats.org/drawingml/2006/main" xmlns:r="http://schemas.openxmlformats.org/officeDocument/2006/relationships" xmlns:p="http://schemas.openxmlformats.org/presentationml/2006/main">
  <p:tag name="NUM" val="12"/>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NUM" val="3"/>
</p:tagLst>
</file>

<file path=ppt/tags/tag132.xml><?xml version="1.0" encoding="utf-8"?>
<p:tagLst xmlns:a="http://schemas.openxmlformats.org/drawingml/2006/main" xmlns:r="http://schemas.openxmlformats.org/officeDocument/2006/relationships" xmlns:p="http://schemas.openxmlformats.org/presentationml/2006/main">
  <p:tag name="NUM" val="4"/>
</p:tagLst>
</file>

<file path=ppt/tags/tag133.xml><?xml version="1.0" encoding="utf-8"?>
<p:tagLst xmlns:a="http://schemas.openxmlformats.org/drawingml/2006/main" xmlns:r="http://schemas.openxmlformats.org/officeDocument/2006/relationships" xmlns:p="http://schemas.openxmlformats.org/presentationml/2006/main">
  <p:tag name="NUM" val="5"/>
</p:tagLst>
</file>

<file path=ppt/tags/tag134.xml><?xml version="1.0" encoding="utf-8"?>
<p:tagLst xmlns:a="http://schemas.openxmlformats.org/drawingml/2006/main" xmlns:r="http://schemas.openxmlformats.org/officeDocument/2006/relationships" xmlns:p="http://schemas.openxmlformats.org/presentationml/2006/main">
  <p:tag name="NUM" val="6"/>
</p:tagLst>
</file>

<file path=ppt/tags/tag135.xml><?xml version="1.0" encoding="utf-8"?>
<p:tagLst xmlns:a="http://schemas.openxmlformats.org/drawingml/2006/main" xmlns:r="http://schemas.openxmlformats.org/officeDocument/2006/relationships" xmlns:p="http://schemas.openxmlformats.org/presentationml/2006/main">
  <p:tag name="NUM" val="7"/>
</p:tagLst>
</file>

<file path=ppt/tags/tag136.xml><?xml version="1.0" encoding="utf-8"?>
<p:tagLst xmlns:a="http://schemas.openxmlformats.org/drawingml/2006/main" xmlns:r="http://schemas.openxmlformats.org/officeDocument/2006/relationships" xmlns:p="http://schemas.openxmlformats.org/presentationml/2006/main">
  <p:tag name="NUM" val="8"/>
</p:tagLst>
</file>

<file path=ppt/tags/tag137.xml><?xml version="1.0" encoding="utf-8"?>
<p:tagLst xmlns:a="http://schemas.openxmlformats.org/drawingml/2006/main" xmlns:r="http://schemas.openxmlformats.org/officeDocument/2006/relationships" xmlns:p="http://schemas.openxmlformats.org/presentationml/2006/main">
  <p:tag name="NUM" val="9"/>
</p:tagLst>
</file>

<file path=ppt/tags/tag138.xml><?xml version="1.0" encoding="utf-8"?>
<p:tagLst xmlns:a="http://schemas.openxmlformats.org/drawingml/2006/main" xmlns:r="http://schemas.openxmlformats.org/officeDocument/2006/relationships" xmlns:p="http://schemas.openxmlformats.org/presentationml/2006/main">
  <p:tag name="NUM" val="12"/>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9"/>
</p:tagLst>
</file>

<file path=ppt/tags/tag140.xml><?xml version="1.0" encoding="utf-8"?>
<p:tagLst xmlns:a="http://schemas.openxmlformats.org/drawingml/2006/main" xmlns:r="http://schemas.openxmlformats.org/officeDocument/2006/relationships" xmlns:p="http://schemas.openxmlformats.org/presentationml/2006/main">
  <p:tag name="NUM" val="3"/>
</p:tagLst>
</file>

<file path=ppt/tags/tag141.xml><?xml version="1.0" encoding="utf-8"?>
<p:tagLst xmlns:a="http://schemas.openxmlformats.org/drawingml/2006/main" xmlns:r="http://schemas.openxmlformats.org/officeDocument/2006/relationships" xmlns:p="http://schemas.openxmlformats.org/presentationml/2006/main">
  <p:tag name="NUM" val="4"/>
</p:tagLst>
</file>

<file path=ppt/tags/tag142.xml><?xml version="1.0" encoding="utf-8"?>
<p:tagLst xmlns:a="http://schemas.openxmlformats.org/drawingml/2006/main" xmlns:r="http://schemas.openxmlformats.org/officeDocument/2006/relationships" xmlns:p="http://schemas.openxmlformats.org/presentationml/2006/main">
  <p:tag name="NUM" val="5"/>
</p:tagLst>
</file>

<file path=ppt/tags/tag143.xml><?xml version="1.0" encoding="utf-8"?>
<p:tagLst xmlns:a="http://schemas.openxmlformats.org/drawingml/2006/main" xmlns:r="http://schemas.openxmlformats.org/officeDocument/2006/relationships" xmlns:p="http://schemas.openxmlformats.org/presentationml/2006/main">
  <p:tag name="NUM" val="6"/>
</p:tagLst>
</file>

<file path=ppt/tags/tag144.xml><?xml version="1.0" encoding="utf-8"?>
<p:tagLst xmlns:a="http://schemas.openxmlformats.org/drawingml/2006/main" xmlns:r="http://schemas.openxmlformats.org/officeDocument/2006/relationships" xmlns:p="http://schemas.openxmlformats.org/presentationml/2006/main">
  <p:tag name="NUM" val="7"/>
</p:tagLst>
</file>

<file path=ppt/tags/tag145.xml><?xml version="1.0" encoding="utf-8"?>
<p:tagLst xmlns:a="http://schemas.openxmlformats.org/drawingml/2006/main" xmlns:r="http://schemas.openxmlformats.org/officeDocument/2006/relationships" xmlns:p="http://schemas.openxmlformats.org/presentationml/2006/main">
  <p:tag name="NUM" val="8"/>
</p:tagLst>
</file>

<file path=ppt/tags/tag146.xml><?xml version="1.0" encoding="utf-8"?>
<p:tagLst xmlns:a="http://schemas.openxmlformats.org/drawingml/2006/main" xmlns:r="http://schemas.openxmlformats.org/officeDocument/2006/relationships" xmlns:p="http://schemas.openxmlformats.org/presentationml/2006/main">
  <p:tag name="NUM" val="12"/>
</p:tagLst>
</file>

<file path=ppt/tags/tag147.xml><?xml version="1.0" encoding="utf-8"?>
<p:tagLst xmlns:a="http://schemas.openxmlformats.org/drawingml/2006/main" xmlns:r="http://schemas.openxmlformats.org/officeDocument/2006/relationships" xmlns:p="http://schemas.openxmlformats.org/presentationml/2006/main">
  <p:tag name="NUM" val="1"/>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10"/>
</p:tagLst>
</file>

<file path=ppt/tags/tag150.xml><?xml version="1.0" encoding="utf-8"?>
<p:tagLst xmlns:a="http://schemas.openxmlformats.org/drawingml/2006/main" xmlns:r="http://schemas.openxmlformats.org/officeDocument/2006/relationships" xmlns:p="http://schemas.openxmlformats.org/presentationml/2006/main">
  <p:tag name="NUM" val="5"/>
</p:tagLst>
</file>

<file path=ppt/tags/tag151.xml><?xml version="1.0" encoding="utf-8"?>
<p:tagLst xmlns:a="http://schemas.openxmlformats.org/drawingml/2006/main" xmlns:r="http://schemas.openxmlformats.org/officeDocument/2006/relationships" xmlns:p="http://schemas.openxmlformats.org/presentationml/2006/main">
  <p:tag name="NUM" val="6"/>
</p:tagLst>
</file>

<file path=ppt/tags/tag152.xml><?xml version="1.0" encoding="utf-8"?>
<p:tagLst xmlns:a="http://schemas.openxmlformats.org/drawingml/2006/main" xmlns:r="http://schemas.openxmlformats.org/officeDocument/2006/relationships" xmlns:p="http://schemas.openxmlformats.org/presentationml/2006/main">
  <p:tag name="NUM" val="7"/>
</p:tagLst>
</file>

<file path=ppt/tags/tag153.xml><?xml version="1.0" encoding="utf-8"?>
<p:tagLst xmlns:a="http://schemas.openxmlformats.org/drawingml/2006/main" xmlns:r="http://schemas.openxmlformats.org/officeDocument/2006/relationships" xmlns:p="http://schemas.openxmlformats.org/presentationml/2006/main">
  <p:tag name="NUM" val="12"/>
</p:tagLst>
</file>

<file path=ppt/tags/tag154.xml><?xml version="1.0" encoding="utf-8"?>
<p:tagLst xmlns:a="http://schemas.openxmlformats.org/drawingml/2006/main" xmlns:r="http://schemas.openxmlformats.org/officeDocument/2006/relationships" xmlns:p="http://schemas.openxmlformats.org/presentationml/2006/main">
  <p:tag name="NUM" val="1"/>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4"/>
</p:tagLst>
</file>

<file path=ppt/tags/tag157.xml><?xml version="1.0" encoding="utf-8"?>
<p:tagLst xmlns:a="http://schemas.openxmlformats.org/drawingml/2006/main" xmlns:r="http://schemas.openxmlformats.org/officeDocument/2006/relationships" xmlns:p="http://schemas.openxmlformats.org/presentationml/2006/main">
  <p:tag name="NUM" val="5"/>
</p:tagLst>
</file>

<file path=ppt/tags/tag158.xml><?xml version="1.0" encoding="utf-8"?>
<p:tagLst xmlns:a="http://schemas.openxmlformats.org/drawingml/2006/main" xmlns:r="http://schemas.openxmlformats.org/officeDocument/2006/relationships" xmlns:p="http://schemas.openxmlformats.org/presentationml/2006/main">
  <p:tag name="NUM" val="6"/>
</p:tagLst>
</file>

<file path=ppt/tags/tag159.xml><?xml version="1.0" encoding="utf-8"?>
<p:tagLst xmlns:a="http://schemas.openxmlformats.org/drawingml/2006/main" xmlns:r="http://schemas.openxmlformats.org/officeDocument/2006/relationships" xmlns:p="http://schemas.openxmlformats.org/presentationml/2006/main">
  <p:tag name="NUM" val="7"/>
</p:tagLst>
</file>

<file path=ppt/tags/tag16.xml><?xml version="1.0" encoding="utf-8"?>
<p:tagLst xmlns:a="http://schemas.openxmlformats.org/drawingml/2006/main" xmlns:r="http://schemas.openxmlformats.org/officeDocument/2006/relationships" xmlns:p="http://schemas.openxmlformats.org/presentationml/2006/main">
  <p:tag name="NUM" val="11"/>
</p:tagLst>
</file>

<file path=ppt/tags/tag160.xml><?xml version="1.0" encoding="utf-8"?>
<p:tagLst xmlns:a="http://schemas.openxmlformats.org/drawingml/2006/main" xmlns:r="http://schemas.openxmlformats.org/officeDocument/2006/relationships" xmlns:p="http://schemas.openxmlformats.org/presentationml/2006/main">
  <p:tag name="NUM" val="12"/>
</p:tagLst>
</file>

<file path=ppt/tags/tag161.xml><?xml version="1.0" encoding="utf-8"?>
<p:tagLst xmlns:a="http://schemas.openxmlformats.org/drawingml/2006/main" xmlns:r="http://schemas.openxmlformats.org/officeDocument/2006/relationships" xmlns:p="http://schemas.openxmlformats.org/presentationml/2006/main">
  <p:tag name="NUM" val="1"/>
</p:tagLst>
</file>

<file path=ppt/tags/tag162.xml><?xml version="1.0" encoding="utf-8"?>
<p:tagLst xmlns:a="http://schemas.openxmlformats.org/drawingml/2006/main" xmlns:r="http://schemas.openxmlformats.org/officeDocument/2006/relationships" xmlns:p="http://schemas.openxmlformats.org/presentationml/2006/main">
  <p:tag name="NUM" val="3"/>
</p:tagLst>
</file>

<file path=ppt/tags/tag163.xml><?xml version="1.0" encoding="utf-8"?>
<p:tagLst xmlns:a="http://schemas.openxmlformats.org/drawingml/2006/main" xmlns:r="http://schemas.openxmlformats.org/officeDocument/2006/relationships" xmlns:p="http://schemas.openxmlformats.org/presentationml/2006/main">
  <p:tag name="NUM" val="4"/>
</p:tagLst>
</file>

<file path=ppt/tags/tag164.xml><?xml version="1.0" encoding="utf-8"?>
<p:tagLst xmlns:a="http://schemas.openxmlformats.org/drawingml/2006/main" xmlns:r="http://schemas.openxmlformats.org/officeDocument/2006/relationships" xmlns:p="http://schemas.openxmlformats.org/presentationml/2006/main">
  <p:tag name="NUM" val="5"/>
</p:tagLst>
</file>

<file path=ppt/tags/tag165.xml><?xml version="1.0" encoding="utf-8"?>
<p:tagLst xmlns:a="http://schemas.openxmlformats.org/drawingml/2006/main" xmlns:r="http://schemas.openxmlformats.org/officeDocument/2006/relationships" xmlns:p="http://schemas.openxmlformats.org/presentationml/2006/main">
  <p:tag name="NUM" val="6"/>
</p:tagLst>
</file>

<file path=ppt/tags/tag166.xml><?xml version="1.0" encoding="utf-8"?>
<p:tagLst xmlns:a="http://schemas.openxmlformats.org/drawingml/2006/main" xmlns:r="http://schemas.openxmlformats.org/officeDocument/2006/relationships" xmlns:p="http://schemas.openxmlformats.org/presentationml/2006/main">
  <p:tag name="NUM" val="7"/>
</p:tagLst>
</file>

<file path=ppt/tags/tag167.xml><?xml version="1.0" encoding="utf-8"?>
<p:tagLst xmlns:a="http://schemas.openxmlformats.org/drawingml/2006/main" xmlns:r="http://schemas.openxmlformats.org/officeDocument/2006/relationships" xmlns:p="http://schemas.openxmlformats.org/presentationml/2006/main">
  <p:tag name="NUM" val="8"/>
</p:tagLst>
</file>

<file path=ppt/tags/tag168.xml><?xml version="1.0" encoding="utf-8"?>
<p:tagLst xmlns:a="http://schemas.openxmlformats.org/drawingml/2006/main" xmlns:r="http://schemas.openxmlformats.org/officeDocument/2006/relationships" xmlns:p="http://schemas.openxmlformats.org/presentationml/2006/main">
  <p:tag name="NUM" val="12"/>
</p:tagLst>
</file>

<file path=ppt/tags/tag169.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12"/>
</p:tagLst>
</file>

<file path=ppt/tags/tag170.xml><?xml version="1.0" encoding="utf-8"?>
<p:tagLst xmlns:a="http://schemas.openxmlformats.org/drawingml/2006/main" xmlns:r="http://schemas.openxmlformats.org/officeDocument/2006/relationships" xmlns:p="http://schemas.openxmlformats.org/presentationml/2006/main">
  <p:tag name="NUM" val="3"/>
</p:tagLst>
</file>

<file path=ppt/tags/tag171.xml><?xml version="1.0" encoding="utf-8"?>
<p:tagLst xmlns:a="http://schemas.openxmlformats.org/drawingml/2006/main" xmlns:r="http://schemas.openxmlformats.org/officeDocument/2006/relationships" xmlns:p="http://schemas.openxmlformats.org/presentationml/2006/main">
  <p:tag name="NUM" val="4"/>
</p:tagLst>
</file>

<file path=ppt/tags/tag172.xml><?xml version="1.0" encoding="utf-8"?>
<p:tagLst xmlns:a="http://schemas.openxmlformats.org/drawingml/2006/main" xmlns:r="http://schemas.openxmlformats.org/officeDocument/2006/relationships" xmlns:p="http://schemas.openxmlformats.org/presentationml/2006/main">
  <p:tag name="NUM" val="5"/>
</p:tagLst>
</file>

<file path=ppt/tags/tag173.xml><?xml version="1.0" encoding="utf-8"?>
<p:tagLst xmlns:a="http://schemas.openxmlformats.org/drawingml/2006/main" xmlns:r="http://schemas.openxmlformats.org/officeDocument/2006/relationships" xmlns:p="http://schemas.openxmlformats.org/presentationml/2006/main">
  <p:tag name="NUM" val="6"/>
</p:tagLst>
</file>

<file path=ppt/tags/tag174.xml><?xml version="1.0" encoding="utf-8"?>
<p:tagLst xmlns:a="http://schemas.openxmlformats.org/drawingml/2006/main" xmlns:r="http://schemas.openxmlformats.org/officeDocument/2006/relationships" xmlns:p="http://schemas.openxmlformats.org/presentationml/2006/main">
  <p:tag name="NUM" val="12"/>
</p:tagLst>
</file>

<file path=ppt/tags/tag175.xml><?xml version="1.0" encoding="utf-8"?>
<p:tagLst xmlns:a="http://schemas.openxmlformats.org/drawingml/2006/main" xmlns:r="http://schemas.openxmlformats.org/officeDocument/2006/relationships" xmlns:p="http://schemas.openxmlformats.org/presentationml/2006/main">
  <p:tag name="NUM" val="1"/>
</p:tagLst>
</file>

<file path=ppt/tags/tag176.xml><?xml version="1.0" encoding="utf-8"?>
<p:tagLst xmlns:a="http://schemas.openxmlformats.org/drawingml/2006/main" xmlns:r="http://schemas.openxmlformats.org/officeDocument/2006/relationships" xmlns:p="http://schemas.openxmlformats.org/presentationml/2006/main">
  <p:tag name="NUM" val="2"/>
</p:tagLst>
</file>

<file path=ppt/tags/tag177.xml><?xml version="1.0" encoding="utf-8"?>
<p:tagLst xmlns:a="http://schemas.openxmlformats.org/drawingml/2006/main" xmlns:r="http://schemas.openxmlformats.org/officeDocument/2006/relationships" xmlns:p="http://schemas.openxmlformats.org/presentationml/2006/main">
  <p:tag name="NUM" val="3"/>
</p:tagLst>
</file>

<file path=ppt/tags/tag178.xml><?xml version="1.0" encoding="utf-8"?>
<p:tagLst xmlns:a="http://schemas.openxmlformats.org/drawingml/2006/main" xmlns:r="http://schemas.openxmlformats.org/officeDocument/2006/relationships" xmlns:p="http://schemas.openxmlformats.org/presentationml/2006/main">
  <p:tag name="NUM" val="4"/>
</p:tagLst>
</file>

<file path=ppt/tags/tag179.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13"/>
</p:tagLst>
</file>

<file path=ppt/tags/tag180.xml><?xml version="1.0" encoding="utf-8"?>
<p:tagLst xmlns:a="http://schemas.openxmlformats.org/drawingml/2006/main" xmlns:r="http://schemas.openxmlformats.org/officeDocument/2006/relationships" xmlns:p="http://schemas.openxmlformats.org/presentationml/2006/main">
  <p:tag name="NUM" val="6"/>
</p:tagLst>
</file>

<file path=ppt/tags/tag181.xml><?xml version="1.0" encoding="utf-8"?>
<p:tagLst xmlns:a="http://schemas.openxmlformats.org/drawingml/2006/main" xmlns:r="http://schemas.openxmlformats.org/officeDocument/2006/relationships" xmlns:p="http://schemas.openxmlformats.org/presentationml/2006/main">
  <p:tag name="NUM" val="7"/>
</p:tagLst>
</file>

<file path=ppt/tags/tag182.xml><?xml version="1.0" encoding="utf-8"?>
<p:tagLst xmlns:a="http://schemas.openxmlformats.org/drawingml/2006/main" xmlns:r="http://schemas.openxmlformats.org/officeDocument/2006/relationships" xmlns:p="http://schemas.openxmlformats.org/presentationml/2006/main">
  <p:tag name="NUM" val="8"/>
</p:tagLst>
</file>

<file path=ppt/tags/tag183.xml><?xml version="1.0" encoding="utf-8"?>
<p:tagLst xmlns:a="http://schemas.openxmlformats.org/drawingml/2006/main" xmlns:r="http://schemas.openxmlformats.org/officeDocument/2006/relationships" xmlns:p="http://schemas.openxmlformats.org/presentationml/2006/main">
  <p:tag name="NUM" val="9"/>
</p:tagLst>
</file>

<file path=ppt/tags/tag184.xml><?xml version="1.0" encoding="utf-8"?>
<p:tagLst xmlns:a="http://schemas.openxmlformats.org/drawingml/2006/main" xmlns:r="http://schemas.openxmlformats.org/officeDocument/2006/relationships" xmlns:p="http://schemas.openxmlformats.org/presentationml/2006/main">
  <p:tag name="NUM" val="10"/>
</p:tagLst>
</file>

<file path=ppt/tags/tag185.xml><?xml version="1.0" encoding="utf-8"?>
<p:tagLst xmlns:a="http://schemas.openxmlformats.org/drawingml/2006/main" xmlns:r="http://schemas.openxmlformats.org/officeDocument/2006/relationships" xmlns:p="http://schemas.openxmlformats.org/presentationml/2006/main">
  <p:tag name="NUM" val="11"/>
</p:tagLst>
</file>

<file path=ppt/tags/tag186.xml><?xml version="1.0" encoding="utf-8"?>
<p:tagLst xmlns:a="http://schemas.openxmlformats.org/drawingml/2006/main" xmlns:r="http://schemas.openxmlformats.org/officeDocument/2006/relationships" xmlns:p="http://schemas.openxmlformats.org/presentationml/2006/main">
  <p:tag name="NUM" val="12"/>
</p:tagLst>
</file>

<file path=ppt/tags/tag187.xml><?xml version="1.0" encoding="utf-8"?>
<p:tagLst xmlns:a="http://schemas.openxmlformats.org/drawingml/2006/main" xmlns:r="http://schemas.openxmlformats.org/officeDocument/2006/relationships" xmlns:p="http://schemas.openxmlformats.org/presentationml/2006/main">
  <p:tag name="NUM" val="13"/>
</p:tagLst>
</file>

<file path=ppt/tags/tag188.xml><?xml version="1.0" encoding="utf-8"?>
<p:tagLst xmlns:a="http://schemas.openxmlformats.org/drawingml/2006/main" xmlns:r="http://schemas.openxmlformats.org/officeDocument/2006/relationships" xmlns:p="http://schemas.openxmlformats.org/presentationml/2006/main">
  <p:tag name="NUM" val="14"/>
</p:tagLst>
</file>

<file path=ppt/tags/tag189.xml><?xml version="1.0" encoding="utf-8"?>
<p:tagLst xmlns:a="http://schemas.openxmlformats.org/drawingml/2006/main" xmlns:r="http://schemas.openxmlformats.org/officeDocument/2006/relationships" xmlns:p="http://schemas.openxmlformats.org/presentationml/2006/main">
  <p:tag name="NUM" val="15"/>
</p:tagLst>
</file>

<file path=ppt/tags/tag19.xml><?xml version="1.0" encoding="utf-8"?>
<p:tagLst xmlns:a="http://schemas.openxmlformats.org/drawingml/2006/main" xmlns:r="http://schemas.openxmlformats.org/officeDocument/2006/relationships" xmlns:p="http://schemas.openxmlformats.org/presentationml/2006/main">
  <p:tag name="NUM" val="14"/>
</p:tagLst>
</file>

<file path=ppt/tags/tag190.xml><?xml version="1.0" encoding="utf-8"?>
<p:tagLst xmlns:a="http://schemas.openxmlformats.org/drawingml/2006/main" xmlns:r="http://schemas.openxmlformats.org/officeDocument/2006/relationships" xmlns:p="http://schemas.openxmlformats.org/presentationml/2006/main">
  <p:tag name="NUM" val="16"/>
</p:tagLst>
</file>

<file path=ppt/tags/tag191.xml><?xml version="1.0" encoding="utf-8"?>
<p:tagLst xmlns:a="http://schemas.openxmlformats.org/drawingml/2006/main" xmlns:r="http://schemas.openxmlformats.org/officeDocument/2006/relationships" xmlns:p="http://schemas.openxmlformats.org/presentationml/2006/main">
  <p:tag name="NUM" val="17"/>
</p:tagLst>
</file>

<file path=ppt/tags/tag192.xml><?xml version="1.0" encoding="utf-8"?>
<p:tagLst xmlns:a="http://schemas.openxmlformats.org/drawingml/2006/main" xmlns:r="http://schemas.openxmlformats.org/officeDocument/2006/relationships" xmlns:p="http://schemas.openxmlformats.org/presentationml/2006/main">
  <p:tag name="NUM" val="18"/>
</p:tagLst>
</file>

<file path=ppt/tags/tag193.xml><?xml version="1.0" encoding="utf-8"?>
<p:tagLst xmlns:a="http://schemas.openxmlformats.org/drawingml/2006/main" xmlns:r="http://schemas.openxmlformats.org/officeDocument/2006/relationships" xmlns:p="http://schemas.openxmlformats.org/presentationml/2006/main">
  <p:tag name="NUM" val="19"/>
</p:tagLst>
</file>

<file path=ppt/tags/tag194.xml><?xml version="1.0" encoding="utf-8"?>
<p:tagLst xmlns:a="http://schemas.openxmlformats.org/drawingml/2006/main" xmlns:r="http://schemas.openxmlformats.org/officeDocument/2006/relationships" xmlns:p="http://schemas.openxmlformats.org/presentationml/2006/main">
  <p:tag name="NUM" val="20"/>
</p:tagLst>
</file>

<file path=ppt/tags/tag195.xml><?xml version="1.0" encoding="utf-8"?>
<p:tagLst xmlns:a="http://schemas.openxmlformats.org/drawingml/2006/main" xmlns:r="http://schemas.openxmlformats.org/officeDocument/2006/relationships" xmlns:p="http://schemas.openxmlformats.org/presentationml/2006/main">
  <p:tag name="NUM" val="21"/>
</p:tagLst>
</file>

<file path=ppt/tags/tag196.xml><?xml version="1.0" encoding="utf-8"?>
<p:tagLst xmlns:a="http://schemas.openxmlformats.org/drawingml/2006/main" xmlns:r="http://schemas.openxmlformats.org/officeDocument/2006/relationships" xmlns:p="http://schemas.openxmlformats.org/presentationml/2006/main">
  <p:tag name="NUM" val="22"/>
</p:tagLst>
</file>

<file path=ppt/tags/tag197.xml><?xml version="1.0" encoding="utf-8"?>
<p:tagLst xmlns:a="http://schemas.openxmlformats.org/drawingml/2006/main" xmlns:r="http://schemas.openxmlformats.org/officeDocument/2006/relationships" xmlns:p="http://schemas.openxmlformats.org/presentationml/2006/main">
  <p:tag name="NUM" val="23"/>
</p:tagLst>
</file>

<file path=ppt/tags/tag198.xml><?xml version="1.0" encoding="utf-8"?>
<p:tagLst xmlns:a="http://schemas.openxmlformats.org/drawingml/2006/main" xmlns:r="http://schemas.openxmlformats.org/officeDocument/2006/relationships" xmlns:p="http://schemas.openxmlformats.org/presentationml/2006/main">
  <p:tag name="NUM" val="24"/>
</p:tagLst>
</file>

<file path=ppt/tags/tag199.xml><?xml version="1.0" encoding="utf-8"?>
<p:tagLst xmlns:a="http://schemas.openxmlformats.org/drawingml/2006/main" xmlns:r="http://schemas.openxmlformats.org/officeDocument/2006/relationships" xmlns:p="http://schemas.openxmlformats.org/presentationml/2006/main">
  <p:tag name="NUM" val="26"/>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00.xml><?xml version="1.0" encoding="utf-8"?>
<p:tagLst xmlns:a="http://schemas.openxmlformats.org/drawingml/2006/main" xmlns:r="http://schemas.openxmlformats.org/officeDocument/2006/relationships" xmlns:p="http://schemas.openxmlformats.org/presentationml/2006/main">
  <p:tag name="NUM" val="27"/>
</p:tagLst>
</file>

<file path=ppt/tags/tag201.xml><?xml version="1.0" encoding="utf-8"?>
<p:tagLst xmlns:a="http://schemas.openxmlformats.org/drawingml/2006/main" xmlns:r="http://schemas.openxmlformats.org/officeDocument/2006/relationships" xmlns:p="http://schemas.openxmlformats.org/presentationml/2006/main">
  <p:tag name="NUM" val="28"/>
</p:tagLst>
</file>

<file path=ppt/tags/tag202.xml><?xml version="1.0" encoding="utf-8"?>
<p:tagLst xmlns:a="http://schemas.openxmlformats.org/drawingml/2006/main" xmlns:r="http://schemas.openxmlformats.org/officeDocument/2006/relationships" xmlns:p="http://schemas.openxmlformats.org/presentationml/2006/main">
  <p:tag name="NUM" val="29"/>
</p:tagLst>
</file>

<file path=ppt/tags/tag203.xml><?xml version="1.0" encoding="utf-8"?>
<p:tagLst xmlns:a="http://schemas.openxmlformats.org/drawingml/2006/main" xmlns:r="http://schemas.openxmlformats.org/officeDocument/2006/relationships" xmlns:p="http://schemas.openxmlformats.org/presentationml/2006/main">
  <p:tag name="NUM" val="30"/>
</p:tagLst>
</file>

<file path=ppt/tags/tag204.xml><?xml version="1.0" encoding="utf-8"?>
<p:tagLst xmlns:a="http://schemas.openxmlformats.org/drawingml/2006/main" xmlns:r="http://schemas.openxmlformats.org/officeDocument/2006/relationships" xmlns:p="http://schemas.openxmlformats.org/presentationml/2006/main">
  <p:tag name="NUM" val="12"/>
</p:tagLst>
</file>

<file path=ppt/tags/tag205.xml><?xml version="1.0" encoding="utf-8"?>
<p:tagLst xmlns:a="http://schemas.openxmlformats.org/drawingml/2006/main" xmlns:r="http://schemas.openxmlformats.org/officeDocument/2006/relationships" xmlns:p="http://schemas.openxmlformats.org/presentationml/2006/main">
  <p:tag name="NUM" val="2"/>
</p:tagLst>
</file>

<file path=ppt/tags/tag206.xml><?xml version="1.0" encoding="utf-8"?>
<p:tagLst xmlns:a="http://schemas.openxmlformats.org/drawingml/2006/main" xmlns:r="http://schemas.openxmlformats.org/officeDocument/2006/relationships" xmlns:p="http://schemas.openxmlformats.org/presentationml/2006/main">
  <p:tag name="NUM" val="3"/>
</p:tagLst>
</file>

<file path=ppt/tags/tag207.xml><?xml version="1.0" encoding="utf-8"?>
<p:tagLst xmlns:a="http://schemas.openxmlformats.org/drawingml/2006/main" xmlns:r="http://schemas.openxmlformats.org/officeDocument/2006/relationships" xmlns:p="http://schemas.openxmlformats.org/presentationml/2006/main">
  <p:tag name="NUM" val="4"/>
</p:tagLst>
</file>

<file path=ppt/tags/tag208.xml><?xml version="1.0" encoding="utf-8"?>
<p:tagLst xmlns:a="http://schemas.openxmlformats.org/drawingml/2006/main" xmlns:r="http://schemas.openxmlformats.org/officeDocument/2006/relationships" xmlns:p="http://schemas.openxmlformats.org/presentationml/2006/main">
  <p:tag name="NUM" val="5"/>
</p:tagLst>
</file>

<file path=ppt/tags/tag209.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10.xml><?xml version="1.0" encoding="utf-8"?>
<p:tagLst xmlns:a="http://schemas.openxmlformats.org/drawingml/2006/main" xmlns:r="http://schemas.openxmlformats.org/officeDocument/2006/relationships" xmlns:p="http://schemas.openxmlformats.org/presentationml/2006/main">
  <p:tag name="NUM" val="7"/>
</p:tagLst>
</file>

<file path=ppt/tags/tag211.xml><?xml version="1.0" encoding="utf-8"?>
<p:tagLst xmlns:a="http://schemas.openxmlformats.org/drawingml/2006/main" xmlns:r="http://schemas.openxmlformats.org/officeDocument/2006/relationships" xmlns:p="http://schemas.openxmlformats.org/presentationml/2006/main">
  <p:tag name="NUM" val="8"/>
</p:tagLst>
</file>

<file path=ppt/tags/tag212.xml><?xml version="1.0" encoding="utf-8"?>
<p:tagLst xmlns:a="http://schemas.openxmlformats.org/drawingml/2006/main" xmlns:r="http://schemas.openxmlformats.org/officeDocument/2006/relationships" xmlns:p="http://schemas.openxmlformats.org/presentationml/2006/main">
  <p:tag name="NUM" val="9"/>
</p:tagLst>
</file>

<file path=ppt/tags/tag213.xml><?xml version="1.0" encoding="utf-8"?>
<p:tagLst xmlns:a="http://schemas.openxmlformats.org/drawingml/2006/main" xmlns:r="http://schemas.openxmlformats.org/officeDocument/2006/relationships" xmlns:p="http://schemas.openxmlformats.org/presentationml/2006/main">
  <p:tag name="NUM" val="10"/>
</p:tagLst>
</file>

<file path=ppt/tags/tag214.xml><?xml version="1.0" encoding="utf-8"?>
<p:tagLst xmlns:a="http://schemas.openxmlformats.org/drawingml/2006/main" xmlns:r="http://schemas.openxmlformats.org/officeDocument/2006/relationships" xmlns:p="http://schemas.openxmlformats.org/presentationml/2006/main">
  <p:tag name="NUM" val="11"/>
</p:tagLst>
</file>

<file path=ppt/tags/tag215.xml><?xml version="1.0" encoding="utf-8"?>
<p:tagLst xmlns:a="http://schemas.openxmlformats.org/drawingml/2006/main" xmlns:r="http://schemas.openxmlformats.org/officeDocument/2006/relationships" xmlns:p="http://schemas.openxmlformats.org/presentationml/2006/main">
  <p:tag name="NUM" val="12"/>
</p:tagLst>
</file>

<file path=ppt/tags/tag216.xml><?xml version="1.0" encoding="utf-8"?>
<p:tagLst xmlns:a="http://schemas.openxmlformats.org/drawingml/2006/main" xmlns:r="http://schemas.openxmlformats.org/officeDocument/2006/relationships" xmlns:p="http://schemas.openxmlformats.org/presentationml/2006/main">
  <p:tag name="NUM" val="13"/>
</p:tagLst>
</file>

<file path=ppt/tags/tag217.xml><?xml version="1.0" encoding="utf-8"?>
<p:tagLst xmlns:a="http://schemas.openxmlformats.org/drawingml/2006/main" xmlns:r="http://schemas.openxmlformats.org/officeDocument/2006/relationships" xmlns:p="http://schemas.openxmlformats.org/presentationml/2006/main">
  <p:tag name="NUM" val="14"/>
</p:tagLst>
</file>

<file path=ppt/tags/tag218.xml><?xml version="1.0" encoding="utf-8"?>
<p:tagLst xmlns:a="http://schemas.openxmlformats.org/drawingml/2006/main" xmlns:r="http://schemas.openxmlformats.org/officeDocument/2006/relationships" xmlns:p="http://schemas.openxmlformats.org/presentationml/2006/main">
  <p:tag name="NUM" val="15"/>
</p:tagLst>
</file>

<file path=ppt/tags/tag219.xml><?xml version="1.0" encoding="utf-8"?>
<p:tagLst xmlns:a="http://schemas.openxmlformats.org/drawingml/2006/main" xmlns:r="http://schemas.openxmlformats.org/officeDocument/2006/relationships" xmlns:p="http://schemas.openxmlformats.org/presentationml/2006/main">
  <p:tag name="NUM" val="16"/>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20.xml><?xml version="1.0" encoding="utf-8"?>
<p:tagLst xmlns:a="http://schemas.openxmlformats.org/drawingml/2006/main" xmlns:r="http://schemas.openxmlformats.org/officeDocument/2006/relationships" xmlns:p="http://schemas.openxmlformats.org/presentationml/2006/main">
  <p:tag name="NUM" val="17"/>
</p:tagLst>
</file>

<file path=ppt/tags/tag221.xml><?xml version="1.0" encoding="utf-8"?>
<p:tagLst xmlns:a="http://schemas.openxmlformats.org/drawingml/2006/main" xmlns:r="http://schemas.openxmlformats.org/officeDocument/2006/relationships" xmlns:p="http://schemas.openxmlformats.org/presentationml/2006/main">
  <p:tag name="NUM" val="18"/>
</p:tagLst>
</file>

<file path=ppt/tags/tag222.xml><?xml version="1.0" encoding="utf-8"?>
<p:tagLst xmlns:a="http://schemas.openxmlformats.org/drawingml/2006/main" xmlns:r="http://schemas.openxmlformats.org/officeDocument/2006/relationships" xmlns:p="http://schemas.openxmlformats.org/presentationml/2006/main">
  <p:tag name="NUM" val="19"/>
</p:tagLst>
</file>

<file path=ppt/tags/tag223.xml><?xml version="1.0" encoding="utf-8"?>
<p:tagLst xmlns:a="http://schemas.openxmlformats.org/drawingml/2006/main" xmlns:r="http://schemas.openxmlformats.org/officeDocument/2006/relationships" xmlns:p="http://schemas.openxmlformats.org/presentationml/2006/main">
  <p:tag name="NUM" val="20"/>
</p:tagLst>
</file>

<file path=ppt/tags/tag224.xml><?xml version="1.0" encoding="utf-8"?>
<p:tagLst xmlns:a="http://schemas.openxmlformats.org/drawingml/2006/main" xmlns:r="http://schemas.openxmlformats.org/officeDocument/2006/relationships" xmlns:p="http://schemas.openxmlformats.org/presentationml/2006/main">
  <p:tag name="NUM" val="21"/>
</p:tagLst>
</file>

<file path=ppt/tags/tag225.xml><?xml version="1.0" encoding="utf-8"?>
<p:tagLst xmlns:a="http://schemas.openxmlformats.org/drawingml/2006/main" xmlns:r="http://schemas.openxmlformats.org/officeDocument/2006/relationships" xmlns:p="http://schemas.openxmlformats.org/presentationml/2006/main">
  <p:tag name="NUM" val="22"/>
</p:tagLst>
</file>

<file path=ppt/tags/tag226.xml><?xml version="1.0" encoding="utf-8"?>
<p:tagLst xmlns:a="http://schemas.openxmlformats.org/drawingml/2006/main" xmlns:r="http://schemas.openxmlformats.org/officeDocument/2006/relationships" xmlns:p="http://schemas.openxmlformats.org/presentationml/2006/main">
  <p:tag name="NUM" val="23"/>
</p:tagLst>
</file>

<file path=ppt/tags/tag227.xml><?xml version="1.0" encoding="utf-8"?>
<p:tagLst xmlns:a="http://schemas.openxmlformats.org/drawingml/2006/main" xmlns:r="http://schemas.openxmlformats.org/officeDocument/2006/relationships" xmlns:p="http://schemas.openxmlformats.org/presentationml/2006/main">
  <p:tag name="NUM" val="24"/>
</p:tagLst>
</file>

<file path=ppt/tags/tag228.xml><?xml version="1.0" encoding="utf-8"?>
<p:tagLst xmlns:a="http://schemas.openxmlformats.org/drawingml/2006/main" xmlns:r="http://schemas.openxmlformats.org/officeDocument/2006/relationships" xmlns:p="http://schemas.openxmlformats.org/presentationml/2006/main">
  <p:tag name="NUM" val="25"/>
</p:tagLst>
</file>

<file path=ppt/tags/tag229.xml><?xml version="1.0" encoding="utf-8"?>
<p:tagLst xmlns:a="http://schemas.openxmlformats.org/drawingml/2006/main" xmlns:r="http://schemas.openxmlformats.org/officeDocument/2006/relationships" xmlns:p="http://schemas.openxmlformats.org/presentationml/2006/main">
  <p:tag name="NUM" val="26"/>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30.xml><?xml version="1.0" encoding="utf-8"?>
<p:tagLst xmlns:a="http://schemas.openxmlformats.org/drawingml/2006/main" xmlns:r="http://schemas.openxmlformats.org/officeDocument/2006/relationships" xmlns:p="http://schemas.openxmlformats.org/presentationml/2006/main">
  <p:tag name="NUM" val="27"/>
</p:tagLst>
</file>

<file path=ppt/tags/tag231.xml><?xml version="1.0" encoding="utf-8"?>
<p:tagLst xmlns:a="http://schemas.openxmlformats.org/drawingml/2006/main" xmlns:r="http://schemas.openxmlformats.org/officeDocument/2006/relationships" xmlns:p="http://schemas.openxmlformats.org/presentationml/2006/main">
  <p:tag name="NUM" val="28"/>
</p:tagLst>
</file>

<file path=ppt/tags/tag232.xml><?xml version="1.0" encoding="utf-8"?>
<p:tagLst xmlns:a="http://schemas.openxmlformats.org/drawingml/2006/main" xmlns:r="http://schemas.openxmlformats.org/officeDocument/2006/relationships" xmlns:p="http://schemas.openxmlformats.org/presentationml/2006/main">
  <p:tag name="NUM" val="29"/>
</p:tagLst>
</file>

<file path=ppt/tags/tag233.xml><?xml version="1.0" encoding="utf-8"?>
<p:tagLst xmlns:a="http://schemas.openxmlformats.org/drawingml/2006/main" xmlns:r="http://schemas.openxmlformats.org/officeDocument/2006/relationships" xmlns:p="http://schemas.openxmlformats.org/presentationml/2006/main">
  <p:tag name="NUM" val="30"/>
</p:tagLst>
</file>

<file path=ppt/tags/tag234.xml><?xml version="1.0" encoding="utf-8"?>
<p:tagLst xmlns:a="http://schemas.openxmlformats.org/drawingml/2006/main" xmlns:r="http://schemas.openxmlformats.org/officeDocument/2006/relationships" xmlns:p="http://schemas.openxmlformats.org/presentationml/2006/main">
  <p:tag name="NUM" val="31"/>
</p:tagLst>
</file>

<file path=ppt/tags/tag235.xml><?xml version="1.0" encoding="utf-8"?>
<p:tagLst xmlns:a="http://schemas.openxmlformats.org/drawingml/2006/main" xmlns:r="http://schemas.openxmlformats.org/officeDocument/2006/relationships" xmlns:p="http://schemas.openxmlformats.org/presentationml/2006/main">
  <p:tag name="NUM" val="32"/>
</p:tagLst>
</file>

<file path=ppt/tags/tag236.xml><?xml version="1.0" encoding="utf-8"?>
<p:tagLst xmlns:a="http://schemas.openxmlformats.org/drawingml/2006/main" xmlns:r="http://schemas.openxmlformats.org/officeDocument/2006/relationships" xmlns:p="http://schemas.openxmlformats.org/presentationml/2006/main">
  <p:tag name="NUM" val="33"/>
</p:tagLst>
</file>

<file path=ppt/tags/tag237.xml><?xml version="1.0" encoding="utf-8"?>
<p:tagLst xmlns:a="http://schemas.openxmlformats.org/drawingml/2006/main" xmlns:r="http://schemas.openxmlformats.org/officeDocument/2006/relationships" xmlns:p="http://schemas.openxmlformats.org/presentationml/2006/main">
  <p:tag name="NUM" val="34"/>
</p:tagLst>
</file>

<file path=ppt/tags/tag238.xml><?xml version="1.0" encoding="utf-8"?>
<p:tagLst xmlns:a="http://schemas.openxmlformats.org/drawingml/2006/main" xmlns:r="http://schemas.openxmlformats.org/officeDocument/2006/relationships" xmlns:p="http://schemas.openxmlformats.org/presentationml/2006/main">
  <p:tag name="NUM" val="35"/>
</p:tagLst>
</file>

<file path=ppt/tags/tag239.xml><?xml version="1.0" encoding="utf-8"?>
<p:tagLst xmlns:a="http://schemas.openxmlformats.org/drawingml/2006/main" xmlns:r="http://schemas.openxmlformats.org/officeDocument/2006/relationships" xmlns:p="http://schemas.openxmlformats.org/presentationml/2006/main">
  <p:tag name="NUM" val="36"/>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40.xml><?xml version="1.0" encoding="utf-8"?>
<p:tagLst xmlns:a="http://schemas.openxmlformats.org/drawingml/2006/main" xmlns:r="http://schemas.openxmlformats.org/officeDocument/2006/relationships" xmlns:p="http://schemas.openxmlformats.org/presentationml/2006/main">
  <p:tag name="NUM" val="12"/>
</p:tagLst>
</file>

<file path=ppt/tags/tag241.xml><?xml version="1.0" encoding="utf-8"?>
<p:tagLst xmlns:a="http://schemas.openxmlformats.org/drawingml/2006/main" xmlns:r="http://schemas.openxmlformats.org/officeDocument/2006/relationships" xmlns:p="http://schemas.openxmlformats.org/presentationml/2006/main">
  <p:tag name="NUM" val="2"/>
</p:tagLst>
</file>

<file path=ppt/tags/tag242.xml><?xml version="1.0" encoding="utf-8"?>
<p:tagLst xmlns:a="http://schemas.openxmlformats.org/drawingml/2006/main" xmlns:r="http://schemas.openxmlformats.org/officeDocument/2006/relationships" xmlns:p="http://schemas.openxmlformats.org/presentationml/2006/main">
  <p:tag name="NUM" val="3"/>
</p:tagLst>
</file>

<file path=ppt/tags/tag243.xml><?xml version="1.0" encoding="utf-8"?>
<p:tagLst xmlns:a="http://schemas.openxmlformats.org/drawingml/2006/main" xmlns:r="http://schemas.openxmlformats.org/officeDocument/2006/relationships" xmlns:p="http://schemas.openxmlformats.org/presentationml/2006/main">
  <p:tag name="NUM" val="4"/>
</p:tagLst>
</file>

<file path=ppt/tags/tag244.xml><?xml version="1.0" encoding="utf-8"?>
<p:tagLst xmlns:a="http://schemas.openxmlformats.org/drawingml/2006/main" xmlns:r="http://schemas.openxmlformats.org/officeDocument/2006/relationships" xmlns:p="http://schemas.openxmlformats.org/presentationml/2006/main">
  <p:tag name="NUM" val="5"/>
</p:tagLst>
</file>

<file path=ppt/tags/tag245.xml><?xml version="1.0" encoding="utf-8"?>
<p:tagLst xmlns:a="http://schemas.openxmlformats.org/drawingml/2006/main" xmlns:r="http://schemas.openxmlformats.org/officeDocument/2006/relationships" xmlns:p="http://schemas.openxmlformats.org/presentationml/2006/main">
  <p:tag name="NUM" val="6"/>
</p:tagLst>
</file>

<file path=ppt/tags/tag246.xml><?xml version="1.0" encoding="utf-8"?>
<p:tagLst xmlns:a="http://schemas.openxmlformats.org/drawingml/2006/main" xmlns:r="http://schemas.openxmlformats.org/officeDocument/2006/relationships" xmlns:p="http://schemas.openxmlformats.org/presentationml/2006/main">
  <p:tag name="NUM" val="7"/>
</p:tagLst>
</file>

<file path=ppt/tags/tag247.xml><?xml version="1.0" encoding="utf-8"?>
<p:tagLst xmlns:a="http://schemas.openxmlformats.org/drawingml/2006/main" xmlns:r="http://schemas.openxmlformats.org/officeDocument/2006/relationships" xmlns:p="http://schemas.openxmlformats.org/presentationml/2006/main">
  <p:tag name="NUM" val="8"/>
</p:tagLst>
</file>

<file path=ppt/tags/tag248.xml><?xml version="1.0" encoding="utf-8"?>
<p:tagLst xmlns:a="http://schemas.openxmlformats.org/drawingml/2006/main" xmlns:r="http://schemas.openxmlformats.org/officeDocument/2006/relationships" xmlns:p="http://schemas.openxmlformats.org/presentationml/2006/main">
  <p:tag name="NUM" val="9"/>
</p:tagLst>
</file>

<file path=ppt/tags/tag249.xml><?xml version="1.0" encoding="utf-8"?>
<p:tagLst xmlns:a="http://schemas.openxmlformats.org/drawingml/2006/main" xmlns:r="http://schemas.openxmlformats.org/officeDocument/2006/relationships" xmlns:p="http://schemas.openxmlformats.org/presentationml/2006/main">
  <p:tag name="NUM" val="10"/>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50.xml><?xml version="1.0" encoding="utf-8"?>
<p:tagLst xmlns:a="http://schemas.openxmlformats.org/drawingml/2006/main" xmlns:r="http://schemas.openxmlformats.org/officeDocument/2006/relationships" xmlns:p="http://schemas.openxmlformats.org/presentationml/2006/main">
  <p:tag name="NUM" val="11"/>
</p:tagLst>
</file>

<file path=ppt/tags/tag251.xml><?xml version="1.0" encoding="utf-8"?>
<p:tagLst xmlns:a="http://schemas.openxmlformats.org/drawingml/2006/main" xmlns:r="http://schemas.openxmlformats.org/officeDocument/2006/relationships" xmlns:p="http://schemas.openxmlformats.org/presentationml/2006/main">
  <p:tag name="NUM" val="12"/>
</p:tagLst>
</file>

<file path=ppt/tags/tag252.xml><?xml version="1.0" encoding="utf-8"?>
<p:tagLst xmlns:a="http://schemas.openxmlformats.org/drawingml/2006/main" xmlns:r="http://schemas.openxmlformats.org/officeDocument/2006/relationships" xmlns:p="http://schemas.openxmlformats.org/presentationml/2006/main">
  <p:tag name="NUM" val="13"/>
</p:tagLst>
</file>

<file path=ppt/tags/tag253.xml><?xml version="1.0" encoding="utf-8"?>
<p:tagLst xmlns:a="http://schemas.openxmlformats.org/drawingml/2006/main" xmlns:r="http://schemas.openxmlformats.org/officeDocument/2006/relationships" xmlns:p="http://schemas.openxmlformats.org/presentationml/2006/main">
  <p:tag name="NUM" val="14"/>
</p:tagLst>
</file>

<file path=ppt/tags/tag254.xml><?xml version="1.0" encoding="utf-8"?>
<p:tagLst xmlns:a="http://schemas.openxmlformats.org/drawingml/2006/main" xmlns:r="http://schemas.openxmlformats.org/officeDocument/2006/relationships" xmlns:p="http://schemas.openxmlformats.org/presentationml/2006/main">
  <p:tag name="NUM" val="12"/>
</p:tagLst>
</file>

<file path=ppt/tags/tag255.xml><?xml version="1.0" encoding="utf-8"?>
<p:tagLst xmlns:a="http://schemas.openxmlformats.org/drawingml/2006/main" xmlns:r="http://schemas.openxmlformats.org/officeDocument/2006/relationships" xmlns:p="http://schemas.openxmlformats.org/presentationml/2006/main">
  <p:tag name="NUM" val="1"/>
</p:tagLst>
</file>

<file path=ppt/tags/tag256.xml><?xml version="1.0" encoding="utf-8"?>
<p:tagLst xmlns:a="http://schemas.openxmlformats.org/drawingml/2006/main" xmlns:r="http://schemas.openxmlformats.org/officeDocument/2006/relationships" xmlns:p="http://schemas.openxmlformats.org/presentationml/2006/main">
  <p:tag name="NUM" val="3"/>
</p:tagLst>
</file>

<file path=ppt/tags/tag257.xml><?xml version="1.0" encoding="utf-8"?>
<p:tagLst xmlns:a="http://schemas.openxmlformats.org/drawingml/2006/main" xmlns:r="http://schemas.openxmlformats.org/officeDocument/2006/relationships" xmlns:p="http://schemas.openxmlformats.org/presentationml/2006/main">
  <p:tag name="NUM" val="4"/>
</p:tagLst>
</file>

<file path=ppt/tags/tag258.xml><?xml version="1.0" encoding="utf-8"?>
<p:tagLst xmlns:a="http://schemas.openxmlformats.org/drawingml/2006/main" xmlns:r="http://schemas.openxmlformats.org/officeDocument/2006/relationships" xmlns:p="http://schemas.openxmlformats.org/presentationml/2006/main">
  <p:tag name="NUM" val="5"/>
</p:tagLst>
</file>

<file path=ppt/tags/tag259.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9"/>
</p:tagLst>
</file>

<file path=ppt/tags/tag260.xml><?xml version="1.0" encoding="utf-8"?>
<p:tagLst xmlns:a="http://schemas.openxmlformats.org/drawingml/2006/main" xmlns:r="http://schemas.openxmlformats.org/officeDocument/2006/relationships" xmlns:p="http://schemas.openxmlformats.org/presentationml/2006/main">
  <p:tag name="NUM" val="7"/>
</p:tagLst>
</file>

<file path=ppt/tags/tag261.xml><?xml version="1.0" encoding="utf-8"?>
<p:tagLst xmlns:a="http://schemas.openxmlformats.org/drawingml/2006/main" xmlns:r="http://schemas.openxmlformats.org/officeDocument/2006/relationships" xmlns:p="http://schemas.openxmlformats.org/presentationml/2006/main">
  <p:tag name="NUM" val="8"/>
</p:tagLst>
</file>

<file path=ppt/tags/tag262.xml><?xml version="1.0" encoding="utf-8"?>
<p:tagLst xmlns:a="http://schemas.openxmlformats.org/drawingml/2006/main" xmlns:r="http://schemas.openxmlformats.org/officeDocument/2006/relationships" xmlns:p="http://schemas.openxmlformats.org/presentationml/2006/main">
  <p:tag name="NUM" val="12"/>
</p:tagLst>
</file>

<file path=ppt/tags/tag263.xml><?xml version="1.0" encoding="utf-8"?>
<p:tagLst xmlns:a="http://schemas.openxmlformats.org/drawingml/2006/main" xmlns:r="http://schemas.openxmlformats.org/officeDocument/2006/relationships" xmlns:p="http://schemas.openxmlformats.org/presentationml/2006/main">
  <p:tag name="NUM" val="1"/>
</p:tagLst>
</file>

<file path=ppt/tags/tag264.xml><?xml version="1.0" encoding="utf-8"?>
<p:tagLst xmlns:a="http://schemas.openxmlformats.org/drawingml/2006/main" xmlns:r="http://schemas.openxmlformats.org/officeDocument/2006/relationships" xmlns:p="http://schemas.openxmlformats.org/presentationml/2006/main">
  <p:tag name="NUM" val="3"/>
</p:tagLst>
</file>

<file path=ppt/tags/tag265.xml><?xml version="1.0" encoding="utf-8"?>
<p:tagLst xmlns:a="http://schemas.openxmlformats.org/drawingml/2006/main" xmlns:r="http://schemas.openxmlformats.org/officeDocument/2006/relationships" xmlns:p="http://schemas.openxmlformats.org/presentationml/2006/main">
  <p:tag name="NUM" val="4"/>
</p:tagLst>
</file>

<file path=ppt/tags/tag266.xml><?xml version="1.0" encoding="utf-8"?>
<p:tagLst xmlns:a="http://schemas.openxmlformats.org/drawingml/2006/main" xmlns:r="http://schemas.openxmlformats.org/officeDocument/2006/relationships" xmlns:p="http://schemas.openxmlformats.org/presentationml/2006/main">
  <p:tag name="NUM" val="5"/>
</p:tagLst>
</file>

<file path=ppt/tags/tag267.xml><?xml version="1.0" encoding="utf-8"?>
<p:tagLst xmlns:a="http://schemas.openxmlformats.org/drawingml/2006/main" xmlns:r="http://schemas.openxmlformats.org/officeDocument/2006/relationships" xmlns:p="http://schemas.openxmlformats.org/presentationml/2006/main">
  <p:tag name="NUM" val="6"/>
</p:tagLst>
</file>

<file path=ppt/tags/tag268.xml><?xml version="1.0" encoding="utf-8"?>
<p:tagLst xmlns:a="http://schemas.openxmlformats.org/drawingml/2006/main" xmlns:r="http://schemas.openxmlformats.org/officeDocument/2006/relationships" xmlns:p="http://schemas.openxmlformats.org/presentationml/2006/main">
  <p:tag name="NUM" val="7"/>
</p:tagLst>
</file>

<file path=ppt/tags/tag269.xml><?xml version="1.0" encoding="utf-8"?>
<p:tagLst xmlns:a="http://schemas.openxmlformats.org/drawingml/2006/main" xmlns:r="http://schemas.openxmlformats.org/officeDocument/2006/relationships" xmlns:p="http://schemas.openxmlformats.org/presentationml/2006/main">
  <p:tag name="NUM" val="8"/>
</p:tagLst>
</file>

<file path=ppt/tags/tag27.xml><?xml version="1.0" encoding="utf-8"?>
<p:tagLst xmlns:a="http://schemas.openxmlformats.org/drawingml/2006/main" xmlns:r="http://schemas.openxmlformats.org/officeDocument/2006/relationships" xmlns:p="http://schemas.openxmlformats.org/presentationml/2006/main">
  <p:tag name="NUM" val="12"/>
</p:tagLst>
</file>

<file path=ppt/tags/tag270.xml><?xml version="1.0" encoding="utf-8"?>
<p:tagLst xmlns:a="http://schemas.openxmlformats.org/drawingml/2006/main" xmlns:r="http://schemas.openxmlformats.org/officeDocument/2006/relationships" xmlns:p="http://schemas.openxmlformats.org/presentationml/2006/main">
  <p:tag name="NUM" val="9"/>
</p:tagLst>
</file>

<file path=ppt/tags/tag271.xml><?xml version="1.0" encoding="utf-8"?>
<p:tagLst xmlns:a="http://schemas.openxmlformats.org/drawingml/2006/main" xmlns:r="http://schemas.openxmlformats.org/officeDocument/2006/relationships" xmlns:p="http://schemas.openxmlformats.org/presentationml/2006/main">
  <p:tag name="NUM" val="10"/>
</p:tagLst>
</file>

<file path=ppt/tags/tag272.xml><?xml version="1.0" encoding="utf-8"?>
<p:tagLst xmlns:a="http://schemas.openxmlformats.org/drawingml/2006/main" xmlns:r="http://schemas.openxmlformats.org/officeDocument/2006/relationships" xmlns:p="http://schemas.openxmlformats.org/presentationml/2006/main">
  <p:tag name="NUM" val="11"/>
</p:tagLst>
</file>

<file path=ppt/tags/tag273.xml><?xml version="1.0" encoding="utf-8"?>
<p:tagLst xmlns:a="http://schemas.openxmlformats.org/drawingml/2006/main" xmlns:r="http://schemas.openxmlformats.org/officeDocument/2006/relationships" xmlns:p="http://schemas.openxmlformats.org/presentationml/2006/main">
  <p:tag name="NUM" val="12"/>
</p:tagLst>
</file>

<file path=ppt/tags/tag274.xml><?xml version="1.0" encoding="utf-8"?>
<p:tagLst xmlns:a="http://schemas.openxmlformats.org/drawingml/2006/main" xmlns:r="http://schemas.openxmlformats.org/officeDocument/2006/relationships" xmlns:p="http://schemas.openxmlformats.org/presentationml/2006/main">
  <p:tag name="NUM" val="13"/>
</p:tagLst>
</file>

<file path=ppt/tags/tag275.xml><?xml version="1.0" encoding="utf-8"?>
<p:tagLst xmlns:a="http://schemas.openxmlformats.org/drawingml/2006/main" xmlns:r="http://schemas.openxmlformats.org/officeDocument/2006/relationships" xmlns:p="http://schemas.openxmlformats.org/presentationml/2006/main">
  <p:tag name="NUM" val="14"/>
</p:tagLst>
</file>

<file path=ppt/tags/tag276.xml><?xml version="1.0" encoding="utf-8"?>
<p:tagLst xmlns:a="http://schemas.openxmlformats.org/drawingml/2006/main" xmlns:r="http://schemas.openxmlformats.org/officeDocument/2006/relationships" xmlns:p="http://schemas.openxmlformats.org/presentationml/2006/main">
  <p:tag name="NUM" val="15"/>
</p:tagLst>
</file>

<file path=ppt/tags/tag277.xml><?xml version="1.0" encoding="utf-8"?>
<p:tagLst xmlns:a="http://schemas.openxmlformats.org/drawingml/2006/main" xmlns:r="http://schemas.openxmlformats.org/officeDocument/2006/relationships" xmlns:p="http://schemas.openxmlformats.org/presentationml/2006/main">
  <p:tag name="NUM" val="16"/>
</p:tagLst>
</file>

<file path=ppt/tags/tag278.xml><?xml version="1.0" encoding="utf-8"?>
<p:tagLst xmlns:a="http://schemas.openxmlformats.org/drawingml/2006/main" xmlns:r="http://schemas.openxmlformats.org/officeDocument/2006/relationships" xmlns:p="http://schemas.openxmlformats.org/presentationml/2006/main">
  <p:tag name="NUM" val="17"/>
</p:tagLst>
</file>

<file path=ppt/tags/tag279.xml><?xml version="1.0" encoding="utf-8"?>
<p:tagLst xmlns:a="http://schemas.openxmlformats.org/drawingml/2006/main" xmlns:r="http://schemas.openxmlformats.org/officeDocument/2006/relationships" xmlns:p="http://schemas.openxmlformats.org/presentationml/2006/main">
  <p:tag name="NUM" val="1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80.xml><?xml version="1.0" encoding="utf-8"?>
<p:tagLst xmlns:a="http://schemas.openxmlformats.org/drawingml/2006/main" xmlns:r="http://schemas.openxmlformats.org/officeDocument/2006/relationships" xmlns:p="http://schemas.openxmlformats.org/presentationml/2006/main">
  <p:tag name="NUM" val="1"/>
</p:tagLst>
</file>

<file path=ppt/tags/tag281.xml><?xml version="1.0" encoding="utf-8"?>
<p:tagLst xmlns:a="http://schemas.openxmlformats.org/drawingml/2006/main" xmlns:r="http://schemas.openxmlformats.org/officeDocument/2006/relationships" xmlns:p="http://schemas.openxmlformats.org/presentationml/2006/main">
  <p:tag name="NUM" val="3"/>
</p:tagLst>
</file>

<file path=ppt/tags/tag282.xml><?xml version="1.0" encoding="utf-8"?>
<p:tagLst xmlns:a="http://schemas.openxmlformats.org/drawingml/2006/main" xmlns:r="http://schemas.openxmlformats.org/officeDocument/2006/relationships" xmlns:p="http://schemas.openxmlformats.org/presentationml/2006/main">
  <p:tag name="NUM" val="4"/>
</p:tagLst>
</file>

<file path=ppt/tags/tag283.xml><?xml version="1.0" encoding="utf-8"?>
<p:tagLst xmlns:a="http://schemas.openxmlformats.org/drawingml/2006/main" xmlns:r="http://schemas.openxmlformats.org/officeDocument/2006/relationships" xmlns:p="http://schemas.openxmlformats.org/presentationml/2006/main">
  <p:tag name="NUM" val="5"/>
</p:tagLst>
</file>

<file path=ppt/tags/tag284.xml><?xml version="1.0" encoding="utf-8"?>
<p:tagLst xmlns:a="http://schemas.openxmlformats.org/drawingml/2006/main" xmlns:r="http://schemas.openxmlformats.org/officeDocument/2006/relationships" xmlns:p="http://schemas.openxmlformats.org/presentationml/2006/main">
  <p:tag name="NUM" val="6"/>
</p:tagLst>
</file>

<file path=ppt/tags/tag285.xml><?xml version="1.0" encoding="utf-8"?>
<p:tagLst xmlns:a="http://schemas.openxmlformats.org/drawingml/2006/main" xmlns:r="http://schemas.openxmlformats.org/officeDocument/2006/relationships" xmlns:p="http://schemas.openxmlformats.org/presentationml/2006/main">
  <p:tag name="NUM" val="7"/>
</p:tagLst>
</file>

<file path=ppt/tags/tag286.xml><?xml version="1.0" encoding="utf-8"?>
<p:tagLst xmlns:a="http://schemas.openxmlformats.org/drawingml/2006/main" xmlns:r="http://schemas.openxmlformats.org/officeDocument/2006/relationships" xmlns:p="http://schemas.openxmlformats.org/presentationml/2006/main">
  <p:tag name="NUM" val="8"/>
</p:tagLst>
</file>

<file path=ppt/tags/tag287.xml><?xml version="1.0" encoding="utf-8"?>
<p:tagLst xmlns:a="http://schemas.openxmlformats.org/drawingml/2006/main" xmlns:r="http://schemas.openxmlformats.org/officeDocument/2006/relationships" xmlns:p="http://schemas.openxmlformats.org/presentationml/2006/main">
  <p:tag name="NUM" val="9"/>
</p:tagLst>
</file>

<file path=ppt/tags/tag288.xml><?xml version="1.0" encoding="utf-8"?>
<p:tagLst xmlns:a="http://schemas.openxmlformats.org/drawingml/2006/main" xmlns:r="http://schemas.openxmlformats.org/officeDocument/2006/relationships" xmlns:p="http://schemas.openxmlformats.org/presentationml/2006/main">
  <p:tag name="NUM" val="10"/>
</p:tagLst>
</file>

<file path=ppt/tags/tag289.xml><?xml version="1.0" encoding="utf-8"?>
<p:tagLst xmlns:a="http://schemas.openxmlformats.org/drawingml/2006/main" xmlns:r="http://schemas.openxmlformats.org/officeDocument/2006/relationships" xmlns:p="http://schemas.openxmlformats.org/presentationml/2006/main">
  <p:tag name="NUM" val="1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290.xml><?xml version="1.0" encoding="utf-8"?>
<p:tagLst xmlns:a="http://schemas.openxmlformats.org/drawingml/2006/main" xmlns:r="http://schemas.openxmlformats.org/officeDocument/2006/relationships" xmlns:p="http://schemas.openxmlformats.org/presentationml/2006/main">
  <p:tag name="NUM" val="12"/>
</p:tagLst>
</file>

<file path=ppt/tags/tag291.xml><?xml version="1.0" encoding="utf-8"?>
<p:tagLst xmlns:a="http://schemas.openxmlformats.org/drawingml/2006/main" xmlns:r="http://schemas.openxmlformats.org/officeDocument/2006/relationships" xmlns:p="http://schemas.openxmlformats.org/presentationml/2006/main">
  <p:tag name="NUM" val="13"/>
</p:tagLst>
</file>

<file path=ppt/tags/tag292.xml><?xml version="1.0" encoding="utf-8"?>
<p:tagLst xmlns:a="http://schemas.openxmlformats.org/drawingml/2006/main" xmlns:r="http://schemas.openxmlformats.org/officeDocument/2006/relationships" xmlns:p="http://schemas.openxmlformats.org/presentationml/2006/main">
  <p:tag name="NUM" val="14"/>
</p:tagLst>
</file>

<file path=ppt/tags/tag293.xml><?xml version="1.0" encoding="utf-8"?>
<p:tagLst xmlns:a="http://schemas.openxmlformats.org/drawingml/2006/main" xmlns:r="http://schemas.openxmlformats.org/officeDocument/2006/relationships" xmlns:p="http://schemas.openxmlformats.org/presentationml/2006/main">
  <p:tag name="NUM" val="15"/>
</p:tagLst>
</file>

<file path=ppt/tags/tag294.xml><?xml version="1.0" encoding="utf-8"?>
<p:tagLst xmlns:a="http://schemas.openxmlformats.org/drawingml/2006/main" xmlns:r="http://schemas.openxmlformats.org/officeDocument/2006/relationships" xmlns:p="http://schemas.openxmlformats.org/presentationml/2006/main">
  <p:tag name="NUM" val="12"/>
</p:tagLst>
</file>

<file path=ppt/tags/tag295.xml><?xml version="1.0" encoding="utf-8"?>
<p:tagLst xmlns:a="http://schemas.openxmlformats.org/drawingml/2006/main" xmlns:r="http://schemas.openxmlformats.org/officeDocument/2006/relationships" xmlns:p="http://schemas.openxmlformats.org/presentationml/2006/main">
  <p:tag name="NUM" val="2"/>
</p:tagLst>
</file>

<file path=ppt/tags/tag296.xml><?xml version="1.0" encoding="utf-8"?>
<p:tagLst xmlns:a="http://schemas.openxmlformats.org/drawingml/2006/main" xmlns:r="http://schemas.openxmlformats.org/officeDocument/2006/relationships" xmlns:p="http://schemas.openxmlformats.org/presentationml/2006/main">
  <p:tag name="NUM" val="10"/>
</p:tagLst>
</file>

<file path=ppt/tags/tag297.xml><?xml version="1.0" encoding="utf-8"?>
<p:tagLst xmlns:a="http://schemas.openxmlformats.org/drawingml/2006/main" xmlns:r="http://schemas.openxmlformats.org/officeDocument/2006/relationships" xmlns:p="http://schemas.openxmlformats.org/presentationml/2006/main">
  <p:tag name="NUM" val="11"/>
</p:tagLst>
</file>

<file path=ppt/tags/tag298.xml><?xml version="1.0" encoding="utf-8"?>
<p:tagLst xmlns:a="http://schemas.openxmlformats.org/drawingml/2006/main" xmlns:r="http://schemas.openxmlformats.org/officeDocument/2006/relationships" xmlns:p="http://schemas.openxmlformats.org/presentationml/2006/main">
  <p:tag name="NUM" val="12"/>
</p:tagLst>
</file>

<file path=ppt/tags/tag299.xml><?xml version="1.0" encoding="utf-8"?>
<p:tagLst xmlns:a="http://schemas.openxmlformats.org/drawingml/2006/main" xmlns:r="http://schemas.openxmlformats.org/officeDocument/2006/relationships" xmlns:p="http://schemas.openxmlformats.org/presentationml/2006/main">
  <p:tag name="NUM" val="1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00.xml><?xml version="1.0" encoding="utf-8"?>
<p:tagLst xmlns:a="http://schemas.openxmlformats.org/drawingml/2006/main" xmlns:r="http://schemas.openxmlformats.org/officeDocument/2006/relationships" xmlns:p="http://schemas.openxmlformats.org/presentationml/2006/main">
  <p:tag name="NUM" val="14"/>
</p:tagLst>
</file>

<file path=ppt/tags/tag301.xml><?xml version="1.0" encoding="utf-8"?>
<p:tagLst xmlns:a="http://schemas.openxmlformats.org/drawingml/2006/main" xmlns:r="http://schemas.openxmlformats.org/officeDocument/2006/relationships" xmlns:p="http://schemas.openxmlformats.org/presentationml/2006/main">
  <p:tag name="NUM" val="15"/>
</p:tagLst>
</file>

<file path=ppt/tags/tag302.xml><?xml version="1.0" encoding="utf-8"?>
<p:tagLst xmlns:a="http://schemas.openxmlformats.org/drawingml/2006/main" xmlns:r="http://schemas.openxmlformats.org/officeDocument/2006/relationships" xmlns:p="http://schemas.openxmlformats.org/presentationml/2006/main">
  <p:tag name="NUM" val="12"/>
</p:tagLst>
</file>

<file path=ppt/tags/tag303.xml><?xml version="1.0" encoding="utf-8"?>
<p:tagLst xmlns:a="http://schemas.openxmlformats.org/drawingml/2006/main" xmlns:r="http://schemas.openxmlformats.org/officeDocument/2006/relationships" xmlns:p="http://schemas.openxmlformats.org/presentationml/2006/main">
  <p:tag name="NUM" val="1"/>
</p:tagLst>
</file>

<file path=ppt/tags/tag304.xml><?xml version="1.0" encoding="utf-8"?>
<p:tagLst xmlns:a="http://schemas.openxmlformats.org/drawingml/2006/main" xmlns:r="http://schemas.openxmlformats.org/officeDocument/2006/relationships" xmlns:p="http://schemas.openxmlformats.org/presentationml/2006/main">
  <p:tag name="NUM" val="2"/>
</p:tagLst>
</file>

<file path=ppt/tags/tag305.xml><?xml version="1.0" encoding="utf-8"?>
<p:tagLst xmlns:a="http://schemas.openxmlformats.org/drawingml/2006/main" xmlns:r="http://schemas.openxmlformats.org/officeDocument/2006/relationships" xmlns:p="http://schemas.openxmlformats.org/presentationml/2006/main">
  <p:tag name="NUM" val="3"/>
</p:tagLst>
</file>

<file path=ppt/tags/tag306.xml><?xml version="1.0" encoding="utf-8"?>
<p:tagLst xmlns:a="http://schemas.openxmlformats.org/drawingml/2006/main" xmlns:r="http://schemas.openxmlformats.org/officeDocument/2006/relationships" xmlns:p="http://schemas.openxmlformats.org/presentationml/2006/main">
  <p:tag name="NUM" val="4"/>
</p:tagLst>
</file>

<file path=ppt/tags/tag307.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7"/>
</p:tagLst>
</file>

<file path=ppt/tags/tag35.xml><?xml version="1.0" encoding="utf-8"?>
<p:tagLst xmlns:a="http://schemas.openxmlformats.org/drawingml/2006/main" xmlns:r="http://schemas.openxmlformats.org/officeDocument/2006/relationships" xmlns:p="http://schemas.openxmlformats.org/presentationml/2006/main">
  <p:tag name="NUM" val="8"/>
</p:tagLst>
</file>

<file path=ppt/tags/tag36.xml><?xml version="1.0" encoding="utf-8"?>
<p:tagLst xmlns:a="http://schemas.openxmlformats.org/drawingml/2006/main" xmlns:r="http://schemas.openxmlformats.org/officeDocument/2006/relationships" xmlns:p="http://schemas.openxmlformats.org/presentationml/2006/main">
  <p:tag name="NUM" val="9"/>
</p:tagLst>
</file>

<file path=ppt/tags/tag37.xml><?xml version="1.0" encoding="utf-8"?>
<p:tagLst xmlns:a="http://schemas.openxmlformats.org/drawingml/2006/main" xmlns:r="http://schemas.openxmlformats.org/officeDocument/2006/relationships" xmlns:p="http://schemas.openxmlformats.org/presentationml/2006/main">
  <p:tag name="NUM" val="11"/>
</p:tagLst>
</file>

<file path=ppt/tags/tag38.xml><?xml version="1.0" encoding="utf-8"?>
<p:tagLst xmlns:a="http://schemas.openxmlformats.org/drawingml/2006/main" xmlns:r="http://schemas.openxmlformats.org/officeDocument/2006/relationships" xmlns:p="http://schemas.openxmlformats.org/presentationml/2006/main">
  <p:tag name="NUM" val="12"/>
</p:tagLst>
</file>

<file path=ppt/tags/tag39.xml><?xml version="1.0" encoding="utf-8"?>
<p:tagLst xmlns:a="http://schemas.openxmlformats.org/drawingml/2006/main" xmlns:r="http://schemas.openxmlformats.org/officeDocument/2006/relationships" xmlns:p="http://schemas.openxmlformats.org/presentationml/2006/main">
  <p:tag name="NUM" val="1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4"/>
</p:tagLst>
</file>

<file path=ppt/tags/tag41.xml><?xml version="1.0" encoding="utf-8"?>
<p:tagLst xmlns:a="http://schemas.openxmlformats.org/drawingml/2006/main" xmlns:r="http://schemas.openxmlformats.org/officeDocument/2006/relationships" xmlns:p="http://schemas.openxmlformats.org/presentationml/2006/main">
  <p:tag name="NUM" val="15"/>
</p:tagLst>
</file>

<file path=ppt/tags/tag42.xml><?xml version="1.0" encoding="utf-8"?>
<p:tagLst xmlns:a="http://schemas.openxmlformats.org/drawingml/2006/main" xmlns:r="http://schemas.openxmlformats.org/officeDocument/2006/relationships" xmlns:p="http://schemas.openxmlformats.org/presentationml/2006/main">
  <p:tag name="NUM" val="16"/>
</p:tagLst>
</file>

<file path=ppt/tags/tag43.xml><?xml version="1.0" encoding="utf-8"?>
<p:tagLst xmlns:a="http://schemas.openxmlformats.org/drawingml/2006/main" xmlns:r="http://schemas.openxmlformats.org/officeDocument/2006/relationships" xmlns:p="http://schemas.openxmlformats.org/presentationml/2006/main">
  <p:tag name="NUM" val="17"/>
</p:tagLst>
</file>

<file path=ppt/tags/tag44.xml><?xml version="1.0" encoding="utf-8"?>
<p:tagLst xmlns:a="http://schemas.openxmlformats.org/drawingml/2006/main" xmlns:r="http://schemas.openxmlformats.org/officeDocument/2006/relationships" xmlns:p="http://schemas.openxmlformats.org/presentationml/2006/main">
  <p:tag name="NUM" val="1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7"/>
</p:tagLst>
</file>

<file path=ppt/tags/tag52.xml><?xml version="1.0" encoding="utf-8"?>
<p:tagLst xmlns:a="http://schemas.openxmlformats.org/drawingml/2006/main" xmlns:r="http://schemas.openxmlformats.org/officeDocument/2006/relationships" xmlns:p="http://schemas.openxmlformats.org/presentationml/2006/main">
  <p:tag name="NUM" val="8"/>
</p:tagLst>
</file>

<file path=ppt/tags/tag53.xml><?xml version="1.0" encoding="utf-8"?>
<p:tagLst xmlns:a="http://schemas.openxmlformats.org/drawingml/2006/main" xmlns:r="http://schemas.openxmlformats.org/officeDocument/2006/relationships" xmlns:p="http://schemas.openxmlformats.org/presentationml/2006/main">
  <p:tag name="NUM" val="9"/>
</p:tagLst>
</file>

<file path=ppt/tags/tag54.xml><?xml version="1.0" encoding="utf-8"?>
<p:tagLst xmlns:a="http://schemas.openxmlformats.org/drawingml/2006/main" xmlns:r="http://schemas.openxmlformats.org/officeDocument/2006/relationships" xmlns:p="http://schemas.openxmlformats.org/presentationml/2006/main">
  <p:tag name="NUM" val="11"/>
</p:tagLst>
</file>

<file path=ppt/tags/tag55.xml><?xml version="1.0" encoding="utf-8"?>
<p:tagLst xmlns:a="http://schemas.openxmlformats.org/drawingml/2006/main" xmlns:r="http://schemas.openxmlformats.org/officeDocument/2006/relationships" xmlns:p="http://schemas.openxmlformats.org/presentationml/2006/main">
  <p:tag name="NUM" val="12"/>
</p:tagLst>
</file>

<file path=ppt/tags/tag56.xml><?xml version="1.0" encoding="utf-8"?>
<p:tagLst xmlns:a="http://schemas.openxmlformats.org/drawingml/2006/main" xmlns:r="http://schemas.openxmlformats.org/officeDocument/2006/relationships" xmlns:p="http://schemas.openxmlformats.org/presentationml/2006/main">
  <p:tag name="NUM" val="13"/>
</p:tagLst>
</file>

<file path=ppt/tags/tag57.xml><?xml version="1.0" encoding="utf-8"?>
<p:tagLst xmlns:a="http://schemas.openxmlformats.org/drawingml/2006/main" xmlns:r="http://schemas.openxmlformats.org/officeDocument/2006/relationships" xmlns:p="http://schemas.openxmlformats.org/presentationml/2006/main">
  <p:tag name="NUM" val="14"/>
</p:tagLst>
</file>

<file path=ppt/tags/tag58.xml><?xml version="1.0" encoding="utf-8"?>
<p:tagLst xmlns:a="http://schemas.openxmlformats.org/drawingml/2006/main" xmlns:r="http://schemas.openxmlformats.org/officeDocument/2006/relationships" xmlns:p="http://schemas.openxmlformats.org/presentationml/2006/main">
  <p:tag name="NUM" val="15"/>
</p:tagLst>
</file>

<file path=ppt/tags/tag59.xml><?xml version="1.0" encoding="utf-8"?>
<p:tagLst xmlns:a="http://schemas.openxmlformats.org/drawingml/2006/main" xmlns:r="http://schemas.openxmlformats.org/officeDocument/2006/relationships" xmlns:p="http://schemas.openxmlformats.org/presentationml/2006/main">
  <p:tag name="NUM" val="16"/>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7"/>
</p:tagLst>
</file>

<file path=ppt/tags/tag61.xml><?xml version="1.0" encoding="utf-8"?>
<p:tagLst xmlns:a="http://schemas.openxmlformats.org/drawingml/2006/main" xmlns:r="http://schemas.openxmlformats.org/officeDocument/2006/relationships" xmlns:p="http://schemas.openxmlformats.org/presentationml/2006/main">
  <p:tag name="NUM" val="12"/>
</p:tagLst>
</file>

<file path=ppt/tags/tag62.xml><?xml version="1.0" encoding="utf-8"?>
<p:tagLst xmlns:a="http://schemas.openxmlformats.org/drawingml/2006/main" xmlns:r="http://schemas.openxmlformats.org/officeDocument/2006/relationships" xmlns:p="http://schemas.openxmlformats.org/presentationml/2006/main">
  <p:tag name="NUM" val="1"/>
</p:tagLst>
</file>

<file path=ppt/tags/tag63.xml><?xml version="1.0" encoding="utf-8"?>
<p:tagLst xmlns:a="http://schemas.openxmlformats.org/drawingml/2006/main" xmlns:r="http://schemas.openxmlformats.org/officeDocument/2006/relationships" xmlns:p="http://schemas.openxmlformats.org/presentationml/2006/main">
  <p:tag name="NUM" val="2"/>
</p:tagLst>
</file>

<file path=ppt/tags/tag64.xml><?xml version="1.0" encoding="utf-8"?>
<p:tagLst xmlns:a="http://schemas.openxmlformats.org/drawingml/2006/main" xmlns:r="http://schemas.openxmlformats.org/officeDocument/2006/relationships" xmlns:p="http://schemas.openxmlformats.org/presentationml/2006/main">
  <p:tag name="NUM" val="3"/>
</p:tagLst>
</file>

<file path=ppt/tags/tag65.xml><?xml version="1.0" encoding="utf-8"?>
<p:tagLst xmlns:a="http://schemas.openxmlformats.org/drawingml/2006/main" xmlns:r="http://schemas.openxmlformats.org/officeDocument/2006/relationships" xmlns:p="http://schemas.openxmlformats.org/presentationml/2006/main">
  <p:tag name="NUM" val="4"/>
</p:tagLst>
</file>

<file path=ppt/tags/tag66.xml><?xml version="1.0" encoding="utf-8"?>
<p:tagLst xmlns:a="http://schemas.openxmlformats.org/drawingml/2006/main" xmlns:r="http://schemas.openxmlformats.org/officeDocument/2006/relationships" xmlns:p="http://schemas.openxmlformats.org/presentationml/2006/main">
  <p:tag name="NUM" val="5"/>
</p:tagLst>
</file>

<file path=ppt/tags/tag67.xml><?xml version="1.0" encoding="utf-8"?>
<p:tagLst xmlns:a="http://schemas.openxmlformats.org/drawingml/2006/main" xmlns:r="http://schemas.openxmlformats.org/officeDocument/2006/relationships" xmlns:p="http://schemas.openxmlformats.org/presentationml/2006/main">
  <p:tag name="NUM" val="6"/>
</p:tagLst>
</file>

<file path=ppt/tags/tag68.xml><?xml version="1.0" encoding="utf-8"?>
<p:tagLst xmlns:a="http://schemas.openxmlformats.org/drawingml/2006/main" xmlns:r="http://schemas.openxmlformats.org/officeDocument/2006/relationships" xmlns:p="http://schemas.openxmlformats.org/presentationml/2006/main">
  <p:tag name="NUM" val="7"/>
</p:tagLst>
</file>

<file path=ppt/tags/tag69.xml><?xml version="1.0" encoding="utf-8"?>
<p:tagLst xmlns:a="http://schemas.openxmlformats.org/drawingml/2006/main" xmlns:r="http://schemas.openxmlformats.org/officeDocument/2006/relationships" xmlns:p="http://schemas.openxmlformats.org/presentationml/2006/main">
  <p:tag name="NUM" val="8"/>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9"/>
</p:tagLst>
</file>

<file path=ppt/tags/tag71.xml><?xml version="1.0" encoding="utf-8"?>
<p:tagLst xmlns:a="http://schemas.openxmlformats.org/drawingml/2006/main" xmlns:r="http://schemas.openxmlformats.org/officeDocument/2006/relationships" xmlns:p="http://schemas.openxmlformats.org/presentationml/2006/main">
  <p:tag name="NUM" val="11"/>
</p:tagLst>
</file>

<file path=ppt/tags/tag72.xml><?xml version="1.0" encoding="utf-8"?>
<p:tagLst xmlns:a="http://schemas.openxmlformats.org/drawingml/2006/main" xmlns:r="http://schemas.openxmlformats.org/officeDocument/2006/relationships" xmlns:p="http://schemas.openxmlformats.org/presentationml/2006/main">
  <p:tag name="NUM" val="12"/>
</p:tagLst>
</file>

<file path=ppt/tags/tag73.xml><?xml version="1.0" encoding="utf-8"?>
<p:tagLst xmlns:a="http://schemas.openxmlformats.org/drawingml/2006/main" xmlns:r="http://schemas.openxmlformats.org/officeDocument/2006/relationships" xmlns:p="http://schemas.openxmlformats.org/presentationml/2006/main">
  <p:tag name="NUM" val="13"/>
</p:tagLst>
</file>

<file path=ppt/tags/tag74.xml><?xml version="1.0" encoding="utf-8"?>
<p:tagLst xmlns:a="http://schemas.openxmlformats.org/drawingml/2006/main" xmlns:r="http://schemas.openxmlformats.org/officeDocument/2006/relationships" xmlns:p="http://schemas.openxmlformats.org/presentationml/2006/main">
  <p:tag name="NUM" val="14"/>
</p:tagLst>
</file>

<file path=ppt/tags/tag75.xml><?xml version="1.0" encoding="utf-8"?>
<p:tagLst xmlns:a="http://schemas.openxmlformats.org/drawingml/2006/main" xmlns:r="http://schemas.openxmlformats.org/officeDocument/2006/relationships" xmlns:p="http://schemas.openxmlformats.org/presentationml/2006/main">
  <p:tag name="NUM" val="15"/>
</p:tagLst>
</file>

<file path=ppt/tags/tag76.xml><?xml version="1.0" encoding="utf-8"?>
<p:tagLst xmlns:a="http://schemas.openxmlformats.org/drawingml/2006/main" xmlns:r="http://schemas.openxmlformats.org/officeDocument/2006/relationships" xmlns:p="http://schemas.openxmlformats.org/presentationml/2006/main">
  <p:tag name="NUM" val="16"/>
</p:tagLst>
</file>

<file path=ppt/tags/tag77.xml><?xml version="1.0" encoding="utf-8"?>
<p:tagLst xmlns:a="http://schemas.openxmlformats.org/drawingml/2006/main" xmlns:r="http://schemas.openxmlformats.org/officeDocument/2006/relationships" xmlns:p="http://schemas.openxmlformats.org/presentationml/2006/main">
  <p:tag name="NUM" val="17"/>
</p:tagLst>
</file>

<file path=ppt/tags/tag78.xml><?xml version="1.0" encoding="utf-8"?>
<p:tagLst xmlns:a="http://schemas.openxmlformats.org/drawingml/2006/main" xmlns:r="http://schemas.openxmlformats.org/officeDocument/2006/relationships" xmlns:p="http://schemas.openxmlformats.org/presentationml/2006/main">
  <p:tag name="NUM" val="12"/>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3"/>
</p:tagLst>
</file>

<file path=ppt/tags/tag81.xml><?xml version="1.0" encoding="utf-8"?>
<p:tagLst xmlns:a="http://schemas.openxmlformats.org/drawingml/2006/main" xmlns:r="http://schemas.openxmlformats.org/officeDocument/2006/relationships" xmlns:p="http://schemas.openxmlformats.org/presentationml/2006/main">
  <p:tag name="NUM" val="4"/>
</p:tagLst>
</file>

<file path=ppt/tags/tag82.xml><?xml version="1.0" encoding="utf-8"?>
<p:tagLst xmlns:a="http://schemas.openxmlformats.org/drawingml/2006/main" xmlns:r="http://schemas.openxmlformats.org/officeDocument/2006/relationships" xmlns:p="http://schemas.openxmlformats.org/presentationml/2006/main">
  <p:tag name="NUM" val="12"/>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12"/>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4"/>
</p:tagLst>
</file>

<file path=ppt/tags/tag93.xml><?xml version="1.0" encoding="utf-8"?>
<p:tagLst xmlns:a="http://schemas.openxmlformats.org/drawingml/2006/main" xmlns:r="http://schemas.openxmlformats.org/officeDocument/2006/relationships" xmlns:p="http://schemas.openxmlformats.org/presentationml/2006/main">
  <p:tag name="NUM" val="5"/>
</p:tagLst>
</file>

<file path=ppt/tags/tag94.xml><?xml version="1.0" encoding="utf-8"?>
<p:tagLst xmlns:a="http://schemas.openxmlformats.org/drawingml/2006/main" xmlns:r="http://schemas.openxmlformats.org/officeDocument/2006/relationships" xmlns:p="http://schemas.openxmlformats.org/presentationml/2006/main">
  <p:tag name="NUM" val="6"/>
</p:tagLst>
</file>

<file path=ppt/tags/tag95.xml><?xml version="1.0" encoding="utf-8"?>
<p:tagLst xmlns:a="http://schemas.openxmlformats.org/drawingml/2006/main" xmlns:r="http://schemas.openxmlformats.org/officeDocument/2006/relationships" xmlns:p="http://schemas.openxmlformats.org/presentationml/2006/main">
  <p:tag name="NUM" val="7"/>
</p:tagLst>
</file>

<file path=ppt/tags/tag96.xml><?xml version="1.0" encoding="utf-8"?>
<p:tagLst xmlns:a="http://schemas.openxmlformats.org/drawingml/2006/main" xmlns:r="http://schemas.openxmlformats.org/officeDocument/2006/relationships" xmlns:p="http://schemas.openxmlformats.org/presentationml/2006/main">
  <p:tag name="NUM" val="8"/>
</p:tagLst>
</file>

<file path=ppt/tags/tag97.xml><?xml version="1.0" encoding="utf-8"?>
<p:tagLst xmlns:a="http://schemas.openxmlformats.org/drawingml/2006/main" xmlns:r="http://schemas.openxmlformats.org/officeDocument/2006/relationships" xmlns:p="http://schemas.openxmlformats.org/presentationml/2006/main">
  <p:tag name="NUM" val="9"/>
</p:tagLst>
</file>

<file path=ppt/tags/tag98.xml><?xml version="1.0" encoding="utf-8"?>
<p:tagLst xmlns:a="http://schemas.openxmlformats.org/drawingml/2006/main" xmlns:r="http://schemas.openxmlformats.org/officeDocument/2006/relationships" xmlns:p="http://schemas.openxmlformats.org/presentationml/2006/main">
  <p:tag name="NUM" val="10"/>
</p:tagLst>
</file>

<file path=ppt/tags/tag99.xml><?xml version="1.0" encoding="utf-8"?>
<p:tagLst xmlns:a="http://schemas.openxmlformats.org/drawingml/2006/main" xmlns:r="http://schemas.openxmlformats.org/officeDocument/2006/relationships" xmlns:p="http://schemas.openxmlformats.org/presentationml/2006/main">
  <p:tag name="NUM" val="1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4554</TotalTime>
  <Words>2156</Words>
  <Application>Microsoft Office PowerPoint</Application>
  <PresentationFormat>Affichage à l'écran (4:3)</PresentationFormat>
  <Paragraphs>424</Paragraphs>
  <Slides>27</Slides>
  <Notes>27</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Thème Office</vt:lpstr>
      <vt:lpstr>Diapositive 1</vt:lpstr>
      <vt:lpstr>Sommaire L’Isolation Thermique</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L’énergie solaire 1. La ressource et les données climatiques</dc:title>
  <dc:creator>lb</dc:creator>
  <cp:lastModifiedBy>laborie</cp:lastModifiedBy>
  <cp:revision>480</cp:revision>
  <dcterms:created xsi:type="dcterms:W3CDTF">2009-03-03T10:46:58Z</dcterms:created>
  <dcterms:modified xsi:type="dcterms:W3CDTF">2010-10-03T18:31:27Z</dcterms:modified>
</cp:coreProperties>
</file>