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7" r:id="rId2"/>
    <p:sldId id="287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9999"/>
    <a:srgbClr val="FF7C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435" autoAdjust="0"/>
    <p:restoredTop sz="71490" autoAdjust="0"/>
  </p:normalViewPr>
  <p:slideViewPr>
    <p:cSldViewPr snapToGrid="0">
      <p:cViewPr varScale="1">
        <p:scale>
          <a:sx n="51" d="100"/>
          <a:sy n="51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1258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F97BF2-E872-4261-8C97-8A2443DE2CCB}" type="datetimeFigureOut">
              <a:rPr lang="fr-FR" smtClean="0"/>
              <a:pPr/>
              <a:t>17/03/2011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D97B83-BAFE-4E5D-929B-4C7A3E211C4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41202B-F216-4C7E-A74C-8013F1060D8F}" type="slidenum">
              <a:rPr lang="fr-FR" smtClean="0"/>
              <a:pPr/>
              <a:t>1</a:t>
            </a:fld>
            <a:endParaRPr lang="fr-FR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Des radiateurs basse température</a:t>
            </a:r>
            <a:endParaRPr lang="fr-F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Ils fonctionnent avec une 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eau entre 45 et 50 °C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ce qui est le cas dans un circuit de chauffage alimenté par une PAC mixte ou à fluides intermédiaires. Ils procurent une chaleur douce très agréable. Cette solution convient si on ne peut (ou ne veut) pas installer de plancher chauffant qui peut être difficile ou coûteux à mettre en œuvre en rénovation. Les radiateurs d’une précédente installation de chauffage central peuvent convenir, à condition de vérifier leur dimensionnement. </a:t>
            </a:r>
          </a:p>
          <a:p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Les émetteurs basse température</a:t>
            </a:r>
            <a:endParaRPr lang="fr-F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Ces émetteurs (planchers chauffants, radiateurs basse température) engendrent des économies et valorisent les équipements performants que sont les pompes à chaleur.</a:t>
            </a:r>
          </a:p>
          <a:p>
            <a:endParaRPr lang="fr-F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Des ventilo-convecteurs à eau</a:t>
            </a:r>
            <a:endParaRPr lang="fr-F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 sont des émetteurs de chaleur par air, 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raccordés au circuit d’eau de chauffage d’une PAC 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mixte ou à fluides intermédiaires. Ils filtrent et diffusent l’air des pièces grâce à un ventilateur.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97B83-BAFE-4E5D-929B-4C7A3E211C45}" type="slidenum">
              <a:rPr lang="fr-FR" smtClean="0"/>
              <a:pPr/>
              <a:t>18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Des ventilo-convecteurs à détente directe</a:t>
            </a:r>
            <a:endParaRPr lang="fr-F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 système peut comporter 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une unité par pièce 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ou 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une unité centrale 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(installée dans un faux plafond, des combles ou un placard et reliée à un réseau de gaines de distribution d’air chaud). Chaque unité pulse dans le logement l’air réchauffé par passage sur une batterie d’échange où circule 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 fluide frigorigène de la PAC à détente directe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97B83-BAFE-4E5D-929B-4C7A3E211C45}" type="slidenum">
              <a:rPr lang="fr-FR" smtClean="0"/>
              <a:pPr/>
              <a:t>20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Les pompes à chaleur sont avant tout des 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systèmes de chauffage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Elles peuvent également remplir d’autres fonctions.</a:t>
            </a:r>
          </a:p>
          <a:p>
            <a:pPr lvl="0"/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Pour l’eau chaude sanitaire, un appoint ou une installation indépendante sont nécessaires</a:t>
            </a:r>
            <a:endParaRPr lang="fr-F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 peut obtenir de l’eau chaude sanitaire de deux façons avec une pompe à chaleur :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avec la PAC qui assure le chauffage de la maison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L’eau du ballon est chauffée en récupérant une partie de la chaleur du fluide frigorigène. Quand la PAC ne fonctionne pas, une résistance électrique chauffe l’eau sanitaire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97B83-BAFE-4E5D-929B-4C7A3E211C45}" type="slidenum">
              <a:rPr lang="fr-FR" smtClean="0"/>
              <a:pPr/>
              <a:t>21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C’est un système indépendant muni d’une pompe à chaleur autonome. Il peut donc fonctionner  toute l’année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97B83-BAFE-4E5D-929B-4C7A3E211C45}" type="slidenum">
              <a:rPr lang="fr-FR" smtClean="0"/>
              <a:pPr/>
              <a:t>22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C’est un système indépendant muni d’une pompe à chaleur autonome. Il peut donc fonctionner  toute l’année.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97B83-BAFE-4E5D-929B-4C7A3E211C45}" type="slidenum">
              <a:rPr lang="fr-FR" smtClean="0"/>
              <a:pPr/>
              <a:t>23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97B83-BAFE-4E5D-929B-4C7A3E211C45}" type="slidenum">
              <a:rPr lang="fr-FR" smtClean="0"/>
              <a:pPr/>
              <a:t>24</a:t>
            </a:fld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41202B-F216-4C7E-A74C-8013F1060D8F}" type="slidenum">
              <a:rPr lang="fr-FR" smtClean="0"/>
              <a:pPr/>
              <a:t>25</a:t>
            </a:fld>
            <a:endParaRPr 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Elle permet le chauffage, le rafraîchissement de locaux ou la production d’eau chaude.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 sol, l’air ou l’eau souterraine possède une quantité de chaleur renouvelée sans cesse grâce au rayonnement solaire et à la capacité thermique du sous-sol.</a:t>
            </a:r>
          </a:p>
          <a:p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Sous ce terme « pompe à chaleur », on regroupe plusieurs systèmes thermodynamiques,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qui se différencient par :</a:t>
            </a:r>
          </a:p>
          <a:p>
            <a:pPr lvl="0"/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 nature de la source de chaleur (air, eau, ou sol),</a:t>
            </a:r>
          </a:p>
          <a:p>
            <a:pPr lvl="0"/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 vecteur d’émission de chaleur (air ou eau).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97B83-BAFE-4E5D-929B-4C7A3E211C45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Tuyau développé à l’horizontal dans le sous-sol à très faible profondeur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97B83-BAFE-4E5D-929B-4C7A3E211C45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97B83-BAFE-4E5D-929B-4C7A3E211C45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À partir du principe de base de la pompe à chaleur, différents systèmes existent, avec des performances et des possibilités d’application différentes. On peut regrouper les PAC destinées au chauffage des particuliers en deux grandes familles :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les 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PAC géothermiques 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qui puisent la chaleur dans le sol ou l’eau d’une nappe par l’intermédiaire d’un réseau de capteurs ou de forages ;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les 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PAC aérothermiques 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qui la puisent directement dans l’air ambiant, extérieur ou intérieur au logement.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 parle selon les cas de modèles 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air / air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air / eau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sol / sol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sol / eau, eau / eau 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ou 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eau </a:t>
            </a:r>
            <a:r>
              <a:rPr lang="fr-F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glycolée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/ eau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Le premier terme désigne l’origine du prélèvement, le second le mode de distribution de la chaleur. Seule exception : la PAC eau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glycolée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/ eau qui puise la chaleur dans le sol (avec des capteurs enterrés contenant de l‘eau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glycolée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97B83-BAFE-4E5D-929B-4C7A3E211C45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Les constructeurs ont mis au point plusieurs procédés.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 principale différence tient à la nature des fluides circulant dans les capteurs et les émetteurs de chauffage, et donc à la technologie des PAC utilisées : 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dans les 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PAC à détente directe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un seul circuit : le fluide frigorigène circule en circuit fermé dans la pompe, les capteurs et les émetteurs de chaleur. Ce type de pompes à chaleur contient beaucoup de fluide frigorigène ;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97B83-BAFE-4E5D-929B-4C7A3E211C45}" type="slidenum">
              <a:rPr lang="fr-FR" smtClean="0"/>
              <a:pPr/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dans les 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PAC mixtes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deux circuits : celui du fluide frigorigène des capteurs et de la pompe à chaleur et celui de l’eau chaude des émetteurs ;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97B83-BAFE-4E5D-929B-4C7A3E211C45}" type="slidenum">
              <a:rPr lang="fr-FR" smtClean="0"/>
              <a:pPr/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dans les 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PAC à fluides intermédiaires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trois circuits : le circuit frigorifique de la pompe à chaleur, le circuit des capteurs où circule de l’eau additionnée d’antigel, le circuit qui alimente en eau chaude les émetteurs ;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97B83-BAFE-4E5D-929B-4C7A3E211C45}" type="slidenum">
              <a:rPr lang="fr-FR" smtClean="0"/>
              <a:pPr/>
              <a:t>16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Selon le type de pompe à chaleur, différents sortes d’émetteurs équipent l’installation.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 lvl="0"/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 plancher chauffant basse température </a:t>
            </a:r>
            <a:endParaRPr lang="fr-F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Il est formé de tubes noyés dans une dalle de béton. Sa surface diffuse une chaleur douce et régulière (jamais supérieure à 28 ° C), qui apporte une grande sensation de confort. Dans les tubes circule l’eau du circuit de chauffage (PAC à fluides intermédiaires ou mixtes) ou du fluide frigorigène (PAC à détente directe). Le dimensionnement des tubes et leur pose sont différents selon le fluide qui y circulera.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97B83-BAFE-4E5D-929B-4C7A3E211C45}" type="slidenum">
              <a:rPr lang="fr-FR" smtClean="0"/>
              <a:pPr/>
              <a:t>17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D48AA-24A8-49A2-983D-38404D129988}" type="datetimeFigureOut">
              <a:rPr lang="fr-FR" smtClean="0"/>
              <a:pPr/>
              <a:t>17/03/2011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9EF5E-4F91-4EF1-9994-77AC4174C9C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D48AA-24A8-49A2-983D-38404D129988}" type="datetimeFigureOut">
              <a:rPr lang="fr-FR" smtClean="0"/>
              <a:pPr/>
              <a:t>17/03/2011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9EF5E-4F91-4EF1-9994-77AC4174C9C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D48AA-24A8-49A2-983D-38404D129988}" type="datetimeFigureOut">
              <a:rPr lang="fr-FR" smtClean="0"/>
              <a:pPr/>
              <a:t>17/03/2011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9EF5E-4F91-4EF1-9994-77AC4174C9C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D48AA-24A8-49A2-983D-38404D129988}" type="datetimeFigureOut">
              <a:rPr lang="fr-FR" smtClean="0"/>
              <a:pPr/>
              <a:t>17/03/2011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9EF5E-4F91-4EF1-9994-77AC4174C9C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D48AA-24A8-49A2-983D-38404D129988}" type="datetimeFigureOut">
              <a:rPr lang="fr-FR" smtClean="0"/>
              <a:pPr/>
              <a:t>17/03/2011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9EF5E-4F91-4EF1-9994-77AC4174C9C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D48AA-24A8-49A2-983D-38404D129988}" type="datetimeFigureOut">
              <a:rPr lang="fr-FR" smtClean="0"/>
              <a:pPr/>
              <a:t>17/03/2011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9EF5E-4F91-4EF1-9994-77AC4174C9C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D48AA-24A8-49A2-983D-38404D129988}" type="datetimeFigureOut">
              <a:rPr lang="fr-FR" smtClean="0"/>
              <a:pPr/>
              <a:t>17/03/2011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9EF5E-4F91-4EF1-9994-77AC4174C9C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D48AA-24A8-49A2-983D-38404D129988}" type="datetimeFigureOut">
              <a:rPr lang="fr-FR" smtClean="0"/>
              <a:pPr/>
              <a:t>17/03/2011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9EF5E-4F91-4EF1-9994-77AC4174C9C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D48AA-24A8-49A2-983D-38404D129988}" type="datetimeFigureOut">
              <a:rPr lang="fr-FR" smtClean="0"/>
              <a:pPr/>
              <a:t>17/03/2011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9EF5E-4F91-4EF1-9994-77AC4174C9C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D48AA-24A8-49A2-983D-38404D129988}" type="datetimeFigureOut">
              <a:rPr lang="fr-FR" smtClean="0"/>
              <a:pPr/>
              <a:t>17/03/2011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9EF5E-4F91-4EF1-9994-77AC4174C9C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D48AA-24A8-49A2-983D-38404D129988}" type="datetimeFigureOut">
              <a:rPr lang="fr-FR" smtClean="0"/>
              <a:pPr/>
              <a:t>17/03/2011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9EF5E-4F91-4EF1-9994-77AC4174C9C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D48AA-24A8-49A2-983D-38404D129988}" type="datetimeFigureOut">
              <a:rPr lang="fr-FR" smtClean="0"/>
              <a:pPr/>
              <a:t>17/03/2011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9EF5E-4F91-4EF1-9994-77AC4174C9C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7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.jpe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.jpeg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8.jpeg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7.jpeg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.jpeg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.jpeg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8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2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2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14.xml"/><Relationship Id="rId7" Type="http://schemas.openxmlformats.org/officeDocument/2006/relationships/image" Target="../media/image2.jpe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13.xml"/><Relationship Id="rId4" Type="http://schemas.openxmlformats.org/officeDocument/2006/relationships/image" Target="../media/image12.wmf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680450" cy="6480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3351213" y="120650"/>
            <a:ext cx="5413375" cy="5888038"/>
            <a:chOff x="2111" y="76"/>
            <a:chExt cx="3410" cy="3709"/>
          </a:xfrm>
        </p:grpSpPr>
        <p:sp>
          <p:nvSpPr>
            <p:cNvPr id="8" name="AutoShape 21"/>
            <p:cNvSpPr>
              <a:spLocks noChangeArrowheads="1"/>
            </p:cNvSpPr>
            <p:nvPr/>
          </p:nvSpPr>
          <p:spPr bwMode="auto">
            <a:xfrm rot="13500000" flipH="1">
              <a:off x="4074" y="2888"/>
              <a:ext cx="568" cy="568"/>
            </a:xfrm>
            <a:prstGeom prst="rtTriangle">
              <a:avLst/>
            </a:prstGeom>
            <a:noFill/>
            <a:ln w="6480">
              <a:solidFill>
                <a:srgbClr val="B4C99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" name="AutoShape 22"/>
            <p:cNvSpPr>
              <a:spLocks noChangeArrowheads="1"/>
            </p:cNvSpPr>
            <p:nvPr/>
          </p:nvSpPr>
          <p:spPr bwMode="auto">
            <a:xfrm rot="16200000">
              <a:off x="4332" y="2425"/>
              <a:ext cx="858" cy="852"/>
            </a:xfrm>
            <a:prstGeom prst="rtTriangle">
              <a:avLst/>
            </a:prstGeom>
            <a:noFill/>
            <a:ln w="6480">
              <a:solidFill>
                <a:srgbClr val="B4C99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" name="AutoShape 23"/>
            <p:cNvSpPr>
              <a:spLocks noChangeArrowheads="1"/>
            </p:cNvSpPr>
            <p:nvPr/>
          </p:nvSpPr>
          <p:spPr bwMode="auto">
            <a:xfrm>
              <a:off x="4568" y="1718"/>
              <a:ext cx="808" cy="808"/>
            </a:xfrm>
            <a:prstGeom prst="diamond">
              <a:avLst/>
            </a:prstGeom>
            <a:noFill/>
            <a:ln w="6480">
              <a:solidFill>
                <a:srgbClr val="B4C99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" name="AutoShape 24"/>
            <p:cNvSpPr>
              <a:spLocks noChangeArrowheads="1"/>
            </p:cNvSpPr>
            <p:nvPr/>
          </p:nvSpPr>
          <p:spPr bwMode="auto">
            <a:xfrm rot="13500000">
              <a:off x="2370" y="2272"/>
              <a:ext cx="1254" cy="1254"/>
            </a:xfrm>
            <a:prstGeom prst="rtTriangle">
              <a:avLst/>
            </a:prstGeom>
            <a:noFill/>
            <a:ln w="6480">
              <a:solidFill>
                <a:srgbClr val="B4C99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" name="AutoShape 25"/>
            <p:cNvSpPr>
              <a:spLocks noChangeArrowheads="1"/>
            </p:cNvSpPr>
            <p:nvPr/>
          </p:nvSpPr>
          <p:spPr bwMode="auto">
            <a:xfrm rot="8100000" flipH="1">
              <a:off x="3342" y="1601"/>
              <a:ext cx="568" cy="569"/>
            </a:xfrm>
            <a:prstGeom prst="rtTriangle">
              <a:avLst/>
            </a:prstGeom>
            <a:noFill/>
            <a:ln w="6480">
              <a:solidFill>
                <a:srgbClr val="B4C99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3" name="Group 26"/>
            <p:cNvGrpSpPr>
              <a:grpSpLocks/>
            </p:cNvGrpSpPr>
            <p:nvPr/>
          </p:nvGrpSpPr>
          <p:grpSpPr bwMode="auto">
            <a:xfrm>
              <a:off x="4005" y="1289"/>
              <a:ext cx="402" cy="1200"/>
              <a:chOff x="4005" y="1289"/>
              <a:chExt cx="402" cy="1200"/>
            </a:xfrm>
          </p:grpSpPr>
          <p:sp>
            <p:nvSpPr>
              <p:cNvPr id="15" name="Line 27"/>
              <p:cNvSpPr>
                <a:spLocks noChangeShapeType="1"/>
              </p:cNvSpPr>
              <p:nvPr/>
            </p:nvSpPr>
            <p:spPr bwMode="auto">
              <a:xfrm>
                <a:off x="4405" y="1301"/>
                <a:ext cx="1" cy="783"/>
              </a:xfrm>
              <a:prstGeom prst="line">
                <a:avLst/>
              </a:prstGeom>
              <a:noFill/>
              <a:ln w="6480">
                <a:solidFill>
                  <a:srgbClr val="B4C99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" name="Line 28"/>
              <p:cNvSpPr>
                <a:spLocks noChangeShapeType="1"/>
              </p:cNvSpPr>
              <p:nvPr/>
            </p:nvSpPr>
            <p:spPr bwMode="auto">
              <a:xfrm>
                <a:off x="4009" y="1689"/>
                <a:ext cx="1" cy="800"/>
              </a:xfrm>
              <a:prstGeom prst="line">
                <a:avLst/>
              </a:prstGeom>
              <a:noFill/>
              <a:ln w="6480">
                <a:solidFill>
                  <a:srgbClr val="B4C99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" name="Line 29"/>
              <p:cNvSpPr>
                <a:spLocks noChangeShapeType="1"/>
              </p:cNvSpPr>
              <p:nvPr/>
            </p:nvSpPr>
            <p:spPr bwMode="auto">
              <a:xfrm flipV="1">
                <a:off x="4009" y="2085"/>
                <a:ext cx="398" cy="402"/>
              </a:xfrm>
              <a:prstGeom prst="line">
                <a:avLst/>
              </a:prstGeom>
              <a:noFill/>
              <a:ln w="6480">
                <a:solidFill>
                  <a:srgbClr val="B4C99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" name="Line 30"/>
              <p:cNvSpPr>
                <a:spLocks noChangeShapeType="1"/>
              </p:cNvSpPr>
              <p:nvPr/>
            </p:nvSpPr>
            <p:spPr bwMode="auto">
              <a:xfrm flipV="1">
                <a:off x="4005" y="1289"/>
                <a:ext cx="402" cy="405"/>
              </a:xfrm>
              <a:prstGeom prst="line">
                <a:avLst/>
              </a:prstGeom>
              <a:noFill/>
              <a:ln w="6480">
                <a:solidFill>
                  <a:srgbClr val="B4C99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14" name="AutoShape 31"/>
            <p:cNvSpPr>
              <a:spLocks noChangeArrowheads="1"/>
            </p:cNvSpPr>
            <p:nvPr/>
          </p:nvSpPr>
          <p:spPr bwMode="auto">
            <a:xfrm rot="18900000">
              <a:off x="4007" y="336"/>
              <a:ext cx="1254" cy="1254"/>
            </a:xfrm>
            <a:prstGeom prst="rtTriangle">
              <a:avLst/>
            </a:prstGeom>
            <a:noFill/>
            <a:ln w="6480">
              <a:solidFill>
                <a:srgbClr val="B4C99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23" name="Text Box 15"/>
          <p:cNvSpPr txBox="1">
            <a:spLocks noChangeArrowheads="1"/>
          </p:cNvSpPr>
          <p:nvPr/>
        </p:nvSpPr>
        <p:spPr bwMode="auto">
          <a:xfrm>
            <a:off x="5160963" y="5575300"/>
            <a:ext cx="152400" cy="228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2057139" y="4233853"/>
            <a:ext cx="6566151" cy="112236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76320" tIns="38160" rIns="76320" bIns="38160" anchor="ctr"/>
          <a:lstStyle/>
          <a:p>
            <a:pPr algn="ctr">
              <a:lnSpc>
                <a:spcPct val="100000"/>
              </a:lnSpc>
              <a:buClr>
                <a:srgbClr val="074A87"/>
              </a:buClr>
              <a:buFont typeface="Arial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3300" dirty="0">
              <a:solidFill>
                <a:srgbClr val="807F87"/>
              </a:solidFill>
              <a:latin typeface="Arial" pitchFamily="34" charset="0"/>
            </a:endParaRPr>
          </a:p>
        </p:txBody>
      </p:sp>
      <p:grpSp>
        <p:nvGrpSpPr>
          <p:cNvPr id="21" name="Groupe 20"/>
          <p:cNvGrpSpPr/>
          <p:nvPr/>
        </p:nvGrpSpPr>
        <p:grpSpPr>
          <a:xfrm>
            <a:off x="10887" y="6100786"/>
            <a:ext cx="9144000" cy="779263"/>
            <a:chOff x="10887" y="6100786"/>
            <a:chExt cx="9144000" cy="779263"/>
          </a:xfrm>
        </p:grpSpPr>
        <p:grpSp>
          <p:nvGrpSpPr>
            <p:cNvPr id="24" name="Groupe 6"/>
            <p:cNvGrpSpPr/>
            <p:nvPr/>
          </p:nvGrpSpPr>
          <p:grpSpPr>
            <a:xfrm>
              <a:off x="10887" y="6100786"/>
              <a:ext cx="9144000" cy="779263"/>
              <a:chOff x="10887" y="6100786"/>
              <a:chExt cx="9144000" cy="779263"/>
            </a:xfrm>
          </p:grpSpPr>
          <p:cxnSp>
            <p:nvCxnSpPr>
              <p:cNvPr id="28" name="Connecteur droit 27"/>
              <p:cNvCxnSpPr/>
              <p:nvPr/>
            </p:nvCxnSpPr>
            <p:spPr>
              <a:xfrm>
                <a:off x="10887" y="6553205"/>
                <a:ext cx="9144000" cy="1588"/>
              </a:xfrm>
              <a:prstGeom prst="line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/>
              <p:cNvCxnSpPr/>
              <p:nvPr/>
            </p:nvCxnSpPr>
            <p:spPr>
              <a:xfrm>
                <a:off x="10887" y="6567055"/>
                <a:ext cx="9144000" cy="1588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0" name="Picture 1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02538" y="6100786"/>
                <a:ext cx="844060" cy="685800"/>
              </a:xfrm>
              <a:prstGeom prst="rect">
                <a:avLst/>
              </a:prstGeom>
              <a:noFill/>
              <a:ln w="9525">
                <a:solidFill>
                  <a:schemeClr val="accent6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31" name="Rectangle 30"/>
              <p:cNvSpPr/>
              <p:nvPr/>
            </p:nvSpPr>
            <p:spPr>
              <a:xfrm>
                <a:off x="1260155" y="6572272"/>
                <a:ext cx="2954655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400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www.francois-arago.org/btstc 	</a:t>
                </a:r>
                <a:endParaRPr lang="fr-FR" sz="1400" b="1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26" name="ZoneTexte 25"/>
            <p:cNvSpPr txBox="1"/>
            <p:nvPr/>
          </p:nvSpPr>
          <p:spPr>
            <a:xfrm>
              <a:off x="3929058" y="6572272"/>
              <a:ext cx="160178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err="1" smtClean="0">
                  <a:solidFill>
                    <a:srgbClr val="FF0000"/>
                  </a:solidFill>
                </a:rPr>
                <a:t>L</a:t>
              </a:r>
              <a:r>
                <a:rPr lang="fr-FR" sz="1400" b="1" dirty="0" err="1" smtClean="0">
                  <a:solidFill>
                    <a:schemeClr val="tx2">
                      <a:lumMod val="75000"/>
                    </a:schemeClr>
                  </a:solidFill>
                </a:rPr>
                <a:t>orente</a:t>
              </a:r>
              <a:r>
                <a:rPr lang="fr-FR" sz="1400" b="1" dirty="0" smtClean="0">
                  <a:solidFill>
                    <a:schemeClr val="tx2">
                      <a:lumMod val="75000"/>
                    </a:schemeClr>
                  </a:solidFill>
                </a:rPr>
                <a:t> </a:t>
              </a:r>
              <a:r>
                <a:rPr lang="fr-FR" sz="1400" b="1" dirty="0" smtClean="0">
                  <a:solidFill>
                    <a:srgbClr val="FF0000"/>
                  </a:solidFill>
                </a:rPr>
                <a:t>C</a:t>
              </a:r>
              <a:r>
                <a:rPr lang="fr-FR" sz="1400" b="1" dirty="0" smtClean="0">
                  <a:solidFill>
                    <a:schemeClr val="tx2">
                      <a:lumMod val="75000"/>
                    </a:schemeClr>
                  </a:solidFill>
                </a:rPr>
                <a:t>hristophe</a:t>
              </a:r>
              <a:endParaRPr lang="fr-FR" sz="14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pic>
        <p:nvPicPr>
          <p:cNvPr id="32" name="Picture 6" descr="J:\blason123.jpg"/>
          <p:cNvPicPr>
            <a:picLocks noChangeAspect="1" noChangeArrowheads="1"/>
          </p:cNvPicPr>
          <p:nvPr/>
        </p:nvPicPr>
        <p:blipFill>
          <a:blip r:embed="rId5" cstate="print"/>
          <a:srcRect t="6891" r="4675" b="3522"/>
          <a:stretch>
            <a:fillRect/>
          </a:stretch>
        </p:blipFill>
        <p:spPr bwMode="auto">
          <a:xfrm>
            <a:off x="8501090" y="6272230"/>
            <a:ext cx="428628" cy="514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Rectangle 10"/>
          <p:cNvSpPr>
            <a:spLocks noChangeArrowheads="1"/>
          </p:cNvSpPr>
          <p:nvPr/>
        </p:nvSpPr>
        <p:spPr bwMode="auto">
          <a:xfrm>
            <a:off x="332500" y="811772"/>
            <a:ext cx="8559800" cy="378749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76320" tIns="38160" rIns="76320" bIns="38160" anchor="b"/>
          <a:lstStyle/>
          <a:p>
            <a:pPr>
              <a:lnSpc>
                <a:spcPct val="100000"/>
              </a:lnSpc>
              <a:buClr>
                <a:srgbClr val="074A87"/>
              </a:buClr>
              <a:buFont typeface="Arial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500" dirty="0">
                <a:solidFill>
                  <a:srgbClr val="074A87"/>
                </a:solidFill>
                <a:latin typeface="Arial" pitchFamily="34" charset="0"/>
              </a:rPr>
              <a:t>BTS </a:t>
            </a:r>
            <a:r>
              <a:rPr lang="en-GB" sz="5500" dirty="0" smtClean="0">
                <a:solidFill>
                  <a:srgbClr val="074A87"/>
                </a:solidFill>
                <a:latin typeface="Arial" pitchFamily="34" charset="0"/>
              </a:rPr>
              <a:t>TC </a:t>
            </a:r>
          </a:p>
          <a:p>
            <a:pPr algn="r">
              <a:lnSpc>
                <a:spcPct val="100000"/>
              </a:lnSpc>
              <a:buClr>
                <a:srgbClr val="074A87"/>
              </a:buClr>
              <a:buFont typeface="Arial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500" dirty="0" smtClean="0">
                <a:solidFill>
                  <a:srgbClr val="074A87"/>
                </a:solidFill>
                <a:latin typeface="Arial" pitchFamily="34" charset="0"/>
              </a:rPr>
              <a:t>Lycée ARAGO - Perpignan</a:t>
            </a:r>
          </a:p>
          <a:p>
            <a:pPr algn="r">
              <a:buClr>
                <a:srgbClr val="074A87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500" dirty="0" smtClean="0">
                <a:solidFill>
                  <a:srgbClr val="074A87"/>
                </a:solidFill>
                <a:latin typeface="Arial" pitchFamily="34" charset="0"/>
              </a:rPr>
              <a:t> </a:t>
            </a:r>
            <a:r>
              <a:rPr lang="en-GB" sz="2500" dirty="0">
                <a:solidFill>
                  <a:srgbClr val="074A87"/>
                </a:solidFill>
                <a:latin typeface="Arial" pitchFamily="34" charset="0"/>
              </a:rPr>
              <a:t/>
            </a:r>
            <a:br>
              <a:rPr lang="en-GB" sz="2500" dirty="0">
                <a:solidFill>
                  <a:srgbClr val="074A87"/>
                </a:solidFill>
                <a:latin typeface="Arial" pitchFamily="34" charset="0"/>
              </a:rPr>
            </a:br>
            <a:r>
              <a:rPr lang="en-GB" sz="5500" dirty="0" smtClean="0">
                <a:solidFill>
                  <a:srgbClr val="807F87"/>
                </a:solidFill>
                <a:latin typeface="Arial" pitchFamily="34" charset="0"/>
              </a:rPr>
              <a:t>La </a:t>
            </a:r>
            <a:r>
              <a:rPr lang="en-GB" sz="5500" b="1" dirty="0" err="1" smtClean="0">
                <a:solidFill>
                  <a:srgbClr val="FF0000"/>
                </a:solidFill>
                <a:latin typeface="Arial" pitchFamily="34" charset="0"/>
              </a:rPr>
              <a:t>P</a:t>
            </a:r>
            <a:r>
              <a:rPr lang="en-GB" sz="5500" dirty="0" err="1" smtClean="0">
                <a:solidFill>
                  <a:srgbClr val="807F87"/>
                </a:solidFill>
                <a:latin typeface="Arial" pitchFamily="34" charset="0"/>
              </a:rPr>
              <a:t>ompe</a:t>
            </a:r>
            <a:r>
              <a:rPr lang="en-GB" sz="5500" dirty="0" smtClean="0">
                <a:solidFill>
                  <a:srgbClr val="807F87"/>
                </a:solidFill>
                <a:latin typeface="Arial" pitchFamily="34" charset="0"/>
              </a:rPr>
              <a:t> à </a:t>
            </a:r>
            <a:r>
              <a:rPr lang="en-GB" sz="5500" b="1" dirty="0" smtClean="0">
                <a:solidFill>
                  <a:srgbClr val="FF0000"/>
                </a:solidFill>
                <a:latin typeface="Arial" pitchFamily="34" charset="0"/>
              </a:rPr>
              <a:t>C</a:t>
            </a:r>
            <a:r>
              <a:rPr lang="en-GB" sz="5500" dirty="0" smtClean="0">
                <a:solidFill>
                  <a:srgbClr val="807F87"/>
                </a:solidFill>
                <a:latin typeface="Arial" pitchFamily="34" charset="0"/>
              </a:rPr>
              <a:t>haleur</a:t>
            </a:r>
          </a:p>
          <a:p>
            <a:pPr algn="r">
              <a:buClr>
                <a:srgbClr val="074A87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500" b="1" dirty="0" err="1" smtClean="0">
                <a:solidFill>
                  <a:srgbClr val="FF0000"/>
                </a:solidFill>
                <a:latin typeface="Arial" pitchFamily="34" charset="0"/>
              </a:rPr>
              <a:t>C</a:t>
            </a:r>
            <a:r>
              <a:rPr lang="en-GB" sz="5500" dirty="0" err="1" smtClean="0">
                <a:solidFill>
                  <a:srgbClr val="807F87"/>
                </a:solidFill>
                <a:latin typeface="Arial" pitchFamily="34" charset="0"/>
              </a:rPr>
              <a:t>hauffage</a:t>
            </a:r>
            <a:r>
              <a:rPr lang="en-GB" sz="5500" dirty="0" smtClean="0">
                <a:solidFill>
                  <a:srgbClr val="807F87"/>
                </a:solidFill>
                <a:latin typeface="Arial" pitchFamily="34" charset="0"/>
              </a:rPr>
              <a:t>, </a:t>
            </a:r>
            <a:r>
              <a:rPr lang="en-GB" sz="5500" b="1" dirty="0" err="1" smtClean="0">
                <a:solidFill>
                  <a:srgbClr val="FF0000"/>
                </a:solidFill>
                <a:latin typeface="Arial" pitchFamily="34" charset="0"/>
              </a:rPr>
              <a:t>C</a:t>
            </a:r>
            <a:r>
              <a:rPr lang="en-GB" sz="5500" dirty="0" err="1" smtClean="0">
                <a:solidFill>
                  <a:srgbClr val="807F87"/>
                </a:solidFill>
                <a:latin typeface="Arial" pitchFamily="34" charset="0"/>
              </a:rPr>
              <a:t>limatisation</a:t>
            </a:r>
            <a:endParaRPr lang="en-GB" sz="5500" dirty="0" smtClean="0">
              <a:solidFill>
                <a:srgbClr val="807F87"/>
              </a:solidFill>
              <a:latin typeface="Arial" pitchFamily="34" charset="0"/>
            </a:endParaRPr>
          </a:p>
          <a:p>
            <a:pPr algn="r">
              <a:buClr>
                <a:srgbClr val="074A87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000" dirty="0" smtClean="0">
                <a:solidFill>
                  <a:srgbClr val="FF0000"/>
                </a:solidFill>
                <a:latin typeface="Arial" pitchFamily="34" charset="0"/>
              </a:rPr>
              <a:t>2</a:t>
            </a:r>
            <a:r>
              <a:rPr lang="en-GB" sz="2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ième </a:t>
            </a:r>
            <a:r>
              <a:rPr lang="en-GB" sz="4000" b="1" dirty="0" err="1" smtClean="0">
                <a:solidFill>
                  <a:srgbClr val="FF0000"/>
                </a:solidFill>
                <a:latin typeface="Arial" pitchFamily="34" charset="0"/>
              </a:rPr>
              <a:t>P</a:t>
            </a:r>
            <a:r>
              <a:rPr lang="en-GB" sz="4000" dirty="0" err="1" smtClean="0">
                <a:solidFill>
                  <a:srgbClr val="807F87"/>
                </a:solidFill>
                <a:latin typeface="Arial" pitchFamily="34" charset="0"/>
              </a:rPr>
              <a:t>artie</a:t>
            </a:r>
            <a:endParaRPr lang="en-GB" sz="2000" dirty="0">
              <a:solidFill>
                <a:srgbClr val="807F87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12"/>
          <p:cNvSpPr>
            <a:spLocks noChangeArrowheads="1"/>
          </p:cNvSpPr>
          <p:nvPr/>
        </p:nvSpPr>
        <p:spPr bwMode="auto">
          <a:xfrm>
            <a:off x="193675" y="1157288"/>
            <a:ext cx="3724275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000" dirty="0">
                <a:solidFill>
                  <a:schemeClr val="bg1"/>
                </a:solidFill>
                <a:latin typeface="Cambria" pitchFamily="18" charset="0"/>
              </a:rPr>
              <a:t>Le réglage de la température intérieure est effectué en deux temps:</a:t>
            </a:r>
          </a:p>
          <a:p>
            <a:endParaRPr lang="fr-FR" sz="2000" dirty="0">
              <a:solidFill>
                <a:schemeClr val="bg1"/>
              </a:solidFill>
              <a:latin typeface="Cambria" pitchFamily="18" charset="0"/>
            </a:endParaRPr>
          </a:p>
          <a:p>
            <a:pPr>
              <a:buFontTx/>
              <a:buChar char="•"/>
            </a:pPr>
            <a:r>
              <a:rPr lang="fr-FR" sz="2000" dirty="0">
                <a:solidFill>
                  <a:schemeClr val="bg1"/>
                </a:solidFill>
                <a:latin typeface="Cambria" pitchFamily="18" charset="0"/>
              </a:rPr>
              <a:t>Réglage du différentiel de température entre les différents circuits</a:t>
            </a:r>
          </a:p>
          <a:p>
            <a:pPr>
              <a:buFontTx/>
              <a:buChar char="•"/>
            </a:pPr>
            <a:endParaRPr lang="fr-FR" sz="2000" dirty="0">
              <a:solidFill>
                <a:schemeClr val="bg1"/>
              </a:solidFill>
              <a:latin typeface="Cambria" pitchFamily="18" charset="0"/>
            </a:endParaRPr>
          </a:p>
          <a:p>
            <a:pPr>
              <a:buFontTx/>
              <a:buChar char="•"/>
            </a:pPr>
            <a:r>
              <a:rPr lang="fr-FR" sz="2000" dirty="0">
                <a:solidFill>
                  <a:schemeClr val="bg1"/>
                </a:solidFill>
                <a:latin typeface="Cambria" pitchFamily="18" charset="0"/>
              </a:rPr>
              <a:t>Réglage du thermostat d’ambiance</a:t>
            </a:r>
          </a:p>
        </p:txBody>
      </p:sp>
      <p:pic>
        <p:nvPicPr>
          <p:cNvPr id="13317" name="Picture 2" descr="COURCAMBECK 004"/>
          <p:cNvPicPr>
            <a:picLocks noChangeAspect="1" noChangeArrowheads="1"/>
          </p:cNvPicPr>
          <p:nvPr/>
        </p:nvPicPr>
        <p:blipFill>
          <a:blip r:embed="rId2"/>
          <a:srcRect b="43423"/>
          <a:stretch>
            <a:fillRect/>
          </a:stretch>
        </p:blipFill>
        <p:spPr bwMode="auto">
          <a:xfrm>
            <a:off x="4238625" y="868368"/>
            <a:ext cx="4435475" cy="3346450"/>
          </a:xfrm>
          <a:prstGeom prst="rect">
            <a:avLst/>
          </a:prstGeom>
          <a:noFill/>
          <a:ln w="9525">
            <a:solidFill>
              <a:srgbClr val="003399"/>
            </a:solidFill>
            <a:miter lim="800000"/>
            <a:headEnd/>
            <a:tailEnd/>
          </a:ln>
        </p:spPr>
      </p:pic>
      <p:pic>
        <p:nvPicPr>
          <p:cNvPr id="13321" name="Picture 7" descr="IMG_149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4429132"/>
            <a:ext cx="2603500" cy="1952625"/>
          </a:xfrm>
          <a:prstGeom prst="rect">
            <a:avLst/>
          </a:prstGeom>
          <a:noFill/>
          <a:ln w="9525">
            <a:solidFill>
              <a:srgbClr val="003399"/>
            </a:solidFill>
            <a:miter lim="800000"/>
            <a:headEnd/>
            <a:tailEnd/>
          </a:ln>
        </p:spPr>
      </p:pic>
      <p:sp>
        <p:nvSpPr>
          <p:cNvPr id="10" name="Rectangle 68"/>
          <p:cNvSpPr txBox="1">
            <a:spLocks noChangeArrowheads="1"/>
          </p:cNvSpPr>
          <p:nvPr/>
        </p:nvSpPr>
        <p:spPr>
          <a:xfrm>
            <a:off x="128614" y="142852"/>
            <a:ext cx="7015154" cy="549275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2.Comment fonctionne une pompe à chaleur</a:t>
            </a: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2" name="Groupe 10"/>
          <p:cNvGrpSpPr/>
          <p:nvPr/>
        </p:nvGrpSpPr>
        <p:grpSpPr>
          <a:xfrm>
            <a:off x="-11875" y="6184075"/>
            <a:ext cx="9166762" cy="695495"/>
            <a:chOff x="-11875" y="6184075"/>
            <a:chExt cx="9166762" cy="695495"/>
          </a:xfrm>
        </p:grpSpPr>
        <p:grpSp>
          <p:nvGrpSpPr>
            <p:cNvPr id="3" name="Groupe 6"/>
            <p:cNvGrpSpPr/>
            <p:nvPr/>
          </p:nvGrpSpPr>
          <p:grpSpPr>
            <a:xfrm>
              <a:off x="-11875" y="6184075"/>
              <a:ext cx="9166762" cy="695495"/>
              <a:chOff x="-11875" y="6184075"/>
              <a:chExt cx="9166762" cy="695495"/>
            </a:xfrm>
          </p:grpSpPr>
          <p:cxnSp>
            <p:nvCxnSpPr>
              <p:cNvPr id="14" name="Connecteur droit 13"/>
              <p:cNvCxnSpPr/>
              <p:nvPr/>
            </p:nvCxnSpPr>
            <p:spPr>
              <a:xfrm>
                <a:off x="10887" y="6553205"/>
                <a:ext cx="9144000" cy="1588"/>
              </a:xfrm>
              <a:prstGeom prst="line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/>
              <p:cNvCxnSpPr/>
              <p:nvPr/>
            </p:nvCxnSpPr>
            <p:spPr>
              <a:xfrm>
                <a:off x="10887" y="6567055"/>
                <a:ext cx="9144000" cy="1588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6" name="Picture 1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-11875" y="6184075"/>
                <a:ext cx="844060" cy="685800"/>
              </a:xfrm>
              <a:prstGeom prst="rect">
                <a:avLst/>
              </a:prstGeom>
              <a:noFill/>
              <a:ln w="9525">
                <a:solidFill>
                  <a:schemeClr val="accent6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17" name="Rectangle 16"/>
              <p:cNvSpPr/>
              <p:nvPr/>
            </p:nvSpPr>
            <p:spPr>
              <a:xfrm>
                <a:off x="859990" y="6571793"/>
                <a:ext cx="241566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400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www.francois-arago.org/btstc</a:t>
                </a:r>
                <a:endParaRPr lang="fr-FR" sz="1400" b="1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572528" y="6243660"/>
              <a:ext cx="440124" cy="614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4" name="Groupe 17"/>
          <p:cNvGrpSpPr/>
          <p:nvPr/>
        </p:nvGrpSpPr>
        <p:grpSpPr>
          <a:xfrm>
            <a:off x="209277" y="681319"/>
            <a:ext cx="3791218" cy="830997"/>
            <a:chOff x="209277" y="1928802"/>
            <a:chExt cx="3791218" cy="830997"/>
          </a:xfrm>
          <a:noFill/>
        </p:grpSpPr>
        <p:sp>
          <p:nvSpPr>
            <p:cNvPr id="19" name="Rectangle 18"/>
            <p:cNvSpPr/>
            <p:nvPr/>
          </p:nvSpPr>
          <p:spPr>
            <a:xfrm>
              <a:off x="571472" y="1928802"/>
              <a:ext cx="3429023" cy="830997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r>
                <a:rPr lang="fr-FR" sz="2400" b="1" dirty="0" smtClean="0">
                  <a:solidFill>
                    <a:srgbClr val="002060"/>
                  </a:solidFill>
                </a:rPr>
                <a:t>Réglage de la température intérieure</a:t>
              </a:r>
              <a:endParaRPr lang="fr-FR" sz="2400" b="1" dirty="0">
                <a:solidFill>
                  <a:srgbClr val="002060"/>
                </a:solidFill>
              </a:endParaRPr>
            </a:p>
          </p:txBody>
        </p:sp>
        <p:pic>
          <p:nvPicPr>
            <p:cNvPr id="20" name="Picture 17"/>
            <p:cNvPicPr>
              <a:picLocks noChangeAspect="1" noChangeArrowheads="1"/>
            </p:cNvPicPr>
            <p:nvPr/>
          </p:nvPicPr>
          <p:blipFill>
            <a:blip r:embed="rId6" cstate="print"/>
            <a:srcRect l="43556"/>
            <a:stretch>
              <a:fillRect/>
            </a:stretch>
          </p:blipFill>
          <p:spPr bwMode="auto">
            <a:xfrm>
              <a:off x="209277" y="2038190"/>
              <a:ext cx="369887" cy="242888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</p:pic>
      </p:grpSp>
      <p:grpSp>
        <p:nvGrpSpPr>
          <p:cNvPr id="5" name="Groupe 22"/>
          <p:cNvGrpSpPr/>
          <p:nvPr/>
        </p:nvGrpSpPr>
        <p:grpSpPr>
          <a:xfrm>
            <a:off x="285720" y="1928802"/>
            <a:ext cx="3786214" cy="1200329"/>
            <a:chOff x="785786" y="1870371"/>
            <a:chExt cx="3786214" cy="1200329"/>
          </a:xfrm>
        </p:grpSpPr>
        <p:sp>
          <p:nvSpPr>
            <p:cNvPr id="24" name="ZoneTexte 23"/>
            <p:cNvSpPr txBox="1"/>
            <p:nvPr/>
          </p:nvSpPr>
          <p:spPr>
            <a:xfrm>
              <a:off x="1071538" y="1870371"/>
              <a:ext cx="350046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 smtClean="0">
                  <a:solidFill>
                    <a:srgbClr val="002060"/>
                  </a:solidFill>
                </a:rPr>
                <a:t>Réglage du différentiel de température entre les différents circuits</a:t>
              </a:r>
              <a:endParaRPr lang="fr-FR" sz="2400" dirty="0">
                <a:solidFill>
                  <a:srgbClr val="002060"/>
                </a:solidFill>
              </a:endParaRPr>
            </a:p>
          </p:txBody>
        </p:sp>
        <p:sp>
          <p:nvSpPr>
            <p:cNvPr id="25" name="Triangle isocèle 24"/>
            <p:cNvSpPr/>
            <p:nvPr/>
          </p:nvSpPr>
          <p:spPr>
            <a:xfrm rot="5400000">
              <a:off x="736100" y="1958328"/>
              <a:ext cx="385124" cy="285751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6" name="Groupe 25"/>
          <p:cNvGrpSpPr/>
          <p:nvPr/>
        </p:nvGrpSpPr>
        <p:grpSpPr>
          <a:xfrm>
            <a:off x="193675" y="4110343"/>
            <a:ext cx="4143404" cy="830997"/>
            <a:chOff x="785786" y="1870371"/>
            <a:chExt cx="4143404" cy="830997"/>
          </a:xfrm>
        </p:grpSpPr>
        <p:sp>
          <p:nvSpPr>
            <p:cNvPr id="27" name="ZoneTexte 26"/>
            <p:cNvSpPr txBox="1"/>
            <p:nvPr/>
          </p:nvSpPr>
          <p:spPr>
            <a:xfrm>
              <a:off x="1071538" y="1870371"/>
              <a:ext cx="38576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 smtClean="0">
                  <a:solidFill>
                    <a:srgbClr val="002060"/>
                  </a:solidFill>
                </a:rPr>
                <a:t>Réglage du thermostat d’ambiance</a:t>
              </a:r>
              <a:endParaRPr lang="fr-FR" sz="2400" dirty="0">
                <a:solidFill>
                  <a:srgbClr val="002060"/>
                </a:solidFill>
              </a:endParaRPr>
            </a:p>
          </p:txBody>
        </p:sp>
        <p:sp>
          <p:nvSpPr>
            <p:cNvPr id="28" name="Triangle isocèle 27"/>
            <p:cNvSpPr/>
            <p:nvPr/>
          </p:nvSpPr>
          <p:spPr>
            <a:xfrm rot="5400000">
              <a:off x="736100" y="1958328"/>
              <a:ext cx="385124" cy="285751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516063" y="1243013"/>
            <a:ext cx="6335712" cy="4803775"/>
            <a:chOff x="839" y="981"/>
            <a:chExt cx="3991" cy="3026"/>
          </a:xfrm>
        </p:grpSpPr>
        <p:pic>
          <p:nvPicPr>
            <p:cNvPr id="8197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39" y="981"/>
              <a:ext cx="3991" cy="2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198" name="Text Box 6"/>
            <p:cNvSpPr txBox="1">
              <a:spLocks noChangeArrowheads="1"/>
            </p:cNvSpPr>
            <p:nvPr/>
          </p:nvSpPr>
          <p:spPr bwMode="auto">
            <a:xfrm>
              <a:off x="4384" y="1207"/>
              <a:ext cx="446" cy="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fr-FR" sz="2400" b="1"/>
                <a:t>19°</a:t>
              </a:r>
              <a:endParaRPr lang="fr-FR" sz="2400"/>
            </a:p>
          </p:txBody>
        </p:sp>
        <p:sp>
          <p:nvSpPr>
            <p:cNvPr id="8199" name="Text Box 7"/>
            <p:cNvSpPr txBox="1">
              <a:spLocks noChangeArrowheads="1"/>
            </p:cNvSpPr>
            <p:nvPr/>
          </p:nvSpPr>
          <p:spPr bwMode="auto">
            <a:xfrm>
              <a:off x="1935" y="3657"/>
              <a:ext cx="446" cy="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fr-FR" sz="2400" b="1"/>
                <a:t>11°</a:t>
              </a:r>
              <a:endParaRPr lang="fr-FR" sz="2400"/>
            </a:p>
          </p:txBody>
        </p:sp>
        <p:sp>
          <p:nvSpPr>
            <p:cNvPr id="8200" name="Text Box 8"/>
            <p:cNvSpPr txBox="1">
              <a:spLocks noChangeArrowheads="1"/>
            </p:cNvSpPr>
            <p:nvPr/>
          </p:nvSpPr>
          <p:spPr bwMode="auto">
            <a:xfrm>
              <a:off x="2356" y="2181"/>
              <a:ext cx="446" cy="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fr-FR" sz="2400" b="1" dirty="0"/>
                <a:t>-5°</a:t>
              </a:r>
              <a:endParaRPr lang="fr-FR" sz="2400" dirty="0"/>
            </a:p>
          </p:txBody>
        </p:sp>
        <p:sp>
          <p:nvSpPr>
            <p:cNvPr id="8201" name="Text Box 9"/>
            <p:cNvSpPr txBox="1">
              <a:spLocks noChangeArrowheads="1"/>
            </p:cNvSpPr>
            <p:nvPr/>
          </p:nvSpPr>
          <p:spPr bwMode="auto">
            <a:xfrm>
              <a:off x="3147" y="1714"/>
              <a:ext cx="446" cy="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fr-FR" sz="2400" b="1"/>
                <a:t>35°</a:t>
              </a:r>
              <a:endParaRPr lang="fr-FR" sz="2400"/>
            </a:p>
          </p:txBody>
        </p:sp>
        <p:sp>
          <p:nvSpPr>
            <p:cNvPr id="8202" name="Oval 10"/>
            <p:cNvSpPr>
              <a:spLocks noChangeArrowheads="1"/>
            </p:cNvSpPr>
            <p:nvPr/>
          </p:nvSpPr>
          <p:spPr bwMode="auto">
            <a:xfrm>
              <a:off x="2290" y="2931"/>
              <a:ext cx="862" cy="86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3" name="Groupe 15"/>
          <p:cNvGrpSpPr/>
          <p:nvPr/>
        </p:nvGrpSpPr>
        <p:grpSpPr>
          <a:xfrm>
            <a:off x="357158" y="857232"/>
            <a:ext cx="3643338" cy="461665"/>
            <a:chOff x="357158" y="857232"/>
            <a:chExt cx="3643338" cy="461665"/>
          </a:xfrm>
        </p:grpSpPr>
        <p:sp>
          <p:nvSpPr>
            <p:cNvPr id="14" name="Rectangle 13"/>
            <p:cNvSpPr/>
            <p:nvPr/>
          </p:nvSpPr>
          <p:spPr>
            <a:xfrm>
              <a:off x="719353" y="857232"/>
              <a:ext cx="3281143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fr-FR" sz="2400" b="1" dirty="0" smtClean="0">
                  <a:solidFill>
                    <a:srgbClr val="002060"/>
                  </a:solidFill>
                </a:rPr>
                <a:t>Géothermie</a:t>
              </a:r>
              <a:endParaRPr lang="fr-FR" sz="2400" b="1" dirty="0">
                <a:solidFill>
                  <a:srgbClr val="002060"/>
                </a:solidFill>
              </a:endParaRPr>
            </a:p>
          </p:txBody>
        </p:sp>
        <p:pic>
          <p:nvPicPr>
            <p:cNvPr id="15" name="Picture 17"/>
            <p:cNvPicPr>
              <a:picLocks noChangeAspect="1" noChangeArrowheads="1"/>
            </p:cNvPicPr>
            <p:nvPr/>
          </p:nvPicPr>
          <p:blipFill>
            <a:blip r:embed="rId3" cstate="print"/>
            <a:srcRect l="43556"/>
            <a:stretch>
              <a:fillRect/>
            </a:stretch>
          </p:blipFill>
          <p:spPr bwMode="auto">
            <a:xfrm>
              <a:off x="357158" y="966620"/>
              <a:ext cx="369887" cy="242888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</p:pic>
      </p:grpSp>
      <p:sp>
        <p:nvSpPr>
          <p:cNvPr id="17" name="Rectangle 68"/>
          <p:cNvSpPr txBox="1">
            <a:spLocks noChangeArrowheads="1"/>
          </p:cNvSpPr>
          <p:nvPr/>
        </p:nvSpPr>
        <p:spPr>
          <a:xfrm>
            <a:off x="128614" y="142852"/>
            <a:ext cx="7015154" cy="549275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txBody>
          <a:bodyPr/>
          <a:lstStyle/>
          <a:p>
            <a:r>
              <a:rPr lang="fr-FR" sz="2800" b="1" dirty="0" smtClean="0">
                <a:solidFill>
                  <a:schemeClr val="bg1"/>
                </a:solidFill>
              </a:rPr>
              <a:t>3. Exemple de température dans une PAC</a:t>
            </a:r>
            <a:endParaRPr lang="fr-FR" sz="2800" b="1" dirty="0">
              <a:solidFill>
                <a:schemeClr val="bg1"/>
              </a:solidFill>
            </a:endParaRPr>
          </a:p>
        </p:txBody>
      </p:sp>
      <p:grpSp>
        <p:nvGrpSpPr>
          <p:cNvPr id="4" name="Groupe 12"/>
          <p:cNvGrpSpPr/>
          <p:nvPr/>
        </p:nvGrpSpPr>
        <p:grpSpPr>
          <a:xfrm>
            <a:off x="-11875" y="6184075"/>
            <a:ext cx="9166762" cy="695495"/>
            <a:chOff x="-11875" y="6184075"/>
            <a:chExt cx="9166762" cy="695495"/>
          </a:xfrm>
        </p:grpSpPr>
        <p:grpSp>
          <p:nvGrpSpPr>
            <p:cNvPr id="5" name="Groupe 6"/>
            <p:cNvGrpSpPr/>
            <p:nvPr/>
          </p:nvGrpSpPr>
          <p:grpSpPr>
            <a:xfrm>
              <a:off x="-11875" y="6184075"/>
              <a:ext cx="9166762" cy="695495"/>
              <a:chOff x="-11875" y="6184075"/>
              <a:chExt cx="9166762" cy="695495"/>
            </a:xfrm>
          </p:grpSpPr>
          <p:cxnSp>
            <p:nvCxnSpPr>
              <p:cNvPr id="20" name="Connecteur droit 19"/>
              <p:cNvCxnSpPr/>
              <p:nvPr/>
            </p:nvCxnSpPr>
            <p:spPr>
              <a:xfrm>
                <a:off x="10887" y="6553205"/>
                <a:ext cx="9144000" cy="1588"/>
              </a:xfrm>
              <a:prstGeom prst="line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/>
            </p:nvCxnSpPr>
            <p:spPr>
              <a:xfrm>
                <a:off x="10887" y="6567055"/>
                <a:ext cx="9144000" cy="1588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2" name="Picture 1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-11875" y="6184075"/>
                <a:ext cx="844060" cy="685800"/>
              </a:xfrm>
              <a:prstGeom prst="rect">
                <a:avLst/>
              </a:prstGeom>
              <a:noFill/>
              <a:ln w="9525">
                <a:solidFill>
                  <a:schemeClr val="accent6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23" name="Rectangle 22"/>
              <p:cNvSpPr/>
              <p:nvPr/>
            </p:nvSpPr>
            <p:spPr>
              <a:xfrm>
                <a:off x="859990" y="6571793"/>
                <a:ext cx="241566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400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www.francois-arago.org/btstc</a:t>
                </a:r>
                <a:endParaRPr lang="fr-FR" sz="1400" b="1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572528" y="6243660"/>
              <a:ext cx="440124" cy="614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3"/>
          <p:cNvPicPr>
            <a:picLocks noChangeAspect="1" noChangeArrowheads="1"/>
          </p:cNvPicPr>
          <p:nvPr/>
        </p:nvPicPr>
        <p:blipFill>
          <a:blip r:embed="rId2"/>
          <a:srcRect l="12508"/>
          <a:stretch>
            <a:fillRect/>
          </a:stretch>
        </p:blipFill>
        <p:spPr bwMode="auto">
          <a:xfrm>
            <a:off x="1393825" y="1484313"/>
            <a:ext cx="6991350" cy="425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e 7"/>
          <p:cNvGrpSpPr/>
          <p:nvPr/>
        </p:nvGrpSpPr>
        <p:grpSpPr>
          <a:xfrm>
            <a:off x="357158" y="857232"/>
            <a:ext cx="3643338" cy="461665"/>
            <a:chOff x="357158" y="857232"/>
            <a:chExt cx="3643338" cy="461665"/>
          </a:xfrm>
        </p:grpSpPr>
        <p:sp>
          <p:nvSpPr>
            <p:cNvPr id="9" name="Rectangle 8"/>
            <p:cNvSpPr/>
            <p:nvPr/>
          </p:nvSpPr>
          <p:spPr>
            <a:xfrm>
              <a:off x="719353" y="857232"/>
              <a:ext cx="3281143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fr-FR" sz="2400" b="1" dirty="0" err="1" smtClean="0">
                  <a:solidFill>
                    <a:srgbClr val="002060"/>
                  </a:solidFill>
                </a:rPr>
                <a:t>Aérothermie</a:t>
              </a:r>
              <a:endParaRPr lang="fr-FR" sz="2400" b="1" dirty="0">
                <a:solidFill>
                  <a:srgbClr val="002060"/>
                </a:solidFill>
              </a:endParaRPr>
            </a:p>
          </p:txBody>
        </p:sp>
        <p:pic>
          <p:nvPicPr>
            <p:cNvPr id="10" name="Picture 17"/>
            <p:cNvPicPr>
              <a:picLocks noChangeAspect="1" noChangeArrowheads="1"/>
            </p:cNvPicPr>
            <p:nvPr/>
          </p:nvPicPr>
          <p:blipFill>
            <a:blip r:embed="rId3" cstate="print"/>
            <a:srcRect l="43556"/>
            <a:stretch>
              <a:fillRect/>
            </a:stretch>
          </p:blipFill>
          <p:spPr bwMode="auto">
            <a:xfrm>
              <a:off x="357158" y="966620"/>
              <a:ext cx="369887" cy="242888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</p:pic>
      </p:grpSp>
      <p:sp>
        <p:nvSpPr>
          <p:cNvPr id="7" name="Rectangle 68"/>
          <p:cNvSpPr txBox="1">
            <a:spLocks noChangeArrowheads="1"/>
          </p:cNvSpPr>
          <p:nvPr/>
        </p:nvSpPr>
        <p:spPr>
          <a:xfrm>
            <a:off x="128614" y="142852"/>
            <a:ext cx="7015154" cy="549275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txBody>
          <a:bodyPr/>
          <a:lstStyle/>
          <a:p>
            <a:r>
              <a:rPr lang="fr-FR" sz="2800" b="1" dirty="0" smtClean="0">
                <a:solidFill>
                  <a:schemeClr val="bg1"/>
                </a:solidFill>
              </a:rPr>
              <a:t>3. Exemple de température dans une PAC</a:t>
            </a:r>
            <a:endParaRPr lang="fr-FR" sz="2800" b="1" dirty="0">
              <a:solidFill>
                <a:schemeClr val="bg1"/>
              </a:solidFill>
            </a:endParaRPr>
          </a:p>
        </p:txBody>
      </p:sp>
      <p:grpSp>
        <p:nvGrpSpPr>
          <p:cNvPr id="3" name="Groupe 11"/>
          <p:cNvGrpSpPr/>
          <p:nvPr/>
        </p:nvGrpSpPr>
        <p:grpSpPr>
          <a:xfrm>
            <a:off x="-11875" y="6184075"/>
            <a:ext cx="9166762" cy="695495"/>
            <a:chOff x="-11875" y="6184075"/>
            <a:chExt cx="9166762" cy="695495"/>
          </a:xfrm>
        </p:grpSpPr>
        <p:grpSp>
          <p:nvGrpSpPr>
            <p:cNvPr id="4" name="Groupe 6"/>
            <p:cNvGrpSpPr/>
            <p:nvPr/>
          </p:nvGrpSpPr>
          <p:grpSpPr>
            <a:xfrm>
              <a:off x="-11875" y="6184075"/>
              <a:ext cx="9166762" cy="695495"/>
              <a:chOff x="-11875" y="6184075"/>
              <a:chExt cx="9166762" cy="695495"/>
            </a:xfrm>
          </p:grpSpPr>
          <p:cxnSp>
            <p:nvCxnSpPr>
              <p:cNvPr id="15" name="Connecteur droit 14"/>
              <p:cNvCxnSpPr/>
              <p:nvPr/>
            </p:nvCxnSpPr>
            <p:spPr>
              <a:xfrm>
                <a:off x="10887" y="6553205"/>
                <a:ext cx="9144000" cy="1588"/>
              </a:xfrm>
              <a:prstGeom prst="line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/>
              <p:cNvCxnSpPr/>
              <p:nvPr/>
            </p:nvCxnSpPr>
            <p:spPr>
              <a:xfrm>
                <a:off x="10887" y="6567055"/>
                <a:ext cx="9144000" cy="1588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7" name="Picture 1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-11875" y="6184075"/>
                <a:ext cx="844060" cy="685800"/>
              </a:xfrm>
              <a:prstGeom prst="rect">
                <a:avLst/>
              </a:prstGeom>
              <a:noFill/>
              <a:ln w="9525">
                <a:solidFill>
                  <a:schemeClr val="accent6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18" name="Rectangle 17"/>
              <p:cNvSpPr/>
              <p:nvPr/>
            </p:nvSpPr>
            <p:spPr>
              <a:xfrm>
                <a:off x="859990" y="6571793"/>
                <a:ext cx="241566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400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www.francois-arago.org/btstc</a:t>
                </a:r>
                <a:endParaRPr lang="fr-FR" sz="1400" b="1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572528" y="6243660"/>
              <a:ext cx="440124" cy="614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7"/>
          <p:cNvGrpSpPr/>
          <p:nvPr/>
        </p:nvGrpSpPr>
        <p:grpSpPr>
          <a:xfrm>
            <a:off x="285720" y="857232"/>
            <a:ext cx="3643338" cy="461665"/>
            <a:chOff x="357158" y="857232"/>
            <a:chExt cx="3643338" cy="461665"/>
          </a:xfrm>
        </p:grpSpPr>
        <p:sp>
          <p:nvSpPr>
            <p:cNvPr id="9" name="Rectangle 8"/>
            <p:cNvSpPr/>
            <p:nvPr/>
          </p:nvSpPr>
          <p:spPr>
            <a:xfrm>
              <a:off x="719353" y="857232"/>
              <a:ext cx="3281143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fr-FR" sz="2400" b="1" dirty="0" smtClean="0">
                  <a:solidFill>
                    <a:srgbClr val="002060"/>
                  </a:solidFill>
                </a:rPr>
                <a:t>Les P.A.C géothermiques</a:t>
              </a:r>
              <a:endParaRPr lang="fr-FR" sz="2400" b="1" dirty="0">
                <a:solidFill>
                  <a:srgbClr val="002060"/>
                </a:solidFill>
              </a:endParaRPr>
            </a:p>
          </p:txBody>
        </p:sp>
        <p:pic>
          <p:nvPicPr>
            <p:cNvPr id="10" name="Picture 17"/>
            <p:cNvPicPr>
              <a:picLocks noChangeAspect="1" noChangeArrowheads="1"/>
            </p:cNvPicPr>
            <p:nvPr/>
          </p:nvPicPr>
          <p:blipFill>
            <a:blip r:embed="rId3" cstate="print"/>
            <a:srcRect l="43556"/>
            <a:stretch>
              <a:fillRect/>
            </a:stretch>
          </p:blipFill>
          <p:spPr bwMode="auto">
            <a:xfrm>
              <a:off x="357158" y="966620"/>
              <a:ext cx="369887" cy="242888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</p:pic>
      </p:grpSp>
      <p:sp>
        <p:nvSpPr>
          <p:cNvPr id="7" name="Rectangle 68"/>
          <p:cNvSpPr txBox="1">
            <a:spLocks noChangeArrowheads="1"/>
          </p:cNvSpPr>
          <p:nvPr/>
        </p:nvSpPr>
        <p:spPr>
          <a:xfrm>
            <a:off x="128614" y="142852"/>
            <a:ext cx="3086064" cy="549275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txBody>
          <a:bodyPr/>
          <a:lstStyle/>
          <a:p>
            <a:r>
              <a:rPr lang="fr-FR" sz="2800" b="1" dirty="0" smtClean="0">
                <a:solidFill>
                  <a:schemeClr val="bg1"/>
                </a:solidFill>
              </a:rPr>
              <a:t>4. Ses applications</a:t>
            </a:r>
            <a:endParaRPr lang="fr-FR" sz="2800" b="1" dirty="0">
              <a:solidFill>
                <a:schemeClr val="bg1"/>
              </a:solidFill>
            </a:endParaRPr>
          </a:p>
        </p:txBody>
      </p:sp>
      <p:grpSp>
        <p:nvGrpSpPr>
          <p:cNvPr id="3" name="Groupe 7"/>
          <p:cNvGrpSpPr/>
          <p:nvPr/>
        </p:nvGrpSpPr>
        <p:grpSpPr>
          <a:xfrm>
            <a:off x="285720" y="4253219"/>
            <a:ext cx="4071966" cy="461665"/>
            <a:chOff x="357158" y="857232"/>
            <a:chExt cx="4071966" cy="461665"/>
          </a:xfrm>
        </p:grpSpPr>
        <p:sp>
          <p:nvSpPr>
            <p:cNvPr id="14" name="Rectangle 13"/>
            <p:cNvSpPr/>
            <p:nvPr/>
          </p:nvSpPr>
          <p:spPr>
            <a:xfrm>
              <a:off x="719353" y="857232"/>
              <a:ext cx="3709771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fr-FR" sz="2400" b="1" dirty="0" smtClean="0">
                  <a:solidFill>
                    <a:srgbClr val="002060"/>
                  </a:solidFill>
                </a:rPr>
                <a:t>Les P.A.C aérothermiques</a:t>
              </a:r>
              <a:endParaRPr lang="fr-FR" sz="2400" b="1" dirty="0">
                <a:solidFill>
                  <a:srgbClr val="002060"/>
                </a:solidFill>
              </a:endParaRPr>
            </a:p>
          </p:txBody>
        </p:sp>
        <p:pic>
          <p:nvPicPr>
            <p:cNvPr id="15" name="Picture 17"/>
            <p:cNvPicPr>
              <a:picLocks noChangeAspect="1" noChangeArrowheads="1"/>
            </p:cNvPicPr>
            <p:nvPr/>
          </p:nvPicPr>
          <p:blipFill>
            <a:blip r:embed="rId3" cstate="print"/>
            <a:srcRect l="43556"/>
            <a:stretch>
              <a:fillRect/>
            </a:stretch>
          </p:blipFill>
          <p:spPr bwMode="auto">
            <a:xfrm>
              <a:off x="357158" y="966620"/>
              <a:ext cx="369887" cy="242888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</p:pic>
      </p:grpSp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1428736"/>
            <a:ext cx="2643207" cy="1773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3428992" y="1214422"/>
            <a:ext cx="2874953" cy="2153964"/>
            <a:chOff x="1168" y="1152"/>
            <a:chExt cx="3343" cy="2505"/>
          </a:xfrm>
        </p:grpSpPr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249" y="1163"/>
              <a:ext cx="3262" cy="2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Rectangle 5"/>
            <p:cNvSpPr>
              <a:spLocks noChangeArrowheads="1"/>
            </p:cNvSpPr>
            <p:nvPr/>
          </p:nvSpPr>
          <p:spPr bwMode="auto">
            <a:xfrm>
              <a:off x="1168" y="1152"/>
              <a:ext cx="1376" cy="36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6286513" y="1071546"/>
            <a:ext cx="2857488" cy="2134698"/>
            <a:chOff x="1192" y="1040"/>
            <a:chExt cx="3327" cy="2617"/>
          </a:xfrm>
        </p:grpSpPr>
        <p:pic>
          <p:nvPicPr>
            <p:cNvPr id="21" name="Picture 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241" y="1163"/>
              <a:ext cx="3278" cy="2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Rectangle 5"/>
            <p:cNvSpPr>
              <a:spLocks noChangeArrowheads="1"/>
            </p:cNvSpPr>
            <p:nvPr/>
          </p:nvSpPr>
          <p:spPr bwMode="auto">
            <a:xfrm>
              <a:off x="1192" y="1040"/>
              <a:ext cx="1168" cy="36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6" name="Group 7"/>
          <p:cNvGrpSpPr>
            <a:grpSpLocks/>
          </p:cNvGrpSpPr>
          <p:nvPr/>
        </p:nvGrpSpPr>
        <p:grpSpPr bwMode="auto">
          <a:xfrm>
            <a:off x="4143372" y="4357694"/>
            <a:ext cx="3165470" cy="2160000"/>
            <a:chOff x="1912" y="1304"/>
            <a:chExt cx="3457" cy="2649"/>
          </a:xfrm>
        </p:grpSpPr>
        <p:pic>
          <p:nvPicPr>
            <p:cNvPr id="24" name="Picture 3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975" y="1459"/>
              <a:ext cx="3394" cy="2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" name="Rectangle 6"/>
            <p:cNvSpPr>
              <a:spLocks noChangeArrowheads="1"/>
            </p:cNvSpPr>
            <p:nvPr/>
          </p:nvSpPr>
          <p:spPr bwMode="auto">
            <a:xfrm>
              <a:off x="1912" y="1304"/>
              <a:ext cx="1168" cy="36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8" name="Groupe 19"/>
          <p:cNvGrpSpPr/>
          <p:nvPr/>
        </p:nvGrpSpPr>
        <p:grpSpPr>
          <a:xfrm>
            <a:off x="-11875" y="6184075"/>
            <a:ext cx="9166762" cy="695495"/>
            <a:chOff x="-11875" y="6184075"/>
            <a:chExt cx="9166762" cy="695495"/>
          </a:xfrm>
        </p:grpSpPr>
        <p:grpSp>
          <p:nvGrpSpPr>
            <p:cNvPr id="11" name="Groupe 6"/>
            <p:cNvGrpSpPr/>
            <p:nvPr/>
          </p:nvGrpSpPr>
          <p:grpSpPr>
            <a:xfrm>
              <a:off x="-11875" y="6184075"/>
              <a:ext cx="9166762" cy="695495"/>
              <a:chOff x="-11875" y="6184075"/>
              <a:chExt cx="9166762" cy="695495"/>
            </a:xfrm>
          </p:grpSpPr>
          <p:cxnSp>
            <p:nvCxnSpPr>
              <p:cNvPr id="27" name="Connecteur droit 26"/>
              <p:cNvCxnSpPr/>
              <p:nvPr/>
            </p:nvCxnSpPr>
            <p:spPr>
              <a:xfrm>
                <a:off x="10887" y="6553205"/>
                <a:ext cx="9144000" cy="1588"/>
              </a:xfrm>
              <a:prstGeom prst="line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/>
              <p:cNvCxnSpPr/>
              <p:nvPr/>
            </p:nvCxnSpPr>
            <p:spPr>
              <a:xfrm>
                <a:off x="10887" y="6567055"/>
                <a:ext cx="9144000" cy="1588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9" name="Picture 1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-11875" y="6184075"/>
                <a:ext cx="844060" cy="685800"/>
              </a:xfrm>
              <a:prstGeom prst="rect">
                <a:avLst/>
              </a:prstGeom>
              <a:noFill/>
              <a:ln w="9525">
                <a:solidFill>
                  <a:schemeClr val="accent6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30" name="Rectangle 29"/>
              <p:cNvSpPr/>
              <p:nvPr/>
            </p:nvSpPr>
            <p:spPr>
              <a:xfrm>
                <a:off x="859990" y="6571793"/>
                <a:ext cx="241566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400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www.francois-arago.org/btstc</a:t>
                </a:r>
                <a:endParaRPr lang="fr-FR" sz="1400" b="1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8572528" y="6243660"/>
              <a:ext cx="440124" cy="614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7"/>
          <p:cNvGrpSpPr/>
          <p:nvPr/>
        </p:nvGrpSpPr>
        <p:grpSpPr>
          <a:xfrm>
            <a:off x="285720" y="857232"/>
            <a:ext cx="4071966" cy="461665"/>
            <a:chOff x="357158" y="857232"/>
            <a:chExt cx="4071966" cy="461665"/>
          </a:xfrm>
        </p:grpSpPr>
        <p:sp>
          <p:nvSpPr>
            <p:cNvPr id="9" name="Rectangle 8"/>
            <p:cNvSpPr/>
            <p:nvPr/>
          </p:nvSpPr>
          <p:spPr>
            <a:xfrm>
              <a:off x="719353" y="857232"/>
              <a:ext cx="3709771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fr-FR" sz="2400" b="1" dirty="0" smtClean="0">
                  <a:solidFill>
                    <a:srgbClr val="002060"/>
                  </a:solidFill>
                </a:rPr>
                <a:t>Les P.A.C à détente directe</a:t>
              </a:r>
              <a:endParaRPr lang="fr-FR" sz="2400" b="1" dirty="0">
                <a:solidFill>
                  <a:srgbClr val="002060"/>
                </a:solidFill>
              </a:endParaRPr>
            </a:p>
          </p:txBody>
        </p:sp>
        <p:pic>
          <p:nvPicPr>
            <p:cNvPr id="10" name="Picture 17"/>
            <p:cNvPicPr>
              <a:picLocks noChangeAspect="1" noChangeArrowheads="1"/>
            </p:cNvPicPr>
            <p:nvPr/>
          </p:nvPicPr>
          <p:blipFill>
            <a:blip r:embed="rId3" cstate="print"/>
            <a:srcRect l="43556"/>
            <a:stretch>
              <a:fillRect/>
            </a:stretch>
          </p:blipFill>
          <p:spPr bwMode="auto">
            <a:xfrm>
              <a:off x="357158" y="966620"/>
              <a:ext cx="369887" cy="242888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</p:pic>
      </p:grpSp>
      <p:sp>
        <p:nvSpPr>
          <p:cNvPr id="7" name="Rectangle 68"/>
          <p:cNvSpPr txBox="1">
            <a:spLocks noChangeArrowheads="1"/>
          </p:cNvSpPr>
          <p:nvPr/>
        </p:nvSpPr>
        <p:spPr>
          <a:xfrm>
            <a:off x="128614" y="142852"/>
            <a:ext cx="5086328" cy="549275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txBody>
          <a:bodyPr/>
          <a:lstStyle/>
          <a:p>
            <a:r>
              <a:rPr lang="fr-FR" sz="2800" b="1" dirty="0" smtClean="0">
                <a:solidFill>
                  <a:schemeClr val="bg1"/>
                </a:solidFill>
              </a:rPr>
              <a:t>5. Les procédés mis en œuvre</a:t>
            </a:r>
            <a:endParaRPr lang="fr-FR" sz="2800" b="1" dirty="0">
              <a:solidFill>
                <a:schemeClr val="bg1"/>
              </a:solidFill>
            </a:endParaRPr>
          </a:p>
        </p:txBody>
      </p:sp>
      <p:grpSp>
        <p:nvGrpSpPr>
          <p:cNvPr id="3" name="Groupe 133"/>
          <p:cNvGrpSpPr/>
          <p:nvPr/>
        </p:nvGrpSpPr>
        <p:grpSpPr>
          <a:xfrm>
            <a:off x="-11875" y="6184075"/>
            <a:ext cx="9166762" cy="695495"/>
            <a:chOff x="-11875" y="6184075"/>
            <a:chExt cx="9166762" cy="695495"/>
          </a:xfrm>
        </p:grpSpPr>
        <p:grpSp>
          <p:nvGrpSpPr>
            <p:cNvPr id="4" name="Groupe 6"/>
            <p:cNvGrpSpPr/>
            <p:nvPr/>
          </p:nvGrpSpPr>
          <p:grpSpPr>
            <a:xfrm>
              <a:off x="-11875" y="6184075"/>
              <a:ext cx="9166762" cy="695495"/>
              <a:chOff x="-11875" y="6184075"/>
              <a:chExt cx="9166762" cy="695495"/>
            </a:xfrm>
          </p:grpSpPr>
          <p:cxnSp>
            <p:nvCxnSpPr>
              <p:cNvPr id="137" name="Connecteur droit 136"/>
              <p:cNvCxnSpPr/>
              <p:nvPr/>
            </p:nvCxnSpPr>
            <p:spPr>
              <a:xfrm>
                <a:off x="10887" y="6553205"/>
                <a:ext cx="9144000" cy="1588"/>
              </a:xfrm>
              <a:prstGeom prst="line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Connecteur droit 137"/>
              <p:cNvCxnSpPr/>
              <p:nvPr/>
            </p:nvCxnSpPr>
            <p:spPr>
              <a:xfrm>
                <a:off x="10887" y="6567055"/>
                <a:ext cx="9144000" cy="1588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39" name="Picture 1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-11875" y="6184075"/>
                <a:ext cx="844060" cy="685800"/>
              </a:xfrm>
              <a:prstGeom prst="rect">
                <a:avLst/>
              </a:prstGeom>
              <a:noFill/>
              <a:ln w="9525">
                <a:solidFill>
                  <a:schemeClr val="accent6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140" name="Rectangle 139"/>
              <p:cNvSpPr/>
              <p:nvPr/>
            </p:nvSpPr>
            <p:spPr>
              <a:xfrm>
                <a:off x="859990" y="6571793"/>
                <a:ext cx="241566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400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www.francois-arago.org/btstc</a:t>
                </a:r>
                <a:endParaRPr lang="fr-FR" sz="1400" b="1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pic>
          <p:nvPicPr>
            <p:cNvPr id="136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572528" y="6243660"/>
              <a:ext cx="440124" cy="614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5" name="Groupe 22"/>
          <p:cNvGrpSpPr/>
          <p:nvPr/>
        </p:nvGrpSpPr>
        <p:grpSpPr>
          <a:xfrm>
            <a:off x="3138751" y="1714488"/>
            <a:ext cx="4594832" cy="4500594"/>
            <a:chOff x="4207302" y="1928802"/>
            <a:chExt cx="4157228" cy="4071966"/>
          </a:xfrm>
        </p:grpSpPr>
        <p:pic>
          <p:nvPicPr>
            <p:cNvPr id="24" name="Picture 2"/>
            <p:cNvPicPr>
              <a:picLocks noChangeAspect="1" noChangeArrowheads="1"/>
            </p:cNvPicPr>
            <p:nvPr/>
          </p:nvPicPr>
          <p:blipFill>
            <a:blip r:embed="rId6"/>
            <a:srcRect l="3774" t="4699" r="3773" b="5167"/>
            <a:stretch>
              <a:fillRect/>
            </a:stretch>
          </p:blipFill>
          <p:spPr bwMode="auto">
            <a:xfrm>
              <a:off x="4643438" y="2428868"/>
              <a:ext cx="3500462" cy="3571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5" name="ZoneTexte 24"/>
            <p:cNvSpPr txBox="1"/>
            <p:nvPr/>
          </p:nvSpPr>
          <p:spPr>
            <a:xfrm>
              <a:off x="5429257" y="1928802"/>
              <a:ext cx="1256171" cy="3508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Evaporateur</a:t>
              </a:r>
              <a:endParaRPr lang="fr-FR" sz="2000" dirty="0"/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6858015" y="3929066"/>
              <a:ext cx="1354304" cy="64325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Compresseur</a:t>
              </a:r>
            </a:p>
            <a:p>
              <a:endParaRPr lang="fr-FR" sz="2000" dirty="0"/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6811275" y="5170902"/>
              <a:ext cx="1252090" cy="64325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Condenseur</a:t>
              </a:r>
            </a:p>
            <a:p>
              <a:endParaRPr lang="fr-FR" sz="2000" dirty="0"/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4207302" y="4071942"/>
              <a:ext cx="1079077" cy="90640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Détendeur</a:t>
              </a:r>
            </a:p>
            <a:p>
              <a:endParaRPr lang="fr-FR" sz="2000" dirty="0"/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4571999" y="5214950"/>
              <a:ext cx="731275" cy="3508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Ballon</a:t>
              </a:r>
              <a:endParaRPr lang="fr-FR" sz="2000" dirty="0"/>
            </a:p>
          </p:txBody>
        </p:sp>
        <p:sp>
          <p:nvSpPr>
            <p:cNvPr id="35" name="ZoneTexte 34"/>
            <p:cNvSpPr txBox="1"/>
            <p:nvPr/>
          </p:nvSpPr>
          <p:spPr>
            <a:xfrm>
              <a:off x="7936304" y="2714620"/>
              <a:ext cx="428226" cy="3508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Air</a:t>
              </a:r>
              <a:endParaRPr lang="fr-FR" sz="2000" dirty="0"/>
            </a:p>
          </p:txBody>
        </p:sp>
        <p:sp>
          <p:nvSpPr>
            <p:cNvPr id="38" name="ZoneTexte 37"/>
            <p:cNvSpPr txBox="1"/>
            <p:nvPr/>
          </p:nvSpPr>
          <p:spPr>
            <a:xfrm>
              <a:off x="4571999" y="2733256"/>
              <a:ext cx="428226" cy="3508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Air</a:t>
              </a:r>
              <a:endParaRPr lang="fr-FR" sz="2000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572132" y="3429000"/>
              <a:ext cx="928694" cy="21431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0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214942" y="3143248"/>
              <a:ext cx="214314" cy="21431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7"/>
          <p:cNvGrpSpPr/>
          <p:nvPr/>
        </p:nvGrpSpPr>
        <p:grpSpPr>
          <a:xfrm>
            <a:off x="285720" y="928670"/>
            <a:ext cx="3246620" cy="461665"/>
            <a:chOff x="357158" y="857232"/>
            <a:chExt cx="3246620" cy="461665"/>
          </a:xfrm>
        </p:grpSpPr>
        <p:sp>
          <p:nvSpPr>
            <p:cNvPr id="14" name="Rectangle 13"/>
            <p:cNvSpPr/>
            <p:nvPr/>
          </p:nvSpPr>
          <p:spPr>
            <a:xfrm>
              <a:off x="719353" y="857232"/>
              <a:ext cx="288442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fr-FR" sz="2400" b="1" dirty="0" smtClean="0">
                  <a:solidFill>
                    <a:srgbClr val="002060"/>
                  </a:solidFill>
                </a:rPr>
                <a:t>Les P.A.C mixte</a:t>
              </a:r>
              <a:endParaRPr lang="fr-FR" sz="2400" b="1" dirty="0">
                <a:solidFill>
                  <a:srgbClr val="002060"/>
                </a:solidFill>
              </a:endParaRPr>
            </a:p>
          </p:txBody>
        </p:sp>
        <p:pic>
          <p:nvPicPr>
            <p:cNvPr id="15" name="Picture 17"/>
            <p:cNvPicPr>
              <a:picLocks noChangeAspect="1" noChangeArrowheads="1"/>
            </p:cNvPicPr>
            <p:nvPr/>
          </p:nvPicPr>
          <p:blipFill>
            <a:blip r:embed="rId3" cstate="print"/>
            <a:srcRect l="43556"/>
            <a:stretch>
              <a:fillRect/>
            </a:stretch>
          </p:blipFill>
          <p:spPr bwMode="auto">
            <a:xfrm>
              <a:off x="357158" y="966620"/>
              <a:ext cx="369887" cy="242888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</p:pic>
      </p:grpSp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4"/>
          <a:srcRect l="12508"/>
          <a:stretch>
            <a:fillRect/>
          </a:stretch>
        </p:blipFill>
        <p:spPr bwMode="auto">
          <a:xfrm>
            <a:off x="2500298" y="1643050"/>
            <a:ext cx="6214867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e 133"/>
          <p:cNvGrpSpPr/>
          <p:nvPr/>
        </p:nvGrpSpPr>
        <p:grpSpPr>
          <a:xfrm>
            <a:off x="-11875" y="6184075"/>
            <a:ext cx="9166762" cy="695495"/>
            <a:chOff x="-11875" y="6184075"/>
            <a:chExt cx="9166762" cy="695495"/>
          </a:xfrm>
        </p:grpSpPr>
        <p:grpSp>
          <p:nvGrpSpPr>
            <p:cNvPr id="4" name="Groupe 6"/>
            <p:cNvGrpSpPr/>
            <p:nvPr/>
          </p:nvGrpSpPr>
          <p:grpSpPr>
            <a:xfrm>
              <a:off x="-11875" y="6184075"/>
              <a:ext cx="9166762" cy="695495"/>
              <a:chOff x="-11875" y="6184075"/>
              <a:chExt cx="9166762" cy="695495"/>
            </a:xfrm>
          </p:grpSpPr>
          <p:cxnSp>
            <p:nvCxnSpPr>
              <p:cNvPr id="137" name="Connecteur droit 136"/>
              <p:cNvCxnSpPr/>
              <p:nvPr/>
            </p:nvCxnSpPr>
            <p:spPr>
              <a:xfrm>
                <a:off x="10887" y="6553205"/>
                <a:ext cx="9144000" cy="1588"/>
              </a:xfrm>
              <a:prstGeom prst="line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Connecteur droit 137"/>
              <p:cNvCxnSpPr/>
              <p:nvPr/>
            </p:nvCxnSpPr>
            <p:spPr>
              <a:xfrm>
                <a:off x="10887" y="6567055"/>
                <a:ext cx="9144000" cy="1588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39" name="Picture 1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-11875" y="6184075"/>
                <a:ext cx="844060" cy="685800"/>
              </a:xfrm>
              <a:prstGeom prst="rect">
                <a:avLst/>
              </a:prstGeom>
              <a:noFill/>
              <a:ln w="9525">
                <a:solidFill>
                  <a:schemeClr val="accent6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140" name="Rectangle 139"/>
              <p:cNvSpPr/>
              <p:nvPr/>
            </p:nvSpPr>
            <p:spPr>
              <a:xfrm>
                <a:off x="859990" y="6571793"/>
                <a:ext cx="241566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400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www.francois-arago.org/btstc</a:t>
                </a:r>
                <a:endParaRPr lang="fr-FR" sz="1400" b="1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pic>
          <p:nvPicPr>
            <p:cNvPr id="13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8572528" y="6243660"/>
              <a:ext cx="440124" cy="614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6" name="Rectangle 68"/>
          <p:cNvSpPr txBox="1">
            <a:spLocks noChangeArrowheads="1"/>
          </p:cNvSpPr>
          <p:nvPr/>
        </p:nvSpPr>
        <p:spPr>
          <a:xfrm>
            <a:off x="128614" y="142852"/>
            <a:ext cx="5086328" cy="549275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txBody>
          <a:bodyPr/>
          <a:lstStyle/>
          <a:p>
            <a:r>
              <a:rPr lang="fr-FR" sz="2800" b="1" dirty="0" smtClean="0">
                <a:solidFill>
                  <a:schemeClr val="bg1"/>
                </a:solidFill>
              </a:rPr>
              <a:t>5. Les procédés mis en œuvre</a:t>
            </a:r>
            <a:endParaRPr lang="fr-FR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2698606" y="2143116"/>
            <a:ext cx="5840050" cy="4114812"/>
            <a:chOff x="839" y="981"/>
            <a:chExt cx="3991" cy="2812"/>
          </a:xfrm>
        </p:grpSpPr>
        <p:pic>
          <p:nvPicPr>
            <p:cNvPr id="31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39" y="981"/>
              <a:ext cx="3991" cy="2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" name="Oval 10"/>
            <p:cNvSpPr>
              <a:spLocks noChangeArrowheads="1"/>
            </p:cNvSpPr>
            <p:nvPr/>
          </p:nvSpPr>
          <p:spPr bwMode="auto">
            <a:xfrm>
              <a:off x="2290" y="2931"/>
              <a:ext cx="862" cy="86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3" name="Groupe 7"/>
          <p:cNvGrpSpPr/>
          <p:nvPr/>
        </p:nvGrpSpPr>
        <p:grpSpPr>
          <a:xfrm>
            <a:off x="357158" y="928670"/>
            <a:ext cx="5000660" cy="461665"/>
            <a:chOff x="357158" y="857232"/>
            <a:chExt cx="5000660" cy="461665"/>
          </a:xfrm>
        </p:grpSpPr>
        <p:sp>
          <p:nvSpPr>
            <p:cNvPr id="28" name="Rectangle 27"/>
            <p:cNvSpPr/>
            <p:nvPr/>
          </p:nvSpPr>
          <p:spPr>
            <a:xfrm>
              <a:off x="719353" y="857232"/>
              <a:ext cx="463846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fr-FR" sz="2400" b="1" dirty="0" smtClean="0">
                  <a:solidFill>
                    <a:srgbClr val="002060"/>
                  </a:solidFill>
                </a:rPr>
                <a:t>Les P.A.C à fluide intermédiaire</a:t>
              </a:r>
              <a:endParaRPr lang="fr-FR" sz="2400" b="1" dirty="0">
                <a:solidFill>
                  <a:srgbClr val="002060"/>
                </a:solidFill>
              </a:endParaRPr>
            </a:p>
          </p:txBody>
        </p:sp>
        <p:pic>
          <p:nvPicPr>
            <p:cNvPr id="29" name="Picture 17"/>
            <p:cNvPicPr>
              <a:picLocks noChangeAspect="1" noChangeArrowheads="1"/>
            </p:cNvPicPr>
            <p:nvPr/>
          </p:nvPicPr>
          <p:blipFill>
            <a:blip r:embed="rId4" cstate="print"/>
            <a:srcRect l="43556"/>
            <a:stretch>
              <a:fillRect/>
            </a:stretch>
          </p:blipFill>
          <p:spPr bwMode="auto">
            <a:xfrm>
              <a:off x="357158" y="966620"/>
              <a:ext cx="369887" cy="242888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</p:pic>
      </p:grpSp>
      <p:grpSp>
        <p:nvGrpSpPr>
          <p:cNvPr id="4" name="Groupe 133"/>
          <p:cNvGrpSpPr/>
          <p:nvPr/>
        </p:nvGrpSpPr>
        <p:grpSpPr>
          <a:xfrm>
            <a:off x="-11875" y="6184075"/>
            <a:ext cx="9166762" cy="695495"/>
            <a:chOff x="-11875" y="6184075"/>
            <a:chExt cx="9166762" cy="695495"/>
          </a:xfrm>
        </p:grpSpPr>
        <p:grpSp>
          <p:nvGrpSpPr>
            <p:cNvPr id="5" name="Groupe 6"/>
            <p:cNvGrpSpPr/>
            <p:nvPr/>
          </p:nvGrpSpPr>
          <p:grpSpPr>
            <a:xfrm>
              <a:off x="-11875" y="6184075"/>
              <a:ext cx="9166762" cy="695495"/>
              <a:chOff x="-11875" y="6184075"/>
              <a:chExt cx="9166762" cy="695495"/>
            </a:xfrm>
          </p:grpSpPr>
          <p:cxnSp>
            <p:nvCxnSpPr>
              <p:cNvPr id="137" name="Connecteur droit 136"/>
              <p:cNvCxnSpPr/>
              <p:nvPr/>
            </p:nvCxnSpPr>
            <p:spPr>
              <a:xfrm>
                <a:off x="10887" y="6553205"/>
                <a:ext cx="9144000" cy="1588"/>
              </a:xfrm>
              <a:prstGeom prst="line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Connecteur droit 137"/>
              <p:cNvCxnSpPr/>
              <p:nvPr/>
            </p:nvCxnSpPr>
            <p:spPr>
              <a:xfrm>
                <a:off x="10887" y="6567055"/>
                <a:ext cx="9144000" cy="1588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39" name="Picture 1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-11875" y="6184075"/>
                <a:ext cx="844060" cy="685800"/>
              </a:xfrm>
              <a:prstGeom prst="rect">
                <a:avLst/>
              </a:prstGeom>
              <a:noFill/>
              <a:ln w="9525">
                <a:solidFill>
                  <a:schemeClr val="accent6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140" name="Rectangle 139"/>
              <p:cNvSpPr/>
              <p:nvPr/>
            </p:nvSpPr>
            <p:spPr>
              <a:xfrm>
                <a:off x="859990" y="6571793"/>
                <a:ext cx="241566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400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www.francois-arago.org/btstc</a:t>
                </a:r>
                <a:endParaRPr lang="fr-FR" sz="1400" b="1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pic>
          <p:nvPicPr>
            <p:cNvPr id="13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8572528" y="6243660"/>
              <a:ext cx="440124" cy="614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6" name="Rectangle 68"/>
          <p:cNvSpPr txBox="1">
            <a:spLocks noChangeArrowheads="1"/>
          </p:cNvSpPr>
          <p:nvPr/>
        </p:nvSpPr>
        <p:spPr>
          <a:xfrm>
            <a:off x="128614" y="142852"/>
            <a:ext cx="5086328" cy="549275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txBody>
          <a:bodyPr/>
          <a:lstStyle/>
          <a:p>
            <a:r>
              <a:rPr lang="fr-FR" sz="2800" b="1" dirty="0" smtClean="0">
                <a:solidFill>
                  <a:schemeClr val="bg1"/>
                </a:solidFill>
              </a:rPr>
              <a:t>5. Les procédés mis en œuvre</a:t>
            </a:r>
            <a:endParaRPr lang="fr-FR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" descr="COURCAMBECK 018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119692" y="3549396"/>
            <a:ext cx="3524274" cy="2643206"/>
          </a:xfrm>
          <a:prstGeom prst="roundRect">
            <a:avLst>
              <a:gd name="adj" fmla="val 9048"/>
            </a:avLst>
          </a:prstGeom>
          <a:noFill/>
          <a:ln>
            <a:noFill/>
          </a:ln>
        </p:spPr>
      </p:pic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9273" y="3477958"/>
            <a:ext cx="3752727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e 7"/>
          <p:cNvGrpSpPr/>
          <p:nvPr/>
        </p:nvGrpSpPr>
        <p:grpSpPr>
          <a:xfrm>
            <a:off x="285720" y="857232"/>
            <a:ext cx="4071966" cy="830997"/>
            <a:chOff x="357158" y="857232"/>
            <a:chExt cx="4071966" cy="830997"/>
          </a:xfrm>
        </p:grpSpPr>
        <p:sp>
          <p:nvSpPr>
            <p:cNvPr id="9" name="Rectangle 8"/>
            <p:cNvSpPr/>
            <p:nvPr/>
          </p:nvSpPr>
          <p:spPr>
            <a:xfrm>
              <a:off x="719353" y="857232"/>
              <a:ext cx="3709771" cy="83099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fr-FR" sz="2400" b="1" dirty="0" smtClean="0">
                  <a:solidFill>
                    <a:srgbClr val="002060"/>
                  </a:solidFill>
                </a:rPr>
                <a:t>Le plancher chauffant basse température</a:t>
              </a:r>
              <a:endParaRPr lang="fr-FR" sz="2400" b="1" dirty="0">
                <a:solidFill>
                  <a:srgbClr val="002060"/>
                </a:solidFill>
              </a:endParaRPr>
            </a:p>
          </p:txBody>
        </p:sp>
        <p:pic>
          <p:nvPicPr>
            <p:cNvPr id="10" name="Picture 17"/>
            <p:cNvPicPr>
              <a:picLocks noChangeAspect="1" noChangeArrowheads="1"/>
            </p:cNvPicPr>
            <p:nvPr/>
          </p:nvPicPr>
          <p:blipFill>
            <a:blip r:embed="rId5" cstate="print"/>
            <a:srcRect l="43556"/>
            <a:stretch>
              <a:fillRect/>
            </a:stretch>
          </p:blipFill>
          <p:spPr bwMode="auto">
            <a:xfrm>
              <a:off x="357158" y="966620"/>
              <a:ext cx="369887" cy="242888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</p:pic>
      </p:grpSp>
      <p:sp>
        <p:nvSpPr>
          <p:cNvPr id="7" name="Rectangle 68"/>
          <p:cNvSpPr txBox="1">
            <a:spLocks noChangeArrowheads="1"/>
          </p:cNvSpPr>
          <p:nvPr/>
        </p:nvSpPr>
        <p:spPr>
          <a:xfrm>
            <a:off x="128614" y="142852"/>
            <a:ext cx="4514824" cy="549275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txBody>
          <a:bodyPr/>
          <a:lstStyle/>
          <a:p>
            <a:r>
              <a:rPr lang="fr-FR" sz="2800" b="1" dirty="0" smtClean="0">
                <a:solidFill>
                  <a:schemeClr val="bg1"/>
                </a:solidFill>
              </a:rPr>
              <a:t>6. Les émetteurs de chaleurs</a:t>
            </a:r>
            <a:endParaRPr lang="fr-FR" sz="2800" b="1" dirty="0">
              <a:solidFill>
                <a:schemeClr val="bg1"/>
              </a:solidFill>
            </a:endParaRPr>
          </a:p>
        </p:txBody>
      </p:sp>
      <p:pic>
        <p:nvPicPr>
          <p:cNvPr id="22" name="Image 21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43504" y="571480"/>
            <a:ext cx="3500462" cy="2806238"/>
          </a:xfrm>
          <a:prstGeom prst="roundRect">
            <a:avLst>
              <a:gd name="adj" fmla="val 7852"/>
            </a:avLst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e 24"/>
          <p:cNvGrpSpPr/>
          <p:nvPr/>
        </p:nvGrpSpPr>
        <p:grpSpPr>
          <a:xfrm>
            <a:off x="785786" y="1870371"/>
            <a:ext cx="3786214" cy="461665"/>
            <a:chOff x="785786" y="1870371"/>
            <a:chExt cx="3786214" cy="461665"/>
          </a:xfrm>
        </p:grpSpPr>
        <p:sp>
          <p:nvSpPr>
            <p:cNvPr id="23" name="ZoneTexte 22"/>
            <p:cNvSpPr txBox="1"/>
            <p:nvPr/>
          </p:nvSpPr>
          <p:spPr>
            <a:xfrm>
              <a:off x="1071538" y="1870371"/>
              <a:ext cx="350046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 smtClean="0">
                  <a:solidFill>
                    <a:srgbClr val="002060"/>
                  </a:solidFill>
                </a:rPr>
                <a:t>Chaleur douce et régulière </a:t>
              </a:r>
              <a:endParaRPr lang="fr-FR" sz="2400" b="1" dirty="0">
                <a:solidFill>
                  <a:srgbClr val="002060"/>
                </a:solidFill>
              </a:endParaRPr>
            </a:p>
          </p:txBody>
        </p:sp>
        <p:sp>
          <p:nvSpPr>
            <p:cNvPr id="24" name="Triangle isocèle 23"/>
            <p:cNvSpPr/>
            <p:nvPr/>
          </p:nvSpPr>
          <p:spPr>
            <a:xfrm rot="5400000">
              <a:off x="736100" y="1958328"/>
              <a:ext cx="385124" cy="285751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" name="Groupe 25"/>
          <p:cNvGrpSpPr/>
          <p:nvPr/>
        </p:nvGrpSpPr>
        <p:grpSpPr>
          <a:xfrm>
            <a:off x="785786" y="2500306"/>
            <a:ext cx="4143404" cy="461665"/>
            <a:chOff x="785786" y="1870371"/>
            <a:chExt cx="4143404" cy="461665"/>
          </a:xfrm>
        </p:grpSpPr>
        <p:sp>
          <p:nvSpPr>
            <p:cNvPr id="27" name="ZoneTexte 26"/>
            <p:cNvSpPr txBox="1"/>
            <p:nvPr/>
          </p:nvSpPr>
          <p:spPr>
            <a:xfrm>
              <a:off x="1071538" y="1870371"/>
              <a:ext cx="38576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 smtClean="0">
                  <a:solidFill>
                    <a:srgbClr val="002060"/>
                  </a:solidFill>
                </a:rPr>
                <a:t>Grande sensation de confort</a:t>
              </a:r>
              <a:endParaRPr lang="fr-FR" sz="2400" b="1" dirty="0">
                <a:solidFill>
                  <a:srgbClr val="002060"/>
                </a:solidFill>
              </a:endParaRPr>
            </a:p>
          </p:txBody>
        </p:sp>
        <p:sp>
          <p:nvSpPr>
            <p:cNvPr id="30" name="Triangle isocèle 29"/>
            <p:cNvSpPr/>
            <p:nvPr/>
          </p:nvSpPr>
          <p:spPr>
            <a:xfrm rot="5400000">
              <a:off x="736100" y="1958328"/>
              <a:ext cx="385124" cy="285751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" name="Groupe 36"/>
          <p:cNvGrpSpPr/>
          <p:nvPr/>
        </p:nvGrpSpPr>
        <p:grpSpPr>
          <a:xfrm>
            <a:off x="-11875" y="6184075"/>
            <a:ext cx="9166762" cy="695495"/>
            <a:chOff x="-11875" y="6184075"/>
            <a:chExt cx="9166762" cy="695495"/>
          </a:xfrm>
        </p:grpSpPr>
        <p:grpSp>
          <p:nvGrpSpPr>
            <p:cNvPr id="6" name="Groupe 6"/>
            <p:cNvGrpSpPr/>
            <p:nvPr/>
          </p:nvGrpSpPr>
          <p:grpSpPr>
            <a:xfrm>
              <a:off x="-11875" y="6184075"/>
              <a:ext cx="9166762" cy="695495"/>
              <a:chOff x="-11875" y="6184075"/>
              <a:chExt cx="9166762" cy="695495"/>
            </a:xfrm>
          </p:grpSpPr>
          <p:cxnSp>
            <p:nvCxnSpPr>
              <p:cNvPr id="40" name="Connecteur droit 39"/>
              <p:cNvCxnSpPr/>
              <p:nvPr/>
            </p:nvCxnSpPr>
            <p:spPr>
              <a:xfrm>
                <a:off x="10887" y="6553205"/>
                <a:ext cx="9144000" cy="1588"/>
              </a:xfrm>
              <a:prstGeom prst="line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/>
              <p:cNvCxnSpPr/>
              <p:nvPr/>
            </p:nvCxnSpPr>
            <p:spPr>
              <a:xfrm>
                <a:off x="10887" y="6567055"/>
                <a:ext cx="9144000" cy="1588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2" name="Picture 1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-11875" y="6184075"/>
                <a:ext cx="844060" cy="685800"/>
              </a:xfrm>
              <a:prstGeom prst="rect">
                <a:avLst/>
              </a:prstGeom>
              <a:noFill/>
              <a:ln w="9525">
                <a:solidFill>
                  <a:schemeClr val="accent6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43" name="Rectangle 42"/>
              <p:cNvSpPr/>
              <p:nvPr/>
            </p:nvSpPr>
            <p:spPr>
              <a:xfrm>
                <a:off x="859990" y="6571793"/>
                <a:ext cx="241566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400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www.francois-arago.org/btstc</a:t>
                </a:r>
                <a:endParaRPr lang="fr-FR" sz="1400" b="1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pic>
          <p:nvPicPr>
            <p:cNvPr id="39" name="Picture 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8572528" y="6243660"/>
              <a:ext cx="440124" cy="614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7"/>
          <p:cNvGrpSpPr/>
          <p:nvPr/>
        </p:nvGrpSpPr>
        <p:grpSpPr>
          <a:xfrm>
            <a:off x="285720" y="1071546"/>
            <a:ext cx="3643338" cy="830997"/>
            <a:chOff x="357158" y="857232"/>
            <a:chExt cx="3643338" cy="830997"/>
          </a:xfrm>
        </p:grpSpPr>
        <p:sp>
          <p:nvSpPr>
            <p:cNvPr id="14" name="Rectangle 13"/>
            <p:cNvSpPr/>
            <p:nvPr/>
          </p:nvSpPr>
          <p:spPr>
            <a:xfrm>
              <a:off x="719353" y="857232"/>
              <a:ext cx="3281143" cy="83099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fr-FR" sz="2400" b="1" dirty="0" smtClean="0">
                  <a:solidFill>
                    <a:srgbClr val="002060"/>
                  </a:solidFill>
                </a:rPr>
                <a:t>Les radiateurs basse température</a:t>
              </a:r>
              <a:endParaRPr lang="fr-FR" sz="2400" b="1" dirty="0">
                <a:solidFill>
                  <a:srgbClr val="002060"/>
                </a:solidFill>
              </a:endParaRPr>
            </a:p>
          </p:txBody>
        </p:sp>
        <p:pic>
          <p:nvPicPr>
            <p:cNvPr id="15" name="Picture 17"/>
            <p:cNvPicPr>
              <a:picLocks noChangeAspect="1" noChangeArrowheads="1"/>
            </p:cNvPicPr>
            <p:nvPr/>
          </p:nvPicPr>
          <p:blipFill>
            <a:blip r:embed="rId3" cstate="print"/>
            <a:srcRect l="43556"/>
            <a:stretch>
              <a:fillRect/>
            </a:stretch>
          </p:blipFill>
          <p:spPr bwMode="auto">
            <a:xfrm>
              <a:off x="357158" y="966620"/>
              <a:ext cx="369887" cy="242888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</p:pic>
      </p:grpSp>
      <p:pic>
        <p:nvPicPr>
          <p:cNvPr id="21" name="Image 20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55498" y="785794"/>
            <a:ext cx="2617030" cy="2637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e 30"/>
          <p:cNvGrpSpPr/>
          <p:nvPr/>
        </p:nvGrpSpPr>
        <p:grpSpPr>
          <a:xfrm>
            <a:off x="857224" y="1973981"/>
            <a:ext cx="3786214" cy="461665"/>
            <a:chOff x="785786" y="1870371"/>
            <a:chExt cx="3786214" cy="461665"/>
          </a:xfrm>
        </p:grpSpPr>
        <p:sp>
          <p:nvSpPr>
            <p:cNvPr id="32" name="ZoneTexte 31"/>
            <p:cNvSpPr txBox="1"/>
            <p:nvPr/>
          </p:nvSpPr>
          <p:spPr>
            <a:xfrm>
              <a:off x="1071538" y="1870371"/>
              <a:ext cx="350046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 smtClean="0">
                  <a:solidFill>
                    <a:srgbClr val="002060"/>
                  </a:solidFill>
                </a:rPr>
                <a:t>Chaleur douce et régulière </a:t>
              </a:r>
              <a:endParaRPr lang="fr-FR" sz="2400" b="1" dirty="0">
                <a:solidFill>
                  <a:srgbClr val="002060"/>
                </a:solidFill>
              </a:endParaRPr>
            </a:p>
          </p:txBody>
        </p:sp>
        <p:sp>
          <p:nvSpPr>
            <p:cNvPr id="33" name="Triangle isocèle 32"/>
            <p:cNvSpPr/>
            <p:nvPr/>
          </p:nvSpPr>
          <p:spPr>
            <a:xfrm rot="5400000">
              <a:off x="736100" y="1958328"/>
              <a:ext cx="385124" cy="285751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" name="Groupe 33"/>
          <p:cNvGrpSpPr/>
          <p:nvPr/>
        </p:nvGrpSpPr>
        <p:grpSpPr>
          <a:xfrm>
            <a:off x="857224" y="2598003"/>
            <a:ext cx="3786214" cy="830997"/>
            <a:chOff x="785786" y="1870371"/>
            <a:chExt cx="3786214" cy="830997"/>
          </a:xfrm>
        </p:grpSpPr>
        <p:sp>
          <p:nvSpPr>
            <p:cNvPr id="35" name="ZoneTexte 34"/>
            <p:cNvSpPr txBox="1"/>
            <p:nvPr/>
          </p:nvSpPr>
          <p:spPr>
            <a:xfrm>
              <a:off x="1071538" y="1870371"/>
              <a:ext cx="350046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 smtClean="0">
                  <a:solidFill>
                    <a:srgbClr val="002060"/>
                  </a:solidFill>
                </a:rPr>
                <a:t>Ancienne installation réutilisable</a:t>
              </a:r>
              <a:endParaRPr lang="fr-FR" sz="2400" dirty="0">
                <a:solidFill>
                  <a:srgbClr val="002060"/>
                </a:solidFill>
              </a:endParaRPr>
            </a:p>
          </p:txBody>
        </p:sp>
        <p:sp>
          <p:nvSpPr>
            <p:cNvPr id="36" name="Triangle isocèle 35"/>
            <p:cNvSpPr/>
            <p:nvPr/>
          </p:nvSpPr>
          <p:spPr>
            <a:xfrm rot="5400000">
              <a:off x="736100" y="1958328"/>
              <a:ext cx="385124" cy="285751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" name="Groupe 36"/>
          <p:cNvGrpSpPr/>
          <p:nvPr/>
        </p:nvGrpSpPr>
        <p:grpSpPr>
          <a:xfrm>
            <a:off x="-11875" y="6184075"/>
            <a:ext cx="9166762" cy="695495"/>
            <a:chOff x="-11875" y="6184075"/>
            <a:chExt cx="9166762" cy="695495"/>
          </a:xfrm>
        </p:grpSpPr>
        <p:grpSp>
          <p:nvGrpSpPr>
            <p:cNvPr id="6" name="Groupe 6"/>
            <p:cNvGrpSpPr/>
            <p:nvPr/>
          </p:nvGrpSpPr>
          <p:grpSpPr>
            <a:xfrm>
              <a:off x="-11875" y="6184075"/>
              <a:ext cx="9166762" cy="695495"/>
              <a:chOff x="-11875" y="6184075"/>
              <a:chExt cx="9166762" cy="695495"/>
            </a:xfrm>
          </p:grpSpPr>
          <p:cxnSp>
            <p:nvCxnSpPr>
              <p:cNvPr id="40" name="Connecteur droit 39"/>
              <p:cNvCxnSpPr/>
              <p:nvPr/>
            </p:nvCxnSpPr>
            <p:spPr>
              <a:xfrm>
                <a:off x="10887" y="6553205"/>
                <a:ext cx="9144000" cy="1588"/>
              </a:xfrm>
              <a:prstGeom prst="line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/>
              <p:cNvCxnSpPr/>
              <p:nvPr/>
            </p:nvCxnSpPr>
            <p:spPr>
              <a:xfrm>
                <a:off x="10887" y="6567055"/>
                <a:ext cx="9144000" cy="1588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2" name="Picture 1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-11875" y="6184075"/>
                <a:ext cx="844060" cy="685800"/>
              </a:xfrm>
              <a:prstGeom prst="rect">
                <a:avLst/>
              </a:prstGeom>
              <a:noFill/>
              <a:ln w="9525">
                <a:solidFill>
                  <a:schemeClr val="accent6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43" name="Rectangle 42"/>
              <p:cNvSpPr/>
              <p:nvPr/>
            </p:nvSpPr>
            <p:spPr>
              <a:xfrm>
                <a:off x="859990" y="6571793"/>
                <a:ext cx="241566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400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www.francois-arago.org/btstc</a:t>
                </a:r>
                <a:endParaRPr lang="fr-FR" sz="1400" b="1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pic>
          <p:nvPicPr>
            <p:cNvPr id="39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8572528" y="6243660"/>
              <a:ext cx="440124" cy="614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8" name="Groupe 7"/>
          <p:cNvGrpSpPr/>
          <p:nvPr/>
        </p:nvGrpSpPr>
        <p:grpSpPr>
          <a:xfrm>
            <a:off x="357158" y="3585128"/>
            <a:ext cx="5000660" cy="461665"/>
            <a:chOff x="357158" y="857232"/>
            <a:chExt cx="5000660" cy="461665"/>
          </a:xfrm>
        </p:grpSpPr>
        <p:sp>
          <p:nvSpPr>
            <p:cNvPr id="23" name="Rectangle 22"/>
            <p:cNvSpPr/>
            <p:nvPr/>
          </p:nvSpPr>
          <p:spPr>
            <a:xfrm>
              <a:off x="719353" y="857232"/>
              <a:ext cx="463846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fr-FR" sz="2400" b="1" dirty="0" smtClean="0">
                  <a:solidFill>
                    <a:srgbClr val="002060"/>
                  </a:solidFill>
                </a:rPr>
                <a:t>Les ventilo-convecteurs à eau</a:t>
              </a:r>
              <a:endParaRPr lang="fr-FR" sz="2400" b="1" dirty="0">
                <a:solidFill>
                  <a:srgbClr val="002060"/>
                </a:solidFill>
              </a:endParaRPr>
            </a:p>
          </p:txBody>
        </p:sp>
        <p:pic>
          <p:nvPicPr>
            <p:cNvPr id="24" name="Picture 17"/>
            <p:cNvPicPr>
              <a:picLocks noChangeAspect="1" noChangeArrowheads="1"/>
            </p:cNvPicPr>
            <p:nvPr/>
          </p:nvPicPr>
          <p:blipFill>
            <a:blip r:embed="rId3" cstate="print"/>
            <a:srcRect l="43556"/>
            <a:stretch>
              <a:fillRect/>
            </a:stretch>
          </p:blipFill>
          <p:spPr bwMode="auto">
            <a:xfrm>
              <a:off x="357158" y="966620"/>
              <a:ext cx="369887" cy="242888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</p:pic>
      </p:grpSp>
      <p:pic>
        <p:nvPicPr>
          <p:cNvPr id="25" name="Image 24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57884" y="4000504"/>
            <a:ext cx="2501974" cy="188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e 25"/>
          <p:cNvGrpSpPr/>
          <p:nvPr/>
        </p:nvGrpSpPr>
        <p:grpSpPr>
          <a:xfrm>
            <a:off x="785786" y="4455391"/>
            <a:ext cx="3786214" cy="830997"/>
            <a:chOff x="785786" y="1870371"/>
            <a:chExt cx="3786214" cy="830997"/>
          </a:xfrm>
        </p:grpSpPr>
        <p:sp>
          <p:nvSpPr>
            <p:cNvPr id="27" name="ZoneTexte 26"/>
            <p:cNvSpPr txBox="1"/>
            <p:nvPr/>
          </p:nvSpPr>
          <p:spPr>
            <a:xfrm>
              <a:off x="1071538" y="1870371"/>
              <a:ext cx="350046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 smtClean="0">
                  <a:solidFill>
                    <a:srgbClr val="002060"/>
                  </a:solidFill>
                </a:rPr>
                <a:t>Raccordés au circuit d’eau de chauffage d’une PAC</a:t>
              </a:r>
              <a:endParaRPr lang="fr-FR" sz="2400" dirty="0">
                <a:solidFill>
                  <a:srgbClr val="002060"/>
                </a:solidFill>
              </a:endParaRPr>
            </a:p>
          </p:txBody>
        </p:sp>
        <p:sp>
          <p:nvSpPr>
            <p:cNvPr id="28" name="Triangle isocèle 27"/>
            <p:cNvSpPr/>
            <p:nvPr/>
          </p:nvSpPr>
          <p:spPr>
            <a:xfrm rot="5400000">
              <a:off x="736100" y="1958328"/>
              <a:ext cx="385124" cy="285751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9" name="Rectangle 68"/>
          <p:cNvSpPr txBox="1">
            <a:spLocks noChangeArrowheads="1"/>
          </p:cNvSpPr>
          <p:nvPr/>
        </p:nvSpPr>
        <p:spPr>
          <a:xfrm>
            <a:off x="128614" y="142852"/>
            <a:ext cx="4514824" cy="549275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txBody>
          <a:bodyPr/>
          <a:lstStyle/>
          <a:p>
            <a:r>
              <a:rPr lang="fr-FR" sz="2800" b="1" dirty="0" smtClean="0">
                <a:solidFill>
                  <a:schemeClr val="bg1"/>
                </a:solidFill>
              </a:rPr>
              <a:t>6. Les émetteurs de chaleurs</a:t>
            </a:r>
            <a:endParaRPr lang="fr-FR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7"/>
          <p:cNvGrpSpPr/>
          <p:nvPr/>
        </p:nvGrpSpPr>
        <p:grpSpPr>
          <a:xfrm>
            <a:off x="285720" y="714356"/>
            <a:ext cx="5643602" cy="461665"/>
            <a:chOff x="357158" y="857232"/>
            <a:chExt cx="5643602" cy="461665"/>
          </a:xfrm>
        </p:grpSpPr>
        <p:sp>
          <p:nvSpPr>
            <p:cNvPr id="14" name="Rectangle 13"/>
            <p:cNvSpPr/>
            <p:nvPr/>
          </p:nvSpPr>
          <p:spPr>
            <a:xfrm>
              <a:off x="719353" y="857232"/>
              <a:ext cx="5281407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fr-FR" sz="2400" b="1" dirty="0" smtClean="0">
                  <a:solidFill>
                    <a:srgbClr val="002060"/>
                  </a:solidFill>
                </a:rPr>
                <a:t>Les radiateurs basse température</a:t>
              </a:r>
              <a:endParaRPr lang="fr-FR" sz="2400" b="1" dirty="0">
                <a:solidFill>
                  <a:srgbClr val="002060"/>
                </a:solidFill>
              </a:endParaRPr>
            </a:p>
          </p:txBody>
        </p:sp>
        <p:pic>
          <p:nvPicPr>
            <p:cNvPr id="15" name="Picture 17"/>
            <p:cNvPicPr>
              <a:picLocks noChangeAspect="1" noChangeArrowheads="1"/>
            </p:cNvPicPr>
            <p:nvPr/>
          </p:nvPicPr>
          <p:blipFill>
            <a:blip r:embed="rId2" cstate="print"/>
            <a:srcRect l="43556"/>
            <a:stretch>
              <a:fillRect/>
            </a:stretch>
          </p:blipFill>
          <p:spPr bwMode="auto">
            <a:xfrm>
              <a:off x="357158" y="966620"/>
              <a:ext cx="369887" cy="242888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</p:pic>
      </p:grpSp>
      <p:grpSp>
        <p:nvGrpSpPr>
          <p:cNvPr id="3" name="Groupe 36"/>
          <p:cNvGrpSpPr/>
          <p:nvPr/>
        </p:nvGrpSpPr>
        <p:grpSpPr>
          <a:xfrm>
            <a:off x="-11875" y="6184075"/>
            <a:ext cx="9166762" cy="695495"/>
            <a:chOff x="-11875" y="6184075"/>
            <a:chExt cx="9166762" cy="695495"/>
          </a:xfrm>
        </p:grpSpPr>
        <p:grpSp>
          <p:nvGrpSpPr>
            <p:cNvPr id="4" name="Groupe 6"/>
            <p:cNvGrpSpPr/>
            <p:nvPr/>
          </p:nvGrpSpPr>
          <p:grpSpPr>
            <a:xfrm>
              <a:off x="-11875" y="6184075"/>
              <a:ext cx="9166762" cy="695495"/>
              <a:chOff x="-11875" y="6184075"/>
              <a:chExt cx="9166762" cy="695495"/>
            </a:xfrm>
          </p:grpSpPr>
          <p:cxnSp>
            <p:nvCxnSpPr>
              <p:cNvPr id="40" name="Connecteur droit 39"/>
              <p:cNvCxnSpPr/>
              <p:nvPr/>
            </p:nvCxnSpPr>
            <p:spPr>
              <a:xfrm>
                <a:off x="10887" y="6553205"/>
                <a:ext cx="9144000" cy="1588"/>
              </a:xfrm>
              <a:prstGeom prst="line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/>
              <p:cNvCxnSpPr/>
              <p:nvPr/>
            </p:nvCxnSpPr>
            <p:spPr>
              <a:xfrm>
                <a:off x="10887" y="6567055"/>
                <a:ext cx="9144000" cy="1588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2" name="Picture 1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-11875" y="6184075"/>
                <a:ext cx="844060" cy="685800"/>
              </a:xfrm>
              <a:prstGeom prst="rect">
                <a:avLst/>
              </a:prstGeom>
              <a:noFill/>
              <a:ln w="9525">
                <a:solidFill>
                  <a:schemeClr val="accent6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43" name="Rectangle 42"/>
              <p:cNvSpPr/>
              <p:nvPr/>
            </p:nvSpPr>
            <p:spPr>
              <a:xfrm>
                <a:off x="859990" y="6571793"/>
                <a:ext cx="241566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400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www.francois-arago.org/btstc</a:t>
                </a:r>
                <a:endParaRPr lang="fr-FR" sz="1400" b="1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pic>
          <p:nvPicPr>
            <p:cNvPr id="39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572528" y="6243660"/>
              <a:ext cx="440124" cy="614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05522" y="1500174"/>
            <a:ext cx="3352800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Rectangle 27"/>
          <p:cNvSpPr/>
          <p:nvPr/>
        </p:nvSpPr>
        <p:spPr>
          <a:xfrm>
            <a:off x="5715008" y="3786190"/>
            <a:ext cx="428628" cy="3571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1" name="Connecteur en angle 30"/>
          <p:cNvCxnSpPr>
            <a:stCxn id="29" idx="1"/>
            <a:endCxn id="23" idx="3"/>
          </p:cNvCxnSpPr>
          <p:nvPr/>
        </p:nvCxnSpPr>
        <p:spPr>
          <a:xfrm rot="10800000" flipV="1">
            <a:off x="5322100" y="2362195"/>
            <a:ext cx="321470" cy="286466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0023" y="1071546"/>
            <a:ext cx="4593481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" name="Rectangle 33"/>
          <p:cNvSpPr/>
          <p:nvPr/>
        </p:nvSpPr>
        <p:spPr>
          <a:xfrm>
            <a:off x="5000628" y="4786322"/>
            <a:ext cx="357190" cy="357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/>
          <p:cNvSpPr/>
          <p:nvPr/>
        </p:nvSpPr>
        <p:spPr>
          <a:xfrm>
            <a:off x="5000628" y="5357826"/>
            <a:ext cx="357190" cy="357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Triangle isocèle 22"/>
          <p:cNvSpPr/>
          <p:nvPr/>
        </p:nvSpPr>
        <p:spPr>
          <a:xfrm rot="16200000">
            <a:off x="5054207" y="5137559"/>
            <a:ext cx="357190" cy="178595"/>
          </a:xfrm>
          <a:prstGeom prst="triangle">
            <a:avLst/>
          </a:prstGeom>
          <a:solidFill>
            <a:schemeClr val="tx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ZoneTexte 43"/>
          <p:cNvSpPr txBox="1"/>
          <p:nvPr/>
        </p:nvSpPr>
        <p:spPr>
          <a:xfrm>
            <a:off x="3888382" y="3838577"/>
            <a:ext cx="37382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ou</a:t>
            </a:r>
            <a:endParaRPr lang="fr-FR" sz="1400" dirty="0"/>
          </a:p>
        </p:txBody>
      </p:sp>
      <p:sp>
        <p:nvSpPr>
          <p:cNvPr id="29" name="Accolade ouvrante 28"/>
          <p:cNvSpPr/>
          <p:nvPr/>
        </p:nvSpPr>
        <p:spPr>
          <a:xfrm>
            <a:off x="5643570" y="1857364"/>
            <a:ext cx="195255" cy="1009661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44"/>
          <p:cNvSpPr/>
          <p:nvPr/>
        </p:nvSpPr>
        <p:spPr>
          <a:xfrm>
            <a:off x="5000628" y="1428736"/>
            <a:ext cx="357190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ZoneTexte 37"/>
          <p:cNvSpPr txBox="1"/>
          <p:nvPr/>
        </p:nvSpPr>
        <p:spPr>
          <a:xfrm>
            <a:off x="4929190" y="1428736"/>
            <a:ext cx="9519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Sonde </a:t>
            </a:r>
            <a:r>
              <a:rPr lang="fr-FR" sz="1400" dirty="0" err="1" smtClean="0"/>
              <a:t>ext</a:t>
            </a:r>
            <a:r>
              <a:rPr lang="fr-FR" sz="1400" dirty="0" smtClean="0"/>
              <a:t>.</a:t>
            </a:r>
            <a:endParaRPr lang="fr-FR" sz="1400" dirty="0"/>
          </a:p>
        </p:txBody>
      </p:sp>
      <p:sp>
        <p:nvSpPr>
          <p:cNvPr id="46" name="ZoneTexte 45"/>
          <p:cNvSpPr txBox="1"/>
          <p:nvPr/>
        </p:nvSpPr>
        <p:spPr>
          <a:xfrm>
            <a:off x="1000100" y="1357298"/>
            <a:ext cx="72423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Habitat</a:t>
            </a:r>
            <a:endParaRPr lang="fr-FR" sz="1400" dirty="0"/>
          </a:p>
        </p:txBody>
      </p:sp>
      <p:sp>
        <p:nvSpPr>
          <p:cNvPr id="48" name="ZoneTexte 47"/>
          <p:cNvSpPr txBox="1"/>
          <p:nvPr/>
        </p:nvSpPr>
        <p:spPr>
          <a:xfrm>
            <a:off x="3623296" y="4524296"/>
            <a:ext cx="100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/>
              <a:t>Ventilo convecteur</a:t>
            </a:r>
            <a:endParaRPr lang="fr-FR" sz="1400" dirty="0"/>
          </a:p>
        </p:txBody>
      </p:sp>
      <p:sp>
        <p:nvSpPr>
          <p:cNvPr id="49" name="Rectangle 48"/>
          <p:cNvSpPr/>
          <p:nvPr/>
        </p:nvSpPr>
        <p:spPr>
          <a:xfrm>
            <a:off x="3820601" y="4286256"/>
            <a:ext cx="584422" cy="2857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ZoneTexte 49"/>
          <p:cNvSpPr txBox="1"/>
          <p:nvPr/>
        </p:nvSpPr>
        <p:spPr>
          <a:xfrm>
            <a:off x="3651871" y="3619421"/>
            <a:ext cx="10001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/>
              <a:t>Radiateur</a:t>
            </a:r>
            <a:endParaRPr lang="fr-FR" sz="1400" dirty="0"/>
          </a:p>
        </p:txBody>
      </p:sp>
      <p:sp>
        <p:nvSpPr>
          <p:cNvPr id="52" name="Ellipse 51"/>
          <p:cNvSpPr/>
          <p:nvPr/>
        </p:nvSpPr>
        <p:spPr>
          <a:xfrm>
            <a:off x="3914775" y="3895725"/>
            <a:ext cx="352425" cy="2000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ZoneTexte 52"/>
          <p:cNvSpPr txBox="1"/>
          <p:nvPr/>
        </p:nvSpPr>
        <p:spPr>
          <a:xfrm>
            <a:off x="1823071" y="5391071"/>
            <a:ext cx="22822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Plancher chauffant ou rafraichissant</a:t>
            </a:r>
            <a:endParaRPr lang="fr-FR" sz="1400" dirty="0"/>
          </a:p>
        </p:txBody>
      </p:sp>
      <p:sp>
        <p:nvSpPr>
          <p:cNvPr id="54" name="Rectangle 53"/>
          <p:cNvSpPr/>
          <p:nvPr/>
        </p:nvSpPr>
        <p:spPr>
          <a:xfrm>
            <a:off x="1114427" y="4576772"/>
            <a:ext cx="838197" cy="357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ZoneTexte 55"/>
          <p:cNvSpPr txBox="1"/>
          <p:nvPr/>
        </p:nvSpPr>
        <p:spPr>
          <a:xfrm>
            <a:off x="822946" y="3447971"/>
            <a:ext cx="90107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Collecteurs</a:t>
            </a:r>
            <a:endParaRPr lang="fr-FR" sz="1200" dirty="0"/>
          </a:p>
        </p:txBody>
      </p:sp>
      <p:sp>
        <p:nvSpPr>
          <p:cNvPr id="32" name="Rectangle 68"/>
          <p:cNvSpPr txBox="1">
            <a:spLocks noChangeArrowheads="1"/>
          </p:cNvSpPr>
          <p:nvPr/>
        </p:nvSpPr>
        <p:spPr>
          <a:xfrm>
            <a:off x="128614" y="142852"/>
            <a:ext cx="4514824" cy="549275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txBody>
          <a:bodyPr/>
          <a:lstStyle/>
          <a:p>
            <a:r>
              <a:rPr lang="fr-FR" sz="2800" b="1" dirty="0" smtClean="0">
                <a:solidFill>
                  <a:schemeClr val="bg1"/>
                </a:solidFill>
              </a:rPr>
              <a:t>6. Les émetteurs de chaleurs</a:t>
            </a:r>
            <a:endParaRPr lang="fr-FR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680450" cy="6480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grpSp>
        <p:nvGrpSpPr>
          <p:cNvPr id="2" name="Groupe 35"/>
          <p:cNvGrpSpPr/>
          <p:nvPr/>
        </p:nvGrpSpPr>
        <p:grpSpPr>
          <a:xfrm>
            <a:off x="-11875" y="6184075"/>
            <a:ext cx="9166762" cy="695495"/>
            <a:chOff x="-11875" y="6184075"/>
            <a:chExt cx="9166762" cy="695495"/>
          </a:xfrm>
        </p:grpSpPr>
        <p:grpSp>
          <p:nvGrpSpPr>
            <p:cNvPr id="3" name="Groupe 6"/>
            <p:cNvGrpSpPr/>
            <p:nvPr/>
          </p:nvGrpSpPr>
          <p:grpSpPr>
            <a:xfrm>
              <a:off x="-11875" y="6184075"/>
              <a:ext cx="9166762" cy="695495"/>
              <a:chOff x="-11875" y="6184075"/>
              <a:chExt cx="9166762" cy="695495"/>
            </a:xfrm>
          </p:grpSpPr>
          <p:cxnSp>
            <p:nvCxnSpPr>
              <p:cNvPr id="10" name="Connecteur droit 9"/>
              <p:cNvCxnSpPr/>
              <p:nvPr/>
            </p:nvCxnSpPr>
            <p:spPr>
              <a:xfrm>
                <a:off x="10887" y="6553205"/>
                <a:ext cx="9144000" cy="1588"/>
              </a:xfrm>
              <a:prstGeom prst="line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/>
              <p:cNvCxnSpPr/>
              <p:nvPr/>
            </p:nvCxnSpPr>
            <p:spPr>
              <a:xfrm>
                <a:off x="10887" y="6567055"/>
                <a:ext cx="9144000" cy="1588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2" name="Picture 1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-11875" y="6184075"/>
                <a:ext cx="844060" cy="685800"/>
              </a:xfrm>
              <a:prstGeom prst="rect">
                <a:avLst/>
              </a:prstGeom>
              <a:noFill/>
              <a:ln w="9525">
                <a:solidFill>
                  <a:schemeClr val="accent6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13" name="Rectangle 12"/>
              <p:cNvSpPr/>
              <p:nvPr/>
            </p:nvSpPr>
            <p:spPr>
              <a:xfrm>
                <a:off x="859990" y="6571793"/>
                <a:ext cx="241566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400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www.francois-arago.org/btstc</a:t>
                </a:r>
                <a:endParaRPr lang="fr-FR" sz="1400" b="1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572528" y="6243660"/>
              <a:ext cx="440124" cy="614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9" name="Rectangle 68"/>
          <p:cNvSpPr txBox="1">
            <a:spLocks noChangeArrowheads="1"/>
          </p:cNvSpPr>
          <p:nvPr/>
        </p:nvSpPr>
        <p:spPr>
          <a:xfrm>
            <a:off x="1214414" y="1917895"/>
            <a:ext cx="2943188" cy="549275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1. La géothermie</a:t>
            </a: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3" name="Rectangle 68"/>
          <p:cNvSpPr txBox="1">
            <a:spLocks noChangeArrowheads="1"/>
          </p:cNvSpPr>
          <p:nvPr/>
        </p:nvSpPr>
        <p:spPr>
          <a:xfrm>
            <a:off x="1214414" y="2589139"/>
            <a:ext cx="7015154" cy="549275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2.Comment fonctionne une pompe à chaleur</a:t>
            </a: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Rectangle 68"/>
          <p:cNvSpPr txBox="1">
            <a:spLocks noChangeArrowheads="1"/>
          </p:cNvSpPr>
          <p:nvPr/>
        </p:nvSpPr>
        <p:spPr>
          <a:xfrm>
            <a:off x="1214414" y="3260383"/>
            <a:ext cx="7015154" cy="549275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txBody>
          <a:bodyPr/>
          <a:lstStyle/>
          <a:p>
            <a:r>
              <a:rPr lang="fr-FR" sz="2800" b="1" dirty="0" smtClean="0">
                <a:solidFill>
                  <a:schemeClr val="bg1"/>
                </a:solidFill>
              </a:rPr>
              <a:t>3. Exemple de température dans une PAC</a:t>
            </a:r>
            <a:endParaRPr lang="fr-FR" sz="2800" b="1" dirty="0">
              <a:solidFill>
                <a:schemeClr val="bg1"/>
              </a:solidFill>
            </a:endParaRPr>
          </a:p>
        </p:txBody>
      </p:sp>
      <p:sp>
        <p:nvSpPr>
          <p:cNvPr id="15" name="Rectangle 68"/>
          <p:cNvSpPr txBox="1">
            <a:spLocks noChangeArrowheads="1"/>
          </p:cNvSpPr>
          <p:nvPr/>
        </p:nvSpPr>
        <p:spPr>
          <a:xfrm>
            <a:off x="1214414" y="3931627"/>
            <a:ext cx="3086064" cy="549275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txBody>
          <a:bodyPr/>
          <a:lstStyle/>
          <a:p>
            <a:r>
              <a:rPr lang="fr-FR" sz="2800" b="1" dirty="0" smtClean="0">
                <a:solidFill>
                  <a:schemeClr val="bg1"/>
                </a:solidFill>
              </a:rPr>
              <a:t>4. Ses applications</a:t>
            </a:r>
            <a:endParaRPr lang="fr-FR" sz="2800" b="1" dirty="0">
              <a:solidFill>
                <a:schemeClr val="bg1"/>
              </a:solidFill>
            </a:endParaRPr>
          </a:p>
        </p:txBody>
      </p:sp>
      <p:sp>
        <p:nvSpPr>
          <p:cNvPr id="16" name="Rectangle 68"/>
          <p:cNvSpPr txBox="1">
            <a:spLocks noChangeArrowheads="1"/>
          </p:cNvSpPr>
          <p:nvPr/>
        </p:nvSpPr>
        <p:spPr>
          <a:xfrm>
            <a:off x="1214414" y="4602871"/>
            <a:ext cx="5086328" cy="549275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txBody>
          <a:bodyPr/>
          <a:lstStyle/>
          <a:p>
            <a:r>
              <a:rPr lang="fr-FR" sz="2800" b="1" dirty="0" smtClean="0">
                <a:solidFill>
                  <a:schemeClr val="bg1"/>
                </a:solidFill>
              </a:rPr>
              <a:t>5. Les procédés mis en œuvre</a:t>
            </a:r>
            <a:endParaRPr lang="fr-FR" sz="2800" b="1" dirty="0">
              <a:solidFill>
                <a:schemeClr val="bg1"/>
              </a:solidFill>
            </a:endParaRPr>
          </a:p>
        </p:txBody>
      </p:sp>
      <p:sp>
        <p:nvSpPr>
          <p:cNvPr id="17" name="Rectangle 68"/>
          <p:cNvSpPr txBox="1">
            <a:spLocks noChangeArrowheads="1"/>
          </p:cNvSpPr>
          <p:nvPr/>
        </p:nvSpPr>
        <p:spPr>
          <a:xfrm>
            <a:off x="1214414" y="5274115"/>
            <a:ext cx="4514824" cy="549275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txBody>
          <a:bodyPr/>
          <a:lstStyle/>
          <a:p>
            <a:r>
              <a:rPr lang="fr-FR" sz="2800" b="1" dirty="0" smtClean="0">
                <a:solidFill>
                  <a:schemeClr val="bg1"/>
                </a:solidFill>
              </a:rPr>
              <a:t>6. Les émetteurs de chaleurs</a:t>
            </a:r>
            <a:endParaRPr lang="fr-FR" sz="2800" b="1" dirty="0">
              <a:solidFill>
                <a:schemeClr val="bg1"/>
              </a:solidFill>
            </a:endParaRPr>
          </a:p>
        </p:txBody>
      </p:sp>
      <p:sp>
        <p:nvSpPr>
          <p:cNvPr id="20" name="Rectangle 68"/>
          <p:cNvSpPr txBox="1">
            <a:spLocks noChangeArrowheads="1"/>
          </p:cNvSpPr>
          <p:nvPr/>
        </p:nvSpPr>
        <p:spPr>
          <a:xfrm>
            <a:off x="1214414" y="5945360"/>
            <a:ext cx="5086328" cy="549275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txBody>
          <a:bodyPr/>
          <a:lstStyle/>
          <a:p>
            <a:r>
              <a:rPr lang="fr-FR" sz="2800" b="1" dirty="0" smtClean="0">
                <a:solidFill>
                  <a:schemeClr val="bg1"/>
                </a:solidFill>
              </a:rPr>
              <a:t>7. Le chauffage mais aussi …</a:t>
            </a:r>
            <a:endParaRPr lang="fr-FR" sz="2800" b="1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74219" y="627517"/>
            <a:ext cx="2521781" cy="52322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none">
            <a:spAutoFit/>
          </a:bodyPr>
          <a:lstStyle/>
          <a:p>
            <a:pPr lvl="0">
              <a:buNone/>
            </a:pPr>
            <a:r>
              <a:rPr lang="fr-FR" sz="2800" dirty="0" smtClean="0">
                <a:solidFill>
                  <a:schemeClr val="bg1"/>
                </a:solidFill>
              </a:rPr>
              <a:t>Première partie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74219" y="1272706"/>
            <a:ext cx="2666114" cy="52322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none">
            <a:spAutoFit/>
          </a:bodyPr>
          <a:lstStyle/>
          <a:p>
            <a:pPr>
              <a:buNone/>
            </a:pPr>
            <a:r>
              <a:rPr lang="fr-FR" sz="2800" dirty="0" smtClean="0">
                <a:solidFill>
                  <a:schemeClr val="bg1"/>
                </a:solidFill>
              </a:rPr>
              <a:t>Deuxième partie</a:t>
            </a:r>
          </a:p>
        </p:txBody>
      </p:sp>
      <p:sp>
        <p:nvSpPr>
          <p:cNvPr id="25" name="Titre 1"/>
          <p:cNvSpPr txBox="1">
            <a:spLocks/>
          </p:cNvSpPr>
          <p:nvPr/>
        </p:nvSpPr>
        <p:spPr>
          <a:xfrm>
            <a:off x="69792" y="-237500"/>
            <a:ext cx="549232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Sommaire Pompe à chaleur</a:t>
            </a:r>
            <a:endParaRPr kumimoji="0" lang="fr-FR" sz="4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6" name="Rectangle 1"/>
          <p:cNvSpPr>
            <a:spLocks noChangeArrowheads="1"/>
          </p:cNvSpPr>
          <p:nvPr/>
        </p:nvSpPr>
        <p:spPr bwMode="auto">
          <a:xfrm>
            <a:off x="3207971" y="746096"/>
            <a:ext cx="52276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le march</a:t>
            </a: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é</a:t>
            </a: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, les principes, le fonctionnement</a:t>
            </a:r>
            <a:endParaRPr kumimoji="0" lang="fr-F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1"/>
          <p:cNvSpPr>
            <a:spLocks noChangeArrowheads="1"/>
          </p:cNvSpPr>
          <p:nvPr/>
        </p:nvSpPr>
        <p:spPr bwMode="auto">
          <a:xfrm>
            <a:off x="3711121" y="1322775"/>
            <a:ext cx="52276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fr-FR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Les capteurs, les PAC, les émetteurs </a:t>
            </a:r>
            <a:endParaRPr lang="fr-FR" b="1" dirty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3" grpId="0" animBg="1"/>
      <p:bldP spid="14" grpId="0" animBg="1"/>
      <p:bldP spid="15" grpId="0" animBg="1"/>
      <p:bldP spid="16" grpId="0" animBg="1"/>
      <p:bldP spid="17" grpId="0" animBg="1"/>
      <p:bldP spid="20" grpId="0" animBg="1"/>
      <p:bldP spid="22" grpId="0" animBg="1"/>
      <p:bldP spid="24" grpId="0" animBg="1"/>
      <p:bldP spid="26" grpId="0"/>
      <p:bldP spid="2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7"/>
          <p:cNvGrpSpPr/>
          <p:nvPr/>
        </p:nvGrpSpPr>
        <p:grpSpPr>
          <a:xfrm>
            <a:off x="357158" y="1702100"/>
            <a:ext cx="3929090" cy="830997"/>
            <a:chOff x="357158" y="857232"/>
            <a:chExt cx="3929090" cy="830997"/>
          </a:xfrm>
        </p:grpSpPr>
        <p:sp>
          <p:nvSpPr>
            <p:cNvPr id="17" name="Rectangle 16"/>
            <p:cNvSpPr/>
            <p:nvPr/>
          </p:nvSpPr>
          <p:spPr>
            <a:xfrm>
              <a:off x="719353" y="857232"/>
              <a:ext cx="3566895" cy="83099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fr-FR" sz="2400" b="1" dirty="0" smtClean="0">
                  <a:solidFill>
                    <a:srgbClr val="002060"/>
                  </a:solidFill>
                </a:rPr>
                <a:t>Les ventilo-convecteurs à détente directe</a:t>
              </a:r>
              <a:endParaRPr lang="fr-FR" sz="2400" b="1" dirty="0">
                <a:solidFill>
                  <a:srgbClr val="002060"/>
                </a:solidFill>
              </a:endParaRPr>
            </a:p>
          </p:txBody>
        </p:sp>
        <p:pic>
          <p:nvPicPr>
            <p:cNvPr id="18" name="Picture 17"/>
            <p:cNvPicPr>
              <a:picLocks noChangeAspect="1" noChangeArrowheads="1"/>
            </p:cNvPicPr>
            <p:nvPr/>
          </p:nvPicPr>
          <p:blipFill>
            <a:blip r:embed="rId3" cstate="print"/>
            <a:srcRect l="43556"/>
            <a:stretch>
              <a:fillRect/>
            </a:stretch>
          </p:blipFill>
          <p:spPr bwMode="auto">
            <a:xfrm>
              <a:off x="357158" y="966620"/>
              <a:ext cx="369887" cy="242888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</p:pic>
      </p:grpSp>
      <p:pic>
        <p:nvPicPr>
          <p:cNvPr id="19" name="Image 18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1344910"/>
            <a:ext cx="2870465" cy="2870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e 26"/>
          <p:cNvGrpSpPr/>
          <p:nvPr/>
        </p:nvGrpSpPr>
        <p:grpSpPr>
          <a:xfrm>
            <a:off x="857224" y="2604535"/>
            <a:ext cx="3786214" cy="461665"/>
            <a:chOff x="785786" y="1870371"/>
            <a:chExt cx="3786214" cy="461665"/>
          </a:xfrm>
        </p:grpSpPr>
        <p:sp>
          <p:nvSpPr>
            <p:cNvPr id="30" name="ZoneTexte 29"/>
            <p:cNvSpPr txBox="1"/>
            <p:nvPr/>
          </p:nvSpPr>
          <p:spPr>
            <a:xfrm>
              <a:off x="1071538" y="1870371"/>
              <a:ext cx="350046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 smtClean="0">
                  <a:solidFill>
                    <a:srgbClr val="002060"/>
                  </a:solidFill>
                </a:rPr>
                <a:t>Une unité par pièce</a:t>
              </a:r>
              <a:endParaRPr lang="fr-FR" sz="2400" dirty="0">
                <a:solidFill>
                  <a:srgbClr val="002060"/>
                </a:solidFill>
              </a:endParaRPr>
            </a:p>
          </p:txBody>
        </p:sp>
        <p:sp>
          <p:nvSpPr>
            <p:cNvPr id="32" name="Triangle isocèle 31"/>
            <p:cNvSpPr/>
            <p:nvPr/>
          </p:nvSpPr>
          <p:spPr>
            <a:xfrm rot="5400000">
              <a:off x="736100" y="1958328"/>
              <a:ext cx="385124" cy="285751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" name="Groupe 32"/>
          <p:cNvGrpSpPr/>
          <p:nvPr/>
        </p:nvGrpSpPr>
        <p:grpSpPr>
          <a:xfrm>
            <a:off x="857224" y="3228557"/>
            <a:ext cx="3786214" cy="1200329"/>
            <a:chOff x="785786" y="1870371"/>
            <a:chExt cx="3786214" cy="1200329"/>
          </a:xfrm>
        </p:grpSpPr>
        <p:sp>
          <p:nvSpPr>
            <p:cNvPr id="34" name="ZoneTexte 33"/>
            <p:cNvSpPr txBox="1"/>
            <p:nvPr/>
          </p:nvSpPr>
          <p:spPr>
            <a:xfrm>
              <a:off x="1071538" y="1870371"/>
              <a:ext cx="350046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 smtClean="0">
                  <a:solidFill>
                    <a:srgbClr val="002060"/>
                  </a:solidFill>
                </a:rPr>
                <a:t>Une unité centrale et une distribution dans chaque pièce.</a:t>
              </a:r>
              <a:endParaRPr lang="fr-FR" sz="2400" dirty="0">
                <a:solidFill>
                  <a:srgbClr val="002060"/>
                </a:solidFill>
              </a:endParaRPr>
            </a:p>
          </p:txBody>
        </p:sp>
        <p:sp>
          <p:nvSpPr>
            <p:cNvPr id="35" name="Triangle isocèle 34"/>
            <p:cNvSpPr/>
            <p:nvPr/>
          </p:nvSpPr>
          <p:spPr>
            <a:xfrm rot="5400000">
              <a:off x="736100" y="1958328"/>
              <a:ext cx="385124" cy="285751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" name="Groupe 37"/>
          <p:cNvGrpSpPr/>
          <p:nvPr/>
        </p:nvGrpSpPr>
        <p:grpSpPr>
          <a:xfrm>
            <a:off x="-11875" y="6184075"/>
            <a:ext cx="9166762" cy="695495"/>
            <a:chOff x="-11875" y="6184075"/>
            <a:chExt cx="9166762" cy="695495"/>
          </a:xfrm>
        </p:grpSpPr>
        <p:grpSp>
          <p:nvGrpSpPr>
            <p:cNvPr id="6" name="Groupe 6"/>
            <p:cNvGrpSpPr/>
            <p:nvPr/>
          </p:nvGrpSpPr>
          <p:grpSpPr>
            <a:xfrm>
              <a:off x="-11875" y="6184075"/>
              <a:ext cx="9166762" cy="695495"/>
              <a:chOff x="-11875" y="6184075"/>
              <a:chExt cx="9166762" cy="695495"/>
            </a:xfrm>
          </p:grpSpPr>
          <p:cxnSp>
            <p:nvCxnSpPr>
              <p:cNvPr id="41" name="Connecteur droit 40"/>
              <p:cNvCxnSpPr/>
              <p:nvPr/>
            </p:nvCxnSpPr>
            <p:spPr>
              <a:xfrm>
                <a:off x="10887" y="6553205"/>
                <a:ext cx="9144000" cy="1588"/>
              </a:xfrm>
              <a:prstGeom prst="line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/>
              <p:cNvCxnSpPr/>
              <p:nvPr/>
            </p:nvCxnSpPr>
            <p:spPr>
              <a:xfrm>
                <a:off x="10887" y="6567055"/>
                <a:ext cx="9144000" cy="1588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3" name="Picture 1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-11875" y="6184075"/>
                <a:ext cx="844060" cy="685800"/>
              </a:xfrm>
              <a:prstGeom prst="rect">
                <a:avLst/>
              </a:prstGeom>
              <a:noFill/>
              <a:ln w="9525">
                <a:solidFill>
                  <a:schemeClr val="accent6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44" name="Rectangle 43"/>
              <p:cNvSpPr/>
              <p:nvPr/>
            </p:nvSpPr>
            <p:spPr>
              <a:xfrm>
                <a:off x="859990" y="6571793"/>
                <a:ext cx="241566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400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www.francois-arago.org/btstc</a:t>
                </a:r>
                <a:endParaRPr lang="fr-FR" sz="1400" b="1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pic>
          <p:nvPicPr>
            <p:cNvPr id="40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8572528" y="6243660"/>
              <a:ext cx="440124" cy="614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0" name="Rectangle 68"/>
          <p:cNvSpPr txBox="1">
            <a:spLocks noChangeArrowheads="1"/>
          </p:cNvSpPr>
          <p:nvPr/>
        </p:nvSpPr>
        <p:spPr>
          <a:xfrm>
            <a:off x="128614" y="142852"/>
            <a:ext cx="4514824" cy="549275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txBody>
          <a:bodyPr/>
          <a:lstStyle/>
          <a:p>
            <a:r>
              <a:rPr lang="fr-FR" sz="2800" b="1" dirty="0" smtClean="0">
                <a:solidFill>
                  <a:schemeClr val="bg1"/>
                </a:solidFill>
              </a:rPr>
              <a:t>6. Les émetteurs de chaleurs</a:t>
            </a:r>
            <a:endParaRPr lang="fr-FR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8"/>
          <p:cNvSpPr txBox="1">
            <a:spLocks noChangeArrowheads="1"/>
          </p:cNvSpPr>
          <p:nvPr/>
        </p:nvSpPr>
        <p:spPr>
          <a:xfrm>
            <a:off x="128614" y="142852"/>
            <a:ext cx="5086328" cy="549275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txBody>
          <a:bodyPr/>
          <a:lstStyle/>
          <a:p>
            <a:r>
              <a:rPr lang="fr-FR" sz="2800" b="1" dirty="0" smtClean="0">
                <a:solidFill>
                  <a:schemeClr val="bg1"/>
                </a:solidFill>
              </a:rPr>
              <a:t>7. Le chauffage mais aussi …</a:t>
            </a:r>
            <a:endParaRPr lang="fr-FR" sz="2800" b="1" dirty="0">
              <a:solidFill>
                <a:schemeClr val="bg1"/>
              </a:solidFill>
            </a:endParaRPr>
          </a:p>
        </p:txBody>
      </p:sp>
      <p:grpSp>
        <p:nvGrpSpPr>
          <p:cNvPr id="2" name="Groupe 7"/>
          <p:cNvGrpSpPr/>
          <p:nvPr/>
        </p:nvGrpSpPr>
        <p:grpSpPr>
          <a:xfrm>
            <a:off x="357158" y="714356"/>
            <a:ext cx="5000660" cy="461665"/>
            <a:chOff x="357158" y="857232"/>
            <a:chExt cx="5000660" cy="461665"/>
          </a:xfrm>
        </p:grpSpPr>
        <p:sp>
          <p:nvSpPr>
            <p:cNvPr id="28" name="Rectangle 27"/>
            <p:cNvSpPr/>
            <p:nvPr/>
          </p:nvSpPr>
          <p:spPr>
            <a:xfrm>
              <a:off x="719353" y="857232"/>
              <a:ext cx="463846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fr-FR" sz="2400" b="1" dirty="0" smtClean="0">
                  <a:solidFill>
                    <a:srgbClr val="002060"/>
                  </a:solidFill>
                </a:rPr>
                <a:t>L’eau chaude sanitaire</a:t>
              </a:r>
              <a:endParaRPr lang="fr-FR" sz="2400" b="1" dirty="0">
                <a:solidFill>
                  <a:srgbClr val="002060"/>
                </a:solidFill>
              </a:endParaRPr>
            </a:p>
          </p:txBody>
        </p:sp>
        <p:pic>
          <p:nvPicPr>
            <p:cNvPr id="29" name="Picture 17"/>
            <p:cNvPicPr>
              <a:picLocks noChangeAspect="1" noChangeArrowheads="1"/>
            </p:cNvPicPr>
            <p:nvPr/>
          </p:nvPicPr>
          <p:blipFill>
            <a:blip r:embed="rId3" cstate="print"/>
            <a:srcRect l="43556"/>
            <a:stretch>
              <a:fillRect/>
            </a:stretch>
          </p:blipFill>
          <p:spPr bwMode="auto">
            <a:xfrm>
              <a:off x="357158" y="966620"/>
              <a:ext cx="369887" cy="242888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</p:pic>
      </p:grpSp>
      <p:grpSp>
        <p:nvGrpSpPr>
          <p:cNvPr id="3" name="Groupe 20"/>
          <p:cNvGrpSpPr/>
          <p:nvPr/>
        </p:nvGrpSpPr>
        <p:grpSpPr>
          <a:xfrm>
            <a:off x="785786" y="1214422"/>
            <a:ext cx="6858048" cy="461665"/>
            <a:chOff x="785786" y="1870371"/>
            <a:chExt cx="6858048" cy="461665"/>
          </a:xfrm>
        </p:grpSpPr>
        <p:sp>
          <p:nvSpPr>
            <p:cNvPr id="22" name="ZoneTexte 21"/>
            <p:cNvSpPr txBox="1"/>
            <p:nvPr/>
          </p:nvSpPr>
          <p:spPr>
            <a:xfrm>
              <a:off x="1071538" y="1870371"/>
              <a:ext cx="65722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 smtClean="0">
                  <a:solidFill>
                    <a:srgbClr val="002060"/>
                  </a:solidFill>
                </a:rPr>
                <a:t>Par la PAC qui assure le chauffage de la maison</a:t>
              </a:r>
              <a:endParaRPr lang="fr-FR" sz="2400" dirty="0">
                <a:solidFill>
                  <a:srgbClr val="002060"/>
                </a:solidFill>
              </a:endParaRPr>
            </a:p>
          </p:txBody>
        </p:sp>
        <p:sp>
          <p:nvSpPr>
            <p:cNvPr id="23" name="Triangle isocèle 22"/>
            <p:cNvSpPr/>
            <p:nvPr/>
          </p:nvSpPr>
          <p:spPr>
            <a:xfrm rot="5400000">
              <a:off x="736100" y="1958328"/>
              <a:ext cx="385124" cy="285751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" name="Groupe 20"/>
          <p:cNvGrpSpPr/>
          <p:nvPr/>
        </p:nvGrpSpPr>
        <p:grpSpPr>
          <a:xfrm>
            <a:off x="-11875" y="6184075"/>
            <a:ext cx="9166762" cy="695495"/>
            <a:chOff x="-11875" y="6184075"/>
            <a:chExt cx="9166762" cy="695495"/>
          </a:xfrm>
        </p:grpSpPr>
        <p:grpSp>
          <p:nvGrpSpPr>
            <p:cNvPr id="5" name="Groupe 6"/>
            <p:cNvGrpSpPr/>
            <p:nvPr/>
          </p:nvGrpSpPr>
          <p:grpSpPr>
            <a:xfrm>
              <a:off x="-11875" y="6184075"/>
              <a:ext cx="9166762" cy="695495"/>
              <a:chOff x="-11875" y="6184075"/>
              <a:chExt cx="9166762" cy="695495"/>
            </a:xfrm>
          </p:grpSpPr>
          <p:cxnSp>
            <p:nvCxnSpPr>
              <p:cNvPr id="26" name="Connecteur droit 25"/>
              <p:cNvCxnSpPr/>
              <p:nvPr/>
            </p:nvCxnSpPr>
            <p:spPr>
              <a:xfrm>
                <a:off x="10887" y="6553205"/>
                <a:ext cx="9144000" cy="1588"/>
              </a:xfrm>
              <a:prstGeom prst="line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/>
              <p:cNvCxnSpPr/>
              <p:nvPr/>
            </p:nvCxnSpPr>
            <p:spPr>
              <a:xfrm>
                <a:off x="10887" y="6567055"/>
                <a:ext cx="9144000" cy="1588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1" name="Picture 1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-11875" y="6184075"/>
                <a:ext cx="844060" cy="685800"/>
              </a:xfrm>
              <a:prstGeom prst="rect">
                <a:avLst/>
              </a:prstGeom>
              <a:noFill/>
              <a:ln w="9525">
                <a:solidFill>
                  <a:schemeClr val="accent6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33" name="Rectangle 32"/>
              <p:cNvSpPr/>
              <p:nvPr/>
            </p:nvSpPr>
            <p:spPr>
              <a:xfrm>
                <a:off x="859990" y="6571793"/>
                <a:ext cx="241566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400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www.francois-arago.org/btstc</a:t>
                </a:r>
                <a:endParaRPr lang="fr-FR" sz="1400" b="1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pic>
          <p:nvPicPr>
            <p:cNvPr id="25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572528" y="6243660"/>
              <a:ext cx="440124" cy="614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/>
          <a:srcRect t="13884"/>
          <a:stretch>
            <a:fillRect/>
          </a:stretch>
        </p:blipFill>
        <p:spPr bwMode="auto">
          <a:xfrm>
            <a:off x="147649" y="2000240"/>
            <a:ext cx="8805673" cy="3101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8"/>
          <p:cNvSpPr txBox="1">
            <a:spLocks noChangeArrowheads="1"/>
          </p:cNvSpPr>
          <p:nvPr/>
        </p:nvSpPr>
        <p:spPr>
          <a:xfrm>
            <a:off x="128614" y="142852"/>
            <a:ext cx="5086328" cy="549275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txBody>
          <a:bodyPr/>
          <a:lstStyle/>
          <a:p>
            <a:r>
              <a:rPr lang="fr-FR" sz="2800" b="1" dirty="0" smtClean="0">
                <a:solidFill>
                  <a:schemeClr val="bg1"/>
                </a:solidFill>
              </a:rPr>
              <a:t>7. Le chauffage mais aussi …</a:t>
            </a:r>
            <a:endParaRPr lang="fr-FR" sz="2800" b="1" dirty="0">
              <a:solidFill>
                <a:schemeClr val="bg1"/>
              </a:solidFill>
            </a:endParaRPr>
          </a:p>
        </p:txBody>
      </p:sp>
      <p:grpSp>
        <p:nvGrpSpPr>
          <p:cNvPr id="2" name="Groupe 7"/>
          <p:cNvGrpSpPr/>
          <p:nvPr/>
        </p:nvGrpSpPr>
        <p:grpSpPr>
          <a:xfrm>
            <a:off x="357158" y="785794"/>
            <a:ext cx="5000660" cy="461665"/>
            <a:chOff x="357158" y="857232"/>
            <a:chExt cx="5000660" cy="461665"/>
          </a:xfrm>
        </p:grpSpPr>
        <p:sp>
          <p:nvSpPr>
            <p:cNvPr id="28" name="Rectangle 27"/>
            <p:cNvSpPr/>
            <p:nvPr/>
          </p:nvSpPr>
          <p:spPr>
            <a:xfrm>
              <a:off x="719353" y="857232"/>
              <a:ext cx="463846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fr-FR" sz="2400" b="1" dirty="0" smtClean="0">
                  <a:solidFill>
                    <a:srgbClr val="002060"/>
                  </a:solidFill>
                </a:rPr>
                <a:t>L’eau chaude sanitaire</a:t>
              </a:r>
              <a:endParaRPr lang="fr-FR" sz="2400" b="1" dirty="0">
                <a:solidFill>
                  <a:srgbClr val="002060"/>
                </a:solidFill>
              </a:endParaRPr>
            </a:p>
          </p:txBody>
        </p:sp>
        <p:pic>
          <p:nvPicPr>
            <p:cNvPr id="29" name="Picture 17"/>
            <p:cNvPicPr>
              <a:picLocks noChangeAspect="1" noChangeArrowheads="1"/>
            </p:cNvPicPr>
            <p:nvPr/>
          </p:nvPicPr>
          <p:blipFill>
            <a:blip r:embed="rId3" cstate="print"/>
            <a:srcRect l="43556"/>
            <a:stretch>
              <a:fillRect/>
            </a:stretch>
          </p:blipFill>
          <p:spPr bwMode="auto">
            <a:xfrm>
              <a:off x="357158" y="966620"/>
              <a:ext cx="369887" cy="242888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</p:pic>
      </p:grpSp>
      <p:grpSp>
        <p:nvGrpSpPr>
          <p:cNvPr id="3" name="Groupe 26"/>
          <p:cNvGrpSpPr/>
          <p:nvPr/>
        </p:nvGrpSpPr>
        <p:grpSpPr>
          <a:xfrm>
            <a:off x="785786" y="1181385"/>
            <a:ext cx="5500726" cy="461665"/>
            <a:chOff x="785786" y="1870371"/>
            <a:chExt cx="5500726" cy="461665"/>
          </a:xfrm>
        </p:grpSpPr>
        <p:sp>
          <p:nvSpPr>
            <p:cNvPr id="30" name="ZoneTexte 29"/>
            <p:cNvSpPr txBox="1"/>
            <p:nvPr/>
          </p:nvSpPr>
          <p:spPr>
            <a:xfrm>
              <a:off x="1071538" y="1870371"/>
              <a:ext cx="52149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 smtClean="0">
                  <a:solidFill>
                    <a:srgbClr val="002060"/>
                  </a:solidFill>
                </a:rPr>
                <a:t>Chauffe-eau thermodynamique</a:t>
              </a:r>
              <a:endParaRPr lang="fr-FR" sz="2400" dirty="0">
                <a:solidFill>
                  <a:srgbClr val="002060"/>
                </a:solidFill>
              </a:endParaRPr>
            </a:p>
          </p:txBody>
        </p:sp>
        <p:sp>
          <p:nvSpPr>
            <p:cNvPr id="32" name="Triangle isocèle 31"/>
            <p:cNvSpPr/>
            <p:nvPr/>
          </p:nvSpPr>
          <p:spPr>
            <a:xfrm rot="5400000">
              <a:off x="736100" y="1958328"/>
              <a:ext cx="385124" cy="285751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" name="Groupe 20"/>
          <p:cNvGrpSpPr/>
          <p:nvPr/>
        </p:nvGrpSpPr>
        <p:grpSpPr>
          <a:xfrm>
            <a:off x="-11875" y="6184075"/>
            <a:ext cx="9166762" cy="695495"/>
            <a:chOff x="-11875" y="6184075"/>
            <a:chExt cx="9166762" cy="695495"/>
          </a:xfrm>
        </p:grpSpPr>
        <p:grpSp>
          <p:nvGrpSpPr>
            <p:cNvPr id="5" name="Groupe 6"/>
            <p:cNvGrpSpPr/>
            <p:nvPr/>
          </p:nvGrpSpPr>
          <p:grpSpPr>
            <a:xfrm>
              <a:off x="-11875" y="6184075"/>
              <a:ext cx="9166762" cy="695495"/>
              <a:chOff x="-11875" y="6184075"/>
              <a:chExt cx="9166762" cy="695495"/>
            </a:xfrm>
          </p:grpSpPr>
          <p:cxnSp>
            <p:nvCxnSpPr>
              <p:cNvPr id="26" name="Connecteur droit 25"/>
              <p:cNvCxnSpPr/>
              <p:nvPr/>
            </p:nvCxnSpPr>
            <p:spPr>
              <a:xfrm>
                <a:off x="10887" y="6553205"/>
                <a:ext cx="9144000" cy="1588"/>
              </a:xfrm>
              <a:prstGeom prst="line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/>
              <p:cNvCxnSpPr/>
              <p:nvPr/>
            </p:nvCxnSpPr>
            <p:spPr>
              <a:xfrm>
                <a:off x="10887" y="6567055"/>
                <a:ext cx="9144000" cy="1588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1" name="Picture 1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-11875" y="6184075"/>
                <a:ext cx="844060" cy="685800"/>
              </a:xfrm>
              <a:prstGeom prst="rect">
                <a:avLst/>
              </a:prstGeom>
              <a:noFill/>
              <a:ln w="9525">
                <a:solidFill>
                  <a:schemeClr val="accent6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33" name="Rectangle 32"/>
              <p:cNvSpPr/>
              <p:nvPr/>
            </p:nvSpPr>
            <p:spPr>
              <a:xfrm>
                <a:off x="859990" y="6571793"/>
                <a:ext cx="241566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400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www.francois-arago.org/btstc</a:t>
                </a:r>
                <a:endParaRPr lang="fr-FR" sz="1400" b="1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pic>
          <p:nvPicPr>
            <p:cNvPr id="25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572528" y="6243660"/>
              <a:ext cx="440124" cy="614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6" name="Groupe 41"/>
          <p:cNvGrpSpPr/>
          <p:nvPr/>
        </p:nvGrpSpPr>
        <p:grpSpPr>
          <a:xfrm>
            <a:off x="2278476" y="2000240"/>
            <a:ext cx="4150912" cy="4071966"/>
            <a:chOff x="4207302" y="1928802"/>
            <a:chExt cx="4150912" cy="407196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6"/>
            <a:srcRect l="3774" t="4699" r="3773" b="5167"/>
            <a:stretch>
              <a:fillRect/>
            </a:stretch>
          </p:blipFill>
          <p:spPr bwMode="auto">
            <a:xfrm>
              <a:off x="4643438" y="2428868"/>
              <a:ext cx="3500462" cy="3571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0" name="ZoneTexte 19"/>
            <p:cNvSpPr txBox="1"/>
            <p:nvPr/>
          </p:nvSpPr>
          <p:spPr>
            <a:xfrm>
              <a:off x="5429256" y="1928802"/>
              <a:ext cx="119763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600" dirty="0" smtClean="0"/>
                <a:t>Evaporateur</a:t>
              </a:r>
              <a:endParaRPr lang="fr-FR" dirty="0"/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6858016" y="3929066"/>
              <a:ext cx="1288045" cy="61555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600" dirty="0" smtClean="0"/>
                <a:t>Compresseur</a:t>
              </a:r>
            </a:p>
            <a:p>
              <a:endParaRPr lang="fr-FR" dirty="0"/>
            </a:p>
          </p:txBody>
        </p:sp>
        <p:sp>
          <p:nvSpPr>
            <p:cNvPr id="35" name="ZoneTexte 34"/>
            <p:cNvSpPr txBox="1"/>
            <p:nvPr/>
          </p:nvSpPr>
          <p:spPr>
            <a:xfrm>
              <a:off x="6811275" y="5170901"/>
              <a:ext cx="1189749" cy="61555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600" dirty="0" smtClean="0"/>
                <a:t>Condenseur</a:t>
              </a:r>
            </a:p>
            <a:p>
              <a:endParaRPr lang="fr-FR" dirty="0"/>
            </a:p>
          </p:txBody>
        </p:sp>
        <p:sp>
          <p:nvSpPr>
            <p:cNvPr id="36" name="ZoneTexte 35"/>
            <p:cNvSpPr txBox="1"/>
            <p:nvPr/>
          </p:nvSpPr>
          <p:spPr>
            <a:xfrm>
              <a:off x="4207302" y="4071942"/>
              <a:ext cx="1079078" cy="61555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600" dirty="0" smtClean="0"/>
                <a:t>Détendeur</a:t>
              </a:r>
            </a:p>
            <a:p>
              <a:endParaRPr lang="fr-FR" dirty="0"/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4572000" y="5214950"/>
              <a:ext cx="70403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600" dirty="0" smtClean="0"/>
                <a:t>Ballon</a:t>
              </a:r>
              <a:endParaRPr lang="fr-FR" dirty="0"/>
            </a:p>
          </p:txBody>
        </p:sp>
        <p:sp>
          <p:nvSpPr>
            <p:cNvPr id="38" name="ZoneTexte 37"/>
            <p:cNvSpPr txBox="1"/>
            <p:nvPr/>
          </p:nvSpPr>
          <p:spPr>
            <a:xfrm>
              <a:off x="7936304" y="2714620"/>
              <a:ext cx="42191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600" dirty="0" smtClean="0"/>
                <a:t>Air</a:t>
              </a:r>
              <a:endParaRPr lang="fr-FR" dirty="0"/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4572000" y="2733256"/>
              <a:ext cx="42191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600" dirty="0" smtClean="0"/>
                <a:t>Air</a:t>
              </a:r>
              <a:endParaRPr lang="fr-FR" dirty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572132" y="3429000"/>
              <a:ext cx="928694" cy="21431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214942" y="3143248"/>
              <a:ext cx="214314" cy="21431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8"/>
          <p:cNvSpPr txBox="1">
            <a:spLocks noChangeArrowheads="1"/>
          </p:cNvSpPr>
          <p:nvPr/>
        </p:nvSpPr>
        <p:spPr>
          <a:xfrm>
            <a:off x="128614" y="142852"/>
            <a:ext cx="5086328" cy="549275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txBody>
          <a:bodyPr/>
          <a:lstStyle/>
          <a:p>
            <a:r>
              <a:rPr lang="fr-FR" sz="2800" b="1" dirty="0" smtClean="0">
                <a:solidFill>
                  <a:schemeClr val="bg1"/>
                </a:solidFill>
              </a:rPr>
              <a:t>7. Le chauffage mais aussi …</a:t>
            </a:r>
            <a:endParaRPr lang="fr-FR" sz="2800" b="1" dirty="0">
              <a:solidFill>
                <a:schemeClr val="bg1"/>
              </a:solidFill>
            </a:endParaRPr>
          </a:p>
        </p:txBody>
      </p:sp>
      <p:grpSp>
        <p:nvGrpSpPr>
          <p:cNvPr id="2" name="Groupe 7"/>
          <p:cNvGrpSpPr/>
          <p:nvPr/>
        </p:nvGrpSpPr>
        <p:grpSpPr>
          <a:xfrm>
            <a:off x="357158" y="785794"/>
            <a:ext cx="5000660" cy="461665"/>
            <a:chOff x="357158" y="857232"/>
            <a:chExt cx="5000660" cy="461665"/>
          </a:xfrm>
        </p:grpSpPr>
        <p:sp>
          <p:nvSpPr>
            <p:cNvPr id="28" name="Rectangle 27"/>
            <p:cNvSpPr/>
            <p:nvPr/>
          </p:nvSpPr>
          <p:spPr>
            <a:xfrm>
              <a:off x="719353" y="857232"/>
              <a:ext cx="463846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fr-FR" sz="2400" b="1" dirty="0" smtClean="0">
                  <a:solidFill>
                    <a:srgbClr val="002060"/>
                  </a:solidFill>
                </a:rPr>
                <a:t>L’eau chaude sanitaire</a:t>
              </a:r>
              <a:endParaRPr lang="fr-FR" sz="2400" b="1" dirty="0">
                <a:solidFill>
                  <a:srgbClr val="002060"/>
                </a:solidFill>
              </a:endParaRPr>
            </a:p>
          </p:txBody>
        </p:sp>
        <p:pic>
          <p:nvPicPr>
            <p:cNvPr id="29" name="Picture 17"/>
            <p:cNvPicPr>
              <a:picLocks noChangeAspect="1" noChangeArrowheads="1"/>
            </p:cNvPicPr>
            <p:nvPr/>
          </p:nvPicPr>
          <p:blipFill>
            <a:blip r:embed="rId3" cstate="print"/>
            <a:srcRect l="43556"/>
            <a:stretch>
              <a:fillRect/>
            </a:stretch>
          </p:blipFill>
          <p:spPr bwMode="auto">
            <a:xfrm>
              <a:off x="357158" y="966620"/>
              <a:ext cx="369887" cy="242888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</p:pic>
      </p:grpSp>
      <p:grpSp>
        <p:nvGrpSpPr>
          <p:cNvPr id="3" name="Groupe 26"/>
          <p:cNvGrpSpPr/>
          <p:nvPr/>
        </p:nvGrpSpPr>
        <p:grpSpPr>
          <a:xfrm>
            <a:off x="785786" y="1181385"/>
            <a:ext cx="5500726" cy="461665"/>
            <a:chOff x="785786" y="1870371"/>
            <a:chExt cx="5500726" cy="461665"/>
          </a:xfrm>
        </p:grpSpPr>
        <p:sp>
          <p:nvSpPr>
            <p:cNvPr id="30" name="ZoneTexte 29"/>
            <p:cNvSpPr txBox="1"/>
            <p:nvPr/>
          </p:nvSpPr>
          <p:spPr>
            <a:xfrm>
              <a:off x="1071538" y="1870371"/>
              <a:ext cx="52149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 smtClean="0">
                  <a:solidFill>
                    <a:srgbClr val="002060"/>
                  </a:solidFill>
                </a:rPr>
                <a:t>Chauffe-eau thermodynamique</a:t>
              </a:r>
              <a:endParaRPr lang="fr-FR" sz="2400" dirty="0">
                <a:solidFill>
                  <a:srgbClr val="002060"/>
                </a:solidFill>
              </a:endParaRPr>
            </a:p>
          </p:txBody>
        </p:sp>
        <p:sp>
          <p:nvSpPr>
            <p:cNvPr id="32" name="Triangle isocèle 31"/>
            <p:cNvSpPr/>
            <p:nvPr/>
          </p:nvSpPr>
          <p:spPr>
            <a:xfrm rot="5400000">
              <a:off x="736100" y="1958328"/>
              <a:ext cx="385124" cy="285751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" name="Groupe 20"/>
          <p:cNvGrpSpPr/>
          <p:nvPr/>
        </p:nvGrpSpPr>
        <p:grpSpPr>
          <a:xfrm>
            <a:off x="-11875" y="6184075"/>
            <a:ext cx="9166762" cy="695495"/>
            <a:chOff x="-11875" y="6184075"/>
            <a:chExt cx="9166762" cy="695495"/>
          </a:xfrm>
        </p:grpSpPr>
        <p:grpSp>
          <p:nvGrpSpPr>
            <p:cNvPr id="5" name="Groupe 6"/>
            <p:cNvGrpSpPr/>
            <p:nvPr/>
          </p:nvGrpSpPr>
          <p:grpSpPr>
            <a:xfrm>
              <a:off x="-11875" y="6184075"/>
              <a:ext cx="9166762" cy="695495"/>
              <a:chOff x="-11875" y="6184075"/>
              <a:chExt cx="9166762" cy="695495"/>
            </a:xfrm>
          </p:grpSpPr>
          <p:cxnSp>
            <p:nvCxnSpPr>
              <p:cNvPr id="26" name="Connecteur droit 25"/>
              <p:cNvCxnSpPr/>
              <p:nvPr/>
            </p:nvCxnSpPr>
            <p:spPr>
              <a:xfrm>
                <a:off x="10887" y="6553205"/>
                <a:ext cx="9144000" cy="1588"/>
              </a:xfrm>
              <a:prstGeom prst="line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/>
              <p:cNvCxnSpPr/>
              <p:nvPr/>
            </p:nvCxnSpPr>
            <p:spPr>
              <a:xfrm>
                <a:off x="10887" y="6567055"/>
                <a:ext cx="9144000" cy="1588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1" name="Picture 1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-11875" y="6184075"/>
                <a:ext cx="844060" cy="685800"/>
              </a:xfrm>
              <a:prstGeom prst="rect">
                <a:avLst/>
              </a:prstGeom>
              <a:noFill/>
              <a:ln w="9525">
                <a:solidFill>
                  <a:schemeClr val="accent6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33" name="Rectangle 32"/>
              <p:cNvSpPr/>
              <p:nvPr/>
            </p:nvSpPr>
            <p:spPr>
              <a:xfrm>
                <a:off x="859990" y="6571793"/>
                <a:ext cx="241566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400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www.francois-arago.org/btstc</a:t>
                </a:r>
                <a:endParaRPr lang="fr-FR" sz="1400" b="1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pic>
          <p:nvPicPr>
            <p:cNvPr id="25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572528" y="6243660"/>
              <a:ext cx="440124" cy="614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6" name="Groupe 51"/>
          <p:cNvGrpSpPr/>
          <p:nvPr/>
        </p:nvGrpSpPr>
        <p:grpSpPr>
          <a:xfrm>
            <a:off x="1928794" y="2000240"/>
            <a:ext cx="5811224" cy="3857652"/>
            <a:chOff x="0" y="2071678"/>
            <a:chExt cx="5811224" cy="3857652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9015" y="2071678"/>
              <a:ext cx="5135927" cy="38576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3" name="ZoneTexte 42"/>
            <p:cNvSpPr txBox="1"/>
            <p:nvPr/>
          </p:nvSpPr>
          <p:spPr>
            <a:xfrm>
              <a:off x="3786182" y="2500306"/>
              <a:ext cx="128804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600" dirty="0" smtClean="0"/>
                <a:t>Compresseur</a:t>
              </a:r>
              <a:endParaRPr lang="fr-FR" dirty="0"/>
            </a:p>
          </p:txBody>
        </p:sp>
        <p:sp>
          <p:nvSpPr>
            <p:cNvPr id="44" name="ZoneTexte 43"/>
            <p:cNvSpPr txBox="1"/>
            <p:nvPr/>
          </p:nvSpPr>
          <p:spPr>
            <a:xfrm>
              <a:off x="214282" y="2214554"/>
              <a:ext cx="1079078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600" dirty="0" smtClean="0"/>
                <a:t>Détendeur</a:t>
              </a:r>
              <a:endParaRPr lang="fr-FR" dirty="0"/>
            </a:p>
          </p:txBody>
        </p:sp>
        <p:sp>
          <p:nvSpPr>
            <p:cNvPr id="45" name="ZoneTexte 44"/>
            <p:cNvSpPr txBox="1"/>
            <p:nvPr/>
          </p:nvSpPr>
          <p:spPr>
            <a:xfrm>
              <a:off x="0" y="2804694"/>
              <a:ext cx="119763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600" dirty="0" smtClean="0"/>
                <a:t>Evaporateur</a:t>
              </a:r>
              <a:endParaRPr lang="fr-FR" dirty="0"/>
            </a:p>
          </p:txBody>
        </p:sp>
        <p:sp>
          <p:nvSpPr>
            <p:cNvPr id="46" name="ZoneTexte 45"/>
            <p:cNvSpPr txBox="1"/>
            <p:nvPr/>
          </p:nvSpPr>
          <p:spPr>
            <a:xfrm>
              <a:off x="214282" y="4233454"/>
              <a:ext cx="118974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600" dirty="0" smtClean="0"/>
                <a:t>Condenseur</a:t>
              </a:r>
              <a:endParaRPr lang="fr-FR" dirty="0"/>
            </a:p>
          </p:txBody>
        </p:sp>
        <p:sp>
          <p:nvSpPr>
            <p:cNvPr id="47" name="ZoneTexte 46"/>
            <p:cNvSpPr txBox="1"/>
            <p:nvPr/>
          </p:nvSpPr>
          <p:spPr>
            <a:xfrm>
              <a:off x="3714744" y="2143116"/>
              <a:ext cx="1152688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/>
                <a:t>Ventillateur</a:t>
              </a:r>
              <a:endParaRPr lang="fr-FR" dirty="0"/>
            </a:p>
          </p:txBody>
        </p:sp>
        <p:sp>
          <p:nvSpPr>
            <p:cNvPr id="48" name="ZoneTexte 47"/>
            <p:cNvSpPr txBox="1"/>
            <p:nvPr/>
          </p:nvSpPr>
          <p:spPr>
            <a:xfrm>
              <a:off x="3714744" y="3286124"/>
              <a:ext cx="173765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600" dirty="0" smtClean="0"/>
                <a:t>Appoint électrique</a:t>
              </a:r>
              <a:endParaRPr lang="fr-FR" dirty="0"/>
            </a:p>
          </p:txBody>
        </p:sp>
        <p:sp>
          <p:nvSpPr>
            <p:cNvPr id="49" name="ZoneTexte 48"/>
            <p:cNvSpPr txBox="1"/>
            <p:nvPr/>
          </p:nvSpPr>
          <p:spPr>
            <a:xfrm>
              <a:off x="3786182" y="3661950"/>
              <a:ext cx="2025042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600" dirty="0" smtClean="0"/>
                <a:t>Raccord de circulation</a:t>
              </a:r>
              <a:endParaRPr lang="fr-FR" dirty="0"/>
            </a:p>
          </p:txBody>
        </p:sp>
        <p:sp>
          <p:nvSpPr>
            <p:cNvPr id="50" name="ZoneTexte 49"/>
            <p:cNvSpPr txBox="1"/>
            <p:nvPr/>
          </p:nvSpPr>
          <p:spPr>
            <a:xfrm>
              <a:off x="3786182" y="4000504"/>
              <a:ext cx="105266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600" dirty="0" smtClean="0"/>
                <a:t>Ballon ECS</a:t>
              </a:r>
              <a:endParaRPr lang="fr-FR" dirty="0"/>
            </a:p>
          </p:txBody>
        </p:sp>
        <p:sp>
          <p:nvSpPr>
            <p:cNvPr id="51" name="ZoneTexte 50"/>
            <p:cNvSpPr txBox="1"/>
            <p:nvPr/>
          </p:nvSpPr>
          <p:spPr>
            <a:xfrm>
              <a:off x="0" y="3214686"/>
              <a:ext cx="1033681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600" dirty="0" smtClean="0"/>
                <a:t>Collecteur</a:t>
              </a:r>
              <a:endParaRPr lang="fr-FR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0"/>
          <p:cNvSpPr>
            <a:spLocks noChangeArrowheads="1"/>
          </p:cNvSpPr>
          <p:nvPr/>
        </p:nvSpPr>
        <p:spPr bwMode="auto">
          <a:xfrm>
            <a:off x="838200" y="1524000"/>
            <a:ext cx="2568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000" b="1" u="sng">
                <a:solidFill>
                  <a:schemeClr val="bg1"/>
                </a:solidFill>
                <a:latin typeface="Cambria" pitchFamily="18" charset="0"/>
              </a:rPr>
              <a:t>Capteurs extérieurs</a:t>
            </a:r>
          </a:p>
        </p:txBody>
      </p:sp>
      <p:pic>
        <p:nvPicPr>
          <p:cNvPr id="12293" name="Picture 3" descr="DSC0048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1700" y="482600"/>
            <a:ext cx="3838575" cy="2879725"/>
          </a:xfrm>
          <a:prstGeom prst="rect">
            <a:avLst/>
          </a:prstGeom>
          <a:noFill/>
          <a:ln w="9525">
            <a:solidFill>
              <a:srgbClr val="003399"/>
            </a:solidFill>
            <a:miter lim="800000"/>
            <a:headEnd/>
            <a:tailEnd/>
          </a:ln>
        </p:spPr>
      </p:pic>
      <p:pic>
        <p:nvPicPr>
          <p:cNvPr id="12294" name="Picture 4" descr="DSC0047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99000" y="3543300"/>
            <a:ext cx="3838575" cy="2879725"/>
          </a:xfrm>
          <a:prstGeom prst="rect">
            <a:avLst/>
          </a:prstGeom>
          <a:noFill/>
          <a:ln w="9525">
            <a:solidFill>
              <a:srgbClr val="003399"/>
            </a:solidFill>
            <a:miter lim="800000"/>
            <a:headEnd/>
            <a:tailEnd/>
          </a:ln>
        </p:spPr>
      </p:pic>
      <p:pic>
        <p:nvPicPr>
          <p:cNvPr id="12295" name="Picture 5" descr="IMG_640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400" y="3582988"/>
            <a:ext cx="3838575" cy="2879725"/>
          </a:xfrm>
          <a:prstGeom prst="rect">
            <a:avLst/>
          </a:prstGeom>
          <a:noFill/>
          <a:ln w="9525">
            <a:solidFill>
              <a:srgbClr val="003399"/>
            </a:solidFill>
            <a:miter lim="800000"/>
            <a:headEnd/>
            <a:tailEnd/>
          </a:ln>
        </p:spPr>
      </p:pic>
      <p:grpSp>
        <p:nvGrpSpPr>
          <p:cNvPr id="2" name="Groupe 8"/>
          <p:cNvGrpSpPr/>
          <p:nvPr/>
        </p:nvGrpSpPr>
        <p:grpSpPr>
          <a:xfrm>
            <a:off x="-11875" y="6184075"/>
            <a:ext cx="9166762" cy="695495"/>
            <a:chOff x="-11875" y="6184075"/>
            <a:chExt cx="9166762" cy="695495"/>
          </a:xfrm>
        </p:grpSpPr>
        <p:grpSp>
          <p:nvGrpSpPr>
            <p:cNvPr id="3" name="Groupe 6"/>
            <p:cNvGrpSpPr/>
            <p:nvPr/>
          </p:nvGrpSpPr>
          <p:grpSpPr>
            <a:xfrm>
              <a:off x="-11875" y="6184075"/>
              <a:ext cx="9166762" cy="695495"/>
              <a:chOff x="-11875" y="6184075"/>
              <a:chExt cx="9166762" cy="695495"/>
            </a:xfrm>
          </p:grpSpPr>
          <p:cxnSp>
            <p:nvCxnSpPr>
              <p:cNvPr id="12" name="Connecteur droit 11"/>
              <p:cNvCxnSpPr/>
              <p:nvPr/>
            </p:nvCxnSpPr>
            <p:spPr>
              <a:xfrm>
                <a:off x="10887" y="6553205"/>
                <a:ext cx="9144000" cy="1588"/>
              </a:xfrm>
              <a:prstGeom prst="line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/>
              <p:cNvCxnSpPr/>
              <p:nvPr/>
            </p:nvCxnSpPr>
            <p:spPr>
              <a:xfrm>
                <a:off x="10887" y="6567055"/>
                <a:ext cx="9144000" cy="1588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4" name="Picture 1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-11875" y="6184075"/>
                <a:ext cx="844060" cy="685800"/>
              </a:xfrm>
              <a:prstGeom prst="rect">
                <a:avLst/>
              </a:prstGeom>
              <a:noFill/>
              <a:ln w="9525">
                <a:solidFill>
                  <a:schemeClr val="accent6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15" name="Rectangle 14"/>
              <p:cNvSpPr/>
              <p:nvPr/>
            </p:nvSpPr>
            <p:spPr>
              <a:xfrm>
                <a:off x="859990" y="6571793"/>
                <a:ext cx="241566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400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www.francois-arago.org/btstc</a:t>
                </a:r>
                <a:endParaRPr lang="fr-FR" sz="1400" b="1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8572528" y="6243660"/>
              <a:ext cx="440124" cy="614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4" name="Groupe 7"/>
          <p:cNvGrpSpPr/>
          <p:nvPr/>
        </p:nvGrpSpPr>
        <p:grpSpPr>
          <a:xfrm>
            <a:off x="357158" y="1000108"/>
            <a:ext cx="3143272" cy="461665"/>
            <a:chOff x="357158" y="857232"/>
            <a:chExt cx="3143272" cy="461665"/>
          </a:xfrm>
        </p:grpSpPr>
        <p:sp>
          <p:nvSpPr>
            <p:cNvPr id="17" name="Rectangle 16"/>
            <p:cNvSpPr/>
            <p:nvPr/>
          </p:nvSpPr>
          <p:spPr>
            <a:xfrm>
              <a:off x="719353" y="857232"/>
              <a:ext cx="2781077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fr-FR" sz="2400" b="1" dirty="0" smtClean="0">
                  <a:solidFill>
                    <a:srgbClr val="002060"/>
                  </a:solidFill>
                </a:rPr>
                <a:t>Capteurs extérieurs</a:t>
              </a:r>
              <a:endParaRPr lang="fr-FR" sz="2400" b="1" dirty="0">
                <a:solidFill>
                  <a:srgbClr val="002060"/>
                </a:solidFill>
              </a:endParaRPr>
            </a:p>
          </p:txBody>
        </p:sp>
        <p:pic>
          <p:nvPicPr>
            <p:cNvPr id="18" name="Picture 17"/>
            <p:cNvPicPr>
              <a:picLocks noChangeAspect="1" noChangeArrowheads="1"/>
            </p:cNvPicPr>
            <p:nvPr/>
          </p:nvPicPr>
          <p:blipFill>
            <a:blip r:embed="rId8" cstate="print"/>
            <a:srcRect l="43556"/>
            <a:stretch>
              <a:fillRect/>
            </a:stretch>
          </p:blipFill>
          <p:spPr bwMode="auto">
            <a:xfrm>
              <a:off x="357158" y="966620"/>
              <a:ext cx="369887" cy="242888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680450" cy="6480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3351213" y="120650"/>
            <a:ext cx="5413375" cy="5888038"/>
            <a:chOff x="2111" y="76"/>
            <a:chExt cx="3410" cy="3709"/>
          </a:xfrm>
        </p:grpSpPr>
        <p:sp>
          <p:nvSpPr>
            <p:cNvPr id="8" name="AutoShape 21"/>
            <p:cNvSpPr>
              <a:spLocks noChangeArrowheads="1"/>
            </p:cNvSpPr>
            <p:nvPr/>
          </p:nvSpPr>
          <p:spPr bwMode="auto">
            <a:xfrm rot="13500000" flipH="1">
              <a:off x="4074" y="2888"/>
              <a:ext cx="568" cy="568"/>
            </a:xfrm>
            <a:prstGeom prst="rtTriangle">
              <a:avLst/>
            </a:prstGeom>
            <a:noFill/>
            <a:ln w="6480">
              <a:solidFill>
                <a:srgbClr val="B4C99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" name="AutoShape 22"/>
            <p:cNvSpPr>
              <a:spLocks noChangeArrowheads="1"/>
            </p:cNvSpPr>
            <p:nvPr/>
          </p:nvSpPr>
          <p:spPr bwMode="auto">
            <a:xfrm rot="16200000">
              <a:off x="4332" y="2425"/>
              <a:ext cx="858" cy="852"/>
            </a:xfrm>
            <a:prstGeom prst="rtTriangle">
              <a:avLst/>
            </a:prstGeom>
            <a:noFill/>
            <a:ln w="6480">
              <a:solidFill>
                <a:srgbClr val="B4C99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" name="AutoShape 23"/>
            <p:cNvSpPr>
              <a:spLocks noChangeArrowheads="1"/>
            </p:cNvSpPr>
            <p:nvPr/>
          </p:nvSpPr>
          <p:spPr bwMode="auto">
            <a:xfrm>
              <a:off x="4568" y="1718"/>
              <a:ext cx="808" cy="808"/>
            </a:xfrm>
            <a:prstGeom prst="diamond">
              <a:avLst/>
            </a:prstGeom>
            <a:noFill/>
            <a:ln w="6480">
              <a:solidFill>
                <a:srgbClr val="B4C99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" name="AutoShape 24"/>
            <p:cNvSpPr>
              <a:spLocks noChangeArrowheads="1"/>
            </p:cNvSpPr>
            <p:nvPr/>
          </p:nvSpPr>
          <p:spPr bwMode="auto">
            <a:xfrm rot="13500000">
              <a:off x="2370" y="2272"/>
              <a:ext cx="1254" cy="1254"/>
            </a:xfrm>
            <a:prstGeom prst="rtTriangle">
              <a:avLst/>
            </a:prstGeom>
            <a:noFill/>
            <a:ln w="6480">
              <a:solidFill>
                <a:srgbClr val="B4C99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" name="AutoShape 25"/>
            <p:cNvSpPr>
              <a:spLocks noChangeArrowheads="1"/>
            </p:cNvSpPr>
            <p:nvPr/>
          </p:nvSpPr>
          <p:spPr bwMode="auto">
            <a:xfrm rot="8100000" flipH="1">
              <a:off x="3342" y="1601"/>
              <a:ext cx="568" cy="569"/>
            </a:xfrm>
            <a:prstGeom prst="rtTriangle">
              <a:avLst/>
            </a:prstGeom>
            <a:noFill/>
            <a:ln w="6480">
              <a:solidFill>
                <a:srgbClr val="B4C99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3" name="Group 26"/>
            <p:cNvGrpSpPr>
              <a:grpSpLocks/>
            </p:cNvGrpSpPr>
            <p:nvPr/>
          </p:nvGrpSpPr>
          <p:grpSpPr bwMode="auto">
            <a:xfrm>
              <a:off x="4005" y="1289"/>
              <a:ext cx="402" cy="1200"/>
              <a:chOff x="4005" y="1289"/>
              <a:chExt cx="402" cy="1200"/>
            </a:xfrm>
          </p:grpSpPr>
          <p:sp>
            <p:nvSpPr>
              <p:cNvPr id="15" name="Line 27"/>
              <p:cNvSpPr>
                <a:spLocks noChangeShapeType="1"/>
              </p:cNvSpPr>
              <p:nvPr/>
            </p:nvSpPr>
            <p:spPr bwMode="auto">
              <a:xfrm>
                <a:off x="4405" y="1301"/>
                <a:ext cx="1" cy="783"/>
              </a:xfrm>
              <a:prstGeom prst="line">
                <a:avLst/>
              </a:prstGeom>
              <a:noFill/>
              <a:ln w="6480">
                <a:solidFill>
                  <a:srgbClr val="B4C99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" name="Line 28"/>
              <p:cNvSpPr>
                <a:spLocks noChangeShapeType="1"/>
              </p:cNvSpPr>
              <p:nvPr/>
            </p:nvSpPr>
            <p:spPr bwMode="auto">
              <a:xfrm>
                <a:off x="4009" y="1689"/>
                <a:ext cx="1" cy="800"/>
              </a:xfrm>
              <a:prstGeom prst="line">
                <a:avLst/>
              </a:prstGeom>
              <a:noFill/>
              <a:ln w="6480">
                <a:solidFill>
                  <a:srgbClr val="B4C99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" name="Line 29"/>
              <p:cNvSpPr>
                <a:spLocks noChangeShapeType="1"/>
              </p:cNvSpPr>
              <p:nvPr/>
            </p:nvSpPr>
            <p:spPr bwMode="auto">
              <a:xfrm flipV="1">
                <a:off x="4009" y="2085"/>
                <a:ext cx="398" cy="402"/>
              </a:xfrm>
              <a:prstGeom prst="line">
                <a:avLst/>
              </a:prstGeom>
              <a:noFill/>
              <a:ln w="6480">
                <a:solidFill>
                  <a:srgbClr val="B4C99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" name="Line 30"/>
              <p:cNvSpPr>
                <a:spLocks noChangeShapeType="1"/>
              </p:cNvSpPr>
              <p:nvPr/>
            </p:nvSpPr>
            <p:spPr bwMode="auto">
              <a:xfrm flipV="1">
                <a:off x="4005" y="1289"/>
                <a:ext cx="402" cy="405"/>
              </a:xfrm>
              <a:prstGeom prst="line">
                <a:avLst/>
              </a:prstGeom>
              <a:noFill/>
              <a:ln w="6480">
                <a:solidFill>
                  <a:srgbClr val="B4C99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14" name="AutoShape 31"/>
            <p:cNvSpPr>
              <a:spLocks noChangeArrowheads="1"/>
            </p:cNvSpPr>
            <p:nvPr/>
          </p:nvSpPr>
          <p:spPr bwMode="auto">
            <a:xfrm rot="18900000">
              <a:off x="4007" y="336"/>
              <a:ext cx="1254" cy="1254"/>
            </a:xfrm>
            <a:prstGeom prst="rtTriangle">
              <a:avLst/>
            </a:prstGeom>
            <a:noFill/>
            <a:ln w="6480">
              <a:solidFill>
                <a:srgbClr val="B4C99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23" name="Text Box 15"/>
          <p:cNvSpPr txBox="1">
            <a:spLocks noChangeArrowheads="1"/>
          </p:cNvSpPr>
          <p:nvPr/>
        </p:nvSpPr>
        <p:spPr bwMode="auto">
          <a:xfrm>
            <a:off x="5160963" y="5575300"/>
            <a:ext cx="152400" cy="228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2057139" y="4233853"/>
            <a:ext cx="6566151" cy="112236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76320" tIns="38160" rIns="76320" bIns="38160" anchor="ctr"/>
          <a:lstStyle/>
          <a:p>
            <a:pPr algn="ctr">
              <a:lnSpc>
                <a:spcPct val="100000"/>
              </a:lnSpc>
              <a:buClr>
                <a:srgbClr val="074A87"/>
              </a:buClr>
              <a:buFont typeface="Arial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3300" dirty="0">
              <a:solidFill>
                <a:srgbClr val="807F87"/>
              </a:solidFill>
              <a:latin typeface="Arial" pitchFamily="34" charset="0"/>
            </a:endParaRPr>
          </a:p>
        </p:txBody>
      </p:sp>
      <p:grpSp>
        <p:nvGrpSpPr>
          <p:cNvPr id="4" name="Groupe 20"/>
          <p:cNvGrpSpPr/>
          <p:nvPr/>
        </p:nvGrpSpPr>
        <p:grpSpPr>
          <a:xfrm>
            <a:off x="10887" y="6100786"/>
            <a:ext cx="9144000" cy="779263"/>
            <a:chOff x="10887" y="6100786"/>
            <a:chExt cx="9144000" cy="779263"/>
          </a:xfrm>
        </p:grpSpPr>
        <p:grpSp>
          <p:nvGrpSpPr>
            <p:cNvPr id="5" name="Groupe 6"/>
            <p:cNvGrpSpPr/>
            <p:nvPr/>
          </p:nvGrpSpPr>
          <p:grpSpPr>
            <a:xfrm>
              <a:off x="10887" y="6100786"/>
              <a:ext cx="9144000" cy="779263"/>
              <a:chOff x="10887" y="6100786"/>
              <a:chExt cx="9144000" cy="779263"/>
            </a:xfrm>
          </p:grpSpPr>
          <p:cxnSp>
            <p:nvCxnSpPr>
              <p:cNvPr id="28" name="Connecteur droit 27"/>
              <p:cNvCxnSpPr/>
              <p:nvPr/>
            </p:nvCxnSpPr>
            <p:spPr>
              <a:xfrm>
                <a:off x="10887" y="6553205"/>
                <a:ext cx="9144000" cy="1588"/>
              </a:xfrm>
              <a:prstGeom prst="line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/>
              <p:cNvCxnSpPr/>
              <p:nvPr/>
            </p:nvCxnSpPr>
            <p:spPr>
              <a:xfrm>
                <a:off x="10887" y="6567055"/>
                <a:ext cx="9144000" cy="1588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0" name="Picture 1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02538" y="6100786"/>
                <a:ext cx="844060" cy="685800"/>
              </a:xfrm>
              <a:prstGeom prst="rect">
                <a:avLst/>
              </a:prstGeom>
              <a:noFill/>
              <a:ln w="9525">
                <a:solidFill>
                  <a:schemeClr val="accent6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31" name="Rectangle 30"/>
              <p:cNvSpPr/>
              <p:nvPr/>
            </p:nvSpPr>
            <p:spPr>
              <a:xfrm>
                <a:off x="1260155" y="6572272"/>
                <a:ext cx="2954655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400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www.francois-arago.org/btstc 	</a:t>
                </a:r>
                <a:endParaRPr lang="fr-FR" sz="1400" b="1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26" name="ZoneTexte 25"/>
            <p:cNvSpPr txBox="1"/>
            <p:nvPr/>
          </p:nvSpPr>
          <p:spPr>
            <a:xfrm>
              <a:off x="3929058" y="6572272"/>
              <a:ext cx="160178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err="1" smtClean="0">
                  <a:solidFill>
                    <a:srgbClr val="FF0000"/>
                  </a:solidFill>
                </a:rPr>
                <a:t>L</a:t>
              </a:r>
              <a:r>
                <a:rPr lang="fr-FR" sz="1400" b="1" dirty="0" err="1" smtClean="0">
                  <a:solidFill>
                    <a:schemeClr val="tx2">
                      <a:lumMod val="75000"/>
                    </a:schemeClr>
                  </a:solidFill>
                </a:rPr>
                <a:t>orente</a:t>
              </a:r>
              <a:r>
                <a:rPr lang="fr-FR" sz="1400" b="1" dirty="0" smtClean="0">
                  <a:solidFill>
                    <a:schemeClr val="tx2">
                      <a:lumMod val="75000"/>
                    </a:schemeClr>
                  </a:solidFill>
                </a:rPr>
                <a:t> </a:t>
              </a:r>
              <a:r>
                <a:rPr lang="fr-FR" sz="1400" b="1" dirty="0" smtClean="0">
                  <a:solidFill>
                    <a:srgbClr val="FF0000"/>
                  </a:solidFill>
                </a:rPr>
                <a:t>C</a:t>
              </a:r>
              <a:r>
                <a:rPr lang="fr-FR" sz="1400" b="1" dirty="0" smtClean="0">
                  <a:solidFill>
                    <a:schemeClr val="tx2">
                      <a:lumMod val="75000"/>
                    </a:schemeClr>
                  </a:solidFill>
                </a:rPr>
                <a:t>hristophe</a:t>
              </a:r>
              <a:endParaRPr lang="fr-FR" sz="14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pic>
        <p:nvPicPr>
          <p:cNvPr id="32" name="Picture 6" descr="J:\blason123.jpg"/>
          <p:cNvPicPr>
            <a:picLocks noChangeAspect="1" noChangeArrowheads="1"/>
          </p:cNvPicPr>
          <p:nvPr/>
        </p:nvPicPr>
        <p:blipFill>
          <a:blip r:embed="rId5" cstate="print"/>
          <a:srcRect t="6891" r="4675" b="3522"/>
          <a:stretch>
            <a:fillRect/>
          </a:stretch>
        </p:blipFill>
        <p:spPr bwMode="auto">
          <a:xfrm>
            <a:off x="8501090" y="6272230"/>
            <a:ext cx="428628" cy="514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Rectangle 10"/>
          <p:cNvSpPr>
            <a:spLocks noChangeArrowheads="1"/>
          </p:cNvSpPr>
          <p:nvPr/>
        </p:nvSpPr>
        <p:spPr bwMode="auto">
          <a:xfrm>
            <a:off x="332500" y="811772"/>
            <a:ext cx="8559800" cy="378749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76320" tIns="38160" rIns="76320" bIns="38160" anchor="b"/>
          <a:lstStyle/>
          <a:p>
            <a:pPr>
              <a:lnSpc>
                <a:spcPct val="100000"/>
              </a:lnSpc>
              <a:buClr>
                <a:srgbClr val="074A87"/>
              </a:buClr>
              <a:buFont typeface="Arial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500" dirty="0">
                <a:solidFill>
                  <a:srgbClr val="074A87"/>
                </a:solidFill>
                <a:latin typeface="Arial" pitchFamily="34" charset="0"/>
              </a:rPr>
              <a:t>BTS </a:t>
            </a:r>
            <a:r>
              <a:rPr lang="en-GB" sz="5500" dirty="0" smtClean="0">
                <a:solidFill>
                  <a:srgbClr val="074A87"/>
                </a:solidFill>
                <a:latin typeface="Arial" pitchFamily="34" charset="0"/>
              </a:rPr>
              <a:t>TC </a:t>
            </a:r>
          </a:p>
          <a:p>
            <a:pPr algn="r">
              <a:lnSpc>
                <a:spcPct val="100000"/>
              </a:lnSpc>
              <a:buClr>
                <a:srgbClr val="074A87"/>
              </a:buClr>
              <a:buFont typeface="Arial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500" dirty="0" smtClean="0">
                <a:solidFill>
                  <a:srgbClr val="074A87"/>
                </a:solidFill>
                <a:latin typeface="Arial" pitchFamily="34" charset="0"/>
              </a:rPr>
              <a:t>Lycée ARAGO - Perpignan</a:t>
            </a:r>
          </a:p>
          <a:p>
            <a:pPr algn="r">
              <a:buClr>
                <a:srgbClr val="074A87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500" dirty="0" smtClean="0">
                <a:solidFill>
                  <a:srgbClr val="074A87"/>
                </a:solidFill>
                <a:latin typeface="Arial" pitchFamily="34" charset="0"/>
              </a:rPr>
              <a:t> </a:t>
            </a:r>
            <a:r>
              <a:rPr lang="en-GB" sz="2500" dirty="0">
                <a:solidFill>
                  <a:srgbClr val="074A87"/>
                </a:solidFill>
                <a:latin typeface="Arial" pitchFamily="34" charset="0"/>
              </a:rPr>
              <a:t/>
            </a:r>
            <a:br>
              <a:rPr lang="en-GB" sz="2500" dirty="0">
                <a:solidFill>
                  <a:srgbClr val="074A87"/>
                </a:solidFill>
                <a:latin typeface="Arial" pitchFamily="34" charset="0"/>
              </a:rPr>
            </a:br>
            <a:r>
              <a:rPr lang="en-GB" sz="5500" dirty="0" smtClean="0">
                <a:solidFill>
                  <a:srgbClr val="807F87"/>
                </a:solidFill>
                <a:latin typeface="Arial" pitchFamily="34" charset="0"/>
              </a:rPr>
              <a:t>La </a:t>
            </a:r>
            <a:r>
              <a:rPr lang="en-GB" sz="5500" b="1" dirty="0" err="1" smtClean="0">
                <a:solidFill>
                  <a:srgbClr val="FF0000"/>
                </a:solidFill>
                <a:latin typeface="Arial" pitchFamily="34" charset="0"/>
              </a:rPr>
              <a:t>P</a:t>
            </a:r>
            <a:r>
              <a:rPr lang="en-GB" sz="5500" dirty="0" err="1" smtClean="0">
                <a:solidFill>
                  <a:srgbClr val="807F87"/>
                </a:solidFill>
                <a:latin typeface="Arial" pitchFamily="34" charset="0"/>
              </a:rPr>
              <a:t>ompe</a:t>
            </a:r>
            <a:r>
              <a:rPr lang="en-GB" sz="5500" dirty="0" smtClean="0">
                <a:solidFill>
                  <a:srgbClr val="807F87"/>
                </a:solidFill>
                <a:latin typeface="Arial" pitchFamily="34" charset="0"/>
              </a:rPr>
              <a:t> à </a:t>
            </a:r>
            <a:r>
              <a:rPr lang="en-GB" sz="5500" b="1" dirty="0" smtClean="0">
                <a:solidFill>
                  <a:srgbClr val="FF0000"/>
                </a:solidFill>
                <a:latin typeface="Arial" pitchFamily="34" charset="0"/>
              </a:rPr>
              <a:t>C</a:t>
            </a:r>
            <a:r>
              <a:rPr lang="en-GB" sz="5500" dirty="0" smtClean="0">
                <a:solidFill>
                  <a:srgbClr val="807F87"/>
                </a:solidFill>
                <a:latin typeface="Arial" pitchFamily="34" charset="0"/>
              </a:rPr>
              <a:t>haleur</a:t>
            </a:r>
          </a:p>
          <a:p>
            <a:pPr algn="r">
              <a:buClr>
                <a:srgbClr val="074A87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500" b="1" dirty="0" err="1" smtClean="0">
                <a:solidFill>
                  <a:srgbClr val="FF0000"/>
                </a:solidFill>
                <a:latin typeface="Arial" pitchFamily="34" charset="0"/>
              </a:rPr>
              <a:t>C</a:t>
            </a:r>
            <a:r>
              <a:rPr lang="en-GB" sz="5500" dirty="0" err="1" smtClean="0">
                <a:solidFill>
                  <a:srgbClr val="807F87"/>
                </a:solidFill>
                <a:latin typeface="Arial" pitchFamily="34" charset="0"/>
              </a:rPr>
              <a:t>hauffage</a:t>
            </a:r>
            <a:r>
              <a:rPr lang="en-GB" sz="5500" dirty="0" smtClean="0">
                <a:solidFill>
                  <a:srgbClr val="807F87"/>
                </a:solidFill>
                <a:latin typeface="Arial" pitchFamily="34" charset="0"/>
              </a:rPr>
              <a:t>, </a:t>
            </a:r>
            <a:r>
              <a:rPr lang="en-GB" sz="5500" b="1" dirty="0" err="1" smtClean="0">
                <a:solidFill>
                  <a:srgbClr val="FF0000"/>
                </a:solidFill>
                <a:latin typeface="Arial" pitchFamily="34" charset="0"/>
              </a:rPr>
              <a:t>C</a:t>
            </a:r>
            <a:r>
              <a:rPr lang="en-GB" sz="5500" dirty="0" err="1" smtClean="0">
                <a:solidFill>
                  <a:srgbClr val="807F87"/>
                </a:solidFill>
                <a:latin typeface="Arial" pitchFamily="34" charset="0"/>
              </a:rPr>
              <a:t>limatisation</a:t>
            </a:r>
            <a:endParaRPr lang="en-GB" sz="5500" dirty="0" smtClean="0">
              <a:solidFill>
                <a:srgbClr val="807F87"/>
              </a:solidFill>
              <a:latin typeface="Arial" pitchFamily="34" charset="0"/>
            </a:endParaRPr>
          </a:p>
          <a:p>
            <a:pPr algn="r">
              <a:buClr>
                <a:srgbClr val="074A87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000" dirty="0" smtClean="0">
                <a:solidFill>
                  <a:srgbClr val="FF0000"/>
                </a:solidFill>
                <a:latin typeface="Arial" pitchFamily="34" charset="0"/>
              </a:rPr>
              <a:t>2</a:t>
            </a:r>
            <a:r>
              <a:rPr lang="en-GB" sz="2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ième </a:t>
            </a:r>
            <a:r>
              <a:rPr lang="en-GB" sz="4000" b="1" dirty="0" err="1" smtClean="0">
                <a:solidFill>
                  <a:srgbClr val="FF0000"/>
                </a:solidFill>
                <a:latin typeface="Arial" pitchFamily="34" charset="0"/>
              </a:rPr>
              <a:t>P</a:t>
            </a:r>
            <a:r>
              <a:rPr lang="en-GB" sz="4000" dirty="0" err="1" smtClean="0">
                <a:solidFill>
                  <a:srgbClr val="807F87"/>
                </a:solidFill>
                <a:latin typeface="Arial" pitchFamily="34" charset="0"/>
              </a:rPr>
              <a:t>artie</a:t>
            </a:r>
            <a:endParaRPr lang="en-GB" sz="2000" dirty="0">
              <a:solidFill>
                <a:srgbClr val="807F87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510444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" name="Triangle isocèle 24"/>
          <p:cNvSpPr/>
          <p:nvPr/>
        </p:nvSpPr>
        <p:spPr>
          <a:xfrm rot="5400000">
            <a:off x="430133" y="927133"/>
            <a:ext cx="495638" cy="355836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68"/>
          <p:cNvSpPr txBox="1">
            <a:spLocks noChangeArrowheads="1"/>
          </p:cNvSpPr>
          <p:nvPr/>
        </p:nvSpPr>
        <p:spPr>
          <a:xfrm>
            <a:off x="128614" y="142852"/>
            <a:ext cx="2943188" cy="549275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1. La géothermie</a:t>
            </a: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933315" y="785795"/>
            <a:ext cx="556751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002060"/>
                </a:solidFill>
                <a:latin typeface="Cambria" pitchFamily="18" charset="0"/>
              </a:rPr>
              <a:t>Le principe est de capter l’énergie thermique inépuisable du milieu extérieur (air, terre, eau) par le biais d'une Pompe à Chaleur (PAC) pour chauffer une habitation</a:t>
            </a:r>
            <a:endParaRPr lang="fr-FR" sz="2400" b="1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38568" y="2714620"/>
            <a:ext cx="5391150" cy="361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e 20"/>
          <p:cNvGrpSpPr/>
          <p:nvPr/>
        </p:nvGrpSpPr>
        <p:grpSpPr>
          <a:xfrm>
            <a:off x="-11875" y="6184075"/>
            <a:ext cx="9166762" cy="695495"/>
            <a:chOff x="-11875" y="6184075"/>
            <a:chExt cx="9166762" cy="695495"/>
          </a:xfrm>
        </p:grpSpPr>
        <p:grpSp>
          <p:nvGrpSpPr>
            <p:cNvPr id="3" name="Groupe 6"/>
            <p:cNvGrpSpPr/>
            <p:nvPr/>
          </p:nvGrpSpPr>
          <p:grpSpPr>
            <a:xfrm>
              <a:off x="-11875" y="6184075"/>
              <a:ext cx="9166762" cy="695495"/>
              <a:chOff x="-11875" y="6184075"/>
              <a:chExt cx="9166762" cy="695495"/>
            </a:xfrm>
          </p:grpSpPr>
          <p:cxnSp>
            <p:nvCxnSpPr>
              <p:cNvPr id="24" name="Connecteur droit 23"/>
              <p:cNvCxnSpPr/>
              <p:nvPr/>
            </p:nvCxnSpPr>
            <p:spPr>
              <a:xfrm>
                <a:off x="10887" y="6553205"/>
                <a:ext cx="9144000" cy="1588"/>
              </a:xfrm>
              <a:prstGeom prst="line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/>
              <p:cNvCxnSpPr/>
              <p:nvPr/>
            </p:nvCxnSpPr>
            <p:spPr>
              <a:xfrm>
                <a:off x="10887" y="6567055"/>
                <a:ext cx="9144000" cy="1588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7" name="Picture 1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-11875" y="6184075"/>
                <a:ext cx="844060" cy="685800"/>
              </a:xfrm>
              <a:prstGeom prst="rect">
                <a:avLst/>
              </a:prstGeom>
              <a:noFill/>
              <a:ln w="9525">
                <a:solidFill>
                  <a:schemeClr val="accent6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28" name="Rectangle 27"/>
              <p:cNvSpPr/>
              <p:nvPr/>
            </p:nvSpPr>
            <p:spPr>
              <a:xfrm>
                <a:off x="859990" y="6571793"/>
                <a:ext cx="241566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400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www.francois-arago.org/btstc</a:t>
                </a:r>
                <a:endParaRPr lang="fr-FR" sz="1400" b="1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pic>
          <p:nvPicPr>
            <p:cNvPr id="23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572528" y="6243660"/>
              <a:ext cx="440124" cy="614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/>
          <p:cNvSpPr txBox="1"/>
          <p:nvPr/>
        </p:nvSpPr>
        <p:spPr>
          <a:xfrm>
            <a:off x="928662" y="1383557"/>
            <a:ext cx="5072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chemeClr val="accent1">
                    <a:lumMod val="50000"/>
                  </a:schemeClr>
                </a:solidFill>
              </a:rPr>
              <a:t>Les capteurs horizontaux</a:t>
            </a:r>
            <a:endParaRPr lang="fr-FR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Triangle isocèle 12"/>
          <p:cNvSpPr/>
          <p:nvPr/>
        </p:nvSpPr>
        <p:spPr>
          <a:xfrm rot="5400000">
            <a:off x="513000" y="1488562"/>
            <a:ext cx="424200" cy="304548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855788" y="1752600"/>
            <a:ext cx="5434012" cy="4052888"/>
            <a:chOff x="1169" y="1104"/>
            <a:chExt cx="3423" cy="2553"/>
          </a:xfrm>
        </p:grpSpPr>
        <p:pic>
          <p:nvPicPr>
            <p:cNvPr id="47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69" y="1163"/>
              <a:ext cx="3423" cy="2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8" name="Rectangle 5"/>
            <p:cNvSpPr>
              <a:spLocks noChangeArrowheads="1"/>
            </p:cNvSpPr>
            <p:nvPr/>
          </p:nvSpPr>
          <p:spPr bwMode="auto">
            <a:xfrm>
              <a:off x="1248" y="1104"/>
              <a:ext cx="1256" cy="36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49" name="Rectangle 68"/>
          <p:cNvSpPr txBox="1">
            <a:spLocks noChangeArrowheads="1"/>
          </p:cNvSpPr>
          <p:nvPr/>
        </p:nvSpPr>
        <p:spPr>
          <a:xfrm>
            <a:off x="128614" y="142852"/>
            <a:ext cx="2943188" cy="549275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1. La géothermie</a:t>
            </a: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" name="Groupe 45"/>
          <p:cNvGrpSpPr/>
          <p:nvPr/>
        </p:nvGrpSpPr>
        <p:grpSpPr>
          <a:xfrm>
            <a:off x="357158" y="857232"/>
            <a:ext cx="3643338" cy="461665"/>
            <a:chOff x="178125" y="1447293"/>
            <a:chExt cx="3643338" cy="461665"/>
          </a:xfrm>
          <a:solidFill>
            <a:schemeClr val="bg1"/>
          </a:solidFill>
        </p:grpSpPr>
        <p:sp>
          <p:nvSpPr>
            <p:cNvPr id="51" name="Rectangle 50"/>
            <p:cNvSpPr/>
            <p:nvPr/>
          </p:nvSpPr>
          <p:spPr>
            <a:xfrm>
              <a:off x="540320" y="1447293"/>
              <a:ext cx="3281143" cy="461665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r>
                <a:rPr lang="fr-FR" sz="2400" b="1" dirty="0" smtClean="0">
                  <a:solidFill>
                    <a:srgbClr val="002060"/>
                  </a:solidFill>
                </a:rPr>
                <a:t>Les modes de captage</a:t>
              </a:r>
              <a:endParaRPr lang="fr-FR" sz="2400" b="1" dirty="0">
                <a:solidFill>
                  <a:srgbClr val="002060"/>
                </a:solidFill>
              </a:endParaRPr>
            </a:p>
          </p:txBody>
        </p:sp>
        <p:pic>
          <p:nvPicPr>
            <p:cNvPr id="52" name="Picture 17"/>
            <p:cNvPicPr>
              <a:picLocks noChangeAspect="1" noChangeArrowheads="1"/>
            </p:cNvPicPr>
            <p:nvPr/>
          </p:nvPicPr>
          <p:blipFill>
            <a:blip r:embed="rId4" cstate="print"/>
            <a:srcRect l="43556"/>
            <a:stretch>
              <a:fillRect/>
            </a:stretch>
          </p:blipFill>
          <p:spPr bwMode="auto">
            <a:xfrm>
              <a:off x="178125" y="1556681"/>
              <a:ext cx="369887" cy="242888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</p:pic>
      </p:grpSp>
      <p:grpSp>
        <p:nvGrpSpPr>
          <p:cNvPr id="4" name="Groupe 52"/>
          <p:cNvGrpSpPr/>
          <p:nvPr/>
        </p:nvGrpSpPr>
        <p:grpSpPr>
          <a:xfrm>
            <a:off x="-11875" y="6184075"/>
            <a:ext cx="9166762" cy="695495"/>
            <a:chOff x="-11875" y="6184075"/>
            <a:chExt cx="9166762" cy="695495"/>
          </a:xfrm>
        </p:grpSpPr>
        <p:grpSp>
          <p:nvGrpSpPr>
            <p:cNvPr id="5" name="Groupe 6"/>
            <p:cNvGrpSpPr/>
            <p:nvPr/>
          </p:nvGrpSpPr>
          <p:grpSpPr>
            <a:xfrm>
              <a:off x="-11875" y="6184075"/>
              <a:ext cx="9166762" cy="695495"/>
              <a:chOff x="-11875" y="6184075"/>
              <a:chExt cx="9166762" cy="695495"/>
            </a:xfrm>
          </p:grpSpPr>
          <p:cxnSp>
            <p:nvCxnSpPr>
              <p:cNvPr id="56" name="Connecteur droit 55"/>
              <p:cNvCxnSpPr/>
              <p:nvPr/>
            </p:nvCxnSpPr>
            <p:spPr>
              <a:xfrm>
                <a:off x="10887" y="6553205"/>
                <a:ext cx="9144000" cy="1588"/>
              </a:xfrm>
              <a:prstGeom prst="line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/>
              <p:cNvCxnSpPr/>
              <p:nvPr/>
            </p:nvCxnSpPr>
            <p:spPr>
              <a:xfrm>
                <a:off x="10887" y="6567055"/>
                <a:ext cx="9144000" cy="1588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58" name="Picture 1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-11875" y="6184075"/>
                <a:ext cx="844060" cy="685800"/>
              </a:xfrm>
              <a:prstGeom prst="rect">
                <a:avLst/>
              </a:prstGeom>
              <a:noFill/>
              <a:ln w="9525">
                <a:solidFill>
                  <a:schemeClr val="accent6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59" name="Rectangle 58"/>
              <p:cNvSpPr/>
              <p:nvPr/>
            </p:nvSpPr>
            <p:spPr>
              <a:xfrm>
                <a:off x="859990" y="6571793"/>
                <a:ext cx="241566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400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www.francois-arago.org/btstc</a:t>
                </a:r>
                <a:endParaRPr lang="fr-FR" sz="1400" b="1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pic>
          <p:nvPicPr>
            <p:cNvPr id="55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8572528" y="6243660"/>
              <a:ext cx="440124" cy="614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286000" y="1681163"/>
            <a:ext cx="6589713" cy="4937125"/>
            <a:chOff x="1168" y="1152"/>
            <a:chExt cx="3343" cy="2505"/>
          </a:xfrm>
        </p:grpSpPr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49" y="1163"/>
              <a:ext cx="3262" cy="2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Rectangle 5"/>
            <p:cNvSpPr>
              <a:spLocks noChangeArrowheads="1"/>
            </p:cNvSpPr>
            <p:nvPr/>
          </p:nvSpPr>
          <p:spPr bwMode="auto">
            <a:xfrm>
              <a:off x="1168" y="1152"/>
              <a:ext cx="1376" cy="36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32" name="ZoneTexte 31"/>
          <p:cNvSpPr txBox="1"/>
          <p:nvPr/>
        </p:nvSpPr>
        <p:spPr>
          <a:xfrm>
            <a:off x="928662" y="1383557"/>
            <a:ext cx="5072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chemeClr val="accent1">
                    <a:lumMod val="50000"/>
                  </a:schemeClr>
                </a:solidFill>
              </a:rPr>
              <a:t>Le captage sur nappe phréatique</a:t>
            </a:r>
            <a:endParaRPr lang="fr-FR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3" name="Triangle isocèle 32"/>
          <p:cNvSpPr/>
          <p:nvPr/>
        </p:nvSpPr>
        <p:spPr>
          <a:xfrm rot="5400000">
            <a:off x="513000" y="1488562"/>
            <a:ext cx="424200" cy="304548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68"/>
          <p:cNvSpPr txBox="1">
            <a:spLocks noChangeArrowheads="1"/>
          </p:cNvSpPr>
          <p:nvPr/>
        </p:nvSpPr>
        <p:spPr>
          <a:xfrm>
            <a:off x="128614" y="142852"/>
            <a:ext cx="2943188" cy="549275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1. La géothermie</a:t>
            </a: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" name="Groupe 45"/>
          <p:cNvGrpSpPr/>
          <p:nvPr/>
        </p:nvGrpSpPr>
        <p:grpSpPr>
          <a:xfrm>
            <a:off x="357158" y="857232"/>
            <a:ext cx="3643338" cy="461665"/>
            <a:chOff x="178125" y="1447293"/>
            <a:chExt cx="3643338" cy="461665"/>
          </a:xfrm>
          <a:solidFill>
            <a:schemeClr val="bg1"/>
          </a:solidFill>
        </p:grpSpPr>
        <p:sp>
          <p:nvSpPr>
            <p:cNvPr id="36" name="Rectangle 35"/>
            <p:cNvSpPr/>
            <p:nvPr/>
          </p:nvSpPr>
          <p:spPr>
            <a:xfrm>
              <a:off x="540320" y="1447293"/>
              <a:ext cx="3281143" cy="461665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r>
                <a:rPr lang="fr-FR" sz="2400" b="1" dirty="0" smtClean="0">
                  <a:solidFill>
                    <a:srgbClr val="002060"/>
                  </a:solidFill>
                </a:rPr>
                <a:t>Les modes de captage</a:t>
              </a:r>
              <a:endParaRPr lang="fr-FR" sz="2400" b="1" dirty="0">
                <a:solidFill>
                  <a:srgbClr val="002060"/>
                </a:solidFill>
              </a:endParaRPr>
            </a:p>
          </p:txBody>
        </p:sp>
        <p:pic>
          <p:nvPicPr>
            <p:cNvPr id="37" name="Picture 17"/>
            <p:cNvPicPr>
              <a:picLocks noChangeAspect="1" noChangeArrowheads="1"/>
            </p:cNvPicPr>
            <p:nvPr/>
          </p:nvPicPr>
          <p:blipFill>
            <a:blip r:embed="rId3" cstate="print"/>
            <a:srcRect l="43556"/>
            <a:stretch>
              <a:fillRect/>
            </a:stretch>
          </p:blipFill>
          <p:spPr bwMode="auto">
            <a:xfrm>
              <a:off x="178125" y="1520964"/>
              <a:ext cx="369887" cy="242888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</p:pic>
      </p:grpSp>
      <p:grpSp>
        <p:nvGrpSpPr>
          <p:cNvPr id="4" name="Groupe 37"/>
          <p:cNvGrpSpPr/>
          <p:nvPr/>
        </p:nvGrpSpPr>
        <p:grpSpPr>
          <a:xfrm>
            <a:off x="-11875" y="6184075"/>
            <a:ext cx="9166762" cy="695495"/>
            <a:chOff x="-11875" y="6184075"/>
            <a:chExt cx="9166762" cy="695495"/>
          </a:xfrm>
        </p:grpSpPr>
        <p:grpSp>
          <p:nvGrpSpPr>
            <p:cNvPr id="5" name="Groupe 6"/>
            <p:cNvGrpSpPr/>
            <p:nvPr/>
          </p:nvGrpSpPr>
          <p:grpSpPr>
            <a:xfrm>
              <a:off x="-11875" y="6184075"/>
              <a:ext cx="9166762" cy="695495"/>
              <a:chOff x="-11875" y="6184075"/>
              <a:chExt cx="9166762" cy="695495"/>
            </a:xfrm>
          </p:grpSpPr>
          <p:cxnSp>
            <p:nvCxnSpPr>
              <p:cNvPr id="41" name="Connecteur droit 40"/>
              <p:cNvCxnSpPr/>
              <p:nvPr/>
            </p:nvCxnSpPr>
            <p:spPr>
              <a:xfrm>
                <a:off x="10887" y="6553205"/>
                <a:ext cx="9144000" cy="1588"/>
              </a:xfrm>
              <a:prstGeom prst="line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/>
              <p:cNvCxnSpPr/>
              <p:nvPr/>
            </p:nvCxnSpPr>
            <p:spPr>
              <a:xfrm>
                <a:off x="10887" y="6567055"/>
                <a:ext cx="9144000" cy="1588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3" name="Picture 1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-11875" y="6184075"/>
                <a:ext cx="844060" cy="685800"/>
              </a:xfrm>
              <a:prstGeom prst="rect">
                <a:avLst/>
              </a:prstGeom>
              <a:noFill/>
              <a:ln w="9525">
                <a:solidFill>
                  <a:schemeClr val="accent6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44" name="Rectangle 43"/>
              <p:cNvSpPr/>
              <p:nvPr/>
            </p:nvSpPr>
            <p:spPr>
              <a:xfrm>
                <a:off x="859990" y="6571793"/>
                <a:ext cx="241566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400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www.francois-arago.org/btstc</a:t>
                </a:r>
                <a:endParaRPr lang="fr-FR" sz="1400" b="1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pic>
          <p:nvPicPr>
            <p:cNvPr id="40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572528" y="6243660"/>
              <a:ext cx="440124" cy="614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336800" y="1497013"/>
            <a:ext cx="6462713" cy="5083175"/>
            <a:chOff x="1192" y="1040"/>
            <a:chExt cx="3327" cy="2617"/>
          </a:xfrm>
        </p:grpSpPr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41" y="1163"/>
              <a:ext cx="3278" cy="2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Rectangle 5"/>
            <p:cNvSpPr>
              <a:spLocks noChangeArrowheads="1"/>
            </p:cNvSpPr>
            <p:nvPr/>
          </p:nvSpPr>
          <p:spPr bwMode="auto">
            <a:xfrm>
              <a:off x="1192" y="1040"/>
              <a:ext cx="1168" cy="36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22" name="ZoneTexte 21"/>
          <p:cNvSpPr txBox="1"/>
          <p:nvPr/>
        </p:nvSpPr>
        <p:spPr>
          <a:xfrm>
            <a:off x="928662" y="1383557"/>
            <a:ext cx="50720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chemeClr val="accent1">
                    <a:lumMod val="50000"/>
                  </a:schemeClr>
                </a:solidFill>
              </a:rPr>
              <a:t>Les capteurs verticaux ou captage par forage profond</a:t>
            </a:r>
            <a:endParaRPr lang="fr-FR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3" name="Triangle isocèle 22"/>
          <p:cNvSpPr/>
          <p:nvPr/>
        </p:nvSpPr>
        <p:spPr>
          <a:xfrm rot="5400000">
            <a:off x="513000" y="1488562"/>
            <a:ext cx="424200" cy="304548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68"/>
          <p:cNvSpPr txBox="1">
            <a:spLocks noChangeArrowheads="1"/>
          </p:cNvSpPr>
          <p:nvPr/>
        </p:nvSpPr>
        <p:spPr>
          <a:xfrm>
            <a:off x="128614" y="142852"/>
            <a:ext cx="2943188" cy="549275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1. La géothermie</a:t>
            </a: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" name="Groupe 45"/>
          <p:cNvGrpSpPr/>
          <p:nvPr/>
        </p:nvGrpSpPr>
        <p:grpSpPr>
          <a:xfrm>
            <a:off x="357158" y="857232"/>
            <a:ext cx="3643338" cy="461665"/>
            <a:chOff x="178125" y="1447293"/>
            <a:chExt cx="3643338" cy="461665"/>
          </a:xfrm>
          <a:solidFill>
            <a:schemeClr val="bg1"/>
          </a:solidFill>
        </p:grpSpPr>
        <p:sp>
          <p:nvSpPr>
            <p:cNvPr id="26" name="Rectangle 25"/>
            <p:cNvSpPr/>
            <p:nvPr/>
          </p:nvSpPr>
          <p:spPr>
            <a:xfrm>
              <a:off x="540320" y="1447293"/>
              <a:ext cx="3281143" cy="461665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r>
                <a:rPr lang="fr-FR" sz="2400" b="1" dirty="0" smtClean="0">
                  <a:solidFill>
                    <a:srgbClr val="002060"/>
                  </a:solidFill>
                </a:rPr>
                <a:t>Les modes de captage</a:t>
              </a:r>
              <a:endParaRPr lang="fr-FR" sz="2400" b="1" dirty="0">
                <a:solidFill>
                  <a:srgbClr val="002060"/>
                </a:solidFill>
              </a:endParaRPr>
            </a:p>
          </p:txBody>
        </p:sp>
        <p:pic>
          <p:nvPicPr>
            <p:cNvPr id="27" name="Picture 17"/>
            <p:cNvPicPr>
              <a:picLocks noChangeAspect="1" noChangeArrowheads="1"/>
            </p:cNvPicPr>
            <p:nvPr/>
          </p:nvPicPr>
          <p:blipFill>
            <a:blip r:embed="rId3" cstate="print"/>
            <a:srcRect l="43556"/>
            <a:stretch>
              <a:fillRect/>
            </a:stretch>
          </p:blipFill>
          <p:spPr bwMode="auto">
            <a:xfrm>
              <a:off x="178125" y="1520964"/>
              <a:ext cx="369887" cy="242888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</p:pic>
      </p:grpSp>
      <p:grpSp>
        <p:nvGrpSpPr>
          <p:cNvPr id="4" name="Groupe 27"/>
          <p:cNvGrpSpPr/>
          <p:nvPr/>
        </p:nvGrpSpPr>
        <p:grpSpPr>
          <a:xfrm>
            <a:off x="-11875" y="6184075"/>
            <a:ext cx="9166762" cy="695495"/>
            <a:chOff x="-11875" y="6184075"/>
            <a:chExt cx="9166762" cy="695495"/>
          </a:xfrm>
        </p:grpSpPr>
        <p:grpSp>
          <p:nvGrpSpPr>
            <p:cNvPr id="5" name="Groupe 6"/>
            <p:cNvGrpSpPr/>
            <p:nvPr/>
          </p:nvGrpSpPr>
          <p:grpSpPr>
            <a:xfrm>
              <a:off x="-11875" y="6184075"/>
              <a:ext cx="9166762" cy="695495"/>
              <a:chOff x="-11875" y="6184075"/>
              <a:chExt cx="9166762" cy="695495"/>
            </a:xfrm>
          </p:grpSpPr>
          <p:cxnSp>
            <p:nvCxnSpPr>
              <p:cNvPr id="31" name="Connecteur droit 30"/>
              <p:cNvCxnSpPr/>
              <p:nvPr/>
            </p:nvCxnSpPr>
            <p:spPr>
              <a:xfrm>
                <a:off x="10887" y="6553205"/>
                <a:ext cx="9144000" cy="1588"/>
              </a:xfrm>
              <a:prstGeom prst="line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/>
              <p:cNvCxnSpPr/>
              <p:nvPr/>
            </p:nvCxnSpPr>
            <p:spPr>
              <a:xfrm>
                <a:off x="10887" y="6567055"/>
                <a:ext cx="9144000" cy="1588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3" name="Picture 1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-11875" y="6184075"/>
                <a:ext cx="844060" cy="685800"/>
              </a:xfrm>
              <a:prstGeom prst="rect">
                <a:avLst/>
              </a:prstGeom>
              <a:noFill/>
              <a:ln w="9525">
                <a:solidFill>
                  <a:schemeClr val="accent6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34" name="Rectangle 33"/>
              <p:cNvSpPr/>
              <p:nvPr/>
            </p:nvSpPr>
            <p:spPr>
              <a:xfrm>
                <a:off x="859990" y="6571793"/>
                <a:ext cx="241566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400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www.francois-arago.org/btstc</a:t>
                </a:r>
                <a:endParaRPr lang="fr-FR" sz="1400" b="1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pic>
          <p:nvPicPr>
            <p:cNvPr id="30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572528" y="6243660"/>
              <a:ext cx="440124" cy="614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095500" y="1663700"/>
            <a:ext cx="6427788" cy="4611688"/>
            <a:chOff x="1912" y="1304"/>
            <a:chExt cx="3457" cy="2649"/>
          </a:xfrm>
        </p:grpSpPr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75" y="1459"/>
              <a:ext cx="3394" cy="2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Rectangle 6"/>
            <p:cNvSpPr>
              <a:spLocks noChangeArrowheads="1"/>
            </p:cNvSpPr>
            <p:nvPr/>
          </p:nvSpPr>
          <p:spPr bwMode="auto">
            <a:xfrm>
              <a:off x="1912" y="1304"/>
              <a:ext cx="1168" cy="36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96" name="ZoneTexte 95"/>
          <p:cNvSpPr txBox="1"/>
          <p:nvPr/>
        </p:nvSpPr>
        <p:spPr>
          <a:xfrm>
            <a:off x="928662" y="1383557"/>
            <a:ext cx="5072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chemeClr val="accent1">
                    <a:lumMod val="50000"/>
                  </a:schemeClr>
                </a:solidFill>
              </a:rPr>
              <a:t>Les capteurs aériens</a:t>
            </a:r>
            <a:endParaRPr lang="fr-FR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7" name="Triangle isocèle 96"/>
          <p:cNvSpPr/>
          <p:nvPr/>
        </p:nvSpPr>
        <p:spPr>
          <a:xfrm rot="5400000">
            <a:off x="513000" y="1488562"/>
            <a:ext cx="424200" cy="304548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" name="Groupe 45"/>
          <p:cNvGrpSpPr/>
          <p:nvPr/>
        </p:nvGrpSpPr>
        <p:grpSpPr>
          <a:xfrm>
            <a:off x="357158" y="857232"/>
            <a:ext cx="3643338" cy="461665"/>
            <a:chOff x="178125" y="1447293"/>
            <a:chExt cx="3643338" cy="461665"/>
          </a:xfrm>
          <a:solidFill>
            <a:schemeClr val="bg1"/>
          </a:solidFill>
        </p:grpSpPr>
        <p:sp>
          <p:nvSpPr>
            <p:cNvPr id="99" name="Rectangle 98"/>
            <p:cNvSpPr/>
            <p:nvPr/>
          </p:nvSpPr>
          <p:spPr>
            <a:xfrm>
              <a:off x="540320" y="1447293"/>
              <a:ext cx="3281143" cy="461665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r>
                <a:rPr lang="fr-FR" sz="2400" b="1" dirty="0" smtClean="0">
                  <a:solidFill>
                    <a:srgbClr val="002060"/>
                  </a:solidFill>
                </a:rPr>
                <a:t>Les modes de captage</a:t>
              </a:r>
              <a:endParaRPr lang="fr-FR" sz="2400" b="1" dirty="0">
                <a:solidFill>
                  <a:srgbClr val="002060"/>
                </a:solidFill>
              </a:endParaRPr>
            </a:p>
          </p:txBody>
        </p:sp>
        <p:pic>
          <p:nvPicPr>
            <p:cNvPr id="100" name="Picture 17"/>
            <p:cNvPicPr>
              <a:picLocks noChangeAspect="1" noChangeArrowheads="1"/>
            </p:cNvPicPr>
            <p:nvPr/>
          </p:nvPicPr>
          <p:blipFill>
            <a:blip r:embed="rId4" cstate="print"/>
            <a:srcRect l="43556"/>
            <a:stretch>
              <a:fillRect/>
            </a:stretch>
          </p:blipFill>
          <p:spPr bwMode="auto">
            <a:xfrm>
              <a:off x="178125" y="1556681"/>
              <a:ext cx="369887" cy="242888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</p:pic>
      </p:grpSp>
      <p:grpSp>
        <p:nvGrpSpPr>
          <p:cNvPr id="4" name="Groupe 100"/>
          <p:cNvGrpSpPr/>
          <p:nvPr/>
        </p:nvGrpSpPr>
        <p:grpSpPr>
          <a:xfrm>
            <a:off x="-11875" y="6184075"/>
            <a:ext cx="9166762" cy="695495"/>
            <a:chOff x="-11875" y="6184075"/>
            <a:chExt cx="9166762" cy="695495"/>
          </a:xfrm>
        </p:grpSpPr>
        <p:grpSp>
          <p:nvGrpSpPr>
            <p:cNvPr id="5" name="Groupe 6"/>
            <p:cNvGrpSpPr/>
            <p:nvPr/>
          </p:nvGrpSpPr>
          <p:grpSpPr>
            <a:xfrm>
              <a:off x="-11875" y="6184075"/>
              <a:ext cx="9166762" cy="695495"/>
              <a:chOff x="-11875" y="6184075"/>
              <a:chExt cx="9166762" cy="695495"/>
            </a:xfrm>
          </p:grpSpPr>
          <p:cxnSp>
            <p:nvCxnSpPr>
              <p:cNvPr id="104" name="Connecteur droit 103"/>
              <p:cNvCxnSpPr/>
              <p:nvPr/>
            </p:nvCxnSpPr>
            <p:spPr>
              <a:xfrm>
                <a:off x="10887" y="6553205"/>
                <a:ext cx="9144000" cy="1588"/>
              </a:xfrm>
              <a:prstGeom prst="line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Connecteur droit 104"/>
              <p:cNvCxnSpPr/>
              <p:nvPr/>
            </p:nvCxnSpPr>
            <p:spPr>
              <a:xfrm>
                <a:off x="10887" y="6567055"/>
                <a:ext cx="9144000" cy="1588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06" name="Picture 1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-11875" y="6184075"/>
                <a:ext cx="844060" cy="685800"/>
              </a:xfrm>
              <a:prstGeom prst="rect">
                <a:avLst/>
              </a:prstGeom>
              <a:noFill/>
              <a:ln w="9525">
                <a:solidFill>
                  <a:schemeClr val="accent6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107" name="Rectangle 106"/>
              <p:cNvSpPr/>
              <p:nvPr/>
            </p:nvSpPr>
            <p:spPr>
              <a:xfrm>
                <a:off x="859990" y="6571793"/>
                <a:ext cx="241566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400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www.francois-arago.org/btstc</a:t>
                </a:r>
                <a:endParaRPr lang="fr-FR" sz="1400" b="1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pic>
          <p:nvPicPr>
            <p:cNvPr id="103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8572528" y="6243660"/>
              <a:ext cx="440124" cy="614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08" name="Rectangle 68"/>
          <p:cNvSpPr txBox="1">
            <a:spLocks noChangeArrowheads="1"/>
          </p:cNvSpPr>
          <p:nvPr/>
        </p:nvSpPr>
        <p:spPr>
          <a:xfrm>
            <a:off x="128614" y="142852"/>
            <a:ext cx="2943188" cy="549275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1. La géothermie</a:t>
            </a: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68"/>
          <p:cNvSpPr txBox="1">
            <a:spLocks noChangeArrowheads="1"/>
          </p:cNvSpPr>
          <p:nvPr/>
        </p:nvSpPr>
        <p:spPr>
          <a:xfrm>
            <a:off x="128614" y="142852"/>
            <a:ext cx="7015154" cy="549275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2.Comment fonctionne une pompe à chaleur</a:t>
            </a: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à coins arrondis 8"/>
          <p:cNvSpPr/>
          <p:nvPr/>
        </p:nvSpPr>
        <p:spPr bwMode="auto">
          <a:xfrm>
            <a:off x="7667625" y="966788"/>
            <a:ext cx="1282700" cy="4683125"/>
          </a:xfrm>
          <a:prstGeom prst="roundRect">
            <a:avLst/>
          </a:prstGeom>
          <a:solidFill>
            <a:schemeClr val="accent3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dirty="0" smtClean="0">
                <a:latin typeface="Cambria" pitchFamily="18" charset="0"/>
              </a:rPr>
              <a:t>Circuit de Chauffage dans la maison</a:t>
            </a:r>
            <a:endParaRPr lang="fr-FR" dirty="0">
              <a:latin typeface="Cambria" pitchFamily="18" charset="0"/>
            </a:endParaRPr>
          </a:p>
        </p:txBody>
      </p:sp>
      <p:sp>
        <p:nvSpPr>
          <p:cNvPr id="10" name="Rectangle à coins arrondis 9"/>
          <p:cNvSpPr/>
          <p:nvPr/>
        </p:nvSpPr>
        <p:spPr bwMode="auto">
          <a:xfrm>
            <a:off x="177800" y="992188"/>
            <a:ext cx="1282700" cy="4683125"/>
          </a:xfrm>
          <a:prstGeom prst="roundRect">
            <a:avLst/>
          </a:prstGeom>
          <a:solidFill>
            <a:srgbClr val="996600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dirty="0" smtClean="0">
                <a:latin typeface="Cambria" pitchFamily="18" charset="0"/>
              </a:rPr>
              <a:t>Circuit de captage dans le sol</a:t>
            </a:r>
            <a:endParaRPr lang="fr-FR" dirty="0">
              <a:latin typeface="Cambria" pitchFamily="18" charset="0"/>
            </a:endParaRPr>
          </a:p>
        </p:txBody>
      </p:sp>
      <p:sp>
        <p:nvSpPr>
          <p:cNvPr id="14" name="Arrondir un rectangle avec un coin du même côté 13"/>
          <p:cNvSpPr/>
          <p:nvPr/>
        </p:nvSpPr>
        <p:spPr bwMode="auto">
          <a:xfrm rot="10800000">
            <a:off x="1504950" y="3340100"/>
            <a:ext cx="6083300" cy="2336800"/>
          </a:xfrm>
          <a:prstGeom prst="round2Same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latin typeface="Cambria" pitchFamily="18" charset="0"/>
            </a:endParaRPr>
          </a:p>
        </p:txBody>
      </p:sp>
      <p:sp>
        <p:nvSpPr>
          <p:cNvPr id="15" name="Arrondir un rectangle avec un coin du même côté 14"/>
          <p:cNvSpPr/>
          <p:nvPr/>
        </p:nvSpPr>
        <p:spPr bwMode="auto">
          <a:xfrm>
            <a:off x="1504950" y="1003300"/>
            <a:ext cx="6083300" cy="2336800"/>
          </a:xfrm>
          <a:prstGeom prst="round2Same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latin typeface="Cambria" pitchFamily="18" charset="0"/>
            </a:endParaRPr>
          </a:p>
        </p:txBody>
      </p:sp>
      <p:sp>
        <p:nvSpPr>
          <p:cNvPr id="16" name="Rectangle à coins arrondis 15"/>
          <p:cNvSpPr/>
          <p:nvPr/>
        </p:nvSpPr>
        <p:spPr bwMode="auto">
          <a:xfrm>
            <a:off x="3359150" y="1219200"/>
            <a:ext cx="2146300" cy="1003300"/>
          </a:xfrm>
          <a:prstGeom prst="roundRect">
            <a:avLst/>
          </a:prstGeom>
          <a:gradFill>
            <a:gsLst>
              <a:gs pos="0">
                <a:srgbClr val="FF0000">
                  <a:alpha val="46000"/>
                </a:srgb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</a:gra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>
                <a:solidFill>
                  <a:schemeClr val="bg1"/>
                </a:solidFill>
                <a:latin typeface="Cambria" pitchFamily="18" charset="0"/>
              </a:rPr>
              <a:t>Compresseur</a:t>
            </a:r>
          </a:p>
        </p:txBody>
      </p:sp>
      <p:sp>
        <p:nvSpPr>
          <p:cNvPr id="17" name="Rectangle à coins arrondis 16"/>
          <p:cNvSpPr/>
          <p:nvPr/>
        </p:nvSpPr>
        <p:spPr bwMode="auto">
          <a:xfrm>
            <a:off x="3359150" y="4406900"/>
            <a:ext cx="2146300" cy="1003300"/>
          </a:xfrm>
          <a:prstGeom prst="roundRect">
            <a:avLst/>
          </a:prstGeom>
          <a:gradFill>
            <a:gsLst>
              <a:gs pos="0">
                <a:srgbClr val="FF000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>
                <a:solidFill>
                  <a:schemeClr val="bg1"/>
                </a:solidFill>
                <a:latin typeface="Cambria" pitchFamily="18" charset="0"/>
              </a:rPr>
              <a:t>Détendeur</a:t>
            </a:r>
          </a:p>
        </p:txBody>
      </p:sp>
      <p:sp>
        <p:nvSpPr>
          <p:cNvPr id="20" name="ZoneTexte 31"/>
          <p:cNvSpPr txBox="1">
            <a:spLocks noChangeArrowheads="1"/>
          </p:cNvSpPr>
          <p:nvPr/>
        </p:nvSpPr>
        <p:spPr bwMode="auto">
          <a:xfrm>
            <a:off x="2567768" y="3047678"/>
            <a:ext cx="1495338" cy="369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b="1" dirty="0">
                <a:latin typeface="Cambria" pitchFamily="18" charset="0"/>
              </a:rPr>
              <a:t>Evaporateur</a:t>
            </a:r>
          </a:p>
        </p:txBody>
      </p:sp>
      <p:sp>
        <p:nvSpPr>
          <p:cNvPr id="21" name="ZoneTexte 32"/>
          <p:cNvSpPr txBox="1">
            <a:spLocks noChangeArrowheads="1"/>
          </p:cNvSpPr>
          <p:nvPr/>
        </p:nvSpPr>
        <p:spPr bwMode="auto">
          <a:xfrm>
            <a:off x="4886794" y="3359883"/>
            <a:ext cx="1457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b="1" smtClean="0">
                <a:latin typeface="Cambria" pitchFamily="18" charset="0"/>
              </a:rPr>
              <a:t>Condenseur</a:t>
            </a:r>
            <a:endParaRPr lang="fr-FR" b="1">
              <a:latin typeface="Cambria" pitchFamily="18" charset="0"/>
            </a:endParaRPr>
          </a:p>
        </p:txBody>
      </p:sp>
      <p:sp>
        <p:nvSpPr>
          <p:cNvPr id="22" name="Virage 21"/>
          <p:cNvSpPr/>
          <p:nvPr/>
        </p:nvSpPr>
        <p:spPr bwMode="auto">
          <a:xfrm>
            <a:off x="2085975" y="1338263"/>
            <a:ext cx="1258888" cy="1482725"/>
          </a:xfrm>
          <a:prstGeom prst="ben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23" name="Virage 22"/>
          <p:cNvSpPr/>
          <p:nvPr/>
        </p:nvSpPr>
        <p:spPr bwMode="auto">
          <a:xfrm rot="10800000">
            <a:off x="5705475" y="3843338"/>
            <a:ext cx="1260475" cy="1482725"/>
          </a:xfrm>
          <a:prstGeom prst="ben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24" name="Virage 23"/>
          <p:cNvSpPr/>
          <p:nvPr/>
        </p:nvSpPr>
        <p:spPr bwMode="auto">
          <a:xfrm rot="16200000">
            <a:off x="1980406" y="3780632"/>
            <a:ext cx="1260475" cy="1379538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25" name="Demi-tour 24"/>
          <p:cNvSpPr/>
          <p:nvPr/>
        </p:nvSpPr>
        <p:spPr bwMode="auto">
          <a:xfrm rot="5400000">
            <a:off x="-780256" y="2497932"/>
            <a:ext cx="3790950" cy="1604962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98810"/>
            </a:avLst>
          </a:prstGeom>
          <a:gradFill>
            <a:gsLst>
              <a:gs pos="96000">
                <a:srgbClr val="FF0000"/>
              </a:gs>
              <a:gs pos="11000">
                <a:schemeClr val="accent1">
                  <a:shade val="67500"/>
                  <a:satMod val="115000"/>
                </a:schemeClr>
              </a:gs>
              <a:gs pos="20000">
                <a:schemeClr val="accent1">
                  <a:shade val="100000"/>
                  <a:satMod val="115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  <a:latin typeface="Cambria" pitchFamily="18" charset="0"/>
            </a:endParaRPr>
          </a:p>
        </p:txBody>
      </p:sp>
      <p:grpSp>
        <p:nvGrpSpPr>
          <p:cNvPr id="2" name="Groupe 48"/>
          <p:cNvGrpSpPr>
            <a:grpSpLocks/>
          </p:cNvGrpSpPr>
          <p:nvPr/>
        </p:nvGrpSpPr>
        <p:grpSpPr bwMode="auto">
          <a:xfrm>
            <a:off x="1490663" y="2851150"/>
            <a:ext cx="1063626" cy="958850"/>
            <a:chOff x="1736048" y="2850941"/>
            <a:chExt cx="1063677" cy="958921"/>
          </a:xfrm>
        </p:grpSpPr>
        <p:grpSp>
          <p:nvGrpSpPr>
            <p:cNvPr id="3" name="Groupe 33"/>
            <p:cNvGrpSpPr>
              <a:grpSpLocks/>
            </p:cNvGrpSpPr>
            <p:nvPr/>
          </p:nvGrpSpPr>
          <p:grpSpPr bwMode="auto">
            <a:xfrm>
              <a:off x="1753512" y="2863642"/>
              <a:ext cx="1046213" cy="939870"/>
              <a:chOff x="1753497" y="2882692"/>
              <a:chExt cx="1028558" cy="939870"/>
            </a:xfrm>
          </p:grpSpPr>
          <p:sp>
            <p:nvSpPr>
              <p:cNvPr id="74" name="Rectangle à coins arrondis 73"/>
              <p:cNvSpPr/>
              <p:nvPr/>
            </p:nvSpPr>
            <p:spPr>
              <a:xfrm>
                <a:off x="1753497" y="2882692"/>
                <a:ext cx="1028558" cy="939870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>
                  <a:latin typeface="Cambria" pitchFamily="18" charset="0"/>
                </a:endParaRPr>
              </a:p>
            </p:txBody>
          </p:sp>
          <p:sp>
            <p:nvSpPr>
              <p:cNvPr id="75" name="Arrondir un rectangle avec un coin du même côté 74"/>
              <p:cNvSpPr/>
              <p:nvPr/>
            </p:nvSpPr>
            <p:spPr>
              <a:xfrm rot="10800000">
                <a:off x="1753497" y="3339926"/>
                <a:ext cx="1028558" cy="482636"/>
              </a:xfrm>
              <a:prstGeom prst="round2SameRect">
                <a:avLst/>
              </a:prstGeom>
              <a:solidFill>
                <a:srgbClr val="00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>
                  <a:latin typeface="Cambria" pitchFamily="18" charset="0"/>
                </a:endParaRPr>
              </a:p>
            </p:txBody>
          </p:sp>
          <p:sp>
            <p:nvSpPr>
              <p:cNvPr id="76" name="Ellipse 75"/>
              <p:cNvSpPr/>
              <p:nvPr/>
            </p:nvSpPr>
            <p:spPr>
              <a:xfrm>
                <a:off x="1790956" y="3162113"/>
                <a:ext cx="115498" cy="114309"/>
              </a:xfrm>
              <a:prstGeom prst="ellipse">
                <a:avLst/>
              </a:prstGeom>
              <a:solidFill>
                <a:srgbClr val="00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>
                  <a:latin typeface="Cambria" pitchFamily="18" charset="0"/>
                </a:endParaRPr>
              </a:p>
            </p:txBody>
          </p:sp>
          <p:sp>
            <p:nvSpPr>
              <p:cNvPr id="77" name="Ellipse 76"/>
              <p:cNvSpPr/>
              <p:nvPr/>
            </p:nvSpPr>
            <p:spPr>
              <a:xfrm>
                <a:off x="1817489" y="2908094"/>
                <a:ext cx="113937" cy="114309"/>
              </a:xfrm>
              <a:prstGeom prst="ellipse">
                <a:avLst/>
              </a:prstGeom>
              <a:solidFill>
                <a:srgbClr val="00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>
                  <a:latin typeface="Cambria" pitchFamily="18" charset="0"/>
                </a:endParaRPr>
              </a:p>
            </p:txBody>
          </p:sp>
          <p:sp>
            <p:nvSpPr>
              <p:cNvPr id="78" name="Ellipse 77"/>
              <p:cNvSpPr/>
              <p:nvPr/>
            </p:nvSpPr>
            <p:spPr>
              <a:xfrm>
                <a:off x="1968885" y="3060505"/>
                <a:ext cx="115498" cy="114309"/>
              </a:xfrm>
              <a:prstGeom prst="ellipse">
                <a:avLst/>
              </a:prstGeom>
              <a:solidFill>
                <a:srgbClr val="00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>
                  <a:latin typeface="Cambria" pitchFamily="18" charset="0"/>
                </a:endParaRPr>
              </a:p>
            </p:txBody>
          </p:sp>
          <p:sp>
            <p:nvSpPr>
              <p:cNvPr id="79" name="Ellipse 78"/>
              <p:cNvSpPr/>
              <p:nvPr/>
            </p:nvSpPr>
            <p:spPr>
              <a:xfrm>
                <a:off x="2121842" y="3212917"/>
                <a:ext cx="113938" cy="114309"/>
              </a:xfrm>
              <a:prstGeom prst="ellipse">
                <a:avLst/>
              </a:prstGeom>
              <a:solidFill>
                <a:srgbClr val="00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>
                  <a:latin typeface="Cambria" pitchFamily="18" charset="0"/>
                </a:endParaRPr>
              </a:p>
            </p:txBody>
          </p:sp>
          <p:sp>
            <p:nvSpPr>
              <p:cNvPr id="80" name="Ellipse 79"/>
              <p:cNvSpPr/>
              <p:nvPr/>
            </p:nvSpPr>
            <p:spPr>
              <a:xfrm>
                <a:off x="2312258" y="2920795"/>
                <a:ext cx="113938" cy="114309"/>
              </a:xfrm>
              <a:prstGeom prst="ellipse">
                <a:avLst/>
              </a:prstGeom>
              <a:solidFill>
                <a:srgbClr val="00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>
                  <a:latin typeface="Cambria" pitchFamily="18" charset="0"/>
                </a:endParaRPr>
              </a:p>
            </p:txBody>
          </p:sp>
          <p:sp>
            <p:nvSpPr>
              <p:cNvPr id="81" name="Ellipse 80"/>
              <p:cNvSpPr/>
              <p:nvPr/>
            </p:nvSpPr>
            <p:spPr>
              <a:xfrm>
                <a:off x="2426196" y="3047804"/>
                <a:ext cx="113937" cy="114309"/>
              </a:xfrm>
              <a:prstGeom prst="ellipse">
                <a:avLst/>
              </a:prstGeom>
              <a:solidFill>
                <a:srgbClr val="00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>
                  <a:latin typeface="Cambria" pitchFamily="18" charset="0"/>
                </a:endParaRPr>
              </a:p>
            </p:txBody>
          </p:sp>
          <p:sp>
            <p:nvSpPr>
              <p:cNvPr id="82" name="Ellipse 81"/>
              <p:cNvSpPr/>
              <p:nvPr/>
            </p:nvSpPr>
            <p:spPr>
              <a:xfrm>
                <a:off x="2579153" y="3200216"/>
                <a:ext cx="113937" cy="114309"/>
              </a:xfrm>
              <a:prstGeom prst="ellipse">
                <a:avLst/>
              </a:prstGeom>
              <a:solidFill>
                <a:srgbClr val="00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>
                  <a:latin typeface="Cambria" pitchFamily="18" charset="0"/>
                </a:endParaRPr>
              </a:p>
            </p:txBody>
          </p:sp>
          <p:sp>
            <p:nvSpPr>
              <p:cNvPr id="83" name="Ellipse 82"/>
              <p:cNvSpPr/>
              <p:nvPr/>
            </p:nvSpPr>
            <p:spPr>
              <a:xfrm>
                <a:off x="2057850" y="2908094"/>
                <a:ext cx="113937" cy="114309"/>
              </a:xfrm>
              <a:prstGeom prst="ellipse">
                <a:avLst/>
              </a:prstGeom>
              <a:solidFill>
                <a:srgbClr val="00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>
                  <a:latin typeface="Cambria" pitchFamily="18" charset="0"/>
                </a:endParaRPr>
              </a:p>
            </p:txBody>
          </p:sp>
          <p:sp>
            <p:nvSpPr>
              <p:cNvPr id="84" name="Ellipse 83"/>
              <p:cNvSpPr/>
              <p:nvPr/>
            </p:nvSpPr>
            <p:spPr>
              <a:xfrm>
                <a:off x="2185835" y="3073206"/>
                <a:ext cx="113937" cy="114309"/>
              </a:xfrm>
              <a:prstGeom prst="ellipse">
                <a:avLst/>
              </a:prstGeom>
              <a:solidFill>
                <a:srgbClr val="00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>
                  <a:latin typeface="Cambria" pitchFamily="18" charset="0"/>
                </a:endParaRPr>
              </a:p>
            </p:txBody>
          </p:sp>
          <p:sp>
            <p:nvSpPr>
              <p:cNvPr id="85" name="Ellipse 84"/>
              <p:cNvSpPr/>
              <p:nvPr/>
            </p:nvSpPr>
            <p:spPr>
              <a:xfrm>
                <a:off x="2401223" y="3225618"/>
                <a:ext cx="113937" cy="114309"/>
              </a:xfrm>
              <a:prstGeom prst="ellipse">
                <a:avLst/>
              </a:prstGeom>
              <a:solidFill>
                <a:srgbClr val="00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>
                  <a:latin typeface="Cambria" pitchFamily="18" charset="0"/>
                </a:endParaRPr>
              </a:p>
            </p:txBody>
          </p:sp>
          <p:sp>
            <p:nvSpPr>
              <p:cNvPr id="86" name="Ellipse 85"/>
              <p:cNvSpPr/>
              <p:nvPr/>
            </p:nvSpPr>
            <p:spPr>
              <a:xfrm>
                <a:off x="2554180" y="2933496"/>
                <a:ext cx="113937" cy="114309"/>
              </a:xfrm>
              <a:prstGeom prst="ellipse">
                <a:avLst/>
              </a:prstGeom>
              <a:solidFill>
                <a:srgbClr val="00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>
                  <a:latin typeface="Cambria" pitchFamily="18" charset="0"/>
                </a:endParaRPr>
              </a:p>
            </p:txBody>
          </p:sp>
        </p:grpSp>
        <p:sp>
          <p:nvSpPr>
            <p:cNvPr id="73" name="Rectangle à coins arrondis 72"/>
            <p:cNvSpPr/>
            <p:nvPr/>
          </p:nvSpPr>
          <p:spPr>
            <a:xfrm>
              <a:off x="1736048" y="2850941"/>
              <a:ext cx="1060501" cy="958921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latin typeface="Cambria" pitchFamily="18" charset="0"/>
              </a:endParaRPr>
            </a:p>
          </p:txBody>
        </p:sp>
      </p:grpSp>
      <p:sp>
        <p:nvSpPr>
          <p:cNvPr id="27" name="Demi-tour 26"/>
          <p:cNvSpPr/>
          <p:nvPr/>
        </p:nvSpPr>
        <p:spPr bwMode="auto">
          <a:xfrm rot="16200000">
            <a:off x="6125369" y="2497932"/>
            <a:ext cx="3790950" cy="1643062"/>
          </a:xfrm>
          <a:prstGeom prst="uturnArrow">
            <a:avLst>
              <a:gd name="adj1" fmla="val 25000"/>
              <a:gd name="adj2" fmla="val 17534"/>
              <a:gd name="adj3" fmla="val 26357"/>
              <a:gd name="adj4" fmla="val 43750"/>
              <a:gd name="adj5" fmla="val 98810"/>
            </a:avLst>
          </a:prstGeom>
          <a:gradFill>
            <a:gsLst>
              <a:gs pos="0">
                <a:srgbClr val="FF000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  <a:latin typeface="Cambria" pitchFamily="18" charset="0"/>
            </a:endParaRPr>
          </a:p>
        </p:txBody>
      </p:sp>
      <p:grpSp>
        <p:nvGrpSpPr>
          <p:cNvPr id="4" name="Groupe 49"/>
          <p:cNvGrpSpPr>
            <a:grpSpLocks/>
          </p:cNvGrpSpPr>
          <p:nvPr/>
        </p:nvGrpSpPr>
        <p:grpSpPr bwMode="auto">
          <a:xfrm>
            <a:off x="6534150" y="2854326"/>
            <a:ext cx="1058863" cy="958850"/>
            <a:chOff x="6333735" y="2854117"/>
            <a:chExt cx="1058913" cy="958921"/>
          </a:xfrm>
        </p:grpSpPr>
        <p:grpSp>
          <p:nvGrpSpPr>
            <p:cNvPr id="5" name="Groupe 34"/>
            <p:cNvGrpSpPr>
              <a:grpSpLocks/>
            </p:cNvGrpSpPr>
            <p:nvPr/>
          </p:nvGrpSpPr>
          <p:grpSpPr bwMode="auto">
            <a:xfrm>
              <a:off x="6349611" y="2863643"/>
              <a:ext cx="1028749" cy="939870"/>
              <a:chOff x="6349611" y="2819193"/>
              <a:chExt cx="1028749" cy="939870"/>
            </a:xfrm>
          </p:grpSpPr>
          <p:sp>
            <p:nvSpPr>
              <p:cNvPr id="65" name="Rectangle à coins arrondis 64"/>
              <p:cNvSpPr/>
              <p:nvPr/>
            </p:nvSpPr>
            <p:spPr>
              <a:xfrm>
                <a:off x="6349611" y="2819193"/>
                <a:ext cx="1028749" cy="939870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>
                  <a:latin typeface="Cambria" pitchFamily="18" charset="0"/>
                </a:endParaRPr>
              </a:p>
            </p:txBody>
          </p:sp>
          <p:sp>
            <p:nvSpPr>
              <p:cNvPr id="66" name="Larme 65"/>
              <p:cNvSpPr/>
              <p:nvPr/>
            </p:nvSpPr>
            <p:spPr>
              <a:xfrm rot="18901551">
                <a:off x="6906851" y="2852533"/>
                <a:ext cx="152407" cy="236555"/>
              </a:xfrm>
              <a:prstGeom prst="teardrop">
                <a:avLst/>
              </a:prstGeom>
              <a:solidFill>
                <a:srgbClr val="00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>
                  <a:latin typeface="Cambria" pitchFamily="18" charset="0"/>
                </a:endParaRPr>
              </a:p>
            </p:txBody>
          </p:sp>
          <p:sp>
            <p:nvSpPr>
              <p:cNvPr id="67" name="Larme 66"/>
              <p:cNvSpPr/>
              <p:nvPr/>
            </p:nvSpPr>
            <p:spPr>
              <a:xfrm rot="18901551">
                <a:off x="6433753" y="3008120"/>
                <a:ext cx="153994" cy="236555"/>
              </a:xfrm>
              <a:prstGeom prst="teardrop">
                <a:avLst/>
              </a:prstGeom>
              <a:solidFill>
                <a:srgbClr val="00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>
                  <a:latin typeface="Cambria" pitchFamily="18" charset="0"/>
                </a:endParaRPr>
              </a:p>
            </p:txBody>
          </p:sp>
          <p:sp>
            <p:nvSpPr>
              <p:cNvPr id="68" name="Larme 67"/>
              <p:cNvSpPr/>
              <p:nvPr/>
            </p:nvSpPr>
            <p:spPr>
              <a:xfrm rot="18901551">
                <a:off x="7113235" y="3033522"/>
                <a:ext cx="153994" cy="236555"/>
              </a:xfrm>
              <a:prstGeom prst="teardrop">
                <a:avLst/>
              </a:prstGeom>
              <a:solidFill>
                <a:srgbClr val="00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>
                  <a:latin typeface="Cambria" pitchFamily="18" charset="0"/>
                </a:endParaRPr>
              </a:p>
            </p:txBody>
          </p:sp>
          <p:sp>
            <p:nvSpPr>
              <p:cNvPr id="69" name="Larme 68"/>
              <p:cNvSpPr/>
              <p:nvPr/>
            </p:nvSpPr>
            <p:spPr>
              <a:xfrm rot="18901551">
                <a:off x="7195789" y="2855709"/>
                <a:ext cx="153994" cy="236555"/>
              </a:xfrm>
              <a:prstGeom prst="teardrop">
                <a:avLst/>
              </a:prstGeom>
              <a:solidFill>
                <a:srgbClr val="00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>
                  <a:latin typeface="Cambria" pitchFamily="18" charset="0"/>
                </a:endParaRPr>
              </a:p>
            </p:txBody>
          </p:sp>
          <p:sp>
            <p:nvSpPr>
              <p:cNvPr id="70" name="Larme 69"/>
              <p:cNvSpPr/>
              <p:nvPr/>
            </p:nvSpPr>
            <p:spPr>
              <a:xfrm rot="18901551">
                <a:off x="6586160" y="2855709"/>
                <a:ext cx="153994" cy="236555"/>
              </a:xfrm>
              <a:prstGeom prst="teardrop">
                <a:avLst/>
              </a:prstGeom>
              <a:solidFill>
                <a:srgbClr val="00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>
                  <a:latin typeface="Cambria" pitchFamily="18" charset="0"/>
                </a:endParaRPr>
              </a:p>
            </p:txBody>
          </p:sp>
          <p:sp>
            <p:nvSpPr>
              <p:cNvPr id="71" name="Arrondir un rectangle avec un coin du même côté 70"/>
              <p:cNvSpPr/>
              <p:nvPr/>
            </p:nvSpPr>
            <p:spPr>
              <a:xfrm rot="10800000">
                <a:off x="6349611" y="3276427"/>
                <a:ext cx="1028749" cy="482636"/>
              </a:xfrm>
              <a:prstGeom prst="round2SameRect">
                <a:avLst/>
              </a:prstGeom>
              <a:solidFill>
                <a:srgbClr val="00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>
                  <a:latin typeface="Cambria" pitchFamily="18" charset="0"/>
                </a:endParaRPr>
              </a:p>
            </p:txBody>
          </p:sp>
        </p:grpSp>
        <p:sp>
          <p:nvSpPr>
            <p:cNvPr id="64" name="Rectangle à coins arrondis 63"/>
            <p:cNvSpPr/>
            <p:nvPr/>
          </p:nvSpPr>
          <p:spPr>
            <a:xfrm>
              <a:off x="6333735" y="2854117"/>
              <a:ext cx="1058913" cy="958921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latin typeface="Cambria" pitchFamily="18" charset="0"/>
              </a:endParaRPr>
            </a:p>
          </p:txBody>
        </p:sp>
      </p:grpSp>
      <p:sp>
        <p:nvSpPr>
          <p:cNvPr id="31" name="ZoneTexte 60"/>
          <p:cNvSpPr txBox="1">
            <a:spLocks noChangeArrowheads="1"/>
          </p:cNvSpPr>
          <p:nvPr/>
        </p:nvSpPr>
        <p:spPr bwMode="auto">
          <a:xfrm>
            <a:off x="5585883" y="1014591"/>
            <a:ext cx="1416756" cy="523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>
                <a:latin typeface="Cambria" pitchFamily="18" charset="0"/>
              </a:rPr>
              <a:t>Vapeur haute pression</a:t>
            </a:r>
          </a:p>
        </p:txBody>
      </p:sp>
      <p:sp>
        <p:nvSpPr>
          <p:cNvPr id="32" name="Ellipse 31"/>
          <p:cNvSpPr/>
          <p:nvPr/>
        </p:nvSpPr>
        <p:spPr bwMode="auto">
          <a:xfrm>
            <a:off x="2182813" y="1839913"/>
            <a:ext cx="117475" cy="114300"/>
          </a:xfrm>
          <a:prstGeom prst="ellipse">
            <a:avLst/>
          </a:pr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latin typeface="Cambria" pitchFamily="18" charset="0"/>
            </a:endParaRPr>
          </a:p>
        </p:txBody>
      </p:sp>
      <p:sp>
        <p:nvSpPr>
          <p:cNvPr id="33" name="Ellipse 32"/>
          <p:cNvSpPr/>
          <p:nvPr/>
        </p:nvSpPr>
        <p:spPr bwMode="auto">
          <a:xfrm>
            <a:off x="2146300" y="2003425"/>
            <a:ext cx="115888" cy="114300"/>
          </a:xfrm>
          <a:prstGeom prst="ellipse">
            <a:avLst/>
          </a:pr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latin typeface="Cambria" pitchFamily="18" charset="0"/>
            </a:endParaRPr>
          </a:p>
        </p:txBody>
      </p:sp>
      <p:sp>
        <p:nvSpPr>
          <p:cNvPr id="34" name="Ellipse 33"/>
          <p:cNvSpPr/>
          <p:nvPr/>
        </p:nvSpPr>
        <p:spPr bwMode="auto">
          <a:xfrm>
            <a:off x="2254250" y="2144713"/>
            <a:ext cx="115888" cy="114300"/>
          </a:xfrm>
          <a:prstGeom prst="ellipse">
            <a:avLst/>
          </a:pr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latin typeface="Cambria" pitchFamily="18" charset="0"/>
            </a:endParaRPr>
          </a:p>
        </p:txBody>
      </p:sp>
      <p:sp>
        <p:nvSpPr>
          <p:cNvPr id="35" name="Ellipse 34"/>
          <p:cNvSpPr/>
          <p:nvPr/>
        </p:nvSpPr>
        <p:spPr bwMode="auto">
          <a:xfrm>
            <a:off x="2138363" y="2352675"/>
            <a:ext cx="115887" cy="114300"/>
          </a:xfrm>
          <a:prstGeom prst="ellipse">
            <a:avLst/>
          </a:pr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latin typeface="Cambria" pitchFamily="18" charset="0"/>
            </a:endParaRPr>
          </a:p>
        </p:txBody>
      </p:sp>
      <p:sp>
        <p:nvSpPr>
          <p:cNvPr id="36" name="Ellipse 35"/>
          <p:cNvSpPr/>
          <p:nvPr/>
        </p:nvSpPr>
        <p:spPr bwMode="auto">
          <a:xfrm>
            <a:off x="2201863" y="2638425"/>
            <a:ext cx="115887" cy="114300"/>
          </a:xfrm>
          <a:prstGeom prst="ellipse">
            <a:avLst/>
          </a:pr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latin typeface="Cambria" pitchFamily="18" charset="0"/>
            </a:endParaRPr>
          </a:p>
        </p:txBody>
      </p:sp>
      <p:sp>
        <p:nvSpPr>
          <p:cNvPr id="37" name="Ellipse 36"/>
          <p:cNvSpPr/>
          <p:nvPr/>
        </p:nvSpPr>
        <p:spPr bwMode="auto">
          <a:xfrm>
            <a:off x="3068638" y="1563688"/>
            <a:ext cx="115887" cy="114300"/>
          </a:xfrm>
          <a:prstGeom prst="ellipse">
            <a:avLst/>
          </a:pr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latin typeface="Cambria" pitchFamily="18" charset="0"/>
            </a:endParaRPr>
          </a:p>
        </p:txBody>
      </p:sp>
      <p:sp>
        <p:nvSpPr>
          <p:cNvPr id="38" name="Ellipse 37"/>
          <p:cNvSpPr/>
          <p:nvPr/>
        </p:nvSpPr>
        <p:spPr bwMode="auto">
          <a:xfrm>
            <a:off x="3052763" y="1716088"/>
            <a:ext cx="115887" cy="114300"/>
          </a:xfrm>
          <a:prstGeom prst="ellipse">
            <a:avLst/>
          </a:pr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latin typeface="Cambria" pitchFamily="18" charset="0"/>
            </a:endParaRPr>
          </a:p>
        </p:txBody>
      </p:sp>
      <p:sp>
        <p:nvSpPr>
          <p:cNvPr id="39" name="Ellipse 38"/>
          <p:cNvSpPr/>
          <p:nvPr/>
        </p:nvSpPr>
        <p:spPr bwMode="auto">
          <a:xfrm>
            <a:off x="2714625" y="1679575"/>
            <a:ext cx="115888" cy="114300"/>
          </a:xfrm>
          <a:prstGeom prst="ellipse">
            <a:avLst/>
          </a:pr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latin typeface="Cambria" pitchFamily="18" charset="0"/>
            </a:endParaRPr>
          </a:p>
        </p:txBody>
      </p:sp>
      <p:sp>
        <p:nvSpPr>
          <p:cNvPr id="40" name="Ellipse 39"/>
          <p:cNvSpPr/>
          <p:nvPr/>
        </p:nvSpPr>
        <p:spPr bwMode="auto">
          <a:xfrm>
            <a:off x="2867025" y="1563688"/>
            <a:ext cx="115888" cy="114300"/>
          </a:xfrm>
          <a:prstGeom prst="ellipse">
            <a:avLst/>
          </a:pr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latin typeface="Cambria" pitchFamily="18" charset="0"/>
            </a:endParaRPr>
          </a:p>
        </p:txBody>
      </p:sp>
      <p:sp>
        <p:nvSpPr>
          <p:cNvPr id="41" name="Ellipse 40"/>
          <p:cNvSpPr/>
          <p:nvPr/>
        </p:nvSpPr>
        <p:spPr bwMode="auto">
          <a:xfrm>
            <a:off x="2373313" y="1560513"/>
            <a:ext cx="115887" cy="114300"/>
          </a:xfrm>
          <a:prstGeom prst="ellipse">
            <a:avLst/>
          </a:pr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latin typeface="Cambria" pitchFamily="18" charset="0"/>
            </a:endParaRPr>
          </a:p>
        </p:txBody>
      </p:sp>
      <p:sp>
        <p:nvSpPr>
          <p:cNvPr id="42" name="Ellipse 41"/>
          <p:cNvSpPr/>
          <p:nvPr/>
        </p:nvSpPr>
        <p:spPr bwMode="auto">
          <a:xfrm>
            <a:off x="2514600" y="1690688"/>
            <a:ext cx="115888" cy="114300"/>
          </a:xfrm>
          <a:prstGeom prst="ellipse">
            <a:avLst/>
          </a:pr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latin typeface="Cambria" pitchFamily="18" charset="0"/>
            </a:endParaRPr>
          </a:p>
        </p:txBody>
      </p:sp>
      <p:sp>
        <p:nvSpPr>
          <p:cNvPr id="43" name="Ellipse 42"/>
          <p:cNvSpPr/>
          <p:nvPr/>
        </p:nvSpPr>
        <p:spPr bwMode="auto">
          <a:xfrm>
            <a:off x="2600325" y="1541463"/>
            <a:ext cx="115888" cy="114300"/>
          </a:xfrm>
          <a:prstGeom prst="ellipse">
            <a:avLst/>
          </a:pr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latin typeface="Cambria" pitchFamily="18" charset="0"/>
            </a:endParaRPr>
          </a:p>
        </p:txBody>
      </p:sp>
      <p:sp>
        <p:nvSpPr>
          <p:cNvPr id="44" name="Ellipse 43"/>
          <p:cNvSpPr/>
          <p:nvPr/>
        </p:nvSpPr>
        <p:spPr bwMode="auto">
          <a:xfrm>
            <a:off x="2343150" y="1776413"/>
            <a:ext cx="115888" cy="114300"/>
          </a:xfrm>
          <a:prstGeom prst="ellipse">
            <a:avLst/>
          </a:pr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latin typeface="Cambria" pitchFamily="18" charset="0"/>
            </a:endParaRPr>
          </a:p>
        </p:txBody>
      </p:sp>
      <p:sp>
        <p:nvSpPr>
          <p:cNvPr id="45" name="ZoneTexte 74"/>
          <p:cNvSpPr txBox="1">
            <a:spLocks noChangeArrowheads="1"/>
          </p:cNvSpPr>
          <p:nvPr/>
        </p:nvSpPr>
        <p:spPr bwMode="auto">
          <a:xfrm>
            <a:off x="1790932" y="999724"/>
            <a:ext cx="1416756" cy="523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 dirty="0">
                <a:latin typeface="Cambria" pitchFamily="18" charset="0"/>
              </a:rPr>
              <a:t>Vapeur basse pression</a:t>
            </a:r>
          </a:p>
        </p:txBody>
      </p:sp>
      <p:grpSp>
        <p:nvGrpSpPr>
          <p:cNvPr id="6" name="Groupe 95"/>
          <p:cNvGrpSpPr>
            <a:grpSpLocks/>
          </p:cNvGrpSpPr>
          <p:nvPr/>
        </p:nvGrpSpPr>
        <p:grpSpPr bwMode="auto">
          <a:xfrm>
            <a:off x="5638800" y="1550988"/>
            <a:ext cx="1482725" cy="1258887"/>
            <a:chOff x="5639060" y="1550683"/>
            <a:chExt cx="1482796" cy="1258980"/>
          </a:xfrm>
        </p:grpSpPr>
        <p:sp>
          <p:nvSpPr>
            <p:cNvPr id="49" name="Virage 48"/>
            <p:cNvSpPr/>
            <p:nvPr/>
          </p:nvSpPr>
          <p:spPr>
            <a:xfrm rot="5400000">
              <a:off x="5750968" y="1438775"/>
              <a:ext cx="1258980" cy="1482796"/>
            </a:xfrm>
            <a:prstGeom prst="bent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schemeClr val="tx1"/>
                </a:solidFill>
                <a:latin typeface="Cambria" pitchFamily="18" charset="0"/>
              </a:endParaRPr>
            </a:p>
          </p:txBody>
        </p:sp>
        <p:sp>
          <p:nvSpPr>
            <p:cNvPr id="50" name="Ellipse 49"/>
            <p:cNvSpPr/>
            <p:nvPr/>
          </p:nvSpPr>
          <p:spPr>
            <a:xfrm rot="5400000">
              <a:off x="6506669" y="1649911"/>
              <a:ext cx="115896" cy="114305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latin typeface="Cambria" pitchFamily="18" charset="0"/>
              </a:endParaRPr>
            </a:p>
          </p:txBody>
        </p:sp>
        <p:sp>
          <p:nvSpPr>
            <p:cNvPr id="51" name="Ellipse 50"/>
            <p:cNvSpPr/>
            <p:nvPr/>
          </p:nvSpPr>
          <p:spPr>
            <a:xfrm rot="5400000">
              <a:off x="6342354" y="1612602"/>
              <a:ext cx="117484" cy="114305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latin typeface="Cambria" pitchFamily="18" charset="0"/>
              </a:endParaRPr>
            </a:p>
          </p:txBody>
        </p:sp>
        <p:sp>
          <p:nvSpPr>
            <p:cNvPr id="52" name="Ellipse 51"/>
            <p:cNvSpPr/>
            <p:nvPr/>
          </p:nvSpPr>
          <p:spPr>
            <a:xfrm rot="5400000">
              <a:off x="6201854" y="1719766"/>
              <a:ext cx="115896" cy="114305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latin typeface="Cambria" pitchFamily="18" charset="0"/>
              </a:endParaRPr>
            </a:p>
          </p:txBody>
        </p:sp>
        <p:sp>
          <p:nvSpPr>
            <p:cNvPr id="53" name="Ellipse 52"/>
            <p:cNvSpPr/>
            <p:nvPr/>
          </p:nvSpPr>
          <p:spPr>
            <a:xfrm rot="5400000">
              <a:off x="5993881" y="1605458"/>
              <a:ext cx="115896" cy="114305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latin typeface="Cambria" pitchFamily="18" charset="0"/>
              </a:endParaRPr>
            </a:p>
          </p:txBody>
        </p:sp>
        <p:sp>
          <p:nvSpPr>
            <p:cNvPr id="54" name="Ellipse 53"/>
            <p:cNvSpPr/>
            <p:nvPr/>
          </p:nvSpPr>
          <p:spPr>
            <a:xfrm rot="5400000">
              <a:off x="5705737" y="1668168"/>
              <a:ext cx="117484" cy="114305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latin typeface="Cambria" pitchFamily="18" charset="0"/>
              </a:endParaRPr>
            </a:p>
          </p:txBody>
        </p:sp>
        <p:sp>
          <p:nvSpPr>
            <p:cNvPr id="55" name="Ellipse 54"/>
            <p:cNvSpPr/>
            <p:nvPr/>
          </p:nvSpPr>
          <p:spPr>
            <a:xfrm rot="5400000">
              <a:off x="6781319" y="2534213"/>
              <a:ext cx="115897" cy="114305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latin typeface="Cambria" pitchFamily="18" charset="0"/>
              </a:endParaRPr>
            </a:p>
          </p:txBody>
        </p:sp>
        <p:sp>
          <p:nvSpPr>
            <p:cNvPr id="56" name="Ellipse 55"/>
            <p:cNvSpPr/>
            <p:nvPr/>
          </p:nvSpPr>
          <p:spPr>
            <a:xfrm rot="5400000">
              <a:off x="6628912" y="2518337"/>
              <a:ext cx="115897" cy="114305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latin typeface="Cambria" pitchFamily="18" charset="0"/>
              </a:endParaRPr>
            </a:p>
          </p:txBody>
        </p:sp>
        <p:sp>
          <p:nvSpPr>
            <p:cNvPr id="57" name="Ellipse 56"/>
            <p:cNvSpPr/>
            <p:nvPr/>
          </p:nvSpPr>
          <p:spPr>
            <a:xfrm rot="5400000">
              <a:off x="6665427" y="2180175"/>
              <a:ext cx="115896" cy="114305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latin typeface="Cambria" pitchFamily="18" charset="0"/>
              </a:endParaRPr>
            </a:p>
          </p:txBody>
        </p:sp>
        <p:sp>
          <p:nvSpPr>
            <p:cNvPr id="58" name="Ellipse 57"/>
            <p:cNvSpPr/>
            <p:nvPr/>
          </p:nvSpPr>
          <p:spPr>
            <a:xfrm rot="5400000">
              <a:off x="6781319" y="2332586"/>
              <a:ext cx="115896" cy="114305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latin typeface="Cambria" pitchFamily="18" charset="0"/>
              </a:endParaRPr>
            </a:p>
          </p:txBody>
        </p:sp>
        <p:sp>
          <p:nvSpPr>
            <p:cNvPr id="59" name="Ellipse 58"/>
            <p:cNvSpPr/>
            <p:nvPr/>
          </p:nvSpPr>
          <p:spPr>
            <a:xfrm rot="5400000">
              <a:off x="6784494" y="1838837"/>
              <a:ext cx="115897" cy="114305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latin typeface="Cambria" pitchFamily="18" charset="0"/>
              </a:endParaRPr>
            </a:p>
          </p:txBody>
        </p:sp>
        <p:sp>
          <p:nvSpPr>
            <p:cNvPr id="60" name="Ellipse 59"/>
            <p:cNvSpPr/>
            <p:nvPr/>
          </p:nvSpPr>
          <p:spPr>
            <a:xfrm rot="5400000">
              <a:off x="6654313" y="1980135"/>
              <a:ext cx="115896" cy="114305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latin typeface="Cambria" pitchFamily="18" charset="0"/>
              </a:endParaRPr>
            </a:p>
          </p:txBody>
        </p:sp>
        <p:sp>
          <p:nvSpPr>
            <p:cNvPr id="61" name="Ellipse 60"/>
            <p:cNvSpPr/>
            <p:nvPr/>
          </p:nvSpPr>
          <p:spPr>
            <a:xfrm rot="5400000">
              <a:off x="6803545" y="2065867"/>
              <a:ext cx="115896" cy="114305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latin typeface="Cambria" pitchFamily="18" charset="0"/>
              </a:endParaRPr>
            </a:p>
          </p:txBody>
        </p:sp>
        <p:sp>
          <p:nvSpPr>
            <p:cNvPr id="62" name="Ellipse 61"/>
            <p:cNvSpPr/>
            <p:nvPr/>
          </p:nvSpPr>
          <p:spPr>
            <a:xfrm rot="5400000">
              <a:off x="6567790" y="1809467"/>
              <a:ext cx="117484" cy="114305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latin typeface="Cambria" pitchFamily="18" charset="0"/>
              </a:endParaRPr>
            </a:p>
          </p:txBody>
        </p:sp>
      </p:grpSp>
      <p:sp>
        <p:nvSpPr>
          <p:cNvPr id="47" name="ZoneTexte 90"/>
          <p:cNvSpPr txBox="1">
            <a:spLocks noChangeArrowheads="1"/>
          </p:cNvSpPr>
          <p:nvPr/>
        </p:nvSpPr>
        <p:spPr bwMode="auto">
          <a:xfrm>
            <a:off x="5950135" y="5147593"/>
            <a:ext cx="1416756" cy="523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>
                <a:latin typeface="Cambria" pitchFamily="18" charset="0"/>
              </a:rPr>
              <a:t>Liquide haute pression</a:t>
            </a:r>
          </a:p>
        </p:txBody>
      </p:sp>
      <p:sp>
        <p:nvSpPr>
          <p:cNvPr id="48" name="ZoneTexte 91"/>
          <p:cNvSpPr txBox="1">
            <a:spLocks noChangeArrowheads="1"/>
          </p:cNvSpPr>
          <p:nvPr/>
        </p:nvSpPr>
        <p:spPr bwMode="auto">
          <a:xfrm>
            <a:off x="1943325" y="5099275"/>
            <a:ext cx="1416756" cy="523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>
                <a:latin typeface="Cambria" pitchFamily="18" charset="0"/>
              </a:rPr>
              <a:t>Liquide basse pression</a:t>
            </a:r>
          </a:p>
        </p:txBody>
      </p:sp>
      <p:grpSp>
        <p:nvGrpSpPr>
          <p:cNvPr id="7" name="Groupe 86"/>
          <p:cNvGrpSpPr/>
          <p:nvPr/>
        </p:nvGrpSpPr>
        <p:grpSpPr>
          <a:xfrm>
            <a:off x="-11875" y="6184075"/>
            <a:ext cx="9166762" cy="695495"/>
            <a:chOff x="-11875" y="6184075"/>
            <a:chExt cx="9166762" cy="695495"/>
          </a:xfrm>
        </p:grpSpPr>
        <p:grpSp>
          <p:nvGrpSpPr>
            <p:cNvPr id="8" name="Groupe 6"/>
            <p:cNvGrpSpPr/>
            <p:nvPr/>
          </p:nvGrpSpPr>
          <p:grpSpPr>
            <a:xfrm>
              <a:off x="-11875" y="6184075"/>
              <a:ext cx="9166762" cy="695495"/>
              <a:chOff x="-11875" y="6184075"/>
              <a:chExt cx="9166762" cy="695495"/>
            </a:xfrm>
          </p:grpSpPr>
          <p:cxnSp>
            <p:nvCxnSpPr>
              <p:cNvPr id="90" name="Connecteur droit 89"/>
              <p:cNvCxnSpPr/>
              <p:nvPr/>
            </p:nvCxnSpPr>
            <p:spPr>
              <a:xfrm>
                <a:off x="10887" y="6553205"/>
                <a:ext cx="9144000" cy="1588"/>
              </a:xfrm>
              <a:prstGeom prst="line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Connecteur droit 90"/>
              <p:cNvCxnSpPr/>
              <p:nvPr/>
            </p:nvCxnSpPr>
            <p:spPr>
              <a:xfrm>
                <a:off x="10887" y="6567055"/>
                <a:ext cx="9144000" cy="1588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92" name="Picture 1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-11875" y="6184075"/>
                <a:ext cx="844060" cy="685800"/>
              </a:xfrm>
              <a:prstGeom prst="rect">
                <a:avLst/>
              </a:prstGeom>
              <a:noFill/>
              <a:ln w="9525">
                <a:solidFill>
                  <a:schemeClr val="accent6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93" name="Rectangle 92"/>
              <p:cNvSpPr/>
              <p:nvPr/>
            </p:nvSpPr>
            <p:spPr>
              <a:xfrm>
                <a:off x="859990" y="6571793"/>
                <a:ext cx="241566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400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www.francois-arago.org/btstc</a:t>
                </a:r>
                <a:endParaRPr lang="fr-FR" sz="1400" b="1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pic>
          <p:nvPicPr>
            <p:cNvPr id="89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72528" y="6243660"/>
              <a:ext cx="440124" cy="614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1"/>
          <p:cNvSpPr>
            <a:spLocks noChangeArrowheads="1"/>
          </p:cNvSpPr>
          <p:nvPr/>
        </p:nvSpPr>
        <p:spPr bwMode="auto">
          <a:xfrm>
            <a:off x="179388" y="271463"/>
            <a:ext cx="38989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fr-FR" sz="2000" b="1" u="sng">
                <a:solidFill>
                  <a:schemeClr val="bg1"/>
                </a:solidFill>
                <a:latin typeface="Cambria" pitchFamily="18" charset="0"/>
              </a:rPr>
              <a:t>Montage de la pompe à chaleur </a:t>
            </a:r>
          </a:p>
        </p:txBody>
      </p:sp>
      <p:pic>
        <p:nvPicPr>
          <p:cNvPr id="10244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20788" y="1001713"/>
            <a:ext cx="6359525" cy="492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Text Box 3"/>
          <p:cNvSpPr txBox="1">
            <a:spLocks noChangeArrowheads="1"/>
          </p:cNvSpPr>
          <p:nvPr/>
        </p:nvSpPr>
        <p:spPr bwMode="auto">
          <a:xfrm>
            <a:off x="1211263" y="1160463"/>
            <a:ext cx="1668462" cy="338137"/>
          </a:xfrm>
          <a:prstGeom prst="rect">
            <a:avLst/>
          </a:prstGeom>
          <a:solidFill>
            <a:schemeClr val="bg1"/>
          </a:solidFill>
          <a:ln w="28575">
            <a:solidFill>
              <a:srgbClr val="0033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600">
                <a:solidFill>
                  <a:srgbClr val="003399"/>
                </a:solidFill>
                <a:latin typeface="Cambria" pitchFamily="18" charset="0"/>
              </a:rPr>
              <a:t>Sonde extérieure</a:t>
            </a:r>
          </a:p>
        </p:txBody>
      </p:sp>
      <p:sp>
        <p:nvSpPr>
          <p:cNvPr id="10246" name="Text Box 4"/>
          <p:cNvSpPr txBox="1">
            <a:spLocks noChangeArrowheads="1"/>
          </p:cNvSpPr>
          <p:nvPr/>
        </p:nvSpPr>
        <p:spPr bwMode="auto">
          <a:xfrm>
            <a:off x="3127375" y="1192213"/>
            <a:ext cx="906463" cy="1098550"/>
          </a:xfrm>
          <a:prstGeom prst="rect">
            <a:avLst/>
          </a:prstGeom>
          <a:solidFill>
            <a:schemeClr val="bg1"/>
          </a:solidFill>
          <a:ln w="28575">
            <a:solidFill>
              <a:srgbClr val="00339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600">
                <a:solidFill>
                  <a:srgbClr val="003399"/>
                </a:solidFill>
                <a:latin typeface="Cambria" pitchFamily="18" charset="0"/>
              </a:rPr>
              <a:t>Sonde de départ d’eau</a:t>
            </a:r>
          </a:p>
        </p:txBody>
      </p:sp>
      <p:sp>
        <p:nvSpPr>
          <p:cNvPr id="10247" name="Text Box 5"/>
          <p:cNvSpPr txBox="1">
            <a:spLocks noChangeArrowheads="1"/>
          </p:cNvSpPr>
          <p:nvPr/>
        </p:nvSpPr>
        <p:spPr bwMode="auto">
          <a:xfrm>
            <a:off x="3533775" y="5310188"/>
            <a:ext cx="1503363" cy="584200"/>
          </a:xfrm>
          <a:prstGeom prst="rect">
            <a:avLst/>
          </a:prstGeom>
          <a:solidFill>
            <a:schemeClr val="bg1"/>
          </a:solidFill>
          <a:ln w="28575">
            <a:solidFill>
              <a:srgbClr val="00339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600">
                <a:solidFill>
                  <a:srgbClr val="003399"/>
                </a:solidFill>
                <a:latin typeface="Cambria" pitchFamily="18" charset="0"/>
              </a:rPr>
              <a:t>Sonde de retour d’eau</a:t>
            </a:r>
          </a:p>
        </p:txBody>
      </p:sp>
      <p:sp>
        <p:nvSpPr>
          <p:cNvPr id="10248" name="Text Box 6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5003800" y="3086100"/>
            <a:ext cx="1439863" cy="584200"/>
          </a:xfrm>
          <a:prstGeom prst="rect">
            <a:avLst/>
          </a:prstGeom>
          <a:solidFill>
            <a:schemeClr val="bg1"/>
          </a:solidFill>
          <a:ln w="28575">
            <a:solidFill>
              <a:srgbClr val="00339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600">
                <a:solidFill>
                  <a:srgbClr val="003399"/>
                </a:solidFill>
                <a:latin typeface="Cambria" pitchFamily="18" charset="0"/>
              </a:rPr>
              <a:t>Thermostat d’ambiance</a:t>
            </a:r>
          </a:p>
        </p:txBody>
      </p:sp>
      <p:pic>
        <p:nvPicPr>
          <p:cNvPr id="10250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03338" y="5046663"/>
            <a:ext cx="695325" cy="146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1" name="Text Box 14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685800" y="4040188"/>
            <a:ext cx="1020763" cy="854075"/>
          </a:xfrm>
          <a:prstGeom prst="rect">
            <a:avLst/>
          </a:prstGeom>
          <a:solidFill>
            <a:schemeClr val="bg1"/>
          </a:solidFill>
          <a:ln w="28575">
            <a:solidFill>
              <a:srgbClr val="00339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600">
                <a:solidFill>
                  <a:srgbClr val="003399"/>
                </a:solidFill>
                <a:latin typeface="Cambria" pitchFamily="18" charset="0"/>
              </a:rPr>
              <a:t>Circuit capteur extérieur</a:t>
            </a:r>
          </a:p>
        </p:txBody>
      </p:sp>
      <p:sp>
        <p:nvSpPr>
          <p:cNvPr id="10252" name="Line 15"/>
          <p:cNvSpPr>
            <a:spLocks noChangeShapeType="1"/>
          </p:cNvSpPr>
          <p:nvPr/>
        </p:nvSpPr>
        <p:spPr bwMode="auto">
          <a:xfrm>
            <a:off x="1384300" y="4889500"/>
            <a:ext cx="241300" cy="736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253" name="Text Box 16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7894638" y="2325688"/>
            <a:ext cx="1084262" cy="854075"/>
          </a:xfrm>
          <a:prstGeom prst="rect">
            <a:avLst/>
          </a:prstGeom>
          <a:solidFill>
            <a:schemeClr val="bg1"/>
          </a:solidFill>
          <a:ln w="28575">
            <a:solidFill>
              <a:srgbClr val="00339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600">
                <a:solidFill>
                  <a:srgbClr val="003399"/>
                </a:solidFill>
                <a:latin typeface="Cambria" pitchFamily="18" charset="0"/>
              </a:rPr>
              <a:t>Circuits plancher chauffant</a:t>
            </a:r>
          </a:p>
        </p:txBody>
      </p:sp>
      <p:sp>
        <p:nvSpPr>
          <p:cNvPr id="10254" name="Text Box 20"/>
          <p:cNvSpPr txBox="1">
            <a:spLocks noChangeArrowheads="1"/>
          </p:cNvSpPr>
          <p:nvPr/>
        </p:nvSpPr>
        <p:spPr bwMode="auto">
          <a:xfrm>
            <a:off x="2133600" y="5310188"/>
            <a:ext cx="1020763" cy="338137"/>
          </a:xfrm>
          <a:prstGeom prst="rect">
            <a:avLst/>
          </a:prstGeom>
          <a:solidFill>
            <a:schemeClr val="bg1"/>
          </a:solidFill>
          <a:ln w="28575">
            <a:solidFill>
              <a:srgbClr val="00339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600">
                <a:solidFill>
                  <a:srgbClr val="003399"/>
                </a:solidFill>
                <a:latin typeface="Cambria" pitchFamily="18" charset="0"/>
              </a:rPr>
              <a:t>P.A.C</a:t>
            </a:r>
          </a:p>
        </p:txBody>
      </p:sp>
      <p:sp>
        <p:nvSpPr>
          <p:cNvPr id="10255" name="Text Box 2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7183438" y="285728"/>
            <a:ext cx="1960562" cy="854075"/>
          </a:xfrm>
          <a:prstGeom prst="rect">
            <a:avLst/>
          </a:prstGeom>
          <a:solidFill>
            <a:schemeClr val="bg1"/>
          </a:solidFill>
          <a:ln w="28575">
            <a:solidFill>
              <a:srgbClr val="00339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600" dirty="0">
                <a:solidFill>
                  <a:srgbClr val="003399"/>
                </a:solidFill>
                <a:latin typeface="Cambria" pitchFamily="18" charset="0"/>
              </a:rPr>
              <a:t>Réglage de la température intérieure</a:t>
            </a: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7518400" y="1346200"/>
            <a:ext cx="698500" cy="609600"/>
            <a:chOff x="4736" y="848"/>
            <a:chExt cx="440" cy="384"/>
          </a:xfrm>
        </p:grpSpPr>
        <p:sp>
          <p:nvSpPr>
            <p:cNvPr id="10261" name="AutoShape 22"/>
            <p:cNvSpPr>
              <a:spLocks noChangeArrowheads="1"/>
            </p:cNvSpPr>
            <p:nvPr/>
          </p:nvSpPr>
          <p:spPr bwMode="auto">
            <a:xfrm>
              <a:off x="4736" y="848"/>
              <a:ext cx="440" cy="104"/>
            </a:xfrm>
            <a:prstGeom prst="rightArrow">
              <a:avLst>
                <a:gd name="adj1" fmla="val 50000"/>
                <a:gd name="adj2" fmla="val 105769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mbria" pitchFamily="18" charset="0"/>
              </a:endParaRPr>
            </a:p>
          </p:txBody>
        </p:sp>
        <p:sp>
          <p:nvSpPr>
            <p:cNvPr id="10262" name="AutoShape 24"/>
            <p:cNvSpPr>
              <a:spLocks noChangeArrowheads="1"/>
            </p:cNvSpPr>
            <p:nvPr/>
          </p:nvSpPr>
          <p:spPr bwMode="auto">
            <a:xfrm flipH="1">
              <a:off x="4736" y="1128"/>
              <a:ext cx="440" cy="104"/>
            </a:xfrm>
            <a:prstGeom prst="rightArrow">
              <a:avLst>
                <a:gd name="adj1" fmla="val 50000"/>
                <a:gd name="adj2" fmla="val 105769"/>
              </a:avLst>
            </a:prstGeom>
            <a:solidFill>
              <a:srgbClr val="0033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mbria" pitchFamily="18" charset="0"/>
              </a:endParaRPr>
            </a:p>
          </p:txBody>
        </p:sp>
      </p:grp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7391400" y="3924300"/>
            <a:ext cx="698500" cy="609600"/>
            <a:chOff x="4736" y="848"/>
            <a:chExt cx="440" cy="384"/>
          </a:xfrm>
        </p:grpSpPr>
        <p:sp>
          <p:nvSpPr>
            <p:cNvPr id="10259" name="AutoShape 27"/>
            <p:cNvSpPr>
              <a:spLocks noChangeArrowheads="1"/>
            </p:cNvSpPr>
            <p:nvPr/>
          </p:nvSpPr>
          <p:spPr bwMode="auto">
            <a:xfrm>
              <a:off x="4736" y="848"/>
              <a:ext cx="440" cy="104"/>
            </a:xfrm>
            <a:prstGeom prst="rightArrow">
              <a:avLst>
                <a:gd name="adj1" fmla="val 50000"/>
                <a:gd name="adj2" fmla="val 105769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mbria" pitchFamily="18" charset="0"/>
              </a:endParaRPr>
            </a:p>
          </p:txBody>
        </p:sp>
        <p:sp>
          <p:nvSpPr>
            <p:cNvPr id="10260" name="AutoShape 28"/>
            <p:cNvSpPr>
              <a:spLocks noChangeArrowheads="1"/>
            </p:cNvSpPr>
            <p:nvPr/>
          </p:nvSpPr>
          <p:spPr bwMode="auto">
            <a:xfrm flipH="1">
              <a:off x="4736" y="1128"/>
              <a:ext cx="440" cy="104"/>
            </a:xfrm>
            <a:prstGeom prst="rightArrow">
              <a:avLst>
                <a:gd name="adj1" fmla="val 50000"/>
                <a:gd name="adj2" fmla="val 105769"/>
              </a:avLst>
            </a:prstGeom>
            <a:solidFill>
              <a:srgbClr val="0033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mbria" pitchFamily="18" charset="0"/>
              </a:endParaRPr>
            </a:p>
          </p:txBody>
        </p:sp>
      </p:grpSp>
      <p:sp>
        <p:nvSpPr>
          <p:cNvPr id="10258" name="Line 29"/>
          <p:cNvSpPr>
            <a:spLocks noChangeShapeType="1"/>
          </p:cNvSpPr>
          <p:nvPr/>
        </p:nvSpPr>
        <p:spPr bwMode="auto">
          <a:xfrm flipH="1">
            <a:off x="7061200" y="714356"/>
            <a:ext cx="82568" cy="54294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3" name="Rectangle 68"/>
          <p:cNvSpPr txBox="1">
            <a:spLocks noChangeArrowheads="1"/>
          </p:cNvSpPr>
          <p:nvPr/>
        </p:nvSpPr>
        <p:spPr>
          <a:xfrm>
            <a:off x="128614" y="142852"/>
            <a:ext cx="7015154" cy="549275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2.Comment fonctionne une pompe à chaleur</a:t>
            </a: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4" name="Groupe 23"/>
          <p:cNvGrpSpPr/>
          <p:nvPr/>
        </p:nvGrpSpPr>
        <p:grpSpPr>
          <a:xfrm>
            <a:off x="-11875" y="6184075"/>
            <a:ext cx="9166762" cy="695495"/>
            <a:chOff x="-11875" y="6184075"/>
            <a:chExt cx="9166762" cy="695495"/>
          </a:xfrm>
        </p:grpSpPr>
        <p:grpSp>
          <p:nvGrpSpPr>
            <p:cNvPr id="5" name="Groupe 6"/>
            <p:cNvGrpSpPr/>
            <p:nvPr/>
          </p:nvGrpSpPr>
          <p:grpSpPr>
            <a:xfrm>
              <a:off x="-11875" y="6184075"/>
              <a:ext cx="9166762" cy="695495"/>
              <a:chOff x="-11875" y="6184075"/>
              <a:chExt cx="9166762" cy="695495"/>
            </a:xfrm>
          </p:grpSpPr>
          <p:cxnSp>
            <p:nvCxnSpPr>
              <p:cNvPr id="27" name="Connecteur droit 26"/>
              <p:cNvCxnSpPr/>
              <p:nvPr/>
            </p:nvCxnSpPr>
            <p:spPr>
              <a:xfrm>
                <a:off x="10887" y="6553205"/>
                <a:ext cx="9144000" cy="1588"/>
              </a:xfrm>
              <a:prstGeom prst="line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/>
              <p:cNvCxnSpPr/>
              <p:nvPr/>
            </p:nvCxnSpPr>
            <p:spPr>
              <a:xfrm>
                <a:off x="10887" y="6567055"/>
                <a:ext cx="9144000" cy="1588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9" name="Picture 1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-11875" y="6184075"/>
                <a:ext cx="844060" cy="685800"/>
              </a:xfrm>
              <a:prstGeom prst="rect">
                <a:avLst/>
              </a:prstGeom>
              <a:noFill/>
              <a:ln w="9525">
                <a:solidFill>
                  <a:schemeClr val="accent6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30" name="Rectangle 29"/>
              <p:cNvSpPr/>
              <p:nvPr/>
            </p:nvSpPr>
            <p:spPr>
              <a:xfrm>
                <a:off x="859990" y="6571793"/>
                <a:ext cx="241566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400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www.francois-arago.org/btstc</a:t>
                </a:r>
                <a:endParaRPr lang="fr-FR" sz="1400" b="1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8572528" y="6243660"/>
              <a:ext cx="440124" cy="614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6" name="Groupe 32"/>
          <p:cNvGrpSpPr/>
          <p:nvPr/>
        </p:nvGrpSpPr>
        <p:grpSpPr>
          <a:xfrm>
            <a:off x="209277" y="681319"/>
            <a:ext cx="1719518" cy="461665"/>
            <a:chOff x="209277" y="1928802"/>
            <a:chExt cx="1719518" cy="461665"/>
          </a:xfrm>
          <a:noFill/>
        </p:grpSpPr>
        <p:sp>
          <p:nvSpPr>
            <p:cNvPr id="31" name="Rectangle 30"/>
            <p:cNvSpPr/>
            <p:nvPr/>
          </p:nvSpPr>
          <p:spPr>
            <a:xfrm>
              <a:off x="571473" y="1928802"/>
              <a:ext cx="1357322" cy="461665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r>
                <a:rPr lang="fr-FR" sz="2400" b="1" dirty="0" smtClean="0">
                  <a:solidFill>
                    <a:srgbClr val="002060"/>
                  </a:solidFill>
                </a:rPr>
                <a:t>Montage</a:t>
              </a:r>
              <a:endParaRPr lang="fr-FR" sz="2400" b="1" dirty="0">
                <a:solidFill>
                  <a:srgbClr val="002060"/>
                </a:solidFill>
              </a:endParaRPr>
            </a:p>
          </p:txBody>
        </p:sp>
        <p:pic>
          <p:nvPicPr>
            <p:cNvPr id="32" name="Picture 17"/>
            <p:cNvPicPr>
              <a:picLocks noChangeAspect="1" noChangeArrowheads="1"/>
            </p:cNvPicPr>
            <p:nvPr/>
          </p:nvPicPr>
          <p:blipFill>
            <a:blip r:embed="rId9" cstate="print"/>
            <a:srcRect l="43556"/>
            <a:stretch>
              <a:fillRect/>
            </a:stretch>
          </p:blipFill>
          <p:spPr bwMode="auto">
            <a:xfrm>
              <a:off x="209277" y="2038190"/>
              <a:ext cx="369887" cy="242888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3921</TotalTime>
  <Words>1262</Words>
  <Application>Microsoft Office PowerPoint</Application>
  <PresentationFormat>Affichage à l'écran (4:3)</PresentationFormat>
  <Paragraphs>221</Paragraphs>
  <Slides>25</Slides>
  <Notes>16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6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laborie</dc:creator>
  <cp:lastModifiedBy>apprentissage</cp:lastModifiedBy>
  <cp:revision>312</cp:revision>
  <dcterms:created xsi:type="dcterms:W3CDTF">2010-01-12T07:21:32Z</dcterms:created>
  <dcterms:modified xsi:type="dcterms:W3CDTF">2011-03-17T10:48:46Z</dcterms:modified>
</cp:coreProperties>
</file>