
<file path=[Content_Types].xml><?xml version="1.0" encoding="utf-8"?>
<Types xmlns="http://schemas.openxmlformats.org/package/2006/content-types">
  <Override PartName="/ppt/diagrams/colors22.xml" ContentType="application/vnd.openxmlformats-officedocument.drawingml.diagramColors+xml"/>
  <Override PartName="/ppt/diagrams/data35.xml" ContentType="application/vnd.openxmlformats-officedocument.drawingml.diagramData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diagrams/quickStyle39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layout39.xml" ContentType="application/vnd.openxmlformats-officedocument.drawingml.diagramLayout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28.xml" ContentType="application/vnd.openxmlformats-officedocument.drawingml.diagramLayout+xml"/>
  <Override PartName="/ppt/diagrams/quickStyle31.xml" ContentType="application/vnd.openxmlformats-officedocument.drawingml.diagramStyle+xml"/>
  <Override PartName="/ppt/diagrams/drawing32.xml" ContentType="application/vnd.ms-office.drawingml.diagramDrawing+xml"/>
  <Override PartName="/ppt/diagrams/colors3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diagrams/colors4.xml" ContentType="application/vnd.openxmlformats-officedocument.drawingml.diagramColors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3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layout20.xml" ContentType="application/vnd.openxmlformats-officedocument.drawingml.diagramLayout+xml"/>
  <Override PartName="/ppt/diagrams/colors41.xml" ContentType="application/vnd.openxmlformats-officedocument.drawingml.diagramColors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diagrams/colors30.xml" ContentType="application/vnd.openxmlformats-officedocument.drawingml.diagramColors+xml"/>
  <Override PartName="/ppt/diagrams/data32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diagrams/quickStyle36.xml" ContentType="application/vnd.openxmlformats-officedocument.drawingml.diagramStyle+xml"/>
  <Override PartName="/ppt/diagrams/drawing37.xml" ContentType="application/vnd.ms-office.drawingml.diagramDrawing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diagrams/layout36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rawing8.xml" ContentType="application/vnd.ms-office.drawingml.diagramDrawing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quickStyle32.xml" ContentType="application/vnd.openxmlformats-officedocument.drawingml.diagramStyle+xml"/>
  <Override PartName="/ppt/diagrams/drawing33.xml" ContentType="application/vnd.ms-office.drawingml.diagramDrawing+xml"/>
  <Override PartName="/ppt/diagrams/colors3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32.xml" ContentType="application/vnd.openxmlformats-officedocument.drawingml.diagramLayout+xml"/>
  <Override PartName="/ppt/diagrams/colors35.xml" ContentType="application/vnd.openxmlformats-officedocument.drawingml.diagramColors+xml"/>
  <Override PartName="/ppt/diagrams/drawing40.xml" ContentType="application/vnd.ms-office.drawingml.diagramDrawing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ppt/diagrams/data37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diagrams/colors3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diagrams/data33.xml" ContentType="application/vnd.openxmlformats-officedocument.drawingml.diagramData+xml"/>
  <Override PartName="/ppt/slides/slide2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Override PartName="/ppt/diagrams/quickStyle37.xml" ContentType="application/vnd.openxmlformats-officedocument.drawingml.diagramStyle+xml"/>
  <Override PartName="/ppt/diagrams/drawing38.xml" ContentType="application/vnd.ms-office.drawingml.diagramDrawing+xml"/>
  <Override PartName="/ppt/diagrams/data40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quickStyle33.xml" ContentType="application/vnd.openxmlformats-officedocument.drawingml.diagramStyle+xml"/>
  <Override PartName="/ppt/diagrams/drawing34.xml" ContentType="application/vnd.ms-office.drawingml.diagramDrawing+xml"/>
  <Override PartName="/ppt/diagrams/layout37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drawing41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drawing30.xml" ContentType="application/vnd.ms-office.drawingml.diagramDrawing+xml"/>
  <Override PartName="/ppt/diagrams/layout33.xml" ContentType="application/vnd.openxmlformats-officedocument.drawingml.diagramLayout+xml"/>
  <Override PartName="/ppt/diagrams/colors36.xml" ContentType="application/vnd.openxmlformats-officedocument.drawingml.diagramColors+xml"/>
  <Override PartName="/ppt/diagrams/quickStyle40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data38.xml" ContentType="application/vnd.openxmlformats-officedocument.drawingml.diagramData+xml"/>
  <Override PartName="/ppt/diagrams/layout40.xml" ContentType="application/vnd.openxmlformats-officedocument.drawingml.diagram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diagrams/colors32.xml" ContentType="application/vnd.openxmlformats-officedocument.drawingml.diagramColors+xml"/>
  <Override PartName="/ppt/diagrams/data34.xml" ContentType="application/vnd.openxmlformats-officedocument.drawingml.diagramData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diagrams/quickStyle38.xml" ContentType="application/vnd.openxmlformats-officedocument.drawingml.diagramStyle+xml"/>
  <Override PartName="/ppt/diagrams/drawing39.xml" ContentType="application/vnd.ms-office.drawingml.diagramDrawing+xml"/>
  <Override PartName="/ppt/diagrams/data41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diagrams/layout38.xml" ContentType="application/vnd.openxmlformats-officedocument.drawingml.diagramLayout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quickStyle34.xml" ContentType="application/vnd.openxmlformats-officedocument.drawingml.diagramStyle+xml"/>
  <Override PartName="/ppt/diagrams/drawing35.xml" ContentType="application/vnd.ms-office.drawingml.diagramDrawing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layout34.xml" ContentType="application/vnd.openxmlformats-officedocument.drawingml.diagramLayout+xml"/>
  <Override PartName="/ppt/diagrams/colors37.xml" ContentType="application/vnd.openxmlformats-officedocument.drawingml.diagramColors+xml"/>
  <Override PartName="/ppt/diagrams/quickStyle41.xml" ContentType="application/vnd.openxmlformats-officedocument.drawingml.diagramStyle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diagrams/drawing31.xml" ContentType="application/vnd.ms-office.drawingml.diagramDrawing+xml"/>
  <Override PartName="/ppt/diagrams/data39.xml" ContentType="application/vnd.openxmlformats-officedocument.drawingml.diagramData+xml"/>
  <Override PartName="/ppt/diagrams/layout41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colors33.xml" ContentType="application/vnd.openxmlformats-officedocument.drawingml.diagramColors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40.xml" ContentType="application/vnd.openxmlformats-officedocument.drawingml.diagramColors+xml"/>
  <Override PartName="/ppt/theme/theme1.xml" ContentType="application/vnd.openxmlformats-officedocument.theme+xml"/>
  <Override PartName="/ppt/diagrams/data31.xml" ContentType="application/vnd.openxmlformats-officedocument.drawingml.diagramData+xml"/>
  <Override PartName="/ppt/diagrams/data20.xml" ContentType="application/vnd.openxmlformats-officedocument.drawingml.diagramData+xml"/>
  <Override PartName="/ppt/diagrams/quickStyle35.xml" ContentType="application/vnd.openxmlformats-officedocument.drawingml.diagramStyle+xml"/>
  <Override PartName="/ppt/diagrams/drawing36.xml" ContentType="application/vnd.ms-office.drawingml.diagramDrawing+xml"/>
  <Override PartName="/ppt/slides/slide10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35.xml" ContentType="application/vnd.openxmlformats-officedocument.drawingml.diagramLayout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layout24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diagrams/colors34.xml" ContentType="application/vnd.openxmlformats-officedocument.drawingml.diagramColors+xml"/>
  <Override PartName="/ppt/diagrams/colors12.xml" ContentType="application/vnd.openxmlformats-officedocument.drawingml.diagramColors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diagrams/data3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68D2"/>
    <a:srgbClr val="F9880B"/>
    <a:srgbClr val="7030A0"/>
    <a:srgbClr val="0070C0"/>
    <a:srgbClr val="4F81BD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79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150110" custLinFactNeighborY="-4085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11073709-CE4A-4D6A-A8F1-5861A055A1CE}" type="presOf" srcId="{7CD741B2-FDA1-4FA0-829A-CE77DB843316}" destId="{EF85CC79-AA2F-491F-9475-2CA4930ADC96}" srcOrd="0" destOrd="0" presId="urn:microsoft.com/office/officeart/2005/8/layout/vList2"/>
    <dgm:cxn modelId="{D0F4CA6F-70C8-4668-A1F7-3FF17602DCB1}" type="presOf" srcId="{F4A7CC49-7CDB-4D35-84FF-D54AF0BA7E35}" destId="{CF8F7033-70E5-4E7E-B30A-7D937CA14CCF}" srcOrd="0" destOrd="0" presId="urn:microsoft.com/office/officeart/2005/8/layout/vList2"/>
    <dgm:cxn modelId="{28DBF021-01CA-4EF5-8207-E57B9C36B406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La vue d’intégration</a:t>
          </a:r>
          <a:endParaRPr lang="fr-FR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32912" custLinFactNeighborY="1736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8FFDF37-5EDB-43CB-A97E-8F94587D1A9C}" type="presOf" srcId="{DB08F51D-DC8D-4E4D-8573-1D6A1E779A5D}" destId="{4A98FA2A-75AA-4A1C-8DF8-17AF85221E3D}" srcOrd="0" destOrd="0" presId="urn:microsoft.com/office/officeart/2005/8/layout/vList2"/>
    <dgm:cxn modelId="{EA76ECDB-20EE-45F7-B17A-45CBACB290CB}" type="presOf" srcId="{EA58A54C-9EC9-4A9D-8D54-C2E727A5E571}" destId="{40FA3EC5-5719-49AC-9FE4-44F4835F3FBE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0E98BB30-1FC2-45E4-9D1C-A0B17C1CBC5A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4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Le plan d’exécution (charpente) </a:t>
          </a:r>
          <a:endParaRPr lang="fr-FR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21825" custLinFactNeighborY="1736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CCD32A4-1F3F-4BB9-8DAD-5A5295950AA9}" type="presOf" srcId="{EA58A54C-9EC9-4A9D-8D54-C2E727A5E571}" destId="{40FA3EC5-5719-49AC-9FE4-44F4835F3FBE}" srcOrd="0" destOrd="0" presId="urn:microsoft.com/office/officeart/2005/8/layout/vList2"/>
    <dgm:cxn modelId="{471C2B85-4E19-4129-8A0B-90CC318363D6}" type="presOf" srcId="{DB08F51D-DC8D-4E4D-8573-1D6A1E779A5D}" destId="{4A98FA2A-75AA-4A1C-8DF8-17AF85221E3D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B1ED1111-7209-4358-B3C2-063EA678E111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4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D3E69C01-B208-4ED2-BE9F-7F347D926DBB}" type="presOf" srcId="{7CD741B2-FDA1-4FA0-829A-CE77DB843316}" destId="{EF85CC79-AA2F-491F-9475-2CA4930ADC96}" srcOrd="0" destOrd="0" presId="urn:microsoft.com/office/officeart/2005/8/layout/vList2"/>
    <dgm:cxn modelId="{471A3D7F-B2BC-49BA-825C-2D68B0B73DAF}" type="presOf" srcId="{F4A7CC49-7CDB-4D35-84FF-D54AF0BA7E35}" destId="{CF8F7033-70E5-4E7E-B30A-7D937CA14CCF}" srcOrd="0" destOrd="0" presId="urn:microsoft.com/office/officeart/2005/8/layout/vList2"/>
    <dgm:cxn modelId="{1B6CB726-669B-470E-A9B9-972057A763C4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790569D2-AC9D-494C-8A0C-B79BAF5A4BC0}" type="presOf" srcId="{EA58A54C-9EC9-4A9D-8D54-C2E727A5E571}" destId="{40FA3EC5-5719-49AC-9FE4-44F4835F3F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Le cahier des charges </a:t>
          </a:r>
          <a:endParaRPr lang="fr-FR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17265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BC864A6-E527-49BA-9557-E3ACCEDE2E56}" type="presOf" srcId="{EA58A54C-9EC9-4A9D-8D54-C2E727A5E571}" destId="{40FA3EC5-5719-49AC-9FE4-44F4835F3FBE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D29661D6-98FB-45D4-B32A-26958628EE0D}" type="presOf" srcId="{DB08F51D-DC8D-4E4D-8573-1D6A1E779A5D}" destId="{4A98FA2A-75AA-4A1C-8DF8-17AF85221E3D}" srcOrd="0" destOrd="0" presId="urn:microsoft.com/office/officeart/2005/8/layout/vList2"/>
    <dgm:cxn modelId="{2E4FCB13-4FFA-4D04-A58B-02B0DAA1398E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800" dirty="0" smtClean="0"/>
            <a:t>Le devis descriptif </a:t>
          </a:r>
          <a:endParaRPr lang="fr-FR" sz="1800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42072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BA04C53-C43C-4223-BCB9-0161061AAD2D}" type="presOf" srcId="{DB08F51D-DC8D-4E4D-8573-1D6A1E779A5D}" destId="{4A98FA2A-75AA-4A1C-8DF8-17AF85221E3D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FDAB2ED6-C291-431C-838A-E064FDF0A803}" type="presOf" srcId="{EA58A54C-9EC9-4A9D-8D54-C2E727A5E571}" destId="{40FA3EC5-5719-49AC-9FE4-44F4835F3FBE}" srcOrd="0" destOrd="0" presId="urn:microsoft.com/office/officeart/2005/8/layout/vList2"/>
    <dgm:cxn modelId="{09F31511-1D73-4A50-93E7-5ED2DFD0BE6C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800" dirty="0" smtClean="0"/>
            <a:t>Le devis estimatif, quantitatif </a:t>
          </a:r>
          <a:endParaRPr lang="fr-FR" sz="1800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39042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B69F06E-E142-47E6-AA30-33D50FD9742D}" type="presOf" srcId="{DB08F51D-DC8D-4E4D-8573-1D6A1E779A5D}" destId="{4A98FA2A-75AA-4A1C-8DF8-17AF85221E3D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B9AD6CE9-1430-4596-A405-D280DAED95BE}" type="presOf" srcId="{EA58A54C-9EC9-4A9D-8D54-C2E727A5E571}" destId="{40FA3EC5-5719-49AC-9FE4-44F4835F3FBE}" srcOrd="0" destOrd="0" presId="urn:microsoft.com/office/officeart/2005/8/layout/vList2"/>
    <dgm:cxn modelId="{50E64551-ACA8-491E-8F0C-EFCA2C2843B6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3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Le calendrier d’exécution (planning) </a:t>
          </a:r>
          <a:endParaRPr lang="fr-FR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21825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E2B27BA-6F35-4A6F-A0EA-5C15CC38CB42}" type="presOf" srcId="{DB08F51D-DC8D-4E4D-8573-1D6A1E779A5D}" destId="{4A98FA2A-75AA-4A1C-8DF8-17AF85221E3D}" srcOrd="0" destOrd="0" presId="urn:microsoft.com/office/officeart/2005/8/layout/vList2"/>
    <dgm:cxn modelId="{68599938-520B-4617-92A4-D41DAC224FE2}" type="presOf" srcId="{EA58A54C-9EC9-4A9D-8D54-C2E727A5E571}" destId="{40FA3EC5-5719-49AC-9FE4-44F4835F3FBE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DAECE6CB-EBDE-44E8-9649-01FB3DE99727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3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408DE111-5867-4CCD-94D6-354E36590872}" type="presOf" srcId="{7CD741B2-FDA1-4FA0-829A-CE77DB843316}" destId="{EF85CC79-AA2F-491F-9475-2CA4930ADC96}" srcOrd="0" destOrd="0" presId="urn:microsoft.com/office/officeart/2005/8/layout/vList2"/>
    <dgm:cxn modelId="{F0BAE607-A4AD-4F0A-8154-D732CBA36A8C}" type="presOf" srcId="{F4A7CC49-7CDB-4D35-84FF-D54AF0BA7E35}" destId="{CF8F7033-70E5-4E7E-B30A-7D937CA14CCF}" srcOrd="0" destOrd="0" presId="urn:microsoft.com/office/officeart/2005/8/layout/vList2"/>
    <dgm:cxn modelId="{CD6C6539-DCDA-4A33-92E9-ABA505F8F12E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BE0F26A4-00EB-4E3F-B79C-DE6E89BD0B74}" type="presOf" srcId="{EA58A54C-9EC9-4A9D-8D54-C2E727A5E571}" destId="{40FA3EC5-5719-49AC-9FE4-44F4835F3F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8B3B7486-7558-4655-8B5E-1F3D21EF3315}" type="presOf" srcId="{F4A7CC49-7CDB-4D35-84FF-D54AF0BA7E35}" destId="{CF8F7033-70E5-4E7E-B30A-7D937CA14CCF}" srcOrd="0" destOrd="0" presId="urn:microsoft.com/office/officeart/2005/8/layout/vList2"/>
    <dgm:cxn modelId="{7B58F079-5FBD-4C38-BC3C-17838425B6FB}" type="presOf" srcId="{7CD741B2-FDA1-4FA0-829A-CE77DB843316}" destId="{EF85CC79-AA2F-491F-9475-2CA4930ADC96}" srcOrd="0" destOrd="0" presId="urn:microsoft.com/office/officeart/2005/8/layout/vList2"/>
    <dgm:cxn modelId="{8FF0E4C2-5020-4A55-A046-345EF49975AA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Orientation géographique </a:t>
          </a:r>
          <a:endParaRPr lang="fr-FR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33345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F268683-911F-4DD0-84E1-A15718F84EBD}" type="presOf" srcId="{DB08F51D-DC8D-4E4D-8573-1D6A1E779A5D}" destId="{4A98FA2A-75AA-4A1C-8DF8-17AF85221E3D}" srcOrd="0" destOrd="0" presId="urn:microsoft.com/office/officeart/2005/8/layout/vList2"/>
    <dgm:cxn modelId="{AF7BF683-9F66-417C-8425-75D87DA974F8}" type="presOf" srcId="{EA58A54C-9EC9-4A9D-8D54-C2E727A5E571}" destId="{40FA3EC5-5719-49AC-9FE4-44F4835F3FBE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8678ED0A-BB73-4A31-BBCB-926880AFE045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F853D698-5545-42C8-8C35-55646518BDE0}" type="presOf" srcId="{7CD741B2-FDA1-4FA0-829A-CE77DB843316}" destId="{EF85CC79-AA2F-491F-9475-2CA4930ADC96}" srcOrd="0" destOrd="0" presId="urn:microsoft.com/office/officeart/2005/8/layout/vList2"/>
    <dgm:cxn modelId="{E169F2F5-B822-4272-A5C0-254750D1A7DC}" type="presOf" srcId="{F4A7CC49-7CDB-4D35-84FF-D54AF0BA7E35}" destId="{CF8F7033-70E5-4E7E-B30A-7D937CA14CCF}" srcOrd="0" destOrd="0" presId="urn:microsoft.com/office/officeart/2005/8/layout/vList2"/>
    <dgm:cxn modelId="{E839CA2A-4523-4693-9CCE-C20FCEF1F70E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570327BE-E614-4134-8EBE-F0A7FB7FE96B}" type="presOf" srcId="{EA58A54C-9EC9-4A9D-8D54-C2E727A5E571}" destId="{40FA3EC5-5719-49AC-9FE4-44F4835F3F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Façades et Pignons </a:t>
          </a:r>
          <a:endParaRPr lang="fr-FR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33345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D4108A3-0608-4C40-A7A6-7DE003771629}" type="presOf" srcId="{EA58A54C-9EC9-4A9D-8D54-C2E727A5E571}" destId="{40FA3EC5-5719-49AC-9FE4-44F4835F3FBE}" srcOrd="0" destOrd="0" presId="urn:microsoft.com/office/officeart/2005/8/layout/vList2"/>
    <dgm:cxn modelId="{8AACA112-322A-4FAC-BD55-D31C48070241}" type="presOf" srcId="{DB08F51D-DC8D-4E4D-8573-1D6A1E779A5D}" destId="{4A98FA2A-75AA-4A1C-8DF8-17AF85221E3D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5A88E0C4-39C7-4689-8B39-B8715FA40A14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3BAFCFD1-9320-4410-97F8-1C3D10247A33}" type="presOf" srcId="{F4A7CC49-7CDB-4D35-84FF-D54AF0BA7E35}" destId="{CF8F7033-70E5-4E7E-B30A-7D937CA14CCF}" srcOrd="0" destOrd="0" presId="urn:microsoft.com/office/officeart/2005/8/layout/vList2"/>
    <dgm:cxn modelId="{E2A83DFA-2675-489F-A28B-612CBB07EEC3}" type="presOf" srcId="{7CD741B2-FDA1-4FA0-829A-CE77DB843316}" destId="{EF85CC79-AA2F-491F-9475-2CA4930ADC96}" srcOrd="0" destOrd="0" presId="urn:microsoft.com/office/officeart/2005/8/layout/vList2"/>
    <dgm:cxn modelId="{CD952268-E0AB-4D9F-B701-866C1ECDF207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2000" dirty="0" smtClean="0"/>
            <a:t>Echelles de représentation </a:t>
          </a:r>
          <a:endParaRPr lang="fr-FR" sz="2000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40874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AF6B6F5-1D3B-496D-8F22-2F23B282679D}" type="presOf" srcId="{EA58A54C-9EC9-4A9D-8D54-C2E727A5E571}" destId="{40FA3EC5-5719-49AC-9FE4-44F4835F3FBE}" srcOrd="0" destOrd="0" presId="urn:microsoft.com/office/officeart/2005/8/layout/vList2"/>
    <dgm:cxn modelId="{C7535236-12B9-4876-BDCA-658CADE3ECE9}" type="presOf" srcId="{DB08F51D-DC8D-4E4D-8573-1D6A1E779A5D}" destId="{4A98FA2A-75AA-4A1C-8DF8-17AF85221E3D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8C07BEC6-36C3-4956-81EA-FE9DD1991CB2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7A636AE5-3F82-4254-8C15-526FC9071083}" type="presOf" srcId="{F4A7CC49-7CDB-4D35-84FF-D54AF0BA7E35}" destId="{CF8F7033-70E5-4E7E-B30A-7D937CA14CCF}" srcOrd="0" destOrd="0" presId="urn:microsoft.com/office/officeart/2005/8/layout/vList2"/>
    <dgm:cxn modelId="{D600AF75-9FDB-4BEB-BC8C-459AAA4DF99E}" type="presOf" srcId="{7CD741B2-FDA1-4FA0-829A-CE77DB843316}" destId="{EF85CC79-AA2F-491F-9475-2CA4930ADC96}" srcOrd="0" destOrd="0" presId="urn:microsoft.com/office/officeart/2005/8/layout/vList2"/>
    <dgm:cxn modelId="{4583A2DD-9139-4CCD-9561-AA159421C78D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2000" dirty="0" smtClean="0"/>
            <a:t>Les murs et les planchers </a:t>
          </a:r>
          <a:endParaRPr lang="fr-FR" sz="2000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40874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1543DB3-4C0E-4372-88A8-0A396756B97A}" type="presOf" srcId="{DB08F51D-DC8D-4E4D-8573-1D6A1E779A5D}" destId="{4A98FA2A-75AA-4A1C-8DF8-17AF85221E3D}" srcOrd="0" destOrd="0" presId="urn:microsoft.com/office/officeart/2005/8/layout/vList2"/>
    <dgm:cxn modelId="{A56156C4-94F9-456E-81D0-FDFBBD825ED4}" type="presOf" srcId="{EA58A54C-9EC9-4A9D-8D54-C2E727A5E571}" destId="{40FA3EC5-5719-49AC-9FE4-44F4835F3FBE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F96F3C9E-E18A-447E-82B7-C973C4DA1F5D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0B8C0495-E8DE-48ED-BCF3-1E14130B6CE1}" type="presOf" srcId="{F4A7CC49-7CDB-4D35-84FF-D54AF0BA7E35}" destId="{CF8F7033-70E5-4E7E-B30A-7D937CA14CCF}" srcOrd="0" destOrd="0" presId="urn:microsoft.com/office/officeart/2005/8/layout/vList2"/>
    <dgm:cxn modelId="{63BF8CCE-DB8B-4D41-BA73-D2DF1800044B}" type="presOf" srcId="{7CD741B2-FDA1-4FA0-829A-CE77DB843316}" destId="{EF85CC79-AA2F-491F-9475-2CA4930ADC96}" srcOrd="0" destOrd="0" presId="urn:microsoft.com/office/officeart/2005/8/layout/vList2"/>
    <dgm:cxn modelId="{2F5CCD7A-94B9-483D-8317-C3E6AA9C98F2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2000" dirty="0" smtClean="0"/>
            <a:t>Les baies </a:t>
          </a:r>
          <a:endParaRPr lang="fr-FR" sz="2000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40874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CCEA9DB-07B2-41E7-B79F-59961BEEF2C0}" type="presOf" srcId="{EA58A54C-9EC9-4A9D-8D54-C2E727A5E571}" destId="{40FA3EC5-5719-49AC-9FE4-44F4835F3FBE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D63DDDC8-0C70-4777-9F89-99F2FFFA5D0A}" type="presOf" srcId="{DB08F51D-DC8D-4E4D-8573-1D6A1E779A5D}" destId="{4A98FA2A-75AA-4A1C-8DF8-17AF85221E3D}" srcOrd="0" destOrd="0" presId="urn:microsoft.com/office/officeart/2005/8/layout/vList2"/>
    <dgm:cxn modelId="{D7A63081-F160-4AF4-B235-AD0AD0887660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E1FD1F-F714-4721-ADE2-6C206F46E0E8}" type="doc">
      <dgm:prSet loTypeId="urn:microsoft.com/office/officeart/2005/8/layout/vList2" loCatId="list" qsTypeId="urn:microsoft.com/office/officeart/2005/8/quickstyle/3d6" qsCatId="3D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4A56AB43-1530-49A3-A11B-58025CACAEFA}">
      <dgm:prSet phldrT="[Texte]"/>
      <dgm:spPr/>
      <dgm:t>
        <a:bodyPr/>
        <a:lstStyle/>
        <a:p>
          <a:r>
            <a:rPr lang="fr-FR" dirty="0" smtClean="0"/>
            <a:t>Introduction</a:t>
          </a:r>
          <a:endParaRPr lang="fr-FR" dirty="0"/>
        </a:p>
      </dgm:t>
    </dgm:pt>
    <dgm:pt modelId="{C2027EC3-BE3E-4729-A7A6-EFE4FAC319A9}" type="parTrans" cxnId="{8E41A557-DE27-49B8-908B-4268086FD878}">
      <dgm:prSet/>
      <dgm:spPr/>
      <dgm:t>
        <a:bodyPr/>
        <a:lstStyle/>
        <a:p>
          <a:endParaRPr lang="fr-FR"/>
        </a:p>
      </dgm:t>
    </dgm:pt>
    <dgm:pt modelId="{251541F2-D992-4E76-879B-CE6950274CD8}" type="sibTrans" cxnId="{8E41A557-DE27-49B8-908B-4268086FD878}">
      <dgm:prSet/>
      <dgm:spPr/>
      <dgm:t>
        <a:bodyPr/>
        <a:lstStyle/>
        <a:p>
          <a:endParaRPr lang="fr-FR"/>
        </a:p>
      </dgm:t>
    </dgm:pt>
    <dgm:pt modelId="{68A3091A-49A6-4DF1-8CC9-E760C988A25F}">
      <dgm:prSet phldrT="[Texte]"/>
      <dgm:spPr/>
      <dgm:t>
        <a:bodyPr/>
        <a:lstStyle/>
        <a:p>
          <a:r>
            <a:rPr lang="fr-FR" dirty="0" smtClean="0"/>
            <a:t>Les dessins</a:t>
          </a:r>
          <a:endParaRPr lang="fr-FR" dirty="0"/>
        </a:p>
      </dgm:t>
    </dgm:pt>
    <dgm:pt modelId="{7F6FDAC9-CA0B-48F4-BB31-F549E760E137}" type="parTrans" cxnId="{87788AD1-CB04-4AB7-AB30-1B069090FADE}">
      <dgm:prSet/>
      <dgm:spPr/>
      <dgm:t>
        <a:bodyPr/>
        <a:lstStyle/>
        <a:p>
          <a:endParaRPr lang="fr-FR"/>
        </a:p>
      </dgm:t>
    </dgm:pt>
    <dgm:pt modelId="{9FE9EFDB-BB8B-4675-A328-4F3AD70C9064}" type="sibTrans" cxnId="{87788AD1-CB04-4AB7-AB30-1B069090FADE}">
      <dgm:prSet/>
      <dgm:spPr/>
      <dgm:t>
        <a:bodyPr/>
        <a:lstStyle/>
        <a:p>
          <a:endParaRPr lang="fr-FR"/>
        </a:p>
      </dgm:t>
    </dgm:pt>
    <dgm:pt modelId="{2FC02B57-F429-4069-B114-B23DD967D61C}">
      <dgm:prSet/>
      <dgm:spPr/>
      <dgm:t>
        <a:bodyPr/>
        <a:lstStyle/>
        <a:p>
          <a:r>
            <a:rPr lang="fr-FR" dirty="0" smtClean="0"/>
            <a:t>Interprétation des plans</a:t>
          </a:r>
          <a:endParaRPr lang="fr-FR" dirty="0"/>
        </a:p>
      </dgm:t>
    </dgm:pt>
    <dgm:pt modelId="{CC9E171E-B3A0-45DF-9309-510C956BCFD0}" type="parTrans" cxnId="{D2F0960C-0965-4759-8E76-5A2FE690F604}">
      <dgm:prSet/>
      <dgm:spPr/>
      <dgm:t>
        <a:bodyPr/>
        <a:lstStyle/>
        <a:p>
          <a:endParaRPr lang="fr-FR"/>
        </a:p>
      </dgm:t>
    </dgm:pt>
    <dgm:pt modelId="{3445EA77-37AD-4747-A292-E9FEC26AFA10}" type="sibTrans" cxnId="{D2F0960C-0965-4759-8E76-5A2FE690F604}">
      <dgm:prSet/>
      <dgm:spPr/>
      <dgm:t>
        <a:bodyPr/>
        <a:lstStyle/>
        <a:p>
          <a:endParaRPr lang="fr-FR"/>
        </a:p>
      </dgm:t>
    </dgm:pt>
    <dgm:pt modelId="{96CB4D0D-F043-4D25-BEAE-7C777AA4209D}">
      <dgm:prSet/>
      <dgm:spPr/>
      <dgm:t>
        <a:bodyPr/>
        <a:lstStyle/>
        <a:p>
          <a:r>
            <a:rPr lang="fr-FR" dirty="0" smtClean="0"/>
            <a:t>Les pièces écrites</a:t>
          </a:r>
          <a:endParaRPr lang="fr-FR" dirty="0"/>
        </a:p>
      </dgm:t>
    </dgm:pt>
    <dgm:pt modelId="{6E0DA37E-E947-43D1-B0BD-D0038B496E1A}" type="parTrans" cxnId="{A9DBDF6D-273D-42F5-AC0B-60DF42527ABE}">
      <dgm:prSet/>
      <dgm:spPr/>
      <dgm:t>
        <a:bodyPr/>
        <a:lstStyle/>
        <a:p>
          <a:endParaRPr lang="fr-FR"/>
        </a:p>
      </dgm:t>
    </dgm:pt>
    <dgm:pt modelId="{DEB8D013-3227-45F9-A35B-1B45CA8F211B}" type="sibTrans" cxnId="{A9DBDF6D-273D-42F5-AC0B-60DF42527ABE}">
      <dgm:prSet/>
      <dgm:spPr/>
      <dgm:t>
        <a:bodyPr/>
        <a:lstStyle/>
        <a:p>
          <a:endParaRPr lang="fr-FR"/>
        </a:p>
      </dgm:t>
    </dgm:pt>
    <dgm:pt modelId="{AFCA9D1D-0F91-4F53-A62F-F64968B0C322}" type="pres">
      <dgm:prSet presAssocID="{C6E1FD1F-F714-4721-ADE2-6C206F46E0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6F278A7-70F7-42B0-B695-FC43B1508A4B}" type="pres">
      <dgm:prSet presAssocID="{4A56AB43-1530-49A3-A11B-58025CACAEFA}" presName="parentText" presStyleLbl="node1" presStyleIdx="0" presStyleCnt="4" custScaleY="50648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BA00E8B-F614-44EB-9916-48355BCBD370}" type="pres">
      <dgm:prSet presAssocID="{251541F2-D992-4E76-879B-CE6950274CD8}" presName="spacer" presStyleCnt="0"/>
      <dgm:spPr/>
    </dgm:pt>
    <dgm:pt modelId="{FDA1F831-DE14-4C3E-8857-B57933377EEA}" type="pres">
      <dgm:prSet presAssocID="{68A3091A-49A6-4DF1-8CC9-E760C988A25F}" presName="parentText" presStyleLbl="node1" presStyleIdx="1" presStyleCnt="4" custScaleY="5282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F994DA-05A7-4D05-9176-6DACD7A0CDA6}" type="pres">
      <dgm:prSet presAssocID="{9FE9EFDB-BB8B-4675-A328-4F3AD70C9064}" presName="spacer" presStyleCnt="0"/>
      <dgm:spPr/>
    </dgm:pt>
    <dgm:pt modelId="{ED91D521-A55F-45F0-970F-A844297C3524}" type="pres">
      <dgm:prSet presAssocID="{96CB4D0D-F043-4D25-BEAE-7C777AA4209D}" presName="parentText" presStyleLbl="node1" presStyleIdx="2" presStyleCnt="4" custScaleY="4569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63AAEE-6754-457D-9FF0-0BB94025E957}" type="pres">
      <dgm:prSet presAssocID="{DEB8D013-3227-45F9-A35B-1B45CA8F211B}" presName="spacer" presStyleCnt="0"/>
      <dgm:spPr/>
    </dgm:pt>
    <dgm:pt modelId="{2CD6108A-7891-43F5-8F3B-54781DF7C253}" type="pres">
      <dgm:prSet presAssocID="{2FC02B57-F429-4069-B114-B23DD967D61C}" presName="parentText" presStyleLbl="node1" presStyleIdx="3" presStyleCnt="4" custScaleY="50117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B0C755C-FDEA-4C9A-A654-24D11C04FAD8}" type="presOf" srcId="{C6E1FD1F-F714-4721-ADE2-6C206F46E0E8}" destId="{AFCA9D1D-0F91-4F53-A62F-F64968B0C322}" srcOrd="0" destOrd="0" presId="urn:microsoft.com/office/officeart/2005/8/layout/vList2"/>
    <dgm:cxn modelId="{EC43C0CA-DDDA-4B22-9FB7-B10675B7B443}" type="presOf" srcId="{4A56AB43-1530-49A3-A11B-58025CACAEFA}" destId="{16F278A7-70F7-42B0-B695-FC43B1508A4B}" srcOrd="0" destOrd="0" presId="urn:microsoft.com/office/officeart/2005/8/layout/vList2"/>
    <dgm:cxn modelId="{C6F91214-97E7-4818-92FD-CCD6084A3717}" type="presOf" srcId="{96CB4D0D-F043-4D25-BEAE-7C777AA4209D}" destId="{ED91D521-A55F-45F0-970F-A844297C3524}" srcOrd="0" destOrd="0" presId="urn:microsoft.com/office/officeart/2005/8/layout/vList2"/>
    <dgm:cxn modelId="{23CC5742-E16D-4C70-83FD-C47164703D6C}" type="presOf" srcId="{68A3091A-49A6-4DF1-8CC9-E760C988A25F}" destId="{FDA1F831-DE14-4C3E-8857-B57933377EEA}" srcOrd="0" destOrd="0" presId="urn:microsoft.com/office/officeart/2005/8/layout/vList2"/>
    <dgm:cxn modelId="{8E41A557-DE27-49B8-908B-4268086FD878}" srcId="{C6E1FD1F-F714-4721-ADE2-6C206F46E0E8}" destId="{4A56AB43-1530-49A3-A11B-58025CACAEFA}" srcOrd="0" destOrd="0" parTransId="{C2027EC3-BE3E-4729-A7A6-EFE4FAC319A9}" sibTransId="{251541F2-D992-4E76-879B-CE6950274CD8}"/>
    <dgm:cxn modelId="{D2F0960C-0965-4759-8E76-5A2FE690F604}" srcId="{C6E1FD1F-F714-4721-ADE2-6C206F46E0E8}" destId="{2FC02B57-F429-4069-B114-B23DD967D61C}" srcOrd="3" destOrd="0" parTransId="{CC9E171E-B3A0-45DF-9309-510C956BCFD0}" sibTransId="{3445EA77-37AD-4747-A292-E9FEC26AFA10}"/>
    <dgm:cxn modelId="{87788AD1-CB04-4AB7-AB30-1B069090FADE}" srcId="{C6E1FD1F-F714-4721-ADE2-6C206F46E0E8}" destId="{68A3091A-49A6-4DF1-8CC9-E760C988A25F}" srcOrd="1" destOrd="0" parTransId="{7F6FDAC9-CA0B-48F4-BB31-F549E760E137}" sibTransId="{9FE9EFDB-BB8B-4675-A328-4F3AD70C9064}"/>
    <dgm:cxn modelId="{EEC9FABA-8A8B-4747-A048-FD73FD60456A}" type="presOf" srcId="{2FC02B57-F429-4069-B114-B23DD967D61C}" destId="{2CD6108A-7891-43F5-8F3B-54781DF7C253}" srcOrd="0" destOrd="0" presId="urn:microsoft.com/office/officeart/2005/8/layout/vList2"/>
    <dgm:cxn modelId="{A9DBDF6D-273D-42F5-AC0B-60DF42527ABE}" srcId="{C6E1FD1F-F714-4721-ADE2-6C206F46E0E8}" destId="{96CB4D0D-F043-4D25-BEAE-7C777AA4209D}" srcOrd="2" destOrd="0" parTransId="{6E0DA37E-E947-43D1-B0BD-D0038B496E1A}" sibTransId="{DEB8D013-3227-45F9-A35B-1B45CA8F211B}"/>
    <dgm:cxn modelId="{A0C7B305-4610-446E-97B5-06C5C0938B02}" type="presParOf" srcId="{AFCA9D1D-0F91-4F53-A62F-F64968B0C322}" destId="{16F278A7-70F7-42B0-B695-FC43B1508A4B}" srcOrd="0" destOrd="0" presId="urn:microsoft.com/office/officeart/2005/8/layout/vList2"/>
    <dgm:cxn modelId="{2C0A6FDE-78B4-425D-B85F-2126F9545EDA}" type="presParOf" srcId="{AFCA9D1D-0F91-4F53-A62F-F64968B0C322}" destId="{2BA00E8B-F614-44EB-9916-48355BCBD370}" srcOrd="1" destOrd="0" presId="urn:microsoft.com/office/officeart/2005/8/layout/vList2"/>
    <dgm:cxn modelId="{D66D26A0-2F70-4572-974D-A210B3A6EDA2}" type="presParOf" srcId="{AFCA9D1D-0F91-4F53-A62F-F64968B0C322}" destId="{FDA1F831-DE14-4C3E-8857-B57933377EEA}" srcOrd="2" destOrd="0" presId="urn:microsoft.com/office/officeart/2005/8/layout/vList2"/>
    <dgm:cxn modelId="{344E7136-5413-4F4F-8955-7AD1A2F439C6}" type="presParOf" srcId="{AFCA9D1D-0F91-4F53-A62F-F64968B0C322}" destId="{31F994DA-05A7-4D05-9176-6DACD7A0CDA6}" srcOrd="3" destOrd="0" presId="urn:microsoft.com/office/officeart/2005/8/layout/vList2"/>
    <dgm:cxn modelId="{1AD0055F-C861-4C3F-B8C6-34A9398111BE}" type="presParOf" srcId="{AFCA9D1D-0F91-4F53-A62F-F64968B0C322}" destId="{ED91D521-A55F-45F0-970F-A844297C3524}" srcOrd="4" destOrd="0" presId="urn:microsoft.com/office/officeart/2005/8/layout/vList2"/>
    <dgm:cxn modelId="{33664996-3B61-4BB0-AB23-9278578A5F46}" type="presParOf" srcId="{AFCA9D1D-0F91-4F53-A62F-F64968B0C322}" destId="{EE63AAEE-6754-457D-9FF0-0BB94025E957}" srcOrd="5" destOrd="0" presId="urn:microsoft.com/office/officeart/2005/8/layout/vList2"/>
    <dgm:cxn modelId="{D1794C98-97D5-4EE7-9093-7F71A42173D0}" type="presParOf" srcId="{AFCA9D1D-0F91-4F53-A62F-F64968B0C322}" destId="{2CD6108A-7891-43F5-8F3B-54781DF7C25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F8E36CCD-79E7-4013-8C57-4ABCB051A1F7}" type="presOf" srcId="{F4A7CC49-7CDB-4D35-84FF-D54AF0BA7E35}" destId="{CF8F7033-70E5-4E7E-B30A-7D937CA14CCF}" srcOrd="0" destOrd="0" presId="urn:microsoft.com/office/officeart/2005/8/layout/vList2"/>
    <dgm:cxn modelId="{B598C471-306D-4139-998E-355DCBA1E40E}" type="presOf" srcId="{7CD741B2-FDA1-4FA0-829A-CE77DB843316}" destId="{EF85CC79-AA2F-491F-9475-2CA4930ADC96}" srcOrd="0" destOrd="0" presId="urn:microsoft.com/office/officeart/2005/8/layout/vList2"/>
    <dgm:cxn modelId="{F7080304-157A-4149-B807-260A6FDE6E64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21DAE27A-3DA2-4020-8827-8E566B65FC26}" type="presOf" srcId="{EA58A54C-9EC9-4A9D-8D54-C2E727A5E571}" destId="{40FA3EC5-5719-49AC-9FE4-44F4835F3F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2000" dirty="0" smtClean="0"/>
            <a:t>Lecture des plans en coupes </a:t>
          </a:r>
          <a:endParaRPr lang="fr-FR" sz="2000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40874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8BC7B4-9650-4A3F-8EA7-1C3D31B0D52C}" type="presOf" srcId="{DB08F51D-DC8D-4E4D-8573-1D6A1E779A5D}" destId="{4A98FA2A-75AA-4A1C-8DF8-17AF85221E3D}" srcOrd="0" destOrd="0" presId="urn:microsoft.com/office/officeart/2005/8/layout/vList2"/>
    <dgm:cxn modelId="{C8B73CEB-AF7D-4839-9879-91EB3898576C}" type="presOf" srcId="{EA58A54C-9EC9-4A9D-8D54-C2E727A5E571}" destId="{40FA3EC5-5719-49AC-9FE4-44F4835F3FBE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707377C2-7616-4B9F-9DC4-667F15F7F2C7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9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3DD43AD6-AE01-4D9D-B89E-38C0F7FB69F5}" type="presOf" srcId="{7CD741B2-FDA1-4FA0-829A-CE77DB843316}" destId="{EF85CC79-AA2F-491F-9475-2CA4930ADC96}" srcOrd="0" destOrd="0" presId="urn:microsoft.com/office/officeart/2005/8/layout/vList2"/>
    <dgm:cxn modelId="{366F4792-9C28-4507-9E89-2F408E8B8A3D}" type="presOf" srcId="{F4A7CC49-7CDB-4D35-84FF-D54AF0BA7E35}" destId="{CF8F7033-70E5-4E7E-B30A-7D937CA14CCF}" srcOrd="0" destOrd="0" presId="urn:microsoft.com/office/officeart/2005/8/layout/vList2"/>
    <dgm:cxn modelId="{20979760-4434-4DE5-91EA-3BCEFEEC276D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9A10AE4E-DEC8-47F4-B3B4-A05902B433F0}" type="presOf" srcId="{EA58A54C-9EC9-4A9D-8D54-C2E727A5E571}" destId="{40FA3EC5-5719-49AC-9FE4-44F4835F3F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2000" dirty="0" smtClean="0"/>
            <a:t>Lecture des plans en coupes </a:t>
          </a:r>
          <a:endParaRPr lang="fr-FR" sz="2000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40874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184646D-F97C-4369-949F-B5A9766939D3}" type="presOf" srcId="{EA58A54C-9EC9-4A9D-8D54-C2E727A5E571}" destId="{40FA3EC5-5719-49AC-9FE4-44F4835F3FBE}" srcOrd="0" destOrd="0" presId="urn:microsoft.com/office/officeart/2005/8/layout/vList2"/>
    <dgm:cxn modelId="{9607327C-5B95-4860-B712-B79BC445AEFB}" type="presOf" srcId="{DB08F51D-DC8D-4E4D-8573-1D6A1E779A5D}" destId="{4A98FA2A-75AA-4A1C-8DF8-17AF85221E3D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2D1E2020-C4C7-45B0-AEBC-22CC69606F4A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3BC31696-26FA-49D9-BEAF-3996E363F5CE}" type="presOf" srcId="{F4A7CC49-7CDB-4D35-84FF-D54AF0BA7E35}" destId="{CF8F7033-70E5-4E7E-B30A-7D937CA14CCF}" srcOrd="0" destOrd="0" presId="urn:microsoft.com/office/officeart/2005/8/layout/vList2"/>
    <dgm:cxn modelId="{B6918FAB-1DDF-474B-8627-257B371C2931}" type="presOf" srcId="{7CD741B2-FDA1-4FA0-829A-CE77DB843316}" destId="{EF85CC79-AA2F-491F-9475-2CA4930ADC96}" srcOrd="0" destOrd="0" presId="urn:microsoft.com/office/officeart/2005/8/layout/vList2"/>
    <dgm:cxn modelId="{CF0E7791-127B-4221-AE00-032CDEB025DF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2000" dirty="0" smtClean="0"/>
            <a:t>Lecture des plans en coupes </a:t>
          </a:r>
          <a:endParaRPr lang="fr-FR" sz="2000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40874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62FC40F-F5D2-425C-8DB5-F89D3A314F42}" type="presOf" srcId="{EA58A54C-9EC9-4A9D-8D54-C2E727A5E571}" destId="{40FA3EC5-5719-49AC-9FE4-44F4835F3FBE}" srcOrd="0" destOrd="0" presId="urn:microsoft.com/office/officeart/2005/8/layout/vList2"/>
    <dgm:cxn modelId="{8428F605-B180-4601-84D2-2F5A2843DDDA}" type="presOf" srcId="{DB08F51D-DC8D-4E4D-8573-1D6A1E779A5D}" destId="{4A98FA2A-75AA-4A1C-8DF8-17AF85221E3D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D3B69B5C-02AF-4046-A8DF-DF45F20BBDC5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89AB1C7D-11FF-44DC-A3D1-16E292C3AB4B}" type="presOf" srcId="{F4A7CC49-7CDB-4D35-84FF-D54AF0BA7E35}" destId="{CF8F7033-70E5-4E7E-B30A-7D937CA14CCF}" srcOrd="0" destOrd="0" presId="urn:microsoft.com/office/officeart/2005/8/layout/vList2"/>
    <dgm:cxn modelId="{FFF34CB7-C9C2-4E64-90EB-B6B91CD4BC37}" type="presOf" srcId="{7CD741B2-FDA1-4FA0-829A-CE77DB843316}" destId="{EF85CC79-AA2F-491F-9475-2CA4930ADC96}" srcOrd="0" destOrd="0" presId="urn:microsoft.com/office/officeart/2005/8/layout/vList2"/>
    <dgm:cxn modelId="{CF462D34-6268-4EEA-9C25-B662BE686B5E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2000" dirty="0" smtClean="0"/>
            <a:t>La cotation des plans </a:t>
          </a:r>
          <a:endParaRPr lang="fr-FR" sz="2000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40874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E2773A8F-CB0F-413B-991D-9B80BF46C984}" type="presOf" srcId="{EA58A54C-9EC9-4A9D-8D54-C2E727A5E571}" destId="{40FA3EC5-5719-49AC-9FE4-44F4835F3FBE}" srcOrd="0" destOrd="0" presId="urn:microsoft.com/office/officeart/2005/8/layout/vList2"/>
    <dgm:cxn modelId="{C0851947-B9EF-4FE6-AE5A-F07D015CC229}" type="presOf" srcId="{DB08F51D-DC8D-4E4D-8573-1D6A1E779A5D}" destId="{4A98FA2A-75AA-4A1C-8DF8-17AF85221E3D}" srcOrd="0" destOrd="0" presId="urn:microsoft.com/office/officeart/2005/8/layout/vList2"/>
    <dgm:cxn modelId="{F9025223-BF96-4779-A5A7-A300FECAC8A2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4ACF5AF6-4D71-4938-8A49-264196E1EA71}" type="presOf" srcId="{F4A7CC49-7CDB-4D35-84FF-D54AF0BA7E35}" destId="{CF8F7033-70E5-4E7E-B30A-7D937CA14CCF}" srcOrd="0" destOrd="0" presId="urn:microsoft.com/office/officeart/2005/8/layout/vList2"/>
    <dgm:cxn modelId="{2E9F9D5B-83DE-485D-8819-9FE5BA6E93C9}" type="presOf" srcId="{7CD741B2-FDA1-4FA0-829A-CE77DB843316}" destId="{EF85CC79-AA2F-491F-9475-2CA4930ADC96}" srcOrd="0" destOrd="0" presId="urn:microsoft.com/office/officeart/2005/8/layout/vList2"/>
    <dgm:cxn modelId="{5DAA927D-08A7-4691-BE19-506C6950C932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1BE014C0-7C65-443D-B90D-B8B7CA44D73D}" type="presOf" srcId="{F4A7CC49-7CDB-4D35-84FF-D54AF0BA7E35}" destId="{CF8F7033-70E5-4E7E-B30A-7D937CA14CCF}" srcOrd="0" destOrd="0" presId="urn:microsoft.com/office/officeart/2005/8/layout/vList2"/>
    <dgm:cxn modelId="{05282AF9-87A4-40D1-A21E-3F339551C1C3}" type="presOf" srcId="{7CD741B2-FDA1-4FA0-829A-CE77DB843316}" destId="{EF85CC79-AA2F-491F-9475-2CA4930ADC96}" srcOrd="0" destOrd="0" presId="urn:microsoft.com/office/officeart/2005/8/layout/vList2"/>
    <dgm:cxn modelId="{1F629960-1423-4930-BA1B-814BB688A8DB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2000" dirty="0" smtClean="0"/>
            <a:t>La cotation des plans </a:t>
          </a:r>
          <a:endParaRPr lang="fr-FR" sz="2000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40874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2B6129C-7F93-448B-A1B3-885CFE2FEE53}" type="presOf" srcId="{EA58A54C-9EC9-4A9D-8D54-C2E727A5E571}" destId="{40FA3EC5-5719-49AC-9FE4-44F4835F3FBE}" srcOrd="0" destOrd="0" presId="urn:microsoft.com/office/officeart/2005/8/layout/vList2"/>
    <dgm:cxn modelId="{BF022E50-A1FF-4EBE-ABC1-EAFCC2667306}" type="presOf" srcId="{DB08F51D-DC8D-4E4D-8573-1D6A1E779A5D}" destId="{4A98FA2A-75AA-4A1C-8DF8-17AF85221E3D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36C20DB8-4E2A-41FD-A5F8-A515E4745FF7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D741B2-FDA1-4FA0-829A-CE77DB8433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F4A7CC49-7CDB-4D35-84FF-D54AF0BA7E35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fr-FR" dirty="0" smtClean="0"/>
            <a:t>Lecture de plans de bâtiments</a:t>
          </a:r>
          <a:endParaRPr lang="fr-FR" dirty="0"/>
        </a:p>
      </dgm:t>
    </dgm:pt>
    <dgm:pt modelId="{AF6D0607-7141-4422-92B0-C93528978CBB}" type="parTrans" cxnId="{307EC5DD-06FF-40B5-9D2B-FC0D51DE3ECC}">
      <dgm:prSet/>
      <dgm:spPr/>
      <dgm:t>
        <a:bodyPr/>
        <a:lstStyle/>
        <a:p>
          <a:endParaRPr lang="fr-FR"/>
        </a:p>
      </dgm:t>
    </dgm:pt>
    <dgm:pt modelId="{D2886381-868B-4829-958A-6350A7535350}" type="sibTrans" cxnId="{307EC5DD-06FF-40B5-9D2B-FC0D51DE3ECC}">
      <dgm:prSet/>
      <dgm:spPr/>
      <dgm:t>
        <a:bodyPr/>
        <a:lstStyle/>
        <a:p>
          <a:endParaRPr lang="fr-FR"/>
        </a:p>
      </dgm:t>
    </dgm:pt>
    <dgm:pt modelId="{EF85CC79-AA2F-491F-9475-2CA4930ADC96}" type="pres">
      <dgm:prSet presAssocID="{7CD741B2-FDA1-4FA0-829A-CE77DB8433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F8F7033-70E5-4E7E-B30A-7D937CA14CCF}" type="pres">
      <dgm:prSet presAssocID="{F4A7CC49-7CDB-4D35-84FF-D54AF0BA7E35}" presName="parentText" presStyleLbl="node1" presStyleIdx="0" presStyleCnt="1" custScaleY="84061" custLinFactNeighborY="42749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7EC5DD-06FF-40B5-9D2B-FC0D51DE3ECC}" srcId="{7CD741B2-FDA1-4FA0-829A-CE77DB843316}" destId="{F4A7CC49-7CDB-4D35-84FF-D54AF0BA7E35}" srcOrd="0" destOrd="0" parTransId="{AF6D0607-7141-4422-92B0-C93528978CBB}" sibTransId="{D2886381-868B-4829-958A-6350A7535350}"/>
    <dgm:cxn modelId="{CD2D2353-6B00-4888-A72B-352BC9ACB1F7}" type="presOf" srcId="{7CD741B2-FDA1-4FA0-829A-CE77DB843316}" destId="{EF85CC79-AA2F-491F-9475-2CA4930ADC96}" srcOrd="0" destOrd="0" presId="urn:microsoft.com/office/officeart/2005/8/layout/vList2"/>
    <dgm:cxn modelId="{6AEA17ED-0EF5-4270-A600-B805BB349EB7}" type="presOf" srcId="{F4A7CC49-7CDB-4D35-84FF-D54AF0BA7E35}" destId="{CF8F7033-70E5-4E7E-B30A-7D937CA14CCF}" srcOrd="0" destOrd="0" presId="urn:microsoft.com/office/officeart/2005/8/layout/vList2"/>
    <dgm:cxn modelId="{D42A2E62-9C35-43B7-AA3B-55956DDCAA7C}" type="presParOf" srcId="{EF85CC79-AA2F-491F-9475-2CA4930ADC96}" destId="{CF8F7033-70E5-4E7E-B30A-7D937CA14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Le plan de situation </a:t>
          </a:r>
          <a:endParaRPr lang="fr-FR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17265" custLinFactNeighborX="-36000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3EEF878-EB01-4F01-979D-118031055228}" type="presOf" srcId="{DB08F51D-DC8D-4E4D-8573-1D6A1E779A5D}" destId="{4A98FA2A-75AA-4A1C-8DF8-17AF85221E3D}" srcOrd="0" destOrd="0" presId="urn:microsoft.com/office/officeart/2005/8/layout/vList2"/>
    <dgm:cxn modelId="{0B4FD08E-1BD3-4BBB-A842-9764A82B0301}" type="presOf" srcId="{EA58A54C-9EC9-4A9D-8D54-C2E727A5E571}" destId="{40FA3EC5-5719-49AC-9FE4-44F4835F3FBE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721571BA-21C9-42BD-8950-641D28D6BA6F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Le plan de masse </a:t>
          </a:r>
          <a:endParaRPr lang="fr-FR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17265" custLinFactNeighborY="1736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9085739-CCF2-4185-91BB-C47CAA845D5A}" type="presOf" srcId="{EA58A54C-9EC9-4A9D-8D54-C2E727A5E571}" destId="{40FA3EC5-5719-49AC-9FE4-44F4835F3FBE}" srcOrd="0" destOrd="0" presId="urn:microsoft.com/office/officeart/2005/8/layout/vList2"/>
    <dgm:cxn modelId="{D1A6C88A-E429-43CA-A7E0-4A19220C955B}" type="presOf" srcId="{DB08F51D-DC8D-4E4D-8573-1D6A1E779A5D}" destId="{4A98FA2A-75AA-4A1C-8DF8-17AF85221E3D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4DA0897E-983D-4BB6-984B-37B3DE2FA3C2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La perspective </a:t>
          </a:r>
          <a:endParaRPr lang="fr-FR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5718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0DEF6FC-0AEB-4387-9C61-89A23ECE334A}" type="presOf" srcId="{EA58A54C-9EC9-4A9D-8D54-C2E727A5E571}" destId="{40FA3EC5-5719-49AC-9FE4-44F4835F3FBE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FEE902C3-A6D6-4F29-8607-7132E9F6D97A}" type="presOf" srcId="{DB08F51D-DC8D-4E4D-8573-1D6A1E779A5D}" destId="{4A98FA2A-75AA-4A1C-8DF8-17AF85221E3D}" srcOrd="0" destOrd="0" presId="urn:microsoft.com/office/officeart/2005/8/layout/vList2"/>
    <dgm:cxn modelId="{3E9F1722-570F-4D61-9CE6-F3E5019EBAFA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A58A54C-9EC9-4A9D-8D54-C2E727A5E5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08F51D-DC8D-4E4D-8573-1D6A1E779A5D}">
      <dgm:prSet phldrT="[Texte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/>
            <a:t>Le plan d’étage en coupe horizontale </a:t>
          </a:r>
          <a:endParaRPr lang="fr-FR" dirty="0"/>
        </a:p>
      </dgm:t>
    </dgm:pt>
    <dgm:pt modelId="{BE79A27A-CE6A-4348-A8C0-74882190B310}" type="parTrans" cxnId="{4AFDF8B8-37C7-4D2D-9A59-8F74BA92EDFF}">
      <dgm:prSet/>
      <dgm:spPr/>
      <dgm:t>
        <a:bodyPr/>
        <a:lstStyle/>
        <a:p>
          <a:endParaRPr lang="fr-FR"/>
        </a:p>
      </dgm:t>
    </dgm:pt>
    <dgm:pt modelId="{303FA02E-130C-43E6-9845-87148C340B18}" type="sibTrans" cxnId="{4AFDF8B8-37C7-4D2D-9A59-8F74BA92EDFF}">
      <dgm:prSet/>
      <dgm:spPr/>
      <dgm:t>
        <a:bodyPr/>
        <a:lstStyle/>
        <a:p>
          <a:endParaRPr lang="fr-FR"/>
        </a:p>
      </dgm:t>
    </dgm:pt>
    <dgm:pt modelId="{40FA3EC5-5719-49AC-9FE4-44F4835F3FBE}" type="pres">
      <dgm:prSet presAssocID="{EA58A54C-9EC9-4A9D-8D54-C2E727A5E5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A98FA2A-75AA-4A1C-8DF8-17AF85221E3D}" type="pres">
      <dgm:prSet presAssocID="{DB08F51D-DC8D-4E4D-8573-1D6A1E779A5D}" presName="parentText" presStyleLbl="node1" presStyleIdx="0" presStyleCnt="1" custScaleY="17265" custLinFactNeighborX="3333" custLinFactNeighborY="-1088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9EEEE01-B07A-42B1-94E7-8C5D55BBB474}" type="presOf" srcId="{DB08F51D-DC8D-4E4D-8573-1D6A1E779A5D}" destId="{4A98FA2A-75AA-4A1C-8DF8-17AF85221E3D}" srcOrd="0" destOrd="0" presId="urn:microsoft.com/office/officeart/2005/8/layout/vList2"/>
    <dgm:cxn modelId="{4AFDF8B8-37C7-4D2D-9A59-8F74BA92EDFF}" srcId="{EA58A54C-9EC9-4A9D-8D54-C2E727A5E571}" destId="{DB08F51D-DC8D-4E4D-8573-1D6A1E779A5D}" srcOrd="0" destOrd="0" parTransId="{BE79A27A-CE6A-4348-A8C0-74882190B310}" sibTransId="{303FA02E-130C-43E6-9845-87148C340B18}"/>
    <dgm:cxn modelId="{7A70393E-D4E1-4C7B-B333-9DEFD41225B8}" type="presOf" srcId="{EA58A54C-9EC9-4A9D-8D54-C2E727A5E571}" destId="{40FA3EC5-5719-49AC-9FE4-44F4835F3FBE}" srcOrd="0" destOrd="0" presId="urn:microsoft.com/office/officeart/2005/8/layout/vList2"/>
    <dgm:cxn modelId="{69D8313D-22A7-496D-9A20-88647C0A9241}" type="presParOf" srcId="{40FA3EC5-5719-49AC-9FE4-44F4835F3FBE}" destId="{4A98FA2A-75AA-4A1C-8DF8-17AF85221E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0"/>
          <a:ext cx="6347520" cy="1224132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400" kern="1200" dirty="0" smtClean="0"/>
            <a:t>Lecture de plans de bâtiments</a:t>
          </a:r>
          <a:endParaRPr lang="fr-FR" sz="3400" kern="1200" dirty="0"/>
        </a:p>
      </dsp:txBody>
      <dsp:txXfrm>
        <a:off x="0" y="0"/>
        <a:ext cx="6347520" cy="122413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13091"/>
          <a:ext cx="1800200" cy="27494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La vue d’intégration</a:t>
          </a:r>
          <a:endParaRPr lang="fr-FR" sz="1100" kern="1200" dirty="0"/>
        </a:p>
      </dsp:txBody>
      <dsp:txXfrm>
        <a:off x="0" y="13091"/>
        <a:ext cx="1800200" cy="27494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72002"/>
          <a:ext cx="1800200" cy="288037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Le plan d’exécution (charpente) </a:t>
          </a:r>
          <a:endParaRPr lang="fr-FR" sz="1000" kern="1200" dirty="0"/>
        </a:p>
      </dsp:txBody>
      <dsp:txXfrm>
        <a:off x="0" y="72002"/>
        <a:ext cx="1800200" cy="288037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2232248" cy="500557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Le cahier des charges </a:t>
          </a:r>
          <a:endParaRPr lang="fr-FR" sz="1800" kern="1200" dirty="0"/>
        </a:p>
      </dsp:txBody>
      <dsp:txXfrm>
        <a:off x="0" y="0"/>
        <a:ext cx="2232248" cy="500557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2376264" cy="50369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Le devis descriptif </a:t>
          </a:r>
          <a:endParaRPr lang="fr-FR" sz="1800" kern="1200" dirty="0"/>
        </a:p>
      </dsp:txBody>
      <dsp:txXfrm>
        <a:off x="0" y="0"/>
        <a:ext cx="2376264" cy="503690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3096344" cy="475063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Le devis estimatif, quantitatif </a:t>
          </a:r>
          <a:endParaRPr lang="fr-FR" sz="1800" kern="1200" dirty="0"/>
        </a:p>
      </dsp:txBody>
      <dsp:txXfrm>
        <a:off x="0" y="0"/>
        <a:ext cx="3096344" cy="475063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3672408" cy="49206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Le calendrier d’exécution (planning) </a:t>
          </a:r>
          <a:endParaRPr lang="fr-FR" sz="1800" kern="1200" dirty="0"/>
        </a:p>
      </dsp:txBody>
      <dsp:txXfrm>
        <a:off x="0" y="0"/>
        <a:ext cx="3672408" cy="492064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3240360" cy="490791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Orientation géographique </a:t>
          </a:r>
          <a:endParaRPr lang="fr-FR" sz="2000" kern="1200" dirty="0"/>
        </a:p>
      </dsp:txBody>
      <dsp:txXfrm>
        <a:off x="0" y="0"/>
        <a:ext cx="3240360" cy="490791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2448272" cy="490791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Façades et Pignons </a:t>
          </a:r>
          <a:endParaRPr lang="fr-FR" sz="2000" kern="1200" dirty="0"/>
        </a:p>
      </dsp:txBody>
      <dsp:txXfrm>
        <a:off x="0" y="0"/>
        <a:ext cx="2448272" cy="490791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2952328" cy="49735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Echelles de représentation </a:t>
          </a:r>
          <a:endParaRPr lang="fr-FR" sz="2000" kern="1200" dirty="0"/>
        </a:p>
      </dsp:txBody>
      <dsp:txXfrm>
        <a:off x="0" y="0"/>
        <a:ext cx="2952328" cy="497354"/>
      </dsp:txXfrm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2952328" cy="49735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Les murs et les planchers </a:t>
          </a:r>
          <a:endParaRPr lang="fr-FR" sz="2000" kern="1200" dirty="0"/>
        </a:p>
      </dsp:txBody>
      <dsp:txXfrm>
        <a:off x="0" y="0"/>
        <a:ext cx="2952328" cy="497354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1440160" cy="49735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Les baies </a:t>
          </a:r>
          <a:endParaRPr lang="fr-FR" sz="2000" kern="1200" dirty="0"/>
        </a:p>
      </dsp:txBody>
      <dsp:txXfrm>
        <a:off x="0" y="0"/>
        <a:ext cx="1440160" cy="49735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F278A7-70F7-42B0-B695-FC43B1508A4B}">
      <dsp:nvSpPr>
        <dsp:cNvPr id="0" name=""/>
        <dsp:cNvSpPr/>
      </dsp:nvSpPr>
      <dsp:spPr>
        <a:xfrm>
          <a:off x="0" y="15961"/>
          <a:ext cx="3960440" cy="7846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Introduction</a:t>
          </a:r>
          <a:endParaRPr lang="fr-FR" sz="2900" kern="1200" dirty="0"/>
        </a:p>
      </dsp:txBody>
      <dsp:txXfrm>
        <a:off x="0" y="15961"/>
        <a:ext cx="3960440" cy="784679"/>
      </dsp:txXfrm>
    </dsp:sp>
    <dsp:sp modelId="{FDA1F831-DE14-4C3E-8857-B57933377EEA}">
      <dsp:nvSpPr>
        <dsp:cNvPr id="0" name=""/>
        <dsp:cNvSpPr/>
      </dsp:nvSpPr>
      <dsp:spPr>
        <a:xfrm>
          <a:off x="0" y="912961"/>
          <a:ext cx="3960440" cy="81836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Les dessins</a:t>
          </a:r>
          <a:endParaRPr lang="fr-FR" sz="2900" kern="1200" dirty="0"/>
        </a:p>
      </dsp:txBody>
      <dsp:txXfrm>
        <a:off x="0" y="912961"/>
        <a:ext cx="3960440" cy="818361"/>
      </dsp:txXfrm>
    </dsp:sp>
    <dsp:sp modelId="{ED91D521-A55F-45F0-970F-A844297C3524}">
      <dsp:nvSpPr>
        <dsp:cNvPr id="0" name=""/>
        <dsp:cNvSpPr/>
      </dsp:nvSpPr>
      <dsp:spPr>
        <a:xfrm>
          <a:off x="0" y="1843642"/>
          <a:ext cx="3960440" cy="70800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Les pièces écrites</a:t>
          </a:r>
          <a:endParaRPr lang="fr-FR" sz="2900" kern="1200" dirty="0"/>
        </a:p>
      </dsp:txBody>
      <dsp:txXfrm>
        <a:off x="0" y="1843642"/>
        <a:ext cx="3960440" cy="708005"/>
      </dsp:txXfrm>
    </dsp:sp>
    <dsp:sp modelId="{2CD6108A-7891-43F5-8F3B-54781DF7C253}">
      <dsp:nvSpPr>
        <dsp:cNvPr id="0" name=""/>
        <dsp:cNvSpPr/>
      </dsp:nvSpPr>
      <dsp:spPr>
        <a:xfrm>
          <a:off x="0" y="2663968"/>
          <a:ext cx="3960440" cy="7764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Interprétation des plans</a:t>
          </a:r>
          <a:endParaRPr lang="fr-FR" sz="2900" kern="1200" dirty="0"/>
        </a:p>
      </dsp:txBody>
      <dsp:txXfrm>
        <a:off x="0" y="2663968"/>
        <a:ext cx="3960440" cy="776453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3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3132347" cy="49735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Lecture des plans en coupes </a:t>
          </a:r>
          <a:endParaRPr lang="fr-FR" sz="2000" kern="1200" dirty="0"/>
        </a:p>
      </dsp:txBody>
      <dsp:txXfrm>
        <a:off x="0" y="0"/>
        <a:ext cx="3132347" cy="497354"/>
      </dsp:txXfrm>
    </dsp:sp>
  </dsp:spTree>
</dsp:drawing>
</file>

<file path=ppt/diagrams/drawing3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3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3132347" cy="49735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Lecture des plans en coupes </a:t>
          </a:r>
          <a:endParaRPr lang="fr-FR" sz="2000" kern="1200" dirty="0"/>
        </a:p>
      </dsp:txBody>
      <dsp:txXfrm>
        <a:off x="0" y="0"/>
        <a:ext cx="3132347" cy="497354"/>
      </dsp:txXfrm>
    </dsp:sp>
  </dsp:spTree>
</dsp:drawing>
</file>

<file path=ppt/diagrams/drawing3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3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3132347" cy="49735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Lecture des plans en coupes </a:t>
          </a:r>
          <a:endParaRPr lang="fr-FR" sz="2000" kern="1200" dirty="0"/>
        </a:p>
      </dsp:txBody>
      <dsp:txXfrm>
        <a:off x="0" y="0"/>
        <a:ext cx="3132347" cy="497354"/>
      </dsp:txXfrm>
    </dsp:sp>
  </dsp:spTree>
</dsp:drawing>
</file>

<file path=ppt/diagrams/drawing3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3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2592288" cy="49735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La cotation des plans </a:t>
          </a:r>
          <a:endParaRPr lang="fr-FR" sz="2000" kern="1200" dirty="0"/>
        </a:p>
      </dsp:txBody>
      <dsp:txXfrm>
        <a:off x="0" y="0"/>
        <a:ext cx="2592288" cy="49735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4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4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2592288" cy="49735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La cotation des plans </a:t>
          </a:r>
          <a:endParaRPr lang="fr-FR" sz="2000" kern="1200" dirty="0"/>
        </a:p>
      </dsp:txBody>
      <dsp:txXfrm>
        <a:off x="0" y="0"/>
        <a:ext cx="2592288" cy="49735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8F7033-70E5-4E7E-B30A-7D937CA14CCF}">
      <dsp:nvSpPr>
        <dsp:cNvPr id="0" name=""/>
        <dsp:cNvSpPr/>
      </dsp:nvSpPr>
      <dsp:spPr>
        <a:xfrm>
          <a:off x="0" y="182886"/>
          <a:ext cx="6120680" cy="7258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Lecture de plans de bâtiments</a:t>
          </a:r>
          <a:endParaRPr lang="fr-FR" sz="3000" kern="1200" dirty="0"/>
        </a:p>
      </dsp:txBody>
      <dsp:txXfrm>
        <a:off x="0" y="182886"/>
        <a:ext cx="6120680" cy="72583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1800200" cy="28482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Le plan de situation </a:t>
          </a:r>
          <a:endParaRPr lang="fr-FR" sz="1100" kern="1200" dirty="0"/>
        </a:p>
      </dsp:txBody>
      <dsp:txXfrm>
        <a:off x="0" y="0"/>
        <a:ext cx="1800200" cy="28482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3211"/>
          <a:ext cx="1800200" cy="28482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Le plan de masse </a:t>
          </a:r>
          <a:endParaRPr lang="fr-FR" sz="1100" kern="1200" dirty="0"/>
        </a:p>
      </dsp:txBody>
      <dsp:txXfrm>
        <a:off x="0" y="3211"/>
        <a:ext cx="1800200" cy="28482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6857"/>
          <a:ext cx="1800200" cy="274316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La perspective </a:t>
          </a:r>
          <a:endParaRPr lang="fr-FR" sz="1100" kern="1200" dirty="0"/>
        </a:p>
      </dsp:txBody>
      <dsp:txXfrm>
        <a:off x="0" y="6857"/>
        <a:ext cx="1800200" cy="27431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98FA2A-75AA-4A1C-8DF8-17AF85221E3D}">
      <dsp:nvSpPr>
        <dsp:cNvPr id="0" name=""/>
        <dsp:cNvSpPr/>
      </dsp:nvSpPr>
      <dsp:spPr>
        <a:xfrm>
          <a:off x="0" y="0"/>
          <a:ext cx="2160240" cy="357338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Le plan d’étage en coupe horizontale </a:t>
          </a:r>
          <a:endParaRPr lang="fr-FR" sz="1000" kern="1200" dirty="0"/>
        </a:p>
      </dsp:txBody>
      <dsp:txXfrm>
        <a:off x="0" y="0"/>
        <a:ext cx="2160240" cy="357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E2155-2D10-4559-B947-F0646D891084}" type="datetimeFigureOut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07262-4D63-4493-9F1D-EB556C7939D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CEBD-AC77-4E20-911B-83DF37848E4A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A004-B4D5-48DF-B089-5D577F3647A1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5D64-0F29-4CEE-997A-35A50B30550C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DA253-EB4D-4C03-AA91-F858B1BA6E8A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D2F07-9651-42B9-A2FC-6F26728C2581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56C0-BCEF-4672-B340-D0DE61074ADE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4512C-BE79-4CAC-96EC-34300349263A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BB207-F776-4BCB-9B22-B6C3615FD31C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5F0A-F447-46CD-8B1A-DD722D9AA473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BE749-869A-4541-8995-CB147E1F3057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8602-1DAA-4CC4-8876-21F1E47CA661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FB46A-5E59-4B66-B1E0-4B049808538B}" type="datetime1">
              <a:rPr lang="fr-FR" smtClean="0"/>
              <a:pPr/>
              <a:t>01/09/2013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BTS  TC  Thierry DELBOS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64A56-9323-46BD-A738-6543732E15F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8.xml"/><Relationship Id="rId13" Type="http://schemas.microsoft.com/office/2007/relationships/diagramDrawing" Target="../diagrams/drawing29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8.xml"/><Relationship Id="rId12" Type="http://schemas.openxmlformats.org/officeDocument/2006/relationships/diagramColors" Target="../diagrams/colors2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8.xml"/><Relationship Id="rId11" Type="http://schemas.openxmlformats.org/officeDocument/2006/relationships/diagramQuickStyle" Target="../diagrams/quickStyle29.xml"/><Relationship Id="rId5" Type="http://schemas.openxmlformats.org/officeDocument/2006/relationships/diagramLayout" Target="../diagrams/layout28.xml"/><Relationship Id="rId10" Type="http://schemas.openxmlformats.org/officeDocument/2006/relationships/diagramLayout" Target="../diagrams/layout29.xml"/><Relationship Id="rId4" Type="http://schemas.openxmlformats.org/officeDocument/2006/relationships/diagramData" Target="../diagrams/data28.xml"/><Relationship Id="rId9" Type="http://schemas.openxmlformats.org/officeDocument/2006/relationships/diagramData" Target="../diagrams/data29.xml"/><Relationship Id="rId1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0.xml"/><Relationship Id="rId13" Type="http://schemas.openxmlformats.org/officeDocument/2006/relationships/diagramColors" Target="../diagrams/colors31.xml"/><Relationship Id="rId18" Type="http://schemas.openxmlformats.org/officeDocument/2006/relationships/diagramColors" Target="../diagrams/colors32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30.xml"/><Relationship Id="rId12" Type="http://schemas.openxmlformats.org/officeDocument/2006/relationships/diagramQuickStyle" Target="../diagrams/quickStyle31.xml"/><Relationship Id="rId17" Type="http://schemas.openxmlformats.org/officeDocument/2006/relationships/diagramQuickStyle" Target="../diagrams/quickStyle32.xml"/><Relationship Id="rId2" Type="http://schemas.openxmlformats.org/officeDocument/2006/relationships/image" Target="../media/image36.png"/><Relationship Id="rId16" Type="http://schemas.openxmlformats.org/officeDocument/2006/relationships/diagramLayout" Target="../diagrams/layout32.xm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0.xml"/><Relationship Id="rId11" Type="http://schemas.openxmlformats.org/officeDocument/2006/relationships/diagramLayout" Target="../diagrams/layout31.xml"/><Relationship Id="rId5" Type="http://schemas.openxmlformats.org/officeDocument/2006/relationships/diagramData" Target="../diagrams/data30.xml"/><Relationship Id="rId15" Type="http://schemas.openxmlformats.org/officeDocument/2006/relationships/diagramData" Target="../diagrams/data32.xml"/><Relationship Id="rId10" Type="http://schemas.openxmlformats.org/officeDocument/2006/relationships/diagramData" Target="../diagrams/data31.xml"/><Relationship Id="rId19" Type="http://schemas.microsoft.com/office/2007/relationships/diagramDrawing" Target="../diagrams/drawing32.xml"/><Relationship Id="rId4" Type="http://schemas.openxmlformats.org/officeDocument/2006/relationships/image" Target="../media/image2.png"/><Relationship Id="rId9" Type="http://schemas.microsoft.com/office/2007/relationships/diagramDrawing" Target="../diagrams/drawing30.xml"/><Relationship Id="rId14" Type="http://schemas.microsoft.com/office/2007/relationships/diagramDrawing" Target="../diagrams/drawing3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3.xml"/><Relationship Id="rId13" Type="http://schemas.microsoft.com/office/2007/relationships/diagramDrawing" Target="../diagrams/drawing34.xml"/><Relationship Id="rId18" Type="http://schemas.microsoft.com/office/2007/relationships/diagramDrawing" Target="../diagrams/drawing3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3.xml"/><Relationship Id="rId12" Type="http://schemas.openxmlformats.org/officeDocument/2006/relationships/diagramColors" Target="../diagrams/colors34.xml"/><Relationship Id="rId17" Type="http://schemas.openxmlformats.org/officeDocument/2006/relationships/diagramColors" Target="../diagrams/colors35.xml"/><Relationship Id="rId2" Type="http://schemas.openxmlformats.org/officeDocument/2006/relationships/image" Target="../media/image1.jpeg"/><Relationship Id="rId16" Type="http://schemas.openxmlformats.org/officeDocument/2006/relationships/diagramQuickStyle" Target="../diagrams/quickStyle35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3.xml"/><Relationship Id="rId11" Type="http://schemas.openxmlformats.org/officeDocument/2006/relationships/diagramQuickStyle" Target="../diagrams/quickStyle34.xml"/><Relationship Id="rId5" Type="http://schemas.openxmlformats.org/officeDocument/2006/relationships/diagramLayout" Target="../diagrams/layout33.xml"/><Relationship Id="rId15" Type="http://schemas.openxmlformats.org/officeDocument/2006/relationships/diagramLayout" Target="../diagrams/layout35.xml"/><Relationship Id="rId10" Type="http://schemas.openxmlformats.org/officeDocument/2006/relationships/diagramLayout" Target="../diagrams/layout34.xml"/><Relationship Id="rId19" Type="http://schemas.openxmlformats.org/officeDocument/2006/relationships/image" Target="../media/image38.png"/><Relationship Id="rId4" Type="http://schemas.openxmlformats.org/officeDocument/2006/relationships/diagramData" Target="../diagrams/data33.xml"/><Relationship Id="rId9" Type="http://schemas.openxmlformats.org/officeDocument/2006/relationships/diagramData" Target="../diagrams/data34.xml"/><Relationship Id="rId14" Type="http://schemas.openxmlformats.org/officeDocument/2006/relationships/diagramData" Target="../diagrams/data35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6.xml"/><Relationship Id="rId13" Type="http://schemas.microsoft.com/office/2007/relationships/diagramDrawing" Target="../diagrams/drawing37.xml"/><Relationship Id="rId18" Type="http://schemas.openxmlformats.org/officeDocument/2006/relationships/image" Target="../media/image43.png"/><Relationship Id="rId3" Type="http://schemas.openxmlformats.org/officeDocument/2006/relationships/image" Target="../media/image2.png"/><Relationship Id="rId21" Type="http://schemas.openxmlformats.org/officeDocument/2006/relationships/image" Target="../media/image46.png"/><Relationship Id="rId7" Type="http://schemas.openxmlformats.org/officeDocument/2006/relationships/diagramColors" Target="../diagrams/colors36.xml"/><Relationship Id="rId12" Type="http://schemas.openxmlformats.org/officeDocument/2006/relationships/diagramColors" Target="../diagrams/colors37.xml"/><Relationship Id="rId17" Type="http://schemas.openxmlformats.org/officeDocument/2006/relationships/image" Target="../media/image42.png"/><Relationship Id="rId2" Type="http://schemas.openxmlformats.org/officeDocument/2006/relationships/image" Target="../media/image1.jpeg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6.xml"/><Relationship Id="rId11" Type="http://schemas.openxmlformats.org/officeDocument/2006/relationships/diagramQuickStyle" Target="../diagrams/quickStyle37.xml"/><Relationship Id="rId24" Type="http://schemas.openxmlformats.org/officeDocument/2006/relationships/image" Target="../media/image49.png"/><Relationship Id="rId5" Type="http://schemas.openxmlformats.org/officeDocument/2006/relationships/diagramLayout" Target="../diagrams/layout36.xml"/><Relationship Id="rId15" Type="http://schemas.openxmlformats.org/officeDocument/2006/relationships/image" Target="../media/image40.jpeg"/><Relationship Id="rId23" Type="http://schemas.openxmlformats.org/officeDocument/2006/relationships/image" Target="../media/image48.png"/><Relationship Id="rId10" Type="http://schemas.openxmlformats.org/officeDocument/2006/relationships/diagramLayout" Target="../diagrams/layout37.xml"/><Relationship Id="rId19" Type="http://schemas.openxmlformats.org/officeDocument/2006/relationships/image" Target="../media/image44.png"/><Relationship Id="rId4" Type="http://schemas.openxmlformats.org/officeDocument/2006/relationships/diagramData" Target="../diagrams/data36.xml"/><Relationship Id="rId9" Type="http://schemas.openxmlformats.org/officeDocument/2006/relationships/diagramData" Target="../diagrams/data37.xml"/><Relationship Id="rId14" Type="http://schemas.openxmlformats.org/officeDocument/2006/relationships/image" Target="../media/image39.png"/><Relationship Id="rId22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8.xml"/><Relationship Id="rId13" Type="http://schemas.microsoft.com/office/2007/relationships/diagramDrawing" Target="../diagrams/drawing39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8.xml"/><Relationship Id="rId12" Type="http://schemas.openxmlformats.org/officeDocument/2006/relationships/diagramColors" Target="../diagrams/colors3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8.xml"/><Relationship Id="rId11" Type="http://schemas.openxmlformats.org/officeDocument/2006/relationships/diagramQuickStyle" Target="../diagrams/quickStyle39.xml"/><Relationship Id="rId5" Type="http://schemas.openxmlformats.org/officeDocument/2006/relationships/diagramLayout" Target="../diagrams/layout38.xml"/><Relationship Id="rId10" Type="http://schemas.openxmlformats.org/officeDocument/2006/relationships/diagramLayout" Target="../diagrams/layout39.xml"/><Relationship Id="rId4" Type="http://schemas.openxmlformats.org/officeDocument/2006/relationships/diagramData" Target="../diagrams/data38.xml"/><Relationship Id="rId9" Type="http://schemas.openxmlformats.org/officeDocument/2006/relationships/diagramData" Target="../diagrams/data39.xml"/><Relationship Id="rId1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0.xml"/><Relationship Id="rId13" Type="http://schemas.microsoft.com/office/2007/relationships/diagramDrawing" Target="../diagrams/drawing4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0.xml"/><Relationship Id="rId12" Type="http://schemas.openxmlformats.org/officeDocument/2006/relationships/diagramColors" Target="../diagrams/colors4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0.xml"/><Relationship Id="rId11" Type="http://schemas.openxmlformats.org/officeDocument/2006/relationships/diagramQuickStyle" Target="../diagrams/quickStyle41.xml"/><Relationship Id="rId5" Type="http://schemas.openxmlformats.org/officeDocument/2006/relationships/diagramLayout" Target="../diagrams/layout40.xml"/><Relationship Id="rId10" Type="http://schemas.openxmlformats.org/officeDocument/2006/relationships/diagramLayout" Target="../diagrams/layout41.xml"/><Relationship Id="rId4" Type="http://schemas.openxmlformats.org/officeDocument/2006/relationships/diagramData" Target="../diagrams/data40.xml"/><Relationship Id="rId9" Type="http://schemas.openxmlformats.org/officeDocument/2006/relationships/diagramData" Target="../diagrams/data41.xml"/><Relationship Id="rId1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diagramColors" Target="../diagrams/colors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12" Type="http://schemas.openxmlformats.org/officeDocument/2006/relationships/diagramQuickStyle" Target="../diagrams/quickStyl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11" Type="http://schemas.openxmlformats.org/officeDocument/2006/relationships/diagramLayout" Target="../diagrams/layout3.xml"/><Relationship Id="rId5" Type="http://schemas.openxmlformats.org/officeDocument/2006/relationships/diagramLayout" Target="../diagrams/layout2.xml"/><Relationship Id="rId10" Type="http://schemas.openxmlformats.org/officeDocument/2006/relationships/diagramData" Target="../diagrams/data3.xml"/><Relationship Id="rId4" Type="http://schemas.openxmlformats.org/officeDocument/2006/relationships/diagramData" Target="../diagrams/data2.xml"/><Relationship Id="rId9" Type="http://schemas.openxmlformats.org/officeDocument/2006/relationships/image" Target="../media/image4.jpeg"/><Relationship Id="rId14" Type="http://schemas.microsoft.com/office/2007/relationships/diagramDrawing" Target="../diagrams/drawing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.xml"/><Relationship Id="rId12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7.png"/><Relationship Id="rId5" Type="http://schemas.openxmlformats.org/officeDocument/2006/relationships/diagramLayout" Target="../diagrams/layout4.xml"/><Relationship Id="rId10" Type="http://schemas.openxmlformats.org/officeDocument/2006/relationships/image" Target="../media/image6.jpeg"/><Relationship Id="rId4" Type="http://schemas.openxmlformats.org/officeDocument/2006/relationships/diagramData" Target="../diagrams/data4.xm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image" Target="../media/image13.gif"/><Relationship Id="rId18" Type="http://schemas.openxmlformats.org/officeDocument/2006/relationships/diagramLayout" Target="../diagrams/layout6.xml"/><Relationship Id="rId26" Type="http://schemas.microsoft.com/office/2007/relationships/diagramDrawing" Target="../diagrams/drawing7.xml"/><Relationship Id="rId39" Type="http://schemas.openxmlformats.org/officeDocument/2006/relationships/diagramQuickStyle" Target="../diagrams/quickStyle10.xml"/><Relationship Id="rId3" Type="http://schemas.openxmlformats.org/officeDocument/2006/relationships/image" Target="../media/image2.png"/><Relationship Id="rId21" Type="http://schemas.microsoft.com/office/2007/relationships/diagramDrawing" Target="../diagrams/drawing6.xml"/><Relationship Id="rId34" Type="http://schemas.openxmlformats.org/officeDocument/2006/relationships/diagramQuickStyle" Target="../diagrams/quickStyle9.xml"/><Relationship Id="rId42" Type="http://schemas.openxmlformats.org/officeDocument/2006/relationships/diagramData" Target="../diagrams/data11.xml"/><Relationship Id="rId7" Type="http://schemas.openxmlformats.org/officeDocument/2006/relationships/diagramColors" Target="../diagrams/colors5.xml"/><Relationship Id="rId12" Type="http://schemas.openxmlformats.org/officeDocument/2006/relationships/image" Target="../media/image12.jpeg"/><Relationship Id="rId17" Type="http://schemas.openxmlformats.org/officeDocument/2006/relationships/diagramData" Target="../diagrams/data6.xml"/><Relationship Id="rId25" Type="http://schemas.openxmlformats.org/officeDocument/2006/relationships/diagramColors" Target="../diagrams/colors7.xml"/><Relationship Id="rId33" Type="http://schemas.openxmlformats.org/officeDocument/2006/relationships/diagramLayout" Target="../diagrams/layout9.xml"/><Relationship Id="rId38" Type="http://schemas.openxmlformats.org/officeDocument/2006/relationships/diagramLayout" Target="../diagrams/layout10.xml"/><Relationship Id="rId46" Type="http://schemas.microsoft.com/office/2007/relationships/diagramDrawing" Target="../diagrams/drawing11.xml"/><Relationship Id="rId2" Type="http://schemas.openxmlformats.org/officeDocument/2006/relationships/image" Target="../media/image1.jpeg"/><Relationship Id="rId16" Type="http://schemas.openxmlformats.org/officeDocument/2006/relationships/image" Target="../media/image16.jpeg"/><Relationship Id="rId20" Type="http://schemas.openxmlformats.org/officeDocument/2006/relationships/diagramColors" Target="../diagrams/colors6.xml"/><Relationship Id="rId29" Type="http://schemas.openxmlformats.org/officeDocument/2006/relationships/diagramQuickStyle" Target="../diagrams/quickStyle8.xml"/><Relationship Id="rId41" Type="http://schemas.microsoft.com/office/2007/relationships/diagramDrawing" Target="../diagrams/drawing10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11.jpeg"/><Relationship Id="rId24" Type="http://schemas.openxmlformats.org/officeDocument/2006/relationships/diagramQuickStyle" Target="../diagrams/quickStyle7.xml"/><Relationship Id="rId32" Type="http://schemas.openxmlformats.org/officeDocument/2006/relationships/diagramData" Target="../diagrams/data9.xml"/><Relationship Id="rId37" Type="http://schemas.openxmlformats.org/officeDocument/2006/relationships/diagramData" Target="../diagrams/data10.xml"/><Relationship Id="rId40" Type="http://schemas.openxmlformats.org/officeDocument/2006/relationships/diagramColors" Target="../diagrams/colors10.xml"/><Relationship Id="rId45" Type="http://schemas.openxmlformats.org/officeDocument/2006/relationships/diagramColors" Target="../diagrams/colors11.xml"/><Relationship Id="rId5" Type="http://schemas.openxmlformats.org/officeDocument/2006/relationships/diagramLayout" Target="../diagrams/layout5.xml"/><Relationship Id="rId15" Type="http://schemas.openxmlformats.org/officeDocument/2006/relationships/image" Target="../media/image15.jpeg"/><Relationship Id="rId23" Type="http://schemas.openxmlformats.org/officeDocument/2006/relationships/diagramLayout" Target="../diagrams/layout7.xml"/><Relationship Id="rId28" Type="http://schemas.openxmlformats.org/officeDocument/2006/relationships/diagramLayout" Target="../diagrams/layout8.xml"/><Relationship Id="rId36" Type="http://schemas.microsoft.com/office/2007/relationships/diagramDrawing" Target="../diagrams/drawing9.xml"/><Relationship Id="rId10" Type="http://schemas.openxmlformats.org/officeDocument/2006/relationships/image" Target="../media/image10.jpeg"/><Relationship Id="rId19" Type="http://schemas.openxmlformats.org/officeDocument/2006/relationships/diagramQuickStyle" Target="../diagrams/quickStyle6.xml"/><Relationship Id="rId31" Type="http://schemas.microsoft.com/office/2007/relationships/diagramDrawing" Target="../diagrams/drawing8.xml"/><Relationship Id="rId44" Type="http://schemas.openxmlformats.org/officeDocument/2006/relationships/diagramQuickStyle" Target="../diagrams/quickStyle11.xml"/><Relationship Id="rId4" Type="http://schemas.openxmlformats.org/officeDocument/2006/relationships/diagramData" Target="../diagrams/data5.xml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diagramData" Target="../diagrams/data7.xml"/><Relationship Id="rId27" Type="http://schemas.openxmlformats.org/officeDocument/2006/relationships/diagramData" Target="../diagrams/data8.xml"/><Relationship Id="rId30" Type="http://schemas.openxmlformats.org/officeDocument/2006/relationships/diagramColors" Target="../diagrams/colors8.xml"/><Relationship Id="rId35" Type="http://schemas.openxmlformats.org/officeDocument/2006/relationships/diagramColors" Target="../diagrams/colors9.xml"/><Relationship Id="rId43" Type="http://schemas.openxmlformats.org/officeDocument/2006/relationships/diagramLayout" Target="../diagrams/layout1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13" Type="http://schemas.microsoft.com/office/2007/relationships/diagramDrawing" Target="../diagrams/drawing13.xml"/><Relationship Id="rId18" Type="http://schemas.openxmlformats.org/officeDocument/2006/relationships/diagramData" Target="../diagrams/data14.xml"/><Relationship Id="rId26" Type="http://schemas.openxmlformats.org/officeDocument/2006/relationships/diagramColors" Target="../diagrams/colors15.xml"/><Relationship Id="rId3" Type="http://schemas.openxmlformats.org/officeDocument/2006/relationships/image" Target="../media/image2.png"/><Relationship Id="rId21" Type="http://schemas.openxmlformats.org/officeDocument/2006/relationships/diagramColors" Target="../diagrams/colors14.xml"/><Relationship Id="rId34" Type="http://schemas.openxmlformats.org/officeDocument/2006/relationships/diagramLayout" Target="../diagrams/layout17.xml"/><Relationship Id="rId7" Type="http://schemas.openxmlformats.org/officeDocument/2006/relationships/diagramColors" Target="../diagrams/colors12.xml"/><Relationship Id="rId12" Type="http://schemas.openxmlformats.org/officeDocument/2006/relationships/diagramColors" Target="../diagrams/colors13.xml"/><Relationship Id="rId17" Type="http://schemas.openxmlformats.org/officeDocument/2006/relationships/image" Target="../media/image20.jpeg"/><Relationship Id="rId25" Type="http://schemas.openxmlformats.org/officeDocument/2006/relationships/diagramQuickStyle" Target="../diagrams/quickStyle15.xml"/><Relationship Id="rId33" Type="http://schemas.openxmlformats.org/officeDocument/2006/relationships/diagramData" Target="../diagrams/data17.xml"/><Relationship Id="rId2" Type="http://schemas.openxmlformats.org/officeDocument/2006/relationships/image" Target="../media/image1.jpeg"/><Relationship Id="rId16" Type="http://schemas.openxmlformats.org/officeDocument/2006/relationships/image" Target="../media/image19.jpeg"/><Relationship Id="rId20" Type="http://schemas.openxmlformats.org/officeDocument/2006/relationships/diagramQuickStyle" Target="../diagrams/quickStyle14.xml"/><Relationship Id="rId29" Type="http://schemas.openxmlformats.org/officeDocument/2006/relationships/diagramLayout" Target="../diagrams/layout1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2.xml"/><Relationship Id="rId11" Type="http://schemas.openxmlformats.org/officeDocument/2006/relationships/diagramQuickStyle" Target="../diagrams/quickStyle13.xml"/><Relationship Id="rId24" Type="http://schemas.openxmlformats.org/officeDocument/2006/relationships/diagramLayout" Target="../diagrams/layout15.xml"/><Relationship Id="rId32" Type="http://schemas.microsoft.com/office/2007/relationships/diagramDrawing" Target="../diagrams/drawing16.xml"/><Relationship Id="rId37" Type="http://schemas.microsoft.com/office/2007/relationships/diagramDrawing" Target="../diagrams/drawing17.xml"/><Relationship Id="rId5" Type="http://schemas.openxmlformats.org/officeDocument/2006/relationships/diagramLayout" Target="../diagrams/layout12.xml"/><Relationship Id="rId15" Type="http://schemas.openxmlformats.org/officeDocument/2006/relationships/image" Target="../media/image18.jpeg"/><Relationship Id="rId23" Type="http://schemas.openxmlformats.org/officeDocument/2006/relationships/diagramData" Target="../diagrams/data15.xml"/><Relationship Id="rId28" Type="http://schemas.openxmlformats.org/officeDocument/2006/relationships/diagramData" Target="../diagrams/data16.xml"/><Relationship Id="rId36" Type="http://schemas.openxmlformats.org/officeDocument/2006/relationships/diagramColors" Target="../diagrams/colors17.xml"/><Relationship Id="rId10" Type="http://schemas.openxmlformats.org/officeDocument/2006/relationships/diagramLayout" Target="../diagrams/layout13.xml"/><Relationship Id="rId19" Type="http://schemas.openxmlformats.org/officeDocument/2006/relationships/diagramLayout" Target="../diagrams/layout14.xml"/><Relationship Id="rId31" Type="http://schemas.openxmlformats.org/officeDocument/2006/relationships/diagramColors" Target="../diagrams/colors16.xml"/><Relationship Id="rId4" Type="http://schemas.openxmlformats.org/officeDocument/2006/relationships/diagramData" Target="../diagrams/data12.xml"/><Relationship Id="rId9" Type="http://schemas.openxmlformats.org/officeDocument/2006/relationships/diagramData" Target="../diagrams/data13.xml"/><Relationship Id="rId14" Type="http://schemas.openxmlformats.org/officeDocument/2006/relationships/image" Target="../media/image17.gif"/><Relationship Id="rId22" Type="http://schemas.microsoft.com/office/2007/relationships/diagramDrawing" Target="../diagrams/drawing14.xml"/><Relationship Id="rId27" Type="http://schemas.microsoft.com/office/2007/relationships/diagramDrawing" Target="../diagrams/drawing15.xml"/><Relationship Id="rId30" Type="http://schemas.openxmlformats.org/officeDocument/2006/relationships/diagramQuickStyle" Target="../diagrams/quickStyle16.xml"/><Relationship Id="rId35" Type="http://schemas.openxmlformats.org/officeDocument/2006/relationships/diagramQuickStyle" Target="../diagrams/quickStyle1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8.xml"/><Relationship Id="rId13" Type="http://schemas.microsoft.com/office/2007/relationships/diagramDrawing" Target="../diagrams/drawing19.xml"/><Relationship Id="rId18" Type="http://schemas.microsoft.com/office/2007/relationships/diagramDrawing" Target="../diagrams/drawing20.xml"/><Relationship Id="rId3" Type="http://schemas.openxmlformats.org/officeDocument/2006/relationships/image" Target="../media/image2.png"/><Relationship Id="rId21" Type="http://schemas.openxmlformats.org/officeDocument/2006/relationships/image" Target="../media/image23.jpeg"/><Relationship Id="rId7" Type="http://schemas.openxmlformats.org/officeDocument/2006/relationships/diagramColors" Target="../diagrams/colors18.xml"/><Relationship Id="rId12" Type="http://schemas.openxmlformats.org/officeDocument/2006/relationships/diagramColors" Target="../diagrams/colors19.xml"/><Relationship Id="rId17" Type="http://schemas.openxmlformats.org/officeDocument/2006/relationships/diagramColors" Target="../diagrams/colors20.xml"/><Relationship Id="rId2" Type="http://schemas.openxmlformats.org/officeDocument/2006/relationships/image" Target="../media/image1.jpeg"/><Relationship Id="rId16" Type="http://schemas.openxmlformats.org/officeDocument/2006/relationships/diagramQuickStyle" Target="../diagrams/quickStyle20.xml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8.xml"/><Relationship Id="rId11" Type="http://schemas.openxmlformats.org/officeDocument/2006/relationships/diagramQuickStyle" Target="../diagrams/quickStyle19.xml"/><Relationship Id="rId5" Type="http://schemas.openxmlformats.org/officeDocument/2006/relationships/diagramLayout" Target="../diagrams/layout18.xml"/><Relationship Id="rId15" Type="http://schemas.openxmlformats.org/officeDocument/2006/relationships/diagramLayout" Target="../diagrams/layout20.xml"/><Relationship Id="rId10" Type="http://schemas.openxmlformats.org/officeDocument/2006/relationships/diagramLayout" Target="../diagrams/layout19.xml"/><Relationship Id="rId19" Type="http://schemas.openxmlformats.org/officeDocument/2006/relationships/image" Target="../media/image21.jpeg"/><Relationship Id="rId4" Type="http://schemas.openxmlformats.org/officeDocument/2006/relationships/diagramData" Target="../diagrams/data18.xml"/><Relationship Id="rId9" Type="http://schemas.openxmlformats.org/officeDocument/2006/relationships/diagramData" Target="../diagrams/data19.xml"/><Relationship Id="rId14" Type="http://schemas.openxmlformats.org/officeDocument/2006/relationships/diagramData" Target="../diagrams/data20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13" Type="http://schemas.microsoft.com/office/2007/relationships/diagramDrawing" Target="../diagrams/drawing22.xml"/><Relationship Id="rId18" Type="http://schemas.microsoft.com/office/2007/relationships/diagramDrawing" Target="../diagrams/drawing23.xml"/><Relationship Id="rId3" Type="http://schemas.openxmlformats.org/officeDocument/2006/relationships/image" Target="../media/image2.png"/><Relationship Id="rId21" Type="http://schemas.openxmlformats.org/officeDocument/2006/relationships/image" Target="../media/image26.png"/><Relationship Id="rId7" Type="http://schemas.openxmlformats.org/officeDocument/2006/relationships/diagramColors" Target="../diagrams/colors21.xml"/><Relationship Id="rId12" Type="http://schemas.openxmlformats.org/officeDocument/2006/relationships/diagramColors" Target="../diagrams/colors22.xml"/><Relationship Id="rId17" Type="http://schemas.openxmlformats.org/officeDocument/2006/relationships/diagramColors" Target="../diagrams/colors23.xml"/><Relationship Id="rId2" Type="http://schemas.openxmlformats.org/officeDocument/2006/relationships/image" Target="../media/image1.jpeg"/><Relationship Id="rId16" Type="http://schemas.openxmlformats.org/officeDocument/2006/relationships/diagramQuickStyle" Target="../diagrams/quickStyle23.xm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1.xml"/><Relationship Id="rId11" Type="http://schemas.openxmlformats.org/officeDocument/2006/relationships/diagramQuickStyle" Target="../diagrams/quickStyle22.xml"/><Relationship Id="rId5" Type="http://schemas.openxmlformats.org/officeDocument/2006/relationships/diagramLayout" Target="../diagrams/layout21.xml"/><Relationship Id="rId15" Type="http://schemas.openxmlformats.org/officeDocument/2006/relationships/diagramLayout" Target="../diagrams/layout23.xml"/><Relationship Id="rId23" Type="http://schemas.openxmlformats.org/officeDocument/2006/relationships/image" Target="../media/image28.png"/><Relationship Id="rId10" Type="http://schemas.openxmlformats.org/officeDocument/2006/relationships/diagramLayout" Target="../diagrams/layout22.xml"/><Relationship Id="rId19" Type="http://schemas.openxmlformats.org/officeDocument/2006/relationships/image" Target="../media/image24.png"/><Relationship Id="rId4" Type="http://schemas.openxmlformats.org/officeDocument/2006/relationships/diagramData" Target="../diagrams/data21.xml"/><Relationship Id="rId9" Type="http://schemas.openxmlformats.org/officeDocument/2006/relationships/diagramData" Target="../diagrams/data22.xml"/><Relationship Id="rId14" Type="http://schemas.openxmlformats.org/officeDocument/2006/relationships/diagramData" Target="../diagrams/data23.xml"/><Relationship Id="rId22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4.xml"/><Relationship Id="rId13" Type="http://schemas.microsoft.com/office/2007/relationships/diagramDrawing" Target="../diagrams/drawing25.xml"/><Relationship Id="rId18" Type="http://schemas.openxmlformats.org/officeDocument/2006/relationships/image" Target="../media/image33.jpeg"/><Relationship Id="rId3" Type="http://schemas.openxmlformats.org/officeDocument/2006/relationships/image" Target="../media/image2.png"/><Relationship Id="rId7" Type="http://schemas.openxmlformats.org/officeDocument/2006/relationships/diagramColors" Target="../diagrams/colors24.xml"/><Relationship Id="rId12" Type="http://schemas.openxmlformats.org/officeDocument/2006/relationships/diagramColors" Target="../diagrams/colors25.xml"/><Relationship Id="rId17" Type="http://schemas.openxmlformats.org/officeDocument/2006/relationships/image" Target="../media/image32.jpeg"/><Relationship Id="rId2" Type="http://schemas.openxmlformats.org/officeDocument/2006/relationships/image" Target="../media/image1.jpeg"/><Relationship Id="rId16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4.xml"/><Relationship Id="rId11" Type="http://schemas.openxmlformats.org/officeDocument/2006/relationships/diagramQuickStyle" Target="../diagrams/quickStyle25.xml"/><Relationship Id="rId5" Type="http://schemas.openxmlformats.org/officeDocument/2006/relationships/diagramLayout" Target="../diagrams/layout24.xml"/><Relationship Id="rId15" Type="http://schemas.openxmlformats.org/officeDocument/2006/relationships/image" Target="../media/image30.jpeg"/><Relationship Id="rId10" Type="http://schemas.openxmlformats.org/officeDocument/2006/relationships/diagramLayout" Target="../diagrams/layout25.xml"/><Relationship Id="rId4" Type="http://schemas.openxmlformats.org/officeDocument/2006/relationships/diagramData" Target="../diagrams/data24.xml"/><Relationship Id="rId9" Type="http://schemas.openxmlformats.org/officeDocument/2006/relationships/diagramData" Target="../diagrams/data25.xml"/><Relationship Id="rId1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6.xml"/><Relationship Id="rId13" Type="http://schemas.openxmlformats.org/officeDocument/2006/relationships/diagramColors" Target="../diagrams/colors27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26.xml"/><Relationship Id="rId12" Type="http://schemas.openxmlformats.org/officeDocument/2006/relationships/diagramQuickStyle" Target="../diagrams/quickStyle27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6.xml"/><Relationship Id="rId11" Type="http://schemas.openxmlformats.org/officeDocument/2006/relationships/diagramLayout" Target="../diagrams/layout27.xml"/><Relationship Id="rId5" Type="http://schemas.openxmlformats.org/officeDocument/2006/relationships/diagramData" Target="../diagrams/data26.xml"/><Relationship Id="rId10" Type="http://schemas.openxmlformats.org/officeDocument/2006/relationships/diagramData" Target="../diagrams/data27.xml"/><Relationship Id="rId4" Type="http://schemas.openxmlformats.org/officeDocument/2006/relationships/image" Target="../media/image2.png"/><Relationship Id="rId9" Type="http://schemas.microsoft.com/office/2007/relationships/diagramDrawing" Target="../diagrams/drawing26.xml"/><Relationship Id="rId14" Type="http://schemas.microsoft.com/office/2007/relationships/diagramDrawing" Target="../diagrams/drawing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http://data0.eklablog.fr/candb_maison/perso/plans%20maisons/rez%20de%20chausse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052736"/>
            <a:ext cx="7848872" cy="5184576"/>
          </a:xfrm>
          <a:prstGeom prst="rect">
            <a:avLst/>
          </a:prstGeom>
          <a:noFill/>
        </p:spPr>
      </p:pic>
      <p:graphicFrame>
        <p:nvGraphicFramePr>
          <p:cNvPr id="7" name="Diagramme 6"/>
          <p:cNvGraphicFramePr/>
          <p:nvPr/>
        </p:nvGraphicFramePr>
        <p:xfrm>
          <a:off x="1547664" y="2708920"/>
          <a:ext cx="6347520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3456384" cy="432000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Interprétation des plans</a:t>
              </a:r>
              <a:endParaRPr lang="fr-FR" sz="2400" kern="1200" dirty="0"/>
            </a:p>
          </p:txBody>
        </p:sp>
      </p:grpSp>
      <p:graphicFrame>
        <p:nvGraphicFramePr>
          <p:cNvPr id="35" name="Diagramme 34"/>
          <p:cNvGraphicFramePr/>
          <p:nvPr/>
        </p:nvGraphicFramePr>
        <p:xfrm>
          <a:off x="251520" y="1844824"/>
          <a:ext cx="1440160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  <p:pic>
        <p:nvPicPr>
          <p:cNvPr id="22" name="Image 21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23928" y="2060848"/>
            <a:ext cx="3457395" cy="291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AutoShape 2"/>
          <p:cNvSpPr>
            <a:spLocks noChangeArrowheads="1"/>
          </p:cNvSpPr>
          <p:nvPr/>
        </p:nvSpPr>
        <p:spPr bwMode="auto">
          <a:xfrm>
            <a:off x="2807804" y="2348880"/>
            <a:ext cx="1266825" cy="831850"/>
          </a:xfrm>
          <a:prstGeom prst="wedgeRectCallout">
            <a:avLst>
              <a:gd name="adj1" fmla="val 105389"/>
              <a:gd name="adj2" fmla="val 35356"/>
            </a:avLst>
          </a:prstGeom>
          <a:solidFill>
            <a:srgbClr val="FFFFFF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Tableaux </a:t>
            </a:r>
            <a:r>
              <a:rPr kumimoji="0" 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: Ce sont les surfaces verticales qui limitent les baies.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2915816" y="3861048"/>
            <a:ext cx="1447800" cy="687387"/>
          </a:xfrm>
          <a:prstGeom prst="wedgeRectCallout">
            <a:avLst>
              <a:gd name="adj1" fmla="val 95176"/>
              <a:gd name="adj2" fmla="val -31440"/>
            </a:avLst>
          </a:prstGeom>
          <a:solidFill>
            <a:srgbClr val="FFFFFF"/>
          </a:solidFill>
          <a:ln w="1905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Seuil</a:t>
            </a: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 </a:t>
            </a: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: </a:t>
            </a:r>
            <a:r>
              <a:rPr kumimoji="0" 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partie inférieure d’une baie pour porte ou porte-fenêtre.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7020272" y="2996952"/>
            <a:ext cx="1882775" cy="1014412"/>
          </a:xfrm>
          <a:prstGeom prst="wedgeRectCallout">
            <a:avLst>
              <a:gd name="adj1" fmla="val -77133"/>
              <a:gd name="adj2" fmla="val 30145"/>
            </a:avLst>
          </a:prstGeom>
          <a:solidFill>
            <a:srgbClr val="FFFFFF"/>
          </a:solidFill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Appui de fenêtre </a:t>
            </a:r>
            <a:r>
              <a:rPr kumimoji="0" lang="fr-FR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: </a:t>
            </a:r>
            <a:r>
              <a:rPr kumimoji="0" 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Elément horizontal en béton armé situé à la partie inférieure d’une baie. L’appui évacue l’eau de pluie et reçoit la pièce d’appui de la menuiserie.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9" name="Groupe 138"/>
          <p:cNvGrpSpPr/>
          <p:nvPr/>
        </p:nvGrpSpPr>
        <p:grpSpPr>
          <a:xfrm>
            <a:off x="503610" y="3609590"/>
            <a:ext cx="2135188" cy="2533650"/>
            <a:chOff x="503610" y="3609590"/>
            <a:chExt cx="2135188" cy="2533650"/>
          </a:xfrm>
        </p:grpSpPr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2348285" y="4658928"/>
              <a:ext cx="36513" cy="73025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60" name="Rectangle 8" descr="70 %"/>
            <p:cNvSpPr>
              <a:spLocks noChangeArrowheads="1"/>
            </p:cNvSpPr>
            <p:nvPr/>
          </p:nvSpPr>
          <p:spPr bwMode="auto">
            <a:xfrm>
              <a:off x="2348285" y="3681028"/>
              <a:ext cx="146050" cy="327025"/>
            </a:xfrm>
            <a:prstGeom prst="rect">
              <a:avLst/>
            </a:prstGeom>
            <a:pattFill prst="pct70">
              <a:fgClr>
                <a:srgbClr val="BFBFBF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61" name="Rectangle 9" descr="70 %"/>
            <p:cNvSpPr>
              <a:spLocks noChangeArrowheads="1"/>
            </p:cNvSpPr>
            <p:nvPr/>
          </p:nvSpPr>
          <p:spPr bwMode="auto">
            <a:xfrm>
              <a:off x="2059360" y="3754053"/>
              <a:ext cx="288925" cy="107950"/>
            </a:xfrm>
            <a:prstGeom prst="rect">
              <a:avLst/>
            </a:prstGeom>
            <a:pattFill prst="pct70">
              <a:fgClr>
                <a:srgbClr val="BFBFBF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62" name="Rectangle 10" descr="70 %"/>
            <p:cNvSpPr>
              <a:spLocks noChangeArrowheads="1"/>
            </p:cNvSpPr>
            <p:nvPr/>
          </p:nvSpPr>
          <p:spPr bwMode="auto">
            <a:xfrm>
              <a:off x="2348285" y="4731953"/>
              <a:ext cx="146050" cy="723900"/>
            </a:xfrm>
            <a:prstGeom prst="rect">
              <a:avLst/>
            </a:prstGeom>
            <a:pattFill prst="pct70">
              <a:fgClr>
                <a:srgbClr val="BFBFBF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63" name="Rectangle 11" descr="70 %"/>
            <p:cNvSpPr>
              <a:spLocks noChangeArrowheads="1"/>
            </p:cNvSpPr>
            <p:nvPr/>
          </p:nvSpPr>
          <p:spPr bwMode="auto">
            <a:xfrm>
              <a:off x="2059360" y="5128828"/>
              <a:ext cx="288925" cy="109537"/>
            </a:xfrm>
            <a:prstGeom prst="rect">
              <a:avLst/>
            </a:prstGeom>
            <a:pattFill prst="pct70">
              <a:fgClr>
                <a:srgbClr val="BFBFBF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23564" name="AutoShape 12"/>
            <p:cNvCxnSpPr>
              <a:cxnSpLocks noChangeShapeType="1"/>
            </p:cNvCxnSpPr>
            <p:nvPr/>
          </p:nvCxnSpPr>
          <p:spPr bwMode="auto">
            <a:xfrm>
              <a:off x="2494335" y="3681028"/>
              <a:ext cx="0" cy="14478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565" name="Rectangle 13" descr="70 %"/>
            <p:cNvSpPr>
              <a:spLocks noChangeArrowheads="1"/>
            </p:cNvSpPr>
            <p:nvPr/>
          </p:nvSpPr>
          <p:spPr bwMode="auto">
            <a:xfrm>
              <a:off x="611560" y="5636828"/>
              <a:ext cx="1122363" cy="144462"/>
            </a:xfrm>
            <a:prstGeom prst="rect">
              <a:avLst/>
            </a:prstGeom>
            <a:pattFill prst="pct70">
              <a:fgClr>
                <a:srgbClr val="BFBFBF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23566" name="AutoShape 14"/>
            <p:cNvCxnSpPr>
              <a:cxnSpLocks noChangeShapeType="1"/>
            </p:cNvCxnSpPr>
            <p:nvPr/>
          </p:nvCxnSpPr>
          <p:spPr bwMode="auto">
            <a:xfrm>
              <a:off x="2494335" y="5201853"/>
              <a:ext cx="10795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567" name="Rectangle 15" descr="5 %"/>
            <p:cNvSpPr>
              <a:spLocks noChangeArrowheads="1"/>
            </p:cNvSpPr>
            <p:nvPr/>
          </p:nvSpPr>
          <p:spPr bwMode="auto">
            <a:xfrm>
              <a:off x="611560" y="3681028"/>
              <a:ext cx="1122363" cy="1520825"/>
            </a:xfrm>
            <a:prstGeom prst="rect">
              <a:avLst/>
            </a:prstGeom>
            <a:pattFill prst="pct5">
              <a:fgClr>
                <a:srgbClr val="000000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68" name="Rectangle 16"/>
            <p:cNvSpPr>
              <a:spLocks noChangeArrowheads="1"/>
            </p:cNvSpPr>
            <p:nvPr/>
          </p:nvSpPr>
          <p:spPr bwMode="auto">
            <a:xfrm>
              <a:off x="865560" y="4008053"/>
              <a:ext cx="614363" cy="7239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23569" name="AutoShape 17"/>
            <p:cNvCxnSpPr>
              <a:cxnSpLocks noChangeShapeType="1"/>
            </p:cNvCxnSpPr>
            <p:nvPr/>
          </p:nvCxnSpPr>
          <p:spPr bwMode="auto">
            <a:xfrm>
              <a:off x="829048" y="5962265"/>
              <a:ext cx="68738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 type="arrow" w="sm" len="lg"/>
              <a:tailEnd type="arrow" w="sm" len="lg"/>
            </a:ln>
          </p:spPr>
        </p:cxnSp>
        <p:sp>
          <p:nvSpPr>
            <p:cNvPr id="23570" name="Rectangle 18"/>
            <p:cNvSpPr>
              <a:spLocks noChangeArrowheads="1"/>
            </p:cNvSpPr>
            <p:nvPr/>
          </p:nvSpPr>
          <p:spPr bwMode="auto">
            <a:xfrm>
              <a:off x="865560" y="5671753"/>
              <a:ext cx="614363" cy="1809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23571" name="AutoShape 19"/>
            <p:cNvCxnSpPr>
              <a:cxnSpLocks noChangeShapeType="1"/>
            </p:cNvCxnSpPr>
            <p:nvPr/>
          </p:nvCxnSpPr>
          <p:spPr bwMode="auto">
            <a:xfrm flipH="1">
              <a:off x="611560" y="5201853"/>
              <a:ext cx="112236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72" name="AutoShape 20"/>
            <p:cNvCxnSpPr>
              <a:cxnSpLocks noChangeShapeType="1"/>
            </p:cNvCxnSpPr>
            <p:nvPr/>
          </p:nvCxnSpPr>
          <p:spPr bwMode="auto">
            <a:xfrm flipV="1">
              <a:off x="865560" y="5671753"/>
              <a:ext cx="0" cy="109537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73" name="AutoShape 21"/>
            <p:cNvCxnSpPr>
              <a:cxnSpLocks noChangeShapeType="1"/>
            </p:cNvCxnSpPr>
            <p:nvPr/>
          </p:nvCxnSpPr>
          <p:spPr bwMode="auto">
            <a:xfrm flipV="1">
              <a:off x="1479923" y="5671753"/>
              <a:ext cx="0" cy="109537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574" name="Rectangle 22"/>
            <p:cNvSpPr>
              <a:spLocks noChangeArrowheads="1"/>
            </p:cNvSpPr>
            <p:nvPr/>
          </p:nvSpPr>
          <p:spPr bwMode="auto">
            <a:xfrm>
              <a:off x="829048" y="5636828"/>
              <a:ext cx="687387" cy="34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23575" name="AutoShape 23"/>
            <p:cNvCxnSpPr>
              <a:cxnSpLocks noChangeShapeType="1"/>
            </p:cNvCxnSpPr>
            <p:nvPr/>
          </p:nvCxnSpPr>
          <p:spPr bwMode="auto">
            <a:xfrm flipH="1">
              <a:off x="829048" y="5671753"/>
              <a:ext cx="36512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76" name="AutoShape 24"/>
            <p:cNvCxnSpPr>
              <a:cxnSpLocks noChangeShapeType="1"/>
            </p:cNvCxnSpPr>
            <p:nvPr/>
          </p:nvCxnSpPr>
          <p:spPr bwMode="auto">
            <a:xfrm flipV="1">
              <a:off x="829048" y="5636828"/>
              <a:ext cx="0" cy="3492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77" name="AutoShape 25"/>
            <p:cNvCxnSpPr>
              <a:cxnSpLocks noChangeShapeType="1"/>
            </p:cNvCxnSpPr>
            <p:nvPr/>
          </p:nvCxnSpPr>
          <p:spPr bwMode="auto">
            <a:xfrm>
              <a:off x="1479923" y="5671753"/>
              <a:ext cx="36512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78" name="AutoShape 26"/>
            <p:cNvCxnSpPr>
              <a:cxnSpLocks noChangeShapeType="1"/>
            </p:cNvCxnSpPr>
            <p:nvPr/>
          </p:nvCxnSpPr>
          <p:spPr bwMode="auto">
            <a:xfrm flipV="1">
              <a:off x="1516435" y="5636828"/>
              <a:ext cx="0" cy="3492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79" name="AutoShape 27"/>
            <p:cNvCxnSpPr>
              <a:cxnSpLocks noChangeShapeType="1"/>
            </p:cNvCxnSpPr>
            <p:nvPr/>
          </p:nvCxnSpPr>
          <p:spPr bwMode="auto">
            <a:xfrm>
              <a:off x="611560" y="5636828"/>
              <a:ext cx="21748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80" name="AutoShape 28"/>
            <p:cNvCxnSpPr>
              <a:cxnSpLocks noChangeShapeType="1"/>
            </p:cNvCxnSpPr>
            <p:nvPr/>
          </p:nvCxnSpPr>
          <p:spPr bwMode="auto">
            <a:xfrm>
              <a:off x="1516435" y="5636828"/>
              <a:ext cx="21748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81" name="AutoShape 29"/>
            <p:cNvCxnSpPr>
              <a:cxnSpLocks noChangeShapeType="1"/>
            </p:cNvCxnSpPr>
            <p:nvPr/>
          </p:nvCxnSpPr>
          <p:spPr bwMode="auto">
            <a:xfrm>
              <a:off x="865560" y="5817803"/>
              <a:ext cx="0" cy="1444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82" name="AutoShape 30"/>
            <p:cNvCxnSpPr>
              <a:cxnSpLocks noChangeShapeType="1"/>
            </p:cNvCxnSpPr>
            <p:nvPr/>
          </p:nvCxnSpPr>
          <p:spPr bwMode="auto">
            <a:xfrm>
              <a:off x="1479923" y="5817803"/>
              <a:ext cx="0" cy="14446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83" name="AutoShape 31"/>
            <p:cNvCxnSpPr>
              <a:cxnSpLocks noChangeShapeType="1"/>
            </p:cNvCxnSpPr>
            <p:nvPr/>
          </p:nvCxnSpPr>
          <p:spPr bwMode="auto">
            <a:xfrm flipH="1">
              <a:off x="611560" y="5128828"/>
              <a:ext cx="1122363" cy="1587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"/>
              <a:round/>
              <a:headEnd/>
              <a:tailEnd/>
            </a:ln>
          </p:spPr>
        </p:cxnSp>
        <p:cxnSp>
          <p:nvCxnSpPr>
            <p:cNvPr id="23584" name="AutoShape 32"/>
            <p:cNvCxnSpPr>
              <a:cxnSpLocks noChangeShapeType="1"/>
            </p:cNvCxnSpPr>
            <p:nvPr/>
          </p:nvCxnSpPr>
          <p:spPr bwMode="auto">
            <a:xfrm>
              <a:off x="829048" y="3971540"/>
              <a:ext cx="0" cy="76041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"/>
              <a:round/>
              <a:headEnd/>
              <a:tailEnd/>
            </a:ln>
          </p:spPr>
        </p:cxnSp>
        <p:cxnSp>
          <p:nvCxnSpPr>
            <p:cNvPr id="23585" name="AutoShape 33"/>
            <p:cNvCxnSpPr>
              <a:cxnSpLocks noChangeShapeType="1"/>
            </p:cNvCxnSpPr>
            <p:nvPr/>
          </p:nvCxnSpPr>
          <p:spPr bwMode="auto">
            <a:xfrm>
              <a:off x="1516435" y="3971540"/>
              <a:ext cx="0" cy="76041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"/>
              <a:round/>
              <a:headEnd/>
              <a:tailEnd/>
            </a:ln>
          </p:spPr>
        </p:cxnSp>
        <p:cxnSp>
          <p:nvCxnSpPr>
            <p:cNvPr id="23586" name="AutoShape 34"/>
            <p:cNvCxnSpPr>
              <a:cxnSpLocks noChangeShapeType="1"/>
            </p:cNvCxnSpPr>
            <p:nvPr/>
          </p:nvCxnSpPr>
          <p:spPr bwMode="auto">
            <a:xfrm>
              <a:off x="829048" y="3971540"/>
              <a:ext cx="687387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"/>
              <a:round/>
              <a:headEnd/>
              <a:tailEnd/>
            </a:ln>
          </p:spPr>
        </p:cxnSp>
        <p:cxnSp>
          <p:nvCxnSpPr>
            <p:cNvPr id="23587" name="AutoShape 35"/>
            <p:cNvCxnSpPr>
              <a:cxnSpLocks noChangeShapeType="1"/>
            </p:cNvCxnSpPr>
            <p:nvPr/>
          </p:nvCxnSpPr>
          <p:spPr bwMode="auto">
            <a:xfrm flipH="1">
              <a:off x="2059360" y="5128828"/>
              <a:ext cx="288925" cy="1587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88" name="AutoShape 36"/>
            <p:cNvCxnSpPr>
              <a:cxnSpLocks noChangeShapeType="1"/>
            </p:cNvCxnSpPr>
            <p:nvPr/>
          </p:nvCxnSpPr>
          <p:spPr bwMode="auto">
            <a:xfrm flipH="1">
              <a:off x="2059360" y="5238365"/>
              <a:ext cx="288925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89" name="AutoShape 37"/>
            <p:cNvCxnSpPr>
              <a:cxnSpLocks noChangeShapeType="1"/>
            </p:cNvCxnSpPr>
            <p:nvPr/>
          </p:nvCxnSpPr>
          <p:spPr bwMode="auto">
            <a:xfrm flipV="1">
              <a:off x="2348285" y="5238365"/>
              <a:ext cx="0" cy="21748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90" name="AutoShape 38"/>
            <p:cNvCxnSpPr>
              <a:cxnSpLocks noChangeShapeType="1"/>
            </p:cNvCxnSpPr>
            <p:nvPr/>
          </p:nvCxnSpPr>
          <p:spPr bwMode="auto">
            <a:xfrm flipV="1">
              <a:off x="2494335" y="5128828"/>
              <a:ext cx="0" cy="32702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591" name="Rectangle 39"/>
            <p:cNvSpPr>
              <a:spLocks noChangeArrowheads="1"/>
            </p:cNvSpPr>
            <p:nvPr/>
          </p:nvSpPr>
          <p:spPr bwMode="auto">
            <a:xfrm>
              <a:off x="2240335" y="3971540"/>
              <a:ext cx="144463" cy="3651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23592" name="AutoShape 40"/>
            <p:cNvCxnSpPr>
              <a:cxnSpLocks noChangeShapeType="1"/>
            </p:cNvCxnSpPr>
            <p:nvPr/>
          </p:nvCxnSpPr>
          <p:spPr bwMode="auto">
            <a:xfrm>
              <a:off x="2384798" y="3971540"/>
              <a:ext cx="0" cy="68738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93" name="AutoShape 41"/>
            <p:cNvCxnSpPr>
              <a:cxnSpLocks noChangeShapeType="1"/>
            </p:cNvCxnSpPr>
            <p:nvPr/>
          </p:nvCxnSpPr>
          <p:spPr bwMode="auto">
            <a:xfrm flipH="1">
              <a:off x="2059360" y="3754053"/>
              <a:ext cx="288925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94" name="AutoShape 42"/>
            <p:cNvCxnSpPr>
              <a:cxnSpLocks noChangeShapeType="1"/>
            </p:cNvCxnSpPr>
            <p:nvPr/>
          </p:nvCxnSpPr>
          <p:spPr bwMode="auto">
            <a:xfrm flipH="1">
              <a:off x="2059360" y="3862003"/>
              <a:ext cx="288925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95" name="AutoShape 43"/>
            <p:cNvCxnSpPr>
              <a:cxnSpLocks noChangeShapeType="1"/>
            </p:cNvCxnSpPr>
            <p:nvPr/>
          </p:nvCxnSpPr>
          <p:spPr bwMode="auto">
            <a:xfrm flipH="1">
              <a:off x="2348285" y="3971540"/>
              <a:ext cx="3651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96" name="AutoShape 44"/>
            <p:cNvCxnSpPr>
              <a:cxnSpLocks noChangeShapeType="1"/>
            </p:cNvCxnSpPr>
            <p:nvPr/>
          </p:nvCxnSpPr>
          <p:spPr bwMode="auto">
            <a:xfrm flipH="1">
              <a:off x="2384798" y="4008053"/>
              <a:ext cx="109537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97" name="AutoShape 45"/>
            <p:cNvCxnSpPr>
              <a:cxnSpLocks noChangeShapeType="1"/>
            </p:cNvCxnSpPr>
            <p:nvPr/>
          </p:nvCxnSpPr>
          <p:spPr bwMode="auto">
            <a:xfrm>
              <a:off x="2348285" y="3681028"/>
              <a:ext cx="0" cy="7302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598" name="Freeform 46"/>
            <p:cNvSpPr>
              <a:spLocks/>
            </p:cNvSpPr>
            <p:nvPr/>
          </p:nvSpPr>
          <p:spPr bwMode="auto">
            <a:xfrm>
              <a:off x="1697410" y="3681028"/>
              <a:ext cx="42863" cy="152558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4" y="41"/>
                </a:cxn>
                <a:cxn ang="0">
                  <a:pos x="20" y="82"/>
                </a:cxn>
                <a:cxn ang="0">
                  <a:pos x="7" y="437"/>
                </a:cxn>
                <a:cxn ang="0">
                  <a:pos x="27" y="682"/>
                </a:cxn>
                <a:cxn ang="0">
                  <a:pos x="7" y="833"/>
                </a:cxn>
                <a:cxn ang="0">
                  <a:pos x="0" y="1017"/>
                </a:cxn>
                <a:cxn ang="0">
                  <a:pos x="20" y="1194"/>
                </a:cxn>
                <a:cxn ang="0">
                  <a:pos x="27" y="1385"/>
                </a:cxn>
                <a:cxn ang="0">
                  <a:pos x="41" y="1740"/>
                </a:cxn>
                <a:cxn ang="0">
                  <a:pos x="20" y="1877"/>
                </a:cxn>
                <a:cxn ang="0">
                  <a:pos x="13" y="2034"/>
                </a:cxn>
                <a:cxn ang="0">
                  <a:pos x="34" y="2184"/>
                </a:cxn>
                <a:cxn ang="0">
                  <a:pos x="27" y="2307"/>
                </a:cxn>
              </a:cxnLst>
              <a:rect l="0" t="0" r="r" b="b"/>
              <a:pathLst>
                <a:path w="41" h="2307">
                  <a:moveTo>
                    <a:pt x="13" y="0"/>
                  </a:moveTo>
                  <a:cubicBezTo>
                    <a:pt x="19" y="9"/>
                    <a:pt x="35" y="28"/>
                    <a:pt x="34" y="41"/>
                  </a:cubicBezTo>
                  <a:cubicBezTo>
                    <a:pt x="32" y="55"/>
                    <a:pt x="20" y="82"/>
                    <a:pt x="20" y="82"/>
                  </a:cubicBezTo>
                  <a:cubicBezTo>
                    <a:pt x="5" y="200"/>
                    <a:pt x="28" y="318"/>
                    <a:pt x="7" y="437"/>
                  </a:cubicBezTo>
                  <a:cubicBezTo>
                    <a:pt x="17" y="518"/>
                    <a:pt x="22" y="600"/>
                    <a:pt x="27" y="682"/>
                  </a:cubicBezTo>
                  <a:cubicBezTo>
                    <a:pt x="22" y="763"/>
                    <a:pt x="24" y="775"/>
                    <a:pt x="7" y="833"/>
                  </a:cubicBezTo>
                  <a:cubicBezTo>
                    <a:pt x="12" y="896"/>
                    <a:pt x="16" y="955"/>
                    <a:pt x="0" y="1017"/>
                  </a:cubicBezTo>
                  <a:cubicBezTo>
                    <a:pt x="8" y="1076"/>
                    <a:pt x="10" y="1135"/>
                    <a:pt x="20" y="1194"/>
                  </a:cubicBezTo>
                  <a:cubicBezTo>
                    <a:pt x="13" y="1260"/>
                    <a:pt x="16" y="1319"/>
                    <a:pt x="27" y="1385"/>
                  </a:cubicBezTo>
                  <a:cubicBezTo>
                    <a:pt x="15" y="1501"/>
                    <a:pt x="2" y="1627"/>
                    <a:pt x="41" y="1740"/>
                  </a:cubicBezTo>
                  <a:cubicBezTo>
                    <a:pt x="36" y="1788"/>
                    <a:pt x="26" y="1829"/>
                    <a:pt x="20" y="1877"/>
                  </a:cubicBezTo>
                  <a:cubicBezTo>
                    <a:pt x="26" y="1932"/>
                    <a:pt x="31" y="1980"/>
                    <a:pt x="13" y="2034"/>
                  </a:cubicBezTo>
                  <a:cubicBezTo>
                    <a:pt x="19" y="2084"/>
                    <a:pt x="28" y="2134"/>
                    <a:pt x="34" y="2184"/>
                  </a:cubicBezTo>
                  <a:cubicBezTo>
                    <a:pt x="27" y="2293"/>
                    <a:pt x="27" y="2252"/>
                    <a:pt x="27" y="2307"/>
                  </a:cubicBez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23599" name="AutoShape 47"/>
            <p:cNvCxnSpPr>
              <a:cxnSpLocks noChangeShapeType="1"/>
            </p:cNvCxnSpPr>
            <p:nvPr/>
          </p:nvCxnSpPr>
          <p:spPr bwMode="auto">
            <a:xfrm>
              <a:off x="756023" y="4441440"/>
              <a:ext cx="833437" cy="1588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cxnSp>
          <p:nvCxnSpPr>
            <p:cNvPr id="23600" name="AutoShape 48"/>
            <p:cNvCxnSpPr>
              <a:cxnSpLocks noChangeShapeType="1"/>
            </p:cNvCxnSpPr>
            <p:nvPr/>
          </p:nvCxnSpPr>
          <p:spPr bwMode="auto">
            <a:xfrm flipH="1">
              <a:off x="611560" y="4441440"/>
              <a:ext cx="144463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01" name="AutoShape 49"/>
            <p:cNvCxnSpPr>
              <a:cxnSpLocks noChangeShapeType="1"/>
            </p:cNvCxnSpPr>
            <p:nvPr/>
          </p:nvCxnSpPr>
          <p:spPr bwMode="auto">
            <a:xfrm flipH="1">
              <a:off x="1552948" y="4441440"/>
              <a:ext cx="144462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02" name="AutoShape 50"/>
            <p:cNvCxnSpPr>
              <a:cxnSpLocks noChangeShapeType="1"/>
            </p:cNvCxnSpPr>
            <p:nvPr/>
          </p:nvCxnSpPr>
          <p:spPr bwMode="auto">
            <a:xfrm>
              <a:off x="1190998" y="3827078"/>
              <a:ext cx="0" cy="148272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lgDashDot"/>
              <a:round/>
              <a:headEnd/>
              <a:tailEnd/>
            </a:ln>
          </p:spPr>
        </p:cxnSp>
        <p:cxnSp>
          <p:nvCxnSpPr>
            <p:cNvPr id="23603" name="AutoShape 51"/>
            <p:cNvCxnSpPr>
              <a:cxnSpLocks noChangeShapeType="1"/>
            </p:cNvCxnSpPr>
            <p:nvPr/>
          </p:nvCxnSpPr>
          <p:spPr bwMode="auto">
            <a:xfrm>
              <a:off x="1190998" y="3681028"/>
              <a:ext cx="0" cy="14605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04" name="AutoShape 52"/>
            <p:cNvCxnSpPr>
              <a:cxnSpLocks noChangeShapeType="1"/>
            </p:cNvCxnSpPr>
            <p:nvPr/>
          </p:nvCxnSpPr>
          <p:spPr bwMode="auto">
            <a:xfrm>
              <a:off x="1190998" y="5274878"/>
              <a:ext cx="0" cy="14446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05" name="AutoShape 53"/>
            <p:cNvCxnSpPr>
              <a:cxnSpLocks noChangeShapeType="1"/>
            </p:cNvCxnSpPr>
            <p:nvPr/>
          </p:nvCxnSpPr>
          <p:spPr bwMode="auto">
            <a:xfrm>
              <a:off x="719510" y="4260465"/>
              <a:ext cx="3175" cy="180975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lg"/>
            </a:ln>
          </p:spPr>
        </p:cxnSp>
        <p:cxnSp>
          <p:nvCxnSpPr>
            <p:cNvPr id="23606" name="AutoShape 54"/>
            <p:cNvCxnSpPr>
              <a:cxnSpLocks noChangeShapeType="1"/>
            </p:cNvCxnSpPr>
            <p:nvPr/>
          </p:nvCxnSpPr>
          <p:spPr bwMode="auto">
            <a:xfrm>
              <a:off x="1589460" y="4260465"/>
              <a:ext cx="1588" cy="180975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lg"/>
            </a:ln>
          </p:spPr>
        </p:cxnSp>
        <p:cxnSp>
          <p:nvCxnSpPr>
            <p:cNvPr id="23607" name="AutoShape 55"/>
            <p:cNvCxnSpPr>
              <a:cxnSpLocks noChangeShapeType="1"/>
            </p:cNvCxnSpPr>
            <p:nvPr/>
          </p:nvCxnSpPr>
          <p:spPr bwMode="auto">
            <a:xfrm>
              <a:off x="1010023" y="3827078"/>
              <a:ext cx="180975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lg"/>
            </a:ln>
          </p:spPr>
        </p:cxnSp>
        <p:cxnSp>
          <p:nvCxnSpPr>
            <p:cNvPr id="23608" name="AutoShape 56"/>
            <p:cNvCxnSpPr>
              <a:cxnSpLocks noChangeShapeType="1"/>
            </p:cNvCxnSpPr>
            <p:nvPr/>
          </p:nvCxnSpPr>
          <p:spPr bwMode="auto">
            <a:xfrm>
              <a:off x="1010023" y="5382828"/>
              <a:ext cx="180975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lg"/>
            </a:ln>
          </p:spPr>
        </p:cxnSp>
        <p:cxnSp>
          <p:nvCxnSpPr>
            <p:cNvPr id="23609" name="AutoShape 57"/>
            <p:cNvCxnSpPr>
              <a:cxnSpLocks noChangeShapeType="1"/>
            </p:cNvCxnSpPr>
            <p:nvPr/>
          </p:nvCxnSpPr>
          <p:spPr bwMode="auto">
            <a:xfrm>
              <a:off x="2167310" y="4008053"/>
              <a:ext cx="217488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10" name="AutoShape 58"/>
            <p:cNvCxnSpPr>
              <a:cxnSpLocks noChangeShapeType="1"/>
            </p:cNvCxnSpPr>
            <p:nvPr/>
          </p:nvCxnSpPr>
          <p:spPr bwMode="auto">
            <a:xfrm flipV="1">
              <a:off x="2203823" y="3971540"/>
              <a:ext cx="1587" cy="72390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 type="arrow" w="sm" len="lg"/>
              <a:tailEnd type="arrow" w="sm" len="lg"/>
            </a:ln>
          </p:spPr>
        </p:cxnSp>
        <p:sp>
          <p:nvSpPr>
            <p:cNvPr id="23611" name="Text Box 59"/>
            <p:cNvSpPr txBox="1">
              <a:spLocks noChangeArrowheads="1"/>
            </p:cNvSpPr>
            <p:nvPr/>
          </p:nvSpPr>
          <p:spPr bwMode="auto">
            <a:xfrm>
              <a:off x="1986335" y="5238365"/>
              <a:ext cx="434975" cy="217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A.A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12" name="Text Box 60"/>
            <p:cNvSpPr txBox="1">
              <a:spLocks noChangeArrowheads="1"/>
            </p:cNvSpPr>
            <p:nvPr/>
          </p:nvSpPr>
          <p:spPr bwMode="auto">
            <a:xfrm>
              <a:off x="503610" y="5781290"/>
              <a:ext cx="433388" cy="217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B.B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13" name="Text Box 61"/>
            <p:cNvSpPr txBox="1">
              <a:spLocks noChangeArrowheads="1"/>
            </p:cNvSpPr>
            <p:nvPr/>
          </p:nvSpPr>
          <p:spPr bwMode="auto">
            <a:xfrm>
              <a:off x="936998" y="5165340"/>
              <a:ext cx="290512" cy="217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14" name="Text Box 62"/>
            <p:cNvSpPr txBox="1">
              <a:spLocks noChangeArrowheads="1"/>
            </p:cNvSpPr>
            <p:nvPr/>
          </p:nvSpPr>
          <p:spPr bwMode="auto">
            <a:xfrm>
              <a:off x="936998" y="3609590"/>
              <a:ext cx="290512" cy="217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15" name="Text Box 63"/>
            <p:cNvSpPr txBox="1">
              <a:spLocks noChangeArrowheads="1"/>
            </p:cNvSpPr>
            <p:nvPr/>
          </p:nvSpPr>
          <p:spPr bwMode="auto">
            <a:xfrm>
              <a:off x="1552948" y="4189028"/>
              <a:ext cx="28892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16" name="Text Box 64"/>
            <p:cNvSpPr txBox="1">
              <a:spLocks noChangeArrowheads="1"/>
            </p:cNvSpPr>
            <p:nvPr/>
          </p:nvSpPr>
          <p:spPr bwMode="auto">
            <a:xfrm>
              <a:off x="503610" y="4189028"/>
              <a:ext cx="28892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17" name="Freeform 65"/>
            <p:cNvSpPr>
              <a:spLocks/>
            </p:cNvSpPr>
            <p:nvPr/>
          </p:nvSpPr>
          <p:spPr bwMode="auto">
            <a:xfrm>
              <a:off x="575048" y="3681028"/>
              <a:ext cx="42862" cy="152558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4" y="41"/>
                </a:cxn>
                <a:cxn ang="0">
                  <a:pos x="20" y="82"/>
                </a:cxn>
                <a:cxn ang="0">
                  <a:pos x="7" y="437"/>
                </a:cxn>
                <a:cxn ang="0">
                  <a:pos x="27" y="682"/>
                </a:cxn>
                <a:cxn ang="0">
                  <a:pos x="7" y="833"/>
                </a:cxn>
                <a:cxn ang="0">
                  <a:pos x="0" y="1017"/>
                </a:cxn>
                <a:cxn ang="0">
                  <a:pos x="20" y="1194"/>
                </a:cxn>
                <a:cxn ang="0">
                  <a:pos x="27" y="1385"/>
                </a:cxn>
                <a:cxn ang="0">
                  <a:pos x="41" y="1740"/>
                </a:cxn>
                <a:cxn ang="0">
                  <a:pos x="20" y="1877"/>
                </a:cxn>
                <a:cxn ang="0">
                  <a:pos x="13" y="2034"/>
                </a:cxn>
                <a:cxn ang="0">
                  <a:pos x="34" y="2184"/>
                </a:cxn>
                <a:cxn ang="0">
                  <a:pos x="27" y="2307"/>
                </a:cxn>
              </a:cxnLst>
              <a:rect l="0" t="0" r="r" b="b"/>
              <a:pathLst>
                <a:path w="41" h="2307">
                  <a:moveTo>
                    <a:pt x="13" y="0"/>
                  </a:moveTo>
                  <a:cubicBezTo>
                    <a:pt x="19" y="9"/>
                    <a:pt x="35" y="28"/>
                    <a:pt x="34" y="41"/>
                  </a:cubicBezTo>
                  <a:cubicBezTo>
                    <a:pt x="32" y="55"/>
                    <a:pt x="20" y="82"/>
                    <a:pt x="20" y="82"/>
                  </a:cubicBezTo>
                  <a:cubicBezTo>
                    <a:pt x="5" y="200"/>
                    <a:pt x="28" y="318"/>
                    <a:pt x="7" y="437"/>
                  </a:cubicBezTo>
                  <a:cubicBezTo>
                    <a:pt x="17" y="518"/>
                    <a:pt x="22" y="600"/>
                    <a:pt x="27" y="682"/>
                  </a:cubicBezTo>
                  <a:cubicBezTo>
                    <a:pt x="22" y="763"/>
                    <a:pt x="24" y="775"/>
                    <a:pt x="7" y="833"/>
                  </a:cubicBezTo>
                  <a:cubicBezTo>
                    <a:pt x="12" y="896"/>
                    <a:pt x="16" y="955"/>
                    <a:pt x="0" y="1017"/>
                  </a:cubicBezTo>
                  <a:cubicBezTo>
                    <a:pt x="8" y="1076"/>
                    <a:pt x="10" y="1135"/>
                    <a:pt x="20" y="1194"/>
                  </a:cubicBezTo>
                  <a:cubicBezTo>
                    <a:pt x="13" y="1260"/>
                    <a:pt x="16" y="1319"/>
                    <a:pt x="27" y="1385"/>
                  </a:cubicBezTo>
                  <a:cubicBezTo>
                    <a:pt x="15" y="1501"/>
                    <a:pt x="2" y="1627"/>
                    <a:pt x="41" y="1740"/>
                  </a:cubicBezTo>
                  <a:cubicBezTo>
                    <a:pt x="36" y="1788"/>
                    <a:pt x="26" y="1829"/>
                    <a:pt x="20" y="1877"/>
                  </a:cubicBezTo>
                  <a:cubicBezTo>
                    <a:pt x="26" y="1932"/>
                    <a:pt x="31" y="1980"/>
                    <a:pt x="13" y="2034"/>
                  </a:cubicBezTo>
                  <a:cubicBezTo>
                    <a:pt x="19" y="2084"/>
                    <a:pt x="28" y="2134"/>
                    <a:pt x="34" y="2184"/>
                  </a:cubicBezTo>
                  <a:cubicBezTo>
                    <a:pt x="27" y="2293"/>
                    <a:pt x="27" y="2252"/>
                    <a:pt x="27" y="2307"/>
                  </a:cubicBez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18" name="Freeform 66"/>
            <p:cNvSpPr>
              <a:spLocks/>
            </p:cNvSpPr>
            <p:nvPr/>
          </p:nvSpPr>
          <p:spPr bwMode="auto">
            <a:xfrm>
              <a:off x="592510" y="3676265"/>
              <a:ext cx="1112838" cy="3175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89" y="27"/>
                </a:cxn>
                <a:cxn ang="0">
                  <a:pos x="171" y="27"/>
                </a:cxn>
                <a:cxn ang="0">
                  <a:pos x="362" y="6"/>
                </a:cxn>
                <a:cxn ang="0">
                  <a:pos x="683" y="0"/>
                </a:cxn>
                <a:cxn ang="0">
                  <a:pos x="880" y="6"/>
                </a:cxn>
                <a:cxn ang="0">
                  <a:pos x="990" y="0"/>
                </a:cxn>
                <a:cxn ang="0">
                  <a:pos x="1113" y="13"/>
                </a:cxn>
                <a:cxn ang="0">
                  <a:pos x="1181" y="27"/>
                </a:cxn>
                <a:cxn ang="0">
                  <a:pos x="1508" y="0"/>
                </a:cxn>
                <a:cxn ang="0">
                  <a:pos x="1754" y="13"/>
                </a:cxn>
              </a:cxnLst>
              <a:rect l="0" t="0" r="r" b="b"/>
              <a:pathLst>
                <a:path w="1754" h="49">
                  <a:moveTo>
                    <a:pt x="0" y="6"/>
                  </a:moveTo>
                  <a:cubicBezTo>
                    <a:pt x="29" y="16"/>
                    <a:pt x="60" y="17"/>
                    <a:pt x="89" y="27"/>
                  </a:cubicBezTo>
                  <a:cubicBezTo>
                    <a:pt x="121" y="49"/>
                    <a:pt x="137" y="31"/>
                    <a:pt x="171" y="27"/>
                  </a:cubicBezTo>
                  <a:cubicBezTo>
                    <a:pt x="235" y="19"/>
                    <a:pt x="298" y="17"/>
                    <a:pt x="362" y="6"/>
                  </a:cubicBezTo>
                  <a:cubicBezTo>
                    <a:pt x="470" y="12"/>
                    <a:pt x="576" y="18"/>
                    <a:pt x="683" y="0"/>
                  </a:cubicBezTo>
                  <a:cubicBezTo>
                    <a:pt x="742" y="18"/>
                    <a:pt x="816" y="0"/>
                    <a:pt x="880" y="6"/>
                  </a:cubicBezTo>
                  <a:cubicBezTo>
                    <a:pt x="918" y="16"/>
                    <a:pt x="952" y="8"/>
                    <a:pt x="990" y="0"/>
                  </a:cubicBezTo>
                  <a:cubicBezTo>
                    <a:pt x="1009" y="2"/>
                    <a:pt x="1094" y="10"/>
                    <a:pt x="1113" y="13"/>
                  </a:cubicBezTo>
                  <a:cubicBezTo>
                    <a:pt x="1136" y="17"/>
                    <a:pt x="1181" y="27"/>
                    <a:pt x="1181" y="27"/>
                  </a:cubicBezTo>
                  <a:cubicBezTo>
                    <a:pt x="1291" y="11"/>
                    <a:pt x="1397" y="5"/>
                    <a:pt x="1508" y="0"/>
                  </a:cubicBezTo>
                  <a:cubicBezTo>
                    <a:pt x="1592" y="3"/>
                    <a:pt x="1672" y="13"/>
                    <a:pt x="1754" y="13"/>
                  </a:cubicBez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19" name="Freeform 67"/>
            <p:cNvSpPr>
              <a:spLocks/>
            </p:cNvSpPr>
            <p:nvPr/>
          </p:nvSpPr>
          <p:spPr bwMode="auto">
            <a:xfrm>
              <a:off x="2346698" y="3671503"/>
              <a:ext cx="142875" cy="23812"/>
            </a:xfrm>
            <a:custGeom>
              <a:avLst/>
              <a:gdLst/>
              <a:ahLst/>
              <a:cxnLst>
                <a:cxn ang="0">
                  <a:pos x="225" y="13"/>
                </a:cxn>
                <a:cxn ang="0">
                  <a:pos x="164" y="7"/>
                </a:cxn>
                <a:cxn ang="0">
                  <a:pos x="96" y="0"/>
                </a:cxn>
                <a:cxn ang="0">
                  <a:pos x="0" y="7"/>
                </a:cxn>
              </a:cxnLst>
              <a:rect l="0" t="0" r="r" b="b"/>
              <a:pathLst>
                <a:path w="225" h="37">
                  <a:moveTo>
                    <a:pt x="225" y="13"/>
                  </a:moveTo>
                  <a:cubicBezTo>
                    <a:pt x="191" y="37"/>
                    <a:pt x="200" y="18"/>
                    <a:pt x="164" y="7"/>
                  </a:cubicBezTo>
                  <a:cubicBezTo>
                    <a:pt x="134" y="14"/>
                    <a:pt x="124" y="10"/>
                    <a:pt x="96" y="0"/>
                  </a:cubicBezTo>
                  <a:cubicBezTo>
                    <a:pt x="66" y="18"/>
                    <a:pt x="38" y="7"/>
                    <a:pt x="0" y="7"/>
                  </a:cubicBez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20" name="Freeform 68"/>
            <p:cNvSpPr>
              <a:spLocks/>
            </p:cNvSpPr>
            <p:nvPr/>
          </p:nvSpPr>
          <p:spPr bwMode="auto">
            <a:xfrm>
              <a:off x="2049835" y="3746115"/>
              <a:ext cx="15875" cy="112713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3" y="89"/>
                </a:cxn>
                <a:cxn ang="0">
                  <a:pos x="3" y="102"/>
                </a:cxn>
                <a:cxn ang="0">
                  <a:pos x="10" y="123"/>
                </a:cxn>
                <a:cxn ang="0">
                  <a:pos x="17" y="177"/>
                </a:cxn>
              </a:cxnLst>
              <a:rect l="0" t="0" r="r" b="b"/>
              <a:pathLst>
                <a:path w="23" h="177">
                  <a:moveTo>
                    <a:pt x="17" y="0"/>
                  </a:moveTo>
                  <a:cubicBezTo>
                    <a:pt x="10" y="35"/>
                    <a:pt x="13" y="55"/>
                    <a:pt x="23" y="89"/>
                  </a:cubicBezTo>
                  <a:cubicBezTo>
                    <a:pt x="16" y="93"/>
                    <a:pt x="6" y="95"/>
                    <a:pt x="3" y="102"/>
                  </a:cubicBezTo>
                  <a:cubicBezTo>
                    <a:pt x="0" y="109"/>
                    <a:pt x="9" y="116"/>
                    <a:pt x="10" y="123"/>
                  </a:cubicBezTo>
                  <a:cubicBezTo>
                    <a:pt x="17" y="159"/>
                    <a:pt x="17" y="156"/>
                    <a:pt x="17" y="177"/>
                  </a:cubicBez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21" name="Freeform 69"/>
            <p:cNvSpPr>
              <a:spLocks/>
            </p:cNvSpPr>
            <p:nvPr/>
          </p:nvSpPr>
          <p:spPr bwMode="auto">
            <a:xfrm>
              <a:off x="2053010" y="5128828"/>
              <a:ext cx="15875" cy="1111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7" y="123"/>
                </a:cxn>
                <a:cxn ang="0">
                  <a:pos x="27" y="177"/>
                </a:cxn>
              </a:cxnLst>
              <a:rect l="0" t="0" r="r" b="b"/>
              <a:pathLst>
                <a:path w="27" h="177">
                  <a:moveTo>
                    <a:pt x="14" y="0"/>
                  </a:moveTo>
                  <a:cubicBezTo>
                    <a:pt x="26" y="40"/>
                    <a:pt x="13" y="83"/>
                    <a:pt x="7" y="123"/>
                  </a:cubicBezTo>
                  <a:cubicBezTo>
                    <a:pt x="15" y="175"/>
                    <a:pt x="0" y="162"/>
                    <a:pt x="27" y="177"/>
                  </a:cubicBez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22" name="Freeform 70"/>
            <p:cNvSpPr>
              <a:spLocks/>
            </p:cNvSpPr>
            <p:nvPr/>
          </p:nvSpPr>
          <p:spPr bwMode="auto">
            <a:xfrm>
              <a:off x="2351460" y="5444740"/>
              <a:ext cx="147638" cy="1746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82" y="7"/>
                </a:cxn>
                <a:cxn ang="0">
                  <a:pos x="198" y="21"/>
                </a:cxn>
                <a:cxn ang="0">
                  <a:pos x="232" y="0"/>
                </a:cxn>
              </a:cxnLst>
              <a:rect l="0" t="0" r="r" b="b"/>
              <a:pathLst>
                <a:path w="232" h="28">
                  <a:moveTo>
                    <a:pt x="0" y="7"/>
                  </a:moveTo>
                  <a:cubicBezTo>
                    <a:pt x="29" y="27"/>
                    <a:pt x="50" y="18"/>
                    <a:pt x="82" y="7"/>
                  </a:cubicBezTo>
                  <a:cubicBezTo>
                    <a:pt x="133" y="14"/>
                    <a:pt x="150" y="28"/>
                    <a:pt x="198" y="21"/>
                  </a:cubicBezTo>
                  <a:cubicBezTo>
                    <a:pt x="224" y="12"/>
                    <a:pt x="213" y="19"/>
                    <a:pt x="232" y="0"/>
                  </a:cubicBez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23" name="Freeform 71"/>
            <p:cNvSpPr>
              <a:spLocks/>
            </p:cNvSpPr>
            <p:nvPr/>
          </p:nvSpPr>
          <p:spPr bwMode="auto">
            <a:xfrm>
              <a:off x="2499098" y="5201853"/>
              <a:ext cx="107950" cy="250825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143" y="102"/>
                </a:cxn>
                <a:cxn ang="0">
                  <a:pos x="82" y="136"/>
                </a:cxn>
                <a:cxn ang="0">
                  <a:pos x="41" y="300"/>
                </a:cxn>
                <a:cxn ang="0">
                  <a:pos x="0" y="396"/>
                </a:cxn>
              </a:cxnLst>
              <a:rect l="0" t="0" r="r" b="b"/>
              <a:pathLst>
                <a:path w="171" h="396">
                  <a:moveTo>
                    <a:pt x="171" y="0"/>
                  </a:moveTo>
                  <a:cubicBezTo>
                    <a:pt x="143" y="39"/>
                    <a:pt x="161" y="52"/>
                    <a:pt x="143" y="102"/>
                  </a:cubicBezTo>
                  <a:cubicBezTo>
                    <a:pt x="138" y="115"/>
                    <a:pt x="93" y="129"/>
                    <a:pt x="82" y="136"/>
                  </a:cubicBezTo>
                  <a:cubicBezTo>
                    <a:pt x="77" y="222"/>
                    <a:pt x="102" y="260"/>
                    <a:pt x="41" y="300"/>
                  </a:cubicBezTo>
                  <a:cubicBezTo>
                    <a:pt x="35" y="318"/>
                    <a:pt x="24" y="396"/>
                    <a:pt x="0" y="396"/>
                  </a:cubicBez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24" name="Text Box 72"/>
            <p:cNvSpPr txBox="1">
              <a:spLocks noChangeArrowheads="1"/>
            </p:cNvSpPr>
            <p:nvPr/>
          </p:nvSpPr>
          <p:spPr bwMode="auto">
            <a:xfrm>
              <a:off x="1805360" y="4223953"/>
              <a:ext cx="471488" cy="21748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HNB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3625" name="AutoShape 73"/>
            <p:cNvCxnSpPr>
              <a:cxnSpLocks noChangeShapeType="1"/>
            </p:cNvCxnSpPr>
            <p:nvPr/>
          </p:nvCxnSpPr>
          <p:spPr bwMode="auto">
            <a:xfrm>
              <a:off x="2348285" y="4658928"/>
              <a:ext cx="3651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26" name="AutoShape 74"/>
            <p:cNvCxnSpPr>
              <a:cxnSpLocks noChangeShapeType="1"/>
            </p:cNvCxnSpPr>
            <p:nvPr/>
          </p:nvCxnSpPr>
          <p:spPr bwMode="auto">
            <a:xfrm>
              <a:off x="2384798" y="4658928"/>
              <a:ext cx="0" cy="365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627" name="Rectangle 75"/>
            <p:cNvSpPr>
              <a:spLocks noChangeArrowheads="1"/>
            </p:cNvSpPr>
            <p:nvPr/>
          </p:nvSpPr>
          <p:spPr bwMode="auto">
            <a:xfrm>
              <a:off x="2348285" y="4695440"/>
              <a:ext cx="180975" cy="36513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23628" name="AutoShape 76"/>
            <p:cNvCxnSpPr>
              <a:cxnSpLocks noChangeShapeType="1"/>
            </p:cNvCxnSpPr>
            <p:nvPr/>
          </p:nvCxnSpPr>
          <p:spPr bwMode="auto">
            <a:xfrm>
              <a:off x="2384798" y="4695440"/>
              <a:ext cx="144462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29" name="AutoShape 77"/>
            <p:cNvCxnSpPr>
              <a:cxnSpLocks noChangeShapeType="1"/>
            </p:cNvCxnSpPr>
            <p:nvPr/>
          </p:nvCxnSpPr>
          <p:spPr bwMode="auto">
            <a:xfrm>
              <a:off x="2348285" y="4731953"/>
              <a:ext cx="180975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30" name="AutoShape 78"/>
            <p:cNvCxnSpPr>
              <a:cxnSpLocks noChangeShapeType="1"/>
            </p:cNvCxnSpPr>
            <p:nvPr/>
          </p:nvCxnSpPr>
          <p:spPr bwMode="auto">
            <a:xfrm>
              <a:off x="2529260" y="4695440"/>
              <a:ext cx="0" cy="3651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31" name="AutoShape 79"/>
            <p:cNvCxnSpPr>
              <a:cxnSpLocks noChangeShapeType="1"/>
            </p:cNvCxnSpPr>
            <p:nvPr/>
          </p:nvCxnSpPr>
          <p:spPr bwMode="auto">
            <a:xfrm>
              <a:off x="2348285" y="3862003"/>
              <a:ext cx="1588" cy="126682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32" name="AutoShape 80"/>
            <p:cNvCxnSpPr>
              <a:cxnSpLocks noChangeShapeType="1"/>
            </p:cNvCxnSpPr>
            <p:nvPr/>
          </p:nvCxnSpPr>
          <p:spPr bwMode="auto">
            <a:xfrm>
              <a:off x="2203823" y="4658928"/>
              <a:ext cx="144462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633" name="Rectangle 81"/>
            <p:cNvSpPr>
              <a:spLocks noChangeArrowheads="1"/>
            </p:cNvSpPr>
            <p:nvPr/>
          </p:nvSpPr>
          <p:spPr bwMode="auto">
            <a:xfrm>
              <a:off x="829048" y="4731953"/>
              <a:ext cx="687387" cy="349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23634" name="AutoShape 82"/>
            <p:cNvCxnSpPr>
              <a:cxnSpLocks noChangeShapeType="1"/>
            </p:cNvCxnSpPr>
            <p:nvPr/>
          </p:nvCxnSpPr>
          <p:spPr bwMode="auto">
            <a:xfrm>
              <a:off x="865560" y="4695440"/>
              <a:ext cx="61436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635" name="Rectangle 83"/>
            <p:cNvSpPr>
              <a:spLocks noChangeArrowheads="1"/>
            </p:cNvSpPr>
            <p:nvPr/>
          </p:nvSpPr>
          <p:spPr bwMode="auto">
            <a:xfrm>
              <a:off x="829048" y="5781290"/>
              <a:ext cx="687387" cy="36513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23636" name="AutoShape 84"/>
            <p:cNvCxnSpPr>
              <a:cxnSpLocks noChangeShapeType="1"/>
            </p:cNvCxnSpPr>
            <p:nvPr/>
          </p:nvCxnSpPr>
          <p:spPr bwMode="auto">
            <a:xfrm>
              <a:off x="1479923" y="5781290"/>
              <a:ext cx="25400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37" name="AutoShape 85"/>
            <p:cNvCxnSpPr>
              <a:cxnSpLocks noChangeShapeType="1"/>
            </p:cNvCxnSpPr>
            <p:nvPr/>
          </p:nvCxnSpPr>
          <p:spPr bwMode="auto">
            <a:xfrm>
              <a:off x="829048" y="5636828"/>
              <a:ext cx="687387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38" name="AutoShape 86"/>
            <p:cNvCxnSpPr>
              <a:cxnSpLocks noChangeShapeType="1"/>
            </p:cNvCxnSpPr>
            <p:nvPr/>
          </p:nvCxnSpPr>
          <p:spPr bwMode="auto">
            <a:xfrm>
              <a:off x="865560" y="5671753"/>
              <a:ext cx="61436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39" name="AutoShape 87"/>
            <p:cNvCxnSpPr>
              <a:cxnSpLocks noChangeShapeType="1"/>
            </p:cNvCxnSpPr>
            <p:nvPr/>
          </p:nvCxnSpPr>
          <p:spPr bwMode="auto">
            <a:xfrm>
              <a:off x="829048" y="5781290"/>
              <a:ext cx="0" cy="3651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40" name="AutoShape 88"/>
            <p:cNvCxnSpPr>
              <a:cxnSpLocks noChangeShapeType="1"/>
            </p:cNvCxnSpPr>
            <p:nvPr/>
          </p:nvCxnSpPr>
          <p:spPr bwMode="auto">
            <a:xfrm>
              <a:off x="829048" y="5817803"/>
              <a:ext cx="687387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41" name="AutoShape 89"/>
            <p:cNvCxnSpPr>
              <a:cxnSpLocks noChangeShapeType="1"/>
            </p:cNvCxnSpPr>
            <p:nvPr/>
          </p:nvCxnSpPr>
          <p:spPr bwMode="auto">
            <a:xfrm>
              <a:off x="1516435" y="5781290"/>
              <a:ext cx="0" cy="3651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642" name="Freeform 90"/>
            <p:cNvSpPr>
              <a:spLocks/>
            </p:cNvSpPr>
            <p:nvPr/>
          </p:nvSpPr>
          <p:spPr bwMode="auto">
            <a:xfrm>
              <a:off x="606798" y="5635240"/>
              <a:ext cx="15875" cy="1381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" y="164"/>
                </a:cxn>
                <a:cxn ang="0">
                  <a:pos x="24" y="219"/>
                </a:cxn>
              </a:cxnLst>
              <a:rect l="0" t="0" r="r" b="b"/>
              <a:pathLst>
                <a:path w="24" h="219">
                  <a:moveTo>
                    <a:pt x="10" y="0"/>
                  </a:moveTo>
                  <a:cubicBezTo>
                    <a:pt x="5" y="57"/>
                    <a:pt x="12" y="109"/>
                    <a:pt x="3" y="164"/>
                  </a:cubicBezTo>
                  <a:cubicBezTo>
                    <a:pt x="11" y="212"/>
                    <a:pt x="0" y="195"/>
                    <a:pt x="24" y="219"/>
                  </a:cubicBez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43" name="Freeform 91"/>
            <p:cNvSpPr>
              <a:spLocks/>
            </p:cNvSpPr>
            <p:nvPr/>
          </p:nvSpPr>
          <p:spPr bwMode="auto">
            <a:xfrm>
              <a:off x="1727573" y="5635240"/>
              <a:ext cx="9525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0"/>
                </a:cxn>
                <a:cxn ang="0">
                  <a:pos x="14" y="164"/>
                </a:cxn>
                <a:cxn ang="0">
                  <a:pos x="7" y="185"/>
                </a:cxn>
                <a:cxn ang="0">
                  <a:pos x="7" y="226"/>
                </a:cxn>
              </a:cxnLst>
              <a:rect l="0" t="0" r="r" b="b"/>
              <a:pathLst>
                <a:path w="16" h="226">
                  <a:moveTo>
                    <a:pt x="0" y="0"/>
                  </a:moveTo>
                  <a:cubicBezTo>
                    <a:pt x="15" y="44"/>
                    <a:pt x="16" y="63"/>
                    <a:pt x="0" y="110"/>
                  </a:cubicBezTo>
                  <a:cubicBezTo>
                    <a:pt x="4" y="128"/>
                    <a:pt x="14" y="145"/>
                    <a:pt x="14" y="164"/>
                  </a:cubicBezTo>
                  <a:cubicBezTo>
                    <a:pt x="14" y="171"/>
                    <a:pt x="8" y="178"/>
                    <a:pt x="7" y="185"/>
                  </a:cubicBezTo>
                  <a:cubicBezTo>
                    <a:pt x="5" y="199"/>
                    <a:pt x="7" y="212"/>
                    <a:pt x="7" y="226"/>
                  </a:cubicBez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44" name="Rectangle 92"/>
            <p:cNvSpPr>
              <a:spLocks noChangeArrowheads="1"/>
            </p:cNvSpPr>
            <p:nvPr/>
          </p:nvSpPr>
          <p:spPr bwMode="auto">
            <a:xfrm>
              <a:off x="503610" y="3646103"/>
              <a:ext cx="2135188" cy="2497137"/>
            </a:xfrm>
            <a:prstGeom prst="rect">
              <a:avLst/>
            </a:prstGeom>
            <a:noFill/>
            <a:ln w="9525">
              <a:solidFill>
                <a:srgbClr val="548DD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645" name="Text Box 93"/>
            <p:cNvSpPr txBox="1">
              <a:spLocks noChangeArrowheads="1"/>
            </p:cNvSpPr>
            <p:nvPr/>
          </p:nvSpPr>
          <p:spPr bwMode="auto">
            <a:xfrm>
              <a:off x="936998" y="5852728"/>
              <a:ext cx="471487" cy="21748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cs typeface="Arial" pitchFamily="34" charset="0"/>
                </a:rPr>
                <a:t>LNB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3646" name="AutoShape 94"/>
            <p:cNvCxnSpPr>
              <a:cxnSpLocks noChangeShapeType="1"/>
            </p:cNvCxnSpPr>
            <p:nvPr/>
          </p:nvCxnSpPr>
          <p:spPr bwMode="auto">
            <a:xfrm flipV="1">
              <a:off x="2203823" y="4622415"/>
              <a:ext cx="1587" cy="542925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 type="arrow" w="sm" len="lg"/>
              <a:tailEnd type="arrow" w="sm" len="lg"/>
            </a:ln>
          </p:spPr>
        </p:cxnSp>
        <p:sp>
          <p:nvSpPr>
            <p:cNvPr id="23647" name="Oval 95"/>
            <p:cNvSpPr>
              <a:spLocks noChangeArrowheads="1"/>
            </p:cNvSpPr>
            <p:nvPr/>
          </p:nvSpPr>
          <p:spPr bwMode="auto">
            <a:xfrm>
              <a:off x="1878385" y="4731953"/>
              <a:ext cx="398463" cy="32543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Ha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3648" name="AutoShape 96"/>
            <p:cNvCxnSpPr>
              <a:cxnSpLocks noChangeShapeType="1"/>
            </p:cNvCxnSpPr>
            <p:nvPr/>
          </p:nvCxnSpPr>
          <p:spPr bwMode="auto">
            <a:xfrm>
              <a:off x="611560" y="5781290"/>
              <a:ext cx="25400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</p:grpSp>
      <p:graphicFrame>
        <p:nvGraphicFramePr>
          <p:cNvPr id="117" name="Tableau 116"/>
          <p:cNvGraphicFramePr>
            <a:graphicFrameLocks noGrp="1"/>
          </p:cNvGraphicFramePr>
          <p:nvPr/>
        </p:nvGraphicFramePr>
        <p:xfrm>
          <a:off x="2771800" y="4797152"/>
          <a:ext cx="2819400" cy="1349502"/>
        </p:xfrm>
        <a:graphic>
          <a:graphicData uri="http://schemas.openxmlformats.org/drawingml/2006/table">
            <a:tbl>
              <a:tblPr/>
              <a:tblGrid>
                <a:gridCol w="502920"/>
                <a:gridCol w="904875"/>
                <a:gridCol w="1411605"/>
              </a:tblGrid>
              <a:tr h="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Calibri"/>
                        </a:rPr>
                        <a:t>Dimensions Normalisées des baies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LNB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Largeur Nominale Baie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Largeur tableau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HNB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Calibri"/>
                        </a:rPr>
                        <a:t>Hauteur Nominale Baie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Calibri"/>
                        </a:rPr>
                        <a:t>Hauteur de l’appui à la face inférieure du linteau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8" name="Forme libre 117"/>
          <p:cNvSpPr/>
          <p:nvPr/>
        </p:nvSpPr>
        <p:spPr>
          <a:xfrm>
            <a:off x="4701396" y="2769079"/>
            <a:ext cx="181155" cy="1199981"/>
          </a:xfrm>
          <a:custGeom>
            <a:avLst/>
            <a:gdLst>
              <a:gd name="connsiteX0" fmla="*/ 0 w 181155"/>
              <a:gd name="connsiteY0" fmla="*/ 0 h 1190446"/>
              <a:gd name="connsiteX1" fmla="*/ 60385 w 181155"/>
              <a:gd name="connsiteY1" fmla="*/ 1190446 h 1190446"/>
              <a:gd name="connsiteX2" fmla="*/ 181155 w 181155"/>
              <a:gd name="connsiteY2" fmla="*/ 1130061 h 1190446"/>
              <a:gd name="connsiteX3" fmla="*/ 146649 w 181155"/>
              <a:gd name="connsiteY3" fmla="*/ 25879 h 1190446"/>
              <a:gd name="connsiteX4" fmla="*/ 0 w 181155"/>
              <a:gd name="connsiteY4" fmla="*/ 0 h 1190446"/>
              <a:gd name="connsiteX0" fmla="*/ 0 w 181155"/>
              <a:gd name="connsiteY0" fmla="*/ 0 h 1199981"/>
              <a:gd name="connsiteX1" fmla="*/ 50624 w 181155"/>
              <a:gd name="connsiteY1" fmla="*/ 1199981 h 1199981"/>
              <a:gd name="connsiteX2" fmla="*/ 181155 w 181155"/>
              <a:gd name="connsiteY2" fmla="*/ 1130061 h 1199981"/>
              <a:gd name="connsiteX3" fmla="*/ 146649 w 181155"/>
              <a:gd name="connsiteY3" fmla="*/ 25879 h 1199981"/>
              <a:gd name="connsiteX4" fmla="*/ 0 w 181155"/>
              <a:gd name="connsiteY4" fmla="*/ 0 h 1199981"/>
              <a:gd name="connsiteX0" fmla="*/ 0 w 181155"/>
              <a:gd name="connsiteY0" fmla="*/ 0 h 1163977"/>
              <a:gd name="connsiteX1" fmla="*/ 86628 w 181155"/>
              <a:gd name="connsiteY1" fmla="*/ 1163977 h 1163977"/>
              <a:gd name="connsiteX2" fmla="*/ 181155 w 181155"/>
              <a:gd name="connsiteY2" fmla="*/ 1130061 h 1163977"/>
              <a:gd name="connsiteX3" fmla="*/ 146649 w 181155"/>
              <a:gd name="connsiteY3" fmla="*/ 25879 h 1163977"/>
              <a:gd name="connsiteX4" fmla="*/ 0 w 181155"/>
              <a:gd name="connsiteY4" fmla="*/ 0 h 1163977"/>
              <a:gd name="connsiteX0" fmla="*/ 0 w 181155"/>
              <a:gd name="connsiteY0" fmla="*/ 0 h 1163977"/>
              <a:gd name="connsiteX1" fmla="*/ 50624 w 181155"/>
              <a:gd name="connsiteY1" fmla="*/ 1163977 h 1163977"/>
              <a:gd name="connsiteX2" fmla="*/ 181155 w 181155"/>
              <a:gd name="connsiteY2" fmla="*/ 1130061 h 1163977"/>
              <a:gd name="connsiteX3" fmla="*/ 146649 w 181155"/>
              <a:gd name="connsiteY3" fmla="*/ 25879 h 1163977"/>
              <a:gd name="connsiteX4" fmla="*/ 0 w 181155"/>
              <a:gd name="connsiteY4" fmla="*/ 0 h 1163977"/>
              <a:gd name="connsiteX0" fmla="*/ 0 w 181155"/>
              <a:gd name="connsiteY0" fmla="*/ 0 h 1199981"/>
              <a:gd name="connsiteX1" fmla="*/ 50624 w 181155"/>
              <a:gd name="connsiteY1" fmla="*/ 1199981 h 1199981"/>
              <a:gd name="connsiteX2" fmla="*/ 181155 w 181155"/>
              <a:gd name="connsiteY2" fmla="*/ 1130061 h 1199981"/>
              <a:gd name="connsiteX3" fmla="*/ 146649 w 181155"/>
              <a:gd name="connsiteY3" fmla="*/ 25879 h 1199981"/>
              <a:gd name="connsiteX4" fmla="*/ 0 w 181155"/>
              <a:gd name="connsiteY4" fmla="*/ 0 h 1199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155" h="1199981">
                <a:moveTo>
                  <a:pt x="0" y="0"/>
                </a:moveTo>
                <a:lnTo>
                  <a:pt x="50624" y="1199981"/>
                </a:lnTo>
                <a:lnTo>
                  <a:pt x="181155" y="1130061"/>
                </a:lnTo>
                <a:lnTo>
                  <a:pt x="146649" y="25879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Forme libre 118"/>
          <p:cNvSpPr/>
          <p:nvPr/>
        </p:nvSpPr>
        <p:spPr>
          <a:xfrm>
            <a:off x="6084168" y="3068960"/>
            <a:ext cx="182653" cy="720080"/>
          </a:xfrm>
          <a:custGeom>
            <a:avLst/>
            <a:gdLst>
              <a:gd name="connsiteX0" fmla="*/ 0 w 181155"/>
              <a:gd name="connsiteY0" fmla="*/ 0 h 1190446"/>
              <a:gd name="connsiteX1" fmla="*/ 60385 w 181155"/>
              <a:gd name="connsiteY1" fmla="*/ 1190446 h 1190446"/>
              <a:gd name="connsiteX2" fmla="*/ 181155 w 181155"/>
              <a:gd name="connsiteY2" fmla="*/ 1130061 h 1190446"/>
              <a:gd name="connsiteX3" fmla="*/ 146649 w 181155"/>
              <a:gd name="connsiteY3" fmla="*/ 25879 h 1190446"/>
              <a:gd name="connsiteX4" fmla="*/ 0 w 181155"/>
              <a:gd name="connsiteY4" fmla="*/ 0 h 1190446"/>
              <a:gd name="connsiteX0" fmla="*/ 0 w 181155"/>
              <a:gd name="connsiteY0" fmla="*/ 0 h 1199981"/>
              <a:gd name="connsiteX1" fmla="*/ 50624 w 181155"/>
              <a:gd name="connsiteY1" fmla="*/ 1199981 h 1199981"/>
              <a:gd name="connsiteX2" fmla="*/ 181155 w 181155"/>
              <a:gd name="connsiteY2" fmla="*/ 1130061 h 1199981"/>
              <a:gd name="connsiteX3" fmla="*/ 146649 w 181155"/>
              <a:gd name="connsiteY3" fmla="*/ 25879 h 1199981"/>
              <a:gd name="connsiteX4" fmla="*/ 0 w 181155"/>
              <a:gd name="connsiteY4" fmla="*/ 0 h 1199981"/>
              <a:gd name="connsiteX0" fmla="*/ 0 w 181155"/>
              <a:gd name="connsiteY0" fmla="*/ 0 h 1163977"/>
              <a:gd name="connsiteX1" fmla="*/ 86628 w 181155"/>
              <a:gd name="connsiteY1" fmla="*/ 1163977 h 1163977"/>
              <a:gd name="connsiteX2" fmla="*/ 181155 w 181155"/>
              <a:gd name="connsiteY2" fmla="*/ 1130061 h 1163977"/>
              <a:gd name="connsiteX3" fmla="*/ 146649 w 181155"/>
              <a:gd name="connsiteY3" fmla="*/ 25879 h 1163977"/>
              <a:gd name="connsiteX4" fmla="*/ 0 w 181155"/>
              <a:gd name="connsiteY4" fmla="*/ 0 h 1163977"/>
              <a:gd name="connsiteX0" fmla="*/ 0 w 181155"/>
              <a:gd name="connsiteY0" fmla="*/ 0 h 1163977"/>
              <a:gd name="connsiteX1" fmla="*/ 50624 w 181155"/>
              <a:gd name="connsiteY1" fmla="*/ 1163977 h 1163977"/>
              <a:gd name="connsiteX2" fmla="*/ 181155 w 181155"/>
              <a:gd name="connsiteY2" fmla="*/ 1130061 h 1163977"/>
              <a:gd name="connsiteX3" fmla="*/ 146649 w 181155"/>
              <a:gd name="connsiteY3" fmla="*/ 25879 h 1163977"/>
              <a:gd name="connsiteX4" fmla="*/ 0 w 181155"/>
              <a:gd name="connsiteY4" fmla="*/ 0 h 1163977"/>
              <a:gd name="connsiteX0" fmla="*/ 0 w 181155"/>
              <a:gd name="connsiteY0" fmla="*/ 0 h 1199981"/>
              <a:gd name="connsiteX1" fmla="*/ 50624 w 181155"/>
              <a:gd name="connsiteY1" fmla="*/ 1199981 h 1199981"/>
              <a:gd name="connsiteX2" fmla="*/ 181155 w 181155"/>
              <a:gd name="connsiteY2" fmla="*/ 1130061 h 1199981"/>
              <a:gd name="connsiteX3" fmla="*/ 146649 w 181155"/>
              <a:gd name="connsiteY3" fmla="*/ 25879 h 1199981"/>
              <a:gd name="connsiteX4" fmla="*/ 0 w 181155"/>
              <a:gd name="connsiteY4" fmla="*/ 0 h 1199981"/>
              <a:gd name="connsiteX0" fmla="*/ 0 w 181155"/>
              <a:gd name="connsiteY0" fmla="*/ 0 h 1130061"/>
              <a:gd name="connsiteX1" fmla="*/ 0 w 181155"/>
              <a:gd name="connsiteY1" fmla="*/ 720080 h 1130061"/>
              <a:gd name="connsiteX2" fmla="*/ 181155 w 181155"/>
              <a:gd name="connsiteY2" fmla="*/ 1130061 h 1130061"/>
              <a:gd name="connsiteX3" fmla="*/ 146649 w 181155"/>
              <a:gd name="connsiteY3" fmla="*/ 25879 h 1130061"/>
              <a:gd name="connsiteX4" fmla="*/ 0 w 181155"/>
              <a:gd name="connsiteY4" fmla="*/ 0 h 1130061"/>
              <a:gd name="connsiteX0" fmla="*/ 0 w 146649"/>
              <a:gd name="connsiteY0" fmla="*/ 0 h 720080"/>
              <a:gd name="connsiteX1" fmla="*/ 0 w 146649"/>
              <a:gd name="connsiteY1" fmla="*/ 720080 h 720080"/>
              <a:gd name="connsiteX2" fmla="*/ 108012 w 146649"/>
              <a:gd name="connsiteY2" fmla="*/ 648072 h 720080"/>
              <a:gd name="connsiteX3" fmla="*/ 146649 w 146649"/>
              <a:gd name="connsiteY3" fmla="*/ 25879 h 720080"/>
              <a:gd name="connsiteX4" fmla="*/ 0 w 146649"/>
              <a:gd name="connsiteY4" fmla="*/ 0 h 720080"/>
              <a:gd name="connsiteX0" fmla="*/ 36004 w 182653"/>
              <a:gd name="connsiteY0" fmla="*/ 0 h 684076"/>
              <a:gd name="connsiteX1" fmla="*/ 0 w 182653"/>
              <a:gd name="connsiteY1" fmla="*/ 684076 h 684076"/>
              <a:gd name="connsiteX2" fmla="*/ 144016 w 182653"/>
              <a:gd name="connsiteY2" fmla="*/ 648072 h 684076"/>
              <a:gd name="connsiteX3" fmla="*/ 182653 w 182653"/>
              <a:gd name="connsiteY3" fmla="*/ 25879 h 684076"/>
              <a:gd name="connsiteX4" fmla="*/ 36004 w 182653"/>
              <a:gd name="connsiteY4" fmla="*/ 0 h 684076"/>
              <a:gd name="connsiteX0" fmla="*/ 36004 w 182653"/>
              <a:gd name="connsiteY0" fmla="*/ 0 h 684076"/>
              <a:gd name="connsiteX1" fmla="*/ 0 w 182653"/>
              <a:gd name="connsiteY1" fmla="*/ 684076 h 684076"/>
              <a:gd name="connsiteX2" fmla="*/ 144016 w 182653"/>
              <a:gd name="connsiteY2" fmla="*/ 581465 h 684076"/>
              <a:gd name="connsiteX3" fmla="*/ 182653 w 182653"/>
              <a:gd name="connsiteY3" fmla="*/ 25879 h 684076"/>
              <a:gd name="connsiteX4" fmla="*/ 36004 w 182653"/>
              <a:gd name="connsiteY4" fmla="*/ 0 h 684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653" h="684076">
                <a:moveTo>
                  <a:pt x="36004" y="0"/>
                </a:moveTo>
                <a:lnTo>
                  <a:pt x="0" y="684076"/>
                </a:lnTo>
                <a:lnTo>
                  <a:pt x="144016" y="581465"/>
                </a:lnTo>
                <a:lnTo>
                  <a:pt x="182653" y="25879"/>
                </a:lnTo>
                <a:lnTo>
                  <a:pt x="36004" y="0"/>
                </a:lnTo>
                <a:close/>
              </a:path>
            </a:pathLst>
          </a:custGeom>
          <a:solidFill>
            <a:srgbClr val="C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Forme libre 119"/>
          <p:cNvSpPr/>
          <p:nvPr/>
        </p:nvSpPr>
        <p:spPr>
          <a:xfrm>
            <a:off x="4752019" y="3897052"/>
            <a:ext cx="540063" cy="288032"/>
          </a:xfrm>
          <a:custGeom>
            <a:avLst/>
            <a:gdLst>
              <a:gd name="connsiteX0" fmla="*/ 0 w 181155"/>
              <a:gd name="connsiteY0" fmla="*/ 0 h 1190446"/>
              <a:gd name="connsiteX1" fmla="*/ 60385 w 181155"/>
              <a:gd name="connsiteY1" fmla="*/ 1190446 h 1190446"/>
              <a:gd name="connsiteX2" fmla="*/ 181155 w 181155"/>
              <a:gd name="connsiteY2" fmla="*/ 1130061 h 1190446"/>
              <a:gd name="connsiteX3" fmla="*/ 146649 w 181155"/>
              <a:gd name="connsiteY3" fmla="*/ 25879 h 1190446"/>
              <a:gd name="connsiteX4" fmla="*/ 0 w 181155"/>
              <a:gd name="connsiteY4" fmla="*/ 0 h 1190446"/>
              <a:gd name="connsiteX0" fmla="*/ 0 w 181155"/>
              <a:gd name="connsiteY0" fmla="*/ 0 h 1199981"/>
              <a:gd name="connsiteX1" fmla="*/ 50624 w 181155"/>
              <a:gd name="connsiteY1" fmla="*/ 1199981 h 1199981"/>
              <a:gd name="connsiteX2" fmla="*/ 181155 w 181155"/>
              <a:gd name="connsiteY2" fmla="*/ 1130061 h 1199981"/>
              <a:gd name="connsiteX3" fmla="*/ 146649 w 181155"/>
              <a:gd name="connsiteY3" fmla="*/ 25879 h 1199981"/>
              <a:gd name="connsiteX4" fmla="*/ 0 w 181155"/>
              <a:gd name="connsiteY4" fmla="*/ 0 h 1199981"/>
              <a:gd name="connsiteX0" fmla="*/ 0 w 181155"/>
              <a:gd name="connsiteY0" fmla="*/ 0 h 1163977"/>
              <a:gd name="connsiteX1" fmla="*/ 86628 w 181155"/>
              <a:gd name="connsiteY1" fmla="*/ 1163977 h 1163977"/>
              <a:gd name="connsiteX2" fmla="*/ 181155 w 181155"/>
              <a:gd name="connsiteY2" fmla="*/ 1130061 h 1163977"/>
              <a:gd name="connsiteX3" fmla="*/ 146649 w 181155"/>
              <a:gd name="connsiteY3" fmla="*/ 25879 h 1163977"/>
              <a:gd name="connsiteX4" fmla="*/ 0 w 181155"/>
              <a:gd name="connsiteY4" fmla="*/ 0 h 1163977"/>
              <a:gd name="connsiteX0" fmla="*/ 0 w 181155"/>
              <a:gd name="connsiteY0" fmla="*/ 0 h 1163977"/>
              <a:gd name="connsiteX1" fmla="*/ 50624 w 181155"/>
              <a:gd name="connsiteY1" fmla="*/ 1163977 h 1163977"/>
              <a:gd name="connsiteX2" fmla="*/ 181155 w 181155"/>
              <a:gd name="connsiteY2" fmla="*/ 1130061 h 1163977"/>
              <a:gd name="connsiteX3" fmla="*/ 146649 w 181155"/>
              <a:gd name="connsiteY3" fmla="*/ 25879 h 1163977"/>
              <a:gd name="connsiteX4" fmla="*/ 0 w 181155"/>
              <a:gd name="connsiteY4" fmla="*/ 0 h 1163977"/>
              <a:gd name="connsiteX0" fmla="*/ 0 w 181155"/>
              <a:gd name="connsiteY0" fmla="*/ 0 h 1199981"/>
              <a:gd name="connsiteX1" fmla="*/ 50624 w 181155"/>
              <a:gd name="connsiteY1" fmla="*/ 1199981 h 1199981"/>
              <a:gd name="connsiteX2" fmla="*/ 181155 w 181155"/>
              <a:gd name="connsiteY2" fmla="*/ 1130061 h 1199981"/>
              <a:gd name="connsiteX3" fmla="*/ 146649 w 181155"/>
              <a:gd name="connsiteY3" fmla="*/ 25879 h 1199981"/>
              <a:gd name="connsiteX4" fmla="*/ 0 w 181155"/>
              <a:gd name="connsiteY4" fmla="*/ 0 h 1199981"/>
              <a:gd name="connsiteX0" fmla="*/ 0 w 153285"/>
              <a:gd name="connsiteY0" fmla="*/ 640778 h 1174103"/>
              <a:gd name="connsiteX1" fmla="*/ 22754 w 153285"/>
              <a:gd name="connsiteY1" fmla="*/ 1174103 h 1174103"/>
              <a:gd name="connsiteX2" fmla="*/ 153285 w 153285"/>
              <a:gd name="connsiteY2" fmla="*/ 1104183 h 1174103"/>
              <a:gd name="connsiteX3" fmla="*/ 118779 w 153285"/>
              <a:gd name="connsiteY3" fmla="*/ 1 h 1174103"/>
              <a:gd name="connsiteX4" fmla="*/ 0 w 153285"/>
              <a:gd name="connsiteY4" fmla="*/ 640778 h 1174103"/>
              <a:gd name="connsiteX0" fmla="*/ 0 w 153285"/>
              <a:gd name="connsiteY0" fmla="*/ 266662 h 799987"/>
              <a:gd name="connsiteX1" fmla="*/ 22754 w 153285"/>
              <a:gd name="connsiteY1" fmla="*/ 799987 h 799987"/>
              <a:gd name="connsiteX2" fmla="*/ 153285 w 153285"/>
              <a:gd name="connsiteY2" fmla="*/ 730067 h 799987"/>
              <a:gd name="connsiteX3" fmla="*/ 27870 w 153285"/>
              <a:gd name="connsiteY3" fmla="*/ 0 h 799987"/>
              <a:gd name="connsiteX4" fmla="*/ 0 w 153285"/>
              <a:gd name="connsiteY4" fmla="*/ 266662 h 799987"/>
              <a:gd name="connsiteX0" fmla="*/ 0 w 104513"/>
              <a:gd name="connsiteY0" fmla="*/ 266662 h 799987"/>
              <a:gd name="connsiteX1" fmla="*/ 22754 w 104513"/>
              <a:gd name="connsiteY1" fmla="*/ 799987 h 799987"/>
              <a:gd name="connsiteX2" fmla="*/ 104513 w 104513"/>
              <a:gd name="connsiteY2" fmla="*/ 533325 h 799987"/>
              <a:gd name="connsiteX3" fmla="*/ 27870 w 104513"/>
              <a:gd name="connsiteY3" fmla="*/ 0 h 799987"/>
              <a:gd name="connsiteX4" fmla="*/ 0 w 104513"/>
              <a:gd name="connsiteY4" fmla="*/ 266662 h 799987"/>
              <a:gd name="connsiteX0" fmla="*/ 0 w 104513"/>
              <a:gd name="connsiteY0" fmla="*/ 266662 h 1066649"/>
              <a:gd name="connsiteX1" fmla="*/ 104513 w 104513"/>
              <a:gd name="connsiteY1" fmla="*/ 1066649 h 1066649"/>
              <a:gd name="connsiteX2" fmla="*/ 104513 w 104513"/>
              <a:gd name="connsiteY2" fmla="*/ 533325 h 1066649"/>
              <a:gd name="connsiteX3" fmla="*/ 27870 w 104513"/>
              <a:gd name="connsiteY3" fmla="*/ 0 h 1066649"/>
              <a:gd name="connsiteX4" fmla="*/ 0 w 104513"/>
              <a:gd name="connsiteY4" fmla="*/ 266662 h 106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513" h="1066649">
                <a:moveTo>
                  <a:pt x="0" y="266662"/>
                </a:moveTo>
                <a:lnTo>
                  <a:pt x="104513" y="1066649"/>
                </a:lnTo>
                <a:lnTo>
                  <a:pt x="104513" y="533325"/>
                </a:lnTo>
                <a:lnTo>
                  <a:pt x="27870" y="0"/>
                </a:lnTo>
                <a:lnTo>
                  <a:pt x="0" y="266662"/>
                </a:lnTo>
                <a:close/>
              </a:path>
            </a:pathLst>
          </a:custGeom>
          <a:solidFill>
            <a:srgbClr val="00B05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Forme libre 121"/>
          <p:cNvSpPr/>
          <p:nvPr/>
        </p:nvSpPr>
        <p:spPr>
          <a:xfrm>
            <a:off x="6035040" y="2823667"/>
            <a:ext cx="768096" cy="343815"/>
          </a:xfrm>
          <a:custGeom>
            <a:avLst/>
            <a:gdLst>
              <a:gd name="connsiteX0" fmla="*/ 0 w 768096"/>
              <a:gd name="connsiteY0" fmla="*/ 204826 h 343815"/>
              <a:gd name="connsiteX1" fmla="*/ 607162 w 768096"/>
              <a:gd name="connsiteY1" fmla="*/ 343815 h 343815"/>
              <a:gd name="connsiteX2" fmla="*/ 760781 w 768096"/>
              <a:gd name="connsiteY2" fmla="*/ 270663 h 343815"/>
              <a:gd name="connsiteX3" fmla="*/ 768096 w 768096"/>
              <a:gd name="connsiteY3" fmla="*/ 58522 h 343815"/>
              <a:gd name="connsiteX4" fmla="*/ 636422 w 768096"/>
              <a:gd name="connsiteY4" fmla="*/ 109728 h 343815"/>
              <a:gd name="connsiteX5" fmla="*/ 7315 w 768096"/>
              <a:gd name="connsiteY5" fmla="*/ 0 h 343815"/>
              <a:gd name="connsiteX6" fmla="*/ 0 w 768096"/>
              <a:gd name="connsiteY6" fmla="*/ 204826 h 343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8096" h="343815">
                <a:moveTo>
                  <a:pt x="0" y="204826"/>
                </a:moveTo>
                <a:lnTo>
                  <a:pt x="607162" y="343815"/>
                </a:lnTo>
                <a:lnTo>
                  <a:pt x="760781" y="270663"/>
                </a:lnTo>
                <a:lnTo>
                  <a:pt x="768096" y="58522"/>
                </a:lnTo>
                <a:lnTo>
                  <a:pt x="636422" y="109728"/>
                </a:lnTo>
                <a:lnTo>
                  <a:pt x="7315" y="0"/>
                </a:lnTo>
                <a:lnTo>
                  <a:pt x="0" y="204826"/>
                </a:ln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7020272" y="2456892"/>
            <a:ext cx="1882775" cy="471488"/>
          </a:xfrm>
          <a:prstGeom prst="wedgeRectCallout">
            <a:avLst>
              <a:gd name="adj1" fmla="val -66432"/>
              <a:gd name="adj2" fmla="val 39354"/>
            </a:avLst>
          </a:prstGeom>
          <a:solidFill>
            <a:srgbClr val="FFFFFF"/>
          </a:solidFill>
          <a:ln w="19050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Linteau</a:t>
            </a: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: </a:t>
            </a:r>
            <a:r>
              <a:rPr kumimoji="0" 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poutre située à la partie supérieure d’une baie</a:t>
            </a:r>
            <a:r>
              <a:rPr kumimoji="0" 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Forme libre 136"/>
          <p:cNvSpPr/>
          <p:nvPr/>
        </p:nvSpPr>
        <p:spPr>
          <a:xfrm>
            <a:off x="6048164" y="3828197"/>
            <a:ext cx="652887" cy="846161"/>
          </a:xfrm>
          <a:custGeom>
            <a:avLst/>
            <a:gdLst>
              <a:gd name="connsiteX0" fmla="*/ 27295 w 675564"/>
              <a:gd name="connsiteY0" fmla="*/ 0 h 846161"/>
              <a:gd name="connsiteX1" fmla="*/ 0 w 675564"/>
              <a:gd name="connsiteY1" fmla="*/ 600502 h 846161"/>
              <a:gd name="connsiteX2" fmla="*/ 491319 w 675564"/>
              <a:gd name="connsiteY2" fmla="*/ 846161 h 846161"/>
              <a:gd name="connsiteX3" fmla="*/ 614149 w 675564"/>
              <a:gd name="connsiteY3" fmla="*/ 771099 h 846161"/>
              <a:gd name="connsiteX4" fmla="*/ 675564 w 675564"/>
              <a:gd name="connsiteY4" fmla="*/ 109182 h 846161"/>
              <a:gd name="connsiteX5" fmla="*/ 552734 w 675564"/>
              <a:gd name="connsiteY5" fmla="*/ 177421 h 846161"/>
              <a:gd name="connsiteX6" fmla="*/ 27295 w 675564"/>
              <a:gd name="connsiteY6" fmla="*/ 0 h 846161"/>
              <a:gd name="connsiteX0" fmla="*/ 4618 w 652887"/>
              <a:gd name="connsiteY0" fmla="*/ 0 h 846161"/>
              <a:gd name="connsiteX1" fmla="*/ 0 w 652887"/>
              <a:gd name="connsiteY1" fmla="*/ 644919 h 846161"/>
              <a:gd name="connsiteX2" fmla="*/ 468642 w 652887"/>
              <a:gd name="connsiteY2" fmla="*/ 846161 h 846161"/>
              <a:gd name="connsiteX3" fmla="*/ 591472 w 652887"/>
              <a:gd name="connsiteY3" fmla="*/ 771099 h 846161"/>
              <a:gd name="connsiteX4" fmla="*/ 652887 w 652887"/>
              <a:gd name="connsiteY4" fmla="*/ 109182 h 846161"/>
              <a:gd name="connsiteX5" fmla="*/ 530057 w 652887"/>
              <a:gd name="connsiteY5" fmla="*/ 177421 h 846161"/>
              <a:gd name="connsiteX6" fmla="*/ 4618 w 652887"/>
              <a:gd name="connsiteY6" fmla="*/ 0 h 84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2887" h="846161">
                <a:moveTo>
                  <a:pt x="4618" y="0"/>
                </a:moveTo>
                <a:cubicBezTo>
                  <a:pt x="3079" y="214973"/>
                  <a:pt x="1539" y="429946"/>
                  <a:pt x="0" y="644919"/>
                </a:cubicBezTo>
                <a:lnTo>
                  <a:pt x="468642" y="846161"/>
                </a:lnTo>
                <a:lnTo>
                  <a:pt x="591472" y="771099"/>
                </a:lnTo>
                <a:lnTo>
                  <a:pt x="652887" y="109182"/>
                </a:lnTo>
                <a:lnTo>
                  <a:pt x="530057" y="177421"/>
                </a:lnTo>
                <a:lnTo>
                  <a:pt x="4618" y="0"/>
                </a:lnTo>
                <a:close/>
              </a:path>
            </a:pathLst>
          </a:custGeom>
          <a:solidFill>
            <a:srgbClr val="7030A0">
              <a:alpha val="50196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7020272" y="4077072"/>
            <a:ext cx="1882775" cy="650875"/>
          </a:xfrm>
          <a:prstGeom prst="wedgeRectCallout">
            <a:avLst>
              <a:gd name="adj1" fmla="val -78657"/>
              <a:gd name="adj2" fmla="val -36573"/>
            </a:avLst>
          </a:prstGeom>
          <a:solidFill>
            <a:srgbClr val="FFFF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Mur d’allège :</a:t>
            </a: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Portion de mur située entre l’appui de fenêtre et le plancher</a:t>
            </a:r>
            <a:endParaRPr kumimoji="0" lang="fr-FR" sz="1000" b="1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Forme libre 137"/>
          <p:cNvSpPr/>
          <p:nvPr/>
        </p:nvSpPr>
        <p:spPr>
          <a:xfrm>
            <a:off x="6048164" y="2780928"/>
            <a:ext cx="757451" cy="156950"/>
          </a:xfrm>
          <a:custGeom>
            <a:avLst/>
            <a:gdLst>
              <a:gd name="connsiteX0" fmla="*/ 0 w 757451"/>
              <a:gd name="connsiteY0" fmla="*/ 34120 h 156950"/>
              <a:gd name="connsiteX1" fmla="*/ 627797 w 757451"/>
              <a:gd name="connsiteY1" fmla="*/ 156950 h 156950"/>
              <a:gd name="connsiteX2" fmla="*/ 757451 w 757451"/>
              <a:gd name="connsiteY2" fmla="*/ 95535 h 156950"/>
              <a:gd name="connsiteX3" fmla="*/ 170597 w 757451"/>
              <a:gd name="connsiteY3" fmla="*/ 0 h 156950"/>
              <a:gd name="connsiteX4" fmla="*/ 0 w 757451"/>
              <a:gd name="connsiteY4" fmla="*/ 34120 h 15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451" h="156950">
                <a:moveTo>
                  <a:pt x="0" y="34120"/>
                </a:moveTo>
                <a:lnTo>
                  <a:pt x="627797" y="156950"/>
                </a:lnTo>
                <a:lnTo>
                  <a:pt x="757451" y="95535"/>
                </a:lnTo>
                <a:lnTo>
                  <a:pt x="170597" y="0"/>
                </a:lnTo>
                <a:lnTo>
                  <a:pt x="0" y="34120"/>
                </a:lnTo>
                <a:close/>
              </a:path>
            </a:pathLst>
          </a:custGeom>
          <a:solidFill>
            <a:srgbClr val="0070C0">
              <a:alpha val="50196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5" grpId="0">
        <p:bldAsOne/>
      </p:bldGraphic>
      <p:bldP spid="23554" grpId="0" animBg="1"/>
      <p:bldP spid="23555" grpId="0" animBg="1"/>
      <p:bldP spid="23557" grpId="0" animBg="1"/>
      <p:bldP spid="118" grpId="0" animBg="1"/>
      <p:bldP spid="119" grpId="0" animBg="1"/>
      <p:bldP spid="120" grpId="0" animBg="1"/>
      <p:bldP spid="122" grpId="0" animBg="1"/>
      <p:bldP spid="23556" grpId="0" animBg="1"/>
      <p:bldP spid="137" grpId="0" animBg="1"/>
      <p:bldP spid="23558" grpId="0" animBg="1"/>
      <p:bldP spid="1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3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185084"/>
            <a:ext cx="2232444" cy="213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3456384" cy="432000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Interprétation des plans</a:t>
              </a:r>
              <a:endParaRPr lang="fr-FR" sz="2400" kern="1200" dirty="0"/>
            </a:p>
          </p:txBody>
        </p:sp>
      </p:grpSp>
      <p:graphicFrame>
        <p:nvGraphicFramePr>
          <p:cNvPr id="34" name="Diagramme 33"/>
          <p:cNvGraphicFramePr/>
          <p:nvPr/>
        </p:nvGraphicFramePr>
        <p:xfrm>
          <a:off x="5220072" y="4941168"/>
          <a:ext cx="1800200" cy="360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5" name="Diagramme 34"/>
          <p:cNvGraphicFramePr/>
          <p:nvPr/>
        </p:nvGraphicFramePr>
        <p:xfrm>
          <a:off x="251520" y="1844824"/>
          <a:ext cx="3132348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  <p:grpSp>
        <p:nvGrpSpPr>
          <p:cNvPr id="22" name="Groupe 21"/>
          <p:cNvGrpSpPr/>
          <p:nvPr/>
        </p:nvGrpSpPr>
        <p:grpSpPr>
          <a:xfrm>
            <a:off x="467544" y="2420888"/>
            <a:ext cx="2124236" cy="792088"/>
            <a:chOff x="0" y="0"/>
            <a:chExt cx="3240360" cy="497354"/>
          </a:xfrm>
        </p:grpSpPr>
        <p:sp>
          <p:nvSpPr>
            <p:cNvPr id="23" name="Rectangle à coins arrondis 22"/>
            <p:cNvSpPr/>
            <p:nvPr/>
          </p:nvSpPr>
          <p:spPr>
            <a:xfrm>
              <a:off x="0" y="0"/>
              <a:ext cx="3240360" cy="497354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24279" y="24279"/>
              <a:ext cx="3191802" cy="448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kern="1200" dirty="0" smtClean="0"/>
                <a:t>Plan en coupe horizontale 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dirty="0" smtClean="0"/>
                <a:t>Ou plan de niveau</a:t>
              </a:r>
              <a:r>
                <a:rPr lang="fr-FR" sz="1400" kern="1200" dirty="0" smtClean="0"/>
                <a:t> </a:t>
              </a:r>
              <a:endParaRPr lang="fr-FR" sz="1400" kern="1200" dirty="0"/>
            </a:p>
          </p:txBody>
        </p:sp>
      </p:grpSp>
      <p:pic>
        <p:nvPicPr>
          <p:cNvPr id="25" name="Image 24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851920" y="1844824"/>
            <a:ext cx="5069080" cy="464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4608004" y="5697252"/>
            <a:ext cx="1692188" cy="684076"/>
          </a:xfrm>
          <a:prstGeom prst="roundRect">
            <a:avLst>
              <a:gd name="adj" fmla="val 9435"/>
            </a:avLst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Mobilier et  sanitaires  </a:t>
            </a: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permettent d’apprécier l’habitabilité des pièces.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215517" y="3320988"/>
            <a:ext cx="3636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200" b="1" dirty="0" smtClean="0"/>
              <a:t>Pour un rez-de-chaussée, un sous-sol, un étage :</a:t>
            </a:r>
            <a:r>
              <a:rPr lang="fr-FR" sz="1200" dirty="0" smtClean="0"/>
              <a:t> Le plan de coupe est situé à </a:t>
            </a:r>
            <a:r>
              <a:rPr lang="fr-FR" sz="1200" b="1" dirty="0" smtClean="0"/>
              <a:t>1 mètre</a:t>
            </a:r>
            <a:r>
              <a:rPr lang="fr-FR" sz="1200" dirty="0" smtClean="0"/>
              <a:t> au dessus du sol.</a:t>
            </a:r>
          </a:p>
          <a:p>
            <a:r>
              <a:rPr lang="fr-FR" sz="1200" b="1" dirty="0" smtClean="0"/>
              <a:t>Pour les combles :</a:t>
            </a:r>
            <a:r>
              <a:rPr lang="fr-FR" sz="1200" dirty="0" smtClean="0"/>
              <a:t> Le plan de coupe est situé à </a:t>
            </a:r>
            <a:r>
              <a:rPr lang="fr-FR" sz="1200" b="1" dirty="0" smtClean="0"/>
              <a:t>1,30 mètres</a:t>
            </a:r>
            <a:r>
              <a:rPr lang="fr-FR" sz="1200" dirty="0" smtClean="0"/>
              <a:t> au dessus du sol de l’étage </a:t>
            </a:r>
            <a:endParaRPr lang="fr-FR" sz="1200" dirty="0"/>
          </a:p>
        </p:txBody>
      </p:sp>
      <p:sp>
        <p:nvSpPr>
          <p:cNvPr id="42" name="ZoneTexte 41"/>
          <p:cNvSpPr txBox="1"/>
          <p:nvPr/>
        </p:nvSpPr>
        <p:spPr>
          <a:xfrm>
            <a:off x="179512" y="4257092"/>
            <a:ext cx="1656184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Remarque :</a:t>
            </a:r>
          </a:p>
          <a:p>
            <a:r>
              <a:rPr lang="fr-FR" sz="1200" dirty="0" smtClean="0"/>
              <a:t>Bien qu’elle ne fasse pas partie des éléments vus dans une coupe horizontale, les contours de la toiture peuvent être représentés en trait fin sur le plan. </a:t>
            </a:r>
          </a:p>
          <a:p>
            <a:endParaRPr lang="fr-FR" sz="900" dirty="0"/>
          </a:p>
        </p:txBody>
      </p:sp>
      <p:sp>
        <p:nvSpPr>
          <p:cNvPr id="26" name="Rectangle 25"/>
          <p:cNvSpPr/>
          <p:nvPr/>
        </p:nvSpPr>
        <p:spPr>
          <a:xfrm>
            <a:off x="5040052" y="1916832"/>
            <a:ext cx="396044" cy="612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4499992" y="1700808"/>
            <a:ext cx="1440159" cy="828092"/>
          </a:xfrm>
          <a:prstGeom prst="roundRect">
            <a:avLst>
              <a:gd name="adj" fmla="val 943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Murs extérieurs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représentés avec cloison de doublage et isolant thermique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Connecteur droit avec flèche 27"/>
          <p:cNvCxnSpPr>
            <a:stCxn id="24579" idx="2"/>
          </p:cNvCxnSpPr>
          <p:nvPr/>
        </p:nvCxnSpPr>
        <p:spPr>
          <a:xfrm>
            <a:off x="5220072" y="2528900"/>
            <a:ext cx="0" cy="252028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6048164" y="1772816"/>
            <a:ext cx="169218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7344308" y="1592796"/>
            <a:ext cx="1476164" cy="1008112"/>
          </a:xfrm>
          <a:prstGeom prst="roundRect">
            <a:avLst>
              <a:gd name="adj" fmla="val 9435"/>
            </a:avLst>
          </a:prstGeom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Baies. </a:t>
            </a: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Les fenêtres, la porte d’entrée et les portes-fenêtres sont représentées en position  ouverte.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Connecteur droit 36"/>
          <p:cNvCxnSpPr/>
          <p:nvPr/>
        </p:nvCxnSpPr>
        <p:spPr>
          <a:xfrm flipH="1">
            <a:off x="6768244" y="2096852"/>
            <a:ext cx="576064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H="1">
            <a:off x="6300192" y="2096852"/>
            <a:ext cx="468052" cy="972108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7344308" y="2708920"/>
            <a:ext cx="396044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7344308" y="2672916"/>
            <a:ext cx="1451768" cy="684076"/>
          </a:xfrm>
          <a:prstGeom prst="roundRect">
            <a:avLst>
              <a:gd name="adj" fmla="val 9435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Portes intérieures</a:t>
            </a: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représentées en position ouverte.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3" name="Connecteur droit avec flèche 42"/>
          <p:cNvCxnSpPr/>
          <p:nvPr/>
        </p:nvCxnSpPr>
        <p:spPr>
          <a:xfrm flipH="1">
            <a:off x="6516216" y="3212976"/>
            <a:ext cx="828092" cy="0"/>
          </a:xfrm>
          <a:prstGeom prst="straightConnector1">
            <a:avLst/>
          </a:prstGeom>
          <a:ln w="19050">
            <a:solidFill>
              <a:srgbClr val="F9880B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7344308" y="3501008"/>
            <a:ext cx="1449202" cy="324036"/>
          </a:xfrm>
          <a:prstGeom prst="roundRect">
            <a:avLst>
              <a:gd name="adj" fmla="val 9435"/>
            </a:avLst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Cloisons intérieures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Connecteur droit avec flèche 46"/>
          <p:cNvCxnSpPr/>
          <p:nvPr/>
        </p:nvCxnSpPr>
        <p:spPr>
          <a:xfrm flipH="1">
            <a:off x="6444208" y="3645024"/>
            <a:ext cx="900100" cy="0"/>
          </a:xfrm>
          <a:prstGeom prst="straightConnector1">
            <a:avLst/>
          </a:prstGeom>
          <a:ln w="1905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904148" y="5733256"/>
            <a:ext cx="360040" cy="3240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1" name="Connecteur droit 50"/>
          <p:cNvCxnSpPr/>
          <p:nvPr/>
        </p:nvCxnSpPr>
        <p:spPr>
          <a:xfrm>
            <a:off x="6300192" y="5877272"/>
            <a:ext cx="39604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V="1">
            <a:off x="6696236" y="4761148"/>
            <a:ext cx="0" cy="1116124"/>
          </a:xfrm>
          <a:prstGeom prst="straightConnector1">
            <a:avLst/>
          </a:prstGeom>
          <a:ln w="19050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36" grpId="0"/>
      <p:bldP spid="42" grpId="0"/>
      <p:bldP spid="24579" grpId="0" animBg="1"/>
      <p:bldP spid="24580" grpId="0" animBg="1"/>
      <p:bldP spid="24581" grpId="0" animBg="1"/>
      <p:bldP spid="245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3456384" cy="432000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Interprétation des plans</a:t>
              </a:r>
              <a:endParaRPr lang="fr-FR" sz="2400" kern="1200" dirty="0"/>
            </a:p>
          </p:txBody>
        </p:sp>
      </p:grpSp>
      <p:graphicFrame>
        <p:nvGraphicFramePr>
          <p:cNvPr id="34" name="Diagramme 33"/>
          <p:cNvGraphicFramePr/>
          <p:nvPr/>
        </p:nvGraphicFramePr>
        <p:xfrm>
          <a:off x="5220072" y="4941168"/>
          <a:ext cx="1800200" cy="360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35" name="Diagramme 34"/>
          <p:cNvGraphicFramePr/>
          <p:nvPr/>
        </p:nvGraphicFramePr>
        <p:xfrm>
          <a:off x="251520" y="1844824"/>
          <a:ext cx="3132348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  <p:grpSp>
        <p:nvGrpSpPr>
          <p:cNvPr id="3" name="Groupe 21"/>
          <p:cNvGrpSpPr/>
          <p:nvPr/>
        </p:nvGrpSpPr>
        <p:grpSpPr>
          <a:xfrm>
            <a:off x="467544" y="2420888"/>
            <a:ext cx="2124236" cy="792088"/>
            <a:chOff x="0" y="0"/>
            <a:chExt cx="3240360" cy="497354"/>
          </a:xfrm>
        </p:grpSpPr>
        <p:sp>
          <p:nvSpPr>
            <p:cNvPr id="23" name="Rectangle à coins arrondis 22"/>
            <p:cNvSpPr/>
            <p:nvPr/>
          </p:nvSpPr>
          <p:spPr>
            <a:xfrm>
              <a:off x="0" y="0"/>
              <a:ext cx="3240360" cy="497354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24279" y="24279"/>
              <a:ext cx="3191802" cy="448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kern="1200" dirty="0" smtClean="0"/>
                <a:t>Plan en coupe verticale 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dirty="0" smtClean="0"/>
                <a:t>Ou vue en élévation.</a:t>
              </a:r>
              <a:endParaRPr lang="fr-FR" sz="1400" kern="1200" dirty="0"/>
            </a:p>
          </p:txBody>
        </p:sp>
      </p:grpSp>
      <p:pic>
        <p:nvPicPr>
          <p:cNvPr id="26" name="Image 25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779912" y="1232756"/>
            <a:ext cx="496030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/>
          <p:nvPr/>
        </p:nvSpPr>
        <p:spPr>
          <a:xfrm>
            <a:off x="4211960" y="1484784"/>
            <a:ext cx="288032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auto">
          <a:xfrm>
            <a:off x="4139952" y="1016732"/>
            <a:ext cx="1944216" cy="1260140"/>
          </a:xfrm>
          <a:prstGeom prst="roundRect">
            <a:avLst>
              <a:gd name="adj" fmla="val 9435"/>
            </a:avLst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Charpente et Couverture.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Les éléments constitutifs seront </a:t>
            </a: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représentés avec plus ou moins de détails selon l’échelle utilisée (1/100 ou 1/50) et selon sa complexité.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4391980" y="2276872"/>
            <a:ext cx="0" cy="97210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056276" y="3789040"/>
            <a:ext cx="54006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7056276" y="4653136"/>
            <a:ext cx="54006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4608004" y="4761148"/>
            <a:ext cx="1872208" cy="612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671900" y="4869160"/>
            <a:ext cx="792088" cy="4680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7488324" y="3284984"/>
            <a:ext cx="1440160" cy="936104"/>
          </a:xfrm>
          <a:prstGeom prst="roundRect">
            <a:avLst>
              <a:gd name="adj" fmla="val 943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Murs extérieurs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représentés avec cloison de doublage et isolant thermique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7488324" y="4293097"/>
            <a:ext cx="1439862" cy="1440160"/>
          </a:xfrm>
          <a:prstGeom prst="roundRect">
            <a:avLst>
              <a:gd name="adj" fmla="val 5569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Baies. 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Dans la mesure du possible faire passer le plan de coupe par le maximum de baies dans le but de les coter.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5976156" y="5013176"/>
            <a:ext cx="1440160" cy="720080"/>
          </a:xfrm>
          <a:prstGeom prst="roundRect">
            <a:avLst>
              <a:gd name="adj" fmla="val 9435"/>
            </a:avLst>
          </a:prstGeom>
          <a:ln>
            <a:solidFill>
              <a:srgbClr val="7030A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Planchers 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représentés avec revêtement de sol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4535996" y="5013176"/>
            <a:ext cx="1368152" cy="720080"/>
          </a:xfrm>
          <a:prstGeom prst="roundRect">
            <a:avLst>
              <a:gd name="adj" fmla="val 9435"/>
            </a:avLst>
          </a:prstGeom>
          <a:ln>
            <a:solidFill>
              <a:srgbClr val="F9880B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Portes intérieures </a:t>
            </a:r>
            <a:r>
              <a:rPr kumimoji="0" 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représentées en position fermée.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AutoShape 2"/>
          <p:cNvSpPr>
            <a:spLocks noChangeArrowheads="1"/>
          </p:cNvSpPr>
          <p:nvPr/>
        </p:nvSpPr>
        <p:spPr bwMode="auto">
          <a:xfrm>
            <a:off x="3455876" y="5013176"/>
            <a:ext cx="1007554" cy="360040"/>
          </a:xfrm>
          <a:prstGeom prst="roundRect">
            <a:avLst>
              <a:gd name="adj" fmla="val 204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Fondations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Connecteur droit avec flèche 32"/>
          <p:cNvCxnSpPr/>
          <p:nvPr/>
        </p:nvCxnSpPr>
        <p:spPr>
          <a:xfrm flipH="1" flipV="1">
            <a:off x="6912260" y="3717032"/>
            <a:ext cx="576064" cy="360040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flipH="1" flipV="1">
            <a:off x="6912260" y="4329100"/>
            <a:ext cx="576064" cy="504056"/>
          </a:xfrm>
          <a:prstGeom prst="straightConnector1">
            <a:avLst/>
          </a:prstGeom>
          <a:ln w="190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flipH="1" flipV="1">
            <a:off x="5796136" y="4509120"/>
            <a:ext cx="252028" cy="504056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flipH="1" flipV="1">
            <a:off x="5364088" y="3753036"/>
            <a:ext cx="432048" cy="756084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 flipH="1" flipV="1">
            <a:off x="4463988" y="4257092"/>
            <a:ext cx="396044" cy="756084"/>
          </a:xfrm>
          <a:prstGeom prst="straightConnector1">
            <a:avLst/>
          </a:prstGeom>
          <a:ln w="19050">
            <a:solidFill>
              <a:srgbClr val="F988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>
            <a:stCxn id="25602" idx="0"/>
          </p:cNvCxnSpPr>
          <p:nvPr/>
        </p:nvCxnSpPr>
        <p:spPr>
          <a:xfrm flipV="1">
            <a:off x="3959653" y="4833156"/>
            <a:ext cx="252307" cy="180020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1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0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animBg="1"/>
      <p:bldP spid="25606" grpId="0" animBg="1"/>
      <p:bldP spid="25605" grpId="0" animBg="1"/>
      <p:bldP spid="25604" grpId="0" animBg="1"/>
      <p:bldP spid="25603" grpId="0" animBg="1"/>
      <p:bldP spid="2560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3456384" cy="432000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Interprétation des plans</a:t>
              </a:r>
              <a:endParaRPr lang="fr-FR" sz="2400" kern="1200" dirty="0"/>
            </a:p>
          </p:txBody>
        </p:sp>
      </p:grpSp>
      <p:graphicFrame>
        <p:nvGraphicFramePr>
          <p:cNvPr id="35" name="Diagramme 34"/>
          <p:cNvGraphicFramePr/>
          <p:nvPr/>
        </p:nvGraphicFramePr>
        <p:xfrm>
          <a:off x="251520" y="1844824"/>
          <a:ext cx="3132348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  <p:grpSp>
        <p:nvGrpSpPr>
          <p:cNvPr id="3" name="Groupe 21"/>
          <p:cNvGrpSpPr/>
          <p:nvPr/>
        </p:nvGrpSpPr>
        <p:grpSpPr>
          <a:xfrm>
            <a:off x="467544" y="2420888"/>
            <a:ext cx="1620180" cy="468052"/>
            <a:chOff x="0" y="0"/>
            <a:chExt cx="3240360" cy="497354"/>
          </a:xfrm>
        </p:grpSpPr>
        <p:sp>
          <p:nvSpPr>
            <p:cNvPr id="23" name="Rectangle à coins arrondis 22"/>
            <p:cNvSpPr/>
            <p:nvPr/>
          </p:nvSpPr>
          <p:spPr>
            <a:xfrm>
              <a:off x="0" y="0"/>
              <a:ext cx="3240360" cy="497354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24278" y="24279"/>
              <a:ext cx="3086467" cy="448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dirty="0" smtClean="0"/>
                <a:t>Les hachures</a:t>
              </a:r>
              <a:endParaRPr lang="fr-FR" sz="1400" kern="1200" dirty="0" smtClean="0"/>
            </a:p>
          </p:txBody>
        </p:sp>
      </p:grpSp>
      <p:graphicFrame>
        <p:nvGraphicFramePr>
          <p:cNvPr id="36" name="Tableau 35"/>
          <p:cNvGraphicFramePr>
            <a:graphicFrameLocks noGrp="1"/>
          </p:cNvGraphicFramePr>
          <p:nvPr/>
        </p:nvGraphicFramePr>
        <p:xfrm>
          <a:off x="467544" y="3176973"/>
          <a:ext cx="8100900" cy="2304000"/>
        </p:xfrm>
        <a:graphic>
          <a:graphicData uri="http://schemas.openxmlformats.org/drawingml/2006/table">
            <a:tbl>
              <a:tblPr/>
              <a:tblGrid>
                <a:gridCol w="1031535"/>
                <a:gridCol w="1651117"/>
                <a:gridCol w="1032363"/>
                <a:gridCol w="1651117"/>
                <a:gridCol w="1032363"/>
                <a:gridCol w="1702405"/>
              </a:tblGrid>
              <a:tr h="57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Times New Roman"/>
                          <a:cs typeface="Times New Roman"/>
                        </a:rPr>
                        <a:t>Sol naturel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Times New Roman"/>
                          <a:cs typeface="Times New Roman"/>
                        </a:rPr>
                        <a:t>Complexe de doublage</a:t>
                      </a:r>
                      <a:endParaRPr lang="fr-F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Times New Roman"/>
                          <a:cs typeface="Times New Roman"/>
                        </a:rPr>
                        <a:t>Bois en coupe longitudinale</a:t>
                      </a:r>
                      <a:endParaRPr lang="fr-F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Times New Roman"/>
                          <a:cs typeface="Times New Roman"/>
                        </a:rPr>
                        <a:t>Béton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Times New Roman"/>
                          <a:cs typeface="Times New Roman"/>
                        </a:rPr>
                        <a:t>Isolant thermique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Times New Roman"/>
                          <a:cs typeface="Times New Roman"/>
                        </a:rPr>
                        <a:t>Bois en coupe transversale</a:t>
                      </a:r>
                      <a:endParaRPr lang="fr-F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Times New Roman"/>
                          <a:cs typeface="Times New Roman"/>
                        </a:rPr>
                        <a:t>Béton de masse ou de propreté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Times New Roman"/>
                          <a:cs typeface="Times New Roman"/>
                        </a:rPr>
                        <a:t>Isolant acoustique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Times New Roman"/>
                          <a:cs typeface="Times New Roman"/>
                        </a:rPr>
                        <a:t>Enduit ciment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Times New Roman"/>
                          <a:cs typeface="Times New Roman"/>
                        </a:rPr>
                        <a:t>Enduit plâtre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Calibri"/>
                          <a:ea typeface="Times New Roman"/>
                          <a:cs typeface="Times New Roman"/>
                        </a:rPr>
                        <a:t>Maçonnerie creuse Métaux alliages légers</a:t>
                      </a:r>
                      <a:endParaRPr lang="fr-F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Times New Roman"/>
                          <a:cs typeface="Times New Roman"/>
                        </a:rPr>
                        <a:t>Plastique dur et garnitures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Calibri"/>
                          <a:ea typeface="Times New Roman"/>
                          <a:cs typeface="Times New Roman"/>
                        </a:rPr>
                        <a:t>Etanchéité multicouche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28" marR="67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7" name="Image 46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7564" y="3320988"/>
            <a:ext cx="604963" cy="293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1" name="Rectangle 13" descr="5 %"/>
          <p:cNvSpPr>
            <a:spLocks noChangeArrowheads="1"/>
          </p:cNvSpPr>
          <p:nvPr/>
        </p:nvSpPr>
        <p:spPr bwMode="auto">
          <a:xfrm>
            <a:off x="719572" y="3897052"/>
            <a:ext cx="506412" cy="290512"/>
          </a:xfrm>
          <a:prstGeom prst="rect">
            <a:avLst/>
          </a:prstGeom>
          <a:pattFill prst="pct5">
            <a:fgClr>
              <a:srgbClr val="000000"/>
            </a:fgClr>
            <a:bgClr>
              <a:srgbClr val="FFFFFF"/>
            </a:bgClr>
          </a:patt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9" name="Image 48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7564" y="4473116"/>
            <a:ext cx="653810" cy="36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Image 50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47564" y="5013176"/>
            <a:ext cx="653810" cy="37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Image 51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311860" y="3284984"/>
            <a:ext cx="700489" cy="40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Image 53"/>
          <p:cNvPicPr/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347864" y="3897052"/>
            <a:ext cx="619305" cy="353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Image 54"/>
          <p:cNvPicPr/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347864" y="4581128"/>
            <a:ext cx="610678" cy="1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Image 55"/>
          <p:cNvPicPr/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347864" y="5013176"/>
            <a:ext cx="610678" cy="336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Image 56"/>
          <p:cNvPicPr/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012160" y="3284984"/>
            <a:ext cx="653810" cy="396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Image 57"/>
          <p:cNvPicPr/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012160" y="3897052"/>
            <a:ext cx="645184" cy="353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Image 58"/>
          <p:cNvPicPr/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012160" y="4437112"/>
            <a:ext cx="643279" cy="36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Image 59"/>
          <p:cNvPicPr/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048164" y="5085184"/>
            <a:ext cx="653810" cy="28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3456384" cy="432000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Interprétation des plans</a:t>
              </a:r>
              <a:endParaRPr lang="fr-FR" sz="2400" kern="1200" dirty="0"/>
            </a:p>
          </p:txBody>
        </p:sp>
      </p:grpSp>
      <p:graphicFrame>
        <p:nvGraphicFramePr>
          <p:cNvPr id="35" name="Diagramme 34"/>
          <p:cNvGraphicFramePr/>
          <p:nvPr/>
        </p:nvGraphicFramePr>
        <p:xfrm>
          <a:off x="251520" y="1844824"/>
          <a:ext cx="2592288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  <p:grpSp>
        <p:nvGrpSpPr>
          <p:cNvPr id="3" name="Groupe 21"/>
          <p:cNvGrpSpPr/>
          <p:nvPr/>
        </p:nvGrpSpPr>
        <p:grpSpPr>
          <a:xfrm>
            <a:off x="467544" y="2420888"/>
            <a:ext cx="1656184" cy="468052"/>
            <a:chOff x="0" y="0"/>
            <a:chExt cx="3240360" cy="497354"/>
          </a:xfrm>
        </p:grpSpPr>
        <p:sp>
          <p:nvSpPr>
            <p:cNvPr id="23" name="Rectangle à coins arrondis 22"/>
            <p:cNvSpPr/>
            <p:nvPr/>
          </p:nvSpPr>
          <p:spPr>
            <a:xfrm>
              <a:off x="0" y="0"/>
              <a:ext cx="3240360" cy="497354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24278" y="24279"/>
              <a:ext cx="3086467" cy="448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dirty="0" smtClean="0"/>
                <a:t>La cotation linéaire</a:t>
              </a:r>
              <a:endParaRPr lang="fr-FR" sz="1400" kern="1200" dirty="0" smtClean="0"/>
            </a:p>
          </p:txBody>
        </p:sp>
      </p:grpSp>
      <p:pic>
        <p:nvPicPr>
          <p:cNvPr id="27" name="Image 26" descr="http://www.plans-de-maisons.com/plans_maisons/PC_Aumat/Plan-maison.jpg"/>
          <p:cNvPicPr>
            <a:picLocks noChangeAspect="1"/>
          </p:cNvPicPr>
          <p:nvPr/>
        </p:nvPicPr>
        <p:blipFill>
          <a:blip r:embed="rId14" cstate="print"/>
          <a:srcRect b="4757"/>
          <a:stretch>
            <a:fillRect/>
          </a:stretch>
        </p:blipFill>
        <p:spPr bwMode="auto">
          <a:xfrm>
            <a:off x="2879812" y="2096852"/>
            <a:ext cx="6129667" cy="4104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Connecteur droit 28"/>
          <p:cNvCxnSpPr/>
          <p:nvPr/>
        </p:nvCxnSpPr>
        <p:spPr>
          <a:xfrm>
            <a:off x="3239852" y="2276872"/>
            <a:ext cx="5364596" cy="0"/>
          </a:xfrm>
          <a:prstGeom prst="line">
            <a:avLst/>
          </a:prstGeom>
          <a:ln w="12700">
            <a:solidFill>
              <a:srgbClr val="FF0000"/>
            </a:solidFill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5724128" y="2060848"/>
            <a:ext cx="481222" cy="24622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solidFill>
                  <a:srgbClr val="FF0000"/>
                </a:solidFill>
              </a:rPr>
              <a:t>18.10</a:t>
            </a:r>
            <a:endParaRPr lang="fr-FR" sz="1000" b="1" dirty="0">
              <a:solidFill>
                <a:srgbClr val="FF0000"/>
              </a:solidFill>
            </a:endParaRPr>
          </a:p>
        </p:txBody>
      </p:sp>
      <p:cxnSp>
        <p:nvCxnSpPr>
          <p:cNvPr id="32" name="Connecteur droit 31"/>
          <p:cNvCxnSpPr/>
          <p:nvPr/>
        </p:nvCxnSpPr>
        <p:spPr>
          <a:xfrm>
            <a:off x="6696236" y="2384884"/>
            <a:ext cx="360040" cy="0"/>
          </a:xfrm>
          <a:prstGeom prst="line">
            <a:avLst/>
          </a:prstGeom>
          <a:ln>
            <a:solidFill>
              <a:srgbClr val="0070C0"/>
            </a:solidFill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6624228" y="2204864"/>
            <a:ext cx="508473" cy="338554"/>
          </a:xfrm>
          <a:prstGeom prst="rect">
            <a:avLst/>
          </a:prstGeom>
          <a:noFill/>
          <a:ln>
            <a:solidFill>
              <a:srgbClr val="0070C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smtClean="0">
                <a:solidFill>
                  <a:srgbClr val="0070C0"/>
                </a:solidFill>
              </a:rPr>
              <a:t>1.20</a:t>
            </a:r>
          </a:p>
          <a:p>
            <a:pPr algn="ctr"/>
            <a:r>
              <a:rPr lang="fr-FR" sz="800" b="1" dirty="0" smtClean="0">
                <a:solidFill>
                  <a:srgbClr val="0070C0"/>
                </a:solidFill>
              </a:rPr>
              <a:t>1.35</a:t>
            </a:r>
            <a:endParaRPr lang="fr-FR" sz="800" b="1" dirty="0">
              <a:solidFill>
                <a:srgbClr val="0070C0"/>
              </a:solidFill>
            </a:endParaRPr>
          </a:p>
        </p:txBody>
      </p:sp>
      <p:cxnSp>
        <p:nvCxnSpPr>
          <p:cNvPr id="34" name="Connecteur droit 33"/>
          <p:cNvCxnSpPr/>
          <p:nvPr/>
        </p:nvCxnSpPr>
        <p:spPr>
          <a:xfrm>
            <a:off x="7056276" y="2384884"/>
            <a:ext cx="756084" cy="0"/>
          </a:xfrm>
          <a:prstGeom prst="line">
            <a:avLst/>
          </a:prstGeom>
          <a:ln>
            <a:solidFill>
              <a:srgbClr val="0070C0"/>
            </a:solidFill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7308304" y="2204864"/>
            <a:ext cx="432048" cy="215444"/>
          </a:xfrm>
          <a:prstGeom prst="rect">
            <a:avLst/>
          </a:prstGeom>
          <a:noFill/>
          <a:ln>
            <a:solidFill>
              <a:srgbClr val="0070C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smtClean="0">
                <a:solidFill>
                  <a:srgbClr val="0070C0"/>
                </a:solidFill>
              </a:rPr>
              <a:t>2.54</a:t>
            </a:r>
          </a:p>
        </p:txBody>
      </p:sp>
      <p:cxnSp>
        <p:nvCxnSpPr>
          <p:cNvPr id="39" name="Connecteur droit 38"/>
          <p:cNvCxnSpPr/>
          <p:nvPr/>
        </p:nvCxnSpPr>
        <p:spPr>
          <a:xfrm>
            <a:off x="5148064" y="3104964"/>
            <a:ext cx="1080120" cy="0"/>
          </a:xfrm>
          <a:prstGeom prst="line">
            <a:avLst/>
          </a:prstGeom>
          <a:ln>
            <a:solidFill>
              <a:srgbClr val="7030A0"/>
            </a:solidFill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5472100" y="2924944"/>
            <a:ext cx="396044" cy="215444"/>
          </a:xfrm>
          <a:prstGeom prst="rect">
            <a:avLst/>
          </a:prstGeom>
          <a:noFill/>
          <a:ln>
            <a:solidFill>
              <a:srgbClr val="7030A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smtClean="0">
                <a:solidFill>
                  <a:srgbClr val="7030A0"/>
                </a:solidFill>
              </a:rPr>
              <a:t>3.70</a:t>
            </a:r>
          </a:p>
        </p:txBody>
      </p:sp>
      <p:cxnSp>
        <p:nvCxnSpPr>
          <p:cNvPr id="42" name="Connecteur droit 41"/>
          <p:cNvCxnSpPr/>
          <p:nvPr/>
        </p:nvCxnSpPr>
        <p:spPr>
          <a:xfrm>
            <a:off x="7236296" y="3104964"/>
            <a:ext cx="36004" cy="0"/>
          </a:xfrm>
          <a:prstGeom prst="line">
            <a:avLst/>
          </a:prstGeom>
          <a:ln>
            <a:solidFill>
              <a:srgbClr val="7030A0"/>
            </a:solidFill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6948264" y="2852936"/>
            <a:ext cx="396044" cy="215444"/>
          </a:xfrm>
          <a:prstGeom prst="rect">
            <a:avLst/>
          </a:prstGeom>
          <a:noFill/>
          <a:ln>
            <a:solidFill>
              <a:srgbClr val="7030A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smtClean="0">
                <a:solidFill>
                  <a:srgbClr val="7030A0"/>
                </a:solidFill>
              </a:rPr>
              <a:t>0.05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6984268" y="3573016"/>
            <a:ext cx="307777" cy="468052"/>
          </a:xfrm>
          <a:prstGeom prst="rect">
            <a:avLst/>
          </a:prstGeom>
          <a:noFill/>
          <a:ln>
            <a:solidFill>
              <a:srgbClr val="00B050"/>
            </a:solidFill>
            <a:prstDash val="sysDash"/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fr-FR" sz="800" b="1" dirty="0" smtClean="0">
                <a:solidFill>
                  <a:srgbClr val="00B050"/>
                </a:solidFill>
              </a:rPr>
              <a:t>73/204</a:t>
            </a:r>
          </a:p>
        </p:txBody>
      </p:sp>
      <p:graphicFrame>
        <p:nvGraphicFramePr>
          <p:cNvPr id="48" name="Tableau 47"/>
          <p:cNvGraphicFramePr>
            <a:graphicFrameLocks noGrp="1"/>
          </p:cNvGraphicFramePr>
          <p:nvPr/>
        </p:nvGraphicFramePr>
        <p:xfrm>
          <a:off x="251521" y="3032956"/>
          <a:ext cx="2592287" cy="2512846"/>
        </p:xfrm>
        <a:graphic>
          <a:graphicData uri="http://schemas.openxmlformats.org/drawingml/2006/table">
            <a:tbl>
              <a:tblPr/>
              <a:tblGrid>
                <a:gridCol w="1147560"/>
                <a:gridCol w="1444727"/>
              </a:tblGrid>
              <a:tr h="43723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Cotation extérieure</a:t>
                      </a:r>
                    </a:p>
                  </a:txBody>
                  <a:tcPr marL="53749" marR="53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Cote totale</a:t>
                      </a:r>
                    </a:p>
                  </a:txBody>
                  <a:tcPr marL="53749" marR="53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972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Cotes des baies et des trumeaux</a:t>
                      </a:r>
                    </a:p>
                  </a:txBody>
                  <a:tcPr marL="53749" marR="53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06711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Cotation intérieure</a:t>
                      </a:r>
                    </a:p>
                  </a:txBody>
                  <a:tcPr marL="53749" marR="53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Cotes intérieures des pièces</a:t>
                      </a:r>
                    </a:p>
                  </a:txBody>
                  <a:tcPr marL="53749" marR="53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68D2"/>
                    </a:solidFill>
                  </a:tcPr>
                </a:tc>
              </a:tr>
              <a:tr h="74585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Cotes des épaisseurs des murs de refend et des cloisons</a:t>
                      </a:r>
                    </a:p>
                  </a:txBody>
                  <a:tcPr marL="53749" marR="53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68D2"/>
                    </a:solidFill>
                  </a:tcPr>
                </a:tc>
              </a:tr>
              <a:tr h="4972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/>
                      <a:r>
                        <a:rPr lang="fr-FR" sz="900" dirty="0">
                          <a:latin typeface="Calibri"/>
                        </a:rPr>
                        <a:t>Largeurs des portes </a:t>
                      </a:r>
                    </a:p>
                  </a:txBody>
                  <a:tcPr marL="53749" marR="537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8673" name="AutoShape 1"/>
          <p:cNvSpPr>
            <a:spLocks noChangeArrowheads="1"/>
          </p:cNvSpPr>
          <p:nvPr/>
        </p:nvSpPr>
        <p:spPr bwMode="auto">
          <a:xfrm>
            <a:off x="1379538" y="263525"/>
            <a:ext cx="398462" cy="506413"/>
          </a:xfrm>
          <a:prstGeom prst="wedgeEllipseCallout">
            <a:avLst>
              <a:gd name="adj1" fmla="val 54306"/>
              <a:gd name="adj2" fmla="val 9898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1" animBg="1"/>
      <p:bldP spid="33" grpId="0" animBg="1"/>
      <p:bldP spid="38" grpId="0" animBg="1"/>
      <p:bldP spid="41" grpId="0" animBg="1"/>
      <p:bldP spid="45" grpId="0" animBg="1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3456384" cy="432000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Interprétation des plans</a:t>
              </a:r>
              <a:endParaRPr lang="fr-FR" sz="2400" kern="1200" dirty="0"/>
            </a:p>
          </p:txBody>
        </p:sp>
      </p:grpSp>
      <p:graphicFrame>
        <p:nvGraphicFramePr>
          <p:cNvPr id="35" name="Diagramme 34"/>
          <p:cNvGraphicFramePr/>
          <p:nvPr/>
        </p:nvGraphicFramePr>
        <p:xfrm>
          <a:off x="251520" y="1844824"/>
          <a:ext cx="2592288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  <p:grpSp>
        <p:nvGrpSpPr>
          <p:cNvPr id="3" name="Groupe 21"/>
          <p:cNvGrpSpPr/>
          <p:nvPr/>
        </p:nvGrpSpPr>
        <p:grpSpPr>
          <a:xfrm>
            <a:off x="467544" y="2420888"/>
            <a:ext cx="1980220" cy="468052"/>
            <a:chOff x="0" y="0"/>
            <a:chExt cx="3240360" cy="497354"/>
          </a:xfrm>
        </p:grpSpPr>
        <p:sp>
          <p:nvSpPr>
            <p:cNvPr id="23" name="Rectangle à coins arrondis 22"/>
            <p:cNvSpPr/>
            <p:nvPr/>
          </p:nvSpPr>
          <p:spPr>
            <a:xfrm>
              <a:off x="0" y="0"/>
              <a:ext cx="3240360" cy="497354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24278" y="24279"/>
              <a:ext cx="3086467" cy="448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dirty="0" smtClean="0"/>
                <a:t>La cotation des niveaux</a:t>
              </a:r>
              <a:endParaRPr lang="fr-FR" sz="1400" kern="1200" dirty="0" smtClean="0"/>
            </a:p>
          </p:txBody>
        </p:sp>
      </p:grpSp>
      <p:sp>
        <p:nvSpPr>
          <p:cNvPr id="28673" name="AutoShape 1"/>
          <p:cNvSpPr>
            <a:spLocks noChangeArrowheads="1"/>
          </p:cNvSpPr>
          <p:nvPr/>
        </p:nvSpPr>
        <p:spPr bwMode="auto">
          <a:xfrm>
            <a:off x="1379538" y="263525"/>
            <a:ext cx="398462" cy="506413"/>
          </a:xfrm>
          <a:prstGeom prst="wedgeEllipseCallout">
            <a:avLst>
              <a:gd name="adj1" fmla="val 54306"/>
              <a:gd name="adj2" fmla="val 9898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14" cstate="print"/>
          <a:srcRect r="7077"/>
          <a:stretch>
            <a:fillRect/>
          </a:stretch>
        </p:blipFill>
        <p:spPr bwMode="auto">
          <a:xfrm>
            <a:off x="2915816" y="1628800"/>
            <a:ext cx="6228184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ZoneTexte 30"/>
          <p:cNvSpPr txBox="1"/>
          <p:nvPr/>
        </p:nvSpPr>
        <p:spPr>
          <a:xfrm>
            <a:off x="287524" y="3104964"/>
            <a:ext cx="295232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Il s’agit d’une cotation cumulée. Elles indiquent </a:t>
            </a:r>
            <a:r>
              <a:rPr lang="fr-FR" sz="1400" b="1" dirty="0" smtClean="0"/>
              <a:t>la hauteur </a:t>
            </a:r>
            <a:r>
              <a:rPr lang="fr-FR" sz="1400" dirty="0" smtClean="0"/>
              <a:t>de l’étage, du sous-sol, des combles ... </a:t>
            </a:r>
            <a:r>
              <a:rPr lang="fr-FR" sz="1400" b="1" dirty="0" smtClean="0"/>
              <a:t>par rapport à un niveau de référence</a:t>
            </a:r>
            <a:r>
              <a:rPr lang="fr-FR" sz="1400" dirty="0" smtClean="0"/>
              <a:t> qui en général est le niveau du rez-de-chaussée. L’autre niveau de référence peut être le point zéro N.G.F. (Nivellement Général de la France).</a:t>
            </a:r>
          </a:p>
          <a:p>
            <a:r>
              <a:rPr lang="fr-FR" sz="1400" dirty="0" smtClean="0"/>
              <a:t>Toutes les cotes situées </a:t>
            </a:r>
            <a:r>
              <a:rPr lang="fr-FR" sz="1400" b="1" dirty="0" smtClean="0"/>
              <a:t>au-dessus</a:t>
            </a:r>
            <a:r>
              <a:rPr lang="fr-FR" sz="1400" dirty="0" smtClean="0"/>
              <a:t> de l’origine sont affectées du signe « + », toutes celles situées </a:t>
            </a:r>
            <a:r>
              <a:rPr lang="fr-FR" sz="1400" b="1" dirty="0" smtClean="0"/>
              <a:t>au-dessous</a:t>
            </a:r>
            <a:r>
              <a:rPr lang="fr-FR" sz="1400" dirty="0" smtClean="0"/>
              <a:t> sont affectées du signe  « - ».</a:t>
            </a:r>
          </a:p>
          <a:p>
            <a:endParaRPr lang="fr-FR" sz="1400" dirty="0"/>
          </a:p>
        </p:txBody>
      </p:sp>
      <p:graphicFrame>
        <p:nvGraphicFramePr>
          <p:cNvPr id="36" name="Tableau 35"/>
          <p:cNvGraphicFramePr>
            <a:graphicFrameLocks noGrp="1"/>
          </p:cNvGraphicFramePr>
          <p:nvPr/>
        </p:nvGraphicFramePr>
        <p:xfrm>
          <a:off x="4644008" y="4761145"/>
          <a:ext cx="2520280" cy="155533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051468"/>
                <a:gridCol w="734406"/>
                <a:gridCol w="734406"/>
              </a:tblGrid>
              <a:tr h="333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/>
                        <a:t>Cotes de niveaux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/>
                        <a:t>Plan d’étage</a:t>
                      </a: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/>
                        <a:t>Coupe verticale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39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/>
                        <a:t>Combles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/>
                        <a:t>+ 5.68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/>
                        <a:t>+ 5.68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03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/>
                        <a:t>Etage</a:t>
                      </a: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/>
                        <a:t>+ 2.72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/>
                        <a:t>+ </a:t>
                      </a:r>
                      <a:r>
                        <a:rPr lang="fr-FR" sz="1000" dirty="0" smtClean="0"/>
                        <a:t>2.72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/>
                        <a:t>Référence RDC</a:t>
                      </a: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ym typeface="Symbol"/>
                        </a:rPr>
                        <a:t></a:t>
                      </a:r>
                      <a:r>
                        <a:rPr lang="fr-FR" sz="1000"/>
                        <a:t> 0.00</a:t>
                      </a:r>
                      <a:endParaRPr lang="fr-F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ym typeface="Symbol"/>
                        </a:rPr>
                        <a:t></a:t>
                      </a:r>
                      <a:r>
                        <a:rPr lang="fr-FR" sz="1000" dirty="0"/>
                        <a:t> 0.00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/>
                        <a:t>Sous-sol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/>
                        <a:t>- 2.55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/>
                        <a:t>- </a:t>
                      </a:r>
                      <a:r>
                        <a:rPr lang="fr-FR" sz="1000" dirty="0" smtClean="0"/>
                        <a:t>2.55</a:t>
                      </a:r>
                      <a:endParaRPr lang="fr-F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2030413" y="36513"/>
            <a:ext cx="4921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00" tIns="12700" rIns="12700" bIns="127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5832140" y="5121188"/>
            <a:ext cx="468052" cy="252028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711" name="Oval 15"/>
          <p:cNvSpPr>
            <a:spLocks noChangeArrowheads="1"/>
          </p:cNvSpPr>
          <p:nvPr/>
        </p:nvSpPr>
        <p:spPr bwMode="auto">
          <a:xfrm>
            <a:off x="5832140" y="6057292"/>
            <a:ext cx="468052" cy="252028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708" name="Oval 12"/>
          <p:cNvSpPr>
            <a:spLocks noChangeArrowheads="1"/>
          </p:cNvSpPr>
          <p:nvPr/>
        </p:nvSpPr>
        <p:spPr bwMode="auto">
          <a:xfrm>
            <a:off x="5832140" y="5733256"/>
            <a:ext cx="468052" cy="252028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5832140" y="5445224"/>
            <a:ext cx="468052" cy="22015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709" name="AutoShape 13"/>
          <p:cNvSpPr>
            <a:spLocks noChangeShapeType="1"/>
          </p:cNvSpPr>
          <p:nvPr/>
        </p:nvSpPr>
        <p:spPr bwMode="auto">
          <a:xfrm>
            <a:off x="6552220" y="6201308"/>
            <a:ext cx="0" cy="1079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710" name="AutoShape 14"/>
          <p:cNvSpPr>
            <a:spLocks noChangeShapeType="1"/>
          </p:cNvSpPr>
          <p:nvPr/>
        </p:nvSpPr>
        <p:spPr bwMode="auto">
          <a:xfrm>
            <a:off x="6552220" y="5301208"/>
            <a:ext cx="3619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706" name="AutoShape 10"/>
          <p:cNvSpPr>
            <a:spLocks noChangeShapeType="1"/>
          </p:cNvSpPr>
          <p:nvPr/>
        </p:nvSpPr>
        <p:spPr bwMode="auto">
          <a:xfrm>
            <a:off x="6552220" y="5913276"/>
            <a:ext cx="0" cy="1079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702" name="AutoShape 6"/>
          <p:cNvSpPr>
            <a:spLocks noChangeShapeType="1"/>
          </p:cNvSpPr>
          <p:nvPr/>
        </p:nvSpPr>
        <p:spPr bwMode="auto">
          <a:xfrm>
            <a:off x="6552220" y="5589240"/>
            <a:ext cx="0" cy="1079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699" name="AutoShape 3"/>
          <p:cNvSpPr>
            <a:spLocks noChangeShapeType="1"/>
          </p:cNvSpPr>
          <p:nvPr/>
        </p:nvSpPr>
        <p:spPr bwMode="auto">
          <a:xfrm>
            <a:off x="6552220" y="5301208"/>
            <a:ext cx="0" cy="1079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703" name="AutoShape 7"/>
          <p:cNvSpPr>
            <a:spLocks noChangeShapeType="1"/>
          </p:cNvSpPr>
          <p:nvPr/>
        </p:nvSpPr>
        <p:spPr bwMode="auto">
          <a:xfrm>
            <a:off x="6552220" y="5589240"/>
            <a:ext cx="3619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700" name="AutoShape 4"/>
          <p:cNvSpPr>
            <a:spLocks noChangeShapeType="1"/>
          </p:cNvSpPr>
          <p:nvPr/>
        </p:nvSpPr>
        <p:spPr bwMode="auto">
          <a:xfrm>
            <a:off x="6552220" y="6201308"/>
            <a:ext cx="3619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707" name="AutoShape 11"/>
          <p:cNvSpPr>
            <a:spLocks noChangeShapeType="1"/>
          </p:cNvSpPr>
          <p:nvPr/>
        </p:nvSpPr>
        <p:spPr bwMode="auto">
          <a:xfrm>
            <a:off x="6552220" y="5913276"/>
            <a:ext cx="3619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50" name="Connecteur en angle 49"/>
          <p:cNvCxnSpPr/>
          <p:nvPr/>
        </p:nvCxnSpPr>
        <p:spPr>
          <a:xfrm rot="10800000" flipV="1">
            <a:off x="6372200" y="4257092"/>
            <a:ext cx="360040" cy="180020"/>
          </a:xfrm>
          <a:prstGeom prst="bentConnector3">
            <a:avLst>
              <a:gd name="adj1" fmla="val 99913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6300192" y="4005064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0.00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5472100" y="2960948"/>
            <a:ext cx="596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+3.55</a:t>
            </a:r>
            <a:endParaRPr lang="fr-FR" sz="1400" b="1" dirty="0">
              <a:solidFill>
                <a:srgbClr val="FF0000"/>
              </a:solidFill>
            </a:endParaRPr>
          </a:p>
        </p:txBody>
      </p:sp>
      <p:cxnSp>
        <p:nvCxnSpPr>
          <p:cNvPr id="60" name="Connecteur en angle 59"/>
          <p:cNvCxnSpPr/>
          <p:nvPr/>
        </p:nvCxnSpPr>
        <p:spPr>
          <a:xfrm rot="10800000" flipV="1">
            <a:off x="5508104" y="3212976"/>
            <a:ext cx="360040" cy="180020"/>
          </a:xfrm>
          <a:prstGeom prst="bentConnector3">
            <a:avLst>
              <a:gd name="adj1" fmla="val 99913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2"/>
      <p:bldP spid="29704" grpId="0" animBg="1"/>
      <p:bldP spid="29711" grpId="0" animBg="1"/>
      <p:bldP spid="29708" grpId="0" animBg="1"/>
      <p:bldP spid="29701" grpId="0" animBg="1"/>
      <p:bldP spid="29709" grpId="0" animBg="1"/>
      <p:bldP spid="29710" grpId="0" animBg="1"/>
      <p:bldP spid="29706" grpId="0" animBg="1"/>
      <p:bldP spid="29702" grpId="0" animBg="1"/>
      <p:bldP spid="29699" grpId="0" animBg="1"/>
      <p:bldP spid="29703" grpId="0" animBg="1"/>
      <p:bldP spid="29700" grpId="0" animBg="1"/>
      <p:bldP spid="29707" grpId="0" animBg="1"/>
      <p:bldP spid="58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8" name="Groupe 7"/>
          <p:cNvGrpSpPr/>
          <p:nvPr/>
        </p:nvGrpSpPr>
        <p:grpSpPr>
          <a:xfrm>
            <a:off x="683568" y="1844824"/>
            <a:ext cx="2520280" cy="725833"/>
            <a:chOff x="0" y="182886"/>
            <a:chExt cx="612068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0" y="182886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35432" y="218318"/>
              <a:ext cx="6049816" cy="6549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3000" dirty="0" smtClean="0"/>
                <a:t>Sommaire</a:t>
              </a:r>
              <a:endParaRPr lang="fr-FR" sz="3000" kern="1200" dirty="0"/>
            </a:p>
          </p:txBody>
        </p:sp>
      </p:grpSp>
      <p:pic>
        <p:nvPicPr>
          <p:cNvPr id="15362" name="Picture 2" descr="http://www.architecte-paca.com/references/images/renovation-extension-mes07/perspective-plan-maison-0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3501009"/>
            <a:ext cx="3384376" cy="2390898"/>
          </a:xfrm>
          <a:prstGeom prst="rect">
            <a:avLst/>
          </a:prstGeom>
          <a:noFill/>
        </p:spPr>
      </p:pic>
      <p:graphicFrame>
        <p:nvGraphicFramePr>
          <p:cNvPr id="14" name="Diagramme 13"/>
          <p:cNvGraphicFramePr/>
          <p:nvPr/>
        </p:nvGraphicFramePr>
        <p:xfrm>
          <a:off x="4067944" y="1412776"/>
          <a:ext cx="3960440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419872" y="1700808"/>
            <a:ext cx="5544616" cy="34563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323528" y="980728"/>
            <a:ext cx="2448272" cy="432048"/>
            <a:chOff x="0" y="182886"/>
            <a:chExt cx="612068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0" y="182886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35432" y="218318"/>
              <a:ext cx="6049816" cy="6549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Introduction</a:t>
              </a:r>
              <a:endParaRPr lang="fr-FR" sz="2400" kern="1200" dirty="0"/>
            </a:p>
          </p:txBody>
        </p:sp>
      </p:grpSp>
      <p:pic>
        <p:nvPicPr>
          <p:cNvPr id="16386" name="Picture 2" descr="Plan Architecte Maison Modern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1880" y="1772816"/>
            <a:ext cx="2707469" cy="1800000"/>
          </a:xfrm>
          <a:prstGeom prst="rect">
            <a:avLst/>
          </a:prstGeom>
          <a:noFill/>
        </p:spPr>
      </p:pic>
      <p:pic>
        <p:nvPicPr>
          <p:cNvPr id="12" name="Image 11" descr="D:\ARAGO\BTS TC 1ère année\Enseignement Industriel\A-Lecture plans AC\batiment adminitratif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00192" y="1772816"/>
            <a:ext cx="2556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1880" y="3645024"/>
            <a:ext cx="270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4" descr="D:\ARAGO\BTS TC 1ère année\Enseignement Industriel\A-Lecture plans AC\batiment-agricole.jpg"/>
          <p:cNvPicPr/>
          <p:nvPr/>
        </p:nvPicPr>
        <p:blipFill>
          <a:blip r:embed="rId12" cstate="print"/>
          <a:srcRect t="14043" b="4311"/>
          <a:stretch>
            <a:fillRect/>
          </a:stretch>
        </p:blipFill>
        <p:spPr bwMode="auto">
          <a:xfrm>
            <a:off x="6300192" y="3645024"/>
            <a:ext cx="2520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ZoneTexte 16"/>
          <p:cNvSpPr txBox="1"/>
          <p:nvPr/>
        </p:nvSpPr>
        <p:spPr>
          <a:xfrm>
            <a:off x="395537" y="2132856"/>
            <a:ext cx="29523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Tout projet de construction d’un bâtiment, que ce soit :</a:t>
            </a:r>
          </a:p>
          <a:p>
            <a:pPr marL="173038">
              <a:buFont typeface="Arial" pitchFamily="34" charset="0"/>
              <a:buChar char="•"/>
            </a:pPr>
            <a:r>
              <a:rPr lang="fr-FR" dirty="0" smtClean="0"/>
              <a:t>Une maison d’habitation</a:t>
            </a:r>
          </a:p>
          <a:p>
            <a:pPr marL="173038">
              <a:buFont typeface="Arial" pitchFamily="34" charset="0"/>
              <a:buChar char="•"/>
            </a:pPr>
            <a:r>
              <a:rPr lang="fr-FR" dirty="0" smtClean="0"/>
              <a:t>Un immeuble </a:t>
            </a:r>
          </a:p>
          <a:p>
            <a:pPr marL="173038">
              <a:buFont typeface="Arial" pitchFamily="34" charset="0"/>
              <a:buChar char="•"/>
            </a:pPr>
            <a:r>
              <a:rPr lang="fr-FR" dirty="0" smtClean="0"/>
              <a:t>Un bâtiment administratif</a:t>
            </a:r>
          </a:p>
          <a:p>
            <a:pPr marL="173038">
              <a:buFont typeface="Arial" pitchFamily="34" charset="0"/>
              <a:buChar char="•"/>
            </a:pPr>
            <a:r>
              <a:rPr lang="fr-FR" dirty="0" smtClean="0"/>
              <a:t>Une usine, …</a:t>
            </a:r>
          </a:p>
          <a:p>
            <a:r>
              <a:rPr lang="fr-FR" dirty="0"/>
              <a:t>c</a:t>
            </a:r>
            <a:r>
              <a:rPr lang="fr-FR" dirty="0" smtClean="0"/>
              <a:t>ommence toujours par l’élaboration de </a:t>
            </a:r>
            <a:r>
              <a:rPr lang="fr-FR" b="1" dirty="0" smtClean="0"/>
              <a:t>plans</a:t>
            </a:r>
            <a:r>
              <a:rPr lang="fr-FR" dirty="0" smtClean="0"/>
              <a:t> .</a:t>
            </a:r>
          </a:p>
          <a:p>
            <a:r>
              <a:rPr lang="fr-FR" dirty="0" smtClean="0"/>
              <a:t>Ils sont accompagnés de plusieurs </a:t>
            </a:r>
            <a:r>
              <a:rPr lang="fr-FR" b="1" dirty="0" smtClean="0"/>
              <a:t>pièces écrites </a:t>
            </a:r>
            <a:r>
              <a:rPr lang="fr-FR" dirty="0" smtClean="0"/>
              <a:t>tels que cahier des charges, devis …</a:t>
            </a:r>
          </a:p>
          <a:p>
            <a:endParaRPr lang="fr-FR" dirty="0"/>
          </a:p>
        </p:txBody>
      </p:sp>
      <p:sp>
        <p:nvSpPr>
          <p:cNvPr id="19" name="Espace réservé du numéro de diapositiv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2520280" cy="432048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Les dessins</a:t>
              </a:r>
              <a:endParaRPr lang="fr-FR" sz="2400" kern="1200" dirty="0"/>
            </a:p>
          </p:txBody>
        </p:sp>
      </p:grpSp>
      <p:pic>
        <p:nvPicPr>
          <p:cNvPr id="14" name="Image 13" descr="D:\ARAGO\BTS TC 1ère année\Enseignement Industriel\A-Lecture plans AC\plan de situation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1556792"/>
            <a:ext cx="2880000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Image 17" descr="D:\ARAGO\BTS TC 1ère année\Enseignement Industriel\A-Lecture plans AC\plan de masse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3848" y="1556792"/>
            <a:ext cx="2880000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Image 18" descr="D:\ARAGO\Ressources diverses\Doc classée\300 plans de maison\Catalogue1\Catalogue1\aronde 126 f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56176" y="3429000"/>
            <a:ext cx="2736000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Image 19" descr="D:\ARAGO\Ressources diverses\Doc classée\300 plans de maison\Catalogue1\Catalogue1\aronde T 126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3429000"/>
            <a:ext cx="2052000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Image 20" descr="http://static.pap.fr/illustrations/plan-de-coupe-2812_216x153.gif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47864" y="3429000"/>
            <a:ext cx="2340000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Image 21" descr="D:\ARAGO\Ressources diverses\Doc classée\300 plans de maison\Catalogue2\Catalogue2\homéra pers.JPG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56176" y="1556792"/>
            <a:ext cx="2736000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Image 22" descr="http://t2.gstatic.com/images?q=tbn:ANd9GcQUBFXMkL4BZKQAh_biZe8qs9ogrXV3H_YxvWIwq2RhIkcnaY29aGlbB0j60g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436096" y="5301208"/>
            <a:ext cx="2304000" cy="12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Image 23" descr="D:\Lorente Christophe\Boulot\BTS TC\2009 2010\300 plans de maison\Catalogue3\Catalogue3\saphir 110 perscoul.JPG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91680" y="5301208"/>
            <a:ext cx="1980000" cy="12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6" name="Diagramme 15"/>
          <p:cNvGraphicFramePr/>
          <p:nvPr/>
        </p:nvGraphicFramePr>
        <p:xfrm>
          <a:off x="251520" y="1556792"/>
          <a:ext cx="1800200" cy="375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7" name="Diagramme 16"/>
          <p:cNvGraphicFramePr/>
          <p:nvPr/>
        </p:nvGraphicFramePr>
        <p:xfrm>
          <a:off x="3203848" y="1556792"/>
          <a:ext cx="1800200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5" name="Diagramme 24"/>
          <p:cNvGraphicFramePr/>
          <p:nvPr/>
        </p:nvGraphicFramePr>
        <p:xfrm>
          <a:off x="6156176" y="1556792"/>
          <a:ext cx="1800200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6" name="Diagramme 25"/>
          <p:cNvGraphicFramePr/>
          <p:nvPr/>
        </p:nvGraphicFramePr>
        <p:xfrm>
          <a:off x="539552" y="3068960"/>
          <a:ext cx="2160240" cy="375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pSp>
        <p:nvGrpSpPr>
          <p:cNvPr id="27" name="Groupe 26"/>
          <p:cNvGrpSpPr/>
          <p:nvPr/>
        </p:nvGrpSpPr>
        <p:grpSpPr>
          <a:xfrm>
            <a:off x="3419872" y="3068960"/>
            <a:ext cx="2160240" cy="357338"/>
            <a:chOff x="0" y="9238"/>
            <a:chExt cx="2160240" cy="357338"/>
          </a:xfrm>
        </p:grpSpPr>
        <p:sp>
          <p:nvSpPr>
            <p:cNvPr id="28" name="Rectangle à coins arrondis 27"/>
            <p:cNvSpPr/>
            <p:nvPr/>
          </p:nvSpPr>
          <p:spPr>
            <a:xfrm>
              <a:off x="0" y="9238"/>
              <a:ext cx="2160240" cy="357338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7444" y="26682"/>
              <a:ext cx="2125352" cy="3224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l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 smtClean="0"/>
                <a:t>Le plan d’élévation en coupe </a:t>
              </a:r>
              <a:r>
                <a:rPr lang="fr-FR" sz="1000" dirty="0" smtClean="0"/>
                <a:t>vertica</a:t>
              </a:r>
              <a:r>
                <a:rPr lang="fr-FR" sz="1000" kern="1200" dirty="0" smtClean="0"/>
                <a:t>le </a:t>
              </a:r>
              <a:endParaRPr lang="fr-FR" sz="1000" kern="1200" dirty="0"/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6300192" y="3068960"/>
            <a:ext cx="2160240" cy="357338"/>
            <a:chOff x="0" y="9238"/>
            <a:chExt cx="2160240" cy="357338"/>
          </a:xfrm>
        </p:grpSpPr>
        <p:sp>
          <p:nvSpPr>
            <p:cNvPr id="31" name="Rectangle à coins arrondis 30"/>
            <p:cNvSpPr/>
            <p:nvPr/>
          </p:nvSpPr>
          <p:spPr>
            <a:xfrm>
              <a:off x="0" y="9238"/>
              <a:ext cx="2160240" cy="357338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17444" y="26682"/>
              <a:ext cx="2125352" cy="3224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l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 smtClean="0"/>
                <a:t>Le plan des façades</a:t>
              </a:r>
              <a:endParaRPr lang="fr-FR" sz="1000" kern="1200" dirty="0"/>
            </a:p>
          </p:txBody>
        </p:sp>
      </p:grpSp>
      <p:graphicFrame>
        <p:nvGraphicFramePr>
          <p:cNvPr id="33" name="Diagramme 32"/>
          <p:cNvGraphicFramePr/>
          <p:nvPr/>
        </p:nvGraphicFramePr>
        <p:xfrm>
          <a:off x="1691680" y="5013176"/>
          <a:ext cx="1800200" cy="288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7" r:lo="rId38" r:qs="rId39" r:cs="rId40"/>
          </a:graphicData>
        </a:graphic>
      </p:graphicFrame>
      <p:graphicFrame>
        <p:nvGraphicFramePr>
          <p:cNvPr id="34" name="Diagramme 33"/>
          <p:cNvGraphicFramePr/>
          <p:nvPr/>
        </p:nvGraphicFramePr>
        <p:xfrm>
          <a:off x="5436096" y="4941168"/>
          <a:ext cx="1800200" cy="360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2" r:lo="rId43" r:qs="rId44" r:cs="rId45"/>
          </a:graphicData>
        </a:graphic>
      </p:graphicFrame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38" name="Espace réservé du pied de page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Graphic spid="17" grpId="0">
        <p:bldAsOne/>
      </p:bldGraphic>
      <p:bldGraphic spid="25" grpId="0">
        <p:bldAsOne/>
      </p:bldGraphic>
      <p:bldGraphic spid="26" grpId="0">
        <p:bldAsOne/>
      </p:bldGraphic>
      <p:bldGraphic spid="33" grpId="0">
        <p:bldAsOne/>
      </p:bldGraphic>
      <p:bldGraphic spid="3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5400600" cy="432000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Les pièces écrites d’accompagnement</a:t>
              </a:r>
              <a:endParaRPr lang="fr-FR" sz="2400" kern="1200" dirty="0"/>
            </a:p>
          </p:txBody>
        </p:sp>
      </p:grpSp>
      <p:graphicFrame>
        <p:nvGraphicFramePr>
          <p:cNvPr id="34" name="Diagramme 33"/>
          <p:cNvGraphicFramePr/>
          <p:nvPr/>
        </p:nvGraphicFramePr>
        <p:xfrm>
          <a:off x="5220072" y="4941168"/>
          <a:ext cx="1800200" cy="360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026" name="Picture 2" descr="http://www.graphistesonline.com/blog/wp-content/uploads/2011/05/cahier_des_charges-300x195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71800" y="1628800"/>
            <a:ext cx="1728192" cy="1123326"/>
          </a:xfrm>
          <a:prstGeom prst="rect">
            <a:avLst/>
          </a:prstGeom>
          <a:noFill/>
        </p:spPr>
      </p:pic>
      <p:pic>
        <p:nvPicPr>
          <p:cNvPr id="30" name="Image 29" descr="http://pyprivat.free.fr/maison/data/images/Gant3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>
            <a:off x="6876256" y="5517232"/>
            <a:ext cx="1691948" cy="10081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Picture 4" descr="http://www.aquitainedelectricite.fr/index_htm_files/99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779912" y="2780928"/>
            <a:ext cx="1541858" cy="1296144"/>
          </a:xfrm>
          <a:prstGeom prst="rect">
            <a:avLst/>
          </a:prstGeom>
          <a:noFill/>
        </p:spPr>
      </p:pic>
      <p:pic>
        <p:nvPicPr>
          <p:cNvPr id="1030" name="Picture 6" descr="http://www.jardicad.fr/images/devis-quantitatifs/quantitatif-jardicad-pro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436096" y="3717032"/>
            <a:ext cx="1368151" cy="1717049"/>
          </a:xfrm>
          <a:prstGeom prst="rect">
            <a:avLst/>
          </a:prstGeom>
          <a:noFill/>
        </p:spPr>
      </p:pic>
      <p:graphicFrame>
        <p:nvGraphicFramePr>
          <p:cNvPr id="35" name="Diagramme 34"/>
          <p:cNvGraphicFramePr/>
          <p:nvPr/>
        </p:nvGraphicFramePr>
        <p:xfrm>
          <a:off x="251520" y="1844824"/>
          <a:ext cx="2232248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36" name="Diagramme 35"/>
          <p:cNvGraphicFramePr/>
          <p:nvPr/>
        </p:nvGraphicFramePr>
        <p:xfrm>
          <a:off x="971600" y="3284984"/>
          <a:ext cx="2376264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37" name="Diagramme 36"/>
          <p:cNvGraphicFramePr/>
          <p:nvPr/>
        </p:nvGraphicFramePr>
        <p:xfrm>
          <a:off x="1907704" y="4437112"/>
          <a:ext cx="3096344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38" name="Diagramme 37"/>
          <p:cNvGraphicFramePr/>
          <p:nvPr/>
        </p:nvGraphicFramePr>
        <p:xfrm>
          <a:off x="2771800" y="5805264"/>
          <a:ext cx="3672408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3" r:lo="rId34" r:qs="rId35" r:cs="rId36"/>
          </a:graphicData>
        </a:graphic>
      </p:graphicFrame>
      <p:sp>
        <p:nvSpPr>
          <p:cNvPr id="42" name="Espace réservé du numéro de diapositive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3" name="Espace réservé du pied de page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5" grpId="0">
        <p:bldAsOne/>
      </p:bldGraphic>
      <p:bldGraphic spid="36" grpId="0">
        <p:bldAsOne/>
      </p:bldGraphic>
      <p:bldGraphic spid="37" grpId="0">
        <p:bldAsOne/>
      </p:bldGraphic>
      <p:bldGraphic spid="3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3456384" cy="432000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Interprétation des plans</a:t>
              </a:r>
              <a:endParaRPr lang="fr-FR" sz="2400" kern="1200" dirty="0"/>
            </a:p>
          </p:txBody>
        </p:sp>
      </p:grpSp>
      <p:graphicFrame>
        <p:nvGraphicFramePr>
          <p:cNvPr id="34" name="Diagramme 33"/>
          <p:cNvGraphicFramePr/>
          <p:nvPr/>
        </p:nvGraphicFramePr>
        <p:xfrm>
          <a:off x="5220072" y="4941168"/>
          <a:ext cx="1800200" cy="360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35" name="Diagramme 34"/>
          <p:cNvGraphicFramePr/>
          <p:nvPr/>
        </p:nvGraphicFramePr>
        <p:xfrm>
          <a:off x="251520" y="1844824"/>
          <a:ext cx="3240360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pic>
        <p:nvPicPr>
          <p:cNvPr id="17" name="Image 16" descr="http://www.plans-permis-construire.com/img/permis/plan-de-masse.jpg"/>
          <p:cNvPicPr/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220072" y="2204864"/>
            <a:ext cx="3135414" cy="39296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  <p:sp>
        <p:nvSpPr>
          <p:cNvPr id="22" name="Ellipse 21"/>
          <p:cNvSpPr/>
          <p:nvPr/>
        </p:nvSpPr>
        <p:spPr>
          <a:xfrm>
            <a:off x="7668344" y="3068960"/>
            <a:ext cx="792088" cy="792088"/>
          </a:xfrm>
          <a:prstGeom prst="ellipse">
            <a:avLst/>
          </a:prstGeom>
          <a:solidFill>
            <a:srgbClr val="FF0000">
              <a:alpha val="40000"/>
            </a:srgbClr>
          </a:solidFill>
          <a:scene3d>
            <a:camera prst="orthographicFront">
              <a:rot lat="0" lon="21299999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467544" y="2636912"/>
            <a:ext cx="46805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En dessin bâtiment, les plans ont une orientation géographique, elle permet de</a:t>
            </a:r>
            <a:r>
              <a:rPr lang="fr-FR" sz="1600" b="1" dirty="0" smtClean="0"/>
              <a:t> situer la construction par rapport au Nord.</a:t>
            </a:r>
          </a:p>
          <a:p>
            <a:r>
              <a:rPr lang="fr-FR" sz="1600" dirty="0" smtClean="0"/>
              <a:t>Symboles :</a:t>
            </a:r>
            <a:endParaRPr lang="fr-FR" sz="1600" dirty="0"/>
          </a:p>
        </p:txBody>
      </p:sp>
      <p:pic>
        <p:nvPicPr>
          <p:cNvPr id="29" name="Image 28" descr="http://www.pochme.com/70-462-thickbox/rose-des-vents-1.jpg"/>
          <p:cNvPicPr/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23528" y="3789040"/>
            <a:ext cx="1064703" cy="1061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1763688" y="3789040"/>
            <a:ext cx="144462" cy="939800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691680" y="3501008"/>
            <a:ext cx="290512" cy="2524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2699792" y="4293096"/>
            <a:ext cx="396044" cy="396044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2807804" y="3681028"/>
            <a:ext cx="180975" cy="86995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467" name="Oval 11"/>
          <p:cNvSpPr>
            <a:spLocks noChangeArrowheads="1"/>
          </p:cNvSpPr>
          <p:nvPr/>
        </p:nvSpPr>
        <p:spPr bwMode="auto">
          <a:xfrm>
            <a:off x="3779912" y="4221088"/>
            <a:ext cx="506412" cy="5064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19468" name="AutoShape 12"/>
          <p:cNvCxnSpPr>
            <a:cxnSpLocks noChangeShapeType="1"/>
          </p:cNvCxnSpPr>
          <p:nvPr/>
        </p:nvCxnSpPr>
        <p:spPr bwMode="auto">
          <a:xfrm>
            <a:off x="4031940" y="4185084"/>
            <a:ext cx="0" cy="28892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2771800" y="4329100"/>
            <a:ext cx="2889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" name="Image 38" descr="http://construireonline.com/blog/wp-content/uploads/2013/05/courbe-du-soleil-rt2012.jpg"/>
          <p:cNvPicPr/>
          <p:nvPr/>
        </p:nvPicPr>
        <p:blipFill>
          <a:blip r:embed="rId21" cstate="print"/>
          <a:srcRect b="12951"/>
          <a:stretch>
            <a:fillRect/>
          </a:stretch>
        </p:blipFill>
        <p:spPr bwMode="auto">
          <a:xfrm>
            <a:off x="323528" y="4869160"/>
            <a:ext cx="2135757" cy="130534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0" name="ZoneTexte 39"/>
          <p:cNvSpPr txBox="1"/>
          <p:nvPr/>
        </p:nvSpPr>
        <p:spPr>
          <a:xfrm>
            <a:off x="2519772" y="4833156"/>
            <a:ext cx="262829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L’orientation géographique d’une construction et de ses ouvertures ou d’un équipement (piscine, panneaux solaire…) a une forte influence sur le rendement thermique de celui-ci.</a:t>
            </a:r>
          </a:p>
          <a:p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5" grpId="0">
        <p:bldAsOne/>
      </p:bldGraphic>
      <p:bldP spid="22" grpId="0" animBg="1"/>
      <p:bldP spid="23" grpId="0"/>
      <p:bldP spid="19463" grpId="0" animBg="1"/>
      <p:bldP spid="19464" grpId="0" animBg="1"/>
      <p:bldP spid="19465" grpId="0" animBg="1"/>
      <p:bldP spid="19466" grpId="0" animBg="1"/>
      <p:bldP spid="19467" grpId="0" animBg="1"/>
      <p:bldP spid="1946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3456384" cy="432000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Interprétation des plans</a:t>
              </a:r>
              <a:endParaRPr lang="fr-FR" sz="2400" kern="1200" dirty="0"/>
            </a:p>
          </p:txBody>
        </p:sp>
      </p:grpSp>
      <p:graphicFrame>
        <p:nvGraphicFramePr>
          <p:cNvPr id="34" name="Diagramme 33"/>
          <p:cNvGraphicFramePr/>
          <p:nvPr/>
        </p:nvGraphicFramePr>
        <p:xfrm>
          <a:off x="5220072" y="4941168"/>
          <a:ext cx="1800200" cy="360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35" name="Diagramme 34"/>
          <p:cNvGraphicFramePr/>
          <p:nvPr/>
        </p:nvGraphicFramePr>
        <p:xfrm>
          <a:off x="251520" y="1844824"/>
          <a:ext cx="2448272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  <p:pic>
        <p:nvPicPr>
          <p:cNvPr id="25" name="Image 24"/>
          <p:cNvPicPr/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112060" y="1340768"/>
            <a:ext cx="3564396" cy="1950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Image 25"/>
          <p:cNvPicPr/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912260" y="3465004"/>
            <a:ext cx="1835630" cy="94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Image 26"/>
          <p:cNvPicPr/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788024" y="3465004"/>
            <a:ext cx="1887387" cy="94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Image 27"/>
          <p:cNvPicPr/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020272" y="4689140"/>
            <a:ext cx="1741110" cy="115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Image 29"/>
          <p:cNvPicPr/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824028" y="4761148"/>
            <a:ext cx="1732113" cy="101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7992380" y="4365104"/>
            <a:ext cx="904875" cy="217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Façade Nord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860032" y="4365104"/>
            <a:ext cx="904875" cy="217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Façade Sud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7848364" y="5661248"/>
            <a:ext cx="904875" cy="2524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Pignon Ouest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968044" y="5661248"/>
            <a:ext cx="904875" cy="2524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Pignon Est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251520" y="2600908"/>
            <a:ext cx="442849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      La représentation des vues extérieures d’une maison est représentée à l’aide de façades et de pignons.</a:t>
            </a:r>
          </a:p>
          <a:p>
            <a:pPr lvl="0"/>
            <a:r>
              <a:rPr lang="fr-FR" sz="1600" b="1" cap="small" dirty="0" smtClean="0"/>
              <a:t>Les façades :</a:t>
            </a:r>
            <a:r>
              <a:rPr lang="fr-FR" sz="1600" dirty="0" smtClean="0"/>
              <a:t> Ceux sont les vues principales qui définissent la </a:t>
            </a:r>
            <a:r>
              <a:rPr lang="fr-FR" sz="1600" b="1" dirty="0" smtClean="0"/>
              <a:t>longueur</a:t>
            </a:r>
            <a:r>
              <a:rPr lang="fr-FR" sz="1600" dirty="0" smtClean="0"/>
              <a:t> et la </a:t>
            </a:r>
            <a:r>
              <a:rPr lang="fr-FR" sz="1600" b="1" dirty="0" smtClean="0"/>
              <a:t>hauteur</a:t>
            </a:r>
            <a:r>
              <a:rPr lang="fr-FR" sz="1600" dirty="0" smtClean="0"/>
              <a:t> de la maison.</a:t>
            </a:r>
          </a:p>
          <a:p>
            <a:pPr lvl="0"/>
            <a:r>
              <a:rPr lang="fr-FR" sz="1600" b="1" cap="small" dirty="0" smtClean="0"/>
              <a:t>Les pignons :</a:t>
            </a:r>
            <a:r>
              <a:rPr lang="fr-FR" sz="1600" dirty="0" smtClean="0"/>
              <a:t> Ceux sont les façades particulières qui se terminent en pointe triangulaire pour définir la </a:t>
            </a:r>
            <a:r>
              <a:rPr lang="fr-FR" sz="1600" b="1" dirty="0" smtClean="0"/>
              <a:t>largeur</a:t>
            </a:r>
            <a:r>
              <a:rPr lang="fr-FR" sz="1600" dirty="0" smtClean="0"/>
              <a:t> et la</a:t>
            </a:r>
            <a:r>
              <a:rPr lang="fr-FR" sz="1600" b="1" dirty="0" smtClean="0"/>
              <a:t> hauteur</a:t>
            </a:r>
            <a:r>
              <a:rPr lang="fr-FR" sz="1600" dirty="0" smtClean="0"/>
              <a:t> de la maison.</a:t>
            </a:r>
          </a:p>
          <a:p>
            <a:endParaRPr lang="fr-F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5" grpId="0">
        <p:bldAsOne/>
      </p:bldGraphic>
      <p:bldP spid="20482" grpId="0" animBg="1"/>
      <p:bldP spid="20483" grpId="0" animBg="1"/>
      <p:bldP spid="20484" grpId="0" animBg="1"/>
      <p:bldP spid="20485" grpId="0" animBg="1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à coins arrondis 45"/>
          <p:cNvSpPr/>
          <p:nvPr/>
        </p:nvSpPr>
        <p:spPr>
          <a:xfrm>
            <a:off x="4644008" y="3104964"/>
            <a:ext cx="3960000" cy="3204356"/>
          </a:xfrm>
          <a:prstGeom prst="roundRect">
            <a:avLst>
              <a:gd name="adj" fmla="val 3161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Rectangle à coins arrondis 42"/>
          <p:cNvSpPr/>
          <p:nvPr/>
        </p:nvSpPr>
        <p:spPr>
          <a:xfrm>
            <a:off x="503548" y="3104964"/>
            <a:ext cx="3960440" cy="3204356"/>
          </a:xfrm>
          <a:prstGeom prst="roundRect">
            <a:avLst>
              <a:gd name="adj" fmla="val 3161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3456384" cy="432000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Interprétation des plans</a:t>
              </a:r>
              <a:endParaRPr lang="fr-FR" sz="2400" kern="1200" dirty="0"/>
            </a:p>
          </p:txBody>
        </p:sp>
      </p:grpSp>
      <p:graphicFrame>
        <p:nvGraphicFramePr>
          <p:cNvPr id="35" name="Diagramme 34"/>
          <p:cNvGraphicFramePr/>
          <p:nvPr/>
        </p:nvGraphicFramePr>
        <p:xfrm>
          <a:off x="251520" y="1844824"/>
          <a:ext cx="2952328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  <p:pic>
        <p:nvPicPr>
          <p:cNvPr id="32" name="Image 31" descr="http://www.architectes.org/portfolios/atelier-du-grand-tilleul/creation-d-une-maison-individuelle-aux-ollieres-sur-eyrieux-07360/masse-200.jpg/image_large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5556" y="4113076"/>
            <a:ext cx="849414" cy="12002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1907704" y="4257092"/>
            <a:ext cx="288925" cy="254000"/>
          </a:xfrm>
          <a:prstGeom prst="rightArrow">
            <a:avLst>
              <a:gd name="adj1" fmla="val 50000"/>
              <a:gd name="adj2" fmla="val 28438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3" name="Image 32" descr="http://www.leroymerlin.fr/multimedia-storage/d/375614c432dc94552b286390a5b6d9c-69164256-1-2-5112743.jpg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699792" y="4185084"/>
            <a:ext cx="1171767" cy="117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Image 36" descr="http://www.welcomeoffice.com/WO_Products_Images/XLarge/763848.jpg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47664" y="4869160"/>
            <a:ext cx="455403" cy="448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Image 37" descr="http://www.piscine-securite.fr/images/piscine/maeva-detail/dimensions-piscine-bois-maeva-600.jpg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752020" y="3897052"/>
            <a:ext cx="158417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Image 38" descr="http://projetmaisonpierre.files.wordpress.com/2010/02/plan_de_masse.jpg"/>
          <p:cNvPicPr/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344308" y="4149080"/>
            <a:ext cx="1080159" cy="1309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6552220" y="4041068"/>
            <a:ext cx="288925" cy="254000"/>
          </a:xfrm>
          <a:prstGeom prst="rightArrow">
            <a:avLst>
              <a:gd name="adj1" fmla="val 50000"/>
              <a:gd name="adj2" fmla="val 28438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>
            <a:off x="7848364" y="4401108"/>
            <a:ext cx="180975" cy="107950"/>
          </a:xfrm>
          <a:prstGeom prst="flowChartAlternateProcess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" name="Rectangle à coins arrondis 39"/>
          <p:cNvSpPr/>
          <p:nvPr/>
        </p:nvSpPr>
        <p:spPr>
          <a:xfrm>
            <a:off x="3311860" y="1808820"/>
            <a:ext cx="3708412" cy="54006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b="1" dirty="0" smtClean="0"/>
              <a:t>Echelle = Cote du plan / Cote réelle</a:t>
            </a:r>
            <a:endParaRPr lang="fr-FR" b="1" dirty="0"/>
          </a:p>
        </p:txBody>
      </p:sp>
      <p:sp>
        <p:nvSpPr>
          <p:cNvPr id="41" name="Rectangle à coins arrondis 40"/>
          <p:cNvSpPr/>
          <p:nvPr/>
        </p:nvSpPr>
        <p:spPr>
          <a:xfrm>
            <a:off x="503548" y="2564904"/>
            <a:ext cx="3960000" cy="46805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dirty="0" smtClean="0"/>
              <a:t>Cote réelle = cote du plan </a:t>
            </a:r>
            <a:r>
              <a:rPr lang="fr-FR" sz="2400" dirty="0" smtClean="0">
                <a:solidFill>
                  <a:srgbClr val="FF0000"/>
                </a:solidFill>
              </a:rPr>
              <a:t>/</a:t>
            </a:r>
            <a:r>
              <a:rPr lang="fr-FR" dirty="0" smtClean="0"/>
              <a:t> échelle</a:t>
            </a:r>
            <a:endParaRPr lang="fr-FR" dirty="0"/>
          </a:p>
        </p:txBody>
      </p:sp>
      <p:sp>
        <p:nvSpPr>
          <p:cNvPr id="42" name="Rectangle à coins arrondis 41"/>
          <p:cNvSpPr/>
          <p:nvPr/>
        </p:nvSpPr>
        <p:spPr>
          <a:xfrm>
            <a:off x="4644008" y="2564904"/>
            <a:ext cx="3960000" cy="46805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dirty="0" smtClean="0"/>
              <a:t>Cote du plan = cote réelle </a:t>
            </a:r>
            <a:r>
              <a:rPr lang="fr-FR" sz="2400" dirty="0" smtClean="0">
                <a:solidFill>
                  <a:srgbClr val="FF0000"/>
                </a:solidFill>
              </a:rPr>
              <a:t>*</a:t>
            </a:r>
            <a:r>
              <a:rPr lang="fr-FR" dirty="0" smtClean="0"/>
              <a:t> échelle</a:t>
            </a:r>
            <a:endParaRPr lang="fr-FR" dirty="0"/>
          </a:p>
        </p:txBody>
      </p:sp>
      <p:sp>
        <p:nvSpPr>
          <p:cNvPr id="44" name="ZoneTexte 43"/>
          <p:cNvSpPr txBox="1"/>
          <p:nvPr/>
        </p:nvSpPr>
        <p:spPr>
          <a:xfrm>
            <a:off x="575556" y="3176972"/>
            <a:ext cx="3924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200" dirty="0" smtClean="0"/>
              <a:t>J'ai le plan de masse de ma future maison (</a:t>
            </a:r>
            <a:r>
              <a:rPr lang="fr-FR" sz="1200" dirty="0" err="1" smtClean="0"/>
              <a:t>ech</a:t>
            </a:r>
            <a:r>
              <a:rPr lang="fr-FR" sz="1200" dirty="0" smtClean="0"/>
              <a:t> : 1/200).</a:t>
            </a:r>
          </a:p>
          <a:p>
            <a:pPr lvl="0"/>
            <a:r>
              <a:rPr lang="fr-FR" sz="1200" dirty="0" smtClean="0"/>
              <a:t>Je cherche à évaluer la longueur de grillage pour réaliser ma clôture. Je mesure le périmètre sur le dessin et je trouve une longueur totale de 80 cm.</a:t>
            </a:r>
            <a:endParaRPr lang="fr-FR" dirty="0"/>
          </a:p>
        </p:txBody>
      </p:sp>
      <p:sp>
        <p:nvSpPr>
          <p:cNvPr id="45" name="ZoneTexte 44"/>
          <p:cNvSpPr txBox="1"/>
          <p:nvPr/>
        </p:nvSpPr>
        <p:spPr>
          <a:xfrm>
            <a:off x="575556" y="5589241"/>
            <a:ext cx="38164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400" b="1" dirty="0" smtClean="0"/>
              <a:t>Calculs :</a:t>
            </a:r>
          </a:p>
          <a:p>
            <a:pPr lvl="0"/>
            <a:r>
              <a:rPr lang="fr-FR" sz="1400" dirty="0" smtClean="0"/>
              <a:t>80 / (1/200) = 80 * 200 = 16000 cm soit </a:t>
            </a:r>
            <a:r>
              <a:rPr lang="fr-FR" sz="1600" b="1" dirty="0" smtClean="0"/>
              <a:t>160 m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4788025" y="317697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200" dirty="0" smtClean="0"/>
              <a:t>Je connais les dimensions de ma piscine (6m*3m).</a:t>
            </a:r>
          </a:p>
          <a:p>
            <a:pPr lvl="0"/>
            <a:r>
              <a:rPr lang="fr-FR" sz="1200" dirty="0" smtClean="0"/>
              <a:t> Je cherche à la représenter sur le plan de masse de ma maison ( </a:t>
            </a:r>
            <a:r>
              <a:rPr lang="fr-FR" sz="1200" dirty="0" err="1" smtClean="0"/>
              <a:t>ech</a:t>
            </a:r>
            <a:r>
              <a:rPr lang="fr-FR" sz="1200" dirty="0" smtClean="0"/>
              <a:t> : 1/200)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4716016" y="4761148"/>
            <a:ext cx="273630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400" b="1" dirty="0" smtClean="0"/>
              <a:t>Calculs</a:t>
            </a:r>
          </a:p>
          <a:p>
            <a:pPr lvl="0"/>
            <a:r>
              <a:rPr lang="fr-FR" sz="1400" dirty="0" smtClean="0"/>
              <a:t>en longueur</a:t>
            </a:r>
          </a:p>
          <a:p>
            <a:pPr lvl="0"/>
            <a:r>
              <a:rPr lang="fr-FR" sz="1400" dirty="0" smtClean="0"/>
              <a:t>6,00 * (1/200) = 0,03 m soit </a:t>
            </a:r>
            <a:r>
              <a:rPr lang="fr-FR" sz="1600" b="1" dirty="0" smtClean="0"/>
              <a:t>3 cm</a:t>
            </a:r>
            <a:endParaRPr lang="fr-FR" sz="1400" b="1" dirty="0" smtClean="0"/>
          </a:p>
          <a:p>
            <a:pPr lvl="0"/>
            <a:r>
              <a:rPr lang="fr-FR" sz="1400" dirty="0" smtClean="0"/>
              <a:t>en largeur</a:t>
            </a:r>
          </a:p>
          <a:p>
            <a:pPr lvl="0"/>
            <a:r>
              <a:rPr lang="fr-FR" sz="1400" dirty="0" smtClean="0"/>
              <a:t>3,00 * (1/200) = 0,015 soit </a:t>
            </a:r>
            <a:r>
              <a:rPr lang="fr-FR" sz="1600" b="1" dirty="0" smtClean="0"/>
              <a:t>1,5 cm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4031940" y="4401108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?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7884368" y="3573016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?</a:t>
            </a:r>
            <a:endParaRPr lang="fr-FR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3" grpId="0" animBg="1"/>
      <p:bldGraphic spid="35" grpId="0">
        <p:bldAsOne/>
      </p:bldGraphic>
      <p:bldP spid="21506" grpId="0" animBg="1"/>
      <p:bldP spid="21507" grpId="0" animBg="1"/>
      <p:bldP spid="21508" grpId="0" animBg="1"/>
      <p:bldP spid="40" grpId="0" animBg="1"/>
      <p:bldP spid="41" grpId="0" animBg="1"/>
      <p:bldP spid="42" grpId="0" animBg="1"/>
      <p:bldP spid="44" grpId="0"/>
      <p:bldP spid="45" grpId="0"/>
      <p:bldP spid="47" grpId="0"/>
      <p:bldP spid="48" grpId="0"/>
      <p:bldP spid="49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Image 9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5596" y="2708920"/>
            <a:ext cx="3034701" cy="195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fr.fordesigner.com/imguploads/Image/cjbc/zcool/coolphoto/20080722/1216698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0"/>
            <a:ext cx="1080000" cy="1080000"/>
          </a:xfrm>
          <a:prstGeom prst="rect">
            <a:avLst/>
          </a:prstGeom>
          <a:noFill/>
        </p:spPr>
      </p:pic>
      <p:pic>
        <p:nvPicPr>
          <p:cNvPr id="6" name="Image 5" descr="D:\2011-2012\Logo Couleur.bmp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6119" y="0"/>
            <a:ext cx="148788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me 6"/>
          <p:cNvGraphicFramePr/>
          <p:nvPr/>
        </p:nvGraphicFramePr>
        <p:xfrm>
          <a:off x="251520" y="0"/>
          <a:ext cx="6120680" cy="9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" name="Groupe 7"/>
          <p:cNvGrpSpPr/>
          <p:nvPr/>
        </p:nvGrpSpPr>
        <p:grpSpPr>
          <a:xfrm>
            <a:off x="251520" y="980728"/>
            <a:ext cx="3456384" cy="432000"/>
            <a:chOff x="-540060" y="-24495"/>
            <a:chExt cx="6300700" cy="725833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-360040" y="-24495"/>
              <a:ext cx="6120680" cy="725833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-540060" y="-24495"/>
              <a:ext cx="6049815" cy="654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smtClean="0"/>
                <a:t>Interprétation des plans</a:t>
              </a:r>
              <a:endParaRPr lang="fr-FR" sz="2400" kern="1200" dirty="0"/>
            </a:p>
          </p:txBody>
        </p:sp>
      </p:grpSp>
      <p:graphicFrame>
        <p:nvGraphicFramePr>
          <p:cNvPr id="35" name="Diagramme 34"/>
          <p:cNvGraphicFramePr/>
          <p:nvPr/>
        </p:nvGraphicFramePr>
        <p:xfrm>
          <a:off x="251520" y="1844824"/>
          <a:ext cx="2952328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4A56-9323-46BD-A738-6543732E15F1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BTS  TC  Thierry DELBOS </a:t>
            </a:r>
            <a:endParaRPr lang="fr-FR" dirty="0"/>
          </a:p>
        </p:txBody>
      </p:sp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1439652" y="5517232"/>
          <a:ext cx="6095999" cy="578358"/>
        </p:xfrm>
        <a:graphic>
          <a:graphicData uri="http://schemas.openxmlformats.org/drawingml/2006/table">
            <a:tbl>
              <a:tblPr/>
              <a:tblGrid>
                <a:gridCol w="319152"/>
                <a:gridCol w="1678855"/>
                <a:gridCol w="294602"/>
                <a:gridCol w="1722290"/>
                <a:gridCol w="322929"/>
                <a:gridCol w="1758171"/>
              </a:tblGrid>
              <a:tr h="1911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Calibri"/>
                        </a:rPr>
                        <a:t>A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Calibri"/>
                          <a:ea typeface="Calibri"/>
                          <a:cs typeface="Calibri"/>
                        </a:rPr>
                        <a:t>Murs extérieurs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B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Calibri"/>
                        </a:rPr>
                        <a:t>Mur de refend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C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Plancher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D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Poutre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Cloison de distribution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F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Panneau de doublage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G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Isolant thermique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H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Calibri"/>
                        </a:rPr>
                        <a:t>Baies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Calibri"/>
                        </a:rPr>
                        <a:t>I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Calibri"/>
                        </a:rPr>
                        <a:t>Chaînage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61" name="AutoShape 33"/>
          <p:cNvSpPr>
            <a:spLocks noChangeArrowheads="1"/>
          </p:cNvSpPr>
          <p:nvPr/>
        </p:nvSpPr>
        <p:spPr bwMode="auto">
          <a:xfrm>
            <a:off x="5427439" y="4256199"/>
            <a:ext cx="254000" cy="254000"/>
          </a:xfrm>
          <a:prstGeom prst="wedgeRectCallout">
            <a:avLst>
              <a:gd name="adj1" fmla="val 106139"/>
              <a:gd name="adj2" fmla="val -76315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29" name="AutoShape 1"/>
          <p:cNvSpPr>
            <a:spLocks noChangeArrowheads="1"/>
          </p:cNvSpPr>
          <p:nvPr/>
        </p:nvSpPr>
        <p:spPr bwMode="auto">
          <a:xfrm>
            <a:off x="2267744" y="3537012"/>
            <a:ext cx="254000" cy="254000"/>
          </a:xfrm>
          <a:prstGeom prst="wedgeRectCallout">
            <a:avLst>
              <a:gd name="adj1" fmla="val 102630"/>
              <a:gd name="adj2" fmla="val -66042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60" name="AutoShape 32"/>
          <p:cNvSpPr>
            <a:spLocks noChangeArrowheads="1"/>
          </p:cNvSpPr>
          <p:nvPr/>
        </p:nvSpPr>
        <p:spPr bwMode="auto">
          <a:xfrm>
            <a:off x="8100392" y="3609020"/>
            <a:ext cx="254000" cy="254000"/>
          </a:xfrm>
          <a:prstGeom prst="wedgeRectCallout">
            <a:avLst>
              <a:gd name="adj1" fmla="val -118671"/>
              <a:gd name="adj2" fmla="val -59273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98" name="AutoShape 70"/>
          <p:cNvSpPr>
            <a:spLocks noChangeArrowheads="1"/>
          </p:cNvSpPr>
          <p:nvPr/>
        </p:nvSpPr>
        <p:spPr bwMode="auto">
          <a:xfrm>
            <a:off x="3779912" y="2780928"/>
            <a:ext cx="254000" cy="254000"/>
          </a:xfrm>
          <a:prstGeom prst="wedgeRectCallout">
            <a:avLst>
              <a:gd name="adj1" fmla="val -84588"/>
              <a:gd name="adj2" fmla="val 104384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59" name="AutoShape 31"/>
          <p:cNvSpPr>
            <a:spLocks noChangeArrowheads="1"/>
          </p:cNvSpPr>
          <p:nvPr/>
        </p:nvSpPr>
        <p:spPr bwMode="auto">
          <a:xfrm>
            <a:off x="8100392" y="4077072"/>
            <a:ext cx="254000" cy="254000"/>
          </a:xfrm>
          <a:prstGeom prst="wedgeRectCallout">
            <a:avLst>
              <a:gd name="adj1" fmla="val -128949"/>
              <a:gd name="adj2" fmla="val 66792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58" name="AutoShape 30"/>
          <p:cNvSpPr>
            <a:spLocks noChangeArrowheads="1"/>
          </p:cNvSpPr>
          <p:nvPr/>
        </p:nvSpPr>
        <p:spPr bwMode="auto">
          <a:xfrm>
            <a:off x="7128284" y="4077072"/>
            <a:ext cx="254000" cy="254000"/>
          </a:xfrm>
          <a:prstGeom prst="wedgeRectCallout">
            <a:avLst>
              <a:gd name="adj1" fmla="val -67542"/>
              <a:gd name="adj2" fmla="val -106644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AutoShape 2"/>
          <p:cNvSpPr>
            <a:spLocks noChangeArrowheads="1"/>
          </p:cNvSpPr>
          <p:nvPr/>
        </p:nvSpPr>
        <p:spPr bwMode="auto">
          <a:xfrm>
            <a:off x="2879812" y="4221088"/>
            <a:ext cx="254000" cy="254000"/>
          </a:xfrm>
          <a:prstGeom prst="wedgeRectCallout">
            <a:avLst>
              <a:gd name="adj1" fmla="val -67542"/>
              <a:gd name="adj2" fmla="val -106644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97" name="AutoShape 69"/>
          <p:cNvSpPr>
            <a:spLocks noChangeArrowheads="1"/>
          </p:cNvSpPr>
          <p:nvPr/>
        </p:nvSpPr>
        <p:spPr bwMode="auto">
          <a:xfrm>
            <a:off x="2159732" y="3969060"/>
            <a:ext cx="254000" cy="254000"/>
          </a:xfrm>
          <a:prstGeom prst="wedgeRectCallout">
            <a:avLst>
              <a:gd name="adj1" fmla="val -67542"/>
              <a:gd name="adj2" fmla="val -106644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57" name="AutoShape 29"/>
          <p:cNvSpPr>
            <a:spLocks noChangeArrowheads="1"/>
          </p:cNvSpPr>
          <p:nvPr/>
        </p:nvSpPr>
        <p:spPr bwMode="auto">
          <a:xfrm>
            <a:off x="7416316" y="3320988"/>
            <a:ext cx="254000" cy="254000"/>
          </a:xfrm>
          <a:prstGeom prst="wedgeRectCallout">
            <a:avLst>
              <a:gd name="adj1" fmla="val -67542"/>
              <a:gd name="adj2" fmla="val -106644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>
            <a:off x="1295636" y="3284984"/>
            <a:ext cx="254000" cy="254000"/>
          </a:xfrm>
          <a:prstGeom prst="wedgeRectCallout">
            <a:avLst>
              <a:gd name="adj1" fmla="val 184588"/>
              <a:gd name="adj2" fmla="val 83833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96" name="AutoShape 68"/>
          <p:cNvSpPr>
            <a:spLocks noChangeArrowheads="1"/>
          </p:cNvSpPr>
          <p:nvPr/>
        </p:nvSpPr>
        <p:spPr bwMode="auto">
          <a:xfrm>
            <a:off x="863588" y="2996952"/>
            <a:ext cx="254000" cy="254000"/>
          </a:xfrm>
          <a:prstGeom prst="wedgeRectCallout">
            <a:avLst>
              <a:gd name="adj1" fmla="val 34713"/>
              <a:gd name="adj2" fmla="val 144986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3" name="Groupe 112"/>
          <p:cNvGrpSpPr/>
          <p:nvPr/>
        </p:nvGrpSpPr>
        <p:grpSpPr>
          <a:xfrm>
            <a:off x="5789389" y="2883012"/>
            <a:ext cx="2752725" cy="1698625"/>
            <a:chOff x="5789389" y="2883012"/>
            <a:chExt cx="2752725" cy="1698625"/>
          </a:xfrm>
        </p:grpSpPr>
        <p:sp>
          <p:nvSpPr>
            <p:cNvPr id="22595" name="Rectangle 67" descr="blanc)"/>
            <p:cNvSpPr>
              <a:spLocks noChangeArrowheads="1"/>
            </p:cNvSpPr>
            <p:nvPr/>
          </p:nvSpPr>
          <p:spPr bwMode="auto">
            <a:xfrm>
              <a:off x="5789389" y="2956037"/>
              <a:ext cx="2714625" cy="144462"/>
            </a:xfrm>
            <a:prstGeom prst="rect">
              <a:avLst/>
            </a:prstGeom>
            <a:pattFill prst="dkDnDiag">
              <a:fgClr>
                <a:srgbClr val="BFBFBF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94" name="Rectangle 66" descr="blanc)"/>
            <p:cNvSpPr>
              <a:spLocks noChangeArrowheads="1"/>
            </p:cNvSpPr>
            <p:nvPr/>
          </p:nvSpPr>
          <p:spPr bwMode="auto">
            <a:xfrm>
              <a:off x="5789389" y="3100499"/>
              <a:ext cx="144463" cy="1439863"/>
            </a:xfrm>
            <a:prstGeom prst="rect">
              <a:avLst/>
            </a:prstGeom>
            <a:pattFill prst="dkDnDiag">
              <a:fgClr>
                <a:srgbClr val="BFBFBF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93" name="Rectangle 65" descr="blanc)"/>
            <p:cNvSpPr>
              <a:spLocks noChangeArrowheads="1"/>
            </p:cNvSpPr>
            <p:nvPr/>
          </p:nvSpPr>
          <p:spPr bwMode="auto">
            <a:xfrm>
              <a:off x="7780114" y="3100499"/>
              <a:ext cx="144463" cy="971550"/>
            </a:xfrm>
            <a:prstGeom prst="rect">
              <a:avLst/>
            </a:prstGeom>
            <a:pattFill prst="dkDnDiag">
              <a:fgClr>
                <a:srgbClr val="BFBFBF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92" name="AutoShape 64"/>
            <p:cNvSpPr>
              <a:spLocks noChangeShapeType="1"/>
            </p:cNvSpPr>
            <p:nvPr/>
          </p:nvSpPr>
          <p:spPr bwMode="auto">
            <a:xfrm flipV="1">
              <a:off x="5789389" y="2956037"/>
              <a:ext cx="0" cy="159226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91" name="AutoShape 63"/>
            <p:cNvSpPr>
              <a:spLocks noChangeShapeType="1"/>
            </p:cNvSpPr>
            <p:nvPr/>
          </p:nvSpPr>
          <p:spPr bwMode="auto">
            <a:xfrm>
              <a:off x="5789389" y="2956037"/>
              <a:ext cx="2714625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90" name="Rectangle 62" descr="20 %"/>
            <p:cNvSpPr>
              <a:spLocks noChangeArrowheads="1"/>
            </p:cNvSpPr>
            <p:nvPr/>
          </p:nvSpPr>
          <p:spPr bwMode="auto">
            <a:xfrm>
              <a:off x="5935439" y="3100499"/>
              <a:ext cx="71438" cy="1439863"/>
            </a:xfrm>
            <a:prstGeom prst="rect">
              <a:avLst/>
            </a:prstGeom>
            <a:pattFill prst="pct20">
              <a:fgClr>
                <a:srgbClr val="000000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89" name="AutoShape 61"/>
            <p:cNvSpPr>
              <a:spLocks noChangeShapeType="1"/>
            </p:cNvSpPr>
            <p:nvPr/>
          </p:nvSpPr>
          <p:spPr bwMode="auto">
            <a:xfrm flipV="1">
              <a:off x="5935439" y="3100499"/>
              <a:ext cx="0" cy="14478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88" name="Rectangle 60" descr="20 %"/>
            <p:cNvSpPr>
              <a:spLocks noChangeArrowheads="1"/>
            </p:cNvSpPr>
            <p:nvPr/>
          </p:nvSpPr>
          <p:spPr bwMode="auto">
            <a:xfrm>
              <a:off x="6006877" y="3100499"/>
              <a:ext cx="1763712" cy="71438"/>
            </a:xfrm>
            <a:prstGeom prst="rect">
              <a:avLst/>
            </a:prstGeom>
            <a:pattFill prst="pct20">
              <a:fgClr>
                <a:srgbClr val="000000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87" name="AutoShape 59"/>
            <p:cNvSpPr>
              <a:spLocks noChangeShapeType="1"/>
            </p:cNvSpPr>
            <p:nvPr/>
          </p:nvSpPr>
          <p:spPr bwMode="auto">
            <a:xfrm>
              <a:off x="5935439" y="3100499"/>
              <a:ext cx="184626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86" name="Rectangle 58" descr="20 %"/>
            <p:cNvSpPr>
              <a:spLocks noChangeArrowheads="1"/>
            </p:cNvSpPr>
            <p:nvPr/>
          </p:nvSpPr>
          <p:spPr bwMode="auto">
            <a:xfrm>
              <a:off x="7926164" y="3100499"/>
              <a:ext cx="576263" cy="73025"/>
            </a:xfrm>
            <a:prstGeom prst="rect">
              <a:avLst/>
            </a:prstGeom>
            <a:pattFill prst="pct20">
              <a:fgClr>
                <a:srgbClr val="000000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85" name="AutoShape 57"/>
            <p:cNvSpPr>
              <a:spLocks noChangeShapeType="1"/>
            </p:cNvSpPr>
            <p:nvPr/>
          </p:nvSpPr>
          <p:spPr bwMode="auto">
            <a:xfrm>
              <a:off x="5789389" y="4545124"/>
              <a:ext cx="50641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84" name="AutoShape 56"/>
            <p:cNvSpPr>
              <a:spLocks noChangeShapeType="1"/>
            </p:cNvSpPr>
            <p:nvPr/>
          </p:nvSpPr>
          <p:spPr bwMode="auto">
            <a:xfrm>
              <a:off x="7780114" y="3100499"/>
              <a:ext cx="0" cy="9779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83" name="Rectangle 55"/>
            <p:cNvSpPr>
              <a:spLocks noChangeArrowheads="1"/>
            </p:cNvSpPr>
            <p:nvPr/>
          </p:nvSpPr>
          <p:spPr bwMode="auto">
            <a:xfrm>
              <a:off x="6694264" y="3935524"/>
              <a:ext cx="1085850" cy="36513"/>
            </a:xfrm>
            <a:prstGeom prst="rect">
              <a:avLst/>
            </a:prstGeom>
            <a:solidFill>
              <a:srgbClr val="F2F2F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82" name="AutoShape 54"/>
            <p:cNvSpPr>
              <a:spLocks noChangeShapeType="1"/>
            </p:cNvSpPr>
            <p:nvPr/>
          </p:nvSpPr>
          <p:spPr bwMode="auto">
            <a:xfrm flipV="1">
              <a:off x="7926164" y="3100499"/>
              <a:ext cx="0" cy="9779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81" name="AutoShape 53"/>
            <p:cNvSpPr>
              <a:spLocks noChangeShapeType="1"/>
            </p:cNvSpPr>
            <p:nvPr/>
          </p:nvSpPr>
          <p:spPr bwMode="auto">
            <a:xfrm>
              <a:off x="7926164" y="3100499"/>
              <a:ext cx="57943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80" name="Rectangle 52"/>
            <p:cNvSpPr>
              <a:spLocks noChangeArrowheads="1"/>
            </p:cNvSpPr>
            <p:nvPr/>
          </p:nvSpPr>
          <p:spPr bwMode="auto">
            <a:xfrm>
              <a:off x="6478364" y="2919524"/>
              <a:ext cx="760413" cy="254000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79" name="AutoShape 51"/>
            <p:cNvSpPr>
              <a:spLocks noChangeShapeType="1"/>
            </p:cNvSpPr>
            <p:nvPr/>
          </p:nvSpPr>
          <p:spPr bwMode="auto">
            <a:xfrm flipV="1">
              <a:off x="6478364" y="2956037"/>
              <a:ext cx="0" cy="217487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78" name="AutoShape 50"/>
            <p:cNvSpPr>
              <a:spLocks noChangeShapeType="1"/>
            </p:cNvSpPr>
            <p:nvPr/>
          </p:nvSpPr>
          <p:spPr bwMode="auto">
            <a:xfrm>
              <a:off x="7237189" y="2956037"/>
              <a:ext cx="0" cy="217487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77" name="AutoShape 49"/>
            <p:cNvSpPr>
              <a:spLocks noChangeShapeType="1"/>
            </p:cNvSpPr>
            <p:nvPr/>
          </p:nvSpPr>
          <p:spPr bwMode="auto">
            <a:xfrm>
              <a:off x="7780114" y="4079987"/>
              <a:ext cx="14446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76" name="AutoShape 48"/>
            <p:cNvSpPr>
              <a:spLocks noChangeShapeType="1"/>
            </p:cNvSpPr>
            <p:nvPr/>
          </p:nvSpPr>
          <p:spPr bwMode="auto">
            <a:xfrm>
              <a:off x="6478364" y="3137012"/>
              <a:ext cx="76041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75" name="AutoShape 47"/>
            <p:cNvSpPr>
              <a:spLocks noChangeShapeType="1"/>
            </p:cNvSpPr>
            <p:nvPr/>
          </p:nvSpPr>
          <p:spPr bwMode="auto">
            <a:xfrm>
              <a:off x="6441852" y="2883012"/>
              <a:ext cx="83185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74" name="AutoShape 46"/>
            <p:cNvSpPr>
              <a:spLocks noChangeShapeType="1"/>
            </p:cNvSpPr>
            <p:nvPr/>
          </p:nvSpPr>
          <p:spPr bwMode="auto">
            <a:xfrm>
              <a:off x="6006877" y="3173524"/>
              <a:ext cx="1773237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73" name="AutoShape 45"/>
            <p:cNvSpPr>
              <a:spLocks noChangeShapeType="1"/>
            </p:cNvSpPr>
            <p:nvPr/>
          </p:nvSpPr>
          <p:spPr bwMode="auto">
            <a:xfrm>
              <a:off x="6006877" y="3173524"/>
              <a:ext cx="0" cy="1374775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72" name="AutoShape 44"/>
            <p:cNvSpPr>
              <a:spLocks noChangeShapeType="1"/>
            </p:cNvSpPr>
            <p:nvPr/>
          </p:nvSpPr>
          <p:spPr bwMode="auto">
            <a:xfrm>
              <a:off x="7926164" y="3173524"/>
              <a:ext cx="579438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71" name="AutoShape 43"/>
            <p:cNvSpPr>
              <a:spLocks noChangeShapeType="1"/>
            </p:cNvSpPr>
            <p:nvPr/>
          </p:nvSpPr>
          <p:spPr bwMode="auto">
            <a:xfrm>
              <a:off x="6441852" y="2883012"/>
              <a:ext cx="0" cy="7302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70" name="AutoShape 42"/>
            <p:cNvSpPr>
              <a:spLocks noChangeShapeType="1"/>
            </p:cNvSpPr>
            <p:nvPr/>
          </p:nvSpPr>
          <p:spPr bwMode="auto">
            <a:xfrm>
              <a:off x="7273702" y="2883012"/>
              <a:ext cx="0" cy="730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69" name="AutoShape 41"/>
            <p:cNvSpPr>
              <a:spLocks noChangeShapeType="1"/>
            </p:cNvSpPr>
            <p:nvPr/>
          </p:nvSpPr>
          <p:spPr bwMode="auto">
            <a:xfrm>
              <a:off x="7780114" y="4079987"/>
              <a:ext cx="0" cy="4683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68" name="AutoShape 40"/>
            <p:cNvSpPr>
              <a:spLocks noChangeShapeType="1"/>
            </p:cNvSpPr>
            <p:nvPr/>
          </p:nvSpPr>
          <p:spPr bwMode="auto">
            <a:xfrm>
              <a:off x="7926164" y="4079987"/>
              <a:ext cx="0" cy="4699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67" name="Rectangle 39"/>
            <p:cNvSpPr>
              <a:spLocks noChangeArrowheads="1"/>
            </p:cNvSpPr>
            <p:nvPr/>
          </p:nvSpPr>
          <p:spPr bwMode="auto">
            <a:xfrm>
              <a:off x="6006877" y="3930762"/>
              <a:ext cx="217487" cy="36512"/>
            </a:xfrm>
            <a:prstGeom prst="rect">
              <a:avLst/>
            </a:prstGeom>
            <a:solidFill>
              <a:srgbClr val="F2F2F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66" name="AutoShape 38"/>
            <p:cNvSpPr>
              <a:spLocks noChangeShapeType="1"/>
            </p:cNvSpPr>
            <p:nvPr/>
          </p:nvSpPr>
          <p:spPr bwMode="auto">
            <a:xfrm flipV="1">
              <a:off x="6224364" y="3457687"/>
              <a:ext cx="0" cy="469900"/>
            </a:xfrm>
            <a:prstGeom prst="straightConnector1">
              <a:avLst/>
            </a:prstGeom>
            <a:noFill/>
            <a:ln w="28575">
              <a:solidFill>
                <a:srgbClr val="0D0D0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65" name="Arc 37"/>
            <p:cNvSpPr>
              <a:spLocks/>
            </p:cNvSpPr>
            <p:nvPr/>
          </p:nvSpPr>
          <p:spPr bwMode="auto">
            <a:xfrm>
              <a:off x="6224364" y="3457687"/>
              <a:ext cx="469900" cy="4699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64" name="AutoShape 36"/>
            <p:cNvSpPr>
              <a:spLocks noChangeArrowheads="1"/>
            </p:cNvSpPr>
            <p:nvPr/>
          </p:nvSpPr>
          <p:spPr bwMode="auto">
            <a:xfrm>
              <a:off x="5825902" y="2986199"/>
              <a:ext cx="71437" cy="73025"/>
            </a:xfrm>
            <a:prstGeom prst="flowChartAlternateProcess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63" name="AutoShape 35"/>
            <p:cNvSpPr>
              <a:spLocks noChangeArrowheads="1"/>
            </p:cNvSpPr>
            <p:nvPr/>
          </p:nvSpPr>
          <p:spPr bwMode="auto">
            <a:xfrm>
              <a:off x="7816627" y="3967274"/>
              <a:ext cx="71437" cy="73025"/>
            </a:xfrm>
            <a:prstGeom prst="flowChartAlternateProcess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62" name="AutoShape 34"/>
            <p:cNvSpPr>
              <a:spLocks noChangeArrowheads="1"/>
            </p:cNvSpPr>
            <p:nvPr/>
          </p:nvSpPr>
          <p:spPr bwMode="auto">
            <a:xfrm>
              <a:off x="7816627" y="2986199"/>
              <a:ext cx="71437" cy="73025"/>
            </a:xfrm>
            <a:prstGeom prst="flowChartAlternateProcess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56" name="AutoShape 28"/>
            <p:cNvSpPr>
              <a:spLocks noChangeShapeType="1"/>
            </p:cNvSpPr>
            <p:nvPr/>
          </p:nvSpPr>
          <p:spPr bwMode="auto">
            <a:xfrm flipV="1">
              <a:off x="6297389" y="4508612"/>
              <a:ext cx="0" cy="3651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55" name="AutoShape 27"/>
            <p:cNvSpPr>
              <a:spLocks noChangeShapeType="1"/>
            </p:cNvSpPr>
            <p:nvPr/>
          </p:nvSpPr>
          <p:spPr bwMode="auto">
            <a:xfrm>
              <a:off x="6297389" y="4508612"/>
              <a:ext cx="73025" cy="73025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54" name="AutoShape 26"/>
            <p:cNvSpPr>
              <a:spLocks noChangeShapeType="1"/>
            </p:cNvSpPr>
            <p:nvPr/>
          </p:nvSpPr>
          <p:spPr bwMode="auto">
            <a:xfrm flipV="1">
              <a:off x="6368827" y="4545124"/>
              <a:ext cx="0" cy="36513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53" name="AutoShape 25"/>
            <p:cNvSpPr>
              <a:spLocks noChangeShapeType="1"/>
            </p:cNvSpPr>
            <p:nvPr/>
          </p:nvSpPr>
          <p:spPr bwMode="auto">
            <a:xfrm>
              <a:off x="6368827" y="4545124"/>
              <a:ext cx="506412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52" name="AutoShape 24"/>
            <p:cNvSpPr>
              <a:spLocks noChangeShapeType="1"/>
            </p:cNvSpPr>
            <p:nvPr/>
          </p:nvSpPr>
          <p:spPr bwMode="auto">
            <a:xfrm>
              <a:off x="6875239" y="4508612"/>
              <a:ext cx="73025" cy="73025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51" name="AutoShape 23"/>
            <p:cNvSpPr>
              <a:spLocks noChangeShapeType="1"/>
            </p:cNvSpPr>
            <p:nvPr/>
          </p:nvSpPr>
          <p:spPr bwMode="auto">
            <a:xfrm>
              <a:off x="6875239" y="4508612"/>
              <a:ext cx="0" cy="3651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50" name="AutoShape 22"/>
            <p:cNvSpPr>
              <a:spLocks noChangeShapeType="1"/>
            </p:cNvSpPr>
            <p:nvPr/>
          </p:nvSpPr>
          <p:spPr bwMode="auto">
            <a:xfrm>
              <a:off x="6948264" y="4545124"/>
              <a:ext cx="50641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49" name="AutoShape 21"/>
            <p:cNvSpPr>
              <a:spLocks noChangeShapeType="1"/>
            </p:cNvSpPr>
            <p:nvPr/>
          </p:nvSpPr>
          <p:spPr bwMode="auto">
            <a:xfrm>
              <a:off x="7454677" y="4508612"/>
              <a:ext cx="73025" cy="73025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48" name="AutoShape 20"/>
            <p:cNvSpPr>
              <a:spLocks noChangeShapeType="1"/>
            </p:cNvSpPr>
            <p:nvPr/>
          </p:nvSpPr>
          <p:spPr bwMode="auto">
            <a:xfrm>
              <a:off x="7527702" y="4545124"/>
              <a:ext cx="506412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47" name="AutoShape 19"/>
            <p:cNvSpPr>
              <a:spLocks noChangeShapeType="1"/>
            </p:cNvSpPr>
            <p:nvPr/>
          </p:nvSpPr>
          <p:spPr bwMode="auto">
            <a:xfrm>
              <a:off x="8034114" y="4508612"/>
              <a:ext cx="73025" cy="73025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46" name="AutoShape 18"/>
            <p:cNvSpPr>
              <a:spLocks noChangeShapeType="1"/>
            </p:cNvSpPr>
            <p:nvPr/>
          </p:nvSpPr>
          <p:spPr bwMode="auto">
            <a:xfrm>
              <a:off x="8107139" y="4545124"/>
              <a:ext cx="39846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45" name="AutoShape 17"/>
            <p:cNvSpPr>
              <a:spLocks noChangeShapeType="1"/>
            </p:cNvSpPr>
            <p:nvPr/>
          </p:nvSpPr>
          <p:spPr bwMode="auto">
            <a:xfrm flipV="1">
              <a:off x="6948264" y="4545124"/>
              <a:ext cx="0" cy="36513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44" name="AutoShape 16"/>
            <p:cNvSpPr>
              <a:spLocks noChangeShapeType="1"/>
            </p:cNvSpPr>
            <p:nvPr/>
          </p:nvSpPr>
          <p:spPr bwMode="auto">
            <a:xfrm flipV="1">
              <a:off x="7454677" y="4508612"/>
              <a:ext cx="0" cy="3651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43" name="AutoShape 15"/>
            <p:cNvSpPr>
              <a:spLocks noChangeShapeType="1"/>
            </p:cNvSpPr>
            <p:nvPr/>
          </p:nvSpPr>
          <p:spPr bwMode="auto">
            <a:xfrm flipV="1">
              <a:off x="7527702" y="4545124"/>
              <a:ext cx="0" cy="36513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42" name="AutoShape 14"/>
            <p:cNvSpPr>
              <a:spLocks noChangeShapeType="1"/>
            </p:cNvSpPr>
            <p:nvPr/>
          </p:nvSpPr>
          <p:spPr bwMode="auto">
            <a:xfrm flipV="1">
              <a:off x="8034114" y="4508612"/>
              <a:ext cx="0" cy="36512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41" name="AutoShape 13"/>
            <p:cNvSpPr>
              <a:spLocks noChangeShapeType="1"/>
            </p:cNvSpPr>
            <p:nvPr/>
          </p:nvSpPr>
          <p:spPr bwMode="auto">
            <a:xfrm flipV="1">
              <a:off x="8107138" y="4535917"/>
              <a:ext cx="45719" cy="45719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40" name="AutoShape 12"/>
            <p:cNvSpPr>
              <a:spLocks noChangeShapeType="1"/>
            </p:cNvSpPr>
            <p:nvPr/>
          </p:nvSpPr>
          <p:spPr bwMode="auto">
            <a:xfrm flipV="1">
              <a:off x="8504014" y="4072049"/>
              <a:ext cx="0" cy="46990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39" name="AutoShape 11"/>
            <p:cNvSpPr>
              <a:spLocks noChangeShapeType="1"/>
            </p:cNvSpPr>
            <p:nvPr/>
          </p:nvSpPr>
          <p:spPr bwMode="auto">
            <a:xfrm>
              <a:off x="8469089" y="4000612"/>
              <a:ext cx="73025" cy="73025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38" name="AutoShape 10"/>
            <p:cNvSpPr>
              <a:spLocks noChangeShapeType="1"/>
            </p:cNvSpPr>
            <p:nvPr/>
          </p:nvSpPr>
          <p:spPr bwMode="auto">
            <a:xfrm flipV="1">
              <a:off x="8504014" y="3529124"/>
              <a:ext cx="0" cy="46990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37" name="AutoShape 9"/>
            <p:cNvSpPr>
              <a:spLocks noChangeShapeType="1"/>
            </p:cNvSpPr>
            <p:nvPr/>
          </p:nvSpPr>
          <p:spPr bwMode="auto">
            <a:xfrm>
              <a:off x="8504014" y="4072049"/>
              <a:ext cx="3651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36" name="AutoShape 8"/>
            <p:cNvSpPr>
              <a:spLocks noChangeShapeType="1"/>
            </p:cNvSpPr>
            <p:nvPr/>
          </p:nvSpPr>
          <p:spPr bwMode="auto">
            <a:xfrm>
              <a:off x="8469089" y="4000612"/>
              <a:ext cx="3651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35" name="AutoShape 7"/>
            <p:cNvSpPr>
              <a:spLocks noChangeShapeType="1"/>
            </p:cNvSpPr>
            <p:nvPr/>
          </p:nvSpPr>
          <p:spPr bwMode="auto">
            <a:xfrm>
              <a:off x="8469089" y="3456099"/>
              <a:ext cx="73025" cy="73025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34" name="AutoShape 6"/>
            <p:cNvSpPr>
              <a:spLocks noChangeShapeType="1"/>
            </p:cNvSpPr>
            <p:nvPr/>
          </p:nvSpPr>
          <p:spPr bwMode="auto">
            <a:xfrm flipV="1">
              <a:off x="8504014" y="2948099"/>
              <a:ext cx="0" cy="506413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33" name="AutoShape 5"/>
            <p:cNvSpPr>
              <a:spLocks noChangeShapeType="1"/>
            </p:cNvSpPr>
            <p:nvPr/>
          </p:nvSpPr>
          <p:spPr bwMode="auto">
            <a:xfrm flipH="1">
              <a:off x="8469089" y="3456099"/>
              <a:ext cx="3651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32" name="AutoShape 4"/>
            <p:cNvSpPr>
              <a:spLocks noChangeShapeType="1"/>
            </p:cNvSpPr>
            <p:nvPr/>
          </p:nvSpPr>
          <p:spPr bwMode="auto">
            <a:xfrm>
              <a:off x="8504014" y="3529124"/>
              <a:ext cx="36513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2600" name="Rectangle 7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613" name="Rectangle 8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99" name="AutoShape 71"/>
          <p:cNvSpPr>
            <a:spLocks noChangeArrowheads="1"/>
          </p:cNvSpPr>
          <p:nvPr/>
        </p:nvSpPr>
        <p:spPr bwMode="auto">
          <a:xfrm>
            <a:off x="827584" y="4185084"/>
            <a:ext cx="254000" cy="254000"/>
          </a:xfrm>
          <a:prstGeom prst="wedgeRectCallout">
            <a:avLst>
              <a:gd name="adj1" fmla="val 106139"/>
              <a:gd name="adj2" fmla="val -76315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614" name="AutoShape 86"/>
          <p:cNvSpPr>
            <a:spLocks noChangeArrowheads="1"/>
          </p:cNvSpPr>
          <p:nvPr/>
        </p:nvSpPr>
        <p:spPr bwMode="auto">
          <a:xfrm>
            <a:off x="3095836" y="2528900"/>
            <a:ext cx="254000" cy="252412"/>
          </a:xfrm>
          <a:prstGeom prst="wedgeRectCallout">
            <a:avLst>
              <a:gd name="adj1" fmla="val -53759"/>
              <a:gd name="adj2" fmla="val 100625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C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439652" y="5517232"/>
            <a:ext cx="1980220" cy="1800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Rectangle 97"/>
          <p:cNvSpPr/>
          <p:nvPr/>
        </p:nvSpPr>
        <p:spPr>
          <a:xfrm>
            <a:off x="3455876" y="5517232"/>
            <a:ext cx="2016224" cy="1800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Rectangle 98"/>
          <p:cNvSpPr/>
          <p:nvPr/>
        </p:nvSpPr>
        <p:spPr>
          <a:xfrm>
            <a:off x="5472100" y="5517232"/>
            <a:ext cx="2016224" cy="1800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Rectangle 100"/>
          <p:cNvSpPr/>
          <p:nvPr/>
        </p:nvSpPr>
        <p:spPr>
          <a:xfrm>
            <a:off x="1439652" y="5697252"/>
            <a:ext cx="1980220" cy="1800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Rectangle 102"/>
          <p:cNvSpPr/>
          <p:nvPr/>
        </p:nvSpPr>
        <p:spPr>
          <a:xfrm>
            <a:off x="3455876" y="5697252"/>
            <a:ext cx="2016224" cy="1800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/>
          <p:cNvSpPr/>
          <p:nvPr/>
        </p:nvSpPr>
        <p:spPr>
          <a:xfrm>
            <a:off x="5472100" y="5697252"/>
            <a:ext cx="2016224" cy="1800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Rectangle 104"/>
          <p:cNvSpPr/>
          <p:nvPr/>
        </p:nvSpPr>
        <p:spPr>
          <a:xfrm>
            <a:off x="1439652" y="5913276"/>
            <a:ext cx="1980220" cy="1800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615" name="AutoShape 87"/>
          <p:cNvSpPr>
            <a:spLocks noChangeArrowheads="1"/>
          </p:cNvSpPr>
          <p:nvPr/>
        </p:nvSpPr>
        <p:spPr bwMode="auto">
          <a:xfrm>
            <a:off x="1187624" y="4365104"/>
            <a:ext cx="252413" cy="254000"/>
          </a:xfrm>
          <a:prstGeom prst="wedgeRectCallout">
            <a:avLst>
              <a:gd name="adj1" fmla="val 139977"/>
              <a:gd name="adj2" fmla="val -117167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G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3455876" y="5913276"/>
            <a:ext cx="2016224" cy="1800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AutoShape 3"/>
          <p:cNvSpPr>
            <a:spLocks noChangeArrowheads="1"/>
          </p:cNvSpPr>
          <p:nvPr/>
        </p:nvSpPr>
        <p:spPr bwMode="auto">
          <a:xfrm>
            <a:off x="6588224" y="2600908"/>
            <a:ext cx="254000" cy="254000"/>
          </a:xfrm>
          <a:prstGeom prst="wedgeRectCallout">
            <a:avLst>
              <a:gd name="adj1" fmla="val 168936"/>
              <a:gd name="adj2" fmla="val 121398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5472100" y="5913276"/>
            <a:ext cx="2016224" cy="1800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AutoShape 87"/>
          <p:cNvSpPr>
            <a:spLocks noChangeArrowheads="1"/>
          </p:cNvSpPr>
          <p:nvPr/>
        </p:nvSpPr>
        <p:spPr bwMode="auto">
          <a:xfrm>
            <a:off x="6264188" y="4653136"/>
            <a:ext cx="252413" cy="254000"/>
          </a:xfrm>
          <a:prstGeom prst="wedgeRectCallout">
            <a:avLst>
              <a:gd name="adj1" fmla="val -175035"/>
              <a:gd name="adj2" fmla="val -145341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G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AutoShape 68"/>
          <p:cNvSpPr>
            <a:spLocks noChangeArrowheads="1"/>
          </p:cNvSpPr>
          <p:nvPr/>
        </p:nvSpPr>
        <p:spPr bwMode="auto">
          <a:xfrm>
            <a:off x="5652120" y="2528900"/>
            <a:ext cx="254000" cy="254000"/>
          </a:xfrm>
          <a:prstGeom prst="wedgeRectCallout">
            <a:avLst>
              <a:gd name="adj1" fmla="val 34713"/>
              <a:gd name="adj2" fmla="val 144986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2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2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2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2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2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2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2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5" grpId="0">
        <p:bldAsOne/>
      </p:bldGraphic>
      <p:bldP spid="22561" grpId="0" animBg="1"/>
      <p:bldP spid="22529" grpId="0" animBg="1"/>
      <p:bldP spid="22560" grpId="0" animBg="1"/>
      <p:bldP spid="22598" grpId="0" animBg="1"/>
      <p:bldP spid="22559" grpId="0" animBg="1"/>
      <p:bldP spid="22558" grpId="0" animBg="1"/>
      <p:bldP spid="22530" grpId="0" animBg="1"/>
      <p:bldP spid="22597" grpId="0" animBg="1"/>
      <p:bldP spid="22557" grpId="0" animBg="1"/>
      <p:bldP spid="22531" grpId="0" animBg="1"/>
      <p:bldP spid="22596" grpId="0" animBg="1"/>
      <p:bldP spid="22599" grpId="0" animBg="1"/>
      <p:bldP spid="22614" grpId="0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1" grpId="0" animBg="1"/>
      <p:bldP spid="101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22615" grpId="0" animBg="1"/>
      <p:bldP spid="107" grpId="0" animBg="1"/>
      <p:bldP spid="107" grpId="1" animBg="1"/>
      <p:bldP spid="108" grpId="0" animBg="1"/>
      <p:bldP spid="109" grpId="0" animBg="1"/>
      <p:bldP spid="109" grpId="1" animBg="1"/>
      <p:bldP spid="110" grpId="0" animBg="1"/>
      <p:bldP spid="1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1064</Words>
  <Application>Microsoft Office PowerPoint</Application>
  <PresentationFormat>Affichage à l'écran (4:3)</PresentationFormat>
  <Paragraphs>246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BOS</dc:creator>
  <cp:lastModifiedBy>BOS</cp:lastModifiedBy>
  <cp:revision>86</cp:revision>
  <dcterms:created xsi:type="dcterms:W3CDTF">2013-08-30T14:50:05Z</dcterms:created>
  <dcterms:modified xsi:type="dcterms:W3CDTF">2013-09-01T11:24:02Z</dcterms:modified>
</cp:coreProperties>
</file>