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handoutMasterIdLst>
    <p:handoutMasterId r:id="rId18"/>
  </p:handoutMasterIdLst>
  <p:sldIdLst>
    <p:sldId id="285" r:id="rId2"/>
    <p:sldId id="278" r:id="rId3"/>
    <p:sldId id="284" r:id="rId4"/>
    <p:sldId id="276" r:id="rId5"/>
    <p:sldId id="269" r:id="rId6"/>
    <p:sldId id="277" r:id="rId7"/>
    <p:sldId id="279" r:id="rId8"/>
    <p:sldId id="274" r:id="rId9"/>
    <p:sldId id="275" r:id="rId10"/>
    <p:sldId id="287" r:id="rId11"/>
    <p:sldId id="271" r:id="rId12"/>
    <p:sldId id="282" r:id="rId13"/>
    <p:sldId id="281" r:id="rId14"/>
    <p:sldId id="272" r:id="rId15"/>
    <p:sldId id="288" r:id="rId16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4560" autoAdjust="0"/>
  </p:normalViewPr>
  <p:slideViewPr>
    <p:cSldViewPr>
      <p:cViewPr varScale="1">
        <p:scale>
          <a:sx n="63" d="100"/>
          <a:sy n="63" d="100"/>
        </p:scale>
        <p:origin x="1596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430033-134D-4C2A-866E-7D90A395F374}" type="datetimeFigureOut">
              <a:rPr lang="fr-FR" smtClean="0"/>
              <a:t>09/02/2019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E2C29B-F223-440C-AB68-F37219959D2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8059598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B1A9E7-A4F8-4FE0-AAC6-436C87709454}" type="datetimeFigureOut">
              <a:rPr lang="fr-FR" smtClean="0"/>
              <a:t>09/02/2019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826389-083F-48E4-9C7A-6291CF4BFE6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3683956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826389-083F-48E4-9C7A-6291CF4BFE66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97785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>
                <a:solidFill>
                  <a:schemeClr val="bg1"/>
                </a:solidFill>
              </a:rPr>
              <a:t>Constance de refroidissement : </a:t>
            </a:r>
            <a:r>
              <a:rPr lang="fr-FR" sz="1200" b="0" i="0" kern="1200" dirty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cette valeur en Wh/l/K/j donne la dépense énergétique pour maintenir 1l d'eau avec une différence de température avec l'extérieur de 1°C pendant 1 journée</a:t>
            </a:r>
          </a:p>
          <a:p>
            <a:r>
              <a:rPr lang="fr-FR" sz="1200" b="0" i="0" kern="1200" dirty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Equivalent à la résistance thermique</a:t>
            </a:r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826389-083F-48E4-9C7A-6291CF4BFE66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75642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 matériau </a:t>
            </a:r>
            <a:r>
              <a:rPr lang="fr-FR" sz="1200" b="1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réfractaire</a:t>
            </a:r>
            <a:r>
              <a:rPr lang="fr-F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résiste, sans se ramollir, à une exposition à la chaleur, dans un milieu à hautes températures,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826389-083F-48E4-9C7A-6291CF4BFE66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750500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Glossaire :</a:t>
            </a:r>
          </a:p>
          <a:p>
            <a:r>
              <a:rPr lang="fr-FR" dirty="0" smtClean="0"/>
              <a:t> Eau dure</a:t>
            </a:r>
          </a:p>
          <a:p>
            <a:r>
              <a:rPr lang="fr-FR" dirty="0" smtClean="0"/>
              <a:t>Galvanisation</a:t>
            </a:r>
          </a:p>
          <a:p>
            <a:r>
              <a:rPr lang="fr-FR" dirty="0" smtClean="0"/>
              <a:t>Electrolyse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826389-083F-48E4-9C7A-6291CF4BFE66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965223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6442" y="1447801"/>
            <a:ext cx="662096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6442" y="4777380"/>
            <a:ext cx="662096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1BB7C-EAED-4809-A958-952AEAD75500}" type="datetime1">
              <a:rPr lang="fr-FR" smtClean="0"/>
              <a:t>09/02/2019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C9A6DE-6D5D-495F-BE64-E07DAE7C22D5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247048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panoramiqu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4800587"/>
            <a:ext cx="66209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66442" y="685800"/>
            <a:ext cx="662096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3" y="5367325"/>
            <a:ext cx="662096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C37F3-5592-407E-B959-BFC712EA9D0B}" type="datetime1">
              <a:rPr lang="fr-FR" smtClean="0"/>
              <a:t>09/02/2019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C9A6DE-6D5D-495F-BE64-E07DAE7C22D5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82398944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2" y="1447800"/>
            <a:ext cx="6620968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3657600"/>
            <a:ext cx="6620968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C37F3-5592-407E-B959-BFC712EA9D0B}" type="datetime1">
              <a:rPr lang="fr-FR" smtClean="0"/>
              <a:t>09/02/2019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C9A6DE-6D5D-495F-BE64-E07DAE7C22D5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33188186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1409" y="1447800"/>
            <a:ext cx="6001049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448177" y="3771174"/>
            <a:ext cx="546115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fr-FR" smtClean="0"/>
              <a:t>Modifiez les styles du texte du masque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4350657"/>
            <a:ext cx="6620968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C37F3-5592-407E-B959-BFC712EA9D0B}" type="datetime1">
              <a:rPr lang="fr-FR" smtClean="0"/>
              <a:t>09/02/2019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C9A6DE-6D5D-495F-BE64-E07DAE7C22D5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2" name="TextBox 11"/>
          <p:cNvSpPr txBox="1"/>
          <p:nvPr/>
        </p:nvSpPr>
        <p:spPr>
          <a:xfrm>
            <a:off x="673897" y="971253"/>
            <a:ext cx="601591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2200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999690" y="2613787"/>
            <a:ext cx="601591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2200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45133394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3124201"/>
            <a:ext cx="662096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C37F3-5592-407E-B959-BFC712EA9D0B}" type="datetime1">
              <a:rPr lang="fr-FR" smtClean="0"/>
              <a:t>09/02/2019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C9A6DE-6D5D-495F-BE64-E07DAE7C22D5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45087180"/>
      </p:ext>
    </p:extLst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4834" y="1981200"/>
            <a:ext cx="22107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489475" y="2667000"/>
            <a:ext cx="219608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3504" y="1981200"/>
            <a:ext cx="220275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2905586" y="2667000"/>
            <a:ext cx="2210671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1981200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5344917" y="2667000"/>
            <a:ext cx="2199658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C37F3-5592-407E-B959-BFC712EA9D0B}" type="datetime1">
              <a:rPr lang="fr-FR" smtClean="0"/>
              <a:t>09/02/2019</a:t>
            </a:fld>
            <a:endParaRPr lang="fr-F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C9A6DE-6D5D-495F-BE64-E07DAE7C22D5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6289155"/>
      </p:ext>
    </p:extLst>
  </p:cSld>
  <p:clrMapOvr>
    <a:masterClrMapping/>
  </p:clrMapOvr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 d’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9475" y="4250949"/>
            <a:ext cx="22056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489475" y="2209800"/>
            <a:ext cx="2205612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489475" y="4827212"/>
            <a:ext cx="2205612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7792" y="4250949"/>
            <a:ext cx="21984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2917791" y="2209800"/>
            <a:ext cx="2198466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2916776" y="4827211"/>
            <a:ext cx="2201378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4250949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344916" y="2209800"/>
            <a:ext cx="2199658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5344824" y="4827209"/>
            <a:ext cx="2202571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C37F3-5592-407E-B959-BFC712EA9D0B}" type="datetime1">
              <a:rPr lang="fr-FR" smtClean="0"/>
              <a:t>09/02/2019</a:t>
            </a:fld>
            <a:endParaRPr lang="fr-F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C9A6DE-6D5D-495F-BE64-E07DAE7C22D5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90728789"/>
      </p:ext>
    </p:extLst>
  </p:cSld>
  <p:clrMapOvr>
    <a:masterClrMapping/>
  </p:clrMapOvr>
  <p:hf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5F288-F467-4CC6-9120-C4D4A279E005}" type="datetime1">
              <a:rPr lang="fr-FR" smtClean="0"/>
              <a:t>09/02/2019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C9A6DE-6D5D-495F-BE64-E07DAE7C22D5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3045431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229782" y="430214"/>
            <a:ext cx="1314793" cy="5826125"/>
          </a:xfrm>
        </p:spPr>
        <p:txBody>
          <a:bodyPr vert="eaVert" anchor="b" anchorCtr="0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89475" y="773205"/>
            <a:ext cx="5568812" cy="5483134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426C3-E9A9-4006-AEEF-B2814F92B6DF}" type="datetime1">
              <a:rPr lang="fr-FR" smtClean="0"/>
              <a:t>09/02/2019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C9A6DE-6D5D-495F-BE64-E07DAE7C22D5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479135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D13ED-DFEE-44FC-A0EF-927812F03E5E}" type="datetime1">
              <a:rPr lang="fr-FR" smtClean="0"/>
              <a:t>09/02/2019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C9A6DE-6D5D-495F-BE64-E07DAE7C22D5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586772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2861734"/>
            <a:ext cx="662096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02951-09AC-4052-8EE7-7623A97DD230}" type="datetime1">
              <a:rPr lang="fr-FR" smtClean="0"/>
              <a:t>09/02/2019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C9A6DE-6D5D-495F-BE64-E07DAE7C22D5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404279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7700" y="2060576"/>
            <a:ext cx="3298113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41975" y="2056093"/>
            <a:ext cx="3298115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B81032-639B-4003-AAC7-6CADC7ED36DE}" type="datetime1">
              <a:rPr lang="fr-FR" smtClean="0"/>
              <a:t>09/02/2019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C9A6DE-6D5D-495F-BE64-E07DAE7C22D5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102474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1905000"/>
            <a:ext cx="32981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7700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41976" y="1905000"/>
            <a:ext cx="3298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241976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89FB7-CA17-41EC-BC1A-0F735B871B18}" type="datetime1">
              <a:rPr lang="fr-FR" smtClean="0"/>
              <a:t>09/02/2019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C9A6DE-6D5D-495F-BE64-E07DAE7C22D5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976379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54D5E9-A13D-46F2-9D10-E520C0C8C5D8}" type="datetime1">
              <a:rPr lang="fr-FR" smtClean="0"/>
              <a:t>09/02/2019</a:t>
            </a:fld>
            <a:endParaRPr lang="fr-FR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C9A6DE-6D5D-495F-BE64-E07DAE7C22D5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388788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459B7-0C65-4C77-92CF-F27D9BAE8F94}" type="datetime1">
              <a:rPr lang="fr-FR" smtClean="0"/>
              <a:t>09/02/2019</a:t>
            </a:fld>
            <a:endParaRPr lang="fr-FR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C9A6DE-6D5D-495F-BE64-E07DAE7C22D5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355296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1447800"/>
            <a:ext cx="2551462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89397" y="1447800"/>
            <a:ext cx="3898013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129281"/>
            <a:ext cx="2551462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DA713-A9AA-4D13-A967-DB58DF68F691}" type="datetime1">
              <a:rPr lang="fr-FR" smtClean="0"/>
              <a:t>09/02/2019</a:t>
            </a:fld>
            <a:endParaRPr lang="fr-FR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C9A6DE-6D5D-495F-BE64-E07DAE7C22D5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596266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5656" y="1854192"/>
            <a:ext cx="3820674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213517" y="1143000"/>
            <a:ext cx="2400925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657600"/>
            <a:ext cx="3814728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D0890-0B90-48E2-9F7B-4BFB1247E399}" type="datetime1">
              <a:rPr lang="fr-FR" smtClean="0"/>
              <a:t>09/02/2019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C9A6DE-6D5D-495F-BE64-E07DAE7C22D5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60153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val 21"/>
          <p:cNvSpPr/>
          <p:nvPr/>
        </p:nvSpPr>
        <p:spPr>
          <a:xfrm>
            <a:off x="629943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3" name="Oval 22"/>
          <p:cNvSpPr/>
          <p:nvPr/>
        </p:nvSpPr>
        <p:spPr>
          <a:xfrm>
            <a:off x="5689832" y="-457200"/>
            <a:ext cx="1600200" cy="1600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14000"/>
                </a:schemeClr>
              </a:gs>
              <a:gs pos="73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7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4" name="Oval 23"/>
          <p:cNvSpPr/>
          <p:nvPr/>
        </p:nvSpPr>
        <p:spPr>
          <a:xfrm>
            <a:off x="6299432" y="6096000"/>
            <a:ext cx="990600" cy="9906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9000"/>
                </a:schemeClr>
              </a:gs>
              <a:gs pos="66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0" name="Oval 19"/>
          <p:cNvSpPr/>
          <p:nvPr/>
        </p:nvSpPr>
        <p:spPr>
          <a:xfrm>
            <a:off x="-153988" y="2667000"/>
            <a:ext cx="4191000" cy="41910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11000"/>
                </a:schemeClr>
              </a:gs>
              <a:gs pos="75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1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1" name="Oval 20"/>
          <p:cNvSpPr/>
          <p:nvPr/>
        </p:nvSpPr>
        <p:spPr>
          <a:xfrm>
            <a:off x="-839788" y="2895600"/>
            <a:ext cx="2362200" cy="2362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8000"/>
                </a:schemeClr>
              </a:gs>
              <a:gs pos="72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8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9" name="Rectangle 18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4710" y="452718"/>
            <a:ext cx="7055380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2052925"/>
            <a:ext cx="6711654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7494989" y="1828771"/>
            <a:ext cx="990599" cy="22865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E99C37F3-5592-407E-B959-BFC712EA9D0B}" type="datetime1">
              <a:rPr lang="fr-FR" smtClean="0"/>
              <a:t>09/02/2019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6233335" y="3263371"/>
            <a:ext cx="3859795" cy="2286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7766431" y="295736"/>
            <a:ext cx="628813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1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C9A6DE-6D5D-495F-BE64-E07DAE7C22D5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9970236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hf hdr="0" ftr="0" dt="0"/>
  <p:txStyles>
    <p:titleStyle>
      <a:lvl1pPr algn="l" defTabSz="457207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6" indent="-342906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62" indent="-285755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20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27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34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42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49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57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64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7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15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22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31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38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46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53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61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4" Type="http://schemas.openxmlformats.org/officeDocument/2006/relationships/slide" Target="slide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slide" Target="slide3.xml"/><Relationship Id="rId5" Type="http://schemas.openxmlformats.org/officeDocument/2006/relationships/image" Target="../media/image15.png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1701" y="340148"/>
            <a:ext cx="6792547" cy="769441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fr-FR" sz="4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Chauffe-eau électrique</a:t>
            </a:r>
            <a:endParaRPr lang="fr-FR" sz="4400" b="1" cap="none" spc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" name="ZoneTexte 2"/>
          <p:cNvSpPr txBox="1"/>
          <p:nvPr/>
        </p:nvSpPr>
        <p:spPr>
          <a:xfrm>
            <a:off x="323528" y="1831087"/>
            <a:ext cx="6480720" cy="4524315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 smtClean="0">
                <a:solidFill>
                  <a:srgbClr val="FFFF00"/>
                </a:solidFill>
              </a:rPr>
              <a:t>En anglais ?</a:t>
            </a:r>
          </a:p>
          <a:p>
            <a:endParaRPr lang="fr-FR" sz="3200" b="1" dirty="0">
              <a:solidFill>
                <a:srgbClr val="FFFF00"/>
              </a:solidFill>
            </a:endParaRPr>
          </a:p>
          <a:p>
            <a:r>
              <a:rPr lang="fr-FR" sz="3200" b="1" dirty="0" smtClean="0">
                <a:solidFill>
                  <a:srgbClr val="FFFF00"/>
                </a:solidFill>
              </a:rPr>
              <a:t>Ballon d’eau chaude :</a:t>
            </a:r>
          </a:p>
          <a:p>
            <a:r>
              <a:rPr lang="fr-FR" sz="3200" b="1" dirty="0" smtClean="0">
                <a:solidFill>
                  <a:srgbClr val="FFFF00"/>
                </a:solidFill>
              </a:rPr>
              <a:t> </a:t>
            </a:r>
          </a:p>
          <a:p>
            <a:endParaRPr lang="fr-FR" sz="3200" b="1" dirty="0">
              <a:solidFill>
                <a:srgbClr val="FFFF00"/>
              </a:solidFill>
            </a:endParaRPr>
          </a:p>
          <a:p>
            <a:r>
              <a:rPr lang="fr-FR" sz="3200" b="1" dirty="0" smtClean="0">
                <a:solidFill>
                  <a:srgbClr val="FFFF00"/>
                </a:solidFill>
              </a:rPr>
              <a:t>Chauffe-eau électrique :</a:t>
            </a:r>
          </a:p>
          <a:p>
            <a:endParaRPr lang="fr-FR" sz="3200" b="1" dirty="0">
              <a:solidFill>
                <a:srgbClr val="FFFF00"/>
              </a:solidFill>
            </a:endParaRPr>
          </a:p>
          <a:p>
            <a:endParaRPr lang="fr-FR" sz="3200" b="1" dirty="0" smtClean="0">
              <a:solidFill>
                <a:srgbClr val="FFFF00"/>
              </a:solidFill>
            </a:endParaRPr>
          </a:p>
          <a:p>
            <a:r>
              <a:rPr lang="fr-FR" sz="3200" b="1" dirty="0" smtClean="0">
                <a:solidFill>
                  <a:srgbClr val="FFFF00"/>
                </a:solidFill>
              </a:rPr>
              <a:t> </a:t>
            </a:r>
            <a:endParaRPr lang="fr-FR" sz="3200" b="1" dirty="0">
              <a:solidFill>
                <a:srgbClr val="FFFF00"/>
              </a:solidFill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1547664" y="3433906"/>
            <a:ext cx="3237676" cy="58477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3200" b="1" dirty="0" smtClean="0">
                <a:solidFill>
                  <a:schemeClr val="bg1"/>
                </a:solidFill>
              </a:rPr>
              <a:t>Hot water tank</a:t>
            </a:r>
            <a:endParaRPr lang="fr-FR" sz="3200" b="1" dirty="0">
              <a:solidFill>
                <a:schemeClr val="bg1"/>
              </a:solidFill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1211730" y="4894654"/>
            <a:ext cx="4392488" cy="58477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3200" b="1" dirty="0" smtClean="0">
                <a:solidFill>
                  <a:schemeClr val="bg1"/>
                </a:solidFill>
              </a:rPr>
              <a:t>Electric water </a:t>
            </a:r>
            <a:r>
              <a:rPr lang="fr-FR" sz="3200" b="1" dirty="0" err="1" smtClean="0">
                <a:solidFill>
                  <a:schemeClr val="bg1"/>
                </a:solidFill>
              </a:rPr>
              <a:t>heater</a:t>
            </a:r>
            <a:endParaRPr lang="fr-FR" sz="3200" b="1" dirty="0">
              <a:solidFill>
                <a:schemeClr val="bg1"/>
              </a:solidFill>
            </a:endParaRPr>
          </a:p>
        </p:txBody>
      </p:sp>
      <p:pic>
        <p:nvPicPr>
          <p:cNvPr id="1026" name="Picture 2" descr="https://www.mychauffage.com/files/medias/Blog/difference-chauffe-eau-blinde-et-steatite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92" t="1371" r="17762" b="2634"/>
          <a:stretch/>
        </p:blipFill>
        <p:spPr bwMode="auto">
          <a:xfrm>
            <a:off x="6288138" y="1430606"/>
            <a:ext cx="2532333" cy="4545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65460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448" y="-99391"/>
            <a:ext cx="4954488" cy="4324680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0480" y="4018820"/>
            <a:ext cx="9144000" cy="2855226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5508459" y="19660"/>
            <a:ext cx="3653797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 smtClean="0">
                <a:solidFill>
                  <a:srgbClr val="FFFF00"/>
                </a:solidFill>
              </a:rPr>
              <a:t>Q : Appareils d’isolation</a:t>
            </a:r>
          </a:p>
          <a:p>
            <a:pPr algn="ctr"/>
            <a:r>
              <a:rPr lang="fr-FR" sz="2000" b="1" dirty="0" smtClean="0">
                <a:solidFill>
                  <a:srgbClr val="FFFF00"/>
                </a:solidFill>
              </a:rPr>
              <a:t>K : Appareils </a:t>
            </a:r>
            <a:r>
              <a:rPr lang="fr-FR" sz="2000" b="1" dirty="0">
                <a:solidFill>
                  <a:srgbClr val="FFFF00"/>
                </a:solidFill>
              </a:rPr>
              <a:t>de </a:t>
            </a:r>
            <a:r>
              <a:rPr lang="fr-FR" sz="2000" b="1" dirty="0" smtClean="0">
                <a:solidFill>
                  <a:srgbClr val="FFFF00"/>
                </a:solidFill>
              </a:rPr>
              <a:t>coupure</a:t>
            </a:r>
            <a:endParaRPr lang="fr-FR" sz="2400" b="1" dirty="0">
              <a:solidFill>
                <a:srgbClr val="FFFF00"/>
              </a:solidFill>
            </a:endParaRPr>
          </a:p>
        </p:txBody>
      </p:sp>
      <p:sp>
        <p:nvSpPr>
          <p:cNvPr id="6" name="Forme libre 5"/>
          <p:cNvSpPr/>
          <p:nvPr/>
        </p:nvSpPr>
        <p:spPr>
          <a:xfrm>
            <a:off x="3749039" y="2788920"/>
            <a:ext cx="3854301" cy="2910840"/>
          </a:xfrm>
          <a:custGeom>
            <a:avLst/>
            <a:gdLst>
              <a:gd name="connsiteX0" fmla="*/ 0 w 4069498"/>
              <a:gd name="connsiteY0" fmla="*/ 0 h 2910840"/>
              <a:gd name="connsiteX1" fmla="*/ 3550920 w 4069498"/>
              <a:gd name="connsiteY1" fmla="*/ 259080 h 2910840"/>
              <a:gd name="connsiteX2" fmla="*/ 3977640 w 4069498"/>
              <a:gd name="connsiteY2" fmla="*/ 2910840 h 2910840"/>
              <a:gd name="connsiteX0" fmla="*/ 0 w 3989381"/>
              <a:gd name="connsiteY0" fmla="*/ 0 h 2910840"/>
              <a:gd name="connsiteX1" fmla="*/ 2636520 w 3989381"/>
              <a:gd name="connsiteY1" fmla="*/ 807720 h 2910840"/>
              <a:gd name="connsiteX2" fmla="*/ 3977640 w 3989381"/>
              <a:gd name="connsiteY2" fmla="*/ 2910840 h 2910840"/>
              <a:gd name="connsiteX0" fmla="*/ 0 w 3989381"/>
              <a:gd name="connsiteY0" fmla="*/ 0 h 2910840"/>
              <a:gd name="connsiteX1" fmla="*/ 2636520 w 3989381"/>
              <a:gd name="connsiteY1" fmla="*/ 807720 h 2910840"/>
              <a:gd name="connsiteX2" fmla="*/ 3977640 w 3989381"/>
              <a:gd name="connsiteY2" fmla="*/ 2910840 h 2910840"/>
              <a:gd name="connsiteX0" fmla="*/ 0 w 3854301"/>
              <a:gd name="connsiteY0" fmla="*/ 0 h 2910840"/>
              <a:gd name="connsiteX1" fmla="*/ 2636520 w 3854301"/>
              <a:gd name="connsiteY1" fmla="*/ 807720 h 2910840"/>
              <a:gd name="connsiteX2" fmla="*/ 3840480 w 3854301"/>
              <a:gd name="connsiteY2" fmla="*/ 2910840 h 29108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854301" h="2910840">
                <a:moveTo>
                  <a:pt x="0" y="0"/>
                </a:moveTo>
                <a:cubicBezTo>
                  <a:pt x="1183640" y="86360"/>
                  <a:pt x="1727200" y="309880"/>
                  <a:pt x="2636520" y="807720"/>
                </a:cubicBezTo>
                <a:cubicBezTo>
                  <a:pt x="3299460" y="1292860"/>
                  <a:pt x="3958590" y="1827530"/>
                  <a:pt x="3840480" y="2910840"/>
                </a:cubicBezTo>
              </a:path>
            </a:pathLst>
          </a:custGeom>
          <a:noFill/>
          <a:ln w="57150">
            <a:solidFill>
              <a:schemeClr val="accent1">
                <a:lumMod val="60000"/>
                <a:lumOff val="40000"/>
              </a:schemeClr>
            </a:solidFill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Forme libre 6"/>
          <p:cNvSpPr/>
          <p:nvPr/>
        </p:nvSpPr>
        <p:spPr>
          <a:xfrm>
            <a:off x="4541519" y="2087880"/>
            <a:ext cx="1112537" cy="2667000"/>
          </a:xfrm>
          <a:custGeom>
            <a:avLst/>
            <a:gdLst>
              <a:gd name="connsiteX0" fmla="*/ 0 w 1539252"/>
              <a:gd name="connsiteY0" fmla="*/ 0 h 2667000"/>
              <a:gd name="connsiteX1" fmla="*/ 1539240 w 1539252"/>
              <a:gd name="connsiteY1" fmla="*/ 624840 h 2667000"/>
              <a:gd name="connsiteX2" fmla="*/ 30480 w 1539252"/>
              <a:gd name="connsiteY2" fmla="*/ 2667000 h 2667000"/>
              <a:gd name="connsiteX0" fmla="*/ 0 w 1112537"/>
              <a:gd name="connsiteY0" fmla="*/ 0 h 2667000"/>
              <a:gd name="connsiteX1" fmla="*/ 1112520 w 1112537"/>
              <a:gd name="connsiteY1" fmla="*/ 670560 h 2667000"/>
              <a:gd name="connsiteX2" fmla="*/ 30480 w 1112537"/>
              <a:gd name="connsiteY2" fmla="*/ 2667000 h 2667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12537" h="2667000">
                <a:moveTo>
                  <a:pt x="0" y="0"/>
                </a:moveTo>
                <a:cubicBezTo>
                  <a:pt x="767080" y="90170"/>
                  <a:pt x="1107440" y="226060"/>
                  <a:pt x="1112520" y="670560"/>
                </a:cubicBezTo>
                <a:cubicBezTo>
                  <a:pt x="1117600" y="1115060"/>
                  <a:pt x="30480" y="2667000"/>
                  <a:pt x="30480" y="2667000"/>
                </a:cubicBezTo>
              </a:path>
            </a:pathLst>
          </a:custGeom>
          <a:noFill/>
          <a:ln w="57150">
            <a:solidFill>
              <a:schemeClr val="accent1">
                <a:lumMod val="60000"/>
                <a:lumOff val="40000"/>
              </a:schemeClr>
            </a:solidFill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Forme libre 7"/>
          <p:cNvSpPr/>
          <p:nvPr/>
        </p:nvSpPr>
        <p:spPr>
          <a:xfrm>
            <a:off x="971600" y="3068960"/>
            <a:ext cx="504056" cy="1156329"/>
          </a:xfrm>
          <a:custGeom>
            <a:avLst/>
            <a:gdLst>
              <a:gd name="connsiteX0" fmla="*/ 914400 w 914400"/>
              <a:gd name="connsiteY0" fmla="*/ 0 h 1463040"/>
              <a:gd name="connsiteX1" fmla="*/ 259080 w 914400"/>
              <a:gd name="connsiteY1" fmla="*/ 1051560 h 1463040"/>
              <a:gd name="connsiteX2" fmla="*/ 0 w 914400"/>
              <a:gd name="connsiteY2" fmla="*/ 1463040 h 1463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14400" h="1463040">
                <a:moveTo>
                  <a:pt x="914400" y="0"/>
                </a:moveTo>
                <a:lnTo>
                  <a:pt x="259080" y="1051560"/>
                </a:lnTo>
                <a:cubicBezTo>
                  <a:pt x="106680" y="1295400"/>
                  <a:pt x="0" y="1463040"/>
                  <a:pt x="0" y="1463040"/>
                </a:cubicBezTo>
              </a:path>
            </a:pathLst>
          </a:custGeom>
          <a:noFill/>
          <a:ln w="57150">
            <a:solidFill>
              <a:schemeClr val="accent1">
                <a:lumMod val="60000"/>
                <a:lumOff val="40000"/>
              </a:schemeClr>
            </a:solidFill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Forme libre 8"/>
          <p:cNvSpPr/>
          <p:nvPr/>
        </p:nvSpPr>
        <p:spPr>
          <a:xfrm>
            <a:off x="99481" y="2971800"/>
            <a:ext cx="2566203" cy="1569720"/>
          </a:xfrm>
          <a:custGeom>
            <a:avLst/>
            <a:gdLst>
              <a:gd name="connsiteX0" fmla="*/ 479639 w 2566203"/>
              <a:gd name="connsiteY0" fmla="*/ 0 h 1569720"/>
              <a:gd name="connsiteX1" fmla="*/ 129119 w 2566203"/>
              <a:gd name="connsiteY1" fmla="*/ 350520 h 1569720"/>
              <a:gd name="connsiteX2" fmla="*/ 2399879 w 2566203"/>
              <a:gd name="connsiteY2" fmla="*/ 807720 h 1569720"/>
              <a:gd name="connsiteX3" fmla="*/ 2216999 w 2566203"/>
              <a:gd name="connsiteY3" fmla="*/ 1569720 h 15697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66203" h="1569720">
                <a:moveTo>
                  <a:pt x="479639" y="0"/>
                </a:moveTo>
                <a:cubicBezTo>
                  <a:pt x="144359" y="107950"/>
                  <a:pt x="-190921" y="215900"/>
                  <a:pt x="129119" y="350520"/>
                </a:cubicBezTo>
                <a:cubicBezTo>
                  <a:pt x="449159" y="485140"/>
                  <a:pt x="2051899" y="604520"/>
                  <a:pt x="2399879" y="807720"/>
                </a:cubicBezTo>
                <a:cubicBezTo>
                  <a:pt x="2747859" y="1010920"/>
                  <a:pt x="2482429" y="1290320"/>
                  <a:pt x="2216999" y="1569720"/>
                </a:cubicBezTo>
              </a:path>
            </a:pathLst>
          </a:custGeom>
          <a:noFill/>
          <a:ln w="57150">
            <a:solidFill>
              <a:schemeClr val="accent1">
                <a:lumMod val="60000"/>
                <a:lumOff val="40000"/>
              </a:schemeClr>
            </a:solidFill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Forme libre 9"/>
          <p:cNvSpPr/>
          <p:nvPr/>
        </p:nvSpPr>
        <p:spPr>
          <a:xfrm>
            <a:off x="2316480" y="3063240"/>
            <a:ext cx="3505200" cy="3322597"/>
          </a:xfrm>
          <a:custGeom>
            <a:avLst/>
            <a:gdLst>
              <a:gd name="connsiteX0" fmla="*/ 0 w 3505200"/>
              <a:gd name="connsiteY0" fmla="*/ 0 h 3322597"/>
              <a:gd name="connsiteX1" fmla="*/ 1066800 w 3505200"/>
              <a:gd name="connsiteY1" fmla="*/ 899160 h 3322597"/>
              <a:gd name="connsiteX2" fmla="*/ 914400 w 3505200"/>
              <a:gd name="connsiteY2" fmla="*/ 3169920 h 3322597"/>
              <a:gd name="connsiteX3" fmla="*/ 3505200 w 3505200"/>
              <a:gd name="connsiteY3" fmla="*/ 3108960 h 33225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05200" h="3322597">
                <a:moveTo>
                  <a:pt x="0" y="0"/>
                </a:moveTo>
                <a:cubicBezTo>
                  <a:pt x="457200" y="185420"/>
                  <a:pt x="914400" y="370840"/>
                  <a:pt x="1066800" y="899160"/>
                </a:cubicBezTo>
                <a:cubicBezTo>
                  <a:pt x="1219200" y="1427480"/>
                  <a:pt x="508000" y="2801620"/>
                  <a:pt x="914400" y="3169920"/>
                </a:cubicBezTo>
                <a:cubicBezTo>
                  <a:pt x="1320800" y="3538220"/>
                  <a:pt x="3078480" y="3126740"/>
                  <a:pt x="3505200" y="3108960"/>
                </a:cubicBezTo>
              </a:path>
            </a:pathLst>
          </a:custGeom>
          <a:noFill/>
          <a:ln w="57150">
            <a:solidFill>
              <a:schemeClr val="accent1">
                <a:lumMod val="60000"/>
                <a:lumOff val="40000"/>
              </a:schemeClr>
            </a:solidFill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ZoneTexte 10"/>
          <p:cNvSpPr txBox="1"/>
          <p:nvPr/>
        </p:nvSpPr>
        <p:spPr>
          <a:xfrm rot="2668242">
            <a:off x="4806862" y="1826269"/>
            <a:ext cx="17811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b="1" dirty="0" smtClean="0"/>
              <a:t>Relais de découplage EDF</a:t>
            </a:r>
            <a:endParaRPr lang="fr-FR" sz="1400" b="1" dirty="0"/>
          </a:p>
        </p:txBody>
      </p:sp>
    </p:spTree>
    <p:extLst>
      <p:ext uri="{BB962C8B-B14F-4D97-AF65-F5344CB8AC3E}">
        <p14:creationId xmlns:p14="http://schemas.microsoft.com/office/powerpoint/2010/main" val="575524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C9A6DE-6D5D-495F-BE64-E07DAE7C22D5}" type="slidenum">
              <a:rPr lang="fr-FR" sz="3200" b="1" smtClean="0">
                <a:solidFill>
                  <a:schemeClr val="tx1"/>
                </a:solidFill>
              </a:rPr>
              <a:pPr/>
              <a:t>11</a:t>
            </a:fld>
            <a:endParaRPr lang="fr-FR" sz="3200" b="1" dirty="0">
              <a:solidFill>
                <a:schemeClr val="tx1"/>
              </a:solidFill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631" y="0"/>
            <a:ext cx="7856738" cy="6858000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2123728" y="5661248"/>
            <a:ext cx="3855128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 smtClean="0">
                <a:solidFill>
                  <a:srgbClr val="FFFF00"/>
                </a:solidFill>
              </a:rPr>
              <a:t>Schéma à compléter</a:t>
            </a:r>
            <a:endParaRPr lang="fr-FR" sz="24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2179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04" y="2184312"/>
            <a:ext cx="9144000" cy="2855226"/>
          </a:xfrm>
          <a:prstGeom prst="rect">
            <a:avLst/>
          </a:prstGeom>
        </p:spPr>
      </p:pic>
      <p:sp>
        <p:nvSpPr>
          <p:cNvPr id="6" name="ZoneTexte 5"/>
          <p:cNvSpPr txBox="1"/>
          <p:nvPr/>
        </p:nvSpPr>
        <p:spPr>
          <a:xfrm>
            <a:off x="2987824" y="908720"/>
            <a:ext cx="30243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 smtClean="0"/>
              <a:t>Relais de découplage EDF</a:t>
            </a:r>
            <a:endParaRPr lang="fr-FR" sz="2400" b="1" dirty="0"/>
          </a:p>
        </p:txBody>
      </p:sp>
      <p:cxnSp>
        <p:nvCxnSpPr>
          <p:cNvPr id="8" name="Connecteur droit avec flèche 7"/>
          <p:cNvCxnSpPr/>
          <p:nvPr/>
        </p:nvCxnSpPr>
        <p:spPr>
          <a:xfrm flipH="1">
            <a:off x="4067944" y="1739717"/>
            <a:ext cx="144016" cy="1041211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23204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C9A6DE-6D5D-495F-BE64-E07DAE7C22D5}" type="slidenum">
              <a:rPr lang="fr-FR" smtClean="0"/>
              <a:pPr/>
              <a:t>13</a:t>
            </a:fld>
            <a:endParaRPr lang="fr-FR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152" y="-479"/>
            <a:ext cx="7849695" cy="6858957"/>
          </a:xfrm>
          <a:prstGeom prst="rect">
            <a:avLst/>
          </a:prstGeom>
        </p:spPr>
      </p:pic>
      <p:sp>
        <p:nvSpPr>
          <p:cNvPr id="6" name="ZoneTexte 5"/>
          <p:cNvSpPr txBox="1"/>
          <p:nvPr/>
        </p:nvSpPr>
        <p:spPr>
          <a:xfrm>
            <a:off x="4644008" y="1069927"/>
            <a:ext cx="19442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b="1" dirty="0" smtClean="0">
                <a:solidFill>
                  <a:schemeClr val="bg1"/>
                </a:solidFill>
              </a:rPr>
              <a:t>Relais de découplage EDF</a:t>
            </a:r>
            <a:endParaRPr lang="fr-FR" sz="1600" b="1" dirty="0">
              <a:solidFill>
                <a:schemeClr val="bg1"/>
              </a:solidFill>
            </a:endParaRPr>
          </a:p>
        </p:txBody>
      </p:sp>
      <p:cxnSp>
        <p:nvCxnSpPr>
          <p:cNvPr id="7" name="Connecteur droit avec flèche 6"/>
          <p:cNvCxnSpPr/>
          <p:nvPr/>
        </p:nvCxnSpPr>
        <p:spPr>
          <a:xfrm>
            <a:off x="6588224" y="1484784"/>
            <a:ext cx="576064" cy="169918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03779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C9A6DE-6D5D-495F-BE64-E07DAE7C22D5}" type="slidenum">
              <a:rPr lang="fr-FR" sz="3200" b="1" smtClean="0">
                <a:solidFill>
                  <a:schemeClr val="tx1"/>
                </a:solidFill>
              </a:rPr>
              <a:pPr/>
              <a:t>14</a:t>
            </a:fld>
            <a:endParaRPr lang="fr-FR" sz="3200" b="1" dirty="0">
              <a:solidFill>
                <a:schemeClr val="tx1"/>
              </a:solidFill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631" y="0"/>
            <a:ext cx="785673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5802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/>
          <p:cNvSpPr txBox="1"/>
          <p:nvPr/>
        </p:nvSpPr>
        <p:spPr>
          <a:xfrm>
            <a:off x="1547664" y="2276872"/>
            <a:ext cx="5760640" cy="156966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9600" b="1" dirty="0" smtClean="0">
                <a:solidFill>
                  <a:srgbClr val="FFFF00"/>
                </a:solidFill>
              </a:rPr>
              <a:t>FIN</a:t>
            </a:r>
            <a:endParaRPr lang="fr-FR" sz="96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6156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4833" y="2276872"/>
            <a:ext cx="6699415" cy="4208844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fr-FR" dirty="0">
                <a:solidFill>
                  <a:schemeClr val="bg1"/>
                </a:solidFill>
                <a:latin typeface="Arial" panose="020B0604020202020204" pitchFamily="34" charset="0"/>
              </a:rPr>
              <a:t> </a:t>
            </a:r>
            <a:r>
              <a:rPr lang="fr-FR" dirty="0" smtClean="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lang="fr-FR" sz="2000" b="1" dirty="0" smtClean="0">
                <a:solidFill>
                  <a:schemeClr val="bg1"/>
                </a:solidFill>
                <a:latin typeface="Arial" panose="020B0604020202020204" pitchFamily="34" charset="0"/>
              </a:rPr>
              <a:t>Modèle </a:t>
            </a:r>
            <a:r>
              <a:rPr lang="fr-FR" sz="2000" b="1" dirty="0">
                <a:solidFill>
                  <a:schemeClr val="bg1"/>
                </a:solidFill>
                <a:latin typeface="Arial" panose="020B0604020202020204" pitchFamily="34" charset="0"/>
              </a:rPr>
              <a:t>:</a:t>
            </a:r>
            <a:r>
              <a:rPr lang="fr-FR" sz="2000" dirty="0">
                <a:solidFill>
                  <a:schemeClr val="bg1"/>
                </a:solidFill>
                <a:latin typeface="Arial" panose="020B0604020202020204" pitchFamily="34" charset="0"/>
              </a:rPr>
              <a:t> </a:t>
            </a:r>
            <a:r>
              <a:rPr lang="fr-FR" sz="2000" dirty="0" smtClean="0">
                <a:solidFill>
                  <a:schemeClr val="bg1"/>
                </a:solidFill>
                <a:latin typeface="Arial" panose="020B0604020202020204" pitchFamily="34" charset="0"/>
              </a:rPr>
              <a:t> VERTICAL </a:t>
            </a:r>
            <a:r>
              <a:rPr lang="fr-FR" sz="2000" dirty="0">
                <a:solidFill>
                  <a:schemeClr val="bg1"/>
                </a:solidFill>
                <a:latin typeface="Arial" panose="020B0604020202020204" pitchFamily="34" charset="0"/>
              </a:rPr>
              <a:t>MURAL - 50 L</a:t>
            </a:r>
          </a:p>
          <a:p>
            <a:pPr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fr-FR" sz="2000" dirty="0">
                <a:solidFill>
                  <a:schemeClr val="bg1"/>
                </a:solidFill>
                <a:latin typeface="Arial" panose="020B0604020202020204" pitchFamily="34" charset="0"/>
              </a:rPr>
              <a:t> </a:t>
            </a:r>
            <a:r>
              <a:rPr lang="fr-FR" sz="2000" dirty="0" smtClean="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lang="fr-FR" sz="2000" b="1" dirty="0" smtClean="0">
                <a:solidFill>
                  <a:schemeClr val="bg1"/>
                </a:solidFill>
                <a:latin typeface="Arial" panose="020B0604020202020204" pitchFamily="34" charset="0"/>
              </a:rPr>
              <a:t>Contenance </a:t>
            </a:r>
            <a:r>
              <a:rPr lang="fr-FR" sz="2000" b="1" dirty="0">
                <a:solidFill>
                  <a:schemeClr val="bg1"/>
                </a:solidFill>
                <a:latin typeface="Arial" panose="020B0604020202020204" pitchFamily="34" charset="0"/>
              </a:rPr>
              <a:t>du ballon :</a:t>
            </a:r>
            <a:r>
              <a:rPr lang="fr-FR" sz="2000" dirty="0">
                <a:solidFill>
                  <a:schemeClr val="bg1"/>
                </a:solidFill>
                <a:latin typeface="Arial" panose="020B0604020202020204" pitchFamily="34" charset="0"/>
              </a:rPr>
              <a:t> </a:t>
            </a:r>
            <a:r>
              <a:rPr lang="fr-FR" sz="2000" dirty="0" smtClean="0">
                <a:solidFill>
                  <a:schemeClr val="bg1"/>
                </a:solidFill>
                <a:latin typeface="Arial" panose="020B0604020202020204" pitchFamily="34" charset="0"/>
              </a:rPr>
              <a:t> 50 </a:t>
            </a:r>
            <a:r>
              <a:rPr lang="fr-FR" sz="2000" dirty="0">
                <a:solidFill>
                  <a:schemeClr val="bg1"/>
                </a:solidFill>
                <a:latin typeface="Arial" panose="020B0604020202020204" pitchFamily="34" charset="0"/>
              </a:rPr>
              <a:t>l</a:t>
            </a:r>
          </a:p>
          <a:p>
            <a:pPr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fr-FR" sz="2000" dirty="0">
                <a:solidFill>
                  <a:schemeClr val="bg1"/>
                </a:solidFill>
                <a:latin typeface="Arial" panose="020B0604020202020204" pitchFamily="34" charset="0"/>
              </a:rPr>
              <a:t> </a:t>
            </a:r>
            <a:r>
              <a:rPr lang="fr-FR" sz="2000" dirty="0" smtClean="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lang="fr-FR" sz="2000" b="1" dirty="0" smtClean="0">
                <a:solidFill>
                  <a:schemeClr val="bg1"/>
                </a:solidFill>
                <a:latin typeface="Arial" panose="020B0604020202020204" pitchFamily="34" charset="0"/>
              </a:rPr>
              <a:t>Puissance électrique </a:t>
            </a:r>
            <a:r>
              <a:rPr lang="fr-FR" sz="2000" b="1" dirty="0">
                <a:solidFill>
                  <a:schemeClr val="bg1"/>
                </a:solidFill>
                <a:latin typeface="Arial" panose="020B0604020202020204" pitchFamily="34" charset="0"/>
              </a:rPr>
              <a:t>:</a:t>
            </a:r>
            <a:r>
              <a:rPr lang="fr-FR" sz="2000" dirty="0">
                <a:solidFill>
                  <a:schemeClr val="bg1"/>
                </a:solidFill>
                <a:latin typeface="Arial" panose="020B0604020202020204" pitchFamily="34" charset="0"/>
              </a:rPr>
              <a:t> 1200 watts</a:t>
            </a:r>
          </a:p>
          <a:p>
            <a:pPr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fr-FR" sz="2000" dirty="0">
                <a:solidFill>
                  <a:schemeClr val="bg1"/>
                </a:solidFill>
                <a:latin typeface="Arial" panose="020B0604020202020204" pitchFamily="34" charset="0"/>
              </a:rPr>
              <a:t> </a:t>
            </a:r>
            <a:r>
              <a:rPr lang="fr-FR" sz="2000" dirty="0" smtClean="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lang="fr-FR" sz="2000" b="1" dirty="0" smtClean="0">
                <a:solidFill>
                  <a:schemeClr val="bg1"/>
                </a:solidFill>
                <a:latin typeface="Arial" panose="020B0604020202020204" pitchFamily="34" charset="0"/>
              </a:rPr>
              <a:t>Hauteur :  </a:t>
            </a:r>
            <a:r>
              <a:rPr lang="fr-FR" sz="2000" dirty="0">
                <a:solidFill>
                  <a:schemeClr val="bg1"/>
                </a:solidFill>
                <a:latin typeface="Arial" panose="020B0604020202020204" pitchFamily="34" charset="0"/>
              </a:rPr>
              <a:t> </a:t>
            </a:r>
            <a:r>
              <a:rPr lang="fr-FR" sz="2000" dirty="0" smtClean="0">
                <a:solidFill>
                  <a:schemeClr val="bg1"/>
                </a:solidFill>
                <a:latin typeface="Arial" panose="020B0604020202020204" pitchFamily="34" charset="0"/>
              </a:rPr>
              <a:t> 575 </a:t>
            </a:r>
            <a:r>
              <a:rPr lang="fr-FR" sz="2000" dirty="0">
                <a:solidFill>
                  <a:schemeClr val="bg1"/>
                </a:solidFill>
                <a:latin typeface="Arial" panose="020B0604020202020204" pitchFamily="34" charset="0"/>
              </a:rPr>
              <a:t>mm</a:t>
            </a:r>
          </a:p>
          <a:p>
            <a:pPr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fr-FR" sz="2000" dirty="0">
                <a:solidFill>
                  <a:schemeClr val="bg1"/>
                </a:solidFill>
                <a:latin typeface="Arial" panose="020B0604020202020204" pitchFamily="34" charset="0"/>
              </a:rPr>
              <a:t> </a:t>
            </a:r>
            <a:r>
              <a:rPr lang="fr-FR" sz="2000" dirty="0" smtClean="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lang="fr-FR" sz="2000" b="1" dirty="0" smtClean="0">
                <a:solidFill>
                  <a:schemeClr val="bg1"/>
                </a:solidFill>
                <a:latin typeface="Arial" panose="020B0604020202020204" pitchFamily="34" charset="0"/>
              </a:rPr>
              <a:t>Diamètre </a:t>
            </a:r>
            <a:r>
              <a:rPr lang="fr-FR" sz="2000" b="1" dirty="0">
                <a:solidFill>
                  <a:schemeClr val="bg1"/>
                </a:solidFill>
                <a:latin typeface="Arial" panose="020B0604020202020204" pitchFamily="34" charset="0"/>
              </a:rPr>
              <a:t>:</a:t>
            </a:r>
            <a:r>
              <a:rPr lang="fr-FR" sz="2000" dirty="0">
                <a:solidFill>
                  <a:schemeClr val="bg1"/>
                </a:solidFill>
                <a:latin typeface="Arial" panose="020B0604020202020204" pitchFamily="34" charset="0"/>
              </a:rPr>
              <a:t> </a:t>
            </a:r>
            <a:r>
              <a:rPr lang="fr-FR" sz="2000" dirty="0" smtClean="0">
                <a:solidFill>
                  <a:schemeClr val="bg1"/>
                </a:solidFill>
                <a:latin typeface="Arial" panose="020B0604020202020204" pitchFamily="34" charset="0"/>
              </a:rPr>
              <a:t> 505 </a:t>
            </a:r>
            <a:r>
              <a:rPr lang="fr-FR" sz="2000" dirty="0">
                <a:solidFill>
                  <a:schemeClr val="bg1"/>
                </a:solidFill>
                <a:latin typeface="Arial" panose="020B0604020202020204" pitchFamily="34" charset="0"/>
              </a:rPr>
              <a:t>mm</a:t>
            </a:r>
          </a:p>
          <a:p>
            <a:pPr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fr-FR" sz="2000" dirty="0">
                <a:solidFill>
                  <a:schemeClr val="bg1"/>
                </a:solidFill>
                <a:latin typeface="Arial" panose="020B0604020202020204" pitchFamily="34" charset="0"/>
              </a:rPr>
              <a:t> </a:t>
            </a:r>
            <a:r>
              <a:rPr lang="fr-FR" sz="2000" dirty="0" smtClean="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lang="fr-FR" sz="2000" b="1" dirty="0" smtClean="0">
                <a:solidFill>
                  <a:schemeClr val="bg1"/>
                </a:solidFill>
                <a:latin typeface="Arial" panose="020B0604020202020204" pitchFamily="34" charset="0"/>
              </a:rPr>
              <a:t>Poids </a:t>
            </a:r>
            <a:r>
              <a:rPr lang="fr-FR" sz="2000" b="1" dirty="0">
                <a:solidFill>
                  <a:schemeClr val="bg1"/>
                </a:solidFill>
                <a:latin typeface="Arial" panose="020B0604020202020204" pitchFamily="34" charset="0"/>
              </a:rPr>
              <a:t>à vide :</a:t>
            </a:r>
            <a:r>
              <a:rPr lang="fr-FR" sz="2000" dirty="0">
                <a:solidFill>
                  <a:schemeClr val="bg1"/>
                </a:solidFill>
                <a:latin typeface="Arial" panose="020B0604020202020204" pitchFamily="34" charset="0"/>
              </a:rPr>
              <a:t> </a:t>
            </a:r>
            <a:r>
              <a:rPr lang="fr-FR" sz="2000" dirty="0" smtClean="0">
                <a:solidFill>
                  <a:schemeClr val="bg1"/>
                </a:solidFill>
                <a:latin typeface="Arial" panose="020B0604020202020204" pitchFamily="34" charset="0"/>
              </a:rPr>
              <a:t> 23 </a:t>
            </a:r>
            <a:r>
              <a:rPr lang="fr-FR" sz="2000" dirty="0">
                <a:solidFill>
                  <a:schemeClr val="bg1"/>
                </a:solidFill>
                <a:latin typeface="Arial" panose="020B0604020202020204" pitchFamily="34" charset="0"/>
              </a:rPr>
              <a:t>kg</a:t>
            </a:r>
          </a:p>
          <a:p>
            <a:pPr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fr-FR" sz="2000" dirty="0">
                <a:solidFill>
                  <a:schemeClr val="bg1"/>
                </a:solidFill>
                <a:latin typeface="Arial" panose="020B0604020202020204" pitchFamily="34" charset="0"/>
              </a:rPr>
              <a:t> </a:t>
            </a:r>
            <a:r>
              <a:rPr lang="fr-FR" sz="2000" dirty="0" smtClean="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lang="fr-FR" sz="2000" b="1" dirty="0" smtClean="0">
                <a:solidFill>
                  <a:schemeClr val="bg1"/>
                </a:solidFill>
                <a:latin typeface="Arial" panose="020B0604020202020204" pitchFamily="34" charset="0"/>
              </a:rPr>
              <a:t>Technologie </a:t>
            </a:r>
            <a:r>
              <a:rPr lang="fr-FR" sz="2000" b="1" dirty="0">
                <a:solidFill>
                  <a:schemeClr val="bg1"/>
                </a:solidFill>
                <a:latin typeface="Arial" panose="020B0604020202020204" pitchFamily="34" charset="0"/>
              </a:rPr>
              <a:t>:</a:t>
            </a:r>
            <a:r>
              <a:rPr lang="fr-FR" sz="2000" dirty="0">
                <a:solidFill>
                  <a:schemeClr val="bg1"/>
                </a:solidFill>
                <a:latin typeface="Arial" panose="020B0604020202020204" pitchFamily="34" charset="0"/>
              </a:rPr>
              <a:t> </a:t>
            </a:r>
            <a:r>
              <a:rPr lang="fr-FR" sz="2000" dirty="0" smtClean="0">
                <a:solidFill>
                  <a:schemeClr val="bg1"/>
                </a:solidFill>
                <a:latin typeface="Arial" panose="020B0604020202020204" pitchFamily="34" charset="0"/>
              </a:rPr>
              <a:t> Stéatite</a:t>
            </a:r>
            <a:endParaRPr lang="fr-FR" sz="2000" dirty="0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fr-FR" sz="2000" dirty="0">
                <a:solidFill>
                  <a:schemeClr val="bg1"/>
                </a:solidFill>
                <a:latin typeface="Arial" panose="020B0604020202020204" pitchFamily="34" charset="0"/>
              </a:rPr>
              <a:t> </a:t>
            </a:r>
            <a:r>
              <a:rPr lang="fr-FR" sz="2000" dirty="0" smtClean="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lang="fr-FR" sz="2000" b="1" dirty="0" smtClean="0">
                <a:solidFill>
                  <a:schemeClr val="bg1"/>
                </a:solidFill>
                <a:latin typeface="Arial" panose="020B0604020202020204" pitchFamily="34" charset="0"/>
              </a:rPr>
              <a:t>Type </a:t>
            </a:r>
            <a:r>
              <a:rPr lang="fr-FR" sz="2000" b="1" dirty="0">
                <a:solidFill>
                  <a:schemeClr val="bg1"/>
                </a:solidFill>
                <a:latin typeface="Arial" panose="020B0604020202020204" pitchFamily="34" charset="0"/>
              </a:rPr>
              <a:t>d'anode :</a:t>
            </a:r>
            <a:r>
              <a:rPr lang="fr-FR" sz="2000" dirty="0">
                <a:solidFill>
                  <a:schemeClr val="bg1"/>
                </a:solidFill>
                <a:latin typeface="Arial" panose="020B0604020202020204" pitchFamily="34" charset="0"/>
              </a:rPr>
              <a:t> </a:t>
            </a:r>
            <a:r>
              <a:rPr lang="fr-FR" sz="2000" dirty="0" smtClean="0">
                <a:solidFill>
                  <a:schemeClr val="bg1"/>
                </a:solidFill>
                <a:latin typeface="Arial" panose="020B0604020202020204" pitchFamily="34" charset="0"/>
              </a:rPr>
              <a:t> Magnésium</a:t>
            </a:r>
            <a:endParaRPr lang="fr-FR" sz="2000" dirty="0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fr-FR" sz="2000" dirty="0">
                <a:solidFill>
                  <a:schemeClr val="bg1"/>
                </a:solidFill>
                <a:latin typeface="Arial" panose="020B0604020202020204" pitchFamily="34" charset="0"/>
              </a:rPr>
              <a:t> </a:t>
            </a:r>
            <a:r>
              <a:rPr lang="fr-FR" sz="2000" dirty="0" smtClean="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lang="fr-FR" sz="2000" b="1" dirty="0" smtClean="0">
                <a:solidFill>
                  <a:schemeClr val="bg1"/>
                </a:solidFill>
                <a:latin typeface="Arial" panose="020B0604020202020204" pitchFamily="34" charset="0"/>
              </a:rPr>
              <a:t>Durée </a:t>
            </a:r>
            <a:r>
              <a:rPr lang="fr-FR" sz="2000" b="1" dirty="0">
                <a:solidFill>
                  <a:schemeClr val="bg1"/>
                </a:solidFill>
                <a:latin typeface="Arial" panose="020B0604020202020204" pitchFamily="34" charset="0"/>
              </a:rPr>
              <a:t>garantie pièces :</a:t>
            </a:r>
            <a:r>
              <a:rPr lang="fr-FR" sz="2000" dirty="0">
                <a:solidFill>
                  <a:schemeClr val="bg1"/>
                </a:solidFill>
                <a:latin typeface="Arial" panose="020B0604020202020204" pitchFamily="34" charset="0"/>
              </a:rPr>
              <a:t> </a:t>
            </a:r>
            <a:r>
              <a:rPr lang="fr-FR" sz="2000" dirty="0" smtClean="0">
                <a:solidFill>
                  <a:schemeClr val="bg1"/>
                </a:solidFill>
                <a:latin typeface="Arial" panose="020B0604020202020204" pitchFamily="34" charset="0"/>
              </a:rPr>
              <a:t> 2 </a:t>
            </a:r>
            <a:r>
              <a:rPr lang="fr-FR" sz="2000" dirty="0">
                <a:solidFill>
                  <a:schemeClr val="bg1"/>
                </a:solidFill>
                <a:latin typeface="Arial" panose="020B0604020202020204" pitchFamily="34" charset="0"/>
              </a:rPr>
              <a:t>ans</a:t>
            </a:r>
          </a:p>
          <a:p>
            <a:pPr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fr-FR" sz="2000" dirty="0">
                <a:solidFill>
                  <a:schemeClr val="bg1"/>
                </a:solidFill>
                <a:latin typeface="Arial" panose="020B0604020202020204" pitchFamily="34" charset="0"/>
              </a:rPr>
              <a:t> </a:t>
            </a:r>
            <a:r>
              <a:rPr lang="fr-FR" sz="2000" dirty="0" smtClean="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lang="fr-FR" sz="2000" b="1" dirty="0" smtClean="0">
                <a:solidFill>
                  <a:schemeClr val="bg1"/>
                </a:solidFill>
                <a:latin typeface="Arial" panose="020B0604020202020204" pitchFamily="34" charset="0"/>
              </a:rPr>
              <a:t>Durée </a:t>
            </a:r>
            <a:r>
              <a:rPr lang="fr-FR" sz="2000" b="1" dirty="0">
                <a:solidFill>
                  <a:schemeClr val="bg1"/>
                </a:solidFill>
                <a:latin typeface="Arial" panose="020B0604020202020204" pitchFamily="34" charset="0"/>
              </a:rPr>
              <a:t>garantie cuve :</a:t>
            </a:r>
            <a:r>
              <a:rPr lang="fr-FR" sz="2000" dirty="0">
                <a:solidFill>
                  <a:schemeClr val="bg1"/>
                </a:solidFill>
                <a:latin typeface="Arial" panose="020B0604020202020204" pitchFamily="34" charset="0"/>
              </a:rPr>
              <a:t> </a:t>
            </a:r>
            <a:r>
              <a:rPr lang="fr-FR" sz="2000" dirty="0" smtClean="0">
                <a:solidFill>
                  <a:schemeClr val="bg1"/>
                </a:solidFill>
                <a:latin typeface="Arial" panose="020B0604020202020204" pitchFamily="34" charset="0"/>
              </a:rPr>
              <a:t> 5 </a:t>
            </a:r>
            <a:r>
              <a:rPr lang="fr-FR" sz="2000" dirty="0">
                <a:solidFill>
                  <a:schemeClr val="bg1"/>
                </a:solidFill>
                <a:latin typeface="Arial" panose="020B0604020202020204" pitchFamily="34" charset="0"/>
              </a:rPr>
              <a:t>ans</a:t>
            </a:r>
          </a:p>
          <a:p>
            <a:pPr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fr-FR" sz="2000" dirty="0">
                <a:solidFill>
                  <a:schemeClr val="bg1"/>
                </a:solidFill>
                <a:latin typeface="Arial" panose="020B0604020202020204" pitchFamily="34" charset="0"/>
              </a:rPr>
              <a:t> </a:t>
            </a:r>
            <a:r>
              <a:rPr lang="fr-FR" sz="2000" dirty="0" smtClean="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lang="fr-FR" sz="2000" b="1" dirty="0" smtClean="0">
                <a:solidFill>
                  <a:schemeClr val="bg1"/>
                </a:solidFill>
                <a:latin typeface="Arial" panose="020B0604020202020204" pitchFamily="34" charset="0"/>
              </a:rPr>
              <a:t>Temps </a:t>
            </a:r>
            <a:r>
              <a:rPr lang="fr-FR" sz="2000" b="1" dirty="0">
                <a:solidFill>
                  <a:schemeClr val="bg1"/>
                </a:solidFill>
                <a:latin typeface="Arial" panose="020B0604020202020204" pitchFamily="34" charset="0"/>
              </a:rPr>
              <a:t>de chauffe :</a:t>
            </a:r>
            <a:r>
              <a:rPr lang="fr-FR" sz="2000" dirty="0">
                <a:solidFill>
                  <a:schemeClr val="bg1"/>
                </a:solidFill>
                <a:latin typeface="Arial" panose="020B0604020202020204" pitchFamily="34" charset="0"/>
              </a:rPr>
              <a:t> </a:t>
            </a:r>
            <a:r>
              <a:rPr lang="fr-FR" sz="2000" dirty="0" smtClean="0">
                <a:solidFill>
                  <a:schemeClr val="bg1"/>
                </a:solidFill>
                <a:latin typeface="Arial" panose="020B0604020202020204" pitchFamily="34" charset="0"/>
              </a:rPr>
              <a:t> 2h26</a:t>
            </a:r>
            <a:endParaRPr lang="fr-FR" sz="2000" dirty="0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fr-FR" sz="2000" dirty="0">
                <a:solidFill>
                  <a:schemeClr val="bg1"/>
                </a:solidFill>
                <a:latin typeface="Arial" panose="020B0604020202020204" pitchFamily="34" charset="0"/>
              </a:rPr>
              <a:t> </a:t>
            </a:r>
            <a:r>
              <a:rPr lang="fr-FR" sz="2000" dirty="0" smtClean="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lang="fr-FR" sz="2000" b="1" dirty="0" smtClean="0">
                <a:solidFill>
                  <a:schemeClr val="bg1"/>
                </a:solidFill>
                <a:latin typeface="Arial" panose="020B0604020202020204" pitchFamily="34" charset="0"/>
              </a:rPr>
              <a:t>Constante </a:t>
            </a:r>
            <a:r>
              <a:rPr lang="fr-FR" sz="2000" b="1" dirty="0">
                <a:solidFill>
                  <a:schemeClr val="bg1"/>
                </a:solidFill>
                <a:latin typeface="Arial" panose="020B0604020202020204" pitchFamily="34" charset="0"/>
              </a:rPr>
              <a:t>de refroidissement :</a:t>
            </a:r>
            <a:r>
              <a:rPr lang="fr-FR" sz="2000" dirty="0">
                <a:solidFill>
                  <a:schemeClr val="bg1"/>
                </a:solidFill>
                <a:latin typeface="Arial" panose="020B0604020202020204" pitchFamily="34" charset="0"/>
              </a:rPr>
              <a:t> </a:t>
            </a:r>
            <a:r>
              <a:rPr lang="fr-FR" sz="2000" dirty="0" smtClean="0">
                <a:solidFill>
                  <a:schemeClr val="bg1"/>
                </a:solidFill>
                <a:latin typeface="Arial" panose="020B0604020202020204" pitchFamily="34" charset="0"/>
              </a:rPr>
              <a:t> 0,30 </a:t>
            </a:r>
            <a:r>
              <a:rPr lang="fr-FR" sz="2000" dirty="0">
                <a:solidFill>
                  <a:schemeClr val="bg1"/>
                </a:solidFill>
              </a:rPr>
              <a:t>Wh/l/K/j</a:t>
            </a:r>
            <a:endParaRPr lang="fr-FR" sz="2000" b="0" i="0" dirty="0"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026" name="Picture 2" descr="https://www.mychauffage.com/files/medias/Blog/difference-chauffe-eau-blinde-et-steatite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92" t="1371" r="17762" b="2634"/>
          <a:stretch/>
        </p:blipFill>
        <p:spPr bwMode="auto">
          <a:xfrm>
            <a:off x="5364088" y="188640"/>
            <a:ext cx="3528392" cy="63330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11701" y="340148"/>
            <a:ext cx="6792547" cy="769441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fr-FR" sz="4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Chauffe-eau électrique</a:t>
            </a:r>
            <a:endParaRPr lang="fr-FR" sz="4400" b="1" cap="none" spc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1028" name="Picture 4" descr="https://www.mychauffage.com/files/medias/Marques/logobig/1039_logo_atlantic-climatisation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393316"/>
            <a:ext cx="2985117" cy="597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104833" y="6125234"/>
            <a:ext cx="6123351" cy="396418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fr-FR" dirty="0">
                <a:solidFill>
                  <a:schemeClr val="bg1"/>
                </a:solidFill>
                <a:latin typeface="Arial" panose="020B0604020202020204" pitchFamily="34" charset="0"/>
              </a:rPr>
              <a:t> </a:t>
            </a:r>
            <a:r>
              <a:rPr lang="fr-FR" dirty="0" smtClean="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lang="fr-FR" sz="2000" dirty="0">
                <a:solidFill>
                  <a:schemeClr val="bg1"/>
                </a:solidFill>
                <a:latin typeface="Arial" panose="020B0604020202020204" pitchFamily="34" charset="0"/>
              </a:rPr>
              <a:t> </a:t>
            </a:r>
            <a:r>
              <a:rPr lang="fr-FR" sz="2000" b="1" dirty="0" smtClean="0">
                <a:solidFill>
                  <a:schemeClr val="bg1"/>
                </a:solidFill>
                <a:latin typeface="Arial" panose="020B0604020202020204" pitchFamily="34" charset="0"/>
              </a:rPr>
              <a:t>Constante </a:t>
            </a:r>
            <a:r>
              <a:rPr lang="fr-FR" sz="2000" b="1" dirty="0">
                <a:solidFill>
                  <a:schemeClr val="bg1"/>
                </a:solidFill>
                <a:latin typeface="Arial" panose="020B0604020202020204" pitchFamily="34" charset="0"/>
              </a:rPr>
              <a:t>de refroidissement :</a:t>
            </a:r>
            <a:r>
              <a:rPr lang="fr-FR" sz="2000" dirty="0">
                <a:solidFill>
                  <a:schemeClr val="bg1"/>
                </a:solidFill>
                <a:latin typeface="Arial" panose="020B0604020202020204" pitchFamily="34" charset="0"/>
              </a:rPr>
              <a:t> </a:t>
            </a:r>
            <a:r>
              <a:rPr lang="fr-FR" sz="2000" dirty="0" smtClean="0">
                <a:solidFill>
                  <a:schemeClr val="bg1"/>
                </a:solidFill>
                <a:latin typeface="Arial" panose="020B0604020202020204" pitchFamily="34" charset="0"/>
              </a:rPr>
              <a:t> 0,30 </a:t>
            </a:r>
            <a:r>
              <a:rPr lang="fr-FR" sz="2000" dirty="0">
                <a:solidFill>
                  <a:schemeClr val="bg1"/>
                </a:solidFill>
              </a:rPr>
              <a:t>Wh/l/K/j</a:t>
            </a:r>
            <a:endParaRPr lang="fr-FR" sz="2000" b="0" i="0" dirty="0"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6052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C9A6DE-6D5D-495F-BE64-E07DAE7C22D5}" type="slidenum">
              <a:rPr lang="fr-FR" sz="3200" b="1" smtClean="0">
                <a:solidFill>
                  <a:schemeClr val="tx1"/>
                </a:solidFill>
              </a:rPr>
              <a:pPr/>
              <a:t>3</a:t>
            </a:fld>
            <a:endParaRPr lang="fr-FR" sz="3200" b="1" dirty="0">
              <a:solidFill>
                <a:schemeClr val="tx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1701" y="340148"/>
            <a:ext cx="3954147" cy="144655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fr-FR" sz="4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Chauffe-eau électrique</a:t>
            </a:r>
            <a:endParaRPr lang="fr-FR" sz="4400" b="1" cap="none" spc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5848" y="24205"/>
            <a:ext cx="5178152" cy="6858000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2636912"/>
            <a:ext cx="2922240" cy="292224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944658" y="5733256"/>
            <a:ext cx="2088231" cy="830997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fr-FR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Contacteur double tarif</a:t>
            </a:r>
            <a:endParaRPr lang="fr-FR" sz="2400" b="1" cap="none" spc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2" name="Triangle isocèle 1">
            <a:hlinkClick r:id="rId4" action="ppaction://hlinksldjump"/>
          </p:cNvPr>
          <p:cNvSpPr/>
          <p:nvPr/>
        </p:nvSpPr>
        <p:spPr>
          <a:xfrm>
            <a:off x="8653770" y="91845"/>
            <a:ext cx="288032" cy="248303"/>
          </a:xfrm>
          <a:prstGeom prst="triangl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90511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C9A6DE-6D5D-495F-BE64-E07DAE7C22D5}" type="slidenum">
              <a:rPr lang="fr-FR" sz="3200" b="1" smtClean="0">
                <a:solidFill>
                  <a:schemeClr val="tx1"/>
                </a:solidFill>
              </a:rPr>
              <a:pPr/>
              <a:t>4</a:t>
            </a:fld>
            <a:endParaRPr lang="fr-FR" sz="3200" b="1" dirty="0">
              <a:solidFill>
                <a:schemeClr val="tx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1701" y="340148"/>
            <a:ext cx="8952787" cy="144655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fr-FR" sz="4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Chauffe-eau électrique</a:t>
            </a:r>
          </a:p>
          <a:p>
            <a:pPr algn="ctr"/>
            <a:r>
              <a:rPr lang="fr-FR" sz="4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instantané</a:t>
            </a:r>
          </a:p>
        </p:txBody>
      </p:sp>
      <p:pic>
        <p:nvPicPr>
          <p:cNvPr id="4098" name="Imag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2132856"/>
            <a:ext cx="3009965" cy="41620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ag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528" y="1831110"/>
            <a:ext cx="4932040" cy="4940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9677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contenu 2"/>
          <p:cNvSpPr txBox="1">
            <a:spLocks/>
          </p:cNvSpPr>
          <p:nvPr/>
        </p:nvSpPr>
        <p:spPr>
          <a:xfrm>
            <a:off x="1331835" y="193647"/>
            <a:ext cx="5688632" cy="864096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fr-FR" sz="4200" b="1" dirty="0" smtClean="0"/>
              <a:t>Types de résistance</a:t>
            </a:r>
            <a:endParaRPr lang="fr-FR" dirty="0"/>
          </a:p>
        </p:txBody>
      </p:sp>
      <p:pic>
        <p:nvPicPr>
          <p:cNvPr id="3074" name="Picture 2" descr="Résultat de recherche d'images pour &quot;résistance blindée&quot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02" y="1083639"/>
            <a:ext cx="5182805" cy="245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36096" y="1089318"/>
            <a:ext cx="3443253" cy="2453240"/>
          </a:xfrm>
          <a:prstGeom prst="rect">
            <a:avLst/>
          </a:prstGeom>
        </p:spPr>
      </p:pic>
      <p:sp>
        <p:nvSpPr>
          <p:cNvPr id="8" name="Espace réservé du contenu 2"/>
          <p:cNvSpPr txBox="1">
            <a:spLocks/>
          </p:cNvSpPr>
          <p:nvPr/>
        </p:nvSpPr>
        <p:spPr>
          <a:xfrm>
            <a:off x="72009" y="3505116"/>
            <a:ext cx="8807339" cy="508617"/>
          </a:xfrm>
          <a:prstGeom prst="rect">
            <a:avLst/>
          </a:prstGeom>
          <a:solidFill>
            <a:schemeClr val="tx1"/>
          </a:solidFill>
        </p:spPr>
        <p:txBody>
          <a:bodyPr>
            <a:normAutofit/>
          </a:bodyPr>
          <a:lstStyle>
            <a:defPPr>
              <a:defRPr lang="fr-FR"/>
            </a:defPPr>
            <a:lvl1pPr indent="0" algn="ctr">
              <a:spcBef>
                <a:spcPct val="20000"/>
              </a:spcBef>
              <a:buFont typeface="Arial" pitchFamily="34" charset="0"/>
              <a:buNone/>
              <a:defRPr sz="2400" b="1">
                <a:solidFill>
                  <a:schemeClr val="bg1"/>
                </a:solidFill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pPr algn="l"/>
            <a:r>
              <a:rPr lang="fr-FR" dirty="0"/>
              <a:t>Résistance blindée ou thermoplongeur</a:t>
            </a: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229" y="4136235"/>
            <a:ext cx="5033655" cy="2660646"/>
          </a:xfrm>
          <a:prstGeom prst="rect">
            <a:avLst/>
          </a:prstGeom>
        </p:spPr>
      </p:pic>
      <p:sp>
        <p:nvSpPr>
          <p:cNvPr id="11" name="Espace réservé du contenu 2"/>
          <p:cNvSpPr txBox="1">
            <a:spLocks/>
          </p:cNvSpPr>
          <p:nvPr/>
        </p:nvSpPr>
        <p:spPr>
          <a:xfrm>
            <a:off x="179292" y="4237141"/>
            <a:ext cx="3100352" cy="508617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fr-FR" sz="2400" b="1" dirty="0" smtClean="0">
                <a:solidFill>
                  <a:schemeClr val="bg1"/>
                </a:solidFill>
              </a:rPr>
              <a:t>Résistance stéatite</a:t>
            </a:r>
            <a:endParaRPr lang="fr-FR" sz="1800" dirty="0">
              <a:solidFill>
                <a:schemeClr val="bg1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580006" y="1311933"/>
            <a:ext cx="228002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b="1" dirty="0">
                <a:solidFill>
                  <a:srgbClr val="323233"/>
                </a:solidFill>
                <a:latin typeface="Arial" panose="020B0604020202020204" pitchFamily="34" charset="0"/>
              </a:rPr>
              <a:t>directement </a:t>
            </a:r>
            <a:r>
              <a:rPr lang="fr-FR" b="1" dirty="0" smtClean="0">
                <a:solidFill>
                  <a:srgbClr val="323233"/>
                </a:solidFill>
                <a:latin typeface="Arial" panose="020B0604020202020204" pitchFamily="34" charset="0"/>
              </a:rPr>
              <a:t>en </a:t>
            </a:r>
            <a:r>
              <a:rPr lang="fr-FR" b="1" dirty="0">
                <a:solidFill>
                  <a:srgbClr val="323233"/>
                </a:solidFill>
                <a:latin typeface="Arial" panose="020B0604020202020204" pitchFamily="34" charset="0"/>
              </a:rPr>
              <a:t>contact avec l’eau</a:t>
            </a:r>
            <a:endParaRPr lang="fr-FR" b="1" dirty="0"/>
          </a:p>
        </p:txBody>
      </p:sp>
      <p:sp>
        <p:nvSpPr>
          <p:cNvPr id="4" name="Rectangle 3"/>
          <p:cNvSpPr/>
          <p:nvPr/>
        </p:nvSpPr>
        <p:spPr>
          <a:xfrm>
            <a:off x="6737364" y="3367402"/>
            <a:ext cx="214198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dirty="0">
                <a:solidFill>
                  <a:srgbClr val="323233"/>
                </a:solidFill>
                <a:latin typeface="Arial" panose="020B0604020202020204" pitchFamily="34" charset="0"/>
              </a:rPr>
              <a:t>détartrage </a:t>
            </a:r>
            <a:r>
              <a:rPr lang="fr-FR" dirty="0" smtClean="0">
                <a:solidFill>
                  <a:srgbClr val="323233"/>
                </a:solidFill>
                <a:latin typeface="Arial" panose="020B0604020202020204" pitchFamily="34" charset="0"/>
              </a:rPr>
              <a:t>tous </a:t>
            </a:r>
            <a:r>
              <a:rPr lang="fr-FR" dirty="0">
                <a:solidFill>
                  <a:srgbClr val="323233"/>
                </a:solidFill>
                <a:latin typeface="Arial" panose="020B0604020202020204" pitchFamily="34" charset="0"/>
              </a:rPr>
              <a:t>les 2 ans environ</a:t>
            </a:r>
            <a:endParaRPr lang="fr-FR" dirty="0"/>
          </a:p>
        </p:txBody>
      </p:sp>
      <p:sp>
        <p:nvSpPr>
          <p:cNvPr id="7" name="Rectangle 6"/>
          <p:cNvSpPr/>
          <p:nvPr/>
        </p:nvSpPr>
        <p:spPr>
          <a:xfrm>
            <a:off x="3283159" y="5733256"/>
            <a:ext cx="3456384" cy="923330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algn="ctr"/>
            <a:r>
              <a:rPr lang="fr-FR" b="1" dirty="0" smtClean="0">
                <a:solidFill>
                  <a:schemeClr val="bg1"/>
                </a:solidFill>
                <a:latin typeface="Arial" panose="020B0604020202020204" pitchFamily="34" charset="0"/>
              </a:rPr>
              <a:t>Résistance placée </a:t>
            </a:r>
            <a:r>
              <a:rPr lang="fr-FR" b="1" dirty="0">
                <a:solidFill>
                  <a:schemeClr val="bg1"/>
                </a:solidFill>
                <a:latin typeface="Arial" panose="020B0604020202020204" pitchFamily="34" charset="0"/>
              </a:rPr>
              <a:t>dans un fourreau (un étui en acier émaillé)</a:t>
            </a:r>
            <a:endParaRPr lang="fr-FR" b="1" dirty="0">
              <a:solidFill>
                <a:schemeClr val="bg1"/>
              </a:solidFill>
            </a:endParaRPr>
          </a:p>
        </p:txBody>
      </p:sp>
      <p:cxnSp>
        <p:nvCxnSpPr>
          <p:cNvPr id="10" name="Connecteur droit 9"/>
          <p:cNvCxnSpPr/>
          <p:nvPr/>
        </p:nvCxnSpPr>
        <p:spPr>
          <a:xfrm>
            <a:off x="0" y="4005064"/>
            <a:ext cx="9144000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>
            <a:off x="5684756" y="4703737"/>
            <a:ext cx="267142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Stéatite = Roche </a:t>
            </a:r>
            <a:r>
              <a:rPr lang="fr-FR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réfractaire </a:t>
            </a:r>
            <a:r>
              <a:rPr lang="fr-FR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tendre</a:t>
            </a:r>
            <a:endParaRPr lang="fr-FR" b="1" dirty="0"/>
          </a:p>
        </p:txBody>
      </p:sp>
    </p:spTree>
    <p:extLst>
      <p:ext uri="{BB962C8B-B14F-4D97-AF65-F5344CB8AC3E}">
        <p14:creationId xmlns:p14="http://schemas.microsoft.com/office/powerpoint/2010/main" val="1429749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1701" y="340148"/>
            <a:ext cx="7656643" cy="769441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fr-FR" sz="4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Contacteur double tarifs</a:t>
            </a:r>
            <a:endParaRPr lang="fr-FR" sz="4400" b="1" cap="none" spc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1492413"/>
            <a:ext cx="2922240" cy="2922240"/>
          </a:xfrm>
          <a:prstGeom prst="rect">
            <a:avLst/>
          </a:prstGeom>
        </p:spPr>
      </p:pic>
      <p:pic>
        <p:nvPicPr>
          <p:cNvPr id="5122" name="Imag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4893" y="4797477"/>
            <a:ext cx="1529941" cy="16676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3" name="Rectangle 5"/>
          <p:cNvSpPr>
            <a:spLocks noChangeArrowheads="1"/>
          </p:cNvSpPr>
          <p:nvPr/>
        </p:nvSpPr>
        <p:spPr bwMode="auto">
          <a:xfrm>
            <a:off x="4860032" y="5288906"/>
            <a:ext cx="3456384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49263" algn="r"/>
              </a:tabLst>
            </a:pPr>
            <a:r>
              <a:rPr kumimoji="0" lang="fr-FR" altLang="fr-FR" sz="2400" b="1" i="0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Commande manuelle à 3 positions :</a:t>
            </a:r>
            <a:endParaRPr kumimoji="0" lang="fr-FR" altLang="fr-FR" sz="1200" b="1" i="0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</a:endParaRP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71179" y="1802702"/>
            <a:ext cx="3895252" cy="2012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6836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32041" y="2838745"/>
            <a:ext cx="4211960" cy="4019255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0" y="188640"/>
            <a:ext cx="9143999" cy="646331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fr-FR" sz="3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Problème de la corrosion de la cuve</a:t>
            </a:r>
            <a:endParaRPr lang="fr-FR" sz="3600" b="1" cap="none" spc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grpSp>
        <p:nvGrpSpPr>
          <p:cNvPr id="2" name="Groupe 1"/>
          <p:cNvGrpSpPr/>
          <p:nvPr/>
        </p:nvGrpSpPr>
        <p:grpSpPr>
          <a:xfrm>
            <a:off x="624427" y="4351461"/>
            <a:ext cx="3947572" cy="2245931"/>
            <a:chOff x="0" y="4495437"/>
            <a:chExt cx="3947572" cy="2245931"/>
          </a:xfrm>
        </p:grpSpPr>
        <p:pic>
          <p:nvPicPr>
            <p:cNvPr id="2050" name="Picture 2" descr="Résultat de recherche d'images pour &quot;galvanisation électrolyse&quot;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3816"/>
            <a:stretch/>
          </p:blipFill>
          <p:spPr bwMode="auto">
            <a:xfrm>
              <a:off x="0" y="4495437"/>
              <a:ext cx="3947572" cy="224593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Rectangle 5"/>
            <p:cNvSpPr>
              <a:spLocks noChangeArrowheads="1"/>
            </p:cNvSpPr>
            <p:nvPr/>
          </p:nvSpPr>
          <p:spPr bwMode="auto">
            <a:xfrm>
              <a:off x="1787332" y="4675673"/>
              <a:ext cx="2160240" cy="83099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449263" algn="r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449263" algn="r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449263" algn="r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449263" algn="r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449263" algn="r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449263" algn="r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449263" algn="r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449263" algn="r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449263" algn="r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>
                  <a:tab pos="449263" algn="r"/>
                </a:tabLst>
              </a:pPr>
              <a:r>
                <a:rPr kumimoji="0" lang="fr-FR" altLang="fr-FR" sz="2400" b="1" i="0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ea typeface="Times New Roman" panose="02020603050405020304" pitchFamily="18" charset="0"/>
                  <a:cs typeface="Arial" panose="020B0604020202020204" pitchFamily="34" charset="0"/>
                </a:rPr>
                <a:t>Pièce galvanisée</a:t>
              </a:r>
              <a:endParaRPr kumimoji="0" lang="fr-FR" altLang="fr-FR" sz="1200" b="1" i="0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</a:endParaRPr>
            </a:p>
          </p:txBody>
        </p:sp>
      </p:grpSp>
      <p:pic>
        <p:nvPicPr>
          <p:cNvPr id="3" name="Imag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3528" y="1032901"/>
            <a:ext cx="5582429" cy="3057952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12" name="Image 11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24735" y="859348"/>
            <a:ext cx="819264" cy="1076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2699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04" y="392973"/>
            <a:ext cx="9036496" cy="2836700"/>
          </a:xfrm>
          <a:prstGeom prst="rect">
            <a:avLst/>
          </a:prstGeom>
        </p:spPr>
      </p:pic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C9A6DE-6D5D-495F-BE64-E07DAE7C22D5}" type="slidenum">
              <a:rPr lang="fr-FR" sz="3200" b="1" smtClean="0">
                <a:solidFill>
                  <a:schemeClr val="tx1"/>
                </a:solidFill>
              </a:rPr>
              <a:pPr/>
              <a:t>8</a:t>
            </a:fld>
            <a:endParaRPr lang="fr-FR" sz="3200" b="1" dirty="0">
              <a:solidFill>
                <a:schemeClr val="tx1"/>
              </a:solidFill>
            </a:endParaRPr>
          </a:p>
        </p:txBody>
      </p:sp>
      <p:sp>
        <p:nvSpPr>
          <p:cNvPr id="6" name="Espace réservé du contenu 2"/>
          <p:cNvSpPr txBox="1">
            <a:spLocks/>
          </p:cNvSpPr>
          <p:nvPr/>
        </p:nvSpPr>
        <p:spPr>
          <a:xfrm>
            <a:off x="2195736" y="0"/>
            <a:ext cx="7128792" cy="792088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fr-FR" sz="4200" b="1" dirty="0" smtClean="0">
                <a:solidFill>
                  <a:schemeClr val="bg1"/>
                </a:solidFill>
              </a:rPr>
              <a:t>Schéma de principe</a:t>
            </a:r>
            <a:endParaRPr lang="fr-FR" dirty="0">
              <a:solidFill>
                <a:schemeClr val="bg1"/>
              </a:solidFill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24754" y="3326910"/>
            <a:ext cx="6141677" cy="3135208"/>
          </a:xfrm>
          <a:prstGeom prst="rect">
            <a:avLst/>
          </a:prstGeom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842472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hronogramme (a compléter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118428"/>
            <a:ext cx="8676456" cy="23911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Espace réservé du contenu 2"/>
          <p:cNvSpPr txBox="1">
            <a:spLocks/>
          </p:cNvSpPr>
          <p:nvPr/>
        </p:nvSpPr>
        <p:spPr>
          <a:xfrm>
            <a:off x="467544" y="60655"/>
            <a:ext cx="7128792" cy="792088"/>
          </a:xfrm>
          <a:prstGeom prst="rect">
            <a:avLst/>
          </a:prstGeom>
          <a:solidFill>
            <a:schemeClr val="bg1"/>
          </a:solidFill>
          <a:ln>
            <a:solidFill>
              <a:srgbClr val="FFFF00"/>
            </a:solidFill>
          </a:ln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fr-FR" sz="4200" b="1" dirty="0" smtClean="0">
                <a:solidFill>
                  <a:srgbClr val="FFFF00"/>
                </a:solidFill>
              </a:rPr>
              <a:t>Chronogramme</a:t>
            </a:r>
            <a:endParaRPr lang="fr-FR" dirty="0">
              <a:solidFill>
                <a:srgbClr val="FFFF00"/>
              </a:solidFill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73302" y="1305794"/>
            <a:ext cx="136634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 smtClean="0">
                <a:solidFill>
                  <a:schemeClr val="bg1"/>
                </a:solidFill>
              </a:rPr>
              <a:t>Chauffe-eau</a:t>
            </a:r>
            <a:endParaRPr lang="fr-FR" sz="1400" b="1" dirty="0">
              <a:solidFill>
                <a:schemeClr val="bg1"/>
              </a:solidFill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-34710" y="1825079"/>
            <a:ext cx="15823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 smtClean="0">
                <a:solidFill>
                  <a:schemeClr val="bg1"/>
                </a:solidFill>
              </a:rPr>
              <a:t>Etat du contact</a:t>
            </a:r>
            <a:endParaRPr lang="fr-FR" sz="1400" b="1" dirty="0">
              <a:solidFill>
                <a:schemeClr val="bg1"/>
              </a:solidFill>
            </a:endParaRPr>
          </a:p>
        </p:txBody>
      </p:sp>
      <p:grpSp>
        <p:nvGrpSpPr>
          <p:cNvPr id="8" name="Groupe 7"/>
          <p:cNvGrpSpPr/>
          <p:nvPr/>
        </p:nvGrpSpPr>
        <p:grpSpPr>
          <a:xfrm>
            <a:off x="-66935" y="4028297"/>
            <a:ext cx="9210935" cy="2391630"/>
            <a:chOff x="-66935" y="4028297"/>
            <a:chExt cx="9210935" cy="2391630"/>
          </a:xfrm>
        </p:grpSpPr>
        <p:pic>
          <p:nvPicPr>
            <p:cNvPr id="2" name="Image 1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7544" y="4028297"/>
              <a:ext cx="8676456" cy="2391630"/>
            </a:xfrm>
            <a:prstGeom prst="rect">
              <a:avLst/>
            </a:prstGeom>
          </p:spPr>
        </p:pic>
        <p:sp>
          <p:nvSpPr>
            <p:cNvPr id="9" name="ZoneTexte 8"/>
            <p:cNvSpPr txBox="1"/>
            <p:nvPr/>
          </p:nvSpPr>
          <p:spPr>
            <a:xfrm>
              <a:off x="-66935" y="4216263"/>
              <a:ext cx="136634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400" b="1" dirty="0" smtClean="0">
                  <a:solidFill>
                    <a:schemeClr val="bg1"/>
                  </a:solidFill>
                </a:rPr>
                <a:t>Chauffe-eau</a:t>
              </a:r>
              <a:endParaRPr lang="fr-FR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11" name="ZoneTexte 10"/>
            <p:cNvSpPr txBox="1"/>
            <p:nvPr/>
          </p:nvSpPr>
          <p:spPr>
            <a:xfrm>
              <a:off x="-66935" y="4712006"/>
              <a:ext cx="158237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400" b="1" dirty="0" smtClean="0">
                  <a:solidFill>
                    <a:schemeClr val="bg1"/>
                  </a:solidFill>
                </a:rPr>
                <a:t>Etat du contact</a:t>
              </a:r>
              <a:endParaRPr lang="fr-FR" sz="1400" b="1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99069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F9C9D"/>
      </a:accent5>
      <a:accent6>
        <a:srgbClr val="9E5E9B"/>
      </a:accent6>
      <a:hlink>
        <a:srgbClr val="58C1BA"/>
      </a:hlink>
      <a:folHlink>
        <a:srgbClr val="9DD0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>
    <a:spDef>
      <a:spPr>
        <a:noFill/>
        <a:ln w="57150">
          <a:solidFill>
            <a:schemeClr val="accent1">
              <a:lumMod val="60000"/>
              <a:lumOff val="40000"/>
            </a:schemeClr>
          </a:solidFill>
          <a:headEnd type="none" w="med" len="med"/>
          <a:tailEnd type="arrow" w="med" len="med"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549</TotalTime>
  <Words>173</Words>
  <Application>Microsoft Office PowerPoint</Application>
  <PresentationFormat>Affichage à l'écran (4:3)</PresentationFormat>
  <Paragraphs>71</Paragraphs>
  <Slides>15</Slides>
  <Notes>4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15</vt:i4>
      </vt:variant>
    </vt:vector>
  </HeadingPairs>
  <TitlesOfParts>
    <vt:vector size="21" baseType="lpstr">
      <vt:lpstr>Arial</vt:lpstr>
      <vt:lpstr>Calibri</vt:lpstr>
      <vt:lpstr>Century Gothic</vt:lpstr>
      <vt:lpstr>Times New Roman</vt:lpstr>
      <vt:lpstr>Wingdings 3</vt:lpstr>
      <vt:lpstr>Ion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Skynet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Oliver</dc:creator>
  <cp:lastModifiedBy>admin</cp:lastModifiedBy>
  <cp:revision>149</cp:revision>
  <dcterms:created xsi:type="dcterms:W3CDTF">2011-10-27T15:17:56Z</dcterms:created>
  <dcterms:modified xsi:type="dcterms:W3CDTF">2019-02-09T12:48:29Z</dcterms:modified>
</cp:coreProperties>
</file>